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2"/>
  </p:notesMasterIdLst>
  <p:sldIdLst>
    <p:sldId id="256" r:id="rId2"/>
    <p:sldId id="376" r:id="rId3"/>
    <p:sldId id="365" r:id="rId4"/>
    <p:sldId id="375" r:id="rId5"/>
    <p:sldId id="377" r:id="rId6"/>
    <p:sldId id="366" r:id="rId7"/>
    <p:sldId id="380" r:id="rId8"/>
    <p:sldId id="379" r:id="rId9"/>
    <p:sldId id="372" r:id="rId10"/>
    <p:sldId id="373" r:id="rId11"/>
    <p:sldId id="369" r:id="rId12"/>
    <p:sldId id="368" r:id="rId13"/>
    <p:sldId id="363" r:id="rId14"/>
    <p:sldId id="370" r:id="rId15"/>
    <p:sldId id="371" r:id="rId16"/>
    <p:sldId id="359" r:id="rId17"/>
    <p:sldId id="378" r:id="rId18"/>
    <p:sldId id="360" r:id="rId19"/>
    <p:sldId id="361" r:id="rId20"/>
    <p:sldId id="3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180" autoAdjust="0"/>
  </p:normalViewPr>
  <p:slideViewPr>
    <p:cSldViewPr>
      <p:cViewPr varScale="1">
        <p:scale>
          <a:sx n="71" d="100"/>
          <a:sy n="71" d="100"/>
        </p:scale>
        <p:origin x="13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20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5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42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4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22/10/2014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0" y="3429000"/>
            <a:ext cx="3962400" cy="1600200"/>
          </a:xfrm>
        </p:spPr>
        <p:txBody>
          <a:bodyPr/>
          <a:lstStyle/>
          <a:p>
            <a:r>
              <a:rPr lang="es-HN" sz="2800" b="1" dirty="0" err="1" smtClean="0">
                <a:solidFill>
                  <a:schemeClr val="bg1"/>
                </a:solidFill>
              </a:rPr>
              <a:t>Theresa</a:t>
            </a:r>
            <a:r>
              <a:rPr lang="es-HN" sz="2800" b="1" dirty="0" smtClean="0">
                <a:solidFill>
                  <a:schemeClr val="bg1"/>
                </a:solidFill>
              </a:rPr>
              <a:t> </a:t>
            </a:r>
            <a:r>
              <a:rPr lang="es-HN" sz="2800" b="1" dirty="0" err="1" smtClean="0">
                <a:solidFill>
                  <a:schemeClr val="bg1"/>
                </a:solidFill>
              </a:rPr>
              <a:t>Chu</a:t>
            </a:r>
            <a:endParaRPr lang="es-HN" sz="2800" b="1" dirty="0" smtClean="0">
              <a:solidFill>
                <a:schemeClr val="bg1"/>
              </a:solidFill>
            </a:endParaRPr>
          </a:p>
          <a:p>
            <a:r>
              <a:rPr lang="es-HN" sz="2800" b="1" dirty="0">
                <a:solidFill>
                  <a:schemeClr val="bg1"/>
                </a:solidFill>
              </a:rPr>
              <a:t>Guillermo </a:t>
            </a:r>
            <a:r>
              <a:rPr lang="es-HN" sz="2800" b="1" dirty="0" err="1" smtClean="0">
                <a:solidFill>
                  <a:schemeClr val="bg1"/>
                </a:solidFill>
              </a:rPr>
              <a:t>Garcia</a:t>
            </a:r>
            <a:endParaRPr lang="es-HN" sz="2800" b="1" dirty="0" smtClean="0">
              <a:solidFill>
                <a:schemeClr val="bg1"/>
              </a:solidFill>
            </a:endParaRPr>
          </a:p>
          <a:p>
            <a:r>
              <a:rPr lang="es-HN" sz="2800" b="1" dirty="0" smtClean="0">
                <a:solidFill>
                  <a:schemeClr val="bg1"/>
                </a:solidFill>
              </a:rPr>
              <a:t>Alex Schwab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62000" y="1120775"/>
            <a:ext cx="8382000" cy="1470025"/>
          </a:xfrm>
        </p:spPr>
        <p:txBody>
          <a:bodyPr/>
          <a:lstStyle/>
          <a:p>
            <a:r>
              <a:rPr lang="es-HN" dirty="0" err="1" smtClean="0"/>
              <a:t>Stacked</a:t>
            </a:r>
            <a:r>
              <a:rPr lang="es-HN" dirty="0" smtClean="0"/>
              <a:t> Rapid </a:t>
            </a:r>
            <a:r>
              <a:rPr lang="es-HN" dirty="0" err="1" smtClean="0"/>
              <a:t>Sand</a:t>
            </a:r>
            <a:r>
              <a:rPr lang="es-HN" dirty="0" smtClean="0"/>
              <a:t> (</a:t>
            </a:r>
            <a:r>
              <a:rPr lang="es-HN" dirty="0" err="1" smtClean="0"/>
              <a:t>StaRS</a:t>
            </a:r>
            <a:r>
              <a:rPr lang="es-HN" dirty="0" smtClean="0"/>
              <a:t>) </a:t>
            </a:r>
            <a:r>
              <a:rPr lang="es-HN" dirty="0" err="1" smtClean="0"/>
              <a:t>Filter</a:t>
            </a:r>
            <a:r>
              <a:rPr lang="es-HN" dirty="0" smtClean="0"/>
              <a:t> </a:t>
            </a:r>
            <a:r>
              <a:rPr lang="es-HN" dirty="0" err="1" smtClean="0"/>
              <a:t>Theory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</a:t>
            </a:r>
            <a:br>
              <a:rPr lang="en-US" dirty="0" smtClean="0"/>
            </a:br>
            <a:r>
              <a:rPr lang="en-US" dirty="0" smtClean="0"/>
              <a:t>(Replicate Experiments)</a:t>
            </a:r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636" y="1508760"/>
            <a:ext cx="6994364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9808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</a:t>
            </a:r>
            <a:br>
              <a:rPr lang="en-US" dirty="0" smtClean="0"/>
            </a:br>
            <a:r>
              <a:rPr lang="en-US" dirty="0" smtClean="0"/>
              <a:t>(All </a:t>
            </a:r>
            <a:r>
              <a:rPr lang="en-US" dirty="0" err="1" smtClean="0"/>
              <a:t>PACl</a:t>
            </a:r>
            <a:r>
              <a:rPr lang="en-US" dirty="0" smtClean="0"/>
              <a:t> Dosages)</a:t>
            </a:r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08760"/>
            <a:ext cx="6351542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214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 Slopes</a:t>
            </a:r>
            <a:br>
              <a:rPr lang="en-US" dirty="0" smtClean="0"/>
            </a:br>
            <a:r>
              <a:rPr lang="en-US" dirty="0" smtClean="0"/>
              <a:t>(All </a:t>
            </a:r>
            <a:r>
              <a:rPr lang="en-US" dirty="0" err="1" smtClean="0"/>
              <a:t>PACl</a:t>
            </a:r>
            <a:r>
              <a:rPr lang="en-US" dirty="0" smtClean="0"/>
              <a:t> Dosages)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04278"/>
            <a:ext cx="6184029" cy="5349240"/>
          </a:xfrm>
          <a:prstGeom prst="rect">
            <a:avLst/>
          </a:prstGeom>
        </p:spPr>
      </p:pic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870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</a:t>
            </a:r>
            <a:r>
              <a:rPr lang="en-US" dirty="0" smtClean="0"/>
              <a:t>*</a:t>
            </a:r>
            <a:br>
              <a:rPr lang="en-US" dirty="0" smtClean="0"/>
            </a:br>
            <a:r>
              <a:rPr lang="en-US" dirty="0" smtClean="0"/>
              <a:t>(Replicate Experiments)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17904"/>
            <a:ext cx="6542430" cy="5340096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456689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</a:t>
            </a:r>
            <a:r>
              <a:rPr lang="en-US" dirty="0" smtClean="0"/>
              <a:t>*</a:t>
            </a:r>
            <a:br>
              <a:rPr lang="en-US" dirty="0" smtClean="0"/>
            </a:br>
            <a:r>
              <a:rPr lang="en-US" dirty="0" smtClean="0"/>
              <a:t>(All </a:t>
            </a:r>
            <a:r>
              <a:rPr lang="en-US" dirty="0" err="1" smtClean="0"/>
              <a:t>PACl</a:t>
            </a:r>
            <a:r>
              <a:rPr lang="en-US" dirty="0" smtClean="0"/>
              <a:t> Dosages)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499746"/>
            <a:ext cx="6400800" cy="5344807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0130421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pC</a:t>
            </a:r>
            <a:r>
              <a:rPr lang="en-US" dirty="0" smtClean="0"/>
              <a:t>* Slopes</a:t>
            </a:r>
            <a:br>
              <a:rPr lang="en-US" dirty="0" smtClean="0"/>
            </a:br>
            <a:r>
              <a:rPr lang="en-US" dirty="0" smtClean="0"/>
              <a:t>(All </a:t>
            </a:r>
            <a:r>
              <a:rPr lang="en-US" dirty="0" err="1" smtClean="0"/>
              <a:t>PACl</a:t>
            </a:r>
            <a:r>
              <a:rPr lang="en-US" dirty="0" smtClean="0"/>
              <a:t> Dosages)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08760"/>
            <a:ext cx="6480599" cy="5349240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0" y="6553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HN" dirty="0" smtClean="0"/>
              <a:t>Spring 2014 Data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6567743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6096000" cy="1143000"/>
          </a:xfrm>
        </p:spPr>
        <p:txBody>
          <a:bodyPr/>
          <a:lstStyle/>
          <a:p>
            <a:r>
              <a:rPr lang="en-US" dirty="0" smtClean="0"/>
              <a:t>Experimental Apparatus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524000"/>
            <a:ext cx="5257800" cy="5404302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10800000">
            <a:off x="2667000" y="22098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-Up Arrow 10"/>
          <p:cNvSpPr/>
          <p:nvPr/>
        </p:nvSpPr>
        <p:spPr>
          <a:xfrm rot="5400000">
            <a:off x="1638300" y="1485900"/>
            <a:ext cx="1219200" cy="3810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-Up Arrow 11"/>
          <p:cNvSpPr/>
          <p:nvPr/>
        </p:nvSpPr>
        <p:spPr>
          <a:xfrm rot="5400000">
            <a:off x="2438400" y="3048000"/>
            <a:ext cx="457200" cy="3048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5400000">
            <a:off x="3124200" y="37338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3429000" y="42672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733800" y="47244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876800" y="4419600"/>
            <a:ext cx="0" cy="685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 rot="5400000">
            <a:off x="4648200" y="56388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481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 Setup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" b="8889"/>
          <a:stretch/>
        </p:blipFill>
        <p:spPr>
          <a:xfrm>
            <a:off x="1676400" y="1541929"/>
            <a:ext cx="592666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317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to del día 10-22-14 a la(s) 0.2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3"/>
          <a:stretch/>
        </p:blipFill>
        <p:spPr>
          <a:xfrm>
            <a:off x="6629400" y="1676400"/>
            <a:ext cx="2402691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Modifications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52600"/>
            <a:ext cx="8153400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Alternatives to mesh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Fix sand stratification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Pressure sensors through the filter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6" name="Donut 5"/>
          <p:cNvSpPr/>
          <p:nvPr/>
        </p:nvSpPr>
        <p:spPr>
          <a:xfrm>
            <a:off x="8153400" y="4038600"/>
            <a:ext cx="152400" cy="304800"/>
          </a:xfrm>
          <a:prstGeom prst="donut">
            <a:avLst>
              <a:gd name="adj" fmla="val 59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8001000" y="5638800"/>
            <a:ext cx="152400" cy="304800"/>
          </a:xfrm>
          <a:prstGeom prst="donut">
            <a:avLst>
              <a:gd name="adj" fmla="val 59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391400" y="5638800"/>
            <a:ext cx="6858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391400" y="4495800"/>
            <a:ext cx="685800" cy="381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391400" y="4876800"/>
            <a:ext cx="685800" cy="381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391400" y="5257800"/>
            <a:ext cx="685800" cy="381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391400" y="4114800"/>
            <a:ext cx="6858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391400" y="4114800"/>
            <a:ext cx="685800" cy="1905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 rot="16200000">
            <a:off x="6819900" y="4991100"/>
            <a:ext cx="1828800" cy="762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urved Connector 16"/>
          <p:cNvCxnSpPr>
            <a:stCxn id="14" idx="1"/>
          </p:cNvCxnSpPr>
          <p:nvPr/>
        </p:nvCxnSpPr>
        <p:spPr>
          <a:xfrm rot="10800000">
            <a:off x="7086600" y="4114800"/>
            <a:ext cx="628650" cy="914400"/>
          </a:xfrm>
          <a:prstGeom prst="curvedConnector4">
            <a:avLst>
              <a:gd name="adj1" fmla="val 36364"/>
              <a:gd name="adj2" fmla="val 52083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6200000">
            <a:off x="7680960" y="4892040"/>
            <a:ext cx="228600" cy="45719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7543800" y="5029200"/>
            <a:ext cx="228600" cy="45719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077200" y="4419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077200" y="46482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077200" y="48768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6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Explain </a:t>
            </a:r>
            <a:r>
              <a:rPr lang="en-US" dirty="0"/>
              <a:t>the continual increase in head loss after filter </a:t>
            </a:r>
            <a:r>
              <a:rPr lang="en-US" dirty="0" smtClean="0"/>
              <a:t>failure</a:t>
            </a:r>
          </a:p>
          <a:p>
            <a:r>
              <a:rPr lang="en-US" dirty="0" smtClean="0"/>
              <a:t>Relation between amount of </a:t>
            </a:r>
            <a:r>
              <a:rPr lang="en-US" dirty="0" err="1" smtClean="0"/>
              <a:t>PACl</a:t>
            </a:r>
            <a:r>
              <a:rPr lang="en-US" dirty="0" smtClean="0"/>
              <a:t> and head loss</a:t>
            </a:r>
          </a:p>
          <a:p>
            <a:r>
              <a:rPr lang="en-US" dirty="0" smtClean="0"/>
              <a:t>Distribution of head loss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707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Purpose</a:t>
            </a:r>
          </a:p>
          <a:p>
            <a:r>
              <a:rPr lang="en-US" dirty="0" smtClean="0"/>
              <a:t>Theory</a:t>
            </a:r>
          </a:p>
          <a:p>
            <a:r>
              <a:rPr lang="en-US" dirty="0" smtClean="0"/>
              <a:t>Hypotheses</a:t>
            </a:r>
          </a:p>
          <a:p>
            <a:r>
              <a:rPr lang="en-US" dirty="0" smtClean="0"/>
              <a:t>Previous Data</a:t>
            </a:r>
          </a:p>
          <a:p>
            <a:r>
              <a:rPr lang="en-US" dirty="0" smtClean="0"/>
              <a:t>Experimental Apparatus</a:t>
            </a:r>
          </a:p>
          <a:p>
            <a:r>
              <a:rPr lang="en-US" dirty="0" smtClean="0"/>
              <a:t>Future Modifications</a:t>
            </a:r>
          </a:p>
          <a:p>
            <a:r>
              <a:rPr lang="en-US" dirty="0" smtClean="0"/>
              <a:t>Future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930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00200"/>
            <a:ext cx="44704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03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378" y="1981200"/>
            <a:ext cx="1049867" cy="909955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 flipH="1">
            <a:off x="5388328" y="1698249"/>
            <a:ext cx="2362200" cy="4781550"/>
            <a:chOff x="0" y="0"/>
            <a:chExt cx="2057400" cy="4343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2057400" cy="4343400"/>
              <a:chOff x="0" y="0"/>
              <a:chExt cx="2057400" cy="434340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71500" y="1028700"/>
                <a:ext cx="914400" cy="3314700"/>
              </a:xfrm>
              <a:prstGeom prst="rect">
                <a:avLst/>
              </a:prstGeom>
              <a:solidFill>
                <a:srgbClr val="C4BD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71500" y="0"/>
                <a:ext cx="914400" cy="4343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flipH="1">
                <a:off x="0" y="107632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0" y="429577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0" y="2105025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0" y="32004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1485900" y="16002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1485900" y="26289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1485900" y="3771900"/>
                <a:ext cx="571500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590550" y="107632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57225" y="1600200"/>
              <a:ext cx="82423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71500" y="210502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57225" y="26289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71500" y="32004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57225" y="3771900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71500" y="4295775"/>
              <a:ext cx="824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21024"/>
            <a:ext cx="6324600" cy="1143000"/>
          </a:xfrm>
        </p:spPr>
        <p:txBody>
          <a:bodyPr/>
          <a:lstStyle/>
          <a:p>
            <a:r>
              <a:rPr lang="en-US" dirty="0"/>
              <a:t>Stacked Rapid Sand Filters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34038"/>
            <a:ext cx="4419600" cy="4845761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Sta</a:t>
            </a:r>
            <a:r>
              <a:rPr lang="en-US" sz="3200" dirty="0"/>
              <a:t>cked </a:t>
            </a:r>
            <a:r>
              <a:rPr lang="en-US" sz="3200" b="1" dirty="0"/>
              <a:t>R</a:t>
            </a:r>
            <a:r>
              <a:rPr lang="en-US" sz="3200" dirty="0"/>
              <a:t>apid </a:t>
            </a:r>
            <a:r>
              <a:rPr lang="en-US" sz="3200" b="1" dirty="0"/>
              <a:t>S</a:t>
            </a:r>
            <a:r>
              <a:rPr lang="en-US" sz="3200" dirty="0"/>
              <a:t>and </a:t>
            </a:r>
            <a:r>
              <a:rPr lang="en-US" sz="3200" dirty="0" smtClean="0"/>
              <a:t>(</a:t>
            </a:r>
            <a:r>
              <a:rPr lang="en-US" sz="3200" dirty="0" err="1" smtClean="0"/>
              <a:t>StaRS</a:t>
            </a:r>
            <a:r>
              <a:rPr lang="en-US" sz="3200" dirty="0" smtClean="0"/>
              <a:t>) </a:t>
            </a:r>
            <a:r>
              <a:rPr lang="en-US" sz="3200" b="1" dirty="0" smtClean="0"/>
              <a:t>F</a:t>
            </a:r>
            <a:r>
              <a:rPr lang="en-US" sz="3200" dirty="0" smtClean="0"/>
              <a:t>ilter/</a:t>
            </a:r>
            <a:r>
              <a:rPr lang="en-US" sz="3200" b="1" dirty="0" smtClean="0"/>
              <a:t>F</a:t>
            </a:r>
            <a:r>
              <a:rPr lang="en-US" sz="3200" dirty="0" smtClean="0"/>
              <a:t>iltration</a:t>
            </a:r>
            <a:endParaRPr lang="en-US" sz="3200" dirty="0"/>
          </a:p>
          <a:p>
            <a:r>
              <a:rPr lang="en-US" dirty="0" smtClean="0"/>
              <a:t>Invented by </a:t>
            </a:r>
            <a:r>
              <a:rPr lang="en-US" dirty="0" err="1" smtClean="0"/>
              <a:t>AguaClara</a:t>
            </a:r>
            <a:r>
              <a:rPr lang="en-US" dirty="0" smtClean="0"/>
              <a:t> and used in newer plants</a:t>
            </a:r>
          </a:p>
          <a:p>
            <a:r>
              <a:rPr lang="en-US" dirty="0" smtClean="0"/>
              <a:t>Water enters the filter through slotted pipes</a:t>
            </a:r>
          </a:p>
          <a:p>
            <a:r>
              <a:rPr lang="en-US" dirty="0" smtClean="0"/>
              <a:t>Sand captures colloids</a:t>
            </a:r>
            <a:endParaRPr lang="en-US" dirty="0"/>
          </a:p>
          <a:p>
            <a:r>
              <a:rPr lang="en-US" dirty="0" smtClean="0"/>
              <a:t>Allows for entirely gravity-powered water filtration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1" name="Up Arrow 20"/>
          <p:cNvSpPr/>
          <p:nvPr/>
        </p:nvSpPr>
        <p:spPr bwMode="auto">
          <a:xfrm flipV="1">
            <a:off x="6397978" y="3064042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Up Arrow 21"/>
          <p:cNvSpPr/>
          <p:nvPr/>
        </p:nvSpPr>
        <p:spPr bwMode="auto">
          <a:xfrm flipV="1">
            <a:off x="6419850" y="4140646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Up Arrow 22"/>
          <p:cNvSpPr/>
          <p:nvPr/>
        </p:nvSpPr>
        <p:spPr bwMode="auto">
          <a:xfrm flipV="1">
            <a:off x="6419850" y="5402179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2" name="Up Arrow 41"/>
          <p:cNvSpPr/>
          <p:nvPr/>
        </p:nvSpPr>
        <p:spPr bwMode="auto">
          <a:xfrm>
            <a:off x="6397978" y="35814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4" name="Up Arrow 43"/>
          <p:cNvSpPr/>
          <p:nvPr/>
        </p:nvSpPr>
        <p:spPr bwMode="auto">
          <a:xfrm>
            <a:off x="6419850" y="48006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5" name="Up Arrow 44"/>
          <p:cNvSpPr/>
          <p:nvPr/>
        </p:nvSpPr>
        <p:spPr bwMode="auto">
          <a:xfrm>
            <a:off x="6419850" y="6019800"/>
            <a:ext cx="342900" cy="288758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5181600" y="3454057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5181600" y="4597647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>
            <a:off x="5181600" y="5850648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H="1">
            <a:off x="7391400" y="2883151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H="1">
            <a:off x="7391400" y="4015623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7351889" y="5221496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H="1">
            <a:off x="7391400" y="6421382"/>
            <a:ext cx="685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FE2FF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46" name="Up Arrow 45"/>
          <p:cNvSpPr/>
          <p:nvPr/>
        </p:nvSpPr>
        <p:spPr bwMode="auto">
          <a:xfrm>
            <a:off x="6284025" y="3124200"/>
            <a:ext cx="609600" cy="2971800"/>
          </a:xfrm>
          <a:prstGeom prst="upArrow">
            <a:avLst/>
          </a:prstGeom>
          <a:solidFill>
            <a:srgbClr val="8FE2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797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42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Filter performance</a:t>
            </a:r>
          </a:p>
          <a:p>
            <a:pPr lvl="1"/>
            <a:r>
              <a:rPr lang="en-US" sz="3200" dirty="0"/>
              <a:t>W</a:t>
            </a:r>
            <a:r>
              <a:rPr lang="en-US" sz="3200" dirty="0" smtClean="0"/>
              <a:t>hen will the filter clog?</a:t>
            </a:r>
          </a:p>
          <a:p>
            <a:pPr lvl="2"/>
            <a:r>
              <a:rPr lang="en-US" dirty="0" smtClean="0"/>
              <a:t>Effluent Turbidity</a:t>
            </a:r>
          </a:p>
          <a:p>
            <a:pPr lvl="2"/>
            <a:r>
              <a:rPr lang="en-US" dirty="0" smtClean="0"/>
              <a:t>Head Loss</a:t>
            </a:r>
          </a:p>
          <a:p>
            <a:pPr lvl="1"/>
            <a:r>
              <a:rPr lang="en-US" sz="3200" dirty="0" smtClean="0"/>
              <a:t>Search for a mathematical model</a:t>
            </a:r>
          </a:p>
          <a:p>
            <a:pPr lvl="1"/>
            <a:r>
              <a:rPr lang="en-US" sz="3200" dirty="0" smtClean="0"/>
              <a:t>Given:</a:t>
            </a:r>
          </a:p>
          <a:p>
            <a:pPr lvl="2"/>
            <a:r>
              <a:rPr lang="en-US" dirty="0" smtClean="0"/>
              <a:t>Flow rate</a:t>
            </a:r>
          </a:p>
          <a:p>
            <a:pPr lvl="2"/>
            <a:r>
              <a:rPr lang="en-US" dirty="0" err="1" smtClean="0"/>
              <a:t>PACl</a:t>
            </a:r>
            <a:r>
              <a:rPr lang="en-US" dirty="0" smtClean="0"/>
              <a:t> dosage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verage influent turbidity</a:t>
            </a:r>
          </a:p>
        </p:txBody>
      </p:sp>
    </p:spTree>
    <p:extLst>
      <p:ext uri="{BB962C8B-B14F-4D97-AF65-F5344CB8AC3E}">
        <p14:creationId xmlns:p14="http://schemas.microsoft.com/office/powerpoint/2010/main" val="11929269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Failure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Filter Failure</a:t>
                </a:r>
              </a:p>
              <a:p>
                <a:pPr lvl="1"/>
                <a:r>
                  <a:rPr lang="en-US" dirty="0" smtClean="0"/>
                  <a:t>Clogging occurs – head loss so high that water cannot flow through the filter</a:t>
                </a:r>
              </a:p>
              <a:p>
                <a:pPr lvl="1"/>
                <a:r>
                  <a:rPr lang="en-US" dirty="0" smtClean="0"/>
                  <a:t>Effluent turbidity does not meet US standards (0.3 NTU)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𝑒𝑓𝑓𝑙𝑢𝑒𝑛𝑡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𝑡𝑢𝑟𝑏𝑖𝑑𝑖𝑡𝑦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𝑖𝑛𝑓𝑙𝑢𝑒𝑛𝑡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𝑡𝑢𝑟𝑏𝑖𝑑𝑖𝑡𝑦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0">
                <a:blip r:embed="rId3"/>
                <a:stretch>
                  <a:fillRect l="-1644" t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689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2421340" cy="30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6400"/>
            <a:ext cx="25908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2057400"/>
            <a:ext cx="4267200" cy="3810000"/>
          </a:xfrm>
        </p:spPr>
        <p:txBody>
          <a:bodyPr/>
          <a:lstStyle/>
          <a:p>
            <a:r>
              <a:rPr lang="en-US" dirty="0" err="1" smtClean="0"/>
              <a:t>Flocs</a:t>
            </a:r>
            <a:r>
              <a:rPr lang="en-US" dirty="0" smtClean="0"/>
              <a:t> build-up in sand pores, causing:</a:t>
            </a:r>
          </a:p>
          <a:p>
            <a:pPr lvl="1"/>
            <a:r>
              <a:rPr lang="en-US" dirty="0" smtClean="0"/>
              <a:t>Increase in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ead loss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hear force</a:t>
            </a:r>
          </a:p>
          <a:p>
            <a:pPr lvl="2"/>
            <a:r>
              <a:rPr lang="en-US" dirty="0" smtClean="0"/>
              <a:t>Water velocity</a:t>
            </a:r>
          </a:p>
          <a:p>
            <a:pPr lvl="1"/>
            <a:r>
              <a:rPr lang="en-US" dirty="0" smtClean="0"/>
              <a:t>Decrease in </a:t>
            </a:r>
          </a:p>
          <a:p>
            <a:pPr lvl="2"/>
            <a:r>
              <a:rPr lang="en-US" dirty="0" smtClean="0"/>
              <a:t>Pore diameter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03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Filter Failure Hypothesis</a:t>
            </a:r>
          </a:p>
          <a:p>
            <a:pPr lvl="1"/>
            <a:r>
              <a:rPr lang="en-US" sz="3200" dirty="0"/>
              <a:t>Head loss levels off after filter failure</a:t>
            </a:r>
          </a:p>
          <a:p>
            <a:r>
              <a:rPr lang="en-US" sz="3600" dirty="0"/>
              <a:t>Results</a:t>
            </a:r>
          </a:p>
          <a:p>
            <a:pPr lvl="1"/>
            <a:r>
              <a:rPr lang="en-US" sz="3200" dirty="0"/>
              <a:t>Head loss continues to increase after filter </a:t>
            </a:r>
            <a:r>
              <a:rPr lang="en-US" sz="3200" dirty="0" smtClean="0"/>
              <a:t>failure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724187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305800" cy="4724400"/>
          </a:xfrm>
        </p:spPr>
        <p:txBody>
          <a:bodyPr/>
          <a:lstStyle/>
          <a:p>
            <a:r>
              <a:rPr lang="en-US" sz="3600" dirty="0" smtClean="0"/>
              <a:t>Coagulant Dosage hypotheses:</a:t>
            </a:r>
          </a:p>
          <a:p>
            <a:pPr marL="0" indent="0" algn="ctr">
              <a:buNone/>
            </a:pPr>
            <a:r>
              <a:rPr lang="en-US" dirty="0" smtClean="0"/>
              <a:t>Increase </a:t>
            </a:r>
            <a:r>
              <a:rPr lang="en-US" dirty="0"/>
              <a:t>coagulant dosage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increase head loss</a:t>
            </a:r>
          </a:p>
          <a:p>
            <a:pPr marL="0" indent="0" algn="ctr">
              <a:buNone/>
            </a:pPr>
            <a:r>
              <a:rPr lang="en-US" dirty="0"/>
              <a:t>Why?</a:t>
            </a:r>
          </a:p>
          <a:p>
            <a:r>
              <a:rPr lang="en-US" dirty="0"/>
              <a:t>Increased bond strength between </a:t>
            </a:r>
            <a:r>
              <a:rPr lang="en-US" dirty="0" err="1"/>
              <a:t>flocs</a:t>
            </a:r>
            <a:endParaRPr lang="en-US" dirty="0"/>
          </a:p>
          <a:p>
            <a:r>
              <a:rPr lang="en-US" dirty="0"/>
              <a:t>More water accumulated</a:t>
            </a:r>
          </a:p>
          <a:p>
            <a:r>
              <a:rPr lang="en-US" dirty="0"/>
              <a:t>More mass accumulated – smaller pores</a:t>
            </a:r>
          </a:p>
        </p:txBody>
      </p:sp>
    </p:spTree>
    <p:extLst>
      <p:ext uri="{BB962C8B-B14F-4D97-AF65-F5344CB8AC3E}">
        <p14:creationId xmlns:p14="http://schemas.microsoft.com/office/powerpoint/2010/main" val="28186482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876800"/>
          </a:xfrm>
        </p:spPr>
        <p:txBody>
          <a:bodyPr/>
          <a:lstStyle/>
          <a:p>
            <a:r>
              <a:rPr lang="en-US" dirty="0" smtClean="0"/>
              <a:t>Performance curves of </a:t>
            </a:r>
            <a:r>
              <a:rPr lang="en-US" dirty="0" err="1" smtClean="0"/>
              <a:t>pC</a:t>
            </a:r>
            <a:r>
              <a:rPr lang="en-US" dirty="0" smtClean="0"/>
              <a:t>* and head loss for multiple coagulant dosages</a:t>
            </a:r>
          </a:p>
          <a:p>
            <a:pPr lvl="1"/>
            <a:r>
              <a:rPr lang="en-US" dirty="0" smtClean="0"/>
              <a:t>MATLAB, Mathcad</a:t>
            </a:r>
          </a:p>
          <a:p>
            <a:r>
              <a:rPr lang="en-US" dirty="0" smtClean="0"/>
              <a:t>Pore storage v</a:t>
            </a:r>
            <a:r>
              <a:rPr lang="en-US" dirty="0"/>
              <a:t>olume as function of coagulant dosage </a:t>
            </a:r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ead loss as function of coagulant dosage and mass of solids accumulated</a:t>
            </a:r>
          </a:p>
          <a:p>
            <a:r>
              <a:rPr lang="en-US" dirty="0" smtClean="0"/>
              <a:t>Filter run times before failure</a:t>
            </a:r>
          </a:p>
          <a:p>
            <a:r>
              <a:rPr lang="en-US" dirty="0" smtClean="0"/>
              <a:t>Goal: Predict when filter </a:t>
            </a:r>
            <a:r>
              <a:rPr lang="en-US" smtClean="0"/>
              <a:t>will </a:t>
            </a:r>
            <a:r>
              <a:rPr lang="en-US" smtClean="0"/>
              <a:t>fail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75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2562</TotalTime>
  <Words>316</Words>
  <Application>Microsoft Office PowerPoint</Application>
  <PresentationFormat>On-screen Show (4:3)</PresentationFormat>
  <Paragraphs>90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Candara</vt:lpstr>
      <vt:lpstr>Century Gothic</vt:lpstr>
      <vt:lpstr>Wingdings</vt:lpstr>
      <vt:lpstr>AguaClara English</vt:lpstr>
      <vt:lpstr>Stacked Rapid Sand (StaRS) Filter Theory</vt:lpstr>
      <vt:lpstr>Overview</vt:lpstr>
      <vt:lpstr>Stacked Rapid Sand Filters</vt:lpstr>
      <vt:lpstr>Purpose</vt:lpstr>
      <vt:lpstr>Filter Failure</vt:lpstr>
      <vt:lpstr>Theory</vt:lpstr>
      <vt:lpstr>Hypotheses</vt:lpstr>
      <vt:lpstr>Hypotheses</vt:lpstr>
      <vt:lpstr>Mathematical Model</vt:lpstr>
      <vt:lpstr>Head Loss (Replicate Experiments)</vt:lpstr>
      <vt:lpstr>Head Loss (All PACl Dosages)</vt:lpstr>
      <vt:lpstr>Head Loss Slopes (All PACl Dosages)</vt:lpstr>
      <vt:lpstr>pC* (Replicate Experiments)</vt:lpstr>
      <vt:lpstr>pC* (All PACl Dosages)</vt:lpstr>
      <vt:lpstr>pC* Slopes (All PACl Dosages)</vt:lpstr>
      <vt:lpstr>Experimental Apparatus</vt:lpstr>
      <vt:lpstr>Lab Setup</vt:lpstr>
      <vt:lpstr>Future Modifications</vt:lpstr>
      <vt:lpstr>Future Work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Bobo</cp:lastModifiedBy>
  <cp:revision>86</cp:revision>
  <dcterms:created xsi:type="dcterms:W3CDTF">2014-03-12T20:19:44Z</dcterms:created>
  <dcterms:modified xsi:type="dcterms:W3CDTF">2014-10-22T18:31:04Z</dcterms:modified>
</cp:coreProperties>
</file>