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Default Extension="wmv" ContentType="video/x-ms-wmv"/>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Lst>
  <p:notesMasterIdLst>
    <p:notesMasterId r:id="rId68"/>
  </p:notesMasterIdLst>
  <p:sldIdLst>
    <p:sldId id="256" r:id="rId4"/>
    <p:sldId id="276" r:id="rId5"/>
    <p:sldId id="372" r:id="rId6"/>
    <p:sldId id="412" r:id="rId7"/>
    <p:sldId id="410" r:id="rId8"/>
    <p:sldId id="415" r:id="rId9"/>
    <p:sldId id="413" r:id="rId10"/>
    <p:sldId id="414" r:id="rId11"/>
    <p:sldId id="402" r:id="rId12"/>
    <p:sldId id="403" r:id="rId13"/>
    <p:sldId id="404" r:id="rId14"/>
    <p:sldId id="340" r:id="rId15"/>
    <p:sldId id="366" r:id="rId16"/>
    <p:sldId id="409" r:id="rId17"/>
    <p:sldId id="277" r:id="rId18"/>
    <p:sldId id="278" r:id="rId19"/>
    <p:sldId id="284" r:id="rId20"/>
    <p:sldId id="285" r:id="rId21"/>
    <p:sldId id="286" r:id="rId22"/>
    <p:sldId id="335" r:id="rId23"/>
    <p:sldId id="290" r:id="rId24"/>
    <p:sldId id="292" r:id="rId25"/>
    <p:sldId id="295" r:id="rId26"/>
    <p:sldId id="304" r:id="rId27"/>
    <p:sldId id="373" r:id="rId28"/>
    <p:sldId id="311" r:id="rId29"/>
    <p:sldId id="269" r:id="rId30"/>
    <p:sldId id="358" r:id="rId31"/>
    <p:sldId id="374" r:id="rId32"/>
    <p:sldId id="354" r:id="rId33"/>
    <p:sldId id="391" r:id="rId34"/>
    <p:sldId id="392" r:id="rId35"/>
    <p:sldId id="398" r:id="rId36"/>
    <p:sldId id="400" r:id="rId37"/>
    <p:sldId id="401" r:id="rId38"/>
    <p:sldId id="376" r:id="rId39"/>
    <p:sldId id="377" r:id="rId40"/>
    <p:sldId id="416" r:id="rId41"/>
    <p:sldId id="423" r:id="rId42"/>
    <p:sldId id="424" r:id="rId43"/>
    <p:sldId id="425" r:id="rId44"/>
    <p:sldId id="426" r:id="rId45"/>
    <p:sldId id="393" r:id="rId46"/>
    <p:sldId id="394" r:id="rId47"/>
    <p:sldId id="396" r:id="rId48"/>
    <p:sldId id="397" r:id="rId49"/>
    <p:sldId id="379" r:id="rId50"/>
    <p:sldId id="378" r:id="rId51"/>
    <p:sldId id="419" r:id="rId52"/>
    <p:sldId id="390" r:id="rId53"/>
    <p:sldId id="389" r:id="rId54"/>
    <p:sldId id="388" r:id="rId55"/>
    <p:sldId id="420" r:id="rId56"/>
    <p:sldId id="387" r:id="rId57"/>
    <p:sldId id="405" r:id="rId58"/>
    <p:sldId id="406" r:id="rId59"/>
    <p:sldId id="385" r:id="rId60"/>
    <p:sldId id="407" r:id="rId61"/>
    <p:sldId id="408" r:id="rId62"/>
    <p:sldId id="384" r:id="rId63"/>
    <p:sldId id="383" r:id="rId64"/>
    <p:sldId id="382" r:id="rId65"/>
    <p:sldId id="381" r:id="rId66"/>
    <p:sldId id="422" r:id="rId6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32" autoAdjust="0"/>
    <p:restoredTop sz="86395" autoAdjust="0"/>
  </p:normalViewPr>
  <p:slideViewPr>
    <p:cSldViewPr>
      <p:cViewPr>
        <p:scale>
          <a:sx n="110" d="100"/>
          <a:sy n="110" d="100"/>
        </p:scale>
        <p:origin x="-684" y="-72"/>
      </p:cViewPr>
      <p:guideLst>
        <p:guide orient="horz" pos="2160"/>
        <p:guide pos="2880"/>
      </p:guideLst>
    </p:cSldViewPr>
  </p:slideViewPr>
  <p:outlineViewPr>
    <p:cViewPr>
      <p:scale>
        <a:sx n="33" d="100"/>
        <a:sy n="33" d="100"/>
      </p:scale>
      <p:origin x="0" y="13596"/>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notesMaster" Target="notesMasters/notesMaster1.xml"/><Relationship Id="rId7" Type="http://schemas.openxmlformats.org/officeDocument/2006/relationships/slide" Target="slides/slide4.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slide" Target="slides/slide58.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presProps" Target="pres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onroe\Google%20Drive\Proposals\NSF%20Proposal%202013\floc%20breaku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19376163206871871"/>
          <c:y val="5.184359097969897E-2"/>
          <c:w val="0.77173961209394459"/>
          <c:h val="0.75100710313308838"/>
        </c:manualLayout>
      </c:layout>
      <c:scatterChart>
        <c:scatterStyle val="lineMarker"/>
        <c:ser>
          <c:idx val="1"/>
          <c:order val="0"/>
          <c:tx>
            <c:v>Control</c:v>
          </c:tx>
          <c:spPr>
            <a:ln w="28575">
              <a:noFill/>
            </a:ln>
          </c:spPr>
          <c:xVal>
            <c:numRef>
              <c:f>Sheet1!$A$2:$A$16</c:f>
              <c:numCache>
                <c:formatCode>General</c:formatCode>
                <c:ptCount val="15"/>
                <c:pt idx="0">
                  <c:v>0</c:v>
                </c:pt>
                <c:pt idx="1">
                  <c:v>1.3</c:v>
                </c:pt>
                <c:pt idx="2">
                  <c:v>1.4949999999999986</c:v>
                </c:pt>
                <c:pt idx="3">
                  <c:v>1.7189999999999988</c:v>
                </c:pt>
                <c:pt idx="4">
                  <c:v>1.9769999999999999</c:v>
                </c:pt>
                <c:pt idx="5">
                  <c:v>2.274</c:v>
                </c:pt>
                <c:pt idx="6">
                  <c:v>2.6149999999999998</c:v>
                </c:pt>
                <c:pt idx="7">
                  <c:v>3.0070000000000001</c:v>
                </c:pt>
                <c:pt idx="8">
                  <c:v>3.4579999999999997</c:v>
                </c:pt>
                <c:pt idx="9">
                  <c:v>3.9769999999999968</c:v>
                </c:pt>
                <c:pt idx="10">
                  <c:v>4.5730000000000004</c:v>
                </c:pt>
                <c:pt idx="11">
                  <c:v>5.2590000000000003</c:v>
                </c:pt>
                <c:pt idx="12">
                  <c:v>6.048</c:v>
                </c:pt>
                <c:pt idx="13">
                  <c:v>6.9550000000000001</c:v>
                </c:pt>
                <c:pt idx="14">
                  <c:v>7.9989999999999997</c:v>
                </c:pt>
              </c:numCache>
            </c:numRef>
          </c:xVal>
          <c:yVal>
            <c:numRef>
              <c:f>Sheet1!$B$2:$B$16</c:f>
              <c:numCache>
                <c:formatCode>General</c:formatCode>
                <c:ptCount val="15"/>
                <c:pt idx="0">
                  <c:v>60.023000000000003</c:v>
                </c:pt>
                <c:pt idx="1">
                  <c:v>49.275000000000013</c:v>
                </c:pt>
                <c:pt idx="2">
                  <c:v>53.721000000000011</c:v>
                </c:pt>
                <c:pt idx="3">
                  <c:v>50.053999999999995</c:v>
                </c:pt>
                <c:pt idx="4">
                  <c:v>45.790000000000013</c:v>
                </c:pt>
                <c:pt idx="5">
                  <c:v>42.800999999999995</c:v>
                </c:pt>
                <c:pt idx="6">
                  <c:v>35.839000000000006</c:v>
                </c:pt>
                <c:pt idx="7">
                  <c:v>32.647000000000006</c:v>
                </c:pt>
                <c:pt idx="8">
                  <c:v>28.727</c:v>
                </c:pt>
                <c:pt idx="9">
                  <c:v>27.716999999999999</c:v>
                </c:pt>
                <c:pt idx="10">
                  <c:v>25.501999999999999</c:v>
                </c:pt>
                <c:pt idx="11">
                  <c:v>21.637000000000029</c:v>
                </c:pt>
                <c:pt idx="12">
                  <c:v>16.132999999999999</c:v>
                </c:pt>
                <c:pt idx="13">
                  <c:v>11.272</c:v>
                </c:pt>
                <c:pt idx="14">
                  <c:v>13.396000000000004</c:v>
                </c:pt>
              </c:numCache>
            </c:numRef>
          </c:yVal>
        </c:ser>
        <c:ser>
          <c:idx val="0"/>
          <c:order val="1"/>
          <c:tx>
            <c:v>With floc breakup</c:v>
          </c:tx>
          <c:spPr>
            <a:ln w="28575">
              <a:noFill/>
            </a:ln>
          </c:spPr>
          <c:marker>
            <c:symbol val="diamond"/>
            <c:size val="9"/>
            <c:spPr>
              <a:solidFill>
                <a:schemeClr val="accent1"/>
              </a:solidFill>
            </c:spPr>
          </c:marker>
          <c:xVal>
            <c:numRef>
              <c:f>Sheet1!$G$2:$G$16</c:f>
              <c:numCache>
                <c:formatCode>General</c:formatCode>
                <c:ptCount val="15"/>
                <c:pt idx="0">
                  <c:v>0</c:v>
                </c:pt>
                <c:pt idx="1">
                  <c:v>1.3</c:v>
                </c:pt>
                <c:pt idx="2">
                  <c:v>1.4949999999999986</c:v>
                </c:pt>
                <c:pt idx="3">
                  <c:v>1.7189999999999988</c:v>
                </c:pt>
                <c:pt idx="4">
                  <c:v>1.9769999999999999</c:v>
                </c:pt>
                <c:pt idx="5">
                  <c:v>2.274</c:v>
                </c:pt>
                <c:pt idx="6">
                  <c:v>2.6149999999999998</c:v>
                </c:pt>
                <c:pt idx="7">
                  <c:v>3.0070000000000001</c:v>
                </c:pt>
                <c:pt idx="8">
                  <c:v>3.4579999999999997</c:v>
                </c:pt>
                <c:pt idx="9">
                  <c:v>3.9769999999999968</c:v>
                </c:pt>
                <c:pt idx="10">
                  <c:v>4.5730000000000004</c:v>
                </c:pt>
                <c:pt idx="11">
                  <c:v>5.2590000000000003</c:v>
                </c:pt>
                <c:pt idx="12">
                  <c:v>6.048</c:v>
                </c:pt>
                <c:pt idx="13">
                  <c:v>6.9550000000000001</c:v>
                </c:pt>
                <c:pt idx="14">
                  <c:v>7.9989999999999997</c:v>
                </c:pt>
              </c:numCache>
            </c:numRef>
          </c:xVal>
          <c:yVal>
            <c:numRef>
              <c:f>Sheet1!$H$2:$H$16</c:f>
              <c:numCache>
                <c:formatCode>General</c:formatCode>
                <c:ptCount val="15"/>
                <c:pt idx="0">
                  <c:v>62.495000000000012</c:v>
                </c:pt>
                <c:pt idx="1">
                  <c:v>53.178000000000011</c:v>
                </c:pt>
                <c:pt idx="2">
                  <c:v>52.034000000000006</c:v>
                </c:pt>
                <c:pt idx="3">
                  <c:v>44.863</c:v>
                </c:pt>
                <c:pt idx="4">
                  <c:v>42.556000000000004</c:v>
                </c:pt>
                <c:pt idx="5">
                  <c:v>35.720000000000013</c:v>
                </c:pt>
                <c:pt idx="6">
                  <c:v>28.751999999999999</c:v>
                </c:pt>
                <c:pt idx="7">
                  <c:v>25.677000000000024</c:v>
                </c:pt>
                <c:pt idx="8">
                  <c:v>19.007000000000001</c:v>
                </c:pt>
                <c:pt idx="9">
                  <c:v>13.787000000000001</c:v>
                </c:pt>
                <c:pt idx="10">
                  <c:v>9.6810000000000009</c:v>
                </c:pt>
                <c:pt idx="11">
                  <c:v>9.6939999999999991</c:v>
                </c:pt>
                <c:pt idx="12">
                  <c:v>6.1609999999999934</c:v>
                </c:pt>
                <c:pt idx="13">
                  <c:v>3.8529999999999971</c:v>
                </c:pt>
                <c:pt idx="14">
                  <c:v>2.3099999999999987</c:v>
                </c:pt>
              </c:numCache>
            </c:numRef>
          </c:yVal>
        </c:ser>
        <c:axId val="89541248"/>
        <c:axId val="89543808"/>
      </c:scatterChart>
      <c:valAx>
        <c:axId val="89541248"/>
        <c:scaling>
          <c:orientation val="minMax"/>
        </c:scaling>
        <c:axPos val="b"/>
        <c:title>
          <c:tx>
            <c:rich>
              <a:bodyPr/>
              <a:lstStyle/>
              <a:p>
                <a:pPr>
                  <a:defRPr/>
                </a:pPr>
                <a:r>
                  <a:rPr lang="en-US" dirty="0" smtClean="0"/>
                  <a:t>Alum dose </a:t>
                </a:r>
                <a:r>
                  <a:rPr lang="en-US" dirty="0"/>
                  <a:t>(mg/L)</a:t>
                </a:r>
              </a:p>
            </c:rich>
          </c:tx>
          <c:layout>
            <c:manualLayout>
              <c:xMode val="edge"/>
              <c:yMode val="edge"/>
              <c:x val="0.47387379702537191"/>
              <c:y val="0.91632789651293589"/>
            </c:manualLayout>
          </c:layout>
        </c:title>
        <c:numFmt formatCode="General" sourceLinked="1"/>
        <c:tickLblPos val="nextTo"/>
        <c:crossAx val="89543808"/>
        <c:crosses val="autoZero"/>
        <c:crossBetween val="midCat"/>
      </c:valAx>
      <c:valAx>
        <c:axId val="89543808"/>
        <c:scaling>
          <c:orientation val="minMax"/>
        </c:scaling>
        <c:axPos val="l"/>
        <c:title>
          <c:tx>
            <c:rich>
              <a:bodyPr rot="-5400000" vert="horz"/>
              <a:lstStyle/>
              <a:p>
                <a:pPr>
                  <a:defRPr/>
                </a:pPr>
                <a:r>
                  <a:rPr lang="en-US" dirty="0" smtClean="0"/>
                  <a:t>Turbidity of settled water (NTU</a:t>
                </a:r>
                <a:r>
                  <a:rPr lang="en-US" dirty="0"/>
                  <a:t>)</a:t>
                </a:r>
              </a:p>
            </c:rich>
          </c:tx>
        </c:title>
        <c:numFmt formatCode="General" sourceLinked="1"/>
        <c:tickLblPos val="nextTo"/>
        <c:crossAx val="89541248"/>
        <c:crosses val="autoZero"/>
        <c:crossBetween val="midCat"/>
      </c:valAx>
    </c:plotArea>
    <c:legend>
      <c:legendPos val="r"/>
      <c:layout>
        <c:manualLayout>
          <c:xMode val="edge"/>
          <c:yMode val="edge"/>
          <c:x val="0.56091267000715817"/>
          <c:y val="0.15505998813085448"/>
          <c:w val="0.38479667314312982"/>
          <c:h val="0.25583270622640697"/>
        </c:manualLayout>
      </c:layout>
    </c:legend>
    <c:plotVisOnly val="1"/>
    <c:dispBlanksAs val="gap"/>
  </c:chart>
  <c:spPr>
    <a:noFill/>
    <a:ln>
      <a:noFill/>
    </a:ln>
  </c:spPr>
  <c:txPr>
    <a:bodyPr/>
    <a:lstStyle/>
    <a:p>
      <a:pPr>
        <a:defRPr lang="es-HN" sz="1800" noProof="0">
          <a:latin typeface="Times New Roman" pitchFamily="18" charset="0"/>
          <a:cs typeface="Times New Roman" pitchFamily="18" charset="0"/>
        </a:defRPr>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6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5CC8174-E339-4462-A8AC-97DBBD1501E2}" type="datetimeFigureOut">
              <a:rPr lang="en-US" smtClean="0"/>
              <a:pPr/>
              <a:t>1/21/2013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B01A8D-3996-47A3-860D-AF6CF55DFE9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can we do to treat</a:t>
            </a:r>
            <a:r>
              <a:rPr lang="en-US" baseline="0" dirty="0" smtClean="0"/>
              <a:t> </a:t>
            </a:r>
            <a:r>
              <a:rPr lang="en-US" dirty="0" smtClean="0"/>
              <a:t>the dirty water that we are providing</a:t>
            </a:r>
            <a:r>
              <a:rPr lang="en-US" baseline="0" dirty="0" smtClean="0"/>
              <a:t>  to rural communities?</a:t>
            </a:r>
            <a:endParaRPr lang="en-US" dirty="0"/>
          </a:p>
        </p:txBody>
      </p:sp>
      <p:sp>
        <p:nvSpPr>
          <p:cNvPr id="4" name="Slide Number Placeholder 3"/>
          <p:cNvSpPr>
            <a:spLocks noGrp="1"/>
          </p:cNvSpPr>
          <p:nvPr>
            <p:ph type="sldNum" sz="quarter" idx="10"/>
          </p:nvPr>
        </p:nvSpPr>
        <p:spPr/>
        <p:txBody>
          <a:bodyPr/>
          <a:lstStyle/>
          <a:p>
            <a:fld id="{B41D8EC2-A0E9-457F-B1CC-A5C98B01544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6B90027-AD36-416E-8B0F-CCCC7E8FF223}" type="slidenum">
              <a:rPr lang="en-US" smtClean="0">
                <a:solidFill>
                  <a:prstClr val="black"/>
                </a:solidFill>
              </a:rPr>
              <a:pPr/>
              <a:t>58</a:t>
            </a:fld>
            <a:endParaRPr lang="en-US">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Learn enough so that we can do it better!</a:t>
            </a:r>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60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FB445D-298A-4AAA-ACF8-504D2BC22214}" type="slidenum">
              <a:rPr lang="en-US"/>
              <a:pPr/>
              <a:t>3</a:t>
            </a:fld>
            <a:endParaRPr lang="en-US"/>
          </a:p>
        </p:txBody>
      </p:sp>
      <p:sp>
        <p:nvSpPr>
          <p:cNvPr id="588802" name="Rectangle 2"/>
          <p:cNvSpPr>
            <a:spLocks noGrp="1" noRot="1" noChangeAspect="1" noChangeArrowheads="1" noTextEdit="1"/>
          </p:cNvSpPr>
          <p:nvPr>
            <p:ph type="sldImg"/>
          </p:nvPr>
        </p:nvSpPr>
        <p:spPr>
          <a:ln/>
        </p:spPr>
      </p:sp>
      <p:sp>
        <p:nvSpPr>
          <p:cNvPr id="5888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0837A52-F69D-4572-81B1-FF78441FB616}"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a:t>AguaClara Program at Cornell</a:t>
            </a:r>
            <a:r>
              <a:rPr lang="en-US" dirty="0"/>
              <a:t> – R&amp;D, new design and technology development. Note that Agua Clara plans to make their designs open source so cost for their proprietary designs is not an impediment to their adoption.</a:t>
            </a:r>
          </a:p>
          <a:p>
            <a:r>
              <a:rPr lang="en-US" b="1" dirty="0"/>
              <a:t>AguaClara Inc.</a:t>
            </a:r>
            <a:r>
              <a:rPr lang="en-US" dirty="0"/>
              <a:t> – Proposed commercial entity which recruits and vets engineering and construction firms local to target communities (Implementation Partners, below), provides oversight and QA services,  acts as a “face” to regional/local communities and as a go between with the AguaClara program as needed, and provides feedback to Cornell related to lessons learned and downstream technical requirements. In short, the “glue” between all entities.</a:t>
            </a:r>
          </a:p>
          <a:p>
            <a:r>
              <a:rPr lang="en-US" b="1" dirty="0"/>
              <a:t>Implementation Partners </a:t>
            </a:r>
            <a:r>
              <a:rPr lang="en-US" dirty="0"/>
              <a:t>– Engineering and Construction firms in the target regions who will develop bids, sell services and build and deploy the plant and transfer support to local water boards.</a:t>
            </a:r>
          </a:p>
          <a:p>
            <a:r>
              <a:rPr lang="en-US" b="1" dirty="0"/>
              <a:t>Local Water Boards</a:t>
            </a:r>
            <a:r>
              <a:rPr lang="en-US" dirty="0"/>
              <a:t> – Municipal entities who will “purchase” the build/deploy services from the Implementation Partner, and get funding from municipal/region/national sources for deployment of the plants.</a:t>
            </a:r>
          </a:p>
          <a:p>
            <a:endParaRPr lang="en-US" dirty="0"/>
          </a:p>
        </p:txBody>
      </p:sp>
      <p:sp>
        <p:nvSpPr>
          <p:cNvPr id="4" name="Slide Number Placeholder 3"/>
          <p:cNvSpPr>
            <a:spLocks noGrp="1"/>
          </p:cNvSpPr>
          <p:nvPr>
            <p:ph type="sldNum" sz="quarter" idx="10"/>
          </p:nvPr>
        </p:nvSpPr>
        <p:spPr/>
        <p:txBody>
          <a:bodyPr/>
          <a:lstStyle/>
          <a:p>
            <a:fld id="{DAB01A8D-3996-47A3-860D-AF6CF55DFE9C}"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the “skeleton” of the AC program at Cornell,</a:t>
            </a:r>
            <a:r>
              <a:rPr lang="en-US" baseline="0" dirty="0" smtClean="0"/>
              <a:t> but not the human story – how this program provides a unique gateway for students into a world of high-stakes tech development an implementation appropriate to the challenges facing the Global South. High stakes because children are dying by the tens millions due to polluted drinking water– and because careful water management is rapidly ascending to the top of the list of critical global development necessities.</a:t>
            </a:r>
          </a:p>
          <a:p>
            <a:endParaRPr lang="en-US" baseline="0" dirty="0" smtClean="0"/>
          </a:p>
          <a:p>
            <a:r>
              <a:rPr lang="en-US" baseline="0" dirty="0" smtClean="0"/>
              <a:t>As you note, all the way through this </a:t>
            </a:r>
            <a:r>
              <a:rPr lang="en-US" baseline="0" dirty="0" err="1" smtClean="0"/>
              <a:t>Ppt</a:t>
            </a:r>
            <a:r>
              <a:rPr lang="en-US" baseline="0" dirty="0" smtClean="0"/>
              <a:t>, I am thinking about both the actual details (and organization) of the tasks you represent on the charts (how you would explain them to someone who has no prior knowledge of AC), and the human story that animates them all. We have to be very well prepared to talk about both to serious prospective donors.</a:t>
            </a:r>
          </a:p>
          <a:p>
            <a:r>
              <a:rPr lang="en-US" baseline="0" dirty="0" smtClean="0"/>
              <a:t>---Gail</a:t>
            </a:r>
            <a:endParaRPr lang="en-US" dirty="0"/>
          </a:p>
        </p:txBody>
      </p:sp>
      <p:sp>
        <p:nvSpPr>
          <p:cNvPr id="4" name="Slide Number Placeholder 3"/>
          <p:cNvSpPr>
            <a:spLocks noGrp="1"/>
          </p:cNvSpPr>
          <p:nvPr>
            <p:ph type="sldNum" sz="quarter" idx="10"/>
          </p:nvPr>
        </p:nvSpPr>
        <p:spPr/>
        <p:txBody>
          <a:bodyPr/>
          <a:lstStyle/>
          <a:p>
            <a:fld id="{B41D8EC2-A0E9-457F-B1CC-A5C98B015440}" type="slidenum">
              <a:rPr lang="en-US" smtClean="0"/>
              <a:pPr/>
              <a:t>12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endParaRPr lang="es-HN"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solidFill>
                  <a:prstClr val="black"/>
                </a:solidFill>
              </a:rPr>
              <a:pPr/>
              <a:t>39</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13D7C8-1D10-4E5B-8A9B-B2BE7F2B7605}" type="slidenum">
              <a:rPr lang="en-US" smtClean="0">
                <a:solidFill>
                  <a:prstClr val="black"/>
                </a:solidFill>
              </a:rPr>
              <a:pPr/>
              <a:t>42</a:t>
            </a:fld>
            <a:endParaRPr lang="en-US">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Exercise: Tell the story of the journey of</a:t>
            </a:r>
            <a:r>
              <a:rPr lang="en-US" baseline="0" dirty="0" smtClean="0"/>
              <a:t> a large floc, a small floc, a rouge loner clay particle, and of a water molecule as each travels through this sedimentation tank.</a:t>
            </a:r>
            <a:endParaRPr lang="en-US" dirty="0"/>
          </a:p>
        </p:txBody>
      </p:sp>
      <p:sp>
        <p:nvSpPr>
          <p:cNvPr id="4" name="Slide Number Placeholder 3"/>
          <p:cNvSpPr>
            <a:spLocks noGrp="1"/>
          </p:cNvSpPr>
          <p:nvPr>
            <p:ph type="sldNum" sz="quarter" idx="10"/>
          </p:nvPr>
        </p:nvSpPr>
        <p:spPr/>
        <p:txBody>
          <a:bodyPr/>
          <a:lstStyle/>
          <a:p>
            <a:fld id="{4680736C-C557-4F27-A92F-FA435A243315}" type="slidenum">
              <a:rPr lang="en-US" smtClean="0"/>
              <a:pPr/>
              <a:t>55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cee.cornell.edu/faculty/info.cfm?abbrev=faculty&amp;shorttitle=bio&amp;netid=mw24" TargetMode="External"/><Relationship Id="rId7" Type="http://schemas.openxmlformats.org/officeDocument/2006/relationships/image" Target="../media/image8.png"/><Relationship Id="rId2" Type="http://schemas.openxmlformats.org/officeDocument/2006/relationships/hyperlink" Target="http://ceeserver.cee.cornell.edu/mw24/Default.htm" TargetMode="External"/><Relationship Id="rId1" Type="http://schemas.openxmlformats.org/officeDocument/2006/relationships/slideMaster" Target="../slideMasters/slideMaster2.xml"/><Relationship Id="rId6" Type="http://schemas.openxmlformats.org/officeDocument/2006/relationships/hyperlink" Target="http://www.cornell.edu/" TargetMode="External"/><Relationship Id="rId5" Type="http://schemas.openxmlformats.org/officeDocument/2006/relationships/hyperlink" Target="http://www.cee.cornell.edu/index.cfm" TargetMode="Externa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 Id="rId5" Type="http://schemas.openxmlformats.org/officeDocument/2006/relationships/image" Target="../media/image9.png"/><Relationship Id="rId4" Type="http://schemas.openxmlformats.org/officeDocument/2006/relationships/image" Target="../media/image3.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885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885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885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885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r>
              <a:rPr lang="en-US" smtClean="0"/>
              <a:t>Click to edit Master subtitle style</a:t>
            </a:r>
            <a:endParaRPr lang="es-HN"/>
          </a:p>
        </p:txBody>
      </p:sp>
      <p:sp>
        <p:nvSpPr>
          <p:cNvPr id="78855" name="Rectangle 7"/>
          <p:cNvSpPr>
            <a:spLocks noGrp="1" noChangeArrowheads="1"/>
          </p:cNvSpPr>
          <p:nvPr>
            <p:ph type="dt" sz="half" idx="2"/>
          </p:nvPr>
        </p:nvSpPr>
        <p:spPr>
          <a:xfrm>
            <a:off x="6781800" y="6248400"/>
            <a:ext cx="2133600" cy="476250"/>
          </a:xfrm>
        </p:spPr>
        <p:txBody>
          <a:bodyPr/>
          <a:lstStyle>
            <a:lvl1pPr>
              <a:defRPr>
                <a:latin typeface="Arial" charset="0"/>
              </a:defRPr>
            </a:lvl1pPr>
          </a:lstStyle>
          <a:p>
            <a:fld id="{0975FDFC-CC3C-4730-99E1-74466F9BB72B}" type="datetimeFigureOut">
              <a:rPr lang="en-US" smtClean="0"/>
              <a:pPr/>
              <a:t>1/21/2013</a:t>
            </a:fld>
            <a:endParaRPr lang="en-US"/>
          </a:p>
        </p:txBody>
      </p:sp>
      <p:sp>
        <p:nvSpPr>
          <p:cNvPr id="78856" name="Rectangle 8"/>
          <p:cNvSpPr>
            <a:spLocks noGrp="1" noChangeArrowheads="1"/>
          </p:cNvSpPr>
          <p:nvPr>
            <p:ph type="ftr" sz="quarter" idx="3"/>
          </p:nvPr>
        </p:nvSpPr>
        <p:spPr/>
        <p:txBody>
          <a:bodyPr/>
          <a:lstStyle>
            <a:lvl1pPr>
              <a:defRPr>
                <a:latin typeface="Arial" charset="0"/>
              </a:defRPr>
            </a:lvl1pPr>
          </a:lstStyle>
          <a:p>
            <a:endParaRPr lang="en-US"/>
          </a:p>
        </p:txBody>
      </p:sp>
      <p:sp>
        <p:nvSpPr>
          <p:cNvPr id="78858" name="Rectangle 10"/>
          <p:cNvSpPr>
            <a:spLocks noGrp="1" noChangeArrowheads="1"/>
          </p:cNvSpPr>
          <p:nvPr>
            <p:ph type="ctrTitle" sz="quarter"/>
          </p:nvPr>
        </p:nvSpPr>
        <p:spPr>
          <a:xfrm>
            <a:off x="1371600" y="1120775"/>
            <a:ext cx="7772400" cy="1470025"/>
          </a:xfrm>
          <a:ln w="9525"/>
        </p:spPr>
        <p:txBody>
          <a:bodyPr/>
          <a:lstStyle>
            <a:lvl1pPr algn="r">
              <a:defRPr sz="5400"/>
            </a:lvl1pPr>
          </a:lstStyle>
          <a:p>
            <a:r>
              <a:rPr lang="en-US" smtClean="0"/>
              <a:t>Click to edit Master title style</a:t>
            </a:r>
            <a:endParaRPr lang="en-US" dirty="0"/>
          </a:p>
        </p:txBody>
      </p:sp>
      <p:pic>
        <p:nvPicPr>
          <p:cNvPr id="78860" name="Picture 12"/>
          <p:cNvPicPr>
            <a:picLocks noChangeAspect="1" noChangeArrowheads="1"/>
          </p:cNvPicPr>
          <p:nvPr/>
        </p:nvPicPr>
        <p:blipFill>
          <a:blip r:embed="rId5" cstate="email">
            <a:clrChange>
              <a:clrFrom>
                <a:srgbClr val="FFFFFF"/>
              </a:clrFrom>
              <a:clrTo>
                <a:srgbClr val="FFFFFF">
                  <a:alpha val="0"/>
                </a:srgbClr>
              </a:clrTo>
            </a:clrChange>
          </a:blip>
          <a:srcRect/>
          <a:stretch>
            <a:fillRect/>
          </a:stretch>
        </p:blipFill>
        <p:spPr bwMode="auto">
          <a:xfrm>
            <a:off x="5105400" y="0"/>
            <a:ext cx="4038600" cy="1201543"/>
          </a:xfrm>
          <a:prstGeom prst="rect">
            <a:avLst/>
          </a:prstGeom>
          <a:noFill/>
          <a:ln w="9525">
            <a:noFill/>
            <a:miter lim="800000"/>
            <a:headEnd/>
            <a:tailEnd/>
          </a:ln>
          <a:effectLst/>
        </p:spPr>
      </p:pic>
      <p:pic>
        <p:nvPicPr>
          <p:cNvPr id="12" name="Picture 6" descr="cu_logo_sml_150_ppt.jpg                                        000B7307&#10;MPF28 Panther                  BD8AC844:"/>
          <p:cNvPicPr>
            <a:picLocks noChangeAspect="1" noChangeArrowheads="1"/>
          </p:cNvPicPr>
          <p:nvPr/>
        </p:nvPicPr>
        <p:blipFill>
          <a:blip r:embed="rId6" cstate="email"/>
          <a:srcRect/>
          <a:stretch>
            <a:fillRect/>
          </a:stretch>
        </p:blipFill>
        <p:spPr bwMode="auto">
          <a:xfrm>
            <a:off x="-1588" y="5876925"/>
            <a:ext cx="9145588" cy="981075"/>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0" y="32004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b="1">
              <a:solidFill>
                <a:srgbClr val="000000"/>
              </a:solidFill>
            </a:endParaRPr>
          </a:p>
        </p:txBody>
      </p:sp>
      <p:sp>
        <p:nvSpPr>
          <p:cNvPr id="5123" name="Rectangle 3"/>
          <p:cNvSpPr>
            <a:spLocks noChangeArrowheads="1"/>
          </p:cNvSpPr>
          <p:nvPr/>
        </p:nvSpPr>
        <p:spPr bwMode="ltGray">
          <a:xfrm>
            <a:off x="0" y="34099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b="1">
              <a:solidFill>
                <a:srgbClr val="000000"/>
              </a:solidFill>
            </a:endParaRPr>
          </a:p>
        </p:txBody>
      </p:sp>
      <p:sp>
        <p:nvSpPr>
          <p:cNvPr id="5124" name="Rectangle 4"/>
          <p:cNvSpPr>
            <a:spLocks noGrp="1" noChangeArrowheads="1"/>
          </p:cNvSpPr>
          <p:nvPr>
            <p:ph type="ctrTitle" sz="quarter"/>
          </p:nvPr>
        </p:nvSpPr>
        <p:spPr>
          <a:xfrm>
            <a:off x="762000" y="1905000"/>
            <a:ext cx="7772400" cy="1143000"/>
          </a:xfrm>
        </p:spPr>
        <p:txBody>
          <a:bodyPr/>
          <a:lstStyle>
            <a:lvl1pPr>
              <a:defRPr/>
            </a:lvl1pPr>
          </a:lstStyle>
          <a:p>
            <a:r>
              <a:rPr lang="en-US" smtClean="0"/>
              <a:t>Click to edit Master title style</a:t>
            </a:r>
            <a:endParaRPr lang="en-US"/>
          </a:p>
        </p:txBody>
      </p:sp>
      <p:sp>
        <p:nvSpPr>
          <p:cNvPr id="5125" name="Rectangle 5"/>
          <p:cNvSpPr>
            <a:spLocks noGrp="1" noChangeArrowheads="1"/>
          </p:cNvSpPr>
          <p:nvPr>
            <p:ph type="subTitle" sz="quarter" idx="1"/>
          </p:nvPr>
        </p:nvSpPr>
        <p:spPr>
          <a:xfrm>
            <a:off x="1839913"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5126" name="Rectangle 6"/>
          <p:cNvSpPr>
            <a:spLocks noGrp="1" noChangeArrowheads="1"/>
          </p:cNvSpPr>
          <p:nvPr>
            <p:ph type="dt" sz="quarter" idx="2"/>
          </p:nvPr>
        </p:nvSpPr>
        <p:spPr>
          <a:xfrm>
            <a:off x="1212850" y="6232525"/>
            <a:ext cx="1905000" cy="457200"/>
          </a:xfrm>
        </p:spPr>
        <p:txBody>
          <a:bodyPr/>
          <a:lstStyle>
            <a:lvl1pPr>
              <a:defRPr/>
            </a:lvl1pPr>
          </a:lstStyle>
          <a:p>
            <a:endParaRPr lang="en-US">
              <a:solidFill>
                <a:srgbClr val="000000"/>
              </a:solidFill>
            </a:endParaRPr>
          </a:p>
        </p:txBody>
      </p:sp>
      <p:sp>
        <p:nvSpPr>
          <p:cNvPr id="5127" name="Rectangle 7"/>
          <p:cNvSpPr>
            <a:spLocks noGrp="1" noChangeArrowheads="1"/>
          </p:cNvSpPr>
          <p:nvPr>
            <p:ph type="ftr" sz="quarter" idx="3"/>
          </p:nvPr>
        </p:nvSpPr>
        <p:spPr>
          <a:xfrm>
            <a:off x="3651250" y="6232525"/>
            <a:ext cx="2895600" cy="457200"/>
          </a:xfrm>
        </p:spPr>
        <p:txBody>
          <a:bodyPr/>
          <a:lstStyle>
            <a:lvl1pPr>
              <a:defRPr/>
            </a:lvl1pPr>
          </a:lstStyle>
          <a:p>
            <a:endParaRPr lang="en-US">
              <a:solidFill>
                <a:srgbClr val="000000"/>
              </a:solidFill>
            </a:endParaRPr>
          </a:p>
        </p:txBody>
      </p:sp>
      <p:sp>
        <p:nvSpPr>
          <p:cNvPr id="5128" name="Rectangle 8"/>
          <p:cNvSpPr>
            <a:spLocks noGrp="1" noChangeArrowheads="1"/>
          </p:cNvSpPr>
          <p:nvPr>
            <p:ph type="sldNum" sz="quarter" idx="4"/>
          </p:nvPr>
        </p:nvSpPr>
        <p:spPr>
          <a:xfrm>
            <a:off x="7080250" y="6232525"/>
            <a:ext cx="1905000" cy="457200"/>
          </a:xfrm>
        </p:spPr>
        <p:txBody>
          <a:bodyPr/>
          <a:lstStyle>
            <a:lvl1pPr>
              <a:defRPr/>
            </a:lvl1pPr>
          </a:lstStyle>
          <a:p>
            <a:fld id="{56DCD3FC-9B2D-40E7-8769-F1716260CD2A}" type="slidenum">
              <a:rPr lang="en-US" smtClean="0">
                <a:solidFill>
                  <a:srgbClr val="000000"/>
                </a:solidFill>
              </a:rPr>
              <a:pPr/>
              <a:t>‹#›</a:t>
            </a:fld>
            <a:endParaRPr lang="en-US">
              <a:solidFill>
                <a:srgbClr val="000000"/>
              </a:solidFill>
            </a:endParaRPr>
          </a:p>
        </p:txBody>
      </p:sp>
      <p:sp>
        <p:nvSpPr>
          <p:cNvPr id="5129" name="Rectangle 9"/>
          <p:cNvSpPr>
            <a:spLocks noChangeArrowheads="1"/>
          </p:cNvSpPr>
          <p:nvPr/>
        </p:nvSpPr>
        <p:spPr bwMode="auto">
          <a:xfrm>
            <a:off x="609600" y="6451600"/>
            <a:ext cx="3276600" cy="381000"/>
          </a:xfrm>
          <a:prstGeom prst="rect">
            <a:avLst/>
          </a:prstGeom>
          <a:noFill/>
          <a:ln w="12700">
            <a:noFill/>
            <a:miter lim="800000"/>
            <a:headEnd type="none" w="lg" len="med"/>
            <a:tailEnd type="none" w="lg" len="med"/>
          </a:ln>
          <a:effectLst/>
        </p:spPr>
        <p:txBody>
          <a:bodyPr/>
          <a:lstStyle/>
          <a:p>
            <a:pPr eaLnBrk="0" fontAlgn="base" hangingPunct="0">
              <a:spcBef>
                <a:spcPct val="0"/>
              </a:spcBef>
              <a:spcAft>
                <a:spcPct val="0"/>
              </a:spcAft>
            </a:pPr>
            <a:r>
              <a:rPr lang="en-US" sz="2000" b="1">
                <a:solidFill>
                  <a:srgbClr val="000000"/>
                </a:solidFill>
                <a:hlinkClick r:id="rId2"/>
              </a:rPr>
              <a:t>Monroe L. Weber-Shirk </a:t>
            </a:r>
            <a:endParaRPr lang="en-US" sz="2000" b="1">
              <a:solidFill>
                <a:srgbClr val="000000"/>
              </a:solidFill>
            </a:endParaRPr>
          </a:p>
        </p:txBody>
      </p:sp>
      <p:sp>
        <p:nvSpPr>
          <p:cNvPr id="5130" name="Rectangle 10"/>
          <p:cNvSpPr>
            <a:spLocks noChangeArrowheads="1"/>
          </p:cNvSpPr>
          <p:nvPr/>
        </p:nvSpPr>
        <p:spPr bwMode="auto">
          <a:xfrm>
            <a:off x="1117600" y="1520825"/>
            <a:ext cx="9144000" cy="0"/>
          </a:xfrm>
          <a:prstGeom prst="rect">
            <a:avLst/>
          </a:prstGeom>
          <a:noFill/>
          <a:ln w="12700">
            <a:noFill/>
            <a:miter lim="800000"/>
            <a:headEnd type="none" w="lg" len="med"/>
            <a:tailEnd type="none" w="lg" len="med"/>
          </a:ln>
          <a:effectLst/>
        </p:spPr>
        <p:txBody>
          <a:bodyPr>
            <a:spAutoFit/>
          </a:bodyPr>
          <a:lstStyle/>
          <a:p>
            <a:pPr eaLnBrk="0" fontAlgn="base" hangingPunct="0">
              <a:spcBef>
                <a:spcPct val="0"/>
              </a:spcBef>
              <a:spcAft>
                <a:spcPct val="0"/>
              </a:spcAft>
            </a:pPr>
            <a:endParaRPr lang="en-US" sz="2800" b="1">
              <a:solidFill>
                <a:srgbClr val="000000"/>
              </a:solidFill>
            </a:endParaRPr>
          </a:p>
        </p:txBody>
      </p:sp>
      <p:pic>
        <p:nvPicPr>
          <p:cNvPr id="5131" name="Picture 11" descr="mw24 photo">
            <a:hlinkClick r:id="rId3"/>
          </p:cNvPr>
          <p:cNvPicPr>
            <a:picLocks noChangeAspect="1" noChangeArrowheads="1"/>
          </p:cNvPicPr>
          <p:nvPr/>
        </p:nvPicPr>
        <p:blipFill>
          <a:blip r:embed="rId4" cstate="email"/>
          <a:srcRect/>
          <a:stretch>
            <a:fillRect/>
          </a:stretch>
        </p:blipFill>
        <p:spPr bwMode="auto">
          <a:xfrm>
            <a:off x="0" y="6061075"/>
            <a:ext cx="542925" cy="796925"/>
          </a:xfrm>
          <a:prstGeom prst="rect">
            <a:avLst/>
          </a:prstGeom>
          <a:noFill/>
        </p:spPr>
      </p:pic>
      <p:sp>
        <p:nvSpPr>
          <p:cNvPr id="5132" name="Rectangle 12"/>
          <p:cNvSpPr>
            <a:spLocks noChangeArrowheads="1"/>
          </p:cNvSpPr>
          <p:nvPr/>
        </p:nvSpPr>
        <p:spPr bwMode="auto">
          <a:xfrm>
            <a:off x="-485775" y="2957513"/>
            <a:ext cx="9144000" cy="0"/>
          </a:xfrm>
          <a:prstGeom prst="rect">
            <a:avLst/>
          </a:prstGeom>
          <a:noFill/>
          <a:ln w="12700">
            <a:noFill/>
            <a:miter lim="800000"/>
            <a:headEnd type="none" w="lg" len="med"/>
            <a:tailEnd type="none" w="lg" len="med"/>
          </a:ln>
          <a:effectLst/>
        </p:spPr>
        <p:txBody>
          <a:bodyPr>
            <a:spAutoFit/>
          </a:bodyPr>
          <a:lstStyle/>
          <a:p>
            <a:pPr eaLnBrk="0" fontAlgn="base" hangingPunct="0">
              <a:spcBef>
                <a:spcPct val="0"/>
              </a:spcBef>
              <a:spcAft>
                <a:spcPct val="0"/>
              </a:spcAft>
            </a:pPr>
            <a:endParaRPr lang="en-US" sz="2800" b="1">
              <a:solidFill>
                <a:srgbClr val="000000"/>
              </a:solidFill>
            </a:endParaRPr>
          </a:p>
        </p:txBody>
      </p:sp>
      <p:sp>
        <p:nvSpPr>
          <p:cNvPr id="5133" name="Text Box 13"/>
          <p:cNvSpPr txBox="1">
            <a:spLocks noChangeArrowheads="1"/>
          </p:cNvSpPr>
          <p:nvPr/>
        </p:nvSpPr>
        <p:spPr bwMode="auto">
          <a:xfrm>
            <a:off x="3568700" y="6156325"/>
            <a:ext cx="3124200" cy="701675"/>
          </a:xfrm>
          <a:prstGeom prst="rect">
            <a:avLst/>
          </a:prstGeom>
          <a:noFill/>
          <a:ln w="12700">
            <a:noFill/>
            <a:miter lim="800000"/>
            <a:headEnd type="none" w="lg" len="med"/>
            <a:tailEnd type="none" w="lg" len="med"/>
          </a:ln>
          <a:effectLst/>
        </p:spPr>
        <p:txBody>
          <a:bodyPr>
            <a:spAutoFit/>
          </a:bodyPr>
          <a:lstStyle/>
          <a:p>
            <a:pPr algn="ctr" eaLnBrk="0" fontAlgn="base" hangingPunct="0">
              <a:spcBef>
                <a:spcPct val="0"/>
              </a:spcBef>
              <a:spcAft>
                <a:spcPct val="0"/>
              </a:spcAft>
            </a:pPr>
            <a:r>
              <a:rPr lang="en-US" sz="2000" b="1">
                <a:solidFill>
                  <a:srgbClr val="000000"/>
                </a:solidFill>
                <a:hlinkClick r:id="rId5"/>
              </a:rPr>
              <a:t>S</a:t>
            </a:r>
            <a:r>
              <a:rPr lang="en-US" sz="1400" b="1">
                <a:solidFill>
                  <a:srgbClr val="000000"/>
                </a:solidFill>
                <a:hlinkClick r:id="rId5"/>
              </a:rPr>
              <a:t>chool of </a:t>
            </a:r>
            <a:r>
              <a:rPr lang="en-US" sz="2000" b="1">
                <a:solidFill>
                  <a:srgbClr val="000000"/>
                </a:solidFill>
                <a:hlinkClick r:id="rId5"/>
              </a:rPr>
              <a:t>Civil </a:t>
            </a:r>
            <a:r>
              <a:rPr lang="en-US" sz="1400" b="1">
                <a:solidFill>
                  <a:srgbClr val="000000"/>
                </a:solidFill>
                <a:hlinkClick r:id="rId5"/>
              </a:rPr>
              <a:t>and</a:t>
            </a:r>
            <a:r>
              <a:rPr lang="en-US" sz="2000" b="1">
                <a:solidFill>
                  <a:srgbClr val="000000"/>
                </a:solidFill>
                <a:hlinkClick r:id="rId5"/>
              </a:rPr>
              <a:t> Environmental Engineering</a:t>
            </a:r>
            <a:endParaRPr lang="en-US" sz="2000" b="1">
              <a:solidFill>
                <a:srgbClr val="000000"/>
              </a:solidFill>
            </a:endParaRPr>
          </a:p>
        </p:txBody>
      </p:sp>
      <p:pic>
        <p:nvPicPr>
          <p:cNvPr id="5134" name="Picture 14" descr="culogo_web_60red">
            <a:hlinkClick r:id="rId6"/>
          </p:cNvPr>
          <p:cNvPicPr>
            <a:picLocks noChangeAspect="1" noChangeArrowheads="1"/>
          </p:cNvPicPr>
          <p:nvPr/>
        </p:nvPicPr>
        <p:blipFill>
          <a:blip r:embed="rId7" cstate="email"/>
          <a:srcRect/>
          <a:stretch>
            <a:fillRect/>
          </a:stretch>
        </p:blipFill>
        <p:spPr bwMode="auto">
          <a:xfrm>
            <a:off x="6638925" y="6134100"/>
            <a:ext cx="2505075" cy="723900"/>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5D3F46E8-4335-45A0-82AF-7473F25C1D66}"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B9DD9C3-50C9-4DA3-9206-6CC8C708BD12}"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E7B0678-6247-4395-BEF1-D1B1B1D2FFA8}"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636F59EA-8461-40A6-B8F4-26C8CC6A57ED}"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406AE8C-0458-4CA7-BB34-F68D22880576}"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82067632-A360-4D36-9B7C-B5A1967F6D80}"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68E9490-38AE-4F2E-A088-BC5D8848E968}"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0" y="228600"/>
            <a:ext cx="5867400" cy="1143000"/>
          </a:xfrm>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tx2"/>
              </a:buClr>
              <a:defRPr/>
            </a:lvl1pPr>
            <a:lvl2pPr>
              <a:buClr>
                <a:schemeClr val="tx2"/>
              </a:buClr>
              <a:defRPr/>
            </a:lvl2pPr>
            <a:lvl3pPr>
              <a:buClr>
                <a:schemeClr val="tx2"/>
              </a:buClr>
              <a:defRPr/>
            </a:lvl3pPr>
            <a:lvl4pPr>
              <a:buClr>
                <a:schemeClr val="tx2"/>
              </a:buClr>
              <a:defRPr/>
            </a:lvl4pPr>
            <a:lvl5pPr>
              <a:buClr>
                <a:schemeClr val="tx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6C229868-D3B5-4BFB-8133-7391F275861C}"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C14ECEBB-E763-4196-B1B3-0AC71A982555}"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394FC55-4C2F-45EC-AD73-4FB6B721845D}"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304800"/>
            <a:ext cx="77724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0165A093-3008-48F0-87E8-D7DCDEB2701A}" type="slidenum">
              <a:rPr lang="en-US" smtClean="0">
                <a:solidFill>
                  <a:srgbClr val="000000"/>
                </a:solidFill>
              </a:rPr>
              <a:pPr/>
              <a:t>‹#›</a:t>
            </a:fld>
            <a:endParaRPr lang="en-US">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8C7F85CF-43D1-426F-8E04-9019FBAC5DBA}" type="slidenum">
              <a:rPr lang="en-US">
                <a:solidFill>
                  <a:srgbClr val="000000"/>
                </a:solidFill>
              </a:rPr>
              <a:pPr/>
              <a:t>‹#›</a:t>
            </a:fld>
            <a:endParaRPr lang="en-US">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pic>
          <p:nvPicPr>
            <p:cNvPr id="7171" name="Picture 3" descr="IMG_0249"/>
            <p:cNvPicPr>
              <a:picLocks noChangeAspect="1" noChangeArrowheads="1"/>
            </p:cNvPicPr>
            <p:nvPr/>
          </p:nvPicPr>
          <p:blipFill>
            <a:blip r:embed="rId2" cstate="email"/>
            <a:srcRect/>
            <a:stretch>
              <a:fillRect/>
            </a:stretch>
          </p:blipFill>
          <p:spPr bwMode="auto">
            <a:xfrm>
              <a:off x="0" y="0"/>
              <a:ext cx="5760" cy="4320"/>
            </a:xfrm>
            <a:prstGeom prst="rect">
              <a:avLst/>
            </a:prstGeom>
            <a:noFill/>
          </p:spPr>
        </p:pic>
        <p:pic>
          <p:nvPicPr>
            <p:cNvPr id="7172" name="Picture 4" descr="IMG_0249"/>
            <p:cNvPicPr>
              <a:picLocks noChangeAspect="1" noChangeArrowheads="1"/>
            </p:cNvPicPr>
            <p:nvPr userDrawn="1"/>
          </p:nvPicPr>
          <p:blipFill>
            <a:blip r:embed="rId3" cstate="email"/>
            <a:srcRect/>
            <a:stretch>
              <a:fillRect/>
            </a:stretch>
          </p:blipFill>
          <p:spPr bwMode="auto">
            <a:xfrm>
              <a:off x="4032" y="3216"/>
              <a:ext cx="192" cy="432"/>
            </a:xfrm>
            <a:prstGeom prst="rect">
              <a:avLst/>
            </a:prstGeom>
            <a:noFill/>
          </p:spPr>
        </p:pic>
        <p:pic>
          <p:nvPicPr>
            <p:cNvPr id="7173" name="Picture 5" descr="IMG_0249"/>
            <p:cNvPicPr>
              <a:picLocks noChangeAspect="1" noChangeArrowheads="1"/>
            </p:cNvPicPr>
            <p:nvPr userDrawn="1"/>
          </p:nvPicPr>
          <p:blipFill>
            <a:blip r:embed="rId4" cstate="email"/>
            <a:srcRect/>
            <a:stretch>
              <a:fillRect/>
            </a:stretch>
          </p:blipFill>
          <p:spPr bwMode="auto">
            <a:xfrm>
              <a:off x="3792" y="3552"/>
              <a:ext cx="288" cy="96"/>
            </a:xfrm>
            <a:prstGeom prst="rect">
              <a:avLst/>
            </a:prstGeom>
            <a:noFill/>
          </p:spPr>
        </p:pic>
      </p:grpSp>
      <p:sp>
        <p:nvSpPr>
          <p:cNvPr id="7174" name="Rectangle 6"/>
          <p:cNvSpPr>
            <a:spLocks noGrp="1" noChangeArrowheads="1"/>
          </p:cNvSpPr>
          <p:nvPr>
            <p:ph type="subTitle" idx="1"/>
          </p:nvPr>
        </p:nvSpPr>
        <p:spPr>
          <a:xfrm>
            <a:off x="3352800" y="5029200"/>
            <a:ext cx="3962400" cy="1143000"/>
          </a:xfrm>
        </p:spPr>
        <p:txBody>
          <a:bodyPr/>
          <a:lstStyle>
            <a:lvl1pPr marL="0" indent="0" algn="r">
              <a:buFont typeface="Wingdings" pitchFamily="2" charset="2"/>
              <a:buNone/>
              <a:defRPr/>
            </a:lvl1pPr>
          </a:lstStyle>
          <a:p>
            <a:endParaRPr lang="en-US"/>
          </a:p>
        </p:txBody>
      </p:sp>
      <p:sp>
        <p:nvSpPr>
          <p:cNvPr id="7175" name="Rectangle 7"/>
          <p:cNvSpPr>
            <a:spLocks noGrp="1" noChangeArrowheads="1"/>
          </p:cNvSpPr>
          <p:nvPr>
            <p:ph type="dt" sz="half" idx="2"/>
          </p:nvPr>
        </p:nvSpPr>
        <p:spPr/>
        <p:txBody>
          <a:bodyPr/>
          <a:lstStyle>
            <a:lvl1pPr>
              <a:defRPr>
                <a:latin typeface="Arial" charset="0"/>
              </a:defRPr>
            </a:lvl1pPr>
          </a:lstStyle>
          <a:p>
            <a:endParaRPr lang="en-US">
              <a:solidFill>
                <a:prstClr val="black"/>
              </a:solidFill>
            </a:endParaRPr>
          </a:p>
        </p:txBody>
      </p:sp>
      <p:sp>
        <p:nvSpPr>
          <p:cNvPr id="7176" name="Rectangle 8"/>
          <p:cNvSpPr>
            <a:spLocks noGrp="1" noChangeArrowheads="1"/>
          </p:cNvSpPr>
          <p:nvPr>
            <p:ph type="ftr" sz="quarter" idx="3"/>
          </p:nvPr>
        </p:nvSpPr>
        <p:spPr/>
        <p:txBody>
          <a:bodyPr/>
          <a:lstStyle>
            <a:lvl1pPr>
              <a:defRPr>
                <a:latin typeface="Arial" charset="0"/>
              </a:defRPr>
            </a:lvl1pPr>
          </a:lstStyle>
          <a:p>
            <a:endParaRPr lang="en-US">
              <a:solidFill>
                <a:prstClr val="black"/>
              </a:solidFill>
            </a:endParaRPr>
          </a:p>
        </p:txBody>
      </p:sp>
      <p:sp>
        <p:nvSpPr>
          <p:cNvPr id="7177" name="Rectangle 9"/>
          <p:cNvSpPr>
            <a:spLocks noGrp="1" noChangeArrowheads="1"/>
          </p:cNvSpPr>
          <p:nvPr>
            <p:ph type="sldNum" sz="quarter" idx="4"/>
          </p:nvPr>
        </p:nvSpPr>
        <p:spPr/>
        <p:txBody>
          <a:bodyPr/>
          <a:lstStyle>
            <a:lvl1pPr>
              <a:defRPr>
                <a:latin typeface="Arial" charset="0"/>
              </a:defRPr>
            </a:lvl1pPr>
          </a:lstStyle>
          <a:p>
            <a:fld id="{35688495-61E6-4C43-9431-EA7C184628A2}" type="slidenum">
              <a:rPr lang="en-US">
                <a:solidFill>
                  <a:prstClr val="black"/>
                </a:solidFill>
              </a:rPr>
              <a:pPr/>
              <a:t>‹#›</a:t>
            </a:fld>
            <a:endParaRPr lang="en-US">
              <a:solidFill>
                <a:prstClr val="black"/>
              </a:solidFill>
            </a:endParaRPr>
          </a:p>
        </p:txBody>
      </p:sp>
      <p:sp>
        <p:nvSpPr>
          <p:cNvPr id="7178" name="Rectangle 10"/>
          <p:cNvSpPr>
            <a:spLocks noGrp="1" noChangeArrowheads="1"/>
          </p:cNvSpPr>
          <p:nvPr>
            <p:ph type="ctrTitle" sz="quarter"/>
          </p:nvPr>
        </p:nvSpPr>
        <p:spPr>
          <a:xfrm>
            <a:off x="1371600" y="990600"/>
            <a:ext cx="7772400" cy="1470025"/>
          </a:xfrm>
          <a:ln w="9525"/>
        </p:spPr>
        <p:txBody>
          <a:bodyPr/>
          <a:lstStyle>
            <a:lvl1pPr>
              <a:defRPr sz="5400"/>
            </a:lvl1pPr>
          </a:lstStyle>
          <a:p>
            <a:r>
              <a:rPr lang="en-US"/>
              <a:t>Click to edit Master title style</a:t>
            </a:r>
          </a:p>
        </p:txBody>
      </p:sp>
      <p:pic>
        <p:nvPicPr>
          <p:cNvPr id="7179" name="Picture 11" descr="AguaClara Logo Large"/>
          <p:cNvPicPr>
            <a:picLocks noChangeAspect="1" noChangeArrowheads="1"/>
          </p:cNvPicPr>
          <p:nvPr/>
        </p:nvPicPr>
        <p:blipFill>
          <a:blip r:embed="rId5" cstate="email"/>
          <a:srcRect/>
          <a:stretch>
            <a:fillRect/>
          </a:stretch>
        </p:blipFill>
        <p:spPr bwMode="auto">
          <a:xfrm>
            <a:off x="4953000" y="0"/>
            <a:ext cx="4191000" cy="1093788"/>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3253CF1-E184-4C42-BF06-4252E09B8650}"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859674A-2335-4D63-923F-889337434E61}"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485492B4-78F1-42E2-AFF8-75AECCA8D8C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27426DE9-936A-4892-B48E-BC5981E69B5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7000" y="228600"/>
            <a:ext cx="6248400" cy="1143000"/>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04B7A795-0F78-44F3-A0FC-134940021AE9}"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83AA8437-DF20-408E-9EC8-9AD0F83404AE}"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1E97E3B-4BD4-4D27-AA52-CBAF8D6425BD}"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BCE4635F-EEFC-45D6-A1A7-222B36D010FF}"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6CECB2E-A233-43CF-B1E2-6433B9CB7F1A}"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228600"/>
            <a:ext cx="2114550" cy="5897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191250" cy="58975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300A5AD3-08CC-4598-BE40-CD82AC38916C}" type="slidenum">
              <a:rPr lang="en-US">
                <a:solidFill>
                  <a:prstClr val="black"/>
                </a:solidFill>
              </a:rPr>
              <a:pPr/>
              <a:t>‹#›</a:t>
            </a:fld>
            <a:endParaRPr lang="en-US">
              <a:solidFill>
                <a:prstClr val="black"/>
              </a:solidFill>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19400" y="274638"/>
            <a:ext cx="58674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13"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819400" y="228600"/>
            <a:ext cx="60960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9"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94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7"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5"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0" y="30480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975FDFC-CC3C-4730-99E1-74466F9BB72B}" type="datetimeFigureOut">
              <a:rPr lang="en-US" smtClean="0"/>
              <a:pPr/>
              <a:t>1/21/2013</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BF75328-339F-4D86-A1C2-3D0885BED8FA}" type="slidenum">
              <a:rPr lang="en-US" smtClean="0"/>
              <a:pPr/>
              <a:t>‹#›</a:t>
            </a:fld>
            <a:endParaRPr lang="en-US"/>
          </a:p>
        </p:txBody>
      </p:sp>
      <p:pic>
        <p:nvPicPr>
          <p:cNvPr id="8" name="Picture 12"/>
          <p:cNvPicPr>
            <a:picLocks noChangeAspect="1" noChangeArrowheads="1"/>
          </p:cNvPicPr>
          <p:nvPr/>
        </p:nvPicPr>
        <p:blipFill>
          <a:blip r:embed="rId2" cstate="email">
            <a:clrChange>
              <a:clrFrom>
                <a:srgbClr val="FFFFFF"/>
              </a:clrFrom>
              <a:clrTo>
                <a:srgbClr val="FFFFFF">
                  <a:alpha val="0"/>
                </a:srgbClr>
              </a:clrTo>
            </a:clrChange>
          </a:blip>
          <a:srcRect/>
          <a:stretch>
            <a:fillRect/>
          </a:stretch>
        </p:blipFill>
        <p:spPr bwMode="auto">
          <a:xfrm>
            <a:off x="6629400" y="6109870"/>
            <a:ext cx="2514600" cy="74813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778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78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fld id="{0975FDFC-CC3C-4730-99E1-74466F9BB72B}" type="datetimeFigureOut">
              <a:rPr lang="en-US" smtClean="0"/>
              <a:pPr/>
              <a:t>1/21/2013</a:t>
            </a:fld>
            <a:endParaRPr lang="en-US"/>
          </a:p>
        </p:txBody>
      </p:sp>
      <p:sp>
        <p:nvSpPr>
          <p:cNvPr id="778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p>
        </p:txBody>
      </p:sp>
      <p:sp>
        <p:nvSpPr>
          <p:cNvPr id="778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1BF75328-339F-4D86-A1C2-3D0885BED8FA}" type="slidenum">
              <a:rPr lang="en-US" smtClean="0"/>
              <a:pPr/>
              <a:t>‹#›</a:t>
            </a:fld>
            <a:endParaRPr lang="en-US"/>
          </a:p>
        </p:txBody>
      </p:sp>
      <p:sp>
        <p:nvSpPr>
          <p:cNvPr id="7783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Candara" pitchFamily="34" charset="0"/>
        </a:defRPr>
      </a:lvl2pPr>
      <a:lvl3pPr algn="ctr" rtl="0" eaLnBrk="1" fontAlgn="base" hangingPunct="1">
        <a:spcBef>
          <a:spcPct val="0"/>
        </a:spcBef>
        <a:spcAft>
          <a:spcPct val="0"/>
        </a:spcAft>
        <a:defRPr sz="4400" b="1">
          <a:solidFill>
            <a:schemeClr val="tx2"/>
          </a:solidFill>
          <a:latin typeface="Candara" pitchFamily="34" charset="0"/>
        </a:defRPr>
      </a:lvl3pPr>
      <a:lvl4pPr algn="ctr" rtl="0" eaLnBrk="1" fontAlgn="base" hangingPunct="1">
        <a:spcBef>
          <a:spcPct val="0"/>
        </a:spcBef>
        <a:spcAft>
          <a:spcPct val="0"/>
        </a:spcAft>
        <a:defRPr sz="4400" b="1">
          <a:solidFill>
            <a:schemeClr val="tx2"/>
          </a:solidFill>
          <a:latin typeface="Candara" pitchFamily="34" charset="0"/>
        </a:defRPr>
      </a:lvl4pPr>
      <a:lvl5pPr algn="ctr" rtl="0" eaLnBrk="1" fontAlgn="base" hangingPunct="1">
        <a:spcBef>
          <a:spcPct val="0"/>
        </a:spcBef>
        <a:spcAft>
          <a:spcPct val="0"/>
        </a:spcAft>
        <a:defRPr sz="4400" b="1">
          <a:solidFill>
            <a:schemeClr val="tx2"/>
          </a:solidFill>
          <a:latin typeface="Candara" pitchFamily="34" charset="0"/>
        </a:defRPr>
      </a:lvl5pPr>
      <a:lvl6pPr marL="457200" algn="ctr" rtl="0" eaLnBrk="1" fontAlgn="base" hangingPunct="1">
        <a:spcBef>
          <a:spcPct val="0"/>
        </a:spcBef>
        <a:spcAft>
          <a:spcPct val="0"/>
        </a:spcAft>
        <a:defRPr sz="4400" b="1">
          <a:solidFill>
            <a:schemeClr val="tx2"/>
          </a:solidFill>
          <a:latin typeface="Candara" pitchFamily="34" charset="0"/>
        </a:defRPr>
      </a:lvl6pPr>
      <a:lvl7pPr marL="914400" algn="ctr" rtl="0" eaLnBrk="1" fontAlgn="base" hangingPunct="1">
        <a:spcBef>
          <a:spcPct val="0"/>
        </a:spcBef>
        <a:spcAft>
          <a:spcPct val="0"/>
        </a:spcAft>
        <a:defRPr sz="4400" b="1">
          <a:solidFill>
            <a:schemeClr val="tx2"/>
          </a:solidFill>
          <a:latin typeface="Candara" pitchFamily="34" charset="0"/>
        </a:defRPr>
      </a:lvl7pPr>
      <a:lvl8pPr marL="1371600" algn="ctr" rtl="0" eaLnBrk="1" fontAlgn="base" hangingPunct="1">
        <a:spcBef>
          <a:spcPct val="0"/>
        </a:spcBef>
        <a:spcAft>
          <a:spcPct val="0"/>
        </a:spcAft>
        <a:defRPr sz="4400" b="1">
          <a:solidFill>
            <a:schemeClr val="tx2"/>
          </a:solidFill>
          <a:latin typeface="Candara" pitchFamily="34" charset="0"/>
        </a:defRPr>
      </a:lvl8pPr>
      <a:lvl9pPr marL="1828800" algn="ctr" rtl="0" eaLnBrk="1" fontAlgn="base" hangingPunct="1">
        <a:spcBef>
          <a:spcPct val="0"/>
        </a:spcBef>
        <a:spcAft>
          <a:spcPct val="0"/>
        </a:spcAft>
        <a:defRPr sz="4400" b="1">
          <a:solidFill>
            <a:schemeClr val="tx2"/>
          </a:solidFill>
          <a:latin typeface="Candara" pitchFamily="34"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ltGray">
          <a:xfrm>
            <a:off x="0" y="1524000"/>
            <a:ext cx="9131300" cy="114300"/>
          </a:xfrm>
          <a:prstGeom prst="rect">
            <a:avLst/>
          </a:prstGeom>
          <a:gradFill rotWithShape="0">
            <a:gsLst>
              <a:gs pos="0">
                <a:schemeClr val="bg2"/>
              </a:gs>
              <a:gs pos="50000">
                <a:schemeClr val="tx2"/>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b="1">
              <a:solidFill>
                <a:srgbClr val="000000"/>
              </a:solidFill>
            </a:endParaRPr>
          </a:p>
        </p:txBody>
      </p:sp>
      <p:sp>
        <p:nvSpPr>
          <p:cNvPr id="4099" name="Rectangle 3"/>
          <p:cNvSpPr>
            <a:spLocks noChangeArrowheads="1"/>
          </p:cNvSpPr>
          <p:nvPr/>
        </p:nvSpPr>
        <p:spPr bwMode="ltGray">
          <a:xfrm>
            <a:off x="0" y="1733550"/>
            <a:ext cx="9131300" cy="38100"/>
          </a:xfrm>
          <a:prstGeom prst="rect">
            <a:avLst/>
          </a:prstGeom>
          <a:gradFill rotWithShape="0">
            <a:gsLst>
              <a:gs pos="0">
                <a:schemeClr val="bg2"/>
              </a:gs>
              <a:gs pos="50000">
                <a:schemeClr val="folHlink"/>
              </a:gs>
              <a:gs pos="100000">
                <a:schemeClr val="bg2"/>
              </a:gs>
            </a:gsLst>
            <a:lin ang="0" scaled="1"/>
          </a:gradFill>
          <a:ln w="9525">
            <a:noFill/>
            <a:miter lim="800000"/>
            <a:headEnd/>
            <a:tailEnd/>
          </a:ln>
          <a:effectLst/>
        </p:spPr>
        <p:txBody>
          <a:bodyPr wrap="none" anchor="ctr"/>
          <a:lstStyle/>
          <a:p>
            <a:pPr eaLnBrk="0" fontAlgn="base" hangingPunct="0">
              <a:spcBef>
                <a:spcPct val="0"/>
              </a:spcBef>
              <a:spcAft>
                <a:spcPct val="0"/>
              </a:spcAft>
            </a:pPr>
            <a:endParaRPr lang="en-US" sz="2800" b="1">
              <a:solidFill>
                <a:srgbClr val="000000"/>
              </a:solidFill>
            </a:endParaRPr>
          </a:p>
        </p:txBody>
      </p:sp>
      <p:sp>
        <p:nvSpPr>
          <p:cNvPr id="4100" name="Rectangle 4"/>
          <p:cNvSpPr>
            <a:spLocks noGrp="1" noChangeArrowheads="1"/>
          </p:cNvSpPr>
          <p:nvPr>
            <p:ph type="title"/>
          </p:nvPr>
        </p:nvSpPr>
        <p:spPr bwMode="auto">
          <a:xfrm>
            <a:off x="685800" y="3048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endParaRPr lang="en-US" dirty="0" smtClean="0"/>
          </a:p>
        </p:txBody>
      </p:sp>
      <p:sp>
        <p:nvSpPr>
          <p:cNvPr id="4101" name="Rectangle 5"/>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endParaRPr lang="en-US" b="1">
              <a:solidFill>
                <a:srgbClr val="000000"/>
              </a:solidFill>
            </a:endParaRPr>
          </a:p>
        </p:txBody>
      </p:sp>
      <p:sp>
        <p:nvSpPr>
          <p:cNvPr id="4103" name="Rectangle 7"/>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endParaRPr lang="en-US" b="1">
              <a:solidFill>
                <a:srgbClr val="000000"/>
              </a:solidFill>
            </a:endParaRPr>
          </a:p>
        </p:txBody>
      </p:sp>
      <p:sp>
        <p:nvSpPr>
          <p:cNvPr id="4104" name="Rectangle 8"/>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spcBef>
                <a:spcPct val="0"/>
              </a:spcBef>
              <a:defRPr sz="1400">
                <a:effectLst>
                  <a:outerShdw blurRad="38100" dist="38100" dir="2700000" algn="tl">
                    <a:srgbClr val="C0C0C0"/>
                  </a:outerShdw>
                </a:effectLst>
                <a:latin typeface="Arial" charset="0"/>
              </a:defRPr>
            </a:lvl1pPr>
          </a:lstStyle>
          <a:p>
            <a:pPr eaLnBrk="0" fontAlgn="base" hangingPunct="0">
              <a:spcAft>
                <a:spcPct val="0"/>
              </a:spcAft>
            </a:pPr>
            <a:fld id="{0165A093-3008-48F0-87E8-D7DCDEB2701A}" type="slidenum">
              <a:rPr lang="en-US" b="1" smtClean="0">
                <a:solidFill>
                  <a:srgbClr val="000000"/>
                </a:solidFill>
              </a:rPr>
              <a:pPr eaLnBrk="0" fontAlgn="base" hangingPunct="0">
                <a:spcAft>
                  <a:spcPct val="0"/>
                </a:spcAft>
              </a:pPr>
              <a:t>‹#›</a:t>
            </a:fld>
            <a:endParaRPr lang="en-US" b="1">
              <a:solidFill>
                <a:srgbClr val="000000"/>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lr>
          <a:schemeClr val="accent1"/>
        </a:buClr>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Ø"/>
        <a:defRPr sz="2800">
          <a:solidFill>
            <a:schemeClr val="tx1"/>
          </a:solidFill>
          <a:latin typeface="+mn-lt"/>
        </a:defRPr>
      </a:lvl2pPr>
      <a:lvl3pPr marL="1143000" indent="-228600" algn="l" rtl="0" eaLnBrk="1" fontAlgn="base" hangingPunct="1">
        <a:spcBef>
          <a:spcPct val="20000"/>
        </a:spcBef>
        <a:spcAft>
          <a:spcPct val="0"/>
        </a:spcAft>
        <a:buClr>
          <a:schemeClr val="accent1"/>
        </a:buClr>
        <a:buFont typeface="Wingdings" pitchFamily="2" charset="2"/>
        <a:buChar char="Ø"/>
        <a:defRPr sz="2400">
          <a:solidFill>
            <a:schemeClr val="tx1"/>
          </a:solidFill>
          <a:latin typeface="+mn-lt"/>
        </a:defRPr>
      </a:lvl3pPr>
      <a:lvl4pPr marL="1600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4pPr>
      <a:lvl5pPr marL="20574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5pPr>
      <a:lvl6pPr marL="25146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6pPr>
      <a:lvl7pPr marL="29718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7pPr>
      <a:lvl8pPr marL="34290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8pPr>
      <a:lvl9pPr marL="3886200" indent="-228600" algn="l" rtl="0" eaLnBrk="1" fontAlgn="base" hangingPunct="1">
        <a:spcBef>
          <a:spcPct val="20000"/>
        </a:spcBef>
        <a:spcAft>
          <a:spcPct val="0"/>
        </a:spcAft>
        <a:buClr>
          <a:schemeClr val="accent1"/>
        </a:buClr>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28600"/>
            <a:ext cx="8458200" cy="1143000"/>
          </a:xfrm>
          <a:prstGeom prst="rect">
            <a:avLst/>
          </a:prstGeom>
          <a:noFill/>
          <a:ln w="0">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fontAlgn="base">
              <a:spcBef>
                <a:spcPct val="0"/>
              </a:spcBef>
              <a:spcAft>
                <a:spcPct val="0"/>
              </a:spcAft>
            </a:pPr>
            <a:endParaRPr lang="en-US">
              <a:solidFill>
                <a:prstClr val="black"/>
              </a:solidFill>
              <a:cs typeface="Arial" charset="0"/>
            </a:endParaRPr>
          </a:p>
        </p:txBody>
      </p:sp>
      <p:sp>
        <p:nvSpPr>
          <p:cNvPr id="61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fontAlgn="base">
              <a:spcBef>
                <a:spcPct val="0"/>
              </a:spcBef>
              <a:spcAft>
                <a:spcPct val="0"/>
              </a:spcAft>
            </a:pPr>
            <a:fld id="{F5E825E6-5608-4DD7-9AF8-76D49B509DEE}" type="slidenum">
              <a:rPr lang="en-US">
                <a:solidFill>
                  <a:prstClr val="black"/>
                </a:solidFill>
                <a:cs typeface="Arial" charset="0"/>
              </a:rPr>
              <a:pPr fontAlgn="base">
                <a:spcBef>
                  <a:spcPct val="0"/>
                </a:spcBef>
                <a:spcAft>
                  <a:spcPct val="0"/>
                </a:spcAft>
              </a:pPr>
              <a:t>‹#›</a:t>
            </a:fld>
            <a:endParaRPr lang="en-US">
              <a:solidFill>
                <a:prstClr val="black"/>
              </a:solidFill>
              <a:cs typeface="Arial" charset="0"/>
            </a:endParaRPr>
          </a:p>
        </p:txBody>
      </p:sp>
      <p:sp>
        <p:nvSpPr>
          <p:cNvPr id="6151" name="Line 7"/>
          <p:cNvSpPr>
            <a:spLocks noChangeShapeType="1"/>
          </p:cNvSpPr>
          <p:nvPr/>
        </p:nvSpPr>
        <p:spPr bwMode="auto">
          <a:xfrm>
            <a:off x="0" y="1447800"/>
            <a:ext cx="9144000" cy="0"/>
          </a:xfrm>
          <a:prstGeom prst="line">
            <a:avLst/>
          </a:prstGeom>
          <a:noFill/>
          <a:ln w="76200" cmpd="tri">
            <a:solidFill>
              <a:schemeClr val="accent1"/>
            </a:solidFill>
            <a:round/>
            <a:headEnd/>
            <a:tailEnd/>
          </a:ln>
          <a:effectLst/>
        </p:spPr>
        <p:txBody>
          <a:bodyPr/>
          <a:lstStyle/>
          <a:p>
            <a:pPr fontAlgn="base">
              <a:spcBef>
                <a:spcPct val="0"/>
              </a:spcBef>
              <a:spcAft>
                <a:spcPct val="0"/>
              </a:spcAft>
            </a:pPr>
            <a:endParaRPr lang="en-US">
              <a:solidFill>
                <a:prstClr val="black"/>
              </a:solidFill>
              <a:latin typeface="Century Gothic" pitchFamily="34" charset="0"/>
              <a:cs typeface="Arial" charset="0"/>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fade/>
  </p:transition>
  <p:timing>
    <p:tnLst>
      <p:par>
        <p:cTn id="1" dur="indefinite" restart="never" nodeType="tmRoot"/>
      </p:par>
    </p:tnLst>
  </p:timing>
  <p:txStyles>
    <p:titleStyle>
      <a:lvl1pPr algn="ctr" rtl="0" fontAlgn="base">
        <a:spcBef>
          <a:spcPct val="0"/>
        </a:spcBef>
        <a:spcAft>
          <a:spcPct val="0"/>
        </a:spcAft>
        <a:defRPr sz="4400" b="1">
          <a:solidFill>
            <a:schemeClr val="tx2"/>
          </a:solidFill>
          <a:latin typeface="+mj-lt"/>
          <a:ea typeface="+mj-ea"/>
          <a:cs typeface="+mj-cs"/>
        </a:defRPr>
      </a:lvl1pPr>
      <a:lvl2pPr algn="ctr" rtl="0" fontAlgn="base">
        <a:spcBef>
          <a:spcPct val="0"/>
        </a:spcBef>
        <a:spcAft>
          <a:spcPct val="0"/>
        </a:spcAft>
        <a:defRPr sz="4400" b="1">
          <a:solidFill>
            <a:schemeClr val="tx2"/>
          </a:solidFill>
          <a:latin typeface="Candara" pitchFamily="34" charset="0"/>
        </a:defRPr>
      </a:lvl2pPr>
      <a:lvl3pPr algn="ctr" rtl="0" fontAlgn="base">
        <a:spcBef>
          <a:spcPct val="0"/>
        </a:spcBef>
        <a:spcAft>
          <a:spcPct val="0"/>
        </a:spcAft>
        <a:defRPr sz="4400" b="1">
          <a:solidFill>
            <a:schemeClr val="tx2"/>
          </a:solidFill>
          <a:latin typeface="Candara" pitchFamily="34" charset="0"/>
        </a:defRPr>
      </a:lvl3pPr>
      <a:lvl4pPr algn="ctr" rtl="0" fontAlgn="base">
        <a:spcBef>
          <a:spcPct val="0"/>
        </a:spcBef>
        <a:spcAft>
          <a:spcPct val="0"/>
        </a:spcAft>
        <a:defRPr sz="4400" b="1">
          <a:solidFill>
            <a:schemeClr val="tx2"/>
          </a:solidFill>
          <a:latin typeface="Candara" pitchFamily="34" charset="0"/>
        </a:defRPr>
      </a:lvl4pPr>
      <a:lvl5pPr algn="ctr" rtl="0" fontAlgn="base">
        <a:spcBef>
          <a:spcPct val="0"/>
        </a:spcBef>
        <a:spcAft>
          <a:spcPct val="0"/>
        </a:spcAft>
        <a:defRPr sz="4400" b="1">
          <a:solidFill>
            <a:schemeClr val="tx2"/>
          </a:solidFill>
          <a:latin typeface="Candara" pitchFamily="34" charset="0"/>
        </a:defRPr>
      </a:lvl5pPr>
      <a:lvl6pPr marL="457200" algn="ctr" rtl="0" fontAlgn="base">
        <a:spcBef>
          <a:spcPct val="0"/>
        </a:spcBef>
        <a:spcAft>
          <a:spcPct val="0"/>
        </a:spcAft>
        <a:defRPr sz="4400" b="1">
          <a:solidFill>
            <a:schemeClr val="tx2"/>
          </a:solidFill>
          <a:latin typeface="Candara" pitchFamily="34" charset="0"/>
        </a:defRPr>
      </a:lvl6pPr>
      <a:lvl7pPr marL="914400" algn="ctr" rtl="0" fontAlgn="base">
        <a:spcBef>
          <a:spcPct val="0"/>
        </a:spcBef>
        <a:spcAft>
          <a:spcPct val="0"/>
        </a:spcAft>
        <a:defRPr sz="4400" b="1">
          <a:solidFill>
            <a:schemeClr val="tx2"/>
          </a:solidFill>
          <a:latin typeface="Candara" pitchFamily="34" charset="0"/>
        </a:defRPr>
      </a:lvl7pPr>
      <a:lvl8pPr marL="1371600" algn="ctr" rtl="0" fontAlgn="base">
        <a:spcBef>
          <a:spcPct val="0"/>
        </a:spcBef>
        <a:spcAft>
          <a:spcPct val="0"/>
        </a:spcAft>
        <a:defRPr sz="4400" b="1">
          <a:solidFill>
            <a:schemeClr val="tx2"/>
          </a:solidFill>
          <a:latin typeface="Candara" pitchFamily="34" charset="0"/>
        </a:defRPr>
      </a:lvl8pPr>
      <a:lvl9pPr marL="1828800" algn="ctr" rtl="0" fontAlgn="base">
        <a:spcBef>
          <a:spcPct val="0"/>
        </a:spcBef>
        <a:spcAft>
          <a:spcPct val="0"/>
        </a:spcAft>
        <a:defRPr sz="4400" b="1">
          <a:solidFill>
            <a:schemeClr val="tx2"/>
          </a:solidFill>
          <a:latin typeface="Candara" pitchFamily="34" charset="0"/>
        </a:defRPr>
      </a:lvl9pPr>
    </p:titleStyle>
    <p:bodyStyle>
      <a:lvl1pPr marL="342900" indent="-342900" algn="l" rtl="0" fontAlgn="base">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fontAlgn="base">
        <a:spcBef>
          <a:spcPct val="20000"/>
        </a:spcBef>
        <a:spcAft>
          <a:spcPct val="0"/>
        </a:spcAft>
        <a:buFont typeface="Wingdings" pitchFamily="2" charset="2"/>
        <a:buChar char="Ø"/>
        <a:defRPr sz="2800">
          <a:solidFill>
            <a:schemeClr val="tx1"/>
          </a:solidFill>
          <a:latin typeface="+mn-lt"/>
        </a:defRPr>
      </a:lvl2pPr>
      <a:lvl3pPr marL="1143000" indent="-228600" algn="l" rtl="0" fontAlgn="base">
        <a:spcBef>
          <a:spcPct val="20000"/>
        </a:spcBef>
        <a:spcAft>
          <a:spcPct val="0"/>
        </a:spcAft>
        <a:buFont typeface="Wingdings" pitchFamily="2" charset="2"/>
        <a:buChar char="Ø"/>
        <a:defRPr sz="2400">
          <a:solidFill>
            <a:schemeClr val="tx1"/>
          </a:solidFill>
          <a:latin typeface="+mn-lt"/>
        </a:defRPr>
      </a:lvl3pPr>
      <a:lvl4pPr marL="1600200" indent="-228600" algn="l" rtl="0" fontAlgn="base">
        <a:spcBef>
          <a:spcPct val="20000"/>
        </a:spcBef>
        <a:spcAft>
          <a:spcPct val="0"/>
        </a:spcAft>
        <a:buFont typeface="Wingdings" pitchFamily="2" charset="2"/>
        <a:buChar char="Ø"/>
        <a:defRPr sz="2000">
          <a:solidFill>
            <a:schemeClr val="tx1"/>
          </a:solidFill>
          <a:latin typeface="+mn-lt"/>
        </a:defRPr>
      </a:lvl4pPr>
      <a:lvl5pPr marL="2057400" indent="-228600" algn="l" rtl="0" fontAlgn="base">
        <a:spcBef>
          <a:spcPct val="20000"/>
        </a:spcBef>
        <a:spcAft>
          <a:spcPct val="0"/>
        </a:spcAft>
        <a:buFont typeface="Wingdings" pitchFamily="2" charset="2"/>
        <a:buChar char="Ø"/>
        <a:defRPr sz="2000">
          <a:solidFill>
            <a:schemeClr val="tx1"/>
          </a:solidFill>
          <a:latin typeface="+mn-lt"/>
        </a:defRPr>
      </a:lvl5pPr>
      <a:lvl6pPr marL="2514600" indent="-228600" algn="l" rtl="0" fontAlgn="base">
        <a:spcBef>
          <a:spcPct val="20000"/>
        </a:spcBef>
        <a:spcAft>
          <a:spcPct val="0"/>
        </a:spcAft>
        <a:buFont typeface="Wingdings" pitchFamily="2" charset="2"/>
        <a:buChar char="Ø"/>
        <a:defRPr sz="2000">
          <a:solidFill>
            <a:schemeClr val="tx1"/>
          </a:solidFill>
          <a:latin typeface="+mn-lt"/>
        </a:defRPr>
      </a:lvl6pPr>
      <a:lvl7pPr marL="2971800" indent="-228600" algn="l" rtl="0" fontAlgn="base">
        <a:spcBef>
          <a:spcPct val="20000"/>
        </a:spcBef>
        <a:spcAft>
          <a:spcPct val="0"/>
        </a:spcAft>
        <a:buFont typeface="Wingdings" pitchFamily="2" charset="2"/>
        <a:buChar char="Ø"/>
        <a:defRPr sz="2000">
          <a:solidFill>
            <a:schemeClr val="tx1"/>
          </a:solidFill>
          <a:latin typeface="+mn-lt"/>
        </a:defRPr>
      </a:lvl7pPr>
      <a:lvl8pPr marL="3429000" indent="-228600" algn="l" rtl="0" fontAlgn="base">
        <a:spcBef>
          <a:spcPct val="20000"/>
        </a:spcBef>
        <a:spcAft>
          <a:spcPct val="0"/>
        </a:spcAft>
        <a:buFont typeface="Wingdings" pitchFamily="2" charset="2"/>
        <a:buChar char="Ø"/>
        <a:defRPr sz="2000">
          <a:solidFill>
            <a:schemeClr val="tx1"/>
          </a:solidFill>
          <a:latin typeface="+mn-lt"/>
        </a:defRPr>
      </a:lvl8pPr>
      <a:lvl9pPr marL="3886200" indent="-228600" algn="l" rtl="0" fontAlgn="base">
        <a:spcBef>
          <a:spcPct val="20000"/>
        </a:spcBef>
        <a:spcAft>
          <a:spcPct val="0"/>
        </a:spcAft>
        <a:buFont typeface="Wingdings" pitchFamily="2" charset="2"/>
        <a:buChar char="Ø"/>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hyperlink" Target="https://confluence.cornell.edu/display/cee4540/Home" TargetMode="External"/><Relationship Id="rId7" Type="http://schemas.openxmlformats.org/officeDocument/2006/relationships/hyperlink" Target="https://confluence.cornell.edu/display/AGUACLARA/Summer+Internship+at+Cornell"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confluence.cornell.edu/display/AGUACLARA/CEE+5051-5052+Course+Description" TargetMode="External"/><Relationship Id="rId5" Type="http://schemas.openxmlformats.org/officeDocument/2006/relationships/hyperlink" Target="https://confluence.cornell.edu/display/AGUACLARA/CEE+4550+Course+Description" TargetMode="External"/><Relationship Id="rId10" Type="http://schemas.openxmlformats.org/officeDocument/2006/relationships/image" Target="../media/image35.png"/><Relationship Id="rId4" Type="http://schemas.openxmlformats.org/officeDocument/2006/relationships/hyperlink" Target="https://confluence.cornell.edu/display/AGUACLARA/CEE+2550+Course+Description" TargetMode="External"/><Relationship Id="rId9" Type="http://schemas.openxmlformats.org/officeDocument/2006/relationships/hyperlink" Target="https://confluence.cornell.edu/display/engri1131/Home"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e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video" Target="file:///G:\Pictures\Honduras%202013\Siguatepeque\MVI_1481.MOV"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3.jpeg"/><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3.jpeg"/><Relationship Id="rId1" Type="http://schemas.openxmlformats.org/officeDocument/2006/relationships/slideLayout" Target="../slideLayouts/slideLayout26.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8.xml"/><Relationship Id="rId1" Type="http://schemas.openxmlformats.org/officeDocument/2006/relationships/slideLayout" Target="../slideLayouts/slideLayout28.xml"/><Relationship Id="rId4" Type="http://schemas.openxmlformats.org/officeDocument/2006/relationships/image" Target="../media/image52.png"/></Relationships>
</file>

<file path=ppt/slides/_rels/slide4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slide" Target="slide56.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Layout" Target="../slideLayouts/slideLayout2.xml"/><Relationship Id="rId1" Type="http://schemas.openxmlformats.org/officeDocument/2006/relationships/video" Target="file:///G:\Pictures\Honduras%202013\MVI_1667.MOV" TargetMode="External"/></Relationships>
</file>

<file path=ppt/slides/_rels/slide50.xml.rels><?xml version="1.0" encoding="UTF-8" standalone="yes"?>
<Relationships xmlns="http://schemas.openxmlformats.org/package/2006/relationships"><Relationship Id="rId3" Type="http://schemas.microsoft.com/office/2007/relationships/media" Target="../media/media2.wmv"/><Relationship Id="rId2" Type="http://schemas.openxmlformats.org/officeDocument/2006/relationships/slideLayout" Target="../slideLayouts/slideLayout2.xml"/><Relationship Id="rId1" Type="http://schemas.openxmlformats.org/officeDocument/2006/relationships/video" Target="../media/media2.wmv"/><Relationship Id="rId4" Type="http://schemas.openxmlformats.org/officeDocument/2006/relationships/image" Target="../media/image6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hyperlink" Target="http://youtu.be/bf3fRxmk2VU" TargetMode="External"/><Relationship Id="rId7" Type="http://schemas.openxmlformats.org/officeDocument/2006/relationships/hyperlink" Target="http://youtu.be/wa66el51uiY" TargetMode="External"/><Relationship Id="rId2" Type="http://schemas.openxmlformats.org/officeDocument/2006/relationships/image" Target="../media/image67.emf"/><Relationship Id="rId1" Type="http://schemas.openxmlformats.org/officeDocument/2006/relationships/slideLayout" Target="../slideLayouts/slideLayout3.xml"/><Relationship Id="rId6" Type="http://schemas.openxmlformats.org/officeDocument/2006/relationships/image" Target="../media/image69.png"/><Relationship Id="rId5" Type="http://schemas.openxmlformats.org/officeDocument/2006/relationships/hyperlink" Target="http://youtu.be/bQgMdkO0qUA" TargetMode="External"/><Relationship Id="rId4" Type="http://schemas.openxmlformats.org/officeDocument/2006/relationships/image" Target="../media/image6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59.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3.xml"/><Relationship Id="rId1" Type="http://schemas.openxmlformats.org/officeDocument/2006/relationships/video" Target="file:///G:\Pictures\Honduras%202013\Atima\MVI_1381.MOV"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hyperlink" Target="https://confluence.cornell.edu/display/AGUACLARA/Syllabi"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3.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30.pn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0" y="5867400"/>
            <a:ext cx="3657600" cy="990600"/>
          </a:xfrm>
        </p:spPr>
        <p:txBody>
          <a:bodyPr/>
          <a:lstStyle/>
          <a:p>
            <a:r>
              <a:rPr lang="en-US" sz="2800" noProof="0" dirty="0" smtClean="0"/>
              <a:t>Spring 2013 AguaClara</a:t>
            </a:r>
          </a:p>
          <a:p>
            <a:r>
              <a:rPr lang="en-US" sz="2800" noProof="0" dirty="0" smtClean="0"/>
              <a:t>Monroe Weber-Shirk</a:t>
            </a:r>
            <a:endParaRPr lang="en-US" sz="2800" noProof="0" dirty="0"/>
          </a:p>
        </p:txBody>
      </p:sp>
      <p:sp>
        <p:nvSpPr>
          <p:cNvPr id="2" name="Title 1"/>
          <p:cNvSpPr>
            <a:spLocks noGrp="1"/>
          </p:cNvSpPr>
          <p:nvPr>
            <p:ph type="ctrTitle" sz="quarter"/>
          </p:nvPr>
        </p:nvSpPr>
        <p:spPr>
          <a:xfrm>
            <a:off x="2971800" y="1120775"/>
            <a:ext cx="5715000" cy="1470025"/>
          </a:xfrm>
        </p:spPr>
        <p:txBody>
          <a:bodyPr/>
          <a:lstStyle/>
          <a:p>
            <a:r>
              <a:rPr lang="en-US" noProof="0" smtClean="0"/>
              <a:t>An Introduction</a:t>
            </a:r>
            <a:endParaRPr lang="en-US" noProof="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AguaClara Network</a:t>
            </a:r>
            <a:endParaRPr lang="en-US"/>
          </a:p>
        </p:txBody>
      </p:sp>
      <p:grpSp>
        <p:nvGrpSpPr>
          <p:cNvPr id="3" name="Group 24"/>
          <p:cNvGrpSpPr/>
          <p:nvPr/>
        </p:nvGrpSpPr>
        <p:grpSpPr>
          <a:xfrm>
            <a:off x="381000" y="2644914"/>
            <a:ext cx="8686800" cy="763101"/>
            <a:chOff x="381000" y="2656135"/>
            <a:chExt cx="8686800" cy="763101"/>
          </a:xfrm>
        </p:grpSpPr>
        <p:sp>
          <p:nvSpPr>
            <p:cNvPr id="10" name="TextBox 9"/>
            <p:cNvSpPr txBox="1"/>
            <p:nvPr/>
          </p:nvSpPr>
          <p:spPr>
            <a:xfrm>
              <a:off x="2514600" y="2656135"/>
              <a:ext cx="6553200" cy="707886"/>
            </a:xfrm>
            <a:prstGeom prst="rect">
              <a:avLst/>
            </a:prstGeom>
            <a:noFill/>
          </p:spPr>
          <p:txBody>
            <a:bodyPr wrap="square" rtlCol="0" anchor="ctr">
              <a:spAutoFit/>
            </a:bodyPr>
            <a:lstStyle/>
            <a:p>
              <a:r>
                <a:rPr lang="en-US" sz="2000" dirty="0" smtClean="0"/>
                <a:t>Supervision, quality assurance, consulting services, and technical assistance for the implementation partners.</a:t>
              </a:r>
            </a:p>
          </p:txBody>
        </p:sp>
        <p:sp>
          <p:nvSpPr>
            <p:cNvPr id="5" name="Rounded Rectangle 4">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grpSp>
      <p:grpSp>
        <p:nvGrpSpPr>
          <p:cNvPr id="6" name="Group 25"/>
          <p:cNvGrpSpPr/>
          <p:nvPr/>
        </p:nvGrpSpPr>
        <p:grpSpPr>
          <a:xfrm>
            <a:off x="381000" y="3770650"/>
            <a:ext cx="8051469" cy="769441"/>
            <a:chOff x="381000" y="3770650"/>
            <a:chExt cx="8051469" cy="769441"/>
          </a:xfrm>
        </p:grpSpPr>
        <p:sp>
          <p:nvSpPr>
            <p:cNvPr id="11" name="TextBox 10"/>
            <p:cNvSpPr txBox="1"/>
            <p:nvPr/>
          </p:nvSpPr>
          <p:spPr>
            <a:xfrm>
              <a:off x="2492188" y="3770650"/>
              <a:ext cx="5940281" cy="707886"/>
            </a:xfrm>
            <a:prstGeom prst="rect">
              <a:avLst/>
            </a:prstGeom>
            <a:noFill/>
          </p:spPr>
          <p:txBody>
            <a:bodyPr wrap="none" rtlCol="0" anchor="ctr">
              <a:spAutoFit/>
            </a:bodyPr>
            <a:lstStyle/>
            <a:p>
              <a:r>
                <a:rPr lang="en-US" sz="2000" dirty="0" smtClean="0"/>
                <a:t>Design/Build/Operate/Train/Transfer</a:t>
              </a:r>
            </a:p>
            <a:p>
              <a:r>
                <a:rPr lang="en-US" sz="2000" dirty="0" smtClean="0"/>
                <a:t>Provide ongoing technical assistance for Water Boards</a:t>
              </a:r>
            </a:p>
          </p:txBody>
        </p:sp>
        <p:sp>
          <p:nvSpPr>
            <p:cNvPr id="7" name="Rounded Rectangle 6">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Implementation Partners</a:t>
              </a:r>
              <a:endParaRPr lang="en-US" sz="1600" dirty="0">
                <a:solidFill>
                  <a:schemeClr val="tx2"/>
                </a:solidFill>
              </a:endParaRPr>
            </a:p>
          </p:txBody>
        </p:sp>
      </p:grpSp>
      <p:grpSp>
        <p:nvGrpSpPr>
          <p:cNvPr id="8" name="Group 26"/>
          <p:cNvGrpSpPr/>
          <p:nvPr/>
        </p:nvGrpSpPr>
        <p:grpSpPr>
          <a:xfrm>
            <a:off x="381000" y="4929426"/>
            <a:ext cx="8382000" cy="731520"/>
            <a:chOff x="381000" y="4929426"/>
            <a:chExt cx="8382000" cy="731520"/>
          </a:xfrm>
        </p:grpSpPr>
        <p:sp>
          <p:nvSpPr>
            <p:cNvPr id="12" name="Rectangle 11"/>
            <p:cNvSpPr/>
            <p:nvPr/>
          </p:nvSpPr>
          <p:spPr>
            <a:xfrm>
              <a:off x="2514600" y="4930914"/>
              <a:ext cx="6248400" cy="707886"/>
            </a:xfrm>
            <a:prstGeom prst="rect">
              <a:avLst/>
            </a:prstGeom>
          </p:spPr>
          <p:txBody>
            <a:bodyPr wrap="square" anchor="ctr">
              <a:spAutoFit/>
            </a:bodyPr>
            <a:lstStyle/>
            <a:p>
              <a:r>
                <a:rPr lang="en-US" sz="2000" dirty="0" smtClean="0"/>
                <a:t>Own, operate, maintain their water system. Monitor and upload performance data.</a:t>
              </a:r>
            </a:p>
          </p:txBody>
        </p:sp>
        <p:sp>
          <p:nvSpPr>
            <p:cNvPr id="9" name="Rounded Rectangle 8">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Water boards</a:t>
              </a:r>
              <a:endParaRPr lang="en-US" sz="1600">
                <a:solidFill>
                  <a:schemeClr val="tx2"/>
                </a:solidFill>
              </a:endParaRPr>
            </a:p>
          </p:txBody>
        </p:sp>
      </p:grpSp>
      <p:grpSp>
        <p:nvGrpSpPr>
          <p:cNvPr id="16" name="Group 27"/>
          <p:cNvGrpSpPr/>
          <p:nvPr/>
        </p:nvGrpSpPr>
        <p:grpSpPr>
          <a:xfrm>
            <a:off x="381000" y="6050280"/>
            <a:ext cx="7598173" cy="731520"/>
            <a:chOff x="381000" y="6050280"/>
            <a:chExt cx="7598173" cy="731520"/>
          </a:xfrm>
        </p:grpSpPr>
        <p:sp>
          <p:nvSpPr>
            <p:cNvPr id="13" name="Rounded Rectangle 12">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14" name="Rectangle 13"/>
            <p:cNvSpPr/>
            <p:nvPr/>
          </p:nvSpPr>
          <p:spPr>
            <a:xfrm>
              <a:off x="2514600" y="6229290"/>
              <a:ext cx="5464573" cy="400110"/>
            </a:xfrm>
            <a:prstGeom prst="rect">
              <a:avLst/>
            </a:prstGeom>
          </p:spPr>
          <p:txBody>
            <a:bodyPr wrap="none" anchor="ctr">
              <a:spAutoFit/>
            </a:bodyPr>
            <a:lstStyle/>
            <a:p>
              <a:r>
                <a:rPr lang="en-US" sz="2000" dirty="0" smtClean="0">
                  <a:latin typeface="+mn-lt"/>
                </a:rPr>
                <a:t>Conserve water, drink safe water, and pay the tariff</a:t>
              </a:r>
              <a:endParaRPr lang="en-US" sz="2000" dirty="0">
                <a:latin typeface="+mn-lt"/>
              </a:endParaRPr>
            </a:p>
          </p:txBody>
        </p:sp>
      </p:grpSp>
      <p:grpSp>
        <p:nvGrpSpPr>
          <p:cNvPr id="17" name="Group 23"/>
          <p:cNvGrpSpPr/>
          <p:nvPr/>
        </p:nvGrpSpPr>
        <p:grpSpPr>
          <a:xfrm>
            <a:off x="381000" y="1417022"/>
            <a:ext cx="7105859" cy="881360"/>
            <a:chOff x="381000" y="1417022"/>
            <a:chExt cx="7105859" cy="881360"/>
          </a:xfrm>
        </p:grpSpPr>
        <p:sp>
          <p:nvSpPr>
            <p:cNvPr id="4" name="Rounded Rectangle 3">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
          <p:nvSpPr>
            <p:cNvPr id="15" name="Rectangle 14"/>
            <p:cNvSpPr/>
            <p:nvPr/>
          </p:nvSpPr>
          <p:spPr>
            <a:xfrm>
              <a:off x="2514600" y="1417022"/>
              <a:ext cx="4972259" cy="881360"/>
            </a:xfrm>
            <a:prstGeom prst="rect">
              <a:avLst/>
            </a:prstGeom>
          </p:spPr>
          <p:txBody>
            <a:bodyPr wrap="none" anchor="ctr">
              <a:noAutofit/>
            </a:bodyPr>
            <a:lstStyle/>
            <a:p>
              <a:r>
                <a:rPr lang="en-US" sz="2000" dirty="0" smtClean="0">
                  <a:latin typeface="+mn-lt"/>
                </a:rPr>
                <a:t>Investigation, innovation, education, and design</a:t>
              </a:r>
              <a:endParaRPr lang="en-US" sz="2000" dirty="0">
                <a:latin typeface="+mn-lt"/>
              </a:endParaRPr>
            </a:p>
          </p:txBody>
        </p:sp>
      </p:grpSp>
    </p:spTree>
    <p:extLst>
      <p:ext uri="{BB962C8B-B14F-4D97-AF65-F5344CB8AC3E}">
        <p14:creationId xmlns="" xmlns:p14="http://schemas.microsoft.com/office/powerpoint/2010/main" val="25280493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mph" presetSubtype="0" nodeType="clickEffect">
                                  <p:stCondLst>
                                    <p:cond delay="0"/>
                                  </p:stCondLst>
                                  <p:childTnLst>
                                    <p:set>
                                      <p:cBhvr rctx="PPT">
                                        <p:cTn id="10" dur="indefinite"/>
                                        <p:tgtEl>
                                          <p:spTgt spid="17"/>
                                        </p:tgtEl>
                                        <p:attrNameLst>
                                          <p:attrName>style.opacity</p:attrName>
                                        </p:attrNameLst>
                                      </p:cBhvr>
                                      <p:to>
                                        <p:strVal val="0.5"/>
                                      </p:to>
                                    </p:set>
                                    <p:animEffect filter="image" prLst="opacity: 0.5">
                                      <p:cBhvr rctx="IE">
                                        <p:cTn id="11" dur="indefinite"/>
                                        <p:tgtEl>
                                          <p:spTgt spid="17"/>
                                        </p:tgtEl>
                                      </p:cBhvr>
                                    </p:animEffect>
                                  </p:childTnLst>
                                </p:cTn>
                              </p:par>
                              <p:par>
                                <p:cTn id="12" presetID="1"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9" presetClass="emph" presetSubtype="0" nodeType="clickEffect">
                                  <p:stCondLst>
                                    <p:cond delay="0"/>
                                  </p:stCondLst>
                                  <p:childTnLst>
                                    <p:set>
                                      <p:cBhvr rctx="PPT">
                                        <p:cTn id="17" dur="indefinite"/>
                                        <p:tgtEl>
                                          <p:spTgt spid="3"/>
                                        </p:tgtEl>
                                        <p:attrNameLst>
                                          <p:attrName>style.opacity</p:attrName>
                                        </p:attrNameLst>
                                      </p:cBhvr>
                                      <p:to>
                                        <p:strVal val="0.5"/>
                                      </p:to>
                                    </p:set>
                                    <p:animEffect filter="image" prLst="opacity: 0.5">
                                      <p:cBhvr rctx="IE">
                                        <p:cTn id="18" dur="indefinite"/>
                                        <p:tgtEl>
                                          <p:spTgt spid="3"/>
                                        </p:tgtEl>
                                      </p:cBhvr>
                                    </p:animEffec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9" presetClass="emph" presetSubtype="0" nodeType="clickEffect">
                                  <p:stCondLst>
                                    <p:cond delay="0"/>
                                  </p:stCondLst>
                                  <p:childTnLst>
                                    <p:set>
                                      <p:cBhvr rctx="PPT">
                                        <p:cTn id="24" dur="indefinite"/>
                                        <p:tgtEl>
                                          <p:spTgt spid="6"/>
                                        </p:tgtEl>
                                        <p:attrNameLst>
                                          <p:attrName>style.opacity</p:attrName>
                                        </p:attrNameLst>
                                      </p:cBhvr>
                                      <p:to>
                                        <p:strVal val="0.5"/>
                                      </p:to>
                                    </p:set>
                                    <p:animEffect filter="image" prLst="opacity: 0.5">
                                      <p:cBhvr rctx="IE">
                                        <p:cTn id="25" dur="indefinite"/>
                                        <p:tgtEl>
                                          <p:spTgt spid="6"/>
                                        </p:tgtEl>
                                      </p:cBhvr>
                                    </p:animEffect>
                                  </p:childTnLst>
                                </p:cTn>
                              </p:par>
                              <p:par>
                                <p:cTn id="26" presetID="1" presetClass="entr" presetSubtype="0" fill="hold"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9" presetClass="emph" presetSubtype="0" nodeType="clickEffect">
                                  <p:stCondLst>
                                    <p:cond delay="0"/>
                                  </p:stCondLst>
                                  <p:childTnLst>
                                    <p:set>
                                      <p:cBhvr rctx="PPT">
                                        <p:cTn id="31" dur="indefinite"/>
                                        <p:tgtEl>
                                          <p:spTgt spid="8"/>
                                        </p:tgtEl>
                                        <p:attrNameLst>
                                          <p:attrName>style.opacity</p:attrName>
                                        </p:attrNameLst>
                                      </p:cBhvr>
                                      <p:to>
                                        <p:strVal val="0.5"/>
                                      </p:to>
                                    </p:set>
                                    <p:animEffect filter="image" prLst="opacity: 0.5">
                                      <p:cBhvr rctx="IE">
                                        <p:cTn id="32" dur="indefinite"/>
                                        <p:tgtEl>
                                          <p:spTgt spid="8"/>
                                        </p:tgtEl>
                                      </p:cBhvr>
                                    </p:animEffect>
                                  </p:childTnLst>
                                </p:cTn>
                              </p:par>
                              <p:par>
                                <p:cTn id="33" presetID="1" presetClass="entr" presetSubtype="0"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ircular Arrow 12"/>
          <p:cNvSpPr/>
          <p:nvPr/>
        </p:nvSpPr>
        <p:spPr bwMode="auto">
          <a:xfrm flipH="1">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1" name="5-Point Star 10"/>
          <p:cNvSpPr/>
          <p:nvPr/>
        </p:nvSpPr>
        <p:spPr bwMode="auto">
          <a:xfrm rot="5400000">
            <a:off x="3534936" y="1799064"/>
            <a:ext cx="4343400" cy="4555273"/>
          </a:xfrm>
          <a:prstGeom prst="star5">
            <a:avLst/>
          </a:prstGeom>
          <a:solidFill>
            <a:srgbClr val="DDE14B"/>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12" name="Circular Arrow 11"/>
          <p:cNvSpPr/>
          <p:nvPr/>
        </p:nvSpPr>
        <p:spPr bwMode="auto">
          <a:xfrm>
            <a:off x="2545080" y="1295400"/>
            <a:ext cx="5760720" cy="5760720"/>
          </a:xfrm>
          <a:prstGeom prst="circularArrow">
            <a:avLst>
              <a:gd name="adj1" fmla="val 9598"/>
              <a:gd name="adj2" fmla="val 1142319"/>
              <a:gd name="adj3" fmla="val 20540902"/>
              <a:gd name="adj4" fmla="val 152383"/>
              <a:gd name="adj5" fmla="val 8509"/>
            </a:avLst>
          </a:prstGeom>
          <a:solidFill>
            <a:srgbClr val="00B050"/>
          </a:solidFill>
          <a:ln w="12700" cap="flat" cmpd="sng" algn="ctr">
            <a:solidFill>
              <a:schemeClr val="tx1"/>
            </a:solidFill>
            <a:prstDash val="solid"/>
            <a:round/>
            <a:headEnd type="none" w="lg" len="med"/>
            <a:tailEnd type="none" w="lg" len="med"/>
          </a:ln>
          <a:effectLst/>
        </p:spPr>
        <p:txBody>
          <a:bodyPr vert="horz" wrap="square" lIns="91440" tIns="45720" rIns="91440" bIns="45720" numCol="1" rtlCol="0" anchor="ctr"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sp>
        <p:nvSpPr>
          <p:cNvPr id="2" name="Title 1"/>
          <p:cNvSpPr>
            <a:spLocks noGrp="1"/>
          </p:cNvSpPr>
          <p:nvPr>
            <p:ph type="title"/>
          </p:nvPr>
        </p:nvSpPr>
        <p:spPr/>
        <p:txBody>
          <a:bodyPr/>
          <a:lstStyle/>
          <a:p>
            <a:r>
              <a:rPr lang="en-US" sz="3200" dirty="0" smtClean="0"/>
              <a:t>Sharing understanding, feedback, and innovation</a:t>
            </a:r>
            <a:endParaRPr lang="en-US" sz="3200" dirty="0"/>
          </a:p>
        </p:txBody>
      </p:sp>
      <p:sp>
        <p:nvSpPr>
          <p:cNvPr id="3" name="Rounded Rectangle 2">
            <a:hlinkClick r:id="" action="ppaction://noaction"/>
          </p:cNvPr>
          <p:cNvSpPr/>
          <p:nvPr/>
        </p:nvSpPr>
        <p:spPr>
          <a:xfrm>
            <a:off x="381000" y="2687716"/>
            <a:ext cx="1828800" cy="7315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AguaClara LLC</a:t>
            </a:r>
          </a:p>
        </p:txBody>
      </p:sp>
      <p:sp>
        <p:nvSpPr>
          <p:cNvPr id="4" name="Rounded Rectangle 3">
            <a:hlinkClick r:id="" action="ppaction://noaction"/>
          </p:cNvPr>
          <p:cNvSpPr/>
          <p:nvPr/>
        </p:nvSpPr>
        <p:spPr>
          <a:xfrm>
            <a:off x="381000" y="3808571"/>
            <a:ext cx="1828800" cy="73152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tx2"/>
                </a:solidFill>
              </a:rPr>
              <a:t>Implementation Partners</a:t>
            </a:r>
            <a:endParaRPr lang="en-US" sz="1600">
              <a:solidFill>
                <a:schemeClr val="tx2"/>
              </a:solidFill>
            </a:endParaRPr>
          </a:p>
        </p:txBody>
      </p:sp>
      <p:sp>
        <p:nvSpPr>
          <p:cNvPr id="5" name="Rounded Rectangle 4">
            <a:hlinkClick r:id="" action="ppaction://noaction"/>
          </p:cNvPr>
          <p:cNvSpPr/>
          <p:nvPr/>
        </p:nvSpPr>
        <p:spPr>
          <a:xfrm>
            <a:off x="381000" y="4929426"/>
            <a:ext cx="1828800" cy="73152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Water Boards</a:t>
            </a:r>
            <a:endParaRPr lang="en-US" sz="1600" dirty="0">
              <a:solidFill>
                <a:schemeClr val="tx2"/>
              </a:solidFill>
            </a:endParaRPr>
          </a:p>
        </p:txBody>
      </p:sp>
      <p:sp>
        <p:nvSpPr>
          <p:cNvPr id="6" name="Rounded Rectangle 5">
            <a:hlinkClick r:id="" action="ppaction://noaction"/>
          </p:cNvPr>
          <p:cNvSpPr/>
          <p:nvPr/>
        </p:nvSpPr>
        <p:spPr>
          <a:xfrm>
            <a:off x="381000" y="6050280"/>
            <a:ext cx="1828800" cy="731520"/>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2"/>
                </a:solidFill>
              </a:rPr>
              <a:t>Community Members</a:t>
            </a:r>
            <a:endParaRPr lang="en-US" sz="1600" dirty="0">
              <a:solidFill>
                <a:schemeClr val="tx2"/>
              </a:solidFill>
            </a:endParaRPr>
          </a:p>
        </p:txBody>
      </p:sp>
      <p:sp>
        <p:nvSpPr>
          <p:cNvPr id="7" name="Rounded Rectangle 6">
            <a:hlinkClick r:id="" action="ppaction://noaction"/>
          </p:cNvPr>
          <p:cNvSpPr/>
          <p:nvPr/>
        </p:nvSpPr>
        <p:spPr>
          <a:xfrm>
            <a:off x="381000" y="1566862"/>
            <a:ext cx="1828800" cy="73152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solidFill>
                  <a:schemeClr val="bg1"/>
                </a:solidFill>
              </a:rPr>
              <a:t>Cornell U</a:t>
            </a:r>
          </a:p>
          <a:p>
            <a:pPr algn="ctr"/>
            <a:r>
              <a:rPr lang="en-US" sz="1600" smtClean="0">
                <a:solidFill>
                  <a:schemeClr val="bg1"/>
                </a:solidFill>
              </a:rPr>
              <a:t>AguaClara R&amp;D</a:t>
            </a:r>
          </a:p>
        </p:txBody>
      </p:sp>
    </p:spTree>
    <p:extLst>
      <p:ext uri="{BB962C8B-B14F-4D97-AF65-F5344CB8AC3E}">
        <p14:creationId xmlns="" xmlns:p14="http://schemas.microsoft.com/office/powerpoint/2010/main" val="35558659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grpId="0" nodeType="withEffect">
                                  <p:stCondLst>
                                    <p:cond delay="0"/>
                                  </p:stCondLst>
                                  <p:childTnLst>
                                    <p:animMotion origin="layout" path="M 3.33333E-6 -2.96296E-6 L 0.23333 0.50718 " pathEditMode="relative" rAng="0" ptsTypes="AA">
                                      <p:cBhvr>
                                        <p:cTn id="6" dur="2000" fill="hold"/>
                                        <p:tgtEl>
                                          <p:spTgt spid="7"/>
                                        </p:tgtEl>
                                        <p:attrNameLst>
                                          <p:attrName>ppt_x</p:attrName>
                                          <p:attrName>ppt_y</p:attrName>
                                        </p:attrNameLst>
                                      </p:cBhvr>
                                      <p:rCtr x="11700" y="25300"/>
                                    </p:animMotion>
                                  </p:childTnLst>
                                </p:cTn>
                              </p:par>
                              <p:par>
                                <p:cTn id="7" presetID="63" presetClass="path" presetSubtype="0" accel="50000" decel="50000" fill="hold" grpId="0" nodeType="withEffect">
                                  <p:stCondLst>
                                    <p:cond delay="0"/>
                                  </p:stCondLst>
                                  <p:childTnLst>
                                    <p:animMotion origin="layout" path="M 3.33333E-6 1.11111E-6 L 0.23333 -0.04514 " pathEditMode="relative" rAng="0" ptsTypes="AA">
                                      <p:cBhvr>
                                        <p:cTn id="8" dur="2000" fill="hold"/>
                                        <p:tgtEl>
                                          <p:spTgt spid="3"/>
                                        </p:tgtEl>
                                        <p:attrNameLst>
                                          <p:attrName>ppt_x</p:attrName>
                                          <p:attrName>ppt_y</p:attrName>
                                        </p:attrNameLst>
                                      </p:cBhvr>
                                      <p:rCtr x="11700" y="-2300"/>
                                    </p:animMotion>
                                  </p:childTnLst>
                                </p:cTn>
                              </p:par>
                              <p:par>
                                <p:cTn id="9" presetID="63" presetClass="path" presetSubtype="0" accel="50000" decel="50000" fill="hold" grpId="0" nodeType="withEffect">
                                  <p:stCondLst>
                                    <p:cond delay="0"/>
                                  </p:stCondLst>
                                  <p:childTnLst>
                                    <p:animMotion origin="layout" path="M 3.33333E-6 -4.81481E-6 L 0.54166 -0.33078 " pathEditMode="relative" rAng="0" ptsTypes="AA">
                                      <p:cBhvr>
                                        <p:cTn id="10" dur="2000" fill="hold"/>
                                        <p:tgtEl>
                                          <p:spTgt spid="4"/>
                                        </p:tgtEl>
                                        <p:attrNameLst>
                                          <p:attrName>ppt_x</p:attrName>
                                          <p:attrName>ppt_y</p:attrName>
                                        </p:attrNameLst>
                                      </p:cBhvr>
                                      <p:rCtr x="27100" y="-16600"/>
                                    </p:animMotion>
                                  </p:childTnLst>
                                </p:cTn>
                              </p:par>
                              <p:par>
                                <p:cTn id="11" presetID="63" presetClass="path" presetSubtype="0" accel="50000" decel="50000" fill="hold" grpId="0" nodeType="withEffect">
                                  <p:stCondLst>
                                    <p:cond delay="0"/>
                                  </p:stCondLst>
                                  <p:childTnLst>
                                    <p:animMotion origin="layout" path="M 3.33333E-6 -7.40741E-7 L 0.73333 -0.17199 " pathEditMode="relative" rAng="0" ptsTypes="AA">
                                      <p:cBhvr>
                                        <p:cTn id="12" dur="2000" fill="hold"/>
                                        <p:tgtEl>
                                          <p:spTgt spid="5"/>
                                        </p:tgtEl>
                                        <p:attrNameLst>
                                          <p:attrName>ppt_x</p:attrName>
                                          <p:attrName>ppt_y</p:attrName>
                                        </p:attrNameLst>
                                      </p:cBhvr>
                                      <p:rCtr x="36700" y="-8600"/>
                                    </p:animMotion>
                                  </p:childTnLst>
                                </p:cTn>
                              </p:par>
                              <p:par>
                                <p:cTn id="13" presetID="63" presetClass="path" presetSubtype="0" accel="50000" decel="50000" fill="hold" grpId="0" nodeType="withEffect">
                                  <p:stCondLst>
                                    <p:cond delay="0"/>
                                  </p:stCondLst>
                                  <p:childTnLst>
                                    <p:animMotion origin="layout" path="M 3.33333E-6 3.33333E-6 L 0.54166 -0.02431 " pathEditMode="relative" rAng="0" ptsTypes="AA">
                                      <p:cBhvr>
                                        <p:cTn id="14" dur="2000" fill="hold"/>
                                        <p:tgtEl>
                                          <p:spTgt spid="6"/>
                                        </p:tgtEl>
                                        <p:attrNameLst>
                                          <p:attrName>ppt_x</p:attrName>
                                          <p:attrName>ppt_y</p:attrName>
                                        </p:attrNameLst>
                                      </p:cBhvr>
                                      <p:rCtr x="27100" y="-1200"/>
                                    </p:animMotion>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grpId="1" nodeType="clickEffect">
                                  <p:stCondLst>
                                    <p:cond delay="0"/>
                                  </p:stCondLst>
                                  <p:childTnLst>
                                    <p:animEffect transition="out" filter="fade">
                                      <p:cBhvr>
                                        <p:cTn id="22" dur="2000"/>
                                        <p:tgtEl>
                                          <p:spTgt spid="11"/>
                                        </p:tgtEl>
                                      </p:cBhvr>
                                    </p:animEffect>
                                    <p:set>
                                      <p:cBhvr>
                                        <p:cTn id="23" dur="1" fill="hold">
                                          <p:stCondLst>
                                            <p:cond delay="1999"/>
                                          </p:stCondLst>
                                        </p:cTn>
                                        <p:tgtEl>
                                          <p:spTgt spid="11"/>
                                        </p:tgtEl>
                                        <p:attrNameLst>
                                          <p:attrName>style.visibility</p:attrName>
                                        </p:attrNameLst>
                                      </p:cBhvr>
                                      <p:to>
                                        <p:strVal val="hidden"/>
                                      </p:to>
                                    </p:set>
                                  </p:childTnLst>
                                </p:cTn>
                              </p:par>
                              <p:par>
                                <p:cTn id="24" presetID="1"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8" presetClass="emph" presetSubtype="0" repeatCount="indefinite" fill="hold" grpId="0" nodeType="withEffect">
                                  <p:stCondLst>
                                    <p:cond delay="0"/>
                                  </p:stCondLst>
                                  <p:endCondLst>
                                    <p:cond evt="onNext" delay="0">
                                      <p:tgtEl>
                                        <p:sldTgt/>
                                      </p:tgtEl>
                                    </p:cond>
                                  </p:endCondLst>
                                  <p:childTnLst>
                                    <p:animRot by="21600000">
                                      <p:cBhvr>
                                        <p:cTn id="27" dur="2000" fill="hold"/>
                                        <p:tgtEl>
                                          <p:spTgt spid="12"/>
                                        </p:tgtEl>
                                        <p:attrNameLst>
                                          <p:attrName>r</p:attrName>
                                        </p:attrNameLst>
                                      </p:cBhvr>
                                    </p:animRo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grpId="2" nodeType="clickEffect">
                                  <p:stCondLst>
                                    <p:cond delay="0"/>
                                  </p:stCondLst>
                                  <p:childTnLst>
                                    <p:animEffect transition="out" filter="fade">
                                      <p:cBhvr>
                                        <p:cTn id="31" dur="500"/>
                                        <p:tgtEl>
                                          <p:spTgt spid="12"/>
                                        </p:tgtEl>
                                      </p:cBhvr>
                                    </p:animEffect>
                                    <p:set>
                                      <p:cBhvr>
                                        <p:cTn id="32" dur="1" fill="hold">
                                          <p:stCondLst>
                                            <p:cond delay="499"/>
                                          </p:stCondLst>
                                        </p:cTn>
                                        <p:tgtEl>
                                          <p:spTgt spid="12"/>
                                        </p:tgtEl>
                                        <p:attrNameLst>
                                          <p:attrName>style.visibility</p:attrName>
                                        </p:attrNameLst>
                                      </p:cBhvr>
                                      <p:to>
                                        <p:strVal val="hidden"/>
                                      </p:to>
                                    </p:set>
                                  </p:childTnLst>
                                </p:cTn>
                              </p:par>
                              <p:par>
                                <p:cTn id="33" presetID="1" presetClass="entr" presetSubtype="0" fill="hold" grpId="1"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8" presetClass="emph" presetSubtype="0" repeatCount="indefinite" fill="hold" grpId="0" nodeType="withEffect">
                                  <p:stCondLst>
                                    <p:cond delay="0"/>
                                  </p:stCondLst>
                                  <p:endCondLst>
                                    <p:cond evt="onNext" delay="0">
                                      <p:tgtEl>
                                        <p:sldTgt/>
                                      </p:tgtEl>
                                    </p:cond>
                                  </p:endCondLst>
                                  <p:childTnLst>
                                    <p:animRot by="-21600000">
                                      <p:cBhvr>
                                        <p:cTn id="36" dur="200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1" grpId="0" animBg="1"/>
      <p:bldP spid="11" grpId="1" animBg="1"/>
      <p:bldP spid="12" grpId="0" animBg="1"/>
      <p:bldP spid="12" grpId="1" animBg="1"/>
      <p:bldP spid="12" grpId="2" animBg="1"/>
      <p:bldP spid="3" grpId="0" animBg="1"/>
      <p:bldP spid="4" grpId="0" animBg="1"/>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a:hlinkClick r:id="rId3"/>
          </p:cNvPr>
          <p:cNvSpPr/>
          <p:nvPr/>
        </p:nvSpPr>
        <p:spPr>
          <a:xfrm>
            <a:off x="5943600" y="32766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Capstone Design Course</a:t>
            </a:r>
          </a:p>
          <a:p>
            <a:pPr algn="ctr"/>
            <a:r>
              <a:rPr lang="en-US" dirty="0" smtClean="0">
                <a:solidFill>
                  <a:schemeClr val="tx2"/>
                </a:solidFill>
              </a:rPr>
              <a:t>CEE 4540: Sustainable Municipal Drinking Water Treatment</a:t>
            </a:r>
          </a:p>
        </p:txBody>
      </p:sp>
      <p:grpSp>
        <p:nvGrpSpPr>
          <p:cNvPr id="2" name="Group 51"/>
          <p:cNvGrpSpPr/>
          <p:nvPr/>
        </p:nvGrpSpPr>
        <p:grpSpPr>
          <a:xfrm>
            <a:off x="381000" y="1905000"/>
            <a:ext cx="4876800" cy="3962400"/>
            <a:chOff x="0" y="1981200"/>
            <a:chExt cx="4876800" cy="3962400"/>
          </a:xfrm>
        </p:grpSpPr>
        <p:sp>
          <p:nvSpPr>
            <p:cNvPr id="39" name="Rounded Rectangle 38"/>
            <p:cNvSpPr/>
            <p:nvPr/>
          </p:nvSpPr>
          <p:spPr>
            <a:xfrm>
              <a:off x="0" y="1981200"/>
              <a:ext cx="4876800" cy="3962400"/>
            </a:xfrm>
            <a:prstGeom prst="roundRect">
              <a:avLst>
                <a:gd name="adj" fmla="val 12271"/>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grpSp>
          <p:nvGrpSpPr>
            <p:cNvPr id="3" name="Group 48"/>
            <p:cNvGrpSpPr/>
            <p:nvPr/>
          </p:nvGrpSpPr>
          <p:grpSpPr>
            <a:xfrm>
              <a:off x="304800" y="2743200"/>
              <a:ext cx="4267200" cy="3048000"/>
              <a:chOff x="1371600" y="2743200"/>
              <a:chExt cx="4267200" cy="3048000"/>
            </a:xfrm>
          </p:grpSpPr>
          <p:sp>
            <p:nvSpPr>
              <p:cNvPr id="28" name="Rounded Rectangle 27"/>
              <p:cNvSpPr/>
              <p:nvPr/>
            </p:nvSpPr>
            <p:spPr>
              <a:xfrm>
                <a:off x="1371600" y="3962400"/>
                <a:ext cx="25146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Project Based Courses</a:t>
                </a:r>
              </a:p>
              <a:p>
                <a:pPr algn="ctr"/>
                <a:r>
                  <a:rPr lang="en-US" dirty="0" smtClean="0">
                    <a:solidFill>
                      <a:schemeClr val="tx2"/>
                    </a:solidFill>
                  </a:rPr>
                  <a:t>AguaClara: Sustainable Water Supply Project*</a:t>
                </a:r>
              </a:p>
              <a:p>
                <a:pPr algn="ctr"/>
                <a:r>
                  <a:rPr lang="en-US" dirty="0" smtClean="0">
                    <a:solidFill>
                      <a:schemeClr val="tx2"/>
                    </a:solidFill>
                    <a:hlinkClick r:id="rId4"/>
                  </a:rPr>
                  <a:t>CEE 2550</a:t>
                </a:r>
                <a:endParaRPr lang="en-US" dirty="0" smtClean="0">
                  <a:solidFill>
                    <a:schemeClr val="tx2"/>
                  </a:solidFill>
                </a:endParaRPr>
              </a:p>
              <a:p>
                <a:pPr algn="ctr"/>
                <a:r>
                  <a:rPr lang="en-US" dirty="0" smtClean="0">
                    <a:solidFill>
                      <a:schemeClr val="tx2"/>
                    </a:solidFill>
                    <a:hlinkClick r:id="rId5"/>
                  </a:rPr>
                  <a:t>CEE 4550</a:t>
                </a:r>
                <a:endParaRPr lang="en-US" dirty="0" smtClean="0">
                  <a:solidFill>
                    <a:schemeClr val="tx2"/>
                  </a:solidFill>
                </a:endParaRPr>
              </a:p>
              <a:p>
                <a:pPr algn="ctr"/>
                <a:r>
                  <a:rPr lang="en-US" dirty="0" smtClean="0">
                    <a:solidFill>
                      <a:schemeClr val="tx2"/>
                    </a:solidFill>
                    <a:hlinkClick r:id="rId6"/>
                  </a:rPr>
                  <a:t>CEE 5051/5052</a:t>
                </a:r>
                <a:endParaRPr lang="en-US" dirty="0" smtClean="0">
                  <a:solidFill>
                    <a:schemeClr val="tx2"/>
                  </a:solidFill>
                </a:endParaRPr>
              </a:p>
            </p:txBody>
          </p:sp>
          <p:sp>
            <p:nvSpPr>
              <p:cNvPr id="30" name="Rounded Rectangle 29"/>
              <p:cNvSpPr/>
              <p:nvPr/>
            </p:nvSpPr>
            <p:spPr>
              <a:xfrm>
                <a:off x="1371600" y="2743200"/>
                <a:ext cx="4267200" cy="1066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Graduate Research</a:t>
                </a:r>
              </a:p>
              <a:p>
                <a:pPr algn="ctr"/>
                <a:r>
                  <a:rPr lang="en-US" dirty="0" smtClean="0">
                    <a:solidFill>
                      <a:schemeClr val="tx2"/>
                    </a:solidFill>
                  </a:rPr>
                  <a:t>Fundamental physical chemical processes for enhanced drinking water treatment</a:t>
                </a:r>
              </a:p>
            </p:txBody>
          </p:sp>
          <p:sp>
            <p:nvSpPr>
              <p:cNvPr id="38" name="Rounded Rectangle 37">
                <a:hlinkClick r:id="rId7"/>
              </p:cNvPr>
              <p:cNvSpPr/>
              <p:nvPr/>
            </p:nvSpPr>
            <p:spPr>
              <a:xfrm>
                <a:off x="4038600" y="3962400"/>
                <a:ext cx="1600200" cy="18288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Summer Internships at Cornell</a:t>
                </a:r>
              </a:p>
            </p:txBody>
          </p:sp>
        </p:grpSp>
        <p:sp>
          <p:nvSpPr>
            <p:cNvPr id="41" name="TextBox 40">
              <a:hlinkClick r:id="rId8" action="ppaction://hlinksldjump"/>
            </p:cNvPr>
            <p:cNvSpPr txBox="1"/>
            <p:nvPr/>
          </p:nvSpPr>
          <p:spPr>
            <a:xfrm>
              <a:off x="152400" y="2133600"/>
              <a:ext cx="4671022" cy="584775"/>
            </a:xfrm>
            <a:prstGeom prst="rect">
              <a:avLst/>
            </a:prstGeom>
            <a:noFill/>
          </p:spPr>
          <p:txBody>
            <a:bodyPr wrap="none" rtlCol="0">
              <a:spAutoFit/>
            </a:bodyPr>
            <a:lstStyle/>
            <a:p>
              <a:r>
                <a:rPr lang="en-US" sz="3200" dirty="0" smtClean="0">
                  <a:latin typeface="+mn-lt"/>
                  <a:hlinkClick r:id="rId8" action="ppaction://hlinksldjump"/>
                </a:rPr>
                <a:t>Research, Design, &amp; Admin</a:t>
              </a:r>
              <a:endParaRPr lang="en-US" sz="3200" dirty="0" smtClean="0">
                <a:latin typeface="+mn-lt"/>
              </a:endParaRPr>
            </a:p>
          </p:txBody>
        </p:sp>
      </p:grpSp>
      <p:cxnSp>
        <p:nvCxnSpPr>
          <p:cNvPr id="42" name="Elbow Connector 11"/>
          <p:cNvCxnSpPr>
            <a:stCxn id="29" idx="1"/>
          </p:cNvCxnSpPr>
          <p:nvPr/>
        </p:nvCxnSpPr>
        <p:spPr>
          <a:xfrm rot="10800000">
            <a:off x="5257800" y="3886200"/>
            <a:ext cx="685800" cy="1588"/>
          </a:xfrm>
          <a:prstGeom prst="straightConnector1">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54" name="Rounded Rectangle 53">
            <a:hlinkClick r:id="rId9"/>
          </p:cNvPr>
          <p:cNvSpPr/>
          <p:nvPr/>
        </p:nvSpPr>
        <p:spPr>
          <a:xfrm>
            <a:off x="5943600" y="18288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Lecture/Project Based Course</a:t>
            </a:r>
          </a:p>
          <a:p>
            <a:pPr algn="ctr"/>
            <a:r>
              <a:rPr lang="en-US" dirty="0" smtClean="0">
                <a:solidFill>
                  <a:schemeClr val="tx2"/>
                </a:solidFill>
              </a:rPr>
              <a:t>ENGRI 1131: Water Treatment Design</a:t>
            </a:r>
          </a:p>
        </p:txBody>
      </p:sp>
      <p:cxnSp>
        <p:nvCxnSpPr>
          <p:cNvPr id="56" name="Elbow Connector 11"/>
          <p:cNvCxnSpPr>
            <a:stCxn id="54" idx="1"/>
            <a:endCxn id="39" idx="3"/>
          </p:cNvCxnSpPr>
          <p:nvPr/>
        </p:nvCxnSpPr>
        <p:spPr>
          <a:xfrm rot="10800000" flipV="1">
            <a:off x="5257800" y="2438400"/>
            <a:ext cx="685800" cy="1447800"/>
          </a:xfrm>
          <a:prstGeom prst="curvedConnector3">
            <a:avLst>
              <a:gd name="adj1" fmla="val 50000"/>
            </a:avLst>
          </a:prstGeom>
          <a:ln w="25400">
            <a:prstDash val="sysDot"/>
            <a:headEnd type="none" w="lg" len="med"/>
            <a:tailEnd type="triangle" w="lg" len="med"/>
          </a:ln>
        </p:spPr>
        <p:style>
          <a:lnRef idx="1">
            <a:schemeClr val="accent1"/>
          </a:lnRef>
          <a:fillRef idx="0">
            <a:schemeClr val="accent1"/>
          </a:fillRef>
          <a:effectRef idx="0">
            <a:schemeClr val="accent1"/>
          </a:effectRef>
          <a:fontRef idx="minor">
            <a:schemeClr val="tx1"/>
          </a:fontRef>
        </p:style>
      </p:cxnSp>
      <p:pic>
        <p:nvPicPr>
          <p:cNvPr id="66" name="Picture 4" descr="http://cdn1.iconfinder.com/data/icons/realistiK-new/128x128/apps/package_network.png"/>
          <p:cNvPicPr>
            <a:picLocks noChangeAspect="1" noChangeArrowheads="1"/>
          </p:cNvPicPr>
          <p:nvPr/>
        </p:nvPicPr>
        <p:blipFill>
          <a:blip r:embed="rId10" cstate="email"/>
          <a:srcRect/>
          <a:stretch>
            <a:fillRect/>
          </a:stretch>
        </p:blipFill>
        <p:spPr bwMode="auto">
          <a:xfrm>
            <a:off x="2667000" y="5029200"/>
            <a:ext cx="304800" cy="304800"/>
          </a:xfrm>
          <a:prstGeom prst="rect">
            <a:avLst/>
          </a:prstGeom>
          <a:noFill/>
        </p:spPr>
      </p:pic>
      <p:sp>
        <p:nvSpPr>
          <p:cNvPr id="20" name="Rounded Rectangle 19">
            <a:hlinkClick r:id="rId3"/>
          </p:cNvPr>
          <p:cNvSpPr/>
          <p:nvPr/>
        </p:nvSpPr>
        <p:spPr>
          <a:xfrm>
            <a:off x="5943600" y="4648200"/>
            <a:ext cx="2743200" cy="121920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b="1" u="sng" dirty="0" smtClean="0">
                <a:solidFill>
                  <a:schemeClr val="tx2"/>
                </a:solidFill>
              </a:rPr>
              <a:t>Engineering in Context</a:t>
            </a:r>
          </a:p>
          <a:p>
            <a:pPr algn="ctr"/>
            <a:r>
              <a:rPr lang="en-US" dirty="0" smtClean="0">
                <a:solidFill>
                  <a:schemeClr val="tx2"/>
                </a:solidFill>
              </a:rPr>
              <a:t>2 week trip to Honduras during January intersession</a:t>
            </a:r>
          </a:p>
        </p:txBody>
      </p:sp>
      <p:cxnSp>
        <p:nvCxnSpPr>
          <p:cNvPr id="21" name="Elbow Connector 11"/>
          <p:cNvCxnSpPr>
            <a:stCxn id="20" idx="1"/>
            <a:endCxn id="39" idx="3"/>
          </p:cNvCxnSpPr>
          <p:nvPr/>
        </p:nvCxnSpPr>
        <p:spPr>
          <a:xfrm rot="10800000">
            <a:off x="5257800" y="3886200"/>
            <a:ext cx="685800" cy="1371600"/>
          </a:xfrm>
          <a:prstGeom prst="curvedConnector3">
            <a:avLst>
              <a:gd name="adj1" fmla="val 5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cxnSp>
        <p:nvCxnSpPr>
          <p:cNvPr id="24" name="Elbow Connector 11"/>
          <p:cNvCxnSpPr>
            <a:stCxn id="20" idx="1"/>
            <a:endCxn id="29" idx="1"/>
          </p:cNvCxnSpPr>
          <p:nvPr/>
        </p:nvCxnSpPr>
        <p:spPr>
          <a:xfrm rot="10800000">
            <a:off x="5943600" y="3886200"/>
            <a:ext cx="12700" cy="1371600"/>
          </a:xfrm>
          <a:prstGeom prst="curvedConnector3">
            <a:avLst>
              <a:gd name="adj1" fmla="val 1800000"/>
            </a:avLst>
          </a:prstGeom>
          <a:ln w="254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sp>
        <p:nvSpPr>
          <p:cNvPr id="110594" name="AutoShape 2" descr="https://mail-attachment.googleusercontent.com/attachment/?ui=2&amp;ik=4132c39bb2&amp;view=att&amp;th=1375d4c5d73b9e64&amp;attid=0.1&amp;disp=inline&amp;realattid=f_h2chvu3u0&amp;safe=1&amp;zw&amp;saduie=AG9B_P_b6rSed0nIYgcE4vMDVOjB&amp;sadet=1338383546706&amp;sads=caRhzDcn8ffiYKDKIpE6s8Ge1_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32" name="Title 31"/>
          <p:cNvSpPr>
            <a:spLocks noGrp="1"/>
          </p:cNvSpPr>
          <p:nvPr>
            <p:ph type="title"/>
          </p:nvPr>
        </p:nvSpPr>
        <p:spPr/>
        <p:txBody>
          <a:bodyPr/>
          <a:lstStyle/>
          <a:p>
            <a:r>
              <a:rPr lang="en-US" noProof="0" smtClean="0"/>
              <a:t>AguaClara at Cornell</a:t>
            </a:r>
          </a:p>
        </p:txBody>
      </p:sp>
      <p:sp>
        <p:nvSpPr>
          <p:cNvPr id="19" name="TextBox 18"/>
          <p:cNvSpPr txBox="1"/>
          <p:nvPr/>
        </p:nvSpPr>
        <p:spPr>
          <a:xfrm>
            <a:off x="2667000" y="6488668"/>
            <a:ext cx="4665636" cy="369332"/>
          </a:xfrm>
          <a:prstGeom prst="rect">
            <a:avLst/>
          </a:prstGeom>
          <a:noFill/>
        </p:spPr>
        <p:txBody>
          <a:bodyPr wrap="none" rtlCol="0">
            <a:spAutoFit/>
          </a:bodyPr>
          <a:lstStyle/>
          <a:p>
            <a:r>
              <a:rPr lang="en-US" dirty="0" smtClean="0">
                <a:latin typeface="+mn-lt"/>
              </a:rPr>
              <a:t>The “service learning” is reversed in this model!</a:t>
            </a:r>
          </a:p>
        </p:txBody>
      </p:sp>
      <p:sp>
        <p:nvSpPr>
          <p:cNvPr id="22" name="TextBox 21"/>
          <p:cNvSpPr txBox="1"/>
          <p:nvPr/>
        </p:nvSpPr>
        <p:spPr>
          <a:xfrm>
            <a:off x="2392180" y="6086433"/>
            <a:ext cx="858440" cy="369332"/>
          </a:xfrm>
          <a:prstGeom prst="rect">
            <a:avLst/>
          </a:prstGeom>
          <a:noFill/>
        </p:spPr>
        <p:txBody>
          <a:bodyPr wrap="none" rtlCol="0">
            <a:spAutoFit/>
          </a:bodyPr>
          <a:lstStyle/>
          <a:p>
            <a:r>
              <a:rPr lang="en-US" dirty="0" smtClean="0">
                <a:latin typeface="+mn-lt"/>
              </a:rPr>
              <a:t>Service</a:t>
            </a:r>
          </a:p>
        </p:txBody>
      </p:sp>
      <p:cxnSp>
        <p:nvCxnSpPr>
          <p:cNvPr id="25" name="Straight Arrow Connector 24"/>
          <p:cNvCxnSpPr>
            <a:stCxn id="22" idx="0"/>
            <a:endCxn id="39" idx="2"/>
          </p:cNvCxnSpPr>
          <p:nvPr/>
        </p:nvCxnSpPr>
        <p:spPr>
          <a:xfrm flipH="1" flipV="1">
            <a:off x="2819400" y="5867400"/>
            <a:ext cx="2000" cy="21903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820525" y="6096000"/>
            <a:ext cx="994183" cy="369332"/>
          </a:xfrm>
          <a:prstGeom prst="rect">
            <a:avLst/>
          </a:prstGeom>
          <a:noFill/>
        </p:spPr>
        <p:txBody>
          <a:bodyPr wrap="none" rtlCol="0">
            <a:spAutoFit/>
          </a:bodyPr>
          <a:lstStyle/>
          <a:p>
            <a:r>
              <a:rPr lang="en-US" dirty="0" smtClean="0">
                <a:latin typeface="+mn-lt"/>
              </a:rPr>
              <a:t>Learning</a:t>
            </a:r>
          </a:p>
        </p:txBody>
      </p:sp>
      <p:cxnSp>
        <p:nvCxnSpPr>
          <p:cNvPr id="27" name="Straight Arrow Connector 26"/>
          <p:cNvCxnSpPr>
            <a:stCxn id="26" idx="0"/>
            <a:endCxn id="20" idx="2"/>
          </p:cNvCxnSpPr>
          <p:nvPr/>
        </p:nvCxnSpPr>
        <p:spPr>
          <a:xfrm flipH="1" flipV="1">
            <a:off x="7315200" y="5867400"/>
            <a:ext cx="2417"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What is AguaClara?</a:t>
            </a:r>
            <a:endParaRPr lang="en-US" noProof="0"/>
          </a:p>
        </p:txBody>
      </p:sp>
      <p:sp>
        <p:nvSpPr>
          <p:cNvPr id="3" name="Content Placeholder 2"/>
          <p:cNvSpPr>
            <a:spLocks noGrp="1"/>
          </p:cNvSpPr>
          <p:nvPr>
            <p:ph idx="1"/>
          </p:nvPr>
        </p:nvSpPr>
        <p:spPr/>
        <p:txBody>
          <a:bodyPr/>
          <a:lstStyle/>
          <a:p>
            <a:r>
              <a:rPr lang="en-US" noProof="0" smtClean="0"/>
              <a:t>Teams of 3</a:t>
            </a:r>
          </a:p>
          <a:p>
            <a:r>
              <a:rPr lang="en-US" noProof="0" smtClean="0"/>
              <a:t>Come up with one phrase to complete the sentence</a:t>
            </a:r>
          </a:p>
          <a:p>
            <a:r>
              <a:rPr lang="en-US" noProof="0" smtClean="0"/>
              <a:t>AguaClara is …</a:t>
            </a:r>
          </a:p>
          <a:p>
            <a:r>
              <a:rPr lang="en-US" noProof="0" smtClean="0"/>
              <a:t>Send someone to the white board to write the phrase</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AguaClara is…</a:t>
            </a:r>
            <a:endParaRPr lang="en-US" dirty="0"/>
          </a:p>
        </p:txBody>
      </p:sp>
      <p:sp>
        <p:nvSpPr>
          <p:cNvPr id="3" name="Content Placeholder 2"/>
          <p:cNvSpPr>
            <a:spLocks noGrp="1"/>
          </p:cNvSpPr>
          <p:nvPr>
            <p:ph idx="1"/>
          </p:nvPr>
        </p:nvSpPr>
        <p:spPr/>
        <p:txBody>
          <a:bodyPr/>
          <a:lstStyle/>
          <a:p>
            <a:r>
              <a:rPr lang="en-US" dirty="0" smtClean="0"/>
              <a:t>A philosophy of win/win/win for sustainability</a:t>
            </a:r>
          </a:p>
          <a:p>
            <a:r>
              <a:rPr lang="en-US" dirty="0" smtClean="0"/>
              <a:t>An emphasis on human resources</a:t>
            </a:r>
          </a:p>
          <a:p>
            <a:r>
              <a:rPr lang="en-US" dirty="0" smtClean="0"/>
              <a:t>Smart engineering</a:t>
            </a:r>
          </a:p>
          <a:p>
            <a:r>
              <a:rPr lang="en-US" dirty="0" smtClean="0"/>
              <a:t>Simplicity on the other side of complexity</a:t>
            </a:r>
          </a:p>
          <a:p>
            <a:r>
              <a:rPr lang="en-US" dirty="0" smtClean="0"/>
              <a:t>Sustainable systems</a:t>
            </a:r>
          </a:p>
          <a:p>
            <a:pPr lvl="1"/>
            <a:r>
              <a:rPr lang="en-US" dirty="0" smtClean="0"/>
              <a:t>Highly valued product – willing payment of tariff</a:t>
            </a:r>
          </a:p>
          <a:p>
            <a:pPr lvl="1"/>
            <a:r>
              <a:rPr lang="en-US" dirty="0" smtClean="0"/>
              <a:t>Technical support system</a:t>
            </a:r>
          </a:p>
          <a:p>
            <a:pPr lvl="1"/>
            <a:r>
              <a:rPr lang="en-US" dirty="0" smtClean="0"/>
              <a:t>Feedback loop for continual improvements</a:t>
            </a:r>
          </a:p>
          <a:p>
            <a:r>
              <a:rPr lang="en-US" dirty="0" smtClean="0"/>
              <a:t>A third way</a:t>
            </a:r>
          </a:p>
          <a:p>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What is it like?</a:t>
            </a:r>
            <a:endParaRPr lang="en-US" noProof="0"/>
          </a:p>
        </p:txBody>
      </p:sp>
      <p:sp>
        <p:nvSpPr>
          <p:cNvPr id="3" name="Content Placeholder 2"/>
          <p:cNvSpPr>
            <a:spLocks noGrp="1"/>
          </p:cNvSpPr>
          <p:nvPr>
            <p:ph idx="1"/>
          </p:nvPr>
        </p:nvSpPr>
        <p:spPr>
          <a:xfrm>
            <a:off x="457200" y="1600200"/>
            <a:ext cx="3505200" cy="4525963"/>
          </a:xfrm>
        </p:spPr>
        <p:txBody>
          <a:bodyPr/>
          <a:lstStyle/>
          <a:p>
            <a:r>
              <a:rPr lang="en-US" noProof="0" smtClean="0"/>
              <a:t>To wash dishes, clothing, children?</a:t>
            </a:r>
          </a:p>
          <a:p>
            <a:r>
              <a:rPr lang="en-US" noProof="0" smtClean="0"/>
              <a:t>To try to keep your children healthy when the water is full of pathogens?</a:t>
            </a:r>
            <a:endParaRPr lang="en-US" noProof="0"/>
          </a:p>
        </p:txBody>
      </p:sp>
      <p:pic>
        <p:nvPicPr>
          <p:cNvPr id="4" name="Picture 3" descr="F:\DCIM\101MSDCF\DSC01685.JPG"/>
          <p:cNvPicPr/>
          <p:nvPr/>
        </p:nvPicPr>
        <p:blipFill>
          <a:blip r:embed="rId2" cstate="email"/>
          <a:srcRect/>
          <a:stretch>
            <a:fillRect/>
          </a:stretch>
        </p:blipFill>
        <p:spPr bwMode="auto">
          <a:xfrm>
            <a:off x="4191000" y="1600200"/>
            <a:ext cx="4267200" cy="4267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954" name="Picture 2"/>
          <p:cNvPicPr>
            <a:picLocks noChangeAspect="1" noChangeArrowheads="1"/>
          </p:cNvPicPr>
          <p:nvPr/>
        </p:nvPicPr>
        <p:blipFill>
          <a:blip r:embed="rId3" cstate="email"/>
          <a:srcRect/>
          <a:stretch>
            <a:fillRect/>
          </a:stretch>
        </p:blipFill>
        <p:spPr bwMode="auto">
          <a:xfrm>
            <a:off x="152400" y="1524000"/>
            <a:ext cx="4641850" cy="4725988"/>
          </a:xfrm>
          <a:prstGeom prst="rect">
            <a:avLst/>
          </a:prstGeom>
          <a:noFill/>
          <a:ln w="12700">
            <a:noFill/>
            <a:miter lim="800000"/>
            <a:headEnd type="none" w="lg" len="med"/>
            <a:tailEnd type="none" w="lg" len="med"/>
          </a:ln>
          <a:effectLst/>
        </p:spPr>
      </p:pic>
      <p:sp>
        <p:nvSpPr>
          <p:cNvPr id="125955" name="Rectangle 3"/>
          <p:cNvSpPr>
            <a:spLocks noGrp="1" noChangeArrowheads="1"/>
          </p:cNvSpPr>
          <p:nvPr>
            <p:ph type="title"/>
          </p:nvPr>
        </p:nvSpPr>
        <p:spPr/>
        <p:txBody>
          <a:bodyPr/>
          <a:lstStyle/>
          <a:p>
            <a:r>
              <a:rPr lang="en-US" noProof="0"/>
              <a:t>Why we do what we do...</a:t>
            </a:r>
          </a:p>
        </p:txBody>
      </p:sp>
      <p:pic>
        <p:nvPicPr>
          <p:cNvPr id="125957" name="Picture 5"/>
          <p:cNvPicPr>
            <a:picLocks noChangeAspect="1" noChangeArrowheads="1"/>
          </p:cNvPicPr>
          <p:nvPr/>
        </p:nvPicPr>
        <p:blipFill>
          <a:blip r:embed="rId4" cstate="email"/>
          <a:srcRect/>
          <a:stretch>
            <a:fillRect/>
          </a:stretch>
        </p:blipFill>
        <p:spPr bwMode="auto">
          <a:xfrm>
            <a:off x="5029200" y="1524000"/>
            <a:ext cx="4000500" cy="4724400"/>
          </a:xfrm>
          <a:prstGeom prst="rect">
            <a:avLst/>
          </a:prstGeom>
          <a:noFill/>
          <a:ln w="9525">
            <a:noFill/>
            <a:miter lim="800000"/>
            <a:headEnd/>
            <a:tailEnd/>
          </a:ln>
          <a:effectLst/>
        </p:spPr>
      </p:pic>
      <p:sp>
        <p:nvSpPr>
          <p:cNvPr id="5" name="TextBox 4"/>
          <p:cNvSpPr txBox="1"/>
          <p:nvPr/>
        </p:nvSpPr>
        <p:spPr>
          <a:xfrm>
            <a:off x="838200" y="6226314"/>
            <a:ext cx="8001000" cy="707886"/>
          </a:xfrm>
          <a:prstGeom prst="rect">
            <a:avLst/>
          </a:prstGeom>
          <a:noFill/>
        </p:spPr>
        <p:txBody>
          <a:bodyPr wrap="square" rtlCol="0">
            <a:spAutoFit/>
          </a:bodyPr>
          <a:lstStyle/>
          <a:p>
            <a:r>
              <a:rPr lang="en-US" sz="2000" dirty="0" smtClean="0">
                <a:latin typeface="+mn-lt"/>
              </a:rPr>
              <a:t>AguaClara: Whenever possible provide local water treatment infrastructure rather than requiring every household to treat their own water</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9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9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Tamara Stacked Rapid Sand Filter Inauguration</a:t>
            </a:r>
            <a:endParaRPr lang="en-US" noProof="0"/>
          </a:p>
        </p:txBody>
      </p:sp>
      <p:pic>
        <p:nvPicPr>
          <p:cNvPr id="131074" name="Picture 2" descr="https://lh4.googleusercontent.com/-NHJAt46ZENs/TyMGoYMvfOI/AAAAAAAAmSY/CB-4OvsjR00/s912/IMG_5605.JPG"/>
          <p:cNvPicPr>
            <a:picLocks noChangeAspect="1" noChangeArrowheads="1"/>
          </p:cNvPicPr>
          <p:nvPr/>
        </p:nvPicPr>
        <p:blipFill>
          <a:blip r:embed="rId2" cstate="email"/>
          <a:srcRect/>
          <a:stretch>
            <a:fillRect/>
          </a:stretch>
        </p:blipFill>
        <p:spPr bwMode="auto">
          <a:xfrm>
            <a:off x="381000" y="1523999"/>
            <a:ext cx="8001000" cy="5334001"/>
          </a:xfrm>
          <a:prstGeom prst="rect">
            <a:avLst/>
          </a:prstGeom>
          <a:noFill/>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Tamara Inauguration: January 2012</a:t>
            </a:r>
            <a:endParaRPr lang="en-US" noProof="0"/>
          </a:p>
        </p:txBody>
      </p:sp>
      <p:pic>
        <p:nvPicPr>
          <p:cNvPr id="134146" name="Picture 2" descr="https://lh6.googleusercontent.com/-2yzibOBE1FY/TyMHSMhy0XI/AAAAAAAAmTg/bedQFI4y7XU/s912/IMG_5614.JPG"/>
          <p:cNvPicPr>
            <a:picLocks noChangeAspect="1" noChangeArrowheads="1"/>
          </p:cNvPicPr>
          <p:nvPr/>
        </p:nvPicPr>
        <p:blipFill>
          <a:blip r:embed="rId2" cstate="email"/>
          <a:srcRect/>
          <a:stretch>
            <a:fillRect/>
          </a:stretch>
        </p:blipFill>
        <p:spPr bwMode="auto">
          <a:xfrm>
            <a:off x="685800" y="1574799"/>
            <a:ext cx="7924800" cy="5283201"/>
          </a:xfrm>
          <a:prstGeom prst="rect">
            <a:avLst/>
          </a:prstGeom>
          <a:noFill/>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Alauca Inauguration:</a:t>
            </a:r>
            <a:br>
              <a:rPr lang="en-US" noProof="0" smtClean="0"/>
            </a:br>
            <a:r>
              <a:rPr lang="en-US" noProof="0" smtClean="0"/>
              <a:t>Feb. 2012</a:t>
            </a:r>
            <a:endParaRPr lang="en-US" noProof="0"/>
          </a:p>
        </p:txBody>
      </p:sp>
      <p:pic>
        <p:nvPicPr>
          <p:cNvPr id="126978" name="Picture 2" descr="https://lh3.googleusercontent.com/-k2PjgCnjjWs/TzLV3ca773I/AAAAAAAAmhY/TqH_eg88iPA/s640/IMG_1145.JPG"/>
          <p:cNvPicPr>
            <a:picLocks noChangeAspect="1" noChangeArrowheads="1"/>
          </p:cNvPicPr>
          <p:nvPr/>
        </p:nvPicPr>
        <p:blipFill>
          <a:blip r:embed="rId2" cstate="email"/>
          <a:srcRect/>
          <a:stretch>
            <a:fillRect/>
          </a:stretch>
        </p:blipFill>
        <p:spPr bwMode="auto">
          <a:xfrm>
            <a:off x="990600" y="1524000"/>
            <a:ext cx="6934200" cy="5200650"/>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sp>
        <p:nvSpPr>
          <p:cNvPr id="3" name="Content Placeholder 2"/>
          <p:cNvSpPr>
            <a:spLocks noGrp="1"/>
          </p:cNvSpPr>
          <p:nvPr>
            <p:ph idx="1"/>
          </p:nvPr>
        </p:nvSpPr>
        <p:spPr/>
        <p:txBody>
          <a:bodyPr/>
          <a:lstStyle/>
          <a:p>
            <a:endParaRPr lang="en-US"/>
          </a:p>
        </p:txBody>
      </p:sp>
      <p:pic>
        <p:nvPicPr>
          <p:cNvPr id="643074" name="Picture 2" descr="C:\Documents and Settings\mw24\Desktop\New Folder\Jacobo Nunez\IMG_0044.JPG"/>
          <p:cNvPicPr>
            <a:picLocks noChangeAspect="1" noChangeArrowheads="1"/>
          </p:cNvPicPr>
          <p:nvPr/>
        </p:nvPicPr>
        <p:blipFill>
          <a:blip r:embed="rId3" cstate="email"/>
          <a:srcRect/>
          <a:stretch>
            <a:fillRect/>
          </a:stretch>
        </p:blipFill>
        <p:spPr bwMode="auto">
          <a:xfrm>
            <a:off x="0" y="0"/>
            <a:ext cx="9144000" cy="6858000"/>
          </a:xfrm>
          <a:prstGeom prst="rect">
            <a:avLst/>
          </a:prstGeom>
          <a:noFill/>
        </p:spPr>
      </p:pic>
      <p:sp>
        <p:nvSpPr>
          <p:cNvPr id="5" name="Rounded Rectangular Callout 4"/>
          <p:cNvSpPr/>
          <p:nvPr/>
        </p:nvSpPr>
        <p:spPr>
          <a:xfrm>
            <a:off x="5029200" y="0"/>
            <a:ext cx="4114800" cy="2133600"/>
          </a:xfrm>
          <a:prstGeom prst="wedgeRoundRectCallout">
            <a:avLst>
              <a:gd name="adj1" fmla="val -67871"/>
              <a:gd name="adj2" fmla="val 116819"/>
              <a:gd name="adj3" fmla="val 16667"/>
            </a:avLst>
          </a:prstGeom>
          <a:solidFill>
            <a:srgbClr val="FFFFFF">
              <a:alpha val="4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rPr>
              <a:t>What can we do to treat the dirty water that we are providing  to rural communities?</a:t>
            </a:r>
            <a:endParaRPr lang="en-US" sz="3200" dirty="0">
              <a:solidFill>
                <a:schemeClr val="tx1"/>
              </a:solidFill>
            </a:endParaRPr>
          </a:p>
        </p:txBody>
      </p:sp>
      <p:grpSp>
        <p:nvGrpSpPr>
          <p:cNvPr id="8" name="Group 7"/>
          <p:cNvGrpSpPr/>
          <p:nvPr/>
        </p:nvGrpSpPr>
        <p:grpSpPr>
          <a:xfrm>
            <a:off x="4800600" y="-228600"/>
            <a:ext cx="4038600" cy="3886200"/>
            <a:chOff x="4800600" y="-228600"/>
            <a:chExt cx="4038600" cy="3886200"/>
          </a:xfrm>
        </p:grpSpPr>
        <p:sp>
          <p:nvSpPr>
            <p:cNvPr id="7" name="Cloud Callout 6"/>
            <p:cNvSpPr/>
            <p:nvPr/>
          </p:nvSpPr>
          <p:spPr>
            <a:xfrm>
              <a:off x="4800600" y="-228600"/>
              <a:ext cx="4038600" cy="3886200"/>
            </a:xfrm>
            <a:prstGeom prst="cloudCallout">
              <a:avLst>
                <a:gd name="adj1" fmla="val -71494"/>
                <a:gd name="adj2" fmla="val 11089"/>
              </a:avLst>
            </a:prstGeom>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pic>
          <p:nvPicPr>
            <p:cNvPr id="6" name="Picture 2" descr="https://lh6.googleusercontent.com/-uQm5zgyFyM4/T7_JZqW4kzI/AAAAAAAArFw/YIb3SyudrnA/w497-h373/2012-05-25"/>
            <p:cNvPicPr>
              <a:picLocks noChangeAspect="1" noChangeArrowheads="1"/>
            </p:cNvPicPr>
            <p:nvPr/>
          </p:nvPicPr>
          <p:blipFill>
            <a:blip r:embed="rId4" cstate="email"/>
            <a:srcRect/>
            <a:stretch>
              <a:fillRect/>
            </a:stretch>
          </p:blipFill>
          <p:spPr bwMode="auto">
            <a:xfrm flipH="1">
              <a:off x="6096000" y="228600"/>
              <a:ext cx="1807758" cy="2718927"/>
            </a:xfrm>
            <a:prstGeom prst="rect">
              <a:avLst/>
            </a:prstGeom>
            <a:ln>
              <a:noFill/>
            </a:ln>
            <a:effectLst>
              <a:softEdge rad="112500"/>
            </a:effectLst>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5"/>
                                        </p:tgtEl>
                                        <p:attrNameLst>
                                          <p:attrName>style.visibility</p:attrName>
                                        </p:attrNameLst>
                                      </p:cBhvr>
                                      <p:to>
                                        <p:strVal val="hidden"/>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Alauca results</a:t>
            </a:r>
            <a:endParaRPr lang="en-US" noProof="0"/>
          </a:p>
        </p:txBody>
      </p:sp>
      <p:pic>
        <p:nvPicPr>
          <p:cNvPr id="1026" name="Picture 2" descr="https://lh6.googleusercontent.com/-uQm5zgyFyM4/T7_JZqW4kzI/AAAAAAAArFw/YIb3SyudrnA/w497-h373/2012-05-25"/>
          <p:cNvPicPr>
            <a:picLocks noChangeAspect="1" noChangeArrowheads="1"/>
          </p:cNvPicPr>
          <p:nvPr/>
        </p:nvPicPr>
        <p:blipFill>
          <a:blip r:embed="rId2" cstate="email"/>
          <a:srcRect/>
          <a:stretch>
            <a:fillRect/>
          </a:stretch>
        </p:blipFill>
        <p:spPr bwMode="auto">
          <a:xfrm flipH="1">
            <a:off x="2743200" y="1524000"/>
            <a:ext cx="3429000" cy="5157327"/>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Atima</a:t>
            </a:r>
            <a:endParaRPr lang="en-US" noProof="0"/>
          </a:p>
        </p:txBody>
      </p:sp>
      <p:pic>
        <p:nvPicPr>
          <p:cNvPr id="137218" name="Picture 2" descr="https://lh6.googleusercontent.com/-b-70N181c2A/TwX50UPbmPI/AAAAAAAAkO4/gamwG2ZAI-k/s912/DSC_1027.JPG"/>
          <p:cNvPicPr>
            <a:picLocks noChangeAspect="1" noChangeArrowheads="1"/>
          </p:cNvPicPr>
          <p:nvPr/>
        </p:nvPicPr>
        <p:blipFill>
          <a:blip r:embed="rId2" cstate="email"/>
          <a:srcRect/>
          <a:stretch>
            <a:fillRect/>
          </a:stretch>
        </p:blipFill>
        <p:spPr bwMode="auto">
          <a:xfrm>
            <a:off x="0" y="1219200"/>
            <a:ext cx="9144000" cy="5638800"/>
          </a:xfrm>
          <a:prstGeom prst="rect">
            <a:avLst/>
          </a:prstGeom>
          <a:noFill/>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138242" name="Picture 2" descr="https://lh5.googleusercontent.com/-7cJjFhzcHZA/TzltHJSTF8I/AAAAAAAAmk4/690UnDs9Wts/s800/DSC07095.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141314" name="Picture 2" descr="https://lh3.googleusercontent.com/-BGcpgZnRkI0/TzluHupT2oI/AAAAAAAAmmA/s0YwIaycjVI/s800/DSC07134.JPG"/>
          <p:cNvPicPr>
            <a:picLocks noChangeAspect="1" noChangeArrowheads="1"/>
          </p:cNvPicPr>
          <p:nvPr/>
        </p:nvPicPr>
        <p:blipFill>
          <a:blip r:embed="rId2" cstate="email"/>
          <a:srcRect/>
          <a:stretch>
            <a:fillRect/>
          </a:stretch>
        </p:blipFill>
        <p:spPr bwMode="auto">
          <a:xfrm>
            <a:off x="0" y="0"/>
            <a:ext cx="9144000" cy="6858000"/>
          </a:xfrm>
          <a:prstGeom prst="rect">
            <a:avLst/>
          </a:prstGeom>
          <a:noFill/>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148482" name="Picture 2" descr="https://lh3.googleusercontent.com/-nkt81VGWrg4/Tzlwx4cqruI/AAAAAAAAmok/_aMIIagfBAo/s912/DSC_1281.JPG"/>
          <p:cNvPicPr>
            <a:picLocks noChangeAspect="1" noChangeArrowheads="1"/>
          </p:cNvPicPr>
          <p:nvPr/>
        </p:nvPicPr>
        <p:blipFill>
          <a:blip r:embed="rId2" cstate="email"/>
          <a:srcRect/>
          <a:stretch>
            <a:fillRect/>
          </a:stretch>
        </p:blipFill>
        <p:spPr bwMode="auto">
          <a:xfrm>
            <a:off x="-533401" y="0"/>
            <a:ext cx="10286999" cy="6858001"/>
          </a:xfrm>
          <a:prstGeom prst="rect">
            <a:avLst/>
          </a:prstGeom>
          <a:noFill/>
        </p:spPr>
      </p:pic>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Atima Inauguration:</a:t>
            </a:r>
            <a:br>
              <a:rPr lang="en-US" noProof="0" smtClean="0"/>
            </a:br>
            <a:r>
              <a:rPr lang="en-US" noProof="0" smtClean="0"/>
              <a:t>July 2012</a:t>
            </a:r>
            <a:endParaRPr lang="en-US" noProof="0"/>
          </a:p>
        </p:txBody>
      </p:sp>
      <p:pic>
        <p:nvPicPr>
          <p:cNvPr id="1026" name="Picture 2" descr="https://lh4.googleusercontent.com/-Pchfnw3gmPw/UAQzAB9jBkI/AAAAAAAAnrw/GC4qROKTGHc/s912/IMG_6577.JPG"/>
          <p:cNvPicPr>
            <a:picLocks noChangeAspect="1" noChangeArrowheads="1"/>
          </p:cNvPicPr>
          <p:nvPr/>
        </p:nvPicPr>
        <p:blipFill>
          <a:blip r:embed="rId2" cstate="email"/>
          <a:srcRect/>
          <a:stretch>
            <a:fillRect/>
          </a:stretch>
        </p:blipFill>
        <p:spPr bwMode="auto">
          <a:xfrm>
            <a:off x="762000" y="1555952"/>
            <a:ext cx="7848600" cy="5232401"/>
          </a:xfrm>
          <a:prstGeom prst="rect">
            <a:avLst/>
          </a:prstGeom>
          <a:noFill/>
        </p:spPr>
      </p:pic>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Why has AguaClara succeeded?</a:t>
            </a:r>
            <a:endParaRPr lang="en-US" noProof="0"/>
          </a:p>
        </p:txBody>
      </p:sp>
      <p:sp>
        <p:nvSpPr>
          <p:cNvPr id="3" name="Content Placeholder 2"/>
          <p:cNvSpPr>
            <a:spLocks noGrp="1"/>
          </p:cNvSpPr>
          <p:nvPr>
            <p:ph idx="1"/>
          </p:nvPr>
        </p:nvSpPr>
        <p:spPr/>
        <p:txBody>
          <a:bodyPr/>
          <a:lstStyle/>
          <a:p>
            <a:r>
              <a:rPr lang="en-US" noProof="0" smtClean="0"/>
              <a:t>Community Friendly</a:t>
            </a:r>
          </a:p>
          <a:p>
            <a:r>
              <a:rPr lang="en-US" noProof="0" smtClean="0"/>
              <a:t>Operator Friendly</a:t>
            </a:r>
          </a:p>
          <a:p>
            <a:r>
              <a:rPr lang="en-US" noProof="0" smtClean="0"/>
              <a:t>Relationships - Trust</a:t>
            </a:r>
          </a:p>
          <a:p>
            <a:r>
              <a:rPr lang="en-US" noProof="0" smtClean="0"/>
              <a:t>Team work – Partnerships</a:t>
            </a:r>
          </a:p>
          <a:p>
            <a:r>
              <a:rPr lang="en-US" noProof="0" smtClean="0"/>
              <a:t>The best technology available</a:t>
            </a:r>
          </a:p>
          <a:p>
            <a:r>
              <a:rPr lang="en-US" noProof="0" smtClean="0"/>
              <a:t>Based on science</a:t>
            </a:r>
          </a:p>
          <a:p>
            <a:r>
              <a:rPr lang="en-US" noProof="0" smtClean="0"/>
              <a:t>A network of win-win!</a:t>
            </a:r>
          </a:p>
          <a:p>
            <a:endParaRPr lang="en-US" noProof="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Guiding Philosophies</a:t>
            </a:r>
            <a:endParaRPr lang="en-US" noProof="0"/>
          </a:p>
        </p:txBody>
      </p:sp>
      <p:sp>
        <p:nvSpPr>
          <p:cNvPr id="3" name="Content Placeholder 2"/>
          <p:cNvSpPr>
            <a:spLocks noGrp="1"/>
          </p:cNvSpPr>
          <p:nvPr>
            <p:ph idx="1"/>
          </p:nvPr>
        </p:nvSpPr>
        <p:spPr>
          <a:xfrm>
            <a:off x="457200" y="1600200"/>
            <a:ext cx="8305800" cy="4525963"/>
          </a:xfrm>
        </p:spPr>
        <p:txBody>
          <a:bodyPr/>
          <a:lstStyle/>
          <a:p>
            <a:r>
              <a:rPr lang="en-US" sz="2800" noProof="0" smtClean="0"/>
              <a:t>Dream Boldly – Create plans to do more tomorrow than what you can do today </a:t>
            </a:r>
          </a:p>
          <a:p>
            <a:r>
              <a:rPr lang="en-US" sz="2800" noProof="0" smtClean="0"/>
              <a:t>Adapt as the program evolves – Develop new systems so that we are ready to go global</a:t>
            </a:r>
          </a:p>
          <a:p>
            <a:r>
              <a:rPr lang="en-US" sz="2800" noProof="0" smtClean="0"/>
              <a:t>Efficiency – Create jigs to move into production mode and to replicate</a:t>
            </a:r>
          </a:p>
          <a:p>
            <a:r>
              <a:rPr lang="en-US" sz="2800" noProof="0" smtClean="0"/>
              <a:t>Distributed intelligence – Collaborate with partners to take advantage of local knowledge </a:t>
            </a:r>
          </a:p>
          <a:p>
            <a:r>
              <a:rPr lang="en-US" sz="2800" noProof="0" smtClean="0"/>
              <a:t>Nested governance, capacity building, and empowerment</a:t>
            </a:r>
          </a:p>
          <a:p>
            <a:endParaRPr lang="en-US" sz="2800" noProof="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Big ideas</a:t>
            </a:r>
            <a:endParaRPr lang="en-US" noProof="0"/>
          </a:p>
        </p:txBody>
      </p:sp>
      <p:sp>
        <p:nvSpPr>
          <p:cNvPr id="3" name="Content Placeholder 2"/>
          <p:cNvSpPr>
            <a:spLocks noGrp="1"/>
          </p:cNvSpPr>
          <p:nvPr>
            <p:ph idx="1"/>
          </p:nvPr>
        </p:nvSpPr>
        <p:spPr/>
        <p:txBody>
          <a:bodyPr/>
          <a:lstStyle/>
          <a:p>
            <a:r>
              <a:rPr lang="en-US" noProof="0" smtClean="0"/>
              <a:t>The operator!</a:t>
            </a:r>
          </a:p>
          <a:p>
            <a:r>
              <a:rPr lang="en-US" noProof="0" smtClean="0"/>
              <a:t>Simplicity on the other side of complexity</a:t>
            </a:r>
          </a:p>
          <a:p>
            <a:pPr lvl="1"/>
            <a:r>
              <a:rPr lang="en-US" noProof="0" smtClean="0"/>
              <a:t>No electronics required for plant operation!</a:t>
            </a:r>
          </a:p>
          <a:p>
            <a:pPr lvl="1"/>
            <a:r>
              <a:rPr lang="en-US" noProof="0" smtClean="0"/>
              <a:t>No electricity needed!</a:t>
            </a:r>
          </a:p>
          <a:p>
            <a:r>
              <a:rPr lang="en-US" noProof="0" smtClean="0"/>
              <a:t>Local materials</a:t>
            </a:r>
          </a:p>
          <a:p>
            <a:r>
              <a:rPr lang="en-US" noProof="0" smtClean="0"/>
              <a:t>Local Ownership</a:t>
            </a:r>
          </a:p>
          <a:p>
            <a:r>
              <a:rPr lang="en-US" noProof="0" smtClean="0"/>
              <a:t>Local Accountability</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If only we had the solution set!</a:t>
            </a:r>
            <a:endParaRPr lang="en-US" noProof="0"/>
          </a:p>
        </p:txBody>
      </p:sp>
      <p:sp>
        <p:nvSpPr>
          <p:cNvPr id="3" name="Content Placeholder 2"/>
          <p:cNvSpPr>
            <a:spLocks noGrp="1"/>
          </p:cNvSpPr>
          <p:nvPr>
            <p:ph idx="1"/>
          </p:nvPr>
        </p:nvSpPr>
        <p:spPr/>
        <p:txBody>
          <a:bodyPr/>
          <a:lstStyle/>
          <a:p>
            <a:r>
              <a:rPr lang="en-US" noProof="0" smtClean="0"/>
              <a:t>I am calling on you to do something that has never been done before.</a:t>
            </a:r>
          </a:p>
          <a:p>
            <a:r>
              <a:rPr lang="en-US" noProof="0" smtClean="0"/>
              <a:t>This is not a homework assignment where the professor already knows the solution</a:t>
            </a:r>
          </a:p>
          <a:p>
            <a:r>
              <a:rPr lang="en-US" noProof="0" smtClean="0"/>
              <a:t>We are co creators in this global effort to provide safe drinking water for 2+ billion people</a:t>
            </a:r>
          </a:p>
          <a:p>
            <a:r>
              <a:rPr lang="en-US" noProof="0" smtClean="0"/>
              <a:t>You have the capacity to create new solutions</a:t>
            </a:r>
          </a:p>
          <a:p>
            <a:r>
              <a:rPr lang="en-US" noProof="0" smtClean="0"/>
              <a:t>Together we are amazing! </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7778" name="Rectangle 2"/>
          <p:cNvSpPr>
            <a:spLocks noGrp="1" noChangeArrowheads="1"/>
          </p:cNvSpPr>
          <p:nvPr>
            <p:ph type="title"/>
          </p:nvPr>
        </p:nvSpPr>
        <p:spPr/>
        <p:txBody>
          <a:bodyPr/>
          <a:lstStyle/>
          <a:p>
            <a:r>
              <a:rPr lang="en-US" noProof="0"/>
              <a:t>Gravity Water Supply</a:t>
            </a:r>
          </a:p>
        </p:txBody>
      </p:sp>
      <p:sp>
        <p:nvSpPr>
          <p:cNvPr id="587779" name="Freeform 3"/>
          <p:cNvSpPr>
            <a:spLocks/>
          </p:cNvSpPr>
          <p:nvPr/>
        </p:nvSpPr>
        <p:spPr bwMode="auto">
          <a:xfrm>
            <a:off x="-52388" y="2990850"/>
            <a:ext cx="9288463" cy="3919538"/>
          </a:xfrm>
          <a:custGeom>
            <a:avLst/>
            <a:gdLst/>
            <a:ahLst/>
            <a:cxnLst>
              <a:cxn ang="0">
                <a:pos x="25" y="0"/>
              </a:cxn>
              <a:cxn ang="0">
                <a:pos x="657" y="276"/>
              </a:cxn>
              <a:cxn ang="0">
                <a:pos x="1374" y="140"/>
              </a:cxn>
              <a:cxn ang="0">
                <a:pos x="1917" y="922"/>
              </a:cxn>
              <a:cxn ang="0">
                <a:pos x="2433" y="1524"/>
              </a:cxn>
              <a:cxn ang="0">
                <a:pos x="3009" y="1284"/>
              </a:cxn>
              <a:cxn ang="0">
                <a:pos x="3351" y="1254"/>
              </a:cxn>
              <a:cxn ang="0">
                <a:pos x="3801" y="1206"/>
              </a:cxn>
              <a:cxn ang="0">
                <a:pos x="4180" y="873"/>
              </a:cxn>
              <a:cxn ang="0">
                <a:pos x="4583" y="1029"/>
              </a:cxn>
              <a:cxn ang="0">
                <a:pos x="5834" y="1251"/>
              </a:cxn>
              <a:cxn ang="0">
                <a:pos x="5826" y="2452"/>
              </a:cxn>
              <a:cxn ang="0">
                <a:pos x="8" y="2461"/>
              </a:cxn>
              <a:cxn ang="0">
                <a:pos x="25" y="0"/>
              </a:cxn>
              <a:cxn ang="0">
                <a:pos x="25" y="0"/>
              </a:cxn>
            </a:cxnLst>
            <a:rect l="0" t="0" r="r" b="b"/>
            <a:pathLst>
              <a:path w="5851" h="2469">
                <a:moveTo>
                  <a:pt x="25" y="0"/>
                </a:moveTo>
                <a:cubicBezTo>
                  <a:pt x="130" y="49"/>
                  <a:pt x="532" y="231"/>
                  <a:pt x="657" y="276"/>
                </a:cubicBezTo>
                <a:cubicBezTo>
                  <a:pt x="782" y="321"/>
                  <a:pt x="1164" y="32"/>
                  <a:pt x="1374" y="140"/>
                </a:cubicBezTo>
                <a:cubicBezTo>
                  <a:pt x="1584" y="248"/>
                  <a:pt x="1741" y="691"/>
                  <a:pt x="1917" y="922"/>
                </a:cubicBezTo>
                <a:cubicBezTo>
                  <a:pt x="2093" y="1153"/>
                  <a:pt x="2251" y="1464"/>
                  <a:pt x="2433" y="1524"/>
                </a:cubicBezTo>
                <a:cubicBezTo>
                  <a:pt x="2615" y="1584"/>
                  <a:pt x="2856" y="1329"/>
                  <a:pt x="3009" y="1284"/>
                </a:cubicBezTo>
                <a:cubicBezTo>
                  <a:pt x="3162" y="1239"/>
                  <a:pt x="3219" y="1267"/>
                  <a:pt x="3351" y="1254"/>
                </a:cubicBezTo>
                <a:cubicBezTo>
                  <a:pt x="3483" y="1241"/>
                  <a:pt x="3663" y="1269"/>
                  <a:pt x="3801" y="1206"/>
                </a:cubicBezTo>
                <a:cubicBezTo>
                  <a:pt x="3939" y="1143"/>
                  <a:pt x="4050" y="902"/>
                  <a:pt x="4180" y="873"/>
                </a:cubicBezTo>
                <a:cubicBezTo>
                  <a:pt x="4310" y="844"/>
                  <a:pt x="4307" y="966"/>
                  <a:pt x="4583" y="1029"/>
                </a:cubicBezTo>
                <a:cubicBezTo>
                  <a:pt x="4788" y="1224"/>
                  <a:pt x="5546" y="1235"/>
                  <a:pt x="5834" y="1251"/>
                </a:cubicBezTo>
                <a:cubicBezTo>
                  <a:pt x="5826" y="1465"/>
                  <a:pt x="5851" y="2206"/>
                  <a:pt x="5826" y="2452"/>
                </a:cubicBezTo>
                <a:cubicBezTo>
                  <a:pt x="5620" y="2469"/>
                  <a:pt x="206" y="2469"/>
                  <a:pt x="8" y="2461"/>
                </a:cubicBezTo>
                <a:cubicBezTo>
                  <a:pt x="0" y="2156"/>
                  <a:pt x="22" y="513"/>
                  <a:pt x="25" y="0"/>
                </a:cubicBezTo>
                <a:cubicBezTo>
                  <a:pt x="25" y="0"/>
                  <a:pt x="25" y="0"/>
                  <a:pt x="25" y="0"/>
                </a:cubicBezTo>
                <a:close/>
              </a:path>
            </a:pathLst>
          </a:custGeom>
          <a:solidFill>
            <a:srgbClr val="449D35">
              <a:alpha val="50000"/>
            </a:srgbClr>
          </a:solidFill>
          <a:ln w="12700" cap="flat" cmpd="sng">
            <a:noFill/>
            <a:prstDash val="solid"/>
            <a:round/>
            <a:headEnd type="none" w="lg" len="med"/>
            <a:tailEnd type="none" w="lg" len="med"/>
          </a:ln>
          <a:effectLst/>
        </p:spPr>
        <p:txBody>
          <a:bodyPr wrap="none" anchor="ctr">
            <a:spAutoFit/>
          </a:bodyPr>
          <a:lstStyle/>
          <a:p>
            <a:endParaRPr lang="en-US"/>
          </a:p>
        </p:txBody>
      </p:sp>
      <p:grpSp>
        <p:nvGrpSpPr>
          <p:cNvPr id="2" name="Group 4"/>
          <p:cNvGrpSpPr>
            <a:grpSpLocks/>
          </p:cNvGrpSpPr>
          <p:nvPr/>
        </p:nvGrpSpPr>
        <p:grpSpPr bwMode="auto">
          <a:xfrm>
            <a:off x="6986588" y="4378325"/>
            <a:ext cx="314325" cy="312738"/>
            <a:chOff x="4401" y="2758"/>
            <a:chExt cx="198" cy="197"/>
          </a:xfrm>
        </p:grpSpPr>
        <p:sp>
          <p:nvSpPr>
            <p:cNvPr id="587781" name="Rectangle 5"/>
            <p:cNvSpPr>
              <a:spLocks noChangeArrowheads="1"/>
            </p:cNvSpPr>
            <p:nvPr/>
          </p:nvSpPr>
          <p:spPr bwMode="auto">
            <a:xfrm>
              <a:off x="4401" y="2806"/>
              <a:ext cx="198" cy="148"/>
            </a:xfrm>
            <a:prstGeom prst="rect">
              <a:avLst/>
            </a:prstGeom>
            <a:solidFill>
              <a:schemeClr val="hlink"/>
            </a:solidFill>
            <a:ln w="12700">
              <a:noFill/>
              <a:miter lim="800000"/>
              <a:headEnd type="none" w="lg" len="med"/>
              <a:tailEnd type="none" w="lg" len="med"/>
            </a:ln>
            <a:effectLst/>
          </p:spPr>
          <p:txBody>
            <a:bodyPr anchor="ctr">
              <a:spAutoFit/>
            </a:bodyPr>
            <a:lstStyle/>
            <a:p>
              <a:endParaRPr lang="en-US"/>
            </a:p>
          </p:txBody>
        </p:sp>
        <p:sp>
          <p:nvSpPr>
            <p:cNvPr id="587782" name="Rectangle 6"/>
            <p:cNvSpPr>
              <a:spLocks noChangeArrowheads="1"/>
            </p:cNvSpPr>
            <p:nvPr/>
          </p:nvSpPr>
          <p:spPr bwMode="auto">
            <a:xfrm>
              <a:off x="4401" y="2758"/>
              <a:ext cx="198" cy="197"/>
            </a:xfrm>
            <a:prstGeom prst="rect">
              <a:avLst/>
            </a:prstGeom>
            <a:noFill/>
            <a:ln w="12700">
              <a:solidFill>
                <a:schemeClr val="tx1"/>
              </a:solidFill>
              <a:miter lim="800000"/>
              <a:headEnd type="none" w="lg" len="med"/>
              <a:tailEnd type="none" w="lg" len="med"/>
            </a:ln>
            <a:effectLst/>
          </p:spPr>
          <p:txBody>
            <a:bodyPr anchor="ctr">
              <a:spAutoFit/>
            </a:bodyPr>
            <a:lstStyle/>
            <a:p>
              <a:endParaRPr lang="en-US"/>
            </a:p>
          </p:txBody>
        </p:sp>
      </p:grpSp>
      <p:grpSp>
        <p:nvGrpSpPr>
          <p:cNvPr id="3" name="Group 7"/>
          <p:cNvGrpSpPr>
            <a:grpSpLocks/>
          </p:cNvGrpSpPr>
          <p:nvPr/>
        </p:nvGrpSpPr>
        <p:grpSpPr bwMode="auto">
          <a:xfrm>
            <a:off x="93663" y="2967038"/>
            <a:ext cx="511175" cy="292100"/>
            <a:chOff x="59" y="1869"/>
            <a:chExt cx="322" cy="184"/>
          </a:xfrm>
        </p:grpSpPr>
        <p:sp>
          <p:nvSpPr>
            <p:cNvPr id="587784" name="Freeform 8"/>
            <p:cNvSpPr>
              <a:spLocks/>
            </p:cNvSpPr>
            <p:nvPr/>
          </p:nvSpPr>
          <p:spPr bwMode="auto">
            <a:xfrm>
              <a:off x="59" y="1925"/>
              <a:ext cx="322" cy="128"/>
            </a:xfrm>
            <a:custGeom>
              <a:avLst/>
              <a:gdLst/>
              <a:ahLst/>
              <a:cxnLst>
                <a:cxn ang="0">
                  <a:pos x="0" y="0"/>
                </a:cxn>
                <a:cxn ang="0">
                  <a:pos x="331" y="128"/>
                </a:cxn>
                <a:cxn ang="0">
                  <a:pos x="331" y="0"/>
                </a:cxn>
                <a:cxn ang="0">
                  <a:pos x="0" y="0"/>
                </a:cxn>
              </a:cxnLst>
              <a:rect l="0" t="0" r="r" b="b"/>
              <a:pathLst>
                <a:path w="331" h="128">
                  <a:moveTo>
                    <a:pt x="0" y="0"/>
                  </a:moveTo>
                  <a:lnTo>
                    <a:pt x="331" y="128"/>
                  </a:lnTo>
                  <a:lnTo>
                    <a:pt x="331" y="0"/>
                  </a:lnTo>
                  <a:lnTo>
                    <a:pt x="0" y="0"/>
                  </a:lnTo>
                  <a:close/>
                </a:path>
              </a:pathLst>
            </a:custGeom>
            <a:solidFill>
              <a:schemeClr val="hlink"/>
            </a:solidFill>
            <a:ln w="12700" cap="flat" cmpd="sng">
              <a:solidFill>
                <a:schemeClr val="tx1"/>
              </a:solidFill>
              <a:prstDash val="solid"/>
              <a:round/>
              <a:headEnd type="none" w="lg" len="med"/>
              <a:tailEnd type="none" w="lg" len="med"/>
            </a:ln>
            <a:effectLst/>
          </p:spPr>
          <p:txBody>
            <a:bodyPr anchor="ctr">
              <a:spAutoFit/>
            </a:bodyPr>
            <a:lstStyle/>
            <a:p>
              <a:endParaRPr lang="en-US"/>
            </a:p>
          </p:txBody>
        </p:sp>
        <p:sp>
          <p:nvSpPr>
            <p:cNvPr id="587785" name="Rectangle 9"/>
            <p:cNvSpPr>
              <a:spLocks noChangeArrowheads="1"/>
            </p:cNvSpPr>
            <p:nvPr/>
          </p:nvSpPr>
          <p:spPr bwMode="auto">
            <a:xfrm>
              <a:off x="60" y="1869"/>
              <a:ext cx="321" cy="56"/>
            </a:xfrm>
            <a:prstGeom prst="rect">
              <a:avLst/>
            </a:prstGeom>
            <a:noFill/>
            <a:ln w="12700">
              <a:solidFill>
                <a:schemeClr val="tx1"/>
              </a:solidFill>
              <a:miter lim="800000"/>
              <a:headEnd type="none" w="lg" len="med"/>
              <a:tailEnd type="none" w="lg" len="med"/>
            </a:ln>
            <a:effectLst/>
          </p:spPr>
          <p:txBody>
            <a:bodyPr anchor="ctr">
              <a:spAutoFit/>
            </a:bodyPr>
            <a:lstStyle/>
            <a:p>
              <a:endParaRPr lang="en-US"/>
            </a:p>
          </p:txBody>
        </p:sp>
      </p:grpSp>
      <p:sp>
        <p:nvSpPr>
          <p:cNvPr id="587786" name="Freeform 10"/>
          <p:cNvSpPr>
            <a:spLocks/>
          </p:cNvSpPr>
          <p:nvPr/>
        </p:nvSpPr>
        <p:spPr bwMode="auto">
          <a:xfrm>
            <a:off x="587375" y="3167063"/>
            <a:ext cx="6432550" cy="1995487"/>
          </a:xfrm>
          <a:custGeom>
            <a:avLst/>
            <a:gdLst/>
            <a:ahLst/>
            <a:cxnLst>
              <a:cxn ang="0">
                <a:pos x="0" y="2"/>
              </a:cxn>
              <a:cxn ang="0">
                <a:pos x="104" y="0"/>
              </a:cxn>
              <a:cxn ang="0">
                <a:pos x="110" y="192"/>
              </a:cxn>
              <a:cxn ang="0">
                <a:pos x="856" y="46"/>
              </a:cxn>
              <a:cxn ang="0">
                <a:pos x="1478" y="882"/>
              </a:cxn>
              <a:cxn ang="0">
                <a:pos x="1748" y="1251"/>
              </a:cxn>
              <a:cxn ang="0">
                <a:pos x="2522" y="1257"/>
              </a:cxn>
              <a:cxn ang="0">
                <a:pos x="2924" y="1185"/>
              </a:cxn>
              <a:cxn ang="0">
                <a:pos x="3422" y="1143"/>
              </a:cxn>
              <a:cxn ang="0">
                <a:pos x="3785" y="822"/>
              </a:cxn>
              <a:cxn ang="0">
                <a:pos x="3968" y="891"/>
              </a:cxn>
              <a:cxn ang="0">
                <a:pos x="4052" y="903"/>
              </a:cxn>
            </a:cxnLst>
            <a:rect l="0" t="0" r="r" b="b"/>
            <a:pathLst>
              <a:path w="4052" h="1257">
                <a:moveTo>
                  <a:pt x="0" y="2"/>
                </a:moveTo>
                <a:cubicBezTo>
                  <a:pt x="17" y="2"/>
                  <a:pt x="62" y="0"/>
                  <a:pt x="104" y="0"/>
                </a:cubicBezTo>
                <a:cubicBezTo>
                  <a:pt x="104" y="82"/>
                  <a:pt x="110" y="126"/>
                  <a:pt x="110" y="192"/>
                </a:cubicBezTo>
                <a:cubicBezTo>
                  <a:pt x="346" y="293"/>
                  <a:pt x="675" y="46"/>
                  <a:pt x="856" y="46"/>
                </a:cubicBezTo>
                <a:cubicBezTo>
                  <a:pt x="1037" y="46"/>
                  <a:pt x="1329" y="681"/>
                  <a:pt x="1478" y="882"/>
                </a:cubicBezTo>
                <a:cubicBezTo>
                  <a:pt x="1627" y="1083"/>
                  <a:pt x="1658" y="1119"/>
                  <a:pt x="1748" y="1251"/>
                </a:cubicBezTo>
                <a:cubicBezTo>
                  <a:pt x="1928" y="1251"/>
                  <a:pt x="2336" y="1257"/>
                  <a:pt x="2522" y="1257"/>
                </a:cubicBezTo>
                <a:cubicBezTo>
                  <a:pt x="2696" y="1167"/>
                  <a:pt x="2762" y="1185"/>
                  <a:pt x="2924" y="1185"/>
                </a:cubicBezTo>
                <a:cubicBezTo>
                  <a:pt x="3086" y="1185"/>
                  <a:pt x="3278" y="1204"/>
                  <a:pt x="3422" y="1143"/>
                </a:cubicBezTo>
                <a:cubicBezTo>
                  <a:pt x="3566" y="1082"/>
                  <a:pt x="3694" y="864"/>
                  <a:pt x="3785" y="822"/>
                </a:cubicBezTo>
                <a:cubicBezTo>
                  <a:pt x="3876" y="780"/>
                  <a:pt x="3923" y="877"/>
                  <a:pt x="3968" y="891"/>
                </a:cubicBezTo>
                <a:cubicBezTo>
                  <a:pt x="4013" y="905"/>
                  <a:pt x="4035" y="901"/>
                  <a:pt x="4052" y="903"/>
                </a:cubicBezTo>
              </a:path>
            </a:pathLst>
          </a:custGeom>
          <a:noFill/>
          <a:ln w="38100" cap="flat" cmpd="sng">
            <a:solidFill>
              <a:schemeClr val="accent1"/>
            </a:solidFill>
            <a:prstDash val="solid"/>
            <a:round/>
            <a:headEnd type="none" w="lg" len="med"/>
            <a:tailEnd type="none" w="lg" len="med"/>
          </a:ln>
          <a:effectLst/>
        </p:spPr>
        <p:txBody>
          <a:bodyPr wrap="none" anchor="ctr">
            <a:spAutoFit/>
          </a:bodyPr>
          <a:lstStyle/>
          <a:p>
            <a:endParaRPr lang="en-US"/>
          </a:p>
        </p:txBody>
      </p:sp>
      <p:grpSp>
        <p:nvGrpSpPr>
          <p:cNvPr id="4" name="Group 11"/>
          <p:cNvGrpSpPr>
            <a:grpSpLocks/>
          </p:cNvGrpSpPr>
          <p:nvPr/>
        </p:nvGrpSpPr>
        <p:grpSpPr bwMode="auto">
          <a:xfrm>
            <a:off x="3257550" y="4800600"/>
            <a:ext cx="1609725" cy="633413"/>
            <a:chOff x="2052" y="3024"/>
            <a:chExt cx="1014" cy="399"/>
          </a:xfrm>
        </p:grpSpPr>
        <p:grpSp>
          <p:nvGrpSpPr>
            <p:cNvPr id="5" name="Group 12"/>
            <p:cNvGrpSpPr>
              <a:grpSpLocks/>
            </p:cNvGrpSpPr>
            <p:nvPr/>
          </p:nvGrpSpPr>
          <p:grpSpPr bwMode="auto">
            <a:xfrm>
              <a:off x="2196" y="3072"/>
              <a:ext cx="612" cy="189"/>
              <a:chOff x="2196" y="3072"/>
              <a:chExt cx="612" cy="189"/>
            </a:xfrm>
          </p:grpSpPr>
          <p:sp>
            <p:nvSpPr>
              <p:cNvPr id="587789" name="Line 13"/>
              <p:cNvSpPr>
                <a:spLocks noChangeShapeType="1"/>
              </p:cNvSpPr>
              <p:nvPr/>
            </p:nvSpPr>
            <p:spPr bwMode="auto">
              <a:xfrm>
                <a:off x="2196" y="3093"/>
                <a:ext cx="0" cy="144"/>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0" name="Line 14"/>
              <p:cNvSpPr>
                <a:spLocks noChangeShapeType="1"/>
              </p:cNvSpPr>
              <p:nvPr/>
            </p:nvSpPr>
            <p:spPr bwMode="auto">
              <a:xfrm>
                <a:off x="2283" y="3153"/>
                <a:ext cx="0" cy="9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1" name="Line 15"/>
              <p:cNvSpPr>
                <a:spLocks noChangeShapeType="1"/>
              </p:cNvSpPr>
              <p:nvPr/>
            </p:nvSpPr>
            <p:spPr bwMode="auto">
              <a:xfrm>
                <a:off x="2633" y="3189"/>
                <a:ext cx="0" cy="6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2" name="Line 16"/>
              <p:cNvSpPr>
                <a:spLocks noChangeShapeType="1"/>
              </p:cNvSpPr>
              <p:nvPr/>
            </p:nvSpPr>
            <p:spPr bwMode="auto">
              <a:xfrm>
                <a:off x="2720" y="3135"/>
                <a:ext cx="0" cy="126"/>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3" name="Line 17"/>
              <p:cNvSpPr>
                <a:spLocks noChangeShapeType="1"/>
              </p:cNvSpPr>
              <p:nvPr/>
            </p:nvSpPr>
            <p:spPr bwMode="auto">
              <a:xfrm>
                <a:off x="2808" y="3072"/>
                <a:ext cx="0" cy="168"/>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4" name="Line 18"/>
              <p:cNvSpPr>
                <a:spLocks noChangeShapeType="1"/>
              </p:cNvSpPr>
              <p:nvPr/>
            </p:nvSpPr>
            <p:spPr bwMode="auto">
              <a:xfrm>
                <a:off x="2370" y="3198"/>
                <a:ext cx="0" cy="54"/>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5" name="Line 19"/>
              <p:cNvSpPr>
                <a:spLocks noChangeShapeType="1"/>
              </p:cNvSpPr>
              <p:nvPr/>
            </p:nvSpPr>
            <p:spPr bwMode="auto">
              <a:xfrm>
                <a:off x="2458" y="3228"/>
                <a:ext cx="0" cy="30"/>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sp>
            <p:nvSpPr>
              <p:cNvPr id="587796" name="Line 20"/>
              <p:cNvSpPr>
                <a:spLocks noChangeShapeType="1"/>
              </p:cNvSpPr>
              <p:nvPr/>
            </p:nvSpPr>
            <p:spPr bwMode="auto">
              <a:xfrm>
                <a:off x="2545" y="3216"/>
                <a:ext cx="0" cy="42"/>
              </a:xfrm>
              <a:prstGeom prst="line">
                <a:avLst/>
              </a:prstGeom>
              <a:noFill/>
              <a:ln w="12700">
                <a:solidFill>
                  <a:schemeClr val="tx1"/>
                </a:solidFill>
                <a:round/>
                <a:headEnd type="none" w="lg" len="med"/>
                <a:tailEnd type="none" w="lg" len="med"/>
              </a:ln>
              <a:effectLst/>
            </p:spPr>
            <p:txBody>
              <a:bodyPr anchor="ctr">
                <a:spAutoFit/>
              </a:bodyPr>
              <a:lstStyle/>
              <a:p>
                <a:endParaRPr lang="en-US"/>
              </a:p>
            </p:txBody>
          </p:sp>
        </p:grpSp>
        <p:sp>
          <p:nvSpPr>
            <p:cNvPr id="587797" name="Freeform 21"/>
            <p:cNvSpPr>
              <a:spLocks/>
            </p:cNvSpPr>
            <p:nvPr/>
          </p:nvSpPr>
          <p:spPr bwMode="auto">
            <a:xfrm>
              <a:off x="2242" y="3291"/>
              <a:ext cx="513" cy="132"/>
            </a:xfrm>
            <a:custGeom>
              <a:avLst/>
              <a:gdLst/>
              <a:ahLst/>
              <a:cxnLst>
                <a:cxn ang="0">
                  <a:pos x="0" y="2"/>
                </a:cxn>
                <a:cxn ang="0">
                  <a:pos x="240" y="148"/>
                </a:cxn>
                <a:cxn ang="0">
                  <a:pos x="534" y="2"/>
                </a:cxn>
                <a:cxn ang="0">
                  <a:pos x="0" y="2"/>
                </a:cxn>
              </a:cxnLst>
              <a:rect l="0" t="0" r="r" b="b"/>
              <a:pathLst>
                <a:path w="534" h="148">
                  <a:moveTo>
                    <a:pt x="0" y="2"/>
                  </a:moveTo>
                  <a:cubicBezTo>
                    <a:pt x="52" y="70"/>
                    <a:pt x="151" y="148"/>
                    <a:pt x="240" y="148"/>
                  </a:cubicBezTo>
                  <a:cubicBezTo>
                    <a:pt x="321" y="148"/>
                    <a:pt x="464" y="54"/>
                    <a:pt x="534" y="2"/>
                  </a:cubicBezTo>
                  <a:cubicBezTo>
                    <a:pt x="444" y="0"/>
                    <a:pt x="74" y="0"/>
                    <a:pt x="0" y="2"/>
                  </a:cubicBezTo>
                  <a:close/>
                </a:path>
              </a:pathLst>
            </a:custGeom>
            <a:solidFill>
              <a:schemeClr val="hlink"/>
            </a:solidFill>
            <a:ln w="12700" cap="flat" cmpd="sng">
              <a:noFill/>
              <a:prstDash val="solid"/>
              <a:round/>
              <a:headEnd type="none" w="lg" len="med"/>
              <a:tailEnd type="none" w="lg" len="med"/>
            </a:ln>
            <a:effectLst/>
          </p:spPr>
          <p:txBody>
            <a:bodyPr anchor="ctr">
              <a:spAutoFit/>
            </a:bodyPr>
            <a:lstStyle/>
            <a:p>
              <a:endParaRPr lang="en-US"/>
            </a:p>
          </p:txBody>
        </p:sp>
        <p:sp>
          <p:nvSpPr>
            <p:cNvPr id="587798" name="Rectangle 22"/>
            <p:cNvSpPr>
              <a:spLocks noChangeArrowheads="1"/>
            </p:cNvSpPr>
            <p:nvPr/>
          </p:nvSpPr>
          <p:spPr bwMode="auto">
            <a:xfrm>
              <a:off x="2868" y="3030"/>
              <a:ext cx="27" cy="234"/>
            </a:xfrm>
            <a:prstGeom prst="rect">
              <a:avLst/>
            </a:prstGeom>
            <a:solidFill>
              <a:schemeClr val="tx2"/>
            </a:solidFill>
            <a:ln w="12700">
              <a:solidFill>
                <a:schemeClr val="tx2"/>
              </a:solidFill>
              <a:miter lim="800000"/>
              <a:headEnd type="none" w="lg" len="med"/>
              <a:tailEnd type="none" w="lg" len="med"/>
            </a:ln>
            <a:effectLst/>
          </p:spPr>
          <p:txBody>
            <a:bodyPr anchor="ctr">
              <a:spAutoFit/>
            </a:bodyPr>
            <a:lstStyle/>
            <a:p>
              <a:endParaRPr lang="en-US"/>
            </a:p>
          </p:txBody>
        </p:sp>
        <p:sp>
          <p:nvSpPr>
            <p:cNvPr id="587799" name="Rectangle 23"/>
            <p:cNvSpPr>
              <a:spLocks noChangeArrowheads="1"/>
            </p:cNvSpPr>
            <p:nvPr/>
          </p:nvSpPr>
          <p:spPr bwMode="auto">
            <a:xfrm>
              <a:off x="2112" y="3030"/>
              <a:ext cx="27" cy="234"/>
            </a:xfrm>
            <a:prstGeom prst="rect">
              <a:avLst/>
            </a:prstGeom>
            <a:solidFill>
              <a:schemeClr val="tx2"/>
            </a:solidFill>
            <a:ln w="12700">
              <a:solidFill>
                <a:schemeClr val="tx2"/>
              </a:solidFill>
              <a:miter lim="800000"/>
              <a:headEnd type="none" w="lg" len="med"/>
              <a:tailEnd type="none" w="lg" len="med"/>
            </a:ln>
            <a:effectLst/>
          </p:spPr>
          <p:txBody>
            <a:bodyPr anchor="ctr">
              <a:spAutoFit/>
            </a:bodyPr>
            <a:lstStyle/>
            <a:p>
              <a:endParaRPr lang="en-US"/>
            </a:p>
          </p:txBody>
        </p:sp>
        <p:sp>
          <p:nvSpPr>
            <p:cNvPr id="587800" name="Freeform 24"/>
            <p:cNvSpPr>
              <a:spLocks/>
            </p:cNvSpPr>
            <p:nvPr/>
          </p:nvSpPr>
          <p:spPr bwMode="auto">
            <a:xfrm>
              <a:off x="2052" y="3024"/>
              <a:ext cx="1014" cy="205"/>
            </a:xfrm>
            <a:custGeom>
              <a:avLst/>
              <a:gdLst/>
              <a:ahLst/>
              <a:cxnLst>
                <a:cxn ang="0">
                  <a:pos x="0" y="42"/>
                </a:cxn>
                <a:cxn ang="0">
                  <a:pos x="78" y="6"/>
                </a:cxn>
                <a:cxn ang="0">
                  <a:pos x="438" y="204"/>
                </a:cxn>
                <a:cxn ang="0">
                  <a:pos x="828" y="0"/>
                </a:cxn>
                <a:cxn ang="0">
                  <a:pos x="1014" y="120"/>
                </a:cxn>
              </a:cxnLst>
              <a:rect l="0" t="0" r="r" b="b"/>
              <a:pathLst>
                <a:path w="1014" h="205">
                  <a:moveTo>
                    <a:pt x="0" y="42"/>
                  </a:moveTo>
                  <a:cubicBezTo>
                    <a:pt x="0" y="42"/>
                    <a:pt x="6" y="36"/>
                    <a:pt x="78" y="6"/>
                  </a:cubicBezTo>
                  <a:cubicBezTo>
                    <a:pt x="162" y="78"/>
                    <a:pt x="313" y="205"/>
                    <a:pt x="438" y="204"/>
                  </a:cubicBezTo>
                  <a:cubicBezTo>
                    <a:pt x="563" y="203"/>
                    <a:pt x="726" y="78"/>
                    <a:pt x="828" y="0"/>
                  </a:cubicBezTo>
                  <a:cubicBezTo>
                    <a:pt x="930" y="78"/>
                    <a:pt x="975" y="95"/>
                    <a:pt x="1014" y="120"/>
                  </a:cubicBezTo>
                </a:path>
              </a:pathLst>
            </a:custGeom>
            <a:noFill/>
            <a:ln w="12700" cap="flat" cmpd="sng">
              <a:solidFill>
                <a:schemeClr val="tx1"/>
              </a:solidFill>
              <a:prstDash val="solid"/>
              <a:round/>
              <a:headEnd type="none" w="lg" len="med"/>
              <a:tailEnd type="none" w="lg" len="med"/>
            </a:ln>
            <a:effectLst/>
          </p:spPr>
          <p:txBody>
            <a:bodyPr wrap="none" anchor="ctr">
              <a:spAutoFit/>
            </a:bodyPr>
            <a:lstStyle/>
            <a:p>
              <a:endParaRPr lang="en-US"/>
            </a:p>
          </p:txBody>
        </p:sp>
      </p:grpSp>
      <p:grpSp>
        <p:nvGrpSpPr>
          <p:cNvPr id="6" name="Group 25"/>
          <p:cNvGrpSpPr>
            <a:grpSpLocks/>
          </p:cNvGrpSpPr>
          <p:nvPr/>
        </p:nvGrpSpPr>
        <p:grpSpPr bwMode="auto">
          <a:xfrm>
            <a:off x="6910388" y="4654550"/>
            <a:ext cx="2195512" cy="2243138"/>
            <a:chOff x="4353" y="2932"/>
            <a:chExt cx="1383" cy="1413"/>
          </a:xfrm>
        </p:grpSpPr>
        <p:sp>
          <p:nvSpPr>
            <p:cNvPr id="587802" name="Freeform 26"/>
            <p:cNvSpPr>
              <a:spLocks/>
            </p:cNvSpPr>
            <p:nvPr/>
          </p:nvSpPr>
          <p:spPr bwMode="auto">
            <a:xfrm>
              <a:off x="4353" y="3110"/>
              <a:ext cx="987" cy="1235"/>
            </a:xfrm>
            <a:custGeom>
              <a:avLst/>
              <a:gdLst/>
              <a:ahLst/>
              <a:cxnLst>
                <a:cxn ang="0">
                  <a:pos x="987" y="0"/>
                </a:cxn>
                <a:cxn ang="0">
                  <a:pos x="938" y="297"/>
                </a:cxn>
                <a:cxn ang="0">
                  <a:pos x="724" y="609"/>
                </a:cxn>
                <a:cxn ang="0">
                  <a:pos x="0" y="1235"/>
                </a:cxn>
              </a:cxnLst>
              <a:rect l="0" t="0" r="r" b="b"/>
              <a:pathLst>
                <a:path w="987" h="1235">
                  <a:moveTo>
                    <a:pt x="987" y="0"/>
                  </a:moveTo>
                  <a:cubicBezTo>
                    <a:pt x="984" y="98"/>
                    <a:pt x="982" y="196"/>
                    <a:pt x="938" y="297"/>
                  </a:cubicBezTo>
                  <a:cubicBezTo>
                    <a:pt x="894" y="398"/>
                    <a:pt x="880" y="453"/>
                    <a:pt x="724" y="609"/>
                  </a:cubicBezTo>
                  <a:cubicBezTo>
                    <a:pt x="568" y="765"/>
                    <a:pt x="284" y="1000"/>
                    <a:pt x="0" y="1235"/>
                  </a:cubicBezTo>
                </a:path>
              </a:pathLst>
            </a:custGeom>
            <a:noFill/>
            <a:ln w="152400" cap="flat" cmpd="sng">
              <a:solidFill>
                <a:srgbClr val="A1804B"/>
              </a:solidFill>
              <a:prstDash val="solid"/>
              <a:round/>
              <a:headEnd type="none" w="lg" len="med"/>
              <a:tailEnd type="none" w="lg" len="med"/>
            </a:ln>
            <a:effectLst/>
          </p:spPr>
          <p:txBody>
            <a:bodyPr wrap="none" anchor="ctr">
              <a:spAutoFit/>
            </a:bodyPr>
            <a:lstStyle/>
            <a:p>
              <a:endParaRPr lang="en-US"/>
            </a:p>
          </p:txBody>
        </p:sp>
        <p:grpSp>
          <p:nvGrpSpPr>
            <p:cNvPr id="7" name="Group 27"/>
            <p:cNvGrpSpPr>
              <a:grpSpLocks/>
            </p:cNvGrpSpPr>
            <p:nvPr/>
          </p:nvGrpSpPr>
          <p:grpSpPr bwMode="auto">
            <a:xfrm>
              <a:off x="4362" y="2932"/>
              <a:ext cx="1374" cy="1228"/>
              <a:chOff x="4362" y="2932"/>
              <a:chExt cx="1374" cy="1228"/>
            </a:xfrm>
          </p:grpSpPr>
          <p:grpSp>
            <p:nvGrpSpPr>
              <p:cNvPr id="8" name="Group 28"/>
              <p:cNvGrpSpPr>
                <a:grpSpLocks/>
              </p:cNvGrpSpPr>
              <p:nvPr/>
            </p:nvGrpSpPr>
            <p:grpSpPr bwMode="auto">
              <a:xfrm flipH="1">
                <a:off x="5588" y="2953"/>
                <a:ext cx="140" cy="180"/>
                <a:chOff x="4468" y="1156"/>
                <a:chExt cx="568" cy="808"/>
              </a:xfrm>
            </p:grpSpPr>
            <p:sp>
              <p:nvSpPr>
                <p:cNvPr id="587805" name="Rectangle 29"/>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06" name="Rectangle 30"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07" name="AutoShape 31"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08" name="Rectangle 32"/>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09" name="Line 33"/>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10" name="Line 34"/>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9" name="Group 35"/>
              <p:cNvGrpSpPr>
                <a:grpSpLocks/>
              </p:cNvGrpSpPr>
              <p:nvPr/>
            </p:nvGrpSpPr>
            <p:grpSpPr bwMode="auto">
              <a:xfrm>
                <a:off x="4976" y="3264"/>
                <a:ext cx="140" cy="180"/>
                <a:chOff x="4468" y="1156"/>
                <a:chExt cx="568" cy="808"/>
              </a:xfrm>
            </p:grpSpPr>
            <p:sp>
              <p:nvSpPr>
                <p:cNvPr id="587812" name="Rectangle 36"/>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13" name="Rectangle 37"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14" name="AutoShape 38"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15" name="Rectangle 39"/>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16" name="Line 40"/>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17" name="Line 41"/>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0" name="Group 42"/>
              <p:cNvGrpSpPr>
                <a:grpSpLocks/>
              </p:cNvGrpSpPr>
              <p:nvPr/>
            </p:nvGrpSpPr>
            <p:grpSpPr bwMode="auto">
              <a:xfrm>
                <a:off x="5007" y="2932"/>
                <a:ext cx="140" cy="180"/>
                <a:chOff x="4468" y="1156"/>
                <a:chExt cx="568" cy="808"/>
              </a:xfrm>
            </p:grpSpPr>
            <p:sp>
              <p:nvSpPr>
                <p:cNvPr id="587819" name="Rectangle 43"/>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20" name="Rectangle 44"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21" name="AutoShape 45"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22" name="Rectangle 46"/>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23" name="Line 47"/>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24" name="Line 48"/>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1" name="Group 49"/>
              <p:cNvGrpSpPr>
                <a:grpSpLocks/>
              </p:cNvGrpSpPr>
              <p:nvPr/>
            </p:nvGrpSpPr>
            <p:grpSpPr bwMode="auto">
              <a:xfrm>
                <a:off x="5596" y="3193"/>
                <a:ext cx="140" cy="180"/>
                <a:chOff x="4468" y="1156"/>
                <a:chExt cx="568" cy="808"/>
              </a:xfrm>
            </p:grpSpPr>
            <p:sp>
              <p:nvSpPr>
                <p:cNvPr id="587826" name="Rectangle 50"/>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27" name="Rectangle 51"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28" name="AutoShape 52"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29" name="Rectangle 53"/>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30" name="Line 54"/>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31" name="Line 55"/>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2" name="Group 56"/>
              <p:cNvGrpSpPr>
                <a:grpSpLocks/>
              </p:cNvGrpSpPr>
              <p:nvPr/>
            </p:nvGrpSpPr>
            <p:grpSpPr bwMode="auto">
              <a:xfrm flipH="1">
                <a:off x="4757" y="3489"/>
                <a:ext cx="140" cy="180"/>
                <a:chOff x="4468" y="1156"/>
                <a:chExt cx="568" cy="808"/>
              </a:xfrm>
            </p:grpSpPr>
            <p:sp>
              <p:nvSpPr>
                <p:cNvPr id="587833" name="Rectangle 57"/>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34" name="Rectangle 58"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35" name="AutoShape 59"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36" name="Rectangle 60"/>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37" name="Line 61"/>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38" name="Line 62"/>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3" name="Group 63"/>
              <p:cNvGrpSpPr>
                <a:grpSpLocks/>
              </p:cNvGrpSpPr>
              <p:nvPr/>
            </p:nvGrpSpPr>
            <p:grpSpPr bwMode="auto">
              <a:xfrm flipH="1">
                <a:off x="4935" y="3980"/>
                <a:ext cx="140" cy="180"/>
                <a:chOff x="4468" y="1156"/>
                <a:chExt cx="568" cy="808"/>
              </a:xfrm>
            </p:grpSpPr>
            <p:sp>
              <p:nvSpPr>
                <p:cNvPr id="587840" name="Rectangle 64"/>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41" name="Rectangle 65"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42" name="AutoShape 66"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43" name="Rectangle 67"/>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44" name="Line 68"/>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45" name="Line 69"/>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4" name="Group 70"/>
              <p:cNvGrpSpPr>
                <a:grpSpLocks/>
              </p:cNvGrpSpPr>
              <p:nvPr/>
            </p:nvGrpSpPr>
            <p:grpSpPr bwMode="auto">
              <a:xfrm>
                <a:off x="5530" y="3753"/>
                <a:ext cx="140" cy="180"/>
                <a:chOff x="4468" y="1156"/>
                <a:chExt cx="568" cy="808"/>
              </a:xfrm>
            </p:grpSpPr>
            <p:sp>
              <p:nvSpPr>
                <p:cNvPr id="587847" name="Rectangle 71"/>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48" name="Rectangle 72"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49" name="AutoShape 73"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50" name="Rectangle 74"/>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51" name="Line 75"/>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52" name="Line 76"/>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nvGrpSpPr>
              <p:cNvPr id="15" name="Group 77"/>
              <p:cNvGrpSpPr>
                <a:grpSpLocks/>
              </p:cNvGrpSpPr>
              <p:nvPr/>
            </p:nvGrpSpPr>
            <p:grpSpPr bwMode="auto">
              <a:xfrm>
                <a:off x="4362" y="3555"/>
                <a:ext cx="140" cy="180"/>
                <a:chOff x="4468" y="1156"/>
                <a:chExt cx="568" cy="808"/>
              </a:xfrm>
            </p:grpSpPr>
            <p:sp>
              <p:nvSpPr>
                <p:cNvPr id="587854" name="Rectangle 78"/>
                <p:cNvSpPr>
                  <a:spLocks noChangeArrowheads="1"/>
                </p:cNvSpPr>
                <p:nvPr/>
              </p:nvSpPr>
              <p:spPr bwMode="auto">
                <a:xfrm>
                  <a:off x="4852" y="1156"/>
                  <a:ext cx="40" cy="23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55" name="Rectangle 79" descr="Light horizontal"/>
                <p:cNvSpPr>
                  <a:spLocks noChangeArrowheads="1"/>
                </p:cNvSpPr>
                <p:nvPr/>
              </p:nvSpPr>
              <p:spPr bwMode="auto">
                <a:xfrm>
                  <a:off x="4516" y="1444"/>
                  <a:ext cx="472" cy="52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587856" name="AutoShape 80" descr="Diagonal brick"/>
                <p:cNvSpPr>
                  <a:spLocks noChangeArrowheads="1"/>
                </p:cNvSpPr>
                <p:nvPr/>
              </p:nvSpPr>
              <p:spPr bwMode="auto">
                <a:xfrm>
                  <a:off x="4468" y="1204"/>
                  <a:ext cx="568" cy="232"/>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57" name="Rectangle 81"/>
                <p:cNvSpPr>
                  <a:spLocks noChangeArrowheads="1"/>
                </p:cNvSpPr>
                <p:nvPr/>
              </p:nvSpPr>
              <p:spPr bwMode="auto">
                <a:xfrm>
                  <a:off x="4708" y="1588"/>
                  <a:ext cx="136" cy="184"/>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58" name="Line 82"/>
                <p:cNvSpPr>
                  <a:spLocks noChangeShapeType="1"/>
                </p:cNvSpPr>
                <p:nvPr/>
              </p:nvSpPr>
              <p:spPr bwMode="auto">
                <a:xfrm>
                  <a:off x="4776" y="1588"/>
                  <a:ext cx="0" cy="184"/>
                </a:xfrm>
                <a:prstGeom prst="line">
                  <a:avLst/>
                </a:prstGeom>
                <a:noFill/>
                <a:ln w="12700">
                  <a:solidFill>
                    <a:schemeClr val="tx1"/>
                  </a:solidFill>
                  <a:round/>
                  <a:headEnd/>
                  <a:tailEnd/>
                </a:ln>
                <a:effectLst/>
              </p:spPr>
              <p:txBody>
                <a:bodyPr wrap="none" anchor="ctr"/>
                <a:lstStyle/>
                <a:p>
                  <a:endParaRPr lang="en-US"/>
                </a:p>
              </p:txBody>
            </p:sp>
            <p:sp>
              <p:nvSpPr>
                <p:cNvPr id="587859" name="Line 83"/>
                <p:cNvSpPr>
                  <a:spLocks noChangeShapeType="1"/>
                </p:cNvSpPr>
                <p:nvPr/>
              </p:nvSpPr>
              <p:spPr bwMode="auto">
                <a:xfrm>
                  <a:off x="4708" y="1680"/>
                  <a:ext cx="136" cy="0"/>
                </a:xfrm>
                <a:prstGeom prst="line">
                  <a:avLst/>
                </a:prstGeom>
                <a:noFill/>
                <a:ln w="12700">
                  <a:solidFill>
                    <a:schemeClr val="tx1"/>
                  </a:solidFill>
                  <a:round/>
                  <a:headEnd/>
                  <a:tailEnd/>
                </a:ln>
                <a:effectLst/>
              </p:spPr>
              <p:txBody>
                <a:bodyPr wrap="none" anchor="ctr"/>
                <a:lstStyle/>
                <a:p>
                  <a:endParaRPr lang="en-US"/>
                </a:p>
              </p:txBody>
            </p:sp>
          </p:grpSp>
        </p:grpSp>
      </p:grpSp>
      <p:grpSp>
        <p:nvGrpSpPr>
          <p:cNvPr id="16" name="Group 84"/>
          <p:cNvGrpSpPr>
            <a:grpSpLocks/>
          </p:cNvGrpSpPr>
          <p:nvPr/>
        </p:nvGrpSpPr>
        <p:grpSpPr bwMode="auto">
          <a:xfrm>
            <a:off x="7207250" y="4987925"/>
            <a:ext cx="1419225" cy="1404938"/>
            <a:chOff x="4540" y="3142"/>
            <a:chExt cx="894" cy="885"/>
          </a:xfrm>
        </p:grpSpPr>
        <p:grpSp>
          <p:nvGrpSpPr>
            <p:cNvPr id="17" name="Group 85"/>
            <p:cNvGrpSpPr>
              <a:grpSpLocks/>
            </p:cNvGrpSpPr>
            <p:nvPr/>
          </p:nvGrpSpPr>
          <p:grpSpPr bwMode="auto">
            <a:xfrm>
              <a:off x="4540" y="3142"/>
              <a:ext cx="140" cy="180"/>
              <a:chOff x="2697" y="1364"/>
              <a:chExt cx="140" cy="180"/>
            </a:xfrm>
          </p:grpSpPr>
          <p:sp>
            <p:nvSpPr>
              <p:cNvPr id="587862" name="Rectangle 86"/>
              <p:cNvSpPr>
                <a:spLocks noChangeArrowheads="1"/>
              </p:cNvSpPr>
              <p:nvPr/>
            </p:nvSpPr>
            <p:spPr bwMode="auto">
              <a:xfrm>
                <a:off x="2792" y="1364"/>
                <a:ext cx="10" cy="5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63" name="Rectangle 87"/>
              <p:cNvSpPr>
                <a:spLocks noChangeArrowheads="1"/>
              </p:cNvSpPr>
              <p:nvPr/>
            </p:nvSpPr>
            <p:spPr bwMode="auto">
              <a:xfrm>
                <a:off x="2709" y="1428"/>
                <a:ext cx="116" cy="11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64" name="AutoShape 88" descr="Diagonal brick"/>
              <p:cNvSpPr>
                <a:spLocks noChangeArrowheads="1"/>
              </p:cNvSpPr>
              <p:nvPr/>
            </p:nvSpPr>
            <p:spPr bwMode="auto">
              <a:xfrm>
                <a:off x="2697" y="1375"/>
                <a:ext cx="140" cy="51"/>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65" name="Rectangle 89"/>
              <p:cNvSpPr>
                <a:spLocks noChangeArrowheads="1"/>
              </p:cNvSpPr>
              <p:nvPr/>
            </p:nvSpPr>
            <p:spPr bwMode="auto">
              <a:xfrm>
                <a:off x="2756" y="1460"/>
                <a:ext cx="34" cy="4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66" name="Line 90"/>
              <p:cNvSpPr>
                <a:spLocks noChangeShapeType="1"/>
              </p:cNvSpPr>
              <p:nvPr/>
            </p:nvSpPr>
            <p:spPr bwMode="auto">
              <a:xfrm>
                <a:off x="2773" y="1460"/>
                <a:ext cx="0" cy="41"/>
              </a:xfrm>
              <a:prstGeom prst="line">
                <a:avLst/>
              </a:prstGeom>
              <a:noFill/>
              <a:ln w="12700">
                <a:solidFill>
                  <a:schemeClr val="tx1"/>
                </a:solidFill>
                <a:round/>
                <a:headEnd/>
                <a:tailEnd/>
              </a:ln>
              <a:effectLst/>
            </p:spPr>
            <p:txBody>
              <a:bodyPr wrap="none" anchor="ctr"/>
              <a:lstStyle/>
              <a:p>
                <a:endParaRPr lang="en-US"/>
              </a:p>
            </p:txBody>
          </p:sp>
          <p:sp>
            <p:nvSpPr>
              <p:cNvPr id="587867" name="Line 91"/>
              <p:cNvSpPr>
                <a:spLocks noChangeShapeType="1"/>
              </p:cNvSpPr>
              <p:nvPr/>
            </p:nvSpPr>
            <p:spPr bwMode="auto">
              <a:xfrm>
                <a:off x="2756" y="1481"/>
                <a:ext cx="34" cy="0"/>
              </a:xfrm>
              <a:prstGeom prst="line">
                <a:avLst/>
              </a:prstGeom>
              <a:noFill/>
              <a:ln w="12700">
                <a:solidFill>
                  <a:schemeClr val="tx1"/>
                </a:solidFill>
                <a:round/>
                <a:headEnd/>
                <a:tailEnd/>
              </a:ln>
              <a:effectLst/>
            </p:spPr>
            <p:txBody>
              <a:bodyPr wrap="none" anchor="ctr"/>
              <a:lstStyle/>
              <a:p>
                <a:endParaRPr lang="en-US"/>
              </a:p>
            </p:txBody>
          </p:sp>
        </p:grpSp>
        <p:grpSp>
          <p:nvGrpSpPr>
            <p:cNvPr id="18" name="Group 92"/>
            <p:cNvGrpSpPr>
              <a:grpSpLocks/>
            </p:cNvGrpSpPr>
            <p:nvPr/>
          </p:nvGrpSpPr>
          <p:grpSpPr bwMode="auto">
            <a:xfrm>
              <a:off x="5294" y="3847"/>
              <a:ext cx="140" cy="180"/>
              <a:chOff x="2697" y="1364"/>
              <a:chExt cx="140" cy="180"/>
            </a:xfrm>
          </p:grpSpPr>
          <p:sp>
            <p:nvSpPr>
              <p:cNvPr id="587869" name="Rectangle 93"/>
              <p:cNvSpPr>
                <a:spLocks noChangeArrowheads="1"/>
              </p:cNvSpPr>
              <p:nvPr/>
            </p:nvSpPr>
            <p:spPr bwMode="auto">
              <a:xfrm>
                <a:off x="2792" y="1364"/>
                <a:ext cx="10" cy="52"/>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70" name="Rectangle 94"/>
              <p:cNvSpPr>
                <a:spLocks noChangeArrowheads="1"/>
              </p:cNvSpPr>
              <p:nvPr/>
            </p:nvSpPr>
            <p:spPr bwMode="auto">
              <a:xfrm>
                <a:off x="2709" y="1428"/>
                <a:ext cx="116" cy="116"/>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587871" name="AutoShape 95" descr="Diagonal brick"/>
              <p:cNvSpPr>
                <a:spLocks noChangeArrowheads="1"/>
              </p:cNvSpPr>
              <p:nvPr/>
            </p:nvSpPr>
            <p:spPr bwMode="auto">
              <a:xfrm>
                <a:off x="2697" y="1375"/>
                <a:ext cx="140" cy="51"/>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587872" name="Rectangle 96"/>
              <p:cNvSpPr>
                <a:spLocks noChangeArrowheads="1"/>
              </p:cNvSpPr>
              <p:nvPr/>
            </p:nvSpPr>
            <p:spPr bwMode="auto">
              <a:xfrm>
                <a:off x="2756" y="1460"/>
                <a:ext cx="34" cy="4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587873" name="Line 97"/>
              <p:cNvSpPr>
                <a:spLocks noChangeShapeType="1"/>
              </p:cNvSpPr>
              <p:nvPr/>
            </p:nvSpPr>
            <p:spPr bwMode="auto">
              <a:xfrm>
                <a:off x="2773" y="1460"/>
                <a:ext cx="0" cy="41"/>
              </a:xfrm>
              <a:prstGeom prst="line">
                <a:avLst/>
              </a:prstGeom>
              <a:noFill/>
              <a:ln w="12700">
                <a:solidFill>
                  <a:schemeClr val="tx1"/>
                </a:solidFill>
                <a:round/>
                <a:headEnd/>
                <a:tailEnd/>
              </a:ln>
              <a:effectLst/>
            </p:spPr>
            <p:txBody>
              <a:bodyPr wrap="none" anchor="ctr"/>
              <a:lstStyle/>
              <a:p>
                <a:endParaRPr lang="en-US"/>
              </a:p>
            </p:txBody>
          </p:sp>
          <p:sp>
            <p:nvSpPr>
              <p:cNvPr id="587874" name="Line 98"/>
              <p:cNvSpPr>
                <a:spLocks noChangeShapeType="1"/>
              </p:cNvSpPr>
              <p:nvPr/>
            </p:nvSpPr>
            <p:spPr bwMode="auto">
              <a:xfrm>
                <a:off x="2756" y="1481"/>
                <a:ext cx="34" cy="0"/>
              </a:xfrm>
              <a:prstGeom prst="line">
                <a:avLst/>
              </a:prstGeom>
              <a:noFill/>
              <a:ln w="12700">
                <a:solidFill>
                  <a:schemeClr val="tx1"/>
                </a:solidFill>
                <a:round/>
                <a:headEnd/>
                <a:tailEnd/>
              </a:ln>
              <a:effectLst/>
            </p:spPr>
            <p:txBody>
              <a:bodyPr wrap="none" anchor="ctr"/>
              <a:lstStyle/>
              <a:p>
                <a:endParaRPr lang="en-US"/>
              </a:p>
            </p:txBody>
          </p:sp>
        </p:grpSp>
      </p:grpSp>
      <p:grpSp>
        <p:nvGrpSpPr>
          <p:cNvPr id="19" name="Group 99"/>
          <p:cNvGrpSpPr>
            <a:grpSpLocks/>
          </p:cNvGrpSpPr>
          <p:nvPr/>
        </p:nvGrpSpPr>
        <p:grpSpPr bwMode="auto">
          <a:xfrm>
            <a:off x="7315200" y="4648200"/>
            <a:ext cx="1373188" cy="1600200"/>
            <a:chOff x="4608" y="2928"/>
            <a:chExt cx="865" cy="1008"/>
          </a:xfrm>
        </p:grpSpPr>
        <p:sp>
          <p:nvSpPr>
            <p:cNvPr id="587876" name="Freeform 100"/>
            <p:cNvSpPr>
              <a:spLocks/>
            </p:cNvSpPr>
            <p:nvPr/>
          </p:nvSpPr>
          <p:spPr bwMode="auto">
            <a:xfrm>
              <a:off x="4608" y="2928"/>
              <a:ext cx="864" cy="1008"/>
            </a:xfrm>
            <a:custGeom>
              <a:avLst/>
              <a:gdLst/>
              <a:ahLst/>
              <a:cxnLst>
                <a:cxn ang="0">
                  <a:pos x="0" y="0"/>
                </a:cxn>
                <a:cxn ang="0">
                  <a:pos x="240" y="240"/>
                </a:cxn>
                <a:cxn ang="0">
                  <a:pos x="864" y="384"/>
                </a:cxn>
                <a:cxn ang="0">
                  <a:pos x="624" y="816"/>
                </a:cxn>
                <a:cxn ang="0">
                  <a:pos x="336" y="1008"/>
                </a:cxn>
              </a:cxnLst>
              <a:rect l="0" t="0" r="r" b="b"/>
              <a:pathLst>
                <a:path w="864" h="1008">
                  <a:moveTo>
                    <a:pt x="0" y="0"/>
                  </a:moveTo>
                  <a:lnTo>
                    <a:pt x="240" y="240"/>
                  </a:lnTo>
                  <a:lnTo>
                    <a:pt x="864" y="384"/>
                  </a:lnTo>
                  <a:lnTo>
                    <a:pt x="624" y="816"/>
                  </a:lnTo>
                  <a:lnTo>
                    <a:pt x="336" y="1008"/>
                  </a:lnTo>
                </a:path>
              </a:pathLst>
            </a:custGeom>
            <a:noFill/>
            <a:ln w="28575" cap="flat" cmpd="sng">
              <a:solidFill>
                <a:schemeClr val="accent1"/>
              </a:solidFill>
              <a:prstDash val="solid"/>
              <a:round/>
              <a:headEnd type="none" w="lg" len="med"/>
              <a:tailEnd type="none" w="lg" len="med"/>
            </a:ln>
            <a:effectLst/>
          </p:spPr>
          <p:txBody>
            <a:bodyPr wrap="none" anchor="ctr">
              <a:spAutoFit/>
            </a:bodyPr>
            <a:lstStyle/>
            <a:p>
              <a:endParaRPr lang="en-US"/>
            </a:p>
          </p:txBody>
        </p:sp>
        <p:sp>
          <p:nvSpPr>
            <p:cNvPr id="587877" name="Line 101"/>
            <p:cNvSpPr>
              <a:spLocks noChangeShapeType="1"/>
            </p:cNvSpPr>
            <p:nvPr/>
          </p:nvSpPr>
          <p:spPr bwMode="auto">
            <a:xfrm flipH="1">
              <a:off x="4608" y="3168"/>
              <a:ext cx="240" cy="432"/>
            </a:xfrm>
            <a:prstGeom prst="line">
              <a:avLst/>
            </a:prstGeom>
            <a:noFill/>
            <a:ln w="28575">
              <a:solidFill>
                <a:schemeClr val="accent1"/>
              </a:solidFill>
              <a:round/>
              <a:headEnd type="none" w="lg" len="med"/>
              <a:tailEnd type="none" w="lg" len="med"/>
            </a:ln>
            <a:effectLst/>
          </p:spPr>
          <p:txBody>
            <a:bodyPr wrap="none" anchor="ctr">
              <a:spAutoFit/>
            </a:bodyPr>
            <a:lstStyle/>
            <a:p>
              <a:endParaRPr lang="en-US"/>
            </a:p>
          </p:txBody>
        </p:sp>
        <p:sp>
          <p:nvSpPr>
            <p:cNvPr id="587878" name="Line 102"/>
            <p:cNvSpPr>
              <a:spLocks noChangeShapeType="1"/>
            </p:cNvSpPr>
            <p:nvPr/>
          </p:nvSpPr>
          <p:spPr bwMode="auto">
            <a:xfrm flipV="1">
              <a:off x="5472" y="3120"/>
              <a:ext cx="1" cy="192"/>
            </a:xfrm>
            <a:prstGeom prst="line">
              <a:avLst/>
            </a:prstGeom>
            <a:noFill/>
            <a:ln w="28575">
              <a:solidFill>
                <a:schemeClr val="accent1"/>
              </a:solidFill>
              <a:round/>
              <a:headEnd type="none" w="lg" len="med"/>
              <a:tailEnd type="none" w="lg" len="med"/>
            </a:ln>
            <a:effectLst/>
          </p:spPr>
          <p:txBody>
            <a:bodyPr wrap="none" anchor="ctr">
              <a:spAutoFit/>
            </a:bodyPr>
            <a:lstStyle/>
            <a:p>
              <a:endParaRPr lang="en-US"/>
            </a:p>
          </p:txBody>
        </p:sp>
      </p:grpSp>
      <p:pic>
        <p:nvPicPr>
          <p:cNvPr id="587879" name="Picture 103" descr="toma agua VC"/>
          <p:cNvPicPr>
            <a:picLocks noChangeAspect="1" noChangeArrowheads="1"/>
          </p:cNvPicPr>
          <p:nvPr/>
        </p:nvPicPr>
        <p:blipFill>
          <a:blip r:embed="rId3" cstate="email"/>
          <a:srcRect/>
          <a:stretch>
            <a:fillRect/>
          </a:stretch>
        </p:blipFill>
        <p:spPr bwMode="auto">
          <a:xfrm>
            <a:off x="0" y="2463800"/>
            <a:ext cx="1665288" cy="1249363"/>
          </a:xfrm>
          <a:prstGeom prst="rect">
            <a:avLst/>
          </a:prstGeom>
          <a:noFill/>
        </p:spPr>
      </p:pic>
      <p:pic>
        <p:nvPicPr>
          <p:cNvPr id="587880" name="Picture 104" descr="IMG_0252"/>
          <p:cNvPicPr>
            <a:picLocks noChangeAspect="1" noChangeArrowheads="1"/>
          </p:cNvPicPr>
          <p:nvPr/>
        </p:nvPicPr>
        <p:blipFill>
          <a:blip r:embed="rId4" cstate="email"/>
          <a:srcRect/>
          <a:stretch>
            <a:fillRect/>
          </a:stretch>
        </p:blipFill>
        <p:spPr bwMode="auto">
          <a:xfrm>
            <a:off x="6516688" y="3833813"/>
            <a:ext cx="1322387" cy="1036637"/>
          </a:xfrm>
          <a:prstGeom prst="rect">
            <a:avLst/>
          </a:prstGeom>
          <a:noFill/>
        </p:spPr>
      </p:pic>
      <p:grpSp>
        <p:nvGrpSpPr>
          <p:cNvPr id="20" name="Group 105"/>
          <p:cNvGrpSpPr>
            <a:grpSpLocks/>
          </p:cNvGrpSpPr>
          <p:nvPr/>
        </p:nvGrpSpPr>
        <p:grpSpPr bwMode="auto">
          <a:xfrm>
            <a:off x="5268913" y="2078038"/>
            <a:ext cx="2265362" cy="1687512"/>
            <a:chOff x="3095" y="1352"/>
            <a:chExt cx="1427" cy="1063"/>
          </a:xfrm>
        </p:grpSpPr>
        <p:sp>
          <p:nvSpPr>
            <p:cNvPr id="587882" name="Text Box 106"/>
            <p:cNvSpPr txBox="1">
              <a:spLocks noChangeArrowheads="1"/>
            </p:cNvSpPr>
            <p:nvPr/>
          </p:nvSpPr>
          <p:spPr bwMode="auto">
            <a:xfrm>
              <a:off x="3095" y="1352"/>
              <a:ext cx="1254" cy="596"/>
            </a:xfrm>
            <a:prstGeom prst="rect">
              <a:avLst/>
            </a:prstGeom>
            <a:noFill/>
            <a:ln w="12700">
              <a:noFill/>
              <a:miter lim="800000"/>
              <a:headEnd type="none" w="lg" len="med"/>
              <a:tailEnd type="none" w="lg" len="med"/>
            </a:ln>
            <a:effectLst/>
          </p:spPr>
          <p:txBody>
            <a:bodyPr>
              <a:spAutoFit/>
            </a:bodyPr>
            <a:lstStyle/>
            <a:p>
              <a:pPr algn="ctr" eaLnBrk="0" hangingPunct="0"/>
              <a:r>
                <a:rPr lang="en-US" sz="2800" b="0">
                  <a:latin typeface="Times New Roman" pitchFamily="18" charset="0"/>
                </a:rPr>
                <a:t>Drip Chlorinator</a:t>
              </a:r>
            </a:p>
          </p:txBody>
        </p:sp>
        <p:cxnSp>
          <p:nvCxnSpPr>
            <p:cNvPr id="587883" name="AutoShape 107"/>
            <p:cNvCxnSpPr>
              <a:cxnSpLocks noChangeShapeType="1"/>
              <a:stCxn id="587882" idx="3"/>
              <a:endCxn id="0" idx="0"/>
            </p:cNvCxnSpPr>
            <p:nvPr/>
          </p:nvCxnSpPr>
          <p:spPr bwMode="auto">
            <a:xfrm>
              <a:off x="4349" y="1650"/>
              <a:ext cx="173" cy="765"/>
            </a:xfrm>
            <a:prstGeom prst="bentConnector2">
              <a:avLst/>
            </a:prstGeom>
            <a:noFill/>
            <a:ln w="12700">
              <a:solidFill>
                <a:schemeClr val="tx1"/>
              </a:solidFill>
              <a:miter lim="800000"/>
              <a:headEnd type="none" w="lg" len="med"/>
              <a:tailEnd type="triangle" w="lg" len="med"/>
            </a:ln>
            <a:effectLst/>
          </p:spPr>
        </p:cxnSp>
      </p:grpSp>
      <p:grpSp>
        <p:nvGrpSpPr>
          <p:cNvPr id="21" name="Group 108"/>
          <p:cNvGrpSpPr>
            <a:grpSpLocks/>
          </p:cNvGrpSpPr>
          <p:nvPr/>
        </p:nvGrpSpPr>
        <p:grpSpPr bwMode="auto">
          <a:xfrm>
            <a:off x="3895725" y="3025775"/>
            <a:ext cx="3248025" cy="1352550"/>
            <a:chOff x="2454" y="1906"/>
            <a:chExt cx="2046" cy="852"/>
          </a:xfrm>
        </p:grpSpPr>
        <p:sp>
          <p:nvSpPr>
            <p:cNvPr id="587885" name="Text Box 109"/>
            <p:cNvSpPr txBox="1">
              <a:spLocks noChangeArrowheads="1"/>
            </p:cNvSpPr>
            <p:nvPr/>
          </p:nvSpPr>
          <p:spPr bwMode="auto">
            <a:xfrm>
              <a:off x="2454" y="1906"/>
              <a:ext cx="1254" cy="596"/>
            </a:xfrm>
            <a:prstGeom prst="rect">
              <a:avLst/>
            </a:prstGeom>
            <a:noFill/>
            <a:ln w="12700">
              <a:noFill/>
              <a:miter lim="800000"/>
              <a:headEnd type="none" w="lg" len="med"/>
              <a:tailEnd type="none" w="lg" len="med"/>
            </a:ln>
            <a:effectLst/>
          </p:spPr>
          <p:txBody>
            <a:bodyPr>
              <a:spAutoFit/>
            </a:bodyPr>
            <a:lstStyle/>
            <a:p>
              <a:pPr algn="ctr" eaLnBrk="0" hangingPunct="0"/>
              <a:r>
                <a:rPr lang="en-US" sz="2800" b="0">
                  <a:latin typeface="Times New Roman" pitchFamily="18" charset="0"/>
                </a:rPr>
                <a:t>Distribution Tank</a:t>
              </a:r>
            </a:p>
          </p:txBody>
        </p:sp>
        <p:cxnSp>
          <p:nvCxnSpPr>
            <p:cNvPr id="587886" name="AutoShape 110"/>
            <p:cNvCxnSpPr>
              <a:cxnSpLocks noChangeShapeType="1"/>
              <a:stCxn id="587885" idx="3"/>
              <a:endCxn id="587782" idx="0"/>
            </p:cNvCxnSpPr>
            <p:nvPr/>
          </p:nvCxnSpPr>
          <p:spPr bwMode="auto">
            <a:xfrm>
              <a:off x="3708" y="2204"/>
              <a:ext cx="792" cy="554"/>
            </a:xfrm>
            <a:prstGeom prst="bentConnector2">
              <a:avLst/>
            </a:prstGeom>
            <a:noFill/>
            <a:ln w="12700">
              <a:solidFill>
                <a:schemeClr val="tx1"/>
              </a:solidFill>
              <a:miter lim="800000"/>
              <a:headEnd type="none" w="lg" len="med"/>
              <a:tailEnd type="triangle" w="lg" len="med"/>
            </a:ln>
            <a:effectLst/>
          </p:spPr>
        </p:cxnSp>
      </p:grpSp>
      <p:pic>
        <p:nvPicPr>
          <p:cNvPr id="587887" name="Picture 111" descr="IMG_0449"/>
          <p:cNvPicPr>
            <a:picLocks noChangeAspect="1" noChangeArrowheads="1"/>
          </p:cNvPicPr>
          <p:nvPr/>
        </p:nvPicPr>
        <p:blipFill>
          <a:blip r:embed="rId5" cstate="email"/>
          <a:srcRect/>
          <a:stretch>
            <a:fillRect/>
          </a:stretch>
        </p:blipFill>
        <p:spPr bwMode="auto">
          <a:xfrm>
            <a:off x="6067425" y="5264150"/>
            <a:ext cx="1809750" cy="1281113"/>
          </a:xfrm>
          <a:prstGeom prst="rect">
            <a:avLst/>
          </a:prstGeom>
          <a:noFill/>
        </p:spPr>
      </p:pic>
      <p:pic>
        <p:nvPicPr>
          <p:cNvPr id="587888" name="Picture 112" descr="CedricSummer05-1 015b"/>
          <p:cNvPicPr>
            <a:picLocks noChangeAspect="1" noChangeArrowheads="1"/>
          </p:cNvPicPr>
          <p:nvPr/>
        </p:nvPicPr>
        <p:blipFill>
          <a:blip r:embed="rId6" cstate="email"/>
          <a:srcRect/>
          <a:stretch>
            <a:fillRect/>
          </a:stretch>
        </p:blipFill>
        <p:spPr bwMode="auto">
          <a:xfrm>
            <a:off x="0" y="1857375"/>
            <a:ext cx="2493963" cy="2100263"/>
          </a:xfrm>
          <a:prstGeom prst="rect">
            <a:avLst/>
          </a:prstGeom>
          <a:noFill/>
        </p:spPr>
      </p:pic>
      <p:grpSp>
        <p:nvGrpSpPr>
          <p:cNvPr id="22" name="Group 113"/>
          <p:cNvGrpSpPr>
            <a:grpSpLocks/>
          </p:cNvGrpSpPr>
          <p:nvPr/>
        </p:nvGrpSpPr>
        <p:grpSpPr bwMode="auto">
          <a:xfrm>
            <a:off x="182563" y="3259138"/>
            <a:ext cx="1233487" cy="2089150"/>
            <a:chOff x="115" y="2053"/>
            <a:chExt cx="777" cy="1316"/>
          </a:xfrm>
        </p:grpSpPr>
        <p:sp>
          <p:nvSpPr>
            <p:cNvPr id="587890" name="Text Box 114"/>
            <p:cNvSpPr txBox="1">
              <a:spLocks noChangeArrowheads="1"/>
            </p:cNvSpPr>
            <p:nvPr/>
          </p:nvSpPr>
          <p:spPr bwMode="auto">
            <a:xfrm>
              <a:off x="115" y="2504"/>
              <a:ext cx="777" cy="865"/>
            </a:xfrm>
            <a:prstGeom prst="rect">
              <a:avLst/>
            </a:prstGeom>
            <a:noFill/>
            <a:ln w="12700">
              <a:noFill/>
              <a:miter lim="800000"/>
              <a:headEnd type="none" w="lg" len="med"/>
              <a:tailEnd type="none" w="lg" len="med"/>
            </a:ln>
            <a:effectLst/>
          </p:spPr>
          <p:txBody>
            <a:bodyPr>
              <a:spAutoFit/>
            </a:bodyPr>
            <a:lstStyle/>
            <a:p>
              <a:pPr eaLnBrk="0" hangingPunct="0"/>
              <a:r>
                <a:rPr lang="en-US" sz="2800" b="0">
                  <a:latin typeface="Times New Roman" pitchFamily="18" charset="0"/>
                </a:rPr>
                <a:t>Spring box or dam</a:t>
              </a:r>
            </a:p>
          </p:txBody>
        </p:sp>
        <p:cxnSp>
          <p:nvCxnSpPr>
            <p:cNvPr id="587891" name="AutoShape 115"/>
            <p:cNvCxnSpPr>
              <a:cxnSpLocks noChangeShapeType="1"/>
              <a:stCxn id="587890" idx="0"/>
              <a:endCxn id="587784" idx="1"/>
            </p:cNvCxnSpPr>
            <p:nvPr/>
          </p:nvCxnSpPr>
          <p:spPr bwMode="auto">
            <a:xfrm flipH="1" flipV="1">
              <a:off x="381" y="2053"/>
              <a:ext cx="123" cy="451"/>
            </a:xfrm>
            <a:prstGeom prst="straightConnector1">
              <a:avLst/>
            </a:prstGeom>
            <a:noFill/>
            <a:ln w="12700">
              <a:solidFill>
                <a:schemeClr val="tx1"/>
              </a:solidFill>
              <a:round/>
              <a:headEnd type="none" w="lg" len="med"/>
              <a:tailEnd type="triangle" w="lg" len="med"/>
            </a:ln>
            <a:effectLst/>
          </p:spPr>
        </p:cxnSp>
      </p:grpSp>
      <p:pic>
        <p:nvPicPr>
          <p:cNvPr id="587892" name="Picture 116"/>
          <p:cNvPicPr>
            <a:picLocks noChangeAspect="1" noChangeArrowheads="1"/>
          </p:cNvPicPr>
          <p:nvPr/>
        </p:nvPicPr>
        <p:blipFill>
          <a:blip r:embed="rId7" cstate="email"/>
          <a:srcRect/>
          <a:stretch>
            <a:fillRect/>
          </a:stretch>
        </p:blipFill>
        <p:spPr bwMode="auto">
          <a:xfrm>
            <a:off x="4033838" y="3830638"/>
            <a:ext cx="2408237" cy="79216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787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78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8788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8788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587892"/>
                                        </p:tgtEl>
                                        <p:attrNameLst>
                                          <p:attrName>style.visibility</p:attrName>
                                        </p:attrNameLst>
                                      </p:cBhvr>
                                      <p:to>
                                        <p:strVal val="visible"/>
                                      </p:to>
                                    </p:set>
                                    <p:anim calcmode="lin" valueType="num">
                                      <p:cBhvr additive="base">
                                        <p:cTn id="27" dur="500" fill="hold"/>
                                        <p:tgtEl>
                                          <p:spTgt spid="587892"/>
                                        </p:tgtEl>
                                        <p:attrNameLst>
                                          <p:attrName>ppt_x</p:attrName>
                                        </p:attrNameLst>
                                      </p:cBhvr>
                                      <p:tavLst>
                                        <p:tav tm="0">
                                          <p:val>
                                            <p:strVal val="1+#ppt_w/2"/>
                                          </p:val>
                                        </p:tav>
                                        <p:tav tm="100000">
                                          <p:val>
                                            <p:strVal val="#ppt_x"/>
                                          </p:val>
                                        </p:tav>
                                      </p:tavLst>
                                    </p:anim>
                                    <p:anim calcmode="lin" valueType="num">
                                      <p:cBhvr additive="base">
                                        <p:cTn id="28" dur="500" fill="hold"/>
                                        <p:tgtEl>
                                          <p:spTgt spid="58789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There is no B team…</a:t>
            </a:r>
            <a:endParaRPr lang="en-US" noProof="0"/>
          </a:p>
        </p:txBody>
      </p:sp>
      <p:sp>
        <p:nvSpPr>
          <p:cNvPr id="3" name="Content Placeholder 2"/>
          <p:cNvSpPr>
            <a:spLocks noGrp="1"/>
          </p:cNvSpPr>
          <p:nvPr>
            <p:ph idx="1"/>
          </p:nvPr>
        </p:nvSpPr>
        <p:spPr/>
        <p:txBody>
          <a:bodyPr/>
          <a:lstStyle/>
          <a:p>
            <a:r>
              <a:rPr lang="en-US" noProof="0" dirty="0" smtClean="0"/>
              <a:t>What you do this spring will not end up in the homework trash can at the end of the semester</a:t>
            </a:r>
          </a:p>
          <a:p>
            <a:r>
              <a:rPr lang="en-US" noProof="0" dirty="0" smtClean="0"/>
              <a:t>This is real. Real people with unsafe water coming out of their taps. And the planet needs you. AguaClara is the only known program working on this problem* on planet earth. There is no B team. </a:t>
            </a:r>
            <a:endParaRPr lang="en-US" noProof="0" dirty="0"/>
          </a:p>
        </p:txBody>
      </p:sp>
      <p:sp>
        <p:nvSpPr>
          <p:cNvPr id="4" name="TextBox 3"/>
          <p:cNvSpPr txBox="1"/>
          <p:nvPr/>
        </p:nvSpPr>
        <p:spPr>
          <a:xfrm>
            <a:off x="914400" y="6096000"/>
            <a:ext cx="5559342" cy="523220"/>
          </a:xfrm>
          <a:prstGeom prst="rect">
            <a:avLst/>
          </a:prstGeom>
          <a:noFill/>
        </p:spPr>
        <p:txBody>
          <a:bodyPr wrap="none" rtlCol="0">
            <a:spAutoFit/>
          </a:bodyPr>
          <a:lstStyle/>
          <a:p>
            <a:r>
              <a:rPr lang="en-US" sz="2800" dirty="0" smtClean="0">
                <a:latin typeface="+mn-lt"/>
              </a:rPr>
              <a:t>*Municipal drinking water treatment</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challenge of a large range of flow rates</a:t>
            </a:r>
            <a:endParaRPr lang="en-US" noProof="0" dirty="0"/>
          </a:p>
        </p:txBody>
      </p:sp>
      <p:sp>
        <p:nvSpPr>
          <p:cNvPr id="3" name="Content Placeholder 2"/>
          <p:cNvSpPr>
            <a:spLocks noGrp="1"/>
          </p:cNvSpPr>
          <p:nvPr>
            <p:ph idx="1"/>
          </p:nvPr>
        </p:nvSpPr>
        <p:spPr>
          <a:xfrm>
            <a:off x="457200" y="1600201"/>
            <a:ext cx="8458200" cy="2209800"/>
          </a:xfrm>
        </p:spPr>
        <p:txBody>
          <a:bodyPr/>
          <a:lstStyle/>
          <a:p>
            <a:r>
              <a:rPr lang="en-US" noProof="0" dirty="0" smtClean="0"/>
              <a:t>Human settlements </a:t>
            </a:r>
            <a:r>
              <a:rPr lang="en-US" dirty="0" smtClean="0"/>
              <a:t>range in size from</a:t>
            </a:r>
            <a:r>
              <a:rPr lang="en-US" noProof="0" dirty="0" smtClean="0"/>
              <a:t> 100 people to 20,000,000 people</a:t>
            </a:r>
          </a:p>
          <a:p>
            <a:r>
              <a:rPr lang="en-US" noProof="0" dirty="0" smtClean="0"/>
              <a:t>The flow rate required is between 0.1 L/s and 80,000 L/s</a:t>
            </a:r>
            <a:endParaRPr lang="en-US" noProof="0" dirty="0"/>
          </a:p>
        </p:txBody>
      </p:sp>
      <p:grpSp>
        <p:nvGrpSpPr>
          <p:cNvPr id="4" name="Group 43"/>
          <p:cNvGrpSpPr/>
          <p:nvPr/>
        </p:nvGrpSpPr>
        <p:grpSpPr>
          <a:xfrm>
            <a:off x="228600" y="3345061"/>
            <a:ext cx="8915400" cy="3258602"/>
            <a:chOff x="228600" y="3345061"/>
            <a:chExt cx="8915400" cy="3258602"/>
          </a:xfrm>
        </p:grpSpPr>
        <p:grpSp>
          <p:nvGrpSpPr>
            <p:cNvPr id="6" name="Group 41"/>
            <p:cNvGrpSpPr/>
            <p:nvPr/>
          </p:nvGrpSpPr>
          <p:grpSpPr>
            <a:xfrm>
              <a:off x="397510" y="3345061"/>
              <a:ext cx="7897404" cy="1531739"/>
              <a:chOff x="397510" y="3345061"/>
              <a:chExt cx="7897404" cy="1531739"/>
            </a:xfrm>
          </p:grpSpPr>
          <p:grpSp>
            <p:nvGrpSpPr>
              <p:cNvPr id="8" name="Group 38"/>
              <p:cNvGrpSpPr/>
              <p:nvPr/>
            </p:nvGrpSpPr>
            <p:grpSpPr>
              <a:xfrm>
                <a:off x="2198914" y="4267200"/>
                <a:ext cx="6096000" cy="609600"/>
                <a:chOff x="1447800" y="4267200"/>
                <a:chExt cx="6096000" cy="609600"/>
              </a:xfrm>
            </p:grpSpPr>
            <p:cxnSp>
              <p:nvCxnSpPr>
                <p:cNvPr id="26" name="Straight Connector 25"/>
                <p:cNvCxnSpPr/>
                <p:nvPr/>
              </p:nvCxnSpPr>
              <p:spPr>
                <a:xfrm flipV="1">
                  <a:off x="1447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26670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8862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51054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63246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7543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3" name="TextBox 32"/>
              <p:cNvSpPr txBox="1"/>
              <p:nvPr/>
            </p:nvSpPr>
            <p:spPr>
              <a:xfrm rot="2700000">
                <a:off x="2056712" y="3859905"/>
                <a:ext cx="301685" cy="369332"/>
              </a:xfrm>
              <a:prstGeom prst="rect">
                <a:avLst/>
              </a:prstGeom>
              <a:noFill/>
            </p:spPr>
            <p:txBody>
              <a:bodyPr wrap="none" rtlCol="0">
                <a:spAutoFit/>
              </a:bodyPr>
              <a:lstStyle/>
              <a:p>
                <a:pPr algn="r"/>
                <a:r>
                  <a:rPr lang="es-HN" dirty="0" smtClean="0">
                    <a:latin typeface="+mn-lt"/>
                  </a:rPr>
                  <a:t>1</a:t>
                </a:r>
                <a:endParaRPr lang="en-US" dirty="0" smtClean="0">
                  <a:latin typeface="+mn-lt"/>
                </a:endParaRPr>
              </a:p>
            </p:txBody>
          </p:sp>
          <p:sp>
            <p:nvSpPr>
              <p:cNvPr id="34" name="TextBox 33"/>
              <p:cNvSpPr txBox="1"/>
              <p:nvPr/>
            </p:nvSpPr>
            <p:spPr>
              <a:xfrm rot="2700000">
                <a:off x="3203320" y="3818533"/>
                <a:ext cx="418704" cy="369332"/>
              </a:xfrm>
              <a:prstGeom prst="rect">
                <a:avLst/>
              </a:prstGeom>
              <a:noFill/>
            </p:spPr>
            <p:txBody>
              <a:bodyPr wrap="none" rtlCol="0">
                <a:spAutoFit/>
              </a:bodyPr>
              <a:lstStyle/>
              <a:p>
                <a:pPr algn="r"/>
                <a:r>
                  <a:rPr lang="es-HN" dirty="0" smtClean="0">
                    <a:latin typeface="+mn-lt"/>
                  </a:rPr>
                  <a:t>10</a:t>
                </a:r>
                <a:endParaRPr lang="en-US" dirty="0" smtClean="0">
                  <a:latin typeface="+mn-lt"/>
                </a:endParaRPr>
              </a:p>
            </p:txBody>
          </p:sp>
          <p:sp>
            <p:nvSpPr>
              <p:cNvPr id="35" name="TextBox 34"/>
              <p:cNvSpPr txBox="1"/>
              <p:nvPr/>
            </p:nvSpPr>
            <p:spPr>
              <a:xfrm rot="2700000">
                <a:off x="4349927" y="3777160"/>
                <a:ext cx="535724" cy="369332"/>
              </a:xfrm>
              <a:prstGeom prst="rect">
                <a:avLst/>
              </a:prstGeom>
              <a:noFill/>
            </p:spPr>
            <p:txBody>
              <a:bodyPr wrap="none" rtlCol="0">
                <a:spAutoFit/>
              </a:bodyPr>
              <a:lstStyle/>
              <a:p>
                <a:pPr algn="r"/>
                <a:r>
                  <a:rPr lang="es-HN" dirty="0" smtClean="0">
                    <a:latin typeface="+mn-lt"/>
                  </a:rPr>
                  <a:t>100</a:t>
                </a:r>
                <a:endParaRPr lang="en-US" dirty="0" smtClean="0">
                  <a:latin typeface="+mn-lt"/>
                </a:endParaRPr>
              </a:p>
            </p:txBody>
          </p:sp>
          <p:sp>
            <p:nvSpPr>
              <p:cNvPr id="36" name="TextBox 35"/>
              <p:cNvSpPr txBox="1"/>
              <p:nvPr/>
            </p:nvSpPr>
            <p:spPr>
              <a:xfrm rot="2700000">
                <a:off x="5383981" y="3715385"/>
                <a:ext cx="710451" cy="369332"/>
              </a:xfrm>
              <a:prstGeom prst="rect">
                <a:avLst/>
              </a:prstGeom>
              <a:noFill/>
            </p:spPr>
            <p:txBody>
              <a:bodyPr wrap="none" rtlCol="0">
                <a:spAutoFit/>
              </a:bodyPr>
              <a:lstStyle/>
              <a:p>
                <a:pPr algn="r"/>
                <a:r>
                  <a:rPr lang="es-HN" dirty="0" smtClean="0">
                    <a:latin typeface="+mn-lt"/>
                  </a:rPr>
                  <a:t>1,000</a:t>
                </a:r>
                <a:endParaRPr lang="en-US" dirty="0" smtClean="0">
                  <a:latin typeface="+mn-lt"/>
                </a:endParaRPr>
              </a:p>
            </p:txBody>
          </p:sp>
          <p:sp>
            <p:nvSpPr>
              <p:cNvPr id="37" name="TextBox 36"/>
              <p:cNvSpPr txBox="1"/>
              <p:nvPr/>
            </p:nvSpPr>
            <p:spPr>
              <a:xfrm rot="2700000">
                <a:off x="6484154" y="3674012"/>
                <a:ext cx="827471" cy="369332"/>
              </a:xfrm>
              <a:prstGeom prst="rect">
                <a:avLst/>
              </a:prstGeom>
              <a:noFill/>
            </p:spPr>
            <p:txBody>
              <a:bodyPr wrap="none" rtlCol="0">
                <a:spAutoFit/>
              </a:bodyPr>
              <a:lstStyle/>
              <a:p>
                <a:pPr algn="r"/>
                <a:r>
                  <a:rPr lang="es-HN" dirty="0" smtClean="0">
                    <a:latin typeface="+mn-lt"/>
                  </a:rPr>
                  <a:t>10,000</a:t>
                </a:r>
                <a:endParaRPr lang="en-US" dirty="0" smtClean="0">
                  <a:latin typeface="+mn-lt"/>
                </a:endParaRPr>
              </a:p>
            </p:txBody>
          </p:sp>
          <p:sp>
            <p:nvSpPr>
              <p:cNvPr id="38" name="TextBox 37"/>
              <p:cNvSpPr txBox="1"/>
              <p:nvPr/>
            </p:nvSpPr>
            <p:spPr>
              <a:xfrm rot="2700000">
                <a:off x="7610017" y="3632640"/>
                <a:ext cx="944489" cy="369332"/>
              </a:xfrm>
              <a:prstGeom prst="rect">
                <a:avLst/>
              </a:prstGeom>
              <a:noFill/>
            </p:spPr>
            <p:txBody>
              <a:bodyPr wrap="none" rtlCol="0">
                <a:spAutoFit/>
              </a:bodyPr>
              <a:lstStyle/>
              <a:p>
                <a:pPr algn="r"/>
                <a:r>
                  <a:rPr lang="es-HN" dirty="0" smtClean="0">
                    <a:latin typeface="+mn-lt"/>
                  </a:rPr>
                  <a:t>100,000</a:t>
                </a:r>
                <a:endParaRPr lang="en-US" dirty="0" smtClean="0">
                  <a:latin typeface="+mn-lt"/>
                </a:endParaRPr>
              </a:p>
            </p:txBody>
          </p:sp>
          <p:sp>
            <p:nvSpPr>
              <p:cNvPr id="40" name="TextBox 39"/>
              <p:cNvSpPr txBox="1"/>
              <p:nvPr/>
            </p:nvSpPr>
            <p:spPr>
              <a:xfrm>
                <a:off x="397510" y="4181425"/>
                <a:ext cx="466987" cy="369332"/>
              </a:xfrm>
              <a:prstGeom prst="rect">
                <a:avLst/>
              </a:prstGeom>
              <a:noFill/>
            </p:spPr>
            <p:txBody>
              <a:bodyPr wrap="none" rtlCol="0">
                <a:spAutoFit/>
              </a:bodyPr>
              <a:lstStyle/>
              <a:p>
                <a:r>
                  <a:rPr lang="es-HN" b="1" dirty="0" smtClean="0">
                    <a:latin typeface="+mn-lt"/>
                  </a:rPr>
                  <a:t>L/s</a:t>
                </a:r>
                <a:endParaRPr lang="en-US" b="1" dirty="0" smtClean="0">
                  <a:latin typeface="+mn-lt"/>
                </a:endParaRPr>
              </a:p>
            </p:txBody>
          </p:sp>
        </p:grpSp>
        <p:grpSp>
          <p:nvGrpSpPr>
            <p:cNvPr id="15" name="Group 42"/>
            <p:cNvGrpSpPr/>
            <p:nvPr/>
          </p:nvGrpSpPr>
          <p:grpSpPr>
            <a:xfrm>
              <a:off x="228600" y="4876800"/>
              <a:ext cx="8915400" cy="1726863"/>
              <a:chOff x="228600" y="4876800"/>
              <a:chExt cx="8915400" cy="1726863"/>
            </a:xfrm>
          </p:grpSpPr>
          <p:grpSp>
            <p:nvGrpSpPr>
              <p:cNvPr id="16" name="Group 15"/>
              <p:cNvGrpSpPr/>
              <p:nvPr/>
            </p:nvGrpSpPr>
            <p:grpSpPr>
              <a:xfrm>
                <a:off x="1371600" y="4876800"/>
                <a:ext cx="7772400" cy="609600"/>
                <a:chOff x="620486" y="4876800"/>
                <a:chExt cx="7772400" cy="609600"/>
              </a:xfrm>
            </p:grpSpPr>
            <p:cxnSp>
              <p:nvCxnSpPr>
                <p:cNvPr id="5" name="Straight Arrow Connector 4"/>
                <p:cNvCxnSpPr/>
                <p:nvPr/>
              </p:nvCxnSpPr>
              <p:spPr>
                <a:xfrm>
                  <a:off x="620486" y="4876800"/>
                  <a:ext cx="7772400" cy="0"/>
                </a:xfrm>
                <a:prstGeom prst="straightConnector1">
                  <a:avLst/>
                </a:prstGeom>
                <a:ln w="635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3" name="Group 14"/>
                <p:cNvGrpSpPr/>
                <p:nvPr/>
              </p:nvGrpSpPr>
              <p:grpSpPr>
                <a:xfrm>
                  <a:off x="849086" y="4876800"/>
                  <a:ext cx="7315200" cy="609600"/>
                  <a:chOff x="914400" y="4800600"/>
                  <a:chExt cx="7315200" cy="1066800"/>
                </a:xfrm>
              </p:grpSpPr>
              <p:cxnSp>
                <p:nvCxnSpPr>
                  <p:cNvPr id="7" name="Straight Connector 6"/>
                  <p:cNvCxnSpPr/>
                  <p:nvPr/>
                </p:nvCxnSpPr>
                <p:spPr>
                  <a:xfrm>
                    <a:off x="914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133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3528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7912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010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8229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47" name="Straight Arrow Connector 46"/>
                <p:cNvCxnSpPr/>
                <p:nvPr/>
              </p:nvCxnSpPr>
              <p:spPr>
                <a:xfrm>
                  <a:off x="2178235" y="4876800"/>
                  <a:ext cx="1368454" cy="0"/>
                </a:xfrm>
                <a:prstGeom prst="straightConnector1">
                  <a:avLst/>
                </a:prstGeom>
                <a:ln w="63500">
                  <a:solidFill>
                    <a:srgbClr val="0E64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17" name="TextBox 16"/>
              <p:cNvSpPr txBox="1"/>
              <p:nvPr/>
            </p:nvSpPr>
            <p:spPr>
              <a:xfrm rot="2700000">
                <a:off x="1336638" y="5553210"/>
                <a:ext cx="535724" cy="369332"/>
              </a:xfrm>
              <a:prstGeom prst="rect">
                <a:avLst/>
              </a:prstGeom>
              <a:noFill/>
            </p:spPr>
            <p:txBody>
              <a:bodyPr wrap="none" rtlCol="0">
                <a:spAutoFit/>
              </a:bodyPr>
              <a:lstStyle/>
              <a:p>
                <a:r>
                  <a:rPr lang="es-HN" dirty="0" smtClean="0">
                    <a:latin typeface="+mn-lt"/>
                  </a:rPr>
                  <a:t>100</a:t>
                </a:r>
                <a:endParaRPr lang="en-US" dirty="0" smtClean="0">
                  <a:latin typeface="+mn-lt"/>
                </a:endParaRPr>
              </a:p>
            </p:txBody>
          </p:sp>
          <p:sp>
            <p:nvSpPr>
              <p:cNvPr id="18" name="TextBox 17"/>
              <p:cNvSpPr txBox="1"/>
              <p:nvPr/>
            </p:nvSpPr>
            <p:spPr>
              <a:xfrm rot="2700000">
                <a:off x="2574124" y="5614985"/>
                <a:ext cx="710451" cy="369332"/>
              </a:xfrm>
              <a:prstGeom prst="rect">
                <a:avLst/>
              </a:prstGeom>
              <a:noFill/>
            </p:spPr>
            <p:txBody>
              <a:bodyPr wrap="none" rtlCol="0">
                <a:spAutoFit/>
              </a:bodyPr>
              <a:lstStyle/>
              <a:p>
                <a:r>
                  <a:rPr lang="es-HN" dirty="0" smtClean="0">
                    <a:latin typeface="+mn-lt"/>
                  </a:rPr>
                  <a:t>1,000</a:t>
                </a:r>
                <a:endParaRPr lang="en-US" dirty="0" smtClean="0">
                  <a:latin typeface="+mn-lt"/>
                </a:endParaRPr>
              </a:p>
            </p:txBody>
          </p:sp>
          <p:sp>
            <p:nvSpPr>
              <p:cNvPr id="19" name="TextBox 18"/>
              <p:cNvSpPr txBox="1"/>
              <p:nvPr/>
            </p:nvSpPr>
            <p:spPr>
              <a:xfrm rot="2700000">
                <a:off x="3724244" y="5656358"/>
                <a:ext cx="827471" cy="369332"/>
              </a:xfrm>
              <a:prstGeom prst="rect">
                <a:avLst/>
              </a:prstGeom>
              <a:noFill/>
            </p:spPr>
            <p:txBody>
              <a:bodyPr wrap="none" rtlCol="0">
                <a:spAutoFit/>
              </a:bodyPr>
              <a:lstStyle/>
              <a:p>
                <a:r>
                  <a:rPr lang="es-HN" dirty="0" smtClean="0">
                    <a:latin typeface="+mn-lt"/>
                  </a:rPr>
                  <a:t>10,000</a:t>
                </a:r>
                <a:endParaRPr lang="en-US" dirty="0" smtClean="0">
                  <a:latin typeface="+mn-lt"/>
                </a:endParaRPr>
              </a:p>
            </p:txBody>
          </p:sp>
          <p:sp>
            <p:nvSpPr>
              <p:cNvPr id="20" name="TextBox 19"/>
              <p:cNvSpPr txBox="1"/>
              <p:nvPr/>
            </p:nvSpPr>
            <p:spPr>
              <a:xfrm rot="2700000">
                <a:off x="4995963" y="5697730"/>
                <a:ext cx="944489" cy="369332"/>
              </a:xfrm>
              <a:prstGeom prst="rect">
                <a:avLst/>
              </a:prstGeom>
              <a:noFill/>
            </p:spPr>
            <p:txBody>
              <a:bodyPr wrap="none" rtlCol="0">
                <a:spAutoFit/>
              </a:bodyPr>
              <a:lstStyle/>
              <a:p>
                <a:r>
                  <a:rPr lang="es-HN" dirty="0" smtClean="0">
                    <a:latin typeface="+mn-lt"/>
                  </a:rPr>
                  <a:t>100,000</a:t>
                </a:r>
                <a:endParaRPr lang="en-US" dirty="0" smtClean="0">
                  <a:latin typeface="+mn-lt"/>
                </a:endParaRPr>
              </a:p>
            </p:txBody>
          </p:sp>
          <p:sp>
            <p:nvSpPr>
              <p:cNvPr id="21" name="TextBox 20"/>
              <p:cNvSpPr txBox="1"/>
              <p:nvPr/>
            </p:nvSpPr>
            <p:spPr>
              <a:xfrm rot="2700000">
                <a:off x="6218423" y="5759506"/>
                <a:ext cx="1119217" cy="369332"/>
              </a:xfrm>
              <a:prstGeom prst="rect">
                <a:avLst/>
              </a:prstGeom>
              <a:noFill/>
            </p:spPr>
            <p:txBody>
              <a:bodyPr wrap="none" rtlCol="0">
                <a:spAutoFit/>
              </a:bodyPr>
              <a:lstStyle/>
              <a:p>
                <a:r>
                  <a:rPr lang="es-HN" dirty="0" smtClean="0">
                    <a:latin typeface="+mn-lt"/>
                  </a:rPr>
                  <a:t>1,000,000</a:t>
                </a:r>
                <a:endParaRPr lang="en-US" dirty="0" smtClean="0">
                  <a:latin typeface="+mn-lt"/>
                </a:endParaRPr>
              </a:p>
            </p:txBody>
          </p:sp>
          <p:sp>
            <p:nvSpPr>
              <p:cNvPr id="22" name="TextBox 21"/>
              <p:cNvSpPr txBox="1"/>
              <p:nvPr/>
            </p:nvSpPr>
            <p:spPr>
              <a:xfrm rot="2700000">
                <a:off x="7413941" y="5800879"/>
                <a:ext cx="1236236" cy="369332"/>
              </a:xfrm>
              <a:prstGeom prst="rect">
                <a:avLst/>
              </a:prstGeom>
              <a:noFill/>
            </p:spPr>
            <p:txBody>
              <a:bodyPr wrap="none" rtlCol="0">
                <a:spAutoFit/>
              </a:bodyPr>
              <a:lstStyle/>
              <a:p>
                <a:r>
                  <a:rPr lang="es-HN" dirty="0" smtClean="0">
                    <a:latin typeface="+mn-lt"/>
                  </a:rPr>
                  <a:t>10,000,000</a:t>
                </a:r>
                <a:endParaRPr lang="en-US" dirty="0" smtClean="0">
                  <a:latin typeface="+mn-lt"/>
                </a:endParaRPr>
              </a:p>
            </p:txBody>
          </p:sp>
          <p:sp>
            <p:nvSpPr>
              <p:cNvPr id="41" name="TextBox 40"/>
              <p:cNvSpPr txBox="1"/>
              <p:nvPr/>
            </p:nvSpPr>
            <p:spPr>
              <a:xfrm>
                <a:off x="228600" y="5071640"/>
                <a:ext cx="1225592" cy="369332"/>
              </a:xfrm>
              <a:prstGeom prst="rect">
                <a:avLst/>
              </a:prstGeom>
              <a:noFill/>
            </p:spPr>
            <p:txBody>
              <a:bodyPr wrap="none" rtlCol="0">
                <a:spAutoFit/>
              </a:bodyPr>
              <a:lstStyle/>
              <a:p>
                <a:r>
                  <a:rPr lang="es-HN" b="1" dirty="0" err="1" smtClean="0"/>
                  <a:t>Population</a:t>
                </a:r>
                <a:endParaRPr lang="en-US" b="1" dirty="0" smtClean="0"/>
              </a:p>
            </p:txBody>
          </p:sp>
        </p:grpSp>
      </p:grpSp>
      <p:cxnSp>
        <p:nvCxnSpPr>
          <p:cNvPr id="50" name="Straight Arrow Connector 49"/>
          <p:cNvCxnSpPr/>
          <p:nvPr/>
        </p:nvCxnSpPr>
        <p:spPr>
          <a:xfrm>
            <a:off x="1970314" y="4882243"/>
            <a:ext cx="959035" cy="0"/>
          </a:xfrm>
          <a:prstGeom prst="straightConnector1">
            <a:avLst/>
          </a:prstGeom>
          <a:ln w="63500">
            <a:solidFill>
              <a:srgbClr val="00B050"/>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4297803" y="4876800"/>
            <a:ext cx="1112397" cy="0"/>
          </a:xfrm>
          <a:prstGeom prst="straightConnector1">
            <a:avLst/>
          </a:prstGeom>
          <a:ln w="63500">
            <a:solidFill>
              <a:srgbClr val="00B050"/>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2284990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right)">
                                      <p:cBhvr>
                                        <p:cTn id="1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challenge</a:t>
            </a:r>
            <a:r>
              <a:rPr lang="en-US" dirty="0" smtClean="0"/>
              <a:t> of low flow</a:t>
            </a:r>
            <a:endParaRPr lang="en-US" noProof="0" dirty="0"/>
          </a:p>
        </p:txBody>
      </p:sp>
      <p:sp>
        <p:nvSpPr>
          <p:cNvPr id="3" name="Content Placeholder 2"/>
          <p:cNvSpPr>
            <a:spLocks noGrp="1"/>
          </p:cNvSpPr>
          <p:nvPr>
            <p:ph idx="1"/>
          </p:nvPr>
        </p:nvSpPr>
        <p:spPr/>
        <p:txBody>
          <a:bodyPr/>
          <a:lstStyle/>
          <a:p>
            <a:r>
              <a:rPr lang="en-US" noProof="0" dirty="0" smtClean="0"/>
              <a:t>Flocculator– new geometry required</a:t>
            </a:r>
          </a:p>
          <a:p>
            <a:r>
              <a:rPr lang="en-US" noProof="0" dirty="0" smtClean="0"/>
              <a:t>Sedimentation – easy because it is the largest process</a:t>
            </a:r>
          </a:p>
          <a:p>
            <a:r>
              <a:rPr lang="en-US" noProof="0" dirty="0" smtClean="0"/>
              <a:t>Filter– Difficult to construct in an open container</a:t>
            </a:r>
            <a:endParaRPr lang="en-US" noProof="0" dirty="0"/>
          </a:p>
        </p:txBody>
      </p:sp>
      <p:grpSp>
        <p:nvGrpSpPr>
          <p:cNvPr id="4" name="Group 3"/>
          <p:cNvGrpSpPr/>
          <p:nvPr/>
        </p:nvGrpSpPr>
        <p:grpSpPr>
          <a:xfrm>
            <a:off x="103414" y="3724586"/>
            <a:ext cx="8915400" cy="3258602"/>
            <a:chOff x="228600" y="3345061"/>
            <a:chExt cx="8915400" cy="3258602"/>
          </a:xfrm>
        </p:grpSpPr>
        <p:grpSp>
          <p:nvGrpSpPr>
            <p:cNvPr id="5" name="Group 4"/>
            <p:cNvGrpSpPr/>
            <p:nvPr/>
          </p:nvGrpSpPr>
          <p:grpSpPr>
            <a:xfrm>
              <a:off x="397510" y="3345061"/>
              <a:ext cx="7897404" cy="1531739"/>
              <a:chOff x="397510" y="3345061"/>
              <a:chExt cx="7897404" cy="1531739"/>
            </a:xfrm>
          </p:grpSpPr>
          <p:grpSp>
            <p:nvGrpSpPr>
              <p:cNvPr id="6" name="Group 24"/>
              <p:cNvGrpSpPr/>
              <p:nvPr/>
            </p:nvGrpSpPr>
            <p:grpSpPr>
              <a:xfrm>
                <a:off x="2198914" y="4267200"/>
                <a:ext cx="6096000" cy="609600"/>
                <a:chOff x="1447800" y="4267200"/>
                <a:chExt cx="6096000" cy="609600"/>
              </a:xfrm>
            </p:grpSpPr>
            <p:cxnSp>
              <p:nvCxnSpPr>
                <p:cNvPr id="33" name="Straight Connector 32"/>
                <p:cNvCxnSpPr/>
                <p:nvPr/>
              </p:nvCxnSpPr>
              <p:spPr>
                <a:xfrm flipV="1">
                  <a:off x="1447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26670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38862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51054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63246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7543800" y="4267200"/>
                  <a:ext cx="0" cy="6096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rot="2700000">
                <a:off x="2056712" y="3859905"/>
                <a:ext cx="301685" cy="369332"/>
              </a:xfrm>
              <a:prstGeom prst="rect">
                <a:avLst/>
              </a:prstGeom>
              <a:noFill/>
            </p:spPr>
            <p:txBody>
              <a:bodyPr wrap="none" rtlCol="0">
                <a:spAutoFit/>
              </a:bodyPr>
              <a:lstStyle/>
              <a:p>
                <a:pPr algn="r"/>
                <a:r>
                  <a:rPr lang="es-HN" dirty="0" smtClean="0">
                    <a:latin typeface="+mn-lt"/>
                  </a:rPr>
                  <a:t>1</a:t>
                </a:r>
                <a:endParaRPr lang="en-US" dirty="0" smtClean="0">
                  <a:latin typeface="+mn-lt"/>
                </a:endParaRPr>
              </a:p>
            </p:txBody>
          </p:sp>
          <p:sp>
            <p:nvSpPr>
              <p:cNvPr id="27" name="TextBox 26"/>
              <p:cNvSpPr txBox="1"/>
              <p:nvPr/>
            </p:nvSpPr>
            <p:spPr>
              <a:xfrm rot="2700000">
                <a:off x="3203320" y="3818533"/>
                <a:ext cx="418704" cy="369332"/>
              </a:xfrm>
              <a:prstGeom prst="rect">
                <a:avLst/>
              </a:prstGeom>
              <a:noFill/>
            </p:spPr>
            <p:txBody>
              <a:bodyPr wrap="none" rtlCol="0">
                <a:spAutoFit/>
              </a:bodyPr>
              <a:lstStyle/>
              <a:p>
                <a:pPr algn="r"/>
                <a:r>
                  <a:rPr lang="es-HN" dirty="0" smtClean="0">
                    <a:latin typeface="+mn-lt"/>
                  </a:rPr>
                  <a:t>10</a:t>
                </a:r>
                <a:endParaRPr lang="en-US" dirty="0" smtClean="0">
                  <a:latin typeface="+mn-lt"/>
                </a:endParaRPr>
              </a:p>
            </p:txBody>
          </p:sp>
          <p:sp>
            <p:nvSpPr>
              <p:cNvPr id="28" name="TextBox 27"/>
              <p:cNvSpPr txBox="1"/>
              <p:nvPr/>
            </p:nvSpPr>
            <p:spPr>
              <a:xfrm rot="2700000">
                <a:off x="4349927" y="3777160"/>
                <a:ext cx="535724" cy="369332"/>
              </a:xfrm>
              <a:prstGeom prst="rect">
                <a:avLst/>
              </a:prstGeom>
              <a:noFill/>
            </p:spPr>
            <p:txBody>
              <a:bodyPr wrap="none" rtlCol="0">
                <a:spAutoFit/>
              </a:bodyPr>
              <a:lstStyle/>
              <a:p>
                <a:pPr algn="r"/>
                <a:r>
                  <a:rPr lang="es-HN" dirty="0" smtClean="0">
                    <a:latin typeface="+mn-lt"/>
                  </a:rPr>
                  <a:t>100</a:t>
                </a:r>
                <a:endParaRPr lang="en-US" dirty="0" smtClean="0">
                  <a:latin typeface="+mn-lt"/>
                </a:endParaRPr>
              </a:p>
            </p:txBody>
          </p:sp>
          <p:sp>
            <p:nvSpPr>
              <p:cNvPr id="29" name="TextBox 28"/>
              <p:cNvSpPr txBox="1"/>
              <p:nvPr/>
            </p:nvSpPr>
            <p:spPr>
              <a:xfrm rot="2700000">
                <a:off x="5383981" y="3715385"/>
                <a:ext cx="710451" cy="369332"/>
              </a:xfrm>
              <a:prstGeom prst="rect">
                <a:avLst/>
              </a:prstGeom>
              <a:noFill/>
            </p:spPr>
            <p:txBody>
              <a:bodyPr wrap="none" rtlCol="0">
                <a:spAutoFit/>
              </a:bodyPr>
              <a:lstStyle/>
              <a:p>
                <a:pPr algn="r"/>
                <a:r>
                  <a:rPr lang="es-HN" dirty="0" smtClean="0">
                    <a:latin typeface="+mn-lt"/>
                  </a:rPr>
                  <a:t>1,000</a:t>
                </a:r>
                <a:endParaRPr lang="en-US" dirty="0" smtClean="0">
                  <a:latin typeface="+mn-lt"/>
                </a:endParaRPr>
              </a:p>
            </p:txBody>
          </p:sp>
          <p:sp>
            <p:nvSpPr>
              <p:cNvPr id="30" name="TextBox 29"/>
              <p:cNvSpPr txBox="1"/>
              <p:nvPr/>
            </p:nvSpPr>
            <p:spPr>
              <a:xfrm rot="2700000">
                <a:off x="6484154" y="3674012"/>
                <a:ext cx="827471" cy="369332"/>
              </a:xfrm>
              <a:prstGeom prst="rect">
                <a:avLst/>
              </a:prstGeom>
              <a:noFill/>
            </p:spPr>
            <p:txBody>
              <a:bodyPr wrap="none" rtlCol="0">
                <a:spAutoFit/>
              </a:bodyPr>
              <a:lstStyle/>
              <a:p>
                <a:pPr algn="r"/>
                <a:r>
                  <a:rPr lang="es-HN" dirty="0" smtClean="0">
                    <a:latin typeface="+mn-lt"/>
                  </a:rPr>
                  <a:t>10,000</a:t>
                </a:r>
                <a:endParaRPr lang="en-US" dirty="0" smtClean="0">
                  <a:latin typeface="+mn-lt"/>
                </a:endParaRPr>
              </a:p>
            </p:txBody>
          </p:sp>
          <p:sp>
            <p:nvSpPr>
              <p:cNvPr id="31" name="TextBox 30"/>
              <p:cNvSpPr txBox="1"/>
              <p:nvPr/>
            </p:nvSpPr>
            <p:spPr>
              <a:xfrm rot="2700000">
                <a:off x="7610017" y="3632640"/>
                <a:ext cx="944489" cy="369332"/>
              </a:xfrm>
              <a:prstGeom prst="rect">
                <a:avLst/>
              </a:prstGeom>
              <a:noFill/>
            </p:spPr>
            <p:txBody>
              <a:bodyPr wrap="none" rtlCol="0">
                <a:spAutoFit/>
              </a:bodyPr>
              <a:lstStyle/>
              <a:p>
                <a:pPr algn="r"/>
                <a:r>
                  <a:rPr lang="es-HN" dirty="0" smtClean="0">
                    <a:latin typeface="+mn-lt"/>
                  </a:rPr>
                  <a:t>100,000</a:t>
                </a:r>
                <a:endParaRPr lang="en-US" dirty="0" smtClean="0">
                  <a:latin typeface="+mn-lt"/>
                </a:endParaRPr>
              </a:p>
            </p:txBody>
          </p:sp>
          <p:sp>
            <p:nvSpPr>
              <p:cNvPr id="32" name="TextBox 31"/>
              <p:cNvSpPr txBox="1"/>
              <p:nvPr/>
            </p:nvSpPr>
            <p:spPr>
              <a:xfrm>
                <a:off x="397510" y="4181425"/>
                <a:ext cx="466987" cy="369332"/>
              </a:xfrm>
              <a:prstGeom prst="rect">
                <a:avLst/>
              </a:prstGeom>
              <a:noFill/>
            </p:spPr>
            <p:txBody>
              <a:bodyPr wrap="none" rtlCol="0">
                <a:spAutoFit/>
              </a:bodyPr>
              <a:lstStyle/>
              <a:p>
                <a:r>
                  <a:rPr lang="es-HN" b="1" dirty="0" smtClean="0">
                    <a:latin typeface="+mn-lt"/>
                  </a:rPr>
                  <a:t>L/s</a:t>
                </a:r>
                <a:endParaRPr lang="en-US" b="1" dirty="0" smtClean="0">
                  <a:latin typeface="+mn-lt"/>
                </a:endParaRPr>
              </a:p>
            </p:txBody>
          </p:sp>
        </p:grpSp>
        <p:grpSp>
          <p:nvGrpSpPr>
            <p:cNvPr id="7" name="Group 5"/>
            <p:cNvGrpSpPr/>
            <p:nvPr/>
          </p:nvGrpSpPr>
          <p:grpSpPr>
            <a:xfrm>
              <a:off x="228600" y="4876800"/>
              <a:ext cx="8915400" cy="1726863"/>
              <a:chOff x="228600" y="4876800"/>
              <a:chExt cx="8915400" cy="1726863"/>
            </a:xfrm>
          </p:grpSpPr>
          <p:grpSp>
            <p:nvGrpSpPr>
              <p:cNvPr id="16" name="Group 6"/>
              <p:cNvGrpSpPr/>
              <p:nvPr/>
            </p:nvGrpSpPr>
            <p:grpSpPr>
              <a:xfrm>
                <a:off x="1371600" y="4876800"/>
                <a:ext cx="7772400" cy="609600"/>
                <a:chOff x="620486" y="4876800"/>
                <a:chExt cx="7772400" cy="609600"/>
              </a:xfrm>
            </p:grpSpPr>
            <p:cxnSp>
              <p:nvCxnSpPr>
                <p:cNvPr id="15" name="Straight Arrow Connector 14"/>
                <p:cNvCxnSpPr/>
                <p:nvPr/>
              </p:nvCxnSpPr>
              <p:spPr>
                <a:xfrm>
                  <a:off x="620486" y="4876800"/>
                  <a:ext cx="7772400" cy="0"/>
                </a:xfrm>
                <a:prstGeom prst="straightConnector1">
                  <a:avLst/>
                </a:prstGeom>
                <a:ln w="63500">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nvGrpSpPr>
                <p:cNvPr id="25" name="Group 15"/>
                <p:cNvGrpSpPr/>
                <p:nvPr/>
              </p:nvGrpSpPr>
              <p:grpSpPr>
                <a:xfrm>
                  <a:off x="849086" y="4876800"/>
                  <a:ext cx="7315200" cy="609600"/>
                  <a:chOff x="914400" y="4800600"/>
                  <a:chExt cx="7315200" cy="1066800"/>
                </a:xfrm>
              </p:grpSpPr>
              <p:cxnSp>
                <p:nvCxnSpPr>
                  <p:cNvPr id="18" name="Straight Connector 17"/>
                  <p:cNvCxnSpPr/>
                  <p:nvPr/>
                </p:nvCxnSpPr>
                <p:spPr>
                  <a:xfrm>
                    <a:off x="914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2133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3528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5720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7912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0104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8229600" y="4800600"/>
                    <a:ext cx="0" cy="1066800"/>
                  </a:xfrm>
                  <a:prstGeom prst="line">
                    <a:avLst/>
                  </a:prstGeom>
                  <a:ln w="38100"/>
                </p:spPr>
                <p:style>
                  <a:lnRef idx="1">
                    <a:schemeClr val="accent1"/>
                  </a:lnRef>
                  <a:fillRef idx="0">
                    <a:schemeClr val="accent1"/>
                  </a:fillRef>
                  <a:effectRef idx="0">
                    <a:schemeClr val="accent1"/>
                  </a:effectRef>
                  <a:fontRef idx="minor">
                    <a:schemeClr val="tx1"/>
                  </a:fontRef>
                </p:style>
              </p:cxnSp>
            </p:grpSp>
            <p:cxnSp>
              <p:nvCxnSpPr>
                <p:cNvPr id="17" name="Straight Arrow Connector 16"/>
                <p:cNvCxnSpPr/>
                <p:nvPr/>
              </p:nvCxnSpPr>
              <p:spPr>
                <a:xfrm>
                  <a:off x="2178235" y="4876800"/>
                  <a:ext cx="1368454" cy="0"/>
                </a:xfrm>
                <a:prstGeom prst="straightConnector1">
                  <a:avLst/>
                </a:prstGeom>
                <a:ln w="63500">
                  <a:solidFill>
                    <a:srgbClr val="0E6400"/>
                  </a:solidFill>
                  <a:headEnd type="triangle" w="lg" len="med"/>
                  <a:tailEnd type="triangle" w="lg" len="med"/>
                </a:ln>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rot="2700000">
                <a:off x="1336638" y="5553210"/>
                <a:ext cx="535724" cy="369332"/>
              </a:xfrm>
              <a:prstGeom prst="rect">
                <a:avLst/>
              </a:prstGeom>
              <a:noFill/>
            </p:spPr>
            <p:txBody>
              <a:bodyPr wrap="none" rtlCol="0">
                <a:spAutoFit/>
              </a:bodyPr>
              <a:lstStyle/>
              <a:p>
                <a:r>
                  <a:rPr lang="es-HN" dirty="0" smtClean="0">
                    <a:latin typeface="+mn-lt"/>
                  </a:rPr>
                  <a:t>100</a:t>
                </a:r>
                <a:endParaRPr lang="en-US" dirty="0" smtClean="0">
                  <a:latin typeface="+mn-lt"/>
                </a:endParaRPr>
              </a:p>
            </p:txBody>
          </p:sp>
          <p:sp>
            <p:nvSpPr>
              <p:cNvPr id="9" name="TextBox 8"/>
              <p:cNvSpPr txBox="1"/>
              <p:nvPr/>
            </p:nvSpPr>
            <p:spPr>
              <a:xfrm rot="2700000">
                <a:off x="2574124" y="5614985"/>
                <a:ext cx="710451" cy="369332"/>
              </a:xfrm>
              <a:prstGeom prst="rect">
                <a:avLst/>
              </a:prstGeom>
              <a:noFill/>
            </p:spPr>
            <p:txBody>
              <a:bodyPr wrap="none" rtlCol="0">
                <a:spAutoFit/>
              </a:bodyPr>
              <a:lstStyle/>
              <a:p>
                <a:r>
                  <a:rPr lang="es-HN" dirty="0" smtClean="0">
                    <a:latin typeface="+mn-lt"/>
                  </a:rPr>
                  <a:t>1,000</a:t>
                </a:r>
                <a:endParaRPr lang="en-US" dirty="0" smtClean="0">
                  <a:latin typeface="+mn-lt"/>
                </a:endParaRPr>
              </a:p>
            </p:txBody>
          </p:sp>
          <p:sp>
            <p:nvSpPr>
              <p:cNvPr id="10" name="TextBox 9"/>
              <p:cNvSpPr txBox="1"/>
              <p:nvPr/>
            </p:nvSpPr>
            <p:spPr>
              <a:xfrm rot="2700000">
                <a:off x="3724244" y="5656358"/>
                <a:ext cx="827471" cy="369332"/>
              </a:xfrm>
              <a:prstGeom prst="rect">
                <a:avLst/>
              </a:prstGeom>
              <a:noFill/>
            </p:spPr>
            <p:txBody>
              <a:bodyPr wrap="none" rtlCol="0">
                <a:spAutoFit/>
              </a:bodyPr>
              <a:lstStyle/>
              <a:p>
                <a:r>
                  <a:rPr lang="es-HN" dirty="0" smtClean="0">
                    <a:latin typeface="+mn-lt"/>
                  </a:rPr>
                  <a:t>10,000</a:t>
                </a:r>
                <a:endParaRPr lang="en-US" dirty="0" smtClean="0">
                  <a:latin typeface="+mn-lt"/>
                </a:endParaRPr>
              </a:p>
            </p:txBody>
          </p:sp>
          <p:sp>
            <p:nvSpPr>
              <p:cNvPr id="11" name="TextBox 10"/>
              <p:cNvSpPr txBox="1"/>
              <p:nvPr/>
            </p:nvSpPr>
            <p:spPr>
              <a:xfrm rot="2700000">
                <a:off x="4995963" y="5697730"/>
                <a:ext cx="944489" cy="369332"/>
              </a:xfrm>
              <a:prstGeom prst="rect">
                <a:avLst/>
              </a:prstGeom>
              <a:noFill/>
            </p:spPr>
            <p:txBody>
              <a:bodyPr wrap="none" rtlCol="0">
                <a:spAutoFit/>
              </a:bodyPr>
              <a:lstStyle/>
              <a:p>
                <a:r>
                  <a:rPr lang="es-HN" dirty="0" smtClean="0">
                    <a:latin typeface="+mn-lt"/>
                  </a:rPr>
                  <a:t>100,000</a:t>
                </a:r>
                <a:endParaRPr lang="en-US" dirty="0" smtClean="0">
                  <a:latin typeface="+mn-lt"/>
                </a:endParaRPr>
              </a:p>
            </p:txBody>
          </p:sp>
          <p:sp>
            <p:nvSpPr>
              <p:cNvPr id="12" name="TextBox 11"/>
              <p:cNvSpPr txBox="1"/>
              <p:nvPr/>
            </p:nvSpPr>
            <p:spPr>
              <a:xfrm rot="2700000">
                <a:off x="6218423" y="5759506"/>
                <a:ext cx="1119217" cy="369332"/>
              </a:xfrm>
              <a:prstGeom prst="rect">
                <a:avLst/>
              </a:prstGeom>
              <a:noFill/>
            </p:spPr>
            <p:txBody>
              <a:bodyPr wrap="none" rtlCol="0">
                <a:spAutoFit/>
              </a:bodyPr>
              <a:lstStyle/>
              <a:p>
                <a:r>
                  <a:rPr lang="es-HN" dirty="0" smtClean="0">
                    <a:latin typeface="+mn-lt"/>
                  </a:rPr>
                  <a:t>1,000,000</a:t>
                </a:r>
                <a:endParaRPr lang="en-US" dirty="0" smtClean="0">
                  <a:latin typeface="+mn-lt"/>
                </a:endParaRPr>
              </a:p>
            </p:txBody>
          </p:sp>
          <p:sp>
            <p:nvSpPr>
              <p:cNvPr id="13" name="TextBox 12"/>
              <p:cNvSpPr txBox="1"/>
              <p:nvPr/>
            </p:nvSpPr>
            <p:spPr>
              <a:xfrm rot="2700000">
                <a:off x="7413941" y="5800879"/>
                <a:ext cx="1236236" cy="369332"/>
              </a:xfrm>
              <a:prstGeom prst="rect">
                <a:avLst/>
              </a:prstGeom>
              <a:noFill/>
            </p:spPr>
            <p:txBody>
              <a:bodyPr wrap="none" rtlCol="0">
                <a:spAutoFit/>
              </a:bodyPr>
              <a:lstStyle/>
              <a:p>
                <a:r>
                  <a:rPr lang="es-HN" dirty="0" smtClean="0">
                    <a:latin typeface="+mn-lt"/>
                  </a:rPr>
                  <a:t>10,000,000</a:t>
                </a:r>
                <a:endParaRPr lang="en-US" dirty="0" smtClean="0">
                  <a:latin typeface="+mn-lt"/>
                </a:endParaRPr>
              </a:p>
            </p:txBody>
          </p:sp>
          <p:sp>
            <p:nvSpPr>
              <p:cNvPr id="14" name="TextBox 13"/>
              <p:cNvSpPr txBox="1"/>
              <p:nvPr/>
            </p:nvSpPr>
            <p:spPr>
              <a:xfrm>
                <a:off x="228600" y="5071640"/>
                <a:ext cx="1225592" cy="369332"/>
              </a:xfrm>
              <a:prstGeom prst="rect">
                <a:avLst/>
              </a:prstGeom>
              <a:noFill/>
            </p:spPr>
            <p:txBody>
              <a:bodyPr wrap="none" rtlCol="0">
                <a:spAutoFit/>
              </a:bodyPr>
              <a:lstStyle/>
              <a:p>
                <a:r>
                  <a:rPr lang="es-HN" b="1" dirty="0" err="1" smtClean="0"/>
                  <a:t>Population</a:t>
                </a:r>
                <a:endParaRPr lang="en-US" b="1" dirty="0" smtClean="0"/>
              </a:p>
            </p:txBody>
          </p:sp>
        </p:grpSp>
      </p:grpSp>
      <p:cxnSp>
        <p:nvCxnSpPr>
          <p:cNvPr id="39" name="Straight Arrow Connector 38"/>
          <p:cNvCxnSpPr/>
          <p:nvPr/>
        </p:nvCxnSpPr>
        <p:spPr>
          <a:xfrm>
            <a:off x="1845128" y="5248705"/>
            <a:ext cx="959035" cy="0"/>
          </a:xfrm>
          <a:prstGeom prst="straightConnector1">
            <a:avLst/>
          </a:prstGeom>
          <a:ln w="63500">
            <a:solidFill>
              <a:schemeClr val="accent4">
                <a:lumMod val="60000"/>
                <a:lumOff val="40000"/>
              </a:schemeClr>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0283169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right)">
                                      <p:cBhvr>
                                        <p:cTn id="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Vista de una planta de 0.8 L/s (sin el filtro)</a:t>
            </a:r>
            <a:endParaRPr lang="en-US" noProof="0"/>
          </a:p>
        </p:txBody>
      </p:sp>
      <p:pic>
        <p:nvPicPr>
          <p:cNvPr id="4" name="Picture 3"/>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l="37429" t="50000" r="28476"/>
          <a:stretch/>
        </p:blipFill>
        <p:spPr>
          <a:xfrm>
            <a:off x="2438400" y="1398786"/>
            <a:ext cx="4735286" cy="5555362"/>
          </a:xfrm>
          <a:prstGeom prst="rect">
            <a:avLst/>
          </a:prstGeom>
        </p:spPr>
      </p:pic>
      <p:grpSp>
        <p:nvGrpSpPr>
          <p:cNvPr id="3" name="Group 8"/>
          <p:cNvGrpSpPr/>
          <p:nvPr/>
        </p:nvGrpSpPr>
        <p:grpSpPr>
          <a:xfrm>
            <a:off x="2032906" y="3733799"/>
            <a:ext cx="443594" cy="1702439"/>
            <a:chOff x="2032906" y="2562413"/>
            <a:chExt cx="443594" cy="2895600"/>
          </a:xfrm>
        </p:grpSpPr>
        <p:cxnSp>
          <p:nvCxnSpPr>
            <p:cNvPr id="5" name="Straight Arrow Connector 4"/>
            <p:cNvCxnSpPr/>
            <p:nvPr/>
          </p:nvCxnSpPr>
          <p:spPr>
            <a:xfrm>
              <a:off x="2261506" y="2562413"/>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032906" y="2562413"/>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2032906" y="5436239"/>
              <a:ext cx="44359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8" name="TextBox 7"/>
          <p:cNvSpPr txBox="1"/>
          <p:nvPr/>
        </p:nvSpPr>
        <p:spPr>
          <a:xfrm>
            <a:off x="1524000" y="4495800"/>
            <a:ext cx="886781" cy="461665"/>
          </a:xfrm>
          <a:prstGeom prst="rect">
            <a:avLst/>
          </a:prstGeom>
          <a:solidFill>
            <a:schemeClr val="bg1"/>
          </a:solidFill>
        </p:spPr>
        <p:txBody>
          <a:bodyPr wrap="none" rtlCol="0">
            <a:spAutoFit/>
          </a:bodyPr>
          <a:lstStyle/>
          <a:p>
            <a:r>
              <a:rPr lang="es-HN" sz="2400" dirty="0" smtClean="0">
                <a:latin typeface="+mn-lt"/>
              </a:rPr>
              <a:t>1.9 m</a:t>
            </a:r>
            <a:endParaRPr lang="en-US" sz="2400" dirty="0" smtClean="0">
              <a:latin typeface="+mn-lt"/>
            </a:endParaRPr>
          </a:p>
        </p:txBody>
      </p:sp>
      <p:grpSp>
        <p:nvGrpSpPr>
          <p:cNvPr id="9" name="Group 9"/>
          <p:cNvGrpSpPr/>
          <p:nvPr/>
        </p:nvGrpSpPr>
        <p:grpSpPr>
          <a:xfrm rot="3969186">
            <a:off x="3412422" y="1597598"/>
            <a:ext cx="443594" cy="2804933"/>
            <a:chOff x="2032906" y="2562413"/>
            <a:chExt cx="443594" cy="2898362"/>
          </a:xfrm>
        </p:grpSpPr>
        <p:cxnSp>
          <p:nvCxnSpPr>
            <p:cNvPr id="11" name="Straight Arrow Connector 10"/>
            <p:cNvCxnSpPr/>
            <p:nvPr/>
          </p:nvCxnSpPr>
          <p:spPr>
            <a:xfrm>
              <a:off x="2092739" y="2565175"/>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032906" y="2562413"/>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032906" y="5436239"/>
              <a:ext cx="443594" cy="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3210687" y="2625032"/>
            <a:ext cx="654346" cy="461665"/>
          </a:xfrm>
          <a:prstGeom prst="rect">
            <a:avLst/>
          </a:prstGeom>
          <a:solidFill>
            <a:schemeClr val="bg1"/>
          </a:solidFill>
        </p:spPr>
        <p:txBody>
          <a:bodyPr wrap="none" rtlCol="0">
            <a:spAutoFit/>
          </a:bodyPr>
          <a:lstStyle/>
          <a:p>
            <a:r>
              <a:rPr lang="es-HN" sz="2400" dirty="0" smtClean="0">
                <a:latin typeface="+mn-lt"/>
              </a:rPr>
              <a:t>2 m</a:t>
            </a:r>
            <a:endParaRPr lang="en-US" sz="2400" dirty="0" smtClean="0">
              <a:latin typeface="+mn-lt"/>
            </a:endParaRPr>
          </a:p>
        </p:txBody>
      </p:sp>
      <p:sp>
        <p:nvSpPr>
          <p:cNvPr id="15" name="TextBox 14"/>
          <p:cNvSpPr txBox="1"/>
          <p:nvPr/>
        </p:nvSpPr>
        <p:spPr>
          <a:xfrm>
            <a:off x="685800" y="2285999"/>
            <a:ext cx="2019848" cy="461665"/>
          </a:xfrm>
          <a:prstGeom prst="rect">
            <a:avLst/>
          </a:prstGeom>
          <a:noFill/>
        </p:spPr>
        <p:txBody>
          <a:bodyPr wrap="none" rtlCol="0">
            <a:spAutoFit/>
          </a:bodyPr>
          <a:lstStyle/>
          <a:p>
            <a:r>
              <a:rPr lang="es-HN" sz="2400" dirty="0" smtClean="0">
                <a:latin typeface="+mn-lt"/>
              </a:rPr>
              <a:t>sedimentación</a:t>
            </a:r>
            <a:endParaRPr lang="en-US" sz="2400" dirty="0" smtClean="0">
              <a:latin typeface="+mn-lt"/>
            </a:endParaRPr>
          </a:p>
        </p:txBody>
      </p:sp>
      <p:sp>
        <p:nvSpPr>
          <p:cNvPr id="16" name="TextBox 15"/>
          <p:cNvSpPr txBox="1"/>
          <p:nvPr/>
        </p:nvSpPr>
        <p:spPr>
          <a:xfrm>
            <a:off x="2963825" y="2012870"/>
            <a:ext cx="1545616" cy="461665"/>
          </a:xfrm>
          <a:prstGeom prst="rect">
            <a:avLst/>
          </a:prstGeom>
          <a:noFill/>
        </p:spPr>
        <p:txBody>
          <a:bodyPr wrap="none" rtlCol="0">
            <a:spAutoFit/>
          </a:bodyPr>
          <a:lstStyle/>
          <a:p>
            <a:r>
              <a:rPr lang="es-HN" sz="2400" dirty="0" smtClean="0">
                <a:latin typeface="+mn-lt"/>
              </a:rPr>
              <a:t>floculación</a:t>
            </a:r>
            <a:endParaRPr lang="en-US" sz="2400" dirty="0" smtClean="0">
              <a:latin typeface="+mn-lt"/>
            </a:endParaRPr>
          </a:p>
        </p:txBody>
      </p:sp>
      <p:cxnSp>
        <p:nvCxnSpPr>
          <p:cNvPr id="18" name="Straight Arrow Connector 17"/>
          <p:cNvCxnSpPr>
            <a:stCxn id="16" idx="3"/>
          </p:cNvCxnSpPr>
          <p:nvPr/>
        </p:nvCxnSpPr>
        <p:spPr>
          <a:xfrm>
            <a:off x="4509441" y="2243703"/>
            <a:ext cx="296602" cy="728097"/>
          </a:xfrm>
          <a:prstGeom prst="straightConnector1">
            <a:avLst/>
          </a:prstGeom>
          <a:ln w="38100">
            <a:solidFill>
              <a:srgbClr val="0E64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705600" y="1996540"/>
            <a:ext cx="1600200" cy="830997"/>
          </a:xfrm>
          <a:prstGeom prst="rect">
            <a:avLst/>
          </a:prstGeom>
          <a:noFill/>
        </p:spPr>
        <p:txBody>
          <a:bodyPr wrap="square" rtlCol="0">
            <a:spAutoFit/>
          </a:bodyPr>
          <a:lstStyle/>
          <a:p>
            <a:r>
              <a:rPr lang="es-HN" sz="2400" dirty="0" smtClean="0">
                <a:latin typeface="+mn-lt"/>
              </a:rPr>
              <a:t>Tanque de entrada</a:t>
            </a:r>
            <a:endParaRPr lang="en-US" sz="2400" dirty="0" smtClean="0">
              <a:latin typeface="+mn-lt"/>
            </a:endParaRPr>
          </a:p>
        </p:txBody>
      </p:sp>
    </p:spTree>
    <p:extLst>
      <p:ext uri="{BB962C8B-B14F-4D97-AF65-F5344CB8AC3E}">
        <p14:creationId xmlns="" xmlns:p14="http://schemas.microsoft.com/office/powerpoint/2010/main" val="4000706106"/>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Floculador de 0.8 L/s</a:t>
            </a:r>
            <a:endParaRPr lang="en-US" noProof="0"/>
          </a:p>
        </p:txBody>
      </p:sp>
      <p:pic>
        <p:nvPicPr>
          <p:cNvPr id="5" name="Picture 4"/>
          <p:cNvPicPr>
            <a:picLocks noChangeAspect="1"/>
          </p:cNvPicPr>
          <p:nvPr/>
        </p:nvPicPr>
        <p:blipFill rotWithShape="1">
          <a:blip r:embed="rId2" cstate="email">
            <a:extLst>
              <a:ext uri="{28A0092B-C50C-407E-A947-70E740481C1C}">
                <a14:useLocalDpi xmlns="" xmlns:a14="http://schemas.microsoft.com/office/drawing/2010/main" val="0"/>
              </a:ext>
            </a:extLst>
          </a:blip>
          <a:srcRect l="38191" t="45951" r="38000" b="7382"/>
          <a:stretch/>
        </p:blipFill>
        <p:spPr>
          <a:xfrm>
            <a:off x="2844337" y="1524000"/>
            <a:ext cx="3341469" cy="5239424"/>
          </a:xfrm>
          <a:prstGeom prst="rect">
            <a:avLst/>
          </a:prstGeom>
        </p:spPr>
      </p:pic>
      <p:pic>
        <p:nvPicPr>
          <p:cNvPr id="4" name="Picture 3"/>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l="29255" t="46190" r="43905" b="4286"/>
          <a:stretch/>
        </p:blipFill>
        <p:spPr>
          <a:xfrm>
            <a:off x="2759529" y="1992085"/>
            <a:ext cx="2975489" cy="4392386"/>
          </a:xfrm>
          <a:prstGeom prst="rect">
            <a:avLst/>
          </a:prstGeom>
        </p:spPr>
      </p:pic>
      <p:cxnSp>
        <p:nvCxnSpPr>
          <p:cNvPr id="7" name="Straight Arrow Connector 6"/>
          <p:cNvCxnSpPr/>
          <p:nvPr/>
        </p:nvCxnSpPr>
        <p:spPr>
          <a:xfrm>
            <a:off x="6324600" y="2394858"/>
            <a:ext cx="0" cy="289560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2394858"/>
            <a:ext cx="44359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6096000" y="5268684"/>
            <a:ext cx="443594"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6144665" y="3581400"/>
            <a:ext cx="713657" cy="369332"/>
          </a:xfrm>
          <a:prstGeom prst="rect">
            <a:avLst/>
          </a:prstGeom>
          <a:solidFill>
            <a:schemeClr val="bg1"/>
          </a:solidFill>
        </p:spPr>
        <p:txBody>
          <a:bodyPr wrap="none" rtlCol="0">
            <a:spAutoFit/>
          </a:bodyPr>
          <a:lstStyle/>
          <a:p>
            <a:r>
              <a:rPr lang="es-HN" dirty="0" smtClean="0">
                <a:latin typeface="+mn-lt"/>
              </a:rPr>
              <a:t>1.9 m</a:t>
            </a:r>
            <a:endParaRPr lang="en-US" dirty="0" smtClean="0">
              <a:latin typeface="+mn-lt"/>
            </a:endParaRPr>
          </a:p>
        </p:txBody>
      </p:sp>
    </p:spTree>
    <p:extLst>
      <p:ext uri="{BB962C8B-B14F-4D97-AF65-F5344CB8AC3E}">
        <p14:creationId xmlns="" xmlns:p14="http://schemas.microsoft.com/office/powerpoint/2010/main" val="1019220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33600" y="1671504"/>
            <a:ext cx="3962400" cy="5186496"/>
          </a:xfrm>
          <a:prstGeom prst="rect">
            <a:avLst/>
          </a:prstGeom>
          <a:solidFill>
            <a:schemeClr val="bg1">
              <a:lumMod val="6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email">
            <a:clrChange>
              <a:clrFrom>
                <a:srgbClr val="FFFFFF"/>
              </a:clrFrom>
              <a:clrTo>
                <a:srgbClr val="FFFFFF">
                  <a:alpha val="0"/>
                </a:srgbClr>
              </a:clrTo>
            </a:clrChange>
            <a:extLst>
              <a:ext uri="{28A0092B-C50C-407E-A947-70E740481C1C}">
                <a14:useLocalDpi xmlns="" xmlns:a14="http://schemas.microsoft.com/office/drawing/2010/main" val="0"/>
              </a:ext>
            </a:extLst>
          </a:blip>
          <a:srcRect l="37238" t="46905" r="15333"/>
          <a:stretch/>
        </p:blipFill>
        <p:spPr>
          <a:xfrm>
            <a:off x="1752600" y="1671504"/>
            <a:ext cx="5791200" cy="5186496"/>
          </a:xfrm>
          <a:prstGeom prst="rect">
            <a:avLst/>
          </a:prstGeom>
        </p:spPr>
      </p:pic>
      <p:sp>
        <p:nvSpPr>
          <p:cNvPr id="2" name="Title 1"/>
          <p:cNvSpPr>
            <a:spLocks noGrp="1"/>
          </p:cNvSpPr>
          <p:nvPr>
            <p:ph type="title"/>
          </p:nvPr>
        </p:nvSpPr>
        <p:spPr/>
        <p:txBody>
          <a:bodyPr/>
          <a:lstStyle/>
          <a:p>
            <a:r>
              <a:rPr lang="en-US" noProof="0" smtClean="0"/>
              <a:t>Elevación del tanque de sedimentación</a:t>
            </a:r>
            <a:endParaRPr lang="en-US" noProof="0"/>
          </a:p>
        </p:txBody>
      </p:sp>
    </p:spTree>
    <p:extLst>
      <p:ext uri="{BB962C8B-B14F-4D97-AF65-F5344CB8AC3E}">
        <p14:creationId xmlns="" xmlns:p14="http://schemas.microsoft.com/office/powerpoint/2010/main" val="1161662765"/>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pPr lvl="1"/>
            <a:endParaRPr lang="en-US" dirty="0"/>
          </a:p>
        </p:txBody>
      </p:sp>
      <p:sp>
        <p:nvSpPr>
          <p:cNvPr id="4" name="Title 3"/>
          <p:cNvSpPr>
            <a:spLocks noGrp="1"/>
          </p:cNvSpPr>
          <p:nvPr>
            <p:ph type="ctrTitle" sz="quarter"/>
          </p:nvPr>
        </p:nvSpPr>
        <p:spPr/>
        <p:txBody>
          <a:bodyPr/>
          <a:lstStyle/>
          <a:p>
            <a:r>
              <a:rPr lang="en-US" noProof="0" smtClean="0"/>
              <a:t>Introduction to Teams</a:t>
            </a:r>
            <a:endParaRPr lang="en-US" noProof="0"/>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Overview</a:t>
            </a:r>
            <a:endParaRPr lang="en-US" noProof="0"/>
          </a:p>
        </p:txBody>
      </p:sp>
      <p:sp>
        <p:nvSpPr>
          <p:cNvPr id="3" name="Content Placeholder 2"/>
          <p:cNvSpPr>
            <a:spLocks noGrp="1"/>
          </p:cNvSpPr>
          <p:nvPr>
            <p:ph sz="half" idx="2"/>
          </p:nvPr>
        </p:nvSpPr>
        <p:spPr>
          <a:xfrm>
            <a:off x="457200" y="1600200"/>
            <a:ext cx="4040188" cy="3951288"/>
          </a:xfrm>
        </p:spPr>
        <p:txBody>
          <a:bodyPr/>
          <a:lstStyle/>
          <a:p>
            <a:r>
              <a:rPr lang="en-US" noProof="0" dirty="0" smtClean="0"/>
              <a:t>Public Relations</a:t>
            </a:r>
          </a:p>
          <a:p>
            <a:r>
              <a:rPr lang="en-US" noProof="0" dirty="0" smtClean="0"/>
              <a:t>Design</a:t>
            </a:r>
          </a:p>
          <a:p>
            <a:r>
              <a:rPr lang="en-US" noProof="0" dirty="0" smtClean="0"/>
              <a:t>Invent</a:t>
            </a:r>
          </a:p>
          <a:p>
            <a:pPr lvl="1"/>
            <a:r>
              <a:rPr lang="en-US" baseline="0" noProof="0" dirty="0" smtClean="0"/>
              <a:t>LFSRSF</a:t>
            </a:r>
          </a:p>
          <a:p>
            <a:pPr lvl="1"/>
            <a:r>
              <a:rPr lang="en-US" baseline="0" noProof="0" dirty="0" smtClean="0"/>
              <a:t>Foam Filtration</a:t>
            </a:r>
          </a:p>
          <a:p>
            <a:pPr lvl="1"/>
            <a:r>
              <a:rPr lang="en-US" baseline="0" noProof="0" dirty="0" smtClean="0"/>
              <a:t>Demo Plant</a:t>
            </a:r>
            <a:endParaRPr lang="en-US" noProof="0" dirty="0" smtClean="0"/>
          </a:p>
        </p:txBody>
      </p:sp>
      <p:sp>
        <p:nvSpPr>
          <p:cNvPr id="6" name="Content Placeholder 5"/>
          <p:cNvSpPr>
            <a:spLocks noGrp="1"/>
          </p:cNvSpPr>
          <p:nvPr>
            <p:ph sz="quarter" idx="4"/>
          </p:nvPr>
        </p:nvSpPr>
        <p:spPr>
          <a:xfrm>
            <a:off x="4645025" y="1600200"/>
            <a:ext cx="4041775" cy="3951288"/>
          </a:xfrm>
        </p:spPr>
        <p:txBody>
          <a:bodyPr/>
          <a:lstStyle/>
          <a:p>
            <a:r>
              <a:rPr lang="en-US" noProof="0" dirty="0" smtClean="0"/>
              <a:t>Research</a:t>
            </a:r>
          </a:p>
          <a:p>
            <a:pPr lvl="1"/>
            <a:r>
              <a:rPr lang="en-US" noProof="0" dirty="0" smtClean="0"/>
              <a:t>Ram pump</a:t>
            </a:r>
          </a:p>
          <a:p>
            <a:pPr lvl="1"/>
            <a:r>
              <a:rPr lang="en-US" noProof="0" dirty="0" smtClean="0"/>
              <a:t>Floc/</a:t>
            </a:r>
            <a:r>
              <a:rPr lang="en-US" noProof="0" dirty="0" err="1" smtClean="0"/>
              <a:t>Sed</a:t>
            </a:r>
            <a:r>
              <a:rPr lang="en-US" noProof="0" dirty="0" smtClean="0"/>
              <a:t> Optimization</a:t>
            </a:r>
          </a:p>
          <a:p>
            <a:pPr lvl="1"/>
            <a:r>
              <a:rPr lang="en-US" noProof="0" dirty="0" smtClean="0"/>
              <a:t>Tube Flocculator</a:t>
            </a:r>
          </a:p>
          <a:p>
            <a:pPr lvl="1"/>
            <a:r>
              <a:rPr lang="en-US" noProof="0" dirty="0" smtClean="0"/>
              <a:t>Tube Flocculator Data Analysis</a:t>
            </a:r>
          </a:p>
          <a:p>
            <a:pPr lvl="1"/>
            <a:r>
              <a:rPr lang="en-US" noProof="0" dirty="0" smtClean="0"/>
              <a:t>Sedimentation Tank Hydraulics</a:t>
            </a:r>
          </a:p>
          <a:p>
            <a:pPr lvl="1"/>
            <a:r>
              <a:rPr lang="en-US" noProof="0" dirty="0" smtClean="0"/>
              <a:t>Depth </a:t>
            </a:r>
            <a:r>
              <a:rPr lang="en-US" noProof="0" dirty="0" err="1" smtClean="0"/>
              <a:t>vs</a:t>
            </a:r>
            <a:r>
              <a:rPr lang="en-US" noProof="0" dirty="0" smtClean="0"/>
              <a:t> Surface Filtration</a:t>
            </a:r>
          </a:p>
          <a:p>
            <a:pPr lvl="1"/>
            <a:r>
              <a:rPr lang="en-US" noProof="0" dirty="0" smtClean="0"/>
              <a:t>Arsenic</a:t>
            </a:r>
          </a:p>
          <a:p>
            <a:pPr lvl="1"/>
            <a:r>
              <a:rPr lang="en-US" noProof="0" dirty="0" smtClean="0"/>
              <a:t>Calcium Carbonate Scaling</a:t>
            </a:r>
          </a:p>
          <a:p>
            <a:pPr lvl="1"/>
            <a:r>
              <a:rPr lang="en-US" noProof="0" dirty="0" err="1" smtClean="0"/>
              <a:t>Turbidimeter</a:t>
            </a:r>
            <a:endParaRPr lang="en-US" noProof="0" dirty="0" smtClean="0"/>
          </a:p>
          <a:p>
            <a:pPr lvl="1"/>
            <a:r>
              <a:rPr lang="en-US" noProof="0" dirty="0" smtClean="0"/>
              <a:t>Coagulant Management</a:t>
            </a:r>
          </a:p>
          <a:p>
            <a:pPr lvl="1"/>
            <a:endParaRPr lang="en-US" noProof="0" dirty="0" smtClean="0"/>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Relations</a:t>
            </a:r>
            <a:endParaRPr lang="en-US" dirty="0"/>
          </a:p>
        </p:txBody>
      </p:sp>
      <p:sp>
        <p:nvSpPr>
          <p:cNvPr id="7" name="Content Placeholder 6"/>
          <p:cNvSpPr>
            <a:spLocks noGrp="1"/>
          </p:cNvSpPr>
          <p:nvPr>
            <p:ph idx="1"/>
          </p:nvPr>
        </p:nvSpPr>
        <p:spPr/>
        <p:txBody>
          <a:bodyPr/>
          <a:lstStyle/>
          <a:p>
            <a:r>
              <a:rPr lang="en-US" dirty="0" smtClean="0"/>
              <a:t>Think Big</a:t>
            </a:r>
          </a:p>
          <a:p>
            <a:r>
              <a:rPr lang="en-US" dirty="0" smtClean="0"/>
              <a:t>Strategize ways to raise funds at the level of $100k to $1M</a:t>
            </a:r>
          </a:p>
          <a:p>
            <a:pPr lvl="1"/>
            <a:r>
              <a:rPr lang="en-US" dirty="0" smtClean="0"/>
              <a:t>Work with College of Engineering</a:t>
            </a:r>
          </a:p>
          <a:p>
            <a:pPr lvl="1"/>
            <a:r>
              <a:rPr lang="en-US" dirty="0" smtClean="0"/>
              <a:t>Gates Foundation, World Bank</a:t>
            </a:r>
          </a:p>
          <a:p>
            <a:r>
              <a:rPr lang="en-US" dirty="0" smtClean="0"/>
              <a:t>Publicize AguaClara – TED talk, National Press, Cornell Press, Blogs</a:t>
            </a:r>
          </a:p>
          <a:p>
            <a:endParaRPr lang="en-US"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0" y="4724400"/>
            <a:ext cx="8991600" cy="1219200"/>
          </a:xfrm>
        </p:spPr>
        <p:txBody>
          <a:bodyPr/>
          <a:lstStyle/>
          <a:p>
            <a:r>
              <a:rPr lang="en-US" dirty="0" smtClean="0">
                <a:solidFill>
                  <a:schemeClr val="bg1"/>
                </a:solidFill>
              </a:rPr>
              <a:t>Amy </a:t>
            </a:r>
            <a:r>
              <a:rPr lang="en-US" dirty="0" err="1" smtClean="0">
                <a:solidFill>
                  <a:schemeClr val="bg1"/>
                </a:solidFill>
              </a:rPr>
              <a:t>Boncelet</a:t>
            </a:r>
            <a:r>
              <a:rPr lang="en-US" dirty="0" smtClean="0">
                <a:solidFill>
                  <a:schemeClr val="bg1"/>
                </a:solidFill>
              </a:rPr>
              <a:t>, Annie Newcomb, Anthony Andrews, Heidi Rausch, Jen </a:t>
            </a:r>
            <a:r>
              <a:rPr lang="en-US" dirty="0" err="1" smtClean="0">
                <a:solidFill>
                  <a:schemeClr val="bg1"/>
                </a:solidFill>
              </a:rPr>
              <a:t>Gass</a:t>
            </a:r>
            <a:r>
              <a:rPr lang="en-US" dirty="0" smtClean="0">
                <a:solidFill>
                  <a:schemeClr val="bg1"/>
                </a:solidFill>
              </a:rPr>
              <a:t>, Julia Morris, </a:t>
            </a:r>
            <a:r>
              <a:rPr lang="en-US" dirty="0" err="1" smtClean="0">
                <a:solidFill>
                  <a:schemeClr val="bg1"/>
                </a:solidFill>
              </a:rPr>
              <a:t>Kira</a:t>
            </a:r>
            <a:r>
              <a:rPr lang="en-US" dirty="0" smtClean="0">
                <a:solidFill>
                  <a:schemeClr val="bg1"/>
                </a:solidFill>
              </a:rPr>
              <a:t> </a:t>
            </a:r>
            <a:r>
              <a:rPr lang="en-US" dirty="0" err="1" smtClean="0">
                <a:solidFill>
                  <a:schemeClr val="bg1"/>
                </a:solidFill>
              </a:rPr>
              <a:t>Gidron</a:t>
            </a:r>
            <a:r>
              <a:rPr lang="en-US" dirty="0" smtClean="0">
                <a:solidFill>
                  <a:schemeClr val="bg1"/>
                </a:solidFill>
              </a:rPr>
              <a:t>, Michael Walsh, and Tori Klug</a:t>
            </a:r>
            <a:endParaRPr lang="en-US" dirty="0">
              <a:solidFill>
                <a:schemeClr val="bg1"/>
              </a:solidFill>
            </a:endParaRPr>
          </a:p>
        </p:txBody>
      </p:sp>
      <p:sp>
        <p:nvSpPr>
          <p:cNvPr id="6" name="Title 5"/>
          <p:cNvSpPr>
            <a:spLocks noGrp="1"/>
          </p:cNvSpPr>
          <p:nvPr>
            <p:ph type="ctrTitle" sz="quarter"/>
          </p:nvPr>
        </p:nvSpPr>
        <p:spPr/>
        <p:txBody>
          <a:bodyPr/>
          <a:lstStyle/>
          <a:p>
            <a:r>
              <a:rPr lang="en-US" dirty="0" smtClean="0"/>
              <a:t>Design Team</a:t>
            </a:r>
            <a:endParaRPr lang="en-US" dirty="0"/>
          </a:p>
        </p:txBody>
      </p:sp>
      <p:pic>
        <p:nvPicPr>
          <p:cNvPr id="5" name="Picture 6" descr="a"/>
          <p:cNvPicPr>
            <a:picLocks noChangeAspect="1" noChangeArrowheads="1"/>
          </p:cNvPicPr>
          <p:nvPr/>
        </p:nvPicPr>
        <p:blipFill>
          <a:blip r:embed="rId3" cstate="email"/>
          <a:srcRect/>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VI_1481.MOV">
            <a:hlinkClick r:id="" action="ppaction://media"/>
          </p:cNvPr>
          <p:cNvPicPr>
            <a:picLocks noGrp="1" noRot="1" noChangeAspect="1"/>
          </p:cNvPicPr>
          <p:nvPr>
            <p:ph idx="1"/>
            <a:videoFile r:link="rId1"/>
          </p:nvPr>
        </p:nvPicPr>
        <p:blipFill>
          <a:blip r:embed="rId3" cstate="email"/>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Package Plant</a:t>
            </a:r>
            <a:endParaRPr lang="en-US" dirty="0"/>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Automated Design Tool</a:t>
            </a:r>
            <a:endParaRPr lang="en-US" dirty="0"/>
          </a:p>
        </p:txBody>
      </p:sp>
      <p:pic>
        <p:nvPicPr>
          <p:cNvPr id="4" name="Picture 5" descr="b"/>
          <p:cNvPicPr>
            <a:picLocks noChangeAspect="1" noChangeArrowheads="1"/>
          </p:cNvPicPr>
          <p:nvPr/>
        </p:nvPicPr>
        <p:blipFill>
          <a:blip r:embed="rId2" cstate="email"/>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email"/>
          <a:srcRect/>
          <a:stretch>
            <a:fillRect/>
          </a:stretch>
        </p:blipFill>
        <p:spPr bwMode="auto">
          <a:xfrm>
            <a:off x="0" y="6300788"/>
            <a:ext cx="1981200" cy="557212"/>
          </a:xfrm>
          <a:prstGeom prst="rect">
            <a:avLst/>
          </a:prstGeom>
          <a:noFill/>
          <a:ln w="9525">
            <a:noFill/>
            <a:miter lim="800000"/>
            <a:headEnd/>
            <a:tailEnd/>
          </a:ln>
        </p:spPr>
      </p:pic>
      <p:sp>
        <p:nvSpPr>
          <p:cNvPr id="24" name="Oval 23"/>
          <p:cNvSpPr/>
          <p:nvPr/>
        </p:nvSpPr>
        <p:spPr>
          <a:xfrm>
            <a:off x="304800" y="4114800"/>
            <a:ext cx="25146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200" b="1" dirty="0" smtClean="0">
                <a:solidFill>
                  <a:prstClr val="white"/>
                </a:solidFill>
                <a:latin typeface="Times New Roman" pitchFamily="18" charset="0"/>
                <a:cs typeface="Times New Roman" pitchFamily="18" charset="0"/>
              </a:rPr>
              <a:t>Mathcad</a:t>
            </a:r>
          </a:p>
          <a:p>
            <a:pPr algn="ctr" fontAlgn="base">
              <a:spcBef>
                <a:spcPct val="0"/>
              </a:spcBef>
              <a:spcAft>
                <a:spcPct val="0"/>
              </a:spcAft>
            </a:pPr>
            <a:r>
              <a:rPr lang="en-US" sz="2200" b="1" dirty="0" smtClean="0">
                <a:solidFill>
                  <a:prstClr val="white"/>
                </a:solidFill>
                <a:latin typeface="Times New Roman" pitchFamily="18" charset="0"/>
                <a:cs typeface="Times New Roman" pitchFamily="18" charset="0"/>
              </a:rPr>
              <a:t>Calculations</a:t>
            </a:r>
          </a:p>
        </p:txBody>
      </p:sp>
      <p:sp>
        <p:nvSpPr>
          <p:cNvPr id="25" name="Oval 24"/>
          <p:cNvSpPr/>
          <p:nvPr/>
        </p:nvSpPr>
        <p:spPr>
          <a:xfrm>
            <a:off x="2286000" y="5403273"/>
            <a:ext cx="2743200" cy="1371600"/>
          </a:xfrm>
          <a:prstGeom prst="ellipse">
            <a:avLst/>
          </a:prstGeom>
          <a:solidFill>
            <a:schemeClr val="tx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200" b="1" dirty="0" smtClean="0">
                <a:solidFill>
                  <a:prstClr val="white"/>
                </a:solidFill>
                <a:latin typeface="Times New Roman" pitchFamily="18" charset="0"/>
                <a:cs typeface="Times New Roman" pitchFamily="18" charset="0"/>
              </a:rPr>
              <a:t>Mathcad</a:t>
            </a:r>
          </a:p>
          <a:p>
            <a:pPr algn="ctr" fontAlgn="base">
              <a:spcBef>
                <a:spcPct val="0"/>
              </a:spcBef>
              <a:spcAft>
                <a:spcPct val="0"/>
              </a:spcAft>
            </a:pPr>
            <a:r>
              <a:rPr lang="en-US" sz="2200" b="1" dirty="0" smtClean="0">
                <a:solidFill>
                  <a:prstClr val="white"/>
                </a:solidFill>
                <a:latin typeface="Times New Roman" pitchFamily="18" charset="0"/>
                <a:cs typeface="Times New Roman" pitchFamily="18" charset="0"/>
              </a:rPr>
              <a:t>Drawing Files</a:t>
            </a:r>
            <a:endParaRPr lang="en-US" sz="2200" b="1" dirty="0">
              <a:solidFill>
                <a:prstClr val="white"/>
              </a:solidFill>
              <a:latin typeface="Times New Roman" pitchFamily="18" charset="0"/>
              <a:cs typeface="Times New Roman" pitchFamily="18" charset="0"/>
            </a:endParaRPr>
          </a:p>
        </p:txBody>
      </p:sp>
      <p:sp>
        <p:nvSpPr>
          <p:cNvPr id="26" name="Oval 25"/>
          <p:cNvSpPr/>
          <p:nvPr/>
        </p:nvSpPr>
        <p:spPr>
          <a:xfrm>
            <a:off x="3429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400" b="1" dirty="0" smtClean="0">
                <a:solidFill>
                  <a:prstClr val="black"/>
                </a:solidFill>
                <a:latin typeface="Times New Roman" pitchFamily="18" charset="0"/>
                <a:cs typeface="Times New Roman" pitchFamily="18" charset="0"/>
              </a:rPr>
              <a:t>User Inputs</a:t>
            </a:r>
          </a:p>
        </p:txBody>
      </p:sp>
      <p:sp>
        <p:nvSpPr>
          <p:cNvPr id="27" name="Oval 26"/>
          <p:cNvSpPr/>
          <p:nvPr/>
        </p:nvSpPr>
        <p:spPr>
          <a:xfrm>
            <a:off x="3048000" y="2057400"/>
            <a:ext cx="3086100" cy="1905000"/>
          </a:xfrm>
          <a:prstGeom prst="ellipse">
            <a:avLst/>
          </a:prstGeom>
          <a:solidFill>
            <a:schemeClr val="accent6">
              <a:lumMod val="75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800" b="1" dirty="0" err="1" smtClean="0">
                <a:solidFill>
                  <a:prstClr val="black"/>
                </a:solidFill>
                <a:latin typeface="Times New Roman" pitchFamily="18" charset="0"/>
                <a:cs typeface="Times New Roman" pitchFamily="18" charset="0"/>
              </a:rPr>
              <a:t>LabVIEW</a:t>
            </a:r>
            <a:endParaRPr lang="en-US" sz="2800" b="1" dirty="0" smtClean="0">
              <a:solidFill>
                <a:prstClr val="black"/>
              </a:solidFill>
              <a:latin typeface="Times New Roman" pitchFamily="18" charset="0"/>
              <a:cs typeface="Times New Roman" pitchFamily="18" charset="0"/>
            </a:endParaRPr>
          </a:p>
        </p:txBody>
      </p:sp>
      <p:sp>
        <p:nvSpPr>
          <p:cNvPr id="28" name="Oval 27"/>
          <p:cNvSpPr/>
          <p:nvPr/>
        </p:nvSpPr>
        <p:spPr>
          <a:xfrm>
            <a:off x="7391400" y="1524000"/>
            <a:ext cx="1562100" cy="1143000"/>
          </a:xfrm>
          <a:prstGeom prst="ellipse">
            <a:avLst/>
          </a:prstGeom>
          <a:solidFill>
            <a:srgbClr val="FF000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200" b="1" dirty="0" smtClean="0">
                <a:solidFill>
                  <a:prstClr val="black"/>
                </a:solidFill>
                <a:latin typeface="Times New Roman" pitchFamily="18" charset="0"/>
                <a:cs typeface="Times New Roman" pitchFamily="18" charset="0"/>
              </a:rPr>
              <a:t>Plant</a:t>
            </a:r>
          </a:p>
          <a:p>
            <a:pPr algn="ctr" fontAlgn="base">
              <a:spcBef>
                <a:spcPct val="0"/>
              </a:spcBef>
              <a:spcAft>
                <a:spcPct val="0"/>
              </a:spcAft>
            </a:pPr>
            <a:r>
              <a:rPr lang="en-US" sz="2200" b="1" dirty="0" smtClean="0">
                <a:solidFill>
                  <a:prstClr val="black"/>
                </a:solidFill>
                <a:latin typeface="Times New Roman" pitchFamily="18" charset="0"/>
                <a:cs typeface="Times New Roman" pitchFamily="18" charset="0"/>
              </a:rPr>
              <a:t>Design</a:t>
            </a:r>
          </a:p>
        </p:txBody>
      </p:sp>
      <p:sp>
        <p:nvSpPr>
          <p:cNvPr id="29" name="Oval 28"/>
          <p:cNvSpPr/>
          <p:nvPr/>
        </p:nvSpPr>
        <p:spPr>
          <a:xfrm>
            <a:off x="6705600" y="3733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200" b="1" dirty="0" smtClean="0">
                <a:solidFill>
                  <a:prstClr val="black"/>
                </a:solidFill>
                <a:latin typeface="Times New Roman" pitchFamily="18" charset="0"/>
                <a:cs typeface="Times New Roman" pitchFamily="18" charset="0"/>
              </a:rPr>
              <a:t>AutoCAD</a:t>
            </a:r>
          </a:p>
        </p:txBody>
      </p:sp>
      <p:sp>
        <p:nvSpPr>
          <p:cNvPr id="30" name="Oval 29"/>
          <p:cNvSpPr/>
          <p:nvPr/>
        </p:nvSpPr>
        <p:spPr>
          <a:xfrm>
            <a:off x="5410200" y="5257800"/>
            <a:ext cx="2362200" cy="1371600"/>
          </a:xfrm>
          <a:prstGeom prst="ellipse">
            <a:avLst/>
          </a:prstGeom>
          <a:solidFill>
            <a:srgbClr val="00B050"/>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2200" b="1" dirty="0" smtClean="0">
                <a:solidFill>
                  <a:prstClr val="black"/>
                </a:solidFill>
                <a:latin typeface="Times New Roman" pitchFamily="18" charset="0"/>
                <a:cs typeface="Times New Roman" pitchFamily="18" charset="0"/>
              </a:rPr>
              <a:t>MS Word</a:t>
            </a:r>
          </a:p>
        </p:txBody>
      </p:sp>
      <p:cxnSp>
        <p:nvCxnSpPr>
          <p:cNvPr id="31" name="Straight Arrow Connector 30"/>
          <p:cNvCxnSpPr>
            <a:stCxn id="26" idx="5"/>
            <a:endCxn id="27" idx="2"/>
          </p:cNvCxnSpPr>
          <p:nvPr/>
        </p:nvCxnSpPr>
        <p:spPr>
          <a:xfrm>
            <a:off x="1676236" y="2499612"/>
            <a:ext cx="1371764" cy="510288"/>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7" idx="3"/>
            <a:endCxn id="24" idx="7"/>
          </p:cNvCxnSpPr>
          <p:nvPr/>
        </p:nvCxnSpPr>
        <p:spPr>
          <a:xfrm flipH="1">
            <a:off x="2451145" y="3683419"/>
            <a:ext cx="1048804" cy="632247"/>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24" idx="5"/>
            <a:endCxn id="25" idx="1"/>
          </p:cNvCxnSpPr>
          <p:nvPr/>
        </p:nvCxnSpPr>
        <p:spPr>
          <a:xfrm>
            <a:off x="2451145" y="5285534"/>
            <a:ext cx="236587" cy="318605"/>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stCxn id="25" idx="0"/>
            <a:endCxn id="27" idx="4"/>
          </p:cNvCxnSpPr>
          <p:nvPr/>
        </p:nvCxnSpPr>
        <p:spPr>
          <a:xfrm flipV="1">
            <a:off x="3657600" y="3962400"/>
            <a:ext cx="933450" cy="14408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27" idx="5"/>
            <a:endCxn id="30" idx="0"/>
          </p:cNvCxnSpPr>
          <p:nvPr/>
        </p:nvCxnSpPr>
        <p:spPr>
          <a:xfrm>
            <a:off x="5682151" y="3683419"/>
            <a:ext cx="909149" cy="157438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flipV="1">
            <a:off x="5410200" y="3762762"/>
            <a:ext cx="859876" cy="1522773"/>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096000" y="3276600"/>
            <a:ext cx="1066800" cy="623429"/>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flipV="1">
            <a:off x="5943600" y="3394363"/>
            <a:ext cx="963338" cy="625961"/>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endCxn id="28" idx="2"/>
          </p:cNvCxnSpPr>
          <p:nvPr/>
        </p:nvCxnSpPr>
        <p:spPr>
          <a:xfrm flipV="1">
            <a:off x="6019800" y="2095500"/>
            <a:ext cx="1371600" cy="571500"/>
          </a:xfrm>
          <a:prstGeom prst="straightConnector1">
            <a:avLst/>
          </a:prstGeom>
          <a:ln w="952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The Drawing</a:t>
            </a:r>
            <a:endParaRPr lang="en-US" dirty="0"/>
          </a:p>
        </p:txBody>
      </p:sp>
      <p:pic>
        <p:nvPicPr>
          <p:cNvPr id="4" name="Picture 5" descr="b"/>
          <p:cNvPicPr>
            <a:picLocks noChangeAspect="1" noChangeArrowheads="1"/>
          </p:cNvPicPr>
          <p:nvPr/>
        </p:nvPicPr>
        <p:blipFill>
          <a:blip r:embed="rId2" cstate="email"/>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3" cstate="email"/>
          <a:srcRect/>
          <a:stretch>
            <a:fillRect/>
          </a:stretch>
        </p:blipFill>
        <p:spPr bwMode="auto">
          <a:xfrm>
            <a:off x="0" y="6300788"/>
            <a:ext cx="1981200" cy="557212"/>
          </a:xfrm>
          <a:prstGeom prst="rect">
            <a:avLst/>
          </a:prstGeom>
          <a:noFill/>
          <a:ln w="9525">
            <a:noFill/>
            <a:miter lim="800000"/>
            <a:headEnd/>
            <a:tailEnd/>
          </a:ln>
        </p:spPr>
      </p:pic>
      <p:pic>
        <p:nvPicPr>
          <p:cNvPr id="6" name="Picture 5"/>
          <p:cNvPicPr>
            <a:picLocks noChangeAspect="1" noChangeArrowheads="1"/>
          </p:cNvPicPr>
          <p:nvPr/>
        </p:nvPicPr>
        <p:blipFill>
          <a:blip r:embed="rId4" cstate="email"/>
          <a:srcRect/>
          <a:stretch>
            <a:fillRect/>
          </a:stretch>
        </p:blipFill>
        <p:spPr bwMode="auto">
          <a:xfrm>
            <a:off x="1447800" y="1676400"/>
            <a:ext cx="5943600" cy="473991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Overall Design Tasks</a:t>
            </a:r>
            <a:endParaRPr lang="en-US" dirty="0"/>
          </a:p>
        </p:txBody>
      </p:sp>
      <p:sp>
        <p:nvSpPr>
          <p:cNvPr id="7" name="Content Placeholder 6"/>
          <p:cNvSpPr>
            <a:spLocks noGrp="1"/>
          </p:cNvSpPr>
          <p:nvPr>
            <p:ph sz="half" idx="1"/>
          </p:nvPr>
        </p:nvSpPr>
        <p:spPr>
          <a:xfrm>
            <a:off x="457200" y="1600201"/>
            <a:ext cx="8382000" cy="4419600"/>
          </a:xfrm>
        </p:spPr>
        <p:txBody>
          <a:bodyPr/>
          <a:lstStyle/>
          <a:p>
            <a:pPr lvl="1">
              <a:buFont typeface="Wingdings" charset="2"/>
              <a:buChar char="Ø"/>
            </a:pPr>
            <a:r>
              <a:rPr lang="en-US" sz="2800" dirty="0" smtClean="0"/>
              <a:t>Incorporating new research progress into the design</a:t>
            </a:r>
          </a:p>
          <a:p>
            <a:pPr lvl="1">
              <a:buFont typeface="Wingdings" charset="2"/>
              <a:buChar char="Ø"/>
            </a:pPr>
            <a:r>
              <a:rPr lang="en-US" sz="2800" dirty="0" smtClean="0"/>
              <a:t>Designing plants for a greater range of flow rates</a:t>
            </a:r>
          </a:p>
          <a:p>
            <a:pPr lvl="1">
              <a:buFont typeface="Wingdings" charset="2"/>
              <a:buChar char="Ø"/>
            </a:pPr>
            <a:r>
              <a:rPr lang="en-US" sz="2800" dirty="0" smtClean="0"/>
              <a:t>Making our designs more easily understood</a:t>
            </a:r>
            <a:endParaRPr lang="en-US" dirty="0" smtClean="0"/>
          </a:p>
          <a:p>
            <a:pPr lvl="1">
              <a:buFont typeface="Wingdings" charset="2"/>
              <a:buChar char="Ø"/>
            </a:pPr>
            <a:r>
              <a:rPr lang="en-US" sz="2800" dirty="0" smtClean="0"/>
              <a:t>Communicating with the team in Honduras and with new implementation partners to address concerns </a:t>
            </a:r>
            <a:endParaRPr lang="en-US" sz="2800" dirty="0"/>
          </a:p>
        </p:txBody>
      </p:sp>
      <p:pic>
        <p:nvPicPr>
          <p:cNvPr id="4" name="Picture 5" descr="b"/>
          <p:cNvPicPr>
            <a:picLocks noChangeAspect="1" noChangeArrowheads="1"/>
          </p:cNvPicPr>
          <p:nvPr/>
        </p:nvPicPr>
        <p:blipFill>
          <a:blip r:embed="rId3" cstate="email"/>
          <a:srcRect/>
          <a:stretch>
            <a:fillRect/>
          </a:stretch>
        </p:blipFill>
        <p:spPr bwMode="auto">
          <a:xfrm>
            <a:off x="7209971" y="6283098"/>
            <a:ext cx="1934029" cy="574902"/>
          </a:xfrm>
          <a:prstGeom prst="rect">
            <a:avLst/>
          </a:prstGeom>
          <a:noFill/>
          <a:ln w="9525">
            <a:noFill/>
            <a:miter lim="800000"/>
            <a:headEnd/>
            <a:tailEnd/>
          </a:ln>
        </p:spPr>
      </p:pic>
      <p:pic>
        <p:nvPicPr>
          <p:cNvPr id="5" name="Picture 6" descr="a"/>
          <p:cNvPicPr>
            <a:picLocks noChangeAspect="1" noChangeArrowheads="1"/>
          </p:cNvPicPr>
          <p:nvPr/>
        </p:nvPicPr>
        <p:blipFill>
          <a:blip r:embed="rId4" cstate="email"/>
          <a:srcRect/>
          <a:stretch>
            <a:fillRect/>
          </a:stretch>
        </p:blipFill>
        <p:spPr bwMode="auto">
          <a:xfrm>
            <a:off x="0" y="6300788"/>
            <a:ext cx="1981200" cy="5572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0.8 L/s Stacked Rapid Sand Filter (LFSRSF)</a:t>
            </a:r>
            <a:endParaRPr lang="en-US" noProof="0" dirty="0"/>
          </a:p>
        </p:txBody>
      </p:sp>
      <p:pic>
        <p:nvPicPr>
          <p:cNvPr id="3075" name="Picture 3"/>
          <p:cNvPicPr>
            <a:picLocks noChangeAspect="1" noChangeArrowheads="1"/>
          </p:cNvPicPr>
          <p:nvPr/>
        </p:nvPicPr>
        <p:blipFill rotWithShape="1">
          <a:blip r:embed="rId2" cstate="email">
            <a:extLst>
              <a:ext uri="{28A0092B-C50C-407E-A947-70E740481C1C}">
                <a14:useLocalDpi xmlns="" xmlns:a14="http://schemas.microsoft.com/office/drawing/2010/main" val="0"/>
              </a:ext>
            </a:extLst>
          </a:blip>
          <a:srcRect/>
          <a:stretch/>
        </p:blipFill>
        <p:spPr bwMode="auto">
          <a:xfrm>
            <a:off x="1828800" y="1725385"/>
            <a:ext cx="1368877" cy="468135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5638800" y="1703614"/>
            <a:ext cx="2122098" cy="50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64784528"/>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614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401484611"/>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819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24000559"/>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noProof="0"/>
          </a:p>
        </p:txBody>
      </p:sp>
      <p:pic>
        <p:nvPicPr>
          <p:cNvPr id="7170"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0"/>
            <a:ext cx="9265920" cy="694944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8509533"/>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Foam Filtration</a:t>
            </a:r>
            <a:endParaRPr lang="en-US" noProof="0"/>
          </a:p>
        </p:txBody>
      </p:sp>
      <p:sp>
        <p:nvSpPr>
          <p:cNvPr id="12" name="Content Placeholder 11"/>
          <p:cNvSpPr>
            <a:spLocks noGrp="1"/>
          </p:cNvSpPr>
          <p:nvPr>
            <p:ph idx="1"/>
          </p:nvPr>
        </p:nvSpPr>
        <p:spPr>
          <a:xfrm>
            <a:off x="4343400" y="1600201"/>
            <a:ext cx="4343400" cy="1219200"/>
          </a:xfrm>
        </p:spPr>
        <p:txBody>
          <a:bodyPr/>
          <a:lstStyle/>
          <a:p>
            <a:r>
              <a:rPr lang="en-US" sz="2400" dirty="0" smtClean="0"/>
              <a:t>Dose Controller, flow meter</a:t>
            </a:r>
          </a:p>
          <a:p>
            <a:r>
              <a:rPr lang="en-US" sz="2400" dirty="0" smtClean="0"/>
              <a:t>Operator Feedback</a:t>
            </a:r>
          </a:p>
          <a:p>
            <a:r>
              <a:rPr lang="en-US" sz="2400" dirty="0" smtClean="0"/>
              <a:t>Work with APP to field test</a:t>
            </a:r>
            <a:endParaRPr lang="en-US" sz="2400" dirty="0"/>
          </a:p>
        </p:txBody>
      </p:sp>
      <p:pic>
        <p:nvPicPr>
          <p:cNvPr id="2050" name="Picture 2"/>
          <p:cNvPicPr>
            <a:picLocks noChangeAspect="1" noChangeArrowheads="1"/>
          </p:cNvPicPr>
          <p:nvPr/>
        </p:nvPicPr>
        <p:blipFill>
          <a:blip r:embed="rId2" cstate="email"/>
          <a:srcRect/>
          <a:stretch>
            <a:fillRect/>
          </a:stretch>
        </p:blipFill>
        <p:spPr bwMode="auto">
          <a:xfrm>
            <a:off x="0" y="1371600"/>
            <a:ext cx="4114800" cy="5486400"/>
          </a:xfrm>
          <a:prstGeom prst="rect">
            <a:avLst/>
          </a:prstGeom>
          <a:noFill/>
          <a:ln w="9525">
            <a:noFill/>
            <a:miter lim="800000"/>
            <a:headEnd/>
            <a:tailEnd/>
          </a:ln>
        </p:spPr>
      </p:pic>
      <p:pic>
        <p:nvPicPr>
          <p:cNvPr id="2051" name="Picture 3"/>
          <p:cNvPicPr>
            <a:picLocks noChangeAspect="1" noChangeArrowheads="1"/>
          </p:cNvPicPr>
          <p:nvPr/>
        </p:nvPicPr>
        <p:blipFill>
          <a:blip r:embed="rId3" cstate="email"/>
          <a:srcRect/>
          <a:stretch>
            <a:fillRect/>
          </a:stretch>
        </p:blipFill>
        <p:spPr bwMode="auto">
          <a:xfrm>
            <a:off x="4114800" y="3086100"/>
            <a:ext cx="5029200" cy="37719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Demo Plant</a:t>
            </a:r>
            <a:endParaRPr lang="en-US" noProof="0"/>
          </a:p>
        </p:txBody>
      </p:sp>
      <p:sp>
        <p:nvSpPr>
          <p:cNvPr id="3" name="Text Placeholder 2"/>
          <p:cNvSpPr>
            <a:spLocks noGrp="1"/>
          </p:cNvSpPr>
          <p:nvPr>
            <p:ph idx="1"/>
          </p:nvPr>
        </p:nvSpPr>
        <p:spPr>
          <a:xfrm>
            <a:off x="457200" y="1600200"/>
            <a:ext cx="4495800" cy="4525963"/>
          </a:xfrm>
        </p:spPr>
        <p:txBody>
          <a:bodyPr/>
          <a:lstStyle/>
          <a:p>
            <a:r>
              <a:rPr lang="en-US" noProof="0" dirty="0" smtClean="0"/>
              <a:t>Correct the hydraulics of the dose controller</a:t>
            </a:r>
          </a:p>
          <a:p>
            <a:r>
              <a:rPr lang="en-US" dirty="0" smtClean="0"/>
              <a:t>Make operation easier</a:t>
            </a:r>
          </a:p>
          <a:p>
            <a:r>
              <a:rPr lang="en-US" noProof="0" dirty="0" smtClean="0"/>
              <a:t>Get setup down to 20 minutes</a:t>
            </a:r>
          </a:p>
          <a:p>
            <a:r>
              <a:rPr lang="en-US" dirty="0" smtClean="0"/>
              <a:t>First plant goes to India on Feb 14</a:t>
            </a:r>
            <a:endParaRPr lang="en-US" noProof="0" dirty="0" smtClean="0"/>
          </a:p>
          <a:p>
            <a:endParaRPr lang="en-US" noProof="0" dirty="0" smtClean="0"/>
          </a:p>
        </p:txBody>
      </p:sp>
      <p:pic>
        <p:nvPicPr>
          <p:cNvPr id="1026" name="Picture 2"/>
          <p:cNvPicPr>
            <a:picLocks noChangeAspect="1" noChangeArrowheads="1"/>
          </p:cNvPicPr>
          <p:nvPr/>
        </p:nvPicPr>
        <p:blipFill>
          <a:blip r:embed="rId2" cstate="email"/>
          <a:srcRect/>
          <a:stretch>
            <a:fillRect/>
          </a:stretch>
        </p:blipFill>
        <p:spPr bwMode="auto">
          <a:xfrm>
            <a:off x="5086350" y="1447800"/>
            <a:ext cx="4057650" cy="5410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reeform 2"/>
          <p:cNvSpPr>
            <a:spLocks/>
          </p:cNvSpPr>
          <p:nvPr/>
        </p:nvSpPr>
        <p:spPr bwMode="auto">
          <a:xfrm>
            <a:off x="660400" y="4508500"/>
            <a:ext cx="8142288" cy="2147888"/>
          </a:xfrm>
          <a:custGeom>
            <a:avLst/>
            <a:gdLst/>
            <a:ahLst/>
            <a:cxnLst>
              <a:cxn ang="0">
                <a:pos x="64" y="8"/>
              </a:cxn>
              <a:cxn ang="0">
                <a:pos x="144" y="16"/>
              </a:cxn>
              <a:cxn ang="0">
                <a:pos x="224" y="32"/>
              </a:cxn>
              <a:cxn ang="0">
                <a:pos x="304" y="32"/>
              </a:cxn>
              <a:cxn ang="0">
                <a:pos x="384" y="40"/>
              </a:cxn>
              <a:cxn ang="0">
                <a:pos x="472" y="80"/>
              </a:cxn>
              <a:cxn ang="0">
                <a:pos x="608" y="136"/>
              </a:cxn>
              <a:cxn ang="0">
                <a:pos x="712" y="168"/>
              </a:cxn>
              <a:cxn ang="0">
                <a:pos x="800" y="192"/>
              </a:cxn>
              <a:cxn ang="0">
                <a:pos x="880" y="192"/>
              </a:cxn>
              <a:cxn ang="0">
                <a:pos x="984" y="200"/>
              </a:cxn>
              <a:cxn ang="0">
                <a:pos x="1072" y="232"/>
              </a:cxn>
              <a:cxn ang="0">
                <a:pos x="1168" y="280"/>
              </a:cxn>
              <a:cxn ang="0">
                <a:pos x="1272" y="328"/>
              </a:cxn>
              <a:cxn ang="0">
                <a:pos x="1360" y="352"/>
              </a:cxn>
              <a:cxn ang="0">
                <a:pos x="1472" y="384"/>
              </a:cxn>
              <a:cxn ang="0">
                <a:pos x="1552" y="408"/>
              </a:cxn>
              <a:cxn ang="0">
                <a:pos x="1640" y="432"/>
              </a:cxn>
              <a:cxn ang="0">
                <a:pos x="1720" y="456"/>
              </a:cxn>
              <a:cxn ang="0">
                <a:pos x="1848" y="504"/>
              </a:cxn>
              <a:cxn ang="0">
                <a:pos x="1936" y="536"/>
              </a:cxn>
              <a:cxn ang="0">
                <a:pos x="2040" y="576"/>
              </a:cxn>
              <a:cxn ang="0">
                <a:pos x="2128" y="600"/>
              </a:cxn>
              <a:cxn ang="0">
                <a:pos x="2232" y="648"/>
              </a:cxn>
              <a:cxn ang="0">
                <a:pos x="2352" y="688"/>
              </a:cxn>
              <a:cxn ang="0">
                <a:pos x="2440" y="720"/>
              </a:cxn>
              <a:cxn ang="0">
                <a:pos x="2544" y="744"/>
              </a:cxn>
              <a:cxn ang="0">
                <a:pos x="2632" y="792"/>
              </a:cxn>
              <a:cxn ang="0">
                <a:pos x="2736" y="832"/>
              </a:cxn>
              <a:cxn ang="0">
                <a:pos x="2840" y="872"/>
              </a:cxn>
              <a:cxn ang="0">
                <a:pos x="2936" y="872"/>
              </a:cxn>
              <a:cxn ang="0">
                <a:pos x="3064" y="904"/>
              </a:cxn>
              <a:cxn ang="0">
                <a:pos x="3176" y="944"/>
              </a:cxn>
              <a:cxn ang="0">
                <a:pos x="3288" y="992"/>
              </a:cxn>
              <a:cxn ang="0">
                <a:pos x="3384" y="1008"/>
              </a:cxn>
              <a:cxn ang="0">
                <a:pos x="3464" y="1016"/>
              </a:cxn>
              <a:cxn ang="0">
                <a:pos x="3544" y="1016"/>
              </a:cxn>
              <a:cxn ang="0">
                <a:pos x="3648" y="1040"/>
              </a:cxn>
              <a:cxn ang="0">
                <a:pos x="3768" y="1080"/>
              </a:cxn>
              <a:cxn ang="0">
                <a:pos x="3880" y="1112"/>
              </a:cxn>
              <a:cxn ang="0">
                <a:pos x="3992" y="1136"/>
              </a:cxn>
              <a:cxn ang="0">
                <a:pos x="4072" y="1136"/>
              </a:cxn>
              <a:cxn ang="0">
                <a:pos x="4160" y="1136"/>
              </a:cxn>
              <a:cxn ang="0">
                <a:pos x="4248" y="1144"/>
              </a:cxn>
              <a:cxn ang="0">
                <a:pos x="4344" y="1176"/>
              </a:cxn>
              <a:cxn ang="0">
                <a:pos x="4544" y="1232"/>
              </a:cxn>
              <a:cxn ang="0">
                <a:pos x="4680" y="1288"/>
              </a:cxn>
              <a:cxn ang="0">
                <a:pos x="4768" y="1304"/>
              </a:cxn>
              <a:cxn ang="0">
                <a:pos x="4856" y="1296"/>
              </a:cxn>
              <a:cxn ang="0">
                <a:pos x="4944" y="1312"/>
              </a:cxn>
              <a:cxn ang="0">
                <a:pos x="5048" y="1336"/>
              </a:cxn>
            </a:cxnLst>
            <a:rect l="0" t="0" r="r" b="b"/>
            <a:pathLst>
              <a:path w="5129" h="1353">
                <a:moveTo>
                  <a:pt x="0" y="8"/>
                </a:moveTo>
                <a:lnTo>
                  <a:pt x="16" y="0"/>
                </a:lnTo>
                <a:lnTo>
                  <a:pt x="32" y="0"/>
                </a:lnTo>
                <a:lnTo>
                  <a:pt x="48" y="8"/>
                </a:lnTo>
                <a:lnTo>
                  <a:pt x="64" y="8"/>
                </a:lnTo>
                <a:lnTo>
                  <a:pt x="80" y="8"/>
                </a:lnTo>
                <a:lnTo>
                  <a:pt x="96" y="16"/>
                </a:lnTo>
                <a:lnTo>
                  <a:pt x="112" y="16"/>
                </a:lnTo>
                <a:lnTo>
                  <a:pt x="128" y="16"/>
                </a:lnTo>
                <a:lnTo>
                  <a:pt x="144" y="16"/>
                </a:lnTo>
                <a:lnTo>
                  <a:pt x="160" y="16"/>
                </a:lnTo>
                <a:lnTo>
                  <a:pt x="176" y="16"/>
                </a:lnTo>
                <a:lnTo>
                  <a:pt x="192" y="16"/>
                </a:lnTo>
                <a:lnTo>
                  <a:pt x="208" y="16"/>
                </a:lnTo>
                <a:lnTo>
                  <a:pt x="224" y="32"/>
                </a:lnTo>
                <a:lnTo>
                  <a:pt x="240" y="32"/>
                </a:lnTo>
                <a:lnTo>
                  <a:pt x="256" y="32"/>
                </a:lnTo>
                <a:lnTo>
                  <a:pt x="272" y="32"/>
                </a:lnTo>
                <a:lnTo>
                  <a:pt x="288" y="32"/>
                </a:lnTo>
                <a:lnTo>
                  <a:pt x="304" y="32"/>
                </a:lnTo>
                <a:lnTo>
                  <a:pt x="320" y="32"/>
                </a:lnTo>
                <a:lnTo>
                  <a:pt x="336" y="40"/>
                </a:lnTo>
                <a:lnTo>
                  <a:pt x="352" y="40"/>
                </a:lnTo>
                <a:lnTo>
                  <a:pt x="368" y="40"/>
                </a:lnTo>
                <a:lnTo>
                  <a:pt x="384" y="40"/>
                </a:lnTo>
                <a:lnTo>
                  <a:pt x="408" y="56"/>
                </a:lnTo>
                <a:lnTo>
                  <a:pt x="424" y="64"/>
                </a:lnTo>
                <a:lnTo>
                  <a:pt x="440" y="64"/>
                </a:lnTo>
                <a:lnTo>
                  <a:pt x="456" y="72"/>
                </a:lnTo>
                <a:lnTo>
                  <a:pt x="472" y="80"/>
                </a:lnTo>
                <a:lnTo>
                  <a:pt x="504" y="96"/>
                </a:lnTo>
                <a:lnTo>
                  <a:pt x="536" y="104"/>
                </a:lnTo>
                <a:lnTo>
                  <a:pt x="568" y="112"/>
                </a:lnTo>
                <a:lnTo>
                  <a:pt x="592" y="128"/>
                </a:lnTo>
                <a:lnTo>
                  <a:pt x="608" y="136"/>
                </a:lnTo>
                <a:lnTo>
                  <a:pt x="640" y="144"/>
                </a:lnTo>
                <a:lnTo>
                  <a:pt x="656" y="152"/>
                </a:lnTo>
                <a:lnTo>
                  <a:pt x="672" y="160"/>
                </a:lnTo>
                <a:lnTo>
                  <a:pt x="696" y="168"/>
                </a:lnTo>
                <a:lnTo>
                  <a:pt x="712" y="168"/>
                </a:lnTo>
                <a:lnTo>
                  <a:pt x="736" y="168"/>
                </a:lnTo>
                <a:lnTo>
                  <a:pt x="752" y="176"/>
                </a:lnTo>
                <a:lnTo>
                  <a:pt x="768" y="184"/>
                </a:lnTo>
                <a:lnTo>
                  <a:pt x="784" y="192"/>
                </a:lnTo>
                <a:lnTo>
                  <a:pt x="800" y="192"/>
                </a:lnTo>
                <a:lnTo>
                  <a:pt x="816" y="192"/>
                </a:lnTo>
                <a:lnTo>
                  <a:pt x="832" y="192"/>
                </a:lnTo>
                <a:lnTo>
                  <a:pt x="848" y="192"/>
                </a:lnTo>
                <a:lnTo>
                  <a:pt x="864" y="192"/>
                </a:lnTo>
                <a:lnTo>
                  <a:pt x="880" y="192"/>
                </a:lnTo>
                <a:lnTo>
                  <a:pt x="896" y="192"/>
                </a:lnTo>
                <a:lnTo>
                  <a:pt x="912" y="192"/>
                </a:lnTo>
                <a:lnTo>
                  <a:pt x="928" y="192"/>
                </a:lnTo>
                <a:lnTo>
                  <a:pt x="960" y="192"/>
                </a:lnTo>
                <a:lnTo>
                  <a:pt x="984" y="200"/>
                </a:lnTo>
                <a:lnTo>
                  <a:pt x="1000" y="208"/>
                </a:lnTo>
                <a:lnTo>
                  <a:pt x="1016" y="216"/>
                </a:lnTo>
                <a:lnTo>
                  <a:pt x="1032" y="224"/>
                </a:lnTo>
                <a:lnTo>
                  <a:pt x="1048" y="224"/>
                </a:lnTo>
                <a:lnTo>
                  <a:pt x="1072" y="232"/>
                </a:lnTo>
                <a:lnTo>
                  <a:pt x="1088" y="240"/>
                </a:lnTo>
                <a:lnTo>
                  <a:pt x="1104" y="248"/>
                </a:lnTo>
                <a:lnTo>
                  <a:pt x="1128" y="256"/>
                </a:lnTo>
                <a:lnTo>
                  <a:pt x="1144" y="264"/>
                </a:lnTo>
                <a:lnTo>
                  <a:pt x="1168" y="280"/>
                </a:lnTo>
                <a:lnTo>
                  <a:pt x="1192" y="288"/>
                </a:lnTo>
                <a:lnTo>
                  <a:pt x="1208" y="296"/>
                </a:lnTo>
                <a:lnTo>
                  <a:pt x="1232" y="312"/>
                </a:lnTo>
                <a:lnTo>
                  <a:pt x="1248" y="312"/>
                </a:lnTo>
                <a:lnTo>
                  <a:pt x="1272" y="328"/>
                </a:lnTo>
                <a:lnTo>
                  <a:pt x="1296" y="328"/>
                </a:lnTo>
                <a:lnTo>
                  <a:pt x="1312" y="336"/>
                </a:lnTo>
                <a:lnTo>
                  <a:pt x="1328" y="344"/>
                </a:lnTo>
                <a:lnTo>
                  <a:pt x="1344" y="344"/>
                </a:lnTo>
                <a:lnTo>
                  <a:pt x="1360" y="352"/>
                </a:lnTo>
                <a:lnTo>
                  <a:pt x="1376" y="352"/>
                </a:lnTo>
                <a:lnTo>
                  <a:pt x="1392" y="352"/>
                </a:lnTo>
                <a:lnTo>
                  <a:pt x="1408" y="360"/>
                </a:lnTo>
                <a:lnTo>
                  <a:pt x="1456" y="376"/>
                </a:lnTo>
                <a:lnTo>
                  <a:pt x="1472" y="384"/>
                </a:lnTo>
                <a:lnTo>
                  <a:pt x="1488" y="392"/>
                </a:lnTo>
                <a:lnTo>
                  <a:pt x="1504" y="392"/>
                </a:lnTo>
                <a:lnTo>
                  <a:pt x="1520" y="400"/>
                </a:lnTo>
                <a:lnTo>
                  <a:pt x="1536" y="400"/>
                </a:lnTo>
                <a:lnTo>
                  <a:pt x="1552" y="408"/>
                </a:lnTo>
                <a:lnTo>
                  <a:pt x="1568" y="408"/>
                </a:lnTo>
                <a:lnTo>
                  <a:pt x="1584" y="408"/>
                </a:lnTo>
                <a:lnTo>
                  <a:pt x="1600" y="416"/>
                </a:lnTo>
                <a:lnTo>
                  <a:pt x="1624" y="416"/>
                </a:lnTo>
                <a:lnTo>
                  <a:pt x="1640" y="432"/>
                </a:lnTo>
                <a:lnTo>
                  <a:pt x="1656" y="432"/>
                </a:lnTo>
                <a:lnTo>
                  <a:pt x="1672" y="432"/>
                </a:lnTo>
                <a:lnTo>
                  <a:pt x="1688" y="440"/>
                </a:lnTo>
                <a:lnTo>
                  <a:pt x="1704" y="448"/>
                </a:lnTo>
                <a:lnTo>
                  <a:pt x="1720" y="456"/>
                </a:lnTo>
                <a:lnTo>
                  <a:pt x="1736" y="456"/>
                </a:lnTo>
                <a:lnTo>
                  <a:pt x="1760" y="464"/>
                </a:lnTo>
                <a:lnTo>
                  <a:pt x="1792" y="488"/>
                </a:lnTo>
                <a:lnTo>
                  <a:pt x="1832" y="504"/>
                </a:lnTo>
                <a:lnTo>
                  <a:pt x="1848" y="504"/>
                </a:lnTo>
                <a:lnTo>
                  <a:pt x="1864" y="512"/>
                </a:lnTo>
                <a:lnTo>
                  <a:pt x="1880" y="520"/>
                </a:lnTo>
                <a:lnTo>
                  <a:pt x="1896" y="528"/>
                </a:lnTo>
                <a:lnTo>
                  <a:pt x="1912" y="536"/>
                </a:lnTo>
                <a:lnTo>
                  <a:pt x="1936" y="536"/>
                </a:lnTo>
                <a:lnTo>
                  <a:pt x="1960" y="544"/>
                </a:lnTo>
                <a:lnTo>
                  <a:pt x="1976" y="560"/>
                </a:lnTo>
                <a:lnTo>
                  <a:pt x="2008" y="560"/>
                </a:lnTo>
                <a:lnTo>
                  <a:pt x="2024" y="568"/>
                </a:lnTo>
                <a:lnTo>
                  <a:pt x="2040" y="576"/>
                </a:lnTo>
                <a:lnTo>
                  <a:pt x="2056" y="576"/>
                </a:lnTo>
                <a:lnTo>
                  <a:pt x="2072" y="576"/>
                </a:lnTo>
                <a:lnTo>
                  <a:pt x="2088" y="576"/>
                </a:lnTo>
                <a:lnTo>
                  <a:pt x="2104" y="592"/>
                </a:lnTo>
                <a:lnTo>
                  <a:pt x="2128" y="600"/>
                </a:lnTo>
                <a:lnTo>
                  <a:pt x="2144" y="608"/>
                </a:lnTo>
                <a:lnTo>
                  <a:pt x="2168" y="616"/>
                </a:lnTo>
                <a:lnTo>
                  <a:pt x="2192" y="632"/>
                </a:lnTo>
                <a:lnTo>
                  <a:pt x="2216" y="640"/>
                </a:lnTo>
                <a:lnTo>
                  <a:pt x="2232" y="648"/>
                </a:lnTo>
                <a:lnTo>
                  <a:pt x="2248" y="648"/>
                </a:lnTo>
                <a:lnTo>
                  <a:pt x="2280" y="664"/>
                </a:lnTo>
                <a:lnTo>
                  <a:pt x="2296" y="672"/>
                </a:lnTo>
                <a:lnTo>
                  <a:pt x="2320" y="680"/>
                </a:lnTo>
                <a:lnTo>
                  <a:pt x="2352" y="688"/>
                </a:lnTo>
                <a:lnTo>
                  <a:pt x="2368" y="696"/>
                </a:lnTo>
                <a:lnTo>
                  <a:pt x="2384" y="704"/>
                </a:lnTo>
                <a:lnTo>
                  <a:pt x="2400" y="704"/>
                </a:lnTo>
                <a:lnTo>
                  <a:pt x="2416" y="712"/>
                </a:lnTo>
                <a:lnTo>
                  <a:pt x="2440" y="720"/>
                </a:lnTo>
                <a:lnTo>
                  <a:pt x="2456" y="720"/>
                </a:lnTo>
                <a:lnTo>
                  <a:pt x="2488" y="728"/>
                </a:lnTo>
                <a:lnTo>
                  <a:pt x="2504" y="736"/>
                </a:lnTo>
                <a:lnTo>
                  <a:pt x="2528" y="744"/>
                </a:lnTo>
                <a:lnTo>
                  <a:pt x="2544" y="744"/>
                </a:lnTo>
                <a:lnTo>
                  <a:pt x="2560" y="752"/>
                </a:lnTo>
                <a:lnTo>
                  <a:pt x="2576" y="760"/>
                </a:lnTo>
                <a:lnTo>
                  <a:pt x="2600" y="776"/>
                </a:lnTo>
                <a:lnTo>
                  <a:pt x="2616" y="784"/>
                </a:lnTo>
                <a:lnTo>
                  <a:pt x="2632" y="792"/>
                </a:lnTo>
                <a:lnTo>
                  <a:pt x="2648" y="800"/>
                </a:lnTo>
                <a:lnTo>
                  <a:pt x="2672" y="808"/>
                </a:lnTo>
                <a:lnTo>
                  <a:pt x="2696" y="816"/>
                </a:lnTo>
                <a:lnTo>
                  <a:pt x="2720" y="824"/>
                </a:lnTo>
                <a:lnTo>
                  <a:pt x="2736" y="832"/>
                </a:lnTo>
                <a:lnTo>
                  <a:pt x="2752" y="840"/>
                </a:lnTo>
                <a:lnTo>
                  <a:pt x="2768" y="848"/>
                </a:lnTo>
                <a:lnTo>
                  <a:pt x="2792" y="856"/>
                </a:lnTo>
                <a:lnTo>
                  <a:pt x="2816" y="856"/>
                </a:lnTo>
                <a:lnTo>
                  <a:pt x="2840" y="872"/>
                </a:lnTo>
                <a:lnTo>
                  <a:pt x="2856" y="872"/>
                </a:lnTo>
                <a:lnTo>
                  <a:pt x="2872" y="872"/>
                </a:lnTo>
                <a:lnTo>
                  <a:pt x="2896" y="872"/>
                </a:lnTo>
                <a:lnTo>
                  <a:pt x="2912" y="872"/>
                </a:lnTo>
                <a:lnTo>
                  <a:pt x="2936" y="872"/>
                </a:lnTo>
                <a:lnTo>
                  <a:pt x="2968" y="880"/>
                </a:lnTo>
                <a:lnTo>
                  <a:pt x="2992" y="888"/>
                </a:lnTo>
                <a:lnTo>
                  <a:pt x="3008" y="888"/>
                </a:lnTo>
                <a:lnTo>
                  <a:pt x="3040" y="896"/>
                </a:lnTo>
                <a:lnTo>
                  <a:pt x="3064" y="904"/>
                </a:lnTo>
                <a:lnTo>
                  <a:pt x="3104" y="912"/>
                </a:lnTo>
                <a:lnTo>
                  <a:pt x="3120" y="920"/>
                </a:lnTo>
                <a:lnTo>
                  <a:pt x="3136" y="928"/>
                </a:lnTo>
                <a:lnTo>
                  <a:pt x="3152" y="936"/>
                </a:lnTo>
                <a:lnTo>
                  <a:pt x="3176" y="944"/>
                </a:lnTo>
                <a:lnTo>
                  <a:pt x="3200" y="952"/>
                </a:lnTo>
                <a:lnTo>
                  <a:pt x="3216" y="960"/>
                </a:lnTo>
                <a:lnTo>
                  <a:pt x="3240" y="968"/>
                </a:lnTo>
                <a:lnTo>
                  <a:pt x="3256" y="976"/>
                </a:lnTo>
                <a:lnTo>
                  <a:pt x="3288" y="992"/>
                </a:lnTo>
                <a:lnTo>
                  <a:pt x="3312" y="1000"/>
                </a:lnTo>
                <a:lnTo>
                  <a:pt x="3328" y="1008"/>
                </a:lnTo>
                <a:lnTo>
                  <a:pt x="3344" y="1008"/>
                </a:lnTo>
                <a:lnTo>
                  <a:pt x="3360" y="1008"/>
                </a:lnTo>
                <a:lnTo>
                  <a:pt x="3384" y="1008"/>
                </a:lnTo>
                <a:lnTo>
                  <a:pt x="3400" y="1008"/>
                </a:lnTo>
                <a:lnTo>
                  <a:pt x="3416" y="1008"/>
                </a:lnTo>
                <a:lnTo>
                  <a:pt x="3432" y="1016"/>
                </a:lnTo>
                <a:lnTo>
                  <a:pt x="3448" y="1016"/>
                </a:lnTo>
                <a:lnTo>
                  <a:pt x="3464" y="1016"/>
                </a:lnTo>
                <a:lnTo>
                  <a:pt x="3480" y="1016"/>
                </a:lnTo>
                <a:lnTo>
                  <a:pt x="3496" y="1016"/>
                </a:lnTo>
                <a:lnTo>
                  <a:pt x="3512" y="1016"/>
                </a:lnTo>
                <a:lnTo>
                  <a:pt x="3528" y="1016"/>
                </a:lnTo>
                <a:lnTo>
                  <a:pt x="3544" y="1016"/>
                </a:lnTo>
                <a:lnTo>
                  <a:pt x="3560" y="1016"/>
                </a:lnTo>
                <a:lnTo>
                  <a:pt x="3576" y="1024"/>
                </a:lnTo>
                <a:lnTo>
                  <a:pt x="3600" y="1032"/>
                </a:lnTo>
                <a:lnTo>
                  <a:pt x="3616" y="1032"/>
                </a:lnTo>
                <a:lnTo>
                  <a:pt x="3648" y="1040"/>
                </a:lnTo>
                <a:lnTo>
                  <a:pt x="3664" y="1048"/>
                </a:lnTo>
                <a:lnTo>
                  <a:pt x="3688" y="1048"/>
                </a:lnTo>
                <a:lnTo>
                  <a:pt x="3704" y="1056"/>
                </a:lnTo>
                <a:lnTo>
                  <a:pt x="3736" y="1072"/>
                </a:lnTo>
                <a:lnTo>
                  <a:pt x="3768" y="1080"/>
                </a:lnTo>
                <a:lnTo>
                  <a:pt x="3792" y="1080"/>
                </a:lnTo>
                <a:lnTo>
                  <a:pt x="3816" y="1088"/>
                </a:lnTo>
                <a:lnTo>
                  <a:pt x="3832" y="1096"/>
                </a:lnTo>
                <a:lnTo>
                  <a:pt x="3864" y="1104"/>
                </a:lnTo>
                <a:lnTo>
                  <a:pt x="3880" y="1112"/>
                </a:lnTo>
                <a:lnTo>
                  <a:pt x="3896" y="1120"/>
                </a:lnTo>
                <a:lnTo>
                  <a:pt x="3920" y="1120"/>
                </a:lnTo>
                <a:lnTo>
                  <a:pt x="3936" y="1136"/>
                </a:lnTo>
                <a:lnTo>
                  <a:pt x="3976" y="1136"/>
                </a:lnTo>
                <a:lnTo>
                  <a:pt x="3992" y="1136"/>
                </a:lnTo>
                <a:lnTo>
                  <a:pt x="4008" y="1136"/>
                </a:lnTo>
                <a:lnTo>
                  <a:pt x="4024" y="1136"/>
                </a:lnTo>
                <a:lnTo>
                  <a:pt x="4040" y="1136"/>
                </a:lnTo>
                <a:lnTo>
                  <a:pt x="4056" y="1136"/>
                </a:lnTo>
                <a:lnTo>
                  <a:pt x="4072" y="1136"/>
                </a:lnTo>
                <a:lnTo>
                  <a:pt x="4096" y="1136"/>
                </a:lnTo>
                <a:lnTo>
                  <a:pt x="4112" y="1136"/>
                </a:lnTo>
                <a:lnTo>
                  <a:pt x="4128" y="1136"/>
                </a:lnTo>
                <a:lnTo>
                  <a:pt x="4144" y="1136"/>
                </a:lnTo>
                <a:lnTo>
                  <a:pt x="4160" y="1136"/>
                </a:lnTo>
                <a:lnTo>
                  <a:pt x="4184" y="1144"/>
                </a:lnTo>
                <a:lnTo>
                  <a:pt x="4200" y="1144"/>
                </a:lnTo>
                <a:lnTo>
                  <a:pt x="4216" y="1144"/>
                </a:lnTo>
                <a:lnTo>
                  <a:pt x="4232" y="1144"/>
                </a:lnTo>
                <a:lnTo>
                  <a:pt x="4248" y="1144"/>
                </a:lnTo>
                <a:lnTo>
                  <a:pt x="4264" y="1152"/>
                </a:lnTo>
                <a:lnTo>
                  <a:pt x="4280" y="1160"/>
                </a:lnTo>
                <a:lnTo>
                  <a:pt x="4304" y="1168"/>
                </a:lnTo>
                <a:lnTo>
                  <a:pt x="4320" y="1168"/>
                </a:lnTo>
                <a:lnTo>
                  <a:pt x="4344" y="1176"/>
                </a:lnTo>
                <a:lnTo>
                  <a:pt x="4368" y="1184"/>
                </a:lnTo>
                <a:lnTo>
                  <a:pt x="4392" y="1184"/>
                </a:lnTo>
                <a:lnTo>
                  <a:pt x="4424" y="1192"/>
                </a:lnTo>
                <a:lnTo>
                  <a:pt x="4488" y="1208"/>
                </a:lnTo>
                <a:lnTo>
                  <a:pt x="4544" y="1232"/>
                </a:lnTo>
                <a:lnTo>
                  <a:pt x="4576" y="1240"/>
                </a:lnTo>
                <a:lnTo>
                  <a:pt x="4608" y="1248"/>
                </a:lnTo>
                <a:lnTo>
                  <a:pt x="4640" y="1272"/>
                </a:lnTo>
                <a:lnTo>
                  <a:pt x="4664" y="1280"/>
                </a:lnTo>
                <a:lnTo>
                  <a:pt x="4680" y="1288"/>
                </a:lnTo>
                <a:lnTo>
                  <a:pt x="4704" y="1296"/>
                </a:lnTo>
                <a:lnTo>
                  <a:pt x="4720" y="1304"/>
                </a:lnTo>
                <a:lnTo>
                  <a:pt x="4736" y="1304"/>
                </a:lnTo>
                <a:lnTo>
                  <a:pt x="4752" y="1304"/>
                </a:lnTo>
                <a:lnTo>
                  <a:pt x="4768" y="1304"/>
                </a:lnTo>
                <a:lnTo>
                  <a:pt x="4792" y="1288"/>
                </a:lnTo>
                <a:lnTo>
                  <a:pt x="4808" y="1288"/>
                </a:lnTo>
                <a:lnTo>
                  <a:pt x="4824" y="1288"/>
                </a:lnTo>
                <a:lnTo>
                  <a:pt x="4840" y="1288"/>
                </a:lnTo>
                <a:lnTo>
                  <a:pt x="4856" y="1296"/>
                </a:lnTo>
                <a:lnTo>
                  <a:pt x="4872" y="1304"/>
                </a:lnTo>
                <a:lnTo>
                  <a:pt x="4888" y="1304"/>
                </a:lnTo>
                <a:lnTo>
                  <a:pt x="4904" y="1304"/>
                </a:lnTo>
                <a:lnTo>
                  <a:pt x="4920" y="1312"/>
                </a:lnTo>
                <a:lnTo>
                  <a:pt x="4944" y="1312"/>
                </a:lnTo>
                <a:lnTo>
                  <a:pt x="4960" y="1312"/>
                </a:lnTo>
                <a:lnTo>
                  <a:pt x="4976" y="1320"/>
                </a:lnTo>
                <a:lnTo>
                  <a:pt x="4992" y="1328"/>
                </a:lnTo>
                <a:lnTo>
                  <a:pt x="5024" y="1328"/>
                </a:lnTo>
                <a:lnTo>
                  <a:pt x="5048" y="1336"/>
                </a:lnTo>
                <a:lnTo>
                  <a:pt x="5064" y="1336"/>
                </a:lnTo>
                <a:lnTo>
                  <a:pt x="5088" y="1344"/>
                </a:lnTo>
                <a:lnTo>
                  <a:pt x="5104" y="1344"/>
                </a:lnTo>
                <a:lnTo>
                  <a:pt x="5128" y="1352"/>
                </a:lnTo>
              </a:path>
            </a:pathLst>
          </a:custGeom>
          <a:noFill/>
          <a:ln w="127000" cap="rnd" cmpd="sng">
            <a:solidFill>
              <a:schemeClr val="hlink"/>
            </a:solidFill>
            <a:prstDash val="solid"/>
            <a:round/>
            <a:headEnd type="none" w="med" len="med"/>
            <a:tailEnd type="none" w="med" len="med"/>
          </a:ln>
          <a:effectLst/>
        </p:spPr>
        <p:txBody>
          <a:bodyPr/>
          <a:lstStyle/>
          <a:p>
            <a:endParaRPr lang="en-US"/>
          </a:p>
        </p:txBody>
      </p:sp>
      <p:sp>
        <p:nvSpPr>
          <p:cNvPr id="44035" name="Rectangle 3"/>
          <p:cNvSpPr>
            <a:spLocks noChangeArrowheads="1"/>
          </p:cNvSpPr>
          <p:nvPr/>
        </p:nvSpPr>
        <p:spPr bwMode="auto">
          <a:xfrm>
            <a:off x="7702550" y="1835150"/>
            <a:ext cx="63500" cy="368300"/>
          </a:xfrm>
          <a:prstGeom prst="rect">
            <a:avLst/>
          </a:prstGeom>
          <a:solidFill>
            <a:schemeClr val="accent1"/>
          </a:solidFill>
          <a:ln w="12700">
            <a:solidFill>
              <a:schemeClr val="tx1"/>
            </a:solidFill>
            <a:miter lim="800000"/>
            <a:headEnd/>
            <a:tailEnd/>
          </a:ln>
          <a:effectLst/>
        </p:spPr>
        <p:txBody>
          <a:bodyPr wrap="none" anchor="ctr"/>
          <a:lstStyle/>
          <a:p>
            <a:endParaRPr lang="en-US"/>
          </a:p>
        </p:txBody>
      </p:sp>
      <p:sp>
        <p:nvSpPr>
          <p:cNvPr id="44036" name="Rectangle 4"/>
          <p:cNvSpPr>
            <a:spLocks noGrp="1" noChangeArrowheads="1"/>
          </p:cNvSpPr>
          <p:nvPr>
            <p:ph type="title"/>
          </p:nvPr>
        </p:nvSpPr>
        <p:spPr>
          <a:noFill/>
          <a:ln/>
          <a:effectLst/>
        </p:spPr>
        <p:txBody>
          <a:bodyPr lIns="90488" tIns="44450" rIns="90488" bIns="44450" anchor="b"/>
          <a:lstStyle/>
          <a:p>
            <a:r>
              <a:rPr lang="en-US" dirty="0" smtClean="0"/>
              <a:t>Ram Pump</a:t>
            </a:r>
            <a:endParaRPr lang="en-US" dirty="0"/>
          </a:p>
        </p:txBody>
      </p:sp>
      <p:sp>
        <p:nvSpPr>
          <p:cNvPr id="44037" name="Rectangle 5"/>
          <p:cNvSpPr>
            <a:spLocks noGrp="1" noChangeArrowheads="1"/>
          </p:cNvSpPr>
          <p:nvPr>
            <p:ph type="body" idx="1"/>
          </p:nvPr>
        </p:nvSpPr>
        <p:spPr>
          <a:xfrm>
            <a:off x="914400" y="1752600"/>
            <a:ext cx="5613400" cy="2895600"/>
          </a:xfrm>
          <a:noFill/>
          <a:ln/>
        </p:spPr>
        <p:txBody>
          <a:bodyPr lIns="90488" tIns="44450" rIns="90488" bIns="44450"/>
          <a:lstStyle/>
          <a:p>
            <a:pPr>
              <a:lnSpc>
                <a:spcPct val="90000"/>
              </a:lnSpc>
            </a:pPr>
            <a:r>
              <a:rPr lang="en-US" sz="2800" dirty="0"/>
              <a:t>There is an old technology that used hydraulic transients to lift water from a stream to a higher elevation. The device was called a “Ram </a:t>
            </a:r>
            <a:r>
              <a:rPr lang="en-US" sz="2800" dirty="0" err="1"/>
              <a:t>Pump”and</a:t>
            </a:r>
            <a:r>
              <a:rPr lang="en-US" sz="2800" dirty="0"/>
              <a:t> it made a rhythmic clacking noise. </a:t>
            </a:r>
          </a:p>
          <a:p>
            <a:pPr>
              <a:lnSpc>
                <a:spcPct val="90000"/>
              </a:lnSpc>
            </a:pPr>
            <a:r>
              <a:rPr lang="en-US" sz="2800" dirty="0"/>
              <a:t>How did it work?</a:t>
            </a:r>
          </a:p>
        </p:txBody>
      </p:sp>
      <p:sp>
        <p:nvSpPr>
          <p:cNvPr id="44038" name="Rectangle 6" descr="Light horizontal"/>
          <p:cNvSpPr>
            <a:spLocks noChangeArrowheads="1"/>
          </p:cNvSpPr>
          <p:nvPr/>
        </p:nvSpPr>
        <p:spPr bwMode="auto">
          <a:xfrm>
            <a:off x="7169150" y="2292350"/>
            <a:ext cx="749300" cy="825500"/>
          </a:xfrm>
          <a:prstGeom prst="rect">
            <a:avLst/>
          </a:prstGeom>
          <a:pattFill prst="ltHorz">
            <a:fgClr>
              <a:schemeClr val="tx1"/>
            </a:fgClr>
            <a:bgClr>
              <a:schemeClr val="hlink"/>
            </a:bgClr>
          </a:pattFill>
          <a:ln w="12700">
            <a:solidFill>
              <a:schemeClr val="tx1"/>
            </a:solidFill>
            <a:miter lim="800000"/>
            <a:headEnd/>
            <a:tailEnd/>
          </a:ln>
          <a:effectLst/>
        </p:spPr>
        <p:txBody>
          <a:bodyPr wrap="none" anchor="ctr"/>
          <a:lstStyle/>
          <a:p>
            <a:endParaRPr lang="en-US"/>
          </a:p>
        </p:txBody>
      </p:sp>
      <p:sp>
        <p:nvSpPr>
          <p:cNvPr id="44039" name="AutoShape 7" descr="Diagonal brick"/>
          <p:cNvSpPr>
            <a:spLocks noChangeArrowheads="1"/>
          </p:cNvSpPr>
          <p:nvPr/>
        </p:nvSpPr>
        <p:spPr bwMode="auto">
          <a:xfrm>
            <a:off x="7092950" y="1911350"/>
            <a:ext cx="901700" cy="368300"/>
          </a:xfrm>
          <a:prstGeom prst="triangle">
            <a:avLst>
              <a:gd name="adj" fmla="val 49995"/>
            </a:avLst>
          </a:prstGeom>
          <a:pattFill prst="diagBrick">
            <a:fgClr>
              <a:schemeClr val="tx1"/>
            </a:fgClr>
            <a:bgClr>
              <a:schemeClr val="accent2"/>
            </a:bgClr>
          </a:pattFill>
          <a:ln w="12700">
            <a:solidFill>
              <a:schemeClr val="tx1"/>
            </a:solidFill>
            <a:miter lim="800000"/>
            <a:headEnd/>
            <a:tailEnd/>
          </a:ln>
          <a:effectLst/>
        </p:spPr>
        <p:txBody>
          <a:bodyPr wrap="none" anchor="ctr"/>
          <a:lstStyle/>
          <a:p>
            <a:endParaRPr lang="en-US"/>
          </a:p>
        </p:txBody>
      </p:sp>
      <p:sp>
        <p:nvSpPr>
          <p:cNvPr id="44040" name="Freeform 8"/>
          <p:cNvSpPr>
            <a:spLocks/>
          </p:cNvSpPr>
          <p:nvPr/>
        </p:nvSpPr>
        <p:spPr bwMode="auto">
          <a:xfrm>
            <a:off x="8166100" y="2743200"/>
            <a:ext cx="141288" cy="2909888"/>
          </a:xfrm>
          <a:custGeom>
            <a:avLst/>
            <a:gdLst/>
            <a:ahLst/>
            <a:cxnLst>
              <a:cxn ang="0">
                <a:pos x="0" y="2160"/>
              </a:cxn>
              <a:cxn ang="0">
                <a:pos x="0" y="0"/>
              </a:cxn>
              <a:cxn ang="0">
                <a:pos x="96" y="0"/>
              </a:cxn>
              <a:cxn ang="0">
                <a:pos x="96" y="48"/>
              </a:cxn>
            </a:cxnLst>
            <a:rect l="0" t="0" r="r" b="b"/>
            <a:pathLst>
              <a:path w="97" h="2161">
                <a:moveTo>
                  <a:pt x="0" y="2160"/>
                </a:moveTo>
                <a:lnTo>
                  <a:pt x="0" y="0"/>
                </a:lnTo>
                <a:lnTo>
                  <a:pt x="96" y="0"/>
                </a:lnTo>
                <a:lnTo>
                  <a:pt x="96" y="48"/>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44041" name="AutoShape 9"/>
          <p:cNvSpPr>
            <a:spLocks noChangeArrowheads="1"/>
          </p:cNvSpPr>
          <p:nvPr/>
        </p:nvSpPr>
        <p:spPr bwMode="auto">
          <a:xfrm rot="-10800000" flipH="1" flipV="1">
            <a:off x="8235950" y="2901950"/>
            <a:ext cx="215900" cy="215900"/>
          </a:xfrm>
          <a:custGeom>
            <a:avLst/>
            <a:gdLst>
              <a:gd name="G0" fmla="+- 5399 0 0"/>
              <a:gd name="G1" fmla="+- 21600 0 5399"/>
              <a:gd name="G2" fmla="*/ 5399 1 2"/>
              <a:gd name="G3" fmla="+- 21600 0 G2"/>
              <a:gd name="G4" fmla="+/ 5399 21600 2"/>
              <a:gd name="G5" fmla="+/ G1 0 2"/>
              <a:gd name="G6" fmla="*/ 21600 21600 5399"/>
              <a:gd name="G7" fmla="*/ G6 1 2"/>
              <a:gd name="G8" fmla="+- 21600 0 G7"/>
              <a:gd name="G9" fmla="*/ 21600 1 2"/>
              <a:gd name="G10" fmla="+- 5399 0 G9"/>
              <a:gd name="G11" fmla="?: G10 G8 0"/>
              <a:gd name="G12" fmla="?: G10 G7 21600"/>
              <a:gd name="T0" fmla="*/ 18900 w 21600"/>
              <a:gd name="T1" fmla="*/ 10800 h 21600"/>
              <a:gd name="T2" fmla="*/ 10800 w 21600"/>
              <a:gd name="T3" fmla="*/ 21600 h 21600"/>
              <a:gd name="T4" fmla="*/ 2700 w 21600"/>
              <a:gd name="T5" fmla="*/ 10800 h 21600"/>
              <a:gd name="T6" fmla="*/ 10800 w 21600"/>
              <a:gd name="T7" fmla="*/ 0 h 21600"/>
              <a:gd name="T8" fmla="*/ 4500 w 21600"/>
              <a:gd name="T9" fmla="*/ 4500 h 21600"/>
              <a:gd name="T10" fmla="*/ 17100 w 21600"/>
              <a:gd name="T11" fmla="*/ 17100 h 21600"/>
            </a:gdLst>
            <a:ahLst/>
            <a:cxnLst>
              <a:cxn ang="0">
                <a:pos x="T0" y="T1"/>
              </a:cxn>
              <a:cxn ang="0">
                <a:pos x="T2" y="T3"/>
              </a:cxn>
              <a:cxn ang="0">
                <a:pos x="T4" y="T5"/>
              </a:cxn>
              <a:cxn ang="0">
                <a:pos x="T6" y="T7"/>
              </a:cxn>
            </a:cxnLst>
            <a:rect l="T8" t="T9" r="T10" b="T11"/>
            <a:pathLst>
              <a:path w="21600" h="21600">
                <a:moveTo>
                  <a:pt x="0" y="0"/>
                </a:moveTo>
                <a:lnTo>
                  <a:pt x="5399" y="21600"/>
                </a:lnTo>
                <a:lnTo>
                  <a:pt x="16201" y="21600"/>
                </a:lnTo>
                <a:lnTo>
                  <a:pt x="21600" y="0"/>
                </a:lnTo>
                <a:close/>
              </a:path>
            </a:pathLst>
          </a:custGeom>
          <a:solidFill>
            <a:schemeClr val="hlink"/>
          </a:solidFill>
          <a:ln w="12700">
            <a:solidFill>
              <a:schemeClr val="tx1"/>
            </a:solidFill>
            <a:miter lim="800000"/>
            <a:headEnd/>
            <a:tailEnd/>
          </a:ln>
          <a:effectLst/>
        </p:spPr>
        <p:txBody>
          <a:bodyPr wrap="none" anchor="ctr"/>
          <a:lstStyle/>
          <a:p>
            <a:endParaRPr lang="en-US"/>
          </a:p>
        </p:txBody>
      </p:sp>
      <p:sp>
        <p:nvSpPr>
          <p:cNvPr id="44042" name="Line 10"/>
          <p:cNvSpPr>
            <a:spLocks noChangeShapeType="1"/>
          </p:cNvSpPr>
          <p:nvPr/>
        </p:nvSpPr>
        <p:spPr bwMode="auto">
          <a:xfrm>
            <a:off x="6635750" y="3124200"/>
            <a:ext cx="2273300" cy="0"/>
          </a:xfrm>
          <a:prstGeom prst="line">
            <a:avLst/>
          </a:prstGeom>
          <a:noFill/>
          <a:ln w="12700">
            <a:solidFill>
              <a:schemeClr val="tx1"/>
            </a:solidFill>
            <a:round/>
            <a:headEnd/>
            <a:tailEnd/>
          </a:ln>
          <a:effectLst/>
        </p:spPr>
        <p:txBody>
          <a:bodyPr wrap="none" anchor="ctr"/>
          <a:lstStyle/>
          <a:p>
            <a:endParaRPr lang="en-US"/>
          </a:p>
        </p:txBody>
      </p:sp>
      <p:sp>
        <p:nvSpPr>
          <p:cNvPr id="44043" name="Rectangle 11"/>
          <p:cNvSpPr>
            <a:spLocks noChangeArrowheads="1"/>
          </p:cNvSpPr>
          <p:nvPr/>
        </p:nvSpPr>
        <p:spPr bwMode="auto">
          <a:xfrm>
            <a:off x="7473950" y="2520950"/>
            <a:ext cx="215900" cy="29210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44044" name="Line 12"/>
          <p:cNvSpPr>
            <a:spLocks noChangeShapeType="1"/>
          </p:cNvSpPr>
          <p:nvPr/>
        </p:nvSpPr>
        <p:spPr bwMode="auto">
          <a:xfrm>
            <a:off x="7581900" y="2520950"/>
            <a:ext cx="0" cy="292100"/>
          </a:xfrm>
          <a:prstGeom prst="line">
            <a:avLst/>
          </a:prstGeom>
          <a:noFill/>
          <a:ln w="12700">
            <a:solidFill>
              <a:schemeClr val="tx1"/>
            </a:solidFill>
            <a:round/>
            <a:headEnd/>
            <a:tailEnd/>
          </a:ln>
          <a:effectLst/>
        </p:spPr>
        <p:txBody>
          <a:bodyPr wrap="none" anchor="ctr"/>
          <a:lstStyle/>
          <a:p>
            <a:endParaRPr lang="en-US"/>
          </a:p>
        </p:txBody>
      </p:sp>
      <p:sp>
        <p:nvSpPr>
          <p:cNvPr id="44045" name="Line 13"/>
          <p:cNvSpPr>
            <a:spLocks noChangeShapeType="1"/>
          </p:cNvSpPr>
          <p:nvPr/>
        </p:nvSpPr>
        <p:spPr bwMode="auto">
          <a:xfrm>
            <a:off x="7473950" y="2667000"/>
            <a:ext cx="215900" cy="0"/>
          </a:xfrm>
          <a:prstGeom prst="line">
            <a:avLst/>
          </a:prstGeom>
          <a:noFill/>
          <a:ln w="12700">
            <a:solidFill>
              <a:schemeClr val="tx1"/>
            </a:solidFill>
            <a:round/>
            <a:headEnd/>
            <a:tailEnd/>
          </a:ln>
          <a:effectLst/>
        </p:spPr>
        <p:txBody>
          <a:bodyPr wrap="none" anchor="ctr"/>
          <a:lstStyle/>
          <a:p>
            <a:endParaRPr lang="en-US"/>
          </a:p>
        </p:txBody>
      </p:sp>
      <p:sp>
        <p:nvSpPr>
          <p:cNvPr id="44046" name="Rectangle 14"/>
          <p:cNvSpPr>
            <a:spLocks noChangeArrowheads="1"/>
          </p:cNvSpPr>
          <p:nvPr/>
        </p:nvSpPr>
        <p:spPr bwMode="auto">
          <a:xfrm>
            <a:off x="5160963" y="4170363"/>
            <a:ext cx="2482850" cy="454025"/>
          </a:xfrm>
          <a:prstGeom prst="rect">
            <a:avLst/>
          </a:prstGeom>
          <a:noFill/>
          <a:ln w="12700">
            <a:noFill/>
            <a:miter lim="800000"/>
            <a:headEnd/>
            <a:tailEnd/>
          </a:ln>
          <a:effectLst/>
        </p:spPr>
        <p:txBody>
          <a:bodyPr wrap="none" lIns="90488" tIns="44450" rIns="90488" bIns="44450">
            <a:spAutoFit/>
          </a:bodyPr>
          <a:lstStyle/>
          <a:p>
            <a:r>
              <a:rPr lang="en-US" sz="2400"/>
              <a:t>High pressure pipe</a:t>
            </a:r>
          </a:p>
        </p:txBody>
      </p:sp>
      <p:sp>
        <p:nvSpPr>
          <p:cNvPr id="44047" name="Line 15"/>
          <p:cNvSpPr>
            <a:spLocks noChangeShapeType="1"/>
          </p:cNvSpPr>
          <p:nvPr/>
        </p:nvSpPr>
        <p:spPr bwMode="auto">
          <a:xfrm>
            <a:off x="7931150" y="4419600"/>
            <a:ext cx="215900"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44048" name="Freeform 16"/>
          <p:cNvSpPr>
            <a:spLocks/>
          </p:cNvSpPr>
          <p:nvPr/>
        </p:nvSpPr>
        <p:spPr bwMode="auto">
          <a:xfrm>
            <a:off x="609600" y="4495800"/>
            <a:ext cx="7469188" cy="1754188"/>
          </a:xfrm>
          <a:custGeom>
            <a:avLst/>
            <a:gdLst/>
            <a:ahLst/>
            <a:cxnLst>
              <a:cxn ang="0">
                <a:pos x="0" y="0"/>
              </a:cxn>
              <a:cxn ang="0">
                <a:pos x="720" y="48"/>
              </a:cxn>
              <a:cxn ang="0">
                <a:pos x="4704" y="1104"/>
              </a:cxn>
            </a:cxnLst>
            <a:rect l="0" t="0" r="r" b="b"/>
            <a:pathLst>
              <a:path w="4705" h="1105">
                <a:moveTo>
                  <a:pt x="0" y="0"/>
                </a:moveTo>
                <a:lnTo>
                  <a:pt x="720" y="48"/>
                </a:lnTo>
                <a:lnTo>
                  <a:pt x="4704" y="1104"/>
                </a:lnTo>
              </a:path>
            </a:pathLst>
          </a:custGeom>
          <a:noFill/>
          <a:ln w="12700" cap="rnd" cmpd="sng">
            <a:solidFill>
              <a:schemeClr val="tx1"/>
            </a:solidFill>
            <a:prstDash val="solid"/>
            <a:round/>
            <a:headEnd type="none" w="med" len="med"/>
            <a:tailEnd type="none" w="med" len="med"/>
          </a:ln>
          <a:effectLst/>
        </p:spPr>
        <p:txBody>
          <a:bodyPr/>
          <a:lstStyle/>
          <a:p>
            <a:endParaRPr lang="en-US"/>
          </a:p>
        </p:txBody>
      </p:sp>
      <p:sp>
        <p:nvSpPr>
          <p:cNvPr id="44049" name="Line 17"/>
          <p:cNvSpPr>
            <a:spLocks noChangeShapeType="1"/>
          </p:cNvSpPr>
          <p:nvPr/>
        </p:nvSpPr>
        <p:spPr bwMode="auto">
          <a:xfrm>
            <a:off x="8439150" y="6280150"/>
            <a:ext cx="292100" cy="139700"/>
          </a:xfrm>
          <a:prstGeom prst="line">
            <a:avLst/>
          </a:prstGeom>
          <a:noFill/>
          <a:ln w="12700">
            <a:solidFill>
              <a:schemeClr val="tx1"/>
            </a:solidFill>
            <a:round/>
            <a:headEnd/>
            <a:tailEnd/>
          </a:ln>
          <a:effectLst/>
        </p:spPr>
        <p:txBody>
          <a:bodyPr wrap="none" anchor="ctr"/>
          <a:lstStyle/>
          <a:p>
            <a:endParaRPr lang="en-US"/>
          </a:p>
        </p:txBody>
      </p:sp>
      <p:sp>
        <p:nvSpPr>
          <p:cNvPr id="44050" name="Rectangle 18"/>
          <p:cNvSpPr>
            <a:spLocks noChangeArrowheads="1"/>
          </p:cNvSpPr>
          <p:nvPr/>
        </p:nvSpPr>
        <p:spPr bwMode="auto">
          <a:xfrm>
            <a:off x="1350963" y="5160963"/>
            <a:ext cx="1042987" cy="454025"/>
          </a:xfrm>
          <a:prstGeom prst="rect">
            <a:avLst/>
          </a:prstGeom>
          <a:noFill/>
          <a:ln w="12700">
            <a:noFill/>
            <a:miter lim="800000"/>
            <a:headEnd/>
            <a:tailEnd/>
          </a:ln>
          <a:effectLst/>
        </p:spPr>
        <p:txBody>
          <a:bodyPr wrap="none" lIns="90488" tIns="44450" rIns="90488" bIns="44450">
            <a:spAutoFit/>
          </a:bodyPr>
          <a:lstStyle/>
          <a:p>
            <a:r>
              <a:rPr lang="en-US" sz="2400"/>
              <a:t>Stream</a:t>
            </a:r>
          </a:p>
        </p:txBody>
      </p:sp>
      <p:sp>
        <p:nvSpPr>
          <p:cNvPr id="44051" name="Line 19"/>
          <p:cNvSpPr>
            <a:spLocks noChangeShapeType="1"/>
          </p:cNvSpPr>
          <p:nvPr/>
        </p:nvSpPr>
        <p:spPr bwMode="auto">
          <a:xfrm flipV="1">
            <a:off x="2520950" y="5099050"/>
            <a:ext cx="444500" cy="3175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44052" name="Rectangle 20"/>
          <p:cNvSpPr>
            <a:spLocks noChangeArrowheads="1"/>
          </p:cNvSpPr>
          <p:nvPr/>
        </p:nvSpPr>
        <p:spPr bwMode="auto">
          <a:xfrm>
            <a:off x="4856163" y="6380163"/>
            <a:ext cx="1543050" cy="454025"/>
          </a:xfrm>
          <a:prstGeom prst="rect">
            <a:avLst/>
          </a:prstGeom>
          <a:noFill/>
          <a:ln w="12700">
            <a:noFill/>
            <a:miter lim="800000"/>
            <a:headEnd/>
            <a:tailEnd/>
          </a:ln>
          <a:effectLst/>
        </p:spPr>
        <p:txBody>
          <a:bodyPr wrap="none" lIns="90488" tIns="44450" rIns="90488" bIns="44450">
            <a:spAutoFit/>
          </a:bodyPr>
          <a:lstStyle/>
          <a:p>
            <a:r>
              <a:rPr lang="en-US" sz="2400"/>
              <a:t>Ram Pump</a:t>
            </a:r>
          </a:p>
        </p:txBody>
      </p:sp>
      <p:sp>
        <p:nvSpPr>
          <p:cNvPr id="44053" name="Line 21"/>
          <p:cNvSpPr>
            <a:spLocks noChangeShapeType="1"/>
          </p:cNvSpPr>
          <p:nvPr/>
        </p:nvSpPr>
        <p:spPr bwMode="auto">
          <a:xfrm flipV="1">
            <a:off x="6559550" y="6318250"/>
            <a:ext cx="1358900" cy="3175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44054" name="Rectangle 22"/>
          <p:cNvSpPr>
            <a:spLocks noChangeArrowheads="1"/>
          </p:cNvSpPr>
          <p:nvPr/>
        </p:nvSpPr>
        <p:spPr bwMode="auto">
          <a:xfrm>
            <a:off x="4475163" y="4856163"/>
            <a:ext cx="1627187" cy="454025"/>
          </a:xfrm>
          <a:prstGeom prst="rect">
            <a:avLst/>
          </a:prstGeom>
          <a:noFill/>
          <a:ln w="12700">
            <a:noFill/>
            <a:miter lim="800000"/>
            <a:headEnd/>
            <a:tailEnd/>
          </a:ln>
          <a:effectLst/>
        </p:spPr>
        <p:txBody>
          <a:bodyPr wrap="none" lIns="90488" tIns="44450" rIns="90488" bIns="44450">
            <a:spAutoFit/>
          </a:bodyPr>
          <a:lstStyle/>
          <a:p>
            <a:r>
              <a:rPr lang="en-US" sz="2400"/>
              <a:t>Source pipe</a:t>
            </a:r>
          </a:p>
        </p:txBody>
      </p:sp>
      <p:sp>
        <p:nvSpPr>
          <p:cNvPr id="44055" name="Line 23"/>
          <p:cNvSpPr>
            <a:spLocks noChangeShapeType="1"/>
          </p:cNvSpPr>
          <p:nvPr/>
        </p:nvSpPr>
        <p:spPr bwMode="auto">
          <a:xfrm flipH="1">
            <a:off x="4337050" y="5111750"/>
            <a:ext cx="241300" cy="139700"/>
          </a:xfrm>
          <a:prstGeom prst="line">
            <a:avLst/>
          </a:prstGeom>
          <a:noFill/>
          <a:ln w="12700">
            <a:solidFill>
              <a:schemeClr val="tx1"/>
            </a:solidFill>
            <a:round/>
            <a:headEnd/>
            <a:tailEnd type="triangle" w="med" len="med"/>
          </a:ln>
          <a:effectLst/>
        </p:spPr>
        <p:txBody>
          <a:bodyPr wrap="none" anchor="ctr"/>
          <a:lstStyle/>
          <a:p>
            <a:endParaRPr lang="en-US"/>
          </a:p>
        </p:txBody>
      </p:sp>
      <p:graphicFrame>
        <p:nvGraphicFramePr>
          <p:cNvPr id="44056" name="Object 24">
            <a:hlinkClick r:id="rId3" action="ppaction://hlinksldjump"/>
          </p:cNvPr>
          <p:cNvGraphicFramePr>
            <a:graphicFrameLocks noChangeAspect="1"/>
          </p:cNvGraphicFramePr>
          <p:nvPr/>
        </p:nvGraphicFramePr>
        <p:xfrm>
          <a:off x="7904163" y="5630863"/>
          <a:ext cx="625475" cy="776287"/>
        </p:xfrm>
        <a:graphic>
          <a:graphicData uri="http://schemas.openxmlformats.org/presentationml/2006/ole">
            <p:oleObj spid="_x0000_s4098" name="Photo Editor Photo" r:id="rId4" imgW="2734057" imgH="3390476" progId="">
              <p:embed/>
            </p:oleObj>
          </a:graphicData>
        </a:graphic>
      </p:graphicFrame>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VI_1667.MOV">
            <a:hlinkClick r:id="" action="ppaction://media"/>
          </p:cNvPr>
          <p:cNvPicPr>
            <a:picLocks noGrp="1" noRot="1" noChangeAspect="1"/>
          </p:cNvPicPr>
          <p:nvPr>
            <p:ph idx="1"/>
            <a:videoFile r:link="rId1"/>
          </p:nvPr>
        </p:nvPicPr>
        <p:blipFill>
          <a:blip r:embed="rId3" cstate="email"/>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Multiple Stage Filtration Plant (9 L/s)</a:t>
            </a:r>
            <a:endParaRPr lang="en-US" dirty="0"/>
          </a:p>
        </p:txBody>
      </p:sp>
    </p:spTree>
  </p:cSld>
  <p:clrMapOvr>
    <a:masterClrMapping/>
  </p:clrMapOvr>
  <p:transition>
    <p:fade/>
  </p:transition>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Ram pump</a:t>
            </a:r>
            <a:endParaRPr lang="en-US" noProof="0"/>
          </a:p>
        </p:txBody>
      </p:sp>
      <p:sp>
        <p:nvSpPr>
          <p:cNvPr id="3" name="Content Placeholder 2"/>
          <p:cNvSpPr>
            <a:spLocks noGrp="1"/>
          </p:cNvSpPr>
          <p:nvPr>
            <p:ph idx="1"/>
          </p:nvPr>
        </p:nvSpPr>
        <p:spPr>
          <a:xfrm>
            <a:off x="457200" y="1600200"/>
            <a:ext cx="3733800" cy="4525963"/>
          </a:xfrm>
        </p:spPr>
        <p:txBody>
          <a:bodyPr/>
          <a:lstStyle/>
          <a:p>
            <a:r>
              <a:rPr lang="en-US" dirty="0" smtClean="0"/>
              <a:t>Create a simple, easily repaired pump that can provide water for chemical stock tanks and for the plant bathroom</a:t>
            </a:r>
            <a:endParaRPr lang="en-US" dirty="0"/>
          </a:p>
        </p:txBody>
      </p:sp>
      <p:pic>
        <p:nvPicPr>
          <p:cNvPr id="4" name="MVI_0303_WMV V8.wmv">
            <a:hlinkClick r:id="" action="ppaction://media"/>
          </p:cNvPr>
          <p:cNvPicPr>
            <a:picLocks noChangeAspect="1"/>
          </p:cNvPicPr>
          <p:nvPr>
            <a:videoFile r:link="rId1"/>
            <p:extLst>
              <p:ext uri="{DAA4B4D4-6D71-4841-9C94-3DE7FCFB9230}">
                <p14:media xmlns="" xmlns:p14="http://schemas.microsoft.com/office/powerpoint/2010/main" r:embed="rId3"/>
              </p:ext>
            </p:extLst>
          </p:nvPr>
        </p:nvPicPr>
        <p:blipFill>
          <a:blip r:embed="rId4" cstate="email"/>
          <a:stretch>
            <a:fillRect/>
          </a:stretch>
        </p:blipFill>
        <p:spPr>
          <a:xfrm>
            <a:off x="4541837" y="2087563"/>
            <a:ext cx="4508500" cy="3381375"/>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3774">
                <p:cTn id="7" repeatCount="indefinite" fill="hold" display="0">
                  <p:stCondLst>
                    <p:cond delay="indefinite"/>
                  </p:stCondLst>
                </p:cTn>
                <p:tgtEl>
                  <p:spTgt spid="4"/>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Floc/Sed Optimization</a:t>
            </a:r>
            <a:endParaRPr lang="en-US" noProof="0"/>
          </a:p>
        </p:txBody>
      </p:sp>
      <p:sp>
        <p:nvSpPr>
          <p:cNvPr id="3" name="Content Placeholder 2"/>
          <p:cNvSpPr>
            <a:spLocks noGrp="1"/>
          </p:cNvSpPr>
          <p:nvPr>
            <p:ph idx="1"/>
          </p:nvPr>
        </p:nvSpPr>
        <p:spPr/>
        <p:txBody>
          <a:bodyPr/>
          <a:lstStyle/>
          <a:p>
            <a:r>
              <a:rPr lang="en-US" dirty="0" smtClean="0"/>
              <a:t>We know that flocculation of low turbidity water is difficult because the flocs are far apart and thus the time between collisions is long.</a:t>
            </a:r>
          </a:p>
          <a:p>
            <a:r>
              <a:rPr lang="en-US" dirty="0" smtClean="0"/>
              <a:t>Would it improve performance to return flocs from the floc blanket in the sedimentation tank back to the front end of the flocculator?</a:t>
            </a:r>
          </a:p>
          <a:p>
            <a:r>
              <a:rPr lang="en-US" dirty="0" smtClean="0"/>
              <a:t>We need to add imaging capabilities to this apparatus!</a:t>
            </a:r>
            <a:endParaRPr lang="en-US" dirty="0"/>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xmlns="" val="3029965823"/>
              </p:ext>
            </p:extLst>
          </p:nvPr>
        </p:nvGraphicFramePr>
        <p:xfrm>
          <a:off x="0" y="1524000"/>
          <a:ext cx="9144000" cy="53340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p:txBody>
          <a:bodyPr/>
          <a:lstStyle/>
          <a:p>
            <a:pPr lvl="0"/>
            <a:r>
              <a:rPr lang="en-US" noProof="0" dirty="0" smtClean="0"/>
              <a:t>Tube Flocculator</a:t>
            </a:r>
            <a:endParaRPr lang="en-US" noProof="0" dirty="0"/>
          </a:p>
        </p:txBody>
      </p:sp>
      <p:sp>
        <p:nvSpPr>
          <p:cNvPr id="3" name="Content Placeholder 2"/>
          <p:cNvSpPr>
            <a:spLocks noGrp="1"/>
          </p:cNvSpPr>
          <p:nvPr>
            <p:ph idx="1"/>
          </p:nvPr>
        </p:nvSpPr>
        <p:spPr/>
        <p:txBody>
          <a:bodyPr/>
          <a:lstStyle/>
          <a:p>
            <a:endParaRPr lang="en-US" dirty="0"/>
          </a:p>
        </p:txBody>
      </p:sp>
    </p:spTree>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Tube Flocculator</a:t>
            </a:r>
            <a:endParaRPr lang="en-US" dirty="0"/>
          </a:p>
        </p:txBody>
      </p:sp>
      <p:sp>
        <p:nvSpPr>
          <p:cNvPr id="3" name="Content Placeholder 2"/>
          <p:cNvSpPr>
            <a:spLocks noGrp="1"/>
          </p:cNvSpPr>
          <p:nvPr>
            <p:ph idx="1"/>
          </p:nvPr>
        </p:nvSpPr>
        <p:spPr/>
        <p:txBody>
          <a:bodyPr/>
          <a:lstStyle/>
          <a:p>
            <a:r>
              <a:rPr lang="en-US" dirty="0" smtClean="0"/>
              <a:t>Explore floc break up</a:t>
            </a:r>
          </a:p>
          <a:p>
            <a:r>
              <a:rPr lang="en-US" dirty="0" smtClean="0"/>
              <a:t>Learn all we can with the goal of moving this technology into the field if it proves to be viable.</a:t>
            </a:r>
          </a:p>
        </p:txBody>
      </p:sp>
      <p:pic>
        <p:nvPicPr>
          <p:cNvPr id="4" name="Picture 2" descr="M:\AguaClara Team Folders\Research and Development\LabFlocTeam\Spring 2010\Wiki\pictures apparatus\whole_setup.jpg"/>
          <p:cNvPicPr>
            <a:picLocks noChangeAspect="1" noChangeArrowheads="1"/>
          </p:cNvPicPr>
          <p:nvPr/>
        </p:nvPicPr>
        <p:blipFill>
          <a:blip r:embed="rId2" cstate="email"/>
          <a:srcRect/>
          <a:stretch>
            <a:fillRect/>
          </a:stretch>
        </p:blipFill>
        <p:spPr bwMode="auto">
          <a:xfrm>
            <a:off x="4648201" y="3484395"/>
            <a:ext cx="4495799" cy="3373605"/>
          </a:xfrm>
          <a:prstGeom prst="rect">
            <a:avLst/>
          </a:prstGeom>
          <a:noFill/>
        </p:spPr>
      </p:pic>
    </p:spTree>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Tube Flocculator Data Analysis</a:t>
            </a:r>
            <a:endParaRPr lang="en-US" noProof="0"/>
          </a:p>
        </p:txBody>
      </p:sp>
      <p:sp>
        <p:nvSpPr>
          <p:cNvPr id="3" name="Content Placeholder 2"/>
          <p:cNvSpPr>
            <a:spLocks noGrp="1"/>
          </p:cNvSpPr>
          <p:nvPr>
            <p:ph idx="1"/>
          </p:nvPr>
        </p:nvSpPr>
        <p:spPr/>
        <p:txBody>
          <a:bodyPr/>
          <a:lstStyle/>
          <a:p>
            <a:r>
              <a:rPr lang="en-US" smtClean="0"/>
              <a:t>Data mining from extensive data set</a:t>
            </a:r>
          </a:p>
          <a:p>
            <a:r>
              <a:rPr lang="en-US" smtClean="0"/>
              <a:t>We know floc size is a function of the energy dissipation rate</a:t>
            </a:r>
          </a:p>
          <a:p>
            <a:r>
              <a:rPr lang="en-US" smtClean="0"/>
              <a:t>We hypothesize that floc size is a function of the coagulant dose</a:t>
            </a:r>
          </a:p>
          <a:p>
            <a:r>
              <a:rPr lang="en-US" smtClean="0"/>
              <a:t>Will require coding in Mathcad to extract the data</a:t>
            </a:r>
          </a:p>
          <a:p>
            <a:r>
              <a:rPr lang="en-US" smtClean="0"/>
              <a:t>Connect coagulant dose, flocculator design, and sedimentation tank design – a rational basis for 10 mW/kg???</a:t>
            </a:r>
            <a:endParaRPr lang="en-US" dirty="0"/>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082" name="Picture 2" descr="http://designserver.cee.cornell.edu/Designs/EtFlocSedFi/5299/12Lps/EtFlocSedFiSed_f.png"/>
          <p:cNvPicPr>
            <a:picLocks noChangeAspect="1" noChangeArrowheads="1"/>
          </p:cNvPicPr>
          <p:nvPr/>
        </p:nvPicPr>
        <p:blipFill>
          <a:blip r:embed="rId3" cstate="email"/>
          <a:srcRect t="47033"/>
          <a:stretch>
            <a:fillRect/>
          </a:stretch>
        </p:blipFill>
        <p:spPr bwMode="auto">
          <a:xfrm>
            <a:off x="0" y="2538241"/>
            <a:ext cx="8834442" cy="3310759"/>
          </a:xfrm>
          <a:prstGeom prst="rect">
            <a:avLst/>
          </a:prstGeom>
          <a:noFill/>
        </p:spPr>
      </p:pic>
      <p:sp>
        <p:nvSpPr>
          <p:cNvPr id="49" name="TextBox 48"/>
          <p:cNvSpPr txBox="1"/>
          <p:nvPr/>
        </p:nvSpPr>
        <p:spPr>
          <a:xfrm>
            <a:off x="2435772" y="2057413"/>
            <a:ext cx="16764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Exit Channel</a:t>
            </a:r>
          </a:p>
        </p:txBody>
      </p:sp>
      <p:sp>
        <p:nvSpPr>
          <p:cNvPr id="50" name="TextBox 49"/>
          <p:cNvSpPr txBox="1"/>
          <p:nvPr/>
        </p:nvSpPr>
        <p:spPr>
          <a:xfrm>
            <a:off x="246063" y="1686790"/>
            <a:ext cx="2009745"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Entrance Channel</a:t>
            </a:r>
          </a:p>
        </p:txBody>
      </p:sp>
      <p:sp>
        <p:nvSpPr>
          <p:cNvPr id="51" name="TextBox 50"/>
          <p:cNvSpPr txBox="1"/>
          <p:nvPr/>
        </p:nvSpPr>
        <p:spPr>
          <a:xfrm>
            <a:off x="4218559" y="2765392"/>
            <a:ext cx="1190655"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Launder</a:t>
            </a:r>
          </a:p>
        </p:txBody>
      </p:sp>
      <p:sp>
        <p:nvSpPr>
          <p:cNvPr id="52" name="TextBox 51"/>
          <p:cNvSpPr txBox="1"/>
          <p:nvPr/>
        </p:nvSpPr>
        <p:spPr>
          <a:xfrm>
            <a:off x="4309241" y="4748043"/>
            <a:ext cx="17526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Inlet Manifold</a:t>
            </a:r>
          </a:p>
        </p:txBody>
      </p:sp>
      <p:sp>
        <p:nvSpPr>
          <p:cNvPr id="53" name="TextBox 52"/>
          <p:cNvSpPr txBox="1"/>
          <p:nvPr/>
        </p:nvSpPr>
        <p:spPr>
          <a:xfrm>
            <a:off x="3880944" y="3366538"/>
            <a:ext cx="16764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Plate Settlers</a:t>
            </a:r>
          </a:p>
        </p:txBody>
      </p:sp>
      <p:sp>
        <p:nvSpPr>
          <p:cNvPr id="54" name="TextBox 53"/>
          <p:cNvSpPr txBox="1"/>
          <p:nvPr/>
        </p:nvSpPr>
        <p:spPr>
          <a:xfrm>
            <a:off x="4544740" y="5113802"/>
            <a:ext cx="11430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Diffusers</a:t>
            </a:r>
          </a:p>
        </p:txBody>
      </p:sp>
      <p:sp>
        <p:nvSpPr>
          <p:cNvPr id="55" name="TextBox 54"/>
          <p:cNvSpPr txBox="1"/>
          <p:nvPr/>
        </p:nvSpPr>
        <p:spPr>
          <a:xfrm>
            <a:off x="630618" y="6488668"/>
            <a:ext cx="1734210" cy="369332"/>
          </a:xfrm>
          <a:prstGeom prst="rect">
            <a:avLst/>
          </a:prstGeom>
          <a:noFill/>
        </p:spPr>
        <p:txBody>
          <a:bodyPr wrap="square" rtlCol="0">
            <a:spAutoFit/>
          </a:bodyPr>
          <a:lstStyle/>
          <a:p>
            <a:pPr eaLnBrk="1" fontAlgn="auto" hangingPunct="1">
              <a:spcBef>
                <a:spcPts val="0"/>
              </a:spcBef>
              <a:spcAft>
                <a:spcPts val="0"/>
              </a:spcAft>
            </a:pPr>
            <a:r>
              <a:rPr lang="en-US" sz="1800" dirty="0" err="1" smtClean="0">
                <a:latin typeface="Calibri"/>
              </a:rPr>
              <a:t>Sed</a:t>
            </a:r>
            <a:r>
              <a:rPr lang="en-US" sz="1800" dirty="0" smtClean="0">
                <a:latin typeface="Calibri"/>
              </a:rPr>
              <a:t> Tank Drain</a:t>
            </a:r>
          </a:p>
        </p:txBody>
      </p:sp>
      <p:sp>
        <p:nvSpPr>
          <p:cNvPr id="58" name="TextBox 57"/>
          <p:cNvSpPr txBox="1"/>
          <p:nvPr/>
        </p:nvSpPr>
        <p:spPr>
          <a:xfrm>
            <a:off x="3019096" y="4081370"/>
            <a:ext cx="15240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Floc Weir</a:t>
            </a:r>
          </a:p>
        </p:txBody>
      </p:sp>
      <p:sp>
        <p:nvSpPr>
          <p:cNvPr id="26" name="Title 25"/>
          <p:cNvSpPr>
            <a:spLocks noGrp="1"/>
          </p:cNvSpPr>
          <p:nvPr>
            <p:ph type="title"/>
          </p:nvPr>
        </p:nvSpPr>
        <p:spPr/>
        <p:txBody>
          <a:bodyPr/>
          <a:lstStyle/>
          <a:p>
            <a:r>
              <a:rPr lang="en-US" dirty="0" smtClean="0"/>
              <a:t>Sedimentation Tank Hydraulics</a:t>
            </a:r>
            <a:endParaRPr lang="en-US" dirty="0"/>
          </a:p>
        </p:txBody>
      </p:sp>
      <p:sp>
        <p:nvSpPr>
          <p:cNvPr id="28" name="Oval 27"/>
          <p:cNvSpPr/>
          <p:nvPr/>
        </p:nvSpPr>
        <p:spPr bwMode="auto">
          <a:xfrm>
            <a:off x="993227" y="2885090"/>
            <a:ext cx="182880" cy="182880"/>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30" name="Straight Arrow Connector 29"/>
          <p:cNvCxnSpPr>
            <a:stCxn id="58" idx="1"/>
          </p:cNvCxnSpPr>
          <p:nvPr/>
        </p:nvCxnSpPr>
        <p:spPr bwMode="auto">
          <a:xfrm flipH="1">
            <a:off x="2617076" y="4266036"/>
            <a:ext cx="402020" cy="101012"/>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32" name="Rectangle 31"/>
          <p:cNvSpPr/>
          <p:nvPr/>
        </p:nvSpPr>
        <p:spPr bwMode="auto">
          <a:xfrm>
            <a:off x="2490952" y="3878317"/>
            <a:ext cx="268014" cy="220717"/>
          </a:xfrm>
          <a:prstGeom prst="rect">
            <a:avLst/>
          </a:prstGeom>
          <a:solidFill>
            <a:schemeClr val="bg1"/>
          </a:solidFill>
          <a:ln w="12700" cap="flat" cmpd="sng" algn="ctr">
            <a:solidFill>
              <a:schemeClr val="bg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35" name="Straight Arrow Connector 34"/>
          <p:cNvCxnSpPr>
            <a:stCxn id="55" idx="1"/>
          </p:cNvCxnSpPr>
          <p:nvPr/>
        </p:nvCxnSpPr>
        <p:spPr bwMode="auto">
          <a:xfrm flipH="1" flipV="1">
            <a:off x="204952" y="5675586"/>
            <a:ext cx="425666" cy="99774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38" name="TextBox 37"/>
          <p:cNvSpPr txBox="1"/>
          <p:nvPr/>
        </p:nvSpPr>
        <p:spPr>
          <a:xfrm rot="2629359">
            <a:off x="1016876" y="4633163"/>
            <a:ext cx="1524000"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Floc Hopper</a:t>
            </a:r>
          </a:p>
        </p:txBody>
      </p:sp>
      <p:sp>
        <p:nvSpPr>
          <p:cNvPr id="42" name="TextBox 41"/>
          <p:cNvSpPr txBox="1"/>
          <p:nvPr/>
        </p:nvSpPr>
        <p:spPr>
          <a:xfrm>
            <a:off x="756743" y="5984171"/>
            <a:ext cx="5234154"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Floc Hopper Drain (to remove sludge)</a:t>
            </a:r>
          </a:p>
        </p:txBody>
      </p:sp>
      <p:cxnSp>
        <p:nvCxnSpPr>
          <p:cNvPr id="43" name="Straight Arrow Connector 42"/>
          <p:cNvCxnSpPr>
            <a:stCxn id="42" idx="1"/>
          </p:cNvCxnSpPr>
          <p:nvPr/>
        </p:nvCxnSpPr>
        <p:spPr bwMode="auto">
          <a:xfrm flipH="1" flipV="1">
            <a:off x="551793" y="5423339"/>
            <a:ext cx="204950" cy="745498"/>
          </a:xfrm>
          <a:prstGeom prst="straightConnector1">
            <a:avLst/>
          </a:prstGeom>
          <a:solidFill>
            <a:schemeClr val="accent1"/>
          </a:solidFill>
          <a:ln w="12700" cap="flat" cmpd="sng" algn="ctr">
            <a:solidFill>
              <a:schemeClr val="tx1"/>
            </a:solidFill>
            <a:prstDash val="solid"/>
            <a:round/>
            <a:headEnd type="none" w="lg" len="med"/>
            <a:tailEnd type="arrow"/>
          </a:ln>
          <a:effectLst/>
        </p:spPr>
      </p:cxnSp>
      <p:sp>
        <p:nvSpPr>
          <p:cNvPr id="60" name="Oval 59"/>
          <p:cNvSpPr/>
          <p:nvPr/>
        </p:nvSpPr>
        <p:spPr bwMode="auto">
          <a:xfrm>
            <a:off x="1003738" y="2864069"/>
            <a:ext cx="182880" cy="182880"/>
          </a:xfrm>
          <a:prstGeom prst="ellipse">
            <a:avLst/>
          </a:prstGeom>
          <a:solidFill>
            <a:schemeClr val="accent1"/>
          </a:solidFill>
          <a:ln w="12700" cap="flat" cmpd="sng" algn="ctr">
            <a:solidFill>
              <a:schemeClr val="tx1"/>
            </a:solidFill>
            <a:prstDash val="solid"/>
            <a:round/>
            <a:headEnd type="none" w="lg" len="med"/>
            <a:tailEnd type="none" w="lg" len="med"/>
          </a:ln>
          <a:effectLst/>
        </p:spPr>
        <p:txBody>
          <a:bodyPr vert="horz" wrap="none" lIns="91440" tIns="45720" rIns="91440" bIns="45720" numCol="1" rtlCol="0" anchor="ctr"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Century Gothic" pitchFamily="34" charset="0"/>
              <a:cs typeface="Arial" charset="0"/>
            </a:endParaRPr>
          </a:p>
        </p:txBody>
      </p:sp>
      <p:cxnSp>
        <p:nvCxnSpPr>
          <p:cNvPr id="63" name="Straight Arrow Connector 62"/>
          <p:cNvCxnSpPr>
            <a:stCxn id="50" idx="2"/>
            <a:endCxn id="60" idx="0"/>
          </p:cNvCxnSpPr>
          <p:nvPr/>
        </p:nvCxnSpPr>
        <p:spPr bwMode="auto">
          <a:xfrm flipH="1">
            <a:off x="1095178" y="2056122"/>
            <a:ext cx="155758" cy="807947"/>
          </a:xfrm>
          <a:prstGeom prst="straightConnector1">
            <a:avLst/>
          </a:prstGeom>
          <a:solidFill>
            <a:schemeClr val="accent1"/>
          </a:solidFill>
          <a:ln w="12700" cap="flat" cmpd="sng" algn="ctr">
            <a:solidFill>
              <a:schemeClr val="tx1"/>
            </a:solidFill>
            <a:prstDash val="solid"/>
            <a:round/>
            <a:headEnd type="none" w="lg" len="med"/>
            <a:tailEnd type="arrow"/>
          </a:ln>
          <a:effectLst/>
        </p:spPr>
      </p:cxnSp>
      <p:cxnSp>
        <p:nvCxnSpPr>
          <p:cNvPr id="65" name="Straight Arrow Connector 64"/>
          <p:cNvCxnSpPr>
            <a:stCxn id="49" idx="1"/>
          </p:cNvCxnSpPr>
          <p:nvPr/>
        </p:nvCxnSpPr>
        <p:spPr bwMode="auto">
          <a:xfrm rot="10800000" flipV="1">
            <a:off x="1860332" y="2242078"/>
            <a:ext cx="575440" cy="753369"/>
          </a:xfrm>
          <a:prstGeom prst="curvedConnector2">
            <a:avLst/>
          </a:prstGeom>
          <a:solidFill>
            <a:schemeClr val="accent1"/>
          </a:solidFill>
          <a:ln w="12700" cap="flat" cmpd="sng" algn="ctr">
            <a:solidFill>
              <a:schemeClr val="tx1"/>
            </a:solidFill>
            <a:prstDash val="solid"/>
            <a:round/>
            <a:headEnd type="none" w="lg" len="med"/>
            <a:tailEnd type="arrow"/>
          </a:ln>
          <a:effectLst/>
        </p:spPr>
      </p:cxnSp>
      <p:sp>
        <p:nvSpPr>
          <p:cNvPr id="23" name="TextBox 22"/>
          <p:cNvSpPr txBox="1"/>
          <p:nvPr/>
        </p:nvSpPr>
        <p:spPr>
          <a:xfrm>
            <a:off x="2392578" y="1702288"/>
            <a:ext cx="4325937" cy="369332"/>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Dump poorly flocculated water channel</a:t>
            </a:r>
          </a:p>
        </p:txBody>
      </p:sp>
      <p:cxnSp>
        <p:nvCxnSpPr>
          <p:cNvPr id="24" name="Straight Arrow Connector 23"/>
          <p:cNvCxnSpPr>
            <a:stCxn id="23" idx="1"/>
          </p:cNvCxnSpPr>
          <p:nvPr/>
        </p:nvCxnSpPr>
        <p:spPr bwMode="auto">
          <a:xfrm rot="10800000" flipV="1">
            <a:off x="1593654" y="1886954"/>
            <a:ext cx="798924" cy="1017642"/>
          </a:xfrm>
          <a:prstGeom prst="curvedConnector2">
            <a:avLst/>
          </a:prstGeom>
          <a:solidFill>
            <a:schemeClr val="accent1"/>
          </a:solidFill>
          <a:ln w="12700" cap="flat" cmpd="sng" algn="ctr">
            <a:solidFill>
              <a:schemeClr val="tx1"/>
            </a:solidFill>
            <a:prstDash val="solid"/>
            <a:round/>
            <a:headEnd type="none" w="lg" len="med"/>
            <a:tailEnd type="arrow"/>
          </a:ln>
          <a:effectLst/>
        </p:spPr>
      </p:cxnSp>
      <p:sp>
        <p:nvSpPr>
          <p:cNvPr id="27" name="TextBox 26"/>
          <p:cNvSpPr txBox="1"/>
          <p:nvPr/>
        </p:nvSpPr>
        <p:spPr>
          <a:xfrm>
            <a:off x="3975315" y="2010919"/>
            <a:ext cx="4548753" cy="646331"/>
          </a:xfrm>
          <a:prstGeom prst="rect">
            <a:avLst/>
          </a:prstGeom>
          <a:noFill/>
        </p:spPr>
        <p:txBody>
          <a:bodyPr wrap="square" rtlCol="0">
            <a:spAutoFit/>
          </a:bodyPr>
          <a:lstStyle/>
          <a:p>
            <a:pPr eaLnBrk="1" fontAlgn="auto" hangingPunct="1">
              <a:spcBef>
                <a:spcPts val="0"/>
              </a:spcBef>
              <a:spcAft>
                <a:spcPts val="0"/>
              </a:spcAft>
            </a:pPr>
            <a:r>
              <a:rPr lang="en-US" sz="1800" dirty="0" smtClean="0">
                <a:latin typeface="Calibri"/>
              </a:rPr>
              <a:t>Exit Weir that controls water levels all the way back to the next free fall (LFOM!)</a:t>
            </a:r>
          </a:p>
        </p:txBody>
      </p:sp>
      <p:cxnSp>
        <p:nvCxnSpPr>
          <p:cNvPr id="31" name="Elbow Connector 30"/>
          <p:cNvCxnSpPr>
            <a:stCxn id="27" idx="1"/>
            <a:endCxn id="34" idx="0"/>
          </p:cNvCxnSpPr>
          <p:nvPr/>
        </p:nvCxnSpPr>
        <p:spPr bwMode="auto">
          <a:xfrm rot="10800000" flipV="1">
            <a:off x="2030279" y="2334084"/>
            <a:ext cx="1945037" cy="502105"/>
          </a:xfrm>
          <a:prstGeom prst="curvedConnector2">
            <a:avLst/>
          </a:prstGeom>
          <a:noFill/>
          <a:ln w="12700" cap="flat" cmpd="sng" algn="ctr">
            <a:solidFill>
              <a:schemeClr val="bg2"/>
            </a:solidFill>
            <a:prstDash val="solid"/>
            <a:round/>
            <a:headEnd type="none" w="lg" len="med"/>
            <a:tailEnd type="arrow"/>
          </a:ln>
          <a:effectLst/>
        </p:spPr>
      </p:cxnSp>
      <p:sp>
        <p:nvSpPr>
          <p:cNvPr id="34" name="Rectangle 33"/>
          <p:cNvSpPr/>
          <p:nvPr/>
        </p:nvSpPr>
        <p:spPr bwMode="auto">
          <a:xfrm>
            <a:off x="1991532" y="2836190"/>
            <a:ext cx="77492" cy="356461"/>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 xmlns:p14="http://schemas.microsoft.com/office/powerpoint/2010/main" val="236622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repeatCount="indefinite" fill="hold" grpId="0" nodeType="clickEffect">
                                  <p:stCondLst>
                                    <p:cond delay="0"/>
                                  </p:stCondLst>
                                  <p:childTnLst>
                                    <p:animMotion origin="layout" path="M 3.61111E-6 2.22222E-6 L 0.0052 0.10578 L 0.13802 0.28495 L 0.16562 0.29421 L 0.65 0.30578 L 0.64826 0.3493 C 0.65086 0.35324 0.66336 0.36666 0.66597 0.32916 C 0.66857 0.29166 0.65677 0.17801 0.66389 0.12407 L 0.70694 0.02291 L 0.71389 -0.00695 L 0.12066 -0.00232 L 0.1052 -0.03218 L 0.09149 -0.02523 L 0.08455 0.00694 " pathEditMode="relative" rAng="0" ptsTypes="AAAAAasAAAAAAA">
                                      <p:cBhvr>
                                        <p:cTn id="6" dur="10000" fill="hold"/>
                                        <p:tgtEl>
                                          <p:spTgt spid="28"/>
                                        </p:tgtEl>
                                        <p:attrNameLst>
                                          <p:attrName>ppt_x</p:attrName>
                                          <p:attrName>ppt_y</p:attrName>
                                        </p:attrNameLst>
                                      </p:cBhvr>
                                      <p:rCtr x="357" y="167"/>
                                    </p:animMotion>
                                  </p:childTnLst>
                                </p:cTn>
                              </p:par>
                              <p:par>
                                <p:cTn id="7" presetID="0" presetClass="path" presetSubtype="0" repeatCount="indefinite" fill="hold" grpId="0" nodeType="withEffect">
                                  <p:stCondLst>
                                    <p:cond delay="4000"/>
                                  </p:stCondLst>
                                  <p:childTnLst>
                                    <p:animMotion origin="layout" path="M 1.94444E-6 2.96296E-6 L 0.00521 0.10578 L 0.13802 0.28495 L 0.16562 0.29421 L 0.32691 0.31412 L 0.33385 0.35301 C 0.33767 0.35648 0.34496 0.37152 0.3493 0.33472 L 0.35972 0.1324 L 0.3993 0.03356 L 0.3993 0.0037 L 0.12066 -0.00232 L 0.10521 -0.03218 L 0.09149 -0.02523 L 0.08455 0.00694 " pathEditMode="relative" rAng="0" ptsTypes="AAAAAaSAAAAAAA">
                                      <p:cBhvr>
                                        <p:cTn id="8" dur="10000" fill="hold"/>
                                        <p:tgtEl>
                                          <p:spTgt spid="60"/>
                                        </p:tgtEl>
                                        <p:attrNameLst>
                                          <p:attrName>ppt_x</p:attrName>
                                          <p:attrName>ppt_y</p:attrName>
                                        </p:attrNameLst>
                                      </p:cBhvr>
                                      <p:rCtr x="200" y="17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60"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txBox="1">
            <a:spLocks/>
          </p:cNvSpPr>
          <p:nvPr/>
        </p:nvSpPr>
        <p:spPr bwMode="auto">
          <a:xfrm>
            <a:off x="685800" y="304800"/>
            <a:ext cx="7772400" cy="1143000"/>
          </a:xfrm>
          <a:prstGeom prst="rect">
            <a:avLst/>
          </a:prstGeom>
          <a:noFill/>
          <a:ln w="9525">
            <a:noFill/>
            <a:miter lim="800000"/>
            <a:headEnd/>
            <a:tailEnd/>
          </a:ln>
          <a:effectLst>
            <a:outerShdw dist="13470" dir="2700000" algn="ctr" rotWithShape="0">
              <a:schemeClr val="bg2"/>
            </a:outerShdw>
          </a:effectLst>
        </p:spPr>
        <p:txBody>
          <a:bodyPr vert="horz" wrap="square" lIns="92075" tIns="46038" rIns="92075" bIns="460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400" b="0" i="0" u="none" strike="noStrike" kern="0" cap="none" spc="0" normalizeH="0" baseline="0" noProof="0" dirty="0">
              <a:ln>
                <a:noFill/>
              </a:ln>
              <a:solidFill>
                <a:schemeClr val="tx2"/>
              </a:solidFill>
              <a:effectLst/>
              <a:uLnTx/>
              <a:uFillTx/>
              <a:latin typeface="+mj-lt"/>
              <a:ea typeface="+mj-ea"/>
              <a:cs typeface="+mj-cs"/>
            </a:endParaRPr>
          </a:p>
        </p:txBody>
      </p:sp>
      <p:sp>
        <p:nvSpPr>
          <p:cNvPr id="25" name="Title 24"/>
          <p:cNvSpPr>
            <a:spLocks noGrp="1"/>
          </p:cNvSpPr>
          <p:nvPr>
            <p:ph type="title"/>
          </p:nvPr>
        </p:nvSpPr>
        <p:spPr/>
        <p:txBody>
          <a:bodyPr/>
          <a:lstStyle/>
          <a:p>
            <a:r>
              <a:rPr lang="en-US" dirty="0" smtClean="0"/>
              <a:t>Sedimentation Tank Hydraulics</a:t>
            </a:r>
            <a:endParaRPr lang="en-US" dirty="0"/>
          </a:p>
        </p:txBody>
      </p:sp>
      <p:grpSp>
        <p:nvGrpSpPr>
          <p:cNvPr id="2" name="Group 84"/>
          <p:cNvGrpSpPr/>
          <p:nvPr/>
        </p:nvGrpSpPr>
        <p:grpSpPr>
          <a:xfrm>
            <a:off x="969209" y="1211818"/>
            <a:ext cx="7834765" cy="5650972"/>
            <a:chOff x="969209" y="1211818"/>
            <a:chExt cx="7834765" cy="5650972"/>
          </a:xfrm>
        </p:grpSpPr>
        <p:sp>
          <p:nvSpPr>
            <p:cNvPr id="50" name="TextBox 49"/>
            <p:cNvSpPr txBox="1"/>
            <p:nvPr/>
          </p:nvSpPr>
          <p:spPr>
            <a:xfrm>
              <a:off x="969209" y="5165292"/>
              <a:ext cx="2574744" cy="400110"/>
            </a:xfrm>
            <a:prstGeom prst="rect">
              <a:avLst/>
            </a:prstGeom>
            <a:noFill/>
          </p:spPr>
          <p:txBody>
            <a:bodyPr wrap="none" rtlCol="0">
              <a:spAutoFit/>
            </a:bodyPr>
            <a:lstStyle/>
            <a:p>
              <a:r>
                <a:rPr lang="en-US" sz="2000" dirty="0" smtClean="0"/>
                <a:t>Removable drain cover</a:t>
              </a:r>
              <a:endParaRPr lang="en-US" sz="2000" dirty="0"/>
            </a:p>
          </p:txBody>
        </p:sp>
        <p:sp>
          <p:nvSpPr>
            <p:cNvPr id="51" name="TextBox 50"/>
            <p:cNvSpPr txBox="1"/>
            <p:nvPr/>
          </p:nvSpPr>
          <p:spPr>
            <a:xfrm>
              <a:off x="969209" y="4732830"/>
              <a:ext cx="2289409" cy="400110"/>
            </a:xfrm>
            <a:prstGeom prst="rect">
              <a:avLst/>
            </a:prstGeom>
            <a:noFill/>
          </p:spPr>
          <p:txBody>
            <a:bodyPr wrap="none" rtlCol="0">
              <a:spAutoFit/>
            </a:bodyPr>
            <a:lstStyle/>
            <a:p>
              <a:r>
                <a:rPr lang="en-US" sz="2000" dirty="0" smtClean="0"/>
                <a:t>Floc pickup location</a:t>
              </a:r>
              <a:endParaRPr lang="en-US" sz="2000" dirty="0"/>
            </a:p>
          </p:txBody>
        </p:sp>
        <p:sp>
          <p:nvSpPr>
            <p:cNvPr id="54" name="TextBox 53"/>
            <p:cNvSpPr txBox="1"/>
            <p:nvPr/>
          </p:nvSpPr>
          <p:spPr>
            <a:xfrm>
              <a:off x="969209" y="5597754"/>
              <a:ext cx="1356462" cy="400110"/>
            </a:xfrm>
            <a:prstGeom prst="rect">
              <a:avLst/>
            </a:prstGeom>
            <a:noFill/>
          </p:spPr>
          <p:txBody>
            <a:bodyPr wrap="none" rtlCol="0">
              <a:spAutoFit/>
            </a:bodyPr>
            <a:lstStyle/>
            <a:p>
              <a:r>
                <a:rPr lang="en-US" sz="2000" dirty="0" smtClean="0"/>
                <a:t>Jet reverser</a:t>
              </a:r>
              <a:endParaRPr lang="en-US" sz="2000" dirty="0"/>
            </a:p>
          </p:txBody>
        </p:sp>
        <p:sp>
          <p:nvSpPr>
            <p:cNvPr id="60" name="Rectangle 59"/>
            <p:cNvSpPr/>
            <p:nvPr/>
          </p:nvSpPr>
          <p:spPr>
            <a:xfrm>
              <a:off x="969209" y="6462680"/>
              <a:ext cx="832279" cy="400110"/>
            </a:xfrm>
            <a:prstGeom prst="rect">
              <a:avLst/>
            </a:prstGeom>
          </p:spPr>
          <p:txBody>
            <a:bodyPr wrap="none">
              <a:spAutoFit/>
            </a:bodyPr>
            <a:lstStyle/>
            <a:p>
              <a:r>
                <a:rPr lang="en-US" sz="2000" dirty="0" smtClean="0"/>
                <a:t>Drain </a:t>
              </a:r>
              <a:endParaRPr lang="en-US" sz="2000" dirty="0"/>
            </a:p>
          </p:txBody>
        </p:sp>
        <p:sp>
          <p:nvSpPr>
            <p:cNvPr id="61" name="Rectangle 60"/>
            <p:cNvSpPr/>
            <p:nvPr/>
          </p:nvSpPr>
          <p:spPr>
            <a:xfrm>
              <a:off x="969209" y="6030216"/>
              <a:ext cx="1563248" cy="400110"/>
            </a:xfrm>
            <a:prstGeom prst="rect">
              <a:avLst/>
            </a:prstGeom>
          </p:spPr>
          <p:txBody>
            <a:bodyPr wrap="none">
              <a:spAutoFit/>
            </a:bodyPr>
            <a:lstStyle/>
            <a:p>
              <a:r>
                <a:rPr lang="en-US" sz="2000" dirty="0" smtClean="0"/>
                <a:t>Drain orifice </a:t>
              </a:r>
              <a:endParaRPr lang="en-US" sz="2000" dirty="0"/>
            </a:p>
          </p:txBody>
        </p:sp>
        <p:sp>
          <p:nvSpPr>
            <p:cNvPr id="62" name="TextBox 61"/>
            <p:cNvSpPr txBox="1"/>
            <p:nvPr/>
          </p:nvSpPr>
          <p:spPr>
            <a:xfrm>
              <a:off x="969209" y="3992592"/>
              <a:ext cx="2896318" cy="707886"/>
            </a:xfrm>
            <a:prstGeom prst="rect">
              <a:avLst/>
            </a:prstGeom>
            <a:noFill/>
          </p:spPr>
          <p:txBody>
            <a:bodyPr wrap="square" rtlCol="0">
              <a:spAutoFit/>
            </a:bodyPr>
            <a:lstStyle/>
            <a:p>
              <a:r>
                <a:rPr lang="en-US" sz="2000" dirty="0" smtClean="0"/>
                <a:t>Diffuser tube flattened to achieve line source</a:t>
              </a:r>
              <a:endParaRPr lang="en-US" sz="2000" dirty="0"/>
            </a:p>
          </p:txBody>
        </p:sp>
        <p:grpSp>
          <p:nvGrpSpPr>
            <p:cNvPr id="3" name="Group 80"/>
            <p:cNvGrpSpPr/>
            <p:nvPr/>
          </p:nvGrpSpPr>
          <p:grpSpPr>
            <a:xfrm>
              <a:off x="3865528" y="1211818"/>
              <a:ext cx="4938446" cy="5508159"/>
              <a:chOff x="3865527" y="1211818"/>
              <a:chExt cx="5162737" cy="5758325"/>
            </a:xfrm>
          </p:grpSpPr>
          <p:pic>
            <p:nvPicPr>
              <p:cNvPr id="5" name="Picture 4"/>
              <p:cNvPicPr>
                <a:picLocks noChangeAspect="1" noChangeArrowheads="1"/>
              </p:cNvPicPr>
              <p:nvPr/>
            </p:nvPicPr>
            <p:blipFill>
              <a:blip r:embed="rId2" cstate="email">
                <a:lum bright="-40000" contrast="40000"/>
              </a:blip>
              <a:srcRect l="51347" t="38509" r="33140" b="35985"/>
              <a:stretch>
                <a:fillRect/>
              </a:stretch>
            </p:blipFill>
            <p:spPr bwMode="auto">
              <a:xfrm>
                <a:off x="4305852" y="1211818"/>
                <a:ext cx="4647572" cy="3674441"/>
              </a:xfrm>
              <a:prstGeom prst="rect">
                <a:avLst/>
              </a:prstGeom>
              <a:noFill/>
              <a:ln w="9525">
                <a:noFill/>
                <a:miter lim="800000"/>
                <a:headEnd/>
                <a:tailEnd/>
              </a:ln>
              <a:effectLst/>
            </p:spPr>
          </p:pic>
          <p:sp>
            <p:nvSpPr>
              <p:cNvPr id="7" name="Arc 6"/>
              <p:cNvSpPr/>
              <p:nvPr/>
            </p:nvSpPr>
            <p:spPr>
              <a:xfrm flipV="1">
                <a:off x="6452577" y="5790656"/>
                <a:ext cx="347942" cy="348028"/>
              </a:xfrm>
              <a:prstGeom prst="arc">
                <a:avLst>
                  <a:gd name="adj1" fmla="val 10705849"/>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HN"/>
              </a:p>
            </p:txBody>
          </p:sp>
          <p:cxnSp>
            <p:nvCxnSpPr>
              <p:cNvPr id="15" name="Straight Connector 14"/>
              <p:cNvCxnSpPr/>
              <p:nvPr/>
            </p:nvCxnSpPr>
            <p:spPr bwMode="auto">
              <a:xfrm>
                <a:off x="6064009" y="4683046"/>
                <a:ext cx="2964255" cy="0"/>
              </a:xfrm>
              <a:prstGeom prst="line">
                <a:avLst/>
              </a:prstGeom>
              <a:noFill/>
              <a:ln w="12700" cap="flat" cmpd="sng" algn="ctr">
                <a:solidFill>
                  <a:schemeClr val="accent1"/>
                </a:solidFill>
                <a:prstDash val="solid"/>
                <a:round/>
                <a:headEnd type="none" w="lg" len="med"/>
                <a:tailEnd type="none" w="lg" len="med"/>
              </a:ln>
              <a:effectLst/>
              <a:scene3d>
                <a:camera prst="orthographicFront">
                  <a:rot lat="0" lon="0" rev="3600000"/>
                </a:camera>
                <a:lightRig rig="threePt" dir="t"/>
              </a:scene3d>
            </p:spPr>
          </p:cxnSp>
          <p:cxnSp>
            <p:nvCxnSpPr>
              <p:cNvPr id="16" name="Straight Connector 15"/>
              <p:cNvCxnSpPr/>
              <p:nvPr/>
            </p:nvCxnSpPr>
            <p:spPr bwMode="auto">
              <a:xfrm rot="10800000">
                <a:off x="4227664" y="4682065"/>
                <a:ext cx="2964255" cy="0"/>
              </a:xfrm>
              <a:prstGeom prst="line">
                <a:avLst/>
              </a:prstGeom>
              <a:noFill/>
              <a:ln w="12700" cap="flat" cmpd="sng" algn="ctr">
                <a:solidFill>
                  <a:schemeClr val="accent1"/>
                </a:solidFill>
                <a:prstDash val="solid"/>
                <a:round/>
                <a:headEnd type="none" w="lg" len="med"/>
                <a:tailEnd type="none" w="lg" len="med"/>
              </a:ln>
              <a:effectLst/>
              <a:scene3d>
                <a:camera prst="orthographicFront">
                  <a:rot lat="0" lon="0" rev="18000000"/>
                </a:camera>
                <a:lightRig rig="threePt" dir="t"/>
              </a:scene3d>
            </p:spPr>
          </p:cxnSp>
          <p:sp>
            <p:nvSpPr>
              <p:cNvPr id="18" name="Rectangle 17"/>
              <p:cNvSpPr/>
              <p:nvPr/>
            </p:nvSpPr>
            <p:spPr bwMode="auto">
              <a:xfrm>
                <a:off x="6245525" y="6424839"/>
                <a:ext cx="768000" cy="545303"/>
              </a:xfrm>
              <a:prstGeom prst="rect">
                <a:avLst/>
              </a:pr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9" name="Freeform 28"/>
              <p:cNvSpPr/>
              <p:nvPr/>
            </p:nvSpPr>
            <p:spPr bwMode="auto">
              <a:xfrm>
                <a:off x="6118518" y="5389792"/>
                <a:ext cx="1020166" cy="1032998"/>
              </a:xfrm>
              <a:custGeom>
                <a:avLst/>
                <a:gdLst>
                  <a:gd name="connsiteX0" fmla="*/ 0 w 1888177"/>
                  <a:gd name="connsiteY0" fmla="*/ 0 h 1911927"/>
                  <a:gd name="connsiteX1" fmla="*/ 5938 w 1888177"/>
                  <a:gd name="connsiteY1" fmla="*/ 1911927 h 1911927"/>
                  <a:gd name="connsiteX2" fmla="*/ 1888177 w 1888177"/>
                  <a:gd name="connsiteY2" fmla="*/ 1911927 h 1911927"/>
                  <a:gd name="connsiteX3" fmla="*/ 1882239 w 1888177"/>
                  <a:gd name="connsiteY3" fmla="*/ 17813 h 1911927"/>
                </a:gdLst>
                <a:ahLst/>
                <a:cxnLst>
                  <a:cxn ang="0">
                    <a:pos x="connsiteX0" y="connsiteY0"/>
                  </a:cxn>
                  <a:cxn ang="0">
                    <a:pos x="connsiteX1" y="connsiteY1"/>
                  </a:cxn>
                  <a:cxn ang="0">
                    <a:pos x="connsiteX2" y="connsiteY2"/>
                  </a:cxn>
                  <a:cxn ang="0">
                    <a:pos x="connsiteX3" y="connsiteY3"/>
                  </a:cxn>
                </a:cxnLst>
                <a:rect l="l" t="t" r="r" b="b"/>
                <a:pathLst>
                  <a:path w="1888177" h="1911927">
                    <a:moveTo>
                      <a:pt x="0" y="0"/>
                    </a:moveTo>
                    <a:cubicBezTo>
                      <a:pt x="1979" y="637309"/>
                      <a:pt x="3959" y="1274618"/>
                      <a:pt x="5938" y="1911927"/>
                    </a:cubicBezTo>
                    <a:lnTo>
                      <a:pt x="1888177" y="1911927"/>
                    </a:lnTo>
                    <a:cubicBezTo>
                      <a:pt x="1886198" y="1280556"/>
                      <a:pt x="1884218" y="649184"/>
                      <a:pt x="1882239" y="17813"/>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6" name="Group 45"/>
              <p:cNvGrpSpPr/>
              <p:nvPr/>
            </p:nvGrpSpPr>
            <p:grpSpPr>
              <a:xfrm>
                <a:off x="6567648" y="6121232"/>
                <a:ext cx="121906" cy="304315"/>
                <a:chOff x="6705600" y="2819400"/>
                <a:chExt cx="762000" cy="1676400"/>
              </a:xfrm>
            </p:grpSpPr>
            <p:cxnSp>
              <p:nvCxnSpPr>
                <p:cNvPr id="47" name="Straight Connector 46"/>
                <p:cNvCxnSpPr/>
                <p:nvPr/>
              </p:nvCxnSpPr>
              <p:spPr>
                <a:xfrm rot="5400000" flipH="1" flipV="1">
                  <a:off x="5867400" y="3657600"/>
                  <a:ext cx="1676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flipH="1" flipV="1">
                  <a:off x="6629400" y="3657600"/>
                  <a:ext cx="16764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53" name="Rectangle 52"/>
              <p:cNvSpPr/>
              <p:nvPr/>
            </p:nvSpPr>
            <p:spPr bwMode="auto">
              <a:xfrm>
                <a:off x="4322913" y="1241125"/>
                <a:ext cx="4533900" cy="5729018"/>
              </a:xfrm>
              <a:prstGeom prst="rect">
                <a:avLst/>
              </a:prstGeom>
              <a:noFill/>
              <a:ln w="12700" cap="flat" cmpd="sng" algn="ctr">
                <a:solidFill>
                  <a:schemeClr val="tx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8" name="Group 57"/>
              <p:cNvGrpSpPr/>
              <p:nvPr/>
            </p:nvGrpSpPr>
            <p:grpSpPr>
              <a:xfrm>
                <a:off x="6485265" y="4861687"/>
                <a:ext cx="266425" cy="1113679"/>
                <a:chOff x="5648502" y="4706412"/>
                <a:chExt cx="266425" cy="310551"/>
              </a:xfrm>
            </p:grpSpPr>
            <p:sp>
              <p:nvSpPr>
                <p:cNvPr id="56" name="Freeform 55"/>
                <p:cNvSpPr/>
                <p:nvPr/>
              </p:nvSpPr>
              <p:spPr bwMode="auto">
                <a:xfrm>
                  <a:off x="5842794" y="4706412"/>
                  <a:ext cx="72133" cy="310551"/>
                </a:xfrm>
                <a:custGeom>
                  <a:avLst/>
                  <a:gdLst>
                    <a:gd name="connsiteX0" fmla="*/ 60385 w 60385"/>
                    <a:gd name="connsiteY0" fmla="*/ 0 h 310551"/>
                    <a:gd name="connsiteX1" fmla="*/ 0 w 60385"/>
                    <a:gd name="connsiteY1" fmla="*/ 310551 h 310551"/>
                    <a:gd name="connsiteX0" fmla="*/ 66259 w 66259"/>
                    <a:gd name="connsiteY0" fmla="*/ 0 h 310551"/>
                    <a:gd name="connsiteX1" fmla="*/ 5874 w 66259"/>
                    <a:gd name="connsiteY1" fmla="*/ 310551 h 310551"/>
                    <a:gd name="connsiteX0" fmla="*/ 66259 w 72133"/>
                    <a:gd name="connsiteY0" fmla="*/ 0 h 310551"/>
                    <a:gd name="connsiteX1" fmla="*/ 5874 w 72133"/>
                    <a:gd name="connsiteY1" fmla="*/ 310551 h 310551"/>
                  </a:gdLst>
                  <a:ahLst/>
                  <a:cxnLst>
                    <a:cxn ang="0">
                      <a:pos x="connsiteX0" y="connsiteY0"/>
                    </a:cxn>
                    <a:cxn ang="0">
                      <a:pos x="connsiteX1" y="connsiteY1"/>
                    </a:cxn>
                  </a:cxnLst>
                  <a:rect l="l" t="t" r="r" b="b"/>
                  <a:pathLst>
                    <a:path w="72133" h="310551">
                      <a:moveTo>
                        <a:pt x="66259" y="0"/>
                      </a:moveTo>
                      <a:cubicBezTo>
                        <a:pt x="72133" y="120852"/>
                        <a:pt x="0" y="163698"/>
                        <a:pt x="5874" y="310551"/>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7" name="Freeform 56"/>
                <p:cNvSpPr/>
                <p:nvPr/>
              </p:nvSpPr>
              <p:spPr bwMode="auto">
                <a:xfrm flipH="1">
                  <a:off x="5648502" y="4706412"/>
                  <a:ext cx="72133" cy="310551"/>
                </a:xfrm>
                <a:custGeom>
                  <a:avLst/>
                  <a:gdLst>
                    <a:gd name="connsiteX0" fmla="*/ 60385 w 60385"/>
                    <a:gd name="connsiteY0" fmla="*/ 0 h 310551"/>
                    <a:gd name="connsiteX1" fmla="*/ 0 w 60385"/>
                    <a:gd name="connsiteY1" fmla="*/ 310551 h 310551"/>
                    <a:gd name="connsiteX0" fmla="*/ 66259 w 66259"/>
                    <a:gd name="connsiteY0" fmla="*/ 0 h 310551"/>
                    <a:gd name="connsiteX1" fmla="*/ 5874 w 66259"/>
                    <a:gd name="connsiteY1" fmla="*/ 310551 h 310551"/>
                    <a:gd name="connsiteX0" fmla="*/ 66259 w 72133"/>
                    <a:gd name="connsiteY0" fmla="*/ 0 h 310551"/>
                    <a:gd name="connsiteX1" fmla="*/ 5874 w 72133"/>
                    <a:gd name="connsiteY1" fmla="*/ 310551 h 310551"/>
                  </a:gdLst>
                  <a:ahLst/>
                  <a:cxnLst>
                    <a:cxn ang="0">
                      <a:pos x="connsiteX0" y="connsiteY0"/>
                    </a:cxn>
                    <a:cxn ang="0">
                      <a:pos x="connsiteX1" y="connsiteY1"/>
                    </a:cxn>
                  </a:cxnLst>
                  <a:rect l="l" t="t" r="r" b="b"/>
                  <a:pathLst>
                    <a:path w="72133" h="310551">
                      <a:moveTo>
                        <a:pt x="66259" y="0"/>
                      </a:moveTo>
                      <a:cubicBezTo>
                        <a:pt x="72133" y="120852"/>
                        <a:pt x="0" y="163698"/>
                        <a:pt x="5874" y="310551"/>
                      </a:cubicBezTo>
                    </a:path>
                  </a:pathLst>
                </a:custGeom>
                <a:noFill/>
                <a:ln w="12700" cap="flat" cmpd="sng" algn="ctr">
                  <a:solidFill>
                    <a:schemeClr val="accent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cxnSp>
            <p:nvCxnSpPr>
              <p:cNvPr id="64" name="Straight Arrow Connector 63"/>
              <p:cNvCxnSpPr>
                <a:stCxn id="62" idx="3"/>
              </p:cNvCxnSpPr>
              <p:nvPr/>
            </p:nvCxnSpPr>
            <p:spPr bwMode="auto">
              <a:xfrm>
                <a:off x="3865527" y="4346535"/>
                <a:ext cx="2630164" cy="950084"/>
              </a:xfrm>
              <a:prstGeom prst="straightConnector1">
                <a:avLst/>
              </a:prstGeom>
              <a:noFill/>
              <a:ln w="12700" cap="flat" cmpd="sng" algn="ctr">
                <a:solidFill>
                  <a:schemeClr val="tx2"/>
                </a:solidFill>
                <a:prstDash val="solid"/>
                <a:round/>
                <a:headEnd type="none" w="lg" len="med"/>
                <a:tailEnd type="arrow"/>
              </a:ln>
              <a:effectLst/>
            </p:spPr>
          </p:cxnSp>
        </p:grpSp>
        <p:cxnSp>
          <p:nvCxnSpPr>
            <p:cNvPr id="65" name="Straight Arrow Connector 64"/>
            <p:cNvCxnSpPr>
              <a:stCxn id="51" idx="3"/>
              <a:endCxn id="7" idx="0"/>
            </p:cNvCxnSpPr>
            <p:nvPr/>
          </p:nvCxnSpPr>
          <p:spPr bwMode="auto">
            <a:xfrm>
              <a:off x="3258618" y="4932885"/>
              <a:ext cx="3081630" cy="820744"/>
            </a:xfrm>
            <a:prstGeom prst="straightConnector1">
              <a:avLst/>
            </a:prstGeom>
            <a:noFill/>
            <a:ln w="12700" cap="flat" cmpd="sng" algn="ctr">
              <a:solidFill>
                <a:schemeClr val="tx2"/>
              </a:solidFill>
              <a:prstDash val="solid"/>
              <a:round/>
              <a:headEnd type="none" w="lg" len="med"/>
              <a:tailEnd type="arrow"/>
            </a:ln>
            <a:effectLst/>
          </p:spPr>
        </p:cxnSp>
        <p:cxnSp>
          <p:nvCxnSpPr>
            <p:cNvPr id="68" name="Straight Arrow Connector 67"/>
            <p:cNvCxnSpPr>
              <a:stCxn id="50" idx="3"/>
            </p:cNvCxnSpPr>
            <p:nvPr/>
          </p:nvCxnSpPr>
          <p:spPr bwMode="auto">
            <a:xfrm>
              <a:off x="3543953" y="5365347"/>
              <a:ext cx="2598055" cy="517868"/>
            </a:xfrm>
            <a:prstGeom prst="straightConnector1">
              <a:avLst/>
            </a:prstGeom>
            <a:noFill/>
            <a:ln w="12700" cap="flat" cmpd="sng" algn="ctr">
              <a:solidFill>
                <a:schemeClr val="tx2"/>
              </a:solidFill>
              <a:prstDash val="solid"/>
              <a:round/>
              <a:headEnd type="none" w="lg" len="med"/>
              <a:tailEnd type="arrow"/>
            </a:ln>
            <a:effectLst/>
          </p:spPr>
        </p:cxnSp>
        <p:cxnSp>
          <p:nvCxnSpPr>
            <p:cNvPr id="71" name="Straight Arrow Connector 70"/>
            <p:cNvCxnSpPr>
              <a:stCxn id="54" idx="3"/>
            </p:cNvCxnSpPr>
            <p:nvPr/>
          </p:nvCxnSpPr>
          <p:spPr bwMode="auto">
            <a:xfrm>
              <a:off x="2325671" y="5797809"/>
              <a:ext cx="4066503" cy="102659"/>
            </a:xfrm>
            <a:prstGeom prst="straightConnector1">
              <a:avLst/>
            </a:prstGeom>
            <a:noFill/>
            <a:ln w="12700" cap="flat" cmpd="sng" algn="ctr">
              <a:solidFill>
                <a:schemeClr val="tx2"/>
              </a:solidFill>
              <a:prstDash val="solid"/>
              <a:round/>
              <a:headEnd type="none" w="lg" len="med"/>
              <a:tailEnd type="arrow"/>
            </a:ln>
            <a:effectLst/>
          </p:spPr>
        </p:cxnSp>
        <p:cxnSp>
          <p:nvCxnSpPr>
            <p:cNvPr id="75" name="Straight Arrow Connector 74"/>
            <p:cNvCxnSpPr>
              <a:stCxn id="61" idx="3"/>
            </p:cNvCxnSpPr>
            <p:nvPr/>
          </p:nvCxnSpPr>
          <p:spPr bwMode="auto">
            <a:xfrm flipV="1">
              <a:off x="2532457" y="6098875"/>
              <a:ext cx="3920101" cy="131396"/>
            </a:xfrm>
            <a:prstGeom prst="straightConnector1">
              <a:avLst/>
            </a:prstGeom>
            <a:noFill/>
            <a:ln w="12700" cap="flat" cmpd="sng" algn="ctr">
              <a:solidFill>
                <a:schemeClr val="tx2"/>
              </a:solidFill>
              <a:prstDash val="solid"/>
              <a:round/>
              <a:headEnd type="none" w="lg" len="med"/>
              <a:tailEnd type="arrow"/>
            </a:ln>
            <a:effectLst/>
          </p:spPr>
        </p:cxnSp>
        <p:cxnSp>
          <p:nvCxnSpPr>
            <p:cNvPr id="78" name="Straight Arrow Connector 77"/>
            <p:cNvCxnSpPr>
              <a:stCxn id="60" idx="3"/>
            </p:cNvCxnSpPr>
            <p:nvPr/>
          </p:nvCxnSpPr>
          <p:spPr bwMode="auto">
            <a:xfrm flipV="1">
              <a:off x="1801488" y="6599208"/>
              <a:ext cx="4633818" cy="63527"/>
            </a:xfrm>
            <a:prstGeom prst="straightConnector1">
              <a:avLst/>
            </a:prstGeom>
            <a:noFill/>
            <a:ln w="12700" cap="flat" cmpd="sng" algn="ctr">
              <a:solidFill>
                <a:schemeClr val="tx2"/>
              </a:solidFill>
              <a:prstDash val="solid"/>
              <a:round/>
              <a:headEnd type="none" w="lg" len="med"/>
              <a:tailEnd type="arrow"/>
            </a:ln>
            <a:effectLst/>
          </p:spPr>
        </p:cxnSp>
      </p:grpSp>
      <p:pic>
        <p:nvPicPr>
          <p:cNvPr id="1716225" name="Picture 1">
            <a:hlinkClick r:id="rId3"/>
          </p:cNvPr>
          <p:cNvPicPr>
            <a:picLocks noChangeAspect="1" noChangeArrowheads="1"/>
          </p:cNvPicPr>
          <p:nvPr/>
        </p:nvPicPr>
        <p:blipFill>
          <a:blip r:embed="rId4" cstate="email"/>
          <a:srcRect/>
          <a:stretch>
            <a:fillRect/>
          </a:stretch>
        </p:blipFill>
        <p:spPr bwMode="auto">
          <a:xfrm>
            <a:off x="168356" y="2610035"/>
            <a:ext cx="1314583" cy="964438"/>
          </a:xfrm>
          <a:prstGeom prst="rect">
            <a:avLst/>
          </a:prstGeom>
          <a:noFill/>
          <a:ln w="9525">
            <a:noFill/>
            <a:miter lim="800000"/>
            <a:headEnd/>
            <a:tailEnd/>
          </a:ln>
        </p:spPr>
      </p:pic>
      <p:pic>
        <p:nvPicPr>
          <p:cNvPr id="1716226" name="Picture 2">
            <a:hlinkClick r:id="rId5"/>
          </p:cNvPr>
          <p:cNvPicPr>
            <a:picLocks noChangeAspect="1" noChangeArrowheads="1"/>
          </p:cNvPicPr>
          <p:nvPr/>
        </p:nvPicPr>
        <p:blipFill>
          <a:blip r:embed="rId6" cstate="email"/>
          <a:srcRect/>
          <a:stretch>
            <a:fillRect/>
          </a:stretch>
        </p:blipFill>
        <p:spPr bwMode="auto">
          <a:xfrm>
            <a:off x="1524496" y="2321937"/>
            <a:ext cx="1254330" cy="1248522"/>
          </a:xfrm>
          <a:prstGeom prst="rect">
            <a:avLst/>
          </a:prstGeom>
          <a:noFill/>
          <a:ln w="9525">
            <a:noFill/>
            <a:miter lim="800000"/>
            <a:headEnd/>
            <a:tailEnd/>
          </a:ln>
        </p:spPr>
      </p:pic>
      <p:pic>
        <p:nvPicPr>
          <p:cNvPr id="1716227" name="Picture 3">
            <a:hlinkClick r:id="rId7"/>
          </p:cNvPr>
          <p:cNvPicPr>
            <a:picLocks noChangeAspect="1" noChangeArrowheads="1"/>
          </p:cNvPicPr>
          <p:nvPr/>
        </p:nvPicPr>
        <p:blipFill>
          <a:blip r:embed="rId8" cstate="email"/>
          <a:srcRect/>
          <a:stretch>
            <a:fillRect/>
          </a:stretch>
        </p:blipFill>
        <p:spPr bwMode="auto">
          <a:xfrm>
            <a:off x="2861953" y="2339437"/>
            <a:ext cx="1177397" cy="1246911"/>
          </a:xfrm>
          <a:prstGeom prst="rect">
            <a:avLst/>
          </a:prstGeom>
          <a:noFill/>
          <a:ln w="9525">
            <a:noFill/>
            <a:miter lim="800000"/>
            <a:headEnd/>
            <a:tailEnd/>
          </a:ln>
        </p:spPr>
      </p:pic>
      <p:sp>
        <p:nvSpPr>
          <p:cNvPr id="35" name="TextBox 34"/>
          <p:cNvSpPr txBox="1"/>
          <p:nvPr/>
        </p:nvSpPr>
        <p:spPr>
          <a:xfrm>
            <a:off x="154379" y="2232561"/>
            <a:ext cx="1370888" cy="400110"/>
          </a:xfrm>
          <a:prstGeom prst="rect">
            <a:avLst/>
          </a:prstGeom>
          <a:noFill/>
        </p:spPr>
        <p:txBody>
          <a:bodyPr wrap="none" rtlCol="0">
            <a:spAutoFit/>
          </a:bodyPr>
          <a:lstStyle/>
          <a:p>
            <a:r>
              <a:rPr lang="en-US" sz="2000" dirty="0" smtClean="0"/>
              <a:t>Flat bottom</a:t>
            </a:r>
            <a:endParaRPr lang="en-US" sz="2000" dirty="0"/>
          </a:p>
        </p:txBody>
      </p:sp>
      <p:sp>
        <p:nvSpPr>
          <p:cNvPr id="36" name="TextBox 35"/>
          <p:cNvSpPr txBox="1"/>
          <p:nvPr/>
        </p:nvSpPr>
        <p:spPr>
          <a:xfrm>
            <a:off x="1448790" y="1864426"/>
            <a:ext cx="1428596" cy="400110"/>
          </a:xfrm>
          <a:prstGeom prst="rect">
            <a:avLst/>
          </a:prstGeom>
          <a:noFill/>
        </p:spPr>
        <p:txBody>
          <a:bodyPr wrap="none" rtlCol="0">
            <a:spAutoFit/>
          </a:bodyPr>
          <a:lstStyle/>
          <a:p>
            <a:r>
              <a:rPr lang="en-US" sz="2000" dirty="0" smtClean="0"/>
              <a:t>Centered jet</a:t>
            </a:r>
            <a:endParaRPr lang="en-US" sz="2000" dirty="0"/>
          </a:p>
        </p:txBody>
      </p:sp>
      <p:sp>
        <p:nvSpPr>
          <p:cNvPr id="37" name="TextBox 36"/>
          <p:cNvSpPr txBox="1"/>
          <p:nvPr/>
        </p:nvSpPr>
        <p:spPr>
          <a:xfrm>
            <a:off x="2897578" y="1888176"/>
            <a:ext cx="1138645" cy="400110"/>
          </a:xfrm>
          <a:prstGeom prst="rect">
            <a:avLst/>
          </a:prstGeom>
          <a:noFill/>
        </p:spPr>
        <p:txBody>
          <a:bodyPr wrap="none" rtlCol="0">
            <a:spAutoFit/>
          </a:bodyPr>
          <a:lstStyle/>
          <a:p>
            <a:r>
              <a:rPr lang="en-US" sz="2000" dirty="0" smtClean="0"/>
              <a:t>Offset jet</a:t>
            </a:r>
            <a:endParaRPr lang="en-US" sz="2000" dirty="0"/>
          </a:p>
        </p:txBody>
      </p:sp>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dirty="0" smtClean="0"/>
              <a:t>Depth </a:t>
            </a:r>
            <a:r>
              <a:rPr lang="en-US" noProof="0" dirty="0" err="1" smtClean="0"/>
              <a:t>vs</a:t>
            </a:r>
            <a:r>
              <a:rPr lang="en-US" noProof="0" dirty="0" smtClean="0"/>
              <a:t> Surface Filtration</a:t>
            </a:r>
            <a:endParaRPr lang="en-US" noProof="0" dirty="0"/>
          </a:p>
        </p:txBody>
      </p:sp>
      <p:sp>
        <p:nvSpPr>
          <p:cNvPr id="3" name="Content Placeholder 2"/>
          <p:cNvSpPr>
            <a:spLocks noGrp="1"/>
          </p:cNvSpPr>
          <p:nvPr>
            <p:ph idx="1"/>
          </p:nvPr>
        </p:nvSpPr>
        <p:spPr/>
        <p:txBody>
          <a:bodyPr/>
          <a:lstStyle/>
          <a:p>
            <a:r>
              <a:rPr lang="en-US" dirty="0" smtClean="0"/>
              <a:t>Compare a conventional Stacked Rapid Sand Filter to a Rapid Sand Filter: What are the big differences?</a:t>
            </a:r>
          </a:p>
          <a:p>
            <a:r>
              <a:rPr lang="en-US" dirty="0" smtClean="0"/>
              <a:t>We’d like to know what determines whether depth or surface filtration occurs</a:t>
            </a:r>
          </a:p>
          <a:p>
            <a:r>
              <a:rPr lang="en-US" dirty="0" smtClean="0"/>
              <a:t>We’d like to ensure that the slots in the pipes in the filter bed don’t clog!</a:t>
            </a:r>
          </a:p>
          <a:p>
            <a:r>
              <a:rPr lang="en-US" dirty="0" smtClean="0"/>
              <a:t>We’d like to know the advantages and disadvantages of depth and surface filtration</a:t>
            </a:r>
            <a:endParaRPr lang="en-US" dirty="0"/>
          </a:p>
        </p:txBody>
      </p:sp>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50" name="Text Box 82"/>
          <p:cNvSpPr txBox="1">
            <a:spLocks noChangeArrowheads="1"/>
          </p:cNvSpPr>
          <p:nvPr/>
        </p:nvSpPr>
        <p:spPr bwMode="auto">
          <a:xfrm>
            <a:off x="0" y="0"/>
            <a:ext cx="2530549" cy="175432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50000"/>
              </a:spcBef>
              <a:spcAft>
                <a:spcPct val="0"/>
              </a:spcAft>
            </a:pPr>
            <a:r>
              <a:rPr lang="en-US" sz="3600" b="1" dirty="0" smtClean="0">
                <a:solidFill>
                  <a:srgbClr val="000000"/>
                </a:solidFill>
              </a:rPr>
              <a:t>Begin Filtration </a:t>
            </a:r>
            <a:r>
              <a:rPr lang="en-US" sz="3600" b="1" dirty="0">
                <a:solidFill>
                  <a:srgbClr val="000000"/>
                </a:solidFill>
              </a:rPr>
              <a:t>cycle</a:t>
            </a:r>
          </a:p>
        </p:txBody>
      </p:sp>
      <p:sp>
        <p:nvSpPr>
          <p:cNvPr id="7251" name="Text Box 83"/>
          <p:cNvSpPr txBox="1">
            <a:spLocks noChangeArrowheads="1"/>
          </p:cNvSpPr>
          <p:nvPr/>
        </p:nvSpPr>
        <p:spPr bwMode="auto">
          <a:xfrm>
            <a:off x="3886200" y="232900"/>
            <a:ext cx="838200" cy="6413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lgn="ctr" eaLnBrk="0" fontAlgn="base" hangingPunct="0">
              <a:spcBef>
                <a:spcPct val="50000"/>
              </a:spcBef>
              <a:spcAft>
                <a:spcPct val="0"/>
              </a:spcAft>
            </a:pPr>
            <a:r>
              <a:rPr lang="en-US" b="1" dirty="0">
                <a:solidFill>
                  <a:srgbClr val="000000"/>
                </a:solidFill>
              </a:rPr>
              <a:t>Outlet box</a:t>
            </a:r>
          </a:p>
        </p:txBody>
      </p:sp>
      <p:sp>
        <p:nvSpPr>
          <p:cNvPr id="105" name="Rectangle 104"/>
          <p:cNvSpPr/>
          <p:nvPr/>
        </p:nvSpPr>
        <p:spPr>
          <a:xfrm>
            <a:off x="375781" y="6987291"/>
            <a:ext cx="7265096" cy="954107"/>
          </a:xfrm>
          <a:prstGeom prst="rect">
            <a:avLst/>
          </a:prstGeom>
        </p:spPr>
        <p:txBody>
          <a:bodyPr wrap="square">
            <a:spAutoFit/>
          </a:bodyPr>
          <a:lstStyle/>
          <a:p>
            <a:pPr eaLnBrk="0" fontAlgn="base" hangingPunct="0">
              <a:spcBef>
                <a:spcPct val="0"/>
              </a:spcBef>
              <a:spcAft>
                <a:spcPct val="0"/>
              </a:spcAft>
            </a:pPr>
            <a:r>
              <a:rPr lang="en-US" sz="2800" dirty="0" smtClean="0">
                <a:solidFill>
                  <a:srgbClr val="000000"/>
                </a:solidFill>
              </a:rPr>
              <a:t>What causes water to flow through the filter bed?</a:t>
            </a:r>
          </a:p>
          <a:p>
            <a:pPr eaLnBrk="0" fontAlgn="base" hangingPunct="0">
              <a:spcBef>
                <a:spcPct val="0"/>
              </a:spcBef>
              <a:spcAft>
                <a:spcPct val="0"/>
              </a:spcAft>
            </a:pPr>
            <a:r>
              <a:rPr lang="en-US" sz="2800" dirty="0" smtClean="0">
                <a:solidFill>
                  <a:srgbClr val="000000"/>
                </a:solidFill>
              </a:rPr>
              <a:t>____________________________ </a:t>
            </a:r>
            <a:endParaRPr lang="en-US" sz="2800" dirty="0">
              <a:solidFill>
                <a:srgbClr val="000000"/>
              </a:solidFill>
            </a:endParaRPr>
          </a:p>
        </p:txBody>
      </p:sp>
      <p:sp>
        <p:nvSpPr>
          <p:cNvPr id="107" name="Rectangle 106"/>
          <p:cNvSpPr/>
          <p:nvPr/>
        </p:nvSpPr>
        <p:spPr>
          <a:xfrm>
            <a:off x="440296" y="7355548"/>
            <a:ext cx="4670323" cy="523220"/>
          </a:xfrm>
          <a:prstGeom prst="rect">
            <a:avLst/>
          </a:prstGeom>
        </p:spPr>
        <p:txBody>
          <a:bodyPr wrap="square">
            <a:spAutoFit/>
          </a:bodyPr>
          <a:lstStyle/>
          <a:p>
            <a:pPr eaLnBrk="0" fontAlgn="base" hangingPunct="0">
              <a:spcBef>
                <a:spcPct val="0"/>
              </a:spcBef>
              <a:spcAft>
                <a:spcPct val="0"/>
              </a:spcAft>
            </a:pPr>
            <a:r>
              <a:rPr lang="en-US" sz="2800" dirty="0" smtClean="0">
                <a:solidFill>
                  <a:srgbClr val="AC0000"/>
                </a:solidFill>
              </a:rPr>
              <a:t>differences in piezometric head</a:t>
            </a:r>
            <a:endParaRPr lang="en-US" sz="2800" dirty="0">
              <a:solidFill>
                <a:srgbClr val="AC0000"/>
              </a:solidFill>
            </a:endParaRPr>
          </a:p>
        </p:txBody>
      </p:sp>
      <p:sp>
        <p:nvSpPr>
          <p:cNvPr id="129" name="TextBox 128"/>
          <p:cNvSpPr txBox="1"/>
          <p:nvPr/>
        </p:nvSpPr>
        <p:spPr>
          <a:xfrm>
            <a:off x="6964472" y="814192"/>
            <a:ext cx="1766170" cy="830997"/>
          </a:xfrm>
          <a:prstGeom prst="rect">
            <a:avLst/>
          </a:prstGeom>
          <a:noFill/>
        </p:spPr>
        <p:txBody>
          <a:bodyPr wrap="square" rtlCol="0">
            <a:spAutoFit/>
          </a:bodyPr>
          <a:lstStyle/>
          <a:p>
            <a:pPr eaLnBrk="0" fontAlgn="base" hangingPunct="0">
              <a:spcBef>
                <a:spcPct val="0"/>
              </a:spcBef>
              <a:spcAft>
                <a:spcPct val="0"/>
              </a:spcAft>
            </a:pPr>
            <a:r>
              <a:rPr lang="en-US" sz="2400" dirty="0" smtClean="0">
                <a:solidFill>
                  <a:srgbClr val="000000"/>
                </a:solidFill>
              </a:rPr>
              <a:t>Total filter head loss</a:t>
            </a:r>
            <a:endParaRPr lang="en-US" sz="2400" dirty="0">
              <a:solidFill>
                <a:srgbClr val="000000"/>
              </a:solidFill>
            </a:endParaRPr>
          </a:p>
        </p:txBody>
      </p:sp>
      <p:sp>
        <p:nvSpPr>
          <p:cNvPr id="130" name="TextBox 129"/>
          <p:cNvSpPr txBox="1"/>
          <p:nvPr/>
        </p:nvSpPr>
        <p:spPr>
          <a:xfrm>
            <a:off x="6926893" y="0"/>
            <a:ext cx="2217107" cy="830997"/>
          </a:xfrm>
          <a:prstGeom prst="rect">
            <a:avLst/>
          </a:prstGeom>
          <a:noFill/>
        </p:spPr>
        <p:txBody>
          <a:bodyPr wrap="square" rtlCol="0">
            <a:spAutoFit/>
          </a:bodyPr>
          <a:lstStyle/>
          <a:p>
            <a:pPr eaLnBrk="0" fontAlgn="base" hangingPunct="0">
              <a:spcBef>
                <a:spcPct val="0"/>
              </a:spcBef>
              <a:spcAft>
                <a:spcPct val="0"/>
              </a:spcAft>
            </a:pPr>
            <a:r>
              <a:rPr lang="en-US" sz="2400" dirty="0" smtClean="0">
                <a:solidFill>
                  <a:srgbClr val="000000"/>
                </a:solidFill>
              </a:rPr>
              <a:t>Inlet plumbing head loss</a:t>
            </a:r>
            <a:endParaRPr lang="en-US" sz="2400" dirty="0">
              <a:solidFill>
                <a:srgbClr val="000000"/>
              </a:solidFill>
            </a:endParaRPr>
          </a:p>
        </p:txBody>
      </p:sp>
      <p:cxnSp>
        <p:nvCxnSpPr>
          <p:cNvPr id="132" name="Straight Arrow Connector 131"/>
          <p:cNvCxnSpPr/>
          <p:nvPr/>
        </p:nvCxnSpPr>
        <p:spPr bwMode="auto">
          <a:xfrm flipH="1">
            <a:off x="6688899" y="479297"/>
            <a:ext cx="237994" cy="498901"/>
          </a:xfrm>
          <a:prstGeom prst="straightConnector1">
            <a:avLst/>
          </a:prstGeom>
          <a:noFill/>
          <a:ln w="12700" cap="flat" cmpd="sng" algn="ctr">
            <a:solidFill>
              <a:schemeClr val="bg2"/>
            </a:solidFill>
            <a:prstDash val="solid"/>
            <a:round/>
            <a:headEnd type="none" w="lg" len="med"/>
            <a:tailEnd type="arrow"/>
          </a:ln>
          <a:effectLst/>
        </p:spPr>
      </p:cxnSp>
      <p:cxnSp>
        <p:nvCxnSpPr>
          <p:cNvPr id="134" name="Straight Arrow Connector 133"/>
          <p:cNvCxnSpPr/>
          <p:nvPr/>
        </p:nvCxnSpPr>
        <p:spPr bwMode="auto">
          <a:xfrm flipH="1">
            <a:off x="3970751" y="727677"/>
            <a:ext cx="62630" cy="475989"/>
          </a:xfrm>
          <a:prstGeom prst="straightConnector1">
            <a:avLst/>
          </a:prstGeom>
          <a:noFill/>
          <a:ln w="12700" cap="flat" cmpd="sng" algn="ctr">
            <a:solidFill>
              <a:schemeClr val="bg2"/>
            </a:solidFill>
            <a:prstDash val="solid"/>
            <a:round/>
            <a:headEnd type="none" w="lg" len="med"/>
            <a:tailEnd type="arrow"/>
          </a:ln>
          <a:effectLst/>
        </p:spPr>
      </p:cxnSp>
      <p:sp>
        <p:nvSpPr>
          <p:cNvPr id="2" name="Rectangle 32"/>
          <p:cNvSpPr/>
          <p:nvPr/>
        </p:nvSpPr>
        <p:spPr>
          <a:xfrm>
            <a:off x="4876800" y="1031358"/>
            <a:ext cx="1262063" cy="3394433"/>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7" name="Rectangle 32"/>
          <p:cNvSpPr/>
          <p:nvPr/>
        </p:nvSpPr>
        <p:spPr>
          <a:xfrm>
            <a:off x="3543300" y="1279063"/>
            <a:ext cx="825500" cy="236537"/>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51" name="Rectangle 150"/>
          <p:cNvSpPr>
            <a:spLocks noChangeArrowheads="1"/>
          </p:cNvSpPr>
          <p:nvPr/>
        </p:nvSpPr>
        <p:spPr bwMode="auto">
          <a:xfrm>
            <a:off x="4879975" y="4441666"/>
            <a:ext cx="1262063" cy="2266950"/>
          </a:xfrm>
          <a:prstGeom prst="rect">
            <a:avLst/>
          </a:prstGeom>
          <a:blipFill>
            <a:blip r:embed="rId3" cstate="email"/>
            <a:tile tx="0" ty="0" sx="100000" sy="100000" flip="none" algn="tl"/>
          </a:blipFill>
          <a:ln>
            <a:noFill/>
          </a:ln>
          <a:extLst>
            <a:ext uri="{91240B29-F687-4F45-9708-019B960494DF}">
              <a14:hiddenLine xmlns="" xmlns:a14="http://schemas.microsoft.com/office/drawing/2010/main" w="25400" algn="ctr">
                <a:solidFill>
                  <a:srgbClr val="385D8A"/>
                </a:solidFill>
                <a:miter lim="800000"/>
                <a:headEnd/>
                <a:tailEnd/>
              </a14:hiddenLine>
            </a:ext>
          </a:extLst>
        </p:spPr>
        <p:txBody>
          <a:bodyPr anchor="ctr"/>
          <a:lstStyle/>
          <a:p>
            <a:pPr algn="ctr">
              <a:defRPr/>
            </a:pPr>
            <a:endParaRPr lang="en-US" sz="2800" b="1">
              <a:solidFill>
                <a:srgbClr val="FFFFFF"/>
              </a:solidFill>
            </a:endParaRPr>
          </a:p>
        </p:txBody>
      </p:sp>
      <p:sp>
        <p:nvSpPr>
          <p:cNvPr id="7182" name="Line 53"/>
          <p:cNvSpPr>
            <a:spLocks noChangeShapeType="1"/>
          </p:cNvSpPr>
          <p:nvPr/>
        </p:nvSpPr>
        <p:spPr bwMode="auto">
          <a:xfrm>
            <a:off x="6427788" y="695077"/>
            <a:ext cx="0" cy="230187"/>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183" name="Line 54"/>
          <p:cNvSpPr>
            <a:spLocks noChangeShapeType="1"/>
          </p:cNvSpPr>
          <p:nvPr/>
        </p:nvSpPr>
        <p:spPr bwMode="auto">
          <a:xfrm>
            <a:off x="6511925" y="695077"/>
            <a:ext cx="0" cy="230187"/>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184" name="Line 56"/>
          <p:cNvSpPr>
            <a:spLocks noChangeShapeType="1"/>
          </p:cNvSpPr>
          <p:nvPr/>
        </p:nvSpPr>
        <p:spPr bwMode="auto">
          <a:xfrm>
            <a:off x="6443663" y="280739"/>
            <a:ext cx="0" cy="230188"/>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185" name="Line 57"/>
          <p:cNvSpPr>
            <a:spLocks noChangeShapeType="1"/>
          </p:cNvSpPr>
          <p:nvPr/>
        </p:nvSpPr>
        <p:spPr bwMode="auto">
          <a:xfrm>
            <a:off x="6527800" y="280739"/>
            <a:ext cx="0" cy="230188"/>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186" name="Oval 55"/>
          <p:cNvSpPr>
            <a:spLocks noChangeArrowheads="1"/>
          </p:cNvSpPr>
          <p:nvPr/>
        </p:nvSpPr>
        <p:spPr bwMode="auto">
          <a:xfrm rot="5400000">
            <a:off x="6333331" y="484734"/>
            <a:ext cx="269875" cy="246062"/>
          </a:xfrm>
          <a:prstGeom prst="ellipse">
            <a:avLst/>
          </a:prstGeom>
          <a:solidFill>
            <a:schemeClr val="bg1"/>
          </a:solidFill>
          <a:ln w="9525">
            <a:solidFill>
              <a:schemeClr val="tx1"/>
            </a:solidFill>
            <a:round/>
            <a:headEnd/>
            <a:tailEnd/>
          </a:ln>
        </p:spPr>
        <p:txBody>
          <a:bodyPr rot="10800000" vert="eaVert" wrap="none" anchor="ctr"/>
          <a:lstStyle/>
          <a:p>
            <a:pPr fontAlgn="base">
              <a:spcBef>
                <a:spcPct val="0"/>
              </a:spcBef>
              <a:spcAft>
                <a:spcPct val="0"/>
              </a:spcAft>
            </a:pPr>
            <a:endParaRPr lang="en-US" sz="2800" b="1">
              <a:solidFill>
                <a:srgbClr val="000000"/>
              </a:solidFill>
              <a:latin typeface="Calibri" pitchFamily="34" charset="0"/>
            </a:endParaRPr>
          </a:p>
        </p:txBody>
      </p:sp>
      <p:sp>
        <p:nvSpPr>
          <p:cNvPr id="7187" name="Line 58"/>
          <p:cNvSpPr>
            <a:spLocks noChangeShapeType="1"/>
          </p:cNvSpPr>
          <p:nvPr/>
        </p:nvSpPr>
        <p:spPr bwMode="auto">
          <a:xfrm rot="5400000" flipH="1">
            <a:off x="6469062" y="447427"/>
            <a:ext cx="3175" cy="2349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188" name="Line 59"/>
          <p:cNvSpPr>
            <a:spLocks noChangeShapeType="1"/>
          </p:cNvSpPr>
          <p:nvPr/>
        </p:nvSpPr>
        <p:spPr bwMode="auto">
          <a:xfrm rot="5400000" flipH="1">
            <a:off x="6466681" y="538708"/>
            <a:ext cx="3175" cy="236538"/>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74" name="Can 78"/>
          <p:cNvSpPr>
            <a:spLocks noChangeArrowheads="1"/>
          </p:cNvSpPr>
          <p:nvPr/>
        </p:nvSpPr>
        <p:spPr bwMode="auto">
          <a:xfrm rot="5400000">
            <a:off x="5453063" y="41940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13" name="Rectangle 32"/>
          <p:cNvSpPr/>
          <p:nvPr/>
        </p:nvSpPr>
        <p:spPr>
          <a:xfrm>
            <a:off x="2590800" y="964738"/>
            <a:ext cx="952500" cy="550862"/>
          </a:xfrm>
          <a:prstGeom prst="rect">
            <a:avLst/>
          </a:prstGeom>
          <a:solidFill>
            <a:srgbClr val="33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6" name="Can 78"/>
          <p:cNvSpPr>
            <a:spLocks noChangeArrowheads="1"/>
          </p:cNvSpPr>
          <p:nvPr/>
        </p:nvSpPr>
        <p:spPr bwMode="auto">
          <a:xfrm rot="5400000">
            <a:off x="5453856" y="4925060"/>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17" name="Can 78"/>
          <p:cNvSpPr>
            <a:spLocks noChangeArrowheads="1"/>
          </p:cNvSpPr>
          <p:nvPr/>
        </p:nvSpPr>
        <p:spPr bwMode="auto">
          <a:xfrm rot="5400000">
            <a:off x="5453856" y="5326698"/>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19" name="Can 78"/>
          <p:cNvSpPr>
            <a:spLocks noChangeArrowheads="1"/>
          </p:cNvSpPr>
          <p:nvPr/>
        </p:nvSpPr>
        <p:spPr bwMode="auto">
          <a:xfrm rot="5400000">
            <a:off x="5453063" y="605774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22" name="Can 78"/>
          <p:cNvSpPr>
            <a:spLocks noChangeArrowheads="1"/>
          </p:cNvSpPr>
          <p:nvPr/>
        </p:nvSpPr>
        <p:spPr bwMode="auto">
          <a:xfrm rot="5400000">
            <a:off x="5453063" y="3854291"/>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23" name="Can 78"/>
          <p:cNvSpPr>
            <a:spLocks noChangeArrowheads="1"/>
          </p:cNvSpPr>
          <p:nvPr/>
        </p:nvSpPr>
        <p:spPr bwMode="auto">
          <a:xfrm rot="5400000">
            <a:off x="5453856" y="4547235"/>
            <a:ext cx="73025" cy="1227138"/>
          </a:xfrm>
          <a:prstGeom prst="can">
            <a:avLst>
              <a:gd name="adj" fmla="val 41466"/>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24" name="Can 78"/>
          <p:cNvSpPr>
            <a:spLocks noChangeArrowheads="1"/>
          </p:cNvSpPr>
          <p:nvPr/>
        </p:nvSpPr>
        <p:spPr bwMode="auto">
          <a:xfrm rot="5400000">
            <a:off x="5453063" y="5679916"/>
            <a:ext cx="74612" cy="1227138"/>
          </a:xfrm>
          <a:prstGeom prst="can">
            <a:avLst>
              <a:gd name="adj" fmla="val 40584"/>
            </a:avLst>
          </a:prstGeom>
          <a:solidFill>
            <a:srgbClr val="336699"/>
          </a:solidFill>
          <a:ln w="25400" algn="ctr">
            <a:solidFill>
              <a:schemeClr val="tx1"/>
            </a:solidFill>
            <a:round/>
            <a:headEnd/>
            <a:tailEnd/>
          </a:ln>
        </p:spPr>
        <p:txBody>
          <a:bodyPr anchor="ctr"/>
          <a:lstStyle/>
          <a:p>
            <a:pPr algn="ctr">
              <a:defRPr/>
            </a:pPr>
            <a:endParaRPr lang="en-US" sz="2800" b="1" kern="0">
              <a:solidFill>
                <a:srgbClr val="FFFFFF"/>
              </a:solidFill>
              <a:latin typeface="Arial"/>
            </a:endParaRPr>
          </a:p>
        </p:txBody>
      </p:sp>
      <p:sp>
        <p:nvSpPr>
          <p:cNvPr id="7248" name="Line 80"/>
          <p:cNvSpPr>
            <a:spLocks noChangeShapeType="1"/>
          </p:cNvSpPr>
          <p:nvPr/>
        </p:nvSpPr>
        <p:spPr bwMode="auto">
          <a:xfrm>
            <a:off x="4572000" y="1375900"/>
            <a:ext cx="228600" cy="3048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68" name="Down Arrow 67"/>
          <p:cNvSpPr>
            <a:spLocks noChangeArrowheads="1"/>
          </p:cNvSpPr>
          <p:nvPr/>
        </p:nvSpPr>
        <p:spPr bwMode="auto">
          <a:xfrm rot="10800000">
            <a:off x="5413375" y="4886166"/>
            <a:ext cx="204788" cy="185738"/>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a:defRPr/>
            </a:pPr>
            <a:endParaRPr lang="en-US" sz="2800" b="1" kern="0">
              <a:solidFill>
                <a:srgbClr val="FFFFFF"/>
              </a:solidFill>
              <a:latin typeface="Arial"/>
            </a:endParaRPr>
          </a:p>
        </p:txBody>
      </p:sp>
      <p:sp>
        <p:nvSpPr>
          <p:cNvPr id="14340" name="Down Arrow 67"/>
          <p:cNvSpPr>
            <a:spLocks noChangeArrowheads="1"/>
          </p:cNvSpPr>
          <p:nvPr/>
        </p:nvSpPr>
        <p:spPr bwMode="auto">
          <a:xfrm rot="10800000">
            <a:off x="5410200" y="5627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a:defRPr/>
            </a:pPr>
            <a:endParaRPr lang="en-US" sz="2800" b="1" kern="0">
              <a:solidFill>
                <a:srgbClr val="FFFFFF"/>
              </a:solidFill>
              <a:latin typeface="Arial"/>
            </a:endParaRPr>
          </a:p>
        </p:txBody>
      </p:sp>
      <p:sp>
        <p:nvSpPr>
          <p:cNvPr id="14341" name="Down Arrow 67"/>
          <p:cNvSpPr>
            <a:spLocks noChangeArrowheads="1"/>
          </p:cNvSpPr>
          <p:nvPr/>
        </p:nvSpPr>
        <p:spPr bwMode="auto">
          <a:xfrm rot="10800000">
            <a:off x="5410200" y="6389529"/>
            <a:ext cx="204788" cy="185737"/>
          </a:xfrm>
          <a:prstGeom prst="downArrow">
            <a:avLst>
              <a:gd name="adj1" fmla="val 50000"/>
              <a:gd name="adj2" fmla="val 50000"/>
            </a:avLst>
          </a:prstGeom>
          <a:solidFill>
            <a:srgbClr val="3333FF"/>
          </a:solidFill>
          <a:ln w="25400" algn="ctr">
            <a:solidFill>
              <a:srgbClr val="89A4A7"/>
            </a:solidFill>
            <a:miter lim="800000"/>
            <a:headEnd/>
            <a:tailEnd/>
          </a:ln>
        </p:spPr>
        <p:txBody>
          <a:bodyPr rot="10800000" anchor="ctr"/>
          <a:lstStyle/>
          <a:p>
            <a:pPr algn="ctr">
              <a:defRPr/>
            </a:pPr>
            <a:endParaRPr lang="en-US" sz="2800" b="1" kern="0">
              <a:solidFill>
                <a:srgbClr val="FFFFFF"/>
              </a:solidFill>
              <a:latin typeface="Arial"/>
            </a:endParaRPr>
          </a:p>
        </p:txBody>
      </p:sp>
      <p:sp>
        <p:nvSpPr>
          <p:cNvPr id="14342" name="Down Arrow 67"/>
          <p:cNvSpPr>
            <a:spLocks noChangeArrowheads="1"/>
          </p:cNvSpPr>
          <p:nvPr/>
        </p:nvSpPr>
        <p:spPr bwMode="auto">
          <a:xfrm>
            <a:off x="5413375" y="4544854"/>
            <a:ext cx="204788"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a:defRPr/>
            </a:pPr>
            <a:endParaRPr lang="en-US" sz="2800" b="1" kern="0">
              <a:solidFill>
                <a:srgbClr val="FFFFFF"/>
              </a:solidFill>
              <a:latin typeface="Arial"/>
            </a:endParaRPr>
          </a:p>
        </p:txBody>
      </p:sp>
      <p:sp>
        <p:nvSpPr>
          <p:cNvPr id="14343" name="Down Arrow 67"/>
          <p:cNvSpPr>
            <a:spLocks noChangeArrowheads="1"/>
          </p:cNvSpPr>
          <p:nvPr/>
        </p:nvSpPr>
        <p:spPr bwMode="auto">
          <a:xfrm>
            <a:off x="5405438" y="5265579"/>
            <a:ext cx="204787" cy="185737"/>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a:defRPr/>
            </a:pPr>
            <a:endParaRPr lang="en-US" sz="2800" b="1" kern="0">
              <a:solidFill>
                <a:srgbClr val="FFFFFF"/>
              </a:solidFill>
              <a:latin typeface="Arial"/>
            </a:endParaRPr>
          </a:p>
        </p:txBody>
      </p:sp>
      <p:sp>
        <p:nvSpPr>
          <p:cNvPr id="14344" name="Down Arrow 67"/>
          <p:cNvSpPr>
            <a:spLocks noChangeArrowheads="1"/>
          </p:cNvSpPr>
          <p:nvPr/>
        </p:nvSpPr>
        <p:spPr bwMode="auto">
          <a:xfrm>
            <a:off x="5411788" y="6025991"/>
            <a:ext cx="204787" cy="185738"/>
          </a:xfrm>
          <a:prstGeom prst="downArrow">
            <a:avLst>
              <a:gd name="adj1" fmla="val 50000"/>
              <a:gd name="adj2" fmla="val 50000"/>
            </a:avLst>
          </a:prstGeom>
          <a:solidFill>
            <a:srgbClr val="558ED5"/>
          </a:solidFill>
          <a:ln w="25400" algn="ctr">
            <a:solidFill>
              <a:srgbClr val="89A4A7"/>
            </a:solidFill>
            <a:miter lim="800000"/>
            <a:headEnd/>
            <a:tailEnd/>
          </a:ln>
        </p:spPr>
        <p:txBody>
          <a:bodyPr anchor="ctr"/>
          <a:lstStyle/>
          <a:p>
            <a:pPr algn="ctr">
              <a:defRPr/>
            </a:pPr>
            <a:endParaRPr lang="en-US" sz="2800" b="1" kern="0">
              <a:solidFill>
                <a:srgbClr val="FFFFFF"/>
              </a:solidFill>
              <a:latin typeface="Arial"/>
            </a:endParaRPr>
          </a:p>
        </p:txBody>
      </p:sp>
      <p:sp>
        <p:nvSpPr>
          <p:cNvPr id="95" name="Rectangle 94"/>
          <p:cNvSpPr/>
          <p:nvPr/>
        </p:nvSpPr>
        <p:spPr bwMode="auto">
          <a:xfrm>
            <a:off x="5531325" y="1265274"/>
            <a:ext cx="93298" cy="2600924"/>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96" name="Block Arc 44"/>
          <p:cNvSpPr>
            <a:spLocks/>
          </p:cNvSpPr>
          <p:nvPr/>
        </p:nvSpPr>
        <p:spPr bwMode="auto">
          <a:xfrm>
            <a:off x="5521166" y="1039564"/>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bg1"/>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grpSp>
        <p:nvGrpSpPr>
          <p:cNvPr id="3" name="Group 329"/>
          <p:cNvGrpSpPr>
            <a:grpSpLocks/>
          </p:cNvGrpSpPr>
          <p:nvPr/>
        </p:nvGrpSpPr>
        <p:grpSpPr bwMode="auto">
          <a:xfrm rot="10800000">
            <a:off x="6280150" y="900657"/>
            <a:ext cx="255588" cy="376238"/>
            <a:chOff x="1440" y="3168"/>
            <a:chExt cx="192" cy="288"/>
          </a:xfrm>
        </p:grpSpPr>
        <p:sp>
          <p:nvSpPr>
            <p:cNvPr id="99" name="Rectangle 330"/>
            <p:cNvSpPr>
              <a:spLocks noChangeArrowheads="1"/>
            </p:cNvSpPr>
            <p:nvPr/>
          </p:nvSpPr>
          <p:spPr bwMode="auto">
            <a:xfrm>
              <a:off x="1440" y="3168"/>
              <a:ext cx="96" cy="288"/>
            </a:xfrm>
            <a:prstGeom prst="rect">
              <a:avLst/>
            </a:prstGeom>
            <a:solidFill>
              <a:schemeClr val="bg1"/>
            </a:solidFill>
            <a:ln w="12700">
              <a:solidFill>
                <a:schemeClr val="tx1"/>
              </a:solidFill>
              <a:miter lim="800000"/>
              <a:headEnd/>
              <a:tailEnd/>
            </a:ln>
          </p:spPr>
          <p:txBody>
            <a:bodyPr rot="10800000" wrap="none" anchor="ctr"/>
            <a:lstStyle/>
            <a:p>
              <a:pPr algn="ctr" fontAlgn="base">
                <a:spcBef>
                  <a:spcPct val="0"/>
                </a:spcBef>
                <a:spcAft>
                  <a:spcPct val="0"/>
                </a:spcAft>
              </a:pPr>
              <a:endParaRPr lang="en-US" sz="2800" b="1">
                <a:solidFill>
                  <a:srgbClr val="000000"/>
                </a:solidFill>
                <a:latin typeface="Calibri" pitchFamily="34" charset="0"/>
              </a:endParaRPr>
            </a:p>
          </p:txBody>
        </p:sp>
        <p:sp>
          <p:nvSpPr>
            <p:cNvPr id="100" name="Rectangle 331"/>
            <p:cNvSpPr>
              <a:spLocks noChangeArrowheads="1"/>
            </p:cNvSpPr>
            <p:nvPr/>
          </p:nvSpPr>
          <p:spPr bwMode="auto">
            <a:xfrm>
              <a:off x="1536" y="3264"/>
              <a:ext cx="96" cy="96"/>
            </a:xfrm>
            <a:prstGeom prst="rect">
              <a:avLst/>
            </a:prstGeom>
            <a:solidFill>
              <a:schemeClr val="bg1"/>
            </a:solidFill>
            <a:ln w="12700">
              <a:solidFill>
                <a:schemeClr val="tx1"/>
              </a:solidFill>
              <a:miter lim="800000"/>
              <a:headEnd/>
              <a:tailEnd/>
            </a:ln>
          </p:spPr>
          <p:txBody>
            <a:bodyPr rot="10800000" wrap="none" anchor="ctr"/>
            <a:lstStyle/>
            <a:p>
              <a:pPr algn="ctr" fontAlgn="base">
                <a:spcBef>
                  <a:spcPct val="0"/>
                </a:spcBef>
                <a:spcAft>
                  <a:spcPct val="0"/>
                </a:spcAft>
              </a:pPr>
              <a:endParaRPr lang="en-US" sz="2800" b="1">
                <a:solidFill>
                  <a:srgbClr val="000000"/>
                </a:solidFill>
                <a:latin typeface="Calibri" pitchFamily="34" charset="0"/>
              </a:endParaRPr>
            </a:p>
          </p:txBody>
        </p:sp>
      </p:grpSp>
      <p:sp>
        <p:nvSpPr>
          <p:cNvPr id="101" name="Rectangle 100"/>
          <p:cNvSpPr/>
          <p:nvPr/>
        </p:nvSpPr>
        <p:spPr bwMode="auto">
          <a:xfrm>
            <a:off x="4898628" y="3858655"/>
            <a:ext cx="1240235" cy="83345"/>
          </a:xfrm>
          <a:prstGeom prst="rect">
            <a:avLst/>
          </a:prstGeom>
          <a:solidFill>
            <a:schemeClr val="accent3"/>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02" name="Rectangle 101"/>
          <p:cNvSpPr/>
          <p:nvPr/>
        </p:nvSpPr>
        <p:spPr bwMode="auto">
          <a:xfrm>
            <a:off x="5741828" y="1047502"/>
            <a:ext cx="538322" cy="93663"/>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mtClean="0">
              <a:solidFill>
                <a:srgbClr val="000000"/>
              </a:solidFill>
              <a:latin typeface="Arial" charset="0"/>
            </a:endParaRPr>
          </a:p>
        </p:txBody>
      </p:sp>
      <p:sp>
        <p:nvSpPr>
          <p:cNvPr id="104" name="Freeform 67"/>
          <p:cNvSpPr>
            <a:spLocks/>
          </p:cNvSpPr>
          <p:nvPr/>
        </p:nvSpPr>
        <p:spPr bwMode="auto">
          <a:xfrm>
            <a:off x="4320205" y="1300494"/>
            <a:ext cx="190500" cy="63500"/>
          </a:xfrm>
          <a:custGeom>
            <a:avLst/>
            <a:gdLst/>
            <a:ahLst/>
            <a:cxnLst>
              <a:cxn ang="0">
                <a:pos x="0" y="12"/>
              </a:cxn>
              <a:cxn ang="0">
                <a:pos x="90" y="12"/>
              </a:cxn>
              <a:cxn ang="0">
                <a:pos x="168" y="84"/>
              </a:cxn>
            </a:cxnLst>
            <a:rect l="0" t="0" r="r" b="b"/>
            <a:pathLst>
              <a:path w="168" h="84">
                <a:moveTo>
                  <a:pt x="0" y="12"/>
                </a:moveTo>
                <a:cubicBezTo>
                  <a:pt x="31" y="6"/>
                  <a:pt x="62" y="0"/>
                  <a:pt x="90" y="12"/>
                </a:cubicBezTo>
                <a:cubicBezTo>
                  <a:pt x="118" y="24"/>
                  <a:pt x="143" y="54"/>
                  <a:pt x="168" y="84"/>
                </a:cubicBezTo>
              </a:path>
            </a:pathLst>
          </a:custGeom>
          <a:solidFill>
            <a:srgbClr val="3399FF"/>
          </a:solidFill>
          <a:ln w="76200" cmpd="sng">
            <a:solidFill>
              <a:srgbClr val="3399FF"/>
            </a:solidFill>
            <a:round/>
            <a:headEnd/>
            <a:tailEnd/>
          </a:ln>
          <a:effectLst/>
        </p:spPr>
        <p:txBody>
          <a:bodyPr/>
          <a:lstStyle/>
          <a:p>
            <a:pPr eaLnBrk="0" fontAlgn="base" hangingPunct="0">
              <a:spcBef>
                <a:spcPct val="0"/>
              </a:spcBef>
              <a:spcAft>
                <a:spcPct val="0"/>
              </a:spcAft>
            </a:pPr>
            <a:endParaRPr lang="en-US" sz="2800" b="1">
              <a:solidFill>
                <a:srgbClr val="000000"/>
              </a:solidFill>
            </a:endParaRPr>
          </a:p>
        </p:txBody>
      </p:sp>
      <p:grpSp>
        <p:nvGrpSpPr>
          <p:cNvPr id="4" name="Group 192"/>
          <p:cNvGrpSpPr/>
          <p:nvPr/>
        </p:nvGrpSpPr>
        <p:grpSpPr>
          <a:xfrm>
            <a:off x="6424801" y="1254642"/>
            <a:ext cx="784525" cy="5510014"/>
            <a:chOff x="6424801" y="1254642"/>
            <a:chExt cx="784525" cy="5510014"/>
          </a:xfrm>
        </p:grpSpPr>
        <p:sp>
          <p:nvSpPr>
            <p:cNvPr id="106" name="Rectangle 105"/>
            <p:cNvSpPr/>
            <p:nvPr/>
          </p:nvSpPr>
          <p:spPr bwMode="auto">
            <a:xfrm>
              <a:off x="6426569" y="1254642"/>
              <a:ext cx="91189" cy="5220586"/>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09" name="Rectangle 108"/>
            <p:cNvSpPr/>
            <p:nvPr/>
          </p:nvSpPr>
          <p:spPr bwMode="auto">
            <a:xfrm>
              <a:off x="6758432" y="3936752"/>
              <a:ext cx="91440" cy="2549108"/>
            </a:xfrm>
            <a:prstGeom prst="rect">
              <a:avLst/>
            </a:prstGeom>
            <a:solidFill>
              <a:srgbClr val="3399F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10" name="Block Arc 44"/>
            <p:cNvSpPr>
              <a:spLocks/>
            </p:cNvSpPr>
            <p:nvPr/>
          </p:nvSpPr>
          <p:spPr bwMode="auto">
            <a:xfrm>
              <a:off x="6750334" y="3730615"/>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grpSp>
          <p:nvGrpSpPr>
            <p:cNvPr id="5" name="Group 191"/>
            <p:cNvGrpSpPr/>
            <p:nvPr/>
          </p:nvGrpSpPr>
          <p:grpSpPr>
            <a:xfrm>
              <a:off x="6424801" y="6257420"/>
              <a:ext cx="784525" cy="507236"/>
              <a:chOff x="6424801" y="5321716"/>
              <a:chExt cx="784525" cy="507236"/>
            </a:xfrm>
          </p:grpSpPr>
          <p:grpSp>
            <p:nvGrpSpPr>
              <p:cNvPr id="6" name="Group 99"/>
              <p:cNvGrpSpPr/>
              <p:nvPr/>
            </p:nvGrpSpPr>
            <p:grpSpPr>
              <a:xfrm rot="5400000">
                <a:off x="6693428" y="5487856"/>
                <a:ext cx="223645" cy="336234"/>
                <a:chOff x="6280150" y="1319213"/>
                <a:chExt cx="255588" cy="376238"/>
              </a:xfrm>
            </p:grpSpPr>
            <p:sp>
              <p:nvSpPr>
                <p:cNvPr id="115" name="Rectangle 330"/>
                <p:cNvSpPr>
                  <a:spLocks noChangeArrowheads="1"/>
                </p:cNvSpPr>
                <p:nvPr/>
              </p:nvSpPr>
              <p:spPr bwMode="auto">
                <a:xfrm rot="10800000">
                  <a:off x="6407944" y="1319213"/>
                  <a:ext cx="127794" cy="376238"/>
                </a:xfrm>
                <a:prstGeom prst="rect">
                  <a:avLst/>
                </a:prstGeom>
                <a:solidFill>
                  <a:srgbClr val="3399FF"/>
                </a:solidFill>
                <a:ln w="12700">
                  <a:solidFill>
                    <a:schemeClr val="tx1"/>
                  </a:solidFill>
                  <a:miter lim="800000"/>
                  <a:headEnd/>
                  <a:tailEnd/>
                </a:ln>
              </p:spPr>
              <p:txBody>
                <a:bodyPr rot="10800000" wrap="none" anchor="ctr"/>
                <a:lstStyle/>
                <a:p>
                  <a:pPr algn="ctr" fontAlgn="base">
                    <a:spcBef>
                      <a:spcPct val="0"/>
                    </a:spcBef>
                    <a:spcAft>
                      <a:spcPct val="0"/>
                    </a:spcAft>
                  </a:pPr>
                  <a:endParaRPr lang="en-US" sz="2800" b="1">
                    <a:solidFill>
                      <a:srgbClr val="000000"/>
                    </a:solidFill>
                    <a:latin typeface="Calibri" pitchFamily="34" charset="0"/>
                  </a:endParaRPr>
                </a:p>
              </p:txBody>
            </p:sp>
            <p:sp>
              <p:nvSpPr>
                <p:cNvPr id="116" name="Rectangle 331"/>
                <p:cNvSpPr>
                  <a:spLocks noChangeArrowheads="1"/>
                </p:cNvSpPr>
                <p:nvPr/>
              </p:nvSpPr>
              <p:spPr bwMode="auto">
                <a:xfrm rot="10800000">
                  <a:off x="6280150" y="1444626"/>
                  <a:ext cx="127794" cy="125413"/>
                </a:xfrm>
                <a:prstGeom prst="rect">
                  <a:avLst/>
                </a:prstGeom>
                <a:solidFill>
                  <a:srgbClr val="3399FF"/>
                </a:solidFill>
                <a:ln w="12700">
                  <a:solidFill>
                    <a:schemeClr val="tx1"/>
                  </a:solidFill>
                  <a:miter lim="800000"/>
                  <a:headEnd/>
                  <a:tailEnd/>
                </a:ln>
              </p:spPr>
              <p:txBody>
                <a:bodyPr rot="10800000" wrap="none" anchor="ctr"/>
                <a:lstStyle/>
                <a:p>
                  <a:pPr algn="ctr" fontAlgn="base">
                    <a:spcBef>
                      <a:spcPct val="0"/>
                    </a:spcBef>
                    <a:spcAft>
                      <a:spcPct val="0"/>
                    </a:spcAft>
                  </a:pPr>
                  <a:endParaRPr lang="en-US" sz="2800" b="1">
                    <a:solidFill>
                      <a:srgbClr val="000000"/>
                    </a:solidFill>
                    <a:latin typeface="Calibri" pitchFamily="34" charset="0"/>
                  </a:endParaRPr>
                </a:p>
              </p:txBody>
            </p:sp>
          </p:grpSp>
          <p:sp>
            <p:nvSpPr>
              <p:cNvPr id="108" name="Block Arc 44"/>
              <p:cNvSpPr>
                <a:spLocks/>
              </p:cNvSpPr>
              <p:nvPr/>
            </p:nvSpPr>
            <p:spPr bwMode="auto">
              <a:xfrm rot="16200000">
                <a:off x="6425595" y="5320922"/>
                <a:ext cx="441325" cy="442913"/>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rgbClr val="3399FF"/>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grpSp>
            <p:nvGrpSpPr>
              <p:cNvPr id="8" name="Group 106"/>
              <p:cNvGrpSpPr/>
              <p:nvPr/>
            </p:nvGrpSpPr>
            <p:grpSpPr>
              <a:xfrm rot="16200000">
                <a:off x="6951357" y="5570983"/>
                <a:ext cx="246063" cy="269875"/>
                <a:chOff x="6346031" y="891382"/>
                <a:chExt cx="246063" cy="269875"/>
              </a:xfrm>
            </p:grpSpPr>
            <p:sp>
              <p:nvSpPr>
                <p:cNvPr id="112" name="Oval 55"/>
                <p:cNvSpPr>
                  <a:spLocks noChangeArrowheads="1"/>
                </p:cNvSpPr>
                <p:nvPr/>
              </p:nvSpPr>
              <p:spPr bwMode="auto">
                <a:xfrm rot="5400000">
                  <a:off x="6334125" y="903288"/>
                  <a:ext cx="269875" cy="246063"/>
                </a:xfrm>
                <a:prstGeom prst="ellipse">
                  <a:avLst/>
                </a:prstGeom>
                <a:solidFill>
                  <a:schemeClr val="bg1"/>
                </a:solidFill>
                <a:ln w="9525">
                  <a:solidFill>
                    <a:schemeClr val="tx1"/>
                  </a:solidFill>
                  <a:round/>
                  <a:headEnd/>
                  <a:tailEnd/>
                </a:ln>
              </p:spPr>
              <p:txBody>
                <a:bodyPr rot="10800000" vert="eaVert" wrap="none" anchor="ctr"/>
                <a:lstStyle/>
                <a:p>
                  <a:pPr fontAlgn="base">
                    <a:spcBef>
                      <a:spcPct val="0"/>
                    </a:spcBef>
                    <a:spcAft>
                      <a:spcPct val="0"/>
                    </a:spcAft>
                  </a:pPr>
                  <a:endParaRPr lang="en-US" sz="2800" b="1">
                    <a:solidFill>
                      <a:srgbClr val="000000"/>
                    </a:solidFill>
                    <a:latin typeface="Calibri" pitchFamily="34" charset="0"/>
                  </a:endParaRPr>
                </a:p>
              </p:txBody>
            </p:sp>
            <p:sp>
              <p:nvSpPr>
                <p:cNvPr id="113" name="Line 58"/>
                <p:cNvSpPr>
                  <a:spLocks noChangeShapeType="1"/>
                </p:cNvSpPr>
                <p:nvPr/>
              </p:nvSpPr>
              <p:spPr bwMode="auto">
                <a:xfrm rot="5400000" flipH="1">
                  <a:off x="6469063" y="866775"/>
                  <a:ext cx="3175" cy="234950"/>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sp>
              <p:nvSpPr>
                <p:cNvPr id="114" name="Line 59"/>
                <p:cNvSpPr>
                  <a:spLocks noChangeShapeType="1"/>
                </p:cNvSpPr>
                <p:nvPr/>
              </p:nvSpPr>
              <p:spPr bwMode="auto">
                <a:xfrm rot="5400000" flipH="1">
                  <a:off x="6467475" y="957263"/>
                  <a:ext cx="3175" cy="236538"/>
                </a:xfrm>
                <a:prstGeom prst="line">
                  <a:avLst/>
                </a:prstGeom>
                <a:noFill/>
                <a:ln w="9525">
                  <a:solidFill>
                    <a:schemeClr val="tx1"/>
                  </a:solidFill>
                  <a:round/>
                  <a:headEnd/>
                  <a:tailEnd/>
                </a:ln>
                <a:extLst>
                  <a:ext uri="{909E8E84-426E-40DD-AFC4-6F175D3DCCD1}">
                    <a14:hiddenFill xmlns="" xmlns:a14="http://schemas.microsoft.com/office/drawing/2010/main">
                      <a:noFill/>
                    </a14:hiddenFill>
                  </a:ext>
                </a:extLst>
              </p:spPr>
              <p:txBody>
                <a:bodyPr/>
                <a:lstStyle/>
                <a:p>
                  <a:pPr eaLnBrk="0" fontAlgn="base" hangingPunct="0">
                    <a:spcBef>
                      <a:spcPct val="0"/>
                    </a:spcBef>
                    <a:spcAft>
                      <a:spcPct val="0"/>
                    </a:spcAft>
                  </a:pPr>
                  <a:endParaRPr lang="en-US" sz="2800" b="1">
                    <a:solidFill>
                      <a:srgbClr val="000000"/>
                    </a:solidFill>
                  </a:endParaRPr>
                </a:p>
              </p:txBody>
            </p:sp>
          </p:grpSp>
        </p:grpSp>
      </p:grpSp>
      <p:sp>
        <p:nvSpPr>
          <p:cNvPr id="118" name="Rectangle 117"/>
          <p:cNvSpPr/>
          <p:nvPr/>
        </p:nvSpPr>
        <p:spPr bwMode="auto">
          <a:xfrm>
            <a:off x="6441280" y="1265275"/>
            <a:ext cx="64008" cy="3675888"/>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cxnSp>
        <p:nvCxnSpPr>
          <p:cNvPr id="121" name="Straight Connector 120"/>
          <p:cNvCxnSpPr/>
          <p:nvPr/>
        </p:nvCxnSpPr>
        <p:spPr bwMode="auto">
          <a:xfrm>
            <a:off x="3519814" y="965672"/>
            <a:ext cx="3206663" cy="0"/>
          </a:xfrm>
          <a:prstGeom prst="line">
            <a:avLst/>
          </a:prstGeom>
          <a:noFill/>
          <a:ln w="12700" cap="flat" cmpd="sng" algn="ctr">
            <a:solidFill>
              <a:schemeClr val="accent2"/>
            </a:solidFill>
            <a:prstDash val="sysDash"/>
            <a:round/>
            <a:headEnd type="none" w="lg" len="med"/>
            <a:tailEnd type="none" w="lg" len="med"/>
          </a:ln>
          <a:effectLst/>
        </p:spPr>
      </p:cxnSp>
      <p:cxnSp>
        <p:nvCxnSpPr>
          <p:cNvPr id="122" name="Straight Connector 121"/>
          <p:cNvCxnSpPr/>
          <p:nvPr/>
        </p:nvCxnSpPr>
        <p:spPr bwMode="auto">
          <a:xfrm>
            <a:off x="3534428" y="1280910"/>
            <a:ext cx="3192049" cy="0"/>
          </a:xfrm>
          <a:prstGeom prst="line">
            <a:avLst/>
          </a:prstGeom>
          <a:noFill/>
          <a:ln w="12700" cap="flat" cmpd="sng" algn="ctr">
            <a:solidFill>
              <a:schemeClr val="accent2"/>
            </a:solidFill>
            <a:prstDash val="sysDash"/>
            <a:round/>
            <a:headEnd type="none" w="lg" len="med"/>
            <a:tailEnd type="none" w="lg" len="med"/>
          </a:ln>
          <a:effectLst/>
        </p:spPr>
      </p:cxnSp>
      <p:cxnSp>
        <p:nvCxnSpPr>
          <p:cNvPr id="123" name="Straight Connector 122"/>
          <p:cNvCxnSpPr/>
          <p:nvPr/>
        </p:nvCxnSpPr>
        <p:spPr bwMode="auto">
          <a:xfrm>
            <a:off x="4901853" y="1019951"/>
            <a:ext cx="1824624" cy="0"/>
          </a:xfrm>
          <a:prstGeom prst="line">
            <a:avLst/>
          </a:prstGeom>
          <a:noFill/>
          <a:ln w="12700" cap="flat" cmpd="sng" algn="ctr">
            <a:solidFill>
              <a:schemeClr val="accent2"/>
            </a:solidFill>
            <a:prstDash val="sysDash"/>
            <a:round/>
            <a:headEnd type="none" w="lg" len="med"/>
            <a:tailEnd type="none" w="lg" len="med"/>
          </a:ln>
          <a:effectLst/>
        </p:spPr>
      </p:cxnSp>
      <p:sp>
        <p:nvSpPr>
          <p:cNvPr id="128" name="Right Brace 127"/>
          <p:cNvSpPr/>
          <p:nvPr/>
        </p:nvSpPr>
        <p:spPr bwMode="auto">
          <a:xfrm>
            <a:off x="6839211" y="953146"/>
            <a:ext cx="100208" cy="338203"/>
          </a:xfrm>
          <a:prstGeom prst="rightBrace">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eaLnBrk="0" fontAlgn="base" hangingPunct="0">
              <a:spcBef>
                <a:spcPct val="50000"/>
              </a:spcBef>
              <a:spcAft>
                <a:spcPct val="0"/>
              </a:spcAft>
            </a:pPr>
            <a:endParaRPr lang="en-US" sz="2800" smtClean="0">
              <a:solidFill>
                <a:srgbClr val="000000"/>
              </a:solidFill>
            </a:endParaRPr>
          </a:p>
        </p:txBody>
      </p:sp>
      <p:sp>
        <p:nvSpPr>
          <p:cNvPr id="137" name="Rectangle 169"/>
          <p:cNvSpPr>
            <a:spLocks noChangeArrowheads="1"/>
          </p:cNvSpPr>
          <p:nvPr/>
        </p:nvSpPr>
        <p:spPr bwMode="auto">
          <a:xfrm flipV="1">
            <a:off x="3543300" y="4435695"/>
            <a:ext cx="1322388" cy="63500"/>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38" name="Rectangle 169"/>
          <p:cNvSpPr>
            <a:spLocks noChangeArrowheads="1"/>
          </p:cNvSpPr>
          <p:nvPr/>
        </p:nvSpPr>
        <p:spPr bwMode="auto">
          <a:xfrm flipV="1">
            <a:off x="4051300" y="5507257"/>
            <a:ext cx="825500" cy="61913"/>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39" name="Rectangle 138"/>
          <p:cNvSpPr>
            <a:spLocks noChangeArrowheads="1"/>
          </p:cNvSpPr>
          <p:nvPr/>
        </p:nvSpPr>
        <p:spPr bwMode="auto">
          <a:xfrm flipH="1">
            <a:off x="4144962" y="1562986"/>
            <a:ext cx="64008" cy="3118771"/>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40" name="Rectangle 11"/>
          <p:cNvSpPr>
            <a:spLocks noChangeArrowheads="1"/>
          </p:cNvSpPr>
          <p:nvPr/>
        </p:nvSpPr>
        <p:spPr bwMode="auto">
          <a:xfrm flipH="1">
            <a:off x="3127375" y="1541721"/>
            <a:ext cx="62392" cy="3524212"/>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41" name="Rectangle 11"/>
          <p:cNvSpPr>
            <a:spLocks noChangeArrowheads="1"/>
          </p:cNvSpPr>
          <p:nvPr/>
        </p:nvSpPr>
        <p:spPr bwMode="auto">
          <a:xfrm flipH="1">
            <a:off x="2908299" y="1573619"/>
            <a:ext cx="64008" cy="4219389"/>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42" name="Rectangle 11"/>
          <p:cNvSpPr>
            <a:spLocks noChangeArrowheads="1"/>
          </p:cNvSpPr>
          <p:nvPr/>
        </p:nvSpPr>
        <p:spPr bwMode="auto">
          <a:xfrm flipH="1">
            <a:off x="2668587" y="1520457"/>
            <a:ext cx="63979" cy="4993276"/>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cxnSp>
        <p:nvCxnSpPr>
          <p:cNvPr id="145" name="Straight Connector 144"/>
          <p:cNvCxnSpPr/>
          <p:nvPr/>
        </p:nvCxnSpPr>
        <p:spPr bwMode="auto">
          <a:xfrm>
            <a:off x="2590800" y="1536137"/>
            <a:ext cx="1778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ectangle 145"/>
          <p:cNvSpPr/>
          <p:nvPr/>
        </p:nvSpPr>
        <p:spPr bwMode="auto">
          <a:xfrm>
            <a:off x="26352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47" name="Rectangle 146"/>
          <p:cNvSpPr/>
          <p:nvPr/>
        </p:nvSpPr>
        <p:spPr bwMode="auto">
          <a:xfrm>
            <a:off x="2863850"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48" name="Rectangle 147"/>
          <p:cNvSpPr/>
          <p:nvPr/>
        </p:nvSpPr>
        <p:spPr bwMode="auto">
          <a:xfrm>
            <a:off x="3089275" y="1474224"/>
            <a:ext cx="13652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cxnSp>
        <p:nvCxnSpPr>
          <p:cNvPr id="149" name="Straight Connector 6"/>
          <p:cNvCxnSpPr>
            <a:cxnSpLocks noChangeShapeType="1"/>
          </p:cNvCxnSpPr>
          <p:nvPr/>
        </p:nvCxnSpPr>
        <p:spPr bwMode="auto">
          <a:xfrm>
            <a:off x="4368800" y="1347224"/>
            <a:ext cx="0" cy="188913"/>
          </a:xfrm>
          <a:prstGeom prst="line">
            <a:avLst/>
          </a:prstGeom>
          <a:noFill/>
          <a:ln w="28575" algn="ctr">
            <a:solidFill>
              <a:schemeClr val="tx1"/>
            </a:solidFill>
            <a:round/>
            <a:headEnd/>
            <a:tailEnd/>
          </a:ln>
          <a:extLst>
            <a:ext uri="{909E8E84-426E-40DD-AFC4-6F175D3DCCD1}">
              <a14:hiddenFill xmlns="" xmlns:a14="http://schemas.microsoft.com/office/drawing/2010/main">
                <a:noFill/>
              </a14:hiddenFill>
            </a:ext>
          </a:extLst>
        </p:spPr>
      </p:cxnSp>
      <p:sp>
        <p:nvSpPr>
          <p:cNvPr id="150" name="Rectangle 149"/>
          <p:cNvSpPr/>
          <p:nvPr/>
        </p:nvSpPr>
        <p:spPr bwMode="auto">
          <a:xfrm>
            <a:off x="2908300" y="1021787"/>
            <a:ext cx="61913" cy="45243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52" name="Rectangle 16"/>
          <p:cNvSpPr/>
          <p:nvPr/>
        </p:nvSpPr>
        <p:spPr bwMode="auto">
          <a:xfrm>
            <a:off x="3135313" y="1010674"/>
            <a:ext cx="61913" cy="463550"/>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53" name="Rectangle 152"/>
          <p:cNvSpPr/>
          <p:nvPr/>
        </p:nvSpPr>
        <p:spPr bwMode="auto">
          <a:xfrm>
            <a:off x="3362325" y="1024962"/>
            <a:ext cx="61913" cy="449263"/>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54" name="Rectangle 169"/>
          <p:cNvSpPr>
            <a:spLocks noChangeArrowheads="1"/>
          </p:cNvSpPr>
          <p:nvPr/>
        </p:nvSpPr>
        <p:spPr bwMode="auto">
          <a:xfrm flipV="1">
            <a:off x="2840038" y="6639145"/>
            <a:ext cx="2036763" cy="63500"/>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55" name="Block Arc 44"/>
          <p:cNvSpPr>
            <a:spLocks/>
          </p:cNvSpPr>
          <p:nvPr/>
        </p:nvSpPr>
        <p:spPr bwMode="auto">
          <a:xfrm rot="16200000">
            <a:off x="2647950" y="6278782"/>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56" name="Rectangle 169"/>
          <p:cNvSpPr>
            <a:spLocks noChangeArrowheads="1"/>
          </p:cNvSpPr>
          <p:nvPr/>
        </p:nvSpPr>
        <p:spPr bwMode="auto">
          <a:xfrm flipV="1">
            <a:off x="3098800" y="5905720"/>
            <a:ext cx="1766888" cy="61913"/>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57" name="Block Arc 44"/>
          <p:cNvSpPr>
            <a:spLocks/>
          </p:cNvSpPr>
          <p:nvPr/>
        </p:nvSpPr>
        <p:spPr bwMode="auto">
          <a:xfrm rot="16200000">
            <a:off x="2887663" y="5543770"/>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58" name="Rectangle 169"/>
          <p:cNvSpPr>
            <a:spLocks noChangeArrowheads="1"/>
          </p:cNvSpPr>
          <p:nvPr/>
        </p:nvSpPr>
        <p:spPr bwMode="auto">
          <a:xfrm flipV="1">
            <a:off x="3289300" y="5129432"/>
            <a:ext cx="1576388" cy="61913"/>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59" name="Block Arc 44"/>
          <p:cNvSpPr>
            <a:spLocks/>
          </p:cNvSpPr>
          <p:nvPr/>
        </p:nvSpPr>
        <p:spPr bwMode="auto">
          <a:xfrm rot="16200000">
            <a:off x="3114675" y="4778595"/>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60" name="Rectangle 11"/>
          <p:cNvSpPr>
            <a:spLocks noChangeArrowheads="1"/>
          </p:cNvSpPr>
          <p:nvPr/>
        </p:nvSpPr>
        <p:spPr bwMode="auto">
          <a:xfrm flipH="1">
            <a:off x="3354386" y="1562986"/>
            <a:ext cx="64008" cy="2747297"/>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61" name="Rectangle 160"/>
          <p:cNvSpPr/>
          <p:nvPr/>
        </p:nvSpPr>
        <p:spPr bwMode="auto">
          <a:xfrm>
            <a:off x="3317875" y="1474224"/>
            <a:ext cx="134938"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62" name="Block Arc 44"/>
          <p:cNvSpPr>
            <a:spLocks/>
          </p:cNvSpPr>
          <p:nvPr/>
        </p:nvSpPr>
        <p:spPr bwMode="auto">
          <a:xfrm rot="16200000">
            <a:off x="3336925" y="4076920"/>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63" name="Rectangle 169"/>
          <p:cNvSpPr>
            <a:spLocks noChangeArrowheads="1"/>
          </p:cNvSpPr>
          <p:nvPr/>
        </p:nvSpPr>
        <p:spPr bwMode="auto">
          <a:xfrm flipV="1">
            <a:off x="3830638" y="6261320"/>
            <a:ext cx="1035050" cy="61913"/>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65" name="Rectangle 11"/>
          <p:cNvSpPr>
            <a:spLocks noChangeArrowheads="1"/>
          </p:cNvSpPr>
          <p:nvPr/>
        </p:nvSpPr>
        <p:spPr bwMode="auto">
          <a:xfrm flipH="1">
            <a:off x="3924300" y="1562986"/>
            <a:ext cx="62909" cy="3817272"/>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66" name="Rectangle 11"/>
          <p:cNvSpPr>
            <a:spLocks noChangeArrowheads="1"/>
          </p:cNvSpPr>
          <p:nvPr/>
        </p:nvSpPr>
        <p:spPr bwMode="auto">
          <a:xfrm flipH="1">
            <a:off x="3673474" y="1552353"/>
            <a:ext cx="64008" cy="4683567"/>
          </a:xfrm>
          <a:prstGeom prst="rect">
            <a:avLst/>
          </a:prstGeom>
          <a:solidFill>
            <a:schemeClr val="accent3"/>
          </a:solidFill>
          <a:ln w="6350" algn="ctr">
            <a:solidFill>
              <a:schemeClr val="tx1"/>
            </a:solidFill>
            <a:miter lim="800000"/>
            <a:headEnd/>
            <a:tailEnd/>
          </a:ln>
        </p:spPr>
        <p:txBody>
          <a:bodyPr anchor="ctr"/>
          <a:lstStyle/>
          <a:p>
            <a:pPr algn="ctr">
              <a:defRPr/>
            </a:pPr>
            <a:endParaRPr lang="en-US" sz="2800" b="1">
              <a:solidFill>
                <a:srgbClr val="FFFFFF"/>
              </a:solidFill>
            </a:endParaRPr>
          </a:p>
        </p:txBody>
      </p:sp>
      <p:sp>
        <p:nvSpPr>
          <p:cNvPr id="167" name="Block Arc 44"/>
          <p:cNvSpPr>
            <a:spLocks/>
          </p:cNvSpPr>
          <p:nvPr/>
        </p:nvSpPr>
        <p:spPr bwMode="auto">
          <a:xfrm rot="16200000">
            <a:off x="3898900" y="514848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68" name="Rectangle 169"/>
          <p:cNvSpPr>
            <a:spLocks noChangeArrowheads="1"/>
          </p:cNvSpPr>
          <p:nvPr/>
        </p:nvSpPr>
        <p:spPr bwMode="auto">
          <a:xfrm flipV="1">
            <a:off x="4241800" y="4781770"/>
            <a:ext cx="635000" cy="61913"/>
          </a:xfrm>
          <a:prstGeom prst="rect">
            <a:avLst/>
          </a:prstGeom>
          <a:solidFill>
            <a:schemeClr val="accent3"/>
          </a:solidFill>
          <a:ln w="12700" algn="ctr">
            <a:solidFill>
              <a:schemeClr val="tx1"/>
            </a:solidFill>
            <a:miter lim="800000"/>
            <a:headEnd/>
            <a:tailEnd/>
          </a:ln>
        </p:spPr>
        <p:txBody>
          <a:bodyPr rot="10800000" anchor="ctr"/>
          <a:lstStyle/>
          <a:p>
            <a:pPr algn="ctr">
              <a:defRPr/>
            </a:pPr>
            <a:endParaRPr lang="en-US" sz="2800" b="1">
              <a:solidFill>
                <a:srgbClr val="FFFFFF"/>
              </a:solidFill>
            </a:endParaRPr>
          </a:p>
        </p:txBody>
      </p:sp>
      <p:sp>
        <p:nvSpPr>
          <p:cNvPr id="169" name="Block Arc 44"/>
          <p:cNvSpPr>
            <a:spLocks/>
          </p:cNvSpPr>
          <p:nvPr/>
        </p:nvSpPr>
        <p:spPr bwMode="auto">
          <a:xfrm rot="16200000">
            <a:off x="4141788" y="4430932"/>
            <a:ext cx="438150" cy="447675"/>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70" name="Block Arc 44"/>
          <p:cNvSpPr>
            <a:spLocks/>
          </p:cNvSpPr>
          <p:nvPr/>
        </p:nvSpPr>
        <p:spPr bwMode="auto">
          <a:xfrm rot="16200000">
            <a:off x="3640138" y="5913657"/>
            <a:ext cx="438150" cy="446088"/>
          </a:xfrm>
          <a:custGeom>
            <a:avLst/>
            <a:gdLst>
              <a:gd name="T0" fmla="*/ 0 w 685800"/>
              <a:gd name="T1" fmla="*/ 0 h 685800"/>
              <a:gd name="T2" fmla="*/ 0 w 685800"/>
              <a:gd name="T3" fmla="*/ 0 h 685800"/>
              <a:gd name="T4" fmla="*/ 0 w 685800"/>
              <a:gd name="T5" fmla="*/ 0 h 685800"/>
              <a:gd name="T6" fmla="*/ 5898240 60000 65536"/>
              <a:gd name="T7" fmla="*/ 0 60000 65536"/>
              <a:gd name="T8" fmla="*/ 17694720 60000 65536"/>
              <a:gd name="T9" fmla="*/ 0 w 685800"/>
              <a:gd name="T10" fmla="*/ 0 h 685800"/>
              <a:gd name="T11" fmla="*/ 353126 w 685800"/>
              <a:gd name="T12" fmla="*/ 342901 h 685800"/>
            </a:gdLst>
            <a:ahLst/>
            <a:cxnLst>
              <a:cxn ang="T6">
                <a:pos x="T0" y="T1"/>
              </a:cxn>
              <a:cxn ang="T7">
                <a:pos x="T2" y="T3"/>
              </a:cxn>
              <a:cxn ang="T8">
                <a:pos x="T4" y="T5"/>
              </a:cxn>
            </a:cxnLst>
            <a:rect l="T9" t="T10" r="T11" b="T12"/>
            <a:pathLst>
              <a:path w="685800" h="685800">
                <a:moveTo>
                  <a:pt x="0" y="342900"/>
                </a:moveTo>
                <a:lnTo>
                  <a:pt x="0" y="342900"/>
                </a:lnTo>
                <a:cubicBezTo>
                  <a:pt x="0" y="153521"/>
                  <a:pt x="153521" y="0"/>
                  <a:pt x="342900" y="0"/>
                </a:cubicBezTo>
                <a:cubicBezTo>
                  <a:pt x="346196" y="0"/>
                  <a:pt x="349492" y="47"/>
                  <a:pt x="352787" y="142"/>
                </a:cubicBezTo>
                <a:lnTo>
                  <a:pt x="348095" y="162788"/>
                </a:lnTo>
                <a:lnTo>
                  <a:pt x="348095" y="162787"/>
                </a:lnTo>
                <a:cubicBezTo>
                  <a:pt x="346363" y="162737"/>
                  <a:pt x="344631" y="162713"/>
                  <a:pt x="342900" y="162713"/>
                </a:cubicBezTo>
                <a:cubicBezTo>
                  <a:pt x="243385" y="162713"/>
                  <a:pt x="162713" y="243385"/>
                  <a:pt x="162713" y="342900"/>
                </a:cubicBezTo>
                <a:lnTo>
                  <a:pt x="0" y="342900"/>
                </a:lnTo>
                <a:close/>
              </a:path>
            </a:pathLst>
          </a:custGeom>
          <a:solidFill>
            <a:schemeClr val="accent3"/>
          </a:solidFill>
          <a:ln w="12700" cap="flat" cmpd="sng" algn="ctr">
            <a:solidFill>
              <a:schemeClr val="tx1"/>
            </a:solidFill>
            <a:prstDash val="solid"/>
            <a:round/>
            <a:headEnd type="none" w="lg" len="med"/>
            <a:tailEnd type="none" w="lg" len="med"/>
          </a:ln>
        </p:spPr>
        <p:txBody>
          <a:bodyPr anchor="ctr">
            <a:spAutoFit/>
          </a:bodyPr>
          <a:lstStyle/>
          <a:p>
            <a:pPr eaLnBrk="0" fontAlgn="base" hangingPunct="0">
              <a:spcBef>
                <a:spcPct val="0"/>
              </a:spcBef>
              <a:spcAft>
                <a:spcPct val="0"/>
              </a:spcAft>
            </a:pPr>
            <a:endParaRPr lang="en-US" sz="2800" b="1">
              <a:solidFill>
                <a:srgbClr val="000000"/>
              </a:solidFill>
            </a:endParaRPr>
          </a:p>
        </p:txBody>
      </p:sp>
      <p:sp>
        <p:nvSpPr>
          <p:cNvPr id="171" name="Rectangle 14"/>
          <p:cNvSpPr/>
          <p:nvPr/>
        </p:nvSpPr>
        <p:spPr bwMode="auto">
          <a:xfrm>
            <a:off x="3638550"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72" name="Rectangle 17"/>
          <p:cNvSpPr/>
          <p:nvPr/>
        </p:nvSpPr>
        <p:spPr bwMode="auto">
          <a:xfrm>
            <a:off x="3876675"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sp>
        <p:nvSpPr>
          <p:cNvPr id="173" name="Rectangle 20"/>
          <p:cNvSpPr/>
          <p:nvPr/>
        </p:nvSpPr>
        <p:spPr bwMode="auto">
          <a:xfrm>
            <a:off x="4113213" y="1472637"/>
            <a:ext cx="142875" cy="90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grpSp>
        <p:nvGrpSpPr>
          <p:cNvPr id="9" name="Group 185"/>
          <p:cNvGrpSpPr/>
          <p:nvPr/>
        </p:nvGrpSpPr>
        <p:grpSpPr>
          <a:xfrm>
            <a:off x="2590800" y="212655"/>
            <a:ext cx="952500" cy="1316736"/>
            <a:chOff x="2590800" y="545537"/>
            <a:chExt cx="952500" cy="990600"/>
          </a:xfrm>
        </p:grpSpPr>
        <p:cxnSp>
          <p:nvCxnSpPr>
            <p:cNvPr id="144" name="Straight Connector 6"/>
            <p:cNvCxnSpPr>
              <a:cxnSpLocks noChangeShapeType="1"/>
            </p:cNvCxnSpPr>
            <p:nvPr/>
          </p:nvCxnSpPr>
          <p:spPr bwMode="auto">
            <a:xfrm>
              <a:off x="3543300" y="545537"/>
              <a:ext cx="0" cy="990600"/>
            </a:xfrm>
            <a:prstGeom prst="line">
              <a:avLst/>
            </a:prstGeom>
            <a:noFill/>
            <a:ln w="28575" algn="ctr">
              <a:solidFill>
                <a:schemeClr val="tx1"/>
              </a:solidFill>
              <a:round/>
              <a:headEnd/>
              <a:tailEnd/>
            </a:ln>
            <a:extLst>
              <a:ext uri="{909E8E84-426E-40DD-AFC4-6F175D3DCCD1}">
                <a14:hiddenFill xmlns="" xmlns:a14="http://schemas.microsoft.com/office/drawing/2010/main">
                  <a:noFill/>
                </a14:hiddenFill>
              </a:ext>
            </a:extLst>
          </p:spPr>
        </p:cxnSp>
        <p:cxnSp>
          <p:nvCxnSpPr>
            <p:cNvPr id="176" name="Straight Connector 4"/>
            <p:cNvCxnSpPr>
              <a:cxnSpLocks noChangeShapeType="1"/>
            </p:cNvCxnSpPr>
            <p:nvPr/>
          </p:nvCxnSpPr>
          <p:spPr bwMode="auto">
            <a:xfrm>
              <a:off x="2590800" y="545537"/>
              <a:ext cx="0" cy="990600"/>
            </a:xfrm>
            <a:prstGeom prst="line">
              <a:avLst/>
            </a:prstGeom>
            <a:noFill/>
            <a:ln w="28575" algn="ctr">
              <a:solidFill>
                <a:schemeClr val="tx1"/>
              </a:solidFill>
              <a:round/>
              <a:headEnd/>
              <a:tailEnd/>
            </a:ln>
            <a:extLst>
              <a:ext uri="{909E8E84-426E-40DD-AFC4-6F175D3DCCD1}">
                <a14:hiddenFill xmlns="" xmlns:a14="http://schemas.microsoft.com/office/drawing/2010/main">
                  <a:noFill/>
                </a14:hiddenFill>
              </a:ext>
            </a:extLst>
          </p:spPr>
        </p:cxnSp>
      </p:grpSp>
      <p:sp>
        <p:nvSpPr>
          <p:cNvPr id="7240" name="Line 72"/>
          <p:cNvSpPr>
            <a:spLocks noChangeShapeType="1"/>
          </p:cNvSpPr>
          <p:nvPr/>
        </p:nvSpPr>
        <p:spPr bwMode="auto">
          <a:xfrm>
            <a:off x="2697902" y="3497878"/>
            <a:ext cx="0"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1" name="Line 73"/>
          <p:cNvSpPr>
            <a:spLocks noChangeShapeType="1"/>
          </p:cNvSpPr>
          <p:nvPr/>
        </p:nvSpPr>
        <p:spPr bwMode="auto">
          <a:xfrm>
            <a:off x="2942377" y="3491528"/>
            <a:ext cx="0"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2" name="Line 74"/>
          <p:cNvSpPr>
            <a:spLocks noChangeShapeType="1"/>
          </p:cNvSpPr>
          <p:nvPr/>
        </p:nvSpPr>
        <p:spPr bwMode="auto">
          <a:xfrm>
            <a:off x="3167802" y="3504228"/>
            <a:ext cx="0"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3" name="Line 75"/>
          <p:cNvSpPr>
            <a:spLocks noChangeShapeType="1"/>
          </p:cNvSpPr>
          <p:nvPr/>
        </p:nvSpPr>
        <p:spPr bwMode="auto">
          <a:xfrm>
            <a:off x="3388465" y="3504228"/>
            <a:ext cx="0"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4" name="Line 76"/>
          <p:cNvSpPr>
            <a:spLocks noChangeShapeType="1"/>
          </p:cNvSpPr>
          <p:nvPr/>
        </p:nvSpPr>
        <p:spPr bwMode="auto">
          <a:xfrm flipV="1">
            <a:off x="3701202" y="3489941"/>
            <a:ext cx="14288"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5" name="Line 77"/>
          <p:cNvSpPr>
            <a:spLocks noChangeShapeType="1"/>
          </p:cNvSpPr>
          <p:nvPr/>
        </p:nvSpPr>
        <p:spPr bwMode="auto">
          <a:xfrm flipV="1">
            <a:off x="3959965" y="3496291"/>
            <a:ext cx="14287"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sp>
        <p:nvSpPr>
          <p:cNvPr id="7246" name="Line 78"/>
          <p:cNvSpPr>
            <a:spLocks noChangeShapeType="1"/>
          </p:cNvSpPr>
          <p:nvPr/>
        </p:nvSpPr>
        <p:spPr bwMode="auto">
          <a:xfrm flipV="1">
            <a:off x="4204440" y="3504228"/>
            <a:ext cx="14287" cy="381000"/>
          </a:xfrm>
          <a:prstGeom prst="line">
            <a:avLst/>
          </a:prstGeom>
          <a:noFill/>
          <a:ln w="57150">
            <a:solidFill>
              <a:srgbClr val="FFC0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pPr eaLnBrk="0" fontAlgn="base" hangingPunct="0">
              <a:spcBef>
                <a:spcPct val="0"/>
              </a:spcBef>
              <a:spcAft>
                <a:spcPct val="0"/>
              </a:spcAft>
            </a:pPr>
            <a:endParaRPr lang="en-US" sz="2800" b="1">
              <a:solidFill>
                <a:srgbClr val="000000"/>
              </a:solidFill>
            </a:endParaRPr>
          </a:p>
        </p:txBody>
      </p:sp>
      <p:grpSp>
        <p:nvGrpSpPr>
          <p:cNvPr id="10" name="Group 182"/>
          <p:cNvGrpSpPr/>
          <p:nvPr/>
        </p:nvGrpSpPr>
        <p:grpSpPr>
          <a:xfrm>
            <a:off x="4876800" y="170124"/>
            <a:ext cx="1270000" cy="6537960"/>
            <a:chOff x="4876800" y="1729007"/>
            <a:chExt cx="1270000" cy="4973638"/>
          </a:xfrm>
        </p:grpSpPr>
        <p:cxnSp>
          <p:nvCxnSpPr>
            <p:cNvPr id="184" name="Straight Connector 4"/>
            <p:cNvCxnSpPr>
              <a:cxnSpLocks noChangeShapeType="1"/>
            </p:cNvCxnSpPr>
            <p:nvPr/>
          </p:nvCxnSpPr>
          <p:spPr bwMode="auto">
            <a:xfrm>
              <a:off x="4876800" y="1729007"/>
              <a:ext cx="0" cy="4973638"/>
            </a:xfrm>
            <a:prstGeom prst="line">
              <a:avLst/>
            </a:prstGeom>
            <a:noFill/>
            <a:ln w="28575" algn="ctr">
              <a:solidFill>
                <a:schemeClr val="tx1"/>
              </a:solidFill>
              <a:round/>
              <a:headEnd/>
              <a:tailEnd/>
            </a:ln>
            <a:extLst>
              <a:ext uri="{909E8E84-426E-40DD-AFC4-6F175D3DCCD1}">
                <a14:hiddenFill xmlns="" xmlns:a14="http://schemas.microsoft.com/office/drawing/2010/main">
                  <a:noFill/>
                </a14:hiddenFill>
              </a:ext>
            </a:extLst>
          </p:spPr>
        </p:cxnSp>
        <p:cxnSp>
          <p:nvCxnSpPr>
            <p:cNvPr id="185" name="Straight Connector 4"/>
            <p:cNvCxnSpPr>
              <a:cxnSpLocks noChangeShapeType="1"/>
            </p:cNvCxnSpPr>
            <p:nvPr/>
          </p:nvCxnSpPr>
          <p:spPr bwMode="auto">
            <a:xfrm>
              <a:off x="6146800" y="1729007"/>
              <a:ext cx="0" cy="4973638"/>
            </a:xfrm>
            <a:prstGeom prst="line">
              <a:avLst/>
            </a:prstGeom>
            <a:noFill/>
            <a:ln w="28575" algn="ctr">
              <a:solidFill>
                <a:schemeClr val="tx1"/>
              </a:solidFill>
              <a:round/>
              <a:headEnd/>
              <a:tailEnd/>
            </a:ln>
            <a:extLst>
              <a:ext uri="{909E8E84-426E-40DD-AFC4-6F175D3DCCD1}">
                <a14:hiddenFill xmlns="" xmlns:a14="http://schemas.microsoft.com/office/drawing/2010/main">
                  <a:noFill/>
                </a14:hiddenFill>
              </a:ext>
            </a:extLst>
          </p:spPr>
        </p:cxnSp>
      </p:grpSp>
      <p:sp>
        <p:nvSpPr>
          <p:cNvPr id="187" name="Rectangle 186"/>
          <p:cNvSpPr/>
          <p:nvPr/>
        </p:nvSpPr>
        <p:spPr bwMode="auto">
          <a:xfrm>
            <a:off x="5542162" y="1205024"/>
            <a:ext cx="73152" cy="10058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800" b="1">
              <a:solidFill>
                <a:srgbClr val="FFFFFF"/>
              </a:solidFill>
            </a:endParaRPr>
          </a:p>
        </p:txBody>
      </p:sp>
      <p:cxnSp>
        <p:nvCxnSpPr>
          <p:cNvPr id="188" name="Straight Connector 187"/>
          <p:cNvCxnSpPr/>
          <p:nvPr/>
        </p:nvCxnSpPr>
        <p:spPr bwMode="auto">
          <a:xfrm>
            <a:off x="4902046" y="3559995"/>
            <a:ext cx="2243033" cy="0"/>
          </a:xfrm>
          <a:prstGeom prst="line">
            <a:avLst/>
          </a:prstGeom>
          <a:noFill/>
          <a:ln w="12700" cap="flat" cmpd="sng" algn="ctr">
            <a:solidFill>
              <a:schemeClr val="accent2"/>
            </a:solidFill>
            <a:prstDash val="sysDash"/>
            <a:round/>
            <a:headEnd type="none" w="lg" len="med"/>
            <a:tailEnd type="none" w="lg" len="med"/>
          </a:ln>
          <a:effectLst/>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water flow through SRSF?</a:t>
            </a:r>
            <a:endParaRPr lang="en-US" dirty="0"/>
          </a:p>
        </p:txBody>
      </p:sp>
      <p:sp>
        <p:nvSpPr>
          <p:cNvPr id="3" name="Rectangle 2"/>
          <p:cNvSpPr>
            <a:spLocks noChangeArrowheads="1"/>
          </p:cNvSpPr>
          <p:nvPr/>
        </p:nvSpPr>
        <p:spPr bwMode="auto">
          <a:xfrm>
            <a:off x="544578" y="1765004"/>
            <a:ext cx="2892437" cy="5092995"/>
          </a:xfrm>
          <a:prstGeom prst="rect">
            <a:avLst/>
          </a:prstGeom>
          <a:blipFill>
            <a:blip r:embed="rId2" cstate="email"/>
            <a:tile tx="0" ty="0" sx="100000" sy="100000" flip="none" algn="tl"/>
          </a:blipFill>
          <a:ln>
            <a:noFill/>
          </a:ln>
          <a:extLst>
            <a:ext uri="{91240B29-F687-4F45-9708-019B960494DF}">
              <a14:hiddenLine xmlns=""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grpSp>
        <p:nvGrpSpPr>
          <p:cNvPr id="4" name="Group 28"/>
          <p:cNvGrpSpPr/>
          <p:nvPr/>
        </p:nvGrpSpPr>
        <p:grpSpPr>
          <a:xfrm>
            <a:off x="616652" y="1813051"/>
            <a:ext cx="2737090" cy="206603"/>
            <a:chOff x="4199831" y="3125972"/>
            <a:chExt cx="1211405" cy="91440"/>
          </a:xfrm>
          <a:solidFill>
            <a:schemeClr val="accent3"/>
          </a:solidFill>
        </p:grpSpPr>
        <p:sp>
          <p:nvSpPr>
            <p:cNvPr id="11" name="Oval 10"/>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 name="Oval 12"/>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4" name="Oval 13"/>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8" name="Oval 17"/>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9" name="Oval 18"/>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5" name="Group 29"/>
          <p:cNvGrpSpPr/>
          <p:nvPr/>
        </p:nvGrpSpPr>
        <p:grpSpPr>
          <a:xfrm>
            <a:off x="616652" y="2609834"/>
            <a:ext cx="2737090" cy="206603"/>
            <a:chOff x="4199831" y="3125972"/>
            <a:chExt cx="1211405" cy="91440"/>
          </a:xfrm>
          <a:solidFill>
            <a:schemeClr val="accent3"/>
          </a:solidFill>
        </p:grpSpPr>
        <p:sp>
          <p:nvSpPr>
            <p:cNvPr id="31" name="Oval 30"/>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2" name="Oval 31"/>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3" name="Oval 32"/>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4" name="Oval 33"/>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5" name="Oval 34"/>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6" name="Oval 35"/>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37" name="Oval 36"/>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6" name="Group 37"/>
          <p:cNvGrpSpPr/>
          <p:nvPr/>
        </p:nvGrpSpPr>
        <p:grpSpPr>
          <a:xfrm>
            <a:off x="616652" y="3406616"/>
            <a:ext cx="2737090" cy="206603"/>
            <a:chOff x="4199831" y="3125972"/>
            <a:chExt cx="1211405" cy="91440"/>
          </a:xfrm>
          <a:solidFill>
            <a:schemeClr val="accent3"/>
          </a:solidFill>
        </p:grpSpPr>
        <p:sp>
          <p:nvSpPr>
            <p:cNvPr id="39" name="Oval 38"/>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0" name="Oval 39"/>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1" name="Oval 40"/>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2" name="Oval 41"/>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3" name="Oval 42"/>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4" name="Oval 43"/>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5" name="Oval 44"/>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7" name="Group 45"/>
          <p:cNvGrpSpPr/>
          <p:nvPr/>
        </p:nvGrpSpPr>
        <p:grpSpPr>
          <a:xfrm>
            <a:off x="616652" y="4203399"/>
            <a:ext cx="2737090" cy="206603"/>
            <a:chOff x="4199831" y="3125972"/>
            <a:chExt cx="1211405" cy="91440"/>
          </a:xfrm>
          <a:solidFill>
            <a:schemeClr val="accent3"/>
          </a:solidFill>
        </p:grpSpPr>
        <p:sp>
          <p:nvSpPr>
            <p:cNvPr id="47" name="Oval 46"/>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8" name="Oval 47"/>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49" name="Oval 48"/>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0" name="Oval 49"/>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1" name="Oval 50"/>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2" name="Oval 51"/>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3" name="Oval 52"/>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8" name="Group 53"/>
          <p:cNvGrpSpPr/>
          <p:nvPr/>
        </p:nvGrpSpPr>
        <p:grpSpPr>
          <a:xfrm>
            <a:off x="616652" y="5000182"/>
            <a:ext cx="2737090" cy="206603"/>
            <a:chOff x="4199831" y="3125972"/>
            <a:chExt cx="1211405" cy="91440"/>
          </a:xfrm>
          <a:solidFill>
            <a:schemeClr val="accent3"/>
          </a:solidFill>
        </p:grpSpPr>
        <p:sp>
          <p:nvSpPr>
            <p:cNvPr id="55" name="Oval 54"/>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6" name="Oval 55"/>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7" name="Oval 56"/>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8" name="Oval 57"/>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59" name="Oval 58"/>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0" name="Oval 59"/>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1" name="Oval 60"/>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9" name="Group 61"/>
          <p:cNvGrpSpPr/>
          <p:nvPr/>
        </p:nvGrpSpPr>
        <p:grpSpPr>
          <a:xfrm>
            <a:off x="616652" y="5796964"/>
            <a:ext cx="2737090" cy="206603"/>
            <a:chOff x="4199831" y="3125972"/>
            <a:chExt cx="1211405" cy="91440"/>
          </a:xfrm>
          <a:solidFill>
            <a:schemeClr val="accent3"/>
          </a:solidFill>
        </p:grpSpPr>
        <p:sp>
          <p:nvSpPr>
            <p:cNvPr id="63" name="Oval 62"/>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4" name="Oval 63"/>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5" name="Oval 64"/>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6" name="Oval 65"/>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7" name="Oval 66"/>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8" name="Oval 67"/>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69" name="Oval 68"/>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0" name="Group 69"/>
          <p:cNvGrpSpPr/>
          <p:nvPr/>
        </p:nvGrpSpPr>
        <p:grpSpPr>
          <a:xfrm>
            <a:off x="616652" y="6593745"/>
            <a:ext cx="2737090" cy="206603"/>
            <a:chOff x="4199831" y="3125972"/>
            <a:chExt cx="1211405" cy="91440"/>
          </a:xfrm>
          <a:solidFill>
            <a:schemeClr val="accent3"/>
          </a:solidFill>
        </p:grpSpPr>
        <p:sp>
          <p:nvSpPr>
            <p:cNvPr id="71" name="Oval 70"/>
            <p:cNvSpPr/>
            <p:nvPr/>
          </p:nvSpPr>
          <p:spPr bwMode="auto">
            <a:xfrm>
              <a:off x="4199831"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2" name="Oval 71"/>
            <p:cNvSpPr/>
            <p:nvPr/>
          </p:nvSpPr>
          <p:spPr bwMode="auto">
            <a:xfrm>
              <a:off x="4386492"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3" name="Oval 72"/>
            <p:cNvSpPr/>
            <p:nvPr/>
          </p:nvSpPr>
          <p:spPr bwMode="auto">
            <a:xfrm>
              <a:off x="4573153"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4" name="Oval 73"/>
            <p:cNvSpPr/>
            <p:nvPr/>
          </p:nvSpPr>
          <p:spPr bwMode="auto">
            <a:xfrm>
              <a:off x="4759814"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5" name="Oval 74"/>
            <p:cNvSpPr/>
            <p:nvPr/>
          </p:nvSpPr>
          <p:spPr bwMode="auto">
            <a:xfrm>
              <a:off x="4946475"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6" name="Oval 75"/>
            <p:cNvSpPr/>
            <p:nvPr/>
          </p:nvSpPr>
          <p:spPr bwMode="auto">
            <a:xfrm>
              <a:off x="513313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77" name="Oval 76"/>
            <p:cNvSpPr/>
            <p:nvPr/>
          </p:nvSpPr>
          <p:spPr bwMode="auto">
            <a:xfrm>
              <a:off x="5319796" y="3125972"/>
              <a:ext cx="91440" cy="91440"/>
            </a:xfrm>
            <a:prstGeom prst="ellipse">
              <a:avLst/>
            </a:prstGeom>
            <a:grp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cxnSp>
        <p:nvCxnSpPr>
          <p:cNvPr id="139" name="Straight Connector 138"/>
          <p:cNvCxnSpPr/>
          <p:nvPr/>
        </p:nvCxnSpPr>
        <p:spPr bwMode="auto">
          <a:xfrm flipH="1">
            <a:off x="2257425" y="1924050"/>
            <a:ext cx="2495550" cy="1428750"/>
          </a:xfrm>
          <a:prstGeom prst="line">
            <a:avLst/>
          </a:prstGeom>
          <a:noFill/>
          <a:ln w="12700" cap="flat" cmpd="sng" algn="ctr">
            <a:solidFill>
              <a:schemeClr val="bg2"/>
            </a:solidFill>
            <a:prstDash val="solid"/>
            <a:round/>
            <a:headEnd type="none" w="lg" len="med"/>
            <a:tailEnd type="none" w="lg" len="med"/>
          </a:ln>
          <a:effectLst/>
        </p:spPr>
      </p:cxnSp>
      <p:cxnSp>
        <p:nvCxnSpPr>
          <p:cNvPr id="140" name="Straight Connector 139"/>
          <p:cNvCxnSpPr/>
          <p:nvPr/>
        </p:nvCxnSpPr>
        <p:spPr bwMode="auto">
          <a:xfrm flipH="1" flipV="1">
            <a:off x="2238376" y="4514850"/>
            <a:ext cx="2514599" cy="1971675"/>
          </a:xfrm>
          <a:prstGeom prst="line">
            <a:avLst/>
          </a:prstGeom>
          <a:noFill/>
          <a:ln w="12700" cap="flat" cmpd="sng" algn="ctr">
            <a:solidFill>
              <a:schemeClr val="bg2"/>
            </a:solidFill>
            <a:prstDash val="solid"/>
            <a:round/>
            <a:headEnd type="none" w="lg" len="med"/>
            <a:tailEnd type="none" w="lg" len="med"/>
          </a:ln>
          <a:effectLst/>
        </p:spPr>
      </p:cxnSp>
      <p:sp>
        <p:nvSpPr>
          <p:cNvPr id="142" name="Rectangle 141"/>
          <p:cNvSpPr/>
          <p:nvPr/>
        </p:nvSpPr>
        <p:spPr bwMode="auto">
          <a:xfrm>
            <a:off x="2238375" y="3343275"/>
            <a:ext cx="790575" cy="1181100"/>
          </a:xfrm>
          <a:prstGeom prst="rect">
            <a:avLst/>
          </a:prstGeom>
          <a:no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nvGrpSpPr>
          <p:cNvPr id="12" name="Group 242"/>
          <p:cNvGrpSpPr/>
          <p:nvPr/>
        </p:nvGrpSpPr>
        <p:grpSpPr>
          <a:xfrm>
            <a:off x="1838325" y="2105025"/>
            <a:ext cx="285750" cy="3590925"/>
            <a:chOff x="1371600" y="2105025"/>
            <a:chExt cx="285750" cy="3590925"/>
          </a:xfrm>
        </p:grpSpPr>
        <p:sp>
          <p:nvSpPr>
            <p:cNvPr id="240" name="Down Arrow 239"/>
            <p:cNvSpPr/>
            <p:nvPr/>
          </p:nvSpPr>
          <p:spPr bwMode="auto">
            <a:xfrm>
              <a:off x="1371600" y="210502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41" name="Down Arrow 240"/>
            <p:cNvSpPr/>
            <p:nvPr/>
          </p:nvSpPr>
          <p:spPr bwMode="auto">
            <a:xfrm>
              <a:off x="1371600" y="368617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42" name="Down Arrow 241"/>
            <p:cNvSpPr/>
            <p:nvPr/>
          </p:nvSpPr>
          <p:spPr bwMode="auto">
            <a:xfrm>
              <a:off x="1371600" y="526732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15" name="Group 243"/>
          <p:cNvGrpSpPr/>
          <p:nvPr/>
        </p:nvGrpSpPr>
        <p:grpSpPr>
          <a:xfrm flipV="1">
            <a:off x="1828800" y="2876550"/>
            <a:ext cx="285750" cy="3590925"/>
            <a:chOff x="1371600" y="2105025"/>
            <a:chExt cx="285750" cy="3590925"/>
          </a:xfrm>
        </p:grpSpPr>
        <p:sp>
          <p:nvSpPr>
            <p:cNvPr id="245" name="Down Arrow 244"/>
            <p:cNvSpPr/>
            <p:nvPr/>
          </p:nvSpPr>
          <p:spPr bwMode="auto">
            <a:xfrm>
              <a:off x="1371600" y="210502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46" name="Down Arrow 245"/>
            <p:cNvSpPr/>
            <p:nvPr/>
          </p:nvSpPr>
          <p:spPr bwMode="auto">
            <a:xfrm>
              <a:off x="1371600" y="368617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47" name="Down Arrow 246"/>
            <p:cNvSpPr/>
            <p:nvPr/>
          </p:nvSpPr>
          <p:spPr bwMode="auto">
            <a:xfrm>
              <a:off x="1371600" y="5267325"/>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0" name="Group 252"/>
          <p:cNvGrpSpPr/>
          <p:nvPr/>
        </p:nvGrpSpPr>
        <p:grpSpPr>
          <a:xfrm>
            <a:off x="4351153" y="1904999"/>
            <a:ext cx="4462130" cy="4591494"/>
            <a:chOff x="4351153" y="1904999"/>
            <a:chExt cx="4462130" cy="4591494"/>
          </a:xfrm>
        </p:grpSpPr>
        <p:sp>
          <p:nvSpPr>
            <p:cNvPr id="79" name="Rectangle 78"/>
            <p:cNvSpPr>
              <a:spLocks noChangeArrowheads="1"/>
            </p:cNvSpPr>
            <p:nvPr/>
          </p:nvSpPr>
          <p:spPr bwMode="auto">
            <a:xfrm>
              <a:off x="4741014" y="1935127"/>
              <a:ext cx="3479061" cy="4548800"/>
            </a:xfrm>
            <a:prstGeom prst="rect">
              <a:avLst/>
            </a:prstGeom>
            <a:blipFill>
              <a:blip r:embed="rId2" cstate="email"/>
              <a:tile tx="0" ty="0" sx="100000" sy="100000" flip="none" algn="tl"/>
            </a:blipFill>
            <a:ln>
              <a:noFill/>
            </a:ln>
            <a:extLst>
              <a:ext uri="{91240B29-F687-4F45-9708-019B960494DF}">
                <a14:hiddenLine xmlns="" xmlns:a14="http://schemas.microsoft.com/office/drawing/2010/main" w="25400" algn="ctr">
                  <a:solidFill>
                    <a:srgbClr val="385D8A"/>
                  </a:solidFill>
                  <a:miter lim="800000"/>
                  <a:headEnd/>
                  <a:tailEnd/>
                </a14:hiddenLine>
              </a:ext>
            </a:extLst>
          </p:spPr>
          <p:txBody>
            <a:bodyPr anchor="ctr"/>
            <a:lstStyle/>
            <a:p>
              <a:pPr algn="ctr" eaLnBrk="1" fontAlgn="auto" hangingPunct="1">
                <a:spcBef>
                  <a:spcPts val="0"/>
                </a:spcBef>
                <a:spcAft>
                  <a:spcPts val="0"/>
                </a:spcAft>
                <a:defRPr/>
              </a:pPr>
              <a:endParaRPr lang="en-US">
                <a:solidFill>
                  <a:schemeClr val="lt1"/>
                </a:solidFill>
                <a:latin typeface="+mn-lt"/>
              </a:endParaRPr>
            </a:p>
          </p:txBody>
        </p:sp>
        <p:sp>
          <p:nvSpPr>
            <p:cNvPr id="81" name="Oval 80"/>
            <p:cNvSpPr/>
            <p:nvPr/>
          </p:nvSpPr>
          <p:spPr bwMode="auto">
            <a:xfrm>
              <a:off x="5192975" y="2122840"/>
              <a:ext cx="818412" cy="818412"/>
            </a:xfrm>
            <a:prstGeom prst="ellipse">
              <a:avLst/>
            </a:prstGeom>
            <a:solidFill>
              <a:schemeClr val="accent3"/>
            </a:solid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82" name="Oval 81"/>
            <p:cNvSpPr/>
            <p:nvPr/>
          </p:nvSpPr>
          <p:spPr bwMode="auto">
            <a:xfrm>
              <a:off x="6916030" y="2122840"/>
              <a:ext cx="818412" cy="818412"/>
            </a:xfrm>
            <a:prstGeom prst="ellipse">
              <a:avLst/>
            </a:prstGeom>
            <a:solidFill>
              <a:schemeClr val="accent3"/>
            </a:solid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89" name="Oval 88"/>
            <p:cNvSpPr/>
            <p:nvPr/>
          </p:nvSpPr>
          <p:spPr bwMode="auto">
            <a:xfrm>
              <a:off x="5192975" y="5279116"/>
              <a:ext cx="818412" cy="818412"/>
            </a:xfrm>
            <a:prstGeom prst="ellipse">
              <a:avLst/>
            </a:prstGeom>
            <a:solidFill>
              <a:schemeClr val="accent3"/>
            </a:solid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90" name="Oval 89"/>
            <p:cNvSpPr/>
            <p:nvPr/>
          </p:nvSpPr>
          <p:spPr bwMode="auto">
            <a:xfrm>
              <a:off x="6916030" y="5279116"/>
              <a:ext cx="818412" cy="818412"/>
            </a:xfrm>
            <a:prstGeom prst="ellipse">
              <a:avLst/>
            </a:prstGeom>
            <a:solidFill>
              <a:schemeClr val="accent3"/>
            </a:solidFill>
            <a:ln w="28575"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cxnSp>
          <p:nvCxnSpPr>
            <p:cNvPr id="98" name="Straight Connector 97"/>
            <p:cNvCxnSpPr/>
            <p:nvPr/>
          </p:nvCxnSpPr>
          <p:spPr bwMode="auto">
            <a:xfrm>
              <a:off x="4507097" y="2541181"/>
              <a:ext cx="4306186" cy="0"/>
            </a:xfrm>
            <a:prstGeom prst="line">
              <a:avLst/>
            </a:prstGeom>
            <a:noFill/>
            <a:ln w="12700" cap="flat" cmpd="sng" algn="ctr">
              <a:solidFill>
                <a:schemeClr val="bg2"/>
              </a:solidFill>
              <a:prstDash val="solid"/>
              <a:round/>
              <a:headEnd type="none" w="lg" len="med"/>
              <a:tailEnd type="none" w="lg" len="med"/>
            </a:ln>
            <a:effectLst/>
          </p:spPr>
        </p:cxnSp>
        <p:cxnSp>
          <p:nvCxnSpPr>
            <p:cNvPr id="99" name="Straight Connector 98"/>
            <p:cNvCxnSpPr/>
            <p:nvPr/>
          </p:nvCxnSpPr>
          <p:spPr bwMode="auto">
            <a:xfrm>
              <a:off x="4351153" y="5723860"/>
              <a:ext cx="4306186" cy="0"/>
            </a:xfrm>
            <a:prstGeom prst="line">
              <a:avLst/>
            </a:prstGeom>
            <a:noFill/>
            <a:ln w="12700" cap="flat" cmpd="sng" algn="ctr">
              <a:solidFill>
                <a:schemeClr val="bg2"/>
              </a:solidFill>
              <a:prstDash val="solid"/>
              <a:round/>
              <a:headEnd type="none" w="lg" len="med"/>
              <a:tailEnd type="none" w="lg" len="med"/>
            </a:ln>
            <a:effectLst/>
          </p:spPr>
        </p:cxnSp>
        <p:cxnSp>
          <p:nvCxnSpPr>
            <p:cNvPr id="100" name="Straight Connector 99"/>
            <p:cNvCxnSpPr/>
            <p:nvPr/>
          </p:nvCxnSpPr>
          <p:spPr bwMode="auto">
            <a:xfrm flipV="1">
              <a:off x="6465259" y="1904999"/>
              <a:ext cx="0" cy="4591494"/>
            </a:xfrm>
            <a:prstGeom prst="line">
              <a:avLst/>
            </a:prstGeom>
            <a:noFill/>
            <a:ln w="12700" cap="flat" cmpd="sng" algn="ctr">
              <a:solidFill>
                <a:schemeClr val="bg2"/>
              </a:solidFill>
              <a:prstDash val="solid"/>
              <a:round/>
              <a:headEnd type="none" w="lg" len="med"/>
              <a:tailEnd type="none" w="lg" len="med"/>
            </a:ln>
            <a:effectLst/>
          </p:spPr>
        </p:cxnSp>
        <p:grpSp>
          <p:nvGrpSpPr>
            <p:cNvPr id="21" name="Group 176"/>
            <p:cNvGrpSpPr/>
            <p:nvPr/>
          </p:nvGrpSpPr>
          <p:grpSpPr>
            <a:xfrm>
              <a:off x="4602057" y="2543509"/>
              <a:ext cx="3737087" cy="3147679"/>
              <a:chOff x="4135332" y="2543509"/>
              <a:chExt cx="3737087" cy="3147679"/>
            </a:xfrm>
          </p:grpSpPr>
          <p:grpSp>
            <p:nvGrpSpPr>
              <p:cNvPr id="22" name="Group 121"/>
              <p:cNvGrpSpPr/>
              <p:nvPr/>
            </p:nvGrpSpPr>
            <p:grpSpPr>
              <a:xfrm>
                <a:off x="4135332" y="2543509"/>
                <a:ext cx="1998768" cy="3147679"/>
                <a:chOff x="4135332" y="2543509"/>
                <a:chExt cx="1998768" cy="3147679"/>
              </a:xfrm>
            </p:grpSpPr>
            <p:grpSp>
              <p:nvGrpSpPr>
                <p:cNvPr id="23" name="Group 113"/>
                <p:cNvGrpSpPr/>
                <p:nvPr/>
              </p:nvGrpSpPr>
              <p:grpSpPr>
                <a:xfrm>
                  <a:off x="5144981" y="2543509"/>
                  <a:ext cx="989119" cy="3147678"/>
                  <a:chOff x="5144981" y="2543509"/>
                  <a:chExt cx="989119" cy="3147678"/>
                </a:xfrm>
              </p:grpSpPr>
              <p:cxnSp>
                <p:nvCxnSpPr>
                  <p:cNvPr id="105" name="Straight Connector 104"/>
                  <p:cNvCxnSpPr>
                    <a:stCxn id="81" idx="4"/>
                    <a:endCxn id="89" idx="0"/>
                  </p:cNvCxnSpPr>
                  <p:nvPr/>
                </p:nvCxnSpPr>
                <p:spPr bwMode="auto">
                  <a:xfrm>
                    <a:off x="5144981" y="2941252"/>
                    <a:ext cx="0" cy="2337864"/>
                  </a:xfrm>
                  <a:prstGeom prst="line">
                    <a:avLst/>
                  </a:prstGeom>
                  <a:noFill/>
                  <a:ln w="28575" cap="flat" cmpd="sng" algn="ctr">
                    <a:solidFill>
                      <a:schemeClr val="bg1"/>
                    </a:solidFill>
                    <a:prstDash val="solid"/>
                    <a:round/>
                    <a:headEnd type="none" w="lg" len="med"/>
                    <a:tailEnd type="none" w="lg" len="med"/>
                  </a:ln>
                  <a:effectLst/>
                </p:spPr>
              </p:cxnSp>
              <p:sp>
                <p:nvSpPr>
                  <p:cNvPr id="109" name="Freeform 108"/>
                  <p:cNvSpPr/>
                  <p:nvPr/>
                </p:nvSpPr>
                <p:spPr bwMode="auto">
                  <a:xfrm>
                    <a:off x="5553619" y="2543509"/>
                    <a:ext cx="580481" cy="3147678"/>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Lst>
                    <a:ahLst/>
                    <a:cxnLst>
                      <a:cxn ang="0">
                        <a:pos x="connsiteX0" y="connsiteY0"/>
                      </a:cxn>
                      <a:cxn ang="0">
                        <a:pos x="connsiteX1" y="connsiteY1"/>
                      </a:cxn>
                      <a:cxn ang="0">
                        <a:pos x="connsiteX2" y="connsiteY2"/>
                      </a:cxn>
                    </a:cxnLst>
                    <a:rect l="l" t="t" r="r" b="b"/>
                    <a:pathLst>
                      <a:path w="301356" h="2645873">
                        <a:moveTo>
                          <a:pt x="0" y="19736"/>
                        </a:moveTo>
                        <a:cubicBezTo>
                          <a:pt x="301356" y="0"/>
                          <a:pt x="225328" y="782907"/>
                          <a:pt x="230644" y="1238335"/>
                        </a:cubicBezTo>
                        <a:cubicBezTo>
                          <a:pt x="230783" y="1675647"/>
                          <a:pt x="270787" y="2623651"/>
                          <a:pt x="2459" y="2645873"/>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0" name="Freeform 109"/>
                  <p:cNvSpPr/>
                  <p:nvPr/>
                </p:nvSpPr>
                <p:spPr bwMode="auto">
                  <a:xfrm>
                    <a:off x="5525044" y="2637431"/>
                    <a:ext cx="394744" cy="2991844"/>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Lst>
                    <a:ahLst/>
                    <a:cxnLst>
                      <a:cxn ang="0">
                        <a:pos x="connsiteX0" y="connsiteY0"/>
                      </a:cxn>
                      <a:cxn ang="0">
                        <a:pos x="connsiteX1" y="connsiteY1"/>
                      </a:cxn>
                      <a:cxn ang="0">
                        <a:pos x="connsiteX2" y="connsiteY2"/>
                      </a:cxn>
                    </a:cxnLst>
                    <a:rect l="l" t="t" r="r" b="b"/>
                    <a:pathLst>
                      <a:path w="281434" h="2626137">
                        <a:moveTo>
                          <a:pt x="0" y="0"/>
                        </a:moveTo>
                        <a:cubicBezTo>
                          <a:pt x="281434" y="139118"/>
                          <a:pt x="225328" y="763171"/>
                          <a:pt x="230644" y="1218599"/>
                        </a:cubicBezTo>
                        <a:cubicBezTo>
                          <a:pt x="230783" y="1655911"/>
                          <a:pt x="276479" y="243670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1" name="Freeform 110"/>
                  <p:cNvSpPr/>
                  <p:nvPr/>
                </p:nvSpPr>
                <p:spPr bwMode="auto">
                  <a:xfrm>
                    <a:off x="5491707" y="2752725"/>
                    <a:ext cx="232818" cy="2752726"/>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Lst>
                    <a:ahLst/>
                    <a:cxnLst>
                      <a:cxn ang="0">
                        <a:pos x="connsiteX0" y="connsiteY0"/>
                      </a:cxn>
                      <a:cxn ang="0">
                        <a:pos x="connsiteX1" y="connsiteY1"/>
                      </a:cxn>
                      <a:cxn ang="0">
                        <a:pos x="connsiteX2" y="connsiteY2"/>
                      </a:cxn>
                    </a:cxnLst>
                    <a:rect l="l" t="t" r="r" b="b"/>
                    <a:pathLst>
                      <a:path w="261243" h="2626137">
                        <a:moveTo>
                          <a:pt x="0" y="0"/>
                        </a:moveTo>
                        <a:cubicBezTo>
                          <a:pt x="250962" y="198183"/>
                          <a:pt x="225328" y="763171"/>
                          <a:pt x="230644" y="1218599"/>
                        </a:cubicBezTo>
                        <a:cubicBezTo>
                          <a:pt x="230783" y="1655911"/>
                          <a:pt x="261243" y="239581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2" name="Freeform 111"/>
                  <p:cNvSpPr/>
                  <p:nvPr/>
                </p:nvSpPr>
                <p:spPr bwMode="auto">
                  <a:xfrm>
                    <a:off x="5396457" y="2833688"/>
                    <a:ext cx="132806" cy="2528887"/>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3" name="Freeform 112"/>
                  <p:cNvSpPr/>
                  <p:nvPr/>
                </p:nvSpPr>
                <p:spPr bwMode="auto">
                  <a:xfrm>
                    <a:off x="5253582" y="2933700"/>
                    <a:ext cx="70893" cy="2366963"/>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4" name="Group 114"/>
                <p:cNvGrpSpPr/>
                <p:nvPr/>
              </p:nvGrpSpPr>
              <p:grpSpPr>
                <a:xfrm flipH="1">
                  <a:off x="4135332" y="2543510"/>
                  <a:ext cx="998644" cy="3147678"/>
                  <a:chOff x="5135456" y="2543509"/>
                  <a:chExt cx="998644" cy="3147678"/>
                </a:xfrm>
              </p:grpSpPr>
              <p:cxnSp>
                <p:nvCxnSpPr>
                  <p:cNvPr id="116" name="Straight Connector 115"/>
                  <p:cNvCxnSpPr/>
                  <p:nvPr/>
                </p:nvCxnSpPr>
                <p:spPr bwMode="auto">
                  <a:xfrm>
                    <a:off x="5135456" y="2941252"/>
                    <a:ext cx="0" cy="2337864"/>
                  </a:xfrm>
                  <a:prstGeom prst="line">
                    <a:avLst/>
                  </a:prstGeom>
                  <a:noFill/>
                  <a:ln w="28575" cap="flat" cmpd="sng" algn="ctr">
                    <a:solidFill>
                      <a:schemeClr val="bg1"/>
                    </a:solidFill>
                    <a:prstDash val="solid"/>
                    <a:round/>
                    <a:headEnd type="none" w="lg" len="med"/>
                    <a:tailEnd type="none" w="lg" len="med"/>
                  </a:ln>
                  <a:effectLst/>
                </p:spPr>
              </p:cxnSp>
              <p:sp>
                <p:nvSpPr>
                  <p:cNvPr id="117" name="Freeform 116"/>
                  <p:cNvSpPr/>
                  <p:nvPr/>
                </p:nvSpPr>
                <p:spPr bwMode="auto">
                  <a:xfrm>
                    <a:off x="5553619" y="2543509"/>
                    <a:ext cx="580481" cy="3147678"/>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Lst>
                    <a:ahLst/>
                    <a:cxnLst>
                      <a:cxn ang="0">
                        <a:pos x="connsiteX0" y="connsiteY0"/>
                      </a:cxn>
                      <a:cxn ang="0">
                        <a:pos x="connsiteX1" y="connsiteY1"/>
                      </a:cxn>
                      <a:cxn ang="0">
                        <a:pos x="connsiteX2" y="connsiteY2"/>
                      </a:cxn>
                    </a:cxnLst>
                    <a:rect l="l" t="t" r="r" b="b"/>
                    <a:pathLst>
                      <a:path w="301356" h="2645873">
                        <a:moveTo>
                          <a:pt x="0" y="19736"/>
                        </a:moveTo>
                        <a:cubicBezTo>
                          <a:pt x="301356" y="0"/>
                          <a:pt x="225328" y="782907"/>
                          <a:pt x="230644" y="1238335"/>
                        </a:cubicBezTo>
                        <a:cubicBezTo>
                          <a:pt x="230783" y="1675647"/>
                          <a:pt x="270787" y="2623651"/>
                          <a:pt x="2459" y="2645873"/>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8" name="Freeform 117"/>
                  <p:cNvSpPr/>
                  <p:nvPr/>
                </p:nvSpPr>
                <p:spPr bwMode="auto">
                  <a:xfrm>
                    <a:off x="5525044" y="2637431"/>
                    <a:ext cx="394744" cy="2991844"/>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Lst>
                    <a:ahLst/>
                    <a:cxnLst>
                      <a:cxn ang="0">
                        <a:pos x="connsiteX0" y="connsiteY0"/>
                      </a:cxn>
                      <a:cxn ang="0">
                        <a:pos x="connsiteX1" y="connsiteY1"/>
                      </a:cxn>
                      <a:cxn ang="0">
                        <a:pos x="connsiteX2" y="connsiteY2"/>
                      </a:cxn>
                    </a:cxnLst>
                    <a:rect l="l" t="t" r="r" b="b"/>
                    <a:pathLst>
                      <a:path w="281434" h="2626137">
                        <a:moveTo>
                          <a:pt x="0" y="0"/>
                        </a:moveTo>
                        <a:cubicBezTo>
                          <a:pt x="281434" y="139118"/>
                          <a:pt x="225328" y="763171"/>
                          <a:pt x="230644" y="1218599"/>
                        </a:cubicBezTo>
                        <a:cubicBezTo>
                          <a:pt x="230783" y="1655911"/>
                          <a:pt x="276479" y="243670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19" name="Freeform 118"/>
                  <p:cNvSpPr/>
                  <p:nvPr/>
                </p:nvSpPr>
                <p:spPr bwMode="auto">
                  <a:xfrm>
                    <a:off x="5491707" y="2752725"/>
                    <a:ext cx="232818" cy="2752726"/>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Lst>
                    <a:ahLst/>
                    <a:cxnLst>
                      <a:cxn ang="0">
                        <a:pos x="connsiteX0" y="connsiteY0"/>
                      </a:cxn>
                      <a:cxn ang="0">
                        <a:pos x="connsiteX1" y="connsiteY1"/>
                      </a:cxn>
                      <a:cxn ang="0">
                        <a:pos x="connsiteX2" y="connsiteY2"/>
                      </a:cxn>
                    </a:cxnLst>
                    <a:rect l="l" t="t" r="r" b="b"/>
                    <a:pathLst>
                      <a:path w="261243" h="2626137">
                        <a:moveTo>
                          <a:pt x="0" y="0"/>
                        </a:moveTo>
                        <a:cubicBezTo>
                          <a:pt x="250962" y="198183"/>
                          <a:pt x="225328" y="763171"/>
                          <a:pt x="230644" y="1218599"/>
                        </a:cubicBezTo>
                        <a:cubicBezTo>
                          <a:pt x="230783" y="1655911"/>
                          <a:pt x="261243" y="239581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0" name="Freeform 119"/>
                  <p:cNvSpPr/>
                  <p:nvPr/>
                </p:nvSpPr>
                <p:spPr bwMode="auto">
                  <a:xfrm>
                    <a:off x="5396457" y="2833688"/>
                    <a:ext cx="132806" cy="2528887"/>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1" name="Freeform 120"/>
                  <p:cNvSpPr/>
                  <p:nvPr/>
                </p:nvSpPr>
                <p:spPr bwMode="auto">
                  <a:xfrm>
                    <a:off x="5253582" y="2933700"/>
                    <a:ext cx="70893" cy="2366963"/>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grpSp>
            <p:nvGrpSpPr>
              <p:cNvPr id="25" name="Group 122"/>
              <p:cNvGrpSpPr/>
              <p:nvPr/>
            </p:nvGrpSpPr>
            <p:grpSpPr>
              <a:xfrm>
                <a:off x="5873651" y="2543509"/>
                <a:ext cx="1998768" cy="3147679"/>
                <a:chOff x="4135332" y="2543509"/>
                <a:chExt cx="1998768" cy="3147679"/>
              </a:xfrm>
            </p:grpSpPr>
            <p:grpSp>
              <p:nvGrpSpPr>
                <p:cNvPr id="26" name="Group 123"/>
                <p:cNvGrpSpPr/>
                <p:nvPr/>
              </p:nvGrpSpPr>
              <p:grpSpPr>
                <a:xfrm>
                  <a:off x="5135456" y="2543509"/>
                  <a:ext cx="998644" cy="3147678"/>
                  <a:chOff x="5135456" y="2543509"/>
                  <a:chExt cx="998644" cy="3147678"/>
                </a:xfrm>
              </p:grpSpPr>
              <p:cxnSp>
                <p:nvCxnSpPr>
                  <p:cNvPr id="132" name="Straight Connector 131"/>
                  <p:cNvCxnSpPr/>
                  <p:nvPr/>
                </p:nvCxnSpPr>
                <p:spPr bwMode="auto">
                  <a:xfrm>
                    <a:off x="5135456" y="2941252"/>
                    <a:ext cx="0" cy="2337864"/>
                  </a:xfrm>
                  <a:prstGeom prst="line">
                    <a:avLst/>
                  </a:prstGeom>
                  <a:noFill/>
                  <a:ln w="28575" cap="flat" cmpd="sng" algn="ctr">
                    <a:solidFill>
                      <a:schemeClr val="bg1"/>
                    </a:solidFill>
                    <a:prstDash val="solid"/>
                    <a:round/>
                    <a:headEnd type="none" w="lg" len="med"/>
                    <a:tailEnd type="none" w="lg" len="med"/>
                  </a:ln>
                  <a:effectLst/>
                </p:spPr>
              </p:cxnSp>
              <p:sp>
                <p:nvSpPr>
                  <p:cNvPr id="133" name="Freeform 132"/>
                  <p:cNvSpPr/>
                  <p:nvPr/>
                </p:nvSpPr>
                <p:spPr bwMode="auto">
                  <a:xfrm>
                    <a:off x="5553619" y="2543509"/>
                    <a:ext cx="580481" cy="3147678"/>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Lst>
                    <a:ahLst/>
                    <a:cxnLst>
                      <a:cxn ang="0">
                        <a:pos x="connsiteX0" y="connsiteY0"/>
                      </a:cxn>
                      <a:cxn ang="0">
                        <a:pos x="connsiteX1" y="connsiteY1"/>
                      </a:cxn>
                      <a:cxn ang="0">
                        <a:pos x="connsiteX2" y="connsiteY2"/>
                      </a:cxn>
                    </a:cxnLst>
                    <a:rect l="l" t="t" r="r" b="b"/>
                    <a:pathLst>
                      <a:path w="301356" h="2645873">
                        <a:moveTo>
                          <a:pt x="0" y="19736"/>
                        </a:moveTo>
                        <a:cubicBezTo>
                          <a:pt x="301356" y="0"/>
                          <a:pt x="225328" y="782907"/>
                          <a:pt x="230644" y="1238335"/>
                        </a:cubicBezTo>
                        <a:cubicBezTo>
                          <a:pt x="230783" y="1675647"/>
                          <a:pt x="270787" y="2623651"/>
                          <a:pt x="2459" y="2645873"/>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4" name="Freeform 133"/>
                  <p:cNvSpPr/>
                  <p:nvPr/>
                </p:nvSpPr>
                <p:spPr bwMode="auto">
                  <a:xfrm>
                    <a:off x="5525044" y="2637431"/>
                    <a:ext cx="394744" cy="2991844"/>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Lst>
                    <a:ahLst/>
                    <a:cxnLst>
                      <a:cxn ang="0">
                        <a:pos x="connsiteX0" y="connsiteY0"/>
                      </a:cxn>
                      <a:cxn ang="0">
                        <a:pos x="connsiteX1" y="connsiteY1"/>
                      </a:cxn>
                      <a:cxn ang="0">
                        <a:pos x="connsiteX2" y="connsiteY2"/>
                      </a:cxn>
                    </a:cxnLst>
                    <a:rect l="l" t="t" r="r" b="b"/>
                    <a:pathLst>
                      <a:path w="281434" h="2626137">
                        <a:moveTo>
                          <a:pt x="0" y="0"/>
                        </a:moveTo>
                        <a:cubicBezTo>
                          <a:pt x="281434" y="139118"/>
                          <a:pt x="225328" y="763171"/>
                          <a:pt x="230644" y="1218599"/>
                        </a:cubicBezTo>
                        <a:cubicBezTo>
                          <a:pt x="230783" y="1655911"/>
                          <a:pt x="276479" y="243670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5" name="Freeform 134"/>
                  <p:cNvSpPr/>
                  <p:nvPr/>
                </p:nvSpPr>
                <p:spPr bwMode="auto">
                  <a:xfrm>
                    <a:off x="5491707" y="2752725"/>
                    <a:ext cx="232818" cy="2752726"/>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Lst>
                    <a:ahLst/>
                    <a:cxnLst>
                      <a:cxn ang="0">
                        <a:pos x="connsiteX0" y="connsiteY0"/>
                      </a:cxn>
                      <a:cxn ang="0">
                        <a:pos x="connsiteX1" y="connsiteY1"/>
                      </a:cxn>
                      <a:cxn ang="0">
                        <a:pos x="connsiteX2" y="connsiteY2"/>
                      </a:cxn>
                    </a:cxnLst>
                    <a:rect l="l" t="t" r="r" b="b"/>
                    <a:pathLst>
                      <a:path w="261243" h="2626137">
                        <a:moveTo>
                          <a:pt x="0" y="0"/>
                        </a:moveTo>
                        <a:cubicBezTo>
                          <a:pt x="250962" y="198183"/>
                          <a:pt x="225328" y="763171"/>
                          <a:pt x="230644" y="1218599"/>
                        </a:cubicBezTo>
                        <a:cubicBezTo>
                          <a:pt x="230783" y="1655911"/>
                          <a:pt x="261243" y="239581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6" name="Freeform 135"/>
                  <p:cNvSpPr/>
                  <p:nvPr/>
                </p:nvSpPr>
                <p:spPr bwMode="auto">
                  <a:xfrm>
                    <a:off x="5396457" y="2833688"/>
                    <a:ext cx="132806" cy="2528887"/>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7" name="Freeform 136"/>
                  <p:cNvSpPr/>
                  <p:nvPr/>
                </p:nvSpPr>
                <p:spPr bwMode="auto">
                  <a:xfrm>
                    <a:off x="5253582" y="2933700"/>
                    <a:ext cx="70893" cy="2366963"/>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nvGrpSpPr>
                <p:cNvPr id="27" name="Group 124"/>
                <p:cNvGrpSpPr/>
                <p:nvPr/>
              </p:nvGrpSpPr>
              <p:grpSpPr>
                <a:xfrm flipH="1">
                  <a:off x="4135332" y="2543510"/>
                  <a:ext cx="998644" cy="3147678"/>
                  <a:chOff x="5135456" y="2543509"/>
                  <a:chExt cx="998644" cy="3147678"/>
                </a:xfrm>
              </p:grpSpPr>
              <p:cxnSp>
                <p:nvCxnSpPr>
                  <p:cNvPr id="126" name="Straight Connector 125"/>
                  <p:cNvCxnSpPr/>
                  <p:nvPr/>
                </p:nvCxnSpPr>
                <p:spPr bwMode="auto">
                  <a:xfrm>
                    <a:off x="5135456" y="2941252"/>
                    <a:ext cx="0" cy="2337864"/>
                  </a:xfrm>
                  <a:prstGeom prst="line">
                    <a:avLst/>
                  </a:prstGeom>
                  <a:noFill/>
                  <a:ln w="28575" cap="flat" cmpd="sng" algn="ctr">
                    <a:solidFill>
                      <a:schemeClr val="bg1"/>
                    </a:solidFill>
                    <a:prstDash val="solid"/>
                    <a:round/>
                    <a:headEnd type="none" w="lg" len="med"/>
                    <a:tailEnd type="none" w="lg" len="med"/>
                  </a:ln>
                  <a:effectLst/>
                </p:spPr>
              </p:cxnSp>
              <p:sp>
                <p:nvSpPr>
                  <p:cNvPr id="127" name="Freeform 126"/>
                  <p:cNvSpPr/>
                  <p:nvPr/>
                </p:nvSpPr>
                <p:spPr bwMode="auto">
                  <a:xfrm>
                    <a:off x="5553619" y="2543509"/>
                    <a:ext cx="580481" cy="3147678"/>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Lst>
                    <a:ahLst/>
                    <a:cxnLst>
                      <a:cxn ang="0">
                        <a:pos x="connsiteX0" y="connsiteY0"/>
                      </a:cxn>
                      <a:cxn ang="0">
                        <a:pos x="connsiteX1" y="connsiteY1"/>
                      </a:cxn>
                      <a:cxn ang="0">
                        <a:pos x="connsiteX2" y="connsiteY2"/>
                      </a:cxn>
                    </a:cxnLst>
                    <a:rect l="l" t="t" r="r" b="b"/>
                    <a:pathLst>
                      <a:path w="301356" h="2645873">
                        <a:moveTo>
                          <a:pt x="0" y="19736"/>
                        </a:moveTo>
                        <a:cubicBezTo>
                          <a:pt x="301356" y="0"/>
                          <a:pt x="225328" y="782907"/>
                          <a:pt x="230644" y="1238335"/>
                        </a:cubicBezTo>
                        <a:cubicBezTo>
                          <a:pt x="230783" y="1675647"/>
                          <a:pt x="270787" y="2623651"/>
                          <a:pt x="2459" y="2645873"/>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8" name="Freeform 127"/>
                  <p:cNvSpPr/>
                  <p:nvPr/>
                </p:nvSpPr>
                <p:spPr bwMode="auto">
                  <a:xfrm>
                    <a:off x="5525044" y="2637431"/>
                    <a:ext cx="394744" cy="2991844"/>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Lst>
                    <a:ahLst/>
                    <a:cxnLst>
                      <a:cxn ang="0">
                        <a:pos x="connsiteX0" y="connsiteY0"/>
                      </a:cxn>
                      <a:cxn ang="0">
                        <a:pos x="connsiteX1" y="connsiteY1"/>
                      </a:cxn>
                      <a:cxn ang="0">
                        <a:pos x="connsiteX2" y="connsiteY2"/>
                      </a:cxn>
                    </a:cxnLst>
                    <a:rect l="l" t="t" r="r" b="b"/>
                    <a:pathLst>
                      <a:path w="281434" h="2626137">
                        <a:moveTo>
                          <a:pt x="0" y="0"/>
                        </a:moveTo>
                        <a:cubicBezTo>
                          <a:pt x="281434" y="139118"/>
                          <a:pt x="225328" y="763171"/>
                          <a:pt x="230644" y="1218599"/>
                        </a:cubicBezTo>
                        <a:cubicBezTo>
                          <a:pt x="230783" y="1655911"/>
                          <a:pt x="276479" y="243670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29" name="Freeform 128"/>
                  <p:cNvSpPr/>
                  <p:nvPr/>
                </p:nvSpPr>
                <p:spPr bwMode="auto">
                  <a:xfrm>
                    <a:off x="5491707" y="2752725"/>
                    <a:ext cx="232818" cy="2752726"/>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Lst>
                    <a:ahLst/>
                    <a:cxnLst>
                      <a:cxn ang="0">
                        <a:pos x="connsiteX0" y="connsiteY0"/>
                      </a:cxn>
                      <a:cxn ang="0">
                        <a:pos x="connsiteX1" y="connsiteY1"/>
                      </a:cxn>
                      <a:cxn ang="0">
                        <a:pos x="connsiteX2" y="connsiteY2"/>
                      </a:cxn>
                    </a:cxnLst>
                    <a:rect l="l" t="t" r="r" b="b"/>
                    <a:pathLst>
                      <a:path w="261243" h="2626137">
                        <a:moveTo>
                          <a:pt x="0" y="0"/>
                        </a:moveTo>
                        <a:cubicBezTo>
                          <a:pt x="250962" y="198183"/>
                          <a:pt x="225328" y="763171"/>
                          <a:pt x="230644" y="1218599"/>
                        </a:cubicBezTo>
                        <a:cubicBezTo>
                          <a:pt x="230783" y="1655911"/>
                          <a:pt x="261243" y="2395810"/>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0" name="Freeform 129"/>
                  <p:cNvSpPr/>
                  <p:nvPr/>
                </p:nvSpPr>
                <p:spPr bwMode="auto">
                  <a:xfrm>
                    <a:off x="5396457" y="2833688"/>
                    <a:ext cx="132806" cy="2528887"/>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131" name="Freeform 130"/>
                  <p:cNvSpPr/>
                  <p:nvPr/>
                </p:nvSpPr>
                <p:spPr bwMode="auto">
                  <a:xfrm>
                    <a:off x="5253582" y="2933700"/>
                    <a:ext cx="70893" cy="2366963"/>
                  </a:xfrm>
                  <a:custGeom>
                    <a:avLst/>
                    <a:gdLst>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56953 h 3308497"/>
                      <a:gd name="connsiteX1" fmla="*/ 148856 w 221512"/>
                      <a:gd name="connsiteY1" fmla="*/ 437707 h 3308497"/>
                      <a:gd name="connsiteX2" fmla="*/ 202019 w 221512"/>
                      <a:gd name="connsiteY2" fmla="*/ 2883195 h 3308497"/>
                      <a:gd name="connsiteX3" fmla="*/ 31898 w 221512"/>
                      <a:gd name="connsiteY3" fmla="*/ 2989521 h 3308497"/>
                      <a:gd name="connsiteX0" fmla="*/ 0 w 221512"/>
                      <a:gd name="connsiteY0" fmla="*/ 203790 h 2936358"/>
                      <a:gd name="connsiteX1" fmla="*/ 148856 w 221512"/>
                      <a:gd name="connsiteY1" fmla="*/ 384544 h 2936358"/>
                      <a:gd name="connsiteX2" fmla="*/ 202019 w 221512"/>
                      <a:gd name="connsiteY2" fmla="*/ 2511055 h 2936358"/>
                      <a:gd name="connsiteX3" fmla="*/ 31898 w 221512"/>
                      <a:gd name="connsiteY3" fmla="*/ 2936358 h 2936358"/>
                      <a:gd name="connsiteX0" fmla="*/ 0 w 221512"/>
                      <a:gd name="connsiteY0" fmla="*/ 128477 h 2861045"/>
                      <a:gd name="connsiteX1" fmla="*/ 148856 w 221512"/>
                      <a:gd name="connsiteY1" fmla="*/ 309231 h 2861045"/>
                      <a:gd name="connsiteX2" fmla="*/ 202019 w 221512"/>
                      <a:gd name="connsiteY2" fmla="*/ 1202366 h 2861045"/>
                      <a:gd name="connsiteX3" fmla="*/ 31898 w 221512"/>
                      <a:gd name="connsiteY3" fmla="*/ 2861045 h 2861045"/>
                      <a:gd name="connsiteX0" fmla="*/ 0 w 202905"/>
                      <a:gd name="connsiteY0" fmla="*/ 0 h 2732568"/>
                      <a:gd name="connsiteX1" fmla="*/ 202019 w 202905"/>
                      <a:gd name="connsiteY1" fmla="*/ 1073889 h 2732568"/>
                      <a:gd name="connsiteX2" fmla="*/ 31898 w 202905"/>
                      <a:gd name="connsiteY2" fmla="*/ 2732568 h 2732568"/>
                      <a:gd name="connsiteX0" fmla="*/ 0 w 202905"/>
                      <a:gd name="connsiteY0" fmla="*/ 0 h 2732568"/>
                      <a:gd name="connsiteX1" fmla="*/ 202019 w 202905"/>
                      <a:gd name="connsiteY1" fmla="*/ 1073889 h 2732568"/>
                      <a:gd name="connsiteX2" fmla="*/ 31898 w 202905"/>
                      <a:gd name="connsiteY2" fmla="*/ 2732568 h 2732568"/>
                      <a:gd name="connsiteX0" fmla="*/ 0 w 256067"/>
                      <a:gd name="connsiteY0" fmla="*/ 0 h 2732568"/>
                      <a:gd name="connsiteX1" fmla="*/ 202019 w 256067"/>
                      <a:gd name="connsiteY1" fmla="*/ 1073889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56067"/>
                      <a:gd name="connsiteY0" fmla="*/ 0 h 2732568"/>
                      <a:gd name="connsiteX1" fmla="*/ 223284 w 256067"/>
                      <a:gd name="connsiteY1" fmla="*/ 1275908 h 2732568"/>
                      <a:gd name="connsiteX2" fmla="*/ 31898 w 256067"/>
                      <a:gd name="connsiteY2" fmla="*/ 2732568 h 2732568"/>
                      <a:gd name="connsiteX0" fmla="*/ 0 w 286636"/>
                      <a:gd name="connsiteY0" fmla="*/ 0 h 2732568"/>
                      <a:gd name="connsiteX1" fmla="*/ 223284 w 286636"/>
                      <a:gd name="connsiteY1" fmla="*/ 1275908 h 2732568"/>
                      <a:gd name="connsiteX2" fmla="*/ 31898 w 286636"/>
                      <a:gd name="connsiteY2" fmla="*/ 2732568 h 2732568"/>
                      <a:gd name="connsiteX0" fmla="*/ 4901 w 291537"/>
                      <a:gd name="connsiteY0" fmla="*/ 0 h 2736661"/>
                      <a:gd name="connsiteX1" fmla="*/ 228185 w 291537"/>
                      <a:gd name="connsiteY1" fmla="*/ 1275908 h 2736661"/>
                      <a:gd name="connsiteX2" fmla="*/ 0 w 291537"/>
                      <a:gd name="connsiteY2" fmla="*/ 2736661 h 2736661"/>
                      <a:gd name="connsiteX0" fmla="*/ 0 w 286636"/>
                      <a:gd name="connsiteY0" fmla="*/ 0 h 2679352"/>
                      <a:gd name="connsiteX1" fmla="*/ 230644 w 286636"/>
                      <a:gd name="connsiteY1" fmla="*/ 1218599 h 2679352"/>
                      <a:gd name="connsiteX2" fmla="*/ 2459 w 286636"/>
                      <a:gd name="connsiteY2" fmla="*/ 2679352 h 2679352"/>
                      <a:gd name="connsiteX0" fmla="*/ 0 w 286636"/>
                      <a:gd name="connsiteY0" fmla="*/ 0 h 2626137"/>
                      <a:gd name="connsiteX1" fmla="*/ 230644 w 286636"/>
                      <a:gd name="connsiteY1" fmla="*/ 1218599 h 2626137"/>
                      <a:gd name="connsiteX2" fmla="*/ 2459 w 286636"/>
                      <a:gd name="connsiteY2" fmla="*/ 2626137 h 2626137"/>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301356"/>
                      <a:gd name="connsiteY0" fmla="*/ 19736 h 2645873"/>
                      <a:gd name="connsiteX1" fmla="*/ 230644 w 301356"/>
                      <a:gd name="connsiteY1" fmla="*/ 1238335 h 2645873"/>
                      <a:gd name="connsiteX2" fmla="*/ 2459 w 301356"/>
                      <a:gd name="connsiteY2" fmla="*/ 2645873 h 2645873"/>
                      <a:gd name="connsiteX0" fmla="*/ 0 w 281434"/>
                      <a:gd name="connsiteY0" fmla="*/ 0 h 2626137"/>
                      <a:gd name="connsiteX1" fmla="*/ 230644 w 281434"/>
                      <a:gd name="connsiteY1" fmla="*/ 1218599 h 2626137"/>
                      <a:gd name="connsiteX2" fmla="*/ 2459 w 281434"/>
                      <a:gd name="connsiteY2" fmla="*/ 2626137 h 2626137"/>
                      <a:gd name="connsiteX0" fmla="*/ 0 w 281434"/>
                      <a:gd name="connsiteY0" fmla="*/ 0 h 2626137"/>
                      <a:gd name="connsiteX1" fmla="*/ 230644 w 281434"/>
                      <a:gd name="connsiteY1" fmla="*/ 1218599 h 2626137"/>
                      <a:gd name="connsiteX2" fmla="*/ 2459 w 281434"/>
                      <a:gd name="connsiteY2" fmla="*/ 2626137 h 2626137"/>
                      <a:gd name="connsiteX0" fmla="*/ 0 w 276479"/>
                      <a:gd name="connsiteY0" fmla="*/ 0 h 2626137"/>
                      <a:gd name="connsiteX1" fmla="*/ 230644 w 276479"/>
                      <a:gd name="connsiteY1" fmla="*/ 1218599 h 2626137"/>
                      <a:gd name="connsiteX2" fmla="*/ 2459 w 276479"/>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61243"/>
                      <a:gd name="connsiteY0" fmla="*/ 0 h 2626137"/>
                      <a:gd name="connsiteX1" fmla="*/ 230644 w 261243"/>
                      <a:gd name="connsiteY1" fmla="*/ 1218599 h 2626137"/>
                      <a:gd name="connsiteX2" fmla="*/ 2459 w 261243"/>
                      <a:gd name="connsiteY2" fmla="*/ 2626137 h 2626137"/>
                      <a:gd name="connsiteX0" fmla="*/ 0 w 230783"/>
                      <a:gd name="connsiteY0" fmla="*/ 0 h 2626137"/>
                      <a:gd name="connsiteX1" fmla="*/ 230644 w 230783"/>
                      <a:gd name="connsiteY1" fmla="*/ 1218599 h 2626137"/>
                      <a:gd name="connsiteX2" fmla="*/ 2459 w 230783"/>
                      <a:gd name="connsiteY2" fmla="*/ 2626137 h 2626137"/>
                    </a:gdLst>
                    <a:ahLst/>
                    <a:cxnLst>
                      <a:cxn ang="0">
                        <a:pos x="connsiteX0" y="connsiteY0"/>
                      </a:cxn>
                      <a:cxn ang="0">
                        <a:pos x="connsiteX1" y="connsiteY1"/>
                      </a:cxn>
                      <a:cxn ang="0">
                        <a:pos x="connsiteX2" y="connsiteY2"/>
                      </a:cxn>
                    </a:cxnLst>
                    <a:rect l="l" t="t" r="r" b="b"/>
                    <a:pathLst>
                      <a:path w="230783" h="2626137">
                        <a:moveTo>
                          <a:pt x="0" y="0"/>
                        </a:moveTo>
                        <a:cubicBezTo>
                          <a:pt x="220425" y="242693"/>
                          <a:pt x="225328" y="763171"/>
                          <a:pt x="230644" y="1218599"/>
                        </a:cubicBezTo>
                        <a:cubicBezTo>
                          <a:pt x="230783" y="1655911"/>
                          <a:pt x="208895" y="2405701"/>
                          <a:pt x="2459" y="2626137"/>
                        </a:cubicBezTo>
                      </a:path>
                    </a:pathLst>
                  </a:custGeom>
                  <a:noFill/>
                  <a:ln w="28575" cap="flat" cmpd="sng" algn="ctr">
                    <a:solidFill>
                      <a:schemeClr val="bg1"/>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grpSp>
        </p:grpSp>
        <p:sp>
          <p:nvSpPr>
            <p:cNvPr id="249" name="Down Arrow 248"/>
            <p:cNvSpPr/>
            <p:nvPr/>
          </p:nvSpPr>
          <p:spPr bwMode="auto">
            <a:xfrm>
              <a:off x="5448300" y="3871913"/>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sp>
          <p:nvSpPr>
            <p:cNvPr id="252" name="Down Arrow 251"/>
            <p:cNvSpPr/>
            <p:nvPr/>
          </p:nvSpPr>
          <p:spPr bwMode="auto">
            <a:xfrm>
              <a:off x="7200900" y="3871913"/>
              <a:ext cx="285750" cy="428625"/>
            </a:xfrm>
            <a:prstGeom prst="downArrow">
              <a:avLst/>
            </a:prstGeom>
            <a:solidFill>
              <a:schemeClr val="accent3"/>
            </a:solidFill>
            <a:ln w="12700" cap="flat" cmpd="sng" algn="ctr">
              <a:solidFill>
                <a:schemeClr val="bg2"/>
              </a:solidFill>
              <a:prstDash val="solid"/>
              <a:round/>
              <a:headEnd type="none" w="lg" len="med"/>
              <a:tailEnd type="none" w="lg"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2800" b="0" i="0" u="none" strike="noStrike" cap="none" normalizeH="0" baseline="0" smtClean="0">
                <a:ln>
                  <a:noFill/>
                </a:ln>
                <a:solidFill>
                  <a:schemeClr val="tx1"/>
                </a:solidFill>
                <a:effectLst/>
                <a:latin typeface="Times New Roman" pitchFamily="18"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VI_1381.MOV">
            <a:hlinkClick r:id="" action="ppaction://media"/>
          </p:cNvPr>
          <p:cNvPicPr>
            <a:picLocks noRot="1" noChangeAspect="1"/>
          </p:cNvPicPr>
          <p:nvPr>
            <a:videoFile r:link="rId1"/>
          </p:nvPr>
        </p:nvPicPr>
        <p:blipFill>
          <a:blip r:embed="rId3" cstate="email"/>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dirty="0" smtClean="0"/>
              <a:t>First Female AguaClara Plant Operator: Rosa</a:t>
            </a:r>
            <a:endParaRPr lang="en-US" dirty="0"/>
          </a:p>
        </p:txBody>
      </p:sp>
    </p:spTree>
  </p:cSld>
  <p:clrMapOvr>
    <a:masterClrMapping/>
  </p:clrMapOvr>
  <p:transition>
    <p:fade/>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3"/>
                </p:tgtEl>
              </p:cMediaNode>
            </p:video>
            <p:seq concurrent="1" nextAc="seek">
              <p:cTn id="3" restart="whenNotActive" fill="hold" evtFilter="cancelBubble" nodeType="interactiveSeq">
                <p:stCondLst>
                  <p:cond evt="onClick" delay="0">
                    <p:tgtEl>
                      <p:spTgt spid="3"/>
                    </p:tgtEl>
                  </p:cond>
                </p:stCondLst>
                <p:endSync evt="end" delay="0">
                  <p:rtn val="all"/>
                </p:endSync>
                <p:childTnLst>
                  <p:par>
                    <p:cTn id="4" fill="hold">
                      <p:stCondLst>
                        <p:cond delay="0"/>
                      </p:stCondLst>
                      <p:childTnLst>
                        <p:par>
                          <p:cTn id="5" fill="hold">
                            <p:stCondLst>
                              <p:cond delay="0"/>
                            </p:stCondLst>
                            <p:childTnLst>
                              <p:par>
                                <p:cTn id="6" presetID="2" presetClass="mediacall" presetSubtype="0" fill="hold" nodeType="clickEffect">
                                  <p:stCondLst>
                                    <p:cond delay="0"/>
                                  </p:stCondLst>
                                  <p:childTnLst>
                                    <p:cmd type="call" cmd="togglePause">
                                      <p:cBhvr>
                                        <p:cTn id="7"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Arsenic</a:t>
            </a:r>
            <a:endParaRPr lang="en-US" noProof="0"/>
          </a:p>
        </p:txBody>
      </p:sp>
      <p:sp>
        <p:nvSpPr>
          <p:cNvPr id="3" name="Content Placeholder 2"/>
          <p:cNvSpPr>
            <a:spLocks noGrp="1"/>
          </p:cNvSpPr>
          <p:nvPr>
            <p:ph idx="1"/>
          </p:nvPr>
        </p:nvSpPr>
        <p:spPr/>
        <p:txBody>
          <a:bodyPr/>
          <a:lstStyle/>
          <a:p>
            <a:r>
              <a:rPr lang="en-US" dirty="0" smtClean="0"/>
              <a:t>Expand AguaClara into removal of arsenic from groundwater</a:t>
            </a:r>
          </a:p>
          <a:p>
            <a:r>
              <a:rPr lang="en-US" dirty="0" smtClean="0"/>
              <a:t>Flocculation/Sedimentation/Filtration is an effective method for removing arsenic</a:t>
            </a:r>
          </a:p>
          <a:p>
            <a:r>
              <a:rPr lang="en-US" dirty="0" smtClean="0"/>
              <a:t>The chemistry and physics of the process are poorly understood</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smtClean="0"/>
              <a:t>Calcium Carbonate Scaling</a:t>
            </a:r>
            <a:endParaRPr lang="en-US" noProof="0"/>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2" cstate="email"/>
          <a:srcRect/>
          <a:stretch>
            <a:fillRect/>
          </a:stretch>
        </p:blipFill>
        <p:spPr bwMode="auto">
          <a:xfrm>
            <a:off x="3962400" y="1558636"/>
            <a:ext cx="5181600" cy="529936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fade/>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email">
            <a:lum bright="20000" contrast="10000"/>
          </a:blip>
          <a:srcRect/>
          <a:stretch>
            <a:fillRect/>
          </a:stretch>
        </p:blipFill>
        <p:spPr bwMode="auto">
          <a:xfrm>
            <a:off x="1066800" y="1543050"/>
            <a:ext cx="7086600" cy="5314950"/>
          </a:xfrm>
          <a:prstGeom prst="rect">
            <a:avLst/>
          </a:prstGeom>
          <a:noFill/>
          <a:ln w="9525">
            <a:noFill/>
            <a:miter lim="800000"/>
            <a:headEnd/>
            <a:tailEnd/>
          </a:ln>
        </p:spPr>
      </p:pic>
      <p:sp>
        <p:nvSpPr>
          <p:cNvPr id="2" name="Title 1"/>
          <p:cNvSpPr>
            <a:spLocks noGrp="1"/>
          </p:cNvSpPr>
          <p:nvPr>
            <p:ph type="title"/>
          </p:nvPr>
        </p:nvSpPr>
        <p:spPr/>
        <p:txBody>
          <a:bodyPr/>
          <a:lstStyle/>
          <a:p>
            <a:pPr lvl="0"/>
            <a:r>
              <a:rPr lang="en-US" noProof="0" smtClean="0"/>
              <a:t>Turbidimeter</a:t>
            </a:r>
            <a:endParaRPr lang="en-US" noProof="0"/>
          </a:p>
        </p:txBody>
      </p:sp>
    </p:spTree>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noProof="0" dirty="0" smtClean="0"/>
              <a:t>Coagulant Management</a:t>
            </a:r>
            <a:endParaRPr lang="en-US" noProof="0" dirty="0"/>
          </a:p>
        </p:txBody>
      </p:sp>
      <p:sp>
        <p:nvSpPr>
          <p:cNvPr id="3" name="Content Placeholder 2"/>
          <p:cNvSpPr>
            <a:spLocks noGrp="1"/>
          </p:cNvSpPr>
          <p:nvPr>
            <p:ph idx="1"/>
          </p:nvPr>
        </p:nvSpPr>
        <p:spPr/>
        <p:txBody>
          <a:bodyPr/>
          <a:lstStyle/>
          <a:p>
            <a:r>
              <a:rPr lang="en-US" dirty="0" smtClean="0"/>
              <a:t>Chemical concentration in the stock tanks</a:t>
            </a:r>
          </a:p>
          <a:p>
            <a:r>
              <a:rPr lang="en-US" dirty="0" smtClean="0"/>
              <a:t>Mixing of the stock tank chemicals</a:t>
            </a:r>
            <a:endParaRPr lang="en-US" dirty="0"/>
          </a:p>
        </p:txBody>
      </p:sp>
      <p:pic>
        <p:nvPicPr>
          <p:cNvPr id="15362" name="Picture 2" descr="https://lh6.googleusercontent.com/-PqqUBnzKgGM/TsErU2sFs3I/AAAAAAAAj28/2kOqf-G-FjA/s800/IMG_0586.JPG"/>
          <p:cNvPicPr>
            <a:picLocks noChangeAspect="1" noChangeArrowheads="1"/>
          </p:cNvPicPr>
          <p:nvPr/>
        </p:nvPicPr>
        <p:blipFill>
          <a:blip r:embed="rId2" cstate="email"/>
          <a:srcRect/>
          <a:stretch>
            <a:fillRect/>
          </a:stretch>
        </p:blipFill>
        <p:spPr bwMode="auto">
          <a:xfrm>
            <a:off x="2057400" y="2971800"/>
            <a:ext cx="5181600" cy="3886200"/>
          </a:xfrm>
          <a:prstGeom prst="rect">
            <a:avLst/>
          </a:prstGeom>
          <a:noFill/>
        </p:spPr>
      </p:pic>
    </p:spTree>
  </p:cSld>
  <p:clrMapOvr>
    <a:masterClrMapping/>
  </p:clrMapOvr>
  <p:transition>
    <p:fade/>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hlinkClick r:id="rId2"/>
              </a:rPr>
              <a:t>https://confluence.cornell.edu/display/AGUACLARA/Syllabi</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hlinkClick r:id="" action="ppaction://macro?name=randomNumber"/>
          </p:cNvPr>
          <p:cNvSpPr txBox="1">
            <a:spLocks noChangeArrowheads="1"/>
          </p:cNvSpPr>
          <p:nvPr/>
        </p:nvSpPr>
        <p:spPr bwMode="auto">
          <a:xfrm>
            <a:off x="152400" y="4648200"/>
            <a:ext cx="3200400" cy="990600"/>
          </a:xfrm>
          <a:prstGeom prst="rect">
            <a:avLst/>
          </a:prstGeom>
          <a:solidFill>
            <a:srgbClr val="FF0000"/>
          </a:solidFill>
          <a:ln w="25400">
            <a:solidFill>
              <a:schemeClr val="tx1"/>
            </a:solidFill>
            <a:miter lim="800000"/>
            <a:headEnd/>
            <a:tailEnd/>
          </a:ln>
          <a:effectLst/>
        </p:spPr>
        <p:txBody>
          <a:bodyPr anchor="ctr">
            <a:noAutofit/>
          </a:bodyPr>
          <a:lstStyle/>
          <a:p>
            <a:pPr algn="ctr">
              <a:spcBef>
                <a:spcPct val="50000"/>
              </a:spcBef>
            </a:pPr>
            <a:r>
              <a:rPr lang="en-US" dirty="0" smtClean="0"/>
              <a:t>Role the Dice</a:t>
            </a:r>
            <a:endParaRPr lang="en-US" b="1" dirty="0" smtClean="0">
              <a:solidFill>
                <a:schemeClr val="bg1"/>
              </a:solidFill>
              <a:latin typeface="Comic Sans MS" pitchFamily="66" charset="0"/>
            </a:endParaRPr>
          </a:p>
        </p:txBody>
      </p:sp>
      <p:sp>
        <p:nvSpPr>
          <p:cNvPr id="2054" name="Text Box 6"/>
          <p:cNvSpPr txBox="1">
            <a:spLocks noChangeArrowheads="1"/>
          </p:cNvSpPr>
          <p:nvPr/>
        </p:nvSpPr>
        <p:spPr bwMode="auto">
          <a:xfrm>
            <a:off x="6858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a:p>
        </p:txBody>
      </p:sp>
      <p:sp>
        <p:nvSpPr>
          <p:cNvPr id="9" name="Text Box 6"/>
          <p:cNvSpPr txBox="1">
            <a:spLocks noChangeArrowheads="1"/>
          </p:cNvSpPr>
          <p:nvPr/>
        </p:nvSpPr>
        <p:spPr bwMode="auto">
          <a:xfrm>
            <a:off x="238125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a:p>
        </p:txBody>
      </p:sp>
      <p:sp>
        <p:nvSpPr>
          <p:cNvPr id="10" name="Text Box 6"/>
          <p:cNvSpPr txBox="1">
            <a:spLocks noChangeArrowheads="1"/>
          </p:cNvSpPr>
          <p:nvPr/>
        </p:nvSpPr>
        <p:spPr bwMode="auto">
          <a:xfrm>
            <a:off x="40767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a:p>
        </p:txBody>
      </p:sp>
      <p:sp>
        <p:nvSpPr>
          <p:cNvPr id="11" name="Text Box 6"/>
          <p:cNvSpPr txBox="1">
            <a:spLocks noChangeArrowheads="1"/>
          </p:cNvSpPr>
          <p:nvPr/>
        </p:nvSpPr>
        <p:spPr bwMode="auto">
          <a:xfrm>
            <a:off x="577215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0</a:t>
            </a:r>
            <a:endParaRPr lang="en-US" sz="9600" b="1"/>
          </a:p>
        </p:txBody>
      </p:sp>
      <p:sp>
        <p:nvSpPr>
          <p:cNvPr id="12" name="Text Box 6"/>
          <p:cNvSpPr txBox="1">
            <a:spLocks noChangeArrowheads="1"/>
          </p:cNvSpPr>
          <p:nvPr/>
        </p:nvSpPr>
        <p:spPr bwMode="auto">
          <a:xfrm>
            <a:off x="7467600" y="327660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a:p>
        </p:txBody>
      </p:sp>
      <p:sp>
        <p:nvSpPr>
          <p:cNvPr id="24" name="Text Box 6"/>
          <p:cNvSpPr txBox="1">
            <a:spLocks noChangeArrowheads="1"/>
          </p:cNvSpPr>
          <p:nvPr/>
        </p:nvSpPr>
        <p:spPr bwMode="auto">
          <a:xfrm>
            <a:off x="3429000" y="4297740"/>
            <a:ext cx="57150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failure</a:t>
            </a:r>
            <a:endParaRPr lang="en-US" sz="9600" b="1"/>
          </a:p>
        </p:txBody>
      </p:sp>
      <p:sp>
        <p:nvSpPr>
          <p:cNvPr id="13" name="Title 12"/>
          <p:cNvSpPr>
            <a:spLocks noGrp="1"/>
          </p:cNvSpPr>
          <p:nvPr>
            <p:ph type="title"/>
          </p:nvPr>
        </p:nvSpPr>
        <p:spPr/>
        <p:txBody>
          <a:bodyPr/>
          <a:lstStyle/>
          <a:p>
            <a:r>
              <a:rPr lang="en-US" dirty="0" smtClean="0"/>
              <a:t>Risk of Failure in a Mechanized Plant</a:t>
            </a:r>
            <a:endParaRPr lang="en-US" dirty="0"/>
          </a:p>
        </p:txBody>
      </p:sp>
      <p:pic>
        <p:nvPicPr>
          <p:cNvPr id="15" name="Picture 14"/>
          <p:cNvPicPr>
            <a:picLocks noChangeAspect="1"/>
          </p:cNvPicPr>
          <p:nvPr/>
        </p:nvPicPr>
        <p:blipFill>
          <a:blip r:embed="rId2" cstate="email">
            <a:extLst>
              <a:ext uri="{28A0092B-C50C-407E-A947-70E740481C1C}">
                <a14:useLocalDpi xmlns:a14="http://schemas.microsoft.com/office/drawing/2010/main" xmlns="" val="0"/>
              </a:ext>
            </a:extLst>
          </a:blip>
          <a:srcRect/>
          <a:stretch>
            <a:fillRect/>
          </a:stretch>
        </p:blipFill>
        <p:spPr>
          <a:xfrm>
            <a:off x="3733800" y="1821180"/>
            <a:ext cx="1600200" cy="1760220"/>
          </a:xfrm>
          <a:prstGeom prst="rect">
            <a:avLst/>
          </a:prstGeom>
        </p:spPr>
      </p:pic>
      <p:pic>
        <p:nvPicPr>
          <p:cNvPr id="19" name="Picture 2" descr="https://lh5.googleusercontent.com/-LB9AuSXAl0w/TT83JEb9vhI/AAAAAAAAcpQ/CQlBmFv-2lI/s800/DSC00272.JPG"/>
          <p:cNvPicPr>
            <a:picLocks noChangeAspect="1" noChangeArrowheads="1"/>
          </p:cNvPicPr>
          <p:nvPr/>
        </p:nvPicPr>
        <p:blipFill>
          <a:blip r:embed="rId3" cstate="email"/>
          <a:srcRect/>
          <a:stretch>
            <a:fillRect/>
          </a:stretch>
        </p:blipFill>
        <p:spPr bwMode="auto">
          <a:xfrm>
            <a:off x="228600" y="2196612"/>
            <a:ext cx="1600200" cy="1384788"/>
          </a:xfrm>
          <a:prstGeom prst="rect">
            <a:avLst/>
          </a:prstGeom>
          <a:noFill/>
        </p:spPr>
      </p:pic>
      <p:pic>
        <p:nvPicPr>
          <p:cNvPr id="20" name="Picture 19" descr="https://lh5.googleusercontent.com/-EI4U3Dd4OXk/S1xWSNnkiTI/AAAAAAAANZM/Iq9YddyMVGI/s576/DSC03039.JPG"/>
          <p:cNvPicPr>
            <a:picLocks noChangeAspect="1" noChangeArrowheads="1"/>
          </p:cNvPicPr>
          <p:nvPr/>
        </p:nvPicPr>
        <p:blipFill>
          <a:blip r:embed="rId4" cstate="email"/>
          <a:srcRect/>
          <a:stretch>
            <a:fillRect/>
          </a:stretch>
        </p:blipFill>
        <p:spPr bwMode="auto">
          <a:xfrm>
            <a:off x="1981200" y="1447800"/>
            <a:ext cx="1600200" cy="2133600"/>
          </a:xfrm>
          <a:prstGeom prst="rect">
            <a:avLst/>
          </a:prstGeom>
          <a:noFill/>
        </p:spPr>
      </p:pic>
      <p:pic>
        <p:nvPicPr>
          <p:cNvPr id="21" name="Picture 4" descr="https://lh4.googleusercontent.com/-1CJyUq5XrJM/TTs1xNE0ffI/AAAAAAAAYrI/zTR3lYy1VTo/s720/DSC04824.JPG"/>
          <p:cNvPicPr>
            <a:picLocks noChangeAspect="1" noChangeArrowheads="1"/>
          </p:cNvPicPr>
          <p:nvPr/>
        </p:nvPicPr>
        <p:blipFill>
          <a:blip r:embed="rId5" cstate="email"/>
          <a:srcRect/>
          <a:stretch>
            <a:fillRect/>
          </a:stretch>
        </p:blipFill>
        <p:spPr bwMode="auto">
          <a:xfrm>
            <a:off x="7239000" y="2381250"/>
            <a:ext cx="1600200" cy="1200150"/>
          </a:xfrm>
          <a:prstGeom prst="rect">
            <a:avLst/>
          </a:prstGeom>
          <a:noFill/>
        </p:spPr>
      </p:pic>
      <p:pic>
        <p:nvPicPr>
          <p:cNvPr id="22" name="Picture 21"/>
          <p:cNvPicPr>
            <a:picLocks noChangeAspect="1"/>
          </p:cNvPicPr>
          <p:nvPr/>
        </p:nvPicPr>
        <p:blipFill>
          <a:blip r:embed="rId6" cstate="email">
            <a:extLst>
              <a:ext uri="{28A0092B-C50C-407E-A947-70E740481C1C}">
                <a14:useLocalDpi xmlns:a14="http://schemas.microsoft.com/office/drawing/2010/main" xmlns="" val="0"/>
              </a:ext>
            </a:extLst>
          </a:blip>
          <a:stretch>
            <a:fillRect/>
          </a:stretch>
        </p:blipFill>
        <p:spPr>
          <a:xfrm>
            <a:off x="9372600" y="2438400"/>
            <a:ext cx="1600200" cy="1066800"/>
          </a:xfrm>
          <a:prstGeom prst="rect">
            <a:avLst/>
          </a:prstGeom>
        </p:spPr>
      </p:pic>
      <p:sp>
        <p:nvSpPr>
          <p:cNvPr id="23" name="TextBox 22"/>
          <p:cNvSpPr txBox="1"/>
          <p:nvPr/>
        </p:nvSpPr>
        <p:spPr>
          <a:xfrm>
            <a:off x="648789" y="5657671"/>
            <a:ext cx="7543800" cy="923330"/>
          </a:xfrm>
          <a:prstGeom prst="rect">
            <a:avLst/>
          </a:prstGeom>
          <a:noFill/>
        </p:spPr>
        <p:txBody>
          <a:bodyPr wrap="square" rtlCol="0">
            <a:spAutoFit/>
          </a:bodyPr>
          <a:lstStyle/>
          <a:p>
            <a:pPr marL="228600" indent="-228600">
              <a:buFont typeface="Wingdings" pitchFamily="2" charset="2"/>
              <a:buChar char="Ø"/>
            </a:pPr>
            <a:r>
              <a:rPr lang="en-US" smtClean="0"/>
              <a:t>The plant can only function if all of the processes are working</a:t>
            </a:r>
          </a:p>
          <a:p>
            <a:pPr marL="228600" indent="-228600">
              <a:buFont typeface="Wingdings" pitchFamily="2" charset="2"/>
              <a:buChar char="Ø"/>
            </a:pPr>
            <a:r>
              <a:rPr lang="en-US" smtClean="0"/>
              <a:t>The probability of failure is very high when there are several technology platforms with many components</a:t>
            </a:r>
            <a:endParaRPr lang="en-US" smtClean="0">
              <a:latin typeface="+mn-lt"/>
            </a:endParaRPr>
          </a:p>
        </p:txBody>
      </p:sp>
      <p:pic>
        <p:nvPicPr>
          <p:cNvPr id="69634" name="Picture 2" descr="https://lh3.googleusercontent.com/-cmV1d22hpWE/UMolGQvTIqI/AAAAAAAAotU/tGpxtVFRWZc/s912/IMG_7783.JPG"/>
          <p:cNvPicPr>
            <a:picLocks noChangeAspect="1" noChangeArrowheads="1"/>
          </p:cNvPicPr>
          <p:nvPr/>
        </p:nvPicPr>
        <p:blipFill>
          <a:blip r:embed="rId7" cstate="email"/>
          <a:srcRect/>
          <a:stretch>
            <a:fillRect/>
          </a:stretch>
        </p:blipFill>
        <p:spPr bwMode="auto">
          <a:xfrm>
            <a:off x="5486400" y="1701164"/>
            <a:ext cx="1600200" cy="1880236"/>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a:hlinkClick r:id="" action="ppaction://macro?name=onerandomNumber"/>
          </p:cNvPr>
          <p:cNvSpPr txBox="1">
            <a:spLocks noChangeArrowheads="1"/>
          </p:cNvSpPr>
          <p:nvPr/>
        </p:nvSpPr>
        <p:spPr bwMode="auto">
          <a:xfrm>
            <a:off x="76200" y="4876800"/>
            <a:ext cx="3124200" cy="958840"/>
          </a:xfrm>
          <a:prstGeom prst="rect">
            <a:avLst/>
          </a:prstGeom>
          <a:solidFill>
            <a:srgbClr val="FF0000"/>
          </a:solidFill>
          <a:ln w="25400">
            <a:solidFill>
              <a:schemeClr val="tx1"/>
            </a:solidFill>
            <a:miter lim="800000"/>
            <a:headEnd/>
            <a:tailEnd/>
          </a:ln>
          <a:effectLst/>
        </p:spPr>
        <p:txBody>
          <a:bodyPr anchor="ctr">
            <a:noAutofit/>
          </a:bodyPr>
          <a:lstStyle/>
          <a:p>
            <a:pPr algn="ctr">
              <a:spcBef>
                <a:spcPct val="50000"/>
              </a:spcBef>
            </a:pPr>
            <a:r>
              <a:rPr lang="en-US" dirty="0" smtClean="0"/>
              <a:t>Role the Dice</a:t>
            </a:r>
            <a:endParaRPr lang="en-US" b="1" dirty="0">
              <a:solidFill>
                <a:schemeClr val="bg1"/>
              </a:solidFill>
              <a:latin typeface="Comic Sans MS" pitchFamily="66" charset="0"/>
            </a:endParaRPr>
          </a:p>
        </p:txBody>
      </p:sp>
      <p:sp>
        <p:nvSpPr>
          <p:cNvPr id="2054" name="Text Box 6"/>
          <p:cNvSpPr txBox="1">
            <a:spLocks noChangeArrowheads="1"/>
          </p:cNvSpPr>
          <p:nvPr/>
        </p:nvSpPr>
        <p:spPr bwMode="auto">
          <a:xfrm>
            <a:off x="7543800" y="3192840"/>
            <a:ext cx="9144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1</a:t>
            </a:r>
            <a:endParaRPr lang="en-US" sz="9600" b="1"/>
          </a:p>
        </p:txBody>
      </p:sp>
      <p:sp>
        <p:nvSpPr>
          <p:cNvPr id="13" name="Title 12"/>
          <p:cNvSpPr>
            <a:spLocks noGrp="1"/>
          </p:cNvSpPr>
          <p:nvPr>
            <p:ph type="title"/>
          </p:nvPr>
        </p:nvSpPr>
        <p:spPr/>
        <p:txBody>
          <a:bodyPr/>
          <a:lstStyle/>
          <a:p>
            <a:r>
              <a:rPr lang="en-US" dirty="0" smtClean="0"/>
              <a:t>Risk of Failure in an AguaClara Plant</a:t>
            </a:r>
            <a:endParaRPr lang="en-US" dirty="0"/>
          </a:p>
        </p:txBody>
      </p:sp>
      <p:sp>
        <p:nvSpPr>
          <p:cNvPr id="14" name="Text Box 6"/>
          <p:cNvSpPr txBox="1">
            <a:spLocks noChangeArrowheads="1"/>
          </p:cNvSpPr>
          <p:nvPr/>
        </p:nvSpPr>
        <p:spPr bwMode="auto">
          <a:xfrm>
            <a:off x="3124200" y="4572000"/>
            <a:ext cx="6019800" cy="1569660"/>
          </a:xfrm>
          <a:prstGeom prst="rect">
            <a:avLst/>
          </a:prstGeom>
          <a:noFill/>
          <a:ln w="9525">
            <a:noFill/>
            <a:miter lim="800000"/>
            <a:headEnd/>
            <a:tailEnd/>
          </a:ln>
          <a:effectLst/>
        </p:spPr>
        <p:txBody>
          <a:bodyPr wrap="square">
            <a:spAutoFit/>
          </a:bodyPr>
          <a:lstStyle/>
          <a:p>
            <a:pPr algn="ctr">
              <a:spcBef>
                <a:spcPct val="50000"/>
              </a:spcBef>
            </a:pPr>
            <a:r>
              <a:rPr lang="en-US" sz="9600" b="1" smtClean="0"/>
              <a:t>success</a:t>
            </a:r>
            <a:endParaRPr lang="en-US" sz="9600" b="1"/>
          </a:p>
        </p:txBody>
      </p:sp>
      <p:sp>
        <p:nvSpPr>
          <p:cNvPr id="23" name="TextBox 22"/>
          <p:cNvSpPr txBox="1"/>
          <p:nvPr/>
        </p:nvSpPr>
        <p:spPr>
          <a:xfrm>
            <a:off x="118452" y="5943600"/>
            <a:ext cx="8873148" cy="369332"/>
          </a:xfrm>
          <a:prstGeom prst="rect">
            <a:avLst/>
          </a:prstGeom>
          <a:noFill/>
        </p:spPr>
        <p:txBody>
          <a:bodyPr wrap="square" rtlCol="0">
            <a:spAutoFit/>
          </a:bodyPr>
          <a:lstStyle/>
          <a:p>
            <a:r>
              <a:rPr lang="en-US" smtClean="0"/>
              <a:t>There are very few moving parts in an AguaClara plant and thus the risk of failure is very low.</a:t>
            </a:r>
            <a:endParaRPr lang="en-US" smtClean="0">
              <a:latin typeface="+mn-lt"/>
            </a:endParaRPr>
          </a:p>
        </p:txBody>
      </p:sp>
      <p:pic>
        <p:nvPicPr>
          <p:cNvPr id="67586" name="Picture 2" descr="https://lh3.googleusercontent.com/-k2PjgCnjjWs/TzLV3ca773I/AAAAAAAAmhY/TqH_eg88iPA/s640/IMG_1145.JPG"/>
          <p:cNvPicPr>
            <a:picLocks noChangeAspect="1" noChangeArrowheads="1"/>
          </p:cNvPicPr>
          <p:nvPr/>
        </p:nvPicPr>
        <p:blipFill>
          <a:blip r:embed="rId2" cstate="email"/>
          <a:srcRect/>
          <a:stretch>
            <a:fillRect/>
          </a:stretch>
        </p:blipFill>
        <p:spPr bwMode="auto">
          <a:xfrm>
            <a:off x="2895600" y="1676400"/>
            <a:ext cx="4114800" cy="3086100"/>
          </a:xfrm>
          <a:prstGeom prst="rect">
            <a:avLst/>
          </a:prstGeom>
          <a:noFill/>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5" name="Picture 1"/>
          <p:cNvPicPr>
            <a:picLocks noChangeAspect="1" noChangeArrowheads="1"/>
          </p:cNvPicPr>
          <p:nvPr/>
        </p:nvPicPr>
        <p:blipFill>
          <a:blip r:embed="rId3" cstate="email"/>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solidFill>
            <a:schemeClr val="bg1"/>
          </a:solidFill>
        </p:spPr>
        <p:txBody>
          <a:bodyPr/>
          <a:lstStyle/>
          <a:p>
            <a:r>
              <a:rPr lang="en-US" smtClean="0"/>
              <a:t>Since 2005: </a:t>
            </a:r>
            <a:br>
              <a:rPr lang="en-US" smtClean="0"/>
            </a:br>
            <a:r>
              <a:rPr lang="en-US" smtClean="0"/>
              <a:t>AguaClara in Honduras</a:t>
            </a:r>
            <a:endParaRPr lang="en-US"/>
          </a:p>
        </p:txBody>
      </p:sp>
      <p:sp>
        <p:nvSpPr>
          <p:cNvPr id="9" name="5-Point Star 8"/>
          <p:cNvSpPr/>
          <p:nvPr/>
        </p:nvSpPr>
        <p:spPr>
          <a:xfrm>
            <a:off x="4495800" y="3657600"/>
            <a:ext cx="533400" cy="457200"/>
          </a:xfrm>
          <a:prstGeom prst="star5">
            <a:avLst>
              <a:gd name="adj" fmla="val 25128"/>
              <a:gd name="hf" fmla="val 105146"/>
              <a:gd name="vf" fmla="val 110557"/>
            </a:avLst>
          </a:prstGeom>
          <a:solidFill>
            <a:srgbClr val="FF33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51"/>
          <p:cNvGrpSpPr/>
          <p:nvPr/>
        </p:nvGrpSpPr>
        <p:grpSpPr>
          <a:xfrm>
            <a:off x="5943600" y="3657600"/>
            <a:ext cx="2929466" cy="1207532"/>
            <a:chOff x="5943600" y="3657600"/>
            <a:chExt cx="2929466" cy="1207532"/>
          </a:xfrm>
        </p:grpSpPr>
        <p:pic>
          <p:nvPicPr>
            <p:cNvPr id="41987" name="Picture 3" descr="https://lh6.googleusercontent.com/-wj1XfIyazB8/TqrIPE6bs-I/AAAAAAAAjdQ/i7BA5JgxwwQ/s720/IMG_0534.JPG"/>
            <p:cNvPicPr>
              <a:picLocks noChangeAspect="1" noChangeArrowheads="1"/>
            </p:cNvPicPr>
            <p:nvPr/>
          </p:nvPicPr>
          <p:blipFill>
            <a:blip r:embed="rId4" cstate="email"/>
            <a:srcRect/>
            <a:stretch>
              <a:fillRect/>
            </a:stretch>
          </p:blipFill>
          <p:spPr bwMode="auto">
            <a:xfrm>
              <a:off x="7010400" y="3657600"/>
              <a:ext cx="1862666" cy="838200"/>
            </a:xfrm>
            <a:prstGeom prst="rect">
              <a:avLst/>
            </a:prstGeom>
            <a:noFill/>
          </p:spPr>
        </p:pic>
        <p:sp>
          <p:nvSpPr>
            <p:cNvPr id="17" name="TextBox 16"/>
            <p:cNvSpPr txBox="1"/>
            <p:nvPr/>
          </p:nvSpPr>
          <p:spPr>
            <a:xfrm>
              <a:off x="7010400" y="4495800"/>
              <a:ext cx="1449949" cy="369332"/>
            </a:xfrm>
            <a:prstGeom prst="rect">
              <a:avLst/>
            </a:prstGeom>
            <a:solidFill>
              <a:srgbClr val="FFF8D1"/>
            </a:solidFill>
          </p:spPr>
          <p:txBody>
            <a:bodyPr wrap="none" rtlCol="0">
              <a:spAutoFit/>
            </a:bodyPr>
            <a:lstStyle/>
            <a:p>
              <a:r>
                <a:rPr lang="en-US" dirty="0" err="1" smtClean="0"/>
                <a:t>Alauca</a:t>
              </a:r>
              <a:r>
                <a:rPr lang="en-US" dirty="0" smtClean="0"/>
                <a:t> 2011</a:t>
              </a:r>
              <a:endParaRPr lang="en-US" dirty="0"/>
            </a:p>
          </p:txBody>
        </p:sp>
        <p:cxnSp>
          <p:nvCxnSpPr>
            <p:cNvPr id="29" name="Straight Arrow Connector 28"/>
            <p:cNvCxnSpPr>
              <a:stCxn id="41987" idx="1"/>
            </p:cNvCxnSpPr>
            <p:nvPr/>
          </p:nvCxnSpPr>
          <p:spPr>
            <a:xfrm flipH="1">
              <a:off x="5943600" y="4076700"/>
              <a:ext cx="1066800" cy="381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8" name="Group 47"/>
          <p:cNvGrpSpPr/>
          <p:nvPr/>
        </p:nvGrpSpPr>
        <p:grpSpPr>
          <a:xfrm>
            <a:off x="4572000" y="2438400"/>
            <a:ext cx="2293253" cy="1359932"/>
            <a:chOff x="4572000" y="2438400"/>
            <a:chExt cx="2293253" cy="1359932"/>
          </a:xfrm>
        </p:grpSpPr>
        <p:pic>
          <p:nvPicPr>
            <p:cNvPr id="3" name="Picture 4" descr="IMGP4839"/>
            <p:cNvPicPr>
              <a:picLocks noChangeAspect="1" noChangeArrowheads="1"/>
            </p:cNvPicPr>
            <p:nvPr/>
          </p:nvPicPr>
          <p:blipFill>
            <a:blip r:embed="rId5" cstate="email"/>
            <a:srcRect/>
            <a:stretch>
              <a:fillRect/>
            </a:stretch>
          </p:blipFill>
          <p:spPr bwMode="auto">
            <a:xfrm>
              <a:off x="5486400" y="2438400"/>
              <a:ext cx="1295400" cy="971550"/>
            </a:xfrm>
            <a:prstGeom prst="rect">
              <a:avLst/>
            </a:prstGeom>
            <a:noFill/>
          </p:spPr>
        </p:pic>
        <p:sp>
          <p:nvSpPr>
            <p:cNvPr id="11" name="TextBox 10"/>
            <p:cNvSpPr txBox="1"/>
            <p:nvPr/>
          </p:nvSpPr>
          <p:spPr>
            <a:xfrm>
              <a:off x="5334000" y="3429000"/>
              <a:ext cx="1531253" cy="369332"/>
            </a:xfrm>
            <a:prstGeom prst="rect">
              <a:avLst/>
            </a:prstGeom>
            <a:solidFill>
              <a:srgbClr val="FFF8D1"/>
            </a:solidFill>
          </p:spPr>
          <p:txBody>
            <a:bodyPr wrap="none" rtlCol="0">
              <a:spAutoFit/>
            </a:bodyPr>
            <a:lstStyle/>
            <a:p>
              <a:r>
                <a:rPr lang="en-US" dirty="0" smtClean="0"/>
                <a:t>Tamara 2008</a:t>
              </a:r>
              <a:endParaRPr lang="en-US" dirty="0"/>
            </a:p>
          </p:txBody>
        </p:sp>
        <p:cxnSp>
          <p:nvCxnSpPr>
            <p:cNvPr id="31" name="Straight Arrow Connector 30"/>
            <p:cNvCxnSpPr>
              <a:stCxn id="3" idx="1"/>
            </p:cNvCxnSpPr>
            <p:nvPr/>
          </p:nvCxnSpPr>
          <p:spPr>
            <a:xfrm flipH="1">
              <a:off x="4572000" y="2924175"/>
              <a:ext cx="914400" cy="5429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5" name="Group 49"/>
          <p:cNvGrpSpPr/>
          <p:nvPr/>
        </p:nvGrpSpPr>
        <p:grpSpPr>
          <a:xfrm>
            <a:off x="4343400" y="1447800"/>
            <a:ext cx="4010119" cy="1838325"/>
            <a:chOff x="4343400" y="1447800"/>
            <a:chExt cx="4010119" cy="1838325"/>
          </a:xfrm>
        </p:grpSpPr>
        <p:pic>
          <p:nvPicPr>
            <p:cNvPr id="6" name="Picture 9"/>
            <p:cNvPicPr>
              <a:picLocks noChangeAspect="1" noChangeArrowheads="1"/>
            </p:cNvPicPr>
            <p:nvPr/>
          </p:nvPicPr>
          <p:blipFill>
            <a:blip r:embed="rId6" cstate="email"/>
            <a:srcRect/>
            <a:stretch>
              <a:fillRect/>
            </a:stretch>
          </p:blipFill>
          <p:spPr bwMode="auto">
            <a:xfrm>
              <a:off x="5410200" y="1447800"/>
              <a:ext cx="1204913" cy="904875"/>
            </a:xfrm>
            <a:prstGeom prst="rect">
              <a:avLst/>
            </a:prstGeom>
            <a:noFill/>
            <a:ln w="9525">
              <a:noFill/>
              <a:miter lim="800000"/>
              <a:headEnd/>
              <a:tailEnd/>
            </a:ln>
            <a:effectLst/>
          </p:spPr>
        </p:pic>
        <p:sp>
          <p:nvSpPr>
            <p:cNvPr id="13" name="TextBox 12"/>
            <p:cNvSpPr txBox="1"/>
            <p:nvPr/>
          </p:nvSpPr>
          <p:spPr>
            <a:xfrm>
              <a:off x="6629400" y="1447800"/>
              <a:ext cx="1724119" cy="923330"/>
            </a:xfrm>
            <a:prstGeom prst="rect">
              <a:avLst/>
            </a:prstGeom>
            <a:solidFill>
              <a:srgbClr val="FFF8D1"/>
            </a:solidFill>
          </p:spPr>
          <p:txBody>
            <a:bodyPr wrap="square" rtlCol="0">
              <a:spAutoFit/>
            </a:bodyPr>
            <a:lstStyle/>
            <a:p>
              <a:pPr algn="r"/>
              <a:r>
                <a:rPr lang="en-US" dirty="0" smtClean="0"/>
                <a:t>“</a:t>
              </a:r>
              <a:r>
                <a:rPr lang="en-US" dirty="0" err="1" smtClean="0"/>
                <a:t>Cuatro</a:t>
              </a:r>
              <a:r>
                <a:rPr lang="en-US" dirty="0" smtClean="0"/>
                <a:t> </a:t>
              </a:r>
              <a:r>
                <a:rPr lang="en-US" dirty="0" err="1" smtClean="0"/>
                <a:t>Comunidades</a:t>
              </a:r>
              <a:r>
                <a:rPr lang="en-US" dirty="0" smtClean="0"/>
                <a:t>” 2009</a:t>
              </a:r>
              <a:endParaRPr lang="en-US" dirty="0"/>
            </a:p>
          </p:txBody>
        </p:sp>
        <p:cxnSp>
          <p:nvCxnSpPr>
            <p:cNvPr id="33" name="Straight Arrow Connector 32"/>
            <p:cNvCxnSpPr>
              <a:stCxn id="6" idx="1"/>
            </p:cNvCxnSpPr>
            <p:nvPr/>
          </p:nvCxnSpPr>
          <p:spPr>
            <a:xfrm flipH="1">
              <a:off x="4343400" y="1900238"/>
              <a:ext cx="1066800" cy="13858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50"/>
          <p:cNvGrpSpPr/>
          <p:nvPr/>
        </p:nvGrpSpPr>
        <p:grpSpPr>
          <a:xfrm>
            <a:off x="2743200" y="1600200"/>
            <a:ext cx="1828800" cy="1295400"/>
            <a:chOff x="2743200" y="1600200"/>
            <a:chExt cx="1828800" cy="1295400"/>
          </a:xfrm>
        </p:grpSpPr>
        <p:sp>
          <p:nvSpPr>
            <p:cNvPr id="14" name="TextBox 13"/>
            <p:cNvSpPr txBox="1"/>
            <p:nvPr/>
          </p:nvSpPr>
          <p:spPr>
            <a:xfrm>
              <a:off x="2743200" y="2413476"/>
              <a:ext cx="1659429" cy="369332"/>
            </a:xfrm>
            <a:prstGeom prst="rect">
              <a:avLst/>
            </a:prstGeom>
            <a:solidFill>
              <a:srgbClr val="FFF8D1"/>
            </a:solidFill>
          </p:spPr>
          <p:txBody>
            <a:bodyPr wrap="none" rtlCol="0">
              <a:spAutoFit/>
            </a:bodyPr>
            <a:lstStyle/>
            <a:p>
              <a:r>
                <a:rPr lang="en-US" dirty="0" err="1" smtClean="0"/>
                <a:t>Agalteca</a:t>
              </a:r>
              <a:r>
                <a:rPr lang="en-US" dirty="0" smtClean="0"/>
                <a:t> 2010</a:t>
              </a:r>
              <a:endParaRPr lang="en-US" dirty="0"/>
            </a:p>
          </p:txBody>
        </p:sp>
        <p:pic>
          <p:nvPicPr>
            <p:cNvPr id="16" name="Picture 3"/>
            <p:cNvPicPr>
              <a:picLocks noChangeAspect="1" noChangeArrowheads="1"/>
            </p:cNvPicPr>
            <p:nvPr/>
          </p:nvPicPr>
          <p:blipFill>
            <a:blip r:embed="rId7" cstate="email"/>
            <a:srcRect/>
            <a:stretch>
              <a:fillRect/>
            </a:stretch>
          </p:blipFill>
          <p:spPr bwMode="auto">
            <a:xfrm>
              <a:off x="2971800" y="1600200"/>
              <a:ext cx="1219200" cy="807903"/>
            </a:xfrm>
            <a:prstGeom prst="rect">
              <a:avLst/>
            </a:prstGeom>
            <a:noFill/>
            <a:ln w="9525">
              <a:noFill/>
              <a:miter lim="800000"/>
              <a:headEnd/>
              <a:tailEnd/>
            </a:ln>
            <a:effectLst/>
          </p:spPr>
        </p:pic>
        <p:cxnSp>
          <p:nvCxnSpPr>
            <p:cNvPr id="35" name="Straight Arrow Connector 34"/>
            <p:cNvCxnSpPr>
              <a:stCxn id="16" idx="3"/>
            </p:cNvCxnSpPr>
            <p:nvPr/>
          </p:nvCxnSpPr>
          <p:spPr>
            <a:xfrm>
              <a:off x="4191000" y="2004152"/>
              <a:ext cx="381000" cy="89144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19" name="Group 52"/>
          <p:cNvGrpSpPr/>
          <p:nvPr/>
        </p:nvGrpSpPr>
        <p:grpSpPr>
          <a:xfrm>
            <a:off x="228600" y="1650332"/>
            <a:ext cx="1981200" cy="1157400"/>
            <a:chOff x="228600" y="1650332"/>
            <a:chExt cx="1981200" cy="1157400"/>
          </a:xfrm>
        </p:grpSpPr>
        <p:pic>
          <p:nvPicPr>
            <p:cNvPr id="41989" name="Picture 5" descr="https://lh5.googleusercontent.com/-dkstSbrecug/Tx1apuytpFI/AAAAAAAAk8s/vjTvI0K8H4M/s720/IMG_7753.JPG"/>
            <p:cNvPicPr>
              <a:picLocks noChangeAspect="1" noChangeArrowheads="1"/>
            </p:cNvPicPr>
            <p:nvPr/>
          </p:nvPicPr>
          <p:blipFill>
            <a:blip r:embed="rId8" cstate="email"/>
            <a:stretch>
              <a:fillRect/>
            </a:stretch>
          </p:blipFill>
          <p:spPr bwMode="auto">
            <a:xfrm>
              <a:off x="304800" y="1650332"/>
              <a:ext cx="1219200" cy="814136"/>
            </a:xfrm>
            <a:prstGeom prst="rect">
              <a:avLst/>
            </a:prstGeom>
            <a:noFill/>
          </p:spPr>
        </p:pic>
        <p:sp>
          <p:nvSpPr>
            <p:cNvPr id="26" name="TextBox 25"/>
            <p:cNvSpPr txBox="1"/>
            <p:nvPr/>
          </p:nvSpPr>
          <p:spPr>
            <a:xfrm>
              <a:off x="228600" y="2438400"/>
              <a:ext cx="1351652" cy="369332"/>
            </a:xfrm>
            <a:prstGeom prst="rect">
              <a:avLst/>
            </a:prstGeom>
            <a:solidFill>
              <a:srgbClr val="FFF8D1"/>
            </a:solidFill>
          </p:spPr>
          <p:txBody>
            <a:bodyPr wrap="none" rtlCol="0">
              <a:spAutoFit/>
            </a:bodyPr>
            <a:lstStyle/>
            <a:p>
              <a:r>
                <a:rPr lang="en-US" dirty="0" err="1" smtClean="0"/>
                <a:t>Atima</a:t>
              </a:r>
              <a:r>
                <a:rPr lang="en-US" dirty="0" smtClean="0"/>
                <a:t> 2012</a:t>
              </a:r>
              <a:endParaRPr lang="en-US" dirty="0"/>
            </a:p>
          </p:txBody>
        </p:sp>
        <p:cxnSp>
          <p:nvCxnSpPr>
            <p:cNvPr id="38" name="Straight Arrow Connector 37"/>
            <p:cNvCxnSpPr>
              <a:stCxn id="41989" idx="3"/>
            </p:cNvCxnSpPr>
            <p:nvPr/>
          </p:nvCxnSpPr>
          <p:spPr>
            <a:xfrm flipV="1">
              <a:off x="1524000" y="1981200"/>
              <a:ext cx="685800" cy="762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0" name="Group 48"/>
          <p:cNvGrpSpPr/>
          <p:nvPr/>
        </p:nvGrpSpPr>
        <p:grpSpPr>
          <a:xfrm>
            <a:off x="1371600" y="3429000"/>
            <a:ext cx="2142446" cy="1207532"/>
            <a:chOff x="1371600" y="3429000"/>
            <a:chExt cx="2142446" cy="1207532"/>
          </a:xfrm>
        </p:grpSpPr>
        <p:pic>
          <p:nvPicPr>
            <p:cNvPr id="5" name="Picture 6" descr="Marcala%20inauguration"/>
            <p:cNvPicPr>
              <a:picLocks noChangeAspect="1" noChangeArrowheads="1"/>
            </p:cNvPicPr>
            <p:nvPr/>
          </p:nvPicPr>
          <p:blipFill>
            <a:blip r:embed="rId9" cstate="email"/>
            <a:srcRect b="-3435"/>
            <a:stretch>
              <a:fillRect/>
            </a:stretch>
          </p:blipFill>
          <p:spPr bwMode="auto">
            <a:xfrm>
              <a:off x="1524000" y="3429000"/>
              <a:ext cx="1143000" cy="857250"/>
            </a:xfrm>
            <a:prstGeom prst="rect">
              <a:avLst/>
            </a:prstGeom>
            <a:noFill/>
          </p:spPr>
        </p:pic>
        <p:sp>
          <p:nvSpPr>
            <p:cNvPr id="12" name="TextBox 11"/>
            <p:cNvSpPr txBox="1"/>
            <p:nvPr/>
          </p:nvSpPr>
          <p:spPr>
            <a:xfrm>
              <a:off x="1371600" y="4267200"/>
              <a:ext cx="2142446" cy="369332"/>
            </a:xfrm>
            <a:prstGeom prst="rect">
              <a:avLst/>
            </a:prstGeom>
            <a:solidFill>
              <a:srgbClr val="FFF8D1"/>
            </a:solidFill>
          </p:spPr>
          <p:txBody>
            <a:bodyPr wrap="none" rtlCol="0">
              <a:spAutoFit/>
            </a:bodyPr>
            <a:lstStyle/>
            <a:p>
              <a:r>
                <a:rPr lang="en-US" dirty="0" err="1" smtClean="0"/>
                <a:t>Marcala</a:t>
              </a:r>
              <a:r>
                <a:rPr lang="en-US" dirty="0" smtClean="0"/>
                <a:t> 2008/2011</a:t>
              </a:r>
              <a:endParaRPr lang="en-US" dirty="0"/>
            </a:p>
          </p:txBody>
        </p:sp>
        <p:cxnSp>
          <p:nvCxnSpPr>
            <p:cNvPr id="41" name="Straight Arrow Connector 40"/>
            <p:cNvCxnSpPr>
              <a:stCxn id="5" idx="3"/>
            </p:cNvCxnSpPr>
            <p:nvPr/>
          </p:nvCxnSpPr>
          <p:spPr>
            <a:xfrm flipV="1">
              <a:off x="2667000" y="3581400"/>
              <a:ext cx="457200" cy="27622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grpSp>
        <p:nvGrpSpPr>
          <p:cNvPr id="21" name="Group 46"/>
          <p:cNvGrpSpPr/>
          <p:nvPr/>
        </p:nvGrpSpPr>
        <p:grpSpPr>
          <a:xfrm>
            <a:off x="3886200" y="4038600"/>
            <a:ext cx="1556836" cy="1969532"/>
            <a:chOff x="3886200" y="4038600"/>
            <a:chExt cx="1556836" cy="1969532"/>
          </a:xfrm>
        </p:grpSpPr>
        <p:pic>
          <p:nvPicPr>
            <p:cNvPr id="4" name="Picture 5" descr="Honduras 154"/>
            <p:cNvPicPr>
              <a:picLocks noChangeAspect="1" noChangeArrowheads="1"/>
            </p:cNvPicPr>
            <p:nvPr/>
          </p:nvPicPr>
          <p:blipFill>
            <a:blip r:embed="rId10" cstate="email"/>
            <a:srcRect/>
            <a:stretch>
              <a:fillRect/>
            </a:stretch>
          </p:blipFill>
          <p:spPr bwMode="auto">
            <a:xfrm>
              <a:off x="4038600" y="4800600"/>
              <a:ext cx="1295400" cy="854075"/>
            </a:xfrm>
            <a:prstGeom prst="rect">
              <a:avLst/>
            </a:prstGeom>
            <a:noFill/>
          </p:spPr>
        </p:pic>
        <p:sp>
          <p:nvSpPr>
            <p:cNvPr id="10" name="TextBox 9"/>
            <p:cNvSpPr txBox="1"/>
            <p:nvPr/>
          </p:nvSpPr>
          <p:spPr>
            <a:xfrm>
              <a:off x="3886200" y="5638800"/>
              <a:ext cx="1556836" cy="369332"/>
            </a:xfrm>
            <a:prstGeom prst="rect">
              <a:avLst/>
            </a:prstGeom>
            <a:solidFill>
              <a:srgbClr val="FFF8D1"/>
            </a:solidFill>
          </p:spPr>
          <p:txBody>
            <a:bodyPr wrap="none" rtlCol="0">
              <a:spAutoFit/>
            </a:bodyPr>
            <a:lstStyle/>
            <a:p>
              <a:r>
                <a:rPr lang="en-US" dirty="0" err="1" smtClean="0"/>
                <a:t>Ojojona</a:t>
              </a:r>
              <a:r>
                <a:rPr lang="en-US" dirty="0" smtClean="0"/>
                <a:t> 2007</a:t>
              </a:r>
              <a:endParaRPr lang="en-US" dirty="0"/>
            </a:p>
          </p:txBody>
        </p:sp>
        <p:cxnSp>
          <p:nvCxnSpPr>
            <p:cNvPr id="44" name="Straight Arrow Connector 43"/>
            <p:cNvCxnSpPr>
              <a:stCxn id="4" idx="0"/>
            </p:cNvCxnSpPr>
            <p:nvPr/>
          </p:nvCxnSpPr>
          <p:spPr>
            <a:xfrm flipH="1" flipV="1">
              <a:off x="4572000" y="4038600"/>
              <a:ext cx="114300" cy="76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 xmlns:p14="http://schemas.microsoft.com/office/powerpoint/2010/main" val="26274261"/>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AguaClara">
  <a:themeElements>
    <a:clrScheme name="classroom">
      <a:dk1>
        <a:srgbClr val="000000"/>
      </a:dk1>
      <a:lt1>
        <a:srgbClr val="FFFFFF"/>
      </a:lt1>
      <a:dk2>
        <a:srgbClr val="00005A"/>
      </a:dk2>
      <a:lt2>
        <a:srgbClr val="FFFFF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mn-lt"/>
          </a:defRPr>
        </a:defPPr>
      </a:lstStyle>
    </a:tx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nroe's Lectures">
  <a:themeElements>
    <a:clrScheme name="Classroom">
      <a:dk1>
        <a:srgbClr val="000000"/>
      </a:dk1>
      <a:lt1>
        <a:srgbClr val="FFFFFF"/>
      </a:lt1>
      <a:dk2>
        <a:srgbClr val="00005A"/>
      </a:dk2>
      <a:lt2>
        <a:srgbClr val="12037F"/>
      </a:lt2>
      <a:accent1>
        <a:srgbClr val="0300BE"/>
      </a:accent1>
      <a:accent2>
        <a:srgbClr val="FBA305"/>
      </a:accent2>
      <a:accent3>
        <a:srgbClr val="3399FF"/>
      </a:accent3>
      <a:accent4>
        <a:srgbClr val="AC0000"/>
      </a:accent4>
      <a:accent5>
        <a:srgbClr val="F7B0B0"/>
      </a:accent5>
      <a:accent6>
        <a:srgbClr val="E39304"/>
      </a:accent6>
      <a:hlink>
        <a:srgbClr val="678EFD"/>
      </a:hlink>
      <a:folHlink>
        <a:srgbClr val="AC0000"/>
      </a:folHlink>
    </a:clrScheme>
    <a:fontScheme name="teaching">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12700" cap="flat" cmpd="sng" algn="ctr">
          <a:solidFill>
            <a:schemeClr val="bg2"/>
          </a:solidFill>
          <a:prstDash val="solid"/>
          <a:round/>
          <a:headEnd type="none" w="lg" len="med"/>
          <a:tailEnd type="none" w="lg"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50000"/>
          </a:spcBef>
          <a:spcAft>
            <a:spcPct val="0"/>
          </a:spcAft>
          <a:buClrTx/>
          <a:buSzTx/>
          <a:buFontTx/>
          <a:buNone/>
          <a:tabLst/>
          <a:defRPr kumimoji="0" lang="en-US" sz="2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eaching 1">
        <a:dk1>
          <a:srgbClr val="000000"/>
        </a:dk1>
        <a:lt1>
          <a:srgbClr val="FFFFFF"/>
        </a:lt1>
        <a:dk2>
          <a:srgbClr val="000000"/>
        </a:dk2>
        <a:lt2>
          <a:srgbClr val="FFFFFF"/>
        </a:lt2>
        <a:accent1>
          <a:srgbClr val="969696"/>
        </a:accent1>
        <a:accent2>
          <a:srgbClr val="C0C0C0"/>
        </a:accent2>
        <a:accent3>
          <a:srgbClr val="FFFFFF"/>
        </a:accent3>
        <a:accent4>
          <a:srgbClr val="000000"/>
        </a:accent4>
        <a:accent5>
          <a:srgbClr val="C9C9C9"/>
        </a:accent5>
        <a:accent6>
          <a:srgbClr val="AEAEAE"/>
        </a:accent6>
        <a:hlink>
          <a:srgbClr val="EAEAEA"/>
        </a:hlink>
        <a:folHlink>
          <a:srgbClr val="000000"/>
        </a:folHlink>
      </a:clrScheme>
      <a:clrMap bg1="lt1" tx1="dk1" bg2="lt2" tx2="dk2" accent1="accent1" accent2="accent2" accent3="accent3" accent4="accent4" accent5="accent5" accent6="accent6" hlink="hlink" folHlink="folHlink"/>
    </a:extraClrScheme>
    <a:extraClrScheme>
      <a:clrScheme name="teaching 2">
        <a:dk1>
          <a:srgbClr val="000000"/>
        </a:dk1>
        <a:lt1>
          <a:srgbClr val="FFFFFF"/>
        </a:lt1>
        <a:dk2>
          <a:srgbClr val="003225"/>
        </a:dk2>
        <a:lt2>
          <a:srgbClr val="85FFBC"/>
        </a:lt2>
        <a:accent1>
          <a:srgbClr val="FA3A57"/>
        </a:accent1>
        <a:accent2>
          <a:srgbClr val="FBA305"/>
        </a:accent2>
        <a:accent3>
          <a:srgbClr val="AAADAC"/>
        </a:accent3>
        <a:accent4>
          <a:srgbClr val="DADADA"/>
        </a:accent4>
        <a:accent5>
          <a:srgbClr val="FCAEB4"/>
        </a:accent5>
        <a:accent6>
          <a:srgbClr val="E39304"/>
        </a:accent6>
        <a:hlink>
          <a:srgbClr val="3DA3FF"/>
        </a:hlink>
        <a:folHlink>
          <a:srgbClr val="FFFF00"/>
        </a:folHlink>
      </a:clrScheme>
      <a:clrMap bg1="dk2" tx1="lt1" bg2="dk1" tx2="lt2" accent1="accent1" accent2="accent2" accent3="accent3" accent4="accent4" accent5="accent5" accent6="accent6" hlink="hlink" folHlink="folHlink"/>
    </a:extraClrScheme>
    <a:extraClrScheme>
      <a:clrScheme name="teaching 3">
        <a:dk1>
          <a:srgbClr val="000000"/>
        </a:dk1>
        <a:lt1>
          <a:srgbClr val="FFFFFF"/>
        </a:lt1>
        <a:dk2>
          <a:srgbClr val="000044"/>
        </a:dk2>
        <a:lt2>
          <a:srgbClr val="FBBFF4"/>
        </a:lt2>
        <a:accent1>
          <a:srgbClr val="BC3C48"/>
        </a:accent1>
        <a:accent2>
          <a:srgbClr val="FF00FF"/>
        </a:accent2>
        <a:accent3>
          <a:srgbClr val="AAAAB0"/>
        </a:accent3>
        <a:accent4>
          <a:srgbClr val="DADADA"/>
        </a:accent4>
        <a:accent5>
          <a:srgbClr val="DAAFB1"/>
        </a:accent5>
        <a:accent6>
          <a:srgbClr val="E700E7"/>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4">
        <a:dk1>
          <a:srgbClr val="000000"/>
        </a:dk1>
        <a:lt1>
          <a:srgbClr val="F8F8F8"/>
        </a:lt1>
        <a:dk2>
          <a:srgbClr val="2A002A"/>
        </a:dk2>
        <a:lt2>
          <a:srgbClr val="FFC9FF"/>
        </a:lt2>
        <a:accent1>
          <a:srgbClr val="CB9661"/>
        </a:accent1>
        <a:accent2>
          <a:srgbClr val="90F4B8"/>
        </a:accent2>
        <a:accent3>
          <a:srgbClr val="ACAAAC"/>
        </a:accent3>
        <a:accent4>
          <a:srgbClr val="D4D4D4"/>
        </a:accent4>
        <a:accent5>
          <a:srgbClr val="E2C9B7"/>
        </a:accent5>
        <a:accent6>
          <a:srgbClr val="82DDA6"/>
        </a:accent6>
        <a:hlink>
          <a:srgbClr val="0000FF"/>
        </a:hlink>
        <a:folHlink>
          <a:srgbClr val="FFFF00"/>
        </a:folHlink>
      </a:clrScheme>
      <a:clrMap bg1="dk2" tx1="lt1" bg2="dk1" tx2="lt2" accent1="accent1" accent2="accent2" accent3="accent3" accent4="accent4" accent5="accent5" accent6="accent6" hlink="hlink" folHlink="folHlink"/>
    </a:extraClrScheme>
    <a:extraClrScheme>
      <a:clrScheme name="teaching 5">
        <a:dk1>
          <a:srgbClr val="000000"/>
        </a:dk1>
        <a:lt1>
          <a:srgbClr val="FFFFFF"/>
        </a:lt1>
        <a:dk2>
          <a:srgbClr val="000000"/>
        </a:dk2>
        <a:lt2>
          <a:srgbClr val="FFFFFF"/>
        </a:lt2>
        <a:accent1>
          <a:srgbClr val="5F5F5F"/>
        </a:accent1>
        <a:accent2>
          <a:srgbClr val="808080"/>
        </a:accent2>
        <a:accent3>
          <a:srgbClr val="FFFFFF"/>
        </a:accent3>
        <a:accent4>
          <a:srgbClr val="000000"/>
        </a:accent4>
        <a:accent5>
          <a:srgbClr val="B6B6B6"/>
        </a:accent5>
        <a:accent6>
          <a:srgbClr val="737373"/>
        </a:accent6>
        <a:hlink>
          <a:srgbClr val="B2B2B2"/>
        </a:hlink>
        <a:folHlink>
          <a:srgbClr val="FFFFFF"/>
        </a:folHlink>
      </a:clrScheme>
      <a:clrMap bg1="lt1" tx1="dk1" bg2="lt2" tx2="dk2" accent1="accent1" accent2="accent2" accent3="accent3" accent4="accent4" accent5="accent5" accent6="accent6" hlink="hlink" folHlink="folHlink"/>
    </a:extraClrScheme>
    <a:extraClrScheme>
      <a:clrScheme name="teaching 6">
        <a:dk1>
          <a:srgbClr val="663300"/>
        </a:dk1>
        <a:lt1>
          <a:srgbClr val="FFFFFF"/>
        </a:lt1>
        <a:dk2>
          <a:srgbClr val="85FFBC"/>
        </a:dk2>
        <a:lt2>
          <a:srgbClr val="000000"/>
        </a:lt2>
        <a:accent1>
          <a:srgbClr val="FA3A57"/>
        </a:accent1>
        <a:accent2>
          <a:srgbClr val="FBA305"/>
        </a:accent2>
        <a:accent3>
          <a:srgbClr val="FFFFFF"/>
        </a:accent3>
        <a:accent4>
          <a:srgbClr val="562A00"/>
        </a:accent4>
        <a:accent5>
          <a:srgbClr val="FCAEB4"/>
        </a:accent5>
        <a:accent6>
          <a:srgbClr val="E39304"/>
        </a:accent6>
        <a:hlink>
          <a:srgbClr val="3DA3FF"/>
        </a:hlink>
        <a:folHlink>
          <a:srgbClr val="FFFF00"/>
        </a:folHlink>
      </a:clrScheme>
      <a:clrMap bg1="lt1" tx1="dk1" bg2="lt2" tx2="dk2" accent1="accent1" accent2="accent2" accent3="accent3" accent4="accent4" accent5="accent5" accent6="accent6" hlink="hlink" folHlink="folHlink"/>
    </a:extraClrScheme>
    <a:extraClrScheme>
      <a:clrScheme name="teaching 7">
        <a:dk1>
          <a:srgbClr val="663300"/>
        </a:dk1>
        <a:lt1>
          <a:srgbClr val="FFFFFF"/>
        </a:lt1>
        <a:dk2>
          <a:srgbClr val="003A1A"/>
        </a:dk2>
        <a:lt2>
          <a:srgbClr val="000000"/>
        </a:lt2>
        <a:accent1>
          <a:srgbClr val="F14343"/>
        </a:accent1>
        <a:accent2>
          <a:srgbClr val="FBA305"/>
        </a:accent2>
        <a:accent3>
          <a:srgbClr val="FFFFFF"/>
        </a:accent3>
        <a:accent4>
          <a:srgbClr val="562A00"/>
        </a:accent4>
        <a:accent5>
          <a:srgbClr val="F7B0B0"/>
        </a:accent5>
        <a:accent6>
          <a:srgbClr val="E39304"/>
        </a:accent6>
        <a:hlink>
          <a:srgbClr val="7E69FF"/>
        </a:hlink>
        <a:folHlink>
          <a:srgbClr val="AC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AguaClara the roa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1_AguaClara the road">
      <a:majorFont>
        <a:latin typeface="Candara"/>
        <a:ea typeface=""/>
        <a:cs typeface=""/>
      </a:majorFont>
      <a:minorFont>
        <a:latin typeface="Canda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lg" len="med"/>
          <a:tailEnd type="none" w="lg"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Century Gothic" pitchFamily="34" charset="0"/>
            <a:cs typeface="Arial" charset="0"/>
          </a:defRPr>
        </a:defPPr>
      </a:lstStyle>
    </a:lnDef>
  </a:objectDefaults>
  <a:extraClrSchemeLst>
    <a:extraClrScheme>
      <a:clrScheme name="1_AguaClara the roa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AguaClara the roa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AguaClara the road 3">
        <a:dk1>
          <a:srgbClr val="000000"/>
        </a:dk1>
        <a:lt1>
          <a:srgbClr val="FFFFFF"/>
        </a:lt1>
        <a:dk2>
          <a:srgbClr val="000000"/>
        </a:dk2>
        <a:lt2>
          <a:srgbClr val="969696"/>
        </a:lt2>
        <a:accent1>
          <a:srgbClr val="FF3300"/>
        </a:accent1>
        <a:accent2>
          <a:srgbClr val="FF9900"/>
        </a:accent2>
        <a:accent3>
          <a:srgbClr val="FFFFFF"/>
        </a:accent3>
        <a:accent4>
          <a:srgbClr val="000000"/>
        </a:accent4>
        <a:accent5>
          <a:srgbClr val="FFADAA"/>
        </a:accent5>
        <a:accent6>
          <a:srgbClr val="E78A00"/>
        </a:accent6>
        <a:hlink>
          <a:srgbClr val="3366FF"/>
        </a:hlink>
        <a:folHlink>
          <a:srgbClr val="A50021"/>
        </a:folHlink>
      </a:clrScheme>
      <a:clrMap bg1="lt1" tx1="dk1" bg2="lt2" tx2="dk2" accent1="accent1" accent2="accent2" accent3="accent3" accent4="accent4" accent5="accent5" accent6="accent6" hlink="hlink" folHlink="folHlink"/>
    </a:extraClrScheme>
    <a:extraClrScheme>
      <a:clrScheme name="1_AguaClara the road 4">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FFFFFF"/>
        </a:folHlink>
      </a:clrScheme>
      <a:clrMap bg1="lt1" tx1="dk1" bg2="lt2" tx2="dk2" accent1="accent1" accent2="accent2" accent3="accent3" accent4="accent4" accent5="accent5" accent6="accent6" hlink="hlink" folHlink="folHlink"/>
    </a:extraClrScheme>
    <a:extraClrScheme>
      <a:clrScheme name="1_AguaClara the road 5">
        <a:dk1>
          <a:srgbClr val="000000"/>
        </a:dk1>
        <a:lt1>
          <a:srgbClr val="FFFFFF"/>
        </a:lt1>
        <a:dk2>
          <a:srgbClr val="000000"/>
        </a:dk2>
        <a:lt2>
          <a:srgbClr val="969696"/>
        </a:lt2>
        <a:accent1>
          <a:srgbClr val="080808"/>
        </a:accent1>
        <a:accent2>
          <a:srgbClr val="777777"/>
        </a:accent2>
        <a:accent3>
          <a:srgbClr val="FFFFFF"/>
        </a:accent3>
        <a:accent4>
          <a:srgbClr val="000000"/>
        </a:accent4>
        <a:accent5>
          <a:srgbClr val="AAAAAA"/>
        </a:accent5>
        <a:accent6>
          <a:srgbClr val="6B6B6B"/>
        </a:accent6>
        <a:hlink>
          <a:srgbClr val="C0C0C0"/>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AguaClara</Template>
  <TotalTime>2958</TotalTime>
  <Words>1764</Words>
  <Application>Microsoft Office PowerPoint</Application>
  <PresentationFormat>On-screen Show (4:3)</PresentationFormat>
  <Paragraphs>322</Paragraphs>
  <Slides>64</Slides>
  <Notes>11</Notes>
  <HiddenSlides>0</HiddenSlides>
  <MMClips>4</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64</vt:i4>
      </vt:variant>
    </vt:vector>
  </HeadingPairs>
  <TitlesOfParts>
    <vt:vector size="68" baseType="lpstr">
      <vt:lpstr>AguaClara</vt:lpstr>
      <vt:lpstr>Monroe's Lectures</vt:lpstr>
      <vt:lpstr>1_AguaClara the road</vt:lpstr>
      <vt:lpstr>Photo Editor Photo</vt:lpstr>
      <vt:lpstr>An Introduction</vt:lpstr>
      <vt:lpstr>Slide 2</vt:lpstr>
      <vt:lpstr>Gravity Water Supply</vt:lpstr>
      <vt:lpstr>Package Plant</vt:lpstr>
      <vt:lpstr>Multiple Stage Filtration Plant (9 L/s)</vt:lpstr>
      <vt:lpstr>First Female AguaClara Plant Operator: Rosa</vt:lpstr>
      <vt:lpstr>Risk of Failure in a Mechanized Plant</vt:lpstr>
      <vt:lpstr>Risk of Failure in an AguaClara Plant</vt:lpstr>
      <vt:lpstr>Since 2005:  AguaClara in Honduras</vt:lpstr>
      <vt:lpstr>AguaClara Network</vt:lpstr>
      <vt:lpstr>Sharing understanding, feedback, and innovation</vt:lpstr>
      <vt:lpstr>AguaClara at Cornell</vt:lpstr>
      <vt:lpstr>What is AguaClara?</vt:lpstr>
      <vt:lpstr>AguaClara is…</vt:lpstr>
      <vt:lpstr>What is it like?</vt:lpstr>
      <vt:lpstr>Why we do what we do...</vt:lpstr>
      <vt:lpstr>Tamara Stacked Rapid Sand Filter Inauguration</vt:lpstr>
      <vt:lpstr>Tamara Inauguration: January 2012</vt:lpstr>
      <vt:lpstr>Alauca Inauguration: Feb. 2012</vt:lpstr>
      <vt:lpstr>Alauca results</vt:lpstr>
      <vt:lpstr>Atima</vt:lpstr>
      <vt:lpstr>Slide 22</vt:lpstr>
      <vt:lpstr>Slide 23</vt:lpstr>
      <vt:lpstr>Slide 24</vt:lpstr>
      <vt:lpstr>Atima Inauguration: July 2012</vt:lpstr>
      <vt:lpstr>Why has AguaClara succeeded?</vt:lpstr>
      <vt:lpstr>Guiding Philosophies</vt:lpstr>
      <vt:lpstr>Big ideas</vt:lpstr>
      <vt:lpstr>If only we had the solution set!</vt:lpstr>
      <vt:lpstr>There is no B team…</vt:lpstr>
      <vt:lpstr>The challenge of a large range of flow rates</vt:lpstr>
      <vt:lpstr>The challenge of low flow</vt:lpstr>
      <vt:lpstr>Vista de una planta de 0.8 L/s (sin el filtro)</vt:lpstr>
      <vt:lpstr>Floculador de 0.8 L/s</vt:lpstr>
      <vt:lpstr>Elevación del tanque de sedimentación</vt:lpstr>
      <vt:lpstr>Introduction to Teams</vt:lpstr>
      <vt:lpstr>Overview</vt:lpstr>
      <vt:lpstr>Public Relations</vt:lpstr>
      <vt:lpstr>Design Team</vt:lpstr>
      <vt:lpstr>Automated Design Tool</vt:lpstr>
      <vt:lpstr>The Drawing</vt:lpstr>
      <vt:lpstr>Overall Design Tasks</vt:lpstr>
      <vt:lpstr>0.8 L/s Stacked Rapid Sand Filter (LFSRSF)</vt:lpstr>
      <vt:lpstr>Slide 44</vt:lpstr>
      <vt:lpstr>Slide 45</vt:lpstr>
      <vt:lpstr>Slide 46</vt:lpstr>
      <vt:lpstr>Foam Filtration</vt:lpstr>
      <vt:lpstr>Demo Plant</vt:lpstr>
      <vt:lpstr>Ram Pump</vt:lpstr>
      <vt:lpstr>Ram pump</vt:lpstr>
      <vt:lpstr>Floc/Sed Optimization</vt:lpstr>
      <vt:lpstr>Tube Flocculator</vt:lpstr>
      <vt:lpstr>Tube Flocculator</vt:lpstr>
      <vt:lpstr>Tube Flocculator Data Analysis</vt:lpstr>
      <vt:lpstr>Sedimentation Tank Hydraulics</vt:lpstr>
      <vt:lpstr>Sedimentation Tank Hydraulics</vt:lpstr>
      <vt:lpstr>Depth vs Surface Filtration</vt:lpstr>
      <vt:lpstr>Slide 58</vt:lpstr>
      <vt:lpstr>How does water flow through SRSF?</vt:lpstr>
      <vt:lpstr>Arsenic</vt:lpstr>
      <vt:lpstr>Calcium Carbonate Scaling</vt:lpstr>
      <vt:lpstr>Turbidimeter</vt:lpstr>
      <vt:lpstr>Coagulant Management</vt:lpstr>
      <vt:lpstr>Next Steps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mw24</dc:creator>
  <cp:lastModifiedBy>Julia Morris</cp:lastModifiedBy>
  <cp:revision>100</cp:revision>
  <dcterms:created xsi:type="dcterms:W3CDTF">2012-05-22T00:46:07Z</dcterms:created>
  <dcterms:modified xsi:type="dcterms:W3CDTF">2013-01-21T22:28:59Z</dcterms:modified>
</cp:coreProperties>
</file>