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475" r:id="rId2"/>
    <p:sldId id="589" r:id="rId3"/>
    <p:sldId id="610" r:id="rId4"/>
    <p:sldId id="593" r:id="rId5"/>
    <p:sldId id="603" r:id="rId6"/>
    <p:sldId id="604" r:id="rId7"/>
    <p:sldId id="597" r:id="rId8"/>
    <p:sldId id="596" r:id="rId9"/>
    <p:sldId id="599" r:id="rId10"/>
    <p:sldId id="600" r:id="rId11"/>
    <p:sldId id="598" r:id="rId12"/>
    <p:sldId id="608" r:id="rId13"/>
    <p:sldId id="601" r:id="rId14"/>
    <p:sldId id="605" r:id="rId15"/>
    <p:sldId id="587" r:id="rId16"/>
    <p:sldId id="609" r:id="rId1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82948" autoAdjust="0"/>
  </p:normalViewPr>
  <p:slideViewPr>
    <p:cSldViewPr>
      <p:cViewPr>
        <p:scale>
          <a:sx n="95" d="100"/>
          <a:sy n="95" d="100"/>
        </p:scale>
        <p:origin x="-72" y="15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6898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Turbulent regions on the flow through the flocculator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importance of understanding the prior design from the Summer team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0909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Calculation of the length, the diameter, and the number of coils of the </a:t>
            </a:r>
            <a:r>
              <a:rPr lang="en-US" dirty="0" err="1" smtClean="0"/>
              <a:t>flocculator</a:t>
            </a:r>
            <a:endParaRPr lang="en-US" dirty="0" smtClean="0"/>
          </a:p>
          <a:p>
            <a:pPr lvl="1"/>
            <a:r>
              <a:rPr lang="en-US" dirty="0" smtClean="0"/>
              <a:t> Adding important equipment: clay stock, </a:t>
            </a:r>
            <a:r>
              <a:rPr lang="en-US" dirty="0" err="1" smtClean="0"/>
              <a:t>turbidimeters</a:t>
            </a:r>
            <a:r>
              <a:rPr lang="en-US" dirty="0" smtClean="0"/>
              <a:t>, pumps, stirrers, temperature and pressure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8601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</a:t>
            </a:r>
            <a:r>
              <a:rPr lang="en-US" baseline="0" dirty="0" smtClean="0"/>
              <a:t> Drawing from Summer 2013 </a:t>
            </a:r>
            <a:r>
              <a:rPr lang="en-US" baseline="0" dirty="0" err="1" smtClean="0"/>
              <a:t>Powerpoint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9915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Orifice Diameter is 5/32”</a:t>
            </a:r>
          </a:p>
          <a:p>
            <a:r>
              <a:rPr lang="en-US" dirty="0" smtClean="0"/>
              <a:t>Pipe Diameter</a:t>
            </a:r>
            <a:r>
              <a:rPr lang="en-US" baseline="0" dirty="0" smtClean="0"/>
              <a:t> is .25”</a:t>
            </a:r>
          </a:p>
          <a:p>
            <a:r>
              <a:rPr lang="en-US" baseline="0" dirty="0" smtClean="0"/>
              <a:t>Voltage: 120 AC</a:t>
            </a:r>
          </a:p>
          <a:p>
            <a:r>
              <a:rPr lang="en-US" baseline="0" dirty="0" smtClean="0"/>
              <a:t>Purchased from Grainger</a:t>
            </a:r>
          </a:p>
          <a:p>
            <a:endParaRPr lang="en-US" baseline="0" dirty="0" smtClean="0"/>
          </a:p>
          <a:p>
            <a:r>
              <a:rPr lang="en-US" baseline="0" dirty="0" smtClean="0"/>
              <a:t>Talk about the thing that Paul made for 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1868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2070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oleObject" Target="file:///\\files.cornell.edu\EN\aguaclara\RESEARCH\Turbulent%20Flocculation\Fall%202013\Turbulent%20Flocculator%20Calculations%202.0.xmcd\Selection%20603%201223%20718%201255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file:///\\files.cornell.edu\EN\aguaclara\RESEARCH\Turbulent%20Flocculation\Fall%202013\Turbulent%20Flocculator%20Calculations%202.0.xmcd\Selection%20619%20990%20754%201037" TargetMode="External"/><Relationship Id="rId5" Type="http://schemas.openxmlformats.org/officeDocument/2006/relationships/oleObject" Target="file:///\\files.cornell.edu\EN\aguaclara\RESEARCH\Turbulent%20Flocculation\Fall%202013\Turbulent%20Flocculator%20Calculations%202.0.xmcd\Selection%2019%201517%20117%201564" TargetMode="External"/><Relationship Id="rId4" Type="http://schemas.openxmlformats.org/officeDocument/2006/relationships/oleObject" Target="file:///\\files.cornell.edu\EN\aguaclara\RESEARCH\Turbulent%20Flocculation\Fall%202013\Turbulent%20Flocculator%20Calculations%202.0.xmcd\Selection%2019%201278%20143%201310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les.cornell.edu\EN\aguaclara\RESEARCH\Turbulent%20Flocculation\Fall%202013\Turbulent%20Flocculator%20Calculations%202.0.xmcd\Selection%201203%20583%201318%20615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file:///\\files.cornell.edu\EN\aguaclara\RESEARCH\Turbulent%20Flocculation\Fall%202013\Turbulent%20Flocculator%20Calculations%202.0.xmcd\Selection%201091%20927%201200%20959" TargetMode="External"/><Relationship Id="rId5" Type="http://schemas.openxmlformats.org/officeDocument/2006/relationships/oleObject" Target="file:///\\files.cornell.edu\EN\aguaclara\RESEARCH\Turbulent%20Flocculation\Fall%202013\Turbulent%20Flocculator%20Calculations%202.0.xmcd\Selection%201211%20847%201348%20879" TargetMode="External"/><Relationship Id="rId4" Type="http://schemas.openxmlformats.org/officeDocument/2006/relationships/oleObject" Target="file:///\\files.cornell.edu\EN\aguaclara\RESEARCH\Turbulent%20Flocculation\Fall%202013\Turbulent%20Flocculator%20Calculations%202.0.xmcd\Selection%201203%20711%201316%20743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524000" y="4724400"/>
            <a:ext cx="7467600" cy="1576388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Ana Oliveira, </a:t>
            </a:r>
            <a:r>
              <a:rPr lang="en-US" dirty="0" err="1" smtClean="0">
                <a:solidFill>
                  <a:schemeClr val="bg1"/>
                </a:solidFill>
              </a:rPr>
              <a:t>Felice</a:t>
            </a:r>
            <a:r>
              <a:rPr lang="en-US" dirty="0" smtClean="0">
                <a:solidFill>
                  <a:schemeClr val="bg1"/>
                </a:solidFill>
              </a:rPr>
              <a:t> Chan, Jonathan Christensen, and Stephen Jacobs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Fall 2013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Turbulent </a:t>
            </a:r>
            <a:r>
              <a:rPr lang="en-US" dirty="0" err="1" smtClean="0"/>
              <a:t>Flocculator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Deformation Calculations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600200"/>
                <a:ext cx="4953000" cy="5181599"/>
              </a:xfrm>
            </p:spPr>
            <p:txBody>
              <a:bodyPr/>
              <a:lstStyle/>
              <a:p>
                <a:r>
                  <a:rPr lang="en-US" dirty="0" smtClean="0">
                    <a:latin typeface="+mj-lt"/>
                    <a:ea typeface="Cambria Math" panose="02040503050406030204" pitchFamily="18" charset="0"/>
                  </a:rPr>
                  <a:t>Max deformation for  simply supported uniformly </a:t>
                </a:r>
                <a:br>
                  <a:rPr lang="en-US" dirty="0" smtClean="0">
                    <a:latin typeface="+mj-lt"/>
                    <a:ea typeface="Cambria Math" panose="02040503050406030204" pitchFamily="18" charset="0"/>
                  </a:rPr>
                </a:br>
                <a:r>
                  <a:rPr lang="en-US" dirty="0" smtClean="0">
                    <a:latin typeface="+mj-lt"/>
                    <a:ea typeface="Cambria Math" panose="02040503050406030204" pitchFamily="18" charset="0"/>
                  </a:rPr>
                  <a:t>distributed load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384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𝐸𝐼</m:t>
                        </m:r>
                      </m:den>
                    </m:f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r>
                  <a:rPr lang="en-US" dirty="0" smtClean="0"/>
                  <a:t>Force was taken to be hydrostatic force from water and elastic force from tubing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600200"/>
                <a:ext cx="4953000" cy="5181599"/>
              </a:xfrm>
              <a:blipFill rotWithShape="1">
                <a:blip r:embed="rId2" cstate="print"/>
                <a:stretch>
                  <a:fillRect l="-2706" t="-1531" b="-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0" y="2895600"/>
            <a:ext cx="4505325" cy="1792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7126974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Clamping Materials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Purchased Schedule 40 1-inch PVC and a steel bar.</a:t>
            </a:r>
          </a:p>
          <a:p>
            <a:r>
              <a:rPr lang="en-US" dirty="0" smtClean="0"/>
              <a:t>The steel bar will fit inside the PVC to create the rigidity that we need.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270099" y="4279908"/>
            <a:ext cx="2895600" cy="2438400"/>
            <a:chOff x="914400" y="2514600"/>
            <a:chExt cx="2895600" cy="24384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/>
            <a:srcRect l="32500" t="47408" r="52916" b="28888"/>
            <a:stretch/>
          </p:blipFill>
          <p:spPr>
            <a:xfrm>
              <a:off x="1143000" y="2514600"/>
              <a:ext cx="2667000" cy="24384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 bwMode="auto">
            <a:xfrm>
              <a:off x="914400" y="2514600"/>
              <a:ext cx="1066800" cy="1981200"/>
            </a:xfrm>
            <a:prstGeom prst="rect">
              <a:avLst/>
            </a:prstGeom>
            <a:ln>
              <a:noFill/>
              <a:headEnd type="none" w="lg" len="med"/>
              <a:tailEnd type="none" w="lg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281320" y="4724400"/>
            <a:ext cx="2943639" cy="1993908"/>
            <a:chOff x="6096000" y="2018188"/>
            <a:chExt cx="2943639" cy="199390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backgroundRemoval t="46296" b="61110" l="37541" r="54542"/>
                      </a14:imgEffect>
                    </a14:imgLayer>
                  </a14:imgProps>
                </a:ext>
              </a:extLst>
            </a:blip>
            <a:srcRect l="35416" t="44444" r="43333" b="37038"/>
            <a:stretch/>
          </p:blipFill>
          <p:spPr>
            <a:xfrm>
              <a:off x="6096000" y="2569136"/>
              <a:ext cx="2943639" cy="144296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553200" y="2018188"/>
              <a:ext cx="13716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1/4" Thick, 1" </a:t>
              </a:r>
              <a:r>
                <a:rPr lang="en-US" sz="1600" dirty="0" smtClean="0"/>
                <a:t>Width</a:t>
              </a:r>
            </a:p>
            <a:p>
              <a:r>
                <a:rPr lang="en-US" sz="1600" dirty="0" smtClean="0"/>
                <a:t>6’ Length</a:t>
              </a:r>
              <a:endParaRPr lang="en-US" sz="1600" dirty="0"/>
            </a:p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9860002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0" y="1758239"/>
            <a:ext cx="3733800" cy="4525963"/>
          </a:xfrm>
        </p:spPr>
        <p:txBody>
          <a:bodyPr/>
          <a:lstStyle/>
          <a:p>
            <a:r>
              <a:rPr lang="en-US" dirty="0" smtClean="0"/>
              <a:t>Drill holes in Plywood Base and place PVC tubes in the holes.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/>
          <a:srcRect l="28311" t="14663" r="30775" b="10028"/>
          <a:stretch/>
        </p:blipFill>
        <p:spPr>
          <a:xfrm>
            <a:off x="381000" y="1930727"/>
            <a:ext cx="4607170" cy="4770110"/>
          </a:xfrm>
          <a:prstGeom prst="rect">
            <a:avLst/>
          </a:prstGeom>
        </p:spPr>
      </p:pic>
      <p:pic>
        <p:nvPicPr>
          <p:cNvPr id="3074" name="Picture 2" descr="N:\RESEARCH\Turbulent Flocculation\Summer 2013\TurbFloc Final Report\top view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86200"/>
            <a:ext cx="2902767" cy="281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930189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304800" y="1752600"/>
            <a:ext cx="4673600" cy="3505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Mix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34370889"/>
              </p:ext>
            </p:extLst>
          </p:nvPr>
        </p:nvGraphicFramePr>
        <p:xfrm>
          <a:off x="5181599" y="1752600"/>
          <a:ext cx="2834640" cy="731520"/>
        </p:xfrm>
        <a:graphic>
          <a:graphicData uri="http://schemas.openxmlformats.org/presentationml/2006/ole">
            <p:oleObj spid="_x0000_s1068" name="Mathcad" r:id="rId4" imgW="1181160" imgH="304920" progId="Mathcad">
              <p:link updateAutomatic="1"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43688910"/>
              </p:ext>
            </p:extLst>
          </p:nvPr>
        </p:nvGraphicFramePr>
        <p:xfrm>
          <a:off x="5181600" y="3657600"/>
          <a:ext cx="1906620" cy="914400"/>
        </p:xfrm>
        <a:graphic>
          <a:graphicData uri="http://schemas.openxmlformats.org/presentationml/2006/ole">
            <p:oleObj spid="_x0000_s1069" name="Mathcad" r:id="rId5" imgW="933480" imgH="447840" progId="Mathcad">
              <p:link updateAutomatic="1"/>
            </p:oleObj>
          </a:graphicData>
        </a:graphic>
      </p:graphicFrame>
      <p:cxnSp>
        <p:nvCxnSpPr>
          <p:cNvPr id="17" name="Straight Arrow Connector 16"/>
          <p:cNvCxnSpPr/>
          <p:nvPr/>
        </p:nvCxnSpPr>
        <p:spPr bwMode="auto">
          <a:xfrm>
            <a:off x="2743200" y="3048000"/>
            <a:ext cx="304800" cy="1066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2971800" y="3276600"/>
            <a:ext cx="824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2.4 cm</a:t>
            </a:r>
            <a:endParaRPr lang="en-US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Donut 21"/>
          <p:cNvSpPr/>
          <p:nvPr/>
        </p:nvSpPr>
        <p:spPr bwMode="auto">
          <a:xfrm rot="-960000">
            <a:off x="2590800" y="3009900"/>
            <a:ext cx="609600" cy="1143000"/>
          </a:xfrm>
          <a:prstGeom prst="donu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42947105"/>
              </p:ext>
            </p:extLst>
          </p:nvPr>
        </p:nvGraphicFramePr>
        <p:xfrm>
          <a:off x="5181600" y="2667000"/>
          <a:ext cx="2626470" cy="914400"/>
        </p:xfrm>
        <a:graphic>
          <a:graphicData uri="http://schemas.openxmlformats.org/presentationml/2006/ole">
            <p:oleObj spid="_x0000_s1070" name="Mathcad" r:id="rId6" imgW="1285920" imgH="447840" progId="Mathcad">
              <p:link updateAutomatic="1"/>
            </p:oleObj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2890099"/>
              </p:ext>
            </p:extLst>
          </p:nvPr>
        </p:nvGraphicFramePr>
        <p:xfrm>
          <a:off x="5181600" y="4831080"/>
          <a:ext cx="2628904" cy="731520"/>
        </p:xfrm>
        <a:graphic>
          <a:graphicData uri="http://schemas.openxmlformats.org/presentationml/2006/ole">
            <p:oleObj spid="_x0000_s1071" name="Mathcad" r:id="rId7" imgW="1095480" imgH="304920" progId="Mathcad">
              <p:link updateAutomatic="1"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9478941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Loss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4343400" y="2590800"/>
            <a:ext cx="457200" cy="3657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343400" y="2225040"/>
            <a:ext cx="457200" cy="3657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343400" y="2097024"/>
            <a:ext cx="457200" cy="12801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25571979"/>
              </p:ext>
            </p:extLst>
          </p:nvPr>
        </p:nvGraphicFramePr>
        <p:xfrm>
          <a:off x="5105400" y="4084320"/>
          <a:ext cx="2300291" cy="640080"/>
        </p:xfrm>
        <a:graphic>
          <a:graphicData uri="http://schemas.openxmlformats.org/presentationml/2006/ole">
            <p:oleObj spid="_x0000_s2078" name="Mathcad" r:id="rId3" imgW="1095480" imgH="304920" progId="Mathcad">
              <p:link updateAutomatic="1"/>
            </p:oleObj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86523014"/>
              </p:ext>
            </p:extLst>
          </p:nvPr>
        </p:nvGraphicFramePr>
        <p:xfrm>
          <a:off x="5105400" y="2407920"/>
          <a:ext cx="2260286" cy="640080"/>
        </p:xfrm>
        <a:graphic>
          <a:graphicData uri="http://schemas.openxmlformats.org/presentationml/2006/ole">
            <p:oleObj spid="_x0000_s2079" name="Mathcad" r:id="rId4" imgW="1076400" imgH="304920" progId="Mathcad">
              <p:link updateAutomatic="1"/>
            </p:oleObj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87287108"/>
              </p:ext>
            </p:extLst>
          </p:nvPr>
        </p:nvGraphicFramePr>
        <p:xfrm>
          <a:off x="5105400" y="1839034"/>
          <a:ext cx="2740339" cy="640080"/>
        </p:xfrm>
        <a:graphic>
          <a:graphicData uri="http://schemas.openxmlformats.org/presentationml/2006/ole">
            <p:oleObj spid="_x0000_s2080" name="Mathcad" r:id="rId5" imgW="1305000" imgH="304920" progId="Mathcad">
              <p:link updateAutomatic="1"/>
            </p:oleObj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44441598"/>
              </p:ext>
            </p:extLst>
          </p:nvPr>
        </p:nvGraphicFramePr>
        <p:xfrm>
          <a:off x="695325" y="3581400"/>
          <a:ext cx="3114675" cy="914400"/>
        </p:xfrm>
        <a:graphic>
          <a:graphicData uri="http://schemas.openxmlformats.org/presentationml/2006/ole">
            <p:oleObj spid="_x0000_s2081" name="Mathcad" r:id="rId6" imgW="1038240" imgH="304920" progId="Mathcad">
              <p:link updateAutomatic="1"/>
            </p:oleObj>
          </a:graphicData>
        </a:graphic>
      </p:graphicFrame>
      <p:cxnSp>
        <p:nvCxnSpPr>
          <p:cNvPr id="20" name="Straight Connector 19"/>
          <p:cNvCxnSpPr/>
          <p:nvPr/>
        </p:nvCxnSpPr>
        <p:spPr bwMode="auto">
          <a:xfrm>
            <a:off x="4876800" y="4343400"/>
            <a:ext cx="304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4876800" y="2407920"/>
            <a:ext cx="304800" cy="2590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4876800" y="2145122"/>
            <a:ext cx="3048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6437152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Finalize design and purchase the rest of the materials.</a:t>
            </a:r>
          </a:p>
          <a:p>
            <a:r>
              <a:rPr lang="en-US" dirty="0" smtClean="0"/>
              <a:t>Construct the </a:t>
            </a:r>
            <a:r>
              <a:rPr lang="en-US" dirty="0" err="1" smtClean="0"/>
              <a:t>flocculator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Set up process controller.</a:t>
            </a:r>
          </a:p>
          <a:p>
            <a:r>
              <a:rPr lang="en-US" dirty="0" smtClean="0"/>
              <a:t>Run experiments!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37890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6" name="Picture 2" descr="http://25.media.tumblr.com/f5c7b880c48e4764efa06889eb19a839/tumblr_mhyuyasUqU1r52kfeo1_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2347" y="179070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57885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7696200" cy="4525963"/>
          </a:xfrm>
        </p:spPr>
        <p:txBody>
          <a:bodyPr/>
          <a:lstStyle/>
          <a:p>
            <a:r>
              <a:rPr lang="en-US" dirty="0"/>
              <a:t>Designing, building and testing a lab scale </a:t>
            </a:r>
            <a:r>
              <a:rPr lang="en-US" i="1" dirty="0"/>
              <a:t>turbulent</a:t>
            </a:r>
            <a:r>
              <a:rPr lang="en-US" dirty="0"/>
              <a:t> tube </a:t>
            </a:r>
            <a:r>
              <a:rPr lang="en-US" dirty="0" err="1" smtClean="0"/>
              <a:t>flocculator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Raw water </a:t>
            </a:r>
            <a:r>
              <a:rPr lang="en-US" dirty="0" smtClean="0"/>
              <a:t>turbidity, coagulant, </a:t>
            </a:r>
            <a:r>
              <a:rPr lang="en-US" dirty="0"/>
              <a:t>and flow </a:t>
            </a:r>
            <a:r>
              <a:rPr lang="en-US" dirty="0" smtClean="0"/>
              <a:t>control</a:t>
            </a:r>
          </a:p>
          <a:p>
            <a:pPr lvl="1"/>
            <a:r>
              <a:rPr lang="en-US" dirty="0" smtClean="0"/>
              <a:t>Measure effluent turbidity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231992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from Summer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1000" cy="4876800"/>
          </a:xfrm>
        </p:spPr>
        <p:txBody>
          <a:bodyPr/>
          <a:lstStyle/>
          <a:p>
            <a:r>
              <a:rPr lang="en-US" dirty="0" smtClean="0"/>
              <a:t>Stacked coiled tube</a:t>
            </a:r>
          </a:p>
          <a:p>
            <a:r>
              <a:rPr lang="en-US" dirty="0" smtClean="0"/>
              <a:t>Rods to create constrictions for turbulence</a:t>
            </a:r>
          </a:p>
          <a:p>
            <a:r>
              <a:rPr lang="en-US" dirty="0" smtClean="0"/>
              <a:t>Diameter = .614 m (about 2 feet)</a:t>
            </a:r>
          </a:p>
          <a:p>
            <a:r>
              <a:rPr lang="en-US" dirty="0" smtClean="0"/>
              <a:t>30 coils high</a:t>
            </a:r>
          </a:p>
          <a:p>
            <a:r>
              <a:rPr lang="en-US" dirty="0" smtClean="0"/>
              <a:t>Constricted height = 1.464m (about 4.8 </a:t>
            </a:r>
            <a:r>
              <a:rPr lang="en-US" dirty="0" err="1" smtClean="0"/>
              <a:t>ft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l="16250" t="17777" r="55417" b="45186"/>
          <a:stretch/>
        </p:blipFill>
        <p:spPr>
          <a:xfrm>
            <a:off x="4572000" y="1819835"/>
            <a:ext cx="4572000" cy="33617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19838" y="5479832"/>
            <a:ext cx="2595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General Design from Summer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62133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AutoCAD drawings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1487428"/>
            <a:ext cx="7142088" cy="59039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381000" y="2819400"/>
            <a:ext cx="2514600" cy="1295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83935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To Purchase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924800" cy="4525963"/>
          </a:xfrm>
        </p:spPr>
        <p:txBody>
          <a:bodyPr/>
          <a:lstStyle/>
          <a:p>
            <a:r>
              <a:rPr lang="en-US" dirty="0" smtClean="0"/>
              <a:t>Thin Walled Metal Tubing</a:t>
            </a:r>
          </a:p>
          <a:p>
            <a:r>
              <a:rPr lang="en-US" dirty="0" smtClean="0"/>
              <a:t>Solenoid Valve</a:t>
            </a:r>
          </a:p>
          <a:p>
            <a:r>
              <a:rPr lang="en-US" dirty="0" smtClean="0"/>
              <a:t>Clamping Materials (Steel Bar and PVC)</a:t>
            </a:r>
          </a:p>
          <a:p>
            <a:r>
              <a:rPr lang="en-US" dirty="0" smtClean="0"/>
              <a:t>Head Tank</a:t>
            </a:r>
          </a:p>
          <a:p>
            <a:r>
              <a:rPr lang="en-US" dirty="0" smtClean="0"/>
              <a:t>Fittings for </a:t>
            </a:r>
            <a:r>
              <a:rPr lang="en-US" dirty="0" err="1" smtClean="0"/>
              <a:t>flocculator</a:t>
            </a:r>
            <a:endParaRPr lang="en-US" dirty="0" smtClean="0"/>
          </a:p>
          <a:p>
            <a:r>
              <a:rPr lang="en-US" dirty="0" smtClean="0"/>
              <a:t>Bulk Head Fitting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81598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Walled Metal Tubing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the flexible tubing came in four separate pieces we need a way to connect them.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00241" y="3663272"/>
            <a:ext cx="3429000" cy="2720181"/>
            <a:chOff x="2775674" y="3109122"/>
            <a:chExt cx="3918034" cy="327152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5286" r="15928"/>
            <a:stretch/>
          </p:blipFill>
          <p:spPr>
            <a:xfrm>
              <a:off x="2775674" y="3109122"/>
              <a:ext cx="3918034" cy="3271520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4114800" y="4765010"/>
              <a:ext cx="19812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4642643" y="4395678"/>
              <a:ext cx="1034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1"/>
                  </a:solidFill>
                </a:rPr>
                <a:t>ID:1.25”</a:t>
              </a:r>
              <a:endParaRPr lang="en-US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279009" y="3984109"/>
            <a:ext cx="4562475" cy="2270699"/>
            <a:chOff x="2290762" y="2293651"/>
            <a:chExt cx="4562475" cy="227069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90762" y="2912591"/>
              <a:ext cx="4562475" cy="1543050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 bwMode="auto">
            <a:xfrm>
              <a:off x="3281362" y="2583150"/>
              <a:ext cx="228600" cy="609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triangle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4195762" y="2583150"/>
              <a:ext cx="1524000" cy="609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triangle"/>
            </a:ln>
            <a:effectLst/>
          </p:spPr>
        </p:cxnSp>
        <p:sp>
          <p:nvSpPr>
            <p:cNvPr id="13" name="TextBox 15"/>
            <p:cNvSpPr txBox="1"/>
            <p:nvPr/>
          </p:nvSpPr>
          <p:spPr>
            <a:xfrm>
              <a:off x="2976562" y="2293651"/>
              <a:ext cx="1828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entury Gothic" pitchFamily="34" charset="0"/>
                  <a:ea typeface="+mn-ea"/>
                  <a:cs typeface="Arial" charset="0"/>
                </a:defRPr>
              </a:lvl9pPr>
            </a:lstStyle>
            <a:p>
              <a:r>
                <a:rPr lang="en-US" sz="1600" dirty="0" smtClean="0"/>
                <a:t>Flexible Tubing</a:t>
              </a:r>
              <a:endParaRPr lang="en-US" sz="1600" dirty="0"/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flipH="1" flipV="1">
              <a:off x="4652962" y="4107150"/>
              <a:ext cx="266700" cy="4572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triangle"/>
            </a:ln>
            <a:effectLst/>
          </p:spPr>
        </p:cxnSp>
      </p:grpSp>
      <p:sp>
        <p:nvSpPr>
          <p:cNvPr id="6" name="TextBox 5"/>
          <p:cNvSpPr txBox="1"/>
          <p:nvPr/>
        </p:nvSpPr>
        <p:spPr>
          <a:xfrm>
            <a:off x="6774559" y="6254808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Rigid Tubing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020192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 Valve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team measured from the flow from the sink and from the solenoid valves in the lab.</a:t>
            </a:r>
          </a:p>
          <a:p>
            <a:r>
              <a:rPr lang="en-US" dirty="0" smtClean="0"/>
              <a:t>The flow from the existing solenoid valves were insufficient.</a:t>
            </a:r>
          </a:p>
          <a:p>
            <a:r>
              <a:rPr lang="en-US" dirty="0" smtClean="0"/>
              <a:t>The existing valves in the lab have an orifice diameter of 3mm</a:t>
            </a:r>
          </a:p>
          <a:p>
            <a:pPr lvl="1"/>
            <a:r>
              <a:rPr lang="en-US" dirty="0" err="1" smtClean="0"/>
              <a:t>Q</a:t>
            </a:r>
            <a:r>
              <a:rPr lang="en-US" baseline="-25000" dirty="0" err="1" smtClean="0"/>
              <a:t>cold.tap</a:t>
            </a:r>
            <a:r>
              <a:rPr lang="en-US" dirty="0" smtClean="0"/>
              <a:t> = 315 mL/s</a:t>
            </a:r>
          </a:p>
          <a:p>
            <a:pPr lvl="1"/>
            <a:r>
              <a:rPr lang="en-US" dirty="0" err="1"/>
              <a:t>Q</a:t>
            </a:r>
            <a:r>
              <a:rPr lang="en-US" baseline="-25000" dirty="0" err="1"/>
              <a:t>hot.tap</a:t>
            </a:r>
            <a:r>
              <a:rPr lang="en-US" dirty="0"/>
              <a:t> = 295.1 mL/s</a:t>
            </a:r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366846" y="4800600"/>
            <a:ext cx="400782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3200" dirty="0" err="1">
                <a:latin typeface="+mj-lt"/>
              </a:rPr>
              <a:t>Q</a:t>
            </a:r>
            <a:r>
              <a:rPr lang="en-US" sz="3200" baseline="-25000" dirty="0" err="1">
                <a:latin typeface="+mj-lt"/>
              </a:rPr>
              <a:t>valve</a:t>
            </a:r>
            <a:r>
              <a:rPr lang="en-US" sz="3200" dirty="0">
                <a:latin typeface="+mj-lt"/>
              </a:rPr>
              <a:t> = 59.2 mL/s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75785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Solenoid Valve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517998" y="2340002"/>
            <a:ext cx="4641903" cy="3467100"/>
          </a:xfrm>
        </p:spPr>
      </p:pic>
      <p:sp>
        <p:nvSpPr>
          <p:cNvPr id="8" name="TextBox 7"/>
          <p:cNvSpPr txBox="1"/>
          <p:nvPr/>
        </p:nvSpPr>
        <p:spPr>
          <a:xfrm>
            <a:off x="304800" y="1905000"/>
            <a:ext cx="47244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+mj-lt"/>
              </a:rPr>
              <a:t>Minimum Orifice Diameter </a:t>
            </a:r>
            <a:br>
              <a:rPr lang="en-US" sz="3200" dirty="0" smtClean="0">
                <a:latin typeface="+mj-lt"/>
              </a:rPr>
            </a:br>
            <a:r>
              <a:rPr lang="en-US" sz="3200" dirty="0">
                <a:latin typeface="+mj-lt"/>
              </a:rPr>
              <a:t>= 3.456mm (</a:t>
            </a:r>
            <a:r>
              <a:rPr lang="en-US" sz="3200" dirty="0" smtClean="0">
                <a:latin typeface="+mj-lt"/>
              </a:rPr>
              <a:t>0.136 in)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+mj-lt"/>
              </a:rPr>
              <a:t>Actual Orifice Diameter = 0.156 in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+mj-lt"/>
              </a:rPr>
              <a:t>Q</a:t>
            </a:r>
            <a:r>
              <a:rPr lang="en-US" sz="3200" baseline="-25000" dirty="0" smtClean="0">
                <a:latin typeface="+mj-lt"/>
              </a:rPr>
              <a:t>valve = </a:t>
            </a:r>
            <a:r>
              <a:rPr lang="en-US" sz="5400" baseline="-25000" dirty="0" smtClean="0">
                <a:latin typeface="+mj-lt"/>
              </a:rPr>
              <a:t>130 mL/s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43701" y="5994394"/>
            <a:ext cx="1828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Orifice Diameter= 0.156 in</a:t>
            </a:r>
          </a:p>
          <a:p>
            <a:pPr algn="r"/>
            <a:r>
              <a:rPr lang="en-US" sz="1000" dirty="0" smtClean="0"/>
              <a:t>Pipe Diameter= 0.25 in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31979630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Clamping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long round tubes to create constrictions</a:t>
            </a:r>
          </a:p>
          <a:p>
            <a:pPr lvl="1"/>
            <a:r>
              <a:rPr lang="en-US" dirty="0"/>
              <a:t>Approximate ID of tube should be between 1” – 1.5”</a:t>
            </a:r>
          </a:p>
          <a:p>
            <a:pPr lvl="1"/>
            <a:r>
              <a:rPr lang="en-US" dirty="0"/>
              <a:t>The deformation of the tube must be minimal.</a:t>
            </a:r>
          </a:p>
          <a:p>
            <a:r>
              <a:rPr lang="en-US" dirty="0" smtClean="0"/>
              <a:t>Need a way to create a frame or base so the </a:t>
            </a:r>
            <a:r>
              <a:rPr lang="en-US" dirty="0" err="1" smtClean="0"/>
              <a:t>flocculator</a:t>
            </a:r>
            <a:r>
              <a:rPr lang="en-US" dirty="0" smtClean="0"/>
              <a:t> can stand on its own.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43402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3982</TotalTime>
  <Words>426</Words>
  <Application>Microsoft Office PowerPoint</Application>
  <PresentationFormat>On-screen Show (4:3)</PresentationFormat>
  <Paragraphs>81</Paragraphs>
  <Slides>16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8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1_AguaClara the road</vt:lpstr>
      <vt:lpstr>\\files.cornell.edu\EN\aguaclara\RESEARCH\Turbulent Flocculation\Fall 2013\Turbulent Flocculator Calculations 2.0.xmcd\Selection 19 1278 143 1310</vt:lpstr>
      <vt:lpstr>\\files.cornell.edu\EN\aguaclara\RESEARCH\Turbulent Flocculation\Fall 2013\Turbulent Flocculator Calculations 2.0.xmcd\Selection 19 1517 117 1564</vt:lpstr>
      <vt:lpstr>\\files.cornell.edu\EN\aguaclara\RESEARCH\Turbulent Flocculation\Fall 2013\Turbulent Flocculator Calculations 2.0.xmcd\Selection 619 990 754 1037</vt:lpstr>
      <vt:lpstr>\\files.cornell.edu\EN\aguaclara\RESEARCH\Turbulent Flocculation\Fall 2013\Turbulent Flocculator Calculations 2.0.xmcd\Selection 603 1223 718 1255</vt:lpstr>
      <vt:lpstr>\\files.cornell.edu\EN\aguaclara\RESEARCH\Turbulent Flocculation\Fall 2013\Turbulent Flocculator Calculations 2.0.xmcd\Selection 1203 583 1318 615</vt:lpstr>
      <vt:lpstr>\\files.cornell.edu\EN\aguaclara\RESEARCH\Turbulent Flocculation\Fall 2013\Turbulent Flocculator Calculations 2.0.xmcd\Selection 1203 711 1316 743</vt:lpstr>
      <vt:lpstr>\\files.cornell.edu\EN\aguaclara\RESEARCH\Turbulent Flocculation\Fall 2013\Turbulent Flocculator Calculations 2.0.xmcd\Selection 1211 847 1348 879</vt:lpstr>
      <vt:lpstr>\\files.cornell.edu\EN\aguaclara\RESEARCH\Turbulent Flocculation\Fall 2013\Turbulent Flocculator Calculations 2.0.xmcd\Selection 1091 927 1200 959</vt:lpstr>
      <vt:lpstr>Turbulent Flocculator</vt:lpstr>
      <vt:lpstr>Goals</vt:lpstr>
      <vt:lpstr>Design from Summer 2013</vt:lpstr>
      <vt:lpstr>AutoCAD drawings</vt:lpstr>
      <vt:lpstr>Materials To Purchase</vt:lpstr>
      <vt:lpstr>Thin Walled Metal Tubing</vt:lpstr>
      <vt:lpstr>Solenoid Valve Testing</vt:lpstr>
      <vt:lpstr>New Solenoid Valve</vt:lpstr>
      <vt:lpstr>Clamping Materials</vt:lpstr>
      <vt:lpstr>Beam Deformation Calculations</vt:lpstr>
      <vt:lpstr>Clamping Materials</vt:lpstr>
      <vt:lpstr>Proposed Design</vt:lpstr>
      <vt:lpstr>Rapid Mix</vt:lpstr>
      <vt:lpstr>Head Loss</vt:lpstr>
      <vt:lpstr>Future Work</vt:lpstr>
      <vt:lpstr>Questions?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aguaclara</cp:lastModifiedBy>
  <cp:revision>368</cp:revision>
  <dcterms:created xsi:type="dcterms:W3CDTF">2012-12-07T21:07:09Z</dcterms:created>
  <dcterms:modified xsi:type="dcterms:W3CDTF">2013-10-30T20:05:10Z</dcterms:modified>
</cp:coreProperties>
</file>