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1"/>
  </p:notesMasterIdLst>
  <p:sldIdLst>
    <p:sldId id="256" r:id="rId2"/>
    <p:sldId id="353" r:id="rId3"/>
    <p:sldId id="360" r:id="rId4"/>
    <p:sldId id="356" r:id="rId5"/>
    <p:sldId id="369" r:id="rId6"/>
    <p:sldId id="361" r:id="rId7"/>
    <p:sldId id="357" r:id="rId8"/>
    <p:sldId id="362" r:id="rId9"/>
    <p:sldId id="370" r:id="rId10"/>
    <p:sldId id="366" r:id="rId11"/>
    <p:sldId id="363" r:id="rId12"/>
    <p:sldId id="367" r:id="rId13"/>
    <p:sldId id="358" r:id="rId14"/>
    <p:sldId id="365" r:id="rId15"/>
    <p:sldId id="371" r:id="rId16"/>
    <p:sldId id="364" r:id="rId17"/>
    <p:sldId id="359" r:id="rId18"/>
    <p:sldId id="368" r:id="rId19"/>
    <p:sldId id="35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85790" autoAdjust="0"/>
  </p:normalViewPr>
  <p:slideViewPr>
    <p:cSldViewPr>
      <p:cViewPr>
        <p:scale>
          <a:sx n="70" d="100"/>
          <a:sy n="70" d="100"/>
        </p:scale>
        <p:origin x="-137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12/13/2014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William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01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Mingze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76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Mingze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783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225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130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Mingze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340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William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893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&lt;3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2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46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Felice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Improve structure of apparatus</a:t>
            </a:r>
          </a:p>
          <a:p>
            <a:pPr lvl="1"/>
            <a:r>
              <a:rPr lang="en-US" dirty="0" smtClean="0"/>
              <a:t>Add flow control</a:t>
            </a:r>
          </a:p>
          <a:p>
            <a:pPr lvl="1"/>
            <a:r>
              <a:rPr lang="en-US" dirty="0" smtClean="0"/>
              <a:t>Add air drains</a:t>
            </a:r>
          </a:p>
          <a:p>
            <a:pPr lvl="1"/>
            <a:r>
              <a:rPr lang="en-US" dirty="0" smtClean="0"/>
              <a:t>Update process controller method file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0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47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640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Mingze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32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Mingze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35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William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06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William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284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13/12/2014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13/12/2014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13/12/2014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13/12/2014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13/12/2014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13/12/2014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13/12/2014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13/12/2014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5334000"/>
            <a:ext cx="7315200" cy="624673"/>
          </a:xfrm>
        </p:spPr>
        <p:txBody>
          <a:bodyPr/>
          <a:lstStyle/>
          <a:p>
            <a:r>
              <a:rPr lang="es-HN" sz="2800" b="1" dirty="0" smtClean="0"/>
              <a:t>Felice Chan, </a:t>
            </a:r>
            <a:r>
              <a:rPr lang="es-HN" sz="2800" b="1" dirty="0" err="1" smtClean="0"/>
              <a:t>Mingze</a:t>
            </a:r>
            <a:r>
              <a:rPr lang="es-HN" sz="2800" b="1" dirty="0" smtClean="0"/>
              <a:t> </a:t>
            </a:r>
            <a:r>
              <a:rPr lang="es-HN" sz="2800" b="1" dirty="0" err="1" smtClean="0"/>
              <a:t>Niu</a:t>
            </a:r>
            <a:r>
              <a:rPr lang="es-HN" sz="2800" b="1" dirty="0" smtClean="0"/>
              <a:t>, William </a:t>
            </a:r>
            <a:r>
              <a:rPr lang="es-HN" sz="2800" b="1" dirty="0" err="1" smtClean="0"/>
              <a:t>Pennock</a:t>
            </a:r>
            <a:endParaRPr lang="es-HN" sz="28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err="1" smtClean="0"/>
              <a:t>Turbulent</a:t>
            </a:r>
            <a:r>
              <a:rPr lang="es-HN" dirty="0" smtClean="0"/>
              <a:t> </a:t>
            </a:r>
            <a:r>
              <a:rPr lang="es-HN" dirty="0" err="1" smtClean="0"/>
              <a:t>Tube</a:t>
            </a:r>
            <a:r>
              <a:rPr lang="es-HN" dirty="0" smtClean="0"/>
              <a:t> Flocculator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Control System</a:t>
            </a:r>
            <a:endParaRPr lang="en-US" dirty="0"/>
          </a:p>
        </p:txBody>
      </p:sp>
      <p:sp>
        <p:nvSpPr>
          <p:cNvPr id="4" name="AutoShape 2" descr="Displaying 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isplaying photo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isplaying photo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52"/>
          <a:stretch/>
        </p:blipFill>
        <p:spPr bwMode="auto">
          <a:xfrm>
            <a:off x="4419600" y="1600200"/>
            <a:ext cx="4630189" cy="516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H="1">
            <a:off x="1295400" y="2819400"/>
            <a:ext cx="5439294" cy="0"/>
          </a:xfrm>
          <a:prstGeom prst="line">
            <a:avLst/>
          </a:prstGeom>
          <a:ln w="698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295400" y="4267200"/>
            <a:ext cx="5591694" cy="0"/>
          </a:xfrm>
          <a:prstGeom prst="line">
            <a:avLst/>
          </a:prstGeom>
          <a:ln w="698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09800" y="2819400"/>
            <a:ext cx="0" cy="1447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79179" y="3281690"/>
            <a:ext cx="682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>
                <a:solidFill>
                  <a:schemeClr val="accent6">
                    <a:lumMod val="75000"/>
                  </a:schemeClr>
                </a:solidFill>
              </a:rPr>
              <a:t>Δ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Up-Down Arrow 15"/>
          <p:cNvSpPr/>
          <p:nvPr/>
        </p:nvSpPr>
        <p:spPr>
          <a:xfrm>
            <a:off x="6732615" y="4632960"/>
            <a:ext cx="436420" cy="1219200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085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Diffuser System</a:t>
            </a:r>
            <a:endParaRPr lang="en-US" dirty="0"/>
          </a:p>
        </p:txBody>
      </p:sp>
      <p:pic>
        <p:nvPicPr>
          <p:cNvPr id="5122" name="Picture 2" descr="https://lh3.googleusercontent.com/rZx2oRzoanjMAsUEpghZl9vqblDAoDNcGZDdE7KkIL-bm0CTklgOgTvwFbTaRnJPbzv5yAHrQll10jAc4EaTVSFT1lmKpCcTJn7jgeehgkYYFY5-Uc6IurgNFFsr79bB-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6096000" cy="455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p = k_{\mathrm{H}} 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534641"/>
            <a:ext cx="1843617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7381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Controller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s://lh5.googleusercontent.com/1G8r6FwUTsBDd7FdeFLeJUiwfgvo76URAVCXkWiWssp8ZlYBwWHIIeqVfd4cMDk09mtM10a7z2d-U3JRC0TAgj1JxiQOsRdHh_NLc_avQB5Z8x2viy1m5OkrUhzSQy_UoJS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7467600" cy="547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1580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775" y="4391025"/>
            <a:ext cx="9153525" cy="79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Turbulent Tube Flocculator</a:t>
            </a:r>
            <a:endParaRPr lang="en-US" sz="4000" dirty="0"/>
          </a:p>
        </p:txBody>
      </p:sp>
      <p:sp>
        <p:nvSpPr>
          <p:cNvPr id="4" name="Shape 71"/>
          <p:cNvSpPr txBox="1">
            <a:spLocks/>
          </p:cNvSpPr>
          <p:nvPr/>
        </p:nvSpPr>
        <p:spPr>
          <a:xfrm>
            <a:off x="304800" y="17526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Project Goals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Current Flocculator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Developments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Testing</a:t>
            </a: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Future Work</a:t>
            </a:r>
            <a:endParaRPr lang="en" sz="3000" kern="0" dirty="0"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456970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Input Tracer Test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3429000" cy="4724400"/>
          </a:xfrm>
        </p:spPr>
        <p:txBody>
          <a:bodyPr/>
          <a:lstStyle/>
          <a:p>
            <a:r>
              <a:rPr lang="en-US" b="1" dirty="0" smtClean="0"/>
              <a:t>Red Dye Test</a:t>
            </a:r>
            <a:r>
              <a:rPr lang="en-US" dirty="0" smtClean="0"/>
              <a:t>: 10 mL of 10 g/L red dye solution into entrance orifice.</a:t>
            </a:r>
          </a:p>
          <a:p>
            <a:r>
              <a:rPr lang="en-US" b="1" dirty="0" smtClean="0"/>
              <a:t>Clay Test</a:t>
            </a:r>
            <a:r>
              <a:rPr lang="en-US" dirty="0" smtClean="0"/>
              <a:t>: 30 mL of 10 g/L clay suspension</a:t>
            </a:r>
          </a:p>
          <a:p>
            <a:pPr lvl="1"/>
            <a:r>
              <a:rPr lang="en-US" dirty="0" smtClean="0"/>
              <a:t>Experimentally: </a:t>
            </a:r>
            <a:br>
              <a:rPr lang="en-US" dirty="0" smtClean="0"/>
            </a:br>
            <a:r>
              <a:rPr lang="el-GR" dirty="0"/>
              <a:t>θ </a:t>
            </a:r>
            <a:r>
              <a:rPr lang="en-US" dirty="0" smtClean="0"/>
              <a:t>=</a:t>
            </a:r>
            <a:r>
              <a:rPr lang="en-US" b="1" dirty="0" smtClean="0"/>
              <a:t> </a:t>
            </a:r>
            <a:r>
              <a:rPr lang="en-US" dirty="0" smtClean="0"/>
              <a:t>8 minutes, 30 seconds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s://lh5.googleusercontent.com/keovp8wYWQ94HkVhuGfS9UZea-dULrf1gacJ4NC-Ksn-hCTZj25lFAq9MseKApCiWz36BPJppKHqIN7SYFSnraWaRH0-myxh_ckdDuH9cdv0c06kjpFn5gCbLtFNfWCLr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00200"/>
            <a:ext cx="4429125" cy="49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9412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Age Distribution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609600" y="1981200"/>
                <a:ext cx="8153400" cy="472440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𝑄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3600" b="0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a:rPr lang="en-US" sz="3600" b="0" i="1" smtClean="0">
                                  <a:latin typeface="Cambria Math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3600" b="0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609600" y="1981200"/>
                <a:ext cx="8153400" cy="47244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 descr="https://lh4.googleusercontent.com/s6WMaD2ZSLHP1xtTCBGTDv7h34V-MHB2-AVJ7-YkXX5DrSn2yD39CBwf5n5ZXy2k2OeQt-1dFElesPhW-FWZ2uw6NNOnSLFuWzGR930ZlD9M-6cVfVB8hR1J_voTVgg9X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35" y="3505200"/>
            <a:ext cx="426719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lh4.googleusercontent.com/utdEucNoZqYVukb7AsvTvLAHs5GJ5CcjAsGIPWmUYmVpYo2RVE6moAIIxdfKk2THlQ7F1hbVIwHsx2QmofXr3WD-l0AZ3T20uImbzuK7n969OAgfiMkliV_QWlCjSvQzC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034" y="3505200"/>
            <a:ext cx="426719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4243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Residence Time Distribution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Pulse input tracer test</a:t>
            </a:r>
          </a:p>
          <a:p>
            <a:pPr lvl="1"/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/>
              <a:t> </a:t>
            </a:r>
            <a:r>
              <a:rPr lang="en-US" dirty="0" smtClean="0"/>
              <a:t>≈ 4.13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65728"/>
            <a:ext cx="4624832" cy="346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15748"/>
            <a:ext cx="1828800" cy="98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2"/>
          <a:stretch/>
        </p:blipFill>
        <p:spPr bwMode="auto">
          <a:xfrm>
            <a:off x="4903076" y="1703659"/>
            <a:ext cx="3087686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 descr="https://lh3.googleusercontent.com/YIvaFqiXmR1PEf3f_hDe19mnWFqRjuNyq2NIyn-ThMRZk5bUMP_vpJgOQfdkwfXjxF2TUIvY0lp9fSlBmf1Qqq-COe41FBZJs5Z7HZsT5qCkY9X2MDhJxYktdKw9p8_Jk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65728"/>
            <a:ext cx="4624831" cy="346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3749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775" y="5334000"/>
            <a:ext cx="9153525" cy="79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Turbulent Tube Flocculator</a:t>
            </a:r>
            <a:endParaRPr lang="en-US" sz="4000" dirty="0"/>
          </a:p>
        </p:txBody>
      </p:sp>
      <p:sp>
        <p:nvSpPr>
          <p:cNvPr id="4" name="Shape 71"/>
          <p:cNvSpPr txBox="1">
            <a:spLocks/>
          </p:cNvSpPr>
          <p:nvPr/>
        </p:nvSpPr>
        <p:spPr>
          <a:xfrm>
            <a:off x="304800" y="17526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Project Goals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Current Flocculator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Developments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Testing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Future Work</a:t>
            </a:r>
            <a:endParaRPr lang="en" sz="3000" kern="0" dirty="0">
              <a:solidFill>
                <a:schemeClr val="bg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645359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960" y="2133600"/>
            <a:ext cx="3429000" cy="2341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5257800" cy="4724400"/>
          </a:xfrm>
        </p:spPr>
        <p:txBody>
          <a:bodyPr/>
          <a:lstStyle/>
          <a:p>
            <a:r>
              <a:rPr lang="en-US" dirty="0"/>
              <a:t>Vary: </a:t>
            </a:r>
          </a:p>
          <a:p>
            <a:pPr lvl="1"/>
            <a:r>
              <a:rPr lang="en-US" dirty="0"/>
              <a:t>Influent turbidity: 5, 15, 50, 150, 500 NTU</a:t>
            </a:r>
          </a:p>
          <a:p>
            <a:pPr lvl="1"/>
            <a:r>
              <a:rPr lang="en-US" dirty="0"/>
              <a:t>Coagulant dose: Varies by turbidity</a:t>
            </a:r>
          </a:p>
          <a:p>
            <a:pPr lvl="1"/>
            <a:r>
              <a:rPr lang="en-US" dirty="0"/>
              <a:t>Capture velocity: 0.06, 0.12, 0.25, 0.5, 1.0 </a:t>
            </a:r>
            <a:r>
              <a:rPr lang="en-US" dirty="0" smtClean="0"/>
              <a:t>mm/s</a:t>
            </a:r>
          </a:p>
          <a:p>
            <a:r>
              <a:rPr lang="en-US" dirty="0" smtClean="0"/>
              <a:t>Develop turbulent flocculation model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AutoShape 2" descr="ima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isplaying image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71" name="Picture 7" descr="https://lh4.googleusercontent.com/L3hXxo_bHyrDg9Bux2I4Sw6c9jAbuJ6rBIvi2YJSBqOuigDE-xrSU8NhoT40owpr9j7tCZkZybVXTnwvydUmCcmQvjFxKomsWKIdE-HKwBeiuVnGiepAHTAMT4GMBjRhlGZ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029200"/>
            <a:ext cx="459105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1648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6" name="Picture 8" descr="http://vignette3.wikia.nocookie.net/clubpenguinpookie/images/b/ba/Cute-kittens-20-great-pictures-1.jpg/revision/latest?cb=201411041454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6477000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https://www.mystickerface.com/media/catalog/product/cache/1/image/1000x739/9df78eab33525d08d6e5fb8d27136e95/m/u/mustache-02_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19"/>
          <a:stretch/>
        </p:blipFill>
        <p:spPr bwMode="auto">
          <a:xfrm>
            <a:off x="5791200" y="762000"/>
            <a:ext cx="841375" cy="43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8131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775" y="1694775"/>
            <a:ext cx="9153525" cy="79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Turbulent Tube Flocculator</a:t>
            </a:r>
            <a:endParaRPr lang="en-US" sz="4000" dirty="0"/>
          </a:p>
        </p:txBody>
      </p:sp>
      <p:sp>
        <p:nvSpPr>
          <p:cNvPr id="4" name="Shape 71"/>
          <p:cNvSpPr txBox="1">
            <a:spLocks/>
          </p:cNvSpPr>
          <p:nvPr/>
        </p:nvSpPr>
        <p:spPr>
          <a:xfrm>
            <a:off x="304800" y="17526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Project Goals</a:t>
            </a: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Current Flocculator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Developments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Testing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Future Work</a:t>
            </a:r>
            <a:endParaRPr lang="en" sz="3000" kern="0" dirty="0"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790700"/>
            <a:ext cx="4114800" cy="4724400"/>
          </a:xfrm>
        </p:spPr>
        <p:txBody>
          <a:bodyPr/>
          <a:lstStyle/>
          <a:p>
            <a:r>
              <a:rPr lang="en-US" dirty="0" smtClean="0"/>
              <a:t>Determine how turbulent flow affects flocculation</a:t>
            </a:r>
          </a:p>
          <a:p>
            <a:r>
              <a:rPr lang="en-US" dirty="0" smtClean="0"/>
              <a:t>Semester goals: Prepare flocculator for experimentation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6" b="7069"/>
          <a:stretch/>
        </p:blipFill>
        <p:spPr bwMode="auto">
          <a:xfrm>
            <a:off x="4654730" y="1447800"/>
            <a:ext cx="448927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293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7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4775" y="2590800"/>
            <a:ext cx="9153525" cy="79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Turbulent Tube Flocculator</a:t>
            </a:r>
            <a:endParaRPr lang="en-US" sz="4000" dirty="0"/>
          </a:p>
        </p:txBody>
      </p:sp>
      <p:sp>
        <p:nvSpPr>
          <p:cNvPr id="4" name="Shape 71"/>
          <p:cNvSpPr txBox="1">
            <a:spLocks/>
          </p:cNvSpPr>
          <p:nvPr/>
        </p:nvSpPr>
        <p:spPr>
          <a:xfrm>
            <a:off x="304800" y="17526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Project Goals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Current Flocculator</a:t>
            </a: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Developments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Testing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Future Work</a:t>
            </a:r>
            <a:endParaRPr lang="en" sz="3000" kern="0" dirty="0"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456970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027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98555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88"/>
          <a:stretch/>
        </p:blipFill>
        <p:spPr bwMode="auto">
          <a:xfrm>
            <a:off x="2819400" y="1609899"/>
            <a:ext cx="3501044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11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7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4775" y="3505200"/>
            <a:ext cx="9153525" cy="79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Turbulent Tube Flocculator</a:t>
            </a:r>
            <a:endParaRPr lang="en-US" sz="4000" dirty="0"/>
          </a:p>
        </p:txBody>
      </p:sp>
      <p:sp>
        <p:nvSpPr>
          <p:cNvPr id="4" name="Shape 71"/>
          <p:cNvSpPr txBox="1">
            <a:spLocks/>
          </p:cNvSpPr>
          <p:nvPr/>
        </p:nvSpPr>
        <p:spPr>
          <a:xfrm>
            <a:off x="304800" y="1752600"/>
            <a:ext cx="8153399" cy="472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Project Goals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Current Flocculator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Developments</a:t>
            </a: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Experiments</a:t>
            </a:r>
            <a:b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</a:br>
            <a:endParaRPr lang="en" sz="3000" kern="0" dirty="0" smtClean="0">
              <a:latin typeface="Tahoma"/>
              <a:ea typeface="Tahoma"/>
              <a:cs typeface="Tahoma"/>
              <a:sym typeface="Tahoma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" sz="3000" kern="0" dirty="0" smtClean="0">
                <a:latin typeface="Tahoma"/>
                <a:ea typeface="Tahoma"/>
                <a:cs typeface="Tahoma"/>
                <a:sym typeface="Tahoma"/>
              </a:rPr>
              <a:t>Future Work</a:t>
            </a:r>
            <a:endParaRPr lang="en" sz="3000" kern="0" dirty="0"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456970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SWaT</a:t>
            </a:r>
            <a:r>
              <a:rPr lang="en-US" dirty="0" smtClean="0"/>
              <a:t> Improvements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Calibri" pitchFamily="34" charset="0"/>
              </a:rPr>
              <a:t>Need to keep </a:t>
            </a:r>
            <a:r>
              <a:rPr kumimoji="0" lang="en-US" altLang="en-US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Calibri" pitchFamily="34" charset="0"/>
              </a:rPr>
              <a:t>SWaT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Calibri" pitchFamily="34" charset="0"/>
              </a:rPr>
              <a:t> at constant 60 degrees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Before: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After: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altLang="en-US" sz="2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en-US" sz="3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s://lh3.googleusercontent.com/NeVfvUd3mx5ougZHcsUJG7aGac9m_o4_jOtL4H1j7xXMhag7j2S6RDKvFkA7wmvfDg1c28YePIbu-NJV3tNbiPRWtityc7YCOn1LMJ_lqbzJkflA-ucKxJsO6qBys5U4hTJ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289172"/>
            <a:ext cx="3276601" cy="436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ttps://lh3.googleusercontent.com/tPeqT4mwsLKr33uV15GNRXoJvYCEpJCi-a-4wxHUR_Sgwt1j91IapJDzyh0LzPHFa3GvFUo_2-Jyc-6XHo4zYrV3FXEAV4Sa6tNtN4slmqyucfrZw1hxoZb4gNuS0q4aasr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268532" cy="437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199" y="1752600"/>
            <a:ext cx="3124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Before:</a:t>
            </a:r>
            <a:endParaRPr lang="en-US" b="1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1752600"/>
            <a:ext cx="3124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After</a:t>
            </a:r>
            <a:r>
              <a:rPr lang="en-US" b="1" dirty="0" smtClean="0"/>
              <a:t>: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574012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Drain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45021"/>
            <a:ext cx="4038600" cy="538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88276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3300</TotalTime>
  <Words>231</Words>
  <Application>Microsoft Office PowerPoint</Application>
  <PresentationFormat>On-screen Show (4:3)</PresentationFormat>
  <Paragraphs>106</Paragraphs>
  <Slides>19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AguaClara English</vt:lpstr>
      <vt:lpstr>Turbulent Tube Flocculator</vt:lpstr>
      <vt:lpstr>Turbulent Tube Flocculator</vt:lpstr>
      <vt:lpstr>Project Goals</vt:lpstr>
      <vt:lpstr>Turbulent Tube Flocculator</vt:lpstr>
      <vt:lpstr>PowerPoint Presentation</vt:lpstr>
      <vt:lpstr>How it Works</vt:lpstr>
      <vt:lpstr>Turbulent Tube Flocculator</vt:lpstr>
      <vt:lpstr>SWaT Improvements</vt:lpstr>
      <vt:lpstr>Air Drain</vt:lpstr>
      <vt:lpstr>Flow Control System</vt:lpstr>
      <vt:lpstr>Diffuser System</vt:lpstr>
      <vt:lpstr>Process Controller</vt:lpstr>
      <vt:lpstr>Turbulent Tube Flocculator</vt:lpstr>
      <vt:lpstr>Pulse Input Tracer Test</vt:lpstr>
      <vt:lpstr>Exit Age Distribution</vt:lpstr>
      <vt:lpstr>Residence Time Distribution</vt:lpstr>
      <vt:lpstr>Turbulent Tube Flocculator</vt:lpstr>
      <vt:lpstr>Future Work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Felice</cp:lastModifiedBy>
  <cp:revision>68</cp:revision>
  <dcterms:created xsi:type="dcterms:W3CDTF">2013-12-01T20:00:38Z</dcterms:created>
  <dcterms:modified xsi:type="dcterms:W3CDTF">2014-12-14T18:52:01Z</dcterms:modified>
</cp:coreProperties>
</file>