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2"/>
  </p:notesMasterIdLst>
  <p:sldIdLst>
    <p:sldId id="256" r:id="rId2"/>
    <p:sldId id="257" r:id="rId3"/>
    <p:sldId id="259" r:id="rId4"/>
    <p:sldId id="267" r:id="rId5"/>
    <p:sldId id="266" r:id="rId6"/>
    <p:sldId id="260" r:id="rId7"/>
    <p:sldId id="264" r:id="rId8"/>
    <p:sldId id="268" r:id="rId9"/>
    <p:sldId id="265" r:id="rId10"/>
    <p:sldId id="269"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3728" autoAdjust="0"/>
  </p:normalViewPr>
  <p:slideViewPr>
    <p:cSldViewPr>
      <p:cViewPr>
        <p:scale>
          <a:sx n="88" d="100"/>
          <a:sy n="88" d="100"/>
        </p:scale>
        <p:origin x="-1668"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TeamSpot</a:t>
            </a:r>
          </a:p>
        </c:rich>
      </c:tx>
      <c:layout/>
      <c:overlay val="0"/>
    </c:title>
    <c:autoTitleDeleted val="0"/>
    <c:plotArea>
      <c:layout/>
      <c:pieChart>
        <c:varyColors val="1"/>
        <c:ser>
          <c:idx val="0"/>
          <c:order val="0"/>
          <c:tx>
            <c:strRef>
              <c:f>Sheet1!$B$1</c:f>
              <c:strCache>
                <c:ptCount val="1"/>
                <c:pt idx="0">
                  <c:v>TeamSpot</c:v>
                </c:pt>
              </c:strCache>
            </c:strRef>
          </c:tx>
          <c:cat>
            <c:strRef>
              <c:f>Sheet1!$A$2:$A$3</c:f>
              <c:strCache>
                <c:ptCount val="2"/>
                <c:pt idx="0">
                  <c:v>Yes</c:v>
                </c:pt>
                <c:pt idx="1">
                  <c:v>No</c:v>
                </c:pt>
              </c:strCache>
            </c:strRef>
          </c:cat>
          <c:val>
            <c:numRef>
              <c:f>Sheet1!$B$2:$B$3</c:f>
              <c:numCache>
                <c:formatCode>General</c:formatCode>
                <c:ptCount val="2"/>
                <c:pt idx="0">
                  <c:v>39</c:v>
                </c:pt>
                <c:pt idx="1">
                  <c:v>22</c:v>
                </c:pt>
              </c:numCache>
            </c:numRef>
          </c:val>
        </c:ser>
        <c:dLbls>
          <c:showLegendKey val="0"/>
          <c:showVal val="0"/>
          <c:showCatName val="0"/>
          <c:showSerName val="0"/>
          <c:showPercent val="0"/>
          <c:showBubbleSize val="0"/>
          <c:showLeaderLines val="1"/>
        </c:dLbls>
        <c:firstSliceAng val="0"/>
      </c:pieChart>
    </c:plotArea>
    <c:legend>
      <c:legendPos val="r"/>
      <c:layout/>
      <c:overlay val="0"/>
    </c:legend>
    <c:plotVisOnly val="1"/>
    <c:dispBlanksAs val="gap"/>
    <c:showDLblsOverMax val="0"/>
  </c:chart>
  <c:spPr>
    <a:gradFill rotWithShape="1">
      <a:gsLst>
        <a:gs pos="0">
          <a:schemeClr val="accent5">
            <a:tint val="98000"/>
            <a:satMod val="120000"/>
            <a:lumMod val="110000"/>
          </a:schemeClr>
        </a:gs>
        <a:gs pos="100000">
          <a:schemeClr val="accent5">
            <a:shade val="90000"/>
            <a:lumMod val="90000"/>
          </a:schemeClr>
        </a:gs>
      </a:gsLst>
      <a:lin ang="5400000" scaled="0"/>
    </a:gradFill>
    <a:ln>
      <a:noFill/>
    </a:ln>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c:spPr>
  <c:txPr>
    <a:bodyPr/>
    <a:lstStyle/>
    <a:p>
      <a:pPr>
        <a:defRPr>
          <a:solidFill>
            <a:schemeClr val="lt1"/>
          </a:solidFill>
          <a:latin typeface="+mn-lt"/>
          <a:ea typeface="+mn-ea"/>
          <a:cs typeface="+mn-cs"/>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Agati furniture</a:t>
            </a:r>
          </a:p>
        </c:rich>
      </c:tx>
      <c:layout/>
      <c:overlay val="0"/>
    </c:title>
    <c:autoTitleDeleted val="0"/>
    <c:plotArea>
      <c:layout/>
      <c:pieChart>
        <c:varyColors val="1"/>
        <c:ser>
          <c:idx val="0"/>
          <c:order val="0"/>
          <c:tx>
            <c:strRef>
              <c:f>Sheet1!$B$1</c:f>
              <c:strCache>
                <c:ptCount val="1"/>
                <c:pt idx="0">
                  <c:v>Agati furniture</c:v>
                </c:pt>
              </c:strCache>
            </c:strRef>
          </c:tx>
          <c:cat>
            <c:strRef>
              <c:f>Sheet1!$A$2:$A$3</c:f>
              <c:strCache>
                <c:ptCount val="2"/>
                <c:pt idx="0">
                  <c:v>Yes</c:v>
                </c:pt>
                <c:pt idx="1">
                  <c:v>No</c:v>
                </c:pt>
              </c:strCache>
            </c:strRef>
          </c:cat>
          <c:val>
            <c:numRef>
              <c:f>Sheet1!$B$2:$B$3</c:f>
              <c:numCache>
                <c:formatCode>General</c:formatCode>
                <c:ptCount val="2"/>
                <c:pt idx="0">
                  <c:v>26</c:v>
                </c:pt>
                <c:pt idx="1">
                  <c:v>3</c:v>
                </c:pt>
              </c:numCache>
            </c:numRef>
          </c:val>
        </c:ser>
        <c:dLbls>
          <c:showLegendKey val="0"/>
          <c:showVal val="0"/>
          <c:showCatName val="0"/>
          <c:showSerName val="0"/>
          <c:showPercent val="0"/>
          <c:showBubbleSize val="0"/>
          <c:showLeaderLines val="1"/>
        </c:dLbls>
        <c:firstSliceAng val="0"/>
      </c:pieChart>
    </c:plotArea>
    <c:legend>
      <c:legendPos val="r"/>
      <c:layout/>
      <c:overlay val="0"/>
    </c:legend>
    <c:plotVisOnly val="1"/>
    <c:dispBlanksAs val="gap"/>
    <c:showDLblsOverMax val="0"/>
  </c:chart>
  <c:spPr>
    <a:gradFill rotWithShape="1">
      <a:gsLst>
        <a:gs pos="0">
          <a:schemeClr val="accent5">
            <a:tint val="98000"/>
            <a:satMod val="120000"/>
            <a:lumMod val="110000"/>
          </a:schemeClr>
        </a:gs>
        <a:gs pos="100000">
          <a:schemeClr val="accent5">
            <a:shade val="90000"/>
            <a:lumMod val="90000"/>
          </a:schemeClr>
        </a:gs>
      </a:gsLst>
      <a:lin ang="5400000" scaled="0"/>
    </a:gradFill>
    <a:ln>
      <a:noFill/>
    </a:ln>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c:spPr>
  <c:txPr>
    <a:bodyPr/>
    <a:lstStyle/>
    <a:p>
      <a:pPr>
        <a:defRPr>
          <a:solidFill>
            <a:schemeClr val="lt1"/>
          </a:solidFill>
          <a:latin typeface="+mn-lt"/>
          <a:ea typeface="+mn-ea"/>
          <a:cs typeface="+mn-cs"/>
        </a:defRPr>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4D648A8-5E63-47AA-A6A7-4E92F3271C85}" type="doc">
      <dgm:prSet loTypeId="urn:microsoft.com/office/officeart/2005/8/layout/process5" loCatId="process" qsTypeId="urn:microsoft.com/office/officeart/2005/8/quickstyle/simple1" qsCatId="simple" csTypeId="urn:microsoft.com/office/officeart/2005/8/colors/accent1_2" csCatId="accent1" phldr="1"/>
      <dgm:spPr/>
      <dgm:t>
        <a:bodyPr/>
        <a:lstStyle/>
        <a:p>
          <a:endParaRPr lang="en-US"/>
        </a:p>
      </dgm:t>
    </dgm:pt>
    <dgm:pt modelId="{62826C46-5A6D-4088-BB59-A0134DD9254C}">
      <dgm:prSet phldrT="[Text]"/>
      <dgm:spPr/>
      <dgm:t>
        <a:bodyPr/>
        <a:lstStyle/>
        <a:p>
          <a:r>
            <a:rPr lang="en-US" dirty="0" smtClean="0"/>
            <a:t>Questions</a:t>
          </a:r>
          <a:endParaRPr lang="en-US" dirty="0"/>
        </a:p>
      </dgm:t>
    </dgm:pt>
    <dgm:pt modelId="{564665F8-0D02-4701-9F2E-2E21BBD68474}" type="parTrans" cxnId="{4EF820B3-C125-4093-9C13-7D9923589EF0}">
      <dgm:prSet/>
      <dgm:spPr/>
      <dgm:t>
        <a:bodyPr/>
        <a:lstStyle/>
        <a:p>
          <a:endParaRPr lang="en-US"/>
        </a:p>
      </dgm:t>
    </dgm:pt>
    <dgm:pt modelId="{652B38A6-1F5C-4499-A7E3-9CCA4E848A9B}" type="sibTrans" cxnId="{4EF820B3-C125-4093-9C13-7D9923589EF0}">
      <dgm:prSet/>
      <dgm:spPr/>
      <dgm:t>
        <a:bodyPr/>
        <a:lstStyle/>
        <a:p>
          <a:endParaRPr lang="en-US"/>
        </a:p>
      </dgm:t>
    </dgm:pt>
    <dgm:pt modelId="{EA2EDA09-13C0-4866-A268-8F87A6FD5140}">
      <dgm:prSet phldrT="[Text]"/>
      <dgm:spPr/>
      <dgm:t>
        <a:bodyPr/>
        <a:lstStyle/>
        <a:p>
          <a:r>
            <a:rPr lang="en-US" dirty="0" smtClean="0"/>
            <a:t>IRB &amp; Training</a:t>
          </a:r>
          <a:endParaRPr lang="en-US" dirty="0"/>
        </a:p>
      </dgm:t>
    </dgm:pt>
    <dgm:pt modelId="{2678667D-DA4F-407E-9B76-3BFDFD7D163D}" type="parTrans" cxnId="{78BEFDF7-573C-4B74-A4FE-63B447E505F1}">
      <dgm:prSet/>
      <dgm:spPr/>
      <dgm:t>
        <a:bodyPr/>
        <a:lstStyle/>
        <a:p>
          <a:endParaRPr lang="en-US"/>
        </a:p>
      </dgm:t>
    </dgm:pt>
    <dgm:pt modelId="{95E2E06A-5913-410E-83A9-49E830CB5F47}" type="sibTrans" cxnId="{78BEFDF7-573C-4B74-A4FE-63B447E505F1}">
      <dgm:prSet/>
      <dgm:spPr/>
      <dgm:t>
        <a:bodyPr/>
        <a:lstStyle/>
        <a:p>
          <a:endParaRPr lang="en-US"/>
        </a:p>
      </dgm:t>
    </dgm:pt>
    <dgm:pt modelId="{BE548CE1-2705-4131-B2A6-6E0289B42D60}">
      <dgm:prSet phldrT="[Text]"/>
      <dgm:spPr/>
      <dgm:t>
        <a:bodyPr/>
        <a:lstStyle/>
        <a:p>
          <a:r>
            <a:rPr lang="en-US" dirty="0" smtClean="0"/>
            <a:t>Recruitment</a:t>
          </a:r>
          <a:endParaRPr lang="en-US" dirty="0"/>
        </a:p>
      </dgm:t>
    </dgm:pt>
    <dgm:pt modelId="{58D6CFF8-82AE-45BE-8EF2-47F1506B40FC}" type="parTrans" cxnId="{403F42AE-8279-458E-9905-914B6B9B5082}">
      <dgm:prSet/>
      <dgm:spPr/>
      <dgm:t>
        <a:bodyPr/>
        <a:lstStyle/>
        <a:p>
          <a:endParaRPr lang="en-US"/>
        </a:p>
      </dgm:t>
    </dgm:pt>
    <dgm:pt modelId="{1D743DA5-CCD1-4997-8D69-347E92ED800C}" type="sibTrans" cxnId="{403F42AE-8279-458E-9905-914B6B9B5082}">
      <dgm:prSet/>
      <dgm:spPr/>
      <dgm:t>
        <a:bodyPr/>
        <a:lstStyle/>
        <a:p>
          <a:endParaRPr lang="en-US"/>
        </a:p>
      </dgm:t>
    </dgm:pt>
    <dgm:pt modelId="{D6D721B2-0441-431A-B756-2F1C997BE7C9}">
      <dgm:prSet phldrT="[Text]"/>
      <dgm:spPr/>
      <dgm:t>
        <a:bodyPr/>
        <a:lstStyle/>
        <a:p>
          <a:r>
            <a:rPr lang="en-US" dirty="0" smtClean="0"/>
            <a:t>Interviews</a:t>
          </a:r>
          <a:endParaRPr lang="en-US" dirty="0"/>
        </a:p>
      </dgm:t>
    </dgm:pt>
    <dgm:pt modelId="{CE00F272-8C6F-4732-BE9C-E83300B345D0}" type="parTrans" cxnId="{0536A5E4-A238-42BB-AC55-A89FC6F4F020}">
      <dgm:prSet/>
      <dgm:spPr/>
      <dgm:t>
        <a:bodyPr/>
        <a:lstStyle/>
        <a:p>
          <a:endParaRPr lang="en-US"/>
        </a:p>
      </dgm:t>
    </dgm:pt>
    <dgm:pt modelId="{0A61A30D-B11D-4D11-8E18-8A38C254713F}" type="sibTrans" cxnId="{0536A5E4-A238-42BB-AC55-A89FC6F4F020}">
      <dgm:prSet/>
      <dgm:spPr/>
      <dgm:t>
        <a:bodyPr/>
        <a:lstStyle/>
        <a:p>
          <a:endParaRPr lang="en-US"/>
        </a:p>
      </dgm:t>
    </dgm:pt>
    <dgm:pt modelId="{C96D94A1-1278-4248-98F3-52B63A3A4191}">
      <dgm:prSet phldrT="[Text]"/>
      <dgm:spPr/>
      <dgm:t>
        <a:bodyPr/>
        <a:lstStyle/>
        <a:p>
          <a:r>
            <a:rPr lang="en-US" dirty="0" smtClean="0"/>
            <a:t>Usability Testing</a:t>
          </a:r>
        </a:p>
      </dgm:t>
    </dgm:pt>
    <dgm:pt modelId="{A932AE54-EF8C-4AF7-8C85-60FED930EF79}" type="parTrans" cxnId="{F6EB6BF9-BBA6-4BBB-96CA-B5BFF2961512}">
      <dgm:prSet/>
      <dgm:spPr/>
      <dgm:t>
        <a:bodyPr/>
        <a:lstStyle/>
        <a:p>
          <a:endParaRPr lang="en-US"/>
        </a:p>
      </dgm:t>
    </dgm:pt>
    <dgm:pt modelId="{255134C3-2E76-497E-82BD-BA83DEAA47F7}" type="sibTrans" cxnId="{F6EB6BF9-BBA6-4BBB-96CA-B5BFF2961512}">
      <dgm:prSet/>
      <dgm:spPr/>
      <dgm:t>
        <a:bodyPr/>
        <a:lstStyle/>
        <a:p>
          <a:endParaRPr lang="en-US"/>
        </a:p>
      </dgm:t>
    </dgm:pt>
    <dgm:pt modelId="{B9D82A6B-C8DC-471B-B003-692053E0CE18}">
      <dgm:prSet phldrT="[Text]"/>
      <dgm:spPr/>
      <dgm:t>
        <a:bodyPr/>
        <a:lstStyle/>
        <a:p>
          <a:r>
            <a:rPr lang="en-US" dirty="0" smtClean="0"/>
            <a:t>Observations</a:t>
          </a:r>
        </a:p>
      </dgm:t>
    </dgm:pt>
    <dgm:pt modelId="{07427A14-837D-4598-9F8A-F2C083D0A684}" type="parTrans" cxnId="{FCEA133D-3767-4BF0-BDB8-010250E567EC}">
      <dgm:prSet/>
      <dgm:spPr/>
      <dgm:t>
        <a:bodyPr/>
        <a:lstStyle/>
        <a:p>
          <a:endParaRPr lang="en-US"/>
        </a:p>
      </dgm:t>
    </dgm:pt>
    <dgm:pt modelId="{738DEEEA-A2FD-42FF-83A8-5CF8A16CEFD0}" type="sibTrans" cxnId="{FCEA133D-3767-4BF0-BDB8-010250E567EC}">
      <dgm:prSet/>
      <dgm:spPr/>
      <dgm:t>
        <a:bodyPr/>
        <a:lstStyle/>
        <a:p>
          <a:endParaRPr lang="en-US"/>
        </a:p>
      </dgm:t>
    </dgm:pt>
    <dgm:pt modelId="{7B068ED5-BBA7-42EC-9E01-B211059CB7C2}">
      <dgm:prSet phldrT="[Text]"/>
      <dgm:spPr/>
      <dgm:t>
        <a:bodyPr/>
        <a:lstStyle/>
        <a:p>
          <a:r>
            <a:rPr lang="en-US" dirty="0" smtClean="0"/>
            <a:t>Report &amp; “Shopping”</a:t>
          </a:r>
        </a:p>
      </dgm:t>
    </dgm:pt>
    <dgm:pt modelId="{5ABC41BF-A613-4FEE-B09E-7BCD2828704C}" type="parTrans" cxnId="{A0745364-33C1-4777-A0C4-A5DDB5E5C299}">
      <dgm:prSet/>
      <dgm:spPr/>
      <dgm:t>
        <a:bodyPr/>
        <a:lstStyle/>
        <a:p>
          <a:endParaRPr lang="en-US"/>
        </a:p>
      </dgm:t>
    </dgm:pt>
    <dgm:pt modelId="{161892BB-1B10-4B5A-971D-336C44A28E27}" type="sibTrans" cxnId="{A0745364-33C1-4777-A0C4-A5DDB5E5C299}">
      <dgm:prSet/>
      <dgm:spPr/>
      <dgm:t>
        <a:bodyPr/>
        <a:lstStyle/>
        <a:p>
          <a:endParaRPr lang="en-US"/>
        </a:p>
      </dgm:t>
    </dgm:pt>
    <dgm:pt modelId="{B1167C7A-9726-4BFD-AA38-E51CB276B408}">
      <dgm:prSet phldrT="[Text]"/>
      <dgm:spPr/>
      <dgm:t>
        <a:bodyPr/>
        <a:lstStyle/>
        <a:p>
          <a:r>
            <a:rPr lang="en-US" dirty="0" smtClean="0"/>
            <a:t>Recommendations &amp; </a:t>
          </a:r>
          <a:r>
            <a:rPr lang="en-US" dirty="0" smtClean="0"/>
            <a:t>Implementation</a:t>
          </a:r>
        </a:p>
      </dgm:t>
    </dgm:pt>
    <dgm:pt modelId="{A6028194-2F67-4AAC-94EE-F92FEED5C920}" type="parTrans" cxnId="{9E21677C-4423-4AFA-BCCD-DFB999FE038E}">
      <dgm:prSet/>
      <dgm:spPr/>
      <dgm:t>
        <a:bodyPr/>
        <a:lstStyle/>
        <a:p>
          <a:endParaRPr lang="en-US"/>
        </a:p>
      </dgm:t>
    </dgm:pt>
    <dgm:pt modelId="{FAA31BCB-FEF5-4E71-815B-6D91C3D208D6}" type="sibTrans" cxnId="{9E21677C-4423-4AFA-BCCD-DFB999FE038E}">
      <dgm:prSet/>
      <dgm:spPr/>
      <dgm:t>
        <a:bodyPr/>
        <a:lstStyle/>
        <a:p>
          <a:endParaRPr lang="en-US"/>
        </a:p>
      </dgm:t>
    </dgm:pt>
    <dgm:pt modelId="{683B8DCA-AD27-431E-85AE-536313D26C11}">
      <dgm:prSet phldrT="[Text]"/>
      <dgm:spPr/>
      <dgm:t>
        <a:bodyPr/>
        <a:lstStyle/>
        <a:p>
          <a:r>
            <a:rPr lang="en-US" smtClean="0"/>
            <a:t>Next Steps/Future Studies</a:t>
          </a:r>
          <a:endParaRPr lang="en-US" dirty="0" smtClean="0"/>
        </a:p>
      </dgm:t>
    </dgm:pt>
    <dgm:pt modelId="{1ADCFF95-7C01-4ADD-872A-8A9C9EC33990}" type="parTrans" cxnId="{EBB1D236-6ABD-468B-BE90-E03E58689862}">
      <dgm:prSet/>
      <dgm:spPr/>
      <dgm:t>
        <a:bodyPr/>
        <a:lstStyle/>
        <a:p>
          <a:endParaRPr lang="en-US"/>
        </a:p>
      </dgm:t>
    </dgm:pt>
    <dgm:pt modelId="{AAE9595B-9B18-4090-AF09-B601B2C9C8A6}" type="sibTrans" cxnId="{EBB1D236-6ABD-468B-BE90-E03E58689862}">
      <dgm:prSet/>
      <dgm:spPr/>
      <dgm:t>
        <a:bodyPr/>
        <a:lstStyle/>
        <a:p>
          <a:endParaRPr lang="en-US"/>
        </a:p>
      </dgm:t>
    </dgm:pt>
    <dgm:pt modelId="{77A9E20F-F41D-4FCC-A399-711BCB3FC4ED}" type="pres">
      <dgm:prSet presAssocID="{64D648A8-5E63-47AA-A6A7-4E92F3271C85}" presName="diagram" presStyleCnt="0">
        <dgm:presLayoutVars>
          <dgm:dir/>
          <dgm:resizeHandles val="exact"/>
        </dgm:presLayoutVars>
      </dgm:prSet>
      <dgm:spPr/>
    </dgm:pt>
    <dgm:pt modelId="{A797F302-29F7-4864-A9E2-CB7BBB2DD2D1}" type="pres">
      <dgm:prSet presAssocID="{62826C46-5A6D-4088-BB59-A0134DD9254C}" presName="node" presStyleLbl="node1" presStyleIdx="0" presStyleCnt="9">
        <dgm:presLayoutVars>
          <dgm:bulletEnabled val="1"/>
        </dgm:presLayoutVars>
      </dgm:prSet>
      <dgm:spPr/>
      <dgm:t>
        <a:bodyPr/>
        <a:lstStyle/>
        <a:p>
          <a:endParaRPr lang="en-US"/>
        </a:p>
      </dgm:t>
    </dgm:pt>
    <dgm:pt modelId="{985D4B6D-1711-4003-B62F-37C44510665D}" type="pres">
      <dgm:prSet presAssocID="{652B38A6-1F5C-4499-A7E3-9CCA4E848A9B}" presName="sibTrans" presStyleLbl="sibTrans2D1" presStyleIdx="0" presStyleCnt="8"/>
      <dgm:spPr/>
    </dgm:pt>
    <dgm:pt modelId="{0A8E1C9A-D0BB-4EFB-BB46-7B1A166D4BD0}" type="pres">
      <dgm:prSet presAssocID="{652B38A6-1F5C-4499-A7E3-9CCA4E848A9B}" presName="connectorText" presStyleLbl="sibTrans2D1" presStyleIdx="0" presStyleCnt="8"/>
      <dgm:spPr/>
    </dgm:pt>
    <dgm:pt modelId="{4012A616-2373-4C42-B8AC-C281E3C01FE8}" type="pres">
      <dgm:prSet presAssocID="{EA2EDA09-13C0-4866-A268-8F87A6FD5140}" presName="node" presStyleLbl="node1" presStyleIdx="1" presStyleCnt="9">
        <dgm:presLayoutVars>
          <dgm:bulletEnabled val="1"/>
        </dgm:presLayoutVars>
      </dgm:prSet>
      <dgm:spPr/>
    </dgm:pt>
    <dgm:pt modelId="{B8DF1E85-A31E-47DA-AEED-12B98E853578}" type="pres">
      <dgm:prSet presAssocID="{95E2E06A-5913-410E-83A9-49E830CB5F47}" presName="sibTrans" presStyleLbl="sibTrans2D1" presStyleIdx="1" presStyleCnt="8"/>
      <dgm:spPr/>
    </dgm:pt>
    <dgm:pt modelId="{388958B6-C6AC-46BC-905C-F30FA4509D75}" type="pres">
      <dgm:prSet presAssocID="{95E2E06A-5913-410E-83A9-49E830CB5F47}" presName="connectorText" presStyleLbl="sibTrans2D1" presStyleIdx="1" presStyleCnt="8"/>
      <dgm:spPr/>
    </dgm:pt>
    <dgm:pt modelId="{FB748FF8-918E-497C-AA1E-7204E4F66CB4}" type="pres">
      <dgm:prSet presAssocID="{BE548CE1-2705-4131-B2A6-6E0289B42D60}" presName="node" presStyleLbl="node1" presStyleIdx="2" presStyleCnt="9">
        <dgm:presLayoutVars>
          <dgm:bulletEnabled val="1"/>
        </dgm:presLayoutVars>
      </dgm:prSet>
      <dgm:spPr/>
    </dgm:pt>
    <dgm:pt modelId="{B0BC0449-D776-4EB7-8E40-DBE720209645}" type="pres">
      <dgm:prSet presAssocID="{1D743DA5-CCD1-4997-8D69-347E92ED800C}" presName="sibTrans" presStyleLbl="sibTrans2D1" presStyleIdx="2" presStyleCnt="8"/>
      <dgm:spPr/>
    </dgm:pt>
    <dgm:pt modelId="{97000396-B401-48E4-8AD8-9D36AADB635F}" type="pres">
      <dgm:prSet presAssocID="{1D743DA5-CCD1-4997-8D69-347E92ED800C}" presName="connectorText" presStyleLbl="sibTrans2D1" presStyleIdx="2" presStyleCnt="8"/>
      <dgm:spPr/>
    </dgm:pt>
    <dgm:pt modelId="{60CCB249-317E-4F6A-B2D8-4160EF357442}" type="pres">
      <dgm:prSet presAssocID="{D6D721B2-0441-431A-B756-2F1C997BE7C9}" presName="node" presStyleLbl="node1" presStyleIdx="3" presStyleCnt="9">
        <dgm:presLayoutVars>
          <dgm:bulletEnabled val="1"/>
        </dgm:presLayoutVars>
      </dgm:prSet>
      <dgm:spPr/>
    </dgm:pt>
    <dgm:pt modelId="{EE1657D3-BCAE-46C4-BFBB-E3ADC74A491D}" type="pres">
      <dgm:prSet presAssocID="{0A61A30D-B11D-4D11-8E18-8A38C254713F}" presName="sibTrans" presStyleLbl="sibTrans2D1" presStyleIdx="3" presStyleCnt="8"/>
      <dgm:spPr/>
    </dgm:pt>
    <dgm:pt modelId="{9B606964-540D-42DF-A33F-6761A76CA2D2}" type="pres">
      <dgm:prSet presAssocID="{0A61A30D-B11D-4D11-8E18-8A38C254713F}" presName="connectorText" presStyleLbl="sibTrans2D1" presStyleIdx="3" presStyleCnt="8"/>
      <dgm:spPr/>
    </dgm:pt>
    <dgm:pt modelId="{AE77EA43-48D9-4B37-9D48-EDC9828369B0}" type="pres">
      <dgm:prSet presAssocID="{C96D94A1-1278-4248-98F3-52B63A3A4191}" presName="node" presStyleLbl="node1" presStyleIdx="4" presStyleCnt="9">
        <dgm:presLayoutVars>
          <dgm:bulletEnabled val="1"/>
        </dgm:presLayoutVars>
      </dgm:prSet>
      <dgm:spPr/>
      <dgm:t>
        <a:bodyPr/>
        <a:lstStyle/>
        <a:p>
          <a:endParaRPr lang="en-US"/>
        </a:p>
      </dgm:t>
    </dgm:pt>
    <dgm:pt modelId="{FF7A686E-F375-4D3B-BCA2-58E23212A4CD}" type="pres">
      <dgm:prSet presAssocID="{255134C3-2E76-497E-82BD-BA83DEAA47F7}" presName="sibTrans" presStyleLbl="sibTrans2D1" presStyleIdx="4" presStyleCnt="8"/>
      <dgm:spPr/>
    </dgm:pt>
    <dgm:pt modelId="{79A03E41-8DDA-4EA5-B77C-B048FEAC37F5}" type="pres">
      <dgm:prSet presAssocID="{255134C3-2E76-497E-82BD-BA83DEAA47F7}" presName="connectorText" presStyleLbl="sibTrans2D1" presStyleIdx="4" presStyleCnt="8"/>
      <dgm:spPr/>
    </dgm:pt>
    <dgm:pt modelId="{C0415B7A-6D30-4708-AFCD-7C49586EEEDB}" type="pres">
      <dgm:prSet presAssocID="{B9D82A6B-C8DC-471B-B003-692053E0CE18}" presName="node" presStyleLbl="node1" presStyleIdx="5" presStyleCnt="9">
        <dgm:presLayoutVars>
          <dgm:bulletEnabled val="1"/>
        </dgm:presLayoutVars>
      </dgm:prSet>
      <dgm:spPr/>
    </dgm:pt>
    <dgm:pt modelId="{BBD09233-ACFC-4004-8E73-4D1DB5BBA20E}" type="pres">
      <dgm:prSet presAssocID="{738DEEEA-A2FD-42FF-83A8-5CF8A16CEFD0}" presName="sibTrans" presStyleLbl="sibTrans2D1" presStyleIdx="5" presStyleCnt="8"/>
      <dgm:spPr/>
    </dgm:pt>
    <dgm:pt modelId="{0A90628B-AE1A-44E5-B5EF-D22A4FB29397}" type="pres">
      <dgm:prSet presAssocID="{738DEEEA-A2FD-42FF-83A8-5CF8A16CEFD0}" presName="connectorText" presStyleLbl="sibTrans2D1" presStyleIdx="5" presStyleCnt="8"/>
      <dgm:spPr/>
    </dgm:pt>
    <dgm:pt modelId="{584B3690-99A4-4050-9E18-3DD84F2A0A8A}" type="pres">
      <dgm:prSet presAssocID="{7B068ED5-BBA7-42EC-9E01-B211059CB7C2}" presName="node" presStyleLbl="node1" presStyleIdx="6" presStyleCnt="9">
        <dgm:presLayoutVars>
          <dgm:bulletEnabled val="1"/>
        </dgm:presLayoutVars>
      </dgm:prSet>
      <dgm:spPr/>
      <dgm:t>
        <a:bodyPr/>
        <a:lstStyle/>
        <a:p>
          <a:endParaRPr lang="en-US"/>
        </a:p>
      </dgm:t>
    </dgm:pt>
    <dgm:pt modelId="{7523941E-78FD-4495-8341-58F91564B1F6}" type="pres">
      <dgm:prSet presAssocID="{161892BB-1B10-4B5A-971D-336C44A28E27}" presName="sibTrans" presStyleLbl="sibTrans2D1" presStyleIdx="6" presStyleCnt="8"/>
      <dgm:spPr/>
    </dgm:pt>
    <dgm:pt modelId="{526EC8FE-7E0B-40A6-A916-8BAB3529F332}" type="pres">
      <dgm:prSet presAssocID="{161892BB-1B10-4B5A-971D-336C44A28E27}" presName="connectorText" presStyleLbl="sibTrans2D1" presStyleIdx="6" presStyleCnt="8"/>
      <dgm:spPr/>
    </dgm:pt>
    <dgm:pt modelId="{8426F502-C11D-4BB6-89CA-F2E21726E6ED}" type="pres">
      <dgm:prSet presAssocID="{B1167C7A-9726-4BFD-AA38-E51CB276B408}" presName="node" presStyleLbl="node1" presStyleIdx="7" presStyleCnt="9">
        <dgm:presLayoutVars>
          <dgm:bulletEnabled val="1"/>
        </dgm:presLayoutVars>
      </dgm:prSet>
      <dgm:spPr/>
      <dgm:t>
        <a:bodyPr/>
        <a:lstStyle/>
        <a:p>
          <a:endParaRPr lang="en-US"/>
        </a:p>
      </dgm:t>
    </dgm:pt>
    <dgm:pt modelId="{33F2F0A2-8C91-47A4-B2A8-9411B447DFB8}" type="pres">
      <dgm:prSet presAssocID="{FAA31BCB-FEF5-4E71-815B-6D91C3D208D6}" presName="sibTrans" presStyleLbl="sibTrans2D1" presStyleIdx="7" presStyleCnt="8"/>
      <dgm:spPr/>
    </dgm:pt>
    <dgm:pt modelId="{88855BB2-B6C1-48C9-B869-A6E26AE4C16E}" type="pres">
      <dgm:prSet presAssocID="{FAA31BCB-FEF5-4E71-815B-6D91C3D208D6}" presName="connectorText" presStyleLbl="sibTrans2D1" presStyleIdx="7" presStyleCnt="8"/>
      <dgm:spPr/>
    </dgm:pt>
    <dgm:pt modelId="{F1B30717-31E3-4C98-890D-FEA8CF677BFF}" type="pres">
      <dgm:prSet presAssocID="{683B8DCA-AD27-431E-85AE-536313D26C11}" presName="node" presStyleLbl="node1" presStyleIdx="8" presStyleCnt="9">
        <dgm:presLayoutVars>
          <dgm:bulletEnabled val="1"/>
        </dgm:presLayoutVars>
      </dgm:prSet>
      <dgm:spPr/>
    </dgm:pt>
  </dgm:ptLst>
  <dgm:cxnLst>
    <dgm:cxn modelId="{BE0C5655-2E26-4F9F-AD68-031479F524B7}" type="presOf" srcId="{161892BB-1B10-4B5A-971D-336C44A28E27}" destId="{526EC8FE-7E0B-40A6-A916-8BAB3529F332}" srcOrd="1" destOrd="0" presId="urn:microsoft.com/office/officeart/2005/8/layout/process5"/>
    <dgm:cxn modelId="{5EA95910-9065-4FE4-848E-CCF353259972}" type="presOf" srcId="{FAA31BCB-FEF5-4E71-815B-6D91C3D208D6}" destId="{33F2F0A2-8C91-47A4-B2A8-9411B447DFB8}" srcOrd="0" destOrd="0" presId="urn:microsoft.com/office/officeart/2005/8/layout/process5"/>
    <dgm:cxn modelId="{B453DAF7-13E7-4E24-8A3E-D4A0FACB5AF2}" type="presOf" srcId="{95E2E06A-5913-410E-83A9-49E830CB5F47}" destId="{388958B6-C6AC-46BC-905C-F30FA4509D75}" srcOrd="1" destOrd="0" presId="urn:microsoft.com/office/officeart/2005/8/layout/process5"/>
    <dgm:cxn modelId="{E187F59B-994D-46EA-BBBA-ABF90FD6193D}" type="presOf" srcId="{FAA31BCB-FEF5-4E71-815B-6D91C3D208D6}" destId="{88855BB2-B6C1-48C9-B869-A6E26AE4C16E}" srcOrd="1" destOrd="0" presId="urn:microsoft.com/office/officeart/2005/8/layout/process5"/>
    <dgm:cxn modelId="{4EF820B3-C125-4093-9C13-7D9923589EF0}" srcId="{64D648A8-5E63-47AA-A6A7-4E92F3271C85}" destId="{62826C46-5A6D-4088-BB59-A0134DD9254C}" srcOrd="0" destOrd="0" parTransId="{564665F8-0D02-4701-9F2E-2E21BBD68474}" sibTransId="{652B38A6-1F5C-4499-A7E3-9CCA4E848A9B}"/>
    <dgm:cxn modelId="{FCEA133D-3767-4BF0-BDB8-010250E567EC}" srcId="{64D648A8-5E63-47AA-A6A7-4E92F3271C85}" destId="{B9D82A6B-C8DC-471B-B003-692053E0CE18}" srcOrd="5" destOrd="0" parTransId="{07427A14-837D-4598-9F8A-F2C083D0A684}" sibTransId="{738DEEEA-A2FD-42FF-83A8-5CF8A16CEFD0}"/>
    <dgm:cxn modelId="{CDC90CCD-C3F7-44B4-87E9-00F87028C8B5}" type="presOf" srcId="{7B068ED5-BBA7-42EC-9E01-B211059CB7C2}" destId="{584B3690-99A4-4050-9E18-3DD84F2A0A8A}" srcOrd="0" destOrd="0" presId="urn:microsoft.com/office/officeart/2005/8/layout/process5"/>
    <dgm:cxn modelId="{70D3139E-C9F6-487C-933F-EE94482E924C}" type="presOf" srcId="{0A61A30D-B11D-4D11-8E18-8A38C254713F}" destId="{EE1657D3-BCAE-46C4-BFBB-E3ADC74A491D}" srcOrd="0" destOrd="0" presId="urn:microsoft.com/office/officeart/2005/8/layout/process5"/>
    <dgm:cxn modelId="{687EA6A8-D700-4E29-A6FA-4824FAE3DC0C}" type="presOf" srcId="{255134C3-2E76-497E-82BD-BA83DEAA47F7}" destId="{79A03E41-8DDA-4EA5-B77C-B048FEAC37F5}" srcOrd="1" destOrd="0" presId="urn:microsoft.com/office/officeart/2005/8/layout/process5"/>
    <dgm:cxn modelId="{F6EB6BF9-BBA6-4BBB-96CA-B5BFF2961512}" srcId="{64D648A8-5E63-47AA-A6A7-4E92F3271C85}" destId="{C96D94A1-1278-4248-98F3-52B63A3A4191}" srcOrd="4" destOrd="0" parTransId="{A932AE54-EF8C-4AF7-8C85-60FED930EF79}" sibTransId="{255134C3-2E76-497E-82BD-BA83DEAA47F7}"/>
    <dgm:cxn modelId="{DA9CC205-849E-4E92-A31C-71DAB359A0CD}" type="presOf" srcId="{B9D82A6B-C8DC-471B-B003-692053E0CE18}" destId="{C0415B7A-6D30-4708-AFCD-7C49586EEEDB}" srcOrd="0" destOrd="0" presId="urn:microsoft.com/office/officeart/2005/8/layout/process5"/>
    <dgm:cxn modelId="{3B2951A2-5CD3-4DD9-B64E-36A6A8557A47}" type="presOf" srcId="{255134C3-2E76-497E-82BD-BA83DEAA47F7}" destId="{FF7A686E-F375-4D3B-BCA2-58E23212A4CD}" srcOrd="0" destOrd="0" presId="urn:microsoft.com/office/officeart/2005/8/layout/process5"/>
    <dgm:cxn modelId="{A0745364-33C1-4777-A0C4-A5DDB5E5C299}" srcId="{64D648A8-5E63-47AA-A6A7-4E92F3271C85}" destId="{7B068ED5-BBA7-42EC-9E01-B211059CB7C2}" srcOrd="6" destOrd="0" parTransId="{5ABC41BF-A613-4FEE-B09E-7BCD2828704C}" sibTransId="{161892BB-1B10-4B5A-971D-336C44A28E27}"/>
    <dgm:cxn modelId="{8862F693-36C2-4293-94DE-4CB8C8D7163E}" type="presOf" srcId="{738DEEEA-A2FD-42FF-83A8-5CF8A16CEFD0}" destId="{0A90628B-AE1A-44E5-B5EF-D22A4FB29397}" srcOrd="1" destOrd="0" presId="urn:microsoft.com/office/officeart/2005/8/layout/process5"/>
    <dgm:cxn modelId="{403F42AE-8279-458E-9905-914B6B9B5082}" srcId="{64D648A8-5E63-47AA-A6A7-4E92F3271C85}" destId="{BE548CE1-2705-4131-B2A6-6E0289B42D60}" srcOrd="2" destOrd="0" parTransId="{58D6CFF8-82AE-45BE-8EF2-47F1506B40FC}" sibTransId="{1D743DA5-CCD1-4997-8D69-347E92ED800C}"/>
    <dgm:cxn modelId="{E711F072-8178-40FD-90AD-A016BAC8E49F}" type="presOf" srcId="{161892BB-1B10-4B5A-971D-336C44A28E27}" destId="{7523941E-78FD-4495-8341-58F91564B1F6}" srcOrd="0" destOrd="0" presId="urn:microsoft.com/office/officeart/2005/8/layout/process5"/>
    <dgm:cxn modelId="{EBB1D236-6ABD-468B-BE90-E03E58689862}" srcId="{64D648A8-5E63-47AA-A6A7-4E92F3271C85}" destId="{683B8DCA-AD27-431E-85AE-536313D26C11}" srcOrd="8" destOrd="0" parTransId="{1ADCFF95-7C01-4ADD-872A-8A9C9EC33990}" sibTransId="{AAE9595B-9B18-4090-AF09-B601B2C9C8A6}"/>
    <dgm:cxn modelId="{97522670-41C0-41BB-A447-A63F233D2F48}" type="presOf" srcId="{683B8DCA-AD27-431E-85AE-536313D26C11}" destId="{F1B30717-31E3-4C98-890D-FEA8CF677BFF}" srcOrd="0" destOrd="0" presId="urn:microsoft.com/office/officeart/2005/8/layout/process5"/>
    <dgm:cxn modelId="{936FDB01-B528-4BB7-B0CC-BE71A4FC513B}" type="presOf" srcId="{62826C46-5A6D-4088-BB59-A0134DD9254C}" destId="{A797F302-29F7-4864-A9E2-CB7BBB2DD2D1}" srcOrd="0" destOrd="0" presId="urn:microsoft.com/office/officeart/2005/8/layout/process5"/>
    <dgm:cxn modelId="{9DAC9B03-8743-4B7C-A616-F66F6E0989D8}" type="presOf" srcId="{95E2E06A-5913-410E-83A9-49E830CB5F47}" destId="{B8DF1E85-A31E-47DA-AEED-12B98E853578}" srcOrd="0" destOrd="0" presId="urn:microsoft.com/office/officeart/2005/8/layout/process5"/>
    <dgm:cxn modelId="{9EB82AE0-A470-4A76-B63A-359E936D9FEA}" type="presOf" srcId="{0A61A30D-B11D-4D11-8E18-8A38C254713F}" destId="{9B606964-540D-42DF-A33F-6761A76CA2D2}" srcOrd="1" destOrd="0" presId="urn:microsoft.com/office/officeart/2005/8/layout/process5"/>
    <dgm:cxn modelId="{E7F6803B-64C9-47CA-B919-F42491A84E91}" type="presOf" srcId="{652B38A6-1F5C-4499-A7E3-9CCA4E848A9B}" destId="{0A8E1C9A-D0BB-4EFB-BB46-7B1A166D4BD0}" srcOrd="1" destOrd="0" presId="urn:microsoft.com/office/officeart/2005/8/layout/process5"/>
    <dgm:cxn modelId="{964E11A8-6619-4CBE-8396-6B655938FDAB}" type="presOf" srcId="{738DEEEA-A2FD-42FF-83A8-5CF8A16CEFD0}" destId="{BBD09233-ACFC-4004-8E73-4D1DB5BBA20E}" srcOrd="0" destOrd="0" presId="urn:microsoft.com/office/officeart/2005/8/layout/process5"/>
    <dgm:cxn modelId="{7C931485-87AB-439D-BE46-2D70256B3F15}" type="presOf" srcId="{C96D94A1-1278-4248-98F3-52B63A3A4191}" destId="{AE77EA43-48D9-4B37-9D48-EDC9828369B0}" srcOrd="0" destOrd="0" presId="urn:microsoft.com/office/officeart/2005/8/layout/process5"/>
    <dgm:cxn modelId="{41498A7C-3350-4424-A8C4-EAD107342BE3}" type="presOf" srcId="{D6D721B2-0441-431A-B756-2F1C997BE7C9}" destId="{60CCB249-317E-4F6A-B2D8-4160EF357442}" srcOrd="0" destOrd="0" presId="urn:microsoft.com/office/officeart/2005/8/layout/process5"/>
    <dgm:cxn modelId="{0536A5E4-A238-42BB-AC55-A89FC6F4F020}" srcId="{64D648A8-5E63-47AA-A6A7-4E92F3271C85}" destId="{D6D721B2-0441-431A-B756-2F1C997BE7C9}" srcOrd="3" destOrd="0" parTransId="{CE00F272-8C6F-4732-BE9C-E83300B345D0}" sibTransId="{0A61A30D-B11D-4D11-8E18-8A38C254713F}"/>
    <dgm:cxn modelId="{9E21677C-4423-4AFA-BCCD-DFB999FE038E}" srcId="{64D648A8-5E63-47AA-A6A7-4E92F3271C85}" destId="{B1167C7A-9726-4BFD-AA38-E51CB276B408}" srcOrd="7" destOrd="0" parTransId="{A6028194-2F67-4AAC-94EE-F92FEED5C920}" sibTransId="{FAA31BCB-FEF5-4E71-815B-6D91C3D208D6}"/>
    <dgm:cxn modelId="{8DABFEAE-8CDB-45B3-80EB-9AB4C22658C7}" type="presOf" srcId="{EA2EDA09-13C0-4866-A268-8F87A6FD5140}" destId="{4012A616-2373-4C42-B8AC-C281E3C01FE8}" srcOrd="0" destOrd="0" presId="urn:microsoft.com/office/officeart/2005/8/layout/process5"/>
    <dgm:cxn modelId="{56B13EAF-F193-4C4A-9189-F9005A9CDA00}" type="presOf" srcId="{652B38A6-1F5C-4499-A7E3-9CCA4E848A9B}" destId="{985D4B6D-1711-4003-B62F-37C44510665D}" srcOrd="0" destOrd="0" presId="urn:microsoft.com/office/officeart/2005/8/layout/process5"/>
    <dgm:cxn modelId="{78BEFDF7-573C-4B74-A4FE-63B447E505F1}" srcId="{64D648A8-5E63-47AA-A6A7-4E92F3271C85}" destId="{EA2EDA09-13C0-4866-A268-8F87A6FD5140}" srcOrd="1" destOrd="0" parTransId="{2678667D-DA4F-407E-9B76-3BFDFD7D163D}" sibTransId="{95E2E06A-5913-410E-83A9-49E830CB5F47}"/>
    <dgm:cxn modelId="{377937B2-F497-492E-B385-A5E3CE59FF9C}" type="presOf" srcId="{64D648A8-5E63-47AA-A6A7-4E92F3271C85}" destId="{77A9E20F-F41D-4FCC-A399-711BCB3FC4ED}" srcOrd="0" destOrd="0" presId="urn:microsoft.com/office/officeart/2005/8/layout/process5"/>
    <dgm:cxn modelId="{4520DF50-362A-40CD-92EC-5660D5F9C22F}" type="presOf" srcId="{1D743DA5-CCD1-4997-8D69-347E92ED800C}" destId="{B0BC0449-D776-4EB7-8E40-DBE720209645}" srcOrd="0" destOrd="0" presId="urn:microsoft.com/office/officeart/2005/8/layout/process5"/>
    <dgm:cxn modelId="{F6D0507C-9968-40E5-96FA-29CC0A630F45}" type="presOf" srcId="{1D743DA5-CCD1-4997-8D69-347E92ED800C}" destId="{97000396-B401-48E4-8AD8-9D36AADB635F}" srcOrd="1" destOrd="0" presId="urn:microsoft.com/office/officeart/2005/8/layout/process5"/>
    <dgm:cxn modelId="{20ABA769-6E0A-4AE0-9DB0-8A23AD748CC4}" type="presOf" srcId="{BE548CE1-2705-4131-B2A6-6E0289B42D60}" destId="{FB748FF8-918E-497C-AA1E-7204E4F66CB4}" srcOrd="0" destOrd="0" presId="urn:microsoft.com/office/officeart/2005/8/layout/process5"/>
    <dgm:cxn modelId="{0DDE22F1-CD1A-4CE1-A8FB-5A492340A6BF}" type="presOf" srcId="{B1167C7A-9726-4BFD-AA38-E51CB276B408}" destId="{8426F502-C11D-4BB6-89CA-F2E21726E6ED}" srcOrd="0" destOrd="0" presId="urn:microsoft.com/office/officeart/2005/8/layout/process5"/>
    <dgm:cxn modelId="{920C726D-5DE1-4B45-A19C-E993C434D3F5}" type="presParOf" srcId="{77A9E20F-F41D-4FCC-A399-711BCB3FC4ED}" destId="{A797F302-29F7-4864-A9E2-CB7BBB2DD2D1}" srcOrd="0" destOrd="0" presId="urn:microsoft.com/office/officeart/2005/8/layout/process5"/>
    <dgm:cxn modelId="{EA2C1943-164E-4A58-98C5-98DF4324A0C6}" type="presParOf" srcId="{77A9E20F-F41D-4FCC-A399-711BCB3FC4ED}" destId="{985D4B6D-1711-4003-B62F-37C44510665D}" srcOrd="1" destOrd="0" presId="urn:microsoft.com/office/officeart/2005/8/layout/process5"/>
    <dgm:cxn modelId="{99533548-1156-4067-8D8B-53B6FB33E6C6}" type="presParOf" srcId="{985D4B6D-1711-4003-B62F-37C44510665D}" destId="{0A8E1C9A-D0BB-4EFB-BB46-7B1A166D4BD0}" srcOrd="0" destOrd="0" presId="urn:microsoft.com/office/officeart/2005/8/layout/process5"/>
    <dgm:cxn modelId="{BC5FF38A-8C90-491B-80F1-91AB99432080}" type="presParOf" srcId="{77A9E20F-F41D-4FCC-A399-711BCB3FC4ED}" destId="{4012A616-2373-4C42-B8AC-C281E3C01FE8}" srcOrd="2" destOrd="0" presId="urn:microsoft.com/office/officeart/2005/8/layout/process5"/>
    <dgm:cxn modelId="{4E2726B7-F50F-4E18-8617-A0B5AD307E52}" type="presParOf" srcId="{77A9E20F-F41D-4FCC-A399-711BCB3FC4ED}" destId="{B8DF1E85-A31E-47DA-AEED-12B98E853578}" srcOrd="3" destOrd="0" presId="urn:microsoft.com/office/officeart/2005/8/layout/process5"/>
    <dgm:cxn modelId="{A4824E3C-1FEA-41C3-9249-C4212BD5F90F}" type="presParOf" srcId="{B8DF1E85-A31E-47DA-AEED-12B98E853578}" destId="{388958B6-C6AC-46BC-905C-F30FA4509D75}" srcOrd="0" destOrd="0" presId="urn:microsoft.com/office/officeart/2005/8/layout/process5"/>
    <dgm:cxn modelId="{2A33CA59-18F4-4611-A76E-45125B016576}" type="presParOf" srcId="{77A9E20F-F41D-4FCC-A399-711BCB3FC4ED}" destId="{FB748FF8-918E-497C-AA1E-7204E4F66CB4}" srcOrd="4" destOrd="0" presId="urn:microsoft.com/office/officeart/2005/8/layout/process5"/>
    <dgm:cxn modelId="{DA7D01F6-3AE1-488E-A28A-3DAC1F6708BC}" type="presParOf" srcId="{77A9E20F-F41D-4FCC-A399-711BCB3FC4ED}" destId="{B0BC0449-D776-4EB7-8E40-DBE720209645}" srcOrd="5" destOrd="0" presId="urn:microsoft.com/office/officeart/2005/8/layout/process5"/>
    <dgm:cxn modelId="{85B5DBA5-A7A8-4E41-A4B5-83BFB34622E4}" type="presParOf" srcId="{B0BC0449-D776-4EB7-8E40-DBE720209645}" destId="{97000396-B401-48E4-8AD8-9D36AADB635F}" srcOrd="0" destOrd="0" presId="urn:microsoft.com/office/officeart/2005/8/layout/process5"/>
    <dgm:cxn modelId="{AC22186A-A5B5-43CF-8F92-7F406B5EE7ED}" type="presParOf" srcId="{77A9E20F-F41D-4FCC-A399-711BCB3FC4ED}" destId="{60CCB249-317E-4F6A-B2D8-4160EF357442}" srcOrd="6" destOrd="0" presId="urn:microsoft.com/office/officeart/2005/8/layout/process5"/>
    <dgm:cxn modelId="{FB64F15F-5C8E-4434-8BF2-79ED210B9F6F}" type="presParOf" srcId="{77A9E20F-F41D-4FCC-A399-711BCB3FC4ED}" destId="{EE1657D3-BCAE-46C4-BFBB-E3ADC74A491D}" srcOrd="7" destOrd="0" presId="urn:microsoft.com/office/officeart/2005/8/layout/process5"/>
    <dgm:cxn modelId="{8BCFEAFF-5D74-4660-9393-07F26B39A7D3}" type="presParOf" srcId="{EE1657D3-BCAE-46C4-BFBB-E3ADC74A491D}" destId="{9B606964-540D-42DF-A33F-6761A76CA2D2}" srcOrd="0" destOrd="0" presId="urn:microsoft.com/office/officeart/2005/8/layout/process5"/>
    <dgm:cxn modelId="{91E33398-57F1-4B32-B7ED-7505438995E2}" type="presParOf" srcId="{77A9E20F-F41D-4FCC-A399-711BCB3FC4ED}" destId="{AE77EA43-48D9-4B37-9D48-EDC9828369B0}" srcOrd="8" destOrd="0" presId="urn:microsoft.com/office/officeart/2005/8/layout/process5"/>
    <dgm:cxn modelId="{88A1505F-B6A9-4727-AA6C-5AF363441D60}" type="presParOf" srcId="{77A9E20F-F41D-4FCC-A399-711BCB3FC4ED}" destId="{FF7A686E-F375-4D3B-BCA2-58E23212A4CD}" srcOrd="9" destOrd="0" presId="urn:microsoft.com/office/officeart/2005/8/layout/process5"/>
    <dgm:cxn modelId="{61D00695-3871-4B05-A949-B7FD65F156C8}" type="presParOf" srcId="{FF7A686E-F375-4D3B-BCA2-58E23212A4CD}" destId="{79A03E41-8DDA-4EA5-B77C-B048FEAC37F5}" srcOrd="0" destOrd="0" presId="urn:microsoft.com/office/officeart/2005/8/layout/process5"/>
    <dgm:cxn modelId="{0757B418-0208-4E36-8F77-1F031566B56C}" type="presParOf" srcId="{77A9E20F-F41D-4FCC-A399-711BCB3FC4ED}" destId="{C0415B7A-6D30-4708-AFCD-7C49586EEEDB}" srcOrd="10" destOrd="0" presId="urn:microsoft.com/office/officeart/2005/8/layout/process5"/>
    <dgm:cxn modelId="{2CA2CF00-FCBB-405F-8E93-5428F86FCCEF}" type="presParOf" srcId="{77A9E20F-F41D-4FCC-A399-711BCB3FC4ED}" destId="{BBD09233-ACFC-4004-8E73-4D1DB5BBA20E}" srcOrd="11" destOrd="0" presId="urn:microsoft.com/office/officeart/2005/8/layout/process5"/>
    <dgm:cxn modelId="{5EF48688-A898-49CF-9F6D-4203DDAFA2B4}" type="presParOf" srcId="{BBD09233-ACFC-4004-8E73-4D1DB5BBA20E}" destId="{0A90628B-AE1A-44E5-B5EF-D22A4FB29397}" srcOrd="0" destOrd="0" presId="urn:microsoft.com/office/officeart/2005/8/layout/process5"/>
    <dgm:cxn modelId="{D7C16BCA-1F8D-4515-ADC4-C36C7B4CA3AE}" type="presParOf" srcId="{77A9E20F-F41D-4FCC-A399-711BCB3FC4ED}" destId="{584B3690-99A4-4050-9E18-3DD84F2A0A8A}" srcOrd="12" destOrd="0" presId="urn:microsoft.com/office/officeart/2005/8/layout/process5"/>
    <dgm:cxn modelId="{22023363-6065-4B91-9343-13594880AB40}" type="presParOf" srcId="{77A9E20F-F41D-4FCC-A399-711BCB3FC4ED}" destId="{7523941E-78FD-4495-8341-58F91564B1F6}" srcOrd="13" destOrd="0" presId="urn:microsoft.com/office/officeart/2005/8/layout/process5"/>
    <dgm:cxn modelId="{D257FE09-61C1-4EED-95C2-C7BB86564FAF}" type="presParOf" srcId="{7523941E-78FD-4495-8341-58F91564B1F6}" destId="{526EC8FE-7E0B-40A6-A916-8BAB3529F332}" srcOrd="0" destOrd="0" presId="urn:microsoft.com/office/officeart/2005/8/layout/process5"/>
    <dgm:cxn modelId="{1448659E-38CF-419C-A468-CA2DE16F997E}" type="presParOf" srcId="{77A9E20F-F41D-4FCC-A399-711BCB3FC4ED}" destId="{8426F502-C11D-4BB6-89CA-F2E21726E6ED}" srcOrd="14" destOrd="0" presId="urn:microsoft.com/office/officeart/2005/8/layout/process5"/>
    <dgm:cxn modelId="{67707B92-FF0F-4C3A-8CA8-C830DDAB1688}" type="presParOf" srcId="{77A9E20F-F41D-4FCC-A399-711BCB3FC4ED}" destId="{33F2F0A2-8C91-47A4-B2A8-9411B447DFB8}" srcOrd="15" destOrd="0" presId="urn:microsoft.com/office/officeart/2005/8/layout/process5"/>
    <dgm:cxn modelId="{40065FDF-9F5B-45B1-B560-C606C62B2BBF}" type="presParOf" srcId="{33F2F0A2-8C91-47A4-B2A8-9411B447DFB8}" destId="{88855BB2-B6C1-48C9-B869-A6E26AE4C16E}" srcOrd="0" destOrd="0" presId="urn:microsoft.com/office/officeart/2005/8/layout/process5"/>
    <dgm:cxn modelId="{1EFA7DD1-858B-430F-B4DE-AFC142EDD6B3}" type="presParOf" srcId="{77A9E20F-F41D-4FCC-A399-711BCB3FC4ED}" destId="{F1B30717-31E3-4C98-890D-FEA8CF677BFF}" srcOrd="16" destOrd="0" presId="urn:microsoft.com/office/officeart/2005/8/layout/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97F302-29F7-4864-A9E2-CB7BBB2DD2D1}">
      <dsp:nvSpPr>
        <dsp:cNvPr id="0" name=""/>
        <dsp:cNvSpPr/>
      </dsp:nvSpPr>
      <dsp:spPr>
        <a:xfrm>
          <a:off x="4273" y="777833"/>
          <a:ext cx="1277359" cy="766415"/>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t>Questions</a:t>
          </a:r>
          <a:endParaRPr lang="en-US" sz="900" kern="1200" dirty="0"/>
        </a:p>
      </dsp:txBody>
      <dsp:txXfrm>
        <a:off x="26721" y="800281"/>
        <a:ext cx="1232463" cy="721519"/>
      </dsp:txXfrm>
    </dsp:sp>
    <dsp:sp modelId="{985D4B6D-1711-4003-B62F-37C44510665D}">
      <dsp:nvSpPr>
        <dsp:cNvPr id="0" name=""/>
        <dsp:cNvSpPr/>
      </dsp:nvSpPr>
      <dsp:spPr>
        <a:xfrm>
          <a:off x="1394040" y="1002648"/>
          <a:ext cx="270800" cy="31678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a:off x="1394040" y="1066005"/>
        <a:ext cx="189560" cy="190071"/>
      </dsp:txXfrm>
    </dsp:sp>
    <dsp:sp modelId="{4012A616-2373-4C42-B8AC-C281E3C01FE8}">
      <dsp:nvSpPr>
        <dsp:cNvPr id="0" name=""/>
        <dsp:cNvSpPr/>
      </dsp:nvSpPr>
      <dsp:spPr>
        <a:xfrm>
          <a:off x="1792576" y="777833"/>
          <a:ext cx="1277359" cy="766415"/>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t>IRB &amp; Training</a:t>
          </a:r>
          <a:endParaRPr lang="en-US" sz="900" kern="1200" dirty="0"/>
        </a:p>
      </dsp:txBody>
      <dsp:txXfrm>
        <a:off x="1815024" y="800281"/>
        <a:ext cx="1232463" cy="721519"/>
      </dsp:txXfrm>
    </dsp:sp>
    <dsp:sp modelId="{B8DF1E85-A31E-47DA-AEED-12B98E853578}">
      <dsp:nvSpPr>
        <dsp:cNvPr id="0" name=""/>
        <dsp:cNvSpPr/>
      </dsp:nvSpPr>
      <dsp:spPr>
        <a:xfrm>
          <a:off x="3182343" y="1002648"/>
          <a:ext cx="270800" cy="31678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a:off x="3182343" y="1066005"/>
        <a:ext cx="189560" cy="190071"/>
      </dsp:txXfrm>
    </dsp:sp>
    <dsp:sp modelId="{FB748FF8-918E-497C-AA1E-7204E4F66CB4}">
      <dsp:nvSpPr>
        <dsp:cNvPr id="0" name=""/>
        <dsp:cNvSpPr/>
      </dsp:nvSpPr>
      <dsp:spPr>
        <a:xfrm>
          <a:off x="3580879" y="777833"/>
          <a:ext cx="1277359" cy="766415"/>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t>Recruitment</a:t>
          </a:r>
          <a:endParaRPr lang="en-US" sz="900" kern="1200" dirty="0"/>
        </a:p>
      </dsp:txBody>
      <dsp:txXfrm>
        <a:off x="3603327" y="800281"/>
        <a:ext cx="1232463" cy="721519"/>
      </dsp:txXfrm>
    </dsp:sp>
    <dsp:sp modelId="{B0BC0449-D776-4EB7-8E40-DBE720209645}">
      <dsp:nvSpPr>
        <dsp:cNvPr id="0" name=""/>
        <dsp:cNvSpPr/>
      </dsp:nvSpPr>
      <dsp:spPr>
        <a:xfrm rot="5400000">
          <a:off x="4084158" y="1633663"/>
          <a:ext cx="270800" cy="31678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rot="-5400000">
        <a:off x="4124523" y="1656655"/>
        <a:ext cx="190071" cy="189560"/>
      </dsp:txXfrm>
    </dsp:sp>
    <dsp:sp modelId="{60CCB249-317E-4F6A-B2D8-4160EF357442}">
      <dsp:nvSpPr>
        <dsp:cNvPr id="0" name=""/>
        <dsp:cNvSpPr/>
      </dsp:nvSpPr>
      <dsp:spPr>
        <a:xfrm>
          <a:off x="3580879" y="2055192"/>
          <a:ext cx="1277359" cy="766415"/>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t>Interviews</a:t>
          </a:r>
          <a:endParaRPr lang="en-US" sz="900" kern="1200" dirty="0"/>
        </a:p>
      </dsp:txBody>
      <dsp:txXfrm>
        <a:off x="3603327" y="2077640"/>
        <a:ext cx="1232463" cy="721519"/>
      </dsp:txXfrm>
    </dsp:sp>
    <dsp:sp modelId="{EE1657D3-BCAE-46C4-BFBB-E3ADC74A491D}">
      <dsp:nvSpPr>
        <dsp:cNvPr id="0" name=""/>
        <dsp:cNvSpPr/>
      </dsp:nvSpPr>
      <dsp:spPr>
        <a:xfrm rot="10800000">
          <a:off x="3197671" y="2280007"/>
          <a:ext cx="270800" cy="31678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rot="10800000">
        <a:off x="3278911" y="2343364"/>
        <a:ext cx="189560" cy="190071"/>
      </dsp:txXfrm>
    </dsp:sp>
    <dsp:sp modelId="{AE77EA43-48D9-4B37-9D48-EDC9828369B0}">
      <dsp:nvSpPr>
        <dsp:cNvPr id="0" name=""/>
        <dsp:cNvSpPr/>
      </dsp:nvSpPr>
      <dsp:spPr>
        <a:xfrm>
          <a:off x="1792576" y="2055192"/>
          <a:ext cx="1277359" cy="766415"/>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t>Usability Testing</a:t>
          </a:r>
        </a:p>
      </dsp:txBody>
      <dsp:txXfrm>
        <a:off x="1815024" y="2077640"/>
        <a:ext cx="1232463" cy="721519"/>
      </dsp:txXfrm>
    </dsp:sp>
    <dsp:sp modelId="{FF7A686E-F375-4D3B-BCA2-58E23212A4CD}">
      <dsp:nvSpPr>
        <dsp:cNvPr id="0" name=""/>
        <dsp:cNvSpPr/>
      </dsp:nvSpPr>
      <dsp:spPr>
        <a:xfrm rot="10800000">
          <a:off x="1409368" y="2280007"/>
          <a:ext cx="270800" cy="31678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rot="10800000">
        <a:off x="1490608" y="2343364"/>
        <a:ext cx="189560" cy="190071"/>
      </dsp:txXfrm>
    </dsp:sp>
    <dsp:sp modelId="{C0415B7A-6D30-4708-AFCD-7C49586EEEDB}">
      <dsp:nvSpPr>
        <dsp:cNvPr id="0" name=""/>
        <dsp:cNvSpPr/>
      </dsp:nvSpPr>
      <dsp:spPr>
        <a:xfrm>
          <a:off x="4273" y="2055192"/>
          <a:ext cx="1277359" cy="766415"/>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t>Observations</a:t>
          </a:r>
        </a:p>
      </dsp:txBody>
      <dsp:txXfrm>
        <a:off x="26721" y="2077640"/>
        <a:ext cx="1232463" cy="721519"/>
      </dsp:txXfrm>
    </dsp:sp>
    <dsp:sp modelId="{BBD09233-ACFC-4004-8E73-4D1DB5BBA20E}">
      <dsp:nvSpPr>
        <dsp:cNvPr id="0" name=""/>
        <dsp:cNvSpPr/>
      </dsp:nvSpPr>
      <dsp:spPr>
        <a:xfrm rot="5400000">
          <a:off x="507553" y="2911022"/>
          <a:ext cx="270800" cy="31678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rot="-5400000">
        <a:off x="547918" y="2934014"/>
        <a:ext cx="190071" cy="189560"/>
      </dsp:txXfrm>
    </dsp:sp>
    <dsp:sp modelId="{584B3690-99A4-4050-9E18-3DD84F2A0A8A}">
      <dsp:nvSpPr>
        <dsp:cNvPr id="0" name=""/>
        <dsp:cNvSpPr/>
      </dsp:nvSpPr>
      <dsp:spPr>
        <a:xfrm>
          <a:off x="4273" y="3332551"/>
          <a:ext cx="1277359" cy="766415"/>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t>Report &amp; “Shopping”</a:t>
          </a:r>
        </a:p>
      </dsp:txBody>
      <dsp:txXfrm>
        <a:off x="26721" y="3354999"/>
        <a:ext cx="1232463" cy="721519"/>
      </dsp:txXfrm>
    </dsp:sp>
    <dsp:sp modelId="{7523941E-78FD-4495-8341-58F91564B1F6}">
      <dsp:nvSpPr>
        <dsp:cNvPr id="0" name=""/>
        <dsp:cNvSpPr/>
      </dsp:nvSpPr>
      <dsp:spPr>
        <a:xfrm>
          <a:off x="1394040" y="3557366"/>
          <a:ext cx="270800" cy="31678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a:off x="1394040" y="3620723"/>
        <a:ext cx="189560" cy="190071"/>
      </dsp:txXfrm>
    </dsp:sp>
    <dsp:sp modelId="{8426F502-C11D-4BB6-89CA-F2E21726E6ED}">
      <dsp:nvSpPr>
        <dsp:cNvPr id="0" name=""/>
        <dsp:cNvSpPr/>
      </dsp:nvSpPr>
      <dsp:spPr>
        <a:xfrm>
          <a:off x="1792576" y="3332551"/>
          <a:ext cx="1277359" cy="766415"/>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t>Recommendations &amp; </a:t>
          </a:r>
          <a:r>
            <a:rPr lang="en-US" sz="900" kern="1200" dirty="0" smtClean="0"/>
            <a:t>Implementation</a:t>
          </a:r>
        </a:p>
      </dsp:txBody>
      <dsp:txXfrm>
        <a:off x="1815024" y="3354999"/>
        <a:ext cx="1232463" cy="721519"/>
      </dsp:txXfrm>
    </dsp:sp>
    <dsp:sp modelId="{33F2F0A2-8C91-47A4-B2A8-9411B447DFB8}">
      <dsp:nvSpPr>
        <dsp:cNvPr id="0" name=""/>
        <dsp:cNvSpPr/>
      </dsp:nvSpPr>
      <dsp:spPr>
        <a:xfrm>
          <a:off x="3182343" y="3557366"/>
          <a:ext cx="270800" cy="31678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a:off x="3182343" y="3620723"/>
        <a:ext cx="189560" cy="190071"/>
      </dsp:txXfrm>
    </dsp:sp>
    <dsp:sp modelId="{F1B30717-31E3-4C98-890D-FEA8CF677BFF}">
      <dsp:nvSpPr>
        <dsp:cNvPr id="0" name=""/>
        <dsp:cNvSpPr/>
      </dsp:nvSpPr>
      <dsp:spPr>
        <a:xfrm>
          <a:off x="3580879" y="3332551"/>
          <a:ext cx="1277359" cy="766415"/>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smtClean="0"/>
            <a:t>Next Steps/Future Studies</a:t>
          </a:r>
          <a:endParaRPr lang="en-US" sz="900" kern="1200" dirty="0" smtClean="0"/>
        </a:p>
      </dsp:txBody>
      <dsp:txXfrm>
        <a:off x="3603327" y="3354999"/>
        <a:ext cx="1232463" cy="721519"/>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3B28C16-D21E-4A33-AC52-72A88E98CCF7}" type="datetimeFigureOut">
              <a:rPr lang="en-US" smtClean="0"/>
              <a:t>8/9/2012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A1821E-B6E1-4E4A-B483-E702054A0D05}" type="slidenum">
              <a:rPr lang="en-US" smtClean="0"/>
              <a:t>‹#›</a:t>
            </a:fld>
            <a:endParaRPr lang="en-US"/>
          </a:p>
        </p:txBody>
      </p:sp>
    </p:spTree>
    <p:extLst>
      <p:ext uri="{BB962C8B-B14F-4D97-AF65-F5344CB8AC3E}">
        <p14:creationId xmlns:p14="http://schemas.microsoft.com/office/powerpoint/2010/main" val="26732038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FA1821E-B6E1-4E4A-B483-E702054A0D05}" type="slidenum">
              <a:rPr lang="en-US" smtClean="0"/>
              <a:t>1</a:t>
            </a:fld>
            <a:endParaRPr lang="en-US"/>
          </a:p>
        </p:txBody>
      </p:sp>
    </p:spTree>
    <p:extLst>
      <p:ext uri="{BB962C8B-B14F-4D97-AF65-F5344CB8AC3E}">
        <p14:creationId xmlns:p14="http://schemas.microsoft.com/office/powerpoint/2010/main" val="23236120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what the arrangement of furniture will look like for the most part.  The rendering was done by </a:t>
            </a:r>
            <a:r>
              <a:rPr lang="en-US" dirty="0" err="1" smtClean="0"/>
              <a:t>agati</a:t>
            </a:r>
            <a:r>
              <a:rPr lang="en-US" dirty="0" smtClean="0"/>
              <a:t> so this is using all </a:t>
            </a:r>
            <a:r>
              <a:rPr lang="en-US" dirty="0" err="1" smtClean="0"/>
              <a:t>agati</a:t>
            </a:r>
            <a:r>
              <a:rPr lang="en-US" dirty="0" smtClean="0"/>
              <a:t> furniture.</a:t>
            </a:r>
            <a:r>
              <a:rPr lang="en-US" baseline="0" dirty="0" smtClean="0"/>
              <a:t>  Our new layout will add ottomans, beanbags, and lots of color!</a:t>
            </a:r>
            <a:endParaRPr lang="en-US" dirty="0"/>
          </a:p>
        </p:txBody>
      </p:sp>
      <p:sp>
        <p:nvSpPr>
          <p:cNvPr id="4" name="Slide Number Placeholder 3"/>
          <p:cNvSpPr>
            <a:spLocks noGrp="1"/>
          </p:cNvSpPr>
          <p:nvPr>
            <p:ph type="sldNum" sz="quarter" idx="10"/>
          </p:nvPr>
        </p:nvSpPr>
        <p:spPr/>
        <p:txBody>
          <a:bodyPr/>
          <a:lstStyle/>
          <a:p>
            <a:fld id="{3FA1821E-B6E1-4E4A-B483-E702054A0D05}" type="slidenum">
              <a:rPr lang="en-US" smtClean="0"/>
              <a:t>10</a:t>
            </a:fld>
            <a:endParaRPr lang="en-US"/>
          </a:p>
        </p:txBody>
      </p:sp>
    </p:spTree>
    <p:extLst>
      <p:ext uri="{BB962C8B-B14F-4D97-AF65-F5344CB8AC3E}">
        <p14:creationId xmlns:p14="http://schemas.microsoft.com/office/powerpoint/2010/main" val="24205804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FA1821E-B6E1-4E4A-B483-E702054A0D05}" type="slidenum">
              <a:rPr lang="en-US" smtClean="0"/>
              <a:t>2</a:t>
            </a:fld>
            <a:endParaRPr lang="en-US"/>
          </a:p>
        </p:txBody>
      </p:sp>
    </p:spTree>
    <p:extLst>
      <p:ext uri="{BB962C8B-B14F-4D97-AF65-F5344CB8AC3E}">
        <p14:creationId xmlns:p14="http://schemas.microsoft.com/office/powerpoint/2010/main" val="15437438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smtClean="0"/>
              <a:t>Do students use the Bissett Space? How?</a:t>
            </a:r>
          </a:p>
          <a:p>
            <a:pPr lvl="1"/>
            <a:r>
              <a:rPr lang="en-US" dirty="0" smtClean="0"/>
              <a:t>What type of space or environment for collaboration do they prefer?  What spaces on or off campus do they currently use and why?</a:t>
            </a:r>
          </a:p>
          <a:p>
            <a:pPr lvl="1"/>
            <a:r>
              <a:rPr lang="en-US" dirty="0" smtClean="0"/>
              <a:t>How do they collaborate with one another on group projects and how would they like to collaborate in an ideal world?</a:t>
            </a:r>
          </a:p>
          <a:p>
            <a:pPr lvl="1"/>
            <a:r>
              <a:rPr lang="en-US" dirty="0" smtClean="0"/>
              <a:t>What do they find difficult about collaborating?</a:t>
            </a:r>
          </a:p>
          <a:p>
            <a:pPr lvl="1"/>
            <a:r>
              <a:rPr lang="en-US" dirty="0" smtClean="0"/>
              <a:t>Are they using any mobile devices for their research or group work?</a:t>
            </a:r>
          </a:p>
          <a:p>
            <a:pPr lvl="1"/>
            <a:r>
              <a:rPr lang="en-US" dirty="0" smtClean="0"/>
              <a:t>What other technology do they currently use and what technology would they like to see in the Bissett Space?</a:t>
            </a:r>
          </a:p>
          <a:p>
            <a:endParaRPr lang="en-US" dirty="0" smtClean="0"/>
          </a:p>
        </p:txBody>
      </p:sp>
      <p:sp>
        <p:nvSpPr>
          <p:cNvPr id="4" name="Slide Number Placeholder 3"/>
          <p:cNvSpPr>
            <a:spLocks noGrp="1"/>
          </p:cNvSpPr>
          <p:nvPr>
            <p:ph type="sldNum" sz="quarter" idx="10"/>
          </p:nvPr>
        </p:nvSpPr>
        <p:spPr/>
        <p:txBody>
          <a:bodyPr/>
          <a:lstStyle/>
          <a:p>
            <a:fld id="{3FA1821E-B6E1-4E4A-B483-E702054A0D05}" type="slidenum">
              <a:rPr lang="en-US" smtClean="0"/>
              <a:t>3</a:t>
            </a:fld>
            <a:endParaRPr lang="en-US"/>
          </a:p>
        </p:txBody>
      </p:sp>
    </p:spTree>
    <p:extLst>
      <p:ext uri="{BB962C8B-B14F-4D97-AF65-F5344CB8AC3E}">
        <p14:creationId xmlns:p14="http://schemas.microsoft.com/office/powerpoint/2010/main" val="11857203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28650" lvl="1" indent="-171450">
              <a:buFont typeface="Arial" pitchFamily="34" charset="0"/>
              <a:buChar char="•"/>
            </a:pPr>
            <a:r>
              <a:rPr lang="en-US" dirty="0" smtClean="0"/>
              <a:t>IRB</a:t>
            </a:r>
            <a:r>
              <a:rPr lang="en-US" baseline="0" dirty="0" smtClean="0"/>
              <a:t> – certification process for all involved </a:t>
            </a:r>
            <a:r>
              <a:rPr lang="en-US" baseline="0" dirty="0" smtClean="0"/>
              <a:t>members as well as interview training and then study process outlined above</a:t>
            </a:r>
            <a:endParaRPr lang="en-US" baseline="0" dirty="0" smtClean="0"/>
          </a:p>
          <a:p>
            <a:pPr marL="628650" lvl="1" indent="-171450">
              <a:buFont typeface="Arial" pitchFamily="34" charset="0"/>
              <a:buChar char="•"/>
            </a:pPr>
            <a:r>
              <a:rPr lang="en-US" baseline="0" dirty="0" smtClean="0"/>
              <a:t>As part of recommendations, also did review </a:t>
            </a:r>
            <a:r>
              <a:rPr lang="en-US" baseline="0" dirty="0" smtClean="0"/>
              <a:t>of other institutions – examined collaborative spaces at universities across the US: Stanford, </a:t>
            </a:r>
            <a:r>
              <a:rPr lang="en-US" baseline="0" dirty="0" err="1" smtClean="0"/>
              <a:t>NCState</a:t>
            </a:r>
            <a:r>
              <a:rPr lang="en-US" baseline="0" dirty="0" smtClean="0"/>
              <a:t>, Georgia Tech, Duke.  What these universities had to offer informed our approach to student questions and gave us a guideline for searching equipment</a:t>
            </a:r>
            <a:r>
              <a:rPr lang="en-US" baseline="0" dirty="0" smtClean="0"/>
              <a:t>.</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aseline="0" dirty="0" smtClean="0"/>
              <a:t>Future Studies – In the fall we’ll continue with our studies, including more interviews (also including questions on students’ use of AV to inform our AV production room redesign) as well as ethnographic techniques taken from the University of Rochester’s Studying Students project such as photo diaries 9in which students are asked to take pictures of collaborative spaces they use and like around campus, library-based or not, and interviewed about the features they do and don’t like) and an space design exercise (in which students are asked to draw their ideal collaborative study space and interviewed about their features)</a:t>
            </a:r>
          </a:p>
          <a:p>
            <a:pPr lvl="1"/>
            <a:endParaRPr lang="en-US" baseline="0" dirty="0" smtClean="0"/>
          </a:p>
          <a:p>
            <a:pPr lvl="1"/>
            <a:endParaRPr lang="en-US" dirty="0" smtClean="0"/>
          </a:p>
        </p:txBody>
      </p:sp>
      <p:sp>
        <p:nvSpPr>
          <p:cNvPr id="4" name="Slide Number Placeholder 3"/>
          <p:cNvSpPr>
            <a:spLocks noGrp="1"/>
          </p:cNvSpPr>
          <p:nvPr>
            <p:ph type="sldNum" sz="quarter" idx="10"/>
          </p:nvPr>
        </p:nvSpPr>
        <p:spPr/>
        <p:txBody>
          <a:bodyPr/>
          <a:lstStyle/>
          <a:p>
            <a:fld id="{3FA1821E-B6E1-4E4A-B483-E702054A0D05}" type="slidenum">
              <a:rPr lang="en-US" smtClean="0"/>
              <a:t>4</a:t>
            </a:fld>
            <a:endParaRPr lang="en-US"/>
          </a:p>
        </p:txBody>
      </p:sp>
    </p:spTree>
    <p:extLst>
      <p:ext uri="{BB962C8B-B14F-4D97-AF65-F5344CB8AC3E}">
        <p14:creationId xmlns:p14="http://schemas.microsoft.com/office/powerpoint/2010/main" val="12556986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Student Interviews – 10 individual student interviews, 30-60 minutes in length</a:t>
            </a:r>
          </a:p>
          <a:p>
            <a:r>
              <a:rPr lang="en-US" dirty="0" smtClean="0"/>
              <a:t>Furniture available</a:t>
            </a:r>
            <a:r>
              <a:rPr lang="en-US" baseline="0" dirty="0" smtClean="0"/>
              <a:t> for 3 weeks with surveys</a:t>
            </a:r>
          </a:p>
          <a:p>
            <a:r>
              <a:rPr lang="en-US" baseline="0" dirty="0" err="1" smtClean="0"/>
              <a:t>TeamSpot</a:t>
            </a:r>
            <a:r>
              <a:rPr lang="en-US" baseline="0" dirty="0" smtClean="0"/>
              <a:t> available for almost 2 months – students, staff both </a:t>
            </a:r>
            <a:r>
              <a:rPr lang="en-US" baseline="0" dirty="0" err="1" smtClean="0"/>
              <a:t>demo’d</a:t>
            </a:r>
            <a:r>
              <a:rPr lang="en-US" baseline="0" dirty="0" smtClean="0"/>
              <a:t> product</a:t>
            </a:r>
          </a:p>
          <a:p>
            <a:r>
              <a:rPr lang="en-US" baseline="0" dirty="0" smtClean="0"/>
              <a:t>DEA students observed </a:t>
            </a:r>
            <a:r>
              <a:rPr lang="en-US" baseline="0" dirty="0" err="1" smtClean="0"/>
              <a:t>Bissett</a:t>
            </a:r>
            <a:r>
              <a:rPr lang="en-US" baseline="0" dirty="0" smtClean="0"/>
              <a:t> on various days and times for nearly 6 weeks to see how students were using the space</a:t>
            </a:r>
            <a:endParaRPr lang="en-US" dirty="0"/>
          </a:p>
        </p:txBody>
      </p:sp>
      <p:sp>
        <p:nvSpPr>
          <p:cNvPr id="4" name="Slide Number Placeholder 3"/>
          <p:cNvSpPr>
            <a:spLocks noGrp="1"/>
          </p:cNvSpPr>
          <p:nvPr>
            <p:ph type="sldNum" sz="quarter" idx="10"/>
          </p:nvPr>
        </p:nvSpPr>
        <p:spPr/>
        <p:txBody>
          <a:bodyPr/>
          <a:lstStyle/>
          <a:p>
            <a:fld id="{3FA1821E-B6E1-4E4A-B483-E702054A0D05}" type="slidenum">
              <a:rPr lang="en-US" smtClean="0"/>
              <a:t>5</a:t>
            </a:fld>
            <a:endParaRPr lang="en-US"/>
          </a:p>
        </p:txBody>
      </p:sp>
    </p:spTree>
    <p:extLst>
      <p:ext uri="{BB962C8B-B14F-4D97-AF65-F5344CB8AC3E}">
        <p14:creationId xmlns:p14="http://schemas.microsoft.com/office/powerpoint/2010/main" val="11857203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u="sng" dirty="0" smtClean="0"/>
              <a:t>Staff </a:t>
            </a:r>
            <a:r>
              <a:rPr lang="en-US" sz="1200" u="sng" dirty="0" err="1" smtClean="0"/>
              <a:t>TeamSpot</a:t>
            </a:r>
            <a:r>
              <a:rPr lang="en-US" sz="1200" u="sng" dirty="0" smtClean="0"/>
              <a:t> Usability Testing</a:t>
            </a:r>
          </a:p>
          <a:p>
            <a:pPr marL="171450" indent="-171450">
              <a:buFont typeface="Arial" pitchFamily="34" charset="0"/>
              <a:buChar char="•"/>
            </a:pPr>
            <a:r>
              <a:rPr lang="en-US" sz="1200" dirty="0" smtClean="0"/>
              <a:t>Steep learning curve </a:t>
            </a:r>
          </a:p>
          <a:p>
            <a:pPr marL="171450" indent="-171450">
              <a:buFont typeface="Arial" pitchFamily="34" charset="0"/>
              <a:buChar char="•"/>
            </a:pPr>
            <a:r>
              <a:rPr lang="en-US" sz="1200" dirty="0" smtClean="0"/>
              <a:t>Technical issues – confusing system messages and feedback, lack of mobile device compatibility, PC/Mac compatibility</a:t>
            </a:r>
          </a:p>
          <a:p>
            <a:pPr marL="171450" indent="-171450">
              <a:buFont typeface="Arial" pitchFamily="34" charset="0"/>
              <a:buChar char="•"/>
            </a:pPr>
            <a:r>
              <a:rPr lang="en-US" sz="1200" dirty="0" smtClean="0"/>
              <a:t>Better instructions/signage</a:t>
            </a:r>
          </a:p>
          <a:p>
            <a:endParaRPr lang="en-US" sz="1200" dirty="0" smtClean="0"/>
          </a:p>
          <a:p>
            <a:endParaRPr lang="en-US" sz="1200" dirty="0" smtClean="0"/>
          </a:p>
          <a:p>
            <a:r>
              <a:rPr lang="en-US" sz="1200" u="sng" dirty="0" smtClean="0"/>
              <a:t>Student </a:t>
            </a:r>
            <a:r>
              <a:rPr lang="en-US" sz="1200" u="sng" dirty="0" err="1" smtClean="0"/>
              <a:t>TeamSpot</a:t>
            </a:r>
            <a:r>
              <a:rPr lang="en-US" sz="1200" u="sng" dirty="0" smtClean="0"/>
              <a:t> Usability Testing</a:t>
            </a:r>
          </a:p>
          <a:p>
            <a:pPr marL="171450" indent="-171450">
              <a:buFont typeface="Arial" pitchFamily="34" charset="0"/>
              <a:buChar char="•"/>
            </a:pPr>
            <a:r>
              <a:rPr lang="en-US" sz="1200" dirty="0" smtClean="0"/>
              <a:t>Lots of little glitches, especially network congestion &amp; PC/Mac compatibility</a:t>
            </a:r>
          </a:p>
          <a:p>
            <a:pPr marL="171450" indent="-171450">
              <a:buFont typeface="Arial" pitchFamily="34" charset="0"/>
              <a:buChar char="•"/>
            </a:pPr>
            <a:r>
              <a:rPr lang="en-US" sz="1200" dirty="0" smtClean="0"/>
              <a:t>Steep learning curve</a:t>
            </a:r>
          </a:p>
          <a:p>
            <a:pPr marL="171450" indent="-171450">
              <a:buFont typeface="Arial" pitchFamily="34" charset="0"/>
              <a:buChar char="•"/>
            </a:pPr>
            <a:r>
              <a:rPr lang="en-US" sz="1200" dirty="0" smtClean="0"/>
              <a:t>More instruction needed</a:t>
            </a:r>
          </a:p>
          <a:p>
            <a:pPr marL="171450" indent="-171450">
              <a:buFont typeface="Arial" pitchFamily="34" charset="0"/>
              <a:buChar char="•"/>
            </a:pPr>
            <a:r>
              <a:rPr lang="en-US" sz="1200" dirty="0" smtClean="0"/>
              <a:t>Confusion with pop-ups and other </a:t>
            </a:r>
            <a:r>
              <a:rPr lang="en-US" sz="1200" dirty="0" err="1" smtClean="0"/>
              <a:t>TeamSpot</a:t>
            </a:r>
            <a:r>
              <a:rPr lang="en-US" sz="1200" dirty="0" smtClean="0"/>
              <a:t> initiated instructions</a:t>
            </a:r>
          </a:p>
          <a:p>
            <a:pPr marL="171450" indent="-171450">
              <a:buFont typeface="Arial" pitchFamily="34" charset="0"/>
              <a:buChar char="•"/>
            </a:pPr>
            <a:r>
              <a:rPr lang="en-US" sz="1200" dirty="0" smtClean="0"/>
              <a:t>Group dynamic issues</a:t>
            </a:r>
          </a:p>
          <a:p>
            <a:endParaRPr lang="en-US" sz="1200" dirty="0" smtClean="0"/>
          </a:p>
          <a:p>
            <a:pPr lvl="1"/>
            <a:endParaRPr lang="en-US" dirty="0" smtClean="0"/>
          </a:p>
          <a:p>
            <a:pPr marL="45720" indent="0">
              <a:buNone/>
            </a:pPr>
            <a:r>
              <a:rPr lang="en-US" u="sng" dirty="0" err="1" smtClean="0"/>
              <a:t>TeamSpot</a:t>
            </a:r>
            <a:r>
              <a:rPr lang="en-US" u="sng" dirty="0" smtClean="0"/>
              <a:t> Survey</a:t>
            </a:r>
          </a:p>
          <a:p>
            <a:pPr marL="628650" lvl="1" indent="-171450">
              <a:buFont typeface="Arial" pitchFamily="34" charset="0"/>
              <a:buChar char="•"/>
            </a:pPr>
            <a:r>
              <a:rPr lang="en-US" dirty="0" smtClean="0"/>
              <a:t>39 of 61 respondents said yes (some with caveats)</a:t>
            </a:r>
          </a:p>
          <a:p>
            <a:pPr marL="628650" lvl="1" indent="-171450">
              <a:buFont typeface="Arial" pitchFamily="34" charset="0"/>
              <a:buChar char="•"/>
            </a:pPr>
            <a:r>
              <a:rPr lang="en-US" dirty="0" smtClean="0"/>
              <a:t>Better instructions/signage needed</a:t>
            </a:r>
          </a:p>
          <a:p>
            <a:pPr marL="628650" lvl="1" indent="-171450">
              <a:buFont typeface="Arial" pitchFamily="34" charset="0"/>
              <a:buChar char="•"/>
            </a:pPr>
            <a:r>
              <a:rPr lang="en-US" dirty="0" smtClean="0"/>
              <a:t>Technical issues including Mac/PC compatibility, non-functionality</a:t>
            </a:r>
          </a:p>
          <a:p>
            <a:pPr lvl="1"/>
            <a:endParaRPr lang="en-US" dirty="0" smtClean="0"/>
          </a:p>
          <a:p>
            <a:pPr marL="365125" lvl="1" indent="-309563">
              <a:buNone/>
            </a:pPr>
            <a:r>
              <a:rPr lang="en-US" sz="2000" u="sng" dirty="0" smtClean="0"/>
              <a:t>Bissett Furniture Survey</a:t>
            </a:r>
          </a:p>
          <a:p>
            <a:pPr marL="682625" lvl="2" indent="-285750">
              <a:buFont typeface="Arial" pitchFamily="34" charset="0"/>
              <a:buChar char="•"/>
            </a:pPr>
            <a:r>
              <a:rPr lang="en-US" sz="1800" dirty="0" smtClean="0"/>
              <a:t>26 of 29 respondents said yes to the </a:t>
            </a:r>
            <a:r>
              <a:rPr lang="en-US" sz="1800" dirty="0" err="1" smtClean="0"/>
              <a:t>Agati</a:t>
            </a:r>
            <a:r>
              <a:rPr lang="en-US" sz="1800" dirty="0" smtClean="0"/>
              <a:t> furniture.</a:t>
            </a:r>
          </a:p>
          <a:p>
            <a:pPr marL="682625" lvl="2" indent="-285750">
              <a:buFont typeface="Arial" pitchFamily="34" charset="0"/>
              <a:buChar char="•"/>
            </a:pPr>
            <a:r>
              <a:rPr lang="en-US" sz="1800" dirty="0" smtClean="0"/>
              <a:t>24 of 29 wanted more whiteboards</a:t>
            </a:r>
          </a:p>
          <a:p>
            <a:pPr marL="682625" lvl="2" indent="-285750">
              <a:buFont typeface="Arial" pitchFamily="34" charset="0"/>
              <a:buChar char="•"/>
            </a:pPr>
            <a:r>
              <a:rPr lang="en-US" sz="1800" dirty="0" smtClean="0"/>
              <a:t>Concern over noise and privacy</a:t>
            </a:r>
          </a:p>
          <a:p>
            <a:pPr marL="682625" lvl="2" indent="-285750">
              <a:buFont typeface="Arial" pitchFamily="34" charset="0"/>
              <a:buChar char="•"/>
            </a:pPr>
            <a:r>
              <a:rPr lang="en-US" sz="1800" dirty="0" smtClean="0"/>
              <a:t>Whiteboard markers</a:t>
            </a:r>
          </a:p>
          <a:p>
            <a:pPr marL="682625" lvl="2" indent="-285750">
              <a:buFont typeface="Arial" pitchFamily="34" charset="0"/>
              <a:buChar char="•"/>
            </a:pPr>
            <a:r>
              <a:rPr lang="en-US" sz="1800" dirty="0" smtClean="0"/>
              <a:t>Footrests</a:t>
            </a:r>
          </a:p>
          <a:p>
            <a:pPr marL="682625" lvl="2" indent="-285750">
              <a:buFont typeface="Arial" pitchFamily="34" charset="0"/>
              <a:buChar char="•"/>
            </a:pPr>
            <a:r>
              <a:rPr lang="en-US" sz="1800" dirty="0" smtClean="0"/>
              <a:t>Bissett Space Signage</a:t>
            </a:r>
          </a:p>
          <a:p>
            <a:pPr marL="573088" lvl="2" indent="-176213"/>
            <a:endParaRPr lang="en-US" sz="1800" dirty="0" smtClean="0"/>
          </a:p>
          <a:p>
            <a:r>
              <a:rPr lang="en-US" sz="1200" u="sng" dirty="0" smtClean="0"/>
              <a:t>Interview &amp; Observation</a:t>
            </a:r>
          </a:p>
          <a:p>
            <a:endParaRPr lang="en-US" sz="1200" dirty="0" smtClean="0"/>
          </a:p>
          <a:p>
            <a:pPr marL="628650" lvl="1" indent="-171450">
              <a:buFont typeface="Arial" pitchFamily="34" charset="0"/>
              <a:buChar char="•"/>
            </a:pPr>
            <a:r>
              <a:rPr lang="en-US" dirty="0" smtClean="0"/>
              <a:t>Comfortable furniture</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dirty="0" smtClean="0"/>
              <a:t>Whiteboards, whiteboards, &amp; more whiteboards </a:t>
            </a:r>
            <a:r>
              <a:rPr lang="en-US" sz="1200" dirty="0" smtClean="0"/>
              <a:t>24 of 29 wanted more whiteboards</a:t>
            </a:r>
          </a:p>
          <a:p>
            <a:pPr marL="628650" lvl="1" indent="-171450">
              <a:buFont typeface="Arial" pitchFamily="34" charset="0"/>
              <a:buChar char="•"/>
            </a:pPr>
            <a:endParaRPr lang="en-US" dirty="0" smtClean="0"/>
          </a:p>
          <a:p>
            <a:pPr marL="628650" lvl="1" indent="-171450">
              <a:buFont typeface="Arial" pitchFamily="34" charset="0"/>
              <a:buChar char="•"/>
            </a:pPr>
            <a:r>
              <a:rPr lang="en-US" dirty="0" smtClean="0"/>
              <a:t>2-4 person group size</a:t>
            </a:r>
          </a:p>
          <a:p>
            <a:pPr marL="628650" lvl="1" indent="-171450">
              <a:buFont typeface="Arial" pitchFamily="34" charset="0"/>
              <a:buChar char="•"/>
            </a:pPr>
            <a:r>
              <a:rPr lang="en-US" dirty="0" smtClean="0"/>
              <a:t>They love </a:t>
            </a:r>
            <a:r>
              <a:rPr lang="en-US" dirty="0" err="1" smtClean="0"/>
              <a:t>GoogleDocs</a:t>
            </a:r>
            <a:r>
              <a:rPr lang="en-US" dirty="0" smtClean="0"/>
              <a:t> (and </a:t>
            </a:r>
            <a:r>
              <a:rPr lang="en-US" dirty="0" err="1" smtClean="0"/>
              <a:t>dropbox</a:t>
            </a:r>
            <a:r>
              <a:rPr lang="en-US" dirty="0" smtClean="0"/>
              <a:t>)</a:t>
            </a:r>
          </a:p>
          <a:p>
            <a:pPr marL="628650" lvl="1" indent="-171450">
              <a:buFont typeface="Arial" pitchFamily="34" charset="0"/>
              <a:buChar char="•"/>
            </a:pPr>
            <a:r>
              <a:rPr lang="en-US" dirty="0" smtClean="0"/>
              <a:t>LCD screens are crucial for group work and presentation practice</a:t>
            </a:r>
          </a:p>
          <a:p>
            <a:pPr marL="628650" lvl="1" indent="-171450">
              <a:buFont typeface="Arial" pitchFamily="34" charset="0"/>
              <a:buChar char="•"/>
            </a:pPr>
            <a:r>
              <a:rPr lang="en-US" dirty="0" smtClean="0"/>
              <a:t>Noise level too high</a:t>
            </a:r>
          </a:p>
          <a:p>
            <a:pPr marL="628650" lvl="1" indent="-171450">
              <a:buFont typeface="Arial" pitchFamily="34" charset="0"/>
              <a:buChar char="•"/>
            </a:pPr>
            <a:r>
              <a:rPr lang="en-US" dirty="0" smtClean="0"/>
              <a:t>Reservation system</a:t>
            </a:r>
          </a:p>
          <a:p>
            <a:pPr marL="628650" lvl="1" indent="-171450">
              <a:buFont typeface="Arial" pitchFamily="34" charset="0"/>
              <a:buChar char="•"/>
            </a:pPr>
            <a:r>
              <a:rPr lang="en-US" dirty="0" smtClean="0"/>
              <a:t>Presentation practice space</a:t>
            </a:r>
          </a:p>
          <a:p>
            <a:pPr marL="628650" lvl="1" indent="-171450">
              <a:buFont typeface="Arial" pitchFamily="34" charset="0"/>
              <a:buChar char="•"/>
            </a:pPr>
            <a:r>
              <a:rPr lang="en-US" dirty="0" smtClean="0"/>
              <a:t>Like the newness of Mann</a:t>
            </a:r>
          </a:p>
          <a:p>
            <a:pPr marL="628650" lvl="1" indent="-171450">
              <a:buFont typeface="Arial" pitchFamily="34" charset="0"/>
              <a:buChar char="•"/>
            </a:pPr>
            <a:r>
              <a:rPr lang="en-US" dirty="0" smtClean="0"/>
              <a:t>Frequency &amp; type of group project depends of major and college and there are different needs for different types of group work</a:t>
            </a:r>
          </a:p>
          <a:p>
            <a:pPr lvl="1"/>
            <a:endParaRPr lang="en-US" dirty="0" smtClean="0"/>
          </a:p>
          <a:p>
            <a:pPr marL="573088" lvl="2" indent="-176213"/>
            <a:endParaRPr lang="en-US" dirty="0" smtClean="0"/>
          </a:p>
          <a:p>
            <a:endParaRPr lang="en-US" sz="1200" dirty="0" smtClean="0"/>
          </a:p>
          <a:p>
            <a:endParaRPr lang="en-US" sz="1200" dirty="0" smtClean="0"/>
          </a:p>
          <a:p>
            <a:endParaRPr lang="en-US" dirty="0"/>
          </a:p>
        </p:txBody>
      </p:sp>
      <p:sp>
        <p:nvSpPr>
          <p:cNvPr id="4" name="Slide Number Placeholder 3"/>
          <p:cNvSpPr>
            <a:spLocks noGrp="1"/>
          </p:cNvSpPr>
          <p:nvPr>
            <p:ph type="sldNum" sz="quarter" idx="10"/>
          </p:nvPr>
        </p:nvSpPr>
        <p:spPr/>
        <p:txBody>
          <a:bodyPr/>
          <a:lstStyle/>
          <a:p>
            <a:fld id="{3FA1821E-B6E1-4E4A-B483-E702054A0D05}" type="slidenum">
              <a:rPr lang="en-US" smtClean="0"/>
              <a:t>6</a:t>
            </a:fld>
            <a:endParaRPr lang="en-US"/>
          </a:p>
        </p:txBody>
      </p:sp>
    </p:spTree>
    <p:extLst>
      <p:ext uri="{BB962C8B-B14F-4D97-AF65-F5344CB8AC3E}">
        <p14:creationId xmlns:p14="http://schemas.microsoft.com/office/powerpoint/2010/main" val="9674604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64% of students were interested in using </a:t>
            </a:r>
            <a:r>
              <a:rPr lang="en-US" dirty="0" err="1" smtClean="0"/>
              <a:t>TeamSpot</a:t>
            </a:r>
            <a:r>
              <a:rPr lang="en-US" dirty="0" smtClean="0"/>
              <a:t> for their group projects but still highly favored </a:t>
            </a:r>
            <a:r>
              <a:rPr lang="en-US" dirty="0" err="1" smtClean="0"/>
              <a:t>GoogleDocs</a:t>
            </a:r>
            <a:r>
              <a:rPr lang="en-US" dirty="0" smtClean="0"/>
              <a:t> even though they report issues with </a:t>
            </a:r>
            <a:r>
              <a:rPr lang="en-US" dirty="0" err="1" smtClean="0"/>
              <a:t>GoogleDocs</a:t>
            </a:r>
            <a:endParaRPr lang="en-US" dirty="0" smtClean="0"/>
          </a:p>
          <a:p>
            <a:pPr marL="171450" indent="-171450">
              <a:buFont typeface="Arial" pitchFamily="34" charset="0"/>
              <a:buChar char="•"/>
            </a:pPr>
            <a:r>
              <a:rPr lang="en-US" dirty="0" smtClean="0"/>
              <a:t>2-4 group size</a:t>
            </a:r>
          </a:p>
          <a:p>
            <a:pPr marL="171450" indent="-171450">
              <a:buFont typeface="Arial" pitchFamily="34" charset="0"/>
              <a:buChar char="•"/>
            </a:pPr>
            <a:r>
              <a:rPr lang="en-US" dirty="0" smtClean="0"/>
              <a:t>Different needs depending on program and type of work (lower need for group work than we expected; maybe need to target particular programs and explore </a:t>
            </a:r>
            <a:r>
              <a:rPr lang="en-US" dirty="0" err="1" smtClean="0"/>
              <a:t>futher</a:t>
            </a:r>
            <a:r>
              <a:rPr lang="en-US" dirty="0" smtClean="0"/>
              <a:t>; some programs have their own spaces)</a:t>
            </a:r>
          </a:p>
          <a:p>
            <a:pPr marL="171450" indent="-171450">
              <a:buFont typeface="Arial" pitchFamily="34" charset="0"/>
              <a:buChar char="•"/>
            </a:pPr>
            <a:r>
              <a:rPr lang="en-US" dirty="0" smtClean="0"/>
              <a:t>Most had no idea that the space they were in was the </a:t>
            </a:r>
            <a:r>
              <a:rPr lang="en-US" dirty="0" err="1" smtClean="0"/>
              <a:t>Bissett</a:t>
            </a:r>
            <a:r>
              <a:rPr lang="en-US" dirty="0" smtClean="0"/>
              <a:t> Space</a:t>
            </a:r>
            <a:endParaRPr lang="en-US" dirty="0"/>
          </a:p>
        </p:txBody>
      </p:sp>
      <p:sp>
        <p:nvSpPr>
          <p:cNvPr id="4" name="Slide Number Placeholder 3"/>
          <p:cNvSpPr>
            <a:spLocks noGrp="1"/>
          </p:cNvSpPr>
          <p:nvPr>
            <p:ph type="sldNum" sz="quarter" idx="10"/>
          </p:nvPr>
        </p:nvSpPr>
        <p:spPr/>
        <p:txBody>
          <a:bodyPr/>
          <a:lstStyle/>
          <a:p>
            <a:fld id="{3FA1821E-B6E1-4E4A-B483-E702054A0D05}" type="slidenum">
              <a:rPr lang="en-US" smtClean="0"/>
              <a:t>7</a:t>
            </a:fld>
            <a:endParaRPr lang="en-US"/>
          </a:p>
        </p:txBody>
      </p:sp>
    </p:spTree>
    <p:extLst>
      <p:ext uri="{BB962C8B-B14F-4D97-AF65-F5344CB8AC3E}">
        <p14:creationId xmlns:p14="http://schemas.microsoft.com/office/powerpoint/2010/main" val="5907591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err="1" smtClean="0"/>
              <a:t>Agati</a:t>
            </a:r>
            <a:r>
              <a:rPr lang="en-US" dirty="0" smtClean="0"/>
              <a:t> furniture</a:t>
            </a:r>
            <a:r>
              <a:rPr lang="en-US" baseline="0" dirty="0" smtClean="0"/>
              <a:t> and extra whiteboards do help address the privacy and noise issues but we are looking into sound masking systems</a:t>
            </a:r>
          </a:p>
          <a:p>
            <a:pPr marL="171450" indent="-171450">
              <a:buFont typeface="Arial" pitchFamily="34" charset="0"/>
              <a:buChar char="•"/>
            </a:pPr>
            <a:r>
              <a:rPr lang="en-US" baseline="0" dirty="0" smtClean="0"/>
              <a:t>Students want </a:t>
            </a:r>
            <a:r>
              <a:rPr lang="en-US" baseline="0" dirty="0" err="1" smtClean="0"/>
              <a:t>reservable</a:t>
            </a:r>
            <a:r>
              <a:rPr lang="en-US" baseline="0" dirty="0" smtClean="0"/>
              <a:t> spaces – group rooms, individual rooms, group spaces – we are looking at reservation systems and hope to make 2 of the 4 </a:t>
            </a:r>
            <a:r>
              <a:rPr lang="en-US" baseline="0" dirty="0" err="1" smtClean="0"/>
              <a:t>agati</a:t>
            </a:r>
            <a:r>
              <a:rPr lang="en-US" baseline="0" dirty="0" smtClean="0"/>
              <a:t> units </a:t>
            </a:r>
            <a:r>
              <a:rPr lang="en-US" baseline="0" dirty="0" err="1" smtClean="0"/>
              <a:t>reservable</a:t>
            </a:r>
            <a:endParaRPr lang="en-US" baseline="0" dirty="0" smtClean="0"/>
          </a:p>
          <a:p>
            <a:pPr marL="171450" indent="-171450">
              <a:buFont typeface="Arial" pitchFamily="34" charset="0"/>
              <a:buChar char="•"/>
            </a:pPr>
            <a:r>
              <a:rPr lang="en-US" baseline="0" dirty="0" smtClean="0"/>
              <a:t>Students asked for a presentation space.  Shane has upgraded group room 261 so that it can function as a presentation space and we hope that that can meet student needs.  </a:t>
            </a:r>
          </a:p>
          <a:p>
            <a:pPr marL="171450" indent="-171450">
              <a:buFont typeface="Arial" pitchFamily="34" charset="0"/>
              <a:buChar char="•"/>
            </a:pPr>
            <a:r>
              <a:rPr lang="en-US" dirty="0" smtClean="0"/>
              <a:t>Task and better overhead lighting were concerns for students and we</a:t>
            </a:r>
            <a:r>
              <a:rPr lang="en-US" baseline="0" dirty="0" smtClean="0"/>
              <a:t> hope to find some way to address this issue.</a:t>
            </a:r>
            <a:endParaRPr lang="en-US" dirty="0"/>
          </a:p>
        </p:txBody>
      </p:sp>
      <p:sp>
        <p:nvSpPr>
          <p:cNvPr id="4" name="Slide Number Placeholder 3"/>
          <p:cNvSpPr>
            <a:spLocks noGrp="1"/>
          </p:cNvSpPr>
          <p:nvPr>
            <p:ph type="sldNum" sz="quarter" idx="10"/>
          </p:nvPr>
        </p:nvSpPr>
        <p:spPr/>
        <p:txBody>
          <a:bodyPr/>
          <a:lstStyle/>
          <a:p>
            <a:fld id="{3FA1821E-B6E1-4E4A-B483-E702054A0D05}" type="slidenum">
              <a:rPr lang="en-US" smtClean="0"/>
              <a:t>8</a:t>
            </a:fld>
            <a:endParaRPr lang="en-US"/>
          </a:p>
        </p:txBody>
      </p:sp>
    </p:spTree>
    <p:extLst>
      <p:ext uri="{BB962C8B-B14F-4D97-AF65-F5344CB8AC3E}">
        <p14:creationId xmlns:p14="http://schemas.microsoft.com/office/powerpoint/2010/main" val="5907591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Brief explanation of each</a:t>
            </a:r>
          </a:p>
          <a:p>
            <a:r>
              <a:rPr lang="en-US" dirty="0" smtClean="0"/>
              <a:t>Whiteboard wall – still popular</a:t>
            </a:r>
            <a:r>
              <a:rPr lang="en-US" baseline="0" dirty="0" smtClean="0"/>
              <a:t> idea for students but didn’t quite work for the space.  This is something we hope that we </a:t>
            </a:r>
            <a:r>
              <a:rPr lang="en-US" baseline="0" smtClean="0"/>
              <a:t>can revisit and find a way for it to work.  </a:t>
            </a:r>
            <a:endParaRPr lang="en-US"/>
          </a:p>
        </p:txBody>
      </p:sp>
      <p:sp>
        <p:nvSpPr>
          <p:cNvPr id="4" name="Slide Number Placeholder 3"/>
          <p:cNvSpPr>
            <a:spLocks noGrp="1"/>
          </p:cNvSpPr>
          <p:nvPr>
            <p:ph type="sldNum" sz="quarter" idx="10"/>
          </p:nvPr>
        </p:nvSpPr>
        <p:spPr/>
        <p:txBody>
          <a:bodyPr/>
          <a:lstStyle/>
          <a:p>
            <a:fld id="{3FA1821E-B6E1-4E4A-B483-E702054A0D05}" type="slidenum">
              <a:rPr lang="en-US" smtClean="0"/>
              <a:t>9</a:t>
            </a:fld>
            <a:endParaRPr lang="en-US"/>
          </a:p>
        </p:txBody>
      </p:sp>
    </p:spTree>
    <p:extLst>
      <p:ext uri="{BB962C8B-B14F-4D97-AF65-F5344CB8AC3E}">
        <p14:creationId xmlns:p14="http://schemas.microsoft.com/office/powerpoint/2010/main" val="36859479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E7E7A81-C6E3-4D50-A63B-E6607678AC18}" type="datetimeFigureOut">
              <a:rPr lang="en-US" smtClean="0"/>
              <a:t>8/9/2012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A9BCEC-6864-4EB2-A5D0-FBD516968DAA}"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7E7A81-C6E3-4D50-A63B-E6607678AC18}" type="datetimeFigureOut">
              <a:rPr lang="en-US" smtClean="0"/>
              <a:t>8/9/2012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A9BCEC-6864-4EB2-A5D0-FBD516968DAA}"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7E7A81-C6E3-4D50-A63B-E6607678AC18}" type="datetimeFigureOut">
              <a:rPr lang="en-US" smtClean="0"/>
              <a:t>8/9/2012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A9BCEC-6864-4EB2-A5D0-FBD516968DAA}"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9E7E7A81-C6E3-4D50-A63B-E6607678AC18}" type="datetimeFigureOut">
              <a:rPr lang="en-US" smtClean="0"/>
              <a:t>8/9/2012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A9BCEC-6864-4EB2-A5D0-FBD516968DAA}"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E7E7A81-C6E3-4D50-A63B-E6607678AC18}" type="datetimeFigureOut">
              <a:rPr lang="en-US" smtClean="0"/>
              <a:t>8/9/2012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A9BCEC-6864-4EB2-A5D0-FBD516968DAA}"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E7E7A81-C6E3-4D50-A63B-E6607678AC18}" type="datetimeFigureOut">
              <a:rPr lang="en-US" smtClean="0"/>
              <a:t>8/9/2012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A9BCEC-6864-4EB2-A5D0-FBD516968DAA}"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09442" y="1812927"/>
            <a:ext cx="3471277"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63280" y="1812927"/>
            <a:ext cx="347127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E7E7A81-C6E3-4D50-A63B-E6607678AC18}" type="datetimeFigureOut">
              <a:rPr lang="en-US" smtClean="0"/>
              <a:t>8/9/2012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A9BCEC-6864-4EB2-A5D0-FBD516968DAA}"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E7E7A81-C6E3-4D50-A63B-E6607678AC18}" type="datetimeFigureOut">
              <a:rPr lang="en-US" smtClean="0"/>
              <a:t>8/9/2012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A9BCEC-6864-4EB2-A5D0-FBD516968DAA}"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7E7A81-C6E3-4D50-A63B-E6607678AC18}" type="datetimeFigureOut">
              <a:rPr lang="en-US" smtClean="0"/>
              <a:t>8/9/2012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A9BCEC-6864-4EB2-A5D0-FBD516968DAA}"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7E7A81-C6E3-4D50-A63B-E6607678AC18}" type="datetimeFigureOut">
              <a:rPr lang="en-US" smtClean="0"/>
              <a:t>8/9/2012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A9BCEC-6864-4EB2-A5D0-FBD516968DAA}"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3" y="1387058"/>
            <a:ext cx="3297953"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3" y="2500312"/>
            <a:ext cx="3297954"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7E7A81-C6E3-4D50-A63B-E6607678AC18}" type="datetimeFigureOut">
              <a:rPr lang="en-US" smtClean="0"/>
              <a:t>8/9/2012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A9BCEC-6864-4EB2-A5D0-FBD516968DAA}" type="slidenum">
              <a:rPr lang="en-US" smtClean="0"/>
              <a:t>‹#›</a:t>
            </a:fld>
            <a:endParaRPr lang="en-US"/>
          </a:p>
        </p:txBody>
      </p:sp>
      <p:grpSp>
        <p:nvGrpSpPr>
          <p:cNvPr id="16" name="Group 15"/>
          <p:cNvGrpSpPr/>
          <p:nvPr/>
        </p:nvGrpSpPr>
        <p:grpSpPr>
          <a:xfrm>
            <a:off x="4516154" y="994387"/>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674192" y="1601512"/>
            <a:ext cx="3429000" cy="3429000"/>
          </a:xfrm>
          <a:prstGeom prst="ellipse">
            <a:avLst/>
          </a:prstGeom>
          <a:ln w="76200">
            <a:solidFill>
              <a:schemeClr val="tx2">
                <a:lumMod val="75000"/>
              </a:schemeClr>
            </a:solidFill>
          </a:ln>
        </p:spPr>
        <p:txBody>
          <a:bodyPr/>
          <a:lstStyle/>
          <a:p>
            <a:r>
              <a:rPr lang="en-US" smtClean="0"/>
              <a:t>Click icon to add picture</a:t>
            </a:r>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56" name="Oval 55"/>
          <p:cNvSpPr>
            <a:spLocks noChangeAspect="1"/>
          </p:cNvSpPr>
          <p:nvPr/>
        </p:nvSpPr>
        <p:spPr>
          <a:xfrm>
            <a:off x="-69625" y="4042576"/>
            <a:ext cx="1743945" cy="1909234"/>
          </a:xfrm>
          <a:custGeom>
            <a:avLst/>
            <a:gdLst/>
            <a:ahLst/>
            <a:cxnLst/>
            <a:rect l="l" t="t" r="r" b="b"/>
            <a:pathLst>
              <a:path w="1743945" h="1909234">
                <a:moveTo>
                  <a:pt x="789328" y="0"/>
                </a:moveTo>
                <a:cubicBezTo>
                  <a:pt x="1316548" y="0"/>
                  <a:pt x="1743945" y="427397"/>
                  <a:pt x="1743945" y="954617"/>
                </a:cubicBezTo>
                <a:cubicBezTo>
                  <a:pt x="1743945" y="1481837"/>
                  <a:pt x="1316548" y="1909234"/>
                  <a:pt x="789328" y="1909234"/>
                </a:cubicBezTo>
                <a:cubicBezTo>
                  <a:pt x="461080" y="1909234"/>
                  <a:pt x="171527" y="1743562"/>
                  <a:pt x="0" y="1491086"/>
                </a:cubicBezTo>
                <a:lnTo>
                  <a:pt x="0" y="418149"/>
                </a:lnTo>
                <a:cubicBezTo>
                  <a:pt x="171527" y="165673"/>
                  <a:pt x="461080" y="0"/>
                  <a:pt x="789328"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3" name="Oval 52"/>
          <p:cNvSpPr>
            <a:spLocks noChangeAspect="1"/>
          </p:cNvSpPr>
          <p:nvPr/>
        </p:nvSpPr>
        <p:spPr>
          <a:xfrm>
            <a:off x="520638" y="1095310"/>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2" name="Oval 51"/>
          <p:cNvSpPr>
            <a:spLocks noChangeAspect="1"/>
          </p:cNvSpPr>
          <p:nvPr/>
        </p:nvSpPr>
        <p:spPr>
          <a:xfrm>
            <a:off x="1878729" y="282933"/>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4" name="Oval 53"/>
          <p:cNvSpPr>
            <a:spLocks noChangeAspect="1"/>
          </p:cNvSpPr>
          <p:nvPr/>
        </p:nvSpPr>
        <p:spPr>
          <a:xfrm>
            <a:off x="520637" y="5729135"/>
            <a:ext cx="1909234" cy="1193756"/>
          </a:xfrm>
          <a:custGeom>
            <a:avLst/>
            <a:gdLst/>
            <a:ahLst/>
            <a:cxnLst/>
            <a:rect l="l" t="t" r="r" b="b"/>
            <a:pathLst>
              <a:path w="1909234" h="1193756">
                <a:moveTo>
                  <a:pt x="954617" y="0"/>
                </a:moveTo>
                <a:cubicBezTo>
                  <a:pt x="1481837" y="0"/>
                  <a:pt x="1909234" y="427397"/>
                  <a:pt x="1909234" y="954617"/>
                </a:cubicBezTo>
                <a:cubicBezTo>
                  <a:pt x="1909234" y="1037305"/>
                  <a:pt x="1898721" y="1117537"/>
                  <a:pt x="1877819" y="1193756"/>
                </a:cubicBezTo>
                <a:lnTo>
                  <a:pt x="31415" y="1193756"/>
                </a:lnTo>
                <a:cubicBezTo>
                  <a:pt x="10513" y="1117537"/>
                  <a:pt x="0" y="1037305"/>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0" name="Oval 129"/>
          <p:cNvSpPr>
            <a:spLocks noChangeAspect="1"/>
          </p:cNvSpPr>
          <p:nvPr/>
        </p:nvSpPr>
        <p:spPr>
          <a:xfrm>
            <a:off x="-46711" y="-61709"/>
            <a:ext cx="1449107" cy="1677064"/>
          </a:xfrm>
          <a:custGeom>
            <a:avLst/>
            <a:gdLst/>
            <a:ahLst/>
            <a:cxnLst/>
            <a:rect l="l" t="t" r="r" b="b"/>
            <a:pathLst>
              <a:path w="1449107" h="1677064">
                <a:moveTo>
                  <a:pt x="0" y="0"/>
                </a:moveTo>
                <a:lnTo>
                  <a:pt x="1112019" y="0"/>
                </a:lnTo>
                <a:cubicBezTo>
                  <a:pt x="1319407" y="171874"/>
                  <a:pt x="1449107" y="432014"/>
                  <a:pt x="1449107" y="722447"/>
                </a:cubicBezTo>
                <a:cubicBezTo>
                  <a:pt x="1449107" y="1249667"/>
                  <a:pt x="1021710" y="1677064"/>
                  <a:pt x="494490" y="1677064"/>
                </a:cubicBezTo>
                <a:cubicBezTo>
                  <a:pt x="313232" y="1677064"/>
                  <a:pt x="143772" y="1626546"/>
                  <a:pt x="0" y="1537872"/>
                </a:cubicBezTo>
                <a:close/>
              </a:path>
            </a:pathLst>
          </a:custGeom>
          <a:solidFill>
            <a:schemeClr val="tx2">
              <a:lumMod val="75000"/>
              <a:alpha val="14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1" name="Oval 130"/>
          <p:cNvSpPr>
            <a:spLocks noChangeAspect="1"/>
          </p:cNvSpPr>
          <p:nvPr/>
        </p:nvSpPr>
        <p:spPr>
          <a:xfrm>
            <a:off x="924113" y="-161623"/>
            <a:ext cx="1909233" cy="1909233"/>
          </a:xfrm>
          <a:prstGeom prst="ellipse">
            <a:avLst/>
          </a:prstGeom>
          <a:solidFill>
            <a:schemeClr val="tx2">
              <a:lumMod val="75000"/>
              <a:alpha val="2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2" name="Oval 131"/>
          <p:cNvSpPr>
            <a:spLocks noChangeAspect="1"/>
          </p:cNvSpPr>
          <p:nvPr/>
        </p:nvSpPr>
        <p:spPr>
          <a:xfrm>
            <a:off x="0" y="66073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3" name="Oval 132"/>
          <p:cNvSpPr>
            <a:spLocks noChangeAspect="1"/>
          </p:cNvSpPr>
          <p:nvPr/>
        </p:nvSpPr>
        <p:spPr>
          <a:xfrm>
            <a:off x="7497531" y="-61709"/>
            <a:ext cx="1694467" cy="1677064"/>
          </a:xfrm>
          <a:custGeom>
            <a:avLst/>
            <a:gdLst/>
            <a:ahLst/>
            <a:cxnLst/>
            <a:rect l="l" t="t" r="r" b="b"/>
            <a:pathLst>
              <a:path w="1694467" h="1677064">
                <a:moveTo>
                  <a:pt x="337088" y="0"/>
                </a:moveTo>
                <a:lnTo>
                  <a:pt x="1573463" y="0"/>
                </a:lnTo>
                <a:cubicBezTo>
                  <a:pt x="1618202" y="37449"/>
                  <a:pt x="1658454" y="79950"/>
                  <a:pt x="1694467" y="126010"/>
                </a:cubicBezTo>
                <a:lnTo>
                  <a:pt x="1694467" y="1318884"/>
                </a:lnTo>
                <a:cubicBezTo>
                  <a:pt x="1522840" y="1538397"/>
                  <a:pt x="1254922" y="1677064"/>
                  <a:pt x="954617" y="1677064"/>
                </a:cubicBezTo>
                <a:cubicBezTo>
                  <a:pt x="427397" y="1677064"/>
                  <a:pt x="0" y="1249667"/>
                  <a:pt x="0" y="722447"/>
                </a:cubicBezTo>
                <a:cubicBezTo>
                  <a:pt x="0" y="432014"/>
                  <a:pt x="129700" y="171874"/>
                  <a:pt x="337088" y="0"/>
                </a:cubicBezTo>
                <a:close/>
              </a:path>
            </a:pathLst>
          </a:custGeom>
          <a:solidFill>
            <a:schemeClr val="accent3">
              <a:lumMod val="60000"/>
              <a:lumOff val="40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4" name="Oval 133"/>
          <p:cNvSpPr>
            <a:spLocks noChangeAspect="1"/>
          </p:cNvSpPr>
          <p:nvPr/>
        </p:nvSpPr>
        <p:spPr>
          <a:xfrm>
            <a:off x="6117502" y="-61708"/>
            <a:ext cx="1909234" cy="1705448"/>
          </a:xfrm>
          <a:custGeom>
            <a:avLst/>
            <a:gdLst/>
            <a:ahLst/>
            <a:cxnLst/>
            <a:rect l="l" t="t" r="r" b="b"/>
            <a:pathLst>
              <a:path w="1909234" h="1705448">
                <a:moveTo>
                  <a:pt x="371490" y="0"/>
                </a:moveTo>
                <a:lnTo>
                  <a:pt x="1537745" y="0"/>
                </a:lnTo>
                <a:cubicBezTo>
                  <a:pt x="1764760" y="171517"/>
                  <a:pt x="1909234" y="444302"/>
                  <a:pt x="1909234" y="750831"/>
                </a:cubicBezTo>
                <a:cubicBezTo>
                  <a:pt x="1909234" y="1278051"/>
                  <a:pt x="1481837" y="1705448"/>
                  <a:pt x="954617" y="1705448"/>
                </a:cubicBezTo>
                <a:cubicBezTo>
                  <a:pt x="427397" y="1705448"/>
                  <a:pt x="0" y="1278051"/>
                  <a:pt x="0" y="750831"/>
                </a:cubicBezTo>
                <a:cubicBezTo>
                  <a:pt x="0" y="444302"/>
                  <a:pt x="144474" y="171517"/>
                  <a:pt x="371490" y="0"/>
                </a:cubicBezTo>
                <a:close/>
              </a:path>
            </a:pathLst>
          </a:cu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5" name="Oval 134"/>
          <p:cNvSpPr>
            <a:spLocks noChangeAspect="1"/>
          </p:cNvSpPr>
          <p:nvPr/>
        </p:nvSpPr>
        <p:spPr>
          <a:xfrm>
            <a:off x="7494454" y="1095309"/>
            <a:ext cx="1697544" cy="1909234"/>
          </a:xfrm>
          <a:custGeom>
            <a:avLst/>
            <a:gdLst/>
            <a:ahLst/>
            <a:cxnLst/>
            <a:rect l="l" t="t" r="r" b="b"/>
            <a:pathLst>
              <a:path w="1697544" h="1909234">
                <a:moveTo>
                  <a:pt x="954617" y="0"/>
                </a:moveTo>
                <a:cubicBezTo>
                  <a:pt x="1256666" y="0"/>
                  <a:pt x="1525952" y="140283"/>
                  <a:pt x="1697544" y="361910"/>
                </a:cubicBezTo>
                <a:lnTo>
                  <a:pt x="1697544" y="1547324"/>
                </a:lnTo>
                <a:cubicBezTo>
                  <a:pt x="1525952" y="1768951"/>
                  <a:pt x="1256666" y="1909234"/>
                  <a:pt x="954617" y="1909234"/>
                </a:cubicBezTo>
                <a:cubicBezTo>
                  <a:pt x="427397" y="1909234"/>
                  <a:pt x="0" y="1481837"/>
                  <a:pt x="0" y="954617"/>
                </a:cubicBezTo>
                <a:cubicBezTo>
                  <a:pt x="0" y="427397"/>
                  <a:pt x="427397" y="0"/>
                  <a:pt x="954617" y="0"/>
                </a:cubicBezTo>
                <a:close/>
              </a:path>
            </a:pathLst>
          </a:cu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6" name="Oval 135"/>
          <p:cNvSpPr>
            <a:spLocks noChangeAspect="1"/>
          </p:cNvSpPr>
          <p:nvPr/>
        </p:nvSpPr>
        <p:spPr>
          <a:xfrm>
            <a:off x="8056674" y="5140346"/>
            <a:ext cx="1137194" cy="1759729"/>
          </a:xfrm>
          <a:custGeom>
            <a:avLst/>
            <a:gdLst/>
            <a:ahLst/>
            <a:cxnLst/>
            <a:rect l="l" t="t" r="r" b="b"/>
            <a:pathLst>
              <a:path w="1137194" h="1759729">
                <a:moveTo>
                  <a:pt x="954617" y="0"/>
                </a:moveTo>
                <a:cubicBezTo>
                  <a:pt x="1017088" y="0"/>
                  <a:pt x="1078157" y="6001"/>
                  <a:pt x="1137194" y="17897"/>
                </a:cubicBezTo>
                <a:lnTo>
                  <a:pt x="1137194" y="1759729"/>
                </a:lnTo>
                <a:lnTo>
                  <a:pt x="443151" y="1759729"/>
                </a:lnTo>
                <a:cubicBezTo>
                  <a:pt x="176544" y="1591075"/>
                  <a:pt x="0" y="1293463"/>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7" name="Oval 136"/>
          <p:cNvSpPr>
            <a:spLocks noChangeAspect="1"/>
          </p:cNvSpPr>
          <p:nvPr/>
        </p:nvSpPr>
        <p:spPr>
          <a:xfrm>
            <a:off x="6661711" y="4362912"/>
            <a:ext cx="1909233" cy="1909233"/>
          </a:xfrm>
          <a:prstGeom prst="ellipse">
            <a:avLst/>
          </a:prstGeom>
          <a:solidFill>
            <a:schemeClr val="tx2">
              <a:lumMod val="75000"/>
              <a:alpha val="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8" name="Oval 137"/>
          <p:cNvSpPr>
            <a:spLocks noChangeAspect="1"/>
          </p:cNvSpPr>
          <p:nvPr/>
        </p:nvSpPr>
        <p:spPr>
          <a:xfrm>
            <a:off x="-69625" y="4948766"/>
            <a:ext cx="1353860" cy="1909234"/>
          </a:xfrm>
          <a:custGeom>
            <a:avLst/>
            <a:gdLst/>
            <a:ahLst/>
            <a:cxnLst/>
            <a:rect l="l" t="t" r="r" b="b"/>
            <a:pathLst>
              <a:path w="1353860" h="1909234">
                <a:moveTo>
                  <a:pt x="399243" y="0"/>
                </a:moveTo>
                <a:cubicBezTo>
                  <a:pt x="926463" y="0"/>
                  <a:pt x="1353860" y="427397"/>
                  <a:pt x="1353860" y="954617"/>
                </a:cubicBezTo>
                <a:cubicBezTo>
                  <a:pt x="1353860" y="1481837"/>
                  <a:pt x="926463" y="1909234"/>
                  <a:pt x="399243" y="1909234"/>
                </a:cubicBezTo>
                <a:cubicBezTo>
                  <a:pt x="256544" y="1909234"/>
                  <a:pt x="121158" y="1877924"/>
                  <a:pt x="0" y="1820890"/>
                </a:cubicBezTo>
                <a:lnTo>
                  <a:pt x="0" y="88345"/>
                </a:lnTo>
                <a:cubicBezTo>
                  <a:pt x="121158" y="31311"/>
                  <a:pt x="256544" y="0"/>
                  <a:pt x="399243"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9" name="Oval 138"/>
          <p:cNvSpPr>
            <a:spLocks noChangeAspect="1"/>
          </p:cNvSpPr>
          <p:nvPr/>
        </p:nvSpPr>
        <p:spPr>
          <a:xfrm>
            <a:off x="708471" y="4790336"/>
            <a:ext cx="1909233" cy="1909233"/>
          </a:xfrm>
          <a:prstGeom prst="ellipse">
            <a:avLst/>
          </a:pr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0" name="Oval 139"/>
          <p:cNvSpPr>
            <a:spLocks noChangeAspect="1"/>
          </p:cNvSpPr>
          <p:nvPr/>
        </p:nvSpPr>
        <p:spPr>
          <a:xfrm>
            <a:off x="6117503" y="78398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1" name="Oval 140"/>
          <p:cNvSpPr>
            <a:spLocks noChangeAspect="1"/>
          </p:cNvSpPr>
          <p:nvPr/>
        </p:nvSpPr>
        <p:spPr>
          <a:xfrm>
            <a:off x="6459053" y="5140346"/>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18" name="Oval 117"/>
          <p:cNvSpPr>
            <a:spLocks noChangeAspect="1"/>
          </p:cNvSpPr>
          <p:nvPr/>
        </p:nvSpPr>
        <p:spPr>
          <a:xfrm>
            <a:off x="8398204" y="597861"/>
            <a:ext cx="793794" cy="1252918"/>
          </a:xfrm>
          <a:custGeom>
            <a:avLst/>
            <a:gdLst/>
            <a:ahLst/>
            <a:cxnLst/>
            <a:rect l="l" t="t" r="r" b="b"/>
            <a:pathLst>
              <a:path w="793794" h="1252918">
                <a:moveTo>
                  <a:pt x="626459" y="0"/>
                </a:moveTo>
                <a:cubicBezTo>
                  <a:pt x="684682" y="0"/>
                  <a:pt x="741049" y="7943"/>
                  <a:pt x="793794" y="25480"/>
                </a:cubicBezTo>
                <a:lnTo>
                  <a:pt x="793794" y="1227438"/>
                </a:lnTo>
                <a:cubicBezTo>
                  <a:pt x="741049" y="1244975"/>
                  <a:pt x="684682" y="1252918"/>
                  <a:pt x="626459" y="1252918"/>
                </a:cubicBezTo>
                <a:cubicBezTo>
                  <a:pt x="280475" y="1252918"/>
                  <a:pt x="0" y="972443"/>
                  <a:pt x="0" y="626459"/>
                </a:cubicBezTo>
                <a:cubicBezTo>
                  <a:pt x="0" y="280475"/>
                  <a:pt x="280475" y="0"/>
                  <a:pt x="626459"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9" name="Oval 118"/>
          <p:cNvSpPr>
            <a:spLocks noChangeAspect="1"/>
          </p:cNvSpPr>
          <p:nvPr/>
        </p:nvSpPr>
        <p:spPr>
          <a:xfrm>
            <a:off x="6350100" y="206512"/>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0" name="Oval 119"/>
          <p:cNvSpPr>
            <a:spLocks noChangeAspect="1"/>
          </p:cNvSpPr>
          <p:nvPr/>
        </p:nvSpPr>
        <p:spPr>
          <a:xfrm>
            <a:off x="6872127" y="1450645"/>
            <a:ext cx="1218253" cy="1218253"/>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1" name="Oval 120"/>
          <p:cNvSpPr>
            <a:spLocks noChangeAspect="1"/>
          </p:cNvSpPr>
          <p:nvPr/>
        </p:nvSpPr>
        <p:spPr>
          <a:xfrm>
            <a:off x="7219068" y="2049927"/>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2" name="Oval 121"/>
          <p:cNvSpPr>
            <a:spLocks noChangeAspect="1"/>
          </p:cNvSpPr>
          <p:nvPr/>
        </p:nvSpPr>
        <p:spPr>
          <a:xfrm>
            <a:off x="7749416" y="2661634"/>
            <a:ext cx="721308" cy="721308"/>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3" name="Oval 122"/>
          <p:cNvSpPr>
            <a:spLocks noChangeAspect="1"/>
          </p:cNvSpPr>
          <p:nvPr/>
        </p:nvSpPr>
        <p:spPr>
          <a:xfrm>
            <a:off x="685054" y="-100976"/>
            <a:ext cx="1193676" cy="697815"/>
          </a:xfrm>
          <a:custGeom>
            <a:avLst/>
            <a:gdLst/>
            <a:ahLst/>
            <a:cxnLst/>
            <a:rect l="l" t="t" r="r" b="b"/>
            <a:pathLst>
              <a:path w="1193676" h="697815">
                <a:moveTo>
                  <a:pt x="10179" y="0"/>
                </a:moveTo>
                <a:lnTo>
                  <a:pt x="1183497" y="0"/>
                </a:lnTo>
                <a:cubicBezTo>
                  <a:pt x="1190746" y="32633"/>
                  <a:pt x="1193676" y="66463"/>
                  <a:pt x="1193676" y="100977"/>
                </a:cubicBezTo>
                <a:cubicBezTo>
                  <a:pt x="1193676" y="430602"/>
                  <a:pt x="926463" y="697815"/>
                  <a:pt x="596838" y="697815"/>
                </a:cubicBezTo>
                <a:cubicBezTo>
                  <a:pt x="267213" y="697815"/>
                  <a:pt x="0" y="430602"/>
                  <a:pt x="0" y="100977"/>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4" name="Oval 123"/>
          <p:cNvSpPr>
            <a:spLocks noChangeAspect="1"/>
          </p:cNvSpPr>
          <p:nvPr/>
        </p:nvSpPr>
        <p:spPr>
          <a:xfrm>
            <a:off x="1502638" y="-100976"/>
            <a:ext cx="1029028" cy="459889"/>
          </a:xfrm>
          <a:custGeom>
            <a:avLst/>
            <a:gdLst/>
            <a:ahLst/>
            <a:cxnLst/>
            <a:rect l="l" t="t" r="r" b="b"/>
            <a:pathLst>
              <a:path w="1029028" h="459889">
                <a:moveTo>
                  <a:pt x="0" y="0"/>
                </a:moveTo>
                <a:lnTo>
                  <a:pt x="1029028" y="0"/>
                </a:lnTo>
                <a:cubicBezTo>
                  <a:pt x="1001386" y="259074"/>
                  <a:pt x="781401" y="459889"/>
                  <a:pt x="514514" y="459889"/>
                </a:cubicBezTo>
                <a:cubicBezTo>
                  <a:pt x="247627" y="459889"/>
                  <a:pt x="27642" y="259074"/>
                  <a:pt x="0"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5" name="Oval 124"/>
          <p:cNvSpPr>
            <a:spLocks noChangeAspect="1"/>
          </p:cNvSpPr>
          <p:nvPr/>
        </p:nvSpPr>
        <p:spPr>
          <a:xfrm>
            <a:off x="-69624" y="-100976"/>
            <a:ext cx="590263" cy="612289"/>
          </a:xfrm>
          <a:custGeom>
            <a:avLst/>
            <a:gdLst/>
            <a:ahLst/>
            <a:cxnLst/>
            <a:rect l="l" t="t" r="r" b="b"/>
            <a:pathLst>
              <a:path w="590263" h="612289">
                <a:moveTo>
                  <a:pt x="0" y="0"/>
                </a:moveTo>
                <a:lnTo>
                  <a:pt x="581024" y="0"/>
                </a:lnTo>
                <a:cubicBezTo>
                  <a:pt x="587493" y="29611"/>
                  <a:pt x="590263" y="60308"/>
                  <a:pt x="590263" y="91651"/>
                </a:cubicBezTo>
                <a:cubicBezTo>
                  <a:pt x="590263" y="379191"/>
                  <a:pt x="357165" y="612289"/>
                  <a:pt x="69625" y="612289"/>
                </a:cubicBezTo>
                <a:lnTo>
                  <a:pt x="0" y="605270"/>
                </a:ln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6" name="Oval 125"/>
          <p:cNvSpPr>
            <a:spLocks noChangeAspect="1"/>
          </p:cNvSpPr>
          <p:nvPr/>
        </p:nvSpPr>
        <p:spPr>
          <a:xfrm>
            <a:off x="277432" y="4321783"/>
            <a:ext cx="1396887" cy="1396887"/>
          </a:xfrm>
          <a:prstGeom prst="ellipse">
            <a:avLst/>
          </a:pr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7" name="Oval 126"/>
          <p:cNvSpPr>
            <a:spLocks noChangeAspect="1"/>
          </p:cNvSpPr>
          <p:nvPr/>
        </p:nvSpPr>
        <p:spPr>
          <a:xfrm>
            <a:off x="5792131" y="6489965"/>
            <a:ext cx="1115939" cy="443769"/>
          </a:xfrm>
          <a:custGeom>
            <a:avLst/>
            <a:gdLst/>
            <a:ahLst/>
            <a:cxnLst/>
            <a:rect l="l" t="t" r="r" b="b"/>
            <a:pathLst>
              <a:path w="1115939" h="443769">
                <a:moveTo>
                  <a:pt x="557969" y="0"/>
                </a:moveTo>
                <a:cubicBezTo>
                  <a:pt x="830120" y="0"/>
                  <a:pt x="1058049" y="189335"/>
                  <a:pt x="1115939" y="443769"/>
                </a:cubicBezTo>
                <a:lnTo>
                  <a:pt x="0" y="443769"/>
                </a:lnTo>
                <a:cubicBezTo>
                  <a:pt x="57889" y="189335"/>
                  <a:pt x="285818" y="0"/>
                  <a:pt x="55796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8" name="Oval 127"/>
          <p:cNvSpPr>
            <a:spLocks noChangeAspect="1"/>
          </p:cNvSpPr>
          <p:nvPr/>
        </p:nvSpPr>
        <p:spPr>
          <a:xfrm>
            <a:off x="6127999" y="6408840"/>
            <a:ext cx="1237019" cy="524894"/>
          </a:xfrm>
          <a:custGeom>
            <a:avLst/>
            <a:gdLst/>
            <a:ahLst/>
            <a:cxnLst/>
            <a:rect l="l" t="t" r="r" b="b"/>
            <a:pathLst>
              <a:path w="1237019" h="524894">
                <a:moveTo>
                  <a:pt x="618509" y="0"/>
                </a:moveTo>
                <a:cubicBezTo>
                  <a:pt x="930325" y="0"/>
                  <a:pt x="1189147" y="226891"/>
                  <a:pt x="1237019" y="524894"/>
                </a:cubicBezTo>
                <a:lnTo>
                  <a:pt x="0" y="524894"/>
                </a:lnTo>
                <a:cubicBezTo>
                  <a:pt x="47872" y="226891"/>
                  <a:pt x="306694" y="0"/>
                  <a:pt x="61850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9" name="Oval 128"/>
          <p:cNvSpPr>
            <a:spLocks noChangeAspect="1"/>
          </p:cNvSpPr>
          <p:nvPr/>
        </p:nvSpPr>
        <p:spPr>
          <a:xfrm>
            <a:off x="7577655" y="6408841"/>
            <a:ext cx="1211408" cy="524893"/>
          </a:xfrm>
          <a:custGeom>
            <a:avLst/>
            <a:gdLst/>
            <a:ahLst/>
            <a:cxnLst/>
            <a:rect l="l" t="t" r="r" b="b"/>
            <a:pathLst>
              <a:path w="1211408" h="524893">
                <a:moveTo>
                  <a:pt x="605704" y="0"/>
                </a:moveTo>
                <a:cubicBezTo>
                  <a:pt x="914574" y="0"/>
                  <a:pt x="1170243" y="227782"/>
                  <a:pt x="1211408" y="524893"/>
                </a:cubicBezTo>
                <a:lnTo>
                  <a:pt x="0" y="524893"/>
                </a:lnTo>
                <a:cubicBezTo>
                  <a:pt x="41165" y="227782"/>
                  <a:pt x="296834" y="0"/>
                  <a:pt x="605704"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7" name="Oval 96"/>
          <p:cNvSpPr>
            <a:spLocks noChangeAspect="1"/>
          </p:cNvSpPr>
          <p:nvPr/>
        </p:nvSpPr>
        <p:spPr>
          <a:xfrm>
            <a:off x="11073" y="4941986"/>
            <a:ext cx="611230" cy="61123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8" name="Oval 97"/>
          <p:cNvSpPr>
            <a:spLocks noChangeAspect="1"/>
          </p:cNvSpPr>
          <p:nvPr/>
        </p:nvSpPr>
        <p:spPr>
          <a:xfrm>
            <a:off x="-69625" y="6172569"/>
            <a:ext cx="778097" cy="750322"/>
          </a:xfrm>
          <a:custGeom>
            <a:avLst/>
            <a:gdLst/>
            <a:ahLst/>
            <a:cxnLst/>
            <a:rect l="l" t="t" r="r" b="b"/>
            <a:pathLst>
              <a:path w="778097" h="750322">
                <a:moveTo>
                  <a:pt x="261411" y="0"/>
                </a:moveTo>
                <a:cubicBezTo>
                  <a:pt x="546769" y="0"/>
                  <a:pt x="778097" y="231328"/>
                  <a:pt x="778097" y="516686"/>
                </a:cubicBezTo>
                <a:cubicBezTo>
                  <a:pt x="778097" y="601179"/>
                  <a:pt x="757816" y="680934"/>
                  <a:pt x="719843" y="750322"/>
                </a:cubicBezTo>
                <a:lnTo>
                  <a:pt x="0" y="750322"/>
                </a:lnTo>
                <a:lnTo>
                  <a:pt x="0" y="73330"/>
                </a:lnTo>
                <a:cubicBezTo>
                  <a:pt x="75863" y="26083"/>
                  <a:pt x="165591" y="0"/>
                  <a:pt x="261411"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9" name="Oval 98"/>
          <p:cNvSpPr>
            <a:spLocks noChangeAspect="1"/>
          </p:cNvSpPr>
          <p:nvPr/>
        </p:nvSpPr>
        <p:spPr>
          <a:xfrm>
            <a:off x="-69625" y="5158575"/>
            <a:ext cx="563524" cy="897560"/>
          </a:xfrm>
          <a:custGeom>
            <a:avLst/>
            <a:gdLst/>
            <a:ahLst/>
            <a:cxnLst/>
            <a:rect l="l" t="t" r="r" b="b"/>
            <a:pathLst>
              <a:path w="563524" h="897560">
                <a:moveTo>
                  <a:pt x="114744" y="0"/>
                </a:moveTo>
                <a:cubicBezTo>
                  <a:pt x="362598" y="0"/>
                  <a:pt x="563524" y="200926"/>
                  <a:pt x="563524" y="448780"/>
                </a:cubicBezTo>
                <a:cubicBezTo>
                  <a:pt x="563524" y="696634"/>
                  <a:pt x="362598" y="897560"/>
                  <a:pt x="114744" y="897560"/>
                </a:cubicBezTo>
                <a:cubicBezTo>
                  <a:pt x="74918" y="897560"/>
                  <a:pt x="36304" y="892373"/>
                  <a:pt x="0" y="880900"/>
                </a:cubicBezTo>
                <a:lnTo>
                  <a:pt x="0" y="16661"/>
                </a:lnTo>
                <a:cubicBezTo>
                  <a:pt x="36304" y="5188"/>
                  <a:pt x="74918" y="0"/>
                  <a:pt x="114744"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0" name="Oval 99"/>
          <p:cNvSpPr>
            <a:spLocks noChangeAspect="1"/>
          </p:cNvSpPr>
          <p:nvPr/>
        </p:nvSpPr>
        <p:spPr>
          <a:xfrm>
            <a:off x="-25758" y="482386"/>
            <a:ext cx="598416" cy="905704"/>
          </a:xfrm>
          <a:custGeom>
            <a:avLst/>
            <a:gdLst/>
            <a:ahLst/>
            <a:cxnLst/>
            <a:rect l="l" t="t" r="r" b="b"/>
            <a:pathLst>
              <a:path w="598416" h="905704">
                <a:moveTo>
                  <a:pt x="145564" y="0"/>
                </a:moveTo>
                <a:cubicBezTo>
                  <a:pt x="395667" y="0"/>
                  <a:pt x="598416" y="202749"/>
                  <a:pt x="598416" y="452852"/>
                </a:cubicBezTo>
                <a:cubicBezTo>
                  <a:pt x="598416" y="702955"/>
                  <a:pt x="395667" y="905704"/>
                  <a:pt x="145564" y="905704"/>
                </a:cubicBezTo>
                <a:cubicBezTo>
                  <a:pt x="94398" y="905704"/>
                  <a:pt x="45214" y="897218"/>
                  <a:pt x="0" y="879648"/>
                </a:cubicBezTo>
                <a:lnTo>
                  <a:pt x="0" y="26056"/>
                </a:lnTo>
                <a:cubicBezTo>
                  <a:pt x="45214" y="8486"/>
                  <a:pt x="94398" y="0"/>
                  <a:pt x="145564" y="0"/>
                </a:cubicBezTo>
                <a:close/>
              </a:path>
            </a:pathLst>
          </a:cu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1" name="Oval 100"/>
          <p:cNvSpPr>
            <a:spLocks noChangeAspect="1"/>
          </p:cNvSpPr>
          <p:nvPr/>
        </p:nvSpPr>
        <p:spPr>
          <a:xfrm>
            <a:off x="474208" y="836793"/>
            <a:ext cx="910817" cy="910817"/>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2" name="Oval 101"/>
          <p:cNvSpPr>
            <a:spLocks noChangeAspect="1"/>
          </p:cNvSpPr>
          <p:nvPr/>
        </p:nvSpPr>
        <p:spPr>
          <a:xfrm>
            <a:off x="319223" y="1452260"/>
            <a:ext cx="772993" cy="772993"/>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3" name="Oval 102"/>
          <p:cNvSpPr>
            <a:spLocks noChangeAspect="1"/>
          </p:cNvSpPr>
          <p:nvPr/>
        </p:nvSpPr>
        <p:spPr>
          <a:xfrm>
            <a:off x="371257" y="1886983"/>
            <a:ext cx="610366" cy="610366"/>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4" name="Oval 103"/>
          <p:cNvSpPr>
            <a:spLocks noChangeAspect="1"/>
          </p:cNvSpPr>
          <p:nvPr/>
        </p:nvSpPr>
        <p:spPr>
          <a:xfrm>
            <a:off x="154676" y="1919682"/>
            <a:ext cx="521764" cy="52176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5" name="Oval 104"/>
          <p:cNvSpPr>
            <a:spLocks noChangeAspect="1"/>
          </p:cNvSpPr>
          <p:nvPr/>
        </p:nvSpPr>
        <p:spPr>
          <a:xfrm>
            <a:off x="7302517" y="-61709"/>
            <a:ext cx="910818" cy="750833"/>
          </a:xfrm>
          <a:custGeom>
            <a:avLst/>
            <a:gdLst/>
            <a:ahLst/>
            <a:cxnLst/>
            <a:rect l="l" t="t" r="r" b="b"/>
            <a:pathLst>
              <a:path w="910818" h="750833">
                <a:moveTo>
                  <a:pt x="111441" y="0"/>
                </a:moveTo>
                <a:lnTo>
                  <a:pt x="799378" y="0"/>
                </a:lnTo>
                <a:cubicBezTo>
                  <a:pt x="869408" y="78400"/>
                  <a:pt x="910818" y="182076"/>
                  <a:pt x="910818" y="295424"/>
                </a:cubicBezTo>
                <a:cubicBezTo>
                  <a:pt x="910818" y="546939"/>
                  <a:pt x="706924" y="750833"/>
                  <a:pt x="455409" y="750833"/>
                </a:cubicBezTo>
                <a:cubicBezTo>
                  <a:pt x="203894" y="750833"/>
                  <a:pt x="0" y="546939"/>
                  <a:pt x="0" y="295424"/>
                </a:cubicBezTo>
                <a:cubicBezTo>
                  <a:pt x="0" y="182076"/>
                  <a:pt x="41410" y="78400"/>
                  <a:pt x="111441"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6" name="Oval 105"/>
          <p:cNvSpPr>
            <a:spLocks noChangeAspect="1"/>
          </p:cNvSpPr>
          <p:nvPr/>
        </p:nvSpPr>
        <p:spPr>
          <a:xfrm>
            <a:off x="8718124" y="-61709"/>
            <a:ext cx="473874" cy="613011"/>
          </a:xfrm>
          <a:custGeom>
            <a:avLst/>
            <a:gdLst/>
            <a:ahLst/>
            <a:cxnLst/>
            <a:rect l="l" t="t" r="r" b="b"/>
            <a:pathLst>
              <a:path w="473874" h="613011">
                <a:moveTo>
                  <a:pt x="29684" y="0"/>
                </a:moveTo>
                <a:lnTo>
                  <a:pt x="473874" y="0"/>
                </a:lnTo>
                <a:lnTo>
                  <a:pt x="473874" y="611150"/>
                </a:lnTo>
                <a:cubicBezTo>
                  <a:pt x="467789" y="612887"/>
                  <a:pt x="461614" y="613011"/>
                  <a:pt x="455409" y="613011"/>
                </a:cubicBezTo>
                <a:cubicBezTo>
                  <a:pt x="203894" y="613011"/>
                  <a:pt x="0" y="409117"/>
                  <a:pt x="0" y="157602"/>
                </a:cubicBezTo>
                <a:cubicBezTo>
                  <a:pt x="0" y="101995"/>
                  <a:pt x="9966" y="48716"/>
                  <a:pt x="29684"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7" name="Oval 106"/>
          <p:cNvSpPr>
            <a:spLocks noChangeAspect="1"/>
          </p:cNvSpPr>
          <p:nvPr/>
        </p:nvSpPr>
        <p:spPr>
          <a:xfrm>
            <a:off x="7748238" y="282933"/>
            <a:ext cx="1128521" cy="1128521"/>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8" name="Oval 107"/>
          <p:cNvSpPr>
            <a:spLocks noChangeAspect="1"/>
          </p:cNvSpPr>
          <p:nvPr/>
        </p:nvSpPr>
        <p:spPr>
          <a:xfrm>
            <a:off x="8914718" y="749603"/>
            <a:ext cx="277280" cy="907992"/>
          </a:xfrm>
          <a:custGeom>
            <a:avLst/>
            <a:gdLst/>
            <a:ahLst/>
            <a:cxnLst/>
            <a:rect l="l" t="t" r="r" b="b"/>
            <a:pathLst>
              <a:path w="277280" h="907992">
                <a:moveTo>
                  <a:pt x="277280" y="0"/>
                </a:moveTo>
                <a:lnTo>
                  <a:pt x="277280" y="907992"/>
                </a:lnTo>
                <a:cubicBezTo>
                  <a:pt x="112021" y="824131"/>
                  <a:pt x="0" y="652146"/>
                  <a:pt x="0" y="453996"/>
                </a:cubicBezTo>
                <a:cubicBezTo>
                  <a:pt x="0" y="255847"/>
                  <a:pt x="112021" y="83861"/>
                  <a:pt x="277280"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9" name="Oval 108"/>
          <p:cNvSpPr>
            <a:spLocks noChangeAspect="1"/>
          </p:cNvSpPr>
          <p:nvPr/>
        </p:nvSpPr>
        <p:spPr>
          <a:xfrm>
            <a:off x="7590871" y="728498"/>
            <a:ext cx="969734" cy="96973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0" name="Oval 109"/>
          <p:cNvSpPr>
            <a:spLocks noChangeAspect="1"/>
          </p:cNvSpPr>
          <p:nvPr/>
        </p:nvSpPr>
        <p:spPr>
          <a:xfrm>
            <a:off x="7470041" y="1326476"/>
            <a:ext cx="608190" cy="608190"/>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1" name="Oval 110"/>
          <p:cNvSpPr>
            <a:spLocks noChangeAspect="1"/>
          </p:cNvSpPr>
          <p:nvPr/>
        </p:nvSpPr>
        <p:spPr>
          <a:xfrm>
            <a:off x="7629941" y="5611427"/>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2" name="Oval 111"/>
          <p:cNvSpPr>
            <a:spLocks noChangeAspect="1"/>
          </p:cNvSpPr>
          <p:nvPr/>
        </p:nvSpPr>
        <p:spPr>
          <a:xfrm>
            <a:off x="6972882" y="5242254"/>
            <a:ext cx="738345" cy="7383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3" name="Oval 112"/>
          <p:cNvSpPr>
            <a:spLocks noChangeAspect="1"/>
          </p:cNvSpPr>
          <p:nvPr/>
        </p:nvSpPr>
        <p:spPr>
          <a:xfrm>
            <a:off x="7494454" y="4928166"/>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4" name="Oval 113"/>
          <p:cNvSpPr>
            <a:spLocks noChangeAspect="1"/>
          </p:cNvSpPr>
          <p:nvPr/>
        </p:nvSpPr>
        <p:spPr>
          <a:xfrm>
            <a:off x="8229034" y="5666511"/>
            <a:ext cx="605634" cy="605634"/>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5" name="Oval 114"/>
          <p:cNvSpPr>
            <a:spLocks noChangeAspect="1"/>
          </p:cNvSpPr>
          <p:nvPr/>
        </p:nvSpPr>
        <p:spPr>
          <a:xfrm>
            <a:off x="8078231" y="4097842"/>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6" name="Oval 115"/>
          <p:cNvSpPr>
            <a:spLocks noChangeAspect="1"/>
          </p:cNvSpPr>
          <p:nvPr/>
        </p:nvSpPr>
        <p:spPr>
          <a:xfrm>
            <a:off x="8411816" y="5057878"/>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7" name="Oval 116"/>
          <p:cNvSpPr>
            <a:spLocks noChangeAspect="1"/>
          </p:cNvSpPr>
          <p:nvPr/>
        </p:nvSpPr>
        <p:spPr>
          <a:xfrm>
            <a:off x="8688590" y="4790335"/>
            <a:ext cx="503408" cy="553550"/>
          </a:xfrm>
          <a:custGeom>
            <a:avLst/>
            <a:gdLst/>
            <a:ahLst/>
            <a:cxnLst/>
            <a:rect l="l" t="t" r="r" b="b"/>
            <a:pathLst>
              <a:path w="503408" h="553550">
                <a:moveTo>
                  <a:pt x="276775" y="0"/>
                </a:moveTo>
                <a:cubicBezTo>
                  <a:pt x="370698" y="0"/>
                  <a:pt x="453694" y="46784"/>
                  <a:pt x="503408" y="118545"/>
                </a:cubicBezTo>
                <a:lnTo>
                  <a:pt x="503408" y="435005"/>
                </a:lnTo>
                <a:cubicBezTo>
                  <a:pt x="453694" y="506767"/>
                  <a:pt x="370698" y="553550"/>
                  <a:pt x="276775" y="553550"/>
                </a:cubicBezTo>
                <a:cubicBezTo>
                  <a:pt x="123916" y="553550"/>
                  <a:pt x="0" y="429634"/>
                  <a:pt x="0" y="276775"/>
                </a:cubicBezTo>
                <a:cubicBezTo>
                  <a:pt x="0" y="123916"/>
                  <a:pt x="123916" y="0"/>
                  <a:pt x="276775"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9E7E7A81-C6E3-4D50-A63B-E6607678AC18}" type="datetimeFigureOut">
              <a:rPr lang="en-US" smtClean="0"/>
              <a:t>8/9/2012</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45A9BCEC-6864-4EB2-A5D0-FBD516968DAA}" type="slidenum">
              <a:rPr lang="en-US" smtClean="0"/>
              <a:t>‹#›</a:t>
            </a:fld>
            <a:endParaRPr lang="en-US"/>
          </a:p>
        </p:txBody>
      </p:sp>
      <p:sp>
        <p:nvSpPr>
          <p:cNvPr id="55" name="Oval 54"/>
          <p:cNvSpPr>
            <a:spLocks noChangeAspect="1"/>
          </p:cNvSpPr>
          <p:nvPr/>
        </p:nvSpPr>
        <p:spPr>
          <a:xfrm>
            <a:off x="1583172" y="5454223"/>
            <a:ext cx="1909234" cy="1468668"/>
          </a:xfrm>
          <a:custGeom>
            <a:avLst/>
            <a:gdLst/>
            <a:ahLst/>
            <a:cxnLst/>
            <a:rect l="l" t="t" r="r" b="b"/>
            <a:pathLst>
              <a:path w="1909234" h="1468668">
                <a:moveTo>
                  <a:pt x="954617" y="0"/>
                </a:moveTo>
                <a:cubicBezTo>
                  <a:pt x="1481837" y="0"/>
                  <a:pt x="1909234" y="427397"/>
                  <a:pt x="1909234" y="954617"/>
                </a:cubicBezTo>
                <a:cubicBezTo>
                  <a:pt x="1909234" y="1144075"/>
                  <a:pt x="1854043" y="1320642"/>
                  <a:pt x="1758159" y="1468668"/>
                </a:cubicBezTo>
                <a:lnTo>
                  <a:pt x="151075" y="1468668"/>
                </a:lnTo>
                <a:cubicBezTo>
                  <a:pt x="55192" y="1320642"/>
                  <a:pt x="0" y="1144075"/>
                  <a:pt x="0" y="954617"/>
                </a:cubicBezTo>
                <a:cubicBezTo>
                  <a:pt x="0" y="427397"/>
                  <a:pt x="427397" y="0"/>
                  <a:pt x="954617"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7" name="Oval 56"/>
          <p:cNvSpPr>
            <a:spLocks noChangeAspect="1"/>
          </p:cNvSpPr>
          <p:nvPr/>
        </p:nvSpPr>
        <p:spPr>
          <a:xfrm>
            <a:off x="8570944" y="3382942"/>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8" name="Oval 57"/>
          <p:cNvSpPr>
            <a:spLocks noChangeAspect="1"/>
          </p:cNvSpPr>
          <p:nvPr/>
        </p:nvSpPr>
        <p:spPr>
          <a:xfrm>
            <a:off x="8398204" y="35360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9" name="Oval 58"/>
          <p:cNvSpPr>
            <a:spLocks noChangeAspect="1"/>
          </p:cNvSpPr>
          <p:nvPr/>
        </p:nvSpPr>
        <p:spPr>
          <a:xfrm>
            <a:off x="8608408" y="36884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0" name="Oval 59"/>
          <p:cNvSpPr>
            <a:spLocks noChangeAspect="1"/>
          </p:cNvSpPr>
          <p:nvPr/>
        </p:nvSpPr>
        <p:spPr>
          <a:xfrm>
            <a:off x="154676" y="2698928"/>
            <a:ext cx="467627" cy="46762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1" name="Oval 60"/>
          <p:cNvSpPr>
            <a:spLocks noChangeAspect="1"/>
          </p:cNvSpPr>
          <p:nvPr/>
        </p:nvSpPr>
        <p:spPr>
          <a:xfrm>
            <a:off x="474208" y="3166555"/>
            <a:ext cx="458770" cy="45877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2" name="Oval 61"/>
          <p:cNvSpPr>
            <a:spLocks noChangeAspect="1"/>
          </p:cNvSpPr>
          <p:nvPr/>
        </p:nvSpPr>
        <p:spPr>
          <a:xfrm>
            <a:off x="270258" y="3382942"/>
            <a:ext cx="352045" cy="3520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3" name="Oval 62"/>
          <p:cNvSpPr>
            <a:spLocks noChangeAspect="1"/>
          </p:cNvSpPr>
          <p:nvPr/>
        </p:nvSpPr>
        <p:spPr>
          <a:xfrm>
            <a:off x="-86601" y="2581479"/>
            <a:ext cx="1360441" cy="1909234"/>
          </a:xfrm>
          <a:custGeom>
            <a:avLst/>
            <a:gdLst/>
            <a:ahLst/>
            <a:cxnLst/>
            <a:rect l="l" t="t" r="r" b="b"/>
            <a:pathLst>
              <a:path w="1360441" h="1909234">
                <a:moveTo>
                  <a:pt x="405824" y="0"/>
                </a:moveTo>
                <a:cubicBezTo>
                  <a:pt x="933044" y="0"/>
                  <a:pt x="1360441" y="427397"/>
                  <a:pt x="1360441" y="954617"/>
                </a:cubicBezTo>
                <a:cubicBezTo>
                  <a:pt x="1360441" y="1481837"/>
                  <a:pt x="933044" y="1909234"/>
                  <a:pt x="405824" y="1909234"/>
                </a:cubicBezTo>
                <a:cubicBezTo>
                  <a:pt x="260527" y="1909234"/>
                  <a:pt x="122812" y="1876773"/>
                  <a:pt x="0" y="1817719"/>
                </a:cubicBezTo>
                <a:lnTo>
                  <a:pt x="0" y="91515"/>
                </a:lnTo>
                <a:cubicBezTo>
                  <a:pt x="122812" y="32461"/>
                  <a:pt x="260527" y="0"/>
                  <a:pt x="405824"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64" name="Oval 63"/>
          <p:cNvSpPr>
            <a:spLocks noChangeAspect="1"/>
          </p:cNvSpPr>
          <p:nvPr/>
        </p:nvSpPr>
        <p:spPr>
          <a:xfrm>
            <a:off x="6173123" y="2395416"/>
            <a:ext cx="1218253" cy="1218253"/>
          </a:xfrm>
          <a:prstGeom prst="ellipse">
            <a:avLst/>
          </a:prstGeom>
          <a:solidFill>
            <a:schemeClr val="tx2">
              <a:lumMod val="75000"/>
              <a:alpha val="10000"/>
            </a:schemeClr>
          </a:solidFill>
          <a:ln w="177800" cap="rnd" cmpd="sng" algn="ctr">
            <a:solidFill>
              <a:schemeClr val="tx2">
                <a:lumMod val="60000"/>
                <a:lumOff val="40000"/>
                <a:alpha val="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7.jpg"/><Relationship Id="rId5" Type="http://schemas.openxmlformats.org/officeDocument/2006/relationships/image" Target="../media/image6.jpg"/><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7"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7.jpg"/><Relationship Id="rId5" Type="http://schemas.openxmlformats.org/officeDocument/2006/relationships/image" Target="../media/image10.png"/><Relationship Id="rId4"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438400"/>
            <a:ext cx="7117180" cy="1470025"/>
          </a:xfrm>
        </p:spPr>
        <p:txBody>
          <a:bodyPr/>
          <a:lstStyle/>
          <a:p>
            <a:pPr algn="ctr"/>
            <a:r>
              <a:rPr lang="en-US" sz="5400" dirty="0" smtClean="0">
                <a:latin typeface="Arial Black" pitchFamily="34" charset="0"/>
              </a:rPr>
              <a:t>MALT Committee    </a:t>
            </a:r>
            <a:br>
              <a:rPr lang="en-US" sz="5400" dirty="0" smtClean="0">
                <a:latin typeface="Arial Black" pitchFamily="34" charset="0"/>
              </a:rPr>
            </a:br>
            <a:r>
              <a:rPr lang="en-US" sz="5400" dirty="0" smtClean="0">
                <a:latin typeface="Arial Black" pitchFamily="34" charset="0"/>
              </a:rPr>
              <a:t>Year End Review		</a:t>
            </a:r>
            <a:br>
              <a:rPr lang="en-US" sz="5400" dirty="0" smtClean="0">
                <a:latin typeface="Arial Black" pitchFamily="34" charset="0"/>
              </a:rPr>
            </a:br>
            <a:r>
              <a:rPr lang="en-US" sz="5400" dirty="0" smtClean="0">
                <a:latin typeface="Arial Black" pitchFamily="34" charset="0"/>
              </a:rPr>
              <a:t>2012</a:t>
            </a:r>
            <a:endParaRPr lang="en-US" sz="5400" dirty="0">
              <a:latin typeface="Arial Black" pitchFamily="34" charset="0"/>
            </a:endParaRPr>
          </a:p>
        </p:txBody>
      </p:sp>
      <p:sp>
        <p:nvSpPr>
          <p:cNvPr id="3" name="Subtitle 2"/>
          <p:cNvSpPr>
            <a:spLocks noGrp="1"/>
          </p:cNvSpPr>
          <p:nvPr>
            <p:ph type="subTitle" idx="1"/>
          </p:nvPr>
        </p:nvSpPr>
        <p:spPr/>
        <p:txBody>
          <a:bodyPr>
            <a:noAutofit/>
          </a:bodyPr>
          <a:lstStyle/>
          <a:p>
            <a:pPr algn="ctr"/>
            <a:r>
              <a:rPr lang="en-US" sz="3200" dirty="0" smtClean="0">
                <a:latin typeface="Arial Black" pitchFamily="34" charset="0"/>
              </a:rPr>
              <a:t>MALT = Mann Learning Technologies Committee</a:t>
            </a:r>
            <a:endParaRPr lang="en-US" sz="3200" dirty="0">
              <a:latin typeface="Arial Black" pitchFamily="34" charset="0"/>
            </a:endParaRPr>
          </a:p>
        </p:txBody>
      </p:sp>
    </p:spTree>
    <p:extLst>
      <p:ext uri="{BB962C8B-B14F-4D97-AF65-F5344CB8AC3E}">
        <p14:creationId xmlns:p14="http://schemas.microsoft.com/office/powerpoint/2010/main" val="1265208564"/>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295401" y="304800"/>
            <a:ext cx="6629400" cy="924475"/>
          </a:xfrm>
        </p:spPr>
        <p:style>
          <a:lnRef idx="0">
            <a:schemeClr val="accent5"/>
          </a:lnRef>
          <a:fillRef idx="3">
            <a:schemeClr val="accent5"/>
          </a:fillRef>
          <a:effectRef idx="3">
            <a:schemeClr val="accent5"/>
          </a:effectRef>
          <a:fontRef idx="minor">
            <a:schemeClr val="lt1"/>
          </a:fontRef>
        </p:style>
        <p:txBody>
          <a:bodyPr/>
          <a:lstStyle/>
          <a:p>
            <a:pPr algn="ctr"/>
            <a:r>
              <a:rPr lang="en-US" sz="4800" dirty="0" smtClean="0">
                <a:latin typeface="Arial Black" pitchFamily="34" charset="0"/>
              </a:rPr>
              <a:t>The future</a:t>
            </a:r>
            <a:endParaRPr lang="en-US" sz="4800" dirty="0">
              <a:latin typeface="Arial Black" pitchFamily="34" charset="0"/>
            </a:endParaRPr>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295400" y="1371600"/>
            <a:ext cx="6620868" cy="4967657"/>
          </a:xfrm>
          <a:scene3d>
            <a:camera prst="orthographicFront"/>
            <a:lightRig rig="threePt" dir="tl">
              <a:rot lat="0" lon="0" rev="5400000"/>
            </a:lightRig>
          </a:scene3d>
          <a:sp3d>
            <a:bevelT w="25400" h="38100"/>
          </a:sp3d>
        </p:spPr>
        <p:style>
          <a:lnRef idx="0">
            <a:schemeClr val="accent5"/>
          </a:lnRef>
          <a:fillRef idx="3">
            <a:schemeClr val="accent5"/>
          </a:fillRef>
          <a:effectRef idx="3">
            <a:schemeClr val="accent5"/>
          </a:effectRef>
          <a:fontRef idx="minor">
            <a:schemeClr val="lt1"/>
          </a:fontRef>
        </p:style>
      </p:pic>
      <p:sp>
        <p:nvSpPr>
          <p:cNvPr id="5" name="Rectangle 4"/>
          <p:cNvSpPr/>
          <p:nvPr/>
        </p:nvSpPr>
        <p:spPr>
          <a:xfrm>
            <a:off x="2190044" y="2971800"/>
            <a:ext cx="4952999" cy="1569660"/>
          </a:xfrm>
          <a:prstGeom prst="rect">
            <a:avLst/>
          </a:prstGeom>
          <a:noFill/>
        </p:spPr>
        <p:txBody>
          <a:bodyPr wrap="square" lIns="91440" tIns="45720" rIns="91440" bIns="45720">
            <a:spAutoFit/>
          </a:bodyPr>
          <a:lstStyle/>
          <a:p>
            <a:pPr algn="ctr"/>
            <a:r>
              <a:rPr lang="en-US" sz="96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Black" pitchFamily="34" charset="0"/>
              </a:rPr>
              <a:t>?</a:t>
            </a:r>
            <a:endParaRPr lang="en-US" sz="96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Black" pitchFamily="34" charset="0"/>
            </a:endParaRPr>
          </a:p>
        </p:txBody>
      </p:sp>
    </p:spTree>
    <p:extLst>
      <p:ext uri="{BB962C8B-B14F-4D97-AF65-F5344CB8AC3E}">
        <p14:creationId xmlns:p14="http://schemas.microsoft.com/office/powerpoint/2010/main" val="1191266438"/>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685800"/>
            <a:ext cx="7125113" cy="924475"/>
          </a:xfrm>
        </p:spPr>
        <p:style>
          <a:lnRef idx="0">
            <a:schemeClr val="accent5"/>
          </a:lnRef>
          <a:fillRef idx="3">
            <a:schemeClr val="accent5"/>
          </a:fillRef>
          <a:effectRef idx="3">
            <a:schemeClr val="accent5"/>
          </a:effectRef>
          <a:fontRef idx="minor">
            <a:schemeClr val="lt1"/>
          </a:fontRef>
        </p:style>
        <p:txBody>
          <a:bodyPr/>
          <a:lstStyle/>
          <a:p>
            <a:pPr algn="ct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Black" pitchFamily="34" charset="0"/>
              </a:rPr>
              <a:t>Our Objective</a:t>
            </a:r>
            <a:r>
              <a:rPr lang="en-US" dirty="0" smtClean="0">
                <a:latin typeface="Arial Black" pitchFamily="34" charset="0"/>
              </a:rPr>
              <a:t>	</a:t>
            </a:r>
            <a:endParaRPr lang="en-US" dirty="0">
              <a:latin typeface="Arial Black" pitchFamily="34" charset="0"/>
            </a:endParaRPr>
          </a:p>
        </p:txBody>
      </p:sp>
      <p:sp>
        <p:nvSpPr>
          <p:cNvPr id="2" name="Content Placeholder 1"/>
          <p:cNvSpPr>
            <a:spLocks noGrp="1"/>
          </p:cNvSpPr>
          <p:nvPr>
            <p:ph idx="1"/>
          </p:nvPr>
        </p:nvSpPr>
        <p:spPr/>
        <p:txBody>
          <a:bodyPr>
            <a:normAutofit/>
          </a:bodyPr>
          <a:lstStyle/>
          <a:p>
            <a:r>
              <a:rPr lang="en-US" sz="2000" dirty="0" smtClean="0">
                <a:latin typeface="Arial Black" pitchFamily="34" charset="0"/>
              </a:rPr>
              <a:t>To identify new technology-based services for the library, especially those technologies that focus on meeting patron needs outside the classroom</a:t>
            </a:r>
            <a:br>
              <a:rPr lang="en-US" sz="2000" dirty="0" smtClean="0">
                <a:latin typeface="Arial Black" pitchFamily="34" charset="0"/>
              </a:rPr>
            </a:br>
            <a:endParaRPr lang="en-US" sz="2000" dirty="0" smtClean="0">
              <a:latin typeface="Arial Black" pitchFamily="34" charset="0"/>
            </a:endParaRPr>
          </a:p>
          <a:p>
            <a:r>
              <a:rPr lang="en-US" sz="2000" dirty="0" smtClean="0">
                <a:latin typeface="Arial Black" pitchFamily="34" charset="0"/>
              </a:rPr>
              <a:t>Coordinate the implementation of such technologies in specific spaces throughout the library</a:t>
            </a:r>
            <a:br>
              <a:rPr lang="en-US" sz="2000" dirty="0" smtClean="0">
                <a:latin typeface="Arial Black" pitchFamily="34" charset="0"/>
              </a:rPr>
            </a:br>
            <a:endParaRPr lang="en-US" sz="2000" dirty="0" smtClean="0">
              <a:latin typeface="Arial Black" pitchFamily="34" charset="0"/>
            </a:endParaRPr>
          </a:p>
          <a:p>
            <a:r>
              <a:rPr lang="en-US" sz="2000" dirty="0" smtClean="0">
                <a:latin typeface="Arial Black" pitchFamily="34" charset="0"/>
              </a:rPr>
              <a:t>This year’s focus…</a:t>
            </a:r>
            <a:endParaRPr lang="en-US" sz="2000" dirty="0">
              <a:latin typeface="Arial Black" pitchFamily="34" charset="0"/>
            </a:endParaRPr>
          </a:p>
        </p:txBody>
      </p:sp>
      <p:sp>
        <p:nvSpPr>
          <p:cNvPr id="5" name="TextBox 4"/>
          <p:cNvSpPr txBox="1"/>
          <p:nvPr/>
        </p:nvSpPr>
        <p:spPr>
          <a:xfrm>
            <a:off x="3962400" y="5065693"/>
            <a:ext cx="4029814" cy="954107"/>
          </a:xfrm>
          <a:prstGeom prst="rect">
            <a:avLst/>
          </a:prstGeom>
          <a:noFill/>
        </p:spPr>
        <p:txBody>
          <a:bodyPr wrap="square" rtlCol="0">
            <a:spAutoFit/>
          </a:bodyPr>
          <a:lstStyle/>
          <a:p>
            <a:r>
              <a:rPr lang="en-US" sz="2800" dirty="0">
                <a:latin typeface="Arial Black" pitchFamily="34" charset="0"/>
              </a:rPr>
              <a:t>the </a:t>
            </a:r>
            <a:r>
              <a:rPr lang="en-US" sz="2800" dirty="0" err="1">
                <a:latin typeface="Arial Black" pitchFamily="34" charset="0"/>
              </a:rPr>
              <a:t>Bissett</a:t>
            </a:r>
            <a:r>
              <a:rPr lang="en-US" sz="2800" dirty="0">
                <a:latin typeface="Arial Black" pitchFamily="34" charset="0"/>
              </a:rPr>
              <a:t> Space!</a:t>
            </a:r>
          </a:p>
          <a:p>
            <a:endParaRPr lang="en-US" sz="2800" dirty="0"/>
          </a:p>
        </p:txBody>
      </p:sp>
    </p:spTree>
    <p:extLst>
      <p:ext uri="{BB962C8B-B14F-4D97-AF65-F5344CB8AC3E}">
        <p14:creationId xmlns:p14="http://schemas.microsoft.com/office/powerpoint/2010/main" val="305615954"/>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33401" y="675724"/>
            <a:ext cx="7391400" cy="924475"/>
          </a:xfrm>
        </p:spPr>
        <p:style>
          <a:lnRef idx="0">
            <a:schemeClr val="accent5"/>
          </a:lnRef>
          <a:fillRef idx="3">
            <a:schemeClr val="accent5"/>
          </a:fillRef>
          <a:effectRef idx="3">
            <a:schemeClr val="accent5"/>
          </a:effectRef>
          <a:fontRef idx="minor">
            <a:schemeClr val="lt1"/>
          </a:fontRef>
        </p:style>
        <p:txBody>
          <a:bodyPr/>
          <a:lstStyle/>
          <a:p>
            <a:pPr algn="ctr"/>
            <a:r>
              <a:rPr lang="en-US" dirty="0">
                <a:latin typeface="Arial Black" pitchFamily="34" charset="0"/>
              </a:rPr>
              <a:t>What did we need to know?</a:t>
            </a:r>
          </a:p>
        </p:txBody>
      </p:sp>
      <p:pic>
        <p:nvPicPr>
          <p:cNvPr id="7" name="Content Placeholder 6"/>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a:off x="662637" y="2607089"/>
            <a:ext cx="4290363" cy="2879311"/>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style>
          <a:lnRef idx="0">
            <a:schemeClr val="accent5"/>
          </a:lnRef>
          <a:fillRef idx="3">
            <a:schemeClr val="accent5"/>
          </a:fillRef>
          <a:effectRef idx="3">
            <a:schemeClr val="accent5"/>
          </a:effectRef>
          <a:fontRef idx="minor">
            <a:schemeClr val="lt1"/>
          </a:fontRef>
        </p:style>
      </p:pic>
      <p:sp>
        <p:nvSpPr>
          <p:cNvPr id="5" name="Content Placeholder 4"/>
          <p:cNvSpPr>
            <a:spLocks noGrp="1"/>
          </p:cNvSpPr>
          <p:nvPr>
            <p:ph sz="half" idx="2"/>
          </p:nvPr>
        </p:nvSpPr>
        <p:spPr>
          <a:xfrm>
            <a:off x="5105400" y="2514600"/>
            <a:ext cx="3581400" cy="2895600"/>
          </a:xfrm>
        </p:spPr>
        <p:txBody>
          <a:bodyPr>
            <a:noAutofit/>
          </a:bodyPr>
          <a:lstStyle/>
          <a:p>
            <a:r>
              <a:rPr lang="en-US" sz="2400" dirty="0" smtClean="0">
                <a:latin typeface="Arial Black" pitchFamily="34" charset="0"/>
              </a:rPr>
              <a:t>Current use</a:t>
            </a:r>
            <a:br>
              <a:rPr lang="en-US" sz="2400" dirty="0" smtClean="0">
                <a:latin typeface="Arial Black" pitchFamily="34" charset="0"/>
              </a:rPr>
            </a:br>
            <a:endParaRPr lang="en-US" sz="2400" dirty="0" smtClean="0">
              <a:latin typeface="Arial Black" pitchFamily="34" charset="0"/>
            </a:endParaRPr>
          </a:p>
          <a:p>
            <a:r>
              <a:rPr lang="en-US" sz="2400" dirty="0" smtClean="0">
                <a:latin typeface="Arial Black" pitchFamily="34" charset="0"/>
              </a:rPr>
              <a:t>Space preferences</a:t>
            </a:r>
            <a:br>
              <a:rPr lang="en-US" sz="2400" dirty="0" smtClean="0">
                <a:latin typeface="Arial Black" pitchFamily="34" charset="0"/>
              </a:rPr>
            </a:br>
            <a:endParaRPr lang="en-US" sz="2400" dirty="0" smtClean="0">
              <a:latin typeface="Arial Black" pitchFamily="34" charset="0"/>
            </a:endParaRPr>
          </a:p>
          <a:p>
            <a:r>
              <a:rPr lang="en-US" sz="2400" dirty="0" smtClean="0">
                <a:latin typeface="Arial Black" pitchFamily="34" charset="0"/>
              </a:rPr>
              <a:t>Collaboration</a:t>
            </a:r>
            <a:br>
              <a:rPr lang="en-US" sz="2400" dirty="0" smtClean="0">
                <a:latin typeface="Arial Black" pitchFamily="34" charset="0"/>
              </a:rPr>
            </a:br>
            <a:endParaRPr lang="en-US" sz="2400" dirty="0" smtClean="0">
              <a:latin typeface="Arial Black" pitchFamily="34" charset="0"/>
            </a:endParaRPr>
          </a:p>
          <a:p>
            <a:r>
              <a:rPr lang="en-US" sz="2400" dirty="0" smtClean="0">
                <a:latin typeface="Arial Black" pitchFamily="34" charset="0"/>
              </a:rPr>
              <a:t>Technologies</a:t>
            </a:r>
            <a:endParaRPr lang="en-US" sz="2400" dirty="0">
              <a:latin typeface="Arial Black" pitchFamily="34" charset="0"/>
            </a:endParaRPr>
          </a:p>
        </p:txBody>
      </p:sp>
      <p:sp>
        <p:nvSpPr>
          <p:cNvPr id="3" name="TextBox 2"/>
          <p:cNvSpPr txBox="1"/>
          <p:nvPr/>
        </p:nvSpPr>
        <p:spPr>
          <a:xfrm>
            <a:off x="953471" y="1981200"/>
            <a:ext cx="3694729" cy="369332"/>
          </a:xfrm>
          <a:prstGeom prst="rect">
            <a:avLst/>
          </a:prstGeom>
          <a:noFill/>
        </p:spPr>
        <p:txBody>
          <a:bodyPr wrap="none" rtlCol="0">
            <a:spAutoFit/>
          </a:bodyPr>
          <a:lstStyle/>
          <a:p>
            <a:r>
              <a:rPr lang="en-US" dirty="0" err="1" smtClean="0">
                <a:latin typeface="Arial Black" pitchFamily="34" charset="0"/>
              </a:rPr>
              <a:t>Bissett</a:t>
            </a:r>
            <a:r>
              <a:rPr lang="en-US" dirty="0" smtClean="0">
                <a:latin typeface="Arial Black" pitchFamily="34" charset="0"/>
              </a:rPr>
              <a:t> Collaborative Space</a:t>
            </a:r>
            <a:endParaRPr lang="en-US" dirty="0">
              <a:latin typeface="Arial Black" pitchFamily="34" charset="0"/>
            </a:endParaRPr>
          </a:p>
        </p:txBody>
      </p:sp>
    </p:spTree>
    <p:extLst>
      <p:ext uri="{BB962C8B-B14F-4D97-AF65-F5344CB8AC3E}">
        <p14:creationId xmlns:p14="http://schemas.microsoft.com/office/powerpoint/2010/main" val="4184836770"/>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1000"/>
                                        <p:tgtEl>
                                          <p:spTgt spid="5">
                                            <p:txEl>
                                              <p:pRg st="2" end="2"/>
                                            </p:txEl>
                                          </p:spTgt>
                                        </p:tgtEl>
                                      </p:cBhvr>
                                    </p:animEffect>
                                    <p:anim calcmode="lin" valueType="num">
                                      <p:cBhvr>
                                        <p:cTn id="22"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5">
                                            <p:txEl>
                                              <p:pRg st="3" end="3"/>
                                            </p:txEl>
                                          </p:spTgt>
                                        </p:tgtEl>
                                        <p:attrNameLst>
                                          <p:attrName>style.visibility</p:attrName>
                                        </p:attrNameLst>
                                      </p:cBhvr>
                                      <p:to>
                                        <p:strVal val="visible"/>
                                      </p:to>
                                    </p:set>
                                    <p:animEffect transition="in" filter="fade">
                                      <p:cBhvr>
                                        <p:cTn id="28" dur="1000"/>
                                        <p:tgtEl>
                                          <p:spTgt spid="5">
                                            <p:txEl>
                                              <p:pRg st="3" end="3"/>
                                            </p:txEl>
                                          </p:spTgt>
                                        </p:tgtEl>
                                      </p:cBhvr>
                                    </p:animEffect>
                                    <p:anim calcmode="lin" valueType="num">
                                      <p:cBhvr>
                                        <p:cTn id="29"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2000" y="675724"/>
            <a:ext cx="8153400" cy="924475"/>
          </a:xfrm>
        </p:spPr>
        <p:style>
          <a:lnRef idx="0">
            <a:schemeClr val="accent5"/>
          </a:lnRef>
          <a:fillRef idx="3">
            <a:schemeClr val="accent5"/>
          </a:fillRef>
          <a:effectRef idx="3">
            <a:schemeClr val="accent5"/>
          </a:effectRef>
          <a:fontRef idx="minor">
            <a:schemeClr val="lt1"/>
          </a:fontRef>
        </p:style>
        <p:txBody>
          <a:bodyPr/>
          <a:lstStyle/>
          <a:p>
            <a:pPr algn="ctr"/>
            <a:r>
              <a:rPr lang="en-US" dirty="0">
                <a:latin typeface="Arial Black" pitchFamily="34" charset="0"/>
              </a:rPr>
              <a:t>How did we get the information?</a:t>
            </a:r>
          </a:p>
        </p:txBody>
      </p:sp>
      <p:sp>
        <p:nvSpPr>
          <p:cNvPr id="4" name="Content Placeholder 3"/>
          <p:cNvSpPr>
            <a:spLocks noGrp="1"/>
          </p:cNvSpPr>
          <p:nvPr>
            <p:ph sz="half" idx="1"/>
          </p:nvPr>
        </p:nvSpPr>
        <p:spPr>
          <a:xfrm>
            <a:off x="685800" y="1886764"/>
            <a:ext cx="3471277" cy="4051301"/>
          </a:xfrm>
        </p:spPr>
        <p:txBody>
          <a:bodyPr>
            <a:normAutofit lnSpcReduction="10000"/>
          </a:bodyPr>
          <a:lstStyle/>
          <a:p>
            <a:pPr marL="45720" lvl="1" indent="0">
              <a:buClr>
                <a:schemeClr val="accent1"/>
              </a:buClr>
              <a:buNone/>
            </a:pPr>
            <a:r>
              <a:rPr lang="en-US" sz="2000" u="sng" dirty="0" smtClean="0">
                <a:latin typeface="Arial Black" pitchFamily="34" charset="0"/>
              </a:rPr>
              <a:t>IRB </a:t>
            </a:r>
            <a:r>
              <a:rPr lang="en-US" sz="2000" u="sng" dirty="0">
                <a:latin typeface="Arial Black" pitchFamily="34" charset="0"/>
              </a:rPr>
              <a:t>for multiyear </a:t>
            </a:r>
            <a:r>
              <a:rPr lang="en-US" sz="2000" u="sng" dirty="0" smtClean="0">
                <a:latin typeface="Arial Black" pitchFamily="34" charset="0"/>
              </a:rPr>
              <a:t>study</a:t>
            </a:r>
            <a:r>
              <a:rPr lang="en-US" dirty="0" smtClean="0">
                <a:latin typeface="Arial Black" pitchFamily="34" charset="0"/>
              </a:rPr>
              <a:t/>
            </a:r>
            <a:br>
              <a:rPr lang="en-US" dirty="0" smtClean="0">
                <a:latin typeface="Arial Black" pitchFamily="34" charset="0"/>
              </a:rPr>
            </a:br>
            <a:endParaRPr lang="en-US" dirty="0">
              <a:latin typeface="Arial Black" pitchFamily="34" charset="0"/>
            </a:endParaRPr>
          </a:p>
          <a:p>
            <a:r>
              <a:rPr lang="en-US" sz="2000" dirty="0" smtClean="0">
                <a:latin typeface="Arial Black" pitchFamily="34" charset="0"/>
              </a:rPr>
              <a:t>Human subjects and interview training</a:t>
            </a:r>
            <a:br>
              <a:rPr lang="en-US" sz="2000" dirty="0" smtClean="0">
                <a:latin typeface="Arial Black" pitchFamily="34" charset="0"/>
              </a:rPr>
            </a:br>
            <a:endParaRPr lang="en-US" sz="2000" dirty="0" smtClean="0">
              <a:latin typeface="Arial Black" pitchFamily="34" charset="0"/>
            </a:endParaRPr>
          </a:p>
          <a:p>
            <a:r>
              <a:rPr lang="en-US" sz="2000" dirty="0" smtClean="0">
                <a:latin typeface="Arial Black" pitchFamily="34" charset="0"/>
              </a:rPr>
              <a:t>Review </a:t>
            </a:r>
            <a:r>
              <a:rPr lang="en-US" sz="2000" dirty="0" smtClean="0">
                <a:latin typeface="Arial Black" pitchFamily="34" charset="0"/>
              </a:rPr>
              <a:t>of other institutions &amp; “shopping</a:t>
            </a:r>
            <a:r>
              <a:rPr lang="en-US" sz="2000" dirty="0" smtClean="0">
                <a:latin typeface="Arial Black" pitchFamily="34" charset="0"/>
              </a:rPr>
              <a:t>”</a:t>
            </a:r>
            <a:br>
              <a:rPr lang="en-US" sz="2000" dirty="0" smtClean="0">
                <a:latin typeface="Arial Black" pitchFamily="34" charset="0"/>
              </a:rPr>
            </a:br>
            <a:endParaRPr lang="en-US" sz="2000" dirty="0" smtClean="0">
              <a:latin typeface="Arial Black" pitchFamily="34" charset="0"/>
            </a:endParaRPr>
          </a:p>
          <a:p>
            <a:r>
              <a:rPr lang="en-US" sz="2000" dirty="0">
                <a:latin typeface="Arial Black" pitchFamily="34" charset="0"/>
              </a:rPr>
              <a:t>Future ethnographic user studies</a:t>
            </a:r>
            <a:br>
              <a:rPr lang="en-US" sz="2000" dirty="0">
                <a:latin typeface="Arial Black" pitchFamily="34" charset="0"/>
              </a:rPr>
            </a:br>
            <a:endParaRPr lang="en-US" sz="2000" dirty="0">
              <a:latin typeface="Arial Black" pitchFamily="34" charset="0"/>
            </a:endParaRPr>
          </a:p>
        </p:txBody>
      </p:sp>
      <p:graphicFrame>
        <p:nvGraphicFramePr>
          <p:cNvPr id="9" name="Content Placeholder 8"/>
          <p:cNvGraphicFramePr>
            <a:graphicFrameLocks noGrp="1"/>
          </p:cNvGraphicFramePr>
          <p:nvPr>
            <p:ph sz="half" idx="2"/>
            <p:extLst>
              <p:ext uri="{D42A27DB-BD31-4B8C-83A1-F6EECF244321}">
                <p14:modId xmlns:p14="http://schemas.microsoft.com/office/powerpoint/2010/main" val="34594690"/>
              </p:ext>
            </p:extLst>
          </p:nvPr>
        </p:nvGraphicFramePr>
        <p:xfrm>
          <a:off x="4114800" y="1676400"/>
          <a:ext cx="4862512" cy="4876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36895789"/>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22526" y="685800"/>
            <a:ext cx="7311874" cy="924475"/>
          </a:xfrm>
        </p:spPr>
        <p:style>
          <a:lnRef idx="0">
            <a:schemeClr val="accent5"/>
          </a:lnRef>
          <a:fillRef idx="3">
            <a:schemeClr val="accent5"/>
          </a:fillRef>
          <a:effectRef idx="3">
            <a:schemeClr val="accent5"/>
          </a:effectRef>
          <a:fontRef idx="minor">
            <a:schemeClr val="lt1"/>
          </a:fontRef>
        </p:style>
        <p:txBody>
          <a:bodyPr/>
          <a:lstStyle/>
          <a:p>
            <a:pPr algn="ctr"/>
            <a:r>
              <a:rPr lang="en-US" sz="2800" dirty="0">
                <a:latin typeface="Arial Black" pitchFamily="34" charset="0"/>
              </a:rPr>
              <a:t>How did we get the information?</a:t>
            </a:r>
          </a:p>
        </p:txBody>
      </p:sp>
      <p:sp>
        <p:nvSpPr>
          <p:cNvPr id="2" name="Content Placeholder 1"/>
          <p:cNvSpPr>
            <a:spLocks noGrp="1"/>
          </p:cNvSpPr>
          <p:nvPr>
            <p:ph sz="half" idx="1"/>
          </p:nvPr>
        </p:nvSpPr>
        <p:spPr/>
        <p:txBody>
          <a:bodyPr>
            <a:normAutofit/>
          </a:bodyPr>
          <a:lstStyle/>
          <a:p>
            <a:pPr marL="45720" indent="0">
              <a:buNone/>
            </a:pPr>
            <a:endParaRPr lang="en-US" dirty="0"/>
          </a:p>
          <a:p>
            <a:endParaRPr lang="en-US" dirty="0"/>
          </a:p>
        </p:txBody>
      </p:sp>
      <p:sp>
        <p:nvSpPr>
          <p:cNvPr id="3" name="Content Placeholder 2"/>
          <p:cNvSpPr>
            <a:spLocks noGrp="1"/>
          </p:cNvSpPr>
          <p:nvPr>
            <p:ph sz="half" idx="2"/>
          </p:nvPr>
        </p:nvSpPr>
        <p:spPr>
          <a:xfrm>
            <a:off x="4648200" y="1991124"/>
            <a:ext cx="4038600" cy="4333476"/>
          </a:xfrm>
        </p:spPr>
        <p:txBody>
          <a:bodyPr>
            <a:normAutofit/>
          </a:bodyPr>
          <a:lstStyle/>
          <a:p>
            <a:pPr lvl="1"/>
            <a:r>
              <a:rPr lang="en-US" sz="2000" dirty="0" smtClean="0">
                <a:latin typeface="Arial Black" pitchFamily="34" charset="0"/>
              </a:rPr>
              <a:t>Student interviews on collaborative work</a:t>
            </a:r>
          </a:p>
          <a:p>
            <a:pPr lvl="1"/>
            <a:r>
              <a:rPr lang="en-US" sz="2000" dirty="0" err="1">
                <a:latin typeface="Arial Black" pitchFamily="34" charset="0"/>
              </a:rPr>
              <a:t>Agati</a:t>
            </a:r>
            <a:r>
              <a:rPr lang="en-US" sz="2000" dirty="0">
                <a:latin typeface="Arial Black" pitchFamily="34" charset="0"/>
              </a:rPr>
              <a:t> furniture demo &amp; </a:t>
            </a:r>
            <a:r>
              <a:rPr lang="en-US" sz="2000" dirty="0" smtClean="0">
                <a:latin typeface="Arial Black" pitchFamily="34" charset="0"/>
              </a:rPr>
              <a:t>survey</a:t>
            </a:r>
          </a:p>
          <a:p>
            <a:pPr lvl="1"/>
            <a:r>
              <a:rPr lang="en-US" sz="2000" dirty="0" smtClean="0">
                <a:latin typeface="Arial Black" pitchFamily="34" charset="0"/>
              </a:rPr>
              <a:t>Collaborative </a:t>
            </a:r>
            <a:r>
              <a:rPr lang="en-US" sz="2000" dirty="0">
                <a:latin typeface="Arial Black" pitchFamily="34" charset="0"/>
              </a:rPr>
              <a:t>software research - </a:t>
            </a:r>
            <a:r>
              <a:rPr lang="en-US" sz="2000" dirty="0" err="1">
                <a:latin typeface="Arial Black" pitchFamily="34" charset="0"/>
              </a:rPr>
              <a:t>TeamSpot</a:t>
            </a:r>
            <a:r>
              <a:rPr lang="en-US" sz="2000" dirty="0">
                <a:latin typeface="Arial Black" pitchFamily="34" charset="0"/>
              </a:rPr>
              <a:t> demo, survey &amp; usability </a:t>
            </a:r>
            <a:r>
              <a:rPr lang="en-US" sz="2000" dirty="0" smtClean="0">
                <a:latin typeface="Arial Black" pitchFamily="34" charset="0"/>
              </a:rPr>
              <a:t>testing</a:t>
            </a:r>
          </a:p>
          <a:p>
            <a:pPr lvl="1"/>
            <a:r>
              <a:rPr lang="en-US" sz="2000" dirty="0">
                <a:latin typeface="Arial Black" pitchFamily="34" charset="0"/>
              </a:rPr>
              <a:t>Bissett Space </a:t>
            </a:r>
            <a:r>
              <a:rPr lang="en-US" sz="2000" dirty="0" smtClean="0">
                <a:latin typeface="Arial Black" pitchFamily="34" charset="0"/>
              </a:rPr>
              <a:t>observations</a:t>
            </a:r>
          </a:p>
          <a:p>
            <a:pPr marL="365760" lvl="1" indent="0">
              <a:buNone/>
            </a:pPr>
            <a:endParaRPr lang="en-US" dirty="0" smtClean="0"/>
          </a:p>
          <a:p>
            <a:pPr marL="55562" lvl="1" indent="0">
              <a:buNone/>
            </a:pPr>
            <a:endParaRPr lang="en-US" dirty="0"/>
          </a:p>
        </p:txBody>
      </p:sp>
      <p:pic>
        <p:nvPicPr>
          <p:cNvPr id="1028" name="Picture 4" descr="D:\Mann Library PAC Files\MALT\bg-teamspot-whatis.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7569" b="-16726"/>
          <a:stretch/>
        </p:blipFill>
        <p:spPr bwMode="auto">
          <a:xfrm>
            <a:off x="1337283" y="4572000"/>
            <a:ext cx="3387117" cy="1737360"/>
          </a:xfrm>
          <a:prstGeom prst="rect">
            <a:avLst/>
          </a:prstGeom>
          <a:effectLst>
            <a:outerShdw blurRad="88900" dist="38100" dir="5400000" algn="ctr" rotWithShape="0">
              <a:srgbClr val="000000">
                <a:alpha val="65000"/>
              </a:srgbClr>
            </a:outerShdw>
            <a:softEdge rad="12700"/>
          </a:effectLst>
        </p:spPr>
        <p:style>
          <a:lnRef idx="0">
            <a:schemeClr val="dk1"/>
          </a:lnRef>
          <a:fillRef idx="3">
            <a:schemeClr val="dk1"/>
          </a:fillRef>
          <a:effectRef idx="3">
            <a:schemeClr val="dk1"/>
          </a:effectRef>
          <a:fontRef idx="minor">
            <a:schemeClr val="lt1"/>
          </a:fontRef>
        </p:style>
      </p:pic>
      <p:pic>
        <p:nvPicPr>
          <p:cNvPr id="1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19213" y="2106613"/>
            <a:ext cx="2414587" cy="1931987"/>
          </a:xfrm>
          <a:prstGeom prst="rect">
            <a:avLst/>
          </a:prstGeom>
          <a:noFill/>
          <a:ln>
            <a:noFill/>
          </a:ln>
          <a:effectLst>
            <a:outerShdw dist="35921" dir="2700000" algn="ctr" rotWithShape="0">
              <a:schemeClr val="bg2"/>
            </a:outerShdw>
            <a:softEdge rad="127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p:cNvSpPr/>
          <p:nvPr/>
        </p:nvSpPr>
        <p:spPr>
          <a:xfrm>
            <a:off x="1319213" y="3962400"/>
            <a:ext cx="2414587" cy="304800"/>
          </a:xfrm>
          <a:prstGeom prst="rect">
            <a:avLst/>
          </a:prstGeom>
          <a:solidFill>
            <a:schemeClr val="bg1"/>
          </a:solidFill>
          <a:ln>
            <a:solidFill>
              <a:schemeClr val="bg1"/>
            </a:solid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err="1" smtClean="0">
                <a:solidFill>
                  <a:schemeClr val="tx1"/>
                </a:solidFill>
                <a:latin typeface="Arial Black" pitchFamily="34" charset="0"/>
              </a:rPr>
              <a:t>Agat</a:t>
            </a:r>
            <a:r>
              <a:rPr lang="en-US" dirty="0" err="1" smtClean="0">
                <a:solidFill>
                  <a:schemeClr val="tx1"/>
                </a:solidFill>
                <a:latin typeface="Arial Black" pitchFamily="34" charset="0"/>
              </a:rPr>
              <a:t>i</a:t>
            </a:r>
            <a:endParaRPr lang="en-US" dirty="0">
              <a:solidFill>
                <a:schemeClr val="tx1"/>
              </a:solidFill>
              <a:latin typeface="Arial Black" pitchFamily="34" charset="0"/>
            </a:endParaRPr>
          </a:p>
        </p:txBody>
      </p:sp>
      <p:sp>
        <p:nvSpPr>
          <p:cNvPr id="15" name="Rectangle 14"/>
          <p:cNvSpPr/>
          <p:nvPr/>
        </p:nvSpPr>
        <p:spPr>
          <a:xfrm>
            <a:off x="1337283" y="6019800"/>
            <a:ext cx="3387117" cy="28956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2286000" y="6000690"/>
            <a:ext cx="1746716" cy="400110"/>
          </a:xfrm>
          <a:prstGeom prst="rect">
            <a:avLst/>
          </a:prstGeom>
          <a:noFill/>
          <a:effectLst>
            <a:softEdge rad="12700"/>
          </a:effectLst>
        </p:spPr>
        <p:txBody>
          <a:bodyPr wrap="square" rtlCol="0">
            <a:spAutoFit/>
          </a:bodyPr>
          <a:lstStyle/>
          <a:p>
            <a:r>
              <a:rPr lang="en-US" sz="2000" dirty="0" err="1" smtClean="0">
                <a:latin typeface="Arial Black" pitchFamily="34" charset="0"/>
              </a:rPr>
              <a:t>TeamSpot</a:t>
            </a:r>
            <a:endParaRPr lang="en-US" sz="2000" dirty="0">
              <a:latin typeface="Arial Black" pitchFamily="34" charset="0"/>
            </a:endParaRPr>
          </a:p>
        </p:txBody>
      </p:sp>
    </p:spTree>
    <p:extLst>
      <p:ext uri="{BB962C8B-B14F-4D97-AF65-F5344CB8AC3E}">
        <p14:creationId xmlns:p14="http://schemas.microsoft.com/office/powerpoint/2010/main" val="3796169883"/>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down)">
                                      <p:cBhvr>
                                        <p:cTn id="10" dur="500"/>
                                        <p:tgtEl>
                                          <p:spTgt spid="11"/>
                                        </p:tgtEl>
                                      </p:cBhvr>
                                    </p:animEffect>
                                  </p:childTnLst>
                                </p:cTn>
                              </p:par>
                              <p:par>
                                <p:cTn id="11" presetID="22" presetClass="entr" presetSubtype="4" fill="hold" nodeType="withEffect">
                                  <p:stCondLst>
                                    <p:cond delay="0"/>
                                  </p:stCondLst>
                                  <p:childTnLst>
                                    <p:set>
                                      <p:cBhvr>
                                        <p:cTn id="12" dur="1" fill="hold">
                                          <p:stCondLst>
                                            <p:cond delay="0"/>
                                          </p:stCondLst>
                                        </p:cTn>
                                        <p:tgtEl>
                                          <p:spTgt spid="1028"/>
                                        </p:tgtEl>
                                        <p:attrNameLst>
                                          <p:attrName>style.visibility</p:attrName>
                                        </p:attrNameLst>
                                      </p:cBhvr>
                                      <p:to>
                                        <p:strVal val="visible"/>
                                      </p:to>
                                    </p:set>
                                    <p:animEffect transition="in" filter="wipe(down)">
                                      <p:cBhvr>
                                        <p:cTn id="13" dur="500"/>
                                        <p:tgtEl>
                                          <p:spTgt spid="1028"/>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ipe(down)">
                                      <p:cBhvr>
                                        <p:cTn id="16" dur="500"/>
                                        <p:tgtEl>
                                          <p:spTgt spid="13"/>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down)">
                                      <p:cBhvr>
                                        <p:cTn id="1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animBg="1"/>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675724"/>
            <a:ext cx="7848600" cy="924475"/>
          </a:xfrm>
        </p:spPr>
        <p:style>
          <a:lnRef idx="0">
            <a:schemeClr val="accent5"/>
          </a:lnRef>
          <a:fillRef idx="3">
            <a:schemeClr val="accent5"/>
          </a:fillRef>
          <a:effectRef idx="3">
            <a:schemeClr val="accent5"/>
          </a:effectRef>
          <a:fontRef idx="minor">
            <a:schemeClr val="lt1"/>
          </a:fontRef>
        </p:style>
        <p:txBody>
          <a:bodyPr/>
          <a:lstStyle/>
          <a:p>
            <a:pPr algn="ctr"/>
            <a:r>
              <a:rPr lang="en-US" sz="4000" dirty="0" smtClean="0">
                <a:latin typeface="Arial Black" pitchFamily="34" charset="0"/>
              </a:rPr>
              <a:t>What did we find out?</a:t>
            </a:r>
            <a:endParaRPr lang="en-US" sz="4000" dirty="0">
              <a:latin typeface="Arial Black" pitchFamily="34" charset="0"/>
            </a:endParaRPr>
          </a:p>
        </p:txBody>
      </p:sp>
      <p:sp>
        <p:nvSpPr>
          <p:cNvPr id="2" name="Text Placeholder 1"/>
          <p:cNvSpPr>
            <a:spLocks noGrp="1"/>
          </p:cNvSpPr>
          <p:nvPr>
            <p:ph idx="1"/>
          </p:nvPr>
        </p:nvSpPr>
        <p:spPr>
          <a:xfrm>
            <a:off x="380999" y="1719071"/>
            <a:ext cx="4800601" cy="4407408"/>
          </a:xfrm>
        </p:spPr>
        <p:txBody>
          <a:bodyPr>
            <a:noAutofit/>
          </a:bodyPr>
          <a:lstStyle/>
          <a:p>
            <a:r>
              <a:rPr lang="en-US" sz="2000" dirty="0" smtClean="0">
                <a:latin typeface="Arial Black" pitchFamily="34" charset="0"/>
              </a:rPr>
              <a:t>Staff </a:t>
            </a:r>
            <a:r>
              <a:rPr lang="en-US" sz="2000" dirty="0" err="1" smtClean="0">
                <a:latin typeface="Arial Black" pitchFamily="34" charset="0"/>
              </a:rPr>
              <a:t>TeamSpot</a:t>
            </a:r>
            <a:r>
              <a:rPr lang="en-US" sz="2000" dirty="0" smtClean="0">
                <a:latin typeface="Arial Black" pitchFamily="34" charset="0"/>
              </a:rPr>
              <a:t> Usability </a:t>
            </a:r>
            <a:r>
              <a:rPr lang="en-US" sz="2000" dirty="0">
                <a:latin typeface="Arial Black" pitchFamily="34" charset="0"/>
              </a:rPr>
              <a:t>Testing</a:t>
            </a:r>
          </a:p>
          <a:p>
            <a:pPr marL="45720" indent="0">
              <a:buNone/>
            </a:pPr>
            <a:endParaRPr lang="en-US" sz="2000" dirty="0">
              <a:latin typeface="Arial Black" pitchFamily="34" charset="0"/>
            </a:endParaRPr>
          </a:p>
          <a:p>
            <a:r>
              <a:rPr lang="en-US" sz="2000" dirty="0">
                <a:latin typeface="Arial Black" pitchFamily="34" charset="0"/>
              </a:rPr>
              <a:t>Student </a:t>
            </a:r>
            <a:r>
              <a:rPr lang="en-US" sz="2000" dirty="0" err="1">
                <a:latin typeface="Arial Black" pitchFamily="34" charset="0"/>
              </a:rPr>
              <a:t>TeamSpot</a:t>
            </a:r>
            <a:r>
              <a:rPr lang="en-US" sz="2000" dirty="0">
                <a:latin typeface="Arial Black" pitchFamily="34" charset="0"/>
              </a:rPr>
              <a:t> </a:t>
            </a:r>
            <a:r>
              <a:rPr lang="en-US" sz="2000" dirty="0" smtClean="0">
                <a:latin typeface="Arial Black" pitchFamily="34" charset="0"/>
              </a:rPr>
              <a:t>Usability Testing</a:t>
            </a:r>
          </a:p>
          <a:p>
            <a:endParaRPr lang="en-US" sz="2000" dirty="0" smtClean="0">
              <a:latin typeface="Arial Black" pitchFamily="34" charset="0"/>
            </a:endParaRPr>
          </a:p>
          <a:p>
            <a:r>
              <a:rPr lang="en-US" sz="2000" dirty="0" err="1" smtClean="0">
                <a:latin typeface="Arial Black" pitchFamily="34" charset="0"/>
              </a:rPr>
              <a:t>TeamSpot</a:t>
            </a:r>
            <a:r>
              <a:rPr lang="en-US" sz="2000" dirty="0" smtClean="0">
                <a:latin typeface="Arial Black" pitchFamily="34" charset="0"/>
              </a:rPr>
              <a:t> &amp; </a:t>
            </a:r>
            <a:r>
              <a:rPr lang="en-US" sz="2000" dirty="0" err="1" smtClean="0">
                <a:latin typeface="Arial Black" pitchFamily="34" charset="0"/>
              </a:rPr>
              <a:t>Bissett</a:t>
            </a:r>
            <a:r>
              <a:rPr lang="en-US" sz="2000" dirty="0" smtClean="0">
                <a:latin typeface="Arial Black" pitchFamily="34" charset="0"/>
              </a:rPr>
              <a:t> Furniture Survey</a:t>
            </a:r>
          </a:p>
          <a:p>
            <a:endParaRPr lang="en-US" sz="2000" dirty="0">
              <a:latin typeface="Arial Black" pitchFamily="34" charset="0"/>
            </a:endParaRPr>
          </a:p>
          <a:p>
            <a:r>
              <a:rPr lang="en-US" sz="2000" dirty="0">
                <a:latin typeface="Arial Black" pitchFamily="34" charset="0"/>
              </a:rPr>
              <a:t>Interview &amp; Observation Highlights</a:t>
            </a:r>
          </a:p>
        </p:txBody>
      </p:sp>
      <p:graphicFrame>
        <p:nvGraphicFramePr>
          <p:cNvPr id="7" name="Chart 6"/>
          <p:cNvGraphicFramePr/>
          <p:nvPr>
            <p:extLst>
              <p:ext uri="{D42A27DB-BD31-4B8C-83A1-F6EECF244321}">
                <p14:modId xmlns:p14="http://schemas.microsoft.com/office/powerpoint/2010/main" val="2297863660"/>
              </p:ext>
            </p:extLst>
          </p:nvPr>
        </p:nvGraphicFramePr>
        <p:xfrm>
          <a:off x="6096000" y="1752600"/>
          <a:ext cx="2209800" cy="2209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p:cNvGraphicFramePr/>
          <p:nvPr>
            <p:extLst>
              <p:ext uri="{D42A27DB-BD31-4B8C-83A1-F6EECF244321}">
                <p14:modId xmlns:p14="http://schemas.microsoft.com/office/powerpoint/2010/main" val="588827381"/>
              </p:ext>
            </p:extLst>
          </p:nvPr>
        </p:nvGraphicFramePr>
        <p:xfrm>
          <a:off x="6096000" y="4114800"/>
          <a:ext cx="2212622" cy="239172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038122736"/>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1000"/>
                                        <p:tgtEl>
                                          <p:spTgt spid="7"/>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heel(1)">
                                      <p:cBhvr>
                                        <p:cTn id="10"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Graphic spid="8"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28600" y="675724"/>
            <a:ext cx="8610600" cy="924475"/>
          </a:xfrm>
        </p:spPr>
        <p:style>
          <a:lnRef idx="0">
            <a:schemeClr val="accent5"/>
          </a:lnRef>
          <a:fillRef idx="3">
            <a:schemeClr val="accent5"/>
          </a:fillRef>
          <a:effectRef idx="3">
            <a:schemeClr val="accent5"/>
          </a:effectRef>
          <a:fontRef idx="minor">
            <a:schemeClr val="lt1"/>
          </a:fontRef>
        </p:style>
        <p:txBody>
          <a:bodyPr/>
          <a:lstStyle/>
          <a:p>
            <a:pPr algn="ctr"/>
            <a:r>
              <a:rPr lang="en-US" sz="4000" dirty="0" smtClean="0">
                <a:latin typeface="Arial Black" pitchFamily="34" charset="0"/>
              </a:rPr>
              <a:t>Interesting observations</a:t>
            </a:r>
            <a:endParaRPr lang="en-US" sz="4000" dirty="0">
              <a:latin typeface="Arial Black" pitchFamily="34" charset="0"/>
            </a:endParaRPr>
          </a:p>
        </p:txBody>
      </p:sp>
      <p:sp>
        <p:nvSpPr>
          <p:cNvPr id="2" name="Content Placeholder 1"/>
          <p:cNvSpPr>
            <a:spLocks noGrp="1"/>
          </p:cNvSpPr>
          <p:nvPr>
            <p:ph idx="1"/>
          </p:nvPr>
        </p:nvSpPr>
        <p:spPr>
          <a:xfrm>
            <a:off x="152400" y="1860796"/>
            <a:ext cx="8610601" cy="4745839"/>
          </a:xfrm>
        </p:spPr>
        <p:txBody>
          <a:bodyPr>
            <a:normAutofit/>
          </a:bodyPr>
          <a:lstStyle/>
          <a:p>
            <a:r>
              <a:rPr lang="en-US" sz="2400" dirty="0" smtClean="0">
                <a:effectLst>
                  <a:outerShdw blurRad="38100" dist="38100" dir="2700000" algn="tl">
                    <a:srgbClr val="000000">
                      <a:alpha val="43137"/>
                    </a:srgbClr>
                  </a:outerShdw>
                </a:effectLst>
                <a:latin typeface="Arial Black" pitchFamily="34" charset="0"/>
              </a:rPr>
              <a:t>Low tech           vs. high tech</a:t>
            </a:r>
          </a:p>
          <a:p>
            <a:endParaRPr lang="en-US" sz="2800" dirty="0" smtClean="0">
              <a:effectLst>
                <a:outerShdw blurRad="38100" dist="38100" dir="2700000" algn="tl">
                  <a:srgbClr val="000000">
                    <a:alpha val="43137"/>
                  </a:srgbClr>
                </a:outerShdw>
              </a:effectLst>
              <a:latin typeface="Arial Black" pitchFamily="34" charset="0"/>
            </a:endParaRPr>
          </a:p>
          <a:p>
            <a:endParaRPr lang="en-US" sz="2800" dirty="0" smtClean="0">
              <a:effectLst>
                <a:outerShdw blurRad="38100" dist="38100" dir="2700000" algn="tl">
                  <a:srgbClr val="000000">
                    <a:alpha val="43137"/>
                  </a:srgbClr>
                </a:outerShdw>
              </a:effectLst>
              <a:latin typeface="Arial Black" pitchFamily="34" charset="0"/>
            </a:endParaRPr>
          </a:p>
          <a:p>
            <a:r>
              <a:rPr lang="en-US" sz="2400" dirty="0">
                <a:effectLst>
                  <a:outerShdw blurRad="38100" dist="38100" dir="2700000" algn="tl">
                    <a:srgbClr val="000000">
                      <a:alpha val="43137"/>
                    </a:srgbClr>
                  </a:outerShdw>
                </a:effectLst>
                <a:latin typeface="Arial Black" pitchFamily="34" charset="0"/>
              </a:rPr>
              <a:t>V</a:t>
            </a:r>
            <a:r>
              <a:rPr lang="en-US" sz="2400" dirty="0" smtClean="0">
                <a:effectLst>
                  <a:outerShdw blurRad="38100" dist="38100" dir="2700000" algn="tl">
                    <a:srgbClr val="000000">
                      <a:alpha val="43137"/>
                    </a:srgbClr>
                  </a:outerShdw>
                </a:effectLst>
                <a:latin typeface="Arial Black" pitchFamily="34" charset="0"/>
              </a:rPr>
              <a:t>ariety of comfortable furniture</a:t>
            </a:r>
          </a:p>
          <a:p>
            <a:endParaRPr lang="en-US" sz="2800" dirty="0" smtClean="0">
              <a:effectLst>
                <a:outerShdw blurRad="38100" dist="38100" dir="2700000" algn="tl">
                  <a:srgbClr val="000000">
                    <a:alpha val="43137"/>
                  </a:srgbClr>
                </a:outerShdw>
              </a:effectLst>
              <a:latin typeface="Arial Black" pitchFamily="34" charset="0"/>
            </a:endParaRPr>
          </a:p>
          <a:p>
            <a:endParaRPr lang="en-US" sz="2800" dirty="0">
              <a:effectLst>
                <a:outerShdw blurRad="38100" dist="38100" dir="2700000" algn="tl">
                  <a:srgbClr val="000000">
                    <a:alpha val="43137"/>
                  </a:srgbClr>
                </a:outerShdw>
              </a:effectLst>
              <a:latin typeface="Arial Black" pitchFamily="34" charset="0"/>
            </a:endParaRPr>
          </a:p>
          <a:p>
            <a:endParaRPr lang="en-US" sz="2800" dirty="0" smtClean="0">
              <a:effectLst>
                <a:outerShdw blurRad="38100" dist="38100" dir="2700000" algn="tl">
                  <a:srgbClr val="000000">
                    <a:alpha val="43137"/>
                  </a:srgbClr>
                </a:outerShdw>
              </a:effectLst>
              <a:latin typeface="Arial Black" pitchFamily="34" charset="0"/>
            </a:endParaRPr>
          </a:p>
          <a:p>
            <a:r>
              <a:rPr lang="en-US" sz="2400" dirty="0" smtClean="0">
                <a:effectLst>
                  <a:outerShdw blurRad="38100" dist="38100" dir="2700000" algn="tl">
                    <a:srgbClr val="000000">
                      <a:alpha val="43137"/>
                    </a:srgbClr>
                  </a:outerShdw>
                </a:effectLst>
                <a:latin typeface="Arial Black" pitchFamily="34" charset="0"/>
              </a:rPr>
              <a:t>Workspace needs dependent </a:t>
            </a:r>
            <a:r>
              <a:rPr lang="en-US" sz="2400" smtClean="0">
                <a:effectLst>
                  <a:outerShdw blurRad="38100" dist="38100" dir="2700000" algn="tl">
                    <a:srgbClr val="000000">
                      <a:alpha val="43137"/>
                    </a:srgbClr>
                  </a:outerShdw>
                </a:effectLst>
                <a:latin typeface="Arial Black" pitchFamily="34" charset="0"/>
              </a:rPr>
              <a:t>on program</a:t>
            </a:r>
            <a:endParaRPr lang="en-US" sz="2400" dirty="0" smtClean="0">
              <a:effectLst>
                <a:outerShdw blurRad="38100" dist="38100" dir="2700000" algn="tl">
                  <a:srgbClr val="000000">
                    <a:alpha val="43137"/>
                  </a:srgbClr>
                </a:outerShdw>
              </a:effectLst>
              <a:latin typeface="Arial Black" pitchFamily="34" charset="0"/>
            </a:endParaRPr>
          </a:p>
          <a:p>
            <a:pPr marL="45720" indent="0">
              <a:buNone/>
            </a:pPr>
            <a:endParaRPr lang="en-US" dirty="0" smtClean="0"/>
          </a:p>
        </p:txBody>
      </p:sp>
      <p:pic>
        <p:nvPicPr>
          <p:cNvPr id="2053" name="Picture 5" descr="D:\Mann Library PAC Files\MALT\Macboo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62600" y="1853283"/>
            <a:ext cx="1725209" cy="966117"/>
          </a:xfrm>
          <a:prstGeom prst="rect">
            <a:avLst/>
          </a:prstGeom>
          <a:effectLst>
            <a:outerShdw blurRad="88900" dist="38100" dir="5400000" algn="ctr" rotWithShape="0">
              <a:srgbClr val="000000">
                <a:alpha val="65000"/>
              </a:srgbClr>
            </a:outerShdw>
            <a:reflection blurRad="6350" stA="50000" endA="275" endPos="40000" dist="101600" dir="5400000" sy="-100000" algn="bl" rotWithShape="0"/>
          </a:effectLst>
          <a:scene3d>
            <a:camera prst="obliqueTopRight"/>
            <a:lightRig rig="threePt" dir="tl">
              <a:rot lat="0" lon="0" rev="5400000"/>
            </a:lightRig>
          </a:scene3d>
          <a:sp3d>
            <a:bevelT w="25400" h="38100"/>
          </a:sp3d>
        </p:spPr>
        <p:style>
          <a:lnRef idx="0">
            <a:schemeClr val="accent5"/>
          </a:lnRef>
          <a:fillRef idx="3">
            <a:schemeClr val="accent5"/>
          </a:fillRef>
          <a:effectRef idx="3">
            <a:schemeClr val="accent5"/>
          </a:effectRef>
          <a:fontRef idx="minor">
            <a:schemeClr val="lt1"/>
          </a:fontRef>
        </p:style>
      </p:pic>
      <p:pic>
        <p:nvPicPr>
          <p:cNvPr id="11" name="Picture 4" descr="D:\Mann Library PAC Files\MALT\quill ink.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86000" y="1779210"/>
            <a:ext cx="844192" cy="1192590"/>
          </a:xfrm>
          <a:prstGeom prst="rect">
            <a:avLst/>
          </a:prstGeom>
          <a:effectLst>
            <a:outerShdw blurRad="88900" dist="38100" dir="5400000" algn="ctr" rotWithShape="0">
              <a:srgbClr val="000000">
                <a:alpha val="65000"/>
              </a:srgbClr>
            </a:outerShdw>
            <a:reflection blurRad="6350" stA="50000" endA="275" endPos="40000" dist="101600" dir="5400000" sy="-100000" algn="bl" rotWithShape="0"/>
          </a:effectLst>
          <a:scene3d>
            <a:camera prst="obliqueTopRight"/>
            <a:lightRig rig="threePt" dir="tl">
              <a:rot lat="0" lon="0" rev="5400000"/>
            </a:lightRig>
          </a:scene3d>
          <a:sp3d>
            <a:bevelT w="25400" h="38100"/>
          </a:sp3d>
        </p:spPr>
        <p:style>
          <a:lnRef idx="0">
            <a:schemeClr val="accent5"/>
          </a:lnRef>
          <a:fillRef idx="3">
            <a:schemeClr val="accent5"/>
          </a:fillRef>
          <a:effectRef idx="3">
            <a:schemeClr val="accent5"/>
          </a:effectRef>
          <a:fontRef idx="minor">
            <a:schemeClr val="lt1"/>
          </a:fontRef>
        </p:style>
      </p:pic>
      <p:pic>
        <p:nvPicPr>
          <p:cNvPr id="14" name="Picture 13"/>
          <p:cNvPicPr>
            <a:picLocks noChangeAspect="1"/>
          </p:cNvPicPr>
          <p:nvPr/>
        </p:nvPicPr>
        <p:blipFill rotWithShape="1">
          <a:blip r:embed="rId5">
            <a:extLst>
              <a:ext uri="{28A0092B-C50C-407E-A947-70E740481C1C}">
                <a14:useLocalDpi xmlns:a14="http://schemas.microsoft.com/office/drawing/2010/main" val="0"/>
              </a:ext>
            </a:extLst>
          </a:blip>
          <a:srcRect l="20374" r="18681"/>
          <a:stretch/>
        </p:blipFill>
        <p:spPr>
          <a:xfrm>
            <a:off x="2286000" y="3962400"/>
            <a:ext cx="1355142" cy="1192590"/>
          </a:xfrm>
          <a:prstGeom prst="rect">
            <a:avLst/>
          </a:prstGeom>
          <a:effectLst>
            <a:outerShdw blurRad="88900" dist="38100" dir="5400000" algn="ctr" rotWithShape="0">
              <a:srgbClr val="000000">
                <a:alpha val="65000"/>
              </a:srgbClr>
            </a:outerShdw>
            <a:reflection blurRad="6350" stA="50000" endA="275" endPos="40000" dist="101600" dir="5400000" sy="-100000" algn="bl" rotWithShape="0"/>
          </a:effectLst>
        </p:spPr>
        <p:style>
          <a:lnRef idx="0">
            <a:schemeClr val="accent5"/>
          </a:lnRef>
          <a:fillRef idx="3">
            <a:schemeClr val="accent5"/>
          </a:fillRef>
          <a:effectRef idx="3">
            <a:schemeClr val="accent5"/>
          </a:effectRef>
          <a:fontRef idx="minor">
            <a:schemeClr val="lt1"/>
          </a:fontRef>
        </p:style>
      </p:pic>
      <p:pic>
        <p:nvPicPr>
          <p:cNvPr id="15" name="Picture 14"/>
          <p:cNvPicPr>
            <a:picLocks noChangeAspect="1"/>
          </p:cNvPicPr>
          <p:nvPr/>
        </p:nvPicPr>
        <p:blipFill rotWithShape="1">
          <a:blip r:embed="rId6">
            <a:extLst>
              <a:ext uri="{28A0092B-C50C-407E-A947-70E740481C1C}">
                <a14:useLocalDpi xmlns:a14="http://schemas.microsoft.com/office/drawing/2010/main" val="0"/>
              </a:ext>
            </a:extLst>
          </a:blip>
          <a:srcRect l="7071" t="32309" b="22685"/>
          <a:stretch/>
        </p:blipFill>
        <p:spPr>
          <a:xfrm>
            <a:off x="5562600" y="3989010"/>
            <a:ext cx="1725209" cy="1192590"/>
          </a:xfrm>
          <a:prstGeom prst="rect">
            <a:avLst/>
          </a:prstGeom>
          <a:effectLst>
            <a:outerShdw blurRad="88900" dist="38100" dir="5400000" algn="ctr" rotWithShape="0">
              <a:srgbClr val="000000">
                <a:alpha val="65000"/>
              </a:srgbClr>
            </a:outerShdw>
            <a:reflection blurRad="6350" stA="52000" endA="300" endPos="35000" dir="5400000" sy="-100000" algn="bl" rotWithShape="0"/>
          </a:effectLst>
        </p:spPr>
        <p:style>
          <a:lnRef idx="0">
            <a:schemeClr val="accent5"/>
          </a:lnRef>
          <a:fillRef idx="3">
            <a:schemeClr val="accent5"/>
          </a:fillRef>
          <a:effectRef idx="3">
            <a:schemeClr val="accent5"/>
          </a:effectRef>
          <a:fontRef idx="minor">
            <a:schemeClr val="lt1"/>
          </a:fontRef>
        </p:style>
      </p:pic>
    </p:spTree>
    <p:extLst>
      <p:ext uri="{BB962C8B-B14F-4D97-AF65-F5344CB8AC3E}">
        <p14:creationId xmlns:p14="http://schemas.microsoft.com/office/powerpoint/2010/main" val="3244452897"/>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53" presetClass="entr" presetSubtype="16" fill="hold" nodeType="withEffect">
                                  <p:stCondLst>
                                    <p:cond delay="0"/>
                                  </p:stCondLst>
                                  <p:childTnLst>
                                    <p:set>
                                      <p:cBhvr>
                                        <p:cTn id="11" dur="1" fill="hold">
                                          <p:stCondLst>
                                            <p:cond delay="0"/>
                                          </p:stCondLst>
                                        </p:cTn>
                                        <p:tgtEl>
                                          <p:spTgt spid="2053"/>
                                        </p:tgtEl>
                                        <p:attrNameLst>
                                          <p:attrName>style.visibility</p:attrName>
                                        </p:attrNameLst>
                                      </p:cBhvr>
                                      <p:to>
                                        <p:strVal val="visible"/>
                                      </p:to>
                                    </p:set>
                                    <p:anim calcmode="lin" valueType="num">
                                      <p:cBhvr>
                                        <p:cTn id="12" dur="500" fill="hold"/>
                                        <p:tgtEl>
                                          <p:spTgt spid="2053"/>
                                        </p:tgtEl>
                                        <p:attrNameLst>
                                          <p:attrName>ppt_w</p:attrName>
                                        </p:attrNameLst>
                                      </p:cBhvr>
                                      <p:tavLst>
                                        <p:tav tm="0">
                                          <p:val>
                                            <p:fltVal val="0"/>
                                          </p:val>
                                        </p:tav>
                                        <p:tav tm="100000">
                                          <p:val>
                                            <p:strVal val="#ppt_w"/>
                                          </p:val>
                                        </p:tav>
                                      </p:tavLst>
                                    </p:anim>
                                    <p:anim calcmode="lin" valueType="num">
                                      <p:cBhvr>
                                        <p:cTn id="13" dur="500" fill="hold"/>
                                        <p:tgtEl>
                                          <p:spTgt spid="2053"/>
                                        </p:tgtEl>
                                        <p:attrNameLst>
                                          <p:attrName>ppt_h</p:attrName>
                                        </p:attrNameLst>
                                      </p:cBhvr>
                                      <p:tavLst>
                                        <p:tav tm="0">
                                          <p:val>
                                            <p:fltVal val="0"/>
                                          </p:val>
                                        </p:tav>
                                        <p:tav tm="100000">
                                          <p:val>
                                            <p:strVal val="#ppt_h"/>
                                          </p:val>
                                        </p:tav>
                                      </p:tavLst>
                                    </p:anim>
                                    <p:animEffect transition="in" filter="fade">
                                      <p:cBhvr>
                                        <p:cTn id="14" dur="500"/>
                                        <p:tgtEl>
                                          <p:spTgt spid="2053"/>
                                        </p:tgtEl>
                                      </p:cBhvr>
                                    </p:animEffect>
                                  </p:childTnLst>
                                </p:cTn>
                              </p:par>
                              <p:par>
                                <p:cTn id="15" presetID="53" presetClass="entr" presetSubtype="16"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fill="hold"/>
                                        <p:tgtEl>
                                          <p:spTgt spid="15"/>
                                        </p:tgtEl>
                                        <p:attrNameLst>
                                          <p:attrName>ppt_w</p:attrName>
                                        </p:attrNameLst>
                                      </p:cBhvr>
                                      <p:tavLst>
                                        <p:tav tm="0">
                                          <p:val>
                                            <p:fltVal val="0"/>
                                          </p:val>
                                        </p:tav>
                                        <p:tav tm="100000">
                                          <p:val>
                                            <p:strVal val="#ppt_w"/>
                                          </p:val>
                                        </p:tav>
                                      </p:tavLst>
                                    </p:anim>
                                    <p:anim calcmode="lin" valueType="num">
                                      <p:cBhvr>
                                        <p:cTn id="18" dur="500" fill="hold"/>
                                        <p:tgtEl>
                                          <p:spTgt spid="15"/>
                                        </p:tgtEl>
                                        <p:attrNameLst>
                                          <p:attrName>ppt_h</p:attrName>
                                        </p:attrNameLst>
                                      </p:cBhvr>
                                      <p:tavLst>
                                        <p:tav tm="0">
                                          <p:val>
                                            <p:fltVal val="0"/>
                                          </p:val>
                                        </p:tav>
                                        <p:tav tm="100000">
                                          <p:val>
                                            <p:strVal val="#ppt_h"/>
                                          </p:val>
                                        </p:tav>
                                      </p:tavLst>
                                    </p:anim>
                                    <p:animEffect transition="in" filter="fade">
                                      <p:cBhvr>
                                        <p:cTn id="19" dur="500"/>
                                        <p:tgtEl>
                                          <p:spTgt spid="15"/>
                                        </p:tgtEl>
                                      </p:cBhvr>
                                    </p:animEffect>
                                  </p:childTnLst>
                                </p:cTn>
                              </p:par>
                              <p:par>
                                <p:cTn id="20" presetID="53" presetClass="entr" presetSubtype="16" fill="hold" nodeType="with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fltVal val="0"/>
                                          </p:val>
                                        </p:tav>
                                        <p:tav tm="100000">
                                          <p:val>
                                            <p:strVal val="#ppt_h"/>
                                          </p:val>
                                        </p:tav>
                                      </p:tavLst>
                                    </p:anim>
                                    <p:animEffect transition="in" filter="fade">
                                      <p:cBhvr>
                                        <p:cTn id="2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219200" y="675724"/>
            <a:ext cx="7278386" cy="924475"/>
          </a:xfrm>
        </p:spPr>
        <p:style>
          <a:lnRef idx="0">
            <a:schemeClr val="accent5"/>
          </a:lnRef>
          <a:fillRef idx="3">
            <a:schemeClr val="accent5"/>
          </a:fillRef>
          <a:effectRef idx="3">
            <a:schemeClr val="accent5"/>
          </a:effectRef>
          <a:fontRef idx="minor">
            <a:schemeClr val="lt1"/>
          </a:fontRef>
        </p:style>
        <p:txBody>
          <a:bodyPr/>
          <a:lstStyle/>
          <a:p>
            <a:pPr algn="ctr"/>
            <a:r>
              <a:rPr lang="en-US" sz="4800" dirty="0" smtClean="0">
                <a:latin typeface="Arial Black" pitchFamily="34" charset="0"/>
              </a:rPr>
              <a:t>Next steps</a:t>
            </a:r>
            <a:endParaRPr lang="en-US" sz="4800" dirty="0">
              <a:latin typeface="Arial Black" pitchFamily="34" charset="0"/>
            </a:endParaRPr>
          </a:p>
        </p:txBody>
      </p:sp>
      <p:sp>
        <p:nvSpPr>
          <p:cNvPr id="2" name="Content Placeholder 1"/>
          <p:cNvSpPr>
            <a:spLocks noGrp="1"/>
          </p:cNvSpPr>
          <p:nvPr>
            <p:ph idx="1"/>
          </p:nvPr>
        </p:nvSpPr>
        <p:spPr/>
        <p:txBody>
          <a:bodyPr>
            <a:normAutofit/>
          </a:bodyPr>
          <a:lstStyle/>
          <a:p>
            <a:r>
              <a:rPr lang="en-US" sz="2800" dirty="0" smtClean="0">
                <a:latin typeface="Arial Black" pitchFamily="34" charset="0"/>
              </a:rPr>
              <a:t>Privacy &amp; noise</a:t>
            </a:r>
            <a:br>
              <a:rPr lang="en-US" sz="2800" dirty="0" smtClean="0">
                <a:latin typeface="Arial Black" pitchFamily="34" charset="0"/>
              </a:rPr>
            </a:br>
            <a:endParaRPr lang="en-US" sz="2800" dirty="0" smtClean="0">
              <a:latin typeface="Arial Black" pitchFamily="34" charset="0"/>
            </a:endParaRPr>
          </a:p>
          <a:p>
            <a:r>
              <a:rPr lang="en-US" sz="2800" dirty="0" smtClean="0">
                <a:latin typeface="Arial Black" pitchFamily="34" charset="0"/>
              </a:rPr>
              <a:t>Reservation system</a:t>
            </a:r>
            <a:br>
              <a:rPr lang="en-US" sz="2800" dirty="0" smtClean="0">
                <a:latin typeface="Arial Black" pitchFamily="34" charset="0"/>
              </a:rPr>
            </a:br>
            <a:endParaRPr lang="en-US" sz="2800" dirty="0" smtClean="0">
              <a:latin typeface="Arial Black" pitchFamily="34" charset="0"/>
            </a:endParaRPr>
          </a:p>
          <a:p>
            <a:r>
              <a:rPr lang="en-US" sz="2800" dirty="0" smtClean="0">
                <a:latin typeface="Arial Black" pitchFamily="34" charset="0"/>
              </a:rPr>
              <a:t>Presentation space</a:t>
            </a:r>
            <a:br>
              <a:rPr lang="en-US" sz="2800" dirty="0" smtClean="0">
                <a:latin typeface="Arial Black" pitchFamily="34" charset="0"/>
              </a:rPr>
            </a:br>
            <a:endParaRPr lang="en-US" sz="2800" dirty="0" smtClean="0">
              <a:latin typeface="Arial Black" pitchFamily="34" charset="0"/>
            </a:endParaRPr>
          </a:p>
          <a:p>
            <a:r>
              <a:rPr lang="en-US" sz="2800" dirty="0" smtClean="0">
                <a:latin typeface="Arial Black" pitchFamily="34" charset="0"/>
              </a:rPr>
              <a:t>Lighting</a:t>
            </a:r>
          </a:p>
        </p:txBody>
      </p:sp>
      <p:pic>
        <p:nvPicPr>
          <p:cNvPr id="22" name="Picture 10" descr="C:\Users\grp44\AppData\Local\Microsoft\Windows\Temporary Internet Files\Content.IE5\Q2IGPEA5\MP900433086[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0" y="2133600"/>
            <a:ext cx="2401585" cy="3283417"/>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a:extLst/>
        </p:spPr>
      </p:pic>
    </p:spTree>
    <p:extLst>
      <p:ext uri="{BB962C8B-B14F-4D97-AF65-F5344CB8AC3E}">
        <p14:creationId xmlns:p14="http://schemas.microsoft.com/office/powerpoint/2010/main" val="1096306038"/>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heel(1)">
                                      <p:cBhvr>
                                        <p:cTn id="7" dur="2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125658" y="675724"/>
            <a:ext cx="7103942" cy="924475"/>
          </a:xfrm>
        </p:spPr>
        <p:style>
          <a:lnRef idx="0">
            <a:schemeClr val="accent5"/>
          </a:lnRef>
          <a:fillRef idx="3">
            <a:schemeClr val="accent5"/>
          </a:fillRef>
          <a:effectRef idx="3">
            <a:schemeClr val="accent5"/>
          </a:effectRef>
          <a:fontRef idx="minor">
            <a:schemeClr val="lt1"/>
          </a:fontRef>
        </p:style>
        <p:txBody>
          <a:bodyPr/>
          <a:lstStyle/>
          <a:p>
            <a:pPr algn="ctr"/>
            <a:r>
              <a:rPr lang="en-US" sz="4400" dirty="0" smtClean="0">
                <a:latin typeface="Arial Black" pitchFamily="34" charset="0"/>
              </a:rPr>
              <a:t>On Our </a:t>
            </a:r>
            <a:r>
              <a:rPr lang="en-US" sz="4400" dirty="0" err="1" smtClean="0">
                <a:latin typeface="Arial Black" pitchFamily="34" charset="0"/>
              </a:rPr>
              <a:t>Wishlist</a:t>
            </a:r>
            <a:endParaRPr lang="en-US" sz="4400" dirty="0">
              <a:latin typeface="Arial Black" pitchFamily="34" charset="0"/>
            </a:endParaRP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143001" y="1676400"/>
            <a:ext cx="2971799" cy="2377439"/>
          </a:xfrm>
          <a:effectLst>
            <a:outerShdw blurRad="88900" dist="38100" dir="5400000" algn="ctr" rotWithShape="0">
              <a:srgbClr val="000000">
                <a:alpha val="65000"/>
              </a:srgbClr>
            </a:outerShdw>
            <a:reflection blurRad="6350" stA="52000" endA="300" endPos="35000" dir="5400000" sy="-100000" algn="bl" rotWithShape="0"/>
          </a:effectLst>
          <a:scene3d>
            <a:camera prst="obliqueTopLeft"/>
            <a:lightRig rig="threePt" dir="tl">
              <a:rot lat="0" lon="0" rev="5400000"/>
            </a:lightRig>
          </a:scene3d>
          <a:sp3d>
            <a:bevelT w="25400" h="38100"/>
          </a:sp3d>
        </p:spPr>
        <p:style>
          <a:lnRef idx="0">
            <a:schemeClr val="accent5"/>
          </a:lnRef>
          <a:fillRef idx="3">
            <a:schemeClr val="accent5"/>
          </a:fillRef>
          <a:effectRef idx="3">
            <a:schemeClr val="accent5"/>
          </a:effectRef>
          <a:fontRef idx="minor">
            <a:schemeClr val="lt1"/>
          </a:fontRef>
        </p:style>
      </p:pic>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l="20374" r="18681"/>
          <a:stretch/>
        </p:blipFill>
        <p:spPr>
          <a:xfrm>
            <a:off x="4687089" y="1905000"/>
            <a:ext cx="1561311" cy="1694351"/>
          </a:xfrm>
          <a:prstGeom prst="rect">
            <a:avLst/>
          </a:prstGeom>
          <a:effectLst>
            <a:outerShdw blurRad="88900" dist="38100" dir="5400000" algn="ctr" rotWithShape="0">
              <a:srgbClr val="000000">
                <a:alpha val="65000"/>
              </a:srgbClr>
            </a:outerShdw>
            <a:reflection blurRad="6350" stA="52000" endA="300" endPos="35000" dir="5400000" sy="-100000" algn="bl" rotWithShape="0"/>
          </a:effectLst>
          <a:scene3d>
            <a:camera prst="perspectiveHeroicExtremeLeftFacing"/>
            <a:lightRig rig="threePt" dir="tl">
              <a:rot lat="0" lon="0" rev="5400000"/>
            </a:lightRig>
          </a:scene3d>
          <a:sp3d>
            <a:bevelT w="25400" h="38100"/>
          </a:sp3d>
        </p:spPr>
        <p:style>
          <a:lnRef idx="0">
            <a:schemeClr val="accent5"/>
          </a:lnRef>
          <a:fillRef idx="3">
            <a:schemeClr val="accent5"/>
          </a:fillRef>
          <a:effectRef idx="3">
            <a:schemeClr val="accent5"/>
          </a:effectRef>
          <a:fontRef idx="minor">
            <a:schemeClr val="lt1"/>
          </a:fontRef>
        </p:style>
      </p:pic>
      <p:pic>
        <p:nvPicPr>
          <p:cNvPr id="1026"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21443" y="2362200"/>
            <a:ext cx="1636757" cy="1636757"/>
          </a:xfrm>
          <a:prstGeom prst="rect">
            <a:avLst/>
          </a:prstGeom>
          <a:ln/>
          <a:effectLst>
            <a:outerShdw blurRad="88900" dist="38100" dir="5400000" algn="ctr" rotWithShape="0">
              <a:srgbClr val="000000">
                <a:alpha val="65000"/>
              </a:srgbClr>
            </a:outerShdw>
            <a:reflection blurRad="6350" stA="52000" endA="300" endPos="35000" dir="5400000" sy="-100000" algn="bl" rotWithShape="0"/>
          </a:effectLst>
          <a:scene3d>
            <a:camera prst="perspectiveContrastingLeftFacing"/>
            <a:lightRig rig="threePt" dir="tl">
              <a:rot lat="0" lon="0" rev="5400000"/>
            </a:lightRig>
          </a:scene3d>
          <a:sp3d>
            <a:bevelT w="25400" h="38100"/>
          </a:sp3d>
          <a:extLst/>
        </p:spPr>
        <p:style>
          <a:lnRef idx="0">
            <a:schemeClr val="accent5"/>
          </a:lnRef>
          <a:fillRef idx="3">
            <a:schemeClr val="accent5"/>
          </a:fillRef>
          <a:effectRef idx="3">
            <a:schemeClr val="accent5"/>
          </a:effectRef>
          <a:fontRef idx="minor">
            <a:schemeClr val="lt1"/>
          </a:fontRef>
        </p:style>
      </p:pic>
      <p:pic>
        <p:nvPicPr>
          <p:cNvPr id="7" name="Picture 6"/>
          <p:cNvPicPr>
            <a:picLocks noChangeAspect="1"/>
          </p:cNvPicPr>
          <p:nvPr/>
        </p:nvPicPr>
        <p:blipFill rotWithShape="1">
          <a:blip r:embed="rId6">
            <a:extLst>
              <a:ext uri="{28A0092B-C50C-407E-A947-70E740481C1C}">
                <a14:useLocalDpi xmlns:a14="http://schemas.microsoft.com/office/drawing/2010/main" val="0"/>
              </a:ext>
            </a:extLst>
          </a:blip>
          <a:srcRect l="7071" t="32309" b="22685"/>
          <a:stretch/>
        </p:blipFill>
        <p:spPr>
          <a:xfrm>
            <a:off x="1887658" y="4805524"/>
            <a:ext cx="3293942" cy="1595276"/>
          </a:xfrm>
          <a:prstGeom prst="rect">
            <a:avLst/>
          </a:prstGeom>
          <a:effectLst>
            <a:outerShdw blurRad="88900" dist="38100" dir="5400000" algn="ctr" rotWithShape="0">
              <a:srgbClr val="000000">
                <a:alpha val="65000"/>
              </a:srgbClr>
            </a:outerShdw>
            <a:reflection blurRad="6350" stA="52000" endA="300" endPos="35000" dir="5400000" sy="-100000" algn="bl" rotWithShape="0"/>
          </a:effectLst>
        </p:spPr>
        <p:style>
          <a:lnRef idx="0">
            <a:schemeClr val="accent5"/>
          </a:lnRef>
          <a:fillRef idx="3">
            <a:schemeClr val="accent5"/>
          </a:fillRef>
          <a:effectRef idx="3">
            <a:schemeClr val="accent5"/>
          </a:effectRef>
          <a:fontRef idx="minor">
            <a:schemeClr val="lt1"/>
          </a:fontRef>
        </p:style>
      </p:pic>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334000" y="4191000"/>
            <a:ext cx="1467465" cy="914400"/>
          </a:xfrm>
          <a:prstGeom prst="rect">
            <a:avLst/>
          </a:prstGeom>
          <a:effectLst>
            <a:outerShdw blurRad="88900" dist="38100" dir="5400000" algn="ctr" rotWithShape="0">
              <a:srgbClr val="000000">
                <a:alpha val="65000"/>
              </a:srgbClr>
            </a:outerShdw>
            <a:reflection blurRad="6350" stA="52000" endA="300" endPos="35000" dir="5400000" sy="-100000" algn="bl" rotWithShape="0"/>
          </a:effectLst>
          <a:scene3d>
            <a:camera prst="perspectiveHeroicExtremeLeftFacing"/>
            <a:lightRig rig="threePt" dir="tl">
              <a:rot lat="0" lon="0" rev="5400000"/>
            </a:lightRig>
          </a:scene3d>
          <a:sp3d>
            <a:bevelT w="25400" h="38100"/>
          </a:sp3d>
        </p:spPr>
        <p:style>
          <a:lnRef idx="0">
            <a:schemeClr val="accent5"/>
          </a:lnRef>
          <a:fillRef idx="3">
            <a:schemeClr val="accent5"/>
          </a:fillRef>
          <a:effectRef idx="3">
            <a:schemeClr val="accent5"/>
          </a:effectRef>
          <a:fontRef idx="minor">
            <a:schemeClr val="lt1"/>
          </a:fontRef>
        </p:style>
      </p:pic>
      <p:grpSp>
        <p:nvGrpSpPr>
          <p:cNvPr id="2" name="Group 8"/>
          <p:cNvGrpSpPr>
            <a:grpSpLocks noChangeAspect="1"/>
          </p:cNvGrpSpPr>
          <p:nvPr/>
        </p:nvGrpSpPr>
        <p:grpSpPr bwMode="auto">
          <a:xfrm>
            <a:off x="7272120" y="4735513"/>
            <a:ext cx="1776413" cy="1817687"/>
            <a:chOff x="2604" y="2437"/>
            <a:chExt cx="1119" cy="1145"/>
          </a:xfrm>
        </p:grpSpPr>
        <p:sp>
          <p:nvSpPr>
            <p:cNvPr id="6" name="AutoShape 7"/>
            <p:cNvSpPr>
              <a:spLocks noChangeAspect="1" noChangeArrowheads="1" noTextEdit="1"/>
            </p:cNvSpPr>
            <p:nvPr/>
          </p:nvSpPr>
          <p:spPr bwMode="auto">
            <a:xfrm>
              <a:off x="2604" y="2437"/>
              <a:ext cx="1119" cy="1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9"/>
            <p:cNvSpPr>
              <a:spLocks/>
            </p:cNvSpPr>
            <p:nvPr/>
          </p:nvSpPr>
          <p:spPr bwMode="auto">
            <a:xfrm>
              <a:off x="2825" y="3455"/>
              <a:ext cx="881" cy="127"/>
            </a:xfrm>
            <a:custGeom>
              <a:avLst/>
              <a:gdLst>
                <a:gd name="T0" fmla="*/ 577 w 1762"/>
                <a:gd name="T1" fmla="*/ 247 h 255"/>
                <a:gd name="T2" fmla="*/ 639 w 1762"/>
                <a:gd name="T3" fmla="*/ 250 h 255"/>
                <a:gd name="T4" fmla="*/ 702 w 1762"/>
                <a:gd name="T5" fmla="*/ 253 h 255"/>
                <a:gd name="T6" fmla="*/ 768 w 1762"/>
                <a:gd name="T7" fmla="*/ 254 h 255"/>
                <a:gd name="T8" fmla="*/ 835 w 1762"/>
                <a:gd name="T9" fmla="*/ 255 h 255"/>
                <a:gd name="T10" fmla="*/ 902 w 1762"/>
                <a:gd name="T11" fmla="*/ 255 h 255"/>
                <a:gd name="T12" fmla="*/ 961 w 1762"/>
                <a:gd name="T13" fmla="*/ 254 h 255"/>
                <a:gd name="T14" fmla="*/ 1021 w 1762"/>
                <a:gd name="T15" fmla="*/ 253 h 255"/>
                <a:gd name="T16" fmla="*/ 1080 w 1762"/>
                <a:gd name="T17" fmla="*/ 252 h 255"/>
                <a:gd name="T18" fmla="*/ 1137 w 1762"/>
                <a:gd name="T19" fmla="*/ 249 h 255"/>
                <a:gd name="T20" fmla="*/ 1192 w 1762"/>
                <a:gd name="T21" fmla="*/ 247 h 255"/>
                <a:gd name="T22" fmla="*/ 1368 w 1762"/>
                <a:gd name="T23" fmla="*/ 234 h 255"/>
                <a:gd name="T24" fmla="*/ 1519 w 1762"/>
                <a:gd name="T25" fmla="*/ 216 h 255"/>
                <a:gd name="T26" fmla="*/ 1638 w 1762"/>
                <a:gd name="T27" fmla="*/ 193 h 255"/>
                <a:gd name="T28" fmla="*/ 1720 w 1762"/>
                <a:gd name="T29" fmla="*/ 166 h 255"/>
                <a:gd name="T30" fmla="*/ 1760 w 1762"/>
                <a:gd name="T31" fmla="*/ 138 h 255"/>
                <a:gd name="T32" fmla="*/ 1753 w 1762"/>
                <a:gd name="T33" fmla="*/ 109 h 255"/>
                <a:gd name="T34" fmla="*/ 1706 w 1762"/>
                <a:gd name="T35" fmla="*/ 83 h 255"/>
                <a:gd name="T36" fmla="*/ 1624 w 1762"/>
                <a:gd name="T37" fmla="*/ 59 h 255"/>
                <a:gd name="T38" fmla="*/ 1511 w 1762"/>
                <a:gd name="T39" fmla="*/ 38 h 255"/>
                <a:gd name="T40" fmla="*/ 1372 w 1762"/>
                <a:gd name="T41" fmla="*/ 22 h 255"/>
                <a:gd name="T42" fmla="*/ 1244 w 1762"/>
                <a:gd name="T43" fmla="*/ 12 h 255"/>
                <a:gd name="T44" fmla="*/ 1176 w 1762"/>
                <a:gd name="T45" fmla="*/ 7 h 255"/>
                <a:gd name="T46" fmla="*/ 1106 w 1762"/>
                <a:gd name="T47" fmla="*/ 5 h 255"/>
                <a:gd name="T48" fmla="*/ 1033 w 1762"/>
                <a:gd name="T49" fmla="*/ 3 h 255"/>
                <a:gd name="T50" fmla="*/ 958 w 1762"/>
                <a:gd name="T51" fmla="*/ 0 h 255"/>
                <a:gd name="T52" fmla="*/ 881 w 1762"/>
                <a:gd name="T53" fmla="*/ 0 h 255"/>
                <a:gd name="T54" fmla="*/ 817 w 1762"/>
                <a:gd name="T55" fmla="*/ 0 h 255"/>
                <a:gd name="T56" fmla="*/ 754 w 1762"/>
                <a:gd name="T57" fmla="*/ 2 h 255"/>
                <a:gd name="T58" fmla="*/ 693 w 1762"/>
                <a:gd name="T59" fmla="*/ 4 h 255"/>
                <a:gd name="T60" fmla="*/ 633 w 1762"/>
                <a:gd name="T61" fmla="*/ 6 h 255"/>
                <a:gd name="T62" fmla="*/ 575 w 1762"/>
                <a:gd name="T63" fmla="*/ 8 h 255"/>
                <a:gd name="T64" fmla="*/ 438 w 1762"/>
                <a:gd name="T65" fmla="*/ 18 h 255"/>
                <a:gd name="T66" fmla="*/ 283 w 1762"/>
                <a:gd name="T67" fmla="*/ 34 h 255"/>
                <a:gd name="T68" fmla="*/ 156 w 1762"/>
                <a:gd name="T69" fmla="*/ 56 h 255"/>
                <a:gd name="T70" fmla="*/ 64 w 1762"/>
                <a:gd name="T71" fmla="*/ 80 h 255"/>
                <a:gd name="T72" fmla="*/ 11 w 1762"/>
                <a:gd name="T73" fmla="*/ 108 h 255"/>
                <a:gd name="T74" fmla="*/ 3 w 1762"/>
                <a:gd name="T75" fmla="*/ 138 h 255"/>
                <a:gd name="T76" fmla="*/ 40 w 1762"/>
                <a:gd name="T77" fmla="*/ 165 h 255"/>
                <a:gd name="T78" fmla="*/ 117 w 1762"/>
                <a:gd name="T79" fmla="*/ 190 h 255"/>
                <a:gd name="T80" fmla="*/ 227 w 1762"/>
                <a:gd name="T81" fmla="*/ 212 h 255"/>
                <a:gd name="T82" fmla="*/ 369 w 1762"/>
                <a:gd name="T83" fmla="*/ 231 h 255"/>
                <a:gd name="T84" fmla="*/ 536 w 1762"/>
                <a:gd name="T85" fmla="*/ 245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2" h="255">
                  <a:moveTo>
                    <a:pt x="536" y="245"/>
                  </a:moveTo>
                  <a:lnTo>
                    <a:pt x="556" y="246"/>
                  </a:lnTo>
                  <a:lnTo>
                    <a:pt x="577" y="247"/>
                  </a:lnTo>
                  <a:lnTo>
                    <a:pt x="597" y="248"/>
                  </a:lnTo>
                  <a:lnTo>
                    <a:pt x="618" y="249"/>
                  </a:lnTo>
                  <a:lnTo>
                    <a:pt x="639" y="250"/>
                  </a:lnTo>
                  <a:lnTo>
                    <a:pt x="660" y="250"/>
                  </a:lnTo>
                  <a:lnTo>
                    <a:pt x="681" y="252"/>
                  </a:lnTo>
                  <a:lnTo>
                    <a:pt x="702" y="253"/>
                  </a:lnTo>
                  <a:lnTo>
                    <a:pt x="724" y="253"/>
                  </a:lnTo>
                  <a:lnTo>
                    <a:pt x="746" y="254"/>
                  </a:lnTo>
                  <a:lnTo>
                    <a:pt x="768" y="254"/>
                  </a:lnTo>
                  <a:lnTo>
                    <a:pt x="791" y="254"/>
                  </a:lnTo>
                  <a:lnTo>
                    <a:pt x="813" y="255"/>
                  </a:lnTo>
                  <a:lnTo>
                    <a:pt x="835" y="255"/>
                  </a:lnTo>
                  <a:lnTo>
                    <a:pt x="858" y="255"/>
                  </a:lnTo>
                  <a:lnTo>
                    <a:pt x="881" y="255"/>
                  </a:lnTo>
                  <a:lnTo>
                    <a:pt x="902" y="255"/>
                  </a:lnTo>
                  <a:lnTo>
                    <a:pt x="921" y="255"/>
                  </a:lnTo>
                  <a:lnTo>
                    <a:pt x="942" y="255"/>
                  </a:lnTo>
                  <a:lnTo>
                    <a:pt x="961" y="254"/>
                  </a:lnTo>
                  <a:lnTo>
                    <a:pt x="982" y="254"/>
                  </a:lnTo>
                  <a:lnTo>
                    <a:pt x="1002" y="254"/>
                  </a:lnTo>
                  <a:lnTo>
                    <a:pt x="1021" y="253"/>
                  </a:lnTo>
                  <a:lnTo>
                    <a:pt x="1041" y="253"/>
                  </a:lnTo>
                  <a:lnTo>
                    <a:pt x="1061" y="253"/>
                  </a:lnTo>
                  <a:lnTo>
                    <a:pt x="1080" y="252"/>
                  </a:lnTo>
                  <a:lnTo>
                    <a:pt x="1099" y="250"/>
                  </a:lnTo>
                  <a:lnTo>
                    <a:pt x="1118" y="250"/>
                  </a:lnTo>
                  <a:lnTo>
                    <a:pt x="1137" y="249"/>
                  </a:lnTo>
                  <a:lnTo>
                    <a:pt x="1155" y="248"/>
                  </a:lnTo>
                  <a:lnTo>
                    <a:pt x="1174" y="248"/>
                  </a:lnTo>
                  <a:lnTo>
                    <a:pt x="1192" y="247"/>
                  </a:lnTo>
                  <a:lnTo>
                    <a:pt x="1253" y="243"/>
                  </a:lnTo>
                  <a:lnTo>
                    <a:pt x="1312" y="239"/>
                  </a:lnTo>
                  <a:lnTo>
                    <a:pt x="1368" y="234"/>
                  </a:lnTo>
                  <a:lnTo>
                    <a:pt x="1421" y="229"/>
                  </a:lnTo>
                  <a:lnTo>
                    <a:pt x="1472" y="222"/>
                  </a:lnTo>
                  <a:lnTo>
                    <a:pt x="1519" y="216"/>
                  </a:lnTo>
                  <a:lnTo>
                    <a:pt x="1562" y="209"/>
                  </a:lnTo>
                  <a:lnTo>
                    <a:pt x="1602" y="201"/>
                  </a:lnTo>
                  <a:lnTo>
                    <a:pt x="1638" y="193"/>
                  </a:lnTo>
                  <a:lnTo>
                    <a:pt x="1670" y="185"/>
                  </a:lnTo>
                  <a:lnTo>
                    <a:pt x="1697" y="176"/>
                  </a:lnTo>
                  <a:lnTo>
                    <a:pt x="1720" y="166"/>
                  </a:lnTo>
                  <a:lnTo>
                    <a:pt x="1738" y="157"/>
                  </a:lnTo>
                  <a:lnTo>
                    <a:pt x="1752" y="148"/>
                  </a:lnTo>
                  <a:lnTo>
                    <a:pt x="1760" y="138"/>
                  </a:lnTo>
                  <a:lnTo>
                    <a:pt x="1762" y="127"/>
                  </a:lnTo>
                  <a:lnTo>
                    <a:pt x="1760" y="118"/>
                  </a:lnTo>
                  <a:lnTo>
                    <a:pt x="1753" y="109"/>
                  </a:lnTo>
                  <a:lnTo>
                    <a:pt x="1742" y="99"/>
                  </a:lnTo>
                  <a:lnTo>
                    <a:pt x="1727" y="91"/>
                  </a:lnTo>
                  <a:lnTo>
                    <a:pt x="1706" y="83"/>
                  </a:lnTo>
                  <a:lnTo>
                    <a:pt x="1683" y="75"/>
                  </a:lnTo>
                  <a:lnTo>
                    <a:pt x="1655" y="67"/>
                  </a:lnTo>
                  <a:lnTo>
                    <a:pt x="1624" y="59"/>
                  </a:lnTo>
                  <a:lnTo>
                    <a:pt x="1590" y="52"/>
                  </a:lnTo>
                  <a:lnTo>
                    <a:pt x="1552" y="45"/>
                  </a:lnTo>
                  <a:lnTo>
                    <a:pt x="1511" y="38"/>
                  </a:lnTo>
                  <a:lnTo>
                    <a:pt x="1467" y="33"/>
                  </a:lnTo>
                  <a:lnTo>
                    <a:pt x="1420" y="27"/>
                  </a:lnTo>
                  <a:lnTo>
                    <a:pt x="1372" y="22"/>
                  </a:lnTo>
                  <a:lnTo>
                    <a:pt x="1320" y="18"/>
                  </a:lnTo>
                  <a:lnTo>
                    <a:pt x="1266" y="13"/>
                  </a:lnTo>
                  <a:lnTo>
                    <a:pt x="1244" y="12"/>
                  </a:lnTo>
                  <a:lnTo>
                    <a:pt x="1222" y="11"/>
                  </a:lnTo>
                  <a:lnTo>
                    <a:pt x="1199" y="8"/>
                  </a:lnTo>
                  <a:lnTo>
                    <a:pt x="1176" y="7"/>
                  </a:lnTo>
                  <a:lnTo>
                    <a:pt x="1153" y="6"/>
                  </a:lnTo>
                  <a:lnTo>
                    <a:pt x="1130" y="5"/>
                  </a:lnTo>
                  <a:lnTo>
                    <a:pt x="1106" y="5"/>
                  </a:lnTo>
                  <a:lnTo>
                    <a:pt x="1081" y="4"/>
                  </a:lnTo>
                  <a:lnTo>
                    <a:pt x="1057" y="3"/>
                  </a:lnTo>
                  <a:lnTo>
                    <a:pt x="1033" y="3"/>
                  </a:lnTo>
                  <a:lnTo>
                    <a:pt x="1008" y="2"/>
                  </a:lnTo>
                  <a:lnTo>
                    <a:pt x="983" y="2"/>
                  </a:lnTo>
                  <a:lnTo>
                    <a:pt x="958" y="0"/>
                  </a:lnTo>
                  <a:lnTo>
                    <a:pt x="933" y="0"/>
                  </a:lnTo>
                  <a:lnTo>
                    <a:pt x="906" y="0"/>
                  </a:lnTo>
                  <a:lnTo>
                    <a:pt x="881" y="0"/>
                  </a:lnTo>
                  <a:lnTo>
                    <a:pt x="859" y="0"/>
                  </a:lnTo>
                  <a:lnTo>
                    <a:pt x="838" y="0"/>
                  </a:lnTo>
                  <a:lnTo>
                    <a:pt x="817" y="0"/>
                  </a:lnTo>
                  <a:lnTo>
                    <a:pt x="797" y="2"/>
                  </a:lnTo>
                  <a:lnTo>
                    <a:pt x="775" y="2"/>
                  </a:lnTo>
                  <a:lnTo>
                    <a:pt x="754" y="2"/>
                  </a:lnTo>
                  <a:lnTo>
                    <a:pt x="734" y="3"/>
                  </a:lnTo>
                  <a:lnTo>
                    <a:pt x="714" y="3"/>
                  </a:lnTo>
                  <a:lnTo>
                    <a:pt x="693" y="4"/>
                  </a:lnTo>
                  <a:lnTo>
                    <a:pt x="673" y="4"/>
                  </a:lnTo>
                  <a:lnTo>
                    <a:pt x="653" y="5"/>
                  </a:lnTo>
                  <a:lnTo>
                    <a:pt x="633" y="6"/>
                  </a:lnTo>
                  <a:lnTo>
                    <a:pt x="613" y="6"/>
                  </a:lnTo>
                  <a:lnTo>
                    <a:pt x="594" y="7"/>
                  </a:lnTo>
                  <a:lnTo>
                    <a:pt x="575" y="8"/>
                  </a:lnTo>
                  <a:lnTo>
                    <a:pt x="556" y="10"/>
                  </a:lnTo>
                  <a:lnTo>
                    <a:pt x="496" y="13"/>
                  </a:lnTo>
                  <a:lnTo>
                    <a:pt x="438" y="18"/>
                  </a:lnTo>
                  <a:lnTo>
                    <a:pt x="384" y="22"/>
                  </a:lnTo>
                  <a:lnTo>
                    <a:pt x="332" y="28"/>
                  </a:lnTo>
                  <a:lnTo>
                    <a:pt x="283" y="34"/>
                  </a:lnTo>
                  <a:lnTo>
                    <a:pt x="238" y="41"/>
                  </a:lnTo>
                  <a:lnTo>
                    <a:pt x="195" y="48"/>
                  </a:lnTo>
                  <a:lnTo>
                    <a:pt x="156" y="56"/>
                  </a:lnTo>
                  <a:lnTo>
                    <a:pt x="121" y="64"/>
                  </a:lnTo>
                  <a:lnTo>
                    <a:pt x="90" y="72"/>
                  </a:lnTo>
                  <a:lnTo>
                    <a:pt x="64" y="80"/>
                  </a:lnTo>
                  <a:lnTo>
                    <a:pt x="42" y="89"/>
                  </a:lnTo>
                  <a:lnTo>
                    <a:pt x="23" y="98"/>
                  </a:lnTo>
                  <a:lnTo>
                    <a:pt x="11" y="108"/>
                  </a:lnTo>
                  <a:lnTo>
                    <a:pt x="3" y="117"/>
                  </a:lnTo>
                  <a:lnTo>
                    <a:pt x="0" y="127"/>
                  </a:lnTo>
                  <a:lnTo>
                    <a:pt x="3" y="138"/>
                  </a:lnTo>
                  <a:lnTo>
                    <a:pt x="11" y="147"/>
                  </a:lnTo>
                  <a:lnTo>
                    <a:pt x="22" y="156"/>
                  </a:lnTo>
                  <a:lnTo>
                    <a:pt x="40" y="165"/>
                  </a:lnTo>
                  <a:lnTo>
                    <a:pt x="61" y="174"/>
                  </a:lnTo>
                  <a:lnTo>
                    <a:pt x="87" y="182"/>
                  </a:lnTo>
                  <a:lnTo>
                    <a:pt x="117" y="190"/>
                  </a:lnTo>
                  <a:lnTo>
                    <a:pt x="150" y="199"/>
                  </a:lnTo>
                  <a:lnTo>
                    <a:pt x="187" y="205"/>
                  </a:lnTo>
                  <a:lnTo>
                    <a:pt x="227" y="212"/>
                  </a:lnTo>
                  <a:lnTo>
                    <a:pt x="272" y="219"/>
                  </a:lnTo>
                  <a:lnTo>
                    <a:pt x="320" y="225"/>
                  </a:lnTo>
                  <a:lnTo>
                    <a:pt x="369" y="231"/>
                  </a:lnTo>
                  <a:lnTo>
                    <a:pt x="422" y="237"/>
                  </a:lnTo>
                  <a:lnTo>
                    <a:pt x="479" y="241"/>
                  </a:lnTo>
                  <a:lnTo>
                    <a:pt x="536" y="245"/>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1" name="Freeform 43"/>
            <p:cNvSpPr>
              <a:spLocks/>
            </p:cNvSpPr>
            <p:nvPr/>
          </p:nvSpPr>
          <p:spPr bwMode="auto">
            <a:xfrm>
              <a:off x="3223" y="3185"/>
              <a:ext cx="62" cy="62"/>
            </a:xfrm>
            <a:custGeom>
              <a:avLst/>
              <a:gdLst>
                <a:gd name="T0" fmla="*/ 62 w 124"/>
                <a:gd name="T1" fmla="*/ 125 h 125"/>
                <a:gd name="T2" fmla="*/ 75 w 124"/>
                <a:gd name="T3" fmla="*/ 123 h 125"/>
                <a:gd name="T4" fmla="*/ 86 w 124"/>
                <a:gd name="T5" fmla="*/ 120 h 125"/>
                <a:gd name="T6" fmla="*/ 97 w 124"/>
                <a:gd name="T7" fmla="*/ 114 h 125"/>
                <a:gd name="T8" fmla="*/ 106 w 124"/>
                <a:gd name="T9" fmla="*/ 106 h 125"/>
                <a:gd name="T10" fmla="*/ 114 w 124"/>
                <a:gd name="T11" fmla="*/ 97 h 125"/>
                <a:gd name="T12" fmla="*/ 120 w 124"/>
                <a:gd name="T13" fmla="*/ 87 h 125"/>
                <a:gd name="T14" fmla="*/ 123 w 124"/>
                <a:gd name="T15" fmla="*/ 75 h 125"/>
                <a:gd name="T16" fmla="*/ 124 w 124"/>
                <a:gd name="T17" fmla="*/ 62 h 125"/>
                <a:gd name="T18" fmla="*/ 123 w 124"/>
                <a:gd name="T19" fmla="*/ 50 h 125"/>
                <a:gd name="T20" fmla="*/ 120 w 124"/>
                <a:gd name="T21" fmla="*/ 38 h 125"/>
                <a:gd name="T22" fmla="*/ 114 w 124"/>
                <a:gd name="T23" fmla="*/ 28 h 125"/>
                <a:gd name="T24" fmla="*/ 106 w 124"/>
                <a:gd name="T25" fmla="*/ 19 h 125"/>
                <a:gd name="T26" fmla="*/ 97 w 124"/>
                <a:gd name="T27" fmla="*/ 11 h 125"/>
                <a:gd name="T28" fmla="*/ 86 w 124"/>
                <a:gd name="T29" fmla="*/ 5 h 125"/>
                <a:gd name="T30" fmla="*/ 75 w 124"/>
                <a:gd name="T31" fmla="*/ 1 h 125"/>
                <a:gd name="T32" fmla="*/ 62 w 124"/>
                <a:gd name="T33" fmla="*/ 0 h 125"/>
                <a:gd name="T34" fmla="*/ 49 w 124"/>
                <a:gd name="T35" fmla="*/ 1 h 125"/>
                <a:gd name="T36" fmla="*/ 38 w 124"/>
                <a:gd name="T37" fmla="*/ 5 h 125"/>
                <a:gd name="T38" fmla="*/ 27 w 124"/>
                <a:gd name="T39" fmla="*/ 11 h 125"/>
                <a:gd name="T40" fmla="*/ 18 w 124"/>
                <a:gd name="T41" fmla="*/ 19 h 125"/>
                <a:gd name="T42" fmla="*/ 10 w 124"/>
                <a:gd name="T43" fmla="*/ 28 h 125"/>
                <a:gd name="T44" fmla="*/ 4 w 124"/>
                <a:gd name="T45" fmla="*/ 38 h 125"/>
                <a:gd name="T46" fmla="*/ 1 w 124"/>
                <a:gd name="T47" fmla="*/ 50 h 125"/>
                <a:gd name="T48" fmla="*/ 0 w 124"/>
                <a:gd name="T49" fmla="*/ 62 h 125"/>
                <a:gd name="T50" fmla="*/ 1 w 124"/>
                <a:gd name="T51" fmla="*/ 75 h 125"/>
                <a:gd name="T52" fmla="*/ 4 w 124"/>
                <a:gd name="T53" fmla="*/ 87 h 125"/>
                <a:gd name="T54" fmla="*/ 10 w 124"/>
                <a:gd name="T55" fmla="*/ 97 h 125"/>
                <a:gd name="T56" fmla="*/ 18 w 124"/>
                <a:gd name="T57" fmla="*/ 106 h 125"/>
                <a:gd name="T58" fmla="*/ 27 w 124"/>
                <a:gd name="T59" fmla="*/ 114 h 125"/>
                <a:gd name="T60" fmla="*/ 38 w 124"/>
                <a:gd name="T61" fmla="*/ 120 h 125"/>
                <a:gd name="T62" fmla="*/ 49 w 124"/>
                <a:gd name="T63" fmla="*/ 123 h 125"/>
                <a:gd name="T64" fmla="*/ 62 w 124"/>
                <a:gd name="T65" fmla="*/ 12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4" h="125">
                  <a:moveTo>
                    <a:pt x="62" y="125"/>
                  </a:moveTo>
                  <a:lnTo>
                    <a:pt x="75" y="123"/>
                  </a:lnTo>
                  <a:lnTo>
                    <a:pt x="86" y="120"/>
                  </a:lnTo>
                  <a:lnTo>
                    <a:pt x="97" y="114"/>
                  </a:lnTo>
                  <a:lnTo>
                    <a:pt x="106" y="106"/>
                  </a:lnTo>
                  <a:lnTo>
                    <a:pt x="114" y="97"/>
                  </a:lnTo>
                  <a:lnTo>
                    <a:pt x="120" y="87"/>
                  </a:lnTo>
                  <a:lnTo>
                    <a:pt x="123" y="75"/>
                  </a:lnTo>
                  <a:lnTo>
                    <a:pt x="124" y="62"/>
                  </a:lnTo>
                  <a:lnTo>
                    <a:pt x="123" y="50"/>
                  </a:lnTo>
                  <a:lnTo>
                    <a:pt x="120" y="38"/>
                  </a:lnTo>
                  <a:lnTo>
                    <a:pt x="114" y="28"/>
                  </a:lnTo>
                  <a:lnTo>
                    <a:pt x="106" y="19"/>
                  </a:lnTo>
                  <a:lnTo>
                    <a:pt x="97" y="11"/>
                  </a:lnTo>
                  <a:lnTo>
                    <a:pt x="86" y="5"/>
                  </a:lnTo>
                  <a:lnTo>
                    <a:pt x="75" y="1"/>
                  </a:lnTo>
                  <a:lnTo>
                    <a:pt x="62" y="0"/>
                  </a:lnTo>
                  <a:lnTo>
                    <a:pt x="49" y="1"/>
                  </a:lnTo>
                  <a:lnTo>
                    <a:pt x="38" y="5"/>
                  </a:lnTo>
                  <a:lnTo>
                    <a:pt x="27" y="11"/>
                  </a:lnTo>
                  <a:lnTo>
                    <a:pt x="18" y="19"/>
                  </a:lnTo>
                  <a:lnTo>
                    <a:pt x="10" y="28"/>
                  </a:lnTo>
                  <a:lnTo>
                    <a:pt x="4" y="38"/>
                  </a:lnTo>
                  <a:lnTo>
                    <a:pt x="1" y="50"/>
                  </a:lnTo>
                  <a:lnTo>
                    <a:pt x="0" y="62"/>
                  </a:lnTo>
                  <a:lnTo>
                    <a:pt x="1" y="75"/>
                  </a:lnTo>
                  <a:lnTo>
                    <a:pt x="4" y="87"/>
                  </a:lnTo>
                  <a:lnTo>
                    <a:pt x="10" y="97"/>
                  </a:lnTo>
                  <a:lnTo>
                    <a:pt x="18" y="106"/>
                  </a:lnTo>
                  <a:lnTo>
                    <a:pt x="27" y="114"/>
                  </a:lnTo>
                  <a:lnTo>
                    <a:pt x="38" y="120"/>
                  </a:lnTo>
                  <a:lnTo>
                    <a:pt x="49" y="123"/>
                  </a:lnTo>
                  <a:lnTo>
                    <a:pt x="62" y="125"/>
                  </a:lnTo>
                  <a:close/>
                </a:path>
              </a:pathLst>
            </a:custGeom>
            <a:solidFill>
              <a:srgbClr val="F4C4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2" name="Freeform 44"/>
            <p:cNvSpPr>
              <a:spLocks/>
            </p:cNvSpPr>
            <p:nvPr/>
          </p:nvSpPr>
          <p:spPr bwMode="auto">
            <a:xfrm>
              <a:off x="2775" y="3239"/>
              <a:ext cx="932" cy="302"/>
            </a:xfrm>
            <a:custGeom>
              <a:avLst/>
              <a:gdLst>
                <a:gd name="T0" fmla="*/ 0 w 1864"/>
                <a:gd name="T1" fmla="*/ 43 h 605"/>
                <a:gd name="T2" fmla="*/ 36 w 1864"/>
                <a:gd name="T3" fmla="*/ 0 h 605"/>
                <a:gd name="T4" fmla="*/ 255 w 1864"/>
                <a:gd name="T5" fmla="*/ 51 h 605"/>
                <a:gd name="T6" fmla="*/ 528 w 1864"/>
                <a:gd name="T7" fmla="*/ 115 h 605"/>
                <a:gd name="T8" fmla="*/ 570 w 1864"/>
                <a:gd name="T9" fmla="*/ 112 h 605"/>
                <a:gd name="T10" fmla="*/ 623 w 1864"/>
                <a:gd name="T11" fmla="*/ 66 h 605"/>
                <a:gd name="T12" fmla="*/ 777 w 1864"/>
                <a:gd name="T13" fmla="*/ 26 h 605"/>
                <a:gd name="T14" fmla="*/ 891 w 1864"/>
                <a:gd name="T15" fmla="*/ 14 h 605"/>
                <a:gd name="T16" fmla="*/ 1027 w 1864"/>
                <a:gd name="T17" fmla="*/ 5 h 605"/>
                <a:gd name="T18" fmla="*/ 1194 w 1864"/>
                <a:gd name="T19" fmla="*/ 30 h 605"/>
                <a:gd name="T20" fmla="*/ 1291 w 1864"/>
                <a:gd name="T21" fmla="*/ 58 h 605"/>
                <a:gd name="T22" fmla="*/ 1381 w 1864"/>
                <a:gd name="T23" fmla="*/ 103 h 605"/>
                <a:gd name="T24" fmla="*/ 1748 w 1864"/>
                <a:gd name="T25" fmla="*/ 14 h 605"/>
                <a:gd name="T26" fmla="*/ 1831 w 1864"/>
                <a:gd name="T27" fmla="*/ 44 h 605"/>
                <a:gd name="T28" fmla="*/ 1864 w 1864"/>
                <a:gd name="T29" fmla="*/ 115 h 605"/>
                <a:gd name="T30" fmla="*/ 1838 w 1864"/>
                <a:gd name="T31" fmla="*/ 209 h 605"/>
                <a:gd name="T32" fmla="*/ 1753 w 1864"/>
                <a:gd name="T33" fmla="*/ 276 h 605"/>
                <a:gd name="T34" fmla="*/ 1634 w 1864"/>
                <a:gd name="T35" fmla="*/ 326 h 605"/>
                <a:gd name="T36" fmla="*/ 1510 w 1864"/>
                <a:gd name="T37" fmla="*/ 354 h 605"/>
                <a:gd name="T38" fmla="*/ 1489 w 1864"/>
                <a:gd name="T39" fmla="*/ 377 h 605"/>
                <a:gd name="T40" fmla="*/ 1508 w 1864"/>
                <a:gd name="T41" fmla="*/ 405 h 605"/>
                <a:gd name="T42" fmla="*/ 1540 w 1864"/>
                <a:gd name="T43" fmla="*/ 407 h 605"/>
                <a:gd name="T44" fmla="*/ 1508 w 1864"/>
                <a:gd name="T45" fmla="*/ 453 h 605"/>
                <a:gd name="T46" fmla="*/ 1429 w 1864"/>
                <a:gd name="T47" fmla="*/ 467 h 605"/>
                <a:gd name="T48" fmla="*/ 1395 w 1864"/>
                <a:gd name="T49" fmla="*/ 402 h 605"/>
                <a:gd name="T50" fmla="*/ 1425 w 1864"/>
                <a:gd name="T51" fmla="*/ 349 h 605"/>
                <a:gd name="T52" fmla="*/ 1572 w 1864"/>
                <a:gd name="T53" fmla="*/ 283 h 605"/>
                <a:gd name="T54" fmla="*/ 1685 w 1864"/>
                <a:gd name="T55" fmla="*/ 218 h 605"/>
                <a:gd name="T56" fmla="*/ 1710 w 1864"/>
                <a:gd name="T57" fmla="*/ 133 h 605"/>
                <a:gd name="T58" fmla="*/ 1651 w 1864"/>
                <a:gd name="T59" fmla="*/ 117 h 605"/>
                <a:gd name="T60" fmla="*/ 1584 w 1864"/>
                <a:gd name="T61" fmla="*/ 133 h 605"/>
                <a:gd name="T62" fmla="*/ 1496 w 1864"/>
                <a:gd name="T63" fmla="*/ 200 h 605"/>
                <a:gd name="T64" fmla="*/ 1443 w 1864"/>
                <a:gd name="T65" fmla="*/ 280 h 605"/>
                <a:gd name="T66" fmla="*/ 1346 w 1864"/>
                <a:gd name="T67" fmla="*/ 416 h 605"/>
                <a:gd name="T68" fmla="*/ 1224 w 1864"/>
                <a:gd name="T69" fmla="*/ 513 h 605"/>
                <a:gd name="T70" fmla="*/ 1256 w 1864"/>
                <a:gd name="T71" fmla="*/ 543 h 605"/>
                <a:gd name="T72" fmla="*/ 1217 w 1864"/>
                <a:gd name="T73" fmla="*/ 584 h 605"/>
                <a:gd name="T74" fmla="*/ 983 w 1864"/>
                <a:gd name="T75" fmla="*/ 605 h 605"/>
                <a:gd name="T76" fmla="*/ 800 w 1864"/>
                <a:gd name="T77" fmla="*/ 589 h 605"/>
                <a:gd name="T78" fmla="*/ 703 w 1864"/>
                <a:gd name="T79" fmla="*/ 568 h 605"/>
                <a:gd name="T80" fmla="*/ 701 w 1864"/>
                <a:gd name="T81" fmla="*/ 529 h 605"/>
                <a:gd name="T82" fmla="*/ 717 w 1864"/>
                <a:gd name="T83" fmla="*/ 499 h 605"/>
                <a:gd name="T84" fmla="*/ 455 w 1864"/>
                <a:gd name="T85" fmla="*/ 375 h 605"/>
                <a:gd name="T86" fmla="*/ 220 w 1864"/>
                <a:gd name="T87" fmla="*/ 227 h 605"/>
                <a:gd name="T88" fmla="*/ 57 w 1864"/>
                <a:gd name="T89" fmla="*/ 101 h 605"/>
                <a:gd name="T90" fmla="*/ 0 w 1864"/>
                <a:gd name="T91" fmla="*/ 43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64" h="605">
                  <a:moveTo>
                    <a:pt x="0" y="43"/>
                  </a:moveTo>
                  <a:lnTo>
                    <a:pt x="36" y="0"/>
                  </a:lnTo>
                  <a:lnTo>
                    <a:pt x="255" y="51"/>
                  </a:lnTo>
                  <a:lnTo>
                    <a:pt x="528" y="115"/>
                  </a:lnTo>
                  <a:lnTo>
                    <a:pt x="570" y="112"/>
                  </a:lnTo>
                  <a:lnTo>
                    <a:pt x="623" y="66"/>
                  </a:lnTo>
                  <a:lnTo>
                    <a:pt x="777" y="26"/>
                  </a:lnTo>
                  <a:lnTo>
                    <a:pt x="891" y="14"/>
                  </a:lnTo>
                  <a:lnTo>
                    <a:pt x="1027" y="5"/>
                  </a:lnTo>
                  <a:lnTo>
                    <a:pt x="1194" y="30"/>
                  </a:lnTo>
                  <a:lnTo>
                    <a:pt x="1291" y="58"/>
                  </a:lnTo>
                  <a:lnTo>
                    <a:pt x="1381" y="103"/>
                  </a:lnTo>
                  <a:lnTo>
                    <a:pt x="1748" y="14"/>
                  </a:lnTo>
                  <a:lnTo>
                    <a:pt x="1831" y="44"/>
                  </a:lnTo>
                  <a:lnTo>
                    <a:pt x="1864" y="115"/>
                  </a:lnTo>
                  <a:lnTo>
                    <a:pt x="1838" y="209"/>
                  </a:lnTo>
                  <a:lnTo>
                    <a:pt x="1753" y="276"/>
                  </a:lnTo>
                  <a:lnTo>
                    <a:pt x="1634" y="326"/>
                  </a:lnTo>
                  <a:lnTo>
                    <a:pt x="1510" y="354"/>
                  </a:lnTo>
                  <a:lnTo>
                    <a:pt x="1489" y="377"/>
                  </a:lnTo>
                  <a:lnTo>
                    <a:pt x="1508" y="405"/>
                  </a:lnTo>
                  <a:lnTo>
                    <a:pt x="1540" y="407"/>
                  </a:lnTo>
                  <a:lnTo>
                    <a:pt x="1508" y="453"/>
                  </a:lnTo>
                  <a:lnTo>
                    <a:pt x="1429" y="467"/>
                  </a:lnTo>
                  <a:lnTo>
                    <a:pt x="1395" y="402"/>
                  </a:lnTo>
                  <a:lnTo>
                    <a:pt x="1425" y="349"/>
                  </a:lnTo>
                  <a:lnTo>
                    <a:pt x="1572" y="283"/>
                  </a:lnTo>
                  <a:lnTo>
                    <a:pt x="1685" y="218"/>
                  </a:lnTo>
                  <a:lnTo>
                    <a:pt x="1710" y="133"/>
                  </a:lnTo>
                  <a:lnTo>
                    <a:pt x="1651" y="117"/>
                  </a:lnTo>
                  <a:lnTo>
                    <a:pt x="1584" y="133"/>
                  </a:lnTo>
                  <a:lnTo>
                    <a:pt x="1496" y="200"/>
                  </a:lnTo>
                  <a:lnTo>
                    <a:pt x="1443" y="280"/>
                  </a:lnTo>
                  <a:lnTo>
                    <a:pt x="1346" y="416"/>
                  </a:lnTo>
                  <a:lnTo>
                    <a:pt x="1224" y="513"/>
                  </a:lnTo>
                  <a:lnTo>
                    <a:pt x="1256" y="543"/>
                  </a:lnTo>
                  <a:lnTo>
                    <a:pt x="1217" y="584"/>
                  </a:lnTo>
                  <a:lnTo>
                    <a:pt x="983" y="605"/>
                  </a:lnTo>
                  <a:lnTo>
                    <a:pt x="800" y="589"/>
                  </a:lnTo>
                  <a:lnTo>
                    <a:pt x="703" y="568"/>
                  </a:lnTo>
                  <a:lnTo>
                    <a:pt x="701" y="529"/>
                  </a:lnTo>
                  <a:lnTo>
                    <a:pt x="717" y="499"/>
                  </a:lnTo>
                  <a:lnTo>
                    <a:pt x="455" y="375"/>
                  </a:lnTo>
                  <a:lnTo>
                    <a:pt x="220" y="227"/>
                  </a:lnTo>
                  <a:lnTo>
                    <a:pt x="57" y="101"/>
                  </a:lnTo>
                  <a:lnTo>
                    <a:pt x="0" y="43"/>
                  </a:lnTo>
                  <a:close/>
                </a:path>
              </a:pathLst>
            </a:custGeom>
            <a:solidFill>
              <a:srgbClr val="F9DD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3" name="Freeform 45"/>
            <p:cNvSpPr>
              <a:spLocks/>
            </p:cNvSpPr>
            <p:nvPr/>
          </p:nvSpPr>
          <p:spPr bwMode="auto">
            <a:xfrm>
              <a:off x="3075" y="3183"/>
              <a:ext cx="354" cy="96"/>
            </a:xfrm>
            <a:custGeom>
              <a:avLst/>
              <a:gdLst>
                <a:gd name="T0" fmla="*/ 427 w 707"/>
                <a:gd name="T1" fmla="*/ 77 h 192"/>
                <a:gd name="T2" fmla="*/ 415 w 707"/>
                <a:gd name="T3" fmla="*/ 105 h 192"/>
                <a:gd name="T4" fmla="*/ 459 w 707"/>
                <a:gd name="T5" fmla="*/ 109 h 192"/>
                <a:gd name="T6" fmla="*/ 515 w 707"/>
                <a:gd name="T7" fmla="*/ 115 h 192"/>
                <a:gd name="T8" fmla="*/ 556 w 707"/>
                <a:gd name="T9" fmla="*/ 122 h 192"/>
                <a:gd name="T10" fmla="*/ 622 w 707"/>
                <a:gd name="T11" fmla="*/ 136 h 192"/>
                <a:gd name="T12" fmla="*/ 688 w 707"/>
                <a:gd name="T13" fmla="*/ 155 h 192"/>
                <a:gd name="T14" fmla="*/ 707 w 707"/>
                <a:gd name="T15" fmla="*/ 174 h 192"/>
                <a:gd name="T16" fmla="*/ 691 w 707"/>
                <a:gd name="T17" fmla="*/ 179 h 192"/>
                <a:gd name="T18" fmla="*/ 676 w 707"/>
                <a:gd name="T19" fmla="*/ 176 h 192"/>
                <a:gd name="T20" fmla="*/ 616 w 707"/>
                <a:gd name="T21" fmla="*/ 162 h 192"/>
                <a:gd name="T22" fmla="*/ 519 w 707"/>
                <a:gd name="T23" fmla="*/ 147 h 192"/>
                <a:gd name="T24" fmla="*/ 454 w 707"/>
                <a:gd name="T25" fmla="*/ 141 h 192"/>
                <a:gd name="T26" fmla="*/ 410 w 707"/>
                <a:gd name="T27" fmla="*/ 139 h 192"/>
                <a:gd name="T28" fmla="*/ 325 w 707"/>
                <a:gd name="T29" fmla="*/ 139 h 192"/>
                <a:gd name="T30" fmla="*/ 242 w 707"/>
                <a:gd name="T31" fmla="*/ 146 h 192"/>
                <a:gd name="T32" fmla="*/ 160 w 707"/>
                <a:gd name="T33" fmla="*/ 158 h 192"/>
                <a:gd name="T34" fmla="*/ 80 w 707"/>
                <a:gd name="T35" fmla="*/ 173 h 192"/>
                <a:gd name="T36" fmla="*/ 2 w 707"/>
                <a:gd name="T37" fmla="*/ 192 h 192"/>
                <a:gd name="T38" fmla="*/ 0 w 707"/>
                <a:gd name="T39" fmla="*/ 179 h 192"/>
                <a:gd name="T40" fmla="*/ 28 w 707"/>
                <a:gd name="T41" fmla="*/ 163 h 192"/>
                <a:gd name="T42" fmla="*/ 73 w 707"/>
                <a:gd name="T43" fmla="*/ 149 h 192"/>
                <a:gd name="T44" fmla="*/ 105 w 707"/>
                <a:gd name="T45" fmla="*/ 140 h 192"/>
                <a:gd name="T46" fmla="*/ 148 w 707"/>
                <a:gd name="T47" fmla="*/ 131 h 192"/>
                <a:gd name="T48" fmla="*/ 206 w 707"/>
                <a:gd name="T49" fmla="*/ 121 h 192"/>
                <a:gd name="T50" fmla="*/ 241 w 707"/>
                <a:gd name="T51" fmla="*/ 116 h 192"/>
                <a:gd name="T52" fmla="*/ 295 w 707"/>
                <a:gd name="T53" fmla="*/ 110 h 192"/>
                <a:gd name="T54" fmla="*/ 342 w 707"/>
                <a:gd name="T55" fmla="*/ 106 h 192"/>
                <a:gd name="T56" fmla="*/ 365 w 707"/>
                <a:gd name="T57" fmla="*/ 99 h 192"/>
                <a:gd name="T58" fmla="*/ 388 w 707"/>
                <a:gd name="T59" fmla="*/ 79 h 192"/>
                <a:gd name="T60" fmla="*/ 394 w 707"/>
                <a:gd name="T61" fmla="*/ 48 h 192"/>
                <a:gd name="T62" fmla="*/ 380 w 707"/>
                <a:gd name="T63" fmla="*/ 27 h 192"/>
                <a:gd name="T64" fmla="*/ 357 w 707"/>
                <a:gd name="T65" fmla="*/ 22 h 192"/>
                <a:gd name="T66" fmla="*/ 332 w 707"/>
                <a:gd name="T67" fmla="*/ 32 h 192"/>
                <a:gd name="T68" fmla="*/ 319 w 707"/>
                <a:gd name="T69" fmla="*/ 55 h 192"/>
                <a:gd name="T70" fmla="*/ 320 w 707"/>
                <a:gd name="T71" fmla="*/ 85 h 192"/>
                <a:gd name="T72" fmla="*/ 305 w 707"/>
                <a:gd name="T73" fmla="*/ 79 h 192"/>
                <a:gd name="T74" fmla="*/ 305 w 707"/>
                <a:gd name="T75" fmla="*/ 45 h 192"/>
                <a:gd name="T76" fmla="*/ 315 w 707"/>
                <a:gd name="T77" fmla="*/ 23 h 192"/>
                <a:gd name="T78" fmla="*/ 333 w 707"/>
                <a:gd name="T79" fmla="*/ 8 h 192"/>
                <a:gd name="T80" fmla="*/ 372 w 707"/>
                <a:gd name="T81" fmla="*/ 0 h 192"/>
                <a:gd name="T82" fmla="*/ 409 w 707"/>
                <a:gd name="T83" fmla="*/ 14 h 192"/>
                <a:gd name="T84" fmla="*/ 428 w 707"/>
                <a:gd name="T85" fmla="*/ 45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7" h="192">
                  <a:moveTo>
                    <a:pt x="428" y="45"/>
                  </a:moveTo>
                  <a:lnTo>
                    <a:pt x="430" y="61"/>
                  </a:lnTo>
                  <a:lnTo>
                    <a:pt x="427" y="77"/>
                  </a:lnTo>
                  <a:lnTo>
                    <a:pt x="421" y="92"/>
                  </a:lnTo>
                  <a:lnTo>
                    <a:pt x="411" y="105"/>
                  </a:lnTo>
                  <a:lnTo>
                    <a:pt x="415" y="105"/>
                  </a:lnTo>
                  <a:lnTo>
                    <a:pt x="426" y="106"/>
                  </a:lnTo>
                  <a:lnTo>
                    <a:pt x="441" y="107"/>
                  </a:lnTo>
                  <a:lnTo>
                    <a:pt x="459" y="109"/>
                  </a:lnTo>
                  <a:lnTo>
                    <a:pt x="479" y="111"/>
                  </a:lnTo>
                  <a:lnTo>
                    <a:pt x="499" y="114"/>
                  </a:lnTo>
                  <a:lnTo>
                    <a:pt x="515" y="115"/>
                  </a:lnTo>
                  <a:lnTo>
                    <a:pt x="527" y="117"/>
                  </a:lnTo>
                  <a:lnTo>
                    <a:pt x="540" y="120"/>
                  </a:lnTo>
                  <a:lnTo>
                    <a:pt x="556" y="122"/>
                  </a:lnTo>
                  <a:lnTo>
                    <a:pt x="576" y="125"/>
                  </a:lnTo>
                  <a:lnTo>
                    <a:pt x="599" y="130"/>
                  </a:lnTo>
                  <a:lnTo>
                    <a:pt x="622" y="136"/>
                  </a:lnTo>
                  <a:lnTo>
                    <a:pt x="645" y="141"/>
                  </a:lnTo>
                  <a:lnTo>
                    <a:pt x="667" y="148"/>
                  </a:lnTo>
                  <a:lnTo>
                    <a:pt x="688" y="155"/>
                  </a:lnTo>
                  <a:lnTo>
                    <a:pt x="700" y="163"/>
                  </a:lnTo>
                  <a:lnTo>
                    <a:pt x="706" y="169"/>
                  </a:lnTo>
                  <a:lnTo>
                    <a:pt x="707" y="174"/>
                  </a:lnTo>
                  <a:lnTo>
                    <a:pt x="705" y="182"/>
                  </a:lnTo>
                  <a:lnTo>
                    <a:pt x="696" y="181"/>
                  </a:lnTo>
                  <a:lnTo>
                    <a:pt x="691" y="179"/>
                  </a:lnTo>
                  <a:lnTo>
                    <a:pt x="688" y="178"/>
                  </a:lnTo>
                  <a:lnTo>
                    <a:pt x="683" y="177"/>
                  </a:lnTo>
                  <a:lnTo>
                    <a:pt x="676" y="176"/>
                  </a:lnTo>
                  <a:lnTo>
                    <a:pt x="665" y="173"/>
                  </a:lnTo>
                  <a:lnTo>
                    <a:pt x="645" y="168"/>
                  </a:lnTo>
                  <a:lnTo>
                    <a:pt x="616" y="162"/>
                  </a:lnTo>
                  <a:lnTo>
                    <a:pt x="582" y="155"/>
                  </a:lnTo>
                  <a:lnTo>
                    <a:pt x="549" y="151"/>
                  </a:lnTo>
                  <a:lnTo>
                    <a:pt x="519" y="147"/>
                  </a:lnTo>
                  <a:lnTo>
                    <a:pt x="493" y="144"/>
                  </a:lnTo>
                  <a:lnTo>
                    <a:pt x="471" y="143"/>
                  </a:lnTo>
                  <a:lnTo>
                    <a:pt x="454" y="141"/>
                  </a:lnTo>
                  <a:lnTo>
                    <a:pt x="442" y="140"/>
                  </a:lnTo>
                  <a:lnTo>
                    <a:pt x="439" y="140"/>
                  </a:lnTo>
                  <a:lnTo>
                    <a:pt x="410" y="139"/>
                  </a:lnTo>
                  <a:lnTo>
                    <a:pt x="381" y="138"/>
                  </a:lnTo>
                  <a:lnTo>
                    <a:pt x="353" y="138"/>
                  </a:lnTo>
                  <a:lnTo>
                    <a:pt x="325" y="139"/>
                  </a:lnTo>
                  <a:lnTo>
                    <a:pt x="297" y="140"/>
                  </a:lnTo>
                  <a:lnTo>
                    <a:pt x="269" y="143"/>
                  </a:lnTo>
                  <a:lnTo>
                    <a:pt x="242" y="146"/>
                  </a:lnTo>
                  <a:lnTo>
                    <a:pt x="214" y="148"/>
                  </a:lnTo>
                  <a:lnTo>
                    <a:pt x="188" y="153"/>
                  </a:lnTo>
                  <a:lnTo>
                    <a:pt x="160" y="158"/>
                  </a:lnTo>
                  <a:lnTo>
                    <a:pt x="133" y="162"/>
                  </a:lnTo>
                  <a:lnTo>
                    <a:pt x="107" y="167"/>
                  </a:lnTo>
                  <a:lnTo>
                    <a:pt x="80" y="173"/>
                  </a:lnTo>
                  <a:lnTo>
                    <a:pt x="54" y="179"/>
                  </a:lnTo>
                  <a:lnTo>
                    <a:pt x="28" y="185"/>
                  </a:lnTo>
                  <a:lnTo>
                    <a:pt x="2" y="192"/>
                  </a:lnTo>
                  <a:lnTo>
                    <a:pt x="1" y="187"/>
                  </a:lnTo>
                  <a:lnTo>
                    <a:pt x="0" y="184"/>
                  </a:lnTo>
                  <a:lnTo>
                    <a:pt x="0" y="179"/>
                  </a:lnTo>
                  <a:lnTo>
                    <a:pt x="0" y="175"/>
                  </a:lnTo>
                  <a:lnTo>
                    <a:pt x="14" y="169"/>
                  </a:lnTo>
                  <a:lnTo>
                    <a:pt x="28" y="163"/>
                  </a:lnTo>
                  <a:lnTo>
                    <a:pt x="43" y="158"/>
                  </a:lnTo>
                  <a:lnTo>
                    <a:pt x="58" y="153"/>
                  </a:lnTo>
                  <a:lnTo>
                    <a:pt x="73" y="149"/>
                  </a:lnTo>
                  <a:lnTo>
                    <a:pt x="86" y="145"/>
                  </a:lnTo>
                  <a:lnTo>
                    <a:pt x="96" y="143"/>
                  </a:lnTo>
                  <a:lnTo>
                    <a:pt x="105" y="140"/>
                  </a:lnTo>
                  <a:lnTo>
                    <a:pt x="115" y="138"/>
                  </a:lnTo>
                  <a:lnTo>
                    <a:pt x="130" y="134"/>
                  </a:lnTo>
                  <a:lnTo>
                    <a:pt x="148" y="131"/>
                  </a:lnTo>
                  <a:lnTo>
                    <a:pt x="168" y="128"/>
                  </a:lnTo>
                  <a:lnTo>
                    <a:pt x="188" y="124"/>
                  </a:lnTo>
                  <a:lnTo>
                    <a:pt x="206" y="121"/>
                  </a:lnTo>
                  <a:lnTo>
                    <a:pt x="221" y="118"/>
                  </a:lnTo>
                  <a:lnTo>
                    <a:pt x="230" y="117"/>
                  </a:lnTo>
                  <a:lnTo>
                    <a:pt x="241" y="116"/>
                  </a:lnTo>
                  <a:lnTo>
                    <a:pt x="256" y="115"/>
                  </a:lnTo>
                  <a:lnTo>
                    <a:pt x="275" y="113"/>
                  </a:lnTo>
                  <a:lnTo>
                    <a:pt x="295" y="110"/>
                  </a:lnTo>
                  <a:lnTo>
                    <a:pt x="314" y="109"/>
                  </a:lnTo>
                  <a:lnTo>
                    <a:pt x="330" y="107"/>
                  </a:lnTo>
                  <a:lnTo>
                    <a:pt x="342" y="106"/>
                  </a:lnTo>
                  <a:lnTo>
                    <a:pt x="347" y="106"/>
                  </a:lnTo>
                  <a:lnTo>
                    <a:pt x="359" y="101"/>
                  </a:lnTo>
                  <a:lnTo>
                    <a:pt x="365" y="99"/>
                  </a:lnTo>
                  <a:lnTo>
                    <a:pt x="371" y="95"/>
                  </a:lnTo>
                  <a:lnTo>
                    <a:pt x="379" y="90"/>
                  </a:lnTo>
                  <a:lnTo>
                    <a:pt x="388" y="79"/>
                  </a:lnTo>
                  <a:lnTo>
                    <a:pt x="393" y="69"/>
                  </a:lnTo>
                  <a:lnTo>
                    <a:pt x="394" y="58"/>
                  </a:lnTo>
                  <a:lnTo>
                    <a:pt x="394" y="48"/>
                  </a:lnTo>
                  <a:lnTo>
                    <a:pt x="390" y="41"/>
                  </a:lnTo>
                  <a:lnTo>
                    <a:pt x="386" y="34"/>
                  </a:lnTo>
                  <a:lnTo>
                    <a:pt x="380" y="27"/>
                  </a:lnTo>
                  <a:lnTo>
                    <a:pt x="373" y="24"/>
                  </a:lnTo>
                  <a:lnTo>
                    <a:pt x="365" y="23"/>
                  </a:lnTo>
                  <a:lnTo>
                    <a:pt x="357" y="22"/>
                  </a:lnTo>
                  <a:lnTo>
                    <a:pt x="349" y="23"/>
                  </a:lnTo>
                  <a:lnTo>
                    <a:pt x="341" y="25"/>
                  </a:lnTo>
                  <a:lnTo>
                    <a:pt x="332" y="32"/>
                  </a:lnTo>
                  <a:lnTo>
                    <a:pt x="326" y="39"/>
                  </a:lnTo>
                  <a:lnTo>
                    <a:pt x="322" y="47"/>
                  </a:lnTo>
                  <a:lnTo>
                    <a:pt x="319" y="55"/>
                  </a:lnTo>
                  <a:lnTo>
                    <a:pt x="317" y="67"/>
                  </a:lnTo>
                  <a:lnTo>
                    <a:pt x="318" y="76"/>
                  </a:lnTo>
                  <a:lnTo>
                    <a:pt x="320" y="85"/>
                  </a:lnTo>
                  <a:lnTo>
                    <a:pt x="320" y="94"/>
                  </a:lnTo>
                  <a:lnTo>
                    <a:pt x="310" y="88"/>
                  </a:lnTo>
                  <a:lnTo>
                    <a:pt x="305" y="79"/>
                  </a:lnTo>
                  <a:lnTo>
                    <a:pt x="304" y="67"/>
                  </a:lnTo>
                  <a:lnTo>
                    <a:pt x="304" y="52"/>
                  </a:lnTo>
                  <a:lnTo>
                    <a:pt x="305" y="45"/>
                  </a:lnTo>
                  <a:lnTo>
                    <a:pt x="309" y="37"/>
                  </a:lnTo>
                  <a:lnTo>
                    <a:pt x="311" y="30"/>
                  </a:lnTo>
                  <a:lnTo>
                    <a:pt x="315" y="23"/>
                  </a:lnTo>
                  <a:lnTo>
                    <a:pt x="320" y="17"/>
                  </a:lnTo>
                  <a:lnTo>
                    <a:pt x="326" y="12"/>
                  </a:lnTo>
                  <a:lnTo>
                    <a:pt x="333" y="8"/>
                  </a:lnTo>
                  <a:lnTo>
                    <a:pt x="340" y="5"/>
                  </a:lnTo>
                  <a:lnTo>
                    <a:pt x="357" y="1"/>
                  </a:lnTo>
                  <a:lnTo>
                    <a:pt x="372" y="0"/>
                  </a:lnTo>
                  <a:lnTo>
                    <a:pt x="386" y="2"/>
                  </a:lnTo>
                  <a:lnTo>
                    <a:pt x="398" y="7"/>
                  </a:lnTo>
                  <a:lnTo>
                    <a:pt x="409" y="14"/>
                  </a:lnTo>
                  <a:lnTo>
                    <a:pt x="418" y="22"/>
                  </a:lnTo>
                  <a:lnTo>
                    <a:pt x="424" y="33"/>
                  </a:lnTo>
                  <a:lnTo>
                    <a:pt x="428" y="45"/>
                  </a:lnTo>
                  <a:close/>
                </a:path>
              </a:pathLst>
            </a:custGeom>
            <a:solidFill>
              <a:srgbClr val="A863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4" name="Freeform 46"/>
            <p:cNvSpPr>
              <a:spLocks/>
            </p:cNvSpPr>
            <p:nvPr/>
          </p:nvSpPr>
          <p:spPr bwMode="auto">
            <a:xfrm>
              <a:off x="2773" y="3231"/>
              <a:ext cx="943" cy="209"/>
            </a:xfrm>
            <a:custGeom>
              <a:avLst/>
              <a:gdLst>
                <a:gd name="T0" fmla="*/ 1884 w 1886"/>
                <a:gd name="T1" fmla="*/ 164 h 420"/>
                <a:gd name="T2" fmla="*/ 1847 w 1886"/>
                <a:gd name="T3" fmla="*/ 235 h 420"/>
                <a:gd name="T4" fmla="*/ 1789 w 1886"/>
                <a:gd name="T5" fmla="*/ 287 h 420"/>
                <a:gd name="T6" fmla="*/ 1733 w 1886"/>
                <a:gd name="T7" fmla="*/ 323 h 420"/>
                <a:gd name="T8" fmla="*/ 1664 w 1886"/>
                <a:gd name="T9" fmla="*/ 346 h 420"/>
                <a:gd name="T10" fmla="*/ 1567 w 1886"/>
                <a:gd name="T11" fmla="*/ 365 h 420"/>
                <a:gd name="T12" fmla="*/ 1520 w 1886"/>
                <a:gd name="T13" fmla="*/ 376 h 420"/>
                <a:gd name="T14" fmla="*/ 1502 w 1886"/>
                <a:gd name="T15" fmla="*/ 392 h 420"/>
                <a:gd name="T16" fmla="*/ 1517 w 1886"/>
                <a:gd name="T17" fmla="*/ 410 h 420"/>
                <a:gd name="T18" fmla="*/ 1506 w 1886"/>
                <a:gd name="T19" fmla="*/ 420 h 420"/>
                <a:gd name="T20" fmla="*/ 1489 w 1886"/>
                <a:gd name="T21" fmla="*/ 401 h 420"/>
                <a:gd name="T22" fmla="*/ 1502 w 1886"/>
                <a:gd name="T23" fmla="*/ 369 h 420"/>
                <a:gd name="T24" fmla="*/ 1542 w 1886"/>
                <a:gd name="T25" fmla="*/ 352 h 420"/>
                <a:gd name="T26" fmla="*/ 1613 w 1886"/>
                <a:gd name="T27" fmla="*/ 338 h 420"/>
                <a:gd name="T28" fmla="*/ 1693 w 1886"/>
                <a:gd name="T29" fmla="*/ 311 h 420"/>
                <a:gd name="T30" fmla="*/ 1766 w 1886"/>
                <a:gd name="T31" fmla="*/ 270 h 420"/>
                <a:gd name="T32" fmla="*/ 1829 w 1886"/>
                <a:gd name="T33" fmla="*/ 210 h 420"/>
                <a:gd name="T34" fmla="*/ 1849 w 1886"/>
                <a:gd name="T35" fmla="*/ 140 h 420"/>
                <a:gd name="T36" fmla="*/ 1824 w 1886"/>
                <a:gd name="T37" fmla="*/ 90 h 420"/>
                <a:gd name="T38" fmla="*/ 1777 w 1886"/>
                <a:gd name="T39" fmla="*/ 63 h 420"/>
                <a:gd name="T40" fmla="*/ 1726 w 1886"/>
                <a:gd name="T41" fmla="*/ 61 h 420"/>
                <a:gd name="T42" fmla="*/ 1690 w 1886"/>
                <a:gd name="T43" fmla="*/ 71 h 420"/>
                <a:gd name="T44" fmla="*/ 1607 w 1886"/>
                <a:gd name="T45" fmla="*/ 94 h 420"/>
                <a:gd name="T46" fmla="*/ 1498 w 1886"/>
                <a:gd name="T47" fmla="*/ 121 h 420"/>
                <a:gd name="T48" fmla="*/ 1398 w 1886"/>
                <a:gd name="T49" fmla="*/ 141 h 420"/>
                <a:gd name="T50" fmla="*/ 1334 w 1886"/>
                <a:gd name="T51" fmla="*/ 147 h 420"/>
                <a:gd name="T52" fmla="*/ 1229 w 1886"/>
                <a:gd name="T53" fmla="*/ 156 h 420"/>
                <a:gd name="T54" fmla="*/ 1113 w 1886"/>
                <a:gd name="T55" fmla="*/ 164 h 420"/>
                <a:gd name="T56" fmla="*/ 1028 w 1886"/>
                <a:gd name="T57" fmla="*/ 167 h 420"/>
                <a:gd name="T58" fmla="*/ 960 w 1886"/>
                <a:gd name="T59" fmla="*/ 169 h 420"/>
                <a:gd name="T60" fmla="*/ 858 w 1886"/>
                <a:gd name="T61" fmla="*/ 171 h 420"/>
                <a:gd name="T62" fmla="*/ 798 w 1886"/>
                <a:gd name="T63" fmla="*/ 167 h 420"/>
                <a:gd name="T64" fmla="*/ 736 w 1886"/>
                <a:gd name="T65" fmla="*/ 164 h 420"/>
                <a:gd name="T66" fmla="*/ 677 w 1886"/>
                <a:gd name="T67" fmla="*/ 160 h 420"/>
                <a:gd name="T68" fmla="*/ 644 w 1886"/>
                <a:gd name="T69" fmla="*/ 158 h 420"/>
                <a:gd name="T70" fmla="*/ 629 w 1886"/>
                <a:gd name="T71" fmla="*/ 157 h 420"/>
                <a:gd name="T72" fmla="*/ 578 w 1886"/>
                <a:gd name="T73" fmla="*/ 150 h 420"/>
                <a:gd name="T74" fmla="*/ 509 w 1886"/>
                <a:gd name="T75" fmla="*/ 141 h 420"/>
                <a:gd name="T76" fmla="*/ 443 w 1886"/>
                <a:gd name="T77" fmla="*/ 128 h 420"/>
                <a:gd name="T78" fmla="*/ 364 w 1886"/>
                <a:gd name="T79" fmla="*/ 109 h 420"/>
                <a:gd name="T80" fmla="*/ 239 w 1886"/>
                <a:gd name="T81" fmla="*/ 79 h 420"/>
                <a:gd name="T82" fmla="*/ 117 w 1886"/>
                <a:gd name="T83" fmla="*/ 50 h 420"/>
                <a:gd name="T84" fmla="*/ 48 w 1886"/>
                <a:gd name="T85" fmla="*/ 34 h 420"/>
                <a:gd name="T86" fmla="*/ 28 w 1886"/>
                <a:gd name="T87" fmla="*/ 44 h 420"/>
                <a:gd name="T88" fmla="*/ 9 w 1886"/>
                <a:gd name="T89" fmla="*/ 65 h 420"/>
                <a:gd name="T90" fmla="*/ 1 w 1886"/>
                <a:gd name="T91" fmla="*/ 52 h 420"/>
                <a:gd name="T92" fmla="*/ 23 w 1886"/>
                <a:gd name="T93" fmla="*/ 11 h 420"/>
                <a:gd name="T94" fmla="*/ 58 w 1886"/>
                <a:gd name="T95" fmla="*/ 7 h 420"/>
                <a:gd name="T96" fmla="*/ 158 w 1886"/>
                <a:gd name="T97" fmla="*/ 30 h 420"/>
                <a:gd name="T98" fmla="*/ 299 w 1886"/>
                <a:gd name="T99" fmla="*/ 63 h 420"/>
                <a:gd name="T100" fmla="*/ 447 w 1886"/>
                <a:gd name="T101" fmla="*/ 94 h 420"/>
                <a:gd name="T102" fmla="*/ 546 w 1886"/>
                <a:gd name="T103" fmla="*/ 110 h 420"/>
                <a:gd name="T104" fmla="*/ 613 w 1886"/>
                <a:gd name="T105" fmla="*/ 118 h 420"/>
                <a:gd name="T106" fmla="*/ 1179 w 1886"/>
                <a:gd name="T107" fmla="*/ 120 h 420"/>
                <a:gd name="T108" fmla="*/ 1492 w 1886"/>
                <a:gd name="T109" fmla="*/ 84 h 420"/>
                <a:gd name="T110" fmla="*/ 1549 w 1886"/>
                <a:gd name="T111" fmla="*/ 71 h 420"/>
                <a:gd name="T112" fmla="*/ 1600 w 1886"/>
                <a:gd name="T113" fmla="*/ 56 h 420"/>
                <a:gd name="T114" fmla="*/ 1650 w 1886"/>
                <a:gd name="T115" fmla="*/ 41 h 420"/>
                <a:gd name="T116" fmla="*/ 1720 w 1886"/>
                <a:gd name="T117" fmla="*/ 20 h 420"/>
                <a:gd name="T118" fmla="*/ 1797 w 1886"/>
                <a:gd name="T119" fmla="*/ 20 h 420"/>
                <a:gd name="T120" fmla="*/ 1848 w 1886"/>
                <a:gd name="T121" fmla="*/ 48 h 420"/>
                <a:gd name="T122" fmla="*/ 1872 w 1886"/>
                <a:gd name="T123" fmla="*/ 82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86" h="420">
                  <a:moveTo>
                    <a:pt x="1880" y="104"/>
                  </a:moveTo>
                  <a:lnTo>
                    <a:pt x="1885" y="125"/>
                  </a:lnTo>
                  <a:lnTo>
                    <a:pt x="1886" y="144"/>
                  </a:lnTo>
                  <a:lnTo>
                    <a:pt x="1884" y="164"/>
                  </a:lnTo>
                  <a:lnTo>
                    <a:pt x="1878" y="183"/>
                  </a:lnTo>
                  <a:lnTo>
                    <a:pt x="1870" y="202"/>
                  </a:lnTo>
                  <a:lnTo>
                    <a:pt x="1860" y="219"/>
                  </a:lnTo>
                  <a:lnTo>
                    <a:pt x="1847" y="235"/>
                  </a:lnTo>
                  <a:lnTo>
                    <a:pt x="1834" y="250"/>
                  </a:lnTo>
                  <a:lnTo>
                    <a:pt x="1818" y="264"/>
                  </a:lnTo>
                  <a:lnTo>
                    <a:pt x="1803" y="277"/>
                  </a:lnTo>
                  <a:lnTo>
                    <a:pt x="1789" y="287"/>
                  </a:lnTo>
                  <a:lnTo>
                    <a:pt x="1776" y="298"/>
                  </a:lnTo>
                  <a:lnTo>
                    <a:pt x="1762" y="307"/>
                  </a:lnTo>
                  <a:lnTo>
                    <a:pt x="1747" y="315"/>
                  </a:lnTo>
                  <a:lnTo>
                    <a:pt x="1733" y="323"/>
                  </a:lnTo>
                  <a:lnTo>
                    <a:pt x="1717" y="329"/>
                  </a:lnTo>
                  <a:lnTo>
                    <a:pt x="1701" y="336"/>
                  </a:lnTo>
                  <a:lnTo>
                    <a:pt x="1683" y="341"/>
                  </a:lnTo>
                  <a:lnTo>
                    <a:pt x="1664" y="346"/>
                  </a:lnTo>
                  <a:lnTo>
                    <a:pt x="1643" y="352"/>
                  </a:lnTo>
                  <a:lnTo>
                    <a:pt x="1620" y="356"/>
                  </a:lnTo>
                  <a:lnTo>
                    <a:pt x="1596" y="361"/>
                  </a:lnTo>
                  <a:lnTo>
                    <a:pt x="1567" y="365"/>
                  </a:lnTo>
                  <a:lnTo>
                    <a:pt x="1537" y="370"/>
                  </a:lnTo>
                  <a:lnTo>
                    <a:pt x="1531" y="372"/>
                  </a:lnTo>
                  <a:lnTo>
                    <a:pt x="1525" y="374"/>
                  </a:lnTo>
                  <a:lnTo>
                    <a:pt x="1520" y="376"/>
                  </a:lnTo>
                  <a:lnTo>
                    <a:pt x="1514" y="379"/>
                  </a:lnTo>
                  <a:lnTo>
                    <a:pt x="1509" y="383"/>
                  </a:lnTo>
                  <a:lnTo>
                    <a:pt x="1505" y="386"/>
                  </a:lnTo>
                  <a:lnTo>
                    <a:pt x="1502" y="392"/>
                  </a:lnTo>
                  <a:lnTo>
                    <a:pt x="1502" y="399"/>
                  </a:lnTo>
                  <a:lnTo>
                    <a:pt x="1507" y="407"/>
                  </a:lnTo>
                  <a:lnTo>
                    <a:pt x="1512" y="410"/>
                  </a:lnTo>
                  <a:lnTo>
                    <a:pt x="1517" y="410"/>
                  </a:lnTo>
                  <a:lnTo>
                    <a:pt x="1524" y="409"/>
                  </a:lnTo>
                  <a:lnTo>
                    <a:pt x="1519" y="414"/>
                  </a:lnTo>
                  <a:lnTo>
                    <a:pt x="1513" y="417"/>
                  </a:lnTo>
                  <a:lnTo>
                    <a:pt x="1506" y="420"/>
                  </a:lnTo>
                  <a:lnTo>
                    <a:pt x="1498" y="418"/>
                  </a:lnTo>
                  <a:lnTo>
                    <a:pt x="1492" y="414"/>
                  </a:lnTo>
                  <a:lnTo>
                    <a:pt x="1490" y="408"/>
                  </a:lnTo>
                  <a:lnTo>
                    <a:pt x="1489" y="401"/>
                  </a:lnTo>
                  <a:lnTo>
                    <a:pt x="1486" y="395"/>
                  </a:lnTo>
                  <a:lnTo>
                    <a:pt x="1489" y="384"/>
                  </a:lnTo>
                  <a:lnTo>
                    <a:pt x="1494" y="376"/>
                  </a:lnTo>
                  <a:lnTo>
                    <a:pt x="1502" y="369"/>
                  </a:lnTo>
                  <a:lnTo>
                    <a:pt x="1510" y="363"/>
                  </a:lnTo>
                  <a:lnTo>
                    <a:pt x="1521" y="359"/>
                  </a:lnTo>
                  <a:lnTo>
                    <a:pt x="1531" y="355"/>
                  </a:lnTo>
                  <a:lnTo>
                    <a:pt x="1542" y="352"/>
                  </a:lnTo>
                  <a:lnTo>
                    <a:pt x="1552" y="349"/>
                  </a:lnTo>
                  <a:lnTo>
                    <a:pt x="1573" y="346"/>
                  </a:lnTo>
                  <a:lnTo>
                    <a:pt x="1593" y="342"/>
                  </a:lnTo>
                  <a:lnTo>
                    <a:pt x="1613" y="338"/>
                  </a:lnTo>
                  <a:lnTo>
                    <a:pt x="1634" y="332"/>
                  </a:lnTo>
                  <a:lnTo>
                    <a:pt x="1653" y="326"/>
                  </a:lnTo>
                  <a:lnTo>
                    <a:pt x="1674" y="319"/>
                  </a:lnTo>
                  <a:lnTo>
                    <a:pt x="1693" y="311"/>
                  </a:lnTo>
                  <a:lnTo>
                    <a:pt x="1712" y="302"/>
                  </a:lnTo>
                  <a:lnTo>
                    <a:pt x="1731" y="293"/>
                  </a:lnTo>
                  <a:lnTo>
                    <a:pt x="1749" y="281"/>
                  </a:lnTo>
                  <a:lnTo>
                    <a:pt x="1766" y="270"/>
                  </a:lnTo>
                  <a:lnTo>
                    <a:pt x="1782" y="257"/>
                  </a:lnTo>
                  <a:lnTo>
                    <a:pt x="1799" y="242"/>
                  </a:lnTo>
                  <a:lnTo>
                    <a:pt x="1814" y="227"/>
                  </a:lnTo>
                  <a:lnTo>
                    <a:pt x="1829" y="210"/>
                  </a:lnTo>
                  <a:lnTo>
                    <a:pt x="1841" y="192"/>
                  </a:lnTo>
                  <a:lnTo>
                    <a:pt x="1847" y="173"/>
                  </a:lnTo>
                  <a:lnTo>
                    <a:pt x="1849" y="156"/>
                  </a:lnTo>
                  <a:lnTo>
                    <a:pt x="1849" y="140"/>
                  </a:lnTo>
                  <a:lnTo>
                    <a:pt x="1846" y="126"/>
                  </a:lnTo>
                  <a:lnTo>
                    <a:pt x="1841" y="112"/>
                  </a:lnTo>
                  <a:lnTo>
                    <a:pt x="1833" y="101"/>
                  </a:lnTo>
                  <a:lnTo>
                    <a:pt x="1824" y="90"/>
                  </a:lnTo>
                  <a:lnTo>
                    <a:pt x="1812" y="80"/>
                  </a:lnTo>
                  <a:lnTo>
                    <a:pt x="1801" y="72"/>
                  </a:lnTo>
                  <a:lnTo>
                    <a:pt x="1789" y="67"/>
                  </a:lnTo>
                  <a:lnTo>
                    <a:pt x="1777" y="63"/>
                  </a:lnTo>
                  <a:lnTo>
                    <a:pt x="1765" y="61"/>
                  </a:lnTo>
                  <a:lnTo>
                    <a:pt x="1752" y="60"/>
                  </a:lnTo>
                  <a:lnTo>
                    <a:pt x="1739" y="60"/>
                  </a:lnTo>
                  <a:lnTo>
                    <a:pt x="1726" y="61"/>
                  </a:lnTo>
                  <a:lnTo>
                    <a:pt x="1713" y="64"/>
                  </a:lnTo>
                  <a:lnTo>
                    <a:pt x="1711" y="65"/>
                  </a:lnTo>
                  <a:lnTo>
                    <a:pt x="1703" y="67"/>
                  </a:lnTo>
                  <a:lnTo>
                    <a:pt x="1690" y="71"/>
                  </a:lnTo>
                  <a:lnTo>
                    <a:pt x="1674" y="75"/>
                  </a:lnTo>
                  <a:lnTo>
                    <a:pt x="1655" y="81"/>
                  </a:lnTo>
                  <a:lnTo>
                    <a:pt x="1633" y="87"/>
                  </a:lnTo>
                  <a:lnTo>
                    <a:pt x="1607" y="94"/>
                  </a:lnTo>
                  <a:lnTo>
                    <a:pt x="1581" y="101"/>
                  </a:lnTo>
                  <a:lnTo>
                    <a:pt x="1553" y="107"/>
                  </a:lnTo>
                  <a:lnTo>
                    <a:pt x="1525" y="114"/>
                  </a:lnTo>
                  <a:lnTo>
                    <a:pt x="1498" y="121"/>
                  </a:lnTo>
                  <a:lnTo>
                    <a:pt x="1470" y="127"/>
                  </a:lnTo>
                  <a:lnTo>
                    <a:pt x="1444" y="133"/>
                  </a:lnTo>
                  <a:lnTo>
                    <a:pt x="1419" y="137"/>
                  </a:lnTo>
                  <a:lnTo>
                    <a:pt x="1398" y="141"/>
                  </a:lnTo>
                  <a:lnTo>
                    <a:pt x="1378" y="143"/>
                  </a:lnTo>
                  <a:lnTo>
                    <a:pt x="1368" y="144"/>
                  </a:lnTo>
                  <a:lnTo>
                    <a:pt x="1353" y="145"/>
                  </a:lnTo>
                  <a:lnTo>
                    <a:pt x="1334" y="147"/>
                  </a:lnTo>
                  <a:lnTo>
                    <a:pt x="1311" y="149"/>
                  </a:lnTo>
                  <a:lnTo>
                    <a:pt x="1286" y="151"/>
                  </a:lnTo>
                  <a:lnTo>
                    <a:pt x="1258" y="154"/>
                  </a:lnTo>
                  <a:lnTo>
                    <a:pt x="1229" y="156"/>
                  </a:lnTo>
                  <a:lnTo>
                    <a:pt x="1200" y="158"/>
                  </a:lnTo>
                  <a:lnTo>
                    <a:pt x="1171" y="160"/>
                  </a:lnTo>
                  <a:lnTo>
                    <a:pt x="1142" y="162"/>
                  </a:lnTo>
                  <a:lnTo>
                    <a:pt x="1113" y="164"/>
                  </a:lnTo>
                  <a:lnTo>
                    <a:pt x="1088" y="165"/>
                  </a:lnTo>
                  <a:lnTo>
                    <a:pt x="1064" y="166"/>
                  </a:lnTo>
                  <a:lnTo>
                    <a:pt x="1044" y="167"/>
                  </a:lnTo>
                  <a:lnTo>
                    <a:pt x="1028" y="167"/>
                  </a:lnTo>
                  <a:lnTo>
                    <a:pt x="1016" y="167"/>
                  </a:lnTo>
                  <a:lnTo>
                    <a:pt x="1002" y="167"/>
                  </a:lnTo>
                  <a:lnTo>
                    <a:pt x="983" y="167"/>
                  </a:lnTo>
                  <a:lnTo>
                    <a:pt x="960" y="169"/>
                  </a:lnTo>
                  <a:lnTo>
                    <a:pt x="934" y="169"/>
                  </a:lnTo>
                  <a:lnTo>
                    <a:pt x="908" y="170"/>
                  </a:lnTo>
                  <a:lnTo>
                    <a:pt x="882" y="171"/>
                  </a:lnTo>
                  <a:lnTo>
                    <a:pt x="858" y="171"/>
                  </a:lnTo>
                  <a:lnTo>
                    <a:pt x="836" y="170"/>
                  </a:lnTo>
                  <a:lnTo>
                    <a:pt x="826" y="169"/>
                  </a:lnTo>
                  <a:lnTo>
                    <a:pt x="813" y="169"/>
                  </a:lnTo>
                  <a:lnTo>
                    <a:pt x="798" y="167"/>
                  </a:lnTo>
                  <a:lnTo>
                    <a:pt x="783" y="166"/>
                  </a:lnTo>
                  <a:lnTo>
                    <a:pt x="768" y="165"/>
                  </a:lnTo>
                  <a:lnTo>
                    <a:pt x="752" y="165"/>
                  </a:lnTo>
                  <a:lnTo>
                    <a:pt x="736" y="164"/>
                  </a:lnTo>
                  <a:lnTo>
                    <a:pt x="720" y="163"/>
                  </a:lnTo>
                  <a:lnTo>
                    <a:pt x="704" y="162"/>
                  </a:lnTo>
                  <a:lnTo>
                    <a:pt x="690" y="160"/>
                  </a:lnTo>
                  <a:lnTo>
                    <a:pt x="677" y="160"/>
                  </a:lnTo>
                  <a:lnTo>
                    <a:pt x="666" y="159"/>
                  </a:lnTo>
                  <a:lnTo>
                    <a:pt x="657" y="159"/>
                  </a:lnTo>
                  <a:lnTo>
                    <a:pt x="648" y="158"/>
                  </a:lnTo>
                  <a:lnTo>
                    <a:pt x="644" y="158"/>
                  </a:lnTo>
                  <a:lnTo>
                    <a:pt x="643" y="158"/>
                  </a:lnTo>
                  <a:lnTo>
                    <a:pt x="642" y="158"/>
                  </a:lnTo>
                  <a:lnTo>
                    <a:pt x="636" y="157"/>
                  </a:lnTo>
                  <a:lnTo>
                    <a:pt x="629" y="157"/>
                  </a:lnTo>
                  <a:lnTo>
                    <a:pt x="619" y="156"/>
                  </a:lnTo>
                  <a:lnTo>
                    <a:pt x="607" y="154"/>
                  </a:lnTo>
                  <a:lnTo>
                    <a:pt x="593" y="152"/>
                  </a:lnTo>
                  <a:lnTo>
                    <a:pt x="578" y="150"/>
                  </a:lnTo>
                  <a:lnTo>
                    <a:pt x="562" y="148"/>
                  </a:lnTo>
                  <a:lnTo>
                    <a:pt x="545" y="145"/>
                  </a:lnTo>
                  <a:lnTo>
                    <a:pt x="526" y="143"/>
                  </a:lnTo>
                  <a:lnTo>
                    <a:pt x="509" y="141"/>
                  </a:lnTo>
                  <a:lnTo>
                    <a:pt x="492" y="137"/>
                  </a:lnTo>
                  <a:lnTo>
                    <a:pt x="474" y="135"/>
                  </a:lnTo>
                  <a:lnTo>
                    <a:pt x="458" y="132"/>
                  </a:lnTo>
                  <a:lnTo>
                    <a:pt x="443" y="128"/>
                  </a:lnTo>
                  <a:lnTo>
                    <a:pt x="430" y="125"/>
                  </a:lnTo>
                  <a:lnTo>
                    <a:pt x="412" y="120"/>
                  </a:lnTo>
                  <a:lnTo>
                    <a:pt x="390" y="114"/>
                  </a:lnTo>
                  <a:lnTo>
                    <a:pt x="364" y="109"/>
                  </a:lnTo>
                  <a:lnTo>
                    <a:pt x="335" y="101"/>
                  </a:lnTo>
                  <a:lnTo>
                    <a:pt x="305" y="94"/>
                  </a:lnTo>
                  <a:lnTo>
                    <a:pt x="273" y="86"/>
                  </a:lnTo>
                  <a:lnTo>
                    <a:pt x="239" y="79"/>
                  </a:lnTo>
                  <a:lnTo>
                    <a:pt x="207" y="71"/>
                  </a:lnTo>
                  <a:lnTo>
                    <a:pt x="175" y="63"/>
                  </a:lnTo>
                  <a:lnTo>
                    <a:pt x="145" y="56"/>
                  </a:lnTo>
                  <a:lnTo>
                    <a:pt x="117" y="50"/>
                  </a:lnTo>
                  <a:lnTo>
                    <a:pt x="93" y="44"/>
                  </a:lnTo>
                  <a:lnTo>
                    <a:pt x="73" y="39"/>
                  </a:lnTo>
                  <a:lnTo>
                    <a:pt x="57" y="36"/>
                  </a:lnTo>
                  <a:lnTo>
                    <a:pt x="48" y="34"/>
                  </a:lnTo>
                  <a:lnTo>
                    <a:pt x="45" y="33"/>
                  </a:lnTo>
                  <a:lnTo>
                    <a:pt x="39" y="36"/>
                  </a:lnTo>
                  <a:lnTo>
                    <a:pt x="33" y="39"/>
                  </a:lnTo>
                  <a:lnTo>
                    <a:pt x="28" y="44"/>
                  </a:lnTo>
                  <a:lnTo>
                    <a:pt x="24" y="48"/>
                  </a:lnTo>
                  <a:lnTo>
                    <a:pt x="19" y="53"/>
                  </a:lnTo>
                  <a:lnTo>
                    <a:pt x="15" y="59"/>
                  </a:lnTo>
                  <a:lnTo>
                    <a:pt x="9" y="65"/>
                  </a:lnTo>
                  <a:lnTo>
                    <a:pt x="3" y="73"/>
                  </a:lnTo>
                  <a:lnTo>
                    <a:pt x="0" y="66"/>
                  </a:lnTo>
                  <a:lnTo>
                    <a:pt x="0" y="59"/>
                  </a:lnTo>
                  <a:lnTo>
                    <a:pt x="1" y="52"/>
                  </a:lnTo>
                  <a:lnTo>
                    <a:pt x="0" y="45"/>
                  </a:lnTo>
                  <a:lnTo>
                    <a:pt x="7" y="34"/>
                  </a:lnTo>
                  <a:lnTo>
                    <a:pt x="15" y="22"/>
                  </a:lnTo>
                  <a:lnTo>
                    <a:pt x="23" y="11"/>
                  </a:lnTo>
                  <a:lnTo>
                    <a:pt x="32" y="0"/>
                  </a:lnTo>
                  <a:lnTo>
                    <a:pt x="35" y="1"/>
                  </a:lnTo>
                  <a:lnTo>
                    <a:pt x="43" y="4"/>
                  </a:lnTo>
                  <a:lnTo>
                    <a:pt x="58" y="7"/>
                  </a:lnTo>
                  <a:lnTo>
                    <a:pt x="77" y="12"/>
                  </a:lnTo>
                  <a:lnTo>
                    <a:pt x="101" y="18"/>
                  </a:lnTo>
                  <a:lnTo>
                    <a:pt x="128" y="23"/>
                  </a:lnTo>
                  <a:lnTo>
                    <a:pt x="158" y="30"/>
                  </a:lnTo>
                  <a:lnTo>
                    <a:pt x="191" y="38"/>
                  </a:lnTo>
                  <a:lnTo>
                    <a:pt x="226" y="46"/>
                  </a:lnTo>
                  <a:lnTo>
                    <a:pt x="261" y="54"/>
                  </a:lnTo>
                  <a:lnTo>
                    <a:pt x="299" y="63"/>
                  </a:lnTo>
                  <a:lnTo>
                    <a:pt x="337" y="71"/>
                  </a:lnTo>
                  <a:lnTo>
                    <a:pt x="374" y="79"/>
                  </a:lnTo>
                  <a:lnTo>
                    <a:pt x="411" y="87"/>
                  </a:lnTo>
                  <a:lnTo>
                    <a:pt x="447" y="94"/>
                  </a:lnTo>
                  <a:lnTo>
                    <a:pt x="481" y="99"/>
                  </a:lnTo>
                  <a:lnTo>
                    <a:pt x="502" y="103"/>
                  </a:lnTo>
                  <a:lnTo>
                    <a:pt x="524" y="106"/>
                  </a:lnTo>
                  <a:lnTo>
                    <a:pt x="546" y="110"/>
                  </a:lnTo>
                  <a:lnTo>
                    <a:pt x="568" y="112"/>
                  </a:lnTo>
                  <a:lnTo>
                    <a:pt x="587" y="114"/>
                  </a:lnTo>
                  <a:lnTo>
                    <a:pt x="602" y="117"/>
                  </a:lnTo>
                  <a:lnTo>
                    <a:pt x="613" y="118"/>
                  </a:lnTo>
                  <a:lnTo>
                    <a:pt x="616" y="118"/>
                  </a:lnTo>
                  <a:lnTo>
                    <a:pt x="779" y="128"/>
                  </a:lnTo>
                  <a:lnTo>
                    <a:pt x="1054" y="126"/>
                  </a:lnTo>
                  <a:lnTo>
                    <a:pt x="1179" y="120"/>
                  </a:lnTo>
                  <a:lnTo>
                    <a:pt x="1326" y="109"/>
                  </a:lnTo>
                  <a:lnTo>
                    <a:pt x="1460" y="91"/>
                  </a:lnTo>
                  <a:lnTo>
                    <a:pt x="1476" y="88"/>
                  </a:lnTo>
                  <a:lnTo>
                    <a:pt x="1492" y="84"/>
                  </a:lnTo>
                  <a:lnTo>
                    <a:pt x="1507" y="81"/>
                  </a:lnTo>
                  <a:lnTo>
                    <a:pt x="1521" y="78"/>
                  </a:lnTo>
                  <a:lnTo>
                    <a:pt x="1535" y="74"/>
                  </a:lnTo>
                  <a:lnTo>
                    <a:pt x="1549" y="71"/>
                  </a:lnTo>
                  <a:lnTo>
                    <a:pt x="1561" y="67"/>
                  </a:lnTo>
                  <a:lnTo>
                    <a:pt x="1575" y="63"/>
                  </a:lnTo>
                  <a:lnTo>
                    <a:pt x="1588" y="59"/>
                  </a:lnTo>
                  <a:lnTo>
                    <a:pt x="1600" y="56"/>
                  </a:lnTo>
                  <a:lnTo>
                    <a:pt x="1612" y="52"/>
                  </a:lnTo>
                  <a:lnTo>
                    <a:pt x="1625" y="48"/>
                  </a:lnTo>
                  <a:lnTo>
                    <a:pt x="1637" y="44"/>
                  </a:lnTo>
                  <a:lnTo>
                    <a:pt x="1650" y="41"/>
                  </a:lnTo>
                  <a:lnTo>
                    <a:pt x="1664" y="37"/>
                  </a:lnTo>
                  <a:lnTo>
                    <a:pt x="1676" y="34"/>
                  </a:lnTo>
                  <a:lnTo>
                    <a:pt x="1698" y="26"/>
                  </a:lnTo>
                  <a:lnTo>
                    <a:pt x="1720" y="20"/>
                  </a:lnTo>
                  <a:lnTo>
                    <a:pt x="1741" y="16"/>
                  </a:lnTo>
                  <a:lnTo>
                    <a:pt x="1761" y="15"/>
                  </a:lnTo>
                  <a:lnTo>
                    <a:pt x="1779" y="16"/>
                  </a:lnTo>
                  <a:lnTo>
                    <a:pt x="1797" y="20"/>
                  </a:lnTo>
                  <a:lnTo>
                    <a:pt x="1815" y="26"/>
                  </a:lnTo>
                  <a:lnTo>
                    <a:pt x="1831" y="34"/>
                  </a:lnTo>
                  <a:lnTo>
                    <a:pt x="1840" y="41"/>
                  </a:lnTo>
                  <a:lnTo>
                    <a:pt x="1848" y="48"/>
                  </a:lnTo>
                  <a:lnTo>
                    <a:pt x="1855" y="54"/>
                  </a:lnTo>
                  <a:lnTo>
                    <a:pt x="1862" y="64"/>
                  </a:lnTo>
                  <a:lnTo>
                    <a:pt x="1868" y="73"/>
                  </a:lnTo>
                  <a:lnTo>
                    <a:pt x="1872" y="82"/>
                  </a:lnTo>
                  <a:lnTo>
                    <a:pt x="1877" y="92"/>
                  </a:lnTo>
                  <a:lnTo>
                    <a:pt x="1880" y="104"/>
                  </a:lnTo>
                  <a:close/>
                </a:path>
              </a:pathLst>
            </a:custGeom>
            <a:solidFill>
              <a:srgbClr val="A863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5" name="Freeform 47"/>
            <p:cNvSpPr>
              <a:spLocks/>
            </p:cNvSpPr>
            <p:nvPr/>
          </p:nvSpPr>
          <p:spPr bwMode="auto">
            <a:xfrm>
              <a:off x="3468" y="3288"/>
              <a:ext cx="177" cy="193"/>
            </a:xfrm>
            <a:custGeom>
              <a:avLst/>
              <a:gdLst>
                <a:gd name="T0" fmla="*/ 355 w 355"/>
                <a:gd name="T1" fmla="*/ 58 h 384"/>
                <a:gd name="T2" fmla="*/ 336 w 355"/>
                <a:gd name="T3" fmla="*/ 114 h 384"/>
                <a:gd name="T4" fmla="*/ 282 w 355"/>
                <a:gd name="T5" fmla="*/ 160 h 384"/>
                <a:gd name="T6" fmla="*/ 211 w 355"/>
                <a:gd name="T7" fmla="*/ 188 h 384"/>
                <a:gd name="T8" fmla="*/ 147 w 355"/>
                <a:gd name="T9" fmla="*/ 208 h 384"/>
                <a:gd name="T10" fmla="*/ 93 w 355"/>
                <a:gd name="T11" fmla="*/ 230 h 384"/>
                <a:gd name="T12" fmla="*/ 43 w 355"/>
                <a:gd name="T13" fmla="*/ 262 h 384"/>
                <a:gd name="T14" fmla="*/ 33 w 355"/>
                <a:gd name="T15" fmla="*/ 298 h 384"/>
                <a:gd name="T16" fmla="*/ 40 w 355"/>
                <a:gd name="T17" fmla="*/ 327 h 384"/>
                <a:gd name="T18" fmla="*/ 56 w 355"/>
                <a:gd name="T19" fmla="*/ 340 h 384"/>
                <a:gd name="T20" fmla="*/ 81 w 355"/>
                <a:gd name="T21" fmla="*/ 347 h 384"/>
                <a:gd name="T22" fmla="*/ 101 w 355"/>
                <a:gd name="T23" fmla="*/ 347 h 384"/>
                <a:gd name="T24" fmla="*/ 119 w 355"/>
                <a:gd name="T25" fmla="*/ 344 h 384"/>
                <a:gd name="T26" fmla="*/ 140 w 355"/>
                <a:gd name="T27" fmla="*/ 329 h 384"/>
                <a:gd name="T28" fmla="*/ 156 w 355"/>
                <a:gd name="T29" fmla="*/ 293 h 384"/>
                <a:gd name="T30" fmla="*/ 162 w 355"/>
                <a:gd name="T31" fmla="*/ 304 h 384"/>
                <a:gd name="T32" fmla="*/ 151 w 355"/>
                <a:gd name="T33" fmla="*/ 343 h 384"/>
                <a:gd name="T34" fmla="*/ 121 w 355"/>
                <a:gd name="T35" fmla="*/ 372 h 384"/>
                <a:gd name="T36" fmla="*/ 90 w 355"/>
                <a:gd name="T37" fmla="*/ 382 h 384"/>
                <a:gd name="T38" fmla="*/ 57 w 355"/>
                <a:gd name="T39" fmla="*/ 384 h 384"/>
                <a:gd name="T40" fmla="*/ 24 w 355"/>
                <a:gd name="T41" fmla="*/ 370 h 384"/>
                <a:gd name="T42" fmla="*/ 7 w 355"/>
                <a:gd name="T43" fmla="*/ 345 h 384"/>
                <a:gd name="T44" fmla="*/ 0 w 355"/>
                <a:gd name="T45" fmla="*/ 317 h 384"/>
                <a:gd name="T46" fmla="*/ 10 w 355"/>
                <a:gd name="T47" fmla="*/ 270 h 384"/>
                <a:gd name="T48" fmla="*/ 44 w 355"/>
                <a:gd name="T49" fmla="*/ 233 h 384"/>
                <a:gd name="T50" fmla="*/ 94 w 355"/>
                <a:gd name="T51" fmla="*/ 203 h 384"/>
                <a:gd name="T52" fmla="*/ 149 w 355"/>
                <a:gd name="T53" fmla="*/ 177 h 384"/>
                <a:gd name="T54" fmla="*/ 201 w 355"/>
                <a:gd name="T55" fmla="*/ 155 h 384"/>
                <a:gd name="T56" fmla="*/ 244 w 355"/>
                <a:gd name="T57" fmla="*/ 134 h 384"/>
                <a:gd name="T58" fmla="*/ 271 w 355"/>
                <a:gd name="T59" fmla="*/ 111 h 384"/>
                <a:gd name="T60" fmla="*/ 287 w 355"/>
                <a:gd name="T61" fmla="*/ 74 h 384"/>
                <a:gd name="T62" fmla="*/ 283 w 355"/>
                <a:gd name="T63" fmla="*/ 53 h 384"/>
                <a:gd name="T64" fmla="*/ 266 w 355"/>
                <a:gd name="T65" fmla="*/ 40 h 384"/>
                <a:gd name="T66" fmla="*/ 218 w 355"/>
                <a:gd name="T67" fmla="*/ 43 h 384"/>
                <a:gd name="T68" fmla="*/ 145 w 355"/>
                <a:gd name="T69" fmla="*/ 91 h 384"/>
                <a:gd name="T70" fmla="*/ 85 w 355"/>
                <a:gd name="T71" fmla="*/ 160 h 384"/>
                <a:gd name="T72" fmla="*/ 56 w 355"/>
                <a:gd name="T73" fmla="*/ 199 h 384"/>
                <a:gd name="T74" fmla="*/ 44 w 355"/>
                <a:gd name="T75" fmla="*/ 208 h 384"/>
                <a:gd name="T76" fmla="*/ 48 w 355"/>
                <a:gd name="T77" fmla="*/ 192 h 384"/>
                <a:gd name="T78" fmla="*/ 68 w 355"/>
                <a:gd name="T79" fmla="*/ 148 h 384"/>
                <a:gd name="T80" fmla="*/ 96 w 355"/>
                <a:gd name="T81" fmla="*/ 107 h 384"/>
                <a:gd name="T82" fmla="*/ 135 w 355"/>
                <a:gd name="T83" fmla="*/ 63 h 384"/>
                <a:gd name="T84" fmla="*/ 193 w 355"/>
                <a:gd name="T85" fmla="*/ 23 h 384"/>
                <a:gd name="T86" fmla="*/ 259 w 355"/>
                <a:gd name="T87" fmla="*/ 1 h 384"/>
                <a:gd name="T88" fmla="*/ 300 w 355"/>
                <a:gd name="T89" fmla="*/ 1 h 384"/>
                <a:gd name="T90" fmla="*/ 327 w 355"/>
                <a:gd name="T91" fmla="*/ 6 h 384"/>
                <a:gd name="T92" fmla="*/ 347 w 355"/>
                <a:gd name="T93" fmla="*/ 25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55" h="384">
                  <a:moveTo>
                    <a:pt x="347" y="25"/>
                  </a:moveTo>
                  <a:lnTo>
                    <a:pt x="353" y="41"/>
                  </a:lnTo>
                  <a:lnTo>
                    <a:pt x="355" y="58"/>
                  </a:lnTo>
                  <a:lnTo>
                    <a:pt x="354" y="74"/>
                  </a:lnTo>
                  <a:lnTo>
                    <a:pt x="350" y="92"/>
                  </a:lnTo>
                  <a:lnTo>
                    <a:pt x="336" y="114"/>
                  </a:lnTo>
                  <a:lnTo>
                    <a:pt x="320" y="132"/>
                  </a:lnTo>
                  <a:lnTo>
                    <a:pt x="301" y="147"/>
                  </a:lnTo>
                  <a:lnTo>
                    <a:pt x="282" y="160"/>
                  </a:lnTo>
                  <a:lnTo>
                    <a:pt x="260" y="170"/>
                  </a:lnTo>
                  <a:lnTo>
                    <a:pt x="237" y="179"/>
                  </a:lnTo>
                  <a:lnTo>
                    <a:pt x="211" y="188"/>
                  </a:lnTo>
                  <a:lnTo>
                    <a:pt x="184" y="198"/>
                  </a:lnTo>
                  <a:lnTo>
                    <a:pt x="165" y="203"/>
                  </a:lnTo>
                  <a:lnTo>
                    <a:pt x="147" y="208"/>
                  </a:lnTo>
                  <a:lnTo>
                    <a:pt x="128" y="215"/>
                  </a:lnTo>
                  <a:lnTo>
                    <a:pt x="110" y="222"/>
                  </a:lnTo>
                  <a:lnTo>
                    <a:pt x="93" y="230"/>
                  </a:lnTo>
                  <a:lnTo>
                    <a:pt x="75" y="239"/>
                  </a:lnTo>
                  <a:lnTo>
                    <a:pt x="59" y="249"/>
                  </a:lnTo>
                  <a:lnTo>
                    <a:pt x="43" y="262"/>
                  </a:lnTo>
                  <a:lnTo>
                    <a:pt x="39" y="274"/>
                  </a:lnTo>
                  <a:lnTo>
                    <a:pt x="35" y="285"/>
                  </a:lnTo>
                  <a:lnTo>
                    <a:pt x="33" y="298"/>
                  </a:lnTo>
                  <a:lnTo>
                    <a:pt x="33" y="312"/>
                  </a:lnTo>
                  <a:lnTo>
                    <a:pt x="36" y="320"/>
                  </a:lnTo>
                  <a:lnTo>
                    <a:pt x="40" y="327"/>
                  </a:lnTo>
                  <a:lnTo>
                    <a:pt x="44" y="332"/>
                  </a:lnTo>
                  <a:lnTo>
                    <a:pt x="50" y="336"/>
                  </a:lnTo>
                  <a:lnTo>
                    <a:pt x="56" y="340"/>
                  </a:lnTo>
                  <a:lnTo>
                    <a:pt x="63" y="343"/>
                  </a:lnTo>
                  <a:lnTo>
                    <a:pt x="72" y="345"/>
                  </a:lnTo>
                  <a:lnTo>
                    <a:pt x="81" y="347"/>
                  </a:lnTo>
                  <a:lnTo>
                    <a:pt x="88" y="347"/>
                  </a:lnTo>
                  <a:lnTo>
                    <a:pt x="94" y="347"/>
                  </a:lnTo>
                  <a:lnTo>
                    <a:pt x="101" y="347"/>
                  </a:lnTo>
                  <a:lnTo>
                    <a:pt x="108" y="346"/>
                  </a:lnTo>
                  <a:lnTo>
                    <a:pt x="113" y="346"/>
                  </a:lnTo>
                  <a:lnTo>
                    <a:pt x="119" y="344"/>
                  </a:lnTo>
                  <a:lnTo>
                    <a:pt x="125" y="342"/>
                  </a:lnTo>
                  <a:lnTo>
                    <a:pt x="131" y="338"/>
                  </a:lnTo>
                  <a:lnTo>
                    <a:pt x="140" y="329"/>
                  </a:lnTo>
                  <a:lnTo>
                    <a:pt x="147" y="317"/>
                  </a:lnTo>
                  <a:lnTo>
                    <a:pt x="153" y="306"/>
                  </a:lnTo>
                  <a:lnTo>
                    <a:pt x="156" y="293"/>
                  </a:lnTo>
                  <a:lnTo>
                    <a:pt x="160" y="298"/>
                  </a:lnTo>
                  <a:lnTo>
                    <a:pt x="162" y="300"/>
                  </a:lnTo>
                  <a:lnTo>
                    <a:pt x="162" y="304"/>
                  </a:lnTo>
                  <a:lnTo>
                    <a:pt x="163" y="307"/>
                  </a:lnTo>
                  <a:lnTo>
                    <a:pt x="158" y="328"/>
                  </a:lnTo>
                  <a:lnTo>
                    <a:pt x="151" y="343"/>
                  </a:lnTo>
                  <a:lnTo>
                    <a:pt x="142" y="353"/>
                  </a:lnTo>
                  <a:lnTo>
                    <a:pt x="131" y="366"/>
                  </a:lnTo>
                  <a:lnTo>
                    <a:pt x="121" y="372"/>
                  </a:lnTo>
                  <a:lnTo>
                    <a:pt x="111" y="376"/>
                  </a:lnTo>
                  <a:lnTo>
                    <a:pt x="101" y="380"/>
                  </a:lnTo>
                  <a:lnTo>
                    <a:pt x="90" y="382"/>
                  </a:lnTo>
                  <a:lnTo>
                    <a:pt x="80" y="384"/>
                  </a:lnTo>
                  <a:lnTo>
                    <a:pt x="68" y="384"/>
                  </a:lnTo>
                  <a:lnTo>
                    <a:pt x="57" y="384"/>
                  </a:lnTo>
                  <a:lnTo>
                    <a:pt x="44" y="382"/>
                  </a:lnTo>
                  <a:lnTo>
                    <a:pt x="33" y="376"/>
                  </a:lnTo>
                  <a:lnTo>
                    <a:pt x="24" y="370"/>
                  </a:lnTo>
                  <a:lnTo>
                    <a:pt x="17" y="362"/>
                  </a:lnTo>
                  <a:lnTo>
                    <a:pt x="12" y="354"/>
                  </a:lnTo>
                  <a:lnTo>
                    <a:pt x="7" y="345"/>
                  </a:lnTo>
                  <a:lnTo>
                    <a:pt x="5" y="336"/>
                  </a:lnTo>
                  <a:lnTo>
                    <a:pt x="3" y="327"/>
                  </a:lnTo>
                  <a:lnTo>
                    <a:pt x="0" y="317"/>
                  </a:lnTo>
                  <a:lnTo>
                    <a:pt x="0" y="301"/>
                  </a:lnTo>
                  <a:lnTo>
                    <a:pt x="4" y="285"/>
                  </a:lnTo>
                  <a:lnTo>
                    <a:pt x="10" y="270"/>
                  </a:lnTo>
                  <a:lnTo>
                    <a:pt x="18" y="256"/>
                  </a:lnTo>
                  <a:lnTo>
                    <a:pt x="30" y="245"/>
                  </a:lnTo>
                  <a:lnTo>
                    <a:pt x="44" y="233"/>
                  </a:lnTo>
                  <a:lnTo>
                    <a:pt x="60" y="223"/>
                  </a:lnTo>
                  <a:lnTo>
                    <a:pt x="77" y="213"/>
                  </a:lnTo>
                  <a:lnTo>
                    <a:pt x="94" y="203"/>
                  </a:lnTo>
                  <a:lnTo>
                    <a:pt x="112" y="194"/>
                  </a:lnTo>
                  <a:lnTo>
                    <a:pt x="131" y="185"/>
                  </a:lnTo>
                  <a:lnTo>
                    <a:pt x="149" y="177"/>
                  </a:lnTo>
                  <a:lnTo>
                    <a:pt x="166" y="170"/>
                  </a:lnTo>
                  <a:lnTo>
                    <a:pt x="184" y="162"/>
                  </a:lnTo>
                  <a:lnTo>
                    <a:pt x="201" y="155"/>
                  </a:lnTo>
                  <a:lnTo>
                    <a:pt x="217" y="148"/>
                  </a:lnTo>
                  <a:lnTo>
                    <a:pt x="231" y="141"/>
                  </a:lnTo>
                  <a:lnTo>
                    <a:pt x="244" y="134"/>
                  </a:lnTo>
                  <a:lnTo>
                    <a:pt x="254" y="129"/>
                  </a:lnTo>
                  <a:lnTo>
                    <a:pt x="263" y="122"/>
                  </a:lnTo>
                  <a:lnTo>
                    <a:pt x="271" y="111"/>
                  </a:lnTo>
                  <a:lnTo>
                    <a:pt x="279" y="100"/>
                  </a:lnTo>
                  <a:lnTo>
                    <a:pt x="285" y="87"/>
                  </a:lnTo>
                  <a:lnTo>
                    <a:pt x="287" y="74"/>
                  </a:lnTo>
                  <a:lnTo>
                    <a:pt x="287" y="66"/>
                  </a:lnTo>
                  <a:lnTo>
                    <a:pt x="285" y="59"/>
                  </a:lnTo>
                  <a:lnTo>
                    <a:pt x="283" y="53"/>
                  </a:lnTo>
                  <a:lnTo>
                    <a:pt x="278" y="48"/>
                  </a:lnTo>
                  <a:lnTo>
                    <a:pt x="272" y="43"/>
                  </a:lnTo>
                  <a:lnTo>
                    <a:pt x="266" y="40"/>
                  </a:lnTo>
                  <a:lnTo>
                    <a:pt x="256" y="38"/>
                  </a:lnTo>
                  <a:lnTo>
                    <a:pt x="247" y="36"/>
                  </a:lnTo>
                  <a:lnTo>
                    <a:pt x="218" y="43"/>
                  </a:lnTo>
                  <a:lnTo>
                    <a:pt x="192" y="55"/>
                  </a:lnTo>
                  <a:lnTo>
                    <a:pt x="168" y="71"/>
                  </a:lnTo>
                  <a:lnTo>
                    <a:pt x="145" y="91"/>
                  </a:lnTo>
                  <a:lnTo>
                    <a:pt x="123" y="112"/>
                  </a:lnTo>
                  <a:lnTo>
                    <a:pt x="103" y="135"/>
                  </a:lnTo>
                  <a:lnTo>
                    <a:pt x="85" y="160"/>
                  </a:lnTo>
                  <a:lnTo>
                    <a:pt x="67" y="184"/>
                  </a:lnTo>
                  <a:lnTo>
                    <a:pt x="62" y="192"/>
                  </a:lnTo>
                  <a:lnTo>
                    <a:pt x="56" y="199"/>
                  </a:lnTo>
                  <a:lnTo>
                    <a:pt x="51" y="207"/>
                  </a:lnTo>
                  <a:lnTo>
                    <a:pt x="47" y="214"/>
                  </a:lnTo>
                  <a:lnTo>
                    <a:pt x="44" y="208"/>
                  </a:lnTo>
                  <a:lnTo>
                    <a:pt x="45" y="203"/>
                  </a:lnTo>
                  <a:lnTo>
                    <a:pt x="47" y="198"/>
                  </a:lnTo>
                  <a:lnTo>
                    <a:pt x="48" y="192"/>
                  </a:lnTo>
                  <a:lnTo>
                    <a:pt x="53" y="178"/>
                  </a:lnTo>
                  <a:lnTo>
                    <a:pt x="60" y="163"/>
                  </a:lnTo>
                  <a:lnTo>
                    <a:pt x="68" y="148"/>
                  </a:lnTo>
                  <a:lnTo>
                    <a:pt x="77" y="134"/>
                  </a:lnTo>
                  <a:lnTo>
                    <a:pt x="86" y="120"/>
                  </a:lnTo>
                  <a:lnTo>
                    <a:pt x="96" y="107"/>
                  </a:lnTo>
                  <a:lnTo>
                    <a:pt x="107" y="93"/>
                  </a:lnTo>
                  <a:lnTo>
                    <a:pt x="118" y="80"/>
                  </a:lnTo>
                  <a:lnTo>
                    <a:pt x="135" y="63"/>
                  </a:lnTo>
                  <a:lnTo>
                    <a:pt x="153" y="48"/>
                  </a:lnTo>
                  <a:lnTo>
                    <a:pt x="172" y="34"/>
                  </a:lnTo>
                  <a:lnTo>
                    <a:pt x="193" y="23"/>
                  </a:lnTo>
                  <a:lnTo>
                    <a:pt x="214" y="12"/>
                  </a:lnTo>
                  <a:lnTo>
                    <a:pt x="236" y="5"/>
                  </a:lnTo>
                  <a:lnTo>
                    <a:pt x="259" y="1"/>
                  </a:lnTo>
                  <a:lnTo>
                    <a:pt x="282" y="0"/>
                  </a:lnTo>
                  <a:lnTo>
                    <a:pt x="291" y="0"/>
                  </a:lnTo>
                  <a:lnTo>
                    <a:pt x="300" y="1"/>
                  </a:lnTo>
                  <a:lnTo>
                    <a:pt x="309" y="2"/>
                  </a:lnTo>
                  <a:lnTo>
                    <a:pt x="319" y="3"/>
                  </a:lnTo>
                  <a:lnTo>
                    <a:pt x="327" y="6"/>
                  </a:lnTo>
                  <a:lnTo>
                    <a:pt x="335" y="11"/>
                  </a:lnTo>
                  <a:lnTo>
                    <a:pt x="342" y="17"/>
                  </a:lnTo>
                  <a:lnTo>
                    <a:pt x="347" y="25"/>
                  </a:lnTo>
                  <a:close/>
                </a:path>
              </a:pathLst>
            </a:custGeom>
            <a:solidFill>
              <a:srgbClr val="A863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6" name="Freeform 48"/>
            <p:cNvSpPr>
              <a:spLocks/>
            </p:cNvSpPr>
            <p:nvPr/>
          </p:nvSpPr>
          <p:spPr bwMode="auto">
            <a:xfrm>
              <a:off x="2793" y="3276"/>
              <a:ext cx="365" cy="254"/>
            </a:xfrm>
            <a:custGeom>
              <a:avLst/>
              <a:gdLst>
                <a:gd name="T0" fmla="*/ 347 w 729"/>
                <a:gd name="T1" fmla="*/ 241 h 508"/>
                <a:gd name="T2" fmla="*/ 366 w 729"/>
                <a:gd name="T3" fmla="*/ 251 h 508"/>
                <a:gd name="T4" fmla="*/ 401 w 729"/>
                <a:gd name="T5" fmla="*/ 270 h 508"/>
                <a:gd name="T6" fmla="*/ 445 w 729"/>
                <a:gd name="T7" fmla="*/ 293 h 508"/>
                <a:gd name="T8" fmla="*/ 494 w 729"/>
                <a:gd name="T9" fmla="*/ 319 h 508"/>
                <a:gd name="T10" fmla="*/ 543 w 729"/>
                <a:gd name="T11" fmla="*/ 343 h 508"/>
                <a:gd name="T12" fmla="*/ 585 w 729"/>
                <a:gd name="T13" fmla="*/ 365 h 508"/>
                <a:gd name="T14" fmla="*/ 618 w 729"/>
                <a:gd name="T15" fmla="*/ 381 h 508"/>
                <a:gd name="T16" fmla="*/ 640 w 729"/>
                <a:gd name="T17" fmla="*/ 391 h 508"/>
                <a:gd name="T18" fmla="*/ 671 w 729"/>
                <a:gd name="T19" fmla="*/ 402 h 508"/>
                <a:gd name="T20" fmla="*/ 704 w 729"/>
                <a:gd name="T21" fmla="*/ 415 h 508"/>
                <a:gd name="T22" fmla="*/ 726 w 729"/>
                <a:gd name="T23" fmla="*/ 423 h 508"/>
                <a:gd name="T24" fmla="*/ 728 w 729"/>
                <a:gd name="T25" fmla="*/ 434 h 508"/>
                <a:gd name="T26" fmla="*/ 716 w 729"/>
                <a:gd name="T27" fmla="*/ 452 h 508"/>
                <a:gd name="T28" fmla="*/ 693 w 729"/>
                <a:gd name="T29" fmla="*/ 460 h 508"/>
                <a:gd name="T30" fmla="*/ 679 w 729"/>
                <a:gd name="T31" fmla="*/ 472 h 508"/>
                <a:gd name="T32" fmla="*/ 674 w 729"/>
                <a:gd name="T33" fmla="*/ 490 h 508"/>
                <a:gd name="T34" fmla="*/ 678 w 729"/>
                <a:gd name="T35" fmla="*/ 507 h 508"/>
                <a:gd name="T36" fmla="*/ 660 w 729"/>
                <a:gd name="T37" fmla="*/ 500 h 508"/>
                <a:gd name="T38" fmla="*/ 652 w 729"/>
                <a:gd name="T39" fmla="*/ 478 h 508"/>
                <a:gd name="T40" fmla="*/ 652 w 729"/>
                <a:gd name="T41" fmla="*/ 461 h 508"/>
                <a:gd name="T42" fmla="*/ 656 w 729"/>
                <a:gd name="T43" fmla="*/ 451 h 508"/>
                <a:gd name="T44" fmla="*/ 652 w 729"/>
                <a:gd name="T45" fmla="*/ 443 h 508"/>
                <a:gd name="T46" fmla="*/ 622 w 729"/>
                <a:gd name="T47" fmla="*/ 429 h 508"/>
                <a:gd name="T48" fmla="*/ 583 w 729"/>
                <a:gd name="T49" fmla="*/ 411 h 508"/>
                <a:gd name="T50" fmla="*/ 546 w 729"/>
                <a:gd name="T51" fmla="*/ 394 h 508"/>
                <a:gd name="T52" fmla="*/ 527 w 729"/>
                <a:gd name="T53" fmla="*/ 381 h 508"/>
                <a:gd name="T54" fmla="*/ 504 w 729"/>
                <a:gd name="T55" fmla="*/ 369 h 508"/>
                <a:gd name="T56" fmla="*/ 471 w 729"/>
                <a:gd name="T57" fmla="*/ 350 h 508"/>
                <a:gd name="T58" fmla="*/ 434 w 729"/>
                <a:gd name="T59" fmla="*/ 330 h 508"/>
                <a:gd name="T60" fmla="*/ 398 w 729"/>
                <a:gd name="T61" fmla="*/ 308 h 508"/>
                <a:gd name="T62" fmla="*/ 363 w 729"/>
                <a:gd name="T63" fmla="*/ 289 h 508"/>
                <a:gd name="T64" fmla="*/ 337 w 729"/>
                <a:gd name="T65" fmla="*/ 273 h 508"/>
                <a:gd name="T66" fmla="*/ 322 w 729"/>
                <a:gd name="T67" fmla="*/ 265 h 508"/>
                <a:gd name="T68" fmla="*/ 183 w 729"/>
                <a:gd name="T69" fmla="*/ 172 h 508"/>
                <a:gd name="T70" fmla="*/ 1 w 729"/>
                <a:gd name="T71" fmla="*/ 20 h 508"/>
                <a:gd name="T72" fmla="*/ 1 w 729"/>
                <a:gd name="T73" fmla="*/ 7 h 508"/>
                <a:gd name="T74" fmla="*/ 7 w 729"/>
                <a:gd name="T75" fmla="*/ 2 h 508"/>
                <a:gd name="T76" fmla="*/ 29 w 729"/>
                <a:gd name="T77" fmla="*/ 19 h 508"/>
                <a:gd name="T78" fmla="*/ 66 w 729"/>
                <a:gd name="T79" fmla="*/ 46 h 508"/>
                <a:gd name="T80" fmla="*/ 114 w 729"/>
                <a:gd name="T81" fmla="*/ 82 h 508"/>
                <a:gd name="T82" fmla="*/ 169 w 729"/>
                <a:gd name="T83" fmla="*/ 122 h 508"/>
                <a:gd name="T84" fmla="*/ 226 w 729"/>
                <a:gd name="T85" fmla="*/ 163 h 508"/>
                <a:gd name="T86" fmla="*/ 280 w 729"/>
                <a:gd name="T87" fmla="*/ 199 h 508"/>
                <a:gd name="T88" fmla="*/ 326 w 729"/>
                <a:gd name="T89" fmla="*/ 229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9" h="508">
                  <a:moveTo>
                    <a:pt x="345" y="240"/>
                  </a:moveTo>
                  <a:lnTo>
                    <a:pt x="347" y="241"/>
                  </a:lnTo>
                  <a:lnTo>
                    <a:pt x="355" y="246"/>
                  </a:lnTo>
                  <a:lnTo>
                    <a:pt x="366" y="251"/>
                  </a:lnTo>
                  <a:lnTo>
                    <a:pt x="383" y="261"/>
                  </a:lnTo>
                  <a:lnTo>
                    <a:pt x="401" y="270"/>
                  </a:lnTo>
                  <a:lnTo>
                    <a:pt x="423" y="281"/>
                  </a:lnTo>
                  <a:lnTo>
                    <a:pt x="445" y="293"/>
                  </a:lnTo>
                  <a:lnTo>
                    <a:pt x="469" y="305"/>
                  </a:lnTo>
                  <a:lnTo>
                    <a:pt x="494" y="319"/>
                  </a:lnTo>
                  <a:lnTo>
                    <a:pt x="519" y="332"/>
                  </a:lnTo>
                  <a:lnTo>
                    <a:pt x="543" y="343"/>
                  </a:lnTo>
                  <a:lnTo>
                    <a:pt x="565" y="355"/>
                  </a:lnTo>
                  <a:lnTo>
                    <a:pt x="585" y="365"/>
                  </a:lnTo>
                  <a:lnTo>
                    <a:pt x="603" y="375"/>
                  </a:lnTo>
                  <a:lnTo>
                    <a:pt x="618" y="381"/>
                  </a:lnTo>
                  <a:lnTo>
                    <a:pt x="628" y="386"/>
                  </a:lnTo>
                  <a:lnTo>
                    <a:pt x="640" y="391"/>
                  </a:lnTo>
                  <a:lnTo>
                    <a:pt x="655" y="396"/>
                  </a:lnTo>
                  <a:lnTo>
                    <a:pt x="671" y="402"/>
                  </a:lnTo>
                  <a:lnTo>
                    <a:pt x="688" y="408"/>
                  </a:lnTo>
                  <a:lnTo>
                    <a:pt x="704" y="415"/>
                  </a:lnTo>
                  <a:lnTo>
                    <a:pt x="717" y="419"/>
                  </a:lnTo>
                  <a:lnTo>
                    <a:pt x="726" y="423"/>
                  </a:lnTo>
                  <a:lnTo>
                    <a:pt x="729" y="424"/>
                  </a:lnTo>
                  <a:lnTo>
                    <a:pt x="728" y="434"/>
                  </a:lnTo>
                  <a:lnTo>
                    <a:pt x="724" y="444"/>
                  </a:lnTo>
                  <a:lnTo>
                    <a:pt x="716" y="452"/>
                  </a:lnTo>
                  <a:lnTo>
                    <a:pt x="706" y="457"/>
                  </a:lnTo>
                  <a:lnTo>
                    <a:pt x="693" y="460"/>
                  </a:lnTo>
                  <a:lnTo>
                    <a:pt x="685" y="466"/>
                  </a:lnTo>
                  <a:lnTo>
                    <a:pt x="679" y="472"/>
                  </a:lnTo>
                  <a:lnTo>
                    <a:pt x="676" y="481"/>
                  </a:lnTo>
                  <a:lnTo>
                    <a:pt x="674" y="490"/>
                  </a:lnTo>
                  <a:lnTo>
                    <a:pt x="678" y="500"/>
                  </a:lnTo>
                  <a:lnTo>
                    <a:pt x="678" y="507"/>
                  </a:lnTo>
                  <a:lnTo>
                    <a:pt x="668" y="508"/>
                  </a:lnTo>
                  <a:lnTo>
                    <a:pt x="660" y="500"/>
                  </a:lnTo>
                  <a:lnTo>
                    <a:pt x="655" y="490"/>
                  </a:lnTo>
                  <a:lnTo>
                    <a:pt x="652" y="478"/>
                  </a:lnTo>
                  <a:lnTo>
                    <a:pt x="651" y="467"/>
                  </a:lnTo>
                  <a:lnTo>
                    <a:pt x="652" y="461"/>
                  </a:lnTo>
                  <a:lnTo>
                    <a:pt x="653" y="456"/>
                  </a:lnTo>
                  <a:lnTo>
                    <a:pt x="656" y="451"/>
                  </a:lnTo>
                  <a:lnTo>
                    <a:pt x="659" y="447"/>
                  </a:lnTo>
                  <a:lnTo>
                    <a:pt x="652" y="443"/>
                  </a:lnTo>
                  <a:lnTo>
                    <a:pt x="640" y="437"/>
                  </a:lnTo>
                  <a:lnTo>
                    <a:pt x="622" y="429"/>
                  </a:lnTo>
                  <a:lnTo>
                    <a:pt x="604" y="419"/>
                  </a:lnTo>
                  <a:lnTo>
                    <a:pt x="583" y="411"/>
                  </a:lnTo>
                  <a:lnTo>
                    <a:pt x="564" y="402"/>
                  </a:lnTo>
                  <a:lnTo>
                    <a:pt x="546" y="394"/>
                  </a:lnTo>
                  <a:lnTo>
                    <a:pt x="534" y="386"/>
                  </a:lnTo>
                  <a:lnTo>
                    <a:pt x="527" y="381"/>
                  </a:lnTo>
                  <a:lnTo>
                    <a:pt x="516" y="376"/>
                  </a:lnTo>
                  <a:lnTo>
                    <a:pt x="504" y="369"/>
                  </a:lnTo>
                  <a:lnTo>
                    <a:pt x="487" y="360"/>
                  </a:lnTo>
                  <a:lnTo>
                    <a:pt x="471" y="350"/>
                  </a:lnTo>
                  <a:lnTo>
                    <a:pt x="453" y="340"/>
                  </a:lnTo>
                  <a:lnTo>
                    <a:pt x="434" y="330"/>
                  </a:lnTo>
                  <a:lnTo>
                    <a:pt x="416" y="318"/>
                  </a:lnTo>
                  <a:lnTo>
                    <a:pt x="398" y="308"/>
                  </a:lnTo>
                  <a:lnTo>
                    <a:pt x="379" y="299"/>
                  </a:lnTo>
                  <a:lnTo>
                    <a:pt x="363" y="289"/>
                  </a:lnTo>
                  <a:lnTo>
                    <a:pt x="349" y="280"/>
                  </a:lnTo>
                  <a:lnTo>
                    <a:pt x="337" y="273"/>
                  </a:lnTo>
                  <a:lnTo>
                    <a:pt x="327" y="269"/>
                  </a:lnTo>
                  <a:lnTo>
                    <a:pt x="322" y="265"/>
                  </a:lnTo>
                  <a:lnTo>
                    <a:pt x="319" y="264"/>
                  </a:lnTo>
                  <a:lnTo>
                    <a:pt x="183" y="172"/>
                  </a:lnTo>
                  <a:lnTo>
                    <a:pt x="2" y="27"/>
                  </a:lnTo>
                  <a:lnTo>
                    <a:pt x="1" y="20"/>
                  </a:lnTo>
                  <a:lnTo>
                    <a:pt x="0" y="13"/>
                  </a:lnTo>
                  <a:lnTo>
                    <a:pt x="1" y="7"/>
                  </a:lnTo>
                  <a:lnTo>
                    <a:pt x="5" y="0"/>
                  </a:lnTo>
                  <a:lnTo>
                    <a:pt x="7" y="2"/>
                  </a:lnTo>
                  <a:lnTo>
                    <a:pt x="16" y="8"/>
                  </a:lnTo>
                  <a:lnTo>
                    <a:pt x="29" y="19"/>
                  </a:lnTo>
                  <a:lnTo>
                    <a:pt x="45" y="30"/>
                  </a:lnTo>
                  <a:lnTo>
                    <a:pt x="66" y="46"/>
                  </a:lnTo>
                  <a:lnTo>
                    <a:pt x="89" y="62"/>
                  </a:lnTo>
                  <a:lnTo>
                    <a:pt x="114" y="82"/>
                  </a:lnTo>
                  <a:lnTo>
                    <a:pt x="142" y="102"/>
                  </a:lnTo>
                  <a:lnTo>
                    <a:pt x="169" y="122"/>
                  </a:lnTo>
                  <a:lnTo>
                    <a:pt x="198" y="142"/>
                  </a:lnTo>
                  <a:lnTo>
                    <a:pt x="226" y="163"/>
                  </a:lnTo>
                  <a:lnTo>
                    <a:pt x="254" y="181"/>
                  </a:lnTo>
                  <a:lnTo>
                    <a:pt x="280" y="199"/>
                  </a:lnTo>
                  <a:lnTo>
                    <a:pt x="304" y="216"/>
                  </a:lnTo>
                  <a:lnTo>
                    <a:pt x="326" y="229"/>
                  </a:lnTo>
                  <a:lnTo>
                    <a:pt x="345" y="240"/>
                  </a:lnTo>
                  <a:close/>
                </a:path>
              </a:pathLst>
            </a:custGeom>
            <a:solidFill>
              <a:srgbClr val="A863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7" name="Freeform 49"/>
            <p:cNvSpPr>
              <a:spLocks/>
            </p:cNvSpPr>
            <p:nvPr/>
          </p:nvSpPr>
          <p:spPr bwMode="auto">
            <a:xfrm>
              <a:off x="3151" y="3434"/>
              <a:ext cx="311" cy="111"/>
            </a:xfrm>
            <a:custGeom>
              <a:avLst/>
              <a:gdLst>
                <a:gd name="T0" fmla="*/ 600 w 622"/>
                <a:gd name="T1" fmla="*/ 38 h 222"/>
                <a:gd name="T2" fmla="*/ 560 w 622"/>
                <a:gd name="T3" fmla="*/ 77 h 222"/>
                <a:gd name="T4" fmla="*/ 517 w 622"/>
                <a:gd name="T5" fmla="*/ 114 h 222"/>
                <a:gd name="T6" fmla="*/ 531 w 622"/>
                <a:gd name="T7" fmla="*/ 151 h 222"/>
                <a:gd name="T8" fmla="*/ 524 w 622"/>
                <a:gd name="T9" fmla="*/ 169 h 222"/>
                <a:gd name="T10" fmla="*/ 510 w 622"/>
                <a:gd name="T11" fmla="*/ 188 h 222"/>
                <a:gd name="T12" fmla="*/ 472 w 622"/>
                <a:gd name="T13" fmla="*/ 207 h 222"/>
                <a:gd name="T14" fmla="*/ 421 w 622"/>
                <a:gd name="T15" fmla="*/ 214 h 222"/>
                <a:gd name="T16" fmla="*/ 393 w 622"/>
                <a:gd name="T17" fmla="*/ 218 h 222"/>
                <a:gd name="T18" fmla="*/ 364 w 622"/>
                <a:gd name="T19" fmla="*/ 219 h 222"/>
                <a:gd name="T20" fmla="*/ 320 w 622"/>
                <a:gd name="T21" fmla="*/ 221 h 222"/>
                <a:gd name="T22" fmla="*/ 270 w 622"/>
                <a:gd name="T23" fmla="*/ 222 h 222"/>
                <a:gd name="T24" fmla="*/ 227 w 622"/>
                <a:gd name="T25" fmla="*/ 222 h 222"/>
                <a:gd name="T26" fmla="*/ 186 w 622"/>
                <a:gd name="T27" fmla="*/ 221 h 222"/>
                <a:gd name="T28" fmla="*/ 124 w 622"/>
                <a:gd name="T29" fmla="*/ 217 h 222"/>
                <a:gd name="T30" fmla="*/ 81 w 622"/>
                <a:gd name="T31" fmla="*/ 213 h 222"/>
                <a:gd name="T32" fmla="*/ 57 w 622"/>
                <a:gd name="T33" fmla="*/ 208 h 222"/>
                <a:gd name="T34" fmla="*/ 26 w 622"/>
                <a:gd name="T35" fmla="*/ 204 h 222"/>
                <a:gd name="T36" fmla="*/ 0 w 622"/>
                <a:gd name="T37" fmla="*/ 193 h 222"/>
                <a:gd name="T38" fmla="*/ 27 w 622"/>
                <a:gd name="T39" fmla="*/ 184 h 222"/>
                <a:gd name="T40" fmla="*/ 71 w 622"/>
                <a:gd name="T41" fmla="*/ 192 h 222"/>
                <a:gd name="T42" fmla="*/ 146 w 622"/>
                <a:gd name="T43" fmla="*/ 199 h 222"/>
                <a:gd name="T44" fmla="*/ 174 w 622"/>
                <a:gd name="T45" fmla="*/ 200 h 222"/>
                <a:gd name="T46" fmla="*/ 227 w 622"/>
                <a:gd name="T47" fmla="*/ 200 h 222"/>
                <a:gd name="T48" fmla="*/ 295 w 622"/>
                <a:gd name="T49" fmla="*/ 199 h 222"/>
                <a:gd name="T50" fmla="*/ 367 w 622"/>
                <a:gd name="T51" fmla="*/ 196 h 222"/>
                <a:gd name="T52" fmla="*/ 434 w 622"/>
                <a:gd name="T53" fmla="*/ 189 h 222"/>
                <a:gd name="T54" fmla="*/ 464 w 622"/>
                <a:gd name="T55" fmla="*/ 180 h 222"/>
                <a:gd name="T56" fmla="*/ 472 w 622"/>
                <a:gd name="T57" fmla="*/ 162 h 222"/>
                <a:gd name="T58" fmla="*/ 463 w 622"/>
                <a:gd name="T59" fmla="*/ 140 h 222"/>
                <a:gd name="T60" fmla="*/ 122 w 622"/>
                <a:gd name="T61" fmla="*/ 152 h 222"/>
                <a:gd name="T62" fmla="*/ 46 w 622"/>
                <a:gd name="T63" fmla="*/ 128 h 222"/>
                <a:gd name="T64" fmla="*/ 57 w 622"/>
                <a:gd name="T65" fmla="*/ 113 h 222"/>
                <a:gd name="T66" fmla="*/ 83 w 622"/>
                <a:gd name="T67" fmla="*/ 115 h 222"/>
                <a:gd name="T68" fmla="*/ 117 w 622"/>
                <a:gd name="T69" fmla="*/ 119 h 222"/>
                <a:gd name="T70" fmla="*/ 156 w 622"/>
                <a:gd name="T71" fmla="*/ 122 h 222"/>
                <a:gd name="T72" fmla="*/ 227 w 622"/>
                <a:gd name="T73" fmla="*/ 124 h 222"/>
                <a:gd name="T74" fmla="*/ 266 w 622"/>
                <a:gd name="T75" fmla="*/ 126 h 222"/>
                <a:gd name="T76" fmla="*/ 303 w 622"/>
                <a:gd name="T77" fmla="*/ 123 h 222"/>
                <a:gd name="T78" fmla="*/ 338 w 622"/>
                <a:gd name="T79" fmla="*/ 121 h 222"/>
                <a:gd name="T80" fmla="*/ 374 w 622"/>
                <a:gd name="T81" fmla="*/ 117 h 222"/>
                <a:gd name="T82" fmla="*/ 409 w 622"/>
                <a:gd name="T83" fmla="*/ 113 h 222"/>
                <a:gd name="T84" fmla="*/ 443 w 622"/>
                <a:gd name="T85" fmla="*/ 107 h 222"/>
                <a:gd name="T86" fmla="*/ 496 w 622"/>
                <a:gd name="T87" fmla="*/ 82 h 222"/>
                <a:gd name="T88" fmla="*/ 559 w 622"/>
                <a:gd name="T89" fmla="*/ 44 h 222"/>
                <a:gd name="T90" fmla="*/ 617 w 622"/>
                <a:gd name="T91"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22" h="222">
                  <a:moveTo>
                    <a:pt x="622" y="9"/>
                  </a:moveTo>
                  <a:lnTo>
                    <a:pt x="612" y="24"/>
                  </a:lnTo>
                  <a:lnTo>
                    <a:pt x="600" y="38"/>
                  </a:lnTo>
                  <a:lnTo>
                    <a:pt x="587" y="52"/>
                  </a:lnTo>
                  <a:lnTo>
                    <a:pt x="575" y="64"/>
                  </a:lnTo>
                  <a:lnTo>
                    <a:pt x="560" y="77"/>
                  </a:lnTo>
                  <a:lnTo>
                    <a:pt x="546" y="90"/>
                  </a:lnTo>
                  <a:lnTo>
                    <a:pt x="531" y="101"/>
                  </a:lnTo>
                  <a:lnTo>
                    <a:pt x="517" y="114"/>
                  </a:lnTo>
                  <a:lnTo>
                    <a:pt x="524" y="126"/>
                  </a:lnTo>
                  <a:lnTo>
                    <a:pt x="530" y="137"/>
                  </a:lnTo>
                  <a:lnTo>
                    <a:pt x="531" y="151"/>
                  </a:lnTo>
                  <a:lnTo>
                    <a:pt x="527" y="165"/>
                  </a:lnTo>
                  <a:lnTo>
                    <a:pt x="524" y="166"/>
                  </a:lnTo>
                  <a:lnTo>
                    <a:pt x="524" y="169"/>
                  </a:lnTo>
                  <a:lnTo>
                    <a:pt x="523" y="172"/>
                  </a:lnTo>
                  <a:lnTo>
                    <a:pt x="523" y="175"/>
                  </a:lnTo>
                  <a:lnTo>
                    <a:pt x="510" y="188"/>
                  </a:lnTo>
                  <a:lnTo>
                    <a:pt x="499" y="197"/>
                  </a:lnTo>
                  <a:lnTo>
                    <a:pt x="485" y="204"/>
                  </a:lnTo>
                  <a:lnTo>
                    <a:pt x="472" y="207"/>
                  </a:lnTo>
                  <a:lnTo>
                    <a:pt x="457" y="211"/>
                  </a:lnTo>
                  <a:lnTo>
                    <a:pt x="440" y="212"/>
                  </a:lnTo>
                  <a:lnTo>
                    <a:pt x="421" y="214"/>
                  </a:lnTo>
                  <a:lnTo>
                    <a:pt x="400" y="218"/>
                  </a:lnTo>
                  <a:lnTo>
                    <a:pt x="398" y="218"/>
                  </a:lnTo>
                  <a:lnTo>
                    <a:pt x="393" y="218"/>
                  </a:lnTo>
                  <a:lnTo>
                    <a:pt x="386" y="219"/>
                  </a:lnTo>
                  <a:lnTo>
                    <a:pt x="375" y="219"/>
                  </a:lnTo>
                  <a:lnTo>
                    <a:pt x="364" y="219"/>
                  </a:lnTo>
                  <a:lnTo>
                    <a:pt x="350" y="220"/>
                  </a:lnTo>
                  <a:lnTo>
                    <a:pt x="336" y="220"/>
                  </a:lnTo>
                  <a:lnTo>
                    <a:pt x="320" y="221"/>
                  </a:lnTo>
                  <a:lnTo>
                    <a:pt x="304" y="221"/>
                  </a:lnTo>
                  <a:lnTo>
                    <a:pt x="287" y="222"/>
                  </a:lnTo>
                  <a:lnTo>
                    <a:pt x="270" y="222"/>
                  </a:lnTo>
                  <a:lnTo>
                    <a:pt x="255" y="222"/>
                  </a:lnTo>
                  <a:lnTo>
                    <a:pt x="241" y="222"/>
                  </a:lnTo>
                  <a:lnTo>
                    <a:pt x="227" y="222"/>
                  </a:lnTo>
                  <a:lnTo>
                    <a:pt x="215" y="222"/>
                  </a:lnTo>
                  <a:lnTo>
                    <a:pt x="205" y="222"/>
                  </a:lnTo>
                  <a:lnTo>
                    <a:pt x="186" y="221"/>
                  </a:lnTo>
                  <a:lnTo>
                    <a:pt x="166" y="220"/>
                  </a:lnTo>
                  <a:lnTo>
                    <a:pt x="144" y="219"/>
                  </a:lnTo>
                  <a:lnTo>
                    <a:pt x="124" y="217"/>
                  </a:lnTo>
                  <a:lnTo>
                    <a:pt x="106" y="215"/>
                  </a:lnTo>
                  <a:lnTo>
                    <a:pt x="91" y="214"/>
                  </a:lnTo>
                  <a:lnTo>
                    <a:pt x="81" y="213"/>
                  </a:lnTo>
                  <a:lnTo>
                    <a:pt x="78" y="213"/>
                  </a:lnTo>
                  <a:lnTo>
                    <a:pt x="68" y="211"/>
                  </a:lnTo>
                  <a:lnTo>
                    <a:pt x="57" y="208"/>
                  </a:lnTo>
                  <a:lnTo>
                    <a:pt x="47" y="207"/>
                  </a:lnTo>
                  <a:lnTo>
                    <a:pt x="37" y="206"/>
                  </a:lnTo>
                  <a:lnTo>
                    <a:pt x="26" y="204"/>
                  </a:lnTo>
                  <a:lnTo>
                    <a:pt x="17" y="202"/>
                  </a:lnTo>
                  <a:lnTo>
                    <a:pt x="8" y="198"/>
                  </a:lnTo>
                  <a:lnTo>
                    <a:pt x="0" y="193"/>
                  </a:lnTo>
                  <a:lnTo>
                    <a:pt x="18" y="182"/>
                  </a:lnTo>
                  <a:lnTo>
                    <a:pt x="20" y="183"/>
                  </a:lnTo>
                  <a:lnTo>
                    <a:pt x="27" y="184"/>
                  </a:lnTo>
                  <a:lnTo>
                    <a:pt x="38" y="187"/>
                  </a:lnTo>
                  <a:lnTo>
                    <a:pt x="53" y="189"/>
                  </a:lnTo>
                  <a:lnTo>
                    <a:pt x="71" y="192"/>
                  </a:lnTo>
                  <a:lnTo>
                    <a:pt x="93" y="195"/>
                  </a:lnTo>
                  <a:lnTo>
                    <a:pt x="118" y="197"/>
                  </a:lnTo>
                  <a:lnTo>
                    <a:pt x="146" y="199"/>
                  </a:lnTo>
                  <a:lnTo>
                    <a:pt x="152" y="199"/>
                  </a:lnTo>
                  <a:lnTo>
                    <a:pt x="161" y="199"/>
                  </a:lnTo>
                  <a:lnTo>
                    <a:pt x="174" y="200"/>
                  </a:lnTo>
                  <a:lnTo>
                    <a:pt x="190" y="200"/>
                  </a:lnTo>
                  <a:lnTo>
                    <a:pt x="207" y="200"/>
                  </a:lnTo>
                  <a:lnTo>
                    <a:pt x="227" y="200"/>
                  </a:lnTo>
                  <a:lnTo>
                    <a:pt x="249" y="200"/>
                  </a:lnTo>
                  <a:lnTo>
                    <a:pt x="272" y="199"/>
                  </a:lnTo>
                  <a:lnTo>
                    <a:pt x="295" y="199"/>
                  </a:lnTo>
                  <a:lnTo>
                    <a:pt x="319" y="198"/>
                  </a:lnTo>
                  <a:lnTo>
                    <a:pt x="343" y="197"/>
                  </a:lnTo>
                  <a:lnTo>
                    <a:pt x="367" y="196"/>
                  </a:lnTo>
                  <a:lnTo>
                    <a:pt x="390" y="193"/>
                  </a:lnTo>
                  <a:lnTo>
                    <a:pt x="413" y="191"/>
                  </a:lnTo>
                  <a:lnTo>
                    <a:pt x="434" y="189"/>
                  </a:lnTo>
                  <a:lnTo>
                    <a:pt x="454" y="185"/>
                  </a:lnTo>
                  <a:lnTo>
                    <a:pt x="458" y="183"/>
                  </a:lnTo>
                  <a:lnTo>
                    <a:pt x="464" y="180"/>
                  </a:lnTo>
                  <a:lnTo>
                    <a:pt x="469" y="175"/>
                  </a:lnTo>
                  <a:lnTo>
                    <a:pt x="472" y="172"/>
                  </a:lnTo>
                  <a:lnTo>
                    <a:pt x="472" y="162"/>
                  </a:lnTo>
                  <a:lnTo>
                    <a:pt x="471" y="154"/>
                  </a:lnTo>
                  <a:lnTo>
                    <a:pt x="468" y="147"/>
                  </a:lnTo>
                  <a:lnTo>
                    <a:pt x="463" y="140"/>
                  </a:lnTo>
                  <a:lnTo>
                    <a:pt x="348" y="154"/>
                  </a:lnTo>
                  <a:lnTo>
                    <a:pt x="236" y="158"/>
                  </a:lnTo>
                  <a:lnTo>
                    <a:pt x="122" y="152"/>
                  </a:lnTo>
                  <a:lnTo>
                    <a:pt x="50" y="139"/>
                  </a:lnTo>
                  <a:lnTo>
                    <a:pt x="47" y="135"/>
                  </a:lnTo>
                  <a:lnTo>
                    <a:pt x="46" y="128"/>
                  </a:lnTo>
                  <a:lnTo>
                    <a:pt x="48" y="120"/>
                  </a:lnTo>
                  <a:lnTo>
                    <a:pt x="55" y="113"/>
                  </a:lnTo>
                  <a:lnTo>
                    <a:pt x="57" y="113"/>
                  </a:lnTo>
                  <a:lnTo>
                    <a:pt x="63" y="114"/>
                  </a:lnTo>
                  <a:lnTo>
                    <a:pt x="72" y="114"/>
                  </a:lnTo>
                  <a:lnTo>
                    <a:pt x="83" y="115"/>
                  </a:lnTo>
                  <a:lnTo>
                    <a:pt x="94" y="116"/>
                  </a:lnTo>
                  <a:lnTo>
                    <a:pt x="106" y="117"/>
                  </a:lnTo>
                  <a:lnTo>
                    <a:pt x="117" y="119"/>
                  </a:lnTo>
                  <a:lnTo>
                    <a:pt x="126" y="120"/>
                  </a:lnTo>
                  <a:lnTo>
                    <a:pt x="138" y="121"/>
                  </a:lnTo>
                  <a:lnTo>
                    <a:pt x="156" y="122"/>
                  </a:lnTo>
                  <a:lnTo>
                    <a:pt x="179" y="122"/>
                  </a:lnTo>
                  <a:lnTo>
                    <a:pt x="204" y="123"/>
                  </a:lnTo>
                  <a:lnTo>
                    <a:pt x="227" y="124"/>
                  </a:lnTo>
                  <a:lnTo>
                    <a:pt x="246" y="124"/>
                  </a:lnTo>
                  <a:lnTo>
                    <a:pt x="260" y="126"/>
                  </a:lnTo>
                  <a:lnTo>
                    <a:pt x="266" y="126"/>
                  </a:lnTo>
                  <a:lnTo>
                    <a:pt x="279" y="126"/>
                  </a:lnTo>
                  <a:lnTo>
                    <a:pt x="290" y="124"/>
                  </a:lnTo>
                  <a:lnTo>
                    <a:pt x="303" y="123"/>
                  </a:lnTo>
                  <a:lnTo>
                    <a:pt x="315" y="123"/>
                  </a:lnTo>
                  <a:lnTo>
                    <a:pt x="327" y="122"/>
                  </a:lnTo>
                  <a:lnTo>
                    <a:pt x="338" y="121"/>
                  </a:lnTo>
                  <a:lnTo>
                    <a:pt x="350" y="120"/>
                  </a:lnTo>
                  <a:lnTo>
                    <a:pt x="363" y="119"/>
                  </a:lnTo>
                  <a:lnTo>
                    <a:pt x="374" y="117"/>
                  </a:lnTo>
                  <a:lnTo>
                    <a:pt x="386" y="116"/>
                  </a:lnTo>
                  <a:lnTo>
                    <a:pt x="397" y="114"/>
                  </a:lnTo>
                  <a:lnTo>
                    <a:pt x="409" y="113"/>
                  </a:lnTo>
                  <a:lnTo>
                    <a:pt x="420" y="111"/>
                  </a:lnTo>
                  <a:lnTo>
                    <a:pt x="432" y="109"/>
                  </a:lnTo>
                  <a:lnTo>
                    <a:pt x="443" y="107"/>
                  </a:lnTo>
                  <a:lnTo>
                    <a:pt x="455" y="105"/>
                  </a:lnTo>
                  <a:lnTo>
                    <a:pt x="476" y="93"/>
                  </a:lnTo>
                  <a:lnTo>
                    <a:pt x="496" y="82"/>
                  </a:lnTo>
                  <a:lnTo>
                    <a:pt x="517" y="70"/>
                  </a:lnTo>
                  <a:lnTo>
                    <a:pt x="538" y="58"/>
                  </a:lnTo>
                  <a:lnTo>
                    <a:pt x="559" y="44"/>
                  </a:lnTo>
                  <a:lnTo>
                    <a:pt x="578" y="30"/>
                  </a:lnTo>
                  <a:lnTo>
                    <a:pt x="598" y="15"/>
                  </a:lnTo>
                  <a:lnTo>
                    <a:pt x="617" y="0"/>
                  </a:lnTo>
                  <a:lnTo>
                    <a:pt x="622" y="9"/>
                  </a:lnTo>
                  <a:close/>
                </a:path>
              </a:pathLst>
            </a:custGeom>
            <a:solidFill>
              <a:srgbClr val="A863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8" name="Freeform 50"/>
            <p:cNvSpPr>
              <a:spLocks/>
            </p:cNvSpPr>
            <p:nvPr/>
          </p:nvSpPr>
          <p:spPr bwMode="auto">
            <a:xfrm>
              <a:off x="3330" y="3350"/>
              <a:ext cx="151" cy="125"/>
            </a:xfrm>
            <a:custGeom>
              <a:avLst/>
              <a:gdLst>
                <a:gd name="T0" fmla="*/ 217 w 302"/>
                <a:gd name="T1" fmla="*/ 2 h 249"/>
                <a:gd name="T2" fmla="*/ 214 w 302"/>
                <a:gd name="T3" fmla="*/ 7 h 249"/>
                <a:gd name="T4" fmla="*/ 206 w 302"/>
                <a:gd name="T5" fmla="*/ 17 h 249"/>
                <a:gd name="T6" fmla="*/ 196 w 302"/>
                <a:gd name="T7" fmla="*/ 34 h 249"/>
                <a:gd name="T8" fmla="*/ 183 w 302"/>
                <a:gd name="T9" fmla="*/ 54 h 249"/>
                <a:gd name="T10" fmla="*/ 169 w 302"/>
                <a:gd name="T11" fmla="*/ 75 h 249"/>
                <a:gd name="T12" fmla="*/ 156 w 302"/>
                <a:gd name="T13" fmla="*/ 96 h 249"/>
                <a:gd name="T14" fmla="*/ 143 w 302"/>
                <a:gd name="T15" fmla="*/ 114 h 249"/>
                <a:gd name="T16" fmla="*/ 133 w 302"/>
                <a:gd name="T17" fmla="*/ 128 h 249"/>
                <a:gd name="T18" fmla="*/ 120 w 302"/>
                <a:gd name="T19" fmla="*/ 142 h 249"/>
                <a:gd name="T20" fmla="*/ 103 w 302"/>
                <a:gd name="T21" fmla="*/ 159 h 249"/>
                <a:gd name="T22" fmla="*/ 81 w 302"/>
                <a:gd name="T23" fmla="*/ 180 h 249"/>
                <a:gd name="T24" fmla="*/ 58 w 302"/>
                <a:gd name="T25" fmla="*/ 199 h 249"/>
                <a:gd name="T26" fmla="*/ 36 w 302"/>
                <a:gd name="T27" fmla="*/ 219 h 249"/>
                <a:gd name="T28" fmla="*/ 17 w 302"/>
                <a:gd name="T29" fmla="*/ 234 h 249"/>
                <a:gd name="T30" fmla="*/ 5 w 302"/>
                <a:gd name="T31" fmla="*/ 245 h 249"/>
                <a:gd name="T32" fmla="*/ 0 w 302"/>
                <a:gd name="T33" fmla="*/ 249 h 249"/>
                <a:gd name="T34" fmla="*/ 67 w 302"/>
                <a:gd name="T35" fmla="*/ 244 h 249"/>
                <a:gd name="T36" fmla="*/ 71 w 302"/>
                <a:gd name="T37" fmla="*/ 242 h 249"/>
                <a:gd name="T38" fmla="*/ 83 w 302"/>
                <a:gd name="T39" fmla="*/ 236 h 249"/>
                <a:gd name="T40" fmla="*/ 100 w 302"/>
                <a:gd name="T41" fmla="*/ 227 h 249"/>
                <a:gd name="T42" fmla="*/ 121 w 302"/>
                <a:gd name="T43" fmla="*/ 213 h 249"/>
                <a:gd name="T44" fmla="*/ 144 w 302"/>
                <a:gd name="T45" fmla="*/ 197 h 249"/>
                <a:gd name="T46" fmla="*/ 168 w 302"/>
                <a:gd name="T47" fmla="*/ 177 h 249"/>
                <a:gd name="T48" fmla="*/ 191 w 302"/>
                <a:gd name="T49" fmla="*/ 155 h 249"/>
                <a:gd name="T50" fmla="*/ 212 w 302"/>
                <a:gd name="T51" fmla="*/ 131 h 249"/>
                <a:gd name="T52" fmla="*/ 232 w 302"/>
                <a:gd name="T53" fmla="*/ 104 h 249"/>
                <a:gd name="T54" fmla="*/ 249 w 302"/>
                <a:gd name="T55" fmla="*/ 78 h 249"/>
                <a:gd name="T56" fmla="*/ 265 w 302"/>
                <a:gd name="T57" fmla="*/ 56 h 249"/>
                <a:gd name="T58" fmla="*/ 278 w 302"/>
                <a:gd name="T59" fmla="*/ 37 h 249"/>
                <a:gd name="T60" fmla="*/ 288 w 302"/>
                <a:gd name="T61" fmla="*/ 22 h 249"/>
                <a:gd name="T62" fmla="*/ 296 w 302"/>
                <a:gd name="T63" fmla="*/ 10 h 249"/>
                <a:gd name="T64" fmla="*/ 301 w 302"/>
                <a:gd name="T65" fmla="*/ 2 h 249"/>
                <a:gd name="T66" fmla="*/ 302 w 302"/>
                <a:gd name="T67" fmla="*/ 0 h 249"/>
                <a:gd name="T68" fmla="*/ 217 w 302"/>
                <a:gd name="T69" fmla="*/ 2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2" h="249">
                  <a:moveTo>
                    <a:pt x="217" y="2"/>
                  </a:moveTo>
                  <a:lnTo>
                    <a:pt x="214" y="7"/>
                  </a:lnTo>
                  <a:lnTo>
                    <a:pt x="206" y="17"/>
                  </a:lnTo>
                  <a:lnTo>
                    <a:pt x="196" y="34"/>
                  </a:lnTo>
                  <a:lnTo>
                    <a:pt x="183" y="54"/>
                  </a:lnTo>
                  <a:lnTo>
                    <a:pt x="169" y="75"/>
                  </a:lnTo>
                  <a:lnTo>
                    <a:pt x="156" y="96"/>
                  </a:lnTo>
                  <a:lnTo>
                    <a:pt x="143" y="114"/>
                  </a:lnTo>
                  <a:lnTo>
                    <a:pt x="133" y="128"/>
                  </a:lnTo>
                  <a:lnTo>
                    <a:pt x="120" y="142"/>
                  </a:lnTo>
                  <a:lnTo>
                    <a:pt x="103" y="159"/>
                  </a:lnTo>
                  <a:lnTo>
                    <a:pt x="81" y="180"/>
                  </a:lnTo>
                  <a:lnTo>
                    <a:pt x="58" y="199"/>
                  </a:lnTo>
                  <a:lnTo>
                    <a:pt x="36" y="219"/>
                  </a:lnTo>
                  <a:lnTo>
                    <a:pt x="17" y="234"/>
                  </a:lnTo>
                  <a:lnTo>
                    <a:pt x="5" y="245"/>
                  </a:lnTo>
                  <a:lnTo>
                    <a:pt x="0" y="249"/>
                  </a:lnTo>
                  <a:lnTo>
                    <a:pt x="67" y="244"/>
                  </a:lnTo>
                  <a:lnTo>
                    <a:pt x="71" y="242"/>
                  </a:lnTo>
                  <a:lnTo>
                    <a:pt x="83" y="236"/>
                  </a:lnTo>
                  <a:lnTo>
                    <a:pt x="100" y="227"/>
                  </a:lnTo>
                  <a:lnTo>
                    <a:pt x="121" y="213"/>
                  </a:lnTo>
                  <a:lnTo>
                    <a:pt x="144" y="197"/>
                  </a:lnTo>
                  <a:lnTo>
                    <a:pt x="168" y="177"/>
                  </a:lnTo>
                  <a:lnTo>
                    <a:pt x="191" y="155"/>
                  </a:lnTo>
                  <a:lnTo>
                    <a:pt x="212" y="131"/>
                  </a:lnTo>
                  <a:lnTo>
                    <a:pt x="232" y="104"/>
                  </a:lnTo>
                  <a:lnTo>
                    <a:pt x="249" y="78"/>
                  </a:lnTo>
                  <a:lnTo>
                    <a:pt x="265" y="56"/>
                  </a:lnTo>
                  <a:lnTo>
                    <a:pt x="278" y="37"/>
                  </a:lnTo>
                  <a:lnTo>
                    <a:pt x="288" y="22"/>
                  </a:lnTo>
                  <a:lnTo>
                    <a:pt x="296" y="10"/>
                  </a:lnTo>
                  <a:lnTo>
                    <a:pt x="301" y="2"/>
                  </a:lnTo>
                  <a:lnTo>
                    <a:pt x="302" y="0"/>
                  </a:lnTo>
                  <a:lnTo>
                    <a:pt x="217" y="2"/>
                  </a:lnTo>
                  <a:close/>
                </a:path>
              </a:pathLst>
            </a:custGeom>
            <a:solidFill>
              <a:srgbClr val="F4C4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9" name="Freeform 51"/>
            <p:cNvSpPr>
              <a:spLocks/>
            </p:cNvSpPr>
            <p:nvPr/>
          </p:nvSpPr>
          <p:spPr bwMode="auto">
            <a:xfrm>
              <a:off x="3221" y="3512"/>
              <a:ext cx="149" cy="15"/>
            </a:xfrm>
            <a:custGeom>
              <a:avLst/>
              <a:gdLst>
                <a:gd name="T0" fmla="*/ 5 w 299"/>
                <a:gd name="T1" fmla="*/ 16 h 30"/>
                <a:gd name="T2" fmla="*/ 0 w 299"/>
                <a:gd name="T3" fmla="*/ 30 h 30"/>
                <a:gd name="T4" fmla="*/ 6 w 299"/>
                <a:gd name="T5" fmla="*/ 30 h 30"/>
                <a:gd name="T6" fmla="*/ 22 w 299"/>
                <a:gd name="T7" fmla="*/ 30 h 30"/>
                <a:gd name="T8" fmla="*/ 45 w 299"/>
                <a:gd name="T9" fmla="*/ 30 h 30"/>
                <a:gd name="T10" fmla="*/ 72 w 299"/>
                <a:gd name="T11" fmla="*/ 30 h 30"/>
                <a:gd name="T12" fmla="*/ 99 w 299"/>
                <a:gd name="T13" fmla="*/ 30 h 30"/>
                <a:gd name="T14" fmla="*/ 123 w 299"/>
                <a:gd name="T15" fmla="*/ 30 h 30"/>
                <a:gd name="T16" fmla="*/ 142 w 299"/>
                <a:gd name="T17" fmla="*/ 30 h 30"/>
                <a:gd name="T18" fmla="*/ 152 w 299"/>
                <a:gd name="T19" fmla="*/ 30 h 30"/>
                <a:gd name="T20" fmla="*/ 164 w 299"/>
                <a:gd name="T21" fmla="*/ 30 h 30"/>
                <a:gd name="T22" fmla="*/ 175 w 299"/>
                <a:gd name="T23" fmla="*/ 28 h 30"/>
                <a:gd name="T24" fmla="*/ 188 w 299"/>
                <a:gd name="T25" fmla="*/ 28 h 30"/>
                <a:gd name="T26" fmla="*/ 202 w 299"/>
                <a:gd name="T27" fmla="*/ 26 h 30"/>
                <a:gd name="T28" fmla="*/ 216 w 299"/>
                <a:gd name="T29" fmla="*/ 25 h 30"/>
                <a:gd name="T30" fmla="*/ 231 w 299"/>
                <a:gd name="T31" fmla="*/ 24 h 30"/>
                <a:gd name="T32" fmla="*/ 243 w 299"/>
                <a:gd name="T33" fmla="*/ 22 h 30"/>
                <a:gd name="T34" fmla="*/ 257 w 299"/>
                <a:gd name="T35" fmla="*/ 20 h 30"/>
                <a:gd name="T36" fmla="*/ 266 w 299"/>
                <a:gd name="T37" fmla="*/ 18 h 30"/>
                <a:gd name="T38" fmla="*/ 274 w 299"/>
                <a:gd name="T39" fmla="*/ 16 h 30"/>
                <a:gd name="T40" fmla="*/ 281 w 299"/>
                <a:gd name="T41" fmla="*/ 12 h 30"/>
                <a:gd name="T42" fmla="*/ 288 w 299"/>
                <a:gd name="T43" fmla="*/ 9 h 30"/>
                <a:gd name="T44" fmla="*/ 293 w 299"/>
                <a:gd name="T45" fmla="*/ 5 h 30"/>
                <a:gd name="T46" fmla="*/ 296 w 299"/>
                <a:gd name="T47" fmla="*/ 2 h 30"/>
                <a:gd name="T48" fmla="*/ 297 w 299"/>
                <a:gd name="T49" fmla="*/ 1 h 30"/>
                <a:gd name="T50" fmla="*/ 299 w 299"/>
                <a:gd name="T51" fmla="*/ 0 h 30"/>
                <a:gd name="T52" fmla="*/ 294 w 299"/>
                <a:gd name="T53" fmla="*/ 1 h 30"/>
                <a:gd name="T54" fmla="*/ 280 w 299"/>
                <a:gd name="T55" fmla="*/ 2 h 30"/>
                <a:gd name="T56" fmla="*/ 261 w 299"/>
                <a:gd name="T57" fmla="*/ 4 h 30"/>
                <a:gd name="T58" fmla="*/ 237 w 299"/>
                <a:gd name="T59" fmla="*/ 8 h 30"/>
                <a:gd name="T60" fmla="*/ 212 w 299"/>
                <a:gd name="T61" fmla="*/ 11 h 30"/>
                <a:gd name="T62" fmla="*/ 189 w 299"/>
                <a:gd name="T63" fmla="*/ 13 h 30"/>
                <a:gd name="T64" fmla="*/ 167 w 299"/>
                <a:gd name="T65" fmla="*/ 15 h 30"/>
                <a:gd name="T66" fmla="*/ 152 w 299"/>
                <a:gd name="T67" fmla="*/ 16 h 30"/>
                <a:gd name="T68" fmla="*/ 142 w 299"/>
                <a:gd name="T69" fmla="*/ 16 h 30"/>
                <a:gd name="T70" fmla="*/ 123 w 299"/>
                <a:gd name="T71" fmla="*/ 16 h 30"/>
                <a:gd name="T72" fmla="*/ 99 w 299"/>
                <a:gd name="T73" fmla="*/ 16 h 30"/>
                <a:gd name="T74" fmla="*/ 74 w 299"/>
                <a:gd name="T75" fmla="*/ 16 h 30"/>
                <a:gd name="T76" fmla="*/ 47 w 299"/>
                <a:gd name="T77" fmla="*/ 16 h 30"/>
                <a:gd name="T78" fmla="*/ 25 w 299"/>
                <a:gd name="T79" fmla="*/ 16 h 30"/>
                <a:gd name="T80" fmla="*/ 10 w 299"/>
                <a:gd name="T81" fmla="*/ 16 h 30"/>
                <a:gd name="T82" fmla="*/ 5 w 299"/>
                <a:gd name="T83" fmla="*/ 1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99" h="30">
                  <a:moveTo>
                    <a:pt x="5" y="16"/>
                  </a:moveTo>
                  <a:lnTo>
                    <a:pt x="0" y="30"/>
                  </a:lnTo>
                  <a:lnTo>
                    <a:pt x="6" y="30"/>
                  </a:lnTo>
                  <a:lnTo>
                    <a:pt x="22" y="30"/>
                  </a:lnTo>
                  <a:lnTo>
                    <a:pt x="45" y="30"/>
                  </a:lnTo>
                  <a:lnTo>
                    <a:pt x="72" y="30"/>
                  </a:lnTo>
                  <a:lnTo>
                    <a:pt x="99" y="30"/>
                  </a:lnTo>
                  <a:lnTo>
                    <a:pt x="123" y="30"/>
                  </a:lnTo>
                  <a:lnTo>
                    <a:pt x="142" y="30"/>
                  </a:lnTo>
                  <a:lnTo>
                    <a:pt x="152" y="30"/>
                  </a:lnTo>
                  <a:lnTo>
                    <a:pt x="164" y="30"/>
                  </a:lnTo>
                  <a:lnTo>
                    <a:pt x="175" y="28"/>
                  </a:lnTo>
                  <a:lnTo>
                    <a:pt x="188" y="28"/>
                  </a:lnTo>
                  <a:lnTo>
                    <a:pt x="202" y="26"/>
                  </a:lnTo>
                  <a:lnTo>
                    <a:pt x="216" y="25"/>
                  </a:lnTo>
                  <a:lnTo>
                    <a:pt x="231" y="24"/>
                  </a:lnTo>
                  <a:lnTo>
                    <a:pt x="243" y="22"/>
                  </a:lnTo>
                  <a:lnTo>
                    <a:pt x="257" y="20"/>
                  </a:lnTo>
                  <a:lnTo>
                    <a:pt x="266" y="18"/>
                  </a:lnTo>
                  <a:lnTo>
                    <a:pt x="274" y="16"/>
                  </a:lnTo>
                  <a:lnTo>
                    <a:pt x="281" y="12"/>
                  </a:lnTo>
                  <a:lnTo>
                    <a:pt x="288" y="9"/>
                  </a:lnTo>
                  <a:lnTo>
                    <a:pt x="293" y="5"/>
                  </a:lnTo>
                  <a:lnTo>
                    <a:pt x="296" y="2"/>
                  </a:lnTo>
                  <a:lnTo>
                    <a:pt x="297" y="1"/>
                  </a:lnTo>
                  <a:lnTo>
                    <a:pt x="299" y="0"/>
                  </a:lnTo>
                  <a:lnTo>
                    <a:pt x="294" y="1"/>
                  </a:lnTo>
                  <a:lnTo>
                    <a:pt x="280" y="2"/>
                  </a:lnTo>
                  <a:lnTo>
                    <a:pt x="261" y="4"/>
                  </a:lnTo>
                  <a:lnTo>
                    <a:pt x="237" y="8"/>
                  </a:lnTo>
                  <a:lnTo>
                    <a:pt x="212" y="11"/>
                  </a:lnTo>
                  <a:lnTo>
                    <a:pt x="189" y="13"/>
                  </a:lnTo>
                  <a:lnTo>
                    <a:pt x="167" y="15"/>
                  </a:lnTo>
                  <a:lnTo>
                    <a:pt x="152" y="16"/>
                  </a:lnTo>
                  <a:lnTo>
                    <a:pt x="142" y="16"/>
                  </a:lnTo>
                  <a:lnTo>
                    <a:pt x="123" y="16"/>
                  </a:lnTo>
                  <a:lnTo>
                    <a:pt x="99" y="16"/>
                  </a:lnTo>
                  <a:lnTo>
                    <a:pt x="74" y="16"/>
                  </a:lnTo>
                  <a:lnTo>
                    <a:pt x="47" y="16"/>
                  </a:lnTo>
                  <a:lnTo>
                    <a:pt x="25" y="16"/>
                  </a:lnTo>
                  <a:lnTo>
                    <a:pt x="10" y="16"/>
                  </a:lnTo>
                  <a:lnTo>
                    <a:pt x="5" y="16"/>
                  </a:lnTo>
                  <a:close/>
                </a:path>
              </a:pathLst>
            </a:custGeom>
            <a:solidFill>
              <a:srgbClr val="F4C4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0" name="Freeform 52"/>
            <p:cNvSpPr>
              <a:spLocks/>
            </p:cNvSpPr>
            <p:nvPr/>
          </p:nvSpPr>
          <p:spPr bwMode="auto">
            <a:xfrm>
              <a:off x="2867" y="3298"/>
              <a:ext cx="310" cy="174"/>
            </a:xfrm>
            <a:custGeom>
              <a:avLst/>
              <a:gdLst>
                <a:gd name="T0" fmla="*/ 4 w 621"/>
                <a:gd name="T1" fmla="*/ 34 h 348"/>
                <a:gd name="T2" fmla="*/ 35 w 621"/>
                <a:gd name="T3" fmla="*/ 57 h 348"/>
                <a:gd name="T4" fmla="*/ 87 w 621"/>
                <a:gd name="T5" fmla="*/ 93 h 348"/>
                <a:gd name="T6" fmla="*/ 146 w 621"/>
                <a:gd name="T7" fmla="*/ 135 h 348"/>
                <a:gd name="T8" fmla="*/ 185 w 621"/>
                <a:gd name="T9" fmla="*/ 160 h 348"/>
                <a:gd name="T10" fmla="*/ 209 w 621"/>
                <a:gd name="T11" fmla="*/ 175 h 348"/>
                <a:gd name="T12" fmla="*/ 240 w 621"/>
                <a:gd name="T13" fmla="*/ 191 h 348"/>
                <a:gd name="T14" fmla="*/ 275 w 621"/>
                <a:gd name="T15" fmla="*/ 210 h 348"/>
                <a:gd name="T16" fmla="*/ 312 w 621"/>
                <a:gd name="T17" fmla="*/ 228 h 348"/>
                <a:gd name="T18" fmla="*/ 349 w 621"/>
                <a:gd name="T19" fmla="*/ 247 h 348"/>
                <a:gd name="T20" fmla="*/ 384 w 621"/>
                <a:gd name="T21" fmla="*/ 264 h 348"/>
                <a:gd name="T22" fmla="*/ 417 w 621"/>
                <a:gd name="T23" fmla="*/ 279 h 348"/>
                <a:gd name="T24" fmla="*/ 460 w 621"/>
                <a:gd name="T25" fmla="*/ 297 h 348"/>
                <a:gd name="T26" fmla="*/ 520 w 621"/>
                <a:gd name="T27" fmla="*/ 319 h 348"/>
                <a:gd name="T28" fmla="*/ 575 w 621"/>
                <a:gd name="T29" fmla="*/ 336 h 348"/>
                <a:gd name="T30" fmla="*/ 607 w 621"/>
                <a:gd name="T31" fmla="*/ 347 h 348"/>
                <a:gd name="T32" fmla="*/ 621 w 621"/>
                <a:gd name="T33" fmla="*/ 214 h 348"/>
                <a:gd name="T34" fmla="*/ 613 w 621"/>
                <a:gd name="T35" fmla="*/ 213 h 348"/>
                <a:gd name="T36" fmla="*/ 592 w 621"/>
                <a:gd name="T37" fmla="*/ 209 h 348"/>
                <a:gd name="T38" fmla="*/ 563 w 621"/>
                <a:gd name="T39" fmla="*/ 204 h 348"/>
                <a:gd name="T40" fmla="*/ 528 w 621"/>
                <a:gd name="T41" fmla="*/ 197 h 348"/>
                <a:gd name="T42" fmla="*/ 492 w 621"/>
                <a:gd name="T43" fmla="*/ 190 h 348"/>
                <a:gd name="T44" fmla="*/ 459 w 621"/>
                <a:gd name="T45" fmla="*/ 183 h 348"/>
                <a:gd name="T46" fmla="*/ 433 w 621"/>
                <a:gd name="T47" fmla="*/ 178 h 348"/>
                <a:gd name="T48" fmla="*/ 418 w 621"/>
                <a:gd name="T49" fmla="*/ 173 h 348"/>
                <a:gd name="T50" fmla="*/ 403 w 621"/>
                <a:gd name="T51" fmla="*/ 167 h 348"/>
                <a:gd name="T52" fmla="*/ 377 w 621"/>
                <a:gd name="T53" fmla="*/ 158 h 348"/>
                <a:gd name="T54" fmla="*/ 345 w 621"/>
                <a:gd name="T55" fmla="*/ 145 h 348"/>
                <a:gd name="T56" fmla="*/ 308 w 621"/>
                <a:gd name="T57" fmla="*/ 130 h 348"/>
                <a:gd name="T58" fmla="*/ 270 w 621"/>
                <a:gd name="T59" fmla="*/ 115 h 348"/>
                <a:gd name="T60" fmla="*/ 233 w 621"/>
                <a:gd name="T61" fmla="*/ 99 h 348"/>
                <a:gd name="T62" fmla="*/ 201 w 621"/>
                <a:gd name="T63" fmla="*/ 85 h 348"/>
                <a:gd name="T64" fmla="*/ 177 w 621"/>
                <a:gd name="T65" fmla="*/ 74 h 348"/>
                <a:gd name="T66" fmla="*/ 132 w 621"/>
                <a:gd name="T67" fmla="*/ 51 h 348"/>
                <a:gd name="T68" fmla="*/ 86 w 621"/>
                <a:gd name="T69" fmla="*/ 27 h 348"/>
                <a:gd name="T70" fmla="*/ 49 w 621"/>
                <a:gd name="T71" fmla="*/ 8 h 348"/>
                <a:gd name="T72" fmla="*/ 34 w 621"/>
                <a:gd name="T73" fmla="*/ 0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1" h="348">
                  <a:moveTo>
                    <a:pt x="0" y="30"/>
                  </a:moveTo>
                  <a:lnTo>
                    <a:pt x="4" y="34"/>
                  </a:lnTo>
                  <a:lnTo>
                    <a:pt x="17" y="43"/>
                  </a:lnTo>
                  <a:lnTo>
                    <a:pt x="35" y="57"/>
                  </a:lnTo>
                  <a:lnTo>
                    <a:pt x="59" y="74"/>
                  </a:lnTo>
                  <a:lnTo>
                    <a:pt x="87" y="93"/>
                  </a:lnTo>
                  <a:lnTo>
                    <a:pt x="116" y="114"/>
                  </a:lnTo>
                  <a:lnTo>
                    <a:pt x="146" y="135"/>
                  </a:lnTo>
                  <a:lnTo>
                    <a:pt x="175" y="154"/>
                  </a:lnTo>
                  <a:lnTo>
                    <a:pt x="185" y="160"/>
                  </a:lnTo>
                  <a:lnTo>
                    <a:pt x="197" y="167"/>
                  </a:lnTo>
                  <a:lnTo>
                    <a:pt x="209" y="175"/>
                  </a:lnTo>
                  <a:lnTo>
                    <a:pt x="224" y="183"/>
                  </a:lnTo>
                  <a:lnTo>
                    <a:pt x="240" y="191"/>
                  </a:lnTo>
                  <a:lnTo>
                    <a:pt x="258" y="201"/>
                  </a:lnTo>
                  <a:lnTo>
                    <a:pt x="275" y="210"/>
                  </a:lnTo>
                  <a:lnTo>
                    <a:pt x="293" y="219"/>
                  </a:lnTo>
                  <a:lnTo>
                    <a:pt x="312" y="228"/>
                  </a:lnTo>
                  <a:lnTo>
                    <a:pt x="330" y="237"/>
                  </a:lnTo>
                  <a:lnTo>
                    <a:pt x="349" y="247"/>
                  </a:lnTo>
                  <a:lnTo>
                    <a:pt x="367" y="256"/>
                  </a:lnTo>
                  <a:lnTo>
                    <a:pt x="384" y="264"/>
                  </a:lnTo>
                  <a:lnTo>
                    <a:pt x="402" y="272"/>
                  </a:lnTo>
                  <a:lnTo>
                    <a:pt x="417" y="279"/>
                  </a:lnTo>
                  <a:lnTo>
                    <a:pt x="432" y="286"/>
                  </a:lnTo>
                  <a:lnTo>
                    <a:pt x="460" y="297"/>
                  </a:lnTo>
                  <a:lnTo>
                    <a:pt x="490" y="309"/>
                  </a:lnTo>
                  <a:lnTo>
                    <a:pt x="520" y="319"/>
                  </a:lnTo>
                  <a:lnTo>
                    <a:pt x="549" y="328"/>
                  </a:lnTo>
                  <a:lnTo>
                    <a:pt x="575" y="336"/>
                  </a:lnTo>
                  <a:lnTo>
                    <a:pt x="594" y="342"/>
                  </a:lnTo>
                  <a:lnTo>
                    <a:pt x="607" y="347"/>
                  </a:lnTo>
                  <a:lnTo>
                    <a:pt x="611" y="348"/>
                  </a:lnTo>
                  <a:lnTo>
                    <a:pt x="621" y="214"/>
                  </a:lnTo>
                  <a:lnTo>
                    <a:pt x="618" y="214"/>
                  </a:lnTo>
                  <a:lnTo>
                    <a:pt x="613" y="213"/>
                  </a:lnTo>
                  <a:lnTo>
                    <a:pt x="603" y="211"/>
                  </a:lnTo>
                  <a:lnTo>
                    <a:pt x="592" y="209"/>
                  </a:lnTo>
                  <a:lnTo>
                    <a:pt x="578" y="206"/>
                  </a:lnTo>
                  <a:lnTo>
                    <a:pt x="563" y="204"/>
                  </a:lnTo>
                  <a:lnTo>
                    <a:pt x="546" y="201"/>
                  </a:lnTo>
                  <a:lnTo>
                    <a:pt x="528" y="197"/>
                  </a:lnTo>
                  <a:lnTo>
                    <a:pt x="510" y="194"/>
                  </a:lnTo>
                  <a:lnTo>
                    <a:pt x="492" y="190"/>
                  </a:lnTo>
                  <a:lnTo>
                    <a:pt x="475" y="187"/>
                  </a:lnTo>
                  <a:lnTo>
                    <a:pt x="459" y="183"/>
                  </a:lnTo>
                  <a:lnTo>
                    <a:pt x="445" y="180"/>
                  </a:lnTo>
                  <a:lnTo>
                    <a:pt x="433" y="178"/>
                  </a:lnTo>
                  <a:lnTo>
                    <a:pt x="424" y="175"/>
                  </a:lnTo>
                  <a:lnTo>
                    <a:pt x="418" y="173"/>
                  </a:lnTo>
                  <a:lnTo>
                    <a:pt x="412" y="171"/>
                  </a:lnTo>
                  <a:lnTo>
                    <a:pt x="403" y="167"/>
                  </a:lnTo>
                  <a:lnTo>
                    <a:pt x="391" y="163"/>
                  </a:lnTo>
                  <a:lnTo>
                    <a:pt x="377" y="158"/>
                  </a:lnTo>
                  <a:lnTo>
                    <a:pt x="363" y="151"/>
                  </a:lnTo>
                  <a:lnTo>
                    <a:pt x="345" y="145"/>
                  </a:lnTo>
                  <a:lnTo>
                    <a:pt x="328" y="137"/>
                  </a:lnTo>
                  <a:lnTo>
                    <a:pt x="308" y="130"/>
                  </a:lnTo>
                  <a:lnTo>
                    <a:pt x="290" y="122"/>
                  </a:lnTo>
                  <a:lnTo>
                    <a:pt x="270" y="115"/>
                  </a:lnTo>
                  <a:lnTo>
                    <a:pt x="252" y="107"/>
                  </a:lnTo>
                  <a:lnTo>
                    <a:pt x="233" y="99"/>
                  </a:lnTo>
                  <a:lnTo>
                    <a:pt x="217" y="92"/>
                  </a:lnTo>
                  <a:lnTo>
                    <a:pt x="201" y="85"/>
                  </a:lnTo>
                  <a:lnTo>
                    <a:pt x="189" y="80"/>
                  </a:lnTo>
                  <a:lnTo>
                    <a:pt x="177" y="74"/>
                  </a:lnTo>
                  <a:lnTo>
                    <a:pt x="155" y="62"/>
                  </a:lnTo>
                  <a:lnTo>
                    <a:pt x="132" y="51"/>
                  </a:lnTo>
                  <a:lnTo>
                    <a:pt x="109" y="38"/>
                  </a:lnTo>
                  <a:lnTo>
                    <a:pt x="86" y="27"/>
                  </a:lnTo>
                  <a:lnTo>
                    <a:pt x="65" y="16"/>
                  </a:lnTo>
                  <a:lnTo>
                    <a:pt x="49" y="8"/>
                  </a:lnTo>
                  <a:lnTo>
                    <a:pt x="38" y="2"/>
                  </a:lnTo>
                  <a:lnTo>
                    <a:pt x="34" y="0"/>
                  </a:lnTo>
                  <a:lnTo>
                    <a:pt x="0" y="30"/>
                  </a:lnTo>
                  <a:close/>
                </a:path>
              </a:pathLst>
            </a:custGeom>
            <a:solidFill>
              <a:srgbClr val="F4C4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1" name="Freeform 53"/>
            <p:cNvSpPr>
              <a:spLocks/>
            </p:cNvSpPr>
            <p:nvPr/>
          </p:nvSpPr>
          <p:spPr bwMode="auto">
            <a:xfrm>
              <a:off x="3649" y="3281"/>
              <a:ext cx="36" cy="73"/>
            </a:xfrm>
            <a:custGeom>
              <a:avLst/>
              <a:gdLst>
                <a:gd name="T0" fmla="*/ 16 w 73"/>
                <a:gd name="T1" fmla="*/ 10 h 146"/>
                <a:gd name="T2" fmla="*/ 19 w 73"/>
                <a:gd name="T3" fmla="*/ 12 h 146"/>
                <a:gd name="T4" fmla="*/ 23 w 73"/>
                <a:gd name="T5" fmla="*/ 21 h 146"/>
                <a:gd name="T6" fmla="*/ 28 w 73"/>
                <a:gd name="T7" fmla="*/ 38 h 146"/>
                <a:gd name="T8" fmla="*/ 30 w 73"/>
                <a:gd name="T9" fmla="*/ 61 h 146"/>
                <a:gd name="T10" fmla="*/ 26 w 73"/>
                <a:gd name="T11" fmla="*/ 93 h 146"/>
                <a:gd name="T12" fmla="*/ 15 w 73"/>
                <a:gd name="T13" fmla="*/ 121 h 146"/>
                <a:gd name="T14" fmla="*/ 5 w 73"/>
                <a:gd name="T15" fmla="*/ 139 h 146"/>
                <a:gd name="T16" fmla="*/ 0 w 73"/>
                <a:gd name="T17" fmla="*/ 146 h 146"/>
                <a:gd name="T18" fmla="*/ 3 w 73"/>
                <a:gd name="T19" fmla="*/ 145 h 146"/>
                <a:gd name="T20" fmla="*/ 8 w 73"/>
                <a:gd name="T21" fmla="*/ 140 h 146"/>
                <a:gd name="T22" fmla="*/ 16 w 73"/>
                <a:gd name="T23" fmla="*/ 134 h 146"/>
                <a:gd name="T24" fmla="*/ 27 w 73"/>
                <a:gd name="T25" fmla="*/ 126 h 146"/>
                <a:gd name="T26" fmla="*/ 37 w 73"/>
                <a:gd name="T27" fmla="*/ 116 h 146"/>
                <a:gd name="T28" fmla="*/ 49 w 73"/>
                <a:gd name="T29" fmla="*/ 104 h 146"/>
                <a:gd name="T30" fmla="*/ 59 w 73"/>
                <a:gd name="T31" fmla="*/ 92 h 146"/>
                <a:gd name="T32" fmla="*/ 67 w 73"/>
                <a:gd name="T33" fmla="*/ 78 h 146"/>
                <a:gd name="T34" fmla="*/ 73 w 73"/>
                <a:gd name="T35" fmla="*/ 49 h 146"/>
                <a:gd name="T36" fmla="*/ 69 w 73"/>
                <a:gd name="T37" fmla="*/ 25 h 146"/>
                <a:gd name="T38" fmla="*/ 61 w 73"/>
                <a:gd name="T39" fmla="*/ 6 h 146"/>
                <a:gd name="T40" fmla="*/ 57 w 73"/>
                <a:gd name="T41" fmla="*/ 0 h 146"/>
                <a:gd name="T42" fmla="*/ 16 w 73"/>
                <a:gd name="T43" fmla="*/ 1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3" h="146">
                  <a:moveTo>
                    <a:pt x="16" y="10"/>
                  </a:moveTo>
                  <a:lnTo>
                    <a:pt x="19" y="12"/>
                  </a:lnTo>
                  <a:lnTo>
                    <a:pt x="23" y="21"/>
                  </a:lnTo>
                  <a:lnTo>
                    <a:pt x="28" y="38"/>
                  </a:lnTo>
                  <a:lnTo>
                    <a:pt x="30" y="61"/>
                  </a:lnTo>
                  <a:lnTo>
                    <a:pt x="26" y="93"/>
                  </a:lnTo>
                  <a:lnTo>
                    <a:pt x="15" y="121"/>
                  </a:lnTo>
                  <a:lnTo>
                    <a:pt x="5" y="139"/>
                  </a:lnTo>
                  <a:lnTo>
                    <a:pt x="0" y="146"/>
                  </a:lnTo>
                  <a:lnTo>
                    <a:pt x="3" y="145"/>
                  </a:lnTo>
                  <a:lnTo>
                    <a:pt x="8" y="140"/>
                  </a:lnTo>
                  <a:lnTo>
                    <a:pt x="16" y="134"/>
                  </a:lnTo>
                  <a:lnTo>
                    <a:pt x="27" y="126"/>
                  </a:lnTo>
                  <a:lnTo>
                    <a:pt x="37" y="116"/>
                  </a:lnTo>
                  <a:lnTo>
                    <a:pt x="49" y="104"/>
                  </a:lnTo>
                  <a:lnTo>
                    <a:pt x="59" y="92"/>
                  </a:lnTo>
                  <a:lnTo>
                    <a:pt x="67" y="78"/>
                  </a:lnTo>
                  <a:lnTo>
                    <a:pt x="73" y="49"/>
                  </a:lnTo>
                  <a:lnTo>
                    <a:pt x="69" y="25"/>
                  </a:lnTo>
                  <a:lnTo>
                    <a:pt x="61" y="6"/>
                  </a:lnTo>
                  <a:lnTo>
                    <a:pt x="57" y="0"/>
                  </a:lnTo>
                  <a:lnTo>
                    <a:pt x="16" y="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2" name="Freeform 54"/>
            <p:cNvSpPr>
              <a:spLocks/>
            </p:cNvSpPr>
            <p:nvPr/>
          </p:nvSpPr>
          <p:spPr bwMode="auto">
            <a:xfrm>
              <a:off x="3442" y="3314"/>
              <a:ext cx="57" cy="28"/>
            </a:xfrm>
            <a:custGeom>
              <a:avLst/>
              <a:gdLst>
                <a:gd name="T0" fmla="*/ 10 w 113"/>
                <a:gd name="T1" fmla="*/ 14 h 56"/>
                <a:gd name="T2" fmla="*/ 0 w 113"/>
                <a:gd name="T3" fmla="*/ 56 h 56"/>
                <a:gd name="T4" fmla="*/ 86 w 113"/>
                <a:gd name="T5" fmla="*/ 49 h 56"/>
                <a:gd name="T6" fmla="*/ 113 w 113"/>
                <a:gd name="T7" fmla="*/ 0 h 56"/>
                <a:gd name="T8" fmla="*/ 10 w 113"/>
                <a:gd name="T9" fmla="*/ 14 h 56"/>
              </a:gdLst>
              <a:ahLst/>
              <a:cxnLst>
                <a:cxn ang="0">
                  <a:pos x="T0" y="T1"/>
                </a:cxn>
                <a:cxn ang="0">
                  <a:pos x="T2" y="T3"/>
                </a:cxn>
                <a:cxn ang="0">
                  <a:pos x="T4" y="T5"/>
                </a:cxn>
                <a:cxn ang="0">
                  <a:pos x="T6" y="T7"/>
                </a:cxn>
                <a:cxn ang="0">
                  <a:pos x="T8" y="T9"/>
                </a:cxn>
              </a:cxnLst>
              <a:rect l="0" t="0" r="r" b="b"/>
              <a:pathLst>
                <a:path w="113" h="56">
                  <a:moveTo>
                    <a:pt x="10" y="14"/>
                  </a:moveTo>
                  <a:lnTo>
                    <a:pt x="0" y="56"/>
                  </a:lnTo>
                  <a:lnTo>
                    <a:pt x="86" y="49"/>
                  </a:lnTo>
                  <a:lnTo>
                    <a:pt x="113" y="0"/>
                  </a:lnTo>
                  <a:lnTo>
                    <a:pt x="1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3" name="Freeform 55"/>
            <p:cNvSpPr>
              <a:spLocks/>
            </p:cNvSpPr>
            <p:nvPr/>
          </p:nvSpPr>
          <p:spPr bwMode="auto">
            <a:xfrm>
              <a:off x="3272" y="3263"/>
              <a:ext cx="115" cy="18"/>
            </a:xfrm>
            <a:custGeom>
              <a:avLst/>
              <a:gdLst>
                <a:gd name="T0" fmla="*/ 0 w 229"/>
                <a:gd name="T1" fmla="*/ 0 h 36"/>
                <a:gd name="T2" fmla="*/ 65 w 229"/>
                <a:gd name="T3" fmla="*/ 36 h 36"/>
                <a:gd name="T4" fmla="*/ 157 w 229"/>
                <a:gd name="T5" fmla="*/ 36 h 36"/>
                <a:gd name="T6" fmla="*/ 229 w 229"/>
                <a:gd name="T7" fmla="*/ 29 h 36"/>
                <a:gd name="T8" fmla="*/ 227 w 229"/>
                <a:gd name="T9" fmla="*/ 28 h 36"/>
                <a:gd name="T10" fmla="*/ 221 w 229"/>
                <a:gd name="T11" fmla="*/ 25 h 36"/>
                <a:gd name="T12" fmla="*/ 211 w 229"/>
                <a:gd name="T13" fmla="*/ 22 h 36"/>
                <a:gd name="T14" fmla="*/ 196 w 229"/>
                <a:gd name="T15" fmla="*/ 18 h 36"/>
                <a:gd name="T16" fmla="*/ 178 w 229"/>
                <a:gd name="T17" fmla="*/ 14 h 36"/>
                <a:gd name="T18" fmla="*/ 155 w 229"/>
                <a:gd name="T19" fmla="*/ 9 h 36"/>
                <a:gd name="T20" fmla="*/ 130 w 229"/>
                <a:gd name="T21" fmla="*/ 5 h 36"/>
                <a:gd name="T22" fmla="*/ 100 w 229"/>
                <a:gd name="T23" fmla="*/ 0 h 36"/>
                <a:gd name="T24" fmla="*/ 92 w 229"/>
                <a:gd name="T25" fmla="*/ 0 h 36"/>
                <a:gd name="T26" fmla="*/ 79 w 229"/>
                <a:gd name="T27" fmla="*/ 0 h 36"/>
                <a:gd name="T28" fmla="*/ 63 w 229"/>
                <a:gd name="T29" fmla="*/ 0 h 36"/>
                <a:gd name="T30" fmla="*/ 46 w 229"/>
                <a:gd name="T31" fmla="*/ 0 h 36"/>
                <a:gd name="T32" fmla="*/ 29 w 229"/>
                <a:gd name="T33" fmla="*/ 0 h 36"/>
                <a:gd name="T34" fmla="*/ 14 w 229"/>
                <a:gd name="T35" fmla="*/ 0 h 36"/>
                <a:gd name="T36" fmla="*/ 3 w 229"/>
                <a:gd name="T37" fmla="*/ 0 h 36"/>
                <a:gd name="T38" fmla="*/ 0 w 229"/>
                <a:gd name="T3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9" h="36">
                  <a:moveTo>
                    <a:pt x="0" y="0"/>
                  </a:moveTo>
                  <a:lnTo>
                    <a:pt x="65" y="36"/>
                  </a:lnTo>
                  <a:lnTo>
                    <a:pt x="157" y="36"/>
                  </a:lnTo>
                  <a:lnTo>
                    <a:pt x="229" y="29"/>
                  </a:lnTo>
                  <a:lnTo>
                    <a:pt x="227" y="28"/>
                  </a:lnTo>
                  <a:lnTo>
                    <a:pt x="221" y="25"/>
                  </a:lnTo>
                  <a:lnTo>
                    <a:pt x="211" y="22"/>
                  </a:lnTo>
                  <a:lnTo>
                    <a:pt x="196" y="18"/>
                  </a:lnTo>
                  <a:lnTo>
                    <a:pt x="178" y="14"/>
                  </a:lnTo>
                  <a:lnTo>
                    <a:pt x="155" y="9"/>
                  </a:lnTo>
                  <a:lnTo>
                    <a:pt x="130" y="5"/>
                  </a:lnTo>
                  <a:lnTo>
                    <a:pt x="100" y="0"/>
                  </a:lnTo>
                  <a:lnTo>
                    <a:pt x="92" y="0"/>
                  </a:lnTo>
                  <a:lnTo>
                    <a:pt x="79" y="0"/>
                  </a:lnTo>
                  <a:lnTo>
                    <a:pt x="63" y="0"/>
                  </a:lnTo>
                  <a:lnTo>
                    <a:pt x="46" y="0"/>
                  </a:lnTo>
                  <a:lnTo>
                    <a:pt x="29" y="0"/>
                  </a:lnTo>
                  <a:lnTo>
                    <a:pt x="14" y="0"/>
                  </a:lnTo>
                  <a:lnTo>
                    <a:pt x="3"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4" name="Freeform 56"/>
            <p:cNvSpPr>
              <a:spLocks/>
            </p:cNvSpPr>
            <p:nvPr/>
          </p:nvSpPr>
          <p:spPr bwMode="auto">
            <a:xfrm>
              <a:off x="3255" y="3204"/>
              <a:ext cx="10" cy="16"/>
            </a:xfrm>
            <a:custGeom>
              <a:avLst/>
              <a:gdLst>
                <a:gd name="T0" fmla="*/ 11 w 20"/>
                <a:gd name="T1" fmla="*/ 33 h 33"/>
                <a:gd name="T2" fmla="*/ 14 w 20"/>
                <a:gd name="T3" fmla="*/ 31 h 33"/>
                <a:gd name="T4" fmla="*/ 18 w 20"/>
                <a:gd name="T5" fmla="*/ 28 h 33"/>
                <a:gd name="T6" fmla="*/ 19 w 20"/>
                <a:gd name="T7" fmla="*/ 23 h 33"/>
                <a:gd name="T8" fmla="*/ 20 w 20"/>
                <a:gd name="T9" fmla="*/ 16 h 33"/>
                <a:gd name="T10" fmla="*/ 19 w 20"/>
                <a:gd name="T11" fmla="*/ 10 h 33"/>
                <a:gd name="T12" fmla="*/ 18 w 20"/>
                <a:gd name="T13" fmla="*/ 5 h 33"/>
                <a:gd name="T14" fmla="*/ 14 w 20"/>
                <a:gd name="T15" fmla="*/ 1 h 33"/>
                <a:gd name="T16" fmla="*/ 11 w 20"/>
                <a:gd name="T17" fmla="*/ 0 h 33"/>
                <a:gd name="T18" fmla="*/ 6 w 20"/>
                <a:gd name="T19" fmla="*/ 1 h 33"/>
                <a:gd name="T20" fmla="*/ 4 w 20"/>
                <a:gd name="T21" fmla="*/ 5 h 33"/>
                <a:gd name="T22" fmla="*/ 1 w 20"/>
                <a:gd name="T23" fmla="*/ 10 h 33"/>
                <a:gd name="T24" fmla="*/ 0 w 20"/>
                <a:gd name="T25" fmla="*/ 16 h 33"/>
                <a:gd name="T26" fmla="*/ 1 w 20"/>
                <a:gd name="T27" fmla="*/ 23 h 33"/>
                <a:gd name="T28" fmla="*/ 4 w 20"/>
                <a:gd name="T29" fmla="*/ 28 h 33"/>
                <a:gd name="T30" fmla="*/ 6 w 20"/>
                <a:gd name="T31" fmla="*/ 31 h 33"/>
                <a:gd name="T32" fmla="*/ 11 w 20"/>
                <a:gd name="T33"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33">
                  <a:moveTo>
                    <a:pt x="11" y="33"/>
                  </a:moveTo>
                  <a:lnTo>
                    <a:pt x="14" y="31"/>
                  </a:lnTo>
                  <a:lnTo>
                    <a:pt x="18" y="28"/>
                  </a:lnTo>
                  <a:lnTo>
                    <a:pt x="19" y="23"/>
                  </a:lnTo>
                  <a:lnTo>
                    <a:pt x="20" y="16"/>
                  </a:lnTo>
                  <a:lnTo>
                    <a:pt x="19" y="10"/>
                  </a:lnTo>
                  <a:lnTo>
                    <a:pt x="18" y="5"/>
                  </a:lnTo>
                  <a:lnTo>
                    <a:pt x="14" y="1"/>
                  </a:lnTo>
                  <a:lnTo>
                    <a:pt x="11" y="0"/>
                  </a:lnTo>
                  <a:lnTo>
                    <a:pt x="6" y="1"/>
                  </a:lnTo>
                  <a:lnTo>
                    <a:pt x="4" y="5"/>
                  </a:lnTo>
                  <a:lnTo>
                    <a:pt x="1" y="10"/>
                  </a:lnTo>
                  <a:lnTo>
                    <a:pt x="0" y="16"/>
                  </a:lnTo>
                  <a:lnTo>
                    <a:pt x="1" y="23"/>
                  </a:lnTo>
                  <a:lnTo>
                    <a:pt x="4" y="28"/>
                  </a:lnTo>
                  <a:lnTo>
                    <a:pt x="6" y="31"/>
                  </a:lnTo>
                  <a:lnTo>
                    <a:pt x="11" y="3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125" name="Oval 4124"/>
          <p:cNvSpPr/>
          <p:nvPr/>
        </p:nvSpPr>
        <p:spPr>
          <a:xfrm>
            <a:off x="7417093" y="5885002"/>
            <a:ext cx="126707" cy="13479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p:cNvSpPr/>
          <p:nvPr/>
        </p:nvSpPr>
        <p:spPr>
          <a:xfrm>
            <a:off x="7195920" y="5638800"/>
            <a:ext cx="195480" cy="20796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p:cNvSpPr/>
          <p:nvPr/>
        </p:nvSpPr>
        <p:spPr>
          <a:xfrm>
            <a:off x="6858000" y="5208362"/>
            <a:ext cx="332731" cy="35397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61020516"/>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125"/>
                                        </p:tgtEl>
                                        <p:attrNameLst>
                                          <p:attrName>style.visibility</p:attrName>
                                        </p:attrNameLst>
                                      </p:cBhvr>
                                      <p:to>
                                        <p:strVal val="visible"/>
                                      </p:to>
                                    </p:set>
                                    <p:animEffect transition="in" filter="fade">
                                      <p:cBhvr>
                                        <p:cTn id="7" dur="500"/>
                                        <p:tgtEl>
                                          <p:spTgt spid="41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4"/>
                                        </p:tgtEl>
                                        <p:attrNameLst>
                                          <p:attrName>style.visibility</p:attrName>
                                        </p:attrNameLst>
                                      </p:cBhvr>
                                      <p:to>
                                        <p:strVal val="visible"/>
                                      </p:to>
                                    </p:set>
                                    <p:animEffect transition="in" filter="fade">
                                      <p:cBhvr>
                                        <p:cTn id="11" dur="500"/>
                                        <p:tgtEl>
                                          <p:spTgt spid="6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fade">
                                      <p:cBhvr>
                                        <p:cTn id="15" dur="500"/>
                                        <p:tgtEl>
                                          <p:spTgt spid="65"/>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026"/>
                                        </p:tgtEl>
                                        <p:attrNameLst>
                                          <p:attrName>style.visibility</p:attrName>
                                        </p:attrNameLst>
                                      </p:cBhvr>
                                      <p:to>
                                        <p:strVal val="visible"/>
                                      </p:to>
                                    </p:set>
                                    <p:animEffect transition="in" filter="fade">
                                      <p:cBhvr>
                                        <p:cTn id="27" dur="500"/>
                                        <p:tgtEl>
                                          <p:spTgt spid="1026"/>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25" grpId="0" animBg="1"/>
      <p:bldP spid="64" grpId="0" animBg="1"/>
      <p:bldP spid="65" grpId="0" animBg="1"/>
    </p:bldLst>
  </p:timing>
</p:sld>
</file>

<file path=ppt/theme/theme1.xml><?xml version="1.0" encoding="utf-8"?>
<a:theme xmlns:a="http://schemas.openxmlformats.org/drawingml/2006/main" name="Summer">
  <a:themeElements>
    <a:clrScheme name="Summer">
      <a:dk1>
        <a:sysClr val="windowText" lastClr="000000"/>
      </a:dk1>
      <a:lt1>
        <a:sysClr val="window" lastClr="FFFFFF"/>
      </a:lt1>
      <a:dk2>
        <a:srgbClr val="E89117"/>
      </a:dk2>
      <a:lt2>
        <a:srgbClr val="FEDD78"/>
      </a:lt2>
      <a:accent1>
        <a:srgbClr val="A1B633"/>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Summ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umm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7000"/>
                <a:shade val="80000"/>
                <a:hueMod val="110000"/>
                <a:satMod val="120000"/>
              </a:schemeClr>
            </a:gs>
            <a:gs pos="100000">
              <a:schemeClr val="phClr">
                <a:shade val="60000"/>
                <a:hueMod val="40000"/>
                <a:satMod val="120000"/>
                <a:lumMod val="103000"/>
              </a:schemeClr>
            </a:gs>
          </a:gsLst>
          <a:lin ang="5400000" scaled="1"/>
        </a:gradFill>
        <a:gradFill rotWithShape="1">
          <a:gsLst>
            <a:gs pos="0">
              <a:schemeClr val="phClr">
                <a:tint val="97000"/>
                <a:shade val="80000"/>
                <a:hueMod val="110000"/>
                <a:satMod val="130000"/>
                <a:lumMod val="100000"/>
              </a:schemeClr>
            </a:gs>
            <a:gs pos="100000">
              <a:schemeClr val="phClr">
                <a:shade val="60000"/>
                <a:hueMod val="40000"/>
                <a:satMod val="120000"/>
                <a:lumMod val="103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TC101972873[[fn=Summer]]</Template>
  <TotalTime>503</TotalTime>
  <Words>954</Words>
  <Application>Microsoft Office PowerPoint</Application>
  <PresentationFormat>On-screen Show (4:3)</PresentationFormat>
  <Paragraphs>138</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Summer</vt:lpstr>
      <vt:lpstr>MALT Committee     Year End Review   2012</vt:lpstr>
      <vt:lpstr>Our Objective </vt:lpstr>
      <vt:lpstr>What did we need to know?</vt:lpstr>
      <vt:lpstr>How did we get the information?</vt:lpstr>
      <vt:lpstr>How did we get the information?</vt:lpstr>
      <vt:lpstr>What did we find out?</vt:lpstr>
      <vt:lpstr>Interesting observations</vt:lpstr>
      <vt:lpstr>Next steps</vt:lpstr>
      <vt:lpstr>On Our Wishlist</vt:lpstr>
      <vt:lpstr>The future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Malt committee        Year END review</dc:title>
  <dc:creator>sew268</dc:creator>
  <cp:lastModifiedBy>Camille Andrews</cp:lastModifiedBy>
  <cp:revision>66</cp:revision>
  <dcterms:created xsi:type="dcterms:W3CDTF">2012-06-07T15:02:59Z</dcterms:created>
  <dcterms:modified xsi:type="dcterms:W3CDTF">2012-08-09T19:26:05Z</dcterms:modified>
</cp:coreProperties>
</file>