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54"/>
  </p:notesMasterIdLst>
  <p:sldIdLst>
    <p:sldId id="256" r:id="rId2"/>
    <p:sldId id="257" r:id="rId3"/>
    <p:sldId id="287" r:id="rId4"/>
    <p:sldId id="300" r:id="rId5"/>
    <p:sldId id="301" r:id="rId6"/>
    <p:sldId id="259" r:id="rId7"/>
    <p:sldId id="260" r:id="rId8"/>
    <p:sldId id="261" r:id="rId9"/>
    <p:sldId id="262" r:id="rId10"/>
    <p:sldId id="263" r:id="rId11"/>
    <p:sldId id="302" r:id="rId12"/>
    <p:sldId id="292" r:id="rId13"/>
    <p:sldId id="264" r:id="rId14"/>
    <p:sldId id="265" r:id="rId15"/>
    <p:sldId id="266" r:id="rId16"/>
    <p:sldId id="303" r:id="rId17"/>
    <p:sldId id="267" r:id="rId18"/>
    <p:sldId id="268" r:id="rId19"/>
    <p:sldId id="269" r:id="rId20"/>
    <p:sldId id="270" r:id="rId21"/>
    <p:sldId id="271" r:id="rId22"/>
    <p:sldId id="272" r:id="rId23"/>
    <p:sldId id="304" r:id="rId24"/>
    <p:sldId id="273" r:id="rId25"/>
    <p:sldId id="274" r:id="rId26"/>
    <p:sldId id="275" r:id="rId27"/>
    <p:sldId id="276" r:id="rId28"/>
    <p:sldId id="277" r:id="rId29"/>
    <p:sldId id="278" r:id="rId30"/>
    <p:sldId id="279" r:id="rId31"/>
    <p:sldId id="280" r:id="rId32"/>
    <p:sldId id="281" r:id="rId33"/>
    <p:sldId id="282" r:id="rId34"/>
    <p:sldId id="305" r:id="rId35"/>
    <p:sldId id="283" r:id="rId36"/>
    <p:sldId id="284" r:id="rId37"/>
    <p:sldId id="285" r:id="rId38"/>
    <p:sldId id="286" r:id="rId39"/>
    <p:sldId id="298" r:id="rId40"/>
    <p:sldId id="258" r:id="rId41"/>
    <p:sldId id="306" r:id="rId42"/>
    <p:sldId id="308" r:id="rId43"/>
    <p:sldId id="309" r:id="rId44"/>
    <p:sldId id="310" r:id="rId45"/>
    <p:sldId id="288" r:id="rId46"/>
    <p:sldId id="289" r:id="rId47"/>
    <p:sldId id="307" r:id="rId48"/>
    <p:sldId id="290" r:id="rId49"/>
    <p:sldId id="291" r:id="rId50"/>
    <p:sldId id="311" r:id="rId51"/>
    <p:sldId id="312" r:id="rId52"/>
    <p:sldId id="313"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5" d="100"/>
          <a:sy n="55" d="100"/>
        </p:scale>
        <p:origin x="-10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7F0AD5-6C45-5D46-9C7E-78D3965EAFA3}" type="datetimeFigureOut">
              <a:rPr lang="en-US" smtClean="0"/>
              <a:t>4/16/13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3964FD-BD3B-2B41-88B8-EE4763D44340}" type="slidenum">
              <a:rPr lang="en-US" smtClean="0"/>
              <a:t>‹#›</a:t>
            </a:fld>
            <a:endParaRPr lang="en-US"/>
          </a:p>
        </p:txBody>
      </p:sp>
    </p:spTree>
    <p:extLst>
      <p:ext uri="{BB962C8B-B14F-4D97-AF65-F5344CB8AC3E}">
        <p14:creationId xmlns:p14="http://schemas.microsoft.com/office/powerpoint/2010/main" val="357602396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Heart failure is the end result</a:t>
            </a:r>
            <a:r>
              <a:rPr lang="en-US" baseline="0" dirty="0" smtClean="0"/>
              <a:t> of severe heart disease and is a clinical syndrome seen as congestion and edema, poor peripheral perfusion and or systemic hypotension </a:t>
            </a:r>
          </a:p>
          <a:p>
            <a:r>
              <a:rPr lang="en-US" baseline="0" dirty="0" smtClean="0"/>
              <a:t>Heart disease is always present when heart failure is present; however heart disease can be present and never lead to heart failure</a:t>
            </a:r>
          </a:p>
          <a:p>
            <a:r>
              <a:rPr lang="en-US" baseline="0" dirty="0" smtClean="0"/>
              <a:t>Normal cardiovascular system is responsible for maintaining normal systemic arterial blood pressure, normal perfusion and normal venous and capillary pressures</a:t>
            </a:r>
          </a:p>
          <a:p>
            <a:r>
              <a:rPr lang="en-US" baseline="0" dirty="0" smtClean="0"/>
              <a:t>Heart failure occurs when heart disease becomes so severe that the cardiovascular system can no longer maintain one or more of these normal functions</a:t>
            </a:r>
          </a:p>
          <a:p>
            <a:r>
              <a:rPr lang="en-US" baseline="0" dirty="0" smtClean="0"/>
              <a:t>Commonly defined as an abnormality of cardiac function that results in the failure of the heart to pump blood at a rate commensurate with the requirements of metabolizing tissues (NEJM 1997- The effect of digoxin on mortality and morbidity in patients </a:t>
            </a:r>
            <a:r>
              <a:rPr lang="pl-PL" baseline="0" dirty="0" err="1" smtClean="0"/>
              <a:t>wi</a:t>
            </a:r>
            <a:r>
              <a:rPr lang="en-US" baseline="0" dirty="0" err="1" smtClean="0"/>
              <a:t>th</a:t>
            </a:r>
            <a:r>
              <a:rPr lang="en-US" baseline="0" dirty="0" smtClean="0"/>
              <a:t> heart failure. The Digitalis Investigation Group, NEJM 336: 525, 1997)</a:t>
            </a:r>
          </a:p>
          <a:p>
            <a:r>
              <a:rPr lang="en-US" baseline="0" dirty="0" smtClean="0"/>
              <a:t>It has also been defined as the </a:t>
            </a:r>
            <a:r>
              <a:rPr lang="en-US" baseline="0" dirty="0" err="1" smtClean="0"/>
              <a:t>inabiliyt</a:t>
            </a:r>
            <a:r>
              <a:rPr lang="en-US" baseline="0" dirty="0" smtClean="0"/>
              <a:t> of the heart to pump sufficient blood to meet the metabolic needs of the body at normal filling pressures, provided the venous return to the heart is normal (JAMA 1994; Baker DW, </a:t>
            </a:r>
            <a:r>
              <a:rPr lang="en-US" baseline="0" dirty="0" err="1" smtClean="0"/>
              <a:t>Konstam</a:t>
            </a:r>
            <a:r>
              <a:rPr lang="en-US" baseline="0" dirty="0" smtClean="0"/>
              <a:t> MA, </a:t>
            </a:r>
            <a:r>
              <a:rPr lang="en-US" baseline="0" dirty="0" err="1" smtClean="0"/>
              <a:t>Bottorff</a:t>
            </a:r>
            <a:r>
              <a:rPr lang="en-US" baseline="0" dirty="0" smtClean="0"/>
              <a:t> M, et al: Management of heart </a:t>
            </a:r>
            <a:r>
              <a:rPr lang="en-US" baseline="0" dirty="0" err="1" smtClean="0"/>
              <a:t>failur</a:t>
            </a:r>
            <a:r>
              <a:rPr lang="en-US" baseline="0" dirty="0" smtClean="0"/>
              <a:t>. I Pharmacologic treatment.  JAMA 1994; 272: 1361)</a:t>
            </a:r>
          </a:p>
          <a:p>
            <a:r>
              <a:rPr lang="en-US" baseline="0" dirty="0" smtClean="0"/>
              <a:t>These definitions only describe situations in which systolic dysfunction contributes to heart failure and only describe the inability of the heart to pump blood in a forward direction (i.e. decrease in cardiac output or forward heart failure)</a:t>
            </a:r>
          </a:p>
        </p:txBody>
      </p:sp>
      <p:sp>
        <p:nvSpPr>
          <p:cNvPr id="4" name="Slide Number Placeholder 3"/>
          <p:cNvSpPr>
            <a:spLocks noGrp="1"/>
          </p:cNvSpPr>
          <p:nvPr>
            <p:ph type="sldNum" sz="quarter" idx="10"/>
          </p:nvPr>
        </p:nvSpPr>
        <p:spPr/>
        <p:txBody>
          <a:bodyPr/>
          <a:lstStyle/>
          <a:p>
            <a:fld id="{453964FD-BD3B-2B41-88B8-EE4763D44340}" type="slidenum">
              <a:rPr lang="en-US" smtClean="0"/>
              <a:t>3</a:t>
            </a:fld>
            <a:endParaRPr lang="en-US"/>
          </a:p>
        </p:txBody>
      </p:sp>
    </p:spTree>
    <p:extLst>
      <p:ext uri="{BB962C8B-B14F-4D97-AF65-F5344CB8AC3E}">
        <p14:creationId xmlns:p14="http://schemas.microsoft.com/office/powerpoint/2010/main" val="38680525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Systemic</a:t>
            </a:r>
            <a:r>
              <a:rPr lang="en-US" baseline="0" dirty="0" smtClean="0"/>
              <a:t> arterial BP is usually maintained within normal range or only mildly decreased even in severe chronic heart failure</a:t>
            </a:r>
          </a:p>
          <a:p>
            <a:r>
              <a:rPr lang="en-US" dirty="0" smtClean="0"/>
              <a:t>In a study of dogs with chronic heart failure as a result of mitral </a:t>
            </a:r>
            <a:r>
              <a:rPr lang="en-US" dirty="0" err="1" smtClean="0"/>
              <a:t>regurg</a:t>
            </a:r>
            <a:r>
              <a:rPr lang="en-US" dirty="0" smtClean="0"/>
              <a:t>, mean aortic blood pressure was normal (104mmHg), cardiac index was moderately reduced (292Lmin/m</a:t>
            </a:r>
            <a:r>
              <a:rPr lang="en-US" baseline="30000" dirty="0" smtClean="0"/>
              <a:t>2</a:t>
            </a:r>
            <a:r>
              <a:rPr lang="en-US" baseline="0" dirty="0" smtClean="0"/>
              <a:t>) and mean pulmonary capillary pressure was severely increased (40mmHg).  </a:t>
            </a:r>
          </a:p>
          <a:p>
            <a:r>
              <a:rPr lang="en-US" baseline="0" dirty="0" smtClean="0"/>
              <a:t>Three basic functions of the CV system: 1) Maintain normal systemic arterial blood pressure; 2) Maintain normal tissue blood flow; 3) maintain normal systemic and pulmonary cap pressure</a:t>
            </a:r>
          </a:p>
          <a:p>
            <a:r>
              <a:rPr lang="en-US" baseline="0" dirty="0" smtClean="0"/>
              <a:t>High pressure baroreceptors responsible for maintaining normal systemic arterial blood pressure predominate over the low-pressure atrial receptors responsible for maintaining normal venous pressures in mammals</a:t>
            </a:r>
          </a:p>
          <a:p>
            <a:r>
              <a:rPr lang="en-US" baseline="0" dirty="0" smtClean="0"/>
              <a:t>Maintenance of systemic arterial BP is the CV system’s first priority and it will maintain BP even at the expense of other functions</a:t>
            </a:r>
          </a:p>
          <a:p>
            <a:r>
              <a:rPr lang="en-US" baseline="0" dirty="0" smtClean="0"/>
              <a:t>Ex: If myocardial contractility is decreased suddenly, CO (SV x HR) will decrease.  Because of this decrease in CO, systemic arterial pressure also decreases, as long as arteriolar tone and peripheral vascular resistance stay the same (blood flow x peripheral vascular </a:t>
            </a:r>
            <a:r>
              <a:rPr lang="en-US" baseline="0" dirty="0" err="1" smtClean="0"/>
              <a:t>restance</a:t>
            </a:r>
            <a:r>
              <a:rPr lang="en-US" baseline="0" dirty="0" smtClean="0"/>
              <a:t>= arterial pressure)</a:t>
            </a:r>
          </a:p>
          <a:p>
            <a:r>
              <a:rPr lang="en-US" baseline="0" dirty="0" smtClean="0"/>
              <a:t>CV system must make a </a:t>
            </a:r>
            <a:r>
              <a:rPr lang="en-US" baseline="0" dirty="0" err="1" smtClean="0"/>
              <a:t>hoic</a:t>
            </a:r>
            <a:r>
              <a:rPr lang="en-US" baseline="0" dirty="0" smtClean="0"/>
              <a:t> whether to increase blood pressure by increasing arteriolar tone and resistance to flow or to decrease tone reducing resistance to blood flow and consequently increasing CO.  It chooses to increase BP, though this results in a further decrease in CO</a:t>
            </a:r>
          </a:p>
          <a:p>
            <a:r>
              <a:rPr lang="en-US" baseline="0" dirty="0" smtClean="0"/>
              <a:t>Pressure&gt;Flow predominates in chronic CHF</a:t>
            </a:r>
            <a:br>
              <a:rPr lang="en-US" baseline="0" dirty="0" smtClean="0"/>
            </a:br>
            <a:r>
              <a:rPr lang="en-US" baseline="0" dirty="0" smtClean="0"/>
              <a:t>Second priority is to maintain a normal cardiac output</a:t>
            </a:r>
          </a:p>
          <a:p>
            <a:r>
              <a:rPr lang="en-US" baseline="0" dirty="0" smtClean="0"/>
              <a:t>Third priority is to maintain normal capillary pressure</a:t>
            </a:r>
          </a:p>
          <a:p>
            <a:r>
              <a:rPr lang="en-US" baseline="0" dirty="0" smtClean="0"/>
              <a:t>Ex: A dog with chronic mitral </a:t>
            </a:r>
            <a:r>
              <a:rPr lang="en-US" baseline="0" dirty="0" err="1" smtClean="0"/>
              <a:t>regurg</a:t>
            </a:r>
            <a:r>
              <a:rPr lang="en-US" baseline="0" dirty="0" smtClean="0"/>
              <a:t> and mild CHF suffers a ruptured chordae </a:t>
            </a:r>
            <a:r>
              <a:rPr lang="en-US" baseline="0" dirty="0" err="1" smtClean="0"/>
              <a:t>tendineae</a:t>
            </a:r>
            <a:r>
              <a:rPr lang="en-US" baseline="0" dirty="0" smtClean="0"/>
              <a:t>.  This results in an increase in blood flow into the left atrium and consequently an increase in left atrial pressure and a decrease in forward blood flow into the aorta (i.e. cardiac output)</a:t>
            </a:r>
          </a:p>
          <a:p>
            <a:r>
              <a:rPr lang="en-US" baseline="0" dirty="0" smtClean="0"/>
              <a:t>CV system must choose between retaining sodium and water to increase end-diastolic volume to increase CO back toward normal or to decrease retention to decrease the left atrial pressure and decrease pulmonary edema</a:t>
            </a:r>
          </a:p>
          <a:p>
            <a:r>
              <a:rPr lang="en-US" baseline="0" dirty="0" smtClean="0"/>
              <a:t>Body always chooses to chronically increase renal sodium and water retention to increase CO at the expense of increasing left atrial pressure</a:t>
            </a:r>
          </a:p>
          <a:p>
            <a:r>
              <a:rPr lang="en-US" baseline="0" dirty="0" smtClean="0"/>
              <a:t>Why this priority of functions?</a:t>
            </a:r>
          </a:p>
          <a:p>
            <a:r>
              <a:rPr lang="en-US" baseline="0" dirty="0" smtClean="0"/>
              <a:t>Likely related to need to maintain normal/adequate blood pressure to maintain perfusion of the three critical vascular beds in the body: brain, heart, kidneys</a:t>
            </a:r>
          </a:p>
          <a:p>
            <a:r>
              <a:rPr lang="en-US" baseline="0" dirty="0" smtClean="0"/>
              <a:t>All three beds have high innate resistances to blood flow.  Consequently they need high pressures to force blood flow through them</a:t>
            </a:r>
          </a:p>
          <a:p>
            <a:r>
              <a:rPr lang="en-US" baseline="0" dirty="0" smtClean="0"/>
              <a:t>Vascular beds that demand that MAPs be greater than 50-60mmHg</a:t>
            </a:r>
          </a:p>
          <a:p>
            <a:r>
              <a:rPr lang="en-US" baseline="0" dirty="0" smtClean="0"/>
              <a:t>Without adequate blood flow to these essential vascular beds, death comes about rapidly, hence the high priority assigned to blood pressure</a:t>
            </a:r>
          </a:p>
          <a:p>
            <a:r>
              <a:rPr lang="en-US" baseline="0" dirty="0" smtClean="0"/>
              <a:t>With decreased cardiac output, the vascular system can compensate for poor blood flow to the critical vascular beds by peripheral vasoconstriction, shifting blood flow tot eh critical beds</a:t>
            </a:r>
          </a:p>
          <a:p>
            <a:r>
              <a:rPr lang="en-US" baseline="0" dirty="0" smtClean="0"/>
              <a:t>If blood flow becomes </a:t>
            </a:r>
            <a:r>
              <a:rPr lang="en-US" baseline="0" dirty="0" err="1" smtClean="0"/>
              <a:t>inadeqaute</a:t>
            </a:r>
            <a:r>
              <a:rPr lang="en-US" baseline="0" dirty="0" smtClean="0"/>
              <a:t> tot eh other regions of the body, however, oxygen </a:t>
            </a:r>
            <a:r>
              <a:rPr lang="en-US" baseline="0" dirty="0" err="1" smtClean="0"/>
              <a:t>deliveryt</a:t>
            </a:r>
            <a:r>
              <a:rPr lang="en-US" baseline="0" dirty="0" smtClean="0"/>
              <a:t> o the body becomes </a:t>
            </a:r>
            <a:r>
              <a:rPr lang="en-US" baseline="0" dirty="0" err="1" smtClean="0"/>
              <a:t>inadeqaute</a:t>
            </a:r>
            <a:r>
              <a:rPr lang="en-US" baseline="0" dirty="0" smtClean="0"/>
              <a:t>, resulting in </a:t>
            </a:r>
            <a:r>
              <a:rPr lang="en-US" baseline="0" dirty="0" err="1" smtClean="0"/>
              <a:t>aaerobic</a:t>
            </a:r>
            <a:r>
              <a:rPr lang="en-US" baseline="0" dirty="0" smtClean="0"/>
              <a:t> metabolism, cell death and finally death of the patient.  Therefore, maintaining blood flow is the second priority.</a:t>
            </a:r>
          </a:p>
          <a:p>
            <a:r>
              <a:rPr lang="en-US" baseline="0" dirty="0" smtClean="0"/>
              <a:t>Elevated capillary pressures cause edema, resulting in poor organ function.  Rapidity with which this abnormality kills the patient depends on the organ involved</a:t>
            </a:r>
          </a:p>
          <a:p>
            <a:r>
              <a:rPr lang="en-US" baseline="0" dirty="0" smtClean="0"/>
              <a:t>Peripheral edema not as a big of a deal as fulminant pulmonary edema</a:t>
            </a:r>
          </a:p>
          <a:p>
            <a:r>
              <a:rPr lang="en-US" baseline="0" dirty="0" smtClean="0"/>
              <a:t>Pressure receptors within the left atrium become desensitized with chronic CHF, allowing pressure to increase unchecked; receptors in the body regulating blood pressure and flow remain functional in heart failure, again proving the relative priorities in heart failure</a:t>
            </a:r>
          </a:p>
        </p:txBody>
      </p:sp>
      <p:sp>
        <p:nvSpPr>
          <p:cNvPr id="4" name="Slide Number Placeholder 3"/>
          <p:cNvSpPr>
            <a:spLocks noGrp="1"/>
          </p:cNvSpPr>
          <p:nvPr>
            <p:ph type="sldNum" sz="quarter" idx="10"/>
          </p:nvPr>
        </p:nvSpPr>
        <p:spPr/>
        <p:txBody>
          <a:bodyPr/>
          <a:lstStyle/>
          <a:p>
            <a:fld id="{453964FD-BD3B-2B41-88B8-EE4763D44340}" type="slidenum">
              <a:rPr lang="en-US" smtClean="0"/>
              <a:t>12</a:t>
            </a:fld>
            <a:endParaRPr lang="en-US"/>
          </a:p>
        </p:txBody>
      </p:sp>
    </p:spTree>
    <p:extLst>
      <p:ext uri="{BB962C8B-B14F-4D97-AF65-F5344CB8AC3E}">
        <p14:creationId xmlns:p14="http://schemas.microsoft.com/office/powerpoint/2010/main" val="4192491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development of heart failure involves structural</a:t>
            </a:r>
            <a:r>
              <a:rPr lang="en-US" baseline="0" dirty="0" smtClean="0"/>
              <a:t> and functional changes in myocardial cells, vascular cells and the ECM, as well as multiple systemic compensatory mechanisms</a:t>
            </a:r>
          </a:p>
          <a:p>
            <a:r>
              <a:rPr lang="en-US" baseline="0" dirty="0" smtClean="0"/>
              <a:t>Progressive alterations in cardiac size and shape (</a:t>
            </a:r>
            <a:r>
              <a:rPr lang="en-US" baseline="0" dirty="0" err="1" smtClean="0"/>
              <a:t>remodelling</a:t>
            </a:r>
            <a:r>
              <a:rPr lang="en-US" baseline="0" dirty="0" smtClean="0"/>
              <a:t>) occur in response to mechanical, biochemical, and molecular signals that are induced by injury or stress</a:t>
            </a:r>
          </a:p>
          <a:p>
            <a:r>
              <a:rPr lang="en-US" baseline="0" dirty="0" err="1" smtClean="0"/>
              <a:t>Valvular</a:t>
            </a:r>
            <a:r>
              <a:rPr lang="en-US" baseline="0" dirty="0" smtClean="0"/>
              <a:t> disease, genetic mutations, acute inflammation, ischemia, increased systolic pressure load and other events can initiate this process</a:t>
            </a:r>
          </a:p>
          <a:p>
            <a:r>
              <a:rPr lang="en-US" baseline="0" dirty="0" smtClean="0"/>
              <a:t>Triggering stimulus as well as the resulting cardiac hypertrophy and remodeling begin long before heart failure manifests</a:t>
            </a:r>
          </a:p>
          <a:p>
            <a:r>
              <a:rPr lang="en-US" dirty="0" smtClean="0"/>
              <a:t>Loss of normal collagen binding between individual</a:t>
            </a:r>
            <a:r>
              <a:rPr lang="en-US" baseline="0" dirty="0" smtClean="0"/>
              <a:t> </a:t>
            </a:r>
            <a:r>
              <a:rPr lang="en-US" baseline="0" dirty="0" err="1" smtClean="0"/>
              <a:t>myocytes</a:t>
            </a:r>
            <a:r>
              <a:rPr lang="en-US" baseline="0" dirty="0" smtClean="0"/>
              <a:t> occurs d/t the effects of myocardial collagenases or matrix </a:t>
            </a:r>
            <a:r>
              <a:rPr lang="en-US" baseline="0" dirty="0" err="1" smtClean="0"/>
              <a:t>metalloprotenase</a:t>
            </a:r>
            <a:r>
              <a:rPr lang="en-US" baseline="0" dirty="0" smtClean="0"/>
              <a:t>; promotes ventricular dilation and distortion from slippage of adjacent </a:t>
            </a:r>
            <a:r>
              <a:rPr lang="en-US" baseline="0" dirty="0" err="1" smtClean="0"/>
              <a:t>myocytes</a:t>
            </a:r>
            <a:endParaRPr lang="en-US" baseline="0" dirty="0" smtClean="0"/>
          </a:p>
          <a:p>
            <a:r>
              <a:rPr lang="en-US" baseline="0" dirty="0" smtClean="0"/>
              <a:t>Mechanical forces= increased wall stress from volume/pressure overload</a:t>
            </a:r>
          </a:p>
          <a:p>
            <a:r>
              <a:rPr lang="en-US" dirty="0" err="1" smtClean="0"/>
              <a:t>Neurohormones</a:t>
            </a:r>
            <a:r>
              <a:rPr lang="en-US" dirty="0" smtClean="0"/>
              <a:t>=AT II, NE, aldosterone,</a:t>
            </a:r>
            <a:r>
              <a:rPr lang="en-US" baseline="0" dirty="0" smtClean="0"/>
              <a:t> </a:t>
            </a:r>
            <a:r>
              <a:rPr lang="en-US" baseline="0" dirty="0" err="1" smtClean="0"/>
              <a:t>endothelin</a:t>
            </a:r>
            <a:endParaRPr lang="en-US" baseline="0" dirty="0" smtClean="0"/>
          </a:p>
          <a:p>
            <a:r>
              <a:rPr lang="en-US" baseline="0" dirty="0" err="1" smtClean="0"/>
              <a:t>Proinflammatory</a:t>
            </a:r>
            <a:r>
              <a:rPr lang="en-US" baseline="0" dirty="0" smtClean="0"/>
              <a:t> cytokines= TNF, interleukins, other factors</a:t>
            </a:r>
          </a:p>
          <a:p>
            <a:r>
              <a:rPr lang="en-US" dirty="0" smtClean="0"/>
              <a:t>Biochemical abnormalities of oxidative phosphorylation, high energy phosphate metabolism, calcium fluxes, contractile proteins, protein</a:t>
            </a:r>
            <a:r>
              <a:rPr lang="en-US" baseline="0" dirty="0" smtClean="0"/>
              <a:t> synthesis and catecholamine metabolism have also been identified in different heart failure models and in clinical patients</a:t>
            </a:r>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13</a:t>
            </a:fld>
            <a:endParaRPr lang="en-US"/>
          </a:p>
        </p:txBody>
      </p:sp>
    </p:spTree>
    <p:extLst>
      <p:ext uri="{BB962C8B-B14F-4D97-AF65-F5344CB8AC3E}">
        <p14:creationId xmlns:p14="http://schemas.microsoft.com/office/powerpoint/2010/main" val="146700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Wall stress is related directly</a:t>
            </a:r>
            <a:r>
              <a:rPr lang="en-US" baseline="0" dirty="0" smtClean="0"/>
              <a:t> to ventricular pressure and internal dimensions (radius); inversely related to wall thickness (Laplace’s law)</a:t>
            </a:r>
          </a:p>
          <a:p>
            <a:r>
              <a:rPr lang="en-US" dirty="0" smtClean="0"/>
              <a:t>Compensatory</a:t>
            </a:r>
            <a:r>
              <a:rPr lang="en-US" baseline="0" dirty="0" smtClean="0"/>
              <a:t> myocardial hypertrophy reduces wall stress and lessens the importance of the Frank-Starling mechanism in stable chronic heart failure</a:t>
            </a:r>
          </a:p>
          <a:p>
            <a:r>
              <a:rPr lang="en-US" dirty="0" smtClean="0"/>
              <a:t>Concentric hypertrophy occurs with pressure overload; eccentric hypertrophy occurs with volume overload</a:t>
            </a:r>
          </a:p>
          <a:p>
            <a:r>
              <a:rPr lang="en-US" dirty="0" smtClean="0"/>
              <a:t>Abnormal pressure and volume</a:t>
            </a:r>
            <a:r>
              <a:rPr lang="en-US" baseline="0" dirty="0" smtClean="0"/>
              <a:t> loads both impair cardiac function over time</a:t>
            </a:r>
          </a:p>
          <a:p>
            <a:r>
              <a:rPr lang="en-US" dirty="0" smtClean="0"/>
              <a:t>Volume loads are better tolerated because myocardial</a:t>
            </a:r>
            <a:r>
              <a:rPr lang="en-US" baseline="0" dirty="0" smtClean="0"/>
              <a:t> oxygen demand is not as severe; however </a:t>
            </a:r>
            <a:r>
              <a:rPr lang="en-US" baseline="0" dirty="0" err="1" smtClean="0"/>
              <a:t>decompensation</a:t>
            </a:r>
            <a:r>
              <a:rPr lang="en-US" baseline="0" dirty="0" smtClean="0"/>
              <a:t> and myocardial failure eventually develop</a:t>
            </a:r>
          </a:p>
          <a:p>
            <a:r>
              <a:rPr lang="en-US" baseline="0" dirty="0" smtClean="0"/>
              <a:t>In primary myocardial disease, loading conditions are initially normal</a:t>
            </a:r>
          </a:p>
          <a:p>
            <a:r>
              <a:rPr lang="en-US" baseline="0" dirty="0" smtClean="0"/>
              <a:t>Intrinsic myocardial defects lead to the hypertrophy and dilation observed, although secondary alterations in preload and afterload can contribute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14</a:t>
            </a:fld>
            <a:endParaRPr lang="en-US"/>
          </a:p>
        </p:txBody>
      </p:sp>
    </p:spTree>
    <p:extLst>
      <p:ext uri="{BB962C8B-B14F-4D97-AF65-F5344CB8AC3E}">
        <p14:creationId xmlns:p14="http://schemas.microsoft.com/office/powerpoint/2010/main" val="810282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Predisposes to ischemia as</a:t>
            </a:r>
            <a:r>
              <a:rPr lang="en-US" baseline="0" dirty="0" smtClean="0"/>
              <a:t> the relative density of capillaries and mitochondria becomes reduced</a:t>
            </a:r>
          </a:p>
          <a:p>
            <a:r>
              <a:rPr lang="en-US" baseline="0" dirty="0" smtClean="0"/>
              <a:t>Impaired relaxation and further fibrosis, ventricular stiffness, and diastolic dysfunction are consequences of hypertrophy</a:t>
            </a:r>
          </a:p>
          <a:p>
            <a:r>
              <a:rPr lang="en-US" baseline="0" dirty="0" smtClean="0"/>
              <a:t>Diastolic </a:t>
            </a:r>
            <a:r>
              <a:rPr lang="en-US" baseline="0" dirty="0" err="1" smtClean="0"/>
              <a:t>abnormlaities</a:t>
            </a:r>
            <a:r>
              <a:rPr lang="en-US" baseline="0" dirty="0" smtClean="0"/>
              <a:t> result from delayed or incomplete relaxation in early diastole, reduced passive compliance and external constraint caused by pericardial disease</a:t>
            </a:r>
          </a:p>
          <a:p>
            <a:r>
              <a:rPr lang="en-US" dirty="0" smtClean="0"/>
              <a:t>Clinical heart failure can be viewed as a</a:t>
            </a:r>
            <a:r>
              <a:rPr lang="en-US" baseline="0" dirty="0" smtClean="0"/>
              <a:t> state of decompensated hypertrophy, in which ventricular function progressively deteriorates as contractility and relaxation become more abnormal</a:t>
            </a:r>
          </a:p>
          <a:p>
            <a:r>
              <a:rPr lang="en-US" baseline="0" dirty="0" smtClean="0"/>
              <a:t>Ventricular remodeling also promotes the development of arrhythmias</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15</a:t>
            </a:fld>
            <a:endParaRPr lang="en-US"/>
          </a:p>
        </p:txBody>
      </p:sp>
    </p:spTree>
    <p:extLst>
      <p:ext uri="{BB962C8B-B14F-4D97-AF65-F5344CB8AC3E}">
        <p14:creationId xmlns:p14="http://schemas.microsoft.com/office/powerpoint/2010/main" val="3196410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ADH</a:t>
            </a:r>
            <a:r>
              <a:rPr lang="en-US" baseline="0" dirty="0" smtClean="0"/>
              <a:t> or arginine vasopressin (AVP)</a:t>
            </a:r>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17</a:t>
            </a:fld>
            <a:endParaRPr lang="en-US"/>
          </a:p>
        </p:txBody>
      </p:sp>
    </p:spTree>
    <p:extLst>
      <p:ext uri="{BB962C8B-B14F-4D97-AF65-F5344CB8AC3E}">
        <p14:creationId xmlns:p14="http://schemas.microsoft.com/office/powerpoint/2010/main" val="1200578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Increase</a:t>
            </a:r>
            <a:r>
              <a:rPr lang="en-US" baseline="0" dirty="0" smtClean="0"/>
              <a:t> vascular volume via sodium and water retention and increased thirst</a:t>
            </a:r>
          </a:p>
          <a:p>
            <a:r>
              <a:rPr lang="en-US" baseline="0" dirty="0" smtClean="0"/>
              <a:t>These mechanisms support circulation in the face of acute hypotension and </a:t>
            </a:r>
            <a:r>
              <a:rPr lang="en-US" baseline="0" dirty="0" err="1" smtClean="0"/>
              <a:t>hypovolemia</a:t>
            </a:r>
            <a:r>
              <a:rPr lang="en-US" baseline="0" dirty="0" smtClean="0"/>
              <a:t>, their chronic activation is maladaptive</a:t>
            </a:r>
          </a:p>
          <a:p>
            <a:r>
              <a:rPr lang="en-US" baseline="0" dirty="0" smtClean="0"/>
              <a:t>Excessive volume retention causes edema and effusions</a:t>
            </a:r>
          </a:p>
          <a:p>
            <a:r>
              <a:rPr lang="en-US" baseline="0" dirty="0" smtClean="0"/>
              <a:t>Systemic vasoconstriction increased cardiac workload and can reduce forward cardiac output and exacerbate </a:t>
            </a:r>
            <a:r>
              <a:rPr lang="en-US" baseline="0" dirty="0" err="1" smtClean="0"/>
              <a:t>valvular</a:t>
            </a:r>
            <a:r>
              <a:rPr lang="en-US" baseline="0" dirty="0" smtClean="0"/>
              <a:t> regurgitation</a:t>
            </a:r>
          </a:p>
          <a:p>
            <a:r>
              <a:rPr lang="en-US" baseline="0" dirty="0" smtClean="0"/>
              <a:t>Accelerate cardiac function deterioration and pathologic remodeling</a:t>
            </a:r>
          </a:p>
          <a:p>
            <a:r>
              <a:rPr lang="en-US" baseline="0" dirty="0" smtClean="0"/>
              <a:t>Increased production of </a:t>
            </a:r>
            <a:r>
              <a:rPr lang="en-US" baseline="0" dirty="0" err="1" smtClean="0"/>
              <a:t>endothelins</a:t>
            </a:r>
            <a:r>
              <a:rPr lang="en-US" baseline="0" dirty="0" smtClean="0"/>
              <a:t> and </a:t>
            </a:r>
            <a:r>
              <a:rPr lang="en-US" baseline="0" dirty="0" err="1" smtClean="0"/>
              <a:t>proinflammatory</a:t>
            </a:r>
            <a:r>
              <a:rPr lang="en-US" baseline="0" dirty="0" smtClean="0"/>
              <a:t> cytokines, as well as altered expression of </a:t>
            </a:r>
            <a:r>
              <a:rPr lang="en-US" baseline="0" dirty="0" err="1" smtClean="0"/>
              <a:t>vasodilatory</a:t>
            </a:r>
            <a:r>
              <a:rPr lang="en-US" baseline="0" dirty="0" smtClean="0"/>
              <a:t> and natriuretic factors contribute to the complex interplay </a:t>
            </a:r>
            <a:r>
              <a:rPr lang="en-US" baseline="0" dirty="0" err="1" smtClean="0"/>
              <a:t>amongt</a:t>
            </a:r>
            <a:r>
              <a:rPr lang="en-US" baseline="0" dirty="0" smtClean="0"/>
              <a:t> </a:t>
            </a:r>
            <a:r>
              <a:rPr lang="en-US" baseline="0" dirty="0" err="1" smtClean="0"/>
              <a:t>hese</a:t>
            </a:r>
            <a:r>
              <a:rPr lang="en-US" baseline="0" dirty="0" smtClean="0"/>
              <a:t> NH mechanisms and their consequences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18</a:t>
            </a:fld>
            <a:endParaRPr lang="en-US"/>
          </a:p>
        </p:txBody>
      </p:sp>
    </p:spTree>
    <p:extLst>
      <p:ext uri="{BB962C8B-B14F-4D97-AF65-F5344CB8AC3E}">
        <p14:creationId xmlns:p14="http://schemas.microsoft.com/office/powerpoint/2010/main" val="4226769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Thought</a:t>
            </a:r>
            <a:r>
              <a:rPr lang="en-US" baseline="0" dirty="0" smtClean="0"/>
              <a:t> to be process described above, not low cardiac output or effective circulating blood volume being the initial activator</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19</a:t>
            </a:fld>
            <a:endParaRPr lang="en-US"/>
          </a:p>
        </p:txBody>
      </p:sp>
    </p:spTree>
    <p:extLst>
      <p:ext uri="{BB962C8B-B14F-4D97-AF65-F5344CB8AC3E}">
        <p14:creationId xmlns:p14="http://schemas.microsoft.com/office/powerpoint/2010/main" val="10944786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Sympathetic stimulation occurs relatively early in cardiac disease in dogs with experimental mitral valve disease,</a:t>
            </a:r>
            <a:r>
              <a:rPr lang="en-US" baseline="0" dirty="0" smtClean="0"/>
              <a:t> first locally at the level of the heart and kidney; later spreads more systemically</a:t>
            </a:r>
          </a:p>
          <a:p>
            <a:r>
              <a:rPr lang="en-US" baseline="0" dirty="0" smtClean="0"/>
              <a:t>Concentrations are significantly and consistently elevated in dogs with CHF and degenerative valve disease</a:t>
            </a:r>
            <a:endParaRPr lang="en-US" dirty="0" smtClean="0"/>
          </a:p>
          <a:p>
            <a:r>
              <a:rPr lang="en-US" dirty="0" smtClean="0"/>
              <a:t>Diminished heart rate variability</a:t>
            </a:r>
            <a:r>
              <a:rPr lang="en-US" baseline="0" dirty="0" smtClean="0"/>
              <a:t> also occurs with sympathetic stimulation</a:t>
            </a:r>
          </a:p>
          <a:p>
            <a:r>
              <a:rPr lang="en-US" baseline="0" dirty="0" smtClean="0"/>
              <a:t>NE can also stimulate growth and increase oxidative stress which can promote apoptosis</a:t>
            </a:r>
          </a:p>
          <a:p>
            <a:r>
              <a:rPr lang="en-US" baseline="0" dirty="0" smtClean="0"/>
              <a:t>Input arm of the SNS consists of pressure and chemical receptors within the CNS, carotid sinus, aortic arch renal afferent arteries and heart</a:t>
            </a:r>
          </a:p>
          <a:p>
            <a:r>
              <a:rPr lang="en-US" baseline="0" dirty="0" smtClean="0"/>
              <a:t>Reduced CO and arterial hypotension offloads pressure receptors resulting in a centrally mediated decrease in vagal tone and increase in sympathetic tone</a:t>
            </a:r>
          </a:p>
          <a:p>
            <a:r>
              <a:rPr lang="en-US" baseline="0" dirty="0" smtClean="0"/>
              <a:t>Central and peripheral chemoreceptors respond to changes in lactic acid concentrations and oxygen and carbon dioxide tension; </a:t>
            </a:r>
            <a:r>
              <a:rPr lang="en-US" baseline="0" dirty="0" err="1" smtClean="0"/>
              <a:t>hypercapnia</a:t>
            </a:r>
            <a:r>
              <a:rPr lang="en-US" baseline="0" dirty="0" smtClean="0"/>
              <a:t>, hypoxia and acidosis result in heightened sympathetic tone</a:t>
            </a:r>
          </a:p>
          <a:p>
            <a:r>
              <a:rPr lang="en-US" baseline="0" dirty="0" smtClean="0"/>
              <a:t>Efferent activity is mediated via norepinephrine (increased release, decreased reuptake, increased central turnover and increased adrenal medullary production of </a:t>
            </a:r>
            <a:r>
              <a:rPr lang="en-US" baseline="0" dirty="0" err="1" smtClean="0"/>
              <a:t>epi</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20</a:t>
            </a:fld>
            <a:endParaRPr lang="en-US"/>
          </a:p>
        </p:txBody>
      </p:sp>
    </p:spTree>
    <p:extLst>
      <p:ext uri="{BB962C8B-B14F-4D97-AF65-F5344CB8AC3E}">
        <p14:creationId xmlns:p14="http://schemas.microsoft.com/office/powerpoint/2010/main" val="26506288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a:t>
            </a:r>
            <a:r>
              <a:rPr lang="en-US" baseline="0" dirty="0" smtClean="0"/>
              <a:t> circulating NE levels have been correlated with CHF severity and a worse prognosis (NE and </a:t>
            </a:r>
            <a:r>
              <a:rPr lang="en-US" baseline="0" dirty="0" err="1" smtClean="0"/>
              <a:t>epi</a:t>
            </a:r>
            <a:r>
              <a:rPr lang="en-US" baseline="0" dirty="0" smtClean="0"/>
              <a:t> in humans)</a:t>
            </a:r>
          </a:p>
          <a:p>
            <a:r>
              <a:rPr lang="en-US" baseline="0" dirty="0" smtClean="0"/>
              <a:t>With increased ventricular size and pressure increases myocardial oxygen demand</a:t>
            </a:r>
          </a:p>
          <a:p>
            <a:r>
              <a:rPr lang="en-US" baseline="0" dirty="0" smtClean="0"/>
              <a:t>In the normal heart, the primary adrenergic receptor is the B1 receptor; binding of NE triggers a cascade of secondary messengers including </a:t>
            </a:r>
            <a:r>
              <a:rPr lang="en-US" baseline="0" dirty="0" err="1" smtClean="0"/>
              <a:t>cAMP</a:t>
            </a:r>
            <a:r>
              <a:rPr lang="en-US" baseline="0" dirty="0" smtClean="0"/>
              <a:t> and protein kinases</a:t>
            </a:r>
          </a:p>
          <a:p>
            <a:r>
              <a:rPr lang="en-US" baseline="0" dirty="0" smtClean="0"/>
              <a:t>Protein kinase phosphorylates a wide assortment of regulatory proteins within the myocardium resulting in increases in intracellular calcium, resulting in increased force of contraction and increased HR</a:t>
            </a:r>
          </a:p>
          <a:p>
            <a:r>
              <a:rPr lang="en-US" baseline="0" dirty="0" smtClean="0"/>
              <a:t>In peripheral smooth muscle, the primary adrenergic receptor is the alpha-1 receptor, binding </a:t>
            </a:r>
            <a:r>
              <a:rPr lang="en-US" baseline="0" dirty="0" err="1" smtClean="0"/>
              <a:t>elicitng</a:t>
            </a:r>
            <a:r>
              <a:rPr lang="en-US" baseline="0" dirty="0" smtClean="0"/>
              <a:t> vasoconstriction</a:t>
            </a:r>
          </a:p>
        </p:txBody>
      </p:sp>
      <p:sp>
        <p:nvSpPr>
          <p:cNvPr id="4" name="Slide Number Placeholder 3"/>
          <p:cNvSpPr>
            <a:spLocks noGrp="1"/>
          </p:cNvSpPr>
          <p:nvPr>
            <p:ph type="sldNum" sz="quarter" idx="10"/>
          </p:nvPr>
        </p:nvSpPr>
        <p:spPr/>
        <p:txBody>
          <a:bodyPr/>
          <a:lstStyle/>
          <a:p>
            <a:fld id="{453964FD-BD3B-2B41-88B8-EE4763D44340}" type="slidenum">
              <a:rPr lang="en-US" smtClean="0"/>
              <a:t>21</a:t>
            </a:fld>
            <a:endParaRPr lang="en-US"/>
          </a:p>
        </p:txBody>
      </p:sp>
    </p:spTree>
    <p:extLst>
      <p:ext uri="{BB962C8B-B14F-4D97-AF65-F5344CB8AC3E}">
        <p14:creationId xmlns:p14="http://schemas.microsoft.com/office/powerpoint/2010/main" val="16279058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Chronically elevated SNS activity results in </a:t>
            </a:r>
            <a:r>
              <a:rPr lang="en-US" dirty="0" err="1" smtClean="0"/>
              <a:t>myocyte</a:t>
            </a:r>
            <a:r>
              <a:rPr lang="en-US" dirty="0" smtClean="0"/>
              <a:t> hypertrophy, persistent tachycardia,</a:t>
            </a:r>
            <a:r>
              <a:rPr lang="en-US" baseline="0" dirty="0" smtClean="0"/>
              <a:t> increased myocardial oxygen demand, increased afterload, receptor </a:t>
            </a:r>
            <a:r>
              <a:rPr lang="en-US" baseline="0" dirty="0" err="1" smtClean="0"/>
              <a:t>downregulation</a:t>
            </a:r>
            <a:r>
              <a:rPr lang="en-US" baseline="0" dirty="0" smtClean="0"/>
              <a:t>, inefficient energy production and loss of </a:t>
            </a:r>
            <a:r>
              <a:rPr lang="en-US" baseline="0" dirty="0" err="1" smtClean="0"/>
              <a:t>myocytes</a:t>
            </a:r>
            <a:r>
              <a:rPr lang="en-US" baseline="0" dirty="0" smtClean="0"/>
              <a:t> through apoptosis and necrosis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Therefore, </a:t>
            </a:r>
            <a:r>
              <a:rPr lang="en-US" baseline="0" dirty="0" err="1" smtClean="0"/>
              <a:t>longterm</a:t>
            </a:r>
            <a:r>
              <a:rPr lang="en-US" baseline="0" dirty="0" smtClean="0"/>
              <a:t> effects are harmful and outweigh beneficial acute effects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Eventual suppression of this excessive activity is a cornerstone of management in human medicine</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Reduced myocardial beta1-receptor density (down-regulation), uncoupling of beta2-receptors from G-regulatory protein complex</a:t>
            </a:r>
          </a:p>
          <a:p>
            <a:r>
              <a:rPr lang="en-US" dirty="0" smtClean="0"/>
              <a:t>Beta1-receptor down-regulation</a:t>
            </a:r>
            <a:r>
              <a:rPr lang="en-US" baseline="0" dirty="0" smtClean="0"/>
              <a:t> may be a protective mechanism against the </a:t>
            </a:r>
            <a:r>
              <a:rPr lang="en-US" baseline="0" dirty="0" err="1" smtClean="0"/>
              <a:t>cardiotoxic</a:t>
            </a:r>
            <a:r>
              <a:rPr lang="en-US" baseline="0" dirty="0" smtClean="0"/>
              <a:t> and </a:t>
            </a:r>
            <a:r>
              <a:rPr lang="en-US" baseline="0" dirty="0" err="1" smtClean="0"/>
              <a:t>arrhythmogenic</a:t>
            </a:r>
            <a:r>
              <a:rPr lang="en-US" baseline="0" dirty="0" smtClean="0"/>
              <a:t> effects of </a:t>
            </a:r>
            <a:r>
              <a:rPr lang="en-US" baseline="0" dirty="0" err="1" smtClean="0"/>
              <a:t>catecholamines</a:t>
            </a:r>
            <a:endParaRPr lang="en-US" baseline="0" dirty="0" smtClean="0"/>
          </a:p>
          <a:p>
            <a:r>
              <a:rPr lang="en-US" baseline="0" dirty="0" smtClean="0"/>
              <a:t>But cardiac beta-2 and alpha-1 receptors are not down-regulated; these can also contribute to myocardial remodeling and </a:t>
            </a:r>
            <a:r>
              <a:rPr lang="en-US" baseline="0" dirty="0" err="1" smtClean="0"/>
              <a:t>arrhythmmogenesis</a:t>
            </a:r>
            <a:endParaRPr lang="en-US" baseline="0" dirty="0" smtClean="0"/>
          </a:p>
          <a:p>
            <a:r>
              <a:rPr lang="en-US" baseline="0" dirty="0" smtClean="0"/>
              <a:t>Cardiac beta-3 receptors may contribute to declining myocardial function by their negative inotropic effect</a:t>
            </a:r>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22</a:t>
            </a:fld>
            <a:endParaRPr lang="en-US"/>
          </a:p>
        </p:txBody>
      </p:sp>
    </p:spTree>
    <p:extLst>
      <p:ext uri="{BB962C8B-B14F-4D97-AF65-F5344CB8AC3E}">
        <p14:creationId xmlns:p14="http://schemas.microsoft.com/office/powerpoint/2010/main" val="3501364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Decreased tissue perfusion and subsequent inadequate metabolism and energy production at the cellular level will occur when cardiac output is reduced</a:t>
            </a:r>
          </a:p>
          <a:p>
            <a:r>
              <a:rPr lang="en-US" dirty="0" smtClean="0"/>
              <a:t>In</a:t>
            </a:r>
            <a:r>
              <a:rPr lang="en-US" baseline="0" dirty="0" smtClean="0"/>
              <a:t> the face of adequate intravascular volume, but reduced cardiac output from cardiac dysfunction, a patient has forward failure</a:t>
            </a:r>
          </a:p>
          <a:p>
            <a:r>
              <a:rPr lang="en-US" baseline="0" dirty="0" smtClean="0"/>
              <a:t>When forward failure is sufficient to cause inadequate perfusion despite an adequate intravascular volume, patient is said to have cardiogenic shock</a:t>
            </a:r>
          </a:p>
          <a:p>
            <a:r>
              <a:rPr lang="en-US" baseline="0" dirty="0" smtClean="0"/>
              <a:t>Backward failure is said to occur secondary to elevated venous pressure and left ventricular failure (forward flow failure) is said to occur secondary to reduced forward flow into the </a:t>
            </a:r>
            <a:r>
              <a:rPr lang="en-US" baseline="0" dirty="0" err="1" smtClean="0"/>
              <a:t>aort</a:t>
            </a:r>
            <a:r>
              <a:rPr lang="en-US" baseline="0" dirty="0" smtClean="0"/>
              <a:t> and systemic circulation</a:t>
            </a:r>
          </a:p>
          <a:p>
            <a:r>
              <a:rPr lang="en-US" baseline="0" dirty="0" smtClean="0"/>
              <a:t>CO=SV x HR</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4</a:t>
            </a:fld>
            <a:endParaRPr lang="en-US"/>
          </a:p>
        </p:txBody>
      </p:sp>
    </p:spTree>
    <p:extLst>
      <p:ext uri="{BB962C8B-B14F-4D97-AF65-F5344CB8AC3E}">
        <p14:creationId xmlns:p14="http://schemas.microsoft.com/office/powerpoint/2010/main" val="40749998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Input arm of the RAAS consists of the JG cells of the afferent</a:t>
            </a:r>
            <a:r>
              <a:rPr lang="en-US" baseline="0" dirty="0" smtClean="0"/>
              <a:t> renal arteriole and the macula </a:t>
            </a:r>
            <a:r>
              <a:rPr lang="en-US" baseline="0" dirty="0" err="1" smtClean="0"/>
              <a:t>densa</a:t>
            </a:r>
            <a:r>
              <a:rPr lang="en-US" baseline="0" dirty="0" smtClean="0"/>
              <a:t> cells of the distal convoluted tubule</a:t>
            </a:r>
          </a:p>
          <a:p>
            <a:r>
              <a:rPr lang="en-US" baseline="0" dirty="0" smtClean="0"/>
              <a:t>Either decreased RBF or renal tubular sodium chloride concentration elicits production of </a:t>
            </a:r>
            <a:r>
              <a:rPr lang="en-US" baseline="0" dirty="0" err="1" smtClean="0"/>
              <a:t>preprorenin</a:t>
            </a:r>
            <a:r>
              <a:rPr lang="en-US" baseline="0" dirty="0" smtClean="0"/>
              <a:t> from the JG cells</a:t>
            </a:r>
          </a:p>
          <a:p>
            <a:r>
              <a:rPr lang="en-US" baseline="0" dirty="0" err="1" smtClean="0"/>
              <a:t>Preproprenin</a:t>
            </a:r>
            <a:r>
              <a:rPr lang="en-US" baseline="0" dirty="0" smtClean="0"/>
              <a:t> is quickly cleaved to </a:t>
            </a:r>
            <a:r>
              <a:rPr lang="en-US" baseline="0" dirty="0" err="1" smtClean="0"/>
              <a:t>prorenin</a:t>
            </a:r>
            <a:r>
              <a:rPr lang="en-US" baseline="0" dirty="0" smtClean="0"/>
              <a:t> and then to renin by a trypsin-like enzyme</a:t>
            </a:r>
          </a:p>
          <a:p>
            <a:r>
              <a:rPr lang="en-US" baseline="0" dirty="0" smtClean="0"/>
              <a:t>Renin converts angiotensinogen that is produced by the liver into angiotensin I</a:t>
            </a:r>
          </a:p>
          <a:p>
            <a:r>
              <a:rPr lang="en-US" baseline="0" dirty="0" smtClean="0"/>
              <a:t>Angiotensin I then converted by ACE</a:t>
            </a:r>
          </a:p>
          <a:p>
            <a:r>
              <a:rPr lang="en-US" baseline="0" dirty="0" err="1" smtClean="0"/>
              <a:t>Angiotenin</a:t>
            </a:r>
            <a:r>
              <a:rPr lang="en-US" baseline="0" dirty="0" smtClean="0"/>
              <a:t> II has many functions including increased sympathetic activity, increased arteriolar </a:t>
            </a:r>
            <a:r>
              <a:rPr lang="en-US" baseline="0" dirty="0" err="1" smtClean="0"/>
              <a:t>vasoconsriction</a:t>
            </a:r>
            <a:r>
              <a:rPr lang="en-US" baseline="0" dirty="0" smtClean="0"/>
              <a:t>, increase tubular </a:t>
            </a:r>
            <a:r>
              <a:rPr lang="en-US" baseline="0" dirty="0" err="1" smtClean="0"/>
              <a:t>NaCl</a:t>
            </a:r>
            <a:r>
              <a:rPr lang="en-US" baseline="0" dirty="0" smtClean="0"/>
              <a:t> reabsorption, H20 retention and K excretion; also positively affected by aldosterone which it increases the release of, also increases ADH secretion with subsequent increased water reabsorption at the level of the collecting duct</a:t>
            </a:r>
          </a:p>
          <a:p>
            <a:endParaRPr lang="en-US" baseline="0" dirty="0" smtClean="0"/>
          </a:p>
        </p:txBody>
      </p:sp>
      <p:sp>
        <p:nvSpPr>
          <p:cNvPr id="4" name="Slide Number Placeholder 3"/>
          <p:cNvSpPr>
            <a:spLocks noGrp="1"/>
          </p:cNvSpPr>
          <p:nvPr>
            <p:ph type="sldNum" sz="quarter" idx="10"/>
          </p:nvPr>
        </p:nvSpPr>
        <p:spPr/>
        <p:txBody>
          <a:bodyPr/>
          <a:lstStyle/>
          <a:p>
            <a:fld id="{453964FD-BD3B-2B41-88B8-EE4763D44340}" type="slidenum">
              <a:rPr lang="en-US" smtClean="0"/>
              <a:t>23</a:t>
            </a:fld>
            <a:endParaRPr lang="en-US"/>
          </a:p>
        </p:txBody>
      </p:sp>
    </p:spTree>
    <p:extLst>
      <p:ext uri="{BB962C8B-B14F-4D97-AF65-F5344CB8AC3E}">
        <p14:creationId xmlns:p14="http://schemas.microsoft.com/office/powerpoint/2010/main" val="5125096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Released from the renal juxtaglomerular apparatus</a:t>
            </a:r>
          </a:p>
          <a:p>
            <a:r>
              <a:rPr lang="en-US" dirty="0" smtClean="0"/>
              <a:t>Stringent</a:t>
            </a:r>
            <a:r>
              <a:rPr lang="en-US" baseline="0" dirty="0" smtClean="0"/>
              <a:t> dietary salt restriction and diuretic or vasodilator therapy also promote renin release</a:t>
            </a:r>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24</a:t>
            </a:fld>
            <a:endParaRPr lang="en-US"/>
          </a:p>
        </p:txBody>
      </p:sp>
    </p:spTree>
    <p:extLst>
      <p:ext uri="{BB962C8B-B14F-4D97-AF65-F5344CB8AC3E}">
        <p14:creationId xmlns:p14="http://schemas.microsoft.com/office/powerpoint/2010/main" val="18334333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Effects of ATII are mediated by AT-R1</a:t>
            </a:r>
            <a:r>
              <a:rPr lang="en-US" baseline="0" dirty="0" smtClean="0"/>
              <a:t> and AT-R2</a:t>
            </a:r>
            <a:r>
              <a:rPr lang="en-US" dirty="0" smtClean="0"/>
              <a:t> receptors; heart and peripheral vascular smooth muscle rich</a:t>
            </a:r>
            <a:r>
              <a:rPr lang="en-US" baseline="0" dirty="0" smtClean="0"/>
              <a:t> in AT-R1 and binding increases contractility, vasoconstriction, hypertrophy, </a:t>
            </a:r>
            <a:r>
              <a:rPr lang="en-US" baseline="0" dirty="0" err="1" smtClean="0"/>
              <a:t>remodelling</a:t>
            </a:r>
            <a:r>
              <a:rPr lang="en-US" baseline="0" dirty="0" smtClean="0"/>
              <a:t> </a:t>
            </a:r>
            <a:r>
              <a:rPr lang="en-US" baseline="0" dirty="0" err="1" smtClean="0"/>
              <a:t>nad</a:t>
            </a:r>
            <a:r>
              <a:rPr lang="en-US" baseline="0" dirty="0" smtClean="0"/>
              <a:t> myocardial fibrosis</a:t>
            </a:r>
          </a:p>
          <a:p>
            <a:r>
              <a:rPr lang="en-US" baseline="0" dirty="0" smtClean="0"/>
              <a:t>AT-R1 are also present in the kidneys and activation promotes active sodium exchange within the tubules, vasoconstriction of renal blood vessels and passive </a:t>
            </a:r>
            <a:r>
              <a:rPr lang="en-US" baseline="0" dirty="0" err="1" smtClean="0"/>
              <a:t>retenion</a:t>
            </a:r>
            <a:r>
              <a:rPr lang="en-US" baseline="0" dirty="0" smtClean="0"/>
              <a:t> of sodium within the loop of </a:t>
            </a:r>
            <a:r>
              <a:rPr lang="en-US" baseline="0" dirty="0" err="1" smtClean="0"/>
              <a:t>Henle</a:t>
            </a:r>
            <a:endParaRPr lang="en-US" baseline="0" dirty="0" smtClean="0"/>
          </a:p>
          <a:p>
            <a:r>
              <a:rPr lang="en-US" baseline="0" dirty="0" smtClean="0"/>
              <a:t>Centrally located AT-R1 mediate increased thirst while AT-R1 within the adrenal gland cortex stimulates aldosterone secretion</a:t>
            </a:r>
          </a:p>
          <a:p>
            <a:r>
              <a:rPr lang="en-US" baseline="0" dirty="0" smtClean="0"/>
              <a:t>Therefore, major effects= fluid retention, vasoconstriction, vascular and myocardial </a:t>
            </a:r>
            <a:r>
              <a:rPr lang="en-US" baseline="0" dirty="0" err="1" smtClean="0"/>
              <a:t>remodelling</a:t>
            </a:r>
            <a:endParaRPr lang="en-US" baseline="0" dirty="0" smtClean="0"/>
          </a:p>
          <a:p>
            <a:r>
              <a:rPr lang="en-US" baseline="0" dirty="0" err="1" smtClean="0"/>
              <a:t>Functiuons</a:t>
            </a:r>
            <a:r>
              <a:rPr lang="en-US" baseline="0" dirty="0" smtClean="0"/>
              <a:t> of AT-R2 are generally contrary to those of AT-R1--- elicits vasodilation, fluid diuresis</a:t>
            </a:r>
            <a:endParaRPr lang="en-US" dirty="0" smtClean="0"/>
          </a:p>
          <a:p>
            <a:r>
              <a:rPr lang="en-US" dirty="0" smtClean="0"/>
              <a:t>Therefore,</a:t>
            </a:r>
            <a:r>
              <a:rPr lang="en-US" baseline="0" dirty="0" smtClean="0"/>
              <a:t> inhibition of ACE can reduce NH activation as well as promote vasodilation and diuresis</a:t>
            </a:r>
          </a:p>
          <a:p>
            <a:r>
              <a:rPr lang="en-US" baseline="0" dirty="0" smtClean="0"/>
              <a:t>Local angiotensin II production also occurs in the heart, blood vessels, adrenal glands and other tissues</a:t>
            </a:r>
          </a:p>
          <a:p>
            <a:r>
              <a:rPr lang="en-US" baseline="0" dirty="0" smtClean="0"/>
              <a:t>This local activity affects cardiovascular structure and function by enhancing sympathetic effects and promoting tissue remodeling including hypertrophy, inflammation and fibrosis</a:t>
            </a:r>
          </a:p>
          <a:p>
            <a:r>
              <a:rPr lang="en-US" dirty="0" smtClean="0"/>
              <a:t>Biological effects</a:t>
            </a:r>
            <a:r>
              <a:rPr lang="en-US" baseline="0" dirty="0" smtClean="0"/>
              <a:t> are contributory to the progression of heart disease and elevated ATII levels are predictive of cardiovascular death</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25</a:t>
            </a:fld>
            <a:endParaRPr lang="en-US"/>
          </a:p>
        </p:txBody>
      </p:sp>
    </p:spTree>
    <p:extLst>
      <p:ext uri="{BB962C8B-B14F-4D97-AF65-F5344CB8AC3E}">
        <p14:creationId xmlns:p14="http://schemas.microsoft.com/office/powerpoint/2010/main" val="2850474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Less important in increasing aldosterone release are circulating </a:t>
            </a:r>
            <a:r>
              <a:rPr lang="en-US" dirty="0" err="1" smtClean="0"/>
              <a:t>catecholamines</a:t>
            </a:r>
            <a:r>
              <a:rPr lang="en-US" dirty="0" smtClean="0"/>
              <a:t>, </a:t>
            </a:r>
            <a:r>
              <a:rPr lang="en-US" dirty="0" err="1" smtClean="0"/>
              <a:t>endotehlins</a:t>
            </a:r>
            <a:r>
              <a:rPr lang="en-US" dirty="0" smtClean="0"/>
              <a:t>,</a:t>
            </a:r>
            <a:r>
              <a:rPr lang="en-US" baseline="0" dirty="0" smtClean="0"/>
              <a:t> and ADH/AVP</a:t>
            </a:r>
          </a:p>
          <a:p>
            <a:r>
              <a:rPr lang="en-US" baseline="0" dirty="0" smtClean="0"/>
              <a:t>Increased aldosterone concentrations can promote hypokalemia and </a:t>
            </a:r>
            <a:r>
              <a:rPr lang="en-US" baseline="0" dirty="0" err="1" smtClean="0"/>
              <a:t>hypomagnesemia</a:t>
            </a:r>
            <a:endParaRPr lang="en-US" baseline="0" dirty="0" smtClean="0"/>
          </a:p>
          <a:p>
            <a:r>
              <a:rPr lang="en-US" baseline="0" dirty="0" smtClean="0"/>
              <a:t>Aldosterone is also produced locally in the cardiovascular </a:t>
            </a:r>
            <a:r>
              <a:rPr lang="en-US" baseline="0" dirty="0" err="1" smtClean="0"/>
              <a:t>systema</a:t>
            </a:r>
            <a:r>
              <a:rPr lang="en-US" baseline="0" dirty="0" smtClean="0"/>
              <a:t> </a:t>
            </a:r>
            <a:r>
              <a:rPr lang="en-US" baseline="0" dirty="0" err="1" smtClean="0"/>
              <a:t>dn</a:t>
            </a:r>
            <a:r>
              <a:rPr lang="en-US" baseline="0" dirty="0" smtClean="0"/>
              <a:t> mediates inflammation and fibrosis </a:t>
            </a:r>
          </a:p>
          <a:p>
            <a:r>
              <a:rPr lang="en-US" baseline="0" dirty="0" smtClean="0"/>
              <a:t>Chronic ALD exposure has detrimental effects on ventricular function- contributes to pathologic remodeling, inhibits myocardial NE uptake and promotes myocardial fibrosis</a:t>
            </a:r>
          </a:p>
          <a:p>
            <a:r>
              <a:rPr lang="en-US" baseline="0" dirty="0" smtClean="0"/>
              <a:t>Also- vascular remodeling and fibrosis, and endothelial cell dysfunction</a:t>
            </a:r>
          </a:p>
          <a:p>
            <a:r>
              <a:rPr lang="en-US" baseline="0" dirty="0" smtClean="0"/>
              <a:t>Reduced hepatic perfusion slows the clearance of ALD</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26</a:t>
            </a:fld>
            <a:endParaRPr lang="en-US"/>
          </a:p>
        </p:txBody>
      </p:sp>
    </p:spTree>
    <p:extLst>
      <p:ext uri="{BB962C8B-B14F-4D97-AF65-F5344CB8AC3E}">
        <p14:creationId xmlns:p14="http://schemas.microsoft.com/office/powerpoint/2010/main" val="21571898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Studies in dogs with mild</a:t>
            </a:r>
            <a:r>
              <a:rPr lang="en-US" baseline="0" dirty="0" smtClean="0"/>
              <a:t> asymptomatic degenerative valve disease, angiotensin I, ATII and aldosterone are either not elevated or variably elevated in comparison with normal dogs.</a:t>
            </a:r>
          </a:p>
          <a:p>
            <a:r>
              <a:rPr lang="en-US" sz="1200" dirty="0" smtClean="0">
                <a:solidFill>
                  <a:srgbClr val="141413"/>
                </a:solidFill>
                <a:latin typeface="Times-Roman"/>
              </a:rPr>
              <a:t> (</a:t>
            </a:r>
            <a:r>
              <a:rPr lang="en-US" sz="1200" dirty="0" err="1" smtClean="0">
                <a:solidFill>
                  <a:srgbClr val="141413"/>
                </a:solidFill>
                <a:latin typeface="Times-Roman"/>
              </a:rPr>
              <a:t>Häggström</a:t>
            </a:r>
            <a:r>
              <a:rPr lang="en-US" sz="1200" dirty="0" smtClean="0">
                <a:solidFill>
                  <a:srgbClr val="141413"/>
                </a:solidFill>
                <a:latin typeface="Times-Roman"/>
              </a:rPr>
              <a:t> and </a:t>
            </a:r>
            <a:r>
              <a:rPr lang="en-US" sz="1200" dirty="0" err="1" smtClean="0">
                <a:solidFill>
                  <a:srgbClr val="141413"/>
                </a:solidFill>
                <a:latin typeface="Times-Roman"/>
              </a:rPr>
              <a:t>oth</a:t>
            </a:r>
            <a:r>
              <a:rPr lang="en-US" sz="1200" dirty="0" smtClean="0">
                <a:solidFill>
                  <a:srgbClr val="141413"/>
                </a:solidFill>
                <a:latin typeface="Times-Roman"/>
              </a:rPr>
              <a:t>- </a:t>
            </a:r>
            <a:r>
              <a:rPr lang="en-US" sz="1200" dirty="0" err="1" smtClean="0">
                <a:solidFill>
                  <a:srgbClr val="141413"/>
                </a:solidFill>
                <a:latin typeface="Times-Roman"/>
              </a:rPr>
              <a:t>ers</a:t>
            </a:r>
            <a:r>
              <a:rPr lang="en-US" sz="1200" dirty="0" smtClean="0">
                <a:solidFill>
                  <a:srgbClr val="141413"/>
                </a:solidFill>
                <a:latin typeface="Times-Roman"/>
              </a:rPr>
              <a:t> 1997, </a:t>
            </a:r>
            <a:r>
              <a:rPr lang="en-US" sz="1200" dirty="0" err="1" smtClean="0">
                <a:solidFill>
                  <a:srgbClr val="141413"/>
                </a:solidFill>
                <a:latin typeface="Times-Roman"/>
              </a:rPr>
              <a:t>Fujii</a:t>
            </a:r>
            <a:r>
              <a:rPr lang="en-US" sz="1200" dirty="0" smtClean="0">
                <a:solidFill>
                  <a:srgbClr val="141413"/>
                </a:solidFill>
                <a:latin typeface="Times-Roman"/>
              </a:rPr>
              <a:t> and others 2007) or </a:t>
            </a:r>
            <a:r>
              <a:rPr lang="en-US" sz="1200" dirty="0" err="1" smtClean="0">
                <a:solidFill>
                  <a:srgbClr val="141413"/>
                </a:solidFill>
                <a:latin typeface="Times-Roman"/>
              </a:rPr>
              <a:t>vari</a:t>
            </a:r>
            <a:r>
              <a:rPr lang="en-US" sz="1200" dirty="0" smtClean="0">
                <a:solidFill>
                  <a:srgbClr val="141413"/>
                </a:solidFill>
                <a:latin typeface="Times-Roman"/>
              </a:rPr>
              <a:t>- ably elevated (Pedersen and others 1995, 1999, Pedersen 1996, Rush and others 2000) </a:t>
            </a:r>
            <a:endParaRPr lang="en-US" baseline="0" dirty="0" smtClean="0"/>
          </a:p>
          <a:p>
            <a:r>
              <a:rPr lang="en-US" baseline="0" dirty="0" smtClean="0"/>
              <a:t>ACE inhibition improves </a:t>
            </a:r>
            <a:r>
              <a:rPr lang="en-US" baseline="0" dirty="0" err="1" smtClean="0"/>
              <a:t>surival</a:t>
            </a:r>
            <a:r>
              <a:rPr lang="en-US" baseline="0" dirty="0" smtClean="0"/>
              <a:t> in dogs with symptomatic DMVD </a:t>
            </a:r>
            <a:r>
              <a:rPr lang="en-US" sz="1200" kern="1200" dirty="0" smtClean="0">
                <a:solidFill>
                  <a:schemeClr val="tx1"/>
                </a:solidFill>
                <a:latin typeface="+mn-lt"/>
                <a:ea typeface="+mn-ea"/>
                <a:cs typeface="+mn-cs"/>
              </a:rPr>
              <a:t>(COVE Study Group 1995, </a:t>
            </a:r>
            <a:r>
              <a:rPr lang="en-US" sz="1200" kern="1200" dirty="0" err="1" smtClean="0">
                <a:solidFill>
                  <a:schemeClr val="tx1"/>
                </a:solidFill>
                <a:latin typeface="+mn-lt"/>
                <a:ea typeface="+mn-ea"/>
                <a:cs typeface="+mn-cs"/>
              </a:rPr>
              <a:t>Ettinger</a:t>
            </a:r>
            <a:r>
              <a:rPr lang="en-US" sz="1200" kern="1200" dirty="0" smtClean="0">
                <a:solidFill>
                  <a:schemeClr val="tx1"/>
                </a:solidFill>
                <a:latin typeface="+mn-lt"/>
                <a:ea typeface="+mn-ea"/>
                <a:cs typeface="+mn-cs"/>
              </a:rPr>
              <a:t> and others 1998)</a:t>
            </a:r>
            <a:endParaRPr lang="en-US" baseline="0" dirty="0" smtClean="0"/>
          </a:p>
          <a:p>
            <a:r>
              <a:rPr lang="en-US" baseline="0" dirty="0" smtClean="0"/>
              <a:t>But does not appear to substantially reduce the risk for CHF when used in dogs with asymptomatic disease.  Therefore, suggestive that RAAS activation actually occurs relatively late in disease.</a:t>
            </a:r>
          </a:p>
          <a:p>
            <a:r>
              <a:rPr lang="en-US" baseline="0" dirty="0" smtClean="0"/>
              <a:t>However, circulating </a:t>
            </a:r>
            <a:r>
              <a:rPr lang="en-US" baseline="0" dirty="0" err="1" smtClean="0"/>
              <a:t>vs</a:t>
            </a:r>
            <a:r>
              <a:rPr lang="en-US" baseline="0" dirty="0" smtClean="0"/>
              <a:t> local  - </a:t>
            </a:r>
            <a:r>
              <a:rPr lang="en-US" baseline="0" dirty="0" err="1" smtClean="0"/>
              <a:t>Fujii</a:t>
            </a:r>
            <a:r>
              <a:rPr lang="en-US" baseline="0" dirty="0" smtClean="0"/>
              <a:t> et al in 2007 reported that myocardial ACE activity was increased in dogs with mild experimental mitral </a:t>
            </a:r>
            <a:r>
              <a:rPr lang="en-US" baseline="0" dirty="0" err="1" smtClean="0"/>
              <a:t>regurg</a:t>
            </a:r>
            <a:r>
              <a:rPr lang="en-US" baseline="0" dirty="0" smtClean="0"/>
              <a:t> while circulating renin, </a:t>
            </a:r>
            <a:r>
              <a:rPr lang="en-US" baseline="0" dirty="0" err="1" smtClean="0"/>
              <a:t>angioten</a:t>
            </a:r>
            <a:r>
              <a:rPr lang="en-US" baseline="0" dirty="0" smtClean="0"/>
              <a:t> I, ATII and aldosterone were all normal.  Thus similar to the SNS, local RAAS activity may be important in the early stages of DMVD prompting consideration of ACE inhibitors with local and high-tissue ACE specificity.</a:t>
            </a:r>
          </a:p>
          <a:p>
            <a:r>
              <a:rPr lang="en-US" baseline="0" dirty="0" smtClean="0"/>
              <a:t>In dogs with experimental mitral </a:t>
            </a:r>
            <a:r>
              <a:rPr lang="en-US" baseline="0" dirty="0" err="1" smtClean="0"/>
              <a:t>regurg</a:t>
            </a:r>
            <a:r>
              <a:rPr lang="en-US" baseline="0" dirty="0" smtClean="0"/>
              <a:t>, aggressive ACE inhibition suppresses myocardial collagen formation and leads to progressive cardiac chamber enlargement</a:t>
            </a:r>
          </a:p>
          <a:p>
            <a:r>
              <a:rPr lang="en-US" baseline="0" dirty="0" smtClean="0"/>
              <a:t>Alternate pathways of ATII production also exist which may be able to circumvent ACE.  In dogs, this alternate system involves </a:t>
            </a:r>
            <a:r>
              <a:rPr lang="en-US" baseline="0" dirty="0" err="1" smtClean="0"/>
              <a:t>chymase</a:t>
            </a:r>
            <a:r>
              <a:rPr lang="en-US" baseline="0" dirty="0" smtClean="0"/>
              <a:t> and </a:t>
            </a:r>
            <a:r>
              <a:rPr lang="en-US" baseline="0" dirty="0" err="1" smtClean="0"/>
              <a:t>kallikrein</a:t>
            </a:r>
            <a:r>
              <a:rPr lang="en-US" baseline="0" dirty="0" smtClean="0"/>
              <a:t>.  Tissue </a:t>
            </a:r>
            <a:r>
              <a:rPr lang="en-US" baseline="0" dirty="0" err="1" smtClean="0"/>
              <a:t>chymase</a:t>
            </a:r>
            <a:r>
              <a:rPr lang="en-US" baseline="0" dirty="0" smtClean="0"/>
              <a:t> converts angiotensin I to ATII, while </a:t>
            </a:r>
            <a:r>
              <a:rPr lang="en-US" baseline="0" dirty="0" err="1" smtClean="0"/>
              <a:t>kallikrein</a:t>
            </a:r>
            <a:r>
              <a:rPr lang="en-US" baseline="0" dirty="0" smtClean="0"/>
              <a:t> converts angiotensinogen directly to ATII.  Thus, both ATII and aldosterone can be elevated in humans despite the use of ACE inhibitors.  Tang et al reported in 2002 that 35 and 85% of humans receiving </a:t>
            </a:r>
            <a:r>
              <a:rPr lang="en-US" baseline="0" dirty="0" err="1" smtClean="0"/>
              <a:t>ACEi</a:t>
            </a:r>
            <a:r>
              <a:rPr lang="en-US" baseline="0" dirty="0" smtClean="0"/>
              <a:t> demonstrated elevated serum aldosterone and ATII concentrations, respectively.  Due to this phenomenon of aldosterone escape, adjunctive therapy potentially applicable.  </a:t>
            </a:r>
          </a:p>
        </p:txBody>
      </p:sp>
      <p:sp>
        <p:nvSpPr>
          <p:cNvPr id="4" name="Slide Number Placeholder 3"/>
          <p:cNvSpPr>
            <a:spLocks noGrp="1"/>
          </p:cNvSpPr>
          <p:nvPr>
            <p:ph type="sldNum" sz="quarter" idx="10"/>
          </p:nvPr>
        </p:nvSpPr>
        <p:spPr/>
        <p:txBody>
          <a:bodyPr/>
          <a:lstStyle/>
          <a:p>
            <a:fld id="{453964FD-BD3B-2B41-88B8-EE4763D44340}" type="slidenum">
              <a:rPr lang="en-US" smtClean="0"/>
              <a:t>27</a:t>
            </a:fld>
            <a:endParaRPr lang="en-US"/>
          </a:p>
        </p:txBody>
      </p:sp>
    </p:spTree>
    <p:extLst>
      <p:ext uri="{BB962C8B-B14F-4D97-AF65-F5344CB8AC3E}">
        <p14:creationId xmlns:p14="http://schemas.microsoft.com/office/powerpoint/2010/main" val="31117506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Provasopressin</a:t>
            </a:r>
            <a:r>
              <a:rPr lang="en-US" dirty="0" smtClean="0"/>
              <a:t> synthesized by neurons in the hypothalamus is converted to ADH/AVP within transport vesicles</a:t>
            </a:r>
          </a:p>
          <a:p>
            <a:r>
              <a:rPr lang="en-US" dirty="0" smtClean="0"/>
              <a:t>Become secretory granules in nerve endings within the posterior pituitary </a:t>
            </a:r>
          </a:p>
          <a:p>
            <a:r>
              <a:rPr lang="en-US" dirty="0" smtClean="0"/>
              <a:t>V1A</a:t>
            </a:r>
            <a:r>
              <a:rPr lang="en-US" baseline="0" dirty="0" smtClean="0"/>
              <a:t> receptors in the vasculature and heart mediate the </a:t>
            </a:r>
            <a:r>
              <a:rPr lang="en-US" baseline="0" dirty="0" err="1" smtClean="0"/>
              <a:t>vasoconstrictive</a:t>
            </a:r>
            <a:r>
              <a:rPr lang="en-US" baseline="0" dirty="0" smtClean="0"/>
              <a:t> and inotropic effects of ADH/AVP</a:t>
            </a:r>
          </a:p>
          <a:p>
            <a:r>
              <a:rPr lang="en-US" baseline="0" dirty="0" smtClean="0"/>
              <a:t>V2 receptors in the kidney mediate water reabsorption</a:t>
            </a:r>
          </a:p>
          <a:p>
            <a:r>
              <a:rPr lang="en-US" dirty="0" err="1" smtClean="0"/>
              <a:t>Osmoreceptors</a:t>
            </a:r>
            <a:r>
              <a:rPr lang="en-US" baseline="0" dirty="0" smtClean="0"/>
              <a:t> in the portal veins and hypothalamus monitor plasma </a:t>
            </a:r>
            <a:r>
              <a:rPr lang="en-US" baseline="0" dirty="0" err="1" smtClean="0"/>
              <a:t>osmolaltiy</a:t>
            </a:r>
            <a:r>
              <a:rPr lang="en-US" baseline="0" dirty="0" smtClean="0"/>
              <a:t> and increase central AVP release from the posterior pituitary</a:t>
            </a:r>
          </a:p>
          <a:p>
            <a:r>
              <a:rPr lang="en-US" baseline="0" dirty="0" smtClean="0"/>
              <a:t>Non-osmotic regulation via baroreceptors in the heart, great vessels and carotid sinus also mediates AVP release</a:t>
            </a:r>
            <a:endParaRPr lang="en-US" dirty="0" smtClean="0"/>
          </a:p>
          <a:p>
            <a:r>
              <a:rPr lang="en-US" baseline="0" dirty="0" err="1" smtClean="0"/>
              <a:t>Nonosmotic</a:t>
            </a:r>
            <a:r>
              <a:rPr lang="en-US" baseline="0" dirty="0" smtClean="0"/>
              <a:t> </a:t>
            </a:r>
            <a:r>
              <a:rPr lang="en-US" baseline="0" dirty="0" err="1" smtClean="0"/>
              <a:t>stim</a:t>
            </a:r>
            <a:r>
              <a:rPr lang="en-US" baseline="0" dirty="0" smtClean="0"/>
              <a:t>= ATII and sympathetic </a:t>
            </a:r>
            <a:r>
              <a:rPr lang="en-US" baseline="0" dirty="0" err="1" smtClean="0"/>
              <a:t>stim</a:t>
            </a:r>
            <a:endParaRPr lang="en-US" baseline="0" dirty="0" smtClean="0"/>
          </a:p>
          <a:p>
            <a:r>
              <a:rPr lang="en-US" baseline="0" dirty="0" smtClean="0"/>
              <a:t>Excessive ADH/AVP contributes to </a:t>
            </a:r>
            <a:r>
              <a:rPr lang="en-US" baseline="0" dirty="0" err="1" smtClean="0"/>
              <a:t>dilutional</a:t>
            </a:r>
            <a:r>
              <a:rPr lang="en-US" baseline="0" dirty="0" smtClean="0"/>
              <a:t> </a:t>
            </a:r>
            <a:r>
              <a:rPr lang="en-US" baseline="0" dirty="0" err="1" smtClean="0"/>
              <a:t>hyponatremia</a:t>
            </a:r>
            <a:r>
              <a:rPr lang="en-US" baseline="0" dirty="0" smtClean="0"/>
              <a:t> in some animals with severe CHF; poor prognostic indicator in dogs  and humans (Brady et al 2004; </a:t>
            </a:r>
            <a:r>
              <a:rPr lang="en-US" baseline="0" dirty="0" err="1" smtClean="0"/>
              <a:t>Gheorghiade</a:t>
            </a:r>
            <a:r>
              <a:rPr lang="en-US" baseline="0" dirty="0" smtClean="0"/>
              <a:t> and others 12007).</a:t>
            </a:r>
          </a:p>
          <a:p>
            <a:r>
              <a:rPr lang="en-US" baseline="0" dirty="0" smtClean="0"/>
              <a:t>Increased plasma osmolality or low blood volume are the normal stimuli for ADH/AVP release; reduced effective circulating volume and other </a:t>
            </a:r>
            <a:r>
              <a:rPr lang="en-US" baseline="0" dirty="0" err="1" smtClean="0"/>
              <a:t>nonosmotic</a:t>
            </a:r>
            <a:r>
              <a:rPr lang="en-US" baseline="0" dirty="0" smtClean="0"/>
              <a:t> stimuli (AT II and </a:t>
            </a:r>
            <a:r>
              <a:rPr lang="en-US" baseline="0" dirty="0" err="1" smtClean="0"/>
              <a:t>symathetic</a:t>
            </a:r>
            <a:r>
              <a:rPr lang="en-US" baseline="0" dirty="0" smtClean="0"/>
              <a:t> stimulation) cause is continued production in CHF</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28</a:t>
            </a:fld>
            <a:endParaRPr lang="en-US"/>
          </a:p>
        </p:txBody>
      </p:sp>
    </p:spTree>
    <p:extLst>
      <p:ext uri="{BB962C8B-B14F-4D97-AF65-F5344CB8AC3E}">
        <p14:creationId xmlns:p14="http://schemas.microsoft.com/office/powerpoint/2010/main" val="35838238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Baroreceptor dysfunction can improve, with reversal of heart failure, increased myocardial contractility,</a:t>
            </a:r>
            <a:r>
              <a:rPr lang="en-US" baseline="0" dirty="0" smtClean="0"/>
              <a:t> decreased cardiac loading conditions or inhibition of AT II which directly attenuates baroreceptor sensitivity</a:t>
            </a:r>
          </a:p>
          <a:p>
            <a:r>
              <a:rPr lang="en-US" baseline="0" dirty="0" smtClean="0"/>
              <a:t>Dig has a positive effect on baroreceptor sensitivity</a:t>
            </a:r>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29</a:t>
            </a:fld>
            <a:endParaRPr lang="en-US"/>
          </a:p>
        </p:txBody>
      </p:sp>
    </p:spTree>
    <p:extLst>
      <p:ext uri="{BB962C8B-B14F-4D97-AF65-F5344CB8AC3E}">
        <p14:creationId xmlns:p14="http://schemas.microsoft.com/office/powerpoint/2010/main" val="10868004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Vasodilators- nitric oxide and prostacyclin</a:t>
            </a:r>
          </a:p>
          <a:p>
            <a:r>
              <a:rPr lang="en-US" dirty="0" smtClean="0"/>
              <a:t>ET-1</a:t>
            </a:r>
            <a:r>
              <a:rPr lang="en-US" baseline="0" dirty="0" smtClean="0"/>
              <a:t> is produced in a series of steps leading to conversion from an inactive precursor (</a:t>
            </a:r>
            <a:r>
              <a:rPr lang="en-US" baseline="0" dirty="0" err="1" smtClean="0"/>
              <a:t>proendothelin</a:t>
            </a:r>
            <a:r>
              <a:rPr lang="en-US" baseline="0" dirty="0" smtClean="0"/>
              <a:t> or big </a:t>
            </a:r>
            <a:r>
              <a:rPr lang="en-US" baseline="0" dirty="0" err="1" smtClean="0"/>
              <a:t>endothelin</a:t>
            </a:r>
            <a:r>
              <a:rPr lang="en-US" baseline="0" dirty="0" smtClean="0"/>
              <a:t> to active ET-1 via </a:t>
            </a:r>
            <a:r>
              <a:rPr lang="en-US" baseline="0" dirty="0" err="1" smtClean="0"/>
              <a:t>endothelin</a:t>
            </a:r>
            <a:r>
              <a:rPr lang="en-US" baseline="0" dirty="0" smtClean="0"/>
              <a:t>-converting enzyme</a:t>
            </a:r>
          </a:p>
          <a:p>
            <a:r>
              <a:rPr lang="en-US" dirty="0" smtClean="0"/>
              <a:t>Acts primarily at ET-A receptors on vascular smooth muscle, especially</a:t>
            </a:r>
            <a:r>
              <a:rPr lang="en-US" baseline="0" dirty="0" smtClean="0"/>
              <a:t> within the aorta, kidneys, and heart, where it increases IC calcium and elicits profound and sustained vasoconstriction</a:t>
            </a:r>
          </a:p>
          <a:p>
            <a:r>
              <a:rPr lang="en-US" baseline="0" dirty="0" smtClean="0"/>
              <a:t>ETA-A receptors are also found in the myocardium where activation increases </a:t>
            </a:r>
            <a:r>
              <a:rPr lang="en-US" baseline="0" dirty="0" err="1" smtClean="0"/>
              <a:t>contractilituy</a:t>
            </a:r>
            <a:endParaRPr lang="en-US" dirty="0" smtClean="0"/>
          </a:p>
          <a:p>
            <a:r>
              <a:rPr lang="en-US" dirty="0" smtClean="0"/>
              <a:t>ETA mediates smooth muscle vasoconstriction, increases</a:t>
            </a:r>
            <a:r>
              <a:rPr lang="en-US" baseline="0" dirty="0" smtClean="0"/>
              <a:t> myocardial contractility, ALD secretion and renin suppression</a:t>
            </a:r>
          </a:p>
          <a:p>
            <a:r>
              <a:rPr lang="en-US" baseline="0" dirty="0" smtClean="0"/>
              <a:t>Binding of ETB results in formation of NO and associated vascular relaxation</a:t>
            </a:r>
          </a:p>
          <a:p>
            <a:r>
              <a:rPr lang="en-US" baseline="0" dirty="0" smtClean="0"/>
              <a:t>Circulating ET (and pro-ET) are increased in dogs and cats with CHF as well as pulmonary hypertension</a:t>
            </a:r>
          </a:p>
          <a:p>
            <a:r>
              <a:rPr lang="en-US" baseline="0" dirty="0" smtClean="0"/>
              <a:t>Chronically increased ET-1 promotes vascular smooth muscle and myocardial hypertrophy and contributes to </a:t>
            </a:r>
            <a:r>
              <a:rPr lang="en-US" baseline="0" dirty="0" err="1" smtClean="0"/>
              <a:t>remodelling</a:t>
            </a:r>
            <a:endParaRPr lang="en-US" baseline="0" dirty="0" smtClean="0"/>
          </a:p>
          <a:p>
            <a:r>
              <a:rPr lang="en-US" dirty="0" smtClean="0"/>
              <a:t>In humans with heart disease, ET-1 levels</a:t>
            </a:r>
            <a:r>
              <a:rPr lang="en-US" baseline="0" dirty="0" smtClean="0"/>
              <a:t> are elevated and predictive of mortality</a:t>
            </a:r>
          </a:p>
          <a:p>
            <a:r>
              <a:rPr lang="en-US" baseline="0" dirty="0" smtClean="0"/>
              <a:t>ET-1 is elevated in dogs with experimental heart failure (Ray et al 2004)</a:t>
            </a:r>
          </a:p>
          <a:p>
            <a:r>
              <a:rPr lang="en-US" baseline="0" dirty="0" smtClean="0"/>
              <a:t>ET-1 is elevated in dogs with DMVD or DVM (</a:t>
            </a:r>
            <a:r>
              <a:rPr lang="en-US" baseline="0" dirty="0" err="1" smtClean="0"/>
              <a:t>Procek</a:t>
            </a:r>
            <a:r>
              <a:rPr lang="en-US" baseline="0" dirty="0" smtClean="0"/>
              <a:t> and others 2004, </a:t>
            </a:r>
            <a:r>
              <a:rPr lang="en-US" baseline="0" dirty="0" err="1" smtClean="0"/>
              <a:t>Tessier-Vetzel</a:t>
            </a:r>
            <a:r>
              <a:rPr lang="en-US" baseline="0" dirty="0" smtClean="0"/>
              <a:t> and others 20060</a:t>
            </a:r>
          </a:p>
          <a:p>
            <a:r>
              <a:rPr lang="en-US" baseline="0" dirty="0" smtClean="0"/>
              <a:t>Dogs with mild disease have ET-1 levels similar to controls suggesting a relatively late time course</a:t>
            </a:r>
          </a:p>
          <a:p>
            <a:r>
              <a:rPr lang="en-US" baseline="0" dirty="0" smtClean="0"/>
              <a:t>Therapy that targets ET-1 disappointing with improvement in hemodynamics but not </a:t>
            </a:r>
            <a:r>
              <a:rPr lang="en-US" baseline="0" dirty="0" err="1" smtClean="0"/>
              <a:t>morrtality</a:t>
            </a:r>
            <a:r>
              <a:rPr lang="en-US" baseline="0" dirty="0" smtClean="0"/>
              <a:t> improvement in humans (tang and Francis 2005)</a:t>
            </a:r>
          </a:p>
          <a:p>
            <a:endParaRPr lang="en-US" baseline="0" dirty="0" smtClean="0"/>
          </a:p>
        </p:txBody>
      </p:sp>
      <p:sp>
        <p:nvSpPr>
          <p:cNvPr id="4" name="Slide Number Placeholder 3"/>
          <p:cNvSpPr>
            <a:spLocks noGrp="1"/>
          </p:cNvSpPr>
          <p:nvPr>
            <p:ph type="sldNum" sz="quarter" idx="10"/>
          </p:nvPr>
        </p:nvSpPr>
        <p:spPr/>
        <p:txBody>
          <a:bodyPr/>
          <a:lstStyle/>
          <a:p>
            <a:fld id="{453964FD-BD3B-2B41-88B8-EE4763D44340}" type="slidenum">
              <a:rPr lang="en-US" smtClean="0"/>
              <a:t>30</a:t>
            </a:fld>
            <a:endParaRPr lang="en-US"/>
          </a:p>
        </p:txBody>
      </p:sp>
    </p:spTree>
    <p:extLst>
      <p:ext uri="{BB962C8B-B14F-4D97-AF65-F5344CB8AC3E}">
        <p14:creationId xmlns:p14="http://schemas.microsoft.com/office/powerpoint/2010/main" val="12238389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TNF produced by heart, macs and other tissues</a:t>
            </a:r>
            <a:r>
              <a:rPr lang="en-US" baseline="0" dirty="0" smtClean="0"/>
              <a:t> in </a:t>
            </a:r>
            <a:r>
              <a:rPr lang="en-US" baseline="0" dirty="0" err="1" smtClean="0"/>
              <a:t>responset</a:t>
            </a:r>
            <a:r>
              <a:rPr lang="en-US" baseline="0" dirty="0" smtClean="0"/>
              <a:t> o stress</a:t>
            </a:r>
          </a:p>
          <a:p>
            <a:r>
              <a:rPr lang="en-US" baseline="0" dirty="0" smtClean="0"/>
              <a:t>Initially is an adaptive and protective response after ischemia and hemodynamic overload; response becomes maladaptive over time</a:t>
            </a:r>
          </a:p>
          <a:p>
            <a:r>
              <a:rPr lang="en-US" baseline="0" dirty="0" smtClean="0"/>
              <a:t>Exuberant production </a:t>
            </a:r>
            <a:r>
              <a:rPr lang="en-US" baseline="0" dirty="0" err="1" smtClean="0"/>
              <a:t>iwthin</a:t>
            </a:r>
            <a:r>
              <a:rPr lang="en-US" baseline="0" dirty="0" smtClean="0"/>
              <a:t> the heart spills over and can cause secondary circulatory immune stimulating effects</a:t>
            </a:r>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31</a:t>
            </a:fld>
            <a:endParaRPr lang="en-US"/>
          </a:p>
        </p:txBody>
      </p:sp>
    </p:spTree>
    <p:extLst>
      <p:ext uri="{BB962C8B-B14F-4D97-AF65-F5344CB8AC3E}">
        <p14:creationId xmlns:p14="http://schemas.microsoft.com/office/powerpoint/2010/main" val="36617446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 invoked with cardiac dysfunction</a:t>
            </a:r>
          </a:p>
          <a:p>
            <a:r>
              <a:rPr lang="en-US" dirty="0" smtClean="0"/>
              <a:t>NO important in the physiologic regulation of vascular tone</a:t>
            </a:r>
          </a:p>
          <a:p>
            <a:r>
              <a:rPr lang="en-US" dirty="0" smtClean="0"/>
              <a:t>Vasodilator prostaglandins</a:t>
            </a:r>
          </a:p>
          <a:p>
            <a:r>
              <a:rPr lang="en-US" dirty="0" smtClean="0"/>
              <a:t>However the influence of the vasoconstrictor mechanisms becomes predominant as heart failure progresses, despite activation of vasodilator mechanisms</a:t>
            </a:r>
          </a:p>
        </p:txBody>
      </p:sp>
      <p:sp>
        <p:nvSpPr>
          <p:cNvPr id="4" name="Slide Number Placeholder 3"/>
          <p:cNvSpPr>
            <a:spLocks noGrp="1"/>
          </p:cNvSpPr>
          <p:nvPr>
            <p:ph type="sldNum" sz="quarter" idx="10"/>
          </p:nvPr>
        </p:nvSpPr>
        <p:spPr/>
        <p:txBody>
          <a:bodyPr/>
          <a:lstStyle/>
          <a:p>
            <a:fld id="{453964FD-BD3B-2B41-88B8-EE4763D44340}" type="slidenum">
              <a:rPr lang="en-US" smtClean="0"/>
              <a:t>32</a:t>
            </a:fld>
            <a:endParaRPr lang="en-US"/>
          </a:p>
        </p:txBody>
      </p:sp>
    </p:spTree>
    <p:extLst>
      <p:ext uri="{BB962C8B-B14F-4D97-AF65-F5344CB8AC3E}">
        <p14:creationId xmlns:p14="http://schemas.microsoft.com/office/powerpoint/2010/main" val="368097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 is a product of stroke volume and heart rate</a:t>
            </a:r>
          </a:p>
          <a:p>
            <a:r>
              <a:rPr lang="en-US" dirty="0" smtClean="0"/>
              <a:t>A</a:t>
            </a:r>
            <a:r>
              <a:rPr lang="en-US" baseline="0" dirty="0" smtClean="0"/>
              <a:t> decrease in either stroke volume or heart rate can therefore lead to a reduction in cardiac output</a:t>
            </a:r>
          </a:p>
          <a:p>
            <a:r>
              <a:rPr lang="en-US" baseline="0" dirty="0" smtClean="0"/>
              <a:t>Normal physiologic response to a decrease in stroke volume is a compensatory increase in HR (and systemic vascular resistance) to maintain cardiac output</a:t>
            </a:r>
          </a:p>
          <a:p>
            <a:r>
              <a:rPr lang="en-US" baseline="0" dirty="0" smtClean="0"/>
              <a:t>Due to a baroreceptor-mediated sympathetic stimulation to preserve blood pressure and tissue perfusion </a:t>
            </a:r>
          </a:p>
          <a:p>
            <a:r>
              <a:rPr lang="en-US" baseline="0" dirty="0" smtClean="0"/>
              <a:t>A decrease in stroke volume that cannot be reciprocally compensated for by a further increase in heart rate will lead to reduced cardiac output and forward flow failure</a:t>
            </a:r>
          </a:p>
          <a:p>
            <a:r>
              <a:rPr lang="en-US" baseline="0" dirty="0" smtClean="0"/>
              <a:t>Similarly forward failure may result </a:t>
            </a:r>
            <a:r>
              <a:rPr lang="en-US" baseline="0" dirty="0" err="1" smtClean="0"/>
              <a:t>froma</a:t>
            </a:r>
            <a:r>
              <a:rPr lang="en-US" baseline="0" dirty="0" smtClean="0"/>
              <a:t>  severe decrease in HR without a primary decrease in stroke volume</a:t>
            </a:r>
          </a:p>
          <a:p>
            <a:r>
              <a:rPr lang="en-US" baseline="0" dirty="0" smtClean="0"/>
              <a:t>Cardiogenic shock will ensue if forward flow failure leads to decreased perfusion that does not adequately meet cellular energy demands</a:t>
            </a:r>
          </a:p>
          <a:p>
            <a:r>
              <a:rPr lang="en-US" baseline="0" dirty="0" smtClean="0"/>
              <a:t>Stroke volume is determined by preload, afterload and contractility</a:t>
            </a:r>
          </a:p>
          <a:p>
            <a:r>
              <a:rPr lang="en-US" baseline="0" dirty="0" smtClean="0"/>
              <a:t>Cardiogenic shock can ensue from alterations in any of these</a:t>
            </a:r>
          </a:p>
          <a:p>
            <a:r>
              <a:rPr lang="en-US" baseline="0" dirty="0" smtClean="0"/>
              <a:t>Compensatory mechanisms are typically focused on maximizing CO and ultimately lead to the development of CHF prior to the development of signs of forward failure and congestion</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5</a:t>
            </a:fld>
            <a:endParaRPr lang="en-US"/>
          </a:p>
        </p:txBody>
      </p:sp>
    </p:spTree>
    <p:extLst>
      <p:ext uri="{BB962C8B-B14F-4D97-AF65-F5344CB8AC3E}">
        <p14:creationId xmlns:p14="http://schemas.microsoft.com/office/powerpoint/2010/main" val="15373073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ANP and BNP, and C-type natriuretic peptide</a:t>
            </a:r>
          </a:p>
          <a:p>
            <a:r>
              <a:rPr lang="en-US" dirty="0" smtClean="0"/>
              <a:t>ANP= atrial natriuretic</a:t>
            </a:r>
            <a:r>
              <a:rPr lang="en-US" baseline="0" dirty="0" smtClean="0"/>
              <a:t> peptide</a:t>
            </a:r>
          </a:p>
          <a:p>
            <a:r>
              <a:rPr lang="en-US" baseline="0" dirty="0" smtClean="0"/>
              <a:t>BNP= brain natriuretic peptide</a:t>
            </a:r>
          </a:p>
          <a:p>
            <a:r>
              <a:rPr lang="en-US" baseline="0" dirty="0" smtClean="0"/>
              <a:t>ANP and to a minor degree BNP are produced by atrial </a:t>
            </a:r>
            <a:r>
              <a:rPr lang="en-US" baseline="0" dirty="0" err="1" smtClean="0"/>
              <a:t>myocytes</a:t>
            </a:r>
            <a:r>
              <a:rPr lang="en-US" baseline="0" dirty="0" smtClean="0"/>
              <a:t> as </a:t>
            </a:r>
            <a:r>
              <a:rPr lang="en-US" baseline="0" dirty="0" err="1" smtClean="0"/>
              <a:t>preprohormones</a:t>
            </a:r>
            <a:endParaRPr lang="en-US" baseline="0" dirty="0" smtClean="0"/>
          </a:p>
          <a:p>
            <a:r>
              <a:rPr lang="en-US" baseline="0" dirty="0" smtClean="0"/>
              <a:t>Mechanical stretch of the atrial wall stimulates their release; also can be released in response to SNS/RAAS activity, ET-1, ischemia and inflammation</a:t>
            </a:r>
          </a:p>
          <a:p>
            <a:r>
              <a:rPr lang="en-US" baseline="0" dirty="0" smtClean="0"/>
              <a:t>With myocardial disease, cardiac ventricles become the main source of BNP</a:t>
            </a:r>
          </a:p>
          <a:p>
            <a:r>
              <a:rPr lang="en-US" baseline="0" dirty="0" smtClean="0"/>
              <a:t>Released as pro-hormones which are rapidly cleaved to an inactive N-terminal product (NT-</a:t>
            </a:r>
            <a:r>
              <a:rPr lang="en-US" baseline="0" dirty="0" err="1" smtClean="0"/>
              <a:t>proANP</a:t>
            </a:r>
            <a:r>
              <a:rPr lang="en-US" baseline="0" dirty="0" smtClean="0"/>
              <a:t>, NT-</a:t>
            </a:r>
            <a:r>
              <a:rPr lang="en-US" baseline="0" dirty="0" err="1" smtClean="0"/>
              <a:t>proBNP</a:t>
            </a:r>
            <a:r>
              <a:rPr lang="en-US" baseline="0" dirty="0" smtClean="0"/>
              <a:t>) and a biologically active C-terminal end.  C-ANP and C-BNP primarily bind to natriuretic peptide receptor-A (NPR-A) located in the heart, kidney, vascular smooth muscle, brain and adrenal glands</a:t>
            </a:r>
          </a:p>
          <a:p>
            <a:r>
              <a:rPr lang="en-US" baseline="0" dirty="0" smtClean="0"/>
              <a:t>Binding induces </a:t>
            </a:r>
            <a:r>
              <a:rPr lang="en-US" baseline="0" dirty="0" err="1" smtClean="0"/>
              <a:t>cGMP</a:t>
            </a:r>
            <a:r>
              <a:rPr lang="en-US" baseline="0" dirty="0" smtClean="0"/>
              <a:t> production, which causes vasodilation, increased glomerular blood flow and GFR, reduced sodium uptake, </a:t>
            </a:r>
            <a:r>
              <a:rPr lang="en-US" baseline="0" dirty="0" err="1" smtClean="0"/>
              <a:t>natriuresis</a:t>
            </a:r>
            <a:r>
              <a:rPr lang="en-US" baseline="0" dirty="0" smtClean="0"/>
              <a:t> and diuresis</a:t>
            </a:r>
          </a:p>
          <a:p>
            <a:r>
              <a:rPr lang="en-US" baseline="0" dirty="0" smtClean="0"/>
              <a:t>Natriuretic peptides are degraded by neural </a:t>
            </a:r>
            <a:r>
              <a:rPr lang="en-US" baseline="0" dirty="0" err="1" smtClean="0"/>
              <a:t>endopeptidases</a:t>
            </a:r>
            <a:r>
              <a:rPr lang="en-US" baseline="0" dirty="0" smtClean="0"/>
              <a:t> and also bind to NPR-C which internalizes and hydrolyzes</a:t>
            </a:r>
          </a:p>
          <a:p>
            <a:r>
              <a:rPr lang="en-US" baseline="0" dirty="0" smtClean="0"/>
              <a:t>Elevations in natriuretic peptides has been correlated with pulmonary capillary wedge pressure and heart failure severity in dogs (</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Häggström</a:t>
            </a:r>
            <a:r>
              <a:rPr lang="en-US" sz="1200" kern="1200" dirty="0" smtClean="0">
                <a:solidFill>
                  <a:schemeClr val="tx1"/>
                </a:solidFill>
                <a:latin typeface="+mn-lt"/>
                <a:ea typeface="+mn-ea"/>
                <a:cs typeface="+mn-cs"/>
              </a:rPr>
              <a:t> and others 1994, 1997, 2000, Asano and others 1999, </a:t>
            </a:r>
            <a:r>
              <a:rPr lang="en-US" sz="1200" kern="1200" dirty="0" err="1" smtClean="0">
                <a:solidFill>
                  <a:schemeClr val="tx1"/>
                </a:solidFill>
                <a:latin typeface="+mn-lt"/>
                <a:ea typeface="+mn-ea"/>
                <a:cs typeface="+mn-cs"/>
              </a:rPr>
              <a:t>Lainchbury</a:t>
            </a:r>
            <a:r>
              <a:rPr lang="en-US" sz="1200" kern="1200" dirty="0" smtClean="0">
                <a:solidFill>
                  <a:schemeClr val="tx1"/>
                </a:solidFill>
                <a:latin typeface="+mn-lt"/>
                <a:ea typeface="+mn-ea"/>
                <a:cs typeface="+mn-cs"/>
              </a:rPr>
              <a:t> and others 2000, </a:t>
            </a:r>
            <a:r>
              <a:rPr lang="en-US" sz="1200" kern="1200" dirty="0" err="1" smtClean="0">
                <a:solidFill>
                  <a:schemeClr val="tx1"/>
                </a:solidFill>
                <a:latin typeface="+mn-lt"/>
                <a:ea typeface="+mn-ea"/>
                <a:cs typeface="+mn-cs"/>
              </a:rPr>
              <a:t>Boswood</a:t>
            </a:r>
            <a:r>
              <a:rPr lang="en-US" sz="1200" kern="1200" dirty="0" smtClean="0">
                <a:solidFill>
                  <a:schemeClr val="tx1"/>
                </a:solidFill>
                <a:latin typeface="+mn-lt"/>
                <a:ea typeface="+mn-ea"/>
                <a:cs typeface="+mn-cs"/>
              </a:rPr>
              <a:t> and others 2003, 2008, Greco and others 2003, Mac- Donald and others 2003, </a:t>
            </a:r>
            <a:r>
              <a:rPr lang="en-US" sz="1200" kern="1200" dirty="0" err="1" smtClean="0">
                <a:solidFill>
                  <a:schemeClr val="tx1"/>
                </a:solidFill>
                <a:latin typeface="+mn-lt"/>
                <a:ea typeface="+mn-ea"/>
                <a:cs typeface="+mn-cs"/>
              </a:rPr>
              <a:t>DeFrancesco</a:t>
            </a:r>
            <a:r>
              <a:rPr lang="en-US" sz="1200" kern="1200" dirty="0" smtClean="0">
                <a:solidFill>
                  <a:schemeClr val="tx1"/>
                </a:solidFill>
                <a:latin typeface="+mn-lt"/>
                <a:ea typeface="+mn-ea"/>
                <a:cs typeface="+mn-cs"/>
              </a:rPr>
              <a:t> and others 2007, </a:t>
            </a:r>
            <a:r>
              <a:rPr lang="en-US" sz="1200" kern="1200" dirty="0" err="1" smtClean="0">
                <a:solidFill>
                  <a:schemeClr val="tx1"/>
                </a:solidFill>
                <a:latin typeface="+mn-lt"/>
                <a:ea typeface="+mn-ea"/>
                <a:cs typeface="+mn-cs"/>
              </a:rPr>
              <a:t>Oyama</a:t>
            </a:r>
            <a:r>
              <a:rPr lang="en-US" sz="1200" kern="1200" dirty="0" smtClean="0">
                <a:solidFill>
                  <a:schemeClr val="tx1"/>
                </a:solidFill>
                <a:latin typeface="+mn-lt"/>
                <a:ea typeface="+mn-ea"/>
                <a:cs typeface="+mn-cs"/>
              </a:rPr>
              <a:t> and others 2008, Tarnow and others 2009).)</a:t>
            </a:r>
          </a:p>
          <a:p>
            <a:r>
              <a:rPr lang="en-US" sz="1200" kern="1200" dirty="0" smtClean="0">
                <a:solidFill>
                  <a:schemeClr val="tx1"/>
                </a:solidFill>
                <a:latin typeface="+mn-lt"/>
                <a:ea typeface="+mn-ea"/>
                <a:cs typeface="+mn-cs"/>
              </a:rPr>
              <a:t>The greater stability and longer half-life of these N-terminal frag- </a:t>
            </a:r>
            <a:r>
              <a:rPr lang="en-US" sz="1200" kern="1200" dirty="0" err="1" smtClean="0">
                <a:solidFill>
                  <a:schemeClr val="tx1"/>
                </a:solidFill>
                <a:latin typeface="+mn-lt"/>
                <a:ea typeface="+mn-ea"/>
                <a:cs typeface="+mn-cs"/>
              </a:rPr>
              <a:t>ments</a:t>
            </a:r>
            <a:r>
              <a:rPr lang="en-US" sz="1200" kern="1200" dirty="0" smtClean="0">
                <a:solidFill>
                  <a:schemeClr val="tx1"/>
                </a:solidFill>
                <a:latin typeface="+mn-lt"/>
                <a:ea typeface="+mn-ea"/>
                <a:cs typeface="+mn-cs"/>
              </a:rPr>
              <a:t> is better suited to ELISA-based </a:t>
            </a:r>
            <a:r>
              <a:rPr lang="en-US" sz="1200" kern="1200" dirty="0" err="1" smtClean="0">
                <a:solidFill>
                  <a:schemeClr val="tx1"/>
                </a:solidFill>
                <a:latin typeface="+mn-lt"/>
                <a:ea typeface="+mn-ea"/>
                <a:cs typeface="+mn-cs"/>
              </a:rPr>
              <a:t>im</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munoassay</a:t>
            </a:r>
            <a:r>
              <a:rPr lang="en-US" sz="1200" kern="1200" dirty="0" smtClean="0">
                <a:solidFill>
                  <a:schemeClr val="tx1"/>
                </a:solidFill>
                <a:latin typeface="+mn-lt"/>
                <a:ea typeface="+mn-ea"/>
                <a:cs typeface="+mn-cs"/>
              </a:rPr>
              <a:t> techniques. </a:t>
            </a:r>
          </a:p>
          <a:p>
            <a:r>
              <a:rPr lang="en-US" sz="1200" kern="1200" dirty="0" smtClean="0">
                <a:solidFill>
                  <a:schemeClr val="tx1"/>
                </a:solidFill>
                <a:latin typeface="+mn-lt"/>
                <a:ea typeface="+mn-ea"/>
                <a:cs typeface="+mn-cs"/>
              </a:rPr>
              <a:t>In dogs with mild disease, ANP (Asano and others 1999) and BNP (MacDonald and others 2003, </a:t>
            </a:r>
            <a:r>
              <a:rPr lang="en-US" sz="1200" kern="1200" dirty="0" err="1" smtClean="0">
                <a:solidFill>
                  <a:schemeClr val="tx1"/>
                </a:solidFill>
                <a:latin typeface="+mn-lt"/>
                <a:ea typeface="+mn-ea"/>
                <a:cs typeface="+mn-cs"/>
              </a:rPr>
              <a:t>Oyama</a:t>
            </a:r>
            <a:r>
              <a:rPr lang="en-US" sz="1200" kern="1200" dirty="0" smtClean="0">
                <a:solidFill>
                  <a:schemeClr val="tx1"/>
                </a:solidFill>
                <a:latin typeface="+mn-lt"/>
                <a:ea typeface="+mn-ea"/>
                <a:cs typeface="+mn-cs"/>
              </a:rPr>
              <a:t> and others 2008) are only variably elevated. The sensitivity of NT- </a:t>
            </a:r>
            <a:r>
              <a:rPr lang="en-US" sz="1200" kern="1200" dirty="0" err="1" smtClean="0">
                <a:solidFill>
                  <a:schemeClr val="tx1"/>
                </a:solidFill>
                <a:latin typeface="+mn-lt"/>
                <a:ea typeface="+mn-ea"/>
                <a:cs typeface="+mn-cs"/>
              </a:rPr>
              <a:t>proANP</a:t>
            </a:r>
            <a:r>
              <a:rPr lang="en-US" sz="1200" kern="1200" dirty="0" smtClean="0">
                <a:solidFill>
                  <a:schemeClr val="tx1"/>
                </a:solidFill>
                <a:latin typeface="+mn-lt"/>
                <a:ea typeface="+mn-ea"/>
                <a:cs typeface="+mn-cs"/>
              </a:rPr>
              <a:t> may be greater than NT-</a:t>
            </a:r>
            <a:r>
              <a:rPr lang="en-US" sz="1200" kern="1200" dirty="0" err="1" smtClean="0">
                <a:solidFill>
                  <a:schemeClr val="tx1"/>
                </a:solidFill>
                <a:latin typeface="+mn-lt"/>
                <a:ea typeface="+mn-ea"/>
                <a:cs typeface="+mn-cs"/>
              </a:rPr>
              <a:t>proBNP</a:t>
            </a:r>
            <a:r>
              <a:rPr lang="en-US" sz="1200" kern="1200" dirty="0" smtClean="0">
                <a:solidFill>
                  <a:schemeClr val="tx1"/>
                </a:solidFill>
                <a:latin typeface="+mn-lt"/>
                <a:ea typeface="+mn-ea"/>
                <a:cs typeface="+mn-cs"/>
              </a:rPr>
              <a:t> for detection of mild disease.(Asano and others 1999, </a:t>
            </a:r>
            <a:r>
              <a:rPr lang="en-US" sz="1200" kern="1200" dirty="0" err="1" smtClean="0">
                <a:solidFill>
                  <a:schemeClr val="tx1"/>
                </a:solidFill>
                <a:latin typeface="+mn-lt"/>
                <a:ea typeface="+mn-ea"/>
                <a:cs typeface="+mn-cs"/>
              </a:rPr>
              <a:t>Häggström</a:t>
            </a:r>
            <a:r>
              <a:rPr lang="en-US" sz="1200" kern="1200" dirty="0" smtClean="0">
                <a:solidFill>
                  <a:schemeClr val="tx1"/>
                </a:solidFill>
                <a:latin typeface="+mn-lt"/>
                <a:ea typeface="+mn-ea"/>
                <a:cs typeface="+mn-cs"/>
              </a:rPr>
              <a:t> and others 2000) As disease progresses, ANP and BNP tend to increase, and are significantly elevated before the onset of congestive heart failure (Fig 4) (Tarnow and others 2009). </a:t>
            </a:r>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33</a:t>
            </a:fld>
            <a:endParaRPr lang="en-US"/>
          </a:p>
        </p:txBody>
      </p:sp>
    </p:spTree>
    <p:extLst>
      <p:ext uri="{BB962C8B-B14F-4D97-AF65-F5344CB8AC3E}">
        <p14:creationId xmlns:p14="http://schemas.microsoft.com/office/powerpoint/2010/main" val="36341870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Endothelium-derived relaxing factor</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Via</a:t>
            </a:r>
            <a:r>
              <a:rPr lang="en-US" baseline="0" dirty="0" smtClean="0"/>
              <a:t> endothelial-NOS  production impaired in CHF</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Occurs secondary to ischemia and release of </a:t>
            </a:r>
            <a:r>
              <a:rPr lang="en-US" baseline="0" dirty="0" err="1" smtClean="0"/>
              <a:t>proinflammatory</a:t>
            </a:r>
            <a:r>
              <a:rPr lang="en-US" baseline="0" dirty="0" smtClean="0"/>
              <a:t> cytokines (i.e. IL-1, TNF-alpha, IL-6, IFN-gamma)</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a:r>
            <a:br>
              <a:rPr lang="en-US" baseline="0"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35</a:t>
            </a:fld>
            <a:endParaRPr lang="en-US"/>
          </a:p>
        </p:txBody>
      </p:sp>
    </p:spTree>
    <p:extLst>
      <p:ext uri="{BB962C8B-B14F-4D97-AF65-F5344CB8AC3E}">
        <p14:creationId xmlns:p14="http://schemas.microsoft.com/office/powerpoint/2010/main" val="31656202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Produced to a much greater degree in the renal glomerular afferent arterioles</a:t>
            </a:r>
            <a:r>
              <a:rPr lang="en-US" baseline="0" dirty="0" smtClean="0"/>
              <a:t> </a:t>
            </a:r>
            <a:r>
              <a:rPr lang="en-US" dirty="0" smtClean="0"/>
              <a:t>As compared to the renal efferent arterioles</a:t>
            </a:r>
          </a:p>
          <a:p>
            <a:r>
              <a:rPr lang="en-US" dirty="0" smtClean="0"/>
              <a:t>Use of PG synthesis inhibitors in severe heart failure could increase afferent arteriolar resistance and thereby reduce GFR</a:t>
            </a:r>
            <a:r>
              <a:rPr lang="en-US" baseline="0" dirty="0" smtClean="0"/>
              <a:t> and renal blood flow, as well has enhance Na retention, however the clinical significance of this is unknown </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36</a:t>
            </a:fld>
            <a:endParaRPr lang="en-US"/>
          </a:p>
        </p:txBody>
      </p:sp>
    </p:spTree>
    <p:extLst>
      <p:ext uri="{BB962C8B-B14F-4D97-AF65-F5344CB8AC3E}">
        <p14:creationId xmlns:p14="http://schemas.microsoft.com/office/powerpoint/2010/main" val="28069339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Balance (or imbalance)</a:t>
            </a:r>
            <a:r>
              <a:rPr lang="en-US" baseline="0" dirty="0" smtClean="0"/>
              <a:t> between </a:t>
            </a:r>
            <a:r>
              <a:rPr lang="en-US" baseline="0" dirty="0" err="1" smtClean="0"/>
              <a:t>vasoconstrictive</a:t>
            </a:r>
            <a:r>
              <a:rPr lang="en-US" baseline="0" dirty="0" smtClean="0"/>
              <a:t>/volume retentive stimuli and </a:t>
            </a:r>
            <a:r>
              <a:rPr lang="en-US" baseline="0" dirty="0" err="1" smtClean="0"/>
              <a:t>vasodilatory</a:t>
            </a:r>
            <a:r>
              <a:rPr lang="en-US" baseline="0" dirty="0" smtClean="0"/>
              <a:t>/natriuretic factors is reflected by the kidney </a:t>
            </a:r>
          </a:p>
          <a:p>
            <a:r>
              <a:rPr lang="en-US" dirty="0" err="1" smtClean="0"/>
              <a:t>Juxtomedullary</a:t>
            </a:r>
            <a:r>
              <a:rPr lang="en-US" dirty="0" smtClean="0"/>
              <a:t> regions are</a:t>
            </a:r>
            <a:r>
              <a:rPr lang="en-US" baseline="0" dirty="0" smtClean="0"/>
              <a:t> regions where longer loops of </a:t>
            </a:r>
            <a:r>
              <a:rPr lang="en-US" baseline="0" dirty="0" err="1" smtClean="0"/>
              <a:t>Henle</a:t>
            </a:r>
            <a:r>
              <a:rPr lang="en-US" baseline="0" dirty="0" smtClean="0"/>
              <a:t> penetrate more deeply into the hypertonic medullary region</a:t>
            </a:r>
          </a:p>
          <a:p>
            <a:r>
              <a:rPr lang="en-US" baseline="0" dirty="0" smtClean="0"/>
              <a:t>Promotes greater Na and water reabsorption</a:t>
            </a:r>
          </a:p>
          <a:p>
            <a:r>
              <a:rPr lang="en-US" baseline="0" dirty="0" smtClean="0"/>
              <a:t>Aldosterone release stimulates further sodium and water retention</a:t>
            </a:r>
          </a:p>
          <a:p>
            <a:r>
              <a:rPr lang="en-US" baseline="0" dirty="0" err="1" smtClean="0"/>
              <a:t>Intrarenal</a:t>
            </a:r>
            <a:r>
              <a:rPr lang="en-US" baseline="0" dirty="0" smtClean="0"/>
              <a:t> vasodilation d/t prostaglandins and natriuretic peptides</a:t>
            </a:r>
          </a:p>
          <a:p>
            <a:r>
              <a:rPr lang="en-US" baseline="0" dirty="0" smtClean="0"/>
              <a:t>Progressive reduction in renal blood flow leads to renal insufficiency</a:t>
            </a:r>
          </a:p>
          <a:p>
            <a:r>
              <a:rPr lang="en-US" baseline="0" dirty="0" smtClean="0"/>
              <a:t>Diuretic use can magnify azotemia and </a:t>
            </a:r>
            <a:r>
              <a:rPr lang="en-US" baseline="0" dirty="0" err="1" smtClean="0"/>
              <a:t>lyte</a:t>
            </a:r>
            <a:r>
              <a:rPr lang="en-US" baseline="0" dirty="0" smtClean="0"/>
              <a:t> loss, further reducing circulating volume and cardiac output and exacerbating NH activation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37</a:t>
            </a:fld>
            <a:endParaRPr lang="en-US"/>
          </a:p>
        </p:txBody>
      </p:sp>
    </p:spTree>
    <p:extLst>
      <p:ext uri="{BB962C8B-B14F-4D97-AF65-F5344CB8AC3E}">
        <p14:creationId xmlns:p14="http://schemas.microsoft.com/office/powerpoint/2010/main" val="7864187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Impaired</a:t>
            </a:r>
            <a:r>
              <a:rPr lang="en-US" baseline="0" dirty="0" smtClean="0"/>
              <a:t> function from edema/pleural effusion</a:t>
            </a:r>
          </a:p>
          <a:p>
            <a:r>
              <a:rPr lang="en-US" baseline="0" dirty="0" smtClean="0"/>
              <a:t>Vascular wall remodeling induced by the growth factor effects of various NH vasoconstrictors are also implicated</a:t>
            </a:r>
          </a:p>
          <a:p>
            <a:endParaRPr lang="en-US" baseline="0" dirty="0" smtClean="0"/>
          </a:p>
        </p:txBody>
      </p:sp>
      <p:sp>
        <p:nvSpPr>
          <p:cNvPr id="4" name="Slide Number Placeholder 3"/>
          <p:cNvSpPr>
            <a:spLocks noGrp="1"/>
          </p:cNvSpPr>
          <p:nvPr>
            <p:ph type="sldNum" sz="quarter" idx="10"/>
          </p:nvPr>
        </p:nvSpPr>
        <p:spPr/>
        <p:txBody>
          <a:bodyPr/>
          <a:lstStyle/>
          <a:p>
            <a:fld id="{453964FD-BD3B-2B41-88B8-EE4763D44340}" type="slidenum">
              <a:rPr lang="en-US" smtClean="0"/>
              <a:t>38</a:t>
            </a:fld>
            <a:endParaRPr lang="en-US"/>
          </a:p>
        </p:txBody>
      </p:sp>
    </p:spTree>
    <p:extLst>
      <p:ext uri="{BB962C8B-B14F-4D97-AF65-F5344CB8AC3E}">
        <p14:creationId xmlns:p14="http://schemas.microsoft.com/office/powerpoint/2010/main" val="27269634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Heart failure in dogs produced via rapid</a:t>
            </a:r>
            <a:r>
              <a:rPr lang="en-US" baseline="0" dirty="0" smtClean="0"/>
              <a:t> ventricular pacing- measured concentrations at baseline then again 7 days post</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39</a:t>
            </a:fld>
            <a:endParaRPr lang="en-US"/>
          </a:p>
        </p:txBody>
      </p:sp>
    </p:spTree>
    <p:extLst>
      <p:ext uri="{BB962C8B-B14F-4D97-AF65-F5344CB8AC3E}">
        <p14:creationId xmlns:p14="http://schemas.microsoft.com/office/powerpoint/2010/main" val="40069469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Initiating phase is often undetected</a:t>
            </a:r>
          </a:p>
          <a:p>
            <a:r>
              <a:rPr lang="en-US" dirty="0" smtClean="0"/>
              <a:t>For most veterinary patients heart disease is identified only late in</a:t>
            </a:r>
            <a:r>
              <a:rPr lang="en-US" baseline="0" dirty="0" smtClean="0"/>
              <a:t> the clinical congestive heart failure phase</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40</a:t>
            </a:fld>
            <a:endParaRPr lang="en-US"/>
          </a:p>
        </p:txBody>
      </p:sp>
    </p:spTree>
    <p:extLst>
      <p:ext uri="{BB962C8B-B14F-4D97-AF65-F5344CB8AC3E}">
        <p14:creationId xmlns:p14="http://schemas.microsoft.com/office/powerpoint/2010/main" val="33173534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Classification systems vary but essentially are</a:t>
            </a:r>
            <a:r>
              <a:rPr lang="en-US" sz="1200" kern="1200" baseline="0" dirty="0" smtClean="0">
                <a:solidFill>
                  <a:schemeClr val="tx1"/>
                </a:solidFill>
                <a:latin typeface="+mn-lt"/>
                <a:ea typeface="+mn-ea"/>
                <a:cs typeface="+mn-cs"/>
              </a:rPr>
              <a:t> designed to provide a framework for discussing and comparing the clinical signs of patients in heart failure</a:t>
            </a:r>
          </a:p>
          <a:p>
            <a:r>
              <a:rPr lang="en-US" sz="1200" kern="1200" baseline="0" dirty="0" smtClean="0">
                <a:solidFill>
                  <a:schemeClr val="tx1"/>
                </a:solidFill>
                <a:latin typeface="+mn-lt"/>
                <a:ea typeface="+mn-ea"/>
                <a:cs typeface="+mn-cs"/>
              </a:rPr>
              <a:t>Vary in their details, but serve as a </a:t>
            </a:r>
            <a:r>
              <a:rPr lang="en-US" sz="1200" kern="1200" baseline="0" dirty="0" err="1" smtClean="0">
                <a:solidFill>
                  <a:schemeClr val="tx1"/>
                </a:solidFill>
                <a:latin typeface="+mn-lt"/>
                <a:ea typeface="+mn-ea"/>
                <a:cs typeface="+mn-cs"/>
              </a:rPr>
              <a:t>semiquantitative</a:t>
            </a:r>
            <a:r>
              <a:rPr lang="en-US" sz="1200" kern="1200" baseline="0" dirty="0" smtClean="0">
                <a:solidFill>
                  <a:schemeClr val="tx1"/>
                </a:solidFill>
                <a:latin typeface="+mn-lt"/>
                <a:ea typeface="+mn-ea"/>
                <a:cs typeface="+mn-cs"/>
              </a:rPr>
              <a:t> scheme for judging the severity of a patient’s clinical signs.</a:t>
            </a:r>
          </a:p>
          <a:p>
            <a:r>
              <a:rPr lang="en-US" sz="1200" kern="1200" baseline="0" dirty="0" smtClean="0">
                <a:solidFill>
                  <a:schemeClr val="tx1"/>
                </a:solidFill>
                <a:latin typeface="+mn-lt"/>
                <a:ea typeface="+mn-ea"/>
                <a:cs typeface="+mn-cs"/>
              </a:rPr>
              <a:t>Useful for designing therapeutic protocols and a basis for stratification of subjects in clinical trials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Functional classification systems share a common problem in that they are based on relatively subjective assessments of clinical signs that can change frequently and dramatically over short periods of time. Furthermore, treatments may not differ substantially across the functional classes.</a:t>
            </a:r>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41</a:t>
            </a:fld>
            <a:endParaRPr lang="en-US"/>
          </a:p>
        </p:txBody>
      </p:sp>
    </p:spTree>
    <p:extLst>
      <p:ext uri="{BB962C8B-B14F-4D97-AF65-F5344CB8AC3E}">
        <p14:creationId xmlns:p14="http://schemas.microsoft.com/office/powerpoint/2010/main" val="26299832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 American College</a:t>
            </a:r>
            <a:r>
              <a:rPr lang="en-US" baseline="0" dirty="0" smtClean="0"/>
              <a:t> of Cardiology</a:t>
            </a:r>
          </a:p>
          <a:p>
            <a:r>
              <a:rPr lang="en-US" baseline="0" dirty="0" smtClean="0"/>
              <a:t>AHA: American Heart Association</a:t>
            </a:r>
          </a:p>
          <a:p>
            <a:r>
              <a:rPr lang="en-US" dirty="0" smtClean="0"/>
              <a:t>Stage</a:t>
            </a:r>
            <a:r>
              <a:rPr lang="en-US" baseline="0" dirty="0" smtClean="0"/>
              <a:t> A: ex every Cavalier King Charles Spaniel without a heart murmur</a:t>
            </a:r>
            <a:endParaRPr lang="en-US" dirty="0" smtClean="0"/>
          </a:p>
        </p:txBody>
      </p:sp>
      <p:sp>
        <p:nvSpPr>
          <p:cNvPr id="4" name="Slide Number Placeholder 3"/>
          <p:cNvSpPr>
            <a:spLocks noGrp="1"/>
          </p:cNvSpPr>
          <p:nvPr>
            <p:ph type="sldNum" sz="quarter" idx="10"/>
          </p:nvPr>
        </p:nvSpPr>
        <p:spPr/>
        <p:txBody>
          <a:bodyPr/>
          <a:lstStyle/>
          <a:p>
            <a:fld id="{453964FD-BD3B-2B41-88B8-EE4763D44340}" type="slidenum">
              <a:rPr lang="en-US" smtClean="0"/>
              <a:t>44</a:t>
            </a:fld>
            <a:endParaRPr lang="en-US"/>
          </a:p>
        </p:txBody>
      </p:sp>
    </p:spTree>
    <p:extLst>
      <p:ext uri="{BB962C8B-B14F-4D97-AF65-F5344CB8AC3E}">
        <p14:creationId xmlns:p14="http://schemas.microsoft.com/office/powerpoint/2010/main" val="25776641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Cardiogenic</a:t>
            </a:r>
            <a:r>
              <a:rPr lang="en-US" baseline="0" dirty="0" smtClean="0"/>
              <a:t> shock is rare in patients in chronic heart </a:t>
            </a:r>
            <a:r>
              <a:rPr lang="en-US" baseline="0" dirty="0" err="1" smtClean="0"/>
              <a:t>ailure</a:t>
            </a:r>
            <a:r>
              <a:rPr lang="en-US" baseline="0" dirty="0" smtClean="0"/>
              <a:t> although it can occur in patients treated vigorously with diuretics that stop eating/drinking and become markedly dehydrated</a:t>
            </a:r>
          </a:p>
          <a:p>
            <a:r>
              <a:rPr lang="en-US" baseline="0" dirty="0" smtClean="0"/>
              <a:t>Cardiogenic shock is more common in patients with acute heart failure</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45</a:t>
            </a:fld>
            <a:endParaRPr lang="en-US"/>
          </a:p>
        </p:txBody>
      </p:sp>
    </p:spTree>
    <p:extLst>
      <p:ext uri="{BB962C8B-B14F-4D97-AF65-F5344CB8AC3E}">
        <p14:creationId xmlns:p14="http://schemas.microsoft.com/office/powerpoint/2010/main" val="3021057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Dysfunction</a:t>
            </a:r>
            <a:r>
              <a:rPr lang="en-US" baseline="0" dirty="0" smtClean="0"/>
              <a:t> d/t systolic or diastolic dysfunction or arrhythmias</a:t>
            </a:r>
          </a:p>
          <a:p>
            <a:r>
              <a:rPr lang="en-US" baseline="0" dirty="0" smtClean="0"/>
              <a:t>Systolic dysfunction can result from a decrease in cardiac contractility or decreased flow through the left ventricular outflow tract (i.e. mechanical failure).  Decreased outflow can occur </a:t>
            </a:r>
            <a:r>
              <a:rPr lang="en-US" baseline="0" dirty="0" err="1" smtClean="0"/>
              <a:t>secondaryt</a:t>
            </a:r>
            <a:r>
              <a:rPr lang="en-US" baseline="0" dirty="0" smtClean="0"/>
              <a:t> o a functional obstruction or severe retrograde blood flow</a:t>
            </a:r>
          </a:p>
          <a:p>
            <a:r>
              <a:rPr lang="en-US" baseline="0" dirty="0" smtClean="0"/>
              <a:t>Diastolic dysfunction is implied by reduced ventricular compliance</a:t>
            </a:r>
          </a:p>
          <a:p>
            <a:r>
              <a:rPr lang="en-US" baseline="0" dirty="0" smtClean="0"/>
              <a:t>Diastolic dysfunction can result from a physical restriction to ventricular filling (i.e. </a:t>
            </a:r>
            <a:r>
              <a:rPr lang="en-US" baseline="0" dirty="0" err="1" smtClean="0"/>
              <a:t>tamponade</a:t>
            </a:r>
            <a:r>
              <a:rPr lang="en-US" baseline="0" dirty="0" smtClean="0"/>
              <a:t>), inability of the myocardium to relax (i.e. HCM) with resultant decreases in end diastolic ventricular volume, or inadequate time for ventricular filling (i.e. tachycardia)</a:t>
            </a:r>
          </a:p>
          <a:p>
            <a:r>
              <a:rPr lang="en-US" baseline="0" dirty="0" smtClean="0"/>
              <a:t>Diastolic failure results in reduced preload and, therefore, stroke volume</a:t>
            </a:r>
          </a:p>
          <a:p>
            <a:r>
              <a:rPr lang="en-US" baseline="0" dirty="0" smtClean="0"/>
              <a:t>Seen with HCM, cardiac </a:t>
            </a:r>
            <a:r>
              <a:rPr lang="en-US" baseline="0" dirty="0" err="1" smtClean="0"/>
              <a:t>tamponade</a:t>
            </a:r>
            <a:r>
              <a:rPr lang="en-US" baseline="0" dirty="0" smtClean="0"/>
              <a:t>, </a:t>
            </a:r>
            <a:r>
              <a:rPr lang="en-US" baseline="0" dirty="0" err="1" smtClean="0"/>
              <a:t>tachyarrhythmias</a:t>
            </a:r>
            <a:endParaRPr lang="en-US" dirty="0" smtClean="0"/>
          </a:p>
          <a:p>
            <a:r>
              <a:rPr lang="en-US" dirty="0" err="1" smtClean="0"/>
              <a:t>Bradyarrhythmias</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6</a:t>
            </a:fld>
            <a:endParaRPr lang="en-US"/>
          </a:p>
        </p:txBody>
      </p:sp>
    </p:spTree>
    <p:extLst>
      <p:ext uri="{BB962C8B-B14F-4D97-AF65-F5344CB8AC3E}">
        <p14:creationId xmlns:p14="http://schemas.microsoft.com/office/powerpoint/2010/main" val="42108984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Elevated</a:t>
            </a:r>
            <a:r>
              <a:rPr lang="en-US" baseline="0" dirty="0" smtClean="0"/>
              <a:t> diastolic pressure in the left ventricle translates to elevated diastolic pressure in the left atrium</a:t>
            </a:r>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Increased left ventricular diastolic pressure is caused by a marked increase in blood volume and venous return or by a stiff left ventricle</a:t>
            </a:r>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When capillary hydrostatic pressure is increased, fluid leaks from the capillaries</a:t>
            </a:r>
            <a:r>
              <a:rPr lang="en-US" baseline="0" dirty="0" smtClean="0"/>
              <a:t> according to Starling’s law of edema formation or </a:t>
            </a:r>
            <a:r>
              <a:rPr lang="en-US" baseline="0" dirty="0" err="1" smtClean="0"/>
              <a:t>ultrasfiltration</a:t>
            </a:r>
            <a:r>
              <a:rPr lang="en-US" baseline="0" dirty="0" smtClean="0"/>
              <a:t>- FM=K (Pc + π</a:t>
            </a:r>
            <a:r>
              <a:rPr lang="en-US" baseline="0" dirty="0" err="1" smtClean="0"/>
              <a:t>i</a:t>
            </a:r>
            <a:r>
              <a:rPr lang="en-US" baseline="0" dirty="0" smtClean="0"/>
              <a:t> – Pi- πc), FM=fluid motion, K= filtration coefficient, Pc=capillary hydrostatic pressure, π</a:t>
            </a:r>
            <a:r>
              <a:rPr lang="en-US" baseline="0" dirty="0" err="1" smtClean="0"/>
              <a:t>i</a:t>
            </a:r>
            <a:r>
              <a:rPr lang="en-US" baseline="0" dirty="0" smtClean="0"/>
              <a:t>= colloid osmotic pressure of the interstitial fluid, Pi=interstitial hydrostatic pressure, </a:t>
            </a:r>
            <a:r>
              <a:rPr lang="en-US" dirty="0" smtClean="0"/>
              <a:t>πc=colloid osmotic pressure in the capillary</a:t>
            </a:r>
            <a:r>
              <a:rPr lang="en-US" baseline="0" dirty="0" smtClean="0"/>
              <a:t> </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Capillary hydrostatic pressure is approximately the same as the venous pressure</a:t>
            </a:r>
            <a:br>
              <a:rPr lang="en-US" baseline="0" dirty="0" smtClean="0"/>
            </a:br>
            <a:r>
              <a:rPr lang="en-US" baseline="0" dirty="0" smtClean="0"/>
              <a:t>Net result is that hydrostatic pressure forces fluid out of the vascular space into the </a:t>
            </a:r>
            <a:r>
              <a:rPr lang="en-US" baseline="0" dirty="0" err="1" smtClean="0"/>
              <a:t>interstitium</a:t>
            </a:r>
            <a:r>
              <a:rPr lang="en-US" baseline="0" dirty="0" smtClean="0"/>
              <a:t> while colloid osmotic pressure draws fluid into the vascular space.  Net motion of fluid out of the vascular space </a:t>
            </a:r>
            <a:r>
              <a:rPr lang="en-US" baseline="0" dirty="0" err="1" smtClean="0"/>
              <a:t>intot</a:t>
            </a:r>
            <a:r>
              <a:rPr lang="en-US" baseline="0" dirty="0" smtClean="0"/>
              <a:t> he </a:t>
            </a:r>
            <a:r>
              <a:rPr lang="en-US" baseline="0" dirty="0" err="1" smtClean="0"/>
              <a:t>interstitum</a:t>
            </a: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err="1" smtClean="0"/>
              <a:t>Lymphatics</a:t>
            </a:r>
            <a:r>
              <a:rPr lang="en-US" baseline="0" dirty="0" smtClean="0"/>
              <a:t> function to clear this fluid and route it back </a:t>
            </a:r>
            <a:r>
              <a:rPr lang="en-US" baseline="0" dirty="0" err="1" smtClean="0"/>
              <a:t>intot</a:t>
            </a:r>
            <a:r>
              <a:rPr lang="en-US" baseline="0" dirty="0" smtClean="0"/>
              <a:t> he vascular space</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err="1" smtClean="0"/>
              <a:t>Lymphatics</a:t>
            </a:r>
            <a:r>
              <a:rPr lang="en-US" baseline="0" dirty="0" smtClean="0"/>
              <a:t> have a flow reserve such that at mild elevations of capillary hydrostatic pressure, edema fluid does not accumulate</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Upper end limit for normal pulmonary capillary pressure is 12mmHg; yet patients with </a:t>
            </a:r>
            <a:r>
              <a:rPr lang="en-US" baseline="0" dirty="0" err="1" smtClean="0"/>
              <a:t>cpulmonary</a:t>
            </a:r>
            <a:r>
              <a:rPr lang="en-US" baseline="0" dirty="0" smtClean="0"/>
              <a:t> cap pressure in the range of 15-20 may not accumulate pulmonary edema b/c </a:t>
            </a:r>
            <a:r>
              <a:rPr lang="en-US" baseline="0" dirty="0" err="1" smtClean="0"/>
              <a:t>lymphatics</a:t>
            </a:r>
            <a:r>
              <a:rPr lang="en-US" baseline="0" dirty="0" smtClean="0"/>
              <a:t> can increase flow and drain the excess fluid back into the vascular space</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In humans- increased pulmonary vein pressure can also cause pleural effusion, probably because the visceral pleural veins drain into the pulmonary veins</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Visceral pleural veins also drain into the pulmonary veins in cats and dogs.  Consequently it is logical that increased pulmonary vein pressure as a result of pulmonary venous pressure increases as a result of left sided CHF could lead to the formation of pleural effusion</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Cats appear to develop pleural effusion much more readily than dogs in </a:t>
            </a:r>
            <a:r>
              <a:rPr lang="en-US" baseline="0" dirty="0" err="1" smtClean="0"/>
              <a:t>lCHF</a:t>
            </a: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Parietal pleural veins drain into the systemic venous circulation; therefore, right CHF may also cause pleural effusion</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A combo of both is the most efficient means of producing pleural effusion</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46</a:t>
            </a:fld>
            <a:endParaRPr lang="en-US"/>
          </a:p>
        </p:txBody>
      </p:sp>
    </p:spTree>
    <p:extLst>
      <p:ext uri="{BB962C8B-B14F-4D97-AF65-F5344CB8AC3E}">
        <p14:creationId xmlns:p14="http://schemas.microsoft.com/office/powerpoint/2010/main" val="8157119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Increased</a:t>
            </a:r>
            <a:r>
              <a:rPr lang="en-US" baseline="0" dirty="0" smtClean="0"/>
              <a:t> hydrostatic pressure also known as high pressure edema</a:t>
            </a:r>
            <a:endParaRPr lang="en-US" dirty="0" smtClean="0"/>
          </a:p>
          <a:p>
            <a:r>
              <a:rPr lang="en-US" dirty="0" smtClean="0"/>
              <a:t>Increased</a:t>
            </a:r>
            <a:r>
              <a:rPr lang="en-US" baseline="0" dirty="0" smtClean="0"/>
              <a:t> permeability secondary to damage of the </a:t>
            </a:r>
            <a:r>
              <a:rPr lang="en-US" baseline="0" dirty="0" err="1" smtClean="0"/>
              <a:t>microvascular</a:t>
            </a:r>
            <a:r>
              <a:rPr lang="en-US" baseline="0" dirty="0" smtClean="0"/>
              <a:t> barrier and alveolar epithelium</a:t>
            </a:r>
          </a:p>
          <a:p>
            <a:r>
              <a:rPr lang="en-US" baseline="0" dirty="0" err="1" smtClean="0"/>
              <a:t>Jv</a:t>
            </a:r>
            <a:r>
              <a:rPr lang="en-US" baseline="0" dirty="0" smtClean="0"/>
              <a:t>=net movement between compartments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Kf</a:t>
            </a:r>
            <a:r>
              <a:rPr lang="en-US" dirty="0" smtClean="0"/>
              <a:t>=filtration coefficient (measure of fluid efflux from the vasculature of specific </a:t>
            </a:r>
            <a:r>
              <a:rPr lang="en-US" dirty="0" err="1" smtClean="0"/>
              <a:t>tisseus</a:t>
            </a:r>
            <a:r>
              <a:rPr lang="en-US" dirty="0" smtClean="0"/>
              <a:t> and is dependent on the cap surface area and hydraulic</a:t>
            </a:r>
            <a:r>
              <a:rPr lang="en-US" baseline="0" dirty="0" smtClean="0"/>
              <a:t> conductivity)</a:t>
            </a:r>
          </a:p>
          <a:p>
            <a:r>
              <a:rPr lang="en-US" baseline="0" dirty="0" smtClean="0"/>
              <a:t>Pc= cap hydrostatic pressure</a:t>
            </a:r>
          </a:p>
          <a:p>
            <a:r>
              <a:rPr lang="en-US" baseline="0" dirty="0" smtClean="0"/>
              <a:t>Pi= </a:t>
            </a:r>
            <a:r>
              <a:rPr lang="en-US" baseline="0" dirty="0" err="1" smtClean="0"/>
              <a:t>intestitial</a:t>
            </a:r>
            <a:r>
              <a:rPr lang="en-US" baseline="0" dirty="0" smtClean="0"/>
              <a:t> hydrostatic pressure</a:t>
            </a:r>
          </a:p>
          <a:p>
            <a:r>
              <a:rPr lang="el-GR" dirty="0" smtClean="0"/>
              <a:t>Π</a:t>
            </a:r>
            <a:r>
              <a:rPr lang="en-US" baseline="-25000" dirty="0" smtClean="0"/>
              <a:t>c</a:t>
            </a:r>
            <a:r>
              <a:rPr lang="en-US" baseline="0" dirty="0" smtClean="0"/>
              <a:t>= cap oncotic pressure</a:t>
            </a:r>
            <a:endParaRPr lang="en-US" dirty="0" smtClean="0"/>
          </a:p>
          <a:p>
            <a:r>
              <a:rPr lang="el-GR" dirty="0" smtClean="0"/>
              <a:t>Π</a:t>
            </a:r>
            <a:r>
              <a:rPr lang="en-US" baseline="-25000" dirty="0" err="1" smtClean="0"/>
              <a:t>i</a:t>
            </a:r>
            <a:r>
              <a:rPr lang="en-US" baseline="0" dirty="0" smtClean="0"/>
              <a:t>= interstitial oncotic pressure</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Omega= reflection coefficient- </a:t>
            </a:r>
            <a:r>
              <a:rPr lang="en-US" baseline="0" dirty="0" smtClean="0"/>
              <a:t>Reflection coefficient indicates relative permeability of the membrane to protein</a:t>
            </a:r>
            <a:endParaRPr lang="en-US" dirty="0" smtClean="0"/>
          </a:p>
          <a:p>
            <a:r>
              <a:rPr lang="en-US" dirty="0" smtClean="0"/>
              <a:t>Pulmonary cap endothelium is relatively</a:t>
            </a:r>
            <a:r>
              <a:rPr lang="en-US" baseline="0" dirty="0" smtClean="0"/>
              <a:t> permeable to protein compared with other tissues, so the effective COP gradient that can be generated </a:t>
            </a:r>
            <a:r>
              <a:rPr lang="en-US" baseline="0" dirty="0" err="1" smtClean="0"/>
              <a:t>betweent</a:t>
            </a:r>
            <a:r>
              <a:rPr lang="en-US" baseline="0" dirty="0" smtClean="0"/>
              <a:t> he intravascular space and pulmonary </a:t>
            </a:r>
            <a:r>
              <a:rPr lang="en-US" baseline="0" dirty="0" err="1" smtClean="0"/>
              <a:t>interstitium</a:t>
            </a:r>
            <a:r>
              <a:rPr lang="en-US" baseline="0" dirty="0" smtClean="0"/>
              <a:t> is lower than in other tissues</a:t>
            </a:r>
          </a:p>
          <a:p>
            <a:r>
              <a:rPr lang="en-US" baseline="0" dirty="0" smtClean="0"/>
              <a:t>Consequently increased lymphatic flow is largely responsible for protecting against edema in the lung and </a:t>
            </a:r>
            <a:r>
              <a:rPr lang="en-US" baseline="0" dirty="0" err="1" smtClean="0"/>
              <a:t>hypoproteinemia</a:t>
            </a:r>
            <a:r>
              <a:rPr lang="en-US" baseline="0" dirty="0" smtClean="0"/>
              <a:t> rarely causes a decrease in COP resulting in pulmonary edema in the lung</a:t>
            </a:r>
          </a:p>
          <a:p>
            <a:r>
              <a:rPr lang="en-US" baseline="0" dirty="0" smtClean="0"/>
              <a:t>Pulmonary edema occurs when the rate of interstitial fluid formation overwhelms the protective fluid clearance mechanisms</a:t>
            </a:r>
          </a:p>
          <a:p>
            <a:r>
              <a:rPr lang="en-US" baseline="0" dirty="0" smtClean="0"/>
              <a:t>Due to the lower COP gradient, hydrostatic pressure is the main determinant of fluid extravasation and edema formation in the lungs</a:t>
            </a:r>
          </a:p>
          <a:p>
            <a:r>
              <a:rPr lang="en-US" baseline="0" dirty="0" smtClean="0"/>
              <a:t>High pressure edema forms as a result of increasing pulmonary capillary pressures, leading to fluid extravasation that eventually overwhelms the lymphatic removal capacity</a:t>
            </a:r>
          </a:p>
          <a:p>
            <a:r>
              <a:rPr lang="en-US" baseline="0" dirty="0" smtClean="0"/>
              <a:t>Fluid flows initially towards the </a:t>
            </a:r>
            <a:r>
              <a:rPr lang="en-US" baseline="0" dirty="0" err="1" smtClean="0"/>
              <a:t>peibronchovascular</a:t>
            </a:r>
            <a:r>
              <a:rPr lang="en-US" baseline="0" dirty="0" smtClean="0"/>
              <a:t> </a:t>
            </a:r>
            <a:r>
              <a:rPr lang="en-US" baseline="0" dirty="0" err="1" smtClean="0"/>
              <a:t>interstitium</a:t>
            </a:r>
            <a:r>
              <a:rPr lang="en-US" baseline="0" dirty="0" smtClean="0"/>
              <a:t>, then distends all parts of the pulmonary </a:t>
            </a:r>
            <a:r>
              <a:rPr lang="en-US" baseline="0" dirty="0" err="1" smtClean="0"/>
              <a:t>interstitium</a:t>
            </a:r>
            <a:r>
              <a:rPr lang="en-US" baseline="0" dirty="0" smtClean="0"/>
              <a:t>, and eventually spills into the airspaces at he junction of the alveolar and airway epithelia.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47</a:t>
            </a:fld>
            <a:endParaRPr lang="en-US"/>
          </a:p>
        </p:txBody>
      </p:sp>
    </p:spTree>
    <p:extLst>
      <p:ext uri="{BB962C8B-B14F-4D97-AF65-F5344CB8AC3E}">
        <p14:creationId xmlns:p14="http://schemas.microsoft.com/office/powerpoint/2010/main" val="3984832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Identification of distended hepatic veins using</a:t>
            </a:r>
            <a:r>
              <a:rPr lang="en-US" baseline="0" dirty="0" smtClean="0"/>
              <a:t> ultrasound is a more sensitive means of identifying elevated right heart diastolic pressures.  </a:t>
            </a:r>
          </a:p>
          <a:p>
            <a:r>
              <a:rPr lang="en-US" baseline="0" dirty="0" smtClean="0"/>
              <a:t>Measuring right atrial pressure from a jugular catheter is a definitive means of identifying RCHF</a:t>
            </a:r>
          </a:p>
          <a:p>
            <a:endParaRPr lang="en-US" baseline="0" dirty="0" smtClean="0"/>
          </a:p>
        </p:txBody>
      </p:sp>
      <p:sp>
        <p:nvSpPr>
          <p:cNvPr id="4" name="Slide Number Placeholder 3"/>
          <p:cNvSpPr>
            <a:spLocks noGrp="1"/>
          </p:cNvSpPr>
          <p:nvPr>
            <p:ph type="sldNum" sz="quarter" idx="10"/>
          </p:nvPr>
        </p:nvSpPr>
        <p:spPr/>
        <p:txBody>
          <a:bodyPr/>
          <a:lstStyle/>
          <a:p>
            <a:fld id="{453964FD-BD3B-2B41-88B8-EE4763D44340}" type="slidenum">
              <a:rPr lang="en-US" smtClean="0"/>
              <a:t>48</a:t>
            </a:fld>
            <a:endParaRPr lang="en-US"/>
          </a:p>
        </p:txBody>
      </p:sp>
    </p:spTree>
    <p:extLst>
      <p:ext uri="{BB962C8B-B14F-4D97-AF65-F5344CB8AC3E}">
        <p14:creationId xmlns:p14="http://schemas.microsoft.com/office/powerpoint/2010/main" val="12135780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Poor cardiac output</a:t>
            </a:r>
            <a:r>
              <a:rPr lang="en-US" baseline="0" dirty="0" smtClean="0"/>
              <a:t> results in poor tissue perfusion </a:t>
            </a:r>
          </a:p>
          <a:p>
            <a:r>
              <a:rPr lang="en-US" baseline="0" dirty="0" smtClean="0"/>
              <a:t>Cardiac index= CO/BSA (CO=HR x SV)</a:t>
            </a:r>
          </a:p>
          <a:p>
            <a:r>
              <a:rPr lang="en-US" baseline="0" dirty="0" smtClean="0"/>
              <a:t>Tissue oxygen delivery- arterial oxygen content x CO</a:t>
            </a:r>
          </a:p>
          <a:p>
            <a:r>
              <a:rPr lang="en-US" dirty="0" smtClean="0"/>
              <a:t>AV oxygen difference= arterial-</a:t>
            </a:r>
            <a:r>
              <a:rPr lang="en-US" baseline="0" dirty="0" smtClean="0"/>
              <a:t> venous oxygen difference- widened difference d/t resting tissue oxygen oxygen consumption remaining stable in the face of decreased CO and decreased tissue oxygen delivery.  Therefore, for consumption to remain stable, the body must extract more oxygen from the bloodstream to meet their needs for oxygen when cardiac output is reduced</a:t>
            </a:r>
          </a:p>
          <a:p>
            <a:r>
              <a:rPr lang="en-US" baseline="0" dirty="0" smtClean="0"/>
              <a:t>Results in a decreased amount of oxygen and partial pressure of oxygen at the end of a cap bed and on the venous side</a:t>
            </a:r>
          </a:p>
          <a:p>
            <a:r>
              <a:rPr lang="en-US" baseline="0" dirty="0" smtClean="0"/>
              <a:t>Oxygen tension at the end of the cap bed is the critical factor that determines oxygen delivery to the mitochondria (normal&gt;30mmHg; critical level of 20-24 mmHg; if falls below then oxygen delivery to the mitochondria becomes inadequate)</a:t>
            </a:r>
          </a:p>
          <a:p>
            <a:r>
              <a:rPr lang="en-US" baseline="0" dirty="0" smtClean="0"/>
              <a:t>At this stage, cells must rely on anaerobic metabolism with associated lactic acid production </a:t>
            </a:r>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49</a:t>
            </a:fld>
            <a:endParaRPr lang="en-US"/>
          </a:p>
        </p:txBody>
      </p:sp>
    </p:spTree>
    <p:extLst>
      <p:ext uri="{BB962C8B-B14F-4D97-AF65-F5344CB8AC3E}">
        <p14:creationId xmlns:p14="http://schemas.microsoft.com/office/powerpoint/2010/main" val="730859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Heart</a:t>
            </a:r>
            <a:r>
              <a:rPr lang="en-US" baseline="0" dirty="0" smtClean="0"/>
              <a:t> failure </a:t>
            </a:r>
            <a:r>
              <a:rPr lang="en-US" dirty="0" smtClean="0"/>
              <a:t>defined as a clinical syndrome caused by heart disease that results in systolic/diastolic dysfunction that overwhelms the cardiovascular system’s compensatory mechanisms and/or results in decreased peripheral perfusion</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disease include systolic dysfunction, volume overload, diastolic dysfunction, systolic pressure overload, or </a:t>
            </a:r>
            <a:r>
              <a:rPr lang="en-US" dirty="0" err="1" smtClean="0"/>
              <a:t>bradyarrhythmias</a:t>
            </a: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Compensatory</a:t>
            </a:r>
            <a:r>
              <a:rPr lang="en-US" baseline="0" dirty="0" smtClean="0"/>
              <a:t> mechanisms include increasing HR and SV (either through increased preload or contractility predominantly)</a:t>
            </a:r>
            <a:endParaRPr lang="en-US" dirty="0" smtClean="0"/>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50</a:t>
            </a:fld>
            <a:endParaRPr lang="en-US"/>
          </a:p>
        </p:txBody>
      </p:sp>
    </p:spTree>
    <p:extLst>
      <p:ext uri="{BB962C8B-B14F-4D97-AF65-F5344CB8AC3E}">
        <p14:creationId xmlns:p14="http://schemas.microsoft.com/office/powerpoint/2010/main" val="473986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progressive decrease in myocardial contractility that can occur over months to years will result in a gradual decrease</a:t>
            </a:r>
            <a:r>
              <a:rPr lang="en-US" baseline="0" dirty="0" smtClean="0"/>
              <a:t> in stroke volume and forward failure</a:t>
            </a:r>
          </a:p>
          <a:p>
            <a:r>
              <a:rPr lang="en-US" baseline="0" dirty="0" smtClean="0"/>
              <a:t>Decrease in systolic function and myocardial </a:t>
            </a:r>
            <a:r>
              <a:rPr lang="en-US" baseline="0" dirty="0" err="1" smtClean="0"/>
              <a:t>hypocontractility</a:t>
            </a:r>
            <a:r>
              <a:rPr lang="en-US" baseline="0" dirty="0" smtClean="0"/>
              <a:t> primary disturbance; dilation occurs secondary to compensatory mechanisms</a:t>
            </a:r>
          </a:p>
          <a:p>
            <a:r>
              <a:rPr lang="en-US" baseline="0" dirty="0" smtClean="0"/>
              <a:t>Sepsis- Systolic dysfunction of myocardium well-documented in sepsis</a:t>
            </a:r>
          </a:p>
          <a:p>
            <a:r>
              <a:rPr lang="en-US" baseline="0" dirty="0" smtClean="0"/>
              <a:t>Even during </a:t>
            </a:r>
            <a:r>
              <a:rPr lang="en-US" baseline="0" dirty="0" err="1" smtClean="0"/>
              <a:t>hyperdynamic</a:t>
            </a:r>
            <a:r>
              <a:rPr lang="en-US" baseline="0" dirty="0" smtClean="0"/>
              <a:t> phase, with increased cardiac output, a decrease in ejection fraction has been noted</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7</a:t>
            </a:fld>
            <a:endParaRPr lang="en-US"/>
          </a:p>
        </p:txBody>
      </p:sp>
    </p:spTree>
    <p:extLst>
      <p:ext uri="{BB962C8B-B14F-4D97-AF65-F5344CB8AC3E}">
        <p14:creationId xmlns:p14="http://schemas.microsoft.com/office/powerpoint/2010/main" val="4120559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Chronic high output states= hyperT4</a:t>
            </a:r>
            <a:r>
              <a:rPr lang="en-US" baseline="0" dirty="0" smtClean="0"/>
              <a:t> or anemia</a:t>
            </a:r>
          </a:p>
          <a:p>
            <a:r>
              <a:rPr lang="en-US" baseline="0" dirty="0" smtClean="0"/>
              <a:t>Typically these animals have normal to increased myocardial contractility</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8</a:t>
            </a:fld>
            <a:endParaRPr lang="en-US"/>
          </a:p>
        </p:txBody>
      </p:sp>
    </p:spTree>
    <p:extLst>
      <p:ext uri="{BB962C8B-B14F-4D97-AF65-F5344CB8AC3E}">
        <p14:creationId xmlns:p14="http://schemas.microsoft.com/office/powerpoint/2010/main" val="576991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Increases ventricular stiffness and can lead to ischemia</a:t>
            </a:r>
          </a:p>
          <a:p>
            <a:r>
              <a:rPr lang="en-US" dirty="0" smtClean="0"/>
              <a:t>Outflow tract obstruction</a:t>
            </a:r>
            <a:r>
              <a:rPr lang="en-US" baseline="0" dirty="0" smtClean="0"/>
              <a:t> in HCM</a:t>
            </a:r>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9</a:t>
            </a:fld>
            <a:endParaRPr lang="en-US"/>
          </a:p>
        </p:txBody>
      </p:sp>
    </p:spTree>
    <p:extLst>
      <p:ext uri="{BB962C8B-B14F-4D97-AF65-F5344CB8AC3E}">
        <p14:creationId xmlns:p14="http://schemas.microsoft.com/office/powerpoint/2010/main" val="990037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Decreased end-diastolic</a:t>
            </a:r>
            <a:r>
              <a:rPr lang="en-US" baseline="0" dirty="0" smtClean="0"/>
              <a:t> ventricular volume occurs due to the inability of the myocardium to relax, leading to a decrease in preload and subsequently to a decrease in SV and CO</a:t>
            </a:r>
          </a:p>
          <a:p>
            <a:r>
              <a:rPr lang="en-US" baseline="0" dirty="0" smtClean="0"/>
              <a:t>Systolic function typically remains adequate and patients typically have backward flow failure</a:t>
            </a:r>
          </a:p>
          <a:p>
            <a:r>
              <a:rPr lang="en-US" baseline="0" dirty="0" err="1" smtClean="0"/>
              <a:t>Tachyarrhythmias</a:t>
            </a:r>
            <a:r>
              <a:rPr lang="en-US" baseline="0" dirty="0" smtClean="0"/>
              <a:t>- End-diastolic volume is largely dependent on venous return</a:t>
            </a:r>
          </a:p>
          <a:p>
            <a:r>
              <a:rPr lang="en-US" baseline="0" dirty="0" smtClean="0"/>
              <a:t>When patients become </a:t>
            </a:r>
            <a:r>
              <a:rPr lang="en-US" baseline="0" dirty="0" err="1" smtClean="0"/>
              <a:t>tachycardic</a:t>
            </a:r>
            <a:r>
              <a:rPr lang="en-US" baseline="0" dirty="0" smtClean="0"/>
              <a:t>, there is inadequate time for diastolic filling to occur prior to systole and as a result end diastolic volume and therefore stroke volume is reduced.  </a:t>
            </a:r>
          </a:p>
        </p:txBody>
      </p:sp>
      <p:sp>
        <p:nvSpPr>
          <p:cNvPr id="4" name="Slide Number Placeholder 3"/>
          <p:cNvSpPr>
            <a:spLocks noGrp="1"/>
          </p:cNvSpPr>
          <p:nvPr>
            <p:ph type="sldNum" sz="quarter" idx="10"/>
          </p:nvPr>
        </p:nvSpPr>
        <p:spPr/>
        <p:txBody>
          <a:bodyPr/>
          <a:lstStyle/>
          <a:p>
            <a:fld id="{453964FD-BD3B-2B41-88B8-EE4763D44340}" type="slidenum">
              <a:rPr lang="en-US" smtClean="0"/>
              <a:t>10</a:t>
            </a:fld>
            <a:endParaRPr lang="en-US"/>
          </a:p>
        </p:txBody>
      </p:sp>
    </p:spTree>
    <p:extLst>
      <p:ext uri="{BB962C8B-B14F-4D97-AF65-F5344CB8AC3E}">
        <p14:creationId xmlns:p14="http://schemas.microsoft.com/office/powerpoint/2010/main" val="2204893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Such that cardiogenic shock ensues</a:t>
            </a:r>
          </a:p>
          <a:p>
            <a:r>
              <a:rPr lang="en-US" dirty="0" smtClean="0"/>
              <a:t>Blood pressure may be normal, but important to remember that BP does</a:t>
            </a:r>
            <a:r>
              <a:rPr lang="en-US" baseline="0" dirty="0" smtClean="0"/>
              <a:t> NOT equal flow</a:t>
            </a:r>
          </a:p>
          <a:p>
            <a:endParaRPr lang="en-US" dirty="0"/>
          </a:p>
        </p:txBody>
      </p:sp>
      <p:sp>
        <p:nvSpPr>
          <p:cNvPr id="4" name="Slide Number Placeholder 3"/>
          <p:cNvSpPr>
            <a:spLocks noGrp="1"/>
          </p:cNvSpPr>
          <p:nvPr>
            <p:ph type="sldNum" sz="quarter" idx="10"/>
          </p:nvPr>
        </p:nvSpPr>
        <p:spPr/>
        <p:txBody>
          <a:bodyPr/>
          <a:lstStyle/>
          <a:p>
            <a:fld id="{453964FD-BD3B-2B41-88B8-EE4763D44340}" type="slidenum">
              <a:rPr lang="en-US" smtClean="0"/>
              <a:t>11</a:t>
            </a:fld>
            <a:endParaRPr lang="en-US"/>
          </a:p>
        </p:txBody>
      </p:sp>
    </p:spTree>
    <p:extLst>
      <p:ext uri="{BB962C8B-B14F-4D97-AF65-F5344CB8AC3E}">
        <p14:creationId xmlns:p14="http://schemas.microsoft.com/office/powerpoint/2010/main" val="1556001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4/16/13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pPr/>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4/16/13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pPr/>
              <a:t>4/16/13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714818-984F-4759-BF72-A33BDC1963BD}" type="datetime1">
              <a:rPr lang="en-US" smtClean="0"/>
              <a:pPr/>
              <a:t>4/16/13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EA7E191-5F94-4FC1-B823-BD7CABF7FA06}" type="datetime1">
              <a:rPr lang="en-US" smtClean="0"/>
              <a:pPr/>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4/16/13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pPr/>
              <a:t>4/16/13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2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2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2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69291"/>
            <a:ext cx="7772400" cy="1780108"/>
          </a:xfrm>
        </p:spPr>
        <p:txBody>
          <a:bodyPr/>
          <a:lstStyle/>
          <a:p>
            <a:r>
              <a:rPr lang="en-US" dirty="0" smtClean="0"/>
              <a:t>Congestive Heart Failure</a:t>
            </a:r>
            <a:endParaRPr lang="en-US" dirty="0"/>
          </a:p>
        </p:txBody>
      </p:sp>
      <p:sp>
        <p:nvSpPr>
          <p:cNvPr id="3" name="Subtitle 2"/>
          <p:cNvSpPr>
            <a:spLocks noGrp="1"/>
          </p:cNvSpPr>
          <p:nvPr>
            <p:ph type="subTitle" idx="1"/>
          </p:nvPr>
        </p:nvSpPr>
        <p:spPr/>
        <p:txBody>
          <a:bodyPr/>
          <a:lstStyle/>
          <a:p>
            <a:r>
              <a:rPr lang="en-US" dirty="0" smtClean="0"/>
              <a:t>Jillian DiFazio, DVM</a:t>
            </a:r>
          </a:p>
          <a:p>
            <a:r>
              <a:rPr lang="en-US" dirty="0" smtClean="0"/>
              <a:t>Emergency and Critical Care Resident</a:t>
            </a:r>
          </a:p>
          <a:p>
            <a:r>
              <a:rPr lang="en-US" dirty="0" smtClean="0"/>
              <a:t>Cornell University Hospital for Animals</a:t>
            </a:r>
            <a:endParaRPr lang="en-US" dirty="0"/>
          </a:p>
        </p:txBody>
      </p:sp>
    </p:spTree>
    <p:extLst>
      <p:ext uri="{BB962C8B-B14F-4D97-AF65-F5344CB8AC3E}">
        <p14:creationId xmlns:p14="http://schemas.microsoft.com/office/powerpoint/2010/main" val="234312907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548467"/>
            <a:ext cx="7408333" cy="3450696"/>
          </a:xfrm>
        </p:spPr>
        <p:txBody>
          <a:bodyPr>
            <a:normAutofit lnSpcReduction="10000"/>
          </a:bodyPr>
          <a:lstStyle/>
          <a:p>
            <a:pPr>
              <a:spcBef>
                <a:spcPts val="0"/>
              </a:spcBef>
            </a:pPr>
            <a:r>
              <a:rPr lang="en-US" dirty="0" smtClean="0"/>
              <a:t>Results from hypertrophic and </a:t>
            </a:r>
          </a:p>
          <a:p>
            <a:pPr marL="0" indent="0">
              <a:spcBef>
                <a:spcPts val="0"/>
              </a:spcBef>
              <a:buNone/>
            </a:pPr>
            <a:r>
              <a:rPr lang="en-US" dirty="0"/>
              <a:t> </a:t>
            </a:r>
            <a:r>
              <a:rPr lang="en-US" dirty="0" smtClean="0"/>
              <a:t>    restrictive cardiomyopathies </a:t>
            </a:r>
          </a:p>
          <a:p>
            <a:pPr marL="0" indent="0">
              <a:spcBef>
                <a:spcPts val="0"/>
              </a:spcBef>
              <a:buNone/>
            </a:pPr>
            <a:r>
              <a:rPr lang="en-US" dirty="0"/>
              <a:t> </a:t>
            </a:r>
            <a:r>
              <a:rPr lang="en-US" dirty="0" smtClean="0"/>
              <a:t>    and pericardial diseases</a:t>
            </a:r>
          </a:p>
          <a:p>
            <a:pPr>
              <a:spcBef>
                <a:spcPts val="0"/>
              </a:spcBef>
            </a:pPr>
            <a:endParaRPr lang="en-US" dirty="0" smtClean="0"/>
          </a:p>
          <a:p>
            <a:pPr>
              <a:spcBef>
                <a:spcPts val="0"/>
              </a:spcBef>
            </a:pPr>
            <a:r>
              <a:rPr lang="en-US" dirty="0" smtClean="0"/>
              <a:t>Also can  be seen with </a:t>
            </a:r>
            <a:r>
              <a:rPr lang="en-US" dirty="0" err="1" smtClean="0"/>
              <a:t>tachyarrhythmias</a:t>
            </a:r>
            <a:endParaRPr lang="en-US" dirty="0" smtClean="0"/>
          </a:p>
          <a:p>
            <a:endParaRPr lang="en-US" dirty="0" smtClean="0"/>
          </a:p>
          <a:p>
            <a:r>
              <a:rPr lang="en-US" dirty="0" smtClean="0"/>
              <a:t>Contractility usually normal</a:t>
            </a:r>
          </a:p>
          <a:p>
            <a:pPr lvl="1"/>
            <a:r>
              <a:rPr lang="en-US" dirty="0" smtClean="0"/>
              <a:t>Elevated ventricular pressure leads to congestion and may diminish cardiac output</a:t>
            </a:r>
            <a:endParaRPr lang="en-US" dirty="0"/>
          </a:p>
        </p:txBody>
      </p:sp>
      <p:sp>
        <p:nvSpPr>
          <p:cNvPr id="3" name="Title 2"/>
          <p:cNvSpPr>
            <a:spLocks noGrp="1"/>
          </p:cNvSpPr>
          <p:nvPr>
            <p:ph type="title"/>
          </p:nvPr>
        </p:nvSpPr>
        <p:spPr/>
        <p:txBody>
          <a:bodyPr/>
          <a:lstStyle/>
          <a:p>
            <a:r>
              <a:rPr lang="en-US" dirty="0" smtClean="0"/>
              <a:t>Reduced ventricular filling</a:t>
            </a:r>
            <a:endParaRPr lang="en-US" dirty="0"/>
          </a:p>
        </p:txBody>
      </p:sp>
      <p:pic>
        <p:nvPicPr>
          <p:cNvPr id="4" name="Picture 3"/>
          <p:cNvPicPr>
            <a:picLocks noChangeAspect="1"/>
          </p:cNvPicPr>
          <p:nvPr/>
        </p:nvPicPr>
        <p:blipFill>
          <a:blip r:embed="rId3"/>
          <a:stretch>
            <a:fillRect/>
          </a:stretch>
        </p:blipFill>
        <p:spPr>
          <a:xfrm>
            <a:off x="5842000" y="1469672"/>
            <a:ext cx="3038858" cy="2157589"/>
          </a:xfrm>
          <a:prstGeom prst="rect">
            <a:avLst/>
          </a:prstGeom>
        </p:spPr>
      </p:pic>
    </p:spTree>
    <p:extLst>
      <p:ext uri="{BB962C8B-B14F-4D97-AF65-F5344CB8AC3E}">
        <p14:creationId xmlns:p14="http://schemas.microsoft.com/office/powerpoint/2010/main" val="184201630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970745"/>
            <a:ext cx="7408333" cy="3450696"/>
          </a:xfrm>
        </p:spPr>
        <p:txBody>
          <a:bodyPr/>
          <a:lstStyle/>
          <a:p>
            <a:pPr>
              <a:spcBef>
                <a:spcPts val="0"/>
              </a:spcBef>
            </a:pPr>
            <a:r>
              <a:rPr lang="en-US" dirty="0" smtClean="0"/>
              <a:t>Severe </a:t>
            </a:r>
            <a:r>
              <a:rPr lang="en-US" dirty="0" err="1" smtClean="0"/>
              <a:t>bradycardia</a:t>
            </a:r>
            <a:r>
              <a:rPr lang="en-US" dirty="0" smtClean="0"/>
              <a:t> can lead to </a:t>
            </a:r>
          </a:p>
          <a:p>
            <a:pPr marL="0" indent="0">
              <a:spcBef>
                <a:spcPts val="0"/>
              </a:spcBef>
              <a:buNone/>
            </a:pPr>
            <a:r>
              <a:rPr lang="en-US" dirty="0"/>
              <a:t> </a:t>
            </a:r>
            <a:r>
              <a:rPr lang="en-US" dirty="0" smtClean="0"/>
              <a:t>   a decrease in CO</a:t>
            </a:r>
          </a:p>
          <a:p>
            <a:pPr marL="0" indent="0">
              <a:spcBef>
                <a:spcPts val="0"/>
              </a:spcBef>
              <a:buNone/>
            </a:pPr>
            <a:endParaRPr lang="en-US" dirty="0" smtClean="0"/>
          </a:p>
          <a:p>
            <a:pPr lvl="1">
              <a:spcBef>
                <a:spcPts val="0"/>
              </a:spcBef>
            </a:pPr>
            <a:r>
              <a:rPr lang="en-US" dirty="0" smtClean="0"/>
              <a:t>Severe high grade second </a:t>
            </a:r>
          </a:p>
          <a:p>
            <a:pPr marL="301943" lvl="1" indent="0">
              <a:spcBef>
                <a:spcPts val="0"/>
              </a:spcBef>
              <a:buNone/>
            </a:pPr>
            <a:r>
              <a:rPr lang="en-US" dirty="0"/>
              <a:t> </a:t>
            </a:r>
            <a:r>
              <a:rPr lang="en-US" dirty="0" smtClean="0"/>
              <a:t>   degree AVB, third degree </a:t>
            </a:r>
          </a:p>
          <a:p>
            <a:pPr marL="301943" lvl="1" indent="0">
              <a:spcBef>
                <a:spcPts val="0"/>
              </a:spcBef>
              <a:buNone/>
            </a:pPr>
            <a:r>
              <a:rPr lang="en-US" dirty="0"/>
              <a:t> </a:t>
            </a:r>
            <a:r>
              <a:rPr lang="en-US" dirty="0" smtClean="0"/>
              <a:t>   AVB, SSS</a:t>
            </a:r>
          </a:p>
          <a:p>
            <a:pPr lvl="1"/>
            <a:endParaRPr lang="en-US" dirty="0"/>
          </a:p>
        </p:txBody>
      </p:sp>
      <p:sp>
        <p:nvSpPr>
          <p:cNvPr id="3" name="Title 2"/>
          <p:cNvSpPr>
            <a:spLocks noGrp="1"/>
          </p:cNvSpPr>
          <p:nvPr>
            <p:ph type="title"/>
          </p:nvPr>
        </p:nvSpPr>
        <p:spPr/>
        <p:txBody>
          <a:bodyPr/>
          <a:lstStyle/>
          <a:p>
            <a:r>
              <a:rPr lang="en-US" dirty="0" err="1" smtClean="0"/>
              <a:t>Bradyarrhythmias</a:t>
            </a:r>
            <a:endParaRPr lang="en-US" dirty="0"/>
          </a:p>
        </p:txBody>
      </p:sp>
      <p:pic>
        <p:nvPicPr>
          <p:cNvPr id="4" name="Picture 3"/>
          <p:cNvPicPr>
            <a:picLocks noChangeAspect="1"/>
          </p:cNvPicPr>
          <p:nvPr/>
        </p:nvPicPr>
        <p:blipFill>
          <a:blip r:embed="rId3"/>
          <a:stretch>
            <a:fillRect/>
          </a:stretch>
        </p:blipFill>
        <p:spPr>
          <a:xfrm>
            <a:off x="5517445" y="2730856"/>
            <a:ext cx="3395133" cy="2821355"/>
          </a:xfrm>
          <a:prstGeom prst="rect">
            <a:avLst/>
          </a:prstGeom>
        </p:spPr>
      </p:pic>
    </p:spTree>
    <p:extLst>
      <p:ext uri="{BB962C8B-B14F-4D97-AF65-F5344CB8AC3E}">
        <p14:creationId xmlns:p14="http://schemas.microsoft.com/office/powerpoint/2010/main" val="3485791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a general rule, patients with chronic heart failure exhibit signs of congestive failure before signs of forward failure</a:t>
            </a:r>
          </a:p>
          <a:p>
            <a:r>
              <a:rPr lang="en-US" dirty="0" smtClean="0"/>
              <a:t>Priority of functions:</a:t>
            </a:r>
          </a:p>
          <a:p>
            <a:pPr lvl="1"/>
            <a:r>
              <a:rPr lang="en-US" dirty="0" smtClean="0"/>
              <a:t>First priority: Maintenance of systemic arterial BP</a:t>
            </a:r>
            <a:endParaRPr lang="en-US" dirty="0"/>
          </a:p>
          <a:p>
            <a:pPr lvl="1"/>
            <a:r>
              <a:rPr lang="en-US" dirty="0" smtClean="0"/>
              <a:t>Second priority: Maintenance of blood flow</a:t>
            </a:r>
          </a:p>
          <a:p>
            <a:pPr lvl="1"/>
            <a:r>
              <a:rPr lang="en-US" dirty="0"/>
              <a:t> </a:t>
            </a:r>
            <a:r>
              <a:rPr lang="en-US" dirty="0" smtClean="0"/>
              <a:t>Third priority: Maintenance of capillary pressure</a:t>
            </a:r>
          </a:p>
          <a:p>
            <a:pPr lvl="1"/>
            <a:r>
              <a:rPr lang="en-US" dirty="0" smtClean="0"/>
              <a:t> Why?</a:t>
            </a:r>
          </a:p>
        </p:txBody>
      </p:sp>
      <p:sp>
        <p:nvSpPr>
          <p:cNvPr id="3" name="Title 2"/>
          <p:cNvSpPr>
            <a:spLocks noGrp="1"/>
          </p:cNvSpPr>
          <p:nvPr>
            <p:ph type="title"/>
          </p:nvPr>
        </p:nvSpPr>
        <p:spPr/>
        <p:txBody>
          <a:bodyPr/>
          <a:lstStyle/>
          <a:p>
            <a:r>
              <a:rPr lang="en-US" dirty="0" smtClean="0"/>
              <a:t>Order of presentation</a:t>
            </a:r>
            <a:endParaRPr lang="en-US" dirty="0"/>
          </a:p>
        </p:txBody>
      </p:sp>
      <p:sp>
        <p:nvSpPr>
          <p:cNvPr id="4" name="TextBox 3"/>
          <p:cNvSpPr txBox="1"/>
          <p:nvPr/>
        </p:nvSpPr>
        <p:spPr>
          <a:xfrm>
            <a:off x="449148" y="6126163"/>
            <a:ext cx="8237652" cy="461665"/>
          </a:xfrm>
          <a:prstGeom prst="rect">
            <a:avLst/>
          </a:prstGeom>
          <a:noFill/>
        </p:spPr>
        <p:txBody>
          <a:bodyPr wrap="none" rtlCol="0">
            <a:spAutoFit/>
          </a:bodyPr>
          <a:lstStyle/>
          <a:p>
            <a:r>
              <a:rPr lang="en-US" sz="2400" dirty="0" smtClean="0">
                <a:solidFill>
                  <a:srgbClr val="0000FF"/>
                </a:solidFill>
              </a:rPr>
              <a:t>Blood pressure&gt;Blood flow&gt;Maintenance of capillary pressure</a:t>
            </a:r>
            <a:endParaRPr lang="en-US" sz="2400" dirty="0">
              <a:solidFill>
                <a:srgbClr val="0000FF"/>
              </a:solidFill>
            </a:endParaRPr>
          </a:p>
        </p:txBody>
      </p:sp>
    </p:spTree>
    <p:extLst>
      <p:ext uri="{BB962C8B-B14F-4D97-AF65-F5344CB8AC3E}">
        <p14:creationId xmlns:p14="http://schemas.microsoft.com/office/powerpoint/2010/main" val="1560478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Ventricular remodeling</a:t>
            </a:r>
          </a:p>
          <a:p>
            <a:pPr lvl="1"/>
            <a:r>
              <a:rPr lang="en-US" dirty="0" smtClean="0"/>
              <a:t>Myocardial hypertrophy, cardiac cell loss or self-destruction, excessive interstitial matrix formation and loss of normal collagen binding between individual </a:t>
            </a:r>
            <a:r>
              <a:rPr lang="en-US" dirty="0" err="1" smtClean="0"/>
              <a:t>myocytes</a:t>
            </a:r>
            <a:endParaRPr lang="en-US" dirty="0" smtClean="0"/>
          </a:p>
          <a:p>
            <a:pPr lvl="1"/>
            <a:r>
              <a:rPr lang="en-US" dirty="0" smtClean="0"/>
              <a:t>Increased chamber size increases wall stress and myocardial oxygen demand</a:t>
            </a:r>
          </a:p>
          <a:p>
            <a:pPr lvl="1"/>
            <a:r>
              <a:rPr lang="en-US" dirty="0" smtClean="0"/>
              <a:t>Stimuli for remodeling include mechanical forces, </a:t>
            </a:r>
            <a:r>
              <a:rPr lang="en-US" dirty="0" err="1" smtClean="0"/>
              <a:t>neurohormones</a:t>
            </a:r>
            <a:r>
              <a:rPr lang="en-US" dirty="0" smtClean="0"/>
              <a:t>, </a:t>
            </a:r>
            <a:r>
              <a:rPr lang="en-US" dirty="0" err="1" smtClean="0"/>
              <a:t>proinflammatory</a:t>
            </a:r>
            <a:r>
              <a:rPr lang="en-US" dirty="0" smtClean="0"/>
              <a:t> cytokines</a:t>
            </a:r>
            <a:endParaRPr lang="en-US" dirty="0"/>
          </a:p>
        </p:txBody>
      </p:sp>
      <p:sp>
        <p:nvSpPr>
          <p:cNvPr id="3" name="Title 2"/>
          <p:cNvSpPr>
            <a:spLocks noGrp="1"/>
          </p:cNvSpPr>
          <p:nvPr>
            <p:ph type="title"/>
          </p:nvPr>
        </p:nvSpPr>
        <p:spPr/>
        <p:txBody>
          <a:bodyPr/>
          <a:lstStyle/>
          <a:p>
            <a:r>
              <a:rPr lang="en-US" dirty="0" smtClean="0"/>
              <a:t>Cardiac responses</a:t>
            </a:r>
            <a:endParaRPr lang="en-US" dirty="0"/>
          </a:p>
        </p:txBody>
      </p:sp>
    </p:spTree>
    <p:extLst>
      <p:ext uri="{BB962C8B-B14F-4D97-AF65-F5344CB8AC3E}">
        <p14:creationId xmlns:p14="http://schemas.microsoft.com/office/powerpoint/2010/main" val="1690017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111" y="3177824"/>
            <a:ext cx="8748889" cy="3450696"/>
          </a:xfrm>
        </p:spPr>
        <p:txBody>
          <a:bodyPr>
            <a:normAutofit/>
          </a:bodyPr>
          <a:lstStyle/>
          <a:p>
            <a:pPr>
              <a:spcBef>
                <a:spcPts val="0"/>
              </a:spcBef>
            </a:pPr>
            <a:r>
              <a:rPr lang="en-US" dirty="0" smtClean="0"/>
              <a:t>Increased ventricular filling (preload) </a:t>
            </a:r>
          </a:p>
          <a:p>
            <a:pPr marL="0" indent="0">
              <a:spcBef>
                <a:spcPts val="0"/>
              </a:spcBef>
              <a:buNone/>
            </a:pPr>
            <a:r>
              <a:rPr lang="en-US" dirty="0"/>
              <a:t> </a:t>
            </a:r>
            <a:r>
              <a:rPr lang="en-US" dirty="0" smtClean="0"/>
              <a:t>   results in increased stroke volume</a:t>
            </a:r>
          </a:p>
          <a:p>
            <a:pPr marL="0" indent="0">
              <a:spcBef>
                <a:spcPts val="0"/>
              </a:spcBef>
              <a:buNone/>
            </a:pPr>
            <a:endParaRPr lang="en-US" dirty="0" smtClean="0"/>
          </a:p>
          <a:p>
            <a:pPr>
              <a:spcBef>
                <a:spcPts val="0"/>
              </a:spcBef>
            </a:pPr>
            <a:r>
              <a:rPr lang="en-US" dirty="0" smtClean="0"/>
              <a:t>Normalizes cardiac output when pressure/volume load rise, but ventricular wall stress and oxygen consumption also increase</a:t>
            </a:r>
          </a:p>
          <a:p>
            <a:pPr>
              <a:spcBef>
                <a:spcPts val="0"/>
              </a:spcBef>
            </a:pPr>
            <a:endParaRPr lang="en-US" dirty="0" smtClean="0"/>
          </a:p>
          <a:p>
            <a:pPr>
              <a:spcBef>
                <a:spcPts val="0"/>
              </a:spcBef>
            </a:pPr>
            <a:r>
              <a:rPr lang="en-US" dirty="0" smtClean="0"/>
              <a:t>Compensatory myocardial hypertrophy reduces wall stress </a:t>
            </a:r>
            <a:endParaRPr lang="en-US" dirty="0"/>
          </a:p>
        </p:txBody>
      </p:sp>
      <p:sp>
        <p:nvSpPr>
          <p:cNvPr id="3" name="Title 2"/>
          <p:cNvSpPr>
            <a:spLocks noGrp="1"/>
          </p:cNvSpPr>
          <p:nvPr>
            <p:ph type="title"/>
          </p:nvPr>
        </p:nvSpPr>
        <p:spPr/>
        <p:txBody>
          <a:bodyPr/>
          <a:lstStyle/>
          <a:p>
            <a:r>
              <a:rPr lang="en-US" dirty="0" smtClean="0"/>
              <a:t>Cardiac responses</a:t>
            </a:r>
            <a:endParaRPr lang="en-US" dirty="0"/>
          </a:p>
        </p:txBody>
      </p:sp>
      <p:pic>
        <p:nvPicPr>
          <p:cNvPr id="4" name="Picture 3"/>
          <p:cNvPicPr>
            <a:picLocks noChangeAspect="1"/>
          </p:cNvPicPr>
          <p:nvPr/>
        </p:nvPicPr>
        <p:blipFill>
          <a:blip r:embed="rId3"/>
          <a:stretch>
            <a:fillRect/>
          </a:stretch>
        </p:blipFill>
        <p:spPr>
          <a:xfrm>
            <a:off x="4432021" y="1306688"/>
            <a:ext cx="4711979" cy="2379133"/>
          </a:xfrm>
          <a:prstGeom prst="rect">
            <a:avLst/>
          </a:prstGeom>
        </p:spPr>
      </p:pic>
    </p:spTree>
    <p:extLst>
      <p:ext uri="{BB962C8B-B14F-4D97-AF65-F5344CB8AC3E}">
        <p14:creationId xmlns:p14="http://schemas.microsoft.com/office/powerpoint/2010/main" val="30817595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err="1" smtClean="0"/>
              <a:t>Myocyte</a:t>
            </a:r>
            <a:r>
              <a:rPr lang="en-US" dirty="0" smtClean="0"/>
              <a:t> hypertrophy and reactive fibrosis increase total cardiac mass and ventricular stiffness</a:t>
            </a:r>
          </a:p>
          <a:p>
            <a:r>
              <a:rPr lang="en-US" dirty="0"/>
              <a:t>P</a:t>
            </a:r>
            <a:r>
              <a:rPr lang="en-US" dirty="0" smtClean="0"/>
              <a:t>romotes elevated filling pressures</a:t>
            </a:r>
          </a:p>
          <a:p>
            <a:r>
              <a:rPr lang="en-US" dirty="0" smtClean="0"/>
              <a:t>Hypertrophy predisposes to ischemia </a:t>
            </a:r>
          </a:p>
          <a:p>
            <a:r>
              <a:rPr lang="en-US" dirty="0" smtClean="0"/>
              <a:t>Hypertrophy results in impaired relaxation and further fibrosis, ventricular stiffness, and diastolic dysfunction</a:t>
            </a:r>
          </a:p>
          <a:p>
            <a:r>
              <a:rPr lang="en-US" dirty="0" smtClean="0"/>
              <a:t>Diastolic dysfunction can contribute to systolic dysfunction</a:t>
            </a:r>
            <a:endParaRPr lang="en-US" dirty="0"/>
          </a:p>
        </p:txBody>
      </p:sp>
      <p:sp>
        <p:nvSpPr>
          <p:cNvPr id="3" name="Title 2"/>
          <p:cNvSpPr>
            <a:spLocks noGrp="1"/>
          </p:cNvSpPr>
          <p:nvPr>
            <p:ph type="title"/>
          </p:nvPr>
        </p:nvSpPr>
        <p:spPr/>
        <p:txBody>
          <a:bodyPr/>
          <a:lstStyle/>
          <a:p>
            <a:r>
              <a:rPr lang="en-US" dirty="0" smtClean="0"/>
              <a:t>Cardiac responses</a:t>
            </a:r>
            <a:endParaRPr lang="en-US" dirty="0"/>
          </a:p>
        </p:txBody>
      </p:sp>
    </p:spTree>
    <p:extLst>
      <p:ext uri="{BB962C8B-B14F-4D97-AF65-F5344CB8AC3E}">
        <p14:creationId xmlns:p14="http://schemas.microsoft.com/office/powerpoint/2010/main" val="223025026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Neurohormonal</a:t>
            </a:r>
            <a:r>
              <a:rPr lang="en-US" dirty="0" smtClean="0"/>
              <a:t> mechanisms</a:t>
            </a:r>
            <a:endParaRPr lang="en-US" dirty="0"/>
          </a:p>
        </p:txBody>
      </p:sp>
      <p:sp>
        <p:nvSpPr>
          <p:cNvPr id="5" name="TextBox 4"/>
          <p:cNvSpPr txBox="1"/>
          <p:nvPr/>
        </p:nvSpPr>
        <p:spPr>
          <a:xfrm>
            <a:off x="3110073" y="2514221"/>
            <a:ext cx="2838901" cy="369332"/>
          </a:xfrm>
          <a:prstGeom prst="rect">
            <a:avLst/>
          </a:prstGeom>
          <a:noFill/>
        </p:spPr>
        <p:txBody>
          <a:bodyPr wrap="none" rtlCol="0">
            <a:spAutoFit/>
          </a:bodyPr>
          <a:lstStyle/>
          <a:p>
            <a:r>
              <a:rPr lang="en-US" dirty="0" smtClean="0"/>
              <a:t>Left ventricular remodeling</a:t>
            </a:r>
          </a:p>
        </p:txBody>
      </p:sp>
      <p:sp>
        <p:nvSpPr>
          <p:cNvPr id="6" name="TextBox 5"/>
          <p:cNvSpPr txBox="1"/>
          <p:nvPr/>
        </p:nvSpPr>
        <p:spPr>
          <a:xfrm>
            <a:off x="3063165" y="3640667"/>
            <a:ext cx="2871700" cy="369332"/>
          </a:xfrm>
          <a:prstGeom prst="rect">
            <a:avLst/>
          </a:prstGeom>
          <a:noFill/>
        </p:spPr>
        <p:txBody>
          <a:bodyPr wrap="none" rtlCol="0">
            <a:spAutoFit/>
          </a:bodyPr>
          <a:lstStyle/>
          <a:p>
            <a:r>
              <a:rPr lang="en-US" dirty="0" smtClean="0"/>
              <a:t>Left ventricular dysfunction</a:t>
            </a:r>
          </a:p>
        </p:txBody>
      </p:sp>
      <p:sp>
        <p:nvSpPr>
          <p:cNvPr id="7" name="TextBox 6"/>
          <p:cNvSpPr txBox="1"/>
          <p:nvPr/>
        </p:nvSpPr>
        <p:spPr>
          <a:xfrm>
            <a:off x="3708655" y="4373555"/>
            <a:ext cx="1548471" cy="369332"/>
          </a:xfrm>
          <a:prstGeom prst="rect">
            <a:avLst/>
          </a:prstGeom>
          <a:noFill/>
        </p:spPr>
        <p:txBody>
          <a:bodyPr wrap="none" rtlCol="0">
            <a:spAutoFit/>
          </a:bodyPr>
          <a:lstStyle/>
          <a:p>
            <a:r>
              <a:rPr lang="en-US" dirty="0" smtClean="0"/>
              <a:t>Decreased CO</a:t>
            </a:r>
            <a:endParaRPr lang="en-US" dirty="0"/>
          </a:p>
        </p:txBody>
      </p:sp>
      <p:sp>
        <p:nvSpPr>
          <p:cNvPr id="8" name="TextBox 7"/>
          <p:cNvSpPr txBox="1"/>
          <p:nvPr/>
        </p:nvSpPr>
        <p:spPr>
          <a:xfrm>
            <a:off x="3187110" y="5257424"/>
            <a:ext cx="2557110" cy="338554"/>
          </a:xfrm>
          <a:prstGeom prst="rect">
            <a:avLst/>
          </a:prstGeom>
          <a:noFill/>
        </p:spPr>
        <p:txBody>
          <a:bodyPr wrap="none" rtlCol="0">
            <a:spAutoFit/>
          </a:bodyPr>
          <a:lstStyle/>
          <a:p>
            <a:r>
              <a:rPr lang="en-US" sz="1600" dirty="0" smtClean="0"/>
              <a:t>Decreased renal blood flow</a:t>
            </a:r>
            <a:endParaRPr lang="en-US" sz="1600" dirty="0"/>
          </a:p>
        </p:txBody>
      </p:sp>
      <p:sp>
        <p:nvSpPr>
          <p:cNvPr id="9" name="TextBox 8"/>
          <p:cNvSpPr txBox="1"/>
          <p:nvPr/>
        </p:nvSpPr>
        <p:spPr>
          <a:xfrm>
            <a:off x="3717369" y="6297092"/>
            <a:ext cx="1426856" cy="369332"/>
          </a:xfrm>
          <a:prstGeom prst="rect">
            <a:avLst/>
          </a:prstGeom>
          <a:noFill/>
        </p:spPr>
        <p:txBody>
          <a:bodyPr wrap="none" rtlCol="0">
            <a:spAutoFit/>
          </a:bodyPr>
          <a:lstStyle/>
          <a:p>
            <a:r>
              <a:rPr lang="en-US" dirty="0" smtClean="0"/>
              <a:t>Hypotension</a:t>
            </a:r>
            <a:endParaRPr lang="en-US" dirty="0"/>
          </a:p>
        </p:txBody>
      </p:sp>
      <p:sp>
        <p:nvSpPr>
          <p:cNvPr id="10" name="TextBox 9"/>
          <p:cNvSpPr txBox="1"/>
          <p:nvPr/>
        </p:nvSpPr>
        <p:spPr>
          <a:xfrm>
            <a:off x="457200" y="5628323"/>
            <a:ext cx="2676033" cy="369332"/>
          </a:xfrm>
          <a:prstGeom prst="rect">
            <a:avLst/>
          </a:prstGeom>
          <a:noFill/>
        </p:spPr>
        <p:txBody>
          <a:bodyPr wrap="none" rtlCol="0">
            <a:spAutoFit/>
          </a:bodyPr>
          <a:lstStyle/>
          <a:p>
            <a:r>
              <a:rPr lang="en-US" dirty="0" smtClean="0"/>
              <a:t>Baroreceptor inactivation</a:t>
            </a:r>
            <a:endParaRPr lang="en-US" dirty="0"/>
          </a:p>
        </p:txBody>
      </p:sp>
      <p:sp>
        <p:nvSpPr>
          <p:cNvPr id="11" name="TextBox 10"/>
          <p:cNvSpPr txBox="1"/>
          <p:nvPr/>
        </p:nvSpPr>
        <p:spPr>
          <a:xfrm>
            <a:off x="405394" y="4659862"/>
            <a:ext cx="2887028" cy="369332"/>
          </a:xfrm>
          <a:prstGeom prst="rect">
            <a:avLst/>
          </a:prstGeom>
          <a:noFill/>
        </p:spPr>
        <p:txBody>
          <a:bodyPr wrap="none" rtlCol="0">
            <a:spAutoFit/>
          </a:bodyPr>
          <a:lstStyle/>
          <a:p>
            <a:r>
              <a:rPr lang="en-US" dirty="0" smtClean="0"/>
              <a:t>Increased sympathetic tone</a:t>
            </a:r>
            <a:endParaRPr lang="en-US" dirty="0"/>
          </a:p>
        </p:txBody>
      </p:sp>
      <p:sp>
        <p:nvSpPr>
          <p:cNvPr id="12" name="TextBox 11"/>
          <p:cNvSpPr txBox="1"/>
          <p:nvPr/>
        </p:nvSpPr>
        <p:spPr>
          <a:xfrm>
            <a:off x="609359" y="3499285"/>
            <a:ext cx="2243222" cy="646331"/>
          </a:xfrm>
          <a:prstGeom prst="rect">
            <a:avLst/>
          </a:prstGeom>
          <a:noFill/>
        </p:spPr>
        <p:txBody>
          <a:bodyPr wrap="none" rtlCol="0">
            <a:spAutoFit/>
          </a:bodyPr>
          <a:lstStyle/>
          <a:p>
            <a:pPr algn="ctr"/>
            <a:r>
              <a:rPr lang="en-US" dirty="0" smtClean="0"/>
              <a:t>Vasoconstriction</a:t>
            </a:r>
          </a:p>
          <a:p>
            <a:pPr algn="ctr"/>
            <a:r>
              <a:rPr lang="en-US" dirty="0" smtClean="0"/>
              <a:t>(Increased afterload)</a:t>
            </a:r>
            <a:endParaRPr lang="en-US" dirty="0"/>
          </a:p>
        </p:txBody>
      </p:sp>
      <p:sp>
        <p:nvSpPr>
          <p:cNvPr id="13" name="TextBox 12"/>
          <p:cNvSpPr txBox="1"/>
          <p:nvPr/>
        </p:nvSpPr>
        <p:spPr>
          <a:xfrm>
            <a:off x="946421" y="2514221"/>
            <a:ext cx="1569097" cy="369332"/>
          </a:xfrm>
          <a:prstGeom prst="rect">
            <a:avLst/>
          </a:prstGeom>
          <a:noFill/>
        </p:spPr>
        <p:txBody>
          <a:bodyPr wrap="none" rtlCol="0">
            <a:spAutoFit/>
          </a:bodyPr>
          <a:lstStyle/>
          <a:p>
            <a:r>
              <a:rPr lang="en-US" dirty="0" smtClean="0"/>
              <a:t>Increased SVR</a:t>
            </a:r>
            <a:endParaRPr lang="en-US" dirty="0"/>
          </a:p>
        </p:txBody>
      </p:sp>
      <p:sp>
        <p:nvSpPr>
          <p:cNvPr id="15" name="TextBox 14"/>
          <p:cNvSpPr txBox="1"/>
          <p:nvPr/>
        </p:nvSpPr>
        <p:spPr>
          <a:xfrm>
            <a:off x="6608531" y="3456001"/>
            <a:ext cx="1934168" cy="369332"/>
          </a:xfrm>
          <a:prstGeom prst="rect">
            <a:avLst/>
          </a:prstGeom>
          <a:noFill/>
        </p:spPr>
        <p:txBody>
          <a:bodyPr wrap="none" rtlCol="0">
            <a:spAutoFit/>
          </a:bodyPr>
          <a:lstStyle/>
          <a:p>
            <a:r>
              <a:rPr lang="en-US" dirty="0" smtClean="0"/>
              <a:t>Increased preload</a:t>
            </a:r>
            <a:endParaRPr lang="en-US" dirty="0"/>
          </a:p>
        </p:txBody>
      </p:sp>
      <p:sp>
        <p:nvSpPr>
          <p:cNvPr id="16" name="TextBox 15"/>
          <p:cNvSpPr txBox="1"/>
          <p:nvPr/>
        </p:nvSpPr>
        <p:spPr>
          <a:xfrm>
            <a:off x="6249758" y="2511778"/>
            <a:ext cx="2894242" cy="369332"/>
          </a:xfrm>
          <a:prstGeom prst="rect">
            <a:avLst/>
          </a:prstGeom>
          <a:noFill/>
        </p:spPr>
        <p:txBody>
          <a:bodyPr wrap="none" rtlCol="0">
            <a:spAutoFit/>
          </a:bodyPr>
          <a:lstStyle/>
          <a:p>
            <a:r>
              <a:rPr lang="en-US" dirty="0" smtClean="0"/>
              <a:t>Increased LV filling pressure</a:t>
            </a:r>
            <a:endParaRPr lang="en-US" dirty="0"/>
          </a:p>
        </p:txBody>
      </p:sp>
      <p:sp>
        <p:nvSpPr>
          <p:cNvPr id="17" name="TextBox 16"/>
          <p:cNvSpPr txBox="1"/>
          <p:nvPr/>
        </p:nvSpPr>
        <p:spPr>
          <a:xfrm>
            <a:off x="6465356" y="4401611"/>
            <a:ext cx="2523422" cy="369332"/>
          </a:xfrm>
          <a:prstGeom prst="rect">
            <a:avLst/>
          </a:prstGeom>
          <a:noFill/>
        </p:spPr>
        <p:txBody>
          <a:bodyPr wrap="none" rtlCol="0">
            <a:spAutoFit/>
          </a:bodyPr>
          <a:lstStyle/>
          <a:p>
            <a:r>
              <a:rPr lang="en-US" dirty="0" smtClean="0"/>
              <a:t>Increased blood volume</a:t>
            </a:r>
            <a:endParaRPr lang="en-US" dirty="0"/>
          </a:p>
        </p:txBody>
      </p:sp>
      <p:sp>
        <p:nvSpPr>
          <p:cNvPr id="18" name="TextBox 17"/>
          <p:cNvSpPr txBox="1"/>
          <p:nvPr/>
        </p:nvSpPr>
        <p:spPr>
          <a:xfrm>
            <a:off x="6250889" y="5311652"/>
            <a:ext cx="2923885" cy="369332"/>
          </a:xfrm>
          <a:prstGeom prst="rect">
            <a:avLst/>
          </a:prstGeom>
          <a:noFill/>
        </p:spPr>
        <p:txBody>
          <a:bodyPr wrap="none" rtlCol="0">
            <a:spAutoFit/>
          </a:bodyPr>
          <a:lstStyle/>
          <a:p>
            <a:r>
              <a:rPr lang="en-US" dirty="0" smtClean="0"/>
              <a:t>Sodium and water retention</a:t>
            </a:r>
            <a:endParaRPr lang="en-US" dirty="0"/>
          </a:p>
        </p:txBody>
      </p:sp>
      <p:sp>
        <p:nvSpPr>
          <p:cNvPr id="19" name="TextBox 18"/>
          <p:cNvSpPr txBox="1"/>
          <p:nvPr/>
        </p:nvSpPr>
        <p:spPr>
          <a:xfrm>
            <a:off x="6907586" y="6280613"/>
            <a:ext cx="1624551" cy="369332"/>
          </a:xfrm>
          <a:prstGeom prst="rect">
            <a:avLst/>
          </a:prstGeom>
          <a:noFill/>
        </p:spPr>
        <p:txBody>
          <a:bodyPr wrap="none" rtlCol="0">
            <a:spAutoFit/>
          </a:bodyPr>
          <a:lstStyle/>
          <a:p>
            <a:r>
              <a:rPr lang="en-US" dirty="0" smtClean="0"/>
              <a:t>Increased ADH</a:t>
            </a:r>
            <a:endParaRPr lang="en-US" dirty="0"/>
          </a:p>
        </p:txBody>
      </p:sp>
      <p:sp>
        <p:nvSpPr>
          <p:cNvPr id="20" name="TextBox 19"/>
          <p:cNvSpPr txBox="1"/>
          <p:nvPr/>
        </p:nvSpPr>
        <p:spPr>
          <a:xfrm>
            <a:off x="5144225" y="4938462"/>
            <a:ext cx="1888166" cy="307777"/>
          </a:xfrm>
          <a:prstGeom prst="rect">
            <a:avLst/>
          </a:prstGeom>
          <a:noFill/>
        </p:spPr>
        <p:txBody>
          <a:bodyPr wrap="square" rtlCol="0">
            <a:spAutoFit/>
          </a:bodyPr>
          <a:lstStyle/>
          <a:p>
            <a:r>
              <a:rPr lang="en-US" sz="1400" dirty="0" smtClean="0"/>
              <a:t>With </a:t>
            </a:r>
            <a:r>
              <a:rPr lang="en-US" sz="1400" dirty="0" smtClean="0">
                <a:latin typeface="Wingdings"/>
                <a:ea typeface="Wingdings"/>
                <a:cs typeface="Wingdings"/>
                <a:sym typeface="Wingdings"/>
              </a:rPr>
              <a:t></a:t>
            </a:r>
            <a:r>
              <a:rPr lang="en-US" sz="1400" dirty="0">
                <a:sym typeface="Wingdings"/>
              </a:rPr>
              <a:t> </a:t>
            </a:r>
            <a:r>
              <a:rPr lang="en-US" sz="1400" dirty="0" smtClean="0"/>
              <a:t>aldosterone</a:t>
            </a:r>
            <a:endParaRPr lang="en-US" sz="1400" dirty="0"/>
          </a:p>
        </p:txBody>
      </p:sp>
      <p:sp>
        <p:nvSpPr>
          <p:cNvPr id="21" name="Content Placeholder 20"/>
          <p:cNvSpPr>
            <a:spLocks noGrp="1"/>
          </p:cNvSpPr>
          <p:nvPr>
            <p:ph idx="1"/>
          </p:nvPr>
        </p:nvSpPr>
        <p:spPr>
          <a:xfrm>
            <a:off x="-5280156" y="7323539"/>
            <a:ext cx="7408333" cy="3450696"/>
          </a:xfrm>
        </p:spPr>
        <p:txBody>
          <a:bodyPr/>
          <a:lstStyle/>
          <a:p>
            <a:endParaRPr lang="en-US" dirty="0"/>
          </a:p>
        </p:txBody>
      </p:sp>
      <p:sp>
        <p:nvSpPr>
          <p:cNvPr id="22" name="Down Arrow 21"/>
          <p:cNvSpPr/>
          <p:nvPr/>
        </p:nvSpPr>
        <p:spPr>
          <a:xfrm>
            <a:off x="4313146" y="3113943"/>
            <a:ext cx="385854" cy="46078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Down Arrow 22"/>
          <p:cNvSpPr/>
          <p:nvPr/>
        </p:nvSpPr>
        <p:spPr>
          <a:xfrm>
            <a:off x="4313146" y="3954942"/>
            <a:ext cx="352778" cy="49860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Down Arrow 23"/>
          <p:cNvSpPr/>
          <p:nvPr/>
        </p:nvSpPr>
        <p:spPr>
          <a:xfrm>
            <a:off x="4289776" y="4770943"/>
            <a:ext cx="338667" cy="51988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Down Arrow 24"/>
          <p:cNvSpPr/>
          <p:nvPr/>
        </p:nvSpPr>
        <p:spPr>
          <a:xfrm>
            <a:off x="4256699" y="5736310"/>
            <a:ext cx="296334" cy="56078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4553033" y="5843766"/>
            <a:ext cx="1005554" cy="307777"/>
          </a:xfrm>
          <a:prstGeom prst="rect">
            <a:avLst/>
          </a:prstGeom>
          <a:noFill/>
        </p:spPr>
        <p:txBody>
          <a:bodyPr wrap="none" rtlCol="0">
            <a:spAutoFit/>
          </a:bodyPr>
          <a:lstStyle/>
          <a:p>
            <a:r>
              <a:rPr lang="en-US" sz="1400" dirty="0" smtClean="0"/>
              <a:t>With </a:t>
            </a:r>
            <a:r>
              <a:rPr lang="en-US" sz="1400" dirty="0" smtClean="0">
                <a:latin typeface="Wingdings"/>
                <a:ea typeface="Wingdings"/>
                <a:cs typeface="Wingdings"/>
                <a:sym typeface="Wingdings"/>
              </a:rPr>
              <a:t></a:t>
            </a:r>
            <a:r>
              <a:rPr lang="en-US" sz="1400" dirty="0">
                <a:sym typeface="Wingdings"/>
              </a:rPr>
              <a:t> </a:t>
            </a:r>
            <a:r>
              <a:rPr lang="en-US" sz="1400" dirty="0" smtClean="0"/>
              <a:t>CO</a:t>
            </a:r>
            <a:endParaRPr lang="en-US" sz="1400" dirty="0"/>
          </a:p>
        </p:txBody>
      </p:sp>
      <p:sp>
        <p:nvSpPr>
          <p:cNvPr id="27" name="Bent Arrow 26"/>
          <p:cNvSpPr/>
          <p:nvPr/>
        </p:nvSpPr>
        <p:spPr>
          <a:xfrm rot="16200000">
            <a:off x="2064340" y="5711503"/>
            <a:ext cx="613867" cy="1280605"/>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8" name="Up Arrow 27"/>
          <p:cNvSpPr/>
          <p:nvPr/>
        </p:nvSpPr>
        <p:spPr>
          <a:xfrm>
            <a:off x="1556861" y="5029194"/>
            <a:ext cx="348218" cy="67723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Up Arrow 28"/>
          <p:cNvSpPr/>
          <p:nvPr/>
        </p:nvSpPr>
        <p:spPr>
          <a:xfrm>
            <a:off x="1556861" y="4145616"/>
            <a:ext cx="310522" cy="63096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Up Arrow 29"/>
          <p:cNvSpPr/>
          <p:nvPr/>
        </p:nvSpPr>
        <p:spPr>
          <a:xfrm>
            <a:off x="1556860" y="2883553"/>
            <a:ext cx="310523" cy="646331"/>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Bent Arrow 30"/>
          <p:cNvSpPr/>
          <p:nvPr/>
        </p:nvSpPr>
        <p:spPr>
          <a:xfrm rot="5400000">
            <a:off x="2604667" y="2733475"/>
            <a:ext cx="813816" cy="868680"/>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2" name="Right Arrow 31"/>
          <p:cNvSpPr/>
          <p:nvPr/>
        </p:nvSpPr>
        <p:spPr>
          <a:xfrm>
            <a:off x="5671031" y="5311652"/>
            <a:ext cx="635208" cy="34511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Bent Arrow 32"/>
          <p:cNvSpPr/>
          <p:nvPr/>
        </p:nvSpPr>
        <p:spPr>
          <a:xfrm rot="16200000" flipV="1">
            <a:off x="-1548557" y="2856121"/>
            <a:ext cx="813816" cy="868680"/>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4" name="Right Arrow 33"/>
          <p:cNvSpPr/>
          <p:nvPr/>
        </p:nvSpPr>
        <p:spPr>
          <a:xfrm>
            <a:off x="5406839" y="6402536"/>
            <a:ext cx="1201692" cy="35120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Up Arrow 34"/>
          <p:cNvSpPr/>
          <p:nvPr/>
        </p:nvSpPr>
        <p:spPr>
          <a:xfrm>
            <a:off x="7516483" y="5680984"/>
            <a:ext cx="348148" cy="609303"/>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Up Arrow 35"/>
          <p:cNvSpPr/>
          <p:nvPr/>
        </p:nvSpPr>
        <p:spPr>
          <a:xfrm>
            <a:off x="7516483" y="4776581"/>
            <a:ext cx="310557" cy="535071"/>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Up Arrow 36"/>
          <p:cNvSpPr/>
          <p:nvPr/>
        </p:nvSpPr>
        <p:spPr>
          <a:xfrm>
            <a:off x="7516483" y="3864406"/>
            <a:ext cx="296447" cy="58914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Up Arrow 37"/>
          <p:cNvSpPr/>
          <p:nvPr/>
        </p:nvSpPr>
        <p:spPr>
          <a:xfrm>
            <a:off x="7497628" y="2905395"/>
            <a:ext cx="367003" cy="59389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Bent Arrow 38"/>
          <p:cNvSpPr/>
          <p:nvPr/>
        </p:nvSpPr>
        <p:spPr>
          <a:xfrm rot="16200000" flipH="1">
            <a:off x="5441341" y="2775771"/>
            <a:ext cx="779074" cy="950722"/>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9387521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2"/>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0"/>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6"/>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7"/>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7"/>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5"/>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38"/>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1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5" grpId="0"/>
      <p:bldP spid="16" grpId="0"/>
      <p:bldP spid="17" grpId="0"/>
      <p:bldP spid="18" grpId="0"/>
      <p:bldP spid="19" grpId="0"/>
      <p:bldP spid="20" grpId="0"/>
      <p:bldP spid="22" grpId="0" animBg="1"/>
      <p:bldP spid="23" grpId="0" animBg="1"/>
      <p:bldP spid="24" grpId="0" animBg="1"/>
      <p:bldP spid="25" grpId="0" animBg="1"/>
      <p:bldP spid="26" grpId="0"/>
      <p:bldP spid="27" grpId="0" animBg="1"/>
      <p:bldP spid="28" grpId="0" animBg="1"/>
      <p:bldP spid="29" grpId="0" animBg="1"/>
      <p:bldP spid="30" grpId="0" animBg="1"/>
      <p:bldP spid="31" grpId="0" animBg="1"/>
      <p:bldP spid="32" grpId="0" animBg="1"/>
      <p:bldP spid="34" grpId="0" animBg="1"/>
      <p:bldP spid="35" grpId="0" animBg="1"/>
      <p:bldP spid="36" grpId="0" animBg="1"/>
      <p:bldP spid="37" grpId="0" animBg="1"/>
      <p:bldP spid="38" grpId="0" animBg="1"/>
      <p:bldP spid="3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Increased sym</a:t>
            </a:r>
            <a:r>
              <a:rPr lang="en-US" dirty="0"/>
              <a:t>p</a:t>
            </a:r>
            <a:r>
              <a:rPr lang="en-US" dirty="0" smtClean="0"/>
              <a:t>athetic tone</a:t>
            </a:r>
          </a:p>
          <a:p>
            <a:endParaRPr lang="en-US" dirty="0" smtClean="0"/>
          </a:p>
          <a:p>
            <a:r>
              <a:rPr lang="en-US" dirty="0" smtClean="0"/>
              <a:t>Attenuated vagal tone</a:t>
            </a:r>
          </a:p>
          <a:p>
            <a:endParaRPr lang="en-US" dirty="0" smtClean="0"/>
          </a:p>
          <a:p>
            <a:r>
              <a:rPr lang="en-US" dirty="0" smtClean="0"/>
              <a:t>Renin-angiotensin-aldosterone system (RAAS) activation</a:t>
            </a:r>
          </a:p>
          <a:p>
            <a:endParaRPr lang="en-US" dirty="0" smtClean="0"/>
          </a:p>
          <a:p>
            <a:r>
              <a:rPr lang="en-US" dirty="0" smtClean="0"/>
              <a:t>Release of antidiuretic hormone (ADH)</a:t>
            </a:r>
            <a:endParaRPr lang="en-US" dirty="0"/>
          </a:p>
        </p:txBody>
      </p:sp>
      <p:sp>
        <p:nvSpPr>
          <p:cNvPr id="3" name="Title 2"/>
          <p:cNvSpPr>
            <a:spLocks noGrp="1"/>
          </p:cNvSpPr>
          <p:nvPr>
            <p:ph type="title"/>
          </p:nvPr>
        </p:nvSpPr>
        <p:spPr/>
        <p:txBody>
          <a:bodyPr/>
          <a:lstStyle/>
          <a:p>
            <a:r>
              <a:rPr lang="en-US" dirty="0" err="1" smtClean="0"/>
              <a:t>Neurohormonal</a:t>
            </a:r>
            <a:r>
              <a:rPr lang="en-US" dirty="0" smtClean="0"/>
              <a:t> mechanisms</a:t>
            </a:r>
            <a:endParaRPr lang="en-US" dirty="0"/>
          </a:p>
        </p:txBody>
      </p:sp>
      <p:pic>
        <p:nvPicPr>
          <p:cNvPr id="4" name="Picture 3"/>
          <p:cNvPicPr>
            <a:picLocks noChangeAspect="1"/>
          </p:cNvPicPr>
          <p:nvPr/>
        </p:nvPicPr>
        <p:blipFill>
          <a:blip r:embed="rId3"/>
          <a:stretch>
            <a:fillRect/>
          </a:stretch>
        </p:blipFill>
        <p:spPr>
          <a:xfrm>
            <a:off x="4828970" y="2446867"/>
            <a:ext cx="4315030" cy="1405467"/>
          </a:xfrm>
          <a:prstGeom prst="rect">
            <a:avLst/>
          </a:prstGeom>
        </p:spPr>
      </p:pic>
    </p:spTree>
    <p:extLst>
      <p:ext uri="{BB962C8B-B14F-4D97-AF65-F5344CB8AC3E}">
        <p14:creationId xmlns:p14="http://schemas.microsoft.com/office/powerpoint/2010/main" val="46392137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Activation results in:</a:t>
            </a:r>
          </a:p>
          <a:p>
            <a:pPr lvl="1"/>
            <a:r>
              <a:rPr lang="en-US" dirty="0" smtClean="0"/>
              <a:t>Increased vascular volume </a:t>
            </a:r>
          </a:p>
          <a:p>
            <a:pPr lvl="1"/>
            <a:r>
              <a:rPr lang="en-US" dirty="0" smtClean="0"/>
              <a:t>Increased vascular tone</a:t>
            </a:r>
          </a:p>
          <a:p>
            <a:r>
              <a:rPr lang="en-US" dirty="0" smtClean="0"/>
              <a:t>Intensity of activation varies with the severity and etiology of heart failure</a:t>
            </a:r>
          </a:p>
          <a:p>
            <a:pPr lvl="1"/>
            <a:r>
              <a:rPr lang="en-US" dirty="0" smtClean="0"/>
              <a:t>In general, as failure worsens, intensity of activation increases</a:t>
            </a:r>
          </a:p>
          <a:p>
            <a:pPr lvl="1"/>
            <a:r>
              <a:rPr lang="en-US" dirty="0" smtClean="0"/>
              <a:t>Initially activation is selective and regional</a:t>
            </a:r>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err="1" smtClean="0"/>
              <a:t>Neurohormonal</a:t>
            </a:r>
            <a:r>
              <a:rPr lang="en-US" dirty="0" smtClean="0"/>
              <a:t> mechanisms</a:t>
            </a:r>
            <a:endParaRPr lang="en-US" dirty="0"/>
          </a:p>
        </p:txBody>
      </p:sp>
      <p:pic>
        <p:nvPicPr>
          <p:cNvPr id="4" name="Picture 3"/>
          <p:cNvPicPr>
            <a:picLocks noChangeAspect="1"/>
          </p:cNvPicPr>
          <p:nvPr/>
        </p:nvPicPr>
        <p:blipFill>
          <a:blip r:embed="rId3"/>
          <a:stretch>
            <a:fillRect/>
          </a:stretch>
        </p:blipFill>
        <p:spPr>
          <a:xfrm rot="10800000" flipH="1" flipV="1">
            <a:off x="6764189" y="1802723"/>
            <a:ext cx="2162500" cy="2162500"/>
          </a:xfrm>
          <a:prstGeom prst="rect">
            <a:avLst/>
          </a:prstGeom>
        </p:spPr>
      </p:pic>
    </p:spTree>
    <p:extLst>
      <p:ext uri="{BB962C8B-B14F-4D97-AF65-F5344CB8AC3E}">
        <p14:creationId xmlns:p14="http://schemas.microsoft.com/office/powerpoint/2010/main" val="393998461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Initial stimulus for activation is unclear</a:t>
            </a:r>
          </a:p>
          <a:p>
            <a:r>
              <a:rPr lang="en-US" dirty="0"/>
              <a:t>S</a:t>
            </a:r>
            <a:r>
              <a:rPr lang="en-US" dirty="0" smtClean="0"/>
              <a:t>timulation of low pressure cardiac receptors, ventricular dilation and early cardiac remodeling increase sympathetic afferent activity, which then initiates the NH activation process</a:t>
            </a:r>
          </a:p>
          <a:p>
            <a:r>
              <a:rPr lang="en-US" dirty="0" smtClean="0"/>
              <a:t>Reduced cardiac output and arterial baroreceptor unloading eventually lead to systemic NH activation and are late consequences of CHF</a:t>
            </a:r>
          </a:p>
          <a:p>
            <a:pPr lvl="1"/>
            <a:endParaRPr lang="en-US" dirty="0"/>
          </a:p>
        </p:txBody>
      </p:sp>
      <p:sp>
        <p:nvSpPr>
          <p:cNvPr id="3" name="Title 2"/>
          <p:cNvSpPr>
            <a:spLocks noGrp="1"/>
          </p:cNvSpPr>
          <p:nvPr>
            <p:ph type="title"/>
          </p:nvPr>
        </p:nvSpPr>
        <p:spPr/>
        <p:txBody>
          <a:bodyPr/>
          <a:lstStyle/>
          <a:p>
            <a:r>
              <a:rPr lang="en-US" dirty="0" err="1" smtClean="0"/>
              <a:t>Neurohormonal</a:t>
            </a:r>
            <a:r>
              <a:rPr lang="en-US" dirty="0" smtClean="0"/>
              <a:t> </a:t>
            </a:r>
            <a:r>
              <a:rPr lang="en-US" dirty="0" err="1" smtClean="0"/>
              <a:t>mechaniss</a:t>
            </a:r>
            <a:endParaRPr lang="en-US" dirty="0"/>
          </a:p>
        </p:txBody>
      </p:sp>
    </p:spTree>
    <p:extLst>
      <p:ext uri="{BB962C8B-B14F-4D97-AF65-F5344CB8AC3E}">
        <p14:creationId xmlns:p14="http://schemas.microsoft.com/office/powerpoint/2010/main" val="23688889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2667" y="2060222"/>
            <a:ext cx="7687733" cy="4402667"/>
          </a:xfrm>
        </p:spPr>
        <p:txBody>
          <a:bodyPr>
            <a:normAutofit fontScale="62500" lnSpcReduction="20000"/>
          </a:bodyPr>
          <a:lstStyle/>
          <a:p>
            <a:r>
              <a:rPr lang="en-US" dirty="0" smtClean="0"/>
              <a:t>Definitions</a:t>
            </a:r>
          </a:p>
          <a:p>
            <a:endParaRPr lang="en-US" dirty="0"/>
          </a:p>
          <a:p>
            <a:r>
              <a:rPr lang="en-US" dirty="0" smtClean="0"/>
              <a:t>Etiologies</a:t>
            </a:r>
          </a:p>
          <a:p>
            <a:endParaRPr lang="en-US" dirty="0" smtClean="0"/>
          </a:p>
          <a:p>
            <a:r>
              <a:rPr lang="en-US" dirty="0" smtClean="0"/>
              <a:t>Pathophysiology</a:t>
            </a:r>
          </a:p>
          <a:p>
            <a:endParaRPr lang="en-US" dirty="0"/>
          </a:p>
          <a:p>
            <a:r>
              <a:rPr lang="en-US" dirty="0" smtClean="0"/>
              <a:t>Classification</a:t>
            </a:r>
          </a:p>
          <a:p>
            <a:endParaRPr lang="en-US" dirty="0"/>
          </a:p>
          <a:p>
            <a:r>
              <a:rPr lang="en-US" dirty="0" smtClean="0"/>
              <a:t>Clinical signs</a:t>
            </a:r>
          </a:p>
          <a:p>
            <a:endParaRPr lang="en-US" dirty="0"/>
          </a:p>
          <a:p>
            <a:r>
              <a:rPr lang="en-US" dirty="0" smtClean="0"/>
              <a:t>Diagnostics</a:t>
            </a:r>
          </a:p>
          <a:p>
            <a:endParaRPr lang="en-US" dirty="0" smtClean="0"/>
          </a:p>
          <a:p>
            <a:r>
              <a:rPr lang="en-US" dirty="0" smtClean="0"/>
              <a:t>Treatment</a:t>
            </a:r>
          </a:p>
          <a:p>
            <a:endParaRPr lang="en-US" dirty="0"/>
          </a:p>
          <a:p>
            <a:r>
              <a:rPr lang="en-US" dirty="0" smtClean="0"/>
              <a:t>Prognosis</a:t>
            </a:r>
          </a:p>
          <a:p>
            <a:endParaRPr lang="en-US" dirty="0"/>
          </a:p>
          <a:p>
            <a:r>
              <a:rPr lang="en-US" dirty="0" smtClean="0"/>
              <a:t>Pertinent recent literature</a:t>
            </a:r>
          </a:p>
          <a:p>
            <a:endParaRPr lang="en-US" dirty="0"/>
          </a:p>
        </p:txBody>
      </p:sp>
      <p:sp>
        <p:nvSpPr>
          <p:cNvPr id="3" name="Title 2"/>
          <p:cNvSpPr>
            <a:spLocks noGrp="1"/>
          </p:cNvSpPr>
          <p:nvPr>
            <p:ph type="title"/>
          </p:nvPr>
        </p:nvSpPr>
        <p:spPr/>
        <p:txBody>
          <a:bodyPr/>
          <a:lstStyle/>
          <a:p>
            <a:r>
              <a:rPr lang="en-US" dirty="0" smtClean="0"/>
              <a:t>Outline</a:t>
            </a:r>
            <a:endParaRPr lang="en-US" dirty="0"/>
          </a:p>
        </p:txBody>
      </p:sp>
      <p:pic>
        <p:nvPicPr>
          <p:cNvPr id="4" name="Picture 3"/>
          <p:cNvPicPr>
            <a:picLocks noChangeAspect="1"/>
          </p:cNvPicPr>
          <p:nvPr/>
        </p:nvPicPr>
        <p:blipFill>
          <a:blip r:embed="rId2"/>
          <a:stretch>
            <a:fillRect/>
          </a:stretch>
        </p:blipFill>
        <p:spPr>
          <a:xfrm>
            <a:off x="4151489" y="2675467"/>
            <a:ext cx="3889022" cy="3315391"/>
          </a:xfrm>
          <a:prstGeom prst="rect">
            <a:avLst/>
          </a:prstGeom>
        </p:spPr>
      </p:pic>
    </p:spTree>
    <p:extLst>
      <p:ext uri="{BB962C8B-B14F-4D97-AF65-F5344CB8AC3E}">
        <p14:creationId xmlns:p14="http://schemas.microsoft.com/office/powerpoint/2010/main" val="213891629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Increased sympathetic and decreased parasympathetic tone increase </a:t>
            </a:r>
            <a:r>
              <a:rPr lang="en-US" dirty="0" smtClean="0"/>
              <a:t>HR</a:t>
            </a:r>
            <a:r>
              <a:rPr lang="en-US" dirty="0"/>
              <a:t> </a:t>
            </a:r>
            <a:r>
              <a:rPr lang="en-US" dirty="0" smtClean="0"/>
              <a:t>and contractility raising </a:t>
            </a:r>
            <a:r>
              <a:rPr lang="en-US" dirty="0"/>
              <a:t>cardiac </a:t>
            </a:r>
            <a:r>
              <a:rPr lang="en-US" dirty="0" smtClean="0"/>
              <a:t>output</a:t>
            </a:r>
          </a:p>
          <a:p>
            <a:endParaRPr lang="en-US" dirty="0"/>
          </a:p>
          <a:p>
            <a:r>
              <a:rPr lang="en-US" dirty="0" smtClean="0"/>
              <a:t>Detrimental effects include greater myocardial afterload stress and oxygen demand, cellular damage, myocardial remodeling and fibrosis and increased potential for arrhythmias</a:t>
            </a:r>
            <a:endParaRPr lang="en-US" dirty="0"/>
          </a:p>
        </p:txBody>
      </p:sp>
      <p:sp>
        <p:nvSpPr>
          <p:cNvPr id="3" name="Title 2"/>
          <p:cNvSpPr>
            <a:spLocks noGrp="1"/>
          </p:cNvSpPr>
          <p:nvPr>
            <p:ph type="title"/>
          </p:nvPr>
        </p:nvSpPr>
        <p:spPr/>
        <p:txBody>
          <a:bodyPr/>
          <a:lstStyle/>
          <a:p>
            <a:r>
              <a:rPr lang="en-US" dirty="0" smtClean="0"/>
              <a:t>Sympathetic stimulation</a:t>
            </a:r>
            <a:endParaRPr lang="en-US" dirty="0"/>
          </a:p>
        </p:txBody>
      </p:sp>
    </p:spTree>
    <p:extLst>
      <p:ext uri="{BB962C8B-B14F-4D97-AF65-F5344CB8AC3E}">
        <p14:creationId xmlns:p14="http://schemas.microsoft.com/office/powerpoint/2010/main" val="227284011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59178" y="2689578"/>
            <a:ext cx="7408333" cy="3450696"/>
          </a:xfrm>
        </p:spPr>
        <p:txBody>
          <a:bodyPr>
            <a:normAutofit fontScale="92500" lnSpcReduction="10000"/>
          </a:bodyPr>
          <a:lstStyle/>
          <a:p>
            <a:r>
              <a:rPr lang="en-US" dirty="0" smtClean="0"/>
              <a:t>Norepinephrine</a:t>
            </a:r>
          </a:p>
          <a:p>
            <a:pPr lvl="1">
              <a:spcBef>
                <a:spcPts val="0"/>
              </a:spcBef>
            </a:pPr>
            <a:r>
              <a:rPr lang="en-US" dirty="0" smtClean="0"/>
              <a:t>Via beta-1 receptor activation increases </a:t>
            </a:r>
            <a:r>
              <a:rPr lang="en-US" dirty="0" err="1" smtClean="0"/>
              <a:t>cAMP</a:t>
            </a:r>
            <a:r>
              <a:rPr lang="en-US" dirty="0" smtClean="0"/>
              <a:t> </a:t>
            </a:r>
          </a:p>
          <a:p>
            <a:pPr marL="301943" lvl="1" indent="0">
              <a:spcBef>
                <a:spcPts val="0"/>
              </a:spcBef>
              <a:buNone/>
            </a:pPr>
            <a:r>
              <a:rPr lang="en-US" dirty="0"/>
              <a:t> </a:t>
            </a:r>
            <a:r>
              <a:rPr lang="en-US" dirty="0" smtClean="0"/>
              <a:t>    production and intracellular Ca</a:t>
            </a:r>
            <a:r>
              <a:rPr lang="en-US" baseline="30000" dirty="0" smtClean="0"/>
              <a:t>2+</a:t>
            </a:r>
            <a:r>
              <a:rPr lang="en-US" dirty="0" smtClean="0"/>
              <a:t> concentrations</a:t>
            </a:r>
          </a:p>
          <a:p>
            <a:pPr lvl="2">
              <a:spcBef>
                <a:spcPts val="0"/>
              </a:spcBef>
            </a:pPr>
            <a:r>
              <a:rPr lang="en-US" dirty="0" smtClean="0"/>
              <a:t>Prolonged exposure can cause calcium overload </a:t>
            </a:r>
          </a:p>
          <a:p>
            <a:pPr marL="627063" lvl="2" indent="0">
              <a:spcBef>
                <a:spcPts val="0"/>
              </a:spcBef>
              <a:buNone/>
            </a:pPr>
            <a:r>
              <a:rPr lang="en-US" dirty="0"/>
              <a:t> </a:t>
            </a:r>
            <a:r>
              <a:rPr lang="en-US" dirty="0" smtClean="0"/>
              <a:t>    and cell necrosis</a:t>
            </a:r>
          </a:p>
          <a:p>
            <a:pPr lvl="1"/>
            <a:r>
              <a:rPr lang="en-US" dirty="0"/>
              <a:t>Promotes arrhythmias by increasing </a:t>
            </a:r>
          </a:p>
          <a:p>
            <a:pPr marL="301943" lvl="1" indent="0">
              <a:buNone/>
            </a:pPr>
            <a:r>
              <a:rPr lang="en-US" dirty="0"/>
              <a:t>     </a:t>
            </a:r>
            <a:r>
              <a:rPr lang="en-US" dirty="0" smtClean="0"/>
              <a:t>automaticity</a:t>
            </a:r>
          </a:p>
          <a:p>
            <a:pPr lvl="1"/>
            <a:r>
              <a:rPr lang="en-US" dirty="0" smtClean="0"/>
              <a:t>Stimulates growth and increase oxidative stress</a:t>
            </a:r>
          </a:p>
          <a:p>
            <a:pPr lvl="1"/>
            <a:r>
              <a:rPr lang="en-US" dirty="0" smtClean="0"/>
              <a:t>Peripheral </a:t>
            </a:r>
            <a:r>
              <a:rPr lang="en-US" dirty="0" err="1" smtClean="0"/>
              <a:t>vasoconstrictive</a:t>
            </a:r>
            <a:r>
              <a:rPr lang="en-US" dirty="0" smtClean="0"/>
              <a:t> effect as well as its renal effects promote volume retention leading to increased ventricular size and pressure</a:t>
            </a:r>
            <a:endParaRPr lang="en-US" dirty="0"/>
          </a:p>
        </p:txBody>
      </p:sp>
      <p:sp>
        <p:nvSpPr>
          <p:cNvPr id="3" name="Title 2"/>
          <p:cNvSpPr>
            <a:spLocks noGrp="1"/>
          </p:cNvSpPr>
          <p:nvPr>
            <p:ph type="title"/>
          </p:nvPr>
        </p:nvSpPr>
        <p:spPr/>
        <p:txBody>
          <a:bodyPr/>
          <a:lstStyle/>
          <a:p>
            <a:r>
              <a:rPr lang="en-US" dirty="0" smtClean="0"/>
              <a:t>Sympathetic stimulation</a:t>
            </a:r>
            <a:endParaRPr lang="en-US" dirty="0"/>
          </a:p>
        </p:txBody>
      </p:sp>
      <p:pic>
        <p:nvPicPr>
          <p:cNvPr id="4" name="Picture 3"/>
          <p:cNvPicPr>
            <a:picLocks noChangeAspect="1"/>
          </p:cNvPicPr>
          <p:nvPr/>
        </p:nvPicPr>
        <p:blipFill>
          <a:blip r:embed="rId3"/>
          <a:stretch>
            <a:fillRect/>
          </a:stretch>
        </p:blipFill>
        <p:spPr>
          <a:xfrm>
            <a:off x="6907545" y="1332795"/>
            <a:ext cx="2236455" cy="2713566"/>
          </a:xfrm>
          <a:prstGeom prst="rect">
            <a:avLst/>
          </a:prstGeom>
        </p:spPr>
      </p:pic>
    </p:spTree>
    <p:extLst>
      <p:ext uri="{BB962C8B-B14F-4D97-AF65-F5344CB8AC3E}">
        <p14:creationId xmlns:p14="http://schemas.microsoft.com/office/powerpoint/2010/main" val="24036720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Bef>
                <a:spcPts val="0"/>
              </a:spcBef>
            </a:pPr>
            <a:r>
              <a:rPr lang="en-US" dirty="0" smtClean="0"/>
              <a:t>Chronic catecholamine exposure leads to decreased myocardial sensitivity to changes </a:t>
            </a:r>
          </a:p>
          <a:p>
            <a:pPr marL="0" indent="0">
              <a:spcBef>
                <a:spcPts val="0"/>
              </a:spcBef>
              <a:buNone/>
            </a:pPr>
            <a:r>
              <a:rPr lang="en-US" dirty="0"/>
              <a:t> </a:t>
            </a:r>
            <a:r>
              <a:rPr lang="en-US" dirty="0" smtClean="0"/>
              <a:t>   in adrenergic tone</a:t>
            </a:r>
          </a:p>
          <a:p>
            <a:pPr lvl="1">
              <a:spcBef>
                <a:spcPts val="0"/>
              </a:spcBef>
            </a:pPr>
            <a:r>
              <a:rPr lang="en-US" dirty="0" smtClean="0"/>
              <a:t>Myocardial beta1-receptor </a:t>
            </a:r>
          </a:p>
          <a:p>
            <a:pPr marL="301943" lvl="1" indent="0">
              <a:spcBef>
                <a:spcPts val="0"/>
              </a:spcBef>
              <a:buNone/>
            </a:pPr>
            <a:r>
              <a:rPr lang="en-US" dirty="0"/>
              <a:t> </a:t>
            </a:r>
            <a:r>
              <a:rPr lang="en-US" dirty="0" smtClean="0"/>
              <a:t>    down-regulation</a:t>
            </a:r>
          </a:p>
          <a:p>
            <a:pPr lvl="1">
              <a:spcBef>
                <a:spcPts val="0"/>
              </a:spcBef>
            </a:pPr>
            <a:r>
              <a:rPr lang="en-US" dirty="0" smtClean="0"/>
              <a:t>Myocardial beta2- and </a:t>
            </a:r>
          </a:p>
          <a:p>
            <a:pPr marL="301943" lvl="1" indent="0">
              <a:spcBef>
                <a:spcPts val="0"/>
              </a:spcBef>
              <a:buNone/>
            </a:pPr>
            <a:r>
              <a:rPr lang="en-US" dirty="0"/>
              <a:t> </a:t>
            </a:r>
            <a:r>
              <a:rPr lang="en-US" dirty="0" smtClean="0"/>
              <a:t>    alpha1-receptors are not </a:t>
            </a:r>
          </a:p>
          <a:p>
            <a:pPr marL="301943" lvl="1" indent="0">
              <a:spcBef>
                <a:spcPts val="0"/>
              </a:spcBef>
              <a:buNone/>
            </a:pPr>
            <a:r>
              <a:rPr lang="en-US" dirty="0"/>
              <a:t> </a:t>
            </a:r>
            <a:r>
              <a:rPr lang="en-US" dirty="0" smtClean="0"/>
              <a:t>    down-regulated</a:t>
            </a:r>
            <a:endParaRPr lang="en-US" dirty="0"/>
          </a:p>
        </p:txBody>
      </p:sp>
      <p:sp>
        <p:nvSpPr>
          <p:cNvPr id="3" name="Title 2"/>
          <p:cNvSpPr>
            <a:spLocks noGrp="1"/>
          </p:cNvSpPr>
          <p:nvPr>
            <p:ph type="title"/>
          </p:nvPr>
        </p:nvSpPr>
        <p:spPr/>
        <p:txBody>
          <a:bodyPr/>
          <a:lstStyle/>
          <a:p>
            <a:r>
              <a:rPr lang="en-US" dirty="0" smtClean="0"/>
              <a:t>Sympathetic stimulation</a:t>
            </a:r>
            <a:endParaRPr lang="en-US" dirty="0"/>
          </a:p>
        </p:txBody>
      </p:sp>
      <p:pic>
        <p:nvPicPr>
          <p:cNvPr id="4" name="Picture 3"/>
          <p:cNvPicPr>
            <a:picLocks noChangeAspect="1"/>
          </p:cNvPicPr>
          <p:nvPr/>
        </p:nvPicPr>
        <p:blipFill>
          <a:blip r:embed="rId3"/>
          <a:stretch>
            <a:fillRect/>
          </a:stretch>
        </p:blipFill>
        <p:spPr>
          <a:xfrm>
            <a:off x="5651500" y="3213100"/>
            <a:ext cx="3492500" cy="3644900"/>
          </a:xfrm>
          <a:prstGeom prst="rect">
            <a:avLst/>
          </a:prstGeom>
        </p:spPr>
      </p:pic>
    </p:spTree>
    <p:extLst>
      <p:ext uri="{BB962C8B-B14F-4D97-AF65-F5344CB8AC3E}">
        <p14:creationId xmlns:p14="http://schemas.microsoft.com/office/powerpoint/2010/main" val="294652078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RAAS</a:t>
            </a:r>
            <a:endParaRPr lang="en-US" dirty="0"/>
          </a:p>
        </p:txBody>
      </p:sp>
      <p:pic>
        <p:nvPicPr>
          <p:cNvPr id="5" name="Picture 4"/>
          <p:cNvPicPr>
            <a:picLocks noChangeAspect="1"/>
          </p:cNvPicPr>
          <p:nvPr/>
        </p:nvPicPr>
        <p:blipFill>
          <a:blip r:embed="rId3"/>
          <a:stretch>
            <a:fillRect/>
          </a:stretch>
        </p:blipFill>
        <p:spPr>
          <a:xfrm>
            <a:off x="98778" y="1591057"/>
            <a:ext cx="9045222" cy="5039480"/>
          </a:xfrm>
          <a:prstGeom prst="rect">
            <a:avLst/>
          </a:prstGeom>
        </p:spPr>
      </p:pic>
      <p:sp>
        <p:nvSpPr>
          <p:cNvPr id="6" name="Content Placeholder 5"/>
          <p:cNvSpPr>
            <a:spLocks noGrp="1"/>
          </p:cNvSpPr>
          <p:nvPr>
            <p:ph idx="1"/>
          </p:nvPr>
        </p:nvSpPr>
        <p:spPr/>
        <p:txBody>
          <a:bodyPr/>
          <a:lstStyle/>
          <a:p>
            <a:endParaRPr lang="en-US"/>
          </a:p>
        </p:txBody>
      </p:sp>
    </p:spTree>
    <p:extLst>
      <p:ext uri="{BB962C8B-B14F-4D97-AF65-F5344CB8AC3E}">
        <p14:creationId xmlns:p14="http://schemas.microsoft.com/office/powerpoint/2010/main" val="68186569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Renin released in response to several stimuli including renal beta1-adrenergic stimulation, low perfusion pressure and reduced sodium/chloride delivery to the macula </a:t>
            </a:r>
            <a:r>
              <a:rPr lang="en-US" dirty="0" err="1" smtClean="0"/>
              <a:t>densa</a:t>
            </a:r>
            <a:endParaRPr lang="en-US" dirty="0" smtClean="0"/>
          </a:p>
          <a:p>
            <a:r>
              <a:rPr lang="en-US" dirty="0" smtClean="0"/>
              <a:t>Renin facilitates conversion of angiotensinogen to angiotensin I</a:t>
            </a:r>
          </a:p>
          <a:p>
            <a:r>
              <a:rPr lang="en-US" dirty="0" smtClean="0"/>
              <a:t>Angiotensin-converting enzyme converts angiotensin I to angiotensin II; also degrades </a:t>
            </a:r>
            <a:r>
              <a:rPr lang="en-US" dirty="0" err="1" smtClean="0"/>
              <a:t>vasodilatory</a:t>
            </a:r>
            <a:r>
              <a:rPr lang="en-US" dirty="0" smtClean="0"/>
              <a:t> </a:t>
            </a:r>
            <a:r>
              <a:rPr lang="en-US" dirty="0" err="1" smtClean="0"/>
              <a:t>kinins</a:t>
            </a:r>
            <a:endParaRPr lang="en-US" dirty="0"/>
          </a:p>
        </p:txBody>
      </p:sp>
      <p:sp>
        <p:nvSpPr>
          <p:cNvPr id="3" name="Title 2"/>
          <p:cNvSpPr>
            <a:spLocks noGrp="1"/>
          </p:cNvSpPr>
          <p:nvPr>
            <p:ph type="title"/>
          </p:nvPr>
        </p:nvSpPr>
        <p:spPr/>
        <p:txBody>
          <a:bodyPr/>
          <a:lstStyle/>
          <a:p>
            <a:r>
              <a:rPr lang="en-US" dirty="0" smtClean="0"/>
              <a:t>RAAS- renin</a:t>
            </a:r>
            <a:endParaRPr lang="en-US" dirty="0"/>
          </a:p>
        </p:txBody>
      </p:sp>
    </p:spTree>
    <p:extLst>
      <p:ext uri="{BB962C8B-B14F-4D97-AF65-F5344CB8AC3E}">
        <p14:creationId xmlns:p14="http://schemas.microsoft.com/office/powerpoint/2010/main" val="229825770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06408" y="2675467"/>
            <a:ext cx="7814733" cy="3450696"/>
          </a:xfrm>
        </p:spPr>
        <p:txBody>
          <a:bodyPr>
            <a:normAutofit lnSpcReduction="10000"/>
          </a:bodyPr>
          <a:lstStyle/>
          <a:p>
            <a:r>
              <a:rPr lang="en-US" dirty="0" smtClean="0"/>
              <a:t>Angiotensin II</a:t>
            </a:r>
          </a:p>
          <a:p>
            <a:pPr lvl="1"/>
            <a:r>
              <a:rPr lang="en-US" dirty="0" smtClean="0"/>
              <a:t>Acts as a potent vasoconstrictor</a:t>
            </a:r>
          </a:p>
          <a:p>
            <a:pPr lvl="1"/>
            <a:r>
              <a:rPr lang="en-US" dirty="0" smtClean="0"/>
              <a:t>Causes sodium and water retention by a direct effect on the proximal tubule and by stimulating aldosterone release</a:t>
            </a:r>
          </a:p>
          <a:p>
            <a:pPr lvl="1"/>
            <a:r>
              <a:rPr lang="en-US" dirty="0" smtClean="0"/>
              <a:t>Increases thirst and salt appetite</a:t>
            </a:r>
          </a:p>
          <a:p>
            <a:pPr lvl="1"/>
            <a:r>
              <a:rPr lang="en-US" dirty="0" smtClean="0"/>
              <a:t>Enhances neuronal norepinephrine synthesis and release</a:t>
            </a:r>
          </a:p>
          <a:p>
            <a:pPr lvl="1"/>
            <a:r>
              <a:rPr lang="en-US" dirty="0" smtClean="0"/>
              <a:t>Decreases neuronal norepinephrine reuptake</a:t>
            </a:r>
          </a:p>
          <a:p>
            <a:pPr lvl="1"/>
            <a:r>
              <a:rPr lang="en-US" dirty="0" smtClean="0"/>
              <a:t>Enhances ADH/AVP release</a:t>
            </a:r>
          </a:p>
          <a:p>
            <a:pPr lvl="1"/>
            <a:r>
              <a:rPr lang="en-US" dirty="0" smtClean="0"/>
              <a:t>Increases adrenal epinephrine secretion</a:t>
            </a:r>
          </a:p>
        </p:txBody>
      </p:sp>
      <p:sp>
        <p:nvSpPr>
          <p:cNvPr id="3" name="Title 2"/>
          <p:cNvSpPr>
            <a:spLocks noGrp="1"/>
          </p:cNvSpPr>
          <p:nvPr>
            <p:ph type="title"/>
          </p:nvPr>
        </p:nvSpPr>
        <p:spPr/>
        <p:txBody>
          <a:bodyPr/>
          <a:lstStyle/>
          <a:p>
            <a:r>
              <a:rPr lang="en-US" dirty="0" smtClean="0"/>
              <a:t>RAAS- angiotensin II</a:t>
            </a:r>
            <a:endParaRPr lang="en-US" dirty="0"/>
          </a:p>
        </p:txBody>
      </p:sp>
    </p:spTree>
    <p:extLst>
      <p:ext uri="{BB962C8B-B14F-4D97-AF65-F5344CB8AC3E}">
        <p14:creationId xmlns:p14="http://schemas.microsoft.com/office/powerpoint/2010/main" val="19286227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Aldosterone</a:t>
            </a:r>
          </a:p>
          <a:p>
            <a:pPr lvl="1"/>
            <a:r>
              <a:rPr lang="en-US" dirty="0" smtClean="0"/>
              <a:t>Secretion is stimulated by:</a:t>
            </a:r>
          </a:p>
          <a:p>
            <a:pPr lvl="2"/>
            <a:r>
              <a:rPr lang="en-US" dirty="0" smtClean="0"/>
              <a:t>ATII</a:t>
            </a:r>
          </a:p>
          <a:p>
            <a:pPr lvl="2"/>
            <a:r>
              <a:rPr lang="en-US" dirty="0" smtClean="0"/>
              <a:t>Hyperkalemia</a:t>
            </a:r>
          </a:p>
          <a:p>
            <a:pPr lvl="2"/>
            <a:r>
              <a:rPr lang="en-US" dirty="0" smtClean="0"/>
              <a:t>Chronically high plasma </a:t>
            </a:r>
            <a:r>
              <a:rPr lang="en-US" dirty="0" err="1" smtClean="0"/>
              <a:t>corticotropin</a:t>
            </a:r>
            <a:endParaRPr lang="en-US" dirty="0" smtClean="0"/>
          </a:p>
          <a:p>
            <a:pPr lvl="1"/>
            <a:r>
              <a:rPr lang="en-US" dirty="0" smtClean="0"/>
              <a:t>Promotes Na</a:t>
            </a:r>
            <a:r>
              <a:rPr lang="en-US" baseline="30000" dirty="0" smtClean="0"/>
              <a:t>+</a:t>
            </a:r>
            <a:r>
              <a:rPr lang="en-US" dirty="0" smtClean="0"/>
              <a:t> and </a:t>
            </a:r>
            <a:r>
              <a:rPr lang="en-US" dirty="0" err="1" smtClean="0"/>
              <a:t>Cl</a:t>
            </a:r>
            <a:r>
              <a:rPr lang="en-US" baseline="30000" dirty="0" smtClean="0"/>
              <a:t>+</a:t>
            </a:r>
            <a:r>
              <a:rPr lang="en-US" dirty="0" smtClean="0"/>
              <a:t> reabsorption and K</a:t>
            </a:r>
            <a:r>
              <a:rPr lang="en-US" baseline="30000" dirty="0" smtClean="0"/>
              <a:t>+</a:t>
            </a:r>
            <a:r>
              <a:rPr lang="en-US" dirty="0" smtClean="0"/>
              <a:t> and H</a:t>
            </a:r>
            <a:r>
              <a:rPr lang="en-US" baseline="30000" dirty="0" smtClean="0"/>
              <a:t>+</a:t>
            </a:r>
            <a:r>
              <a:rPr lang="en-US" dirty="0" smtClean="0"/>
              <a:t> secretion in the collecting tubules</a:t>
            </a:r>
          </a:p>
          <a:p>
            <a:pPr lvl="2"/>
            <a:r>
              <a:rPr lang="en-US" dirty="0" smtClean="0"/>
              <a:t>Concurrent water reabsorption augments volume</a:t>
            </a:r>
          </a:p>
          <a:p>
            <a:pPr lvl="1"/>
            <a:r>
              <a:rPr lang="en-US" dirty="0" smtClean="0"/>
              <a:t>Interferes with baroreceptor function</a:t>
            </a:r>
          </a:p>
          <a:p>
            <a:pPr lvl="1"/>
            <a:r>
              <a:rPr lang="en-US" dirty="0" smtClean="0"/>
              <a:t>Detrimental effects on ventricular function chronically</a:t>
            </a:r>
          </a:p>
        </p:txBody>
      </p:sp>
      <p:sp>
        <p:nvSpPr>
          <p:cNvPr id="3" name="Title 2"/>
          <p:cNvSpPr>
            <a:spLocks noGrp="1"/>
          </p:cNvSpPr>
          <p:nvPr>
            <p:ph type="title"/>
          </p:nvPr>
        </p:nvSpPr>
        <p:spPr/>
        <p:txBody>
          <a:bodyPr/>
          <a:lstStyle/>
          <a:p>
            <a:r>
              <a:rPr lang="en-US" dirty="0" smtClean="0"/>
              <a:t>RAAS- aldosterone</a:t>
            </a:r>
            <a:endParaRPr lang="en-US" dirty="0"/>
          </a:p>
        </p:txBody>
      </p:sp>
    </p:spTree>
    <p:extLst>
      <p:ext uri="{BB962C8B-B14F-4D97-AF65-F5344CB8AC3E}">
        <p14:creationId xmlns:p14="http://schemas.microsoft.com/office/powerpoint/2010/main" val="1174461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Controversy as to whether RAAS is activated systemically before overt CHF occurs</a:t>
            </a:r>
          </a:p>
          <a:p>
            <a:pPr lvl="1"/>
            <a:r>
              <a:rPr lang="en-US" dirty="0" smtClean="0"/>
              <a:t>Plasma renin and aldosterone concentrations are not increased in all patients with CHF; increases can occur with disease alone</a:t>
            </a:r>
          </a:p>
          <a:p>
            <a:pPr lvl="1"/>
            <a:r>
              <a:rPr lang="en-US" dirty="0" smtClean="0"/>
              <a:t>ACE inhibition does not prevent volume overload myocardial hypertrophy in dogs</a:t>
            </a:r>
            <a:endParaRPr lang="en-US" dirty="0"/>
          </a:p>
        </p:txBody>
      </p:sp>
      <p:sp>
        <p:nvSpPr>
          <p:cNvPr id="3" name="Title 2"/>
          <p:cNvSpPr>
            <a:spLocks noGrp="1"/>
          </p:cNvSpPr>
          <p:nvPr>
            <p:ph type="title"/>
          </p:nvPr>
        </p:nvSpPr>
        <p:spPr/>
        <p:txBody>
          <a:bodyPr/>
          <a:lstStyle/>
          <a:p>
            <a:r>
              <a:rPr lang="en-US" dirty="0" smtClean="0"/>
              <a:t>RAAS</a:t>
            </a:r>
            <a:endParaRPr lang="en-US" dirty="0"/>
          </a:p>
        </p:txBody>
      </p:sp>
    </p:spTree>
    <p:extLst>
      <p:ext uri="{BB962C8B-B14F-4D97-AF65-F5344CB8AC3E}">
        <p14:creationId xmlns:p14="http://schemas.microsoft.com/office/powerpoint/2010/main" val="420936443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5290" y="2478115"/>
            <a:ext cx="7408333" cy="3450696"/>
          </a:xfrm>
        </p:spPr>
        <p:txBody>
          <a:bodyPr>
            <a:normAutofit/>
          </a:bodyPr>
          <a:lstStyle/>
          <a:p>
            <a:pPr>
              <a:spcBef>
                <a:spcPts val="0"/>
              </a:spcBef>
            </a:pPr>
            <a:r>
              <a:rPr lang="en-US" dirty="0" smtClean="0"/>
              <a:t>Endogenous vasoconstrictor</a:t>
            </a:r>
          </a:p>
          <a:p>
            <a:pPr>
              <a:spcBef>
                <a:spcPts val="0"/>
              </a:spcBef>
            </a:pPr>
            <a:r>
              <a:rPr lang="en-US" dirty="0" smtClean="0"/>
              <a:t>Increase free water reabsorption in </a:t>
            </a:r>
          </a:p>
          <a:p>
            <a:pPr marL="0" indent="0">
              <a:spcBef>
                <a:spcPts val="0"/>
              </a:spcBef>
              <a:buNone/>
            </a:pPr>
            <a:r>
              <a:rPr lang="en-US" dirty="0"/>
              <a:t> </a:t>
            </a:r>
            <a:r>
              <a:rPr lang="en-US" dirty="0" smtClean="0"/>
              <a:t>   the distal nephron</a:t>
            </a:r>
          </a:p>
          <a:p>
            <a:pPr>
              <a:spcBef>
                <a:spcPts val="0"/>
              </a:spcBef>
            </a:pPr>
            <a:r>
              <a:rPr lang="en-US" dirty="0" smtClean="0"/>
              <a:t>Normal stimulus for release is </a:t>
            </a:r>
          </a:p>
          <a:p>
            <a:pPr marL="0" indent="0">
              <a:spcBef>
                <a:spcPts val="0"/>
              </a:spcBef>
              <a:buNone/>
            </a:pPr>
            <a:r>
              <a:rPr lang="en-US" dirty="0"/>
              <a:t> </a:t>
            </a:r>
            <a:r>
              <a:rPr lang="en-US" dirty="0" smtClean="0"/>
              <a:t>   increased plasma osmolality or</a:t>
            </a:r>
          </a:p>
          <a:p>
            <a:pPr marL="0" indent="0">
              <a:spcBef>
                <a:spcPts val="0"/>
              </a:spcBef>
              <a:buNone/>
            </a:pPr>
            <a:r>
              <a:rPr lang="en-US" dirty="0"/>
              <a:t> </a:t>
            </a:r>
            <a:r>
              <a:rPr lang="en-US" dirty="0" smtClean="0"/>
              <a:t>   low blood volume</a:t>
            </a:r>
          </a:p>
          <a:p>
            <a:pPr lvl="1">
              <a:spcBef>
                <a:spcPts val="0"/>
              </a:spcBef>
            </a:pPr>
            <a:r>
              <a:rPr lang="en-US" dirty="0" smtClean="0"/>
              <a:t>Reduced effective circulating volume </a:t>
            </a:r>
          </a:p>
          <a:p>
            <a:pPr marL="301943" lvl="1" indent="0">
              <a:spcBef>
                <a:spcPts val="0"/>
              </a:spcBef>
              <a:buNone/>
            </a:pPr>
            <a:r>
              <a:rPr lang="en-US" dirty="0"/>
              <a:t> </a:t>
            </a:r>
            <a:r>
              <a:rPr lang="en-US" dirty="0" smtClean="0"/>
              <a:t>    and other non-osmotic stimuli cause </a:t>
            </a:r>
          </a:p>
          <a:p>
            <a:pPr marL="301943" lvl="1" indent="0">
              <a:spcBef>
                <a:spcPts val="0"/>
              </a:spcBef>
              <a:buNone/>
            </a:pPr>
            <a:r>
              <a:rPr lang="en-US" dirty="0"/>
              <a:t> </a:t>
            </a:r>
            <a:r>
              <a:rPr lang="en-US" dirty="0" smtClean="0"/>
              <a:t>    its continued production in CHF</a:t>
            </a:r>
          </a:p>
        </p:txBody>
      </p:sp>
      <p:sp>
        <p:nvSpPr>
          <p:cNvPr id="3" name="Title 2"/>
          <p:cNvSpPr>
            <a:spLocks noGrp="1"/>
          </p:cNvSpPr>
          <p:nvPr>
            <p:ph type="title"/>
          </p:nvPr>
        </p:nvSpPr>
        <p:spPr/>
        <p:txBody>
          <a:bodyPr/>
          <a:lstStyle/>
          <a:p>
            <a:r>
              <a:rPr lang="en-US" dirty="0" smtClean="0"/>
              <a:t>ADH/AVP</a:t>
            </a:r>
            <a:endParaRPr lang="en-US" dirty="0"/>
          </a:p>
        </p:txBody>
      </p:sp>
      <p:pic>
        <p:nvPicPr>
          <p:cNvPr id="4" name="Picture 3"/>
          <p:cNvPicPr>
            <a:picLocks noChangeAspect="1"/>
          </p:cNvPicPr>
          <p:nvPr/>
        </p:nvPicPr>
        <p:blipFill>
          <a:blip r:embed="rId3"/>
          <a:stretch>
            <a:fillRect/>
          </a:stretch>
        </p:blipFill>
        <p:spPr>
          <a:xfrm>
            <a:off x="5511457" y="2322893"/>
            <a:ext cx="3632543" cy="4535107"/>
          </a:xfrm>
          <a:prstGeom prst="rect">
            <a:avLst/>
          </a:prstGeom>
        </p:spPr>
      </p:pic>
    </p:spTree>
    <p:extLst>
      <p:ext uri="{BB962C8B-B14F-4D97-AF65-F5344CB8AC3E}">
        <p14:creationId xmlns:p14="http://schemas.microsoft.com/office/powerpoint/2010/main" val="28390515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Normal feedback regulation of the sympathetic nervous and hormonal systems depends on arterial and atrial baroreceptor function</a:t>
            </a:r>
          </a:p>
          <a:p>
            <a:r>
              <a:rPr lang="en-US" dirty="0" smtClean="0"/>
              <a:t>Baroreceptor responsiveness becomes attenuated in chronic heart failure</a:t>
            </a:r>
          </a:p>
          <a:p>
            <a:r>
              <a:rPr lang="en-US" dirty="0" smtClean="0"/>
              <a:t>Contributes to sustained sympathetic and hormonal activation and reduced inhibitory vagal effects</a:t>
            </a:r>
          </a:p>
          <a:p>
            <a:endParaRPr lang="en-US" dirty="0"/>
          </a:p>
        </p:txBody>
      </p:sp>
      <p:sp>
        <p:nvSpPr>
          <p:cNvPr id="3" name="Title 2"/>
          <p:cNvSpPr>
            <a:spLocks noGrp="1"/>
          </p:cNvSpPr>
          <p:nvPr>
            <p:ph type="title"/>
          </p:nvPr>
        </p:nvSpPr>
        <p:spPr/>
        <p:txBody>
          <a:bodyPr/>
          <a:lstStyle/>
          <a:p>
            <a:r>
              <a:rPr lang="en-US" dirty="0" smtClean="0"/>
              <a:t>Baroreceptor function</a:t>
            </a:r>
            <a:endParaRPr lang="en-US" dirty="0"/>
          </a:p>
        </p:txBody>
      </p:sp>
    </p:spTree>
    <p:extLst>
      <p:ext uri="{BB962C8B-B14F-4D97-AF65-F5344CB8AC3E}">
        <p14:creationId xmlns:p14="http://schemas.microsoft.com/office/powerpoint/2010/main" val="133239754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675467"/>
            <a:ext cx="8336501" cy="3450696"/>
          </a:xfrm>
        </p:spPr>
        <p:txBody>
          <a:bodyPr/>
          <a:lstStyle/>
          <a:p>
            <a:r>
              <a:rPr lang="en-US" dirty="0" smtClean="0"/>
              <a:t>Heart Failure</a:t>
            </a:r>
          </a:p>
          <a:p>
            <a:pPr lvl="1"/>
            <a:r>
              <a:rPr lang="en-US" dirty="0" smtClean="0"/>
              <a:t>Diagnosis characterized by moderate-severe cardiac disease accompanied by increased capillary/venous pressures, low cardiac output and/or low blood pressure</a:t>
            </a:r>
          </a:p>
          <a:p>
            <a:pPr lvl="1"/>
            <a:r>
              <a:rPr lang="en-US" dirty="0" smtClean="0"/>
              <a:t>Defined as a clinical syndrome caused </a:t>
            </a:r>
            <a:r>
              <a:rPr lang="en-US" dirty="0" smtClean="0"/>
              <a:t>by </a:t>
            </a:r>
            <a:r>
              <a:rPr lang="en-US" dirty="0" smtClean="0"/>
              <a:t>heart disease that results in systolic and/or diastolic cardiac dysfunction that overwhelms the cardiovascular system’s compensatory mechanisms and/or results in decreased peripheral perfusion</a:t>
            </a:r>
          </a:p>
        </p:txBody>
      </p:sp>
      <p:sp>
        <p:nvSpPr>
          <p:cNvPr id="3" name="Title 2"/>
          <p:cNvSpPr>
            <a:spLocks noGrp="1"/>
          </p:cNvSpPr>
          <p:nvPr>
            <p:ph type="title"/>
          </p:nvPr>
        </p:nvSpPr>
        <p:spPr/>
        <p:txBody>
          <a:bodyPr/>
          <a:lstStyle/>
          <a:p>
            <a:r>
              <a:rPr lang="en-US" dirty="0" smtClean="0"/>
              <a:t>Definitions</a:t>
            </a:r>
            <a:endParaRPr lang="en-US" dirty="0"/>
          </a:p>
        </p:txBody>
      </p:sp>
    </p:spTree>
    <p:extLst>
      <p:ext uri="{BB962C8B-B14F-4D97-AF65-F5344CB8AC3E}">
        <p14:creationId xmlns:p14="http://schemas.microsoft.com/office/powerpoint/2010/main" val="14697426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89089" y="2300110"/>
            <a:ext cx="7518400" cy="4148667"/>
          </a:xfrm>
        </p:spPr>
        <p:txBody>
          <a:bodyPr>
            <a:normAutofit lnSpcReduction="10000"/>
          </a:bodyPr>
          <a:lstStyle/>
          <a:p>
            <a:pPr>
              <a:spcBef>
                <a:spcPts val="0"/>
              </a:spcBef>
            </a:pPr>
            <a:r>
              <a:rPr lang="en-US" dirty="0" err="1" smtClean="0"/>
              <a:t>Endothelin</a:t>
            </a:r>
            <a:r>
              <a:rPr lang="en-US" dirty="0" smtClean="0"/>
              <a:t> 1 is one of several </a:t>
            </a:r>
          </a:p>
          <a:p>
            <a:pPr marL="0" indent="0">
              <a:spcBef>
                <a:spcPts val="0"/>
              </a:spcBef>
              <a:buNone/>
            </a:pPr>
            <a:r>
              <a:rPr lang="en-US" dirty="0"/>
              <a:t> </a:t>
            </a:r>
            <a:r>
              <a:rPr lang="en-US" dirty="0" smtClean="0"/>
              <a:t>   </a:t>
            </a:r>
            <a:r>
              <a:rPr lang="en-US" dirty="0" err="1" smtClean="0"/>
              <a:t>endothelins</a:t>
            </a:r>
            <a:r>
              <a:rPr lang="en-US" dirty="0" smtClean="0"/>
              <a:t> produced by the </a:t>
            </a:r>
          </a:p>
          <a:p>
            <a:pPr marL="0" indent="0">
              <a:spcBef>
                <a:spcPts val="0"/>
              </a:spcBef>
              <a:buNone/>
            </a:pPr>
            <a:r>
              <a:rPr lang="en-US" dirty="0"/>
              <a:t> </a:t>
            </a:r>
            <a:r>
              <a:rPr lang="en-US" dirty="0" smtClean="0"/>
              <a:t>   vascular endothelium</a:t>
            </a:r>
          </a:p>
          <a:p>
            <a:pPr>
              <a:spcBef>
                <a:spcPts val="0"/>
              </a:spcBef>
            </a:pPr>
            <a:r>
              <a:rPr lang="en-US" dirty="0" smtClean="0"/>
              <a:t>Normal function is to maintain </a:t>
            </a:r>
          </a:p>
          <a:p>
            <a:pPr marL="0" indent="0">
              <a:spcBef>
                <a:spcPts val="0"/>
              </a:spcBef>
              <a:buNone/>
            </a:pPr>
            <a:r>
              <a:rPr lang="en-US" dirty="0"/>
              <a:t> </a:t>
            </a:r>
            <a:r>
              <a:rPr lang="en-US" dirty="0" smtClean="0"/>
              <a:t>    vascular tone in opposition to </a:t>
            </a:r>
          </a:p>
          <a:p>
            <a:pPr marL="0" indent="0">
              <a:spcBef>
                <a:spcPts val="0"/>
              </a:spcBef>
              <a:buNone/>
            </a:pPr>
            <a:r>
              <a:rPr lang="en-US" dirty="0"/>
              <a:t> </a:t>
            </a:r>
            <a:r>
              <a:rPr lang="en-US" dirty="0" smtClean="0"/>
              <a:t>    endothelial-derived vasodilators</a:t>
            </a:r>
          </a:p>
          <a:p>
            <a:pPr>
              <a:spcBef>
                <a:spcPts val="0"/>
              </a:spcBef>
            </a:pPr>
            <a:r>
              <a:rPr lang="en-US" dirty="0" smtClean="0"/>
              <a:t>Production is stimulated by </a:t>
            </a:r>
          </a:p>
          <a:p>
            <a:pPr marL="0" indent="0">
              <a:spcBef>
                <a:spcPts val="0"/>
              </a:spcBef>
              <a:buNone/>
            </a:pPr>
            <a:r>
              <a:rPr lang="en-US" dirty="0"/>
              <a:t> </a:t>
            </a:r>
            <a:r>
              <a:rPr lang="en-US" dirty="0" smtClean="0"/>
              <a:t>    hypoxia and vascular mechanical </a:t>
            </a:r>
          </a:p>
          <a:p>
            <a:pPr marL="0" indent="0">
              <a:spcBef>
                <a:spcPts val="0"/>
              </a:spcBef>
              <a:buNone/>
            </a:pPr>
            <a:r>
              <a:rPr lang="en-US" dirty="0"/>
              <a:t> </a:t>
            </a:r>
            <a:r>
              <a:rPr lang="en-US" dirty="0" smtClean="0"/>
              <a:t>    factors </a:t>
            </a:r>
          </a:p>
          <a:p>
            <a:pPr lvl="1">
              <a:spcBef>
                <a:spcPts val="0"/>
              </a:spcBef>
            </a:pPr>
            <a:r>
              <a:rPr lang="en-US" dirty="0" smtClean="0"/>
              <a:t>Also by AT II, ADH/AVP, NE, </a:t>
            </a:r>
            <a:r>
              <a:rPr lang="en-US" dirty="0" err="1" smtClean="0"/>
              <a:t>bradykinin</a:t>
            </a:r>
            <a:r>
              <a:rPr lang="en-US" dirty="0" smtClean="0"/>
              <a:t> </a:t>
            </a:r>
          </a:p>
          <a:p>
            <a:pPr marL="301943" lvl="1" indent="0">
              <a:spcBef>
                <a:spcPts val="0"/>
              </a:spcBef>
              <a:buNone/>
            </a:pPr>
            <a:r>
              <a:rPr lang="en-US" dirty="0"/>
              <a:t> </a:t>
            </a:r>
            <a:r>
              <a:rPr lang="en-US" dirty="0" smtClean="0"/>
              <a:t>    and cytokines (TNF-alpha, IL-1)</a:t>
            </a:r>
          </a:p>
          <a:p>
            <a:pPr>
              <a:spcBef>
                <a:spcPts val="0"/>
              </a:spcBef>
            </a:pPr>
            <a:r>
              <a:rPr lang="en-US" dirty="0" smtClean="0"/>
              <a:t>Acts on ET</a:t>
            </a:r>
            <a:r>
              <a:rPr lang="en-US" baseline="-25000" dirty="0" smtClean="0"/>
              <a:t>A</a:t>
            </a:r>
            <a:r>
              <a:rPr lang="en-US" dirty="0" smtClean="0"/>
              <a:t> and ET</a:t>
            </a:r>
            <a:r>
              <a:rPr lang="en-US" baseline="-25000" dirty="0" smtClean="0"/>
              <a:t>B</a:t>
            </a:r>
            <a:endParaRPr lang="en-US" dirty="0" smtClean="0"/>
          </a:p>
          <a:p>
            <a:endParaRPr lang="en-US" dirty="0"/>
          </a:p>
        </p:txBody>
      </p:sp>
      <p:sp>
        <p:nvSpPr>
          <p:cNvPr id="3" name="Title 2"/>
          <p:cNvSpPr>
            <a:spLocks noGrp="1"/>
          </p:cNvSpPr>
          <p:nvPr>
            <p:ph type="title"/>
          </p:nvPr>
        </p:nvSpPr>
        <p:spPr/>
        <p:txBody>
          <a:bodyPr/>
          <a:lstStyle/>
          <a:p>
            <a:r>
              <a:rPr lang="en-US" dirty="0" err="1" smtClean="0"/>
              <a:t>Endothelin</a:t>
            </a:r>
            <a:endParaRPr lang="en-US" dirty="0"/>
          </a:p>
        </p:txBody>
      </p:sp>
      <p:pic>
        <p:nvPicPr>
          <p:cNvPr id="4" name="Picture 3"/>
          <p:cNvPicPr>
            <a:picLocks noChangeAspect="1"/>
          </p:cNvPicPr>
          <p:nvPr/>
        </p:nvPicPr>
        <p:blipFill>
          <a:blip r:embed="rId3"/>
          <a:stretch>
            <a:fillRect/>
          </a:stretch>
        </p:blipFill>
        <p:spPr>
          <a:xfrm>
            <a:off x="5358038" y="2540000"/>
            <a:ext cx="3785962" cy="3429000"/>
          </a:xfrm>
          <a:prstGeom prst="rect">
            <a:avLst/>
          </a:prstGeom>
        </p:spPr>
      </p:pic>
    </p:spTree>
    <p:extLst>
      <p:ext uri="{BB962C8B-B14F-4D97-AF65-F5344CB8AC3E}">
        <p14:creationId xmlns:p14="http://schemas.microsoft.com/office/powerpoint/2010/main" val="372513315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Involved in modulating cardiovascular structure and function</a:t>
            </a:r>
          </a:p>
          <a:p>
            <a:r>
              <a:rPr lang="en-US" dirty="0" smtClean="0"/>
              <a:t>Increased circulating levels are seen in CHF and their overexpression contributes to progression</a:t>
            </a:r>
          </a:p>
          <a:p>
            <a:r>
              <a:rPr lang="en-US" dirty="0" smtClean="0"/>
              <a:t>Chronic increases in sympathetic activity, ATII and aldosterone stimulate further cytokine production</a:t>
            </a:r>
          </a:p>
          <a:p>
            <a:r>
              <a:rPr lang="en-US" dirty="0" smtClean="0"/>
              <a:t>TNF has negative inotropic effects and contributes to remodeling, hypertrophy and apoptosis</a:t>
            </a:r>
          </a:p>
          <a:p>
            <a:r>
              <a:rPr lang="en-US" dirty="0" smtClean="0"/>
              <a:t>Production of NO is stimulated by increased inducible-NO </a:t>
            </a:r>
            <a:r>
              <a:rPr lang="en-US" dirty="0" err="1" smtClean="0"/>
              <a:t>synthetase</a:t>
            </a:r>
            <a:r>
              <a:rPr lang="en-US" dirty="0" smtClean="0"/>
              <a:t> (</a:t>
            </a:r>
            <a:r>
              <a:rPr lang="en-US" dirty="0" err="1" smtClean="0"/>
              <a:t>iNOS</a:t>
            </a:r>
            <a:r>
              <a:rPr lang="en-US" dirty="0" smtClean="0"/>
              <a:t>) expression</a:t>
            </a:r>
          </a:p>
          <a:p>
            <a:pPr lvl="1"/>
            <a:r>
              <a:rPr lang="en-US" dirty="0" smtClean="0"/>
              <a:t>Negative inotropic and cytotoxic effects on the myocardium</a:t>
            </a:r>
            <a:endParaRPr lang="en-US" dirty="0"/>
          </a:p>
        </p:txBody>
      </p:sp>
      <p:sp>
        <p:nvSpPr>
          <p:cNvPr id="3" name="Title 2"/>
          <p:cNvSpPr>
            <a:spLocks noGrp="1"/>
          </p:cNvSpPr>
          <p:nvPr>
            <p:ph type="title"/>
          </p:nvPr>
        </p:nvSpPr>
        <p:spPr/>
        <p:txBody>
          <a:bodyPr/>
          <a:lstStyle/>
          <a:p>
            <a:r>
              <a:rPr lang="en-US" dirty="0" smtClean="0"/>
              <a:t>Cytokines</a:t>
            </a:r>
            <a:endParaRPr lang="en-US" dirty="0"/>
          </a:p>
        </p:txBody>
      </p:sp>
    </p:spTree>
    <p:extLst>
      <p:ext uri="{BB962C8B-B14F-4D97-AF65-F5344CB8AC3E}">
        <p14:creationId xmlns:p14="http://schemas.microsoft.com/office/powerpoint/2010/main" val="248486730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Act to oppose the predominant </a:t>
            </a:r>
            <a:r>
              <a:rPr lang="en-US" dirty="0" err="1" smtClean="0"/>
              <a:t>vasoconstrictive</a:t>
            </a:r>
            <a:r>
              <a:rPr lang="en-US" dirty="0" smtClean="0"/>
              <a:t> effects induced in heart failure</a:t>
            </a:r>
          </a:p>
          <a:p>
            <a:r>
              <a:rPr lang="en-US" dirty="0" smtClean="0"/>
              <a:t>Include natriuretic peptides, NO, prostaglandins</a:t>
            </a:r>
          </a:p>
          <a:p>
            <a:r>
              <a:rPr lang="en-US" dirty="0" smtClean="0"/>
              <a:t>Endogenous mechanisms become overwhelmed</a:t>
            </a:r>
            <a:br>
              <a:rPr lang="en-US" dirty="0" smtClean="0"/>
            </a:br>
            <a:endParaRPr lang="en-US" dirty="0" smtClean="0"/>
          </a:p>
          <a:p>
            <a:pPr lvl="2"/>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Endogenous oppositional mechanisms</a:t>
            </a:r>
            <a:endParaRPr lang="en-US" dirty="0"/>
          </a:p>
        </p:txBody>
      </p:sp>
    </p:spTree>
    <p:extLst>
      <p:ext uri="{BB962C8B-B14F-4D97-AF65-F5344CB8AC3E}">
        <p14:creationId xmlns:p14="http://schemas.microsoft.com/office/powerpoint/2010/main" val="87411342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US" dirty="0"/>
              <a:t>Natriuretic peptides (ANP, BNP)</a:t>
            </a:r>
          </a:p>
          <a:p>
            <a:pPr lvl="2"/>
            <a:r>
              <a:rPr lang="en-US" dirty="0"/>
              <a:t>Promote diuresis, </a:t>
            </a:r>
            <a:r>
              <a:rPr lang="en-US" dirty="0" err="1"/>
              <a:t>natriuresis</a:t>
            </a:r>
            <a:r>
              <a:rPr lang="en-US" dirty="0"/>
              <a:t> and peripheral vasodilation</a:t>
            </a:r>
          </a:p>
          <a:p>
            <a:pPr lvl="2"/>
            <a:r>
              <a:rPr lang="en-US" dirty="0"/>
              <a:t>Antagonize the effects of RAAS</a:t>
            </a:r>
          </a:p>
          <a:p>
            <a:pPr lvl="2"/>
            <a:r>
              <a:rPr lang="en-US" dirty="0"/>
              <a:t>Also alter vascular permeability and inhibit smooth muscle cell growth</a:t>
            </a:r>
          </a:p>
          <a:p>
            <a:pPr lvl="2"/>
            <a:r>
              <a:rPr lang="en-US" dirty="0"/>
              <a:t>Circulating concentrations are increased in CHF</a:t>
            </a:r>
          </a:p>
        </p:txBody>
      </p:sp>
      <p:sp>
        <p:nvSpPr>
          <p:cNvPr id="3" name="Title 2"/>
          <p:cNvSpPr>
            <a:spLocks noGrp="1"/>
          </p:cNvSpPr>
          <p:nvPr>
            <p:ph type="title"/>
          </p:nvPr>
        </p:nvSpPr>
        <p:spPr/>
        <p:txBody>
          <a:bodyPr/>
          <a:lstStyle/>
          <a:p>
            <a:r>
              <a:rPr lang="en-US" dirty="0" smtClean="0"/>
              <a:t>Natriuretic peptides</a:t>
            </a:r>
            <a:endParaRPr lang="en-US" dirty="0"/>
          </a:p>
        </p:txBody>
      </p:sp>
    </p:spTree>
    <p:extLst>
      <p:ext uri="{BB962C8B-B14F-4D97-AF65-F5344CB8AC3E}">
        <p14:creationId xmlns:p14="http://schemas.microsoft.com/office/powerpoint/2010/main" val="264922823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46276" r="-46276"/>
          <a:stretch>
            <a:fillRect/>
          </a:stretch>
        </p:blipFill>
        <p:spPr>
          <a:xfrm>
            <a:off x="-1001890" y="1612942"/>
            <a:ext cx="11260667" cy="5245058"/>
          </a:xfrm>
        </p:spPr>
      </p:pic>
      <p:sp>
        <p:nvSpPr>
          <p:cNvPr id="3" name="Title 2"/>
          <p:cNvSpPr>
            <a:spLocks noGrp="1"/>
          </p:cNvSpPr>
          <p:nvPr>
            <p:ph type="title"/>
          </p:nvPr>
        </p:nvSpPr>
        <p:spPr/>
        <p:txBody>
          <a:bodyPr/>
          <a:lstStyle/>
          <a:p>
            <a:r>
              <a:rPr lang="en-US" dirty="0" smtClean="0"/>
              <a:t>Natriuretic peptides</a:t>
            </a:r>
            <a:endParaRPr lang="en-US" dirty="0"/>
          </a:p>
        </p:txBody>
      </p:sp>
    </p:spTree>
    <p:extLst>
      <p:ext uri="{BB962C8B-B14F-4D97-AF65-F5344CB8AC3E}">
        <p14:creationId xmlns:p14="http://schemas.microsoft.com/office/powerpoint/2010/main" val="203820232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Important functional antagonist of </a:t>
            </a:r>
            <a:r>
              <a:rPr lang="en-US" dirty="0" err="1" smtClean="0"/>
              <a:t>endothelin</a:t>
            </a:r>
            <a:r>
              <a:rPr lang="en-US" dirty="0" smtClean="0"/>
              <a:t> and angiotensin II</a:t>
            </a:r>
          </a:p>
          <a:p>
            <a:r>
              <a:rPr lang="en-US" dirty="0" smtClean="0"/>
              <a:t>Expressed in vascular endothelium and in the myocardium</a:t>
            </a:r>
          </a:p>
          <a:p>
            <a:r>
              <a:rPr lang="en-US" dirty="0" smtClean="0"/>
              <a:t>Reduced </a:t>
            </a:r>
            <a:r>
              <a:rPr lang="en-US" dirty="0" err="1" smtClean="0"/>
              <a:t>vasodilatory</a:t>
            </a:r>
            <a:r>
              <a:rPr lang="en-US" dirty="0" smtClean="0"/>
              <a:t> capacity, negative inotropic and </a:t>
            </a:r>
            <a:r>
              <a:rPr lang="en-US" dirty="0" err="1" smtClean="0"/>
              <a:t>chronotropic</a:t>
            </a:r>
            <a:r>
              <a:rPr lang="en-US" dirty="0" smtClean="0"/>
              <a:t> effects and </a:t>
            </a:r>
            <a:r>
              <a:rPr lang="en-US" dirty="0" err="1" smtClean="0"/>
              <a:t>myocyte</a:t>
            </a:r>
            <a:r>
              <a:rPr lang="en-US" dirty="0" smtClean="0"/>
              <a:t> damage occur as a consequence of changes in NO synthesis</a:t>
            </a:r>
          </a:p>
          <a:p>
            <a:pPr lvl="1"/>
            <a:r>
              <a:rPr lang="en-US" dirty="0" smtClean="0"/>
              <a:t>Endothelial release of NO is impaired in CHF</a:t>
            </a:r>
          </a:p>
          <a:p>
            <a:pPr lvl="1"/>
            <a:r>
              <a:rPr lang="en-US" dirty="0" smtClean="0"/>
              <a:t>Concurrently myocardial NO release is enhanced because of increased inducible-NOS expression</a:t>
            </a:r>
          </a:p>
          <a:p>
            <a:endParaRPr lang="en-US" dirty="0"/>
          </a:p>
        </p:txBody>
      </p:sp>
      <p:sp>
        <p:nvSpPr>
          <p:cNvPr id="3" name="Title 2"/>
          <p:cNvSpPr>
            <a:spLocks noGrp="1"/>
          </p:cNvSpPr>
          <p:nvPr>
            <p:ph type="title"/>
          </p:nvPr>
        </p:nvSpPr>
        <p:spPr/>
        <p:txBody>
          <a:bodyPr/>
          <a:lstStyle/>
          <a:p>
            <a:r>
              <a:rPr lang="en-US" dirty="0" smtClean="0"/>
              <a:t>Nitric oxide</a:t>
            </a:r>
            <a:endParaRPr lang="en-US" dirty="0"/>
          </a:p>
        </p:txBody>
      </p:sp>
    </p:spTree>
    <p:extLst>
      <p:ext uri="{BB962C8B-B14F-4D97-AF65-F5344CB8AC3E}">
        <p14:creationId xmlns:p14="http://schemas.microsoft.com/office/powerpoint/2010/main" val="239703351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08378" y="2644424"/>
            <a:ext cx="7823200" cy="3450696"/>
          </a:xfrm>
        </p:spPr>
        <p:txBody>
          <a:bodyPr>
            <a:normAutofit fontScale="85000" lnSpcReduction="20000"/>
          </a:bodyPr>
          <a:lstStyle/>
          <a:p>
            <a:r>
              <a:rPr lang="en-US" dirty="0" smtClean="0"/>
              <a:t>Prostaglandins</a:t>
            </a:r>
          </a:p>
          <a:p>
            <a:pPr lvl="1"/>
            <a:r>
              <a:rPr lang="en-US" dirty="0" smtClean="0"/>
              <a:t>Attenuate angiotensin II’s </a:t>
            </a:r>
            <a:r>
              <a:rPr lang="en-US" dirty="0" err="1" smtClean="0"/>
              <a:t>vasoconstrictive</a:t>
            </a:r>
            <a:r>
              <a:rPr lang="en-US" dirty="0" smtClean="0"/>
              <a:t> effects on afferent arterioles</a:t>
            </a:r>
          </a:p>
          <a:p>
            <a:r>
              <a:rPr lang="en-US" dirty="0" err="1" smtClean="0"/>
              <a:t>Adrenomedullin</a:t>
            </a:r>
            <a:endParaRPr lang="en-US" dirty="0" smtClean="0"/>
          </a:p>
          <a:p>
            <a:pPr lvl="1"/>
            <a:r>
              <a:rPr lang="en-US" dirty="0" smtClean="0"/>
              <a:t>Induces </a:t>
            </a:r>
            <a:r>
              <a:rPr lang="en-US" dirty="0" err="1" smtClean="0"/>
              <a:t>natriuresis</a:t>
            </a:r>
            <a:r>
              <a:rPr lang="en-US" dirty="0" smtClean="0"/>
              <a:t> and vasodilation </a:t>
            </a:r>
          </a:p>
          <a:p>
            <a:pPr lvl="1"/>
            <a:r>
              <a:rPr lang="en-US" dirty="0" smtClean="0"/>
              <a:t>Increased release occurs with inflammation</a:t>
            </a:r>
          </a:p>
          <a:p>
            <a:pPr lvl="1"/>
            <a:r>
              <a:rPr lang="en-US" dirty="0" smtClean="0"/>
              <a:t>Elevated levels have been documented in people with CHF and in dogs with experimental CHF</a:t>
            </a:r>
          </a:p>
          <a:p>
            <a:r>
              <a:rPr lang="en-US" dirty="0" err="1" smtClean="0"/>
              <a:t>Apelin</a:t>
            </a:r>
            <a:r>
              <a:rPr lang="en-US" dirty="0" smtClean="0"/>
              <a:t> </a:t>
            </a:r>
          </a:p>
          <a:p>
            <a:pPr lvl="1"/>
            <a:r>
              <a:rPr lang="en-US" dirty="0" smtClean="0"/>
              <a:t>Endogenous positive inotrope and vasodilator produced by the endothelium and thought to oppose ATII</a:t>
            </a:r>
          </a:p>
          <a:p>
            <a:pPr lvl="1"/>
            <a:r>
              <a:rPr lang="en-US" dirty="0" smtClean="0"/>
              <a:t>Down-regulated in CHF (humans)</a:t>
            </a:r>
          </a:p>
          <a:p>
            <a:endParaRPr lang="en-US" dirty="0"/>
          </a:p>
        </p:txBody>
      </p:sp>
      <p:sp>
        <p:nvSpPr>
          <p:cNvPr id="3" name="Title 2"/>
          <p:cNvSpPr>
            <a:spLocks noGrp="1"/>
          </p:cNvSpPr>
          <p:nvPr>
            <p:ph type="title"/>
          </p:nvPr>
        </p:nvSpPr>
        <p:spPr/>
        <p:txBody>
          <a:bodyPr/>
          <a:lstStyle/>
          <a:p>
            <a:r>
              <a:rPr lang="en-US" dirty="0" err="1" smtClean="0"/>
              <a:t>Vasodilatory</a:t>
            </a:r>
            <a:r>
              <a:rPr lang="en-US" dirty="0"/>
              <a:t> </a:t>
            </a:r>
            <a:r>
              <a:rPr lang="en-US" dirty="0" smtClean="0"/>
              <a:t>substances</a:t>
            </a:r>
            <a:endParaRPr lang="en-US" dirty="0"/>
          </a:p>
        </p:txBody>
      </p:sp>
    </p:spTree>
    <p:extLst>
      <p:ext uri="{BB962C8B-B14F-4D97-AF65-F5344CB8AC3E}">
        <p14:creationId xmlns:p14="http://schemas.microsoft.com/office/powerpoint/2010/main" val="30967364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912535"/>
            <a:ext cx="7408333" cy="3450696"/>
          </a:xfrm>
        </p:spPr>
        <p:txBody>
          <a:bodyPr>
            <a:normAutofit fontScale="92500" lnSpcReduction="20000"/>
          </a:bodyPr>
          <a:lstStyle/>
          <a:p>
            <a:pPr>
              <a:spcBef>
                <a:spcPts val="0"/>
              </a:spcBef>
            </a:pPr>
            <a:r>
              <a:rPr lang="en-US" dirty="0" smtClean="0"/>
              <a:t>Efferent glomerular arteriolar </a:t>
            </a:r>
          </a:p>
          <a:p>
            <a:pPr marL="0" indent="0">
              <a:spcBef>
                <a:spcPts val="0"/>
              </a:spcBef>
              <a:buNone/>
            </a:pPr>
            <a:r>
              <a:rPr lang="en-US" dirty="0"/>
              <a:t> </a:t>
            </a:r>
            <a:r>
              <a:rPr lang="en-US" dirty="0" smtClean="0"/>
              <a:t>    constriction, mediated by sympathetic stimulation and ATII                 </a:t>
            </a:r>
          </a:p>
          <a:p>
            <a:pPr marL="0" indent="0">
              <a:spcBef>
                <a:spcPts val="0"/>
              </a:spcBef>
              <a:buNone/>
            </a:pPr>
            <a:r>
              <a:rPr lang="en-US" dirty="0"/>
              <a:t> </a:t>
            </a:r>
            <a:r>
              <a:rPr lang="en-US" dirty="0" smtClean="0"/>
              <a:t>    helps maintain GFR when CO and RBF are reduced</a:t>
            </a:r>
          </a:p>
          <a:p>
            <a:pPr lvl="1">
              <a:spcBef>
                <a:spcPts val="0"/>
              </a:spcBef>
            </a:pPr>
            <a:r>
              <a:rPr lang="en-US" dirty="0" smtClean="0"/>
              <a:t>Higher oncotic and lower hydrostatic pressures that develop in the </a:t>
            </a:r>
            <a:r>
              <a:rPr lang="en-US" dirty="0" err="1" smtClean="0"/>
              <a:t>peritubular</a:t>
            </a:r>
            <a:r>
              <a:rPr lang="en-US" dirty="0" smtClean="0"/>
              <a:t> capillaries enhance fluid and sodium reabsorption</a:t>
            </a:r>
          </a:p>
          <a:p>
            <a:pPr lvl="1">
              <a:spcBef>
                <a:spcPts val="0"/>
              </a:spcBef>
            </a:pPr>
            <a:r>
              <a:rPr lang="en-US" dirty="0" smtClean="0"/>
              <a:t>ATII promotes renal cortical blood flow redistribution toward the </a:t>
            </a:r>
            <a:r>
              <a:rPr lang="en-US" dirty="0" err="1" smtClean="0"/>
              <a:t>juxtomedullary</a:t>
            </a:r>
            <a:r>
              <a:rPr lang="en-US" dirty="0" smtClean="0"/>
              <a:t> regions </a:t>
            </a:r>
          </a:p>
          <a:p>
            <a:pPr lvl="1">
              <a:spcBef>
                <a:spcPts val="0"/>
              </a:spcBef>
            </a:pPr>
            <a:r>
              <a:rPr lang="en-US" dirty="0" smtClean="0"/>
              <a:t>ATII induces aldosterone release</a:t>
            </a:r>
          </a:p>
          <a:p>
            <a:pPr lvl="1">
              <a:spcBef>
                <a:spcPts val="0"/>
              </a:spcBef>
            </a:pPr>
            <a:r>
              <a:rPr lang="en-US" dirty="0" smtClean="0"/>
              <a:t>Afferent arteriolar vasodilation mediated by intra-renal vasodilation can partially offset the effects of strong efferent vasoconstriction  </a:t>
            </a:r>
            <a:endParaRPr lang="en-US" dirty="0"/>
          </a:p>
        </p:txBody>
      </p:sp>
      <p:sp>
        <p:nvSpPr>
          <p:cNvPr id="3" name="Title 2"/>
          <p:cNvSpPr>
            <a:spLocks noGrp="1"/>
          </p:cNvSpPr>
          <p:nvPr>
            <p:ph type="title"/>
          </p:nvPr>
        </p:nvSpPr>
        <p:spPr/>
        <p:txBody>
          <a:bodyPr/>
          <a:lstStyle/>
          <a:p>
            <a:r>
              <a:rPr lang="en-US" dirty="0" smtClean="0"/>
              <a:t>Kidney responses</a:t>
            </a:r>
            <a:endParaRPr lang="en-US" dirty="0"/>
          </a:p>
        </p:txBody>
      </p:sp>
      <p:pic>
        <p:nvPicPr>
          <p:cNvPr id="4" name="Picture 3"/>
          <p:cNvPicPr>
            <a:picLocks noChangeAspect="1"/>
          </p:cNvPicPr>
          <p:nvPr/>
        </p:nvPicPr>
        <p:blipFill>
          <a:blip r:embed="rId3"/>
          <a:stretch>
            <a:fillRect/>
          </a:stretch>
        </p:blipFill>
        <p:spPr>
          <a:xfrm>
            <a:off x="5531556" y="1271411"/>
            <a:ext cx="3406422" cy="1924238"/>
          </a:xfrm>
          <a:prstGeom prst="rect">
            <a:avLst/>
          </a:prstGeom>
        </p:spPr>
      </p:pic>
    </p:spTree>
    <p:extLst>
      <p:ext uri="{BB962C8B-B14F-4D97-AF65-F5344CB8AC3E}">
        <p14:creationId xmlns:p14="http://schemas.microsoft.com/office/powerpoint/2010/main" val="25330357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328334"/>
            <a:ext cx="7408333" cy="4303888"/>
          </a:xfrm>
        </p:spPr>
        <p:txBody>
          <a:bodyPr>
            <a:normAutofit fontScale="77500" lnSpcReduction="20000"/>
          </a:bodyPr>
          <a:lstStyle/>
          <a:p>
            <a:r>
              <a:rPr lang="en-US" dirty="0" smtClean="0"/>
              <a:t>Reduced capacity due to</a:t>
            </a:r>
          </a:p>
          <a:p>
            <a:pPr marL="0" indent="0">
              <a:buNone/>
            </a:pPr>
            <a:endParaRPr lang="en-US" dirty="0" smtClean="0"/>
          </a:p>
          <a:p>
            <a:pPr lvl="1"/>
            <a:r>
              <a:rPr lang="en-US" dirty="0" smtClean="0"/>
              <a:t>Poor diastolic filling</a:t>
            </a:r>
          </a:p>
          <a:p>
            <a:pPr marL="301943" lvl="1" indent="0">
              <a:buNone/>
            </a:pPr>
            <a:endParaRPr lang="en-US" dirty="0" smtClean="0"/>
          </a:p>
          <a:p>
            <a:pPr lvl="1"/>
            <a:r>
              <a:rPr lang="en-US" dirty="0" smtClean="0"/>
              <a:t>Inadequate forward cardiac output</a:t>
            </a:r>
          </a:p>
          <a:p>
            <a:pPr lvl="1"/>
            <a:endParaRPr lang="en-US" dirty="0" smtClean="0"/>
          </a:p>
          <a:p>
            <a:pPr lvl="1"/>
            <a:r>
              <a:rPr lang="en-US" dirty="0" smtClean="0"/>
              <a:t>Impaired pulmonary function </a:t>
            </a:r>
          </a:p>
          <a:p>
            <a:pPr marL="301943" lvl="1" indent="0">
              <a:buNone/>
            </a:pPr>
            <a:endParaRPr lang="en-US" dirty="0" smtClean="0"/>
          </a:p>
          <a:p>
            <a:pPr lvl="1"/>
            <a:r>
              <a:rPr lang="en-US" dirty="0" smtClean="0"/>
              <a:t>Abnormal peripheral </a:t>
            </a:r>
            <a:r>
              <a:rPr lang="en-US" dirty="0" err="1" smtClean="0"/>
              <a:t>vasodilatory</a:t>
            </a:r>
            <a:r>
              <a:rPr lang="en-US" dirty="0" smtClean="0"/>
              <a:t> responses can contribute to inadequate skeletal muscle perfusion</a:t>
            </a:r>
          </a:p>
          <a:p>
            <a:pPr lvl="2"/>
            <a:r>
              <a:rPr lang="en-US" dirty="0" smtClean="0"/>
              <a:t>High sympathetic tone, AT II, ADH/AVP</a:t>
            </a:r>
          </a:p>
          <a:p>
            <a:pPr lvl="2"/>
            <a:r>
              <a:rPr lang="en-US" dirty="0" smtClean="0"/>
              <a:t>Increased vascular wall sodium content and interstitial fluid pressure cause vascular stiffening and compression</a:t>
            </a:r>
          </a:p>
          <a:p>
            <a:pPr lvl="2"/>
            <a:r>
              <a:rPr lang="en-US" dirty="0" smtClean="0"/>
              <a:t>Impaired endothelium-dependent relaxation, increased </a:t>
            </a:r>
            <a:r>
              <a:rPr lang="en-US" dirty="0" err="1" smtClean="0"/>
              <a:t>endothelin</a:t>
            </a:r>
            <a:r>
              <a:rPr lang="en-US" dirty="0" smtClean="0"/>
              <a:t> levels and vascular remodeling  </a:t>
            </a:r>
          </a:p>
          <a:p>
            <a:pPr lvl="2"/>
            <a:r>
              <a:rPr lang="en-US" dirty="0" smtClean="0"/>
              <a:t>Normal endothelial-dependent NO production is down-regulated</a:t>
            </a:r>
          </a:p>
        </p:txBody>
      </p:sp>
      <p:sp>
        <p:nvSpPr>
          <p:cNvPr id="3" name="Title 2"/>
          <p:cNvSpPr>
            <a:spLocks noGrp="1"/>
          </p:cNvSpPr>
          <p:nvPr>
            <p:ph type="title"/>
          </p:nvPr>
        </p:nvSpPr>
        <p:spPr/>
        <p:txBody>
          <a:bodyPr/>
          <a:lstStyle/>
          <a:p>
            <a:r>
              <a:rPr lang="en-US" dirty="0" smtClean="0"/>
              <a:t>Exercise capacity</a:t>
            </a:r>
            <a:endParaRPr lang="en-US" dirty="0"/>
          </a:p>
        </p:txBody>
      </p:sp>
      <p:pic>
        <p:nvPicPr>
          <p:cNvPr id="4" name="Picture 3"/>
          <p:cNvPicPr>
            <a:picLocks noChangeAspect="1"/>
          </p:cNvPicPr>
          <p:nvPr/>
        </p:nvPicPr>
        <p:blipFill>
          <a:blip r:embed="rId3"/>
          <a:stretch>
            <a:fillRect/>
          </a:stretch>
        </p:blipFill>
        <p:spPr>
          <a:xfrm>
            <a:off x="6603089" y="1591056"/>
            <a:ext cx="2301021" cy="2853267"/>
          </a:xfrm>
          <a:prstGeom prst="rect">
            <a:avLst/>
          </a:prstGeom>
        </p:spPr>
      </p:pic>
    </p:spTree>
    <p:extLst>
      <p:ext uri="{BB962C8B-B14F-4D97-AF65-F5344CB8AC3E}">
        <p14:creationId xmlns:p14="http://schemas.microsoft.com/office/powerpoint/2010/main" val="16800227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1" y="2342444"/>
            <a:ext cx="8108244" cy="4402667"/>
          </a:xfrm>
        </p:spPr>
        <p:txBody>
          <a:bodyPr>
            <a:normAutofit fontScale="77500" lnSpcReduction="20000"/>
          </a:bodyPr>
          <a:lstStyle/>
          <a:p>
            <a:r>
              <a:rPr lang="en-US" dirty="0" smtClean="0"/>
              <a:t>Magnitude of changes</a:t>
            </a:r>
          </a:p>
          <a:p>
            <a:pPr lvl="1"/>
            <a:r>
              <a:rPr lang="en-US" dirty="0" smtClean="0"/>
              <a:t>Humans with DCM and heart failure</a:t>
            </a:r>
          </a:p>
          <a:p>
            <a:pPr lvl="2"/>
            <a:r>
              <a:rPr lang="en-US" dirty="0" smtClean="0"/>
              <a:t>Plasma aldosterone 6.4x normal</a:t>
            </a:r>
          </a:p>
          <a:p>
            <a:pPr lvl="2"/>
            <a:r>
              <a:rPr lang="en-US" dirty="0" smtClean="0"/>
              <a:t>Plasma renin 9.5x normal</a:t>
            </a:r>
          </a:p>
          <a:p>
            <a:pPr lvl="2"/>
            <a:r>
              <a:rPr lang="en-US" dirty="0" smtClean="0"/>
              <a:t>ANP 14.3x normal</a:t>
            </a:r>
          </a:p>
          <a:p>
            <a:pPr lvl="2"/>
            <a:r>
              <a:rPr lang="en-US" dirty="0" smtClean="0"/>
              <a:t>Renal plasma flow 29% control, GFR 65% control</a:t>
            </a:r>
          </a:p>
          <a:p>
            <a:pPr lvl="2"/>
            <a:r>
              <a:rPr lang="en-US" dirty="0" smtClean="0"/>
              <a:t>Mild increases in BUN (43mg/</a:t>
            </a:r>
            <a:r>
              <a:rPr lang="en-US" dirty="0" err="1" smtClean="0"/>
              <a:t>dL</a:t>
            </a:r>
            <a:r>
              <a:rPr lang="en-US" dirty="0" smtClean="0"/>
              <a:t>) and </a:t>
            </a:r>
            <a:r>
              <a:rPr lang="en-US" dirty="0" err="1" smtClean="0"/>
              <a:t>creatinine</a:t>
            </a:r>
            <a:r>
              <a:rPr lang="en-US" dirty="0" smtClean="0"/>
              <a:t> (1.6mg/</a:t>
            </a:r>
            <a:r>
              <a:rPr lang="en-US" dirty="0" err="1" smtClean="0"/>
              <a:t>dL</a:t>
            </a:r>
            <a:r>
              <a:rPr lang="en-US" dirty="0" smtClean="0"/>
              <a:t>)</a:t>
            </a:r>
          </a:p>
          <a:p>
            <a:pPr lvl="2"/>
            <a:r>
              <a:rPr lang="en-US" dirty="0" smtClean="0"/>
              <a:t>Filtration fraction markedly increased</a:t>
            </a:r>
          </a:p>
          <a:p>
            <a:pPr lvl="2"/>
            <a:r>
              <a:rPr lang="en-US" dirty="0" smtClean="0"/>
              <a:t>32% increase in extracellular volume, 34% increase in plasma volume, 22% increase in blood volume, 16% increase in body water, 37% increase in sodium</a:t>
            </a:r>
          </a:p>
          <a:p>
            <a:pPr lvl="1"/>
            <a:r>
              <a:rPr lang="en-US" dirty="0" smtClean="0"/>
              <a:t>Dogs with heart failure</a:t>
            </a:r>
          </a:p>
          <a:p>
            <a:pPr lvl="2"/>
            <a:r>
              <a:rPr lang="en-US" dirty="0" smtClean="0"/>
              <a:t>Plasma aldosterone 7x baseline</a:t>
            </a:r>
          </a:p>
          <a:p>
            <a:pPr lvl="2"/>
            <a:r>
              <a:rPr lang="en-US" dirty="0" smtClean="0"/>
              <a:t>Plasma renin 10x baseline</a:t>
            </a:r>
          </a:p>
          <a:p>
            <a:pPr lvl="2"/>
            <a:r>
              <a:rPr lang="en-US" dirty="0" smtClean="0"/>
              <a:t>Norepinephrine 3x baseline</a:t>
            </a:r>
          </a:p>
          <a:p>
            <a:pPr lvl="2"/>
            <a:r>
              <a:rPr lang="en-US" dirty="0" smtClean="0"/>
              <a:t>Blood and plasma volume increased 18%, ANP increased to 5x control in dogs with Class III heart failure</a:t>
            </a:r>
          </a:p>
          <a:p>
            <a:pPr lvl="2"/>
            <a:r>
              <a:rPr lang="en-US" dirty="0" smtClean="0"/>
              <a:t>Blood and plasma volume increased 32%, ANP increased to 9x control in dogs with Class IV heart failure</a:t>
            </a:r>
            <a:endParaRPr lang="en-US" dirty="0"/>
          </a:p>
        </p:txBody>
      </p:sp>
      <p:sp>
        <p:nvSpPr>
          <p:cNvPr id="3" name="Title 2"/>
          <p:cNvSpPr>
            <a:spLocks noGrp="1"/>
          </p:cNvSpPr>
          <p:nvPr>
            <p:ph type="title"/>
          </p:nvPr>
        </p:nvSpPr>
        <p:spPr/>
        <p:txBody>
          <a:bodyPr/>
          <a:lstStyle/>
          <a:p>
            <a:r>
              <a:rPr lang="en-US" dirty="0" smtClean="0"/>
              <a:t>Magnitude of changes</a:t>
            </a:r>
            <a:endParaRPr lang="en-US" dirty="0"/>
          </a:p>
        </p:txBody>
      </p:sp>
    </p:spTree>
    <p:extLst>
      <p:ext uri="{BB962C8B-B14F-4D97-AF65-F5344CB8AC3E}">
        <p14:creationId xmlns:p14="http://schemas.microsoft.com/office/powerpoint/2010/main" val="176539173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Cardiogenic shock: Inadequate cellular metabolism secondary to cardiac dysfunction in the face of  adequate intravascular volume</a:t>
            </a:r>
          </a:p>
          <a:p>
            <a:endParaRPr lang="en-US" dirty="0" smtClean="0"/>
          </a:p>
          <a:p>
            <a:r>
              <a:rPr lang="en-US" dirty="0" smtClean="0"/>
              <a:t>Forward heart failure</a:t>
            </a:r>
          </a:p>
          <a:p>
            <a:endParaRPr lang="en-US" dirty="0" smtClean="0"/>
          </a:p>
          <a:p>
            <a:r>
              <a:rPr lang="en-US" dirty="0" smtClean="0"/>
              <a:t>Backward heart failure (i.e. CHF)</a:t>
            </a:r>
            <a:endParaRPr lang="en-US" dirty="0"/>
          </a:p>
        </p:txBody>
      </p:sp>
      <p:sp>
        <p:nvSpPr>
          <p:cNvPr id="3" name="Title 2"/>
          <p:cNvSpPr>
            <a:spLocks noGrp="1"/>
          </p:cNvSpPr>
          <p:nvPr>
            <p:ph type="title"/>
          </p:nvPr>
        </p:nvSpPr>
        <p:spPr/>
        <p:txBody>
          <a:bodyPr/>
          <a:lstStyle/>
          <a:p>
            <a:r>
              <a:rPr lang="en-US" dirty="0" smtClean="0"/>
              <a:t>Definitions</a:t>
            </a:r>
            <a:endParaRPr lang="en-US" dirty="0"/>
          </a:p>
        </p:txBody>
      </p:sp>
    </p:spTree>
    <p:extLst>
      <p:ext uri="{BB962C8B-B14F-4D97-AF65-F5344CB8AC3E}">
        <p14:creationId xmlns:p14="http://schemas.microsoft.com/office/powerpoint/2010/main" val="355285108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943578"/>
            <a:ext cx="7408333" cy="3450696"/>
          </a:xfrm>
        </p:spPr>
        <p:txBody>
          <a:bodyPr/>
          <a:lstStyle/>
          <a:p>
            <a:r>
              <a:rPr lang="en-US" dirty="0" smtClean="0"/>
              <a:t>Initial insult/injury phase</a:t>
            </a:r>
          </a:p>
          <a:p>
            <a:endParaRPr lang="en-US" dirty="0" smtClean="0"/>
          </a:p>
          <a:p>
            <a:r>
              <a:rPr lang="en-US" dirty="0" smtClean="0"/>
              <a:t>Compensation phase</a:t>
            </a:r>
          </a:p>
          <a:p>
            <a:endParaRPr lang="en-US" dirty="0" smtClean="0"/>
          </a:p>
          <a:p>
            <a:r>
              <a:rPr lang="en-US" dirty="0" smtClean="0"/>
              <a:t>Clinical congestive heart failure phase</a:t>
            </a:r>
            <a:endParaRPr lang="en-US" dirty="0"/>
          </a:p>
        </p:txBody>
      </p:sp>
      <p:sp>
        <p:nvSpPr>
          <p:cNvPr id="3" name="Title 2"/>
          <p:cNvSpPr>
            <a:spLocks noGrp="1"/>
          </p:cNvSpPr>
          <p:nvPr>
            <p:ph type="title"/>
          </p:nvPr>
        </p:nvSpPr>
        <p:spPr/>
        <p:txBody>
          <a:bodyPr/>
          <a:lstStyle/>
          <a:p>
            <a:r>
              <a:rPr lang="en-US" dirty="0" smtClean="0"/>
              <a:t>Three Phases</a:t>
            </a:r>
            <a:endParaRPr lang="en-US" dirty="0"/>
          </a:p>
        </p:txBody>
      </p:sp>
      <p:pic>
        <p:nvPicPr>
          <p:cNvPr id="4" name="Picture 3"/>
          <p:cNvPicPr>
            <a:picLocks noChangeAspect="1"/>
          </p:cNvPicPr>
          <p:nvPr/>
        </p:nvPicPr>
        <p:blipFill>
          <a:blip r:embed="rId3"/>
          <a:stretch>
            <a:fillRect/>
          </a:stretch>
        </p:blipFill>
        <p:spPr>
          <a:xfrm>
            <a:off x="5824759" y="2592945"/>
            <a:ext cx="3051130" cy="2585833"/>
          </a:xfrm>
          <a:prstGeom prst="rect">
            <a:avLst/>
          </a:prstGeom>
        </p:spPr>
      </p:pic>
    </p:spTree>
    <p:extLst>
      <p:ext uri="{BB962C8B-B14F-4D97-AF65-F5344CB8AC3E}">
        <p14:creationId xmlns:p14="http://schemas.microsoft.com/office/powerpoint/2010/main" val="279820663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0400" y="2675467"/>
            <a:ext cx="7814733" cy="3450696"/>
          </a:xfrm>
        </p:spPr>
        <p:txBody>
          <a:bodyPr/>
          <a:lstStyle/>
          <a:p>
            <a:r>
              <a:rPr lang="en-US" dirty="0" smtClean="0"/>
              <a:t>New York Heart Association (NYHA) scheme</a:t>
            </a:r>
          </a:p>
          <a:p>
            <a:endParaRPr lang="en-US" dirty="0" smtClean="0"/>
          </a:p>
          <a:p>
            <a:r>
              <a:rPr lang="en-US" dirty="0" smtClean="0"/>
              <a:t>International Small Animal Cardiac Health Council (ISACHC) scheme</a:t>
            </a:r>
          </a:p>
          <a:p>
            <a:endParaRPr lang="en-US" dirty="0"/>
          </a:p>
          <a:p>
            <a:r>
              <a:rPr lang="en-US" dirty="0" smtClean="0"/>
              <a:t>New classification scheme adopted by the American College of Cardiology/American Heart Association in 2001</a:t>
            </a:r>
            <a:endParaRPr lang="en-US" dirty="0"/>
          </a:p>
        </p:txBody>
      </p:sp>
      <p:sp>
        <p:nvSpPr>
          <p:cNvPr id="3" name="Title 2"/>
          <p:cNvSpPr>
            <a:spLocks noGrp="1"/>
          </p:cNvSpPr>
          <p:nvPr>
            <p:ph type="title"/>
          </p:nvPr>
        </p:nvSpPr>
        <p:spPr/>
        <p:txBody>
          <a:bodyPr>
            <a:normAutofit fontScale="90000"/>
          </a:bodyPr>
          <a:lstStyle/>
          <a:p>
            <a:r>
              <a:rPr lang="en-US" dirty="0" smtClean="0"/>
              <a:t>Classification of heart disease/failure</a:t>
            </a:r>
            <a:endParaRPr lang="en-US" dirty="0"/>
          </a:p>
        </p:txBody>
      </p:sp>
    </p:spTree>
    <p:extLst>
      <p:ext uri="{BB962C8B-B14F-4D97-AF65-F5344CB8AC3E}">
        <p14:creationId xmlns:p14="http://schemas.microsoft.com/office/powerpoint/2010/main" val="78930002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Class I: Patients with asymptomatic heart disease</a:t>
            </a:r>
          </a:p>
          <a:p>
            <a:endParaRPr lang="en-US" dirty="0"/>
          </a:p>
          <a:p>
            <a:r>
              <a:rPr lang="en-US" dirty="0" smtClean="0"/>
              <a:t>Class II: Patients with heart disease that causes clinical signs only during strenuous exercise</a:t>
            </a:r>
          </a:p>
          <a:p>
            <a:endParaRPr lang="en-US" dirty="0"/>
          </a:p>
          <a:p>
            <a:r>
              <a:rPr lang="en-US" dirty="0" smtClean="0"/>
              <a:t>Class III: Patients with heart disease that cause clinical signs with routine daily activities/mild exercise</a:t>
            </a:r>
          </a:p>
          <a:p>
            <a:endParaRPr lang="en-US" dirty="0" smtClean="0"/>
          </a:p>
          <a:p>
            <a:r>
              <a:rPr lang="en-US" dirty="0" smtClean="0"/>
              <a:t>Class IV: Patients with heart disease the cause severe clinical signs even at rest</a:t>
            </a:r>
            <a:endParaRPr lang="en-US" dirty="0"/>
          </a:p>
        </p:txBody>
      </p:sp>
      <p:sp>
        <p:nvSpPr>
          <p:cNvPr id="3" name="Title 2"/>
          <p:cNvSpPr>
            <a:spLocks noGrp="1"/>
          </p:cNvSpPr>
          <p:nvPr>
            <p:ph type="title"/>
          </p:nvPr>
        </p:nvSpPr>
        <p:spPr/>
        <p:txBody>
          <a:bodyPr/>
          <a:lstStyle/>
          <a:p>
            <a:r>
              <a:rPr lang="en-US" dirty="0" smtClean="0"/>
              <a:t>NYHA scheme</a:t>
            </a:r>
            <a:endParaRPr lang="en-US" dirty="0"/>
          </a:p>
        </p:txBody>
      </p:sp>
    </p:spTree>
    <p:extLst>
      <p:ext uri="{BB962C8B-B14F-4D97-AF65-F5344CB8AC3E}">
        <p14:creationId xmlns:p14="http://schemas.microsoft.com/office/powerpoint/2010/main" val="254617973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15623" y="2427112"/>
            <a:ext cx="7687733" cy="4205110"/>
          </a:xfrm>
        </p:spPr>
        <p:txBody>
          <a:bodyPr>
            <a:normAutofit fontScale="85000" lnSpcReduction="10000"/>
          </a:bodyPr>
          <a:lstStyle/>
          <a:p>
            <a:r>
              <a:rPr lang="en-US" dirty="0" smtClean="0"/>
              <a:t>IA: Heart disease present, no clinical signs, no signs of compensation</a:t>
            </a:r>
          </a:p>
          <a:p>
            <a:r>
              <a:rPr lang="en-US" dirty="0" smtClean="0"/>
              <a:t>IB: Heart disease present, no clinical signs, signs of compensation on diagnostic imaging</a:t>
            </a:r>
          </a:p>
          <a:p>
            <a:r>
              <a:rPr lang="en-US" dirty="0" smtClean="0"/>
              <a:t>II: Heart disease present, mild to moderate signs of heart failure, at rest no clinical signs of poor systolic function, treatment indicated</a:t>
            </a:r>
          </a:p>
          <a:p>
            <a:r>
              <a:rPr lang="en-US" dirty="0" smtClean="0"/>
              <a:t>IIIA: Heart disease present, clinical signs of advanced heart failure, clinical signs of failure at rest, cardiomegaly apparent, death or severe debilitation likely without treatment, home treatment possible</a:t>
            </a:r>
          </a:p>
          <a:p>
            <a:r>
              <a:rPr lang="en-US" dirty="0" smtClean="0"/>
              <a:t>IIIB: Heart disease present, clinical signs of advanced heart failure, clinical signs of failure at rest, cardiomegaly apparent, death or severe debilitation likely without treatment, hospitalization required</a:t>
            </a:r>
            <a:endParaRPr lang="en-US" dirty="0"/>
          </a:p>
        </p:txBody>
      </p:sp>
      <p:sp>
        <p:nvSpPr>
          <p:cNvPr id="3" name="Title 2"/>
          <p:cNvSpPr>
            <a:spLocks noGrp="1"/>
          </p:cNvSpPr>
          <p:nvPr>
            <p:ph type="title"/>
          </p:nvPr>
        </p:nvSpPr>
        <p:spPr/>
        <p:txBody>
          <a:bodyPr/>
          <a:lstStyle/>
          <a:p>
            <a:r>
              <a:rPr lang="en-US" dirty="0" smtClean="0"/>
              <a:t>ISACHC scheme</a:t>
            </a:r>
            <a:endParaRPr lang="en-US" dirty="0"/>
          </a:p>
        </p:txBody>
      </p:sp>
    </p:spTree>
    <p:extLst>
      <p:ext uri="{BB962C8B-B14F-4D97-AF65-F5344CB8AC3E}">
        <p14:creationId xmlns:p14="http://schemas.microsoft.com/office/powerpoint/2010/main" val="44980029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Stage A: Patients at high risk for developing heart disease, but that currently have no identifiable structural disorder of the heart</a:t>
            </a:r>
          </a:p>
          <a:p>
            <a:r>
              <a:rPr lang="en-US" dirty="0" smtClean="0"/>
              <a:t>Stage B: Patients with structural heart disease, but that have never developed signs of heart failure</a:t>
            </a:r>
          </a:p>
          <a:p>
            <a:pPr lvl="1"/>
            <a:r>
              <a:rPr lang="en-US" dirty="0" smtClean="0"/>
              <a:t>B1: No evidence of cardiac remodeling</a:t>
            </a:r>
          </a:p>
          <a:p>
            <a:pPr lvl="1"/>
            <a:r>
              <a:rPr lang="en-US" dirty="0" smtClean="0"/>
              <a:t>B2: Evidence of remodeling and cardiac enlargement</a:t>
            </a:r>
          </a:p>
          <a:p>
            <a:r>
              <a:rPr lang="en-US" dirty="0" smtClean="0"/>
              <a:t>Stage C: Patients with past or current clinical signs of heart failure associated with structural disease</a:t>
            </a:r>
          </a:p>
          <a:p>
            <a:r>
              <a:rPr lang="en-US" dirty="0" smtClean="0"/>
              <a:t>Stage D: Patients with end-stage disease with clinical signs of heart failure that are refractory to “standard therapy”</a:t>
            </a:r>
            <a:endParaRPr lang="en-US" dirty="0"/>
          </a:p>
        </p:txBody>
      </p:sp>
      <p:sp>
        <p:nvSpPr>
          <p:cNvPr id="3" name="Title 2"/>
          <p:cNvSpPr>
            <a:spLocks noGrp="1"/>
          </p:cNvSpPr>
          <p:nvPr>
            <p:ph type="title"/>
          </p:nvPr>
        </p:nvSpPr>
        <p:spPr/>
        <p:txBody>
          <a:bodyPr>
            <a:normAutofit fontScale="90000"/>
          </a:bodyPr>
          <a:lstStyle/>
          <a:p>
            <a:r>
              <a:rPr lang="en-US" dirty="0" smtClean="0"/>
              <a:t>Newer classification scheme adapted by ACC/AHA 2001</a:t>
            </a:r>
            <a:endParaRPr lang="en-US" dirty="0"/>
          </a:p>
        </p:txBody>
      </p:sp>
    </p:spTree>
    <p:extLst>
      <p:ext uri="{BB962C8B-B14F-4D97-AF65-F5344CB8AC3E}">
        <p14:creationId xmlns:p14="http://schemas.microsoft.com/office/powerpoint/2010/main" val="2517588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675467"/>
            <a:ext cx="8229601" cy="3450696"/>
          </a:xfrm>
        </p:spPr>
        <p:txBody>
          <a:bodyPr/>
          <a:lstStyle/>
          <a:p>
            <a:r>
              <a:rPr lang="en-US" dirty="0" smtClean="0"/>
              <a:t>Congestion and edema</a:t>
            </a:r>
          </a:p>
          <a:p>
            <a:endParaRPr lang="en-US" dirty="0" smtClean="0"/>
          </a:p>
          <a:p>
            <a:r>
              <a:rPr lang="en-US" dirty="0" smtClean="0"/>
              <a:t>Inadequate blood flow (low output or forward heart failure)</a:t>
            </a:r>
          </a:p>
          <a:p>
            <a:endParaRPr lang="en-US" dirty="0" smtClean="0"/>
          </a:p>
          <a:p>
            <a:r>
              <a:rPr lang="en-US" dirty="0" smtClean="0"/>
              <a:t>Markedly decreased blood flow and low blood pressure (cardiogenic shock)</a:t>
            </a:r>
          </a:p>
        </p:txBody>
      </p:sp>
      <p:sp>
        <p:nvSpPr>
          <p:cNvPr id="3" name="Title 2"/>
          <p:cNvSpPr>
            <a:spLocks noGrp="1"/>
          </p:cNvSpPr>
          <p:nvPr>
            <p:ph type="title"/>
          </p:nvPr>
        </p:nvSpPr>
        <p:spPr/>
        <p:txBody>
          <a:bodyPr/>
          <a:lstStyle/>
          <a:p>
            <a:r>
              <a:rPr lang="en-US" dirty="0" smtClean="0"/>
              <a:t>Signs of CHF</a:t>
            </a:r>
            <a:endParaRPr lang="en-US" dirty="0"/>
          </a:p>
        </p:txBody>
      </p:sp>
      <p:pic>
        <p:nvPicPr>
          <p:cNvPr id="4" name="Picture 3"/>
          <p:cNvPicPr>
            <a:picLocks noChangeAspect="1"/>
          </p:cNvPicPr>
          <p:nvPr/>
        </p:nvPicPr>
        <p:blipFill>
          <a:blip r:embed="rId3"/>
          <a:stretch>
            <a:fillRect/>
          </a:stretch>
        </p:blipFill>
        <p:spPr>
          <a:xfrm>
            <a:off x="6886222" y="996950"/>
            <a:ext cx="2032000" cy="2425700"/>
          </a:xfrm>
          <a:prstGeom prst="rect">
            <a:avLst/>
          </a:prstGeom>
        </p:spPr>
      </p:pic>
    </p:spTree>
    <p:extLst>
      <p:ext uri="{BB962C8B-B14F-4D97-AF65-F5344CB8AC3E}">
        <p14:creationId xmlns:p14="http://schemas.microsoft.com/office/powerpoint/2010/main" val="490002470"/>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1" y="2675467"/>
            <a:ext cx="8229600" cy="3450696"/>
          </a:xfrm>
        </p:spPr>
        <p:txBody>
          <a:bodyPr>
            <a:normAutofit lnSpcReduction="10000"/>
          </a:bodyPr>
          <a:lstStyle/>
          <a:p>
            <a:r>
              <a:rPr lang="en-US" dirty="0" smtClean="0"/>
              <a:t>Congestion and edema occur secondary to:</a:t>
            </a:r>
          </a:p>
          <a:p>
            <a:pPr lvl="1"/>
            <a:r>
              <a:rPr lang="en-US" dirty="0"/>
              <a:t>I</a:t>
            </a:r>
            <a:r>
              <a:rPr lang="en-US" dirty="0" smtClean="0"/>
              <a:t>ncrease in capillary hydrostatic pressure</a:t>
            </a:r>
          </a:p>
          <a:p>
            <a:pPr lvl="2"/>
            <a:r>
              <a:rPr lang="en-US" dirty="0" smtClean="0"/>
              <a:t>Increased diastolic pressure in the left ventricle and/or high systolic and diastolic pressures in the left atrium and pulmonary veins </a:t>
            </a:r>
          </a:p>
          <a:p>
            <a:pPr lvl="2"/>
            <a:r>
              <a:rPr lang="en-US" dirty="0" smtClean="0"/>
              <a:t>Transudation of fluid from the capillaries into the pulmonary </a:t>
            </a:r>
            <a:r>
              <a:rPr lang="en-US" dirty="0" err="1" smtClean="0"/>
              <a:t>interstitium</a:t>
            </a:r>
            <a:r>
              <a:rPr lang="en-US" dirty="0" smtClean="0"/>
              <a:t> and alveoli </a:t>
            </a:r>
          </a:p>
          <a:p>
            <a:pPr lvl="1"/>
            <a:r>
              <a:rPr lang="en-US" dirty="0" smtClean="0"/>
              <a:t>Clinical signs include tachypnea, orthopnea, dyspnea, coughing</a:t>
            </a:r>
          </a:p>
          <a:p>
            <a:pPr lvl="1"/>
            <a:r>
              <a:rPr lang="en-US" dirty="0" smtClean="0"/>
              <a:t>PE findings can also include crackles, tachycardia, heart murmur, gallop rhythm, hypothermia, evidence of poor peripheral perfusion</a:t>
            </a:r>
          </a:p>
          <a:p>
            <a:endParaRPr lang="en-US" dirty="0" smtClean="0"/>
          </a:p>
          <a:p>
            <a:pPr lvl="1"/>
            <a:endParaRPr lang="en-US" dirty="0"/>
          </a:p>
        </p:txBody>
      </p:sp>
      <p:sp>
        <p:nvSpPr>
          <p:cNvPr id="3" name="Title 2"/>
          <p:cNvSpPr>
            <a:spLocks noGrp="1"/>
          </p:cNvSpPr>
          <p:nvPr>
            <p:ph type="title"/>
          </p:nvPr>
        </p:nvSpPr>
        <p:spPr/>
        <p:txBody>
          <a:bodyPr/>
          <a:lstStyle/>
          <a:p>
            <a:r>
              <a:rPr lang="en-US" dirty="0" smtClean="0"/>
              <a:t>Left-sided CHF</a:t>
            </a:r>
            <a:endParaRPr lang="en-US" dirty="0"/>
          </a:p>
        </p:txBody>
      </p:sp>
    </p:spTree>
    <p:extLst>
      <p:ext uri="{BB962C8B-B14F-4D97-AF65-F5344CB8AC3E}">
        <p14:creationId xmlns:p14="http://schemas.microsoft.com/office/powerpoint/2010/main" val="355530227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5734" y="2675467"/>
            <a:ext cx="7814733" cy="3450696"/>
          </a:xfrm>
        </p:spPr>
        <p:txBody>
          <a:bodyPr/>
          <a:lstStyle/>
          <a:p>
            <a:r>
              <a:rPr lang="en-US" dirty="0"/>
              <a:t>A</a:t>
            </a:r>
            <a:r>
              <a:rPr lang="en-US" dirty="0" smtClean="0"/>
              <a:t>ccumulation of extravascular fluid within the pulmonary parenchyma or alveoli</a:t>
            </a:r>
          </a:p>
          <a:p>
            <a:pPr lvl="1"/>
            <a:r>
              <a:rPr lang="en-US" dirty="0"/>
              <a:t>I</a:t>
            </a:r>
            <a:r>
              <a:rPr lang="en-US" dirty="0" smtClean="0"/>
              <a:t>ncreased hydrostatic pressure</a:t>
            </a:r>
          </a:p>
          <a:p>
            <a:pPr lvl="1"/>
            <a:r>
              <a:rPr lang="en-US" dirty="0" smtClean="0"/>
              <a:t>Increased permeability</a:t>
            </a:r>
          </a:p>
          <a:p>
            <a:r>
              <a:rPr lang="en-US" dirty="0" smtClean="0"/>
              <a:t>Hypoxemia secondary to V/Q mismatch predominantly</a:t>
            </a:r>
          </a:p>
          <a:p>
            <a:pPr lvl="1"/>
            <a:endParaRPr lang="en-US" dirty="0"/>
          </a:p>
        </p:txBody>
      </p:sp>
      <p:sp>
        <p:nvSpPr>
          <p:cNvPr id="3" name="Title 2"/>
          <p:cNvSpPr>
            <a:spLocks noGrp="1"/>
          </p:cNvSpPr>
          <p:nvPr>
            <p:ph type="title"/>
          </p:nvPr>
        </p:nvSpPr>
        <p:spPr/>
        <p:txBody>
          <a:bodyPr/>
          <a:lstStyle/>
          <a:p>
            <a:r>
              <a:rPr lang="en-US" dirty="0" smtClean="0"/>
              <a:t>Pulmonary edema</a:t>
            </a:r>
            <a:endParaRPr lang="en-US" dirty="0"/>
          </a:p>
        </p:txBody>
      </p:sp>
      <p:sp>
        <p:nvSpPr>
          <p:cNvPr id="4" name="TextBox 3"/>
          <p:cNvSpPr txBox="1"/>
          <p:nvPr/>
        </p:nvSpPr>
        <p:spPr>
          <a:xfrm>
            <a:off x="2102555" y="5541387"/>
            <a:ext cx="4624583" cy="584776"/>
          </a:xfrm>
          <a:prstGeom prst="rect">
            <a:avLst/>
          </a:prstGeom>
          <a:noFill/>
        </p:spPr>
        <p:txBody>
          <a:bodyPr wrap="none" rtlCol="0">
            <a:spAutoFit/>
          </a:bodyPr>
          <a:lstStyle/>
          <a:p>
            <a:r>
              <a:rPr lang="en-US" sz="3200" dirty="0" err="1" smtClean="0">
                <a:solidFill>
                  <a:srgbClr val="0000FF"/>
                </a:solidFill>
              </a:rPr>
              <a:t>Jv</a:t>
            </a:r>
            <a:r>
              <a:rPr lang="en-US" sz="3200" dirty="0" smtClean="0">
                <a:solidFill>
                  <a:srgbClr val="0000FF"/>
                </a:solidFill>
              </a:rPr>
              <a:t>=</a:t>
            </a:r>
            <a:r>
              <a:rPr lang="en-US" sz="3200" dirty="0" err="1" smtClean="0">
                <a:solidFill>
                  <a:srgbClr val="0000FF"/>
                </a:solidFill>
              </a:rPr>
              <a:t>Kf</a:t>
            </a:r>
            <a:r>
              <a:rPr lang="en-US" sz="3200" dirty="0" smtClean="0">
                <a:solidFill>
                  <a:srgbClr val="0000FF"/>
                </a:solidFill>
              </a:rPr>
              <a:t>([Pc-Pi] – </a:t>
            </a:r>
            <a:r>
              <a:rPr lang="en-US" sz="3200" dirty="0" err="1" smtClean="0">
                <a:solidFill>
                  <a:srgbClr val="0000FF"/>
                </a:solidFill>
              </a:rPr>
              <a:t>σ</a:t>
            </a:r>
            <a:r>
              <a:rPr lang="en-US" sz="3200" dirty="0" smtClean="0">
                <a:solidFill>
                  <a:srgbClr val="0000FF"/>
                </a:solidFill>
              </a:rPr>
              <a:t> [π</a:t>
            </a:r>
            <a:r>
              <a:rPr lang="en-US" sz="3200" baseline="-25000" dirty="0" smtClean="0">
                <a:solidFill>
                  <a:srgbClr val="0000FF"/>
                </a:solidFill>
              </a:rPr>
              <a:t>c</a:t>
            </a:r>
            <a:r>
              <a:rPr lang="en-US" sz="3200" dirty="0" smtClean="0">
                <a:solidFill>
                  <a:srgbClr val="0000FF"/>
                </a:solidFill>
              </a:rPr>
              <a:t> – π</a:t>
            </a:r>
            <a:r>
              <a:rPr lang="en-US" sz="3200" baseline="-25000" dirty="0" err="1" smtClean="0">
                <a:solidFill>
                  <a:srgbClr val="0000FF"/>
                </a:solidFill>
              </a:rPr>
              <a:t>i</a:t>
            </a:r>
            <a:r>
              <a:rPr lang="en-US" sz="3200" dirty="0" smtClean="0">
                <a:solidFill>
                  <a:srgbClr val="0000FF"/>
                </a:solidFill>
              </a:rPr>
              <a:t>])</a:t>
            </a:r>
            <a:endParaRPr lang="en-US" sz="3200" dirty="0">
              <a:solidFill>
                <a:srgbClr val="0000FF"/>
              </a:solidFill>
            </a:endParaRPr>
          </a:p>
        </p:txBody>
      </p:sp>
    </p:spTree>
    <p:extLst>
      <p:ext uri="{BB962C8B-B14F-4D97-AF65-F5344CB8AC3E}">
        <p14:creationId xmlns:p14="http://schemas.microsoft.com/office/powerpoint/2010/main" val="2430639157"/>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73289" y="3054526"/>
            <a:ext cx="7408333" cy="3450696"/>
          </a:xfrm>
        </p:spPr>
        <p:txBody>
          <a:bodyPr/>
          <a:lstStyle/>
          <a:p>
            <a:pPr>
              <a:spcBef>
                <a:spcPts val="0"/>
              </a:spcBef>
            </a:pPr>
            <a:r>
              <a:rPr lang="en-US" dirty="0" smtClean="0"/>
              <a:t>Increased right ventricular diastolic </a:t>
            </a:r>
          </a:p>
          <a:p>
            <a:pPr marL="0" indent="0">
              <a:spcBef>
                <a:spcPts val="0"/>
              </a:spcBef>
              <a:buNone/>
            </a:pPr>
            <a:r>
              <a:rPr lang="en-US" dirty="0"/>
              <a:t> </a:t>
            </a:r>
            <a:r>
              <a:rPr lang="en-US" dirty="0" smtClean="0"/>
              <a:t>   pressure and/or increased right atrial, systemic           </a:t>
            </a:r>
          </a:p>
          <a:p>
            <a:pPr marL="0" indent="0">
              <a:spcBef>
                <a:spcPts val="0"/>
              </a:spcBef>
              <a:buNone/>
            </a:pPr>
            <a:r>
              <a:rPr lang="en-US" dirty="0" smtClean="0"/>
              <a:t>    venous and systemic capillary pressure</a:t>
            </a:r>
          </a:p>
          <a:p>
            <a:r>
              <a:rPr lang="en-US" dirty="0" smtClean="0"/>
              <a:t>Ascites, pleural effusion, peripheral edema</a:t>
            </a:r>
          </a:p>
          <a:p>
            <a:pPr lvl="1"/>
            <a:r>
              <a:rPr lang="en-US" dirty="0" smtClean="0"/>
              <a:t>Ascites occurs when hepatic sinusoidal pressure is increased, resulting in weeping from the capsular surface of the liver into the peritoneal space</a:t>
            </a:r>
          </a:p>
          <a:p>
            <a:pPr lvl="1"/>
            <a:r>
              <a:rPr lang="en-US" dirty="0" smtClean="0"/>
              <a:t>Jugular venous distension may or may not be present</a:t>
            </a:r>
            <a:endParaRPr lang="en-US" dirty="0"/>
          </a:p>
        </p:txBody>
      </p:sp>
      <p:sp>
        <p:nvSpPr>
          <p:cNvPr id="3" name="Title 2"/>
          <p:cNvSpPr>
            <a:spLocks noGrp="1"/>
          </p:cNvSpPr>
          <p:nvPr>
            <p:ph type="title"/>
          </p:nvPr>
        </p:nvSpPr>
        <p:spPr/>
        <p:txBody>
          <a:bodyPr/>
          <a:lstStyle/>
          <a:p>
            <a:r>
              <a:rPr lang="en-US" dirty="0" smtClean="0"/>
              <a:t>Right-sided CHF</a:t>
            </a:r>
            <a:endParaRPr lang="en-US" dirty="0"/>
          </a:p>
        </p:txBody>
      </p:sp>
      <p:pic>
        <p:nvPicPr>
          <p:cNvPr id="4" name="Picture 3"/>
          <p:cNvPicPr>
            <a:picLocks noChangeAspect="1"/>
          </p:cNvPicPr>
          <p:nvPr/>
        </p:nvPicPr>
        <p:blipFill>
          <a:blip r:embed="rId3"/>
          <a:stretch>
            <a:fillRect/>
          </a:stretch>
        </p:blipFill>
        <p:spPr>
          <a:xfrm flipH="1">
            <a:off x="5854700" y="1411111"/>
            <a:ext cx="3080534" cy="2046111"/>
          </a:xfrm>
          <a:prstGeom prst="rect">
            <a:avLst/>
          </a:prstGeom>
        </p:spPr>
      </p:pic>
    </p:spTree>
    <p:extLst>
      <p:ext uri="{BB962C8B-B14F-4D97-AF65-F5344CB8AC3E}">
        <p14:creationId xmlns:p14="http://schemas.microsoft.com/office/powerpoint/2010/main" val="199671934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Low-output (forward) heart failure</a:t>
            </a:r>
            <a:endParaRPr lang="en-US" dirty="0"/>
          </a:p>
        </p:txBody>
      </p:sp>
      <p:sp>
        <p:nvSpPr>
          <p:cNvPr id="4" name="TextBox 3"/>
          <p:cNvSpPr txBox="1"/>
          <p:nvPr/>
        </p:nvSpPr>
        <p:spPr>
          <a:xfrm>
            <a:off x="166762" y="2915356"/>
            <a:ext cx="3416320" cy="2585323"/>
          </a:xfrm>
          <a:prstGeom prst="rect">
            <a:avLst/>
          </a:prstGeom>
          <a:noFill/>
        </p:spPr>
        <p:txBody>
          <a:bodyPr wrap="none" rtlCol="0">
            <a:spAutoFit/>
          </a:bodyPr>
          <a:lstStyle/>
          <a:p>
            <a:r>
              <a:rPr lang="en-US" dirty="0" smtClean="0"/>
              <a:t>Clinical Signs:</a:t>
            </a:r>
            <a:endParaRPr lang="en-US" dirty="0"/>
          </a:p>
          <a:p>
            <a:pPr marL="285750" indent="-285750">
              <a:buFont typeface="Arial"/>
              <a:buChar char="•"/>
            </a:pPr>
            <a:r>
              <a:rPr lang="en-US" dirty="0" smtClean="0"/>
              <a:t>Fatigue</a:t>
            </a:r>
          </a:p>
          <a:p>
            <a:pPr marL="285750" indent="-285750">
              <a:buFont typeface="Arial"/>
              <a:buChar char="•"/>
            </a:pPr>
            <a:r>
              <a:rPr lang="en-US" dirty="0" smtClean="0"/>
              <a:t>Weakness</a:t>
            </a:r>
          </a:p>
          <a:p>
            <a:pPr marL="285750" indent="-285750">
              <a:buFont typeface="Arial"/>
              <a:buChar char="•"/>
            </a:pPr>
            <a:r>
              <a:rPr lang="en-US" dirty="0" smtClean="0"/>
              <a:t>Poor exercise tolerance</a:t>
            </a:r>
          </a:p>
          <a:p>
            <a:pPr marL="285750" indent="-285750">
              <a:buFont typeface="Arial"/>
              <a:buChar char="•"/>
            </a:pPr>
            <a:r>
              <a:rPr lang="en-US" dirty="0" smtClean="0"/>
              <a:t>Cold extremities</a:t>
            </a:r>
          </a:p>
          <a:p>
            <a:pPr marL="285750" indent="-285750">
              <a:buFont typeface="Arial"/>
              <a:buChar char="•"/>
            </a:pPr>
            <a:r>
              <a:rPr lang="en-US" dirty="0" smtClean="0"/>
              <a:t>Hypothermia</a:t>
            </a:r>
          </a:p>
          <a:p>
            <a:pPr marL="285750" indent="-285750">
              <a:buFont typeface="Arial"/>
              <a:buChar char="•"/>
            </a:pPr>
            <a:r>
              <a:rPr lang="en-US" dirty="0" smtClean="0"/>
              <a:t>Poor mucous membrane color</a:t>
            </a:r>
          </a:p>
          <a:p>
            <a:pPr marL="285750" indent="-285750">
              <a:buFont typeface="Arial"/>
              <a:buChar char="•"/>
            </a:pPr>
            <a:r>
              <a:rPr lang="en-US" dirty="0" smtClean="0"/>
              <a:t>Slow capillary refill time</a:t>
            </a:r>
            <a:br>
              <a:rPr lang="en-US" dirty="0" smtClean="0"/>
            </a:br>
            <a:endParaRPr lang="en-US" dirty="0"/>
          </a:p>
        </p:txBody>
      </p:sp>
      <p:sp>
        <p:nvSpPr>
          <p:cNvPr id="5" name="TextBox 4"/>
          <p:cNvSpPr txBox="1"/>
          <p:nvPr/>
        </p:nvSpPr>
        <p:spPr>
          <a:xfrm>
            <a:off x="5810271" y="2958267"/>
            <a:ext cx="3005951" cy="3139321"/>
          </a:xfrm>
          <a:prstGeom prst="rect">
            <a:avLst/>
          </a:prstGeom>
          <a:noFill/>
        </p:spPr>
        <p:txBody>
          <a:bodyPr wrap="none" rtlCol="0">
            <a:spAutoFit/>
          </a:bodyPr>
          <a:lstStyle/>
          <a:p>
            <a:r>
              <a:rPr lang="en-US" dirty="0" smtClean="0"/>
              <a:t>Laboratory Evidence:</a:t>
            </a:r>
          </a:p>
          <a:p>
            <a:pPr marL="285750" indent="-285750">
              <a:buFont typeface="Arial"/>
              <a:buChar char="•"/>
            </a:pPr>
            <a:r>
              <a:rPr lang="en-US" dirty="0" smtClean="0"/>
              <a:t>Decreased cardiac index</a:t>
            </a:r>
          </a:p>
          <a:p>
            <a:pPr marL="285750" indent="-285750">
              <a:buFont typeface="Arial"/>
              <a:buChar char="•"/>
            </a:pPr>
            <a:r>
              <a:rPr lang="en-US" dirty="0" smtClean="0"/>
              <a:t>Decreased tissue oxygen </a:t>
            </a:r>
          </a:p>
          <a:p>
            <a:r>
              <a:rPr lang="en-US" dirty="0"/>
              <a:t> </a:t>
            </a:r>
            <a:r>
              <a:rPr lang="en-US" dirty="0" smtClean="0"/>
              <a:t>     delivery</a:t>
            </a:r>
          </a:p>
          <a:p>
            <a:pPr marL="285750" indent="-285750">
              <a:buFont typeface="Arial"/>
              <a:buChar char="•"/>
            </a:pPr>
            <a:r>
              <a:rPr lang="en-US" dirty="0" smtClean="0"/>
              <a:t>Widened </a:t>
            </a:r>
            <a:r>
              <a:rPr lang="en-US" dirty="0" err="1" smtClean="0"/>
              <a:t>arteriovenous</a:t>
            </a:r>
            <a:r>
              <a:rPr lang="en-US" dirty="0" smtClean="0"/>
              <a:t> </a:t>
            </a:r>
          </a:p>
          <a:p>
            <a:r>
              <a:rPr lang="en-US" dirty="0"/>
              <a:t> </a:t>
            </a:r>
            <a:r>
              <a:rPr lang="en-US" dirty="0" smtClean="0"/>
              <a:t>     oxygen difference</a:t>
            </a:r>
          </a:p>
          <a:p>
            <a:pPr marL="285750" indent="-285750">
              <a:buFont typeface="Arial"/>
              <a:buChar char="•"/>
            </a:pPr>
            <a:r>
              <a:rPr lang="en-US" dirty="0" smtClean="0"/>
              <a:t>Lactic acidosis</a:t>
            </a:r>
          </a:p>
          <a:p>
            <a:pPr marL="285750" indent="-285750">
              <a:buFont typeface="Arial"/>
              <a:buChar char="•"/>
            </a:pPr>
            <a:r>
              <a:rPr lang="en-US" dirty="0" smtClean="0"/>
              <a:t>Decreased venous oxygen </a:t>
            </a:r>
          </a:p>
          <a:p>
            <a:r>
              <a:rPr lang="en-US" dirty="0"/>
              <a:t> </a:t>
            </a:r>
            <a:r>
              <a:rPr lang="en-US" dirty="0" smtClean="0"/>
              <a:t>     tension</a:t>
            </a:r>
          </a:p>
          <a:p>
            <a:pPr marL="285750" indent="-285750">
              <a:buFont typeface="Arial"/>
              <a:buChar char="•"/>
            </a:pPr>
            <a:r>
              <a:rPr lang="en-US" dirty="0" smtClean="0"/>
              <a:t>Azotemia</a:t>
            </a:r>
          </a:p>
          <a:p>
            <a:pPr marL="285750" indent="-285750">
              <a:buFont typeface="Arial"/>
              <a:buChar char="•"/>
            </a:pPr>
            <a:endParaRPr lang="en-US" dirty="0"/>
          </a:p>
        </p:txBody>
      </p:sp>
      <p:pic>
        <p:nvPicPr>
          <p:cNvPr id="10" name="Content Placeholder 9"/>
          <p:cNvPicPr>
            <a:picLocks noGrp="1" noChangeAspect="1"/>
          </p:cNvPicPr>
          <p:nvPr>
            <p:ph idx="1"/>
          </p:nvPr>
        </p:nvPicPr>
        <p:blipFill>
          <a:blip r:embed="rId3"/>
          <a:srcRect l="-97644" r="-97644"/>
          <a:stretch>
            <a:fillRect/>
          </a:stretch>
        </p:blipFill>
        <p:spPr>
          <a:xfrm>
            <a:off x="1434913" y="2915356"/>
            <a:ext cx="6345954" cy="2955855"/>
          </a:xfrm>
        </p:spPr>
      </p:pic>
    </p:spTree>
    <p:extLst>
      <p:ext uri="{BB962C8B-B14F-4D97-AF65-F5344CB8AC3E}">
        <p14:creationId xmlns:p14="http://schemas.microsoft.com/office/powerpoint/2010/main" val="417064721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458105"/>
            <a:ext cx="7814733" cy="3450696"/>
          </a:xfrm>
        </p:spPr>
        <p:txBody>
          <a:bodyPr>
            <a:normAutofit/>
          </a:bodyPr>
          <a:lstStyle/>
          <a:p>
            <a:r>
              <a:rPr lang="en-US" dirty="0" smtClean="0"/>
              <a:t>Options that the body has to deal with a decrease in CO</a:t>
            </a:r>
          </a:p>
          <a:p>
            <a:pPr lvl="1"/>
            <a:r>
              <a:rPr lang="en-US" dirty="0" smtClean="0"/>
              <a:t>Increase HR</a:t>
            </a:r>
          </a:p>
          <a:p>
            <a:pPr lvl="1"/>
            <a:r>
              <a:rPr lang="en-US" dirty="0" smtClean="0"/>
              <a:t>Increase SV</a:t>
            </a:r>
          </a:p>
          <a:p>
            <a:pPr lvl="2"/>
            <a:r>
              <a:rPr lang="en-US" dirty="0" smtClean="0"/>
              <a:t>Increase preload</a:t>
            </a:r>
          </a:p>
          <a:p>
            <a:pPr lvl="2"/>
            <a:r>
              <a:rPr lang="en-US" dirty="0" smtClean="0"/>
              <a:t>Increase contractility</a:t>
            </a:r>
          </a:p>
          <a:p>
            <a:pPr lvl="2"/>
            <a:r>
              <a:rPr lang="en-US" dirty="0" smtClean="0"/>
              <a:t>Decrease afterload</a:t>
            </a:r>
            <a:endParaRPr lang="en-US" dirty="0"/>
          </a:p>
        </p:txBody>
      </p:sp>
      <p:sp>
        <p:nvSpPr>
          <p:cNvPr id="3" name="Title 2"/>
          <p:cNvSpPr>
            <a:spLocks noGrp="1"/>
          </p:cNvSpPr>
          <p:nvPr>
            <p:ph type="title"/>
          </p:nvPr>
        </p:nvSpPr>
        <p:spPr/>
        <p:txBody>
          <a:bodyPr/>
          <a:lstStyle/>
          <a:p>
            <a:r>
              <a:rPr lang="en-US" dirty="0" smtClean="0"/>
              <a:t>Pathophysiology</a:t>
            </a:r>
            <a:endParaRPr lang="en-US" dirty="0"/>
          </a:p>
        </p:txBody>
      </p:sp>
      <p:sp>
        <p:nvSpPr>
          <p:cNvPr id="4" name="TextBox 3"/>
          <p:cNvSpPr txBox="1"/>
          <p:nvPr/>
        </p:nvSpPr>
        <p:spPr>
          <a:xfrm>
            <a:off x="2362201" y="2342445"/>
            <a:ext cx="4204321" cy="1292662"/>
          </a:xfrm>
          <a:prstGeom prst="rect">
            <a:avLst/>
          </a:prstGeom>
          <a:noFill/>
        </p:spPr>
        <p:txBody>
          <a:bodyPr wrap="none" rtlCol="0">
            <a:spAutoFit/>
          </a:bodyPr>
          <a:lstStyle/>
          <a:p>
            <a:r>
              <a:rPr lang="en-US" sz="6000" dirty="0">
                <a:solidFill>
                  <a:srgbClr val="0000FF"/>
                </a:solidFill>
              </a:rPr>
              <a:t>CO= SV x HR</a:t>
            </a:r>
          </a:p>
          <a:p>
            <a:endParaRPr lang="en-US" dirty="0"/>
          </a:p>
        </p:txBody>
      </p:sp>
    </p:spTree>
    <p:extLst>
      <p:ext uri="{BB962C8B-B14F-4D97-AF65-F5344CB8AC3E}">
        <p14:creationId xmlns:p14="http://schemas.microsoft.com/office/powerpoint/2010/main" val="19044909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marL="274320" lvl="1"/>
            <a:r>
              <a:rPr lang="en-US" dirty="0" smtClean="0"/>
              <a:t>Heart failure definition</a:t>
            </a:r>
          </a:p>
          <a:p>
            <a:pPr marL="274320" lvl="1"/>
            <a:endParaRPr lang="en-US" dirty="0"/>
          </a:p>
          <a:p>
            <a:pPr marL="274320" lvl="1"/>
            <a:r>
              <a:rPr lang="en-US" dirty="0" smtClean="0"/>
              <a:t>Etiologies for heart failure are numerous</a:t>
            </a:r>
          </a:p>
          <a:p>
            <a:pPr marL="274320" lvl="1"/>
            <a:endParaRPr lang="en-US" dirty="0"/>
          </a:p>
          <a:p>
            <a:pPr marL="274320" lvl="1"/>
            <a:r>
              <a:rPr lang="en-US" dirty="0" smtClean="0"/>
              <a:t>Prioritization of cardiac function occurs</a:t>
            </a:r>
          </a:p>
          <a:p>
            <a:pPr marL="274320" lvl="1"/>
            <a:endParaRPr lang="en-US" dirty="0" smtClean="0"/>
          </a:p>
          <a:p>
            <a:pPr marL="274320" lvl="1"/>
            <a:r>
              <a:rPr lang="en-US" dirty="0" smtClean="0"/>
              <a:t>Many cardiac responses to decreased CO occur</a:t>
            </a:r>
          </a:p>
          <a:p>
            <a:pPr marL="274320" lvl="1"/>
            <a:endParaRPr lang="en-US" dirty="0"/>
          </a:p>
          <a:p>
            <a:pPr marL="274320" lvl="1"/>
            <a:r>
              <a:rPr lang="en-US" dirty="0" smtClean="0"/>
              <a:t>With time these responses become maladaptive and contribute to the onset of congestive heart failure</a:t>
            </a:r>
          </a:p>
          <a:p>
            <a:pPr marL="274320" lvl="1"/>
            <a:endParaRPr lang="en-US" dirty="0"/>
          </a:p>
          <a:p>
            <a:pPr marL="274320" lvl="1"/>
            <a:r>
              <a:rPr lang="en-US" dirty="0" smtClean="0"/>
              <a:t>Clinical signs of failure can be predominantly left or right sided or related to systolic dysfunction</a:t>
            </a:r>
          </a:p>
          <a:p>
            <a:pPr marL="274320" lvl="1"/>
            <a:endParaRPr lang="en-US" dirty="0"/>
          </a:p>
          <a:p>
            <a:pPr marL="274320" lvl="1"/>
            <a:endParaRPr lang="en-US" dirty="0" smtClean="0"/>
          </a:p>
          <a:p>
            <a:pPr marL="274320" lvl="1"/>
            <a:endParaRPr lang="en-US" dirty="0"/>
          </a:p>
          <a:p>
            <a:pPr marL="274320" lvl="1"/>
            <a:endParaRPr lang="en-US" dirty="0"/>
          </a:p>
        </p:txBody>
      </p:sp>
      <p:sp>
        <p:nvSpPr>
          <p:cNvPr id="3" name="Title 2"/>
          <p:cNvSpPr>
            <a:spLocks noGrp="1"/>
          </p:cNvSpPr>
          <p:nvPr>
            <p:ph type="title"/>
          </p:nvPr>
        </p:nvSpPr>
        <p:spPr/>
        <p:txBody>
          <a:bodyPr/>
          <a:lstStyle/>
          <a:p>
            <a:r>
              <a:rPr lang="en-US" dirty="0" smtClean="0"/>
              <a:t>Summary so far…</a:t>
            </a:r>
            <a:endParaRPr lang="en-US" dirty="0"/>
          </a:p>
        </p:txBody>
      </p:sp>
    </p:spTree>
    <p:extLst>
      <p:ext uri="{BB962C8B-B14F-4D97-AF65-F5344CB8AC3E}">
        <p14:creationId xmlns:p14="http://schemas.microsoft.com/office/powerpoint/2010/main" val="38194616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0401" y="2655712"/>
            <a:ext cx="7707489" cy="3450696"/>
          </a:xfrm>
        </p:spPr>
        <p:txBody>
          <a:bodyPr/>
          <a:lstStyle/>
          <a:p>
            <a:r>
              <a:rPr lang="en-US" dirty="0" smtClean="0"/>
              <a:t>We will focus predominantly on therapeutics (relating to recent literature particularly) and outcome measures</a:t>
            </a:r>
          </a:p>
          <a:p>
            <a:pPr marL="0" indent="0">
              <a:buNone/>
            </a:pPr>
            <a:endParaRPr lang="en-US" dirty="0" smtClean="0"/>
          </a:p>
          <a:p>
            <a:r>
              <a:rPr lang="en-US" dirty="0" smtClean="0"/>
              <a:t>Other stuff that will be thrown in…</a:t>
            </a:r>
          </a:p>
          <a:p>
            <a:pPr lvl="1"/>
            <a:r>
              <a:rPr lang="en-US" dirty="0" smtClean="0"/>
              <a:t>Diagnostics predominantly</a:t>
            </a:r>
          </a:p>
          <a:p>
            <a:pPr lvl="2"/>
            <a:r>
              <a:rPr lang="en-US" dirty="0" smtClean="0"/>
              <a:t>Though you’re all pretty good with this</a:t>
            </a:r>
          </a:p>
          <a:p>
            <a:pPr lvl="1"/>
            <a:endParaRPr lang="en-US" dirty="0"/>
          </a:p>
        </p:txBody>
      </p:sp>
      <p:sp>
        <p:nvSpPr>
          <p:cNvPr id="3" name="Title 2"/>
          <p:cNvSpPr>
            <a:spLocks noGrp="1"/>
          </p:cNvSpPr>
          <p:nvPr>
            <p:ph type="title"/>
          </p:nvPr>
        </p:nvSpPr>
        <p:spPr/>
        <p:txBody>
          <a:bodyPr/>
          <a:lstStyle/>
          <a:p>
            <a:r>
              <a:rPr lang="en-US" dirty="0" smtClean="0"/>
              <a:t>Next time…</a:t>
            </a:r>
            <a:endParaRPr lang="en-US" dirty="0"/>
          </a:p>
        </p:txBody>
      </p:sp>
    </p:spTree>
    <p:extLst>
      <p:ext uri="{BB962C8B-B14F-4D97-AF65-F5344CB8AC3E}">
        <p14:creationId xmlns:p14="http://schemas.microsoft.com/office/powerpoint/2010/main" val="27070112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28527" r="-28527"/>
          <a:stretch>
            <a:fillRect/>
          </a:stretch>
        </p:blipFill>
        <p:spPr/>
      </p:pic>
      <p:sp>
        <p:nvSpPr>
          <p:cNvPr id="3" name="Title 2"/>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368596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6823" y="2749687"/>
            <a:ext cx="7408333" cy="3450696"/>
          </a:xfrm>
        </p:spPr>
        <p:txBody>
          <a:bodyPr>
            <a:normAutofit fontScale="92500" lnSpcReduction="10000"/>
          </a:bodyPr>
          <a:lstStyle/>
          <a:p>
            <a:r>
              <a:rPr lang="en-US" dirty="0" smtClean="0"/>
              <a:t>Primary myocardial failure</a:t>
            </a:r>
          </a:p>
          <a:p>
            <a:endParaRPr lang="en-US" dirty="0" smtClean="0"/>
          </a:p>
          <a:p>
            <a:r>
              <a:rPr lang="en-US" dirty="0" smtClean="0"/>
              <a:t>Volume (flow) overload</a:t>
            </a:r>
          </a:p>
          <a:p>
            <a:endParaRPr lang="en-US" dirty="0" smtClean="0"/>
          </a:p>
          <a:p>
            <a:r>
              <a:rPr lang="en-US" dirty="0" smtClean="0"/>
              <a:t>Systolic pressure overload</a:t>
            </a:r>
          </a:p>
          <a:p>
            <a:endParaRPr lang="en-US" dirty="0" smtClean="0"/>
          </a:p>
          <a:p>
            <a:r>
              <a:rPr lang="en-US" dirty="0" smtClean="0"/>
              <a:t>Reduced ventricular compliance </a:t>
            </a:r>
          </a:p>
          <a:p>
            <a:endParaRPr lang="en-US" dirty="0"/>
          </a:p>
          <a:p>
            <a:r>
              <a:rPr lang="en-US" dirty="0" err="1" smtClean="0"/>
              <a:t>Bradyarrhythmias</a:t>
            </a:r>
            <a:endParaRPr lang="en-US" dirty="0"/>
          </a:p>
        </p:txBody>
      </p:sp>
      <p:sp>
        <p:nvSpPr>
          <p:cNvPr id="3" name="Title 2"/>
          <p:cNvSpPr>
            <a:spLocks noGrp="1"/>
          </p:cNvSpPr>
          <p:nvPr>
            <p:ph type="title"/>
          </p:nvPr>
        </p:nvSpPr>
        <p:spPr/>
        <p:txBody>
          <a:bodyPr/>
          <a:lstStyle/>
          <a:p>
            <a:r>
              <a:rPr lang="en-US" dirty="0" smtClean="0"/>
              <a:t>Etiologies</a:t>
            </a:r>
            <a:endParaRPr lang="en-US" dirty="0"/>
          </a:p>
        </p:txBody>
      </p:sp>
      <p:pic>
        <p:nvPicPr>
          <p:cNvPr id="4" name="Picture 3"/>
          <p:cNvPicPr>
            <a:picLocks noChangeAspect="1"/>
          </p:cNvPicPr>
          <p:nvPr/>
        </p:nvPicPr>
        <p:blipFill>
          <a:blip r:embed="rId3"/>
          <a:stretch>
            <a:fillRect/>
          </a:stretch>
        </p:blipFill>
        <p:spPr>
          <a:xfrm>
            <a:off x="4217054" y="3378200"/>
            <a:ext cx="4729391" cy="1546578"/>
          </a:xfrm>
          <a:prstGeom prst="rect">
            <a:avLst/>
          </a:prstGeom>
        </p:spPr>
      </p:pic>
    </p:spTree>
    <p:extLst>
      <p:ext uri="{BB962C8B-B14F-4D97-AF65-F5344CB8AC3E}">
        <p14:creationId xmlns:p14="http://schemas.microsoft.com/office/powerpoint/2010/main" val="401349035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816578"/>
            <a:ext cx="7408333" cy="3450696"/>
          </a:xfrm>
        </p:spPr>
        <p:txBody>
          <a:bodyPr>
            <a:normAutofit lnSpcReduction="10000"/>
          </a:bodyPr>
          <a:lstStyle/>
          <a:p>
            <a:r>
              <a:rPr lang="en-US" dirty="0" smtClean="0"/>
              <a:t>Characterized by systolic dysfunction</a:t>
            </a:r>
          </a:p>
          <a:p>
            <a:endParaRPr lang="en-US" dirty="0" smtClean="0"/>
          </a:p>
          <a:p>
            <a:r>
              <a:rPr lang="en-US" dirty="0" smtClean="0"/>
              <a:t>Progressive dilation of the affected ventricle occurs</a:t>
            </a:r>
          </a:p>
          <a:p>
            <a:pPr lvl="1"/>
            <a:r>
              <a:rPr lang="en-US" dirty="0" smtClean="0"/>
              <a:t>AV valve insufficiency develops</a:t>
            </a:r>
          </a:p>
          <a:p>
            <a:pPr lvl="1"/>
            <a:endParaRPr lang="en-US" dirty="0" smtClean="0"/>
          </a:p>
          <a:p>
            <a:r>
              <a:rPr lang="en-US" dirty="0" smtClean="0"/>
              <a:t>Dilated cardiomyopathy</a:t>
            </a:r>
          </a:p>
          <a:p>
            <a:pPr lvl="1"/>
            <a:r>
              <a:rPr lang="en-US" dirty="0" smtClean="0"/>
              <a:t>Also </a:t>
            </a:r>
            <a:r>
              <a:rPr lang="en-US" dirty="0" err="1" smtClean="0"/>
              <a:t>tachyarrhythmias</a:t>
            </a:r>
            <a:r>
              <a:rPr lang="en-US" dirty="0" smtClean="0"/>
              <a:t>, nutritional deficiencies, metabolic deficiencies, myocarditis/</a:t>
            </a:r>
            <a:r>
              <a:rPr lang="en-US" dirty="0" err="1" smtClean="0"/>
              <a:t>endomyocarditis</a:t>
            </a:r>
            <a:r>
              <a:rPr lang="en-US" dirty="0" smtClean="0"/>
              <a:t>, sepsis, infarction</a:t>
            </a:r>
            <a:endParaRPr lang="en-US" dirty="0"/>
          </a:p>
        </p:txBody>
      </p:sp>
      <p:sp>
        <p:nvSpPr>
          <p:cNvPr id="3" name="Title 2"/>
          <p:cNvSpPr>
            <a:spLocks noGrp="1"/>
          </p:cNvSpPr>
          <p:nvPr>
            <p:ph type="title"/>
          </p:nvPr>
        </p:nvSpPr>
        <p:spPr/>
        <p:txBody>
          <a:bodyPr/>
          <a:lstStyle/>
          <a:p>
            <a:r>
              <a:rPr lang="en-US" dirty="0" smtClean="0"/>
              <a:t>Primary myocardial failure</a:t>
            </a:r>
            <a:endParaRPr lang="en-US" dirty="0"/>
          </a:p>
        </p:txBody>
      </p:sp>
      <p:pic>
        <p:nvPicPr>
          <p:cNvPr id="4" name="Picture 3"/>
          <p:cNvPicPr>
            <a:picLocks noChangeAspect="1"/>
          </p:cNvPicPr>
          <p:nvPr/>
        </p:nvPicPr>
        <p:blipFill>
          <a:blip r:embed="rId3"/>
          <a:stretch>
            <a:fillRect/>
          </a:stretch>
        </p:blipFill>
        <p:spPr>
          <a:xfrm>
            <a:off x="5968999" y="1486465"/>
            <a:ext cx="2836335" cy="2155772"/>
          </a:xfrm>
          <a:prstGeom prst="rect">
            <a:avLst/>
          </a:prstGeom>
        </p:spPr>
      </p:pic>
    </p:spTree>
    <p:extLst>
      <p:ext uri="{BB962C8B-B14F-4D97-AF65-F5344CB8AC3E}">
        <p14:creationId xmlns:p14="http://schemas.microsoft.com/office/powerpoint/2010/main" val="24024406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9734" y="2461859"/>
            <a:ext cx="7408333" cy="3874030"/>
          </a:xfrm>
        </p:spPr>
        <p:txBody>
          <a:bodyPr>
            <a:normAutofit fontScale="92500" lnSpcReduction="10000"/>
          </a:bodyPr>
          <a:lstStyle/>
          <a:p>
            <a:r>
              <a:rPr lang="en-US" dirty="0" smtClean="0"/>
              <a:t>Usually involves a primary </a:t>
            </a:r>
          </a:p>
          <a:p>
            <a:pPr marL="0" indent="0">
              <a:buNone/>
            </a:pPr>
            <a:r>
              <a:rPr lang="en-US" dirty="0"/>
              <a:t> </a:t>
            </a:r>
            <a:r>
              <a:rPr lang="en-US" dirty="0" smtClean="0"/>
              <a:t>   “plumbing” problem</a:t>
            </a:r>
          </a:p>
          <a:p>
            <a:pPr marL="0" indent="0">
              <a:buNone/>
            </a:pPr>
            <a:endParaRPr lang="en-US" dirty="0" smtClean="0"/>
          </a:p>
          <a:p>
            <a:r>
              <a:rPr lang="en-US" dirty="0" smtClean="0"/>
              <a:t>Chronic high output state can also underlie</a:t>
            </a:r>
          </a:p>
          <a:p>
            <a:pPr marL="0" indent="0">
              <a:buNone/>
            </a:pPr>
            <a:endParaRPr lang="en-US" dirty="0" smtClean="0"/>
          </a:p>
          <a:p>
            <a:r>
              <a:rPr lang="en-US" dirty="0" smtClean="0"/>
              <a:t>Myocardial contractility eventually deteriorates</a:t>
            </a:r>
          </a:p>
          <a:p>
            <a:endParaRPr lang="en-US" dirty="0" smtClean="0"/>
          </a:p>
          <a:p>
            <a:r>
              <a:rPr lang="en-US" dirty="0" smtClean="0"/>
              <a:t>Chronic degenerative AV valve disease</a:t>
            </a:r>
          </a:p>
          <a:p>
            <a:pPr lvl="1"/>
            <a:r>
              <a:rPr lang="en-US" dirty="0" smtClean="0"/>
              <a:t>Mitral or aortic valve endocarditis</a:t>
            </a:r>
          </a:p>
          <a:p>
            <a:pPr lvl="1"/>
            <a:r>
              <a:rPr lang="en-US" dirty="0" smtClean="0"/>
              <a:t>Some congenital malformations</a:t>
            </a:r>
          </a:p>
          <a:p>
            <a:endParaRPr lang="en-US" dirty="0"/>
          </a:p>
        </p:txBody>
      </p:sp>
      <p:sp>
        <p:nvSpPr>
          <p:cNvPr id="3" name="Title 2"/>
          <p:cNvSpPr>
            <a:spLocks noGrp="1"/>
          </p:cNvSpPr>
          <p:nvPr>
            <p:ph type="title"/>
          </p:nvPr>
        </p:nvSpPr>
        <p:spPr/>
        <p:txBody>
          <a:bodyPr/>
          <a:lstStyle/>
          <a:p>
            <a:r>
              <a:rPr lang="en-US" dirty="0" smtClean="0"/>
              <a:t>Volume (flow) overload</a:t>
            </a:r>
            <a:endParaRPr lang="en-US" dirty="0"/>
          </a:p>
        </p:txBody>
      </p:sp>
      <p:pic>
        <p:nvPicPr>
          <p:cNvPr id="4" name="Picture 3"/>
          <p:cNvPicPr>
            <a:picLocks noChangeAspect="1"/>
          </p:cNvPicPr>
          <p:nvPr/>
        </p:nvPicPr>
        <p:blipFill>
          <a:blip r:embed="rId3"/>
          <a:stretch>
            <a:fillRect/>
          </a:stretch>
        </p:blipFill>
        <p:spPr>
          <a:xfrm>
            <a:off x="6053666" y="1384826"/>
            <a:ext cx="2878665" cy="2154065"/>
          </a:xfrm>
          <a:prstGeom prst="rect">
            <a:avLst/>
          </a:prstGeom>
        </p:spPr>
      </p:pic>
    </p:spTree>
    <p:extLst>
      <p:ext uri="{BB962C8B-B14F-4D97-AF65-F5344CB8AC3E}">
        <p14:creationId xmlns:p14="http://schemas.microsoft.com/office/powerpoint/2010/main" val="218147024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393245"/>
            <a:ext cx="7408333" cy="3450696"/>
          </a:xfrm>
        </p:spPr>
        <p:txBody>
          <a:bodyPr>
            <a:normAutofit fontScale="92500" lnSpcReduction="20000"/>
          </a:bodyPr>
          <a:lstStyle/>
          <a:p>
            <a:r>
              <a:rPr lang="en-US" dirty="0" smtClean="0"/>
              <a:t>Occurs when the ventricle must generate </a:t>
            </a:r>
          </a:p>
          <a:p>
            <a:pPr marL="0" indent="0">
              <a:buNone/>
            </a:pPr>
            <a:r>
              <a:rPr lang="en-US" dirty="0" smtClean="0"/>
              <a:t>     greater than normal systolic pressure </a:t>
            </a:r>
          </a:p>
          <a:p>
            <a:pPr marL="0" indent="0">
              <a:buNone/>
            </a:pPr>
            <a:r>
              <a:rPr lang="en-US" dirty="0"/>
              <a:t> </a:t>
            </a:r>
            <a:r>
              <a:rPr lang="en-US" dirty="0" smtClean="0"/>
              <a:t>    to eject blood</a:t>
            </a:r>
          </a:p>
          <a:p>
            <a:endParaRPr lang="en-US" dirty="0" smtClean="0"/>
          </a:p>
          <a:p>
            <a:r>
              <a:rPr lang="en-US" dirty="0" smtClean="0"/>
              <a:t>Stimulates concentric hypertrophy</a:t>
            </a:r>
          </a:p>
          <a:p>
            <a:endParaRPr lang="en-US" dirty="0" smtClean="0"/>
          </a:p>
          <a:p>
            <a:r>
              <a:rPr lang="en-US" dirty="0" smtClean="0"/>
              <a:t>Myocardial contractility eventually declines</a:t>
            </a:r>
          </a:p>
          <a:p>
            <a:endParaRPr lang="en-US" dirty="0" smtClean="0"/>
          </a:p>
          <a:p>
            <a:r>
              <a:rPr lang="en-US" dirty="0" smtClean="0"/>
              <a:t>Pulmonic or (sub)aortic stenosis, pulmonary hypertension, systemic hypertension</a:t>
            </a:r>
            <a:endParaRPr lang="en-US" dirty="0"/>
          </a:p>
        </p:txBody>
      </p:sp>
      <p:sp>
        <p:nvSpPr>
          <p:cNvPr id="3" name="Title 2"/>
          <p:cNvSpPr>
            <a:spLocks noGrp="1"/>
          </p:cNvSpPr>
          <p:nvPr>
            <p:ph type="title"/>
          </p:nvPr>
        </p:nvSpPr>
        <p:spPr/>
        <p:txBody>
          <a:bodyPr/>
          <a:lstStyle/>
          <a:p>
            <a:r>
              <a:rPr lang="en-US" dirty="0" smtClean="0"/>
              <a:t>Systolic pressure overload</a:t>
            </a:r>
            <a:endParaRPr lang="en-US" dirty="0"/>
          </a:p>
        </p:txBody>
      </p:sp>
      <p:pic>
        <p:nvPicPr>
          <p:cNvPr id="4" name="Picture 3"/>
          <p:cNvPicPr>
            <a:picLocks noChangeAspect="1"/>
          </p:cNvPicPr>
          <p:nvPr/>
        </p:nvPicPr>
        <p:blipFill>
          <a:blip r:embed="rId3"/>
          <a:stretch>
            <a:fillRect/>
          </a:stretch>
        </p:blipFill>
        <p:spPr>
          <a:xfrm>
            <a:off x="6039556" y="1445712"/>
            <a:ext cx="2920999" cy="2092622"/>
          </a:xfrm>
          <a:prstGeom prst="rect">
            <a:avLst/>
          </a:prstGeom>
        </p:spPr>
      </p:pic>
    </p:spTree>
    <p:extLst>
      <p:ext uri="{BB962C8B-B14F-4D97-AF65-F5344CB8AC3E}">
        <p14:creationId xmlns:p14="http://schemas.microsoft.com/office/powerpoint/2010/main" val="287959181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17161</TotalTime>
  <Words>7265</Words>
  <Application>Microsoft Macintosh PowerPoint</Application>
  <PresentationFormat>On-screen Show (4:3)</PresentationFormat>
  <Paragraphs>713</Paragraphs>
  <Slides>52</Slides>
  <Notes>44</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Waveform</vt:lpstr>
      <vt:lpstr>Congestive Heart Failure</vt:lpstr>
      <vt:lpstr>Outline</vt:lpstr>
      <vt:lpstr>Definitions</vt:lpstr>
      <vt:lpstr>Definitions</vt:lpstr>
      <vt:lpstr>Pathophysiology</vt:lpstr>
      <vt:lpstr>Etiologies</vt:lpstr>
      <vt:lpstr>Primary myocardial failure</vt:lpstr>
      <vt:lpstr>Volume (flow) overload</vt:lpstr>
      <vt:lpstr>Systolic pressure overload</vt:lpstr>
      <vt:lpstr>Reduced ventricular filling</vt:lpstr>
      <vt:lpstr>Bradyarrhythmias</vt:lpstr>
      <vt:lpstr>Order of presentation</vt:lpstr>
      <vt:lpstr>Cardiac responses</vt:lpstr>
      <vt:lpstr>Cardiac responses</vt:lpstr>
      <vt:lpstr>Cardiac responses</vt:lpstr>
      <vt:lpstr>Neurohormonal mechanisms</vt:lpstr>
      <vt:lpstr>Neurohormonal mechanisms</vt:lpstr>
      <vt:lpstr>Neurohormonal mechanisms</vt:lpstr>
      <vt:lpstr>Neurohormonal mechaniss</vt:lpstr>
      <vt:lpstr>Sympathetic stimulation</vt:lpstr>
      <vt:lpstr>Sympathetic stimulation</vt:lpstr>
      <vt:lpstr>Sympathetic stimulation</vt:lpstr>
      <vt:lpstr>RAAS</vt:lpstr>
      <vt:lpstr>RAAS- renin</vt:lpstr>
      <vt:lpstr>RAAS- angiotensin II</vt:lpstr>
      <vt:lpstr>RAAS- aldosterone</vt:lpstr>
      <vt:lpstr>RAAS</vt:lpstr>
      <vt:lpstr>ADH/AVP</vt:lpstr>
      <vt:lpstr>Baroreceptor function</vt:lpstr>
      <vt:lpstr>Endothelin</vt:lpstr>
      <vt:lpstr>Cytokines</vt:lpstr>
      <vt:lpstr>Endogenous oppositional mechanisms</vt:lpstr>
      <vt:lpstr>Natriuretic peptides</vt:lpstr>
      <vt:lpstr>Natriuretic peptides</vt:lpstr>
      <vt:lpstr>Nitric oxide</vt:lpstr>
      <vt:lpstr>Vasodilatory substances</vt:lpstr>
      <vt:lpstr>Kidney responses</vt:lpstr>
      <vt:lpstr>Exercise capacity</vt:lpstr>
      <vt:lpstr>Magnitude of changes</vt:lpstr>
      <vt:lpstr>Three Phases</vt:lpstr>
      <vt:lpstr>Classification of heart disease/failure</vt:lpstr>
      <vt:lpstr>NYHA scheme</vt:lpstr>
      <vt:lpstr>ISACHC scheme</vt:lpstr>
      <vt:lpstr>Newer classification scheme adapted by ACC/AHA 2001</vt:lpstr>
      <vt:lpstr>Signs of CHF</vt:lpstr>
      <vt:lpstr>Left-sided CHF</vt:lpstr>
      <vt:lpstr>Pulmonary edema</vt:lpstr>
      <vt:lpstr>Right-sided CHF</vt:lpstr>
      <vt:lpstr>Low-output (forward) heart failure</vt:lpstr>
      <vt:lpstr>Summary so far…</vt:lpstr>
      <vt:lpstr>Next time…</vt:lpstr>
      <vt:lpstr>Questions?</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Congestive Heart Failure</dc:title>
  <dc:creator>Jillian DiFazio</dc:creator>
  <cp:lastModifiedBy>Jillian DiFazio</cp:lastModifiedBy>
  <cp:revision>108</cp:revision>
  <dcterms:created xsi:type="dcterms:W3CDTF">2013-04-04T19:32:09Z</dcterms:created>
  <dcterms:modified xsi:type="dcterms:W3CDTF">2013-04-16T20:38:00Z</dcterms:modified>
</cp:coreProperties>
</file>