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395" r:id="rId3"/>
    <p:sldId id="370" r:id="rId4"/>
    <p:sldId id="366" r:id="rId5"/>
    <p:sldId id="363" r:id="rId6"/>
    <p:sldId id="375" r:id="rId7"/>
    <p:sldId id="376" r:id="rId8"/>
    <p:sldId id="377" r:id="rId9"/>
    <p:sldId id="378" r:id="rId10"/>
    <p:sldId id="379" r:id="rId11"/>
    <p:sldId id="380" r:id="rId12"/>
    <p:sldId id="383" r:id="rId13"/>
    <p:sldId id="381" r:id="rId14"/>
    <p:sldId id="382" r:id="rId15"/>
    <p:sldId id="384" r:id="rId16"/>
    <p:sldId id="385" r:id="rId17"/>
    <p:sldId id="386" r:id="rId18"/>
    <p:sldId id="387" r:id="rId19"/>
    <p:sldId id="391" r:id="rId20"/>
    <p:sldId id="388" r:id="rId21"/>
    <p:sldId id="393" r:id="rId22"/>
    <p:sldId id="392" r:id="rId23"/>
    <p:sldId id="394" r:id="rId24"/>
    <p:sldId id="389" r:id="rId25"/>
  </p:sldIdLst>
  <p:sldSz cx="9144000" cy="6858000" type="screen4x3"/>
  <p:notesSz cx="6997700" cy="9271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BEB6"/>
    <a:srgbClr val="E38075"/>
    <a:srgbClr val="B47FC3"/>
    <a:srgbClr val="829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712" autoAdjust="0"/>
  </p:normalViewPr>
  <p:slideViewPr>
    <p:cSldViewPr>
      <p:cViewPr>
        <p:scale>
          <a:sx n="115" d="100"/>
          <a:sy n="115" d="100"/>
        </p:scale>
        <p:origin x="-72" y="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8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wk1:Desktop:ASI:Final%20Charts:CALS%20final%20chart%20-%20scatte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wk1:Desktop:ASI:Final%20Charts:CALS%20final%20chart%20-%20ratio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Business</a:t>
            </a:r>
            <a:r>
              <a:rPr lang="en-US" baseline="0" dirty="0"/>
              <a:t> Value vs. Cost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dLbls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xVal>
            <c:numRef>
              <c:f>Sheet1!$C$8:$C$59</c:f>
              <c:numCache>
                <c:formatCode>General</c:formatCode>
                <c:ptCount val="52"/>
                <c:pt idx="0">
                  <c:v>20</c:v>
                </c:pt>
                <c:pt idx="1">
                  <c:v>25</c:v>
                </c:pt>
                <c:pt idx="2">
                  <c:v>20</c:v>
                </c:pt>
                <c:pt idx="3">
                  <c:v>25</c:v>
                </c:pt>
                <c:pt idx="4">
                  <c:v>55</c:v>
                </c:pt>
                <c:pt idx="5">
                  <c:v>50</c:v>
                </c:pt>
                <c:pt idx="6">
                  <c:v>15</c:v>
                </c:pt>
                <c:pt idx="7">
                  <c:v>35</c:v>
                </c:pt>
                <c:pt idx="8">
                  <c:v>30</c:v>
                </c:pt>
                <c:pt idx="9">
                  <c:v>35</c:v>
                </c:pt>
                <c:pt idx="10">
                  <c:v>20</c:v>
                </c:pt>
                <c:pt idx="11">
                  <c:v>15</c:v>
                </c:pt>
                <c:pt idx="12">
                  <c:v>15</c:v>
                </c:pt>
                <c:pt idx="13">
                  <c:v>35</c:v>
                </c:pt>
                <c:pt idx="14">
                  <c:v>15</c:v>
                </c:pt>
                <c:pt idx="15">
                  <c:v>25</c:v>
                </c:pt>
                <c:pt idx="16">
                  <c:v>15</c:v>
                </c:pt>
                <c:pt idx="17">
                  <c:v>50</c:v>
                </c:pt>
                <c:pt idx="18">
                  <c:v>35</c:v>
                </c:pt>
                <c:pt idx="19">
                  <c:v>15</c:v>
                </c:pt>
                <c:pt idx="20">
                  <c:v>25</c:v>
                </c:pt>
                <c:pt idx="21">
                  <c:v>40</c:v>
                </c:pt>
                <c:pt idx="22">
                  <c:v>20</c:v>
                </c:pt>
                <c:pt idx="23">
                  <c:v>50</c:v>
                </c:pt>
                <c:pt idx="24">
                  <c:v>15</c:v>
                </c:pt>
                <c:pt idx="25">
                  <c:v>35</c:v>
                </c:pt>
                <c:pt idx="26">
                  <c:v>25</c:v>
                </c:pt>
                <c:pt idx="27">
                  <c:v>20</c:v>
                </c:pt>
                <c:pt idx="28">
                  <c:v>20</c:v>
                </c:pt>
                <c:pt idx="29">
                  <c:v>50</c:v>
                </c:pt>
                <c:pt idx="30">
                  <c:v>25</c:v>
                </c:pt>
                <c:pt idx="31">
                  <c:v>40</c:v>
                </c:pt>
                <c:pt idx="32">
                  <c:v>35</c:v>
                </c:pt>
                <c:pt idx="33">
                  <c:v>50</c:v>
                </c:pt>
                <c:pt idx="34">
                  <c:v>20</c:v>
                </c:pt>
                <c:pt idx="35">
                  <c:v>15</c:v>
                </c:pt>
                <c:pt idx="36">
                  <c:v>45</c:v>
                </c:pt>
                <c:pt idx="37">
                  <c:v>40</c:v>
                </c:pt>
                <c:pt idx="38">
                  <c:v>20</c:v>
                </c:pt>
                <c:pt idx="39">
                  <c:v>50</c:v>
                </c:pt>
                <c:pt idx="40">
                  <c:v>20</c:v>
                </c:pt>
                <c:pt idx="41">
                  <c:v>40</c:v>
                </c:pt>
                <c:pt idx="42">
                  <c:v>50</c:v>
                </c:pt>
                <c:pt idx="43">
                  <c:v>50</c:v>
                </c:pt>
                <c:pt idx="44">
                  <c:v>15</c:v>
                </c:pt>
                <c:pt idx="45">
                  <c:v>40</c:v>
                </c:pt>
                <c:pt idx="46">
                  <c:v>25</c:v>
                </c:pt>
                <c:pt idx="47">
                  <c:v>20</c:v>
                </c:pt>
                <c:pt idx="48">
                  <c:v>60</c:v>
                </c:pt>
                <c:pt idx="49">
                  <c:v>40</c:v>
                </c:pt>
                <c:pt idx="50">
                  <c:v>15</c:v>
                </c:pt>
                <c:pt idx="51">
                  <c:v>20</c:v>
                </c:pt>
              </c:numCache>
            </c:numRef>
          </c:xVal>
          <c:yVal>
            <c:numRef>
              <c:f>Sheet1!$D$8:$D$59</c:f>
              <c:numCache>
                <c:formatCode>General</c:formatCode>
                <c:ptCount val="52"/>
                <c:pt idx="0">
                  <c:v>75</c:v>
                </c:pt>
                <c:pt idx="1">
                  <c:v>70</c:v>
                </c:pt>
                <c:pt idx="2">
                  <c:v>49</c:v>
                </c:pt>
                <c:pt idx="3">
                  <c:v>100</c:v>
                </c:pt>
                <c:pt idx="4">
                  <c:v>71</c:v>
                </c:pt>
                <c:pt idx="5">
                  <c:v>81</c:v>
                </c:pt>
                <c:pt idx="6">
                  <c:v>65</c:v>
                </c:pt>
                <c:pt idx="7">
                  <c:v>51</c:v>
                </c:pt>
                <c:pt idx="8">
                  <c:v>63</c:v>
                </c:pt>
                <c:pt idx="9">
                  <c:v>61</c:v>
                </c:pt>
                <c:pt idx="10">
                  <c:v>67</c:v>
                </c:pt>
                <c:pt idx="11">
                  <c:v>100</c:v>
                </c:pt>
                <c:pt idx="12">
                  <c:v>100</c:v>
                </c:pt>
                <c:pt idx="13">
                  <c:v>100</c:v>
                </c:pt>
                <c:pt idx="14">
                  <c:v>81</c:v>
                </c:pt>
                <c:pt idx="15">
                  <c:v>67</c:v>
                </c:pt>
                <c:pt idx="16">
                  <c:v>51</c:v>
                </c:pt>
                <c:pt idx="17">
                  <c:v>70</c:v>
                </c:pt>
                <c:pt idx="18">
                  <c:v>80</c:v>
                </c:pt>
                <c:pt idx="19">
                  <c:v>78</c:v>
                </c:pt>
                <c:pt idx="20">
                  <c:v>81</c:v>
                </c:pt>
                <c:pt idx="21">
                  <c:v>81</c:v>
                </c:pt>
                <c:pt idx="22">
                  <c:v>90</c:v>
                </c:pt>
                <c:pt idx="23">
                  <c:v>46</c:v>
                </c:pt>
                <c:pt idx="24">
                  <c:v>83</c:v>
                </c:pt>
                <c:pt idx="25">
                  <c:v>85</c:v>
                </c:pt>
                <c:pt idx="26">
                  <c:v>87</c:v>
                </c:pt>
                <c:pt idx="27">
                  <c:v>80</c:v>
                </c:pt>
                <c:pt idx="28">
                  <c:v>92</c:v>
                </c:pt>
                <c:pt idx="29">
                  <c:v>86</c:v>
                </c:pt>
                <c:pt idx="30">
                  <c:v>70</c:v>
                </c:pt>
                <c:pt idx="31">
                  <c:v>76</c:v>
                </c:pt>
                <c:pt idx="32">
                  <c:v>65</c:v>
                </c:pt>
                <c:pt idx="33">
                  <c:v>57</c:v>
                </c:pt>
                <c:pt idx="34">
                  <c:v>60</c:v>
                </c:pt>
                <c:pt idx="35">
                  <c:v>80</c:v>
                </c:pt>
                <c:pt idx="36">
                  <c:v>90</c:v>
                </c:pt>
                <c:pt idx="37">
                  <c:v>57</c:v>
                </c:pt>
                <c:pt idx="38">
                  <c:v>84</c:v>
                </c:pt>
                <c:pt idx="39">
                  <c:v>48</c:v>
                </c:pt>
                <c:pt idx="40">
                  <c:v>45</c:v>
                </c:pt>
                <c:pt idx="41">
                  <c:v>47</c:v>
                </c:pt>
                <c:pt idx="42">
                  <c:v>81</c:v>
                </c:pt>
                <c:pt idx="43">
                  <c:v>56</c:v>
                </c:pt>
                <c:pt idx="44">
                  <c:v>78</c:v>
                </c:pt>
                <c:pt idx="45">
                  <c:v>60</c:v>
                </c:pt>
                <c:pt idx="46">
                  <c:v>65</c:v>
                </c:pt>
                <c:pt idx="47">
                  <c:v>76</c:v>
                </c:pt>
                <c:pt idx="48">
                  <c:v>71</c:v>
                </c:pt>
                <c:pt idx="49">
                  <c:v>53</c:v>
                </c:pt>
                <c:pt idx="50">
                  <c:v>81</c:v>
                </c:pt>
                <c:pt idx="51">
                  <c:v>36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1"/>
          <c:showPercent val="0"/>
          <c:showBubbleSize val="0"/>
        </c:dLbls>
        <c:axId val="147082624"/>
        <c:axId val="147083200"/>
      </c:scatterChart>
      <c:valAx>
        <c:axId val="147082624"/>
        <c:scaling>
          <c:orientation val="minMax"/>
          <c:max val="1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Application Cost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7083200"/>
        <c:crosses val="autoZero"/>
        <c:crossBetween val="midCat"/>
      </c:valAx>
      <c:valAx>
        <c:axId val="147083200"/>
        <c:scaling>
          <c:orientation val="minMax"/>
          <c:max val="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Business Value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708262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Sheet1!$C$2</c:f>
              <c:strCache>
                <c:ptCount val="1"/>
                <c:pt idx="0">
                  <c:v>Cost</c:v>
                </c:pt>
              </c:strCache>
            </c:strRef>
          </c:tx>
          <c:spPr>
            <a:ln>
              <a:noFill/>
            </a:ln>
          </c:spPr>
          <c:cat>
            <c:strRef>
              <c:f>Sheet1!$B$3:$B$54</c:f>
              <c:strCache>
                <c:ptCount val="52"/>
                <c:pt idx="0">
                  <c:v>CCE: BOB</c:v>
                </c:pt>
                <c:pt idx="1">
                  <c:v>CCE: BOBII</c:v>
                </c:pt>
                <c:pt idx="2">
                  <c:v>Greenhouse spaces database</c:v>
                </c:pt>
                <c:pt idx="3">
                  <c:v>Commitment tracking system</c:v>
                </c:pt>
                <c:pt idx="4">
                  <c:v>Volusion</c:v>
                </c:pt>
                <c:pt idx="5">
                  <c:v>Macaulay library ecommerce(E-Junkie)</c:v>
                </c:pt>
                <c:pt idx="6">
                  <c:v>Endowment tracking system</c:v>
                </c:pt>
                <c:pt idx="7">
                  <c:v>Student Appointment Form</c:v>
                </c:pt>
                <c:pt idx="8">
                  <c:v>Ithaca Pesticide Application Database</c:v>
                </c:pt>
                <c:pt idx="9">
                  <c:v>Geneva Pesticide Application Database</c:v>
                </c:pt>
                <c:pt idx="10">
                  <c:v>CALS Land Use DB</c:v>
                </c:pt>
                <c:pt idx="11">
                  <c:v>OnLine Training Roster. </c:v>
                </c:pt>
                <c:pt idx="12">
                  <c:v>Budget Narrative</c:v>
                </c:pt>
                <c:pt idx="13">
                  <c:v>HR: Term Notice</c:v>
                </c:pt>
                <c:pt idx="14">
                  <c:v>UnitTrac</c:v>
                </c:pt>
                <c:pt idx="15">
                  <c:v>Activity insight</c:v>
                </c:pt>
                <c:pt idx="16">
                  <c:v>HR: SIP</c:v>
                </c:pt>
                <c:pt idx="17">
                  <c:v>Deans Office Correspondance DB</c:v>
                </c:pt>
                <c:pt idx="18">
                  <c:v>CALSAuthorization app</c:v>
                </c:pt>
                <c:pt idx="19">
                  <c:v>Forecasting tool</c:v>
                </c:pt>
                <c:pt idx="20">
                  <c:v>Localist support app</c:v>
                </c:pt>
                <c:pt idx="21">
                  <c:v>CCE: Business Systems</c:v>
                </c:pt>
                <c:pt idx="22">
                  <c:v>Activity Insight backend app</c:v>
                </c:pt>
                <c:pt idx="23">
                  <c:v>LanTEEAL</c:v>
                </c:pt>
                <c:pt idx="24">
                  <c:v>CountIt</c:v>
                </c:pt>
                <c:pt idx="25">
                  <c:v>Surplus furniture Inventory/Cataloging system</c:v>
                </c:pt>
                <c:pt idx="26">
                  <c:v>Alumni Award Nomination Form</c:v>
                </c:pt>
                <c:pt idx="27">
                  <c:v>Harvest</c:v>
                </c:pt>
                <c:pt idx="28">
                  <c:v>eClips</c:v>
                </c:pt>
                <c:pt idx="29">
                  <c:v>Pcard</c:v>
                </c:pt>
                <c:pt idx="30">
                  <c:v>CALS News Aggregation app</c:v>
                </c:pt>
                <c:pt idx="31">
                  <c:v>FTDCA</c:v>
                </c:pt>
                <c:pt idx="32">
                  <c:v>Mann website</c:v>
                </c:pt>
                <c:pt idx="33">
                  <c:v>Library Services</c:v>
                </c:pt>
                <c:pt idx="34">
                  <c:v>Life Sciences Grad Portal</c:v>
                </c:pt>
                <c:pt idx="35">
                  <c:v>Workshop Mgt Database</c:v>
                </c:pt>
                <c:pt idx="36">
                  <c:v>CALS Research &amp; Impact</c:v>
                </c:pt>
                <c:pt idx="37">
                  <c:v>Keyserver</c:v>
                </c:pt>
                <c:pt idx="38">
                  <c:v>CALS Finance and Admin Tableau Reporting</c:v>
                </c:pt>
                <c:pt idx="39">
                  <c:v>Raisers Edge</c:v>
                </c:pt>
                <c:pt idx="40">
                  <c:v>Student Worker Shift Exchange</c:v>
                </c:pt>
                <c:pt idx="41">
                  <c:v>CALS media Expert</c:v>
                </c:pt>
                <c:pt idx="42">
                  <c:v>MRBS</c:v>
                </c:pt>
                <c:pt idx="43">
                  <c:v>Deep Freeze</c:v>
                </c:pt>
                <c:pt idx="44">
                  <c:v>VIVO Infomaki</c:v>
                </c:pt>
                <c:pt idx="45">
                  <c:v>CALS CMS for website</c:v>
                </c:pt>
                <c:pt idx="46">
                  <c:v>VIVO Cornell</c:v>
                </c:pt>
                <c:pt idx="47">
                  <c:v>Quest editor: almost retired</c:v>
                </c:pt>
                <c:pt idx="48">
                  <c:v>Locale</c:v>
                </c:pt>
                <c:pt idx="49">
                  <c:v>Spiceworks</c:v>
                </c:pt>
                <c:pt idx="50">
                  <c:v>Opsview</c:v>
                </c:pt>
                <c:pt idx="51">
                  <c:v>Ghost Symantec</c:v>
                </c:pt>
              </c:strCache>
            </c:strRef>
          </c:cat>
          <c:val>
            <c:numRef>
              <c:f>Sheet1!$C$3:$C$54</c:f>
              <c:numCache>
                <c:formatCode>General</c:formatCode>
                <c:ptCount val="52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  <c:pt idx="7">
                  <c:v>15</c:v>
                </c:pt>
                <c:pt idx="8">
                  <c:v>20</c:v>
                </c:pt>
                <c:pt idx="9">
                  <c:v>20</c:v>
                </c:pt>
                <c:pt idx="10">
                  <c:v>15</c:v>
                </c:pt>
                <c:pt idx="11">
                  <c:v>20</c:v>
                </c:pt>
                <c:pt idx="12">
                  <c:v>25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25</c:v>
                </c:pt>
                <c:pt idx="17">
                  <c:v>15</c:v>
                </c:pt>
                <c:pt idx="18">
                  <c:v>20</c:v>
                </c:pt>
                <c:pt idx="19">
                  <c:v>25</c:v>
                </c:pt>
                <c:pt idx="20">
                  <c:v>20</c:v>
                </c:pt>
                <c:pt idx="21">
                  <c:v>35</c:v>
                </c:pt>
                <c:pt idx="22">
                  <c:v>25</c:v>
                </c:pt>
                <c:pt idx="23">
                  <c:v>25</c:v>
                </c:pt>
                <c:pt idx="24">
                  <c:v>25</c:v>
                </c:pt>
                <c:pt idx="25">
                  <c:v>25</c:v>
                </c:pt>
                <c:pt idx="26">
                  <c:v>20</c:v>
                </c:pt>
                <c:pt idx="27">
                  <c:v>35</c:v>
                </c:pt>
                <c:pt idx="28">
                  <c:v>35</c:v>
                </c:pt>
                <c:pt idx="29">
                  <c:v>20</c:v>
                </c:pt>
                <c:pt idx="30">
                  <c:v>30</c:v>
                </c:pt>
                <c:pt idx="31">
                  <c:v>40</c:v>
                </c:pt>
                <c:pt idx="32">
                  <c:v>45</c:v>
                </c:pt>
                <c:pt idx="33">
                  <c:v>40</c:v>
                </c:pt>
                <c:pt idx="34">
                  <c:v>35</c:v>
                </c:pt>
                <c:pt idx="35">
                  <c:v>20</c:v>
                </c:pt>
                <c:pt idx="36">
                  <c:v>35</c:v>
                </c:pt>
                <c:pt idx="37">
                  <c:v>50</c:v>
                </c:pt>
                <c:pt idx="38">
                  <c:v>50</c:v>
                </c:pt>
                <c:pt idx="39">
                  <c:v>50</c:v>
                </c:pt>
                <c:pt idx="40">
                  <c:v>40</c:v>
                </c:pt>
                <c:pt idx="41">
                  <c:v>35</c:v>
                </c:pt>
                <c:pt idx="42">
                  <c:v>40</c:v>
                </c:pt>
                <c:pt idx="43">
                  <c:v>50</c:v>
                </c:pt>
                <c:pt idx="44">
                  <c:v>40</c:v>
                </c:pt>
                <c:pt idx="45">
                  <c:v>55</c:v>
                </c:pt>
                <c:pt idx="46">
                  <c:v>60</c:v>
                </c:pt>
                <c:pt idx="47">
                  <c:v>40</c:v>
                </c:pt>
                <c:pt idx="48">
                  <c:v>50</c:v>
                </c:pt>
                <c:pt idx="49">
                  <c:v>50</c:v>
                </c:pt>
                <c:pt idx="50">
                  <c:v>50</c:v>
                </c:pt>
                <c:pt idx="51">
                  <c:v>50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Sheet1!$D$2</c:f>
              <c:strCache>
                <c:ptCount val="1"/>
                <c:pt idx="0">
                  <c:v>Value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7"/>
          </c:marker>
          <c:cat>
            <c:strRef>
              <c:f>Sheet1!$B$3:$B$54</c:f>
              <c:strCache>
                <c:ptCount val="52"/>
                <c:pt idx="0">
                  <c:v>CCE: BOB</c:v>
                </c:pt>
                <c:pt idx="1">
                  <c:v>CCE: BOBII</c:v>
                </c:pt>
                <c:pt idx="2">
                  <c:v>Greenhouse spaces database</c:v>
                </c:pt>
                <c:pt idx="3">
                  <c:v>Commitment tracking system</c:v>
                </c:pt>
                <c:pt idx="4">
                  <c:v>Volusion</c:v>
                </c:pt>
                <c:pt idx="5">
                  <c:v>Macaulay library ecommerce(E-Junkie)</c:v>
                </c:pt>
                <c:pt idx="6">
                  <c:v>Endowment tracking system</c:v>
                </c:pt>
                <c:pt idx="7">
                  <c:v>Student Appointment Form</c:v>
                </c:pt>
                <c:pt idx="8">
                  <c:v>Ithaca Pesticide Application Database</c:v>
                </c:pt>
                <c:pt idx="9">
                  <c:v>Geneva Pesticide Application Database</c:v>
                </c:pt>
                <c:pt idx="10">
                  <c:v>CALS Land Use DB</c:v>
                </c:pt>
                <c:pt idx="11">
                  <c:v>OnLine Training Roster. </c:v>
                </c:pt>
                <c:pt idx="12">
                  <c:v>Budget Narrative</c:v>
                </c:pt>
                <c:pt idx="13">
                  <c:v>HR: Term Notice</c:v>
                </c:pt>
                <c:pt idx="14">
                  <c:v>UnitTrac</c:v>
                </c:pt>
                <c:pt idx="15">
                  <c:v>Activity insight</c:v>
                </c:pt>
                <c:pt idx="16">
                  <c:v>HR: SIP</c:v>
                </c:pt>
                <c:pt idx="17">
                  <c:v>Deans Office Correspondance DB</c:v>
                </c:pt>
                <c:pt idx="18">
                  <c:v>CALSAuthorization app</c:v>
                </c:pt>
                <c:pt idx="19">
                  <c:v>Forecasting tool</c:v>
                </c:pt>
                <c:pt idx="20">
                  <c:v>Localist support app</c:v>
                </c:pt>
                <c:pt idx="21">
                  <c:v>CCE: Business Systems</c:v>
                </c:pt>
                <c:pt idx="22">
                  <c:v>Activity Insight backend app</c:v>
                </c:pt>
                <c:pt idx="23">
                  <c:v>LanTEEAL</c:v>
                </c:pt>
                <c:pt idx="24">
                  <c:v>CountIt</c:v>
                </c:pt>
                <c:pt idx="25">
                  <c:v>Surplus furniture Inventory/Cataloging system</c:v>
                </c:pt>
                <c:pt idx="26">
                  <c:v>Alumni Award Nomination Form</c:v>
                </c:pt>
                <c:pt idx="27">
                  <c:v>Harvest</c:v>
                </c:pt>
                <c:pt idx="28">
                  <c:v>eClips</c:v>
                </c:pt>
                <c:pt idx="29">
                  <c:v>Pcard</c:v>
                </c:pt>
                <c:pt idx="30">
                  <c:v>CALS News Aggregation app</c:v>
                </c:pt>
                <c:pt idx="31">
                  <c:v>FTDCA</c:v>
                </c:pt>
                <c:pt idx="32">
                  <c:v>Mann website</c:v>
                </c:pt>
                <c:pt idx="33">
                  <c:v>Library Services</c:v>
                </c:pt>
                <c:pt idx="34">
                  <c:v>Life Sciences Grad Portal</c:v>
                </c:pt>
                <c:pt idx="35">
                  <c:v>Workshop Mgt Database</c:v>
                </c:pt>
                <c:pt idx="36">
                  <c:v>CALS Research &amp; Impact</c:v>
                </c:pt>
                <c:pt idx="37">
                  <c:v>Keyserver</c:v>
                </c:pt>
                <c:pt idx="38">
                  <c:v>CALS Finance and Admin Tableau Reporting</c:v>
                </c:pt>
                <c:pt idx="39">
                  <c:v>Raisers Edge</c:v>
                </c:pt>
                <c:pt idx="40">
                  <c:v>Student Worker Shift Exchange</c:v>
                </c:pt>
                <c:pt idx="41">
                  <c:v>CALS media Expert</c:v>
                </c:pt>
                <c:pt idx="42">
                  <c:v>MRBS</c:v>
                </c:pt>
                <c:pt idx="43">
                  <c:v>Deep Freeze</c:v>
                </c:pt>
                <c:pt idx="44">
                  <c:v>VIVO Infomaki</c:v>
                </c:pt>
                <c:pt idx="45">
                  <c:v>CALS CMS for website</c:v>
                </c:pt>
                <c:pt idx="46">
                  <c:v>VIVO Cornell</c:v>
                </c:pt>
                <c:pt idx="47">
                  <c:v>Quest editor: almost retired</c:v>
                </c:pt>
                <c:pt idx="48">
                  <c:v>Locale</c:v>
                </c:pt>
                <c:pt idx="49">
                  <c:v>Spiceworks</c:v>
                </c:pt>
                <c:pt idx="50">
                  <c:v>Opsview</c:v>
                </c:pt>
                <c:pt idx="51">
                  <c:v>Ghost Symantec</c:v>
                </c:pt>
              </c:strCache>
            </c:strRef>
          </c:cat>
          <c:val>
            <c:numRef>
              <c:f>Sheet1!$D$3:$D$54</c:f>
              <c:numCache>
                <c:formatCode>General</c:formatCode>
                <c:ptCount val="52"/>
                <c:pt idx="0">
                  <c:v>100</c:v>
                </c:pt>
                <c:pt idx="1">
                  <c:v>100</c:v>
                </c:pt>
                <c:pt idx="2">
                  <c:v>83</c:v>
                </c:pt>
                <c:pt idx="3">
                  <c:v>81</c:v>
                </c:pt>
                <c:pt idx="4">
                  <c:v>81</c:v>
                </c:pt>
                <c:pt idx="5">
                  <c:v>80</c:v>
                </c:pt>
                <c:pt idx="6">
                  <c:v>78</c:v>
                </c:pt>
                <c:pt idx="7">
                  <c:v>78</c:v>
                </c:pt>
                <c:pt idx="8">
                  <c:v>92</c:v>
                </c:pt>
                <c:pt idx="9">
                  <c:v>90</c:v>
                </c:pt>
                <c:pt idx="10">
                  <c:v>65</c:v>
                </c:pt>
                <c:pt idx="11">
                  <c:v>84</c:v>
                </c:pt>
                <c:pt idx="12">
                  <c:v>100</c:v>
                </c:pt>
                <c:pt idx="13">
                  <c:v>80</c:v>
                </c:pt>
                <c:pt idx="14">
                  <c:v>76</c:v>
                </c:pt>
                <c:pt idx="15">
                  <c:v>75</c:v>
                </c:pt>
                <c:pt idx="16">
                  <c:v>87</c:v>
                </c:pt>
                <c:pt idx="17">
                  <c:v>51</c:v>
                </c:pt>
                <c:pt idx="18">
                  <c:v>67</c:v>
                </c:pt>
                <c:pt idx="19">
                  <c:v>81</c:v>
                </c:pt>
                <c:pt idx="20">
                  <c:v>60</c:v>
                </c:pt>
                <c:pt idx="21">
                  <c:v>100</c:v>
                </c:pt>
                <c:pt idx="22">
                  <c:v>70</c:v>
                </c:pt>
                <c:pt idx="23">
                  <c:v>70</c:v>
                </c:pt>
                <c:pt idx="24">
                  <c:v>67</c:v>
                </c:pt>
                <c:pt idx="25">
                  <c:v>65</c:v>
                </c:pt>
                <c:pt idx="26">
                  <c:v>49</c:v>
                </c:pt>
                <c:pt idx="27">
                  <c:v>85</c:v>
                </c:pt>
                <c:pt idx="28">
                  <c:v>80</c:v>
                </c:pt>
                <c:pt idx="29">
                  <c:v>45</c:v>
                </c:pt>
                <c:pt idx="30">
                  <c:v>63</c:v>
                </c:pt>
                <c:pt idx="31">
                  <c:v>81</c:v>
                </c:pt>
                <c:pt idx="32">
                  <c:v>90</c:v>
                </c:pt>
                <c:pt idx="33">
                  <c:v>76</c:v>
                </c:pt>
                <c:pt idx="34">
                  <c:v>65</c:v>
                </c:pt>
                <c:pt idx="35">
                  <c:v>36</c:v>
                </c:pt>
                <c:pt idx="36">
                  <c:v>61</c:v>
                </c:pt>
                <c:pt idx="37">
                  <c:v>86</c:v>
                </c:pt>
                <c:pt idx="38">
                  <c:v>81</c:v>
                </c:pt>
                <c:pt idx="39">
                  <c:v>81</c:v>
                </c:pt>
                <c:pt idx="40">
                  <c:v>60</c:v>
                </c:pt>
                <c:pt idx="41">
                  <c:v>51</c:v>
                </c:pt>
                <c:pt idx="42">
                  <c:v>57</c:v>
                </c:pt>
                <c:pt idx="43">
                  <c:v>70</c:v>
                </c:pt>
                <c:pt idx="44">
                  <c:v>53</c:v>
                </c:pt>
                <c:pt idx="45">
                  <c:v>71</c:v>
                </c:pt>
                <c:pt idx="46">
                  <c:v>71</c:v>
                </c:pt>
                <c:pt idx="47">
                  <c:v>47</c:v>
                </c:pt>
                <c:pt idx="48">
                  <c:v>57</c:v>
                </c:pt>
                <c:pt idx="49">
                  <c:v>56</c:v>
                </c:pt>
                <c:pt idx="50">
                  <c:v>48</c:v>
                </c:pt>
                <c:pt idx="51">
                  <c:v>46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2864896"/>
        <c:axId val="147085504"/>
      </c:lineChart>
      <c:lineChart>
        <c:grouping val="standard"/>
        <c:varyColors val="0"/>
        <c:ser>
          <c:idx val="2"/>
          <c:order val="2"/>
          <c:tx>
            <c:strRef>
              <c:f>Sheet1!$E$2</c:f>
              <c:strCache>
                <c:ptCount val="1"/>
                <c:pt idx="0">
                  <c:v>Value/Cost</c:v>
                </c:pt>
              </c:strCache>
            </c:strRef>
          </c:tx>
          <c:spPr>
            <a:ln>
              <a:noFill/>
            </a:ln>
          </c:spPr>
          <c:marker>
            <c:symbol val="diamond"/>
            <c:size val="7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Sheet1!$B$3:$B$54</c:f>
              <c:strCache>
                <c:ptCount val="52"/>
                <c:pt idx="0">
                  <c:v>CCE: BOB</c:v>
                </c:pt>
                <c:pt idx="1">
                  <c:v>CCE: BOBII</c:v>
                </c:pt>
                <c:pt idx="2">
                  <c:v>Greenhouse spaces database</c:v>
                </c:pt>
                <c:pt idx="3">
                  <c:v>Commitment tracking system</c:v>
                </c:pt>
                <c:pt idx="4">
                  <c:v>Volusion</c:v>
                </c:pt>
                <c:pt idx="5">
                  <c:v>Macaulay library ecommerce(E-Junkie)</c:v>
                </c:pt>
                <c:pt idx="6">
                  <c:v>Endowment tracking system</c:v>
                </c:pt>
                <c:pt idx="7">
                  <c:v>Student Appointment Form</c:v>
                </c:pt>
                <c:pt idx="8">
                  <c:v>Ithaca Pesticide Application Database</c:v>
                </c:pt>
                <c:pt idx="9">
                  <c:v>Geneva Pesticide Application Database</c:v>
                </c:pt>
                <c:pt idx="10">
                  <c:v>CALS Land Use DB</c:v>
                </c:pt>
                <c:pt idx="11">
                  <c:v>OnLine Training Roster. </c:v>
                </c:pt>
                <c:pt idx="12">
                  <c:v>Budget Narrative</c:v>
                </c:pt>
                <c:pt idx="13">
                  <c:v>HR: Term Notice</c:v>
                </c:pt>
                <c:pt idx="14">
                  <c:v>UnitTrac</c:v>
                </c:pt>
                <c:pt idx="15">
                  <c:v>Activity insight</c:v>
                </c:pt>
                <c:pt idx="16">
                  <c:v>HR: SIP</c:v>
                </c:pt>
                <c:pt idx="17">
                  <c:v>Deans Office Correspondance DB</c:v>
                </c:pt>
                <c:pt idx="18">
                  <c:v>CALSAuthorization app</c:v>
                </c:pt>
                <c:pt idx="19">
                  <c:v>Forecasting tool</c:v>
                </c:pt>
                <c:pt idx="20">
                  <c:v>Localist support app</c:v>
                </c:pt>
                <c:pt idx="21">
                  <c:v>CCE: Business Systems</c:v>
                </c:pt>
                <c:pt idx="22">
                  <c:v>Activity Insight backend app</c:v>
                </c:pt>
                <c:pt idx="23">
                  <c:v>LanTEEAL</c:v>
                </c:pt>
                <c:pt idx="24">
                  <c:v>CountIt</c:v>
                </c:pt>
                <c:pt idx="25">
                  <c:v>Surplus furniture Inventory/Cataloging system</c:v>
                </c:pt>
                <c:pt idx="26">
                  <c:v>Alumni Award Nomination Form</c:v>
                </c:pt>
                <c:pt idx="27">
                  <c:v>Harvest</c:v>
                </c:pt>
                <c:pt idx="28">
                  <c:v>eClips</c:v>
                </c:pt>
                <c:pt idx="29">
                  <c:v>Pcard</c:v>
                </c:pt>
                <c:pt idx="30">
                  <c:v>CALS News Aggregation app</c:v>
                </c:pt>
                <c:pt idx="31">
                  <c:v>FTDCA</c:v>
                </c:pt>
                <c:pt idx="32">
                  <c:v>Mann website</c:v>
                </c:pt>
                <c:pt idx="33">
                  <c:v>Library Services</c:v>
                </c:pt>
                <c:pt idx="34">
                  <c:v>Life Sciences Grad Portal</c:v>
                </c:pt>
                <c:pt idx="35">
                  <c:v>Workshop Mgt Database</c:v>
                </c:pt>
                <c:pt idx="36">
                  <c:v>CALS Research &amp; Impact</c:v>
                </c:pt>
                <c:pt idx="37">
                  <c:v>Keyserver</c:v>
                </c:pt>
                <c:pt idx="38">
                  <c:v>CALS Finance and Admin Tableau Reporting</c:v>
                </c:pt>
                <c:pt idx="39">
                  <c:v>Raisers Edge</c:v>
                </c:pt>
                <c:pt idx="40">
                  <c:v>Student Worker Shift Exchange</c:v>
                </c:pt>
                <c:pt idx="41">
                  <c:v>CALS media Expert</c:v>
                </c:pt>
                <c:pt idx="42">
                  <c:v>MRBS</c:v>
                </c:pt>
                <c:pt idx="43">
                  <c:v>Deep Freeze</c:v>
                </c:pt>
                <c:pt idx="44">
                  <c:v>VIVO Infomaki</c:v>
                </c:pt>
                <c:pt idx="45">
                  <c:v>CALS CMS for website</c:v>
                </c:pt>
                <c:pt idx="46">
                  <c:v>VIVO Cornell</c:v>
                </c:pt>
                <c:pt idx="47">
                  <c:v>Quest editor: almost retired</c:v>
                </c:pt>
                <c:pt idx="48">
                  <c:v>Locale</c:v>
                </c:pt>
                <c:pt idx="49">
                  <c:v>Spiceworks</c:v>
                </c:pt>
                <c:pt idx="50">
                  <c:v>Opsview</c:v>
                </c:pt>
                <c:pt idx="51">
                  <c:v>Ghost Symantec</c:v>
                </c:pt>
              </c:strCache>
            </c:strRef>
          </c:cat>
          <c:val>
            <c:numRef>
              <c:f>Sheet1!$E$3:$E$54</c:f>
              <c:numCache>
                <c:formatCode>_(* #,##0.0_);_(* \(#,##0.0\);_(* "-"??_);_(@_)</c:formatCode>
                <c:ptCount val="52"/>
                <c:pt idx="0">
                  <c:v>6.666666666666667</c:v>
                </c:pt>
                <c:pt idx="1">
                  <c:v>6.666666666666667</c:v>
                </c:pt>
                <c:pt idx="2">
                  <c:v>5.5333333333333368</c:v>
                </c:pt>
                <c:pt idx="3">
                  <c:v>5.4</c:v>
                </c:pt>
                <c:pt idx="4">
                  <c:v>5.4</c:v>
                </c:pt>
                <c:pt idx="5">
                  <c:v>5.3333333333333321</c:v>
                </c:pt>
                <c:pt idx="6">
                  <c:v>5.2</c:v>
                </c:pt>
                <c:pt idx="7">
                  <c:v>5.2</c:v>
                </c:pt>
                <c:pt idx="8">
                  <c:v>4.5999999999999996</c:v>
                </c:pt>
                <c:pt idx="9">
                  <c:v>4.5</c:v>
                </c:pt>
                <c:pt idx="10">
                  <c:v>4.3333333333333321</c:v>
                </c:pt>
                <c:pt idx="11">
                  <c:v>4.2</c:v>
                </c:pt>
                <c:pt idx="12">
                  <c:v>4</c:v>
                </c:pt>
                <c:pt idx="13">
                  <c:v>4</c:v>
                </c:pt>
                <c:pt idx="14">
                  <c:v>3.8</c:v>
                </c:pt>
                <c:pt idx="15">
                  <c:v>3.75</c:v>
                </c:pt>
                <c:pt idx="16">
                  <c:v>3.48</c:v>
                </c:pt>
                <c:pt idx="17">
                  <c:v>3.4</c:v>
                </c:pt>
                <c:pt idx="18">
                  <c:v>3.35</c:v>
                </c:pt>
                <c:pt idx="19">
                  <c:v>3.24</c:v>
                </c:pt>
                <c:pt idx="20">
                  <c:v>3</c:v>
                </c:pt>
                <c:pt idx="21">
                  <c:v>2.8571428571428572</c:v>
                </c:pt>
                <c:pt idx="22">
                  <c:v>2.8</c:v>
                </c:pt>
                <c:pt idx="23">
                  <c:v>2.8</c:v>
                </c:pt>
                <c:pt idx="24">
                  <c:v>2.68</c:v>
                </c:pt>
                <c:pt idx="25">
                  <c:v>2.6</c:v>
                </c:pt>
                <c:pt idx="26">
                  <c:v>2.4500000000000002</c:v>
                </c:pt>
                <c:pt idx="27">
                  <c:v>2.4285714285714279</c:v>
                </c:pt>
                <c:pt idx="28">
                  <c:v>2.285714285714286</c:v>
                </c:pt>
                <c:pt idx="29">
                  <c:v>2.25</c:v>
                </c:pt>
                <c:pt idx="30">
                  <c:v>2.1</c:v>
                </c:pt>
                <c:pt idx="31">
                  <c:v>2.0249999999999999</c:v>
                </c:pt>
                <c:pt idx="32">
                  <c:v>2</c:v>
                </c:pt>
                <c:pt idx="33">
                  <c:v>1.9</c:v>
                </c:pt>
                <c:pt idx="34">
                  <c:v>1.857142857142857</c:v>
                </c:pt>
                <c:pt idx="35">
                  <c:v>1.8</c:v>
                </c:pt>
                <c:pt idx="36">
                  <c:v>1.7428571428571431</c:v>
                </c:pt>
                <c:pt idx="37">
                  <c:v>1.72</c:v>
                </c:pt>
                <c:pt idx="38">
                  <c:v>1.62</c:v>
                </c:pt>
                <c:pt idx="39">
                  <c:v>1.62</c:v>
                </c:pt>
                <c:pt idx="40">
                  <c:v>1.5</c:v>
                </c:pt>
                <c:pt idx="41">
                  <c:v>1.4571428571428571</c:v>
                </c:pt>
                <c:pt idx="42">
                  <c:v>1.425</c:v>
                </c:pt>
                <c:pt idx="43">
                  <c:v>1.4</c:v>
                </c:pt>
                <c:pt idx="44">
                  <c:v>1.325</c:v>
                </c:pt>
                <c:pt idx="45">
                  <c:v>1.290909090909091</c:v>
                </c:pt>
                <c:pt idx="46">
                  <c:v>1.1833333333333329</c:v>
                </c:pt>
                <c:pt idx="47">
                  <c:v>1.175</c:v>
                </c:pt>
                <c:pt idx="48">
                  <c:v>1.1399999999999999</c:v>
                </c:pt>
                <c:pt idx="49">
                  <c:v>1.1200000000000001</c:v>
                </c:pt>
                <c:pt idx="50">
                  <c:v>0.96</c:v>
                </c:pt>
                <c:pt idx="51">
                  <c:v>0.92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3549952"/>
        <c:axId val="147086080"/>
      </c:lineChart>
      <c:catAx>
        <c:axId val="182864896"/>
        <c:scaling>
          <c:orientation val="minMax"/>
        </c:scaling>
        <c:delete val="0"/>
        <c:axPos val="b"/>
        <c:minorGridlines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147085504"/>
        <c:crosses val="autoZero"/>
        <c:auto val="1"/>
        <c:lblAlgn val="ctr"/>
        <c:lblOffset val="100"/>
        <c:noMultiLvlLbl val="0"/>
      </c:catAx>
      <c:valAx>
        <c:axId val="147085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2864896"/>
        <c:crosses val="autoZero"/>
        <c:crossBetween val="between"/>
      </c:valAx>
      <c:valAx>
        <c:axId val="147086080"/>
        <c:scaling>
          <c:orientation val="minMax"/>
        </c:scaling>
        <c:delete val="0"/>
        <c:axPos val="r"/>
        <c:numFmt formatCode="_(* #,##0.0_);_(* \(#,##0.0\);_(* &quot;-&quot;??_);_(@_)" sourceLinked="1"/>
        <c:majorTickMark val="out"/>
        <c:minorTickMark val="none"/>
        <c:tickLblPos val="nextTo"/>
        <c:crossAx val="183549952"/>
        <c:crosses val="max"/>
        <c:crossBetween val="between"/>
      </c:valAx>
      <c:catAx>
        <c:axId val="183549952"/>
        <c:scaling>
          <c:orientation val="minMax"/>
        </c:scaling>
        <c:delete val="1"/>
        <c:axPos val="b"/>
        <c:majorTickMark val="out"/>
        <c:minorTickMark val="none"/>
        <c:tickLblPos val="none"/>
        <c:crossAx val="147086080"/>
        <c:crosses val="autoZero"/>
        <c:auto val="1"/>
        <c:lblAlgn val="ctr"/>
        <c:lblOffset val="100"/>
        <c:noMultiLvlLbl val="0"/>
      </c:cat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500" baseline="0" dirty="0" smtClean="0"/>
              <a:t>Total Scored Applications= 680</a:t>
            </a:r>
            <a:endParaRPr lang="en-US" sz="1500" baseline="0" dirty="0"/>
          </a:p>
        </c:rich>
      </c:tx>
      <c:layout>
        <c:manualLayout>
          <c:xMode val="edge"/>
          <c:yMode val="edge"/>
          <c:x val="9.2785797608632183E-3"/>
          <c:y val="0.93496083497375326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0764131914066297"/>
          <c:y val="4.6976706036745412E-2"/>
          <c:w val="0.58008785360163317"/>
          <c:h val="0.95302329396325458"/>
        </c:manualLayout>
      </c:layout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1400" dirty="0" smtClean="0"/>
              <a:t>Number</a:t>
            </a:r>
            <a:r>
              <a:rPr lang="en-US" sz="1400" baseline="0" dirty="0" smtClean="0"/>
              <a:t> of scored applications=680</a:t>
            </a:r>
            <a:endParaRPr lang="en-US" sz="1400" dirty="0"/>
          </a:p>
        </c:rich>
      </c:tx>
      <c:layout>
        <c:manualLayout>
          <c:xMode val="edge"/>
          <c:yMode val="edge"/>
          <c:x val="1.8961081970565907E-2"/>
          <c:y val="0.92782110474571688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'Final Functional Purpose'!$A$1</c:f>
              <c:strCache>
                <c:ptCount val="1"/>
                <c:pt idx="0">
                  <c:v>Functional Purpose (Scored Applications)</c:v>
                </c:pt>
              </c:strCache>
            </c:strRef>
          </c:tx>
          <c:dLbls>
            <c:dLbl>
              <c:idx val="0"/>
              <c:layout>
                <c:manualLayout>
                  <c:x val="9.9848468641078707E-3"/>
                  <c:y val="3.8014747109180965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0783660645486199E-2"/>
                  <c:y val="3.7988620135222767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1.3947251089094554E-2"/>
                  <c:y val="1.958861163524721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000" b="1" i="0" baseline="0"/>
                </a:pPr>
                <a:endParaRPr lang="en-US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'Final Functional Purpose'!$A$2:$A$12</c:f>
              <c:strCache>
                <c:ptCount val="11"/>
                <c:pt idx="0">
                  <c:v>HR</c:v>
                </c:pt>
                <c:pt idx="1">
                  <c:v>Alumni Development</c:v>
                </c:pt>
                <c:pt idx="2">
                  <c:v>Collaboration Tool</c:v>
                </c:pt>
                <c:pt idx="3">
                  <c:v>Admissions</c:v>
                </c:pt>
                <c:pt idx="4">
                  <c:v>Facilities &amp; Space Management</c:v>
                </c:pt>
                <c:pt idx="5">
                  <c:v>Research Administration</c:v>
                </c:pt>
                <c:pt idx="6">
                  <c:v>Student</c:v>
                </c:pt>
                <c:pt idx="7">
                  <c:v>Academic Administration</c:v>
                </c:pt>
                <c:pt idx="8">
                  <c:v>Finance</c:v>
                </c:pt>
                <c:pt idx="9">
                  <c:v>IT Utility</c:v>
                </c:pt>
                <c:pt idx="10">
                  <c:v>Other</c:v>
                </c:pt>
              </c:strCache>
            </c:strRef>
          </c:cat>
          <c:val>
            <c:numRef>
              <c:f>'Final Functional Purpose'!$B$2:$B$12</c:f>
              <c:numCache>
                <c:formatCode>General</c:formatCode>
                <c:ptCount val="11"/>
                <c:pt idx="0">
                  <c:v>18</c:v>
                </c:pt>
                <c:pt idx="1">
                  <c:v>17</c:v>
                </c:pt>
                <c:pt idx="2">
                  <c:v>25</c:v>
                </c:pt>
                <c:pt idx="3">
                  <c:v>46</c:v>
                </c:pt>
                <c:pt idx="4">
                  <c:v>51</c:v>
                </c:pt>
                <c:pt idx="5">
                  <c:v>52</c:v>
                </c:pt>
                <c:pt idx="6">
                  <c:v>74</c:v>
                </c:pt>
                <c:pt idx="7">
                  <c:v>75</c:v>
                </c:pt>
                <c:pt idx="8">
                  <c:v>87</c:v>
                </c:pt>
                <c:pt idx="9">
                  <c:v>98</c:v>
                </c:pt>
                <c:pt idx="10">
                  <c:v>137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744" y="0"/>
            <a:ext cx="3032337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1B889174-C14F-1541-853E-DD0847DD1947}" type="datetimeFigureOut">
              <a:rPr lang="en-US" smtClean="0"/>
              <a:pPr/>
              <a:t>4/18/2012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05841"/>
            <a:ext cx="3032337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744" y="8805841"/>
            <a:ext cx="3032337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9E496A91-8766-794A-8378-F7EA9478718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491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3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363" y="0"/>
            <a:ext cx="30323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027" y="4403725"/>
            <a:ext cx="5131647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7450"/>
            <a:ext cx="30323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363" y="8807450"/>
            <a:ext cx="30323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534974A-2179-4779-B4F2-B63D3FEA28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742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8" charset="0"/>
        <a:ea typeface="ＭＳ Ｐゴシック" pitchFamily="-108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C57B3D-1D04-47D5-BEF6-9D1CC38D9F02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770" y="4403725"/>
            <a:ext cx="5598160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000" tIns="46000" rIns="92000" bIns="46000"/>
          <a:lstStyle/>
          <a:p>
            <a:pPr eaLnBrk="1" hangingPunct="1">
              <a:lnSpc>
                <a:spcPct val="90000"/>
              </a:lnSpc>
            </a:pPr>
            <a:endParaRPr lang="en-US" dirty="0" smtClean="0">
              <a:latin typeface="Arial" charset="0"/>
              <a:ea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3500B2-56D0-4263-9064-4F058BD8FB31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9770" y="4403725"/>
            <a:ext cx="5598160" cy="417195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000" tIns="46000" rIns="92000" bIns="46000"/>
          <a:lstStyle/>
          <a:p>
            <a:pPr eaLnBrk="1" hangingPunct="1"/>
            <a:endParaRPr lang="en-US" dirty="0" smtClean="0">
              <a:latin typeface="Arial" charset="0"/>
              <a:ea typeface="ＭＳ Ｐゴシック" pitchFamily="-112" charset="-128"/>
            </a:endParaRPr>
          </a:p>
          <a:p>
            <a:pPr eaLnBrk="1" hangingPunct="1"/>
            <a:endParaRPr lang="en-US" dirty="0" smtClean="0">
              <a:latin typeface="Arial" charset="0"/>
              <a:ea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551D0-A2B3-4823-A520-FB24B8523630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152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DFD5A-CFCA-479F-B281-B27CC42BF2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1A5A2-05F5-49EE-BA42-6A328DD5B2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D7C5A-0944-42AA-AA98-81C290EB71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8C9FB-043A-4F0C-BFF5-F79AF90482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B8E77-1CD2-426F-987F-E8D511B671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9F80A-DF92-48A9-9D8C-B7C4E9AA8E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1E98A-D6D6-4E36-BC9B-D7B725F14C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D26F4-B975-410A-967B-743177B390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6C7B7-58AD-4A4E-A096-C67053C005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105A4-B7A6-4BFF-9B8C-CE922AC4CF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E30F3-2C25-415D-81F3-C7AECA062D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72422C8-B30B-4294-AE34-EACDFCCDAB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3429000"/>
            <a:ext cx="9144000" cy="2895600"/>
          </a:xfrm>
        </p:spPr>
        <p:txBody>
          <a:bodyPr/>
          <a:lstStyle/>
          <a:p>
            <a:pPr eaLnBrk="1" hangingPunct="1"/>
            <a:endParaRPr lang="en-US" sz="2000" b="1" dirty="0" smtClean="0"/>
          </a:p>
          <a:p>
            <a:pPr algn="l" eaLnBrk="1" hangingPunct="1"/>
            <a:endParaRPr lang="en-US" sz="1600" dirty="0" smtClean="0"/>
          </a:p>
          <a:p>
            <a:pPr eaLnBrk="1" hangingPunct="1"/>
            <a:endParaRPr lang="en-US" sz="1600" dirty="0" smtClean="0"/>
          </a:p>
          <a:p>
            <a:pPr eaLnBrk="1" hangingPunct="1">
              <a:spcAft>
                <a:spcPct val="40000"/>
              </a:spcAft>
            </a:pPr>
            <a:endParaRPr lang="en-US" sz="1600" b="1" dirty="0" smtClean="0"/>
          </a:p>
          <a:p>
            <a:pPr eaLnBrk="1" hangingPunct="1"/>
            <a:endParaRPr lang="en-US" sz="1600" dirty="0" smtClean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447800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 eaLnBrk="1" hangingPunct="1">
              <a:spcBef>
                <a:spcPct val="20000"/>
              </a:spcBef>
            </a:pPr>
            <a:r>
              <a:rPr lang="en-US" sz="3200" b="1" dirty="0" smtClean="0"/>
              <a:t>Application Streamlining Initiative</a:t>
            </a:r>
          </a:p>
          <a:p>
            <a:pPr marL="609600" indent="-609600" algn="ctr" eaLnBrk="1" hangingPunct="1">
              <a:spcBef>
                <a:spcPct val="20000"/>
              </a:spcBef>
            </a:pPr>
            <a:endParaRPr lang="en-US" sz="3200" dirty="0"/>
          </a:p>
          <a:p>
            <a:pPr marL="609600" indent="-609600" algn="ctr" eaLnBrk="1" hangingPunct="1">
              <a:spcBef>
                <a:spcPct val="20000"/>
              </a:spcBef>
            </a:pPr>
            <a:r>
              <a:rPr lang="en-US" sz="3200" dirty="0" smtClean="0"/>
              <a:t>Technical Leads Meeting</a:t>
            </a:r>
          </a:p>
          <a:p>
            <a:pPr marL="609600" indent="-609600" algn="ctr" eaLnBrk="1" hangingPunct="1">
              <a:spcBef>
                <a:spcPct val="20000"/>
              </a:spcBef>
            </a:pPr>
            <a:endParaRPr lang="en-US" sz="3200" dirty="0"/>
          </a:p>
          <a:p>
            <a:pPr marL="609600" indent="-609600" algn="ctr" eaLnBrk="1" hangingPunct="1">
              <a:spcBef>
                <a:spcPct val="20000"/>
              </a:spcBef>
            </a:pPr>
            <a:r>
              <a:rPr lang="en-US" sz="3200" dirty="0" smtClean="0"/>
              <a:t>April 18, 2012</a:t>
            </a:r>
            <a:endParaRPr lang="en-US" sz="1800" dirty="0"/>
          </a:p>
          <a:p>
            <a:pPr marL="990600" lvl="1" indent="-533400" algn="ctr" eaLnBrk="1" hangingPunct="1">
              <a:spcBef>
                <a:spcPct val="20000"/>
              </a:spcBef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Possibilities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assigning a functional purpose to all Applications</a:t>
            </a:r>
          </a:p>
          <a:p>
            <a:r>
              <a:rPr lang="en-US" dirty="0" smtClean="0"/>
              <a:t>We will sort and produce a list of applications that perform similar functions</a:t>
            </a:r>
          </a:p>
          <a:p>
            <a:r>
              <a:rPr lang="en-US" dirty="0" smtClean="0"/>
              <a:t>A working group should examine the application functionality to determine collaboration possibilities – either centrally provided or shared best practice</a:t>
            </a:r>
          </a:p>
          <a:p>
            <a:r>
              <a:rPr lang="en-US" dirty="0" smtClean="0"/>
              <a:t>Projects should be submitted for capital funding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27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Collaboration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Financials</a:t>
            </a:r>
          </a:p>
          <a:p>
            <a:r>
              <a:rPr lang="en-US" dirty="0" smtClean="0"/>
              <a:t>Facilities Inventory</a:t>
            </a:r>
          </a:p>
          <a:p>
            <a:r>
              <a:rPr lang="en-US" dirty="0" smtClean="0"/>
              <a:t>Faculty Measurement</a:t>
            </a:r>
          </a:p>
          <a:p>
            <a:r>
              <a:rPr lang="en-US" dirty="0" smtClean="0"/>
              <a:t>Standard Position Description</a:t>
            </a:r>
          </a:p>
        </p:txBody>
      </p:sp>
    </p:spTree>
    <p:extLst>
      <p:ext uri="{BB962C8B-B14F-4D97-AF65-F5344CB8AC3E}">
        <p14:creationId xmlns:p14="http://schemas.microsoft.com/office/powerpoint/2010/main" val="125630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Facilities Inventory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ASPC received requests for small project</a:t>
            </a:r>
            <a:br>
              <a:rPr lang="en-US" dirty="0" smtClean="0"/>
            </a:br>
            <a:r>
              <a:rPr lang="en-US" dirty="0" smtClean="0"/>
              <a:t>PDC, DFA, Environmental Health &amp; Safety</a:t>
            </a:r>
          </a:p>
          <a:p>
            <a:r>
              <a:rPr lang="en-US" dirty="0" smtClean="0"/>
              <a:t>Collaboration began in 2009</a:t>
            </a:r>
          </a:p>
          <a:p>
            <a:r>
              <a:rPr lang="en-US" dirty="0" smtClean="0"/>
              <a:t>Application was completed in 2010</a:t>
            </a:r>
          </a:p>
          <a:p>
            <a:r>
              <a:rPr lang="en-US" dirty="0" smtClean="0"/>
              <a:t>Replaced mainframe application, FileMaker application</a:t>
            </a:r>
          </a:p>
          <a:p>
            <a:r>
              <a:rPr lang="en-US" dirty="0" smtClean="0"/>
              <a:t>Came from serendipitous discovery of functional need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5486400"/>
            <a:ext cx="6481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Future:  Search of the ASI database could find</a:t>
            </a:r>
            <a:br>
              <a:rPr lang="en-US" dirty="0" smtClean="0"/>
            </a:br>
            <a:r>
              <a:rPr lang="en-US" dirty="0" smtClean="0"/>
              <a:t>applications that have similar functionality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77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Collaboration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Budget Forecasting</a:t>
            </a:r>
          </a:p>
          <a:p>
            <a:r>
              <a:rPr lang="en-US" dirty="0" smtClean="0"/>
              <a:t>Salary Improvement Program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3886200"/>
            <a:ext cx="6801010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ASI is creating a portfolio of current applications.</a:t>
            </a:r>
          </a:p>
          <a:p>
            <a:r>
              <a:rPr lang="en-US" dirty="0" smtClean="0"/>
              <a:t>CIT’s PPM unit will be addressing the needs for </a:t>
            </a:r>
            <a:br>
              <a:rPr lang="en-US" dirty="0" smtClean="0"/>
            </a:br>
            <a:r>
              <a:rPr lang="en-US" dirty="0" smtClean="0"/>
              <a:t>future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48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Budget Management</a:t>
            </a:r>
            <a:r>
              <a:rPr lang="en-US" baseline="0" dirty="0" smtClean="0"/>
              <a:t> Tool Discovery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usage</a:t>
            </a:r>
            <a:r>
              <a:rPr lang="en-US" baseline="0" dirty="0" smtClean="0"/>
              <a:t> of recently-completed Application Inventory Database spreadsheets</a:t>
            </a:r>
            <a:endParaRPr lang="en-US" dirty="0" smtClean="0"/>
          </a:p>
          <a:p>
            <a:r>
              <a:rPr lang="en-US" dirty="0" smtClean="0"/>
              <a:t>Used spreadsheets to search for existing Budget tools in use on campus</a:t>
            </a:r>
          </a:p>
          <a:p>
            <a:r>
              <a:rPr lang="en-US" dirty="0" smtClean="0"/>
              <a:t>Found</a:t>
            </a:r>
            <a:r>
              <a:rPr lang="en-US" baseline="0" dirty="0" smtClean="0"/>
              <a:t> </a:t>
            </a:r>
            <a:r>
              <a:rPr lang="en-US" dirty="0" smtClean="0"/>
              <a:t>eight: IT leads </a:t>
            </a:r>
            <a:r>
              <a:rPr lang="en-US" baseline="0" dirty="0" smtClean="0"/>
              <a:t>contacted to get background on features, usage, and issues</a:t>
            </a:r>
          </a:p>
          <a:p>
            <a:r>
              <a:rPr lang="en-US" dirty="0" smtClean="0"/>
              <a:t>Project is being defined to accommodate the functional requirements</a:t>
            </a:r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42186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Application Streamlining Initiative</a:t>
            </a:r>
            <a:endParaRPr lang="en-US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Consolidated Data Overview- Phase 1</a:t>
            </a:r>
          </a:p>
          <a:p>
            <a:r>
              <a:rPr lang="en-US" sz="1600" dirty="0" smtClean="0"/>
              <a:t>Rina Kumar</a:t>
            </a:r>
          </a:p>
        </p:txBody>
      </p:sp>
    </p:spTree>
    <p:extLst>
      <p:ext uri="{BB962C8B-B14F-4D97-AF65-F5344CB8AC3E}">
        <p14:creationId xmlns:p14="http://schemas.microsoft.com/office/powerpoint/2010/main" val="423997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Statistics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10600" cy="4876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Consolidated Numbers</a:t>
            </a:r>
          </a:p>
          <a:p>
            <a:r>
              <a:rPr lang="en-US" sz="2000" dirty="0" smtClean="0"/>
              <a:t>Number of Units= 25 (of 30 units)</a:t>
            </a:r>
          </a:p>
          <a:p>
            <a:r>
              <a:rPr lang="en-US" sz="2000" dirty="0" smtClean="0"/>
              <a:t>Number of applications in inventory= 1029</a:t>
            </a:r>
          </a:p>
          <a:p>
            <a:r>
              <a:rPr lang="en-US" sz="2000" dirty="0" smtClean="0"/>
              <a:t>Number of applications scored= 680 (66% of inventory)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Consolidated Costs (Annualized for next 3 years)</a:t>
            </a:r>
          </a:p>
          <a:p>
            <a:r>
              <a:rPr lang="en-US" sz="2000" dirty="0" smtClean="0"/>
              <a:t>Total Cost of scored applications= $</a:t>
            </a:r>
            <a:r>
              <a:rPr lang="en-US" sz="2000" dirty="0"/>
              <a:t>10,963,889 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Staff Cost of scored applications=$ </a:t>
            </a:r>
            <a:r>
              <a:rPr lang="en-US" sz="2000" dirty="0"/>
              <a:t>7,052,198 </a:t>
            </a:r>
            <a:r>
              <a:rPr lang="en-US" sz="2000" dirty="0" smtClean="0"/>
              <a:t>(64% of total)</a:t>
            </a:r>
          </a:p>
          <a:p>
            <a:r>
              <a:rPr lang="en-US" sz="2000" dirty="0" smtClean="0"/>
              <a:t>Software Cost of scored applications= $ 2,746,554 (25% of total)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Consolidated Averages</a:t>
            </a:r>
          </a:p>
          <a:p>
            <a:r>
              <a:rPr lang="en-US" sz="2000" dirty="0" smtClean="0"/>
              <a:t>Average BV Score= 69</a:t>
            </a:r>
          </a:p>
          <a:p>
            <a:r>
              <a:rPr lang="en-US" sz="2000" dirty="0" smtClean="0"/>
              <a:t>Average Cost Score= 22</a:t>
            </a:r>
          </a:p>
          <a:p>
            <a:r>
              <a:rPr lang="en-US" sz="2000" dirty="0" smtClean="0"/>
              <a:t>Average BV/Cost Ratio= 3.1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6553200"/>
            <a:ext cx="868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Application Streamlining Initiative- Phase 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190629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Functional Purpose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6553200"/>
            <a:ext cx="868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Application Streamlining Initiative- Phase 1</a:t>
            </a:r>
            <a:endParaRPr lang="en-US" sz="1200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0844001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7371025"/>
              </p:ext>
            </p:extLst>
          </p:nvPr>
        </p:nvGraphicFramePr>
        <p:xfrm>
          <a:off x="277091" y="950506"/>
          <a:ext cx="8451056" cy="5741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9474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D2533C">
                    <a:lumMod val="75000"/>
                  </a:srgbClr>
                </a:solidFill>
              </a:rPr>
              <a:t>Functional 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Provides “buckets” of applications that support the same functional domain</a:t>
            </a:r>
          </a:p>
          <a:p>
            <a:r>
              <a:rPr lang="en-US" dirty="0" smtClean="0"/>
              <a:t>Presents an opportunity to units to explore collaboration with other units and with central IT for common business requirements that are not unit-specific</a:t>
            </a:r>
          </a:p>
          <a:p>
            <a:r>
              <a:rPr lang="en-US" dirty="0" smtClean="0"/>
              <a:t>Functional Purpose distribution by cost may be different from distribution by number of applications and can help units prioritize their efforts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15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Application Streamlining Initiative</a:t>
            </a:r>
            <a:endParaRPr lang="en-US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Unit Findings</a:t>
            </a:r>
          </a:p>
          <a:p>
            <a:r>
              <a:rPr lang="en-US" sz="1600" dirty="0" smtClean="0"/>
              <a:t>Michael Swenson</a:t>
            </a:r>
          </a:p>
        </p:txBody>
      </p:sp>
    </p:spTree>
    <p:extLst>
      <p:ext uri="{BB962C8B-B14F-4D97-AF65-F5344CB8AC3E}">
        <p14:creationId xmlns:p14="http://schemas.microsoft.com/office/powerpoint/2010/main" val="361857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Application Streamlining Initiative</a:t>
            </a:r>
            <a:endParaRPr lang="en-US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Introductions and SFG Presentation</a:t>
            </a:r>
          </a:p>
          <a:p>
            <a:r>
              <a:rPr lang="en-US" sz="1600" dirty="0" smtClean="0"/>
              <a:t>Dave Koehler</a:t>
            </a:r>
          </a:p>
        </p:txBody>
      </p:sp>
    </p:spTree>
    <p:extLst>
      <p:ext uri="{BB962C8B-B14F-4D97-AF65-F5344CB8AC3E}">
        <p14:creationId xmlns:p14="http://schemas.microsoft.com/office/powerpoint/2010/main" val="195796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Unit Findings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After going through this first inventory phase:</a:t>
            </a:r>
            <a:endParaRPr lang="en-US" sz="3600" dirty="0">
              <a:solidFill>
                <a:schemeClr val="tx2"/>
              </a:solidFill>
            </a:endParaRPr>
          </a:p>
          <a:p>
            <a:pPr marL="0" indent="0">
              <a:buFontTx/>
              <a:buNone/>
            </a:pPr>
            <a:endParaRPr lang="en-US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3200" dirty="0" smtClean="0"/>
              <a:t>1. What </a:t>
            </a:r>
            <a:r>
              <a:rPr lang="en-US" sz="3200" dirty="0"/>
              <a:t>did you learn from all this?</a:t>
            </a:r>
          </a:p>
          <a:p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2. What </a:t>
            </a:r>
            <a:r>
              <a:rPr lang="en-US" sz="3200" dirty="0"/>
              <a:t>are </a:t>
            </a:r>
            <a:r>
              <a:rPr lang="en-US" sz="3200" dirty="0" smtClean="0"/>
              <a:t>your plans </a:t>
            </a:r>
            <a:r>
              <a:rPr lang="en-US" sz="3200" dirty="0"/>
              <a:t>to use this </a:t>
            </a:r>
            <a:r>
              <a:rPr lang="en-US" sz="3200" dirty="0" smtClean="0"/>
              <a:t>(in your unit) going </a:t>
            </a:r>
            <a:r>
              <a:rPr lang="en-US" sz="3200" dirty="0"/>
              <a:t>forward?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Application Streamlining Initiative</a:t>
            </a:r>
            <a:endParaRPr lang="en-US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Possible Phase 2 – Future Ideas</a:t>
            </a:r>
          </a:p>
          <a:p>
            <a:r>
              <a:rPr lang="en-US" sz="1600" dirty="0" smtClean="0"/>
              <a:t>Greg Busby</a:t>
            </a:r>
          </a:p>
        </p:txBody>
      </p:sp>
    </p:spTree>
    <p:extLst>
      <p:ext uri="{BB962C8B-B14F-4D97-AF65-F5344CB8AC3E}">
        <p14:creationId xmlns:p14="http://schemas.microsoft.com/office/powerpoint/2010/main" val="410305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Phase 2 – What’s next?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dirty="0" smtClean="0">
                <a:solidFill>
                  <a:schemeClr val="tx2"/>
                </a:solidFill>
              </a:rPr>
              <a:t>Based on the work that you’ve done, and your knowledge and experience:</a:t>
            </a:r>
          </a:p>
          <a:p>
            <a:pPr marL="0" indent="0">
              <a:buNone/>
            </a:pPr>
            <a:endParaRPr lang="en-US" sz="3200" dirty="0" smtClean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3200" baseline="0" dirty="0" smtClean="0"/>
              <a:t>Where do we as an institution go?</a:t>
            </a:r>
          </a:p>
          <a:p>
            <a:pPr marL="457200" indent="-457200">
              <a:buFont typeface="+mj-lt"/>
              <a:buAutoNum type="arabicPeriod"/>
            </a:pPr>
            <a:endParaRPr lang="en-US" sz="3200" baseline="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How do we save money?</a:t>
            </a:r>
          </a:p>
          <a:p>
            <a:pPr marL="457200" indent="-457200">
              <a:buFont typeface="+mj-lt"/>
              <a:buAutoNum type="arabicPeriod"/>
            </a:pPr>
            <a:endParaRPr lang="en-US" sz="3200" baseline="0" dirty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en-US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45649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Application Streamlining Initiative</a:t>
            </a:r>
            <a:endParaRPr lang="en-US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Getting Projects in the Hopper with CIT</a:t>
            </a:r>
          </a:p>
          <a:p>
            <a:r>
              <a:rPr lang="en-US" sz="1600" dirty="0" smtClean="0"/>
              <a:t>Andy Slusar</a:t>
            </a:r>
          </a:p>
        </p:txBody>
      </p:sp>
    </p:spTree>
    <p:extLst>
      <p:ext uri="{BB962C8B-B14F-4D97-AF65-F5344CB8AC3E}">
        <p14:creationId xmlns:p14="http://schemas.microsoft.com/office/powerpoint/2010/main" val="103910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SI Project Pipeline.graff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700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7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Streamlining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219200" y="1981200"/>
            <a:ext cx="6477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Application Streamlining will allow the synchronization of </a:t>
            </a:r>
            <a:r>
              <a:rPr lang="en-US" sz="3200" i="1" dirty="0"/>
              <a:t>IT priorities</a:t>
            </a:r>
            <a:r>
              <a:rPr lang="en-US" sz="3200" dirty="0"/>
              <a:t> with </a:t>
            </a:r>
            <a:r>
              <a:rPr lang="en-US" sz="3200" i="1" dirty="0"/>
              <a:t>business priorities</a:t>
            </a:r>
            <a:r>
              <a:rPr lang="en-US" sz="3200" dirty="0" smtClean="0"/>
              <a:t>.</a:t>
            </a:r>
            <a:br>
              <a:rPr lang="en-US" sz="3200" dirty="0" smtClean="0"/>
            </a:br>
            <a:endParaRPr lang="en-US" sz="3200" dirty="0" smtClean="0"/>
          </a:p>
          <a:p>
            <a:r>
              <a:rPr lang="en-US" sz="3200" dirty="0" smtClean="0"/>
              <a:t> Applications </a:t>
            </a:r>
            <a:r>
              <a:rPr lang="en-US" sz="3200" dirty="0"/>
              <a:t>will be managed as key assets of the institution.</a:t>
            </a:r>
          </a:p>
        </p:txBody>
      </p:sp>
    </p:spTree>
    <p:extLst>
      <p:ext uri="{BB962C8B-B14F-4D97-AF65-F5344CB8AC3E}">
        <p14:creationId xmlns:p14="http://schemas.microsoft.com/office/powerpoint/2010/main" val="303070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Application Streamlining Components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924800" cy="4114800"/>
          </a:xfrm>
        </p:spPr>
        <p:txBody>
          <a:bodyPr/>
          <a:lstStyle/>
          <a:p>
            <a:r>
              <a:rPr lang="en-US" sz="2000" b="1" dirty="0" smtClean="0"/>
              <a:t>Application Portfolio Management</a:t>
            </a:r>
            <a:r>
              <a:rPr lang="en-US" sz="2000" dirty="0" smtClean="0"/>
              <a:t>, or APM, is a process that evaluates the entire institution’s set of applications.  It is used to categorize each application based upon its value to the organization and the cost of operation.</a:t>
            </a:r>
          </a:p>
          <a:p>
            <a:endParaRPr lang="en-US" sz="2000" dirty="0" smtClean="0"/>
          </a:p>
          <a:p>
            <a:r>
              <a:rPr lang="en-US" sz="2000" b="1" dirty="0" smtClean="0"/>
              <a:t>Application Rationalization </a:t>
            </a:r>
            <a:r>
              <a:rPr lang="en-US" sz="2000" dirty="0" smtClean="0"/>
              <a:t>is the process that decides the disposition or action plan for each application in the portfolio.  Likely outcomes are:</a:t>
            </a:r>
            <a:br>
              <a:rPr lang="en-US" sz="2000" dirty="0" smtClean="0"/>
            </a:br>
            <a:r>
              <a:rPr lang="en-US" sz="2000" dirty="0" smtClean="0"/>
              <a:t>	Retire– for low value, high cost applications</a:t>
            </a:r>
            <a:br>
              <a:rPr lang="en-US" sz="2000" dirty="0" smtClean="0"/>
            </a:br>
            <a:r>
              <a:rPr lang="en-US" sz="2000" dirty="0" smtClean="0"/>
              <a:t>	Re-platform – for high value, older technology applications</a:t>
            </a:r>
            <a:br>
              <a:rPr lang="en-US" sz="2000" dirty="0" smtClean="0"/>
            </a:br>
            <a:r>
              <a:rPr lang="en-US" sz="2000" dirty="0" smtClean="0"/>
              <a:t>	Reinvest – for high value, low cost applications</a:t>
            </a:r>
            <a:br>
              <a:rPr lang="en-US" sz="2000" dirty="0" smtClean="0"/>
            </a:br>
            <a:r>
              <a:rPr lang="en-US" sz="2000" dirty="0" smtClean="0"/>
              <a:t>	Consolidate – for similar functional applications</a:t>
            </a:r>
          </a:p>
        </p:txBody>
      </p:sp>
    </p:spTree>
    <p:extLst>
      <p:ext uri="{BB962C8B-B14F-4D97-AF65-F5344CB8AC3E}">
        <p14:creationId xmlns:p14="http://schemas.microsoft.com/office/powerpoint/2010/main" val="3244113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533400"/>
          </a:xfrm>
        </p:spPr>
        <p:txBody>
          <a:bodyPr/>
          <a:lstStyle/>
          <a:p>
            <a:r>
              <a:rPr lang="en-US" dirty="0" smtClean="0"/>
              <a:t>Application Rationalization Star 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3079220"/>
              </p:ext>
            </p:extLst>
          </p:nvPr>
        </p:nvGraphicFramePr>
        <p:xfrm>
          <a:off x="990600" y="2209800"/>
          <a:ext cx="6934200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7100"/>
                <a:gridCol w="3467100"/>
              </a:tblGrid>
              <a:tr h="16383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High Value, High Cost</a:t>
                      </a:r>
                    </a:p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Move to less expensive platforms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High Value, Low Cost</a:t>
                      </a:r>
                    </a:p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Keep current with updates and training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63830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Value, High Cost</a:t>
                      </a:r>
                    </a:p>
                    <a:p>
                      <a:pPr algn="ctr"/>
                      <a:endParaRPr lang="en-US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Retire or replace to free up IT resources</a:t>
                      </a:r>
                    </a:p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Low Value, Low Cost</a:t>
                      </a:r>
                    </a:p>
                    <a:p>
                      <a:pPr algn="ctr"/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Assess whether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 these are really necessary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40333" y="3617268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Value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38600" y="56388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53340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 Unit Process</a:t>
            </a:r>
            <a:endParaRPr lang="en-US" dirty="0"/>
          </a:p>
        </p:txBody>
      </p:sp>
      <p:pic>
        <p:nvPicPr>
          <p:cNvPr id="6" name="Content Placeholder 5" descr="asi process map.tif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" r="-1115"/>
          <a:stretch/>
        </p:blipFill>
        <p:spPr>
          <a:xfrm>
            <a:off x="685800" y="1981200"/>
            <a:ext cx="7162800" cy="4114800"/>
          </a:xfrm>
        </p:spPr>
      </p:pic>
    </p:spTree>
    <p:extLst>
      <p:ext uri="{BB962C8B-B14F-4D97-AF65-F5344CB8AC3E}">
        <p14:creationId xmlns:p14="http://schemas.microsoft.com/office/powerpoint/2010/main" val="398811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CALS Scatter 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786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CALS Ratio 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8605280"/>
              </p:ext>
            </p:extLst>
          </p:nvPr>
        </p:nvGraphicFramePr>
        <p:xfrm>
          <a:off x="381000" y="1600200"/>
          <a:ext cx="84582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474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with the Ratio Chart</a:t>
            </a:r>
          </a:p>
          <a:p>
            <a:r>
              <a:rPr lang="en-US" dirty="0" smtClean="0"/>
              <a:t>Evaluate Applications that are high cost / low value to determine disposition (right side of the chart)</a:t>
            </a:r>
          </a:p>
          <a:p>
            <a:r>
              <a:rPr lang="en-US" dirty="0" smtClean="0"/>
              <a:t>Work with Tech Leads to determine the cost of the technology</a:t>
            </a:r>
          </a:p>
          <a:p>
            <a:r>
              <a:rPr lang="en-US" dirty="0" smtClean="0"/>
              <a:t>Examine applications on the left to determine good practices for your high value / low cost applications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5334000"/>
            <a:ext cx="73813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 Costs are operational and maintenance only.</a:t>
            </a:r>
            <a:br>
              <a:rPr lang="en-US" dirty="0" smtClean="0"/>
            </a:br>
            <a:r>
              <a:rPr lang="en-US" dirty="0" smtClean="0"/>
              <a:t>Amortized development costs are not included.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95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8" charset="0"/>
            <a:ea typeface="ＭＳ Ｐゴシック" pitchFamily="-108" charset="-128"/>
            <a:cs typeface="ＭＳ Ｐゴシック" pitchFamily="-10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8" charset="0"/>
            <a:ea typeface="ＭＳ Ｐゴシック" pitchFamily="-108" charset="-128"/>
            <a:cs typeface="ＭＳ Ｐゴシック" pitchFamily="-10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8019</TotalTime>
  <Words>675</Words>
  <Application>Microsoft Office PowerPoint</Application>
  <PresentationFormat>On-screen Show (4:3)</PresentationFormat>
  <Paragraphs>125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Blank Presentation</vt:lpstr>
      <vt:lpstr>PowerPoint Presentation</vt:lpstr>
      <vt:lpstr>Application Streamlining Initiative</vt:lpstr>
      <vt:lpstr>Application Streamlining</vt:lpstr>
      <vt:lpstr>Application Streamlining Components</vt:lpstr>
      <vt:lpstr>Application Rationalization Star Chart</vt:lpstr>
      <vt:lpstr>ASI Unit Process</vt:lpstr>
      <vt:lpstr>CALS Scatter Chart</vt:lpstr>
      <vt:lpstr>CALS Ratio Chart</vt:lpstr>
      <vt:lpstr>Unit Recommendations</vt:lpstr>
      <vt:lpstr>Enterprise Possibilities</vt:lpstr>
      <vt:lpstr>Previous Collaboration Examples</vt:lpstr>
      <vt:lpstr>Facilities Inventory System</vt:lpstr>
      <vt:lpstr>Possible Collaboration Opportunities</vt:lpstr>
      <vt:lpstr>Budget Management Tool Discovery</vt:lpstr>
      <vt:lpstr>Application Streamlining Initiative</vt:lpstr>
      <vt:lpstr>Statistics</vt:lpstr>
      <vt:lpstr>Functional Purpose</vt:lpstr>
      <vt:lpstr>Functional Purpose</vt:lpstr>
      <vt:lpstr>Application Streamlining Initiative</vt:lpstr>
      <vt:lpstr>Unit Findings</vt:lpstr>
      <vt:lpstr>Application Streamlining Initiative</vt:lpstr>
      <vt:lpstr>Phase 2 – What’s next?</vt:lpstr>
      <vt:lpstr>Application Streamlining Initiative</vt:lpstr>
      <vt:lpstr>PowerPoint Presentation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Mara</dc:creator>
  <cp:lastModifiedBy>gkb3</cp:lastModifiedBy>
  <cp:revision>389</cp:revision>
  <cp:lastPrinted>2012-04-18T14:42:15Z</cp:lastPrinted>
  <dcterms:created xsi:type="dcterms:W3CDTF">2010-10-07T01:52:28Z</dcterms:created>
  <dcterms:modified xsi:type="dcterms:W3CDTF">2012-04-18T20:01:51Z</dcterms:modified>
</cp:coreProperties>
</file>