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4"/>
  </p:notesMasterIdLst>
  <p:handoutMasterIdLst>
    <p:handoutMasterId r:id="rId25"/>
  </p:handoutMasterIdLst>
  <p:sldIdLst>
    <p:sldId id="475" r:id="rId2"/>
    <p:sldId id="477" r:id="rId3"/>
    <p:sldId id="479" r:id="rId4"/>
    <p:sldId id="510" r:id="rId5"/>
    <p:sldId id="498" r:id="rId6"/>
    <p:sldId id="497" r:id="rId7"/>
    <p:sldId id="480" r:id="rId8"/>
    <p:sldId id="493" r:id="rId9"/>
    <p:sldId id="496" r:id="rId10"/>
    <p:sldId id="492" r:id="rId11"/>
    <p:sldId id="494" r:id="rId12"/>
    <p:sldId id="489" r:id="rId13"/>
    <p:sldId id="490" r:id="rId14"/>
    <p:sldId id="509" r:id="rId15"/>
    <p:sldId id="488" r:id="rId16"/>
    <p:sldId id="499" r:id="rId17"/>
    <p:sldId id="503" r:id="rId18"/>
    <p:sldId id="504" r:id="rId19"/>
    <p:sldId id="505" r:id="rId20"/>
    <p:sldId id="512" r:id="rId21"/>
    <p:sldId id="507" r:id="rId22"/>
    <p:sldId id="508" r:id="rId2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586" autoAdjust="0"/>
  </p:normalViewPr>
  <p:slideViewPr>
    <p:cSldViewPr>
      <p:cViewPr>
        <p:scale>
          <a:sx n="75" d="100"/>
          <a:sy n="75" d="100"/>
        </p:scale>
        <p:origin x="-101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istrator\&#26700;&#38754;\IS%20Calculation%20-%20Copy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istrator\&#26700;&#38754;\IS%20Calculation%20-%20Copy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istrator\&#26700;&#38754;\IS%20Calculation%20-%20Copy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istrator\&#26700;&#38754;\IS%20Calculation%20-%20Copy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istrator\&#26700;&#38754;\IS%20Calculation%20-%20Copy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istrator\&#26700;&#38754;\IS%20Calculation%20-%20Copy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istrator\&#26700;&#38754;\IS%20Calculation%20-%20Copy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istrator\&#26700;&#38754;\IS%20Calculation%20-%20Copy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istrator\&#26700;&#38754;\IS%20Calculation%20-%20Copy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istrator\&#26700;&#38754;\IS%20Calculation%20-%20Cop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title>
      <c:layout/>
      <c:txPr>
        <a:bodyPr/>
        <a:lstStyle/>
        <a:p>
          <a:pPr>
            <a:defRPr sz="2000"/>
          </a:pPr>
          <a:endParaRPr lang="zh-CN"/>
        </a:p>
      </c:txPr>
    </c:title>
    <c:plotArea>
      <c:layout/>
      <c:scatterChart>
        <c:scatterStyle val="smoothMarker"/>
        <c:ser>
          <c:idx val="0"/>
          <c:order val="0"/>
          <c:tx>
            <c:v>PACl Solubility</c:v>
          </c:tx>
          <c:marker>
            <c:symbol val="none"/>
          </c:marker>
          <c:xVal>
            <c:numRef>
              <c:f>Sheet1!$B$5:$B$19</c:f>
              <c:numCache>
                <c:formatCode>General</c:formatCode>
                <c:ptCount val="1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7.5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</c:numCache>
            </c:numRef>
          </c:xVal>
          <c:yVal>
            <c:numRef>
              <c:f>Sheet1!$C$5:$C$19</c:f>
              <c:numCache>
                <c:formatCode>General</c:formatCode>
                <c:ptCount val="15"/>
                <c:pt idx="0">
                  <c:v>0.9</c:v>
                </c:pt>
                <c:pt idx="1">
                  <c:v>0.75000000000000011</c:v>
                </c:pt>
                <c:pt idx="2">
                  <c:v>0.64000000000000012</c:v>
                </c:pt>
                <c:pt idx="3">
                  <c:v>0.58000000000000007</c:v>
                </c:pt>
                <c:pt idx="4">
                  <c:v>0.52</c:v>
                </c:pt>
                <c:pt idx="5">
                  <c:v>0.41000000000000003</c:v>
                </c:pt>
                <c:pt idx="6">
                  <c:v>0.38000000000000006</c:v>
                </c:pt>
                <c:pt idx="7">
                  <c:v>0.31000000000000005</c:v>
                </c:pt>
                <c:pt idx="8">
                  <c:v>0.54</c:v>
                </c:pt>
                <c:pt idx="9">
                  <c:v>0.6100000000000001</c:v>
                </c:pt>
                <c:pt idx="10">
                  <c:v>0.66000000000000014</c:v>
                </c:pt>
                <c:pt idx="11">
                  <c:v>0.71000000000000008</c:v>
                </c:pt>
                <c:pt idx="12">
                  <c:v>0.81</c:v>
                </c:pt>
                <c:pt idx="13">
                  <c:v>0.87000000000000011</c:v>
                </c:pt>
                <c:pt idx="14">
                  <c:v>0.95000000000000007</c:v>
                </c:pt>
              </c:numCache>
            </c:numRef>
          </c:yVal>
          <c:smooth val="1"/>
        </c:ser>
        <c:axId val="126069376"/>
        <c:axId val="126493056"/>
      </c:scatterChart>
      <c:valAx>
        <c:axId val="126069376"/>
        <c:scaling>
          <c:orientation val="minMax"/>
        </c:scaling>
        <c:axPos val="b"/>
        <c:numFmt formatCode="#,##0.0_);[Red]\(#,##0.0\)" sourceLinked="0"/>
        <c:tickLblPos val="nextTo"/>
        <c:txPr>
          <a:bodyPr/>
          <a:lstStyle/>
          <a:p>
            <a:pPr>
              <a:defRPr sz="1200"/>
            </a:pPr>
            <a:endParaRPr lang="zh-CN"/>
          </a:p>
        </c:txPr>
        <c:crossAx val="126493056"/>
        <c:crosses val="autoZero"/>
        <c:crossBetween val="midCat"/>
      </c:valAx>
      <c:valAx>
        <c:axId val="126493056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126069376"/>
        <c:crosses val="autoZero"/>
        <c:crossBetween val="midCat"/>
        <c:majorUnit val="0.30000000000000021"/>
      </c:valAx>
      <c:spPr>
        <a:ln>
          <a:solidFill>
            <a:schemeClr val="tx1"/>
          </a:solidFill>
        </a:ln>
      </c:spPr>
    </c:plotArea>
    <c:plotVisOnly val="1"/>
  </c:chart>
  <c:spPr>
    <a:noFill/>
    <a:ln>
      <a:noFill/>
    </a:ln>
  </c:sp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title>
      <c:tx>
        <c:rich>
          <a:bodyPr/>
          <a:lstStyle/>
          <a:p>
            <a:pPr>
              <a:defRPr lang="en-US" sz="1900"/>
            </a:pPr>
            <a:r>
              <a:rPr lang="en-US" sz="1900" dirty="0">
                <a:latin typeface="Candara" pitchFamily="34" charset="0"/>
              </a:rPr>
              <a:t>Influence</a:t>
            </a:r>
            <a:r>
              <a:rPr lang="en-US" sz="1900" baseline="0" dirty="0">
                <a:latin typeface="Candara" pitchFamily="34" charset="0"/>
              </a:rPr>
              <a:t> </a:t>
            </a:r>
            <a:r>
              <a:rPr lang="en-US" sz="1900" baseline="0" dirty="0" smtClean="0">
                <a:latin typeface="Candara" pitchFamily="34" charset="0"/>
              </a:rPr>
              <a:t>Turbidity= 150 NTU</a:t>
            </a:r>
            <a:endParaRPr lang="en-US" sz="1900" dirty="0">
              <a:latin typeface="Candara" pitchFamily="34" charset="0"/>
            </a:endParaRPr>
          </a:p>
        </c:rich>
      </c:tx>
      <c:layout>
        <c:manualLayout>
          <c:xMode val="edge"/>
          <c:yMode val="edge"/>
          <c:x val="7.047539832168867E-2"/>
          <c:y val="3.5714285714285712E-2"/>
        </c:manualLayout>
      </c:layout>
    </c:title>
    <c:plotArea>
      <c:layout>
        <c:manualLayout>
          <c:layoutTarget val="inner"/>
          <c:xMode val="edge"/>
          <c:yMode val="edge"/>
          <c:x val="0.15287752763298951"/>
          <c:y val="0.25046166104236978"/>
          <c:w val="0.41232663351291626"/>
          <c:h val="0.46435461192350957"/>
        </c:manualLayout>
      </c:layout>
      <c:scatterChart>
        <c:scatterStyle val="lineMarker"/>
        <c:ser>
          <c:idx val="0"/>
          <c:order val="0"/>
          <c:tx>
            <c:v>PACl Dosage=1gm/L</c:v>
          </c:tx>
          <c:spPr>
            <a:ln w="28575">
              <a:noFill/>
            </a:ln>
          </c:spPr>
          <c:xVal>
            <c:numRef>
              <c:f>'IS vs Cond of differ PACl'!$D$57:$D$60</c:f>
              <c:numCache>
                <c:formatCode>General</c:formatCode>
                <c:ptCount val="4"/>
                <c:pt idx="0">
                  <c:v>75.7</c:v>
                </c:pt>
                <c:pt idx="1">
                  <c:v>152</c:v>
                </c:pt>
                <c:pt idx="2">
                  <c:v>570</c:v>
                </c:pt>
                <c:pt idx="3">
                  <c:v>1150</c:v>
                </c:pt>
              </c:numCache>
            </c:numRef>
          </c:xVal>
          <c:yVal>
            <c:numRef>
              <c:f>'IS vs Cond of differ PACl'!$C$57:$C$60</c:f>
              <c:numCache>
                <c:formatCode>General</c:formatCode>
                <c:ptCount val="4"/>
                <c:pt idx="0">
                  <c:v>0.33200000000000007</c:v>
                </c:pt>
                <c:pt idx="1">
                  <c:v>0.98</c:v>
                </c:pt>
                <c:pt idx="2">
                  <c:v>4.979000000000001</c:v>
                </c:pt>
                <c:pt idx="3">
                  <c:v>9.8620000000000019</c:v>
                </c:pt>
              </c:numCache>
            </c:numRef>
          </c:yVal>
        </c:ser>
        <c:ser>
          <c:idx val="1"/>
          <c:order val="1"/>
          <c:tx>
            <c:v>PACl Dosage=2gm/L</c:v>
          </c:tx>
          <c:spPr>
            <a:ln w="28575">
              <a:noFill/>
            </a:ln>
          </c:spPr>
          <c:marker>
            <c:symbol val="square"/>
            <c:size val="5"/>
          </c:marker>
          <c:trendline>
            <c:trendlineType val="linear"/>
            <c:intercept val="0"/>
            <c:dispRSqr val="1"/>
            <c:dispEq val="1"/>
            <c:trendlineLbl>
              <c:layout>
                <c:manualLayout>
                  <c:x val="9.2398121287470644E-2"/>
                  <c:y val="0.11263357705286839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200" b="1"/>
                  </a:pPr>
                  <a:endParaRPr lang="zh-CN"/>
                </a:p>
              </c:txPr>
            </c:trendlineLbl>
          </c:trendline>
          <c:xVal>
            <c:numRef>
              <c:f>'IS vs Cond of differ PACl'!$D$61:$D$64</c:f>
              <c:numCache>
                <c:formatCode>General</c:formatCode>
                <c:ptCount val="4"/>
                <c:pt idx="0">
                  <c:v>81.8</c:v>
                </c:pt>
                <c:pt idx="1">
                  <c:v>157</c:v>
                </c:pt>
                <c:pt idx="2">
                  <c:v>607</c:v>
                </c:pt>
                <c:pt idx="3">
                  <c:v>1150</c:v>
                </c:pt>
              </c:numCache>
            </c:numRef>
          </c:xVal>
          <c:yVal>
            <c:numRef>
              <c:f>'IS vs Cond of differ PACl'!$C$61:$C$64</c:f>
              <c:numCache>
                <c:formatCode>General</c:formatCode>
                <c:ptCount val="4"/>
                <c:pt idx="0">
                  <c:v>0.34</c:v>
                </c:pt>
                <c:pt idx="1">
                  <c:v>1.0309999999999997</c:v>
                </c:pt>
                <c:pt idx="2">
                  <c:v>5.0819999999999999</c:v>
                </c:pt>
                <c:pt idx="3">
                  <c:v>9.93</c:v>
                </c:pt>
              </c:numCache>
            </c:numRef>
          </c:yVal>
        </c:ser>
        <c:ser>
          <c:idx val="2"/>
          <c:order val="2"/>
          <c:tx>
            <c:v>PACl Dosage=3gm/L</c:v>
          </c:tx>
          <c:spPr>
            <a:ln w="28575">
              <a:noFill/>
            </a:ln>
          </c:spPr>
          <c:marker>
            <c:symbol val="triangle"/>
            <c:size val="5"/>
          </c:marker>
          <c:xVal>
            <c:numRef>
              <c:f>'IS vs Cond of differ PACl'!$D$65:$D$68</c:f>
              <c:numCache>
                <c:formatCode>General</c:formatCode>
                <c:ptCount val="4"/>
                <c:pt idx="0">
                  <c:v>98.5</c:v>
                </c:pt>
                <c:pt idx="1">
                  <c:v>186</c:v>
                </c:pt>
                <c:pt idx="2">
                  <c:v>684</c:v>
                </c:pt>
                <c:pt idx="3">
                  <c:v>1260</c:v>
                </c:pt>
              </c:numCache>
            </c:numRef>
          </c:xVal>
          <c:yVal>
            <c:numRef>
              <c:f>'IS vs Cond of differ PACl'!$C$65:$C$68</c:f>
              <c:numCache>
                <c:formatCode>General</c:formatCode>
                <c:ptCount val="4"/>
                <c:pt idx="0">
                  <c:v>0.40500000000000008</c:v>
                </c:pt>
                <c:pt idx="1">
                  <c:v>1.0209999999999997</c:v>
                </c:pt>
                <c:pt idx="2">
                  <c:v>5.0759999999999996</c:v>
                </c:pt>
                <c:pt idx="3">
                  <c:v>9.923</c:v>
                </c:pt>
              </c:numCache>
            </c:numRef>
          </c:yVal>
        </c:ser>
        <c:ser>
          <c:idx val="3"/>
          <c:order val="3"/>
          <c:tx>
            <c:v>PACl Dosage=4gm/L</c:v>
          </c:tx>
          <c:spPr>
            <a:ln w="28575">
              <a:noFill/>
            </a:ln>
          </c:spPr>
          <c:marker>
            <c:symbol val="star"/>
            <c:size val="5"/>
          </c:marker>
          <c:xVal>
            <c:numRef>
              <c:f>'IS vs Cond of differ PACl'!$D$69:$D$72</c:f>
              <c:numCache>
                <c:formatCode>General</c:formatCode>
                <c:ptCount val="4"/>
                <c:pt idx="0">
                  <c:v>136</c:v>
                </c:pt>
                <c:pt idx="1">
                  <c:v>225</c:v>
                </c:pt>
                <c:pt idx="2">
                  <c:v>706</c:v>
                </c:pt>
                <c:pt idx="3">
                  <c:v>1270</c:v>
                </c:pt>
              </c:numCache>
            </c:numRef>
          </c:xVal>
          <c:yVal>
            <c:numRef>
              <c:f>'IS vs Cond of differ PACl'!$C$69:$C$72</c:f>
              <c:numCache>
                <c:formatCode>General</c:formatCode>
                <c:ptCount val="4"/>
                <c:pt idx="0">
                  <c:v>0.52900000000000003</c:v>
                </c:pt>
                <c:pt idx="1">
                  <c:v>1.22</c:v>
                </c:pt>
                <c:pt idx="2">
                  <c:v>5.3149999999999995</c:v>
                </c:pt>
                <c:pt idx="3">
                  <c:v>10.197000000000001</c:v>
                </c:pt>
              </c:numCache>
            </c:numRef>
          </c:yVal>
        </c:ser>
        <c:axId val="128680704"/>
        <c:axId val="128682624"/>
      </c:scatterChart>
      <c:valAx>
        <c:axId val="12868070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 sz="1100"/>
                </a:pPr>
                <a:r>
                  <a:rPr lang="en-US" sz="1100" b="1" i="0" baseline="0"/>
                  <a:t>Conductivity (</a:t>
                </a:r>
                <a:r>
                  <a:rPr lang="el-GR" sz="1100" b="1" i="0" baseline="0"/>
                  <a:t>μ</a:t>
                </a:r>
                <a:r>
                  <a:rPr lang="en-US" sz="1100" b="1" i="0" baseline="0"/>
                  <a:t>S/cm)</a:t>
                </a:r>
                <a:endParaRPr lang="en-US" sz="1100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 sz="1050"/>
            </a:pPr>
            <a:endParaRPr lang="zh-CN"/>
          </a:p>
        </c:txPr>
        <c:crossAx val="128682624"/>
        <c:crosses val="autoZero"/>
        <c:crossBetween val="midCat"/>
      </c:valAx>
      <c:valAx>
        <c:axId val="12868262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n-US" sz="1200"/>
                </a:pPr>
                <a:r>
                  <a:rPr lang="en-US" sz="1200" b="1" i="0" baseline="0"/>
                  <a:t>Theoretical Ionic Stregth (mole/m^3)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2.777777777777779E-2"/>
              <c:y val="0.19093794100953368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 sz="1050"/>
            </a:pPr>
            <a:endParaRPr lang="zh-CN"/>
          </a:p>
        </c:txPr>
        <c:crossAx val="128680704"/>
        <c:crosses val="autoZero"/>
        <c:crossBetween val="midCat"/>
        <c:majorUnit val="4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55147482387070035"/>
          <c:y val="0.24497515935508063"/>
          <c:w val="0.35510585025556018"/>
          <c:h val="0.50394872515935507"/>
        </c:manualLayout>
      </c:layout>
      <c:txPr>
        <a:bodyPr/>
        <a:lstStyle/>
        <a:p>
          <a:pPr>
            <a:defRPr sz="1050"/>
          </a:pPr>
          <a:endParaRPr lang="zh-CN"/>
        </a:p>
      </c:txPr>
    </c:legend>
    <c:plotVisOnly val="1"/>
  </c:chart>
  <c:spPr>
    <a:noFill/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title>
      <c:tx>
        <c:rich>
          <a:bodyPr/>
          <a:lstStyle/>
          <a:p>
            <a:pPr>
              <a:defRPr lang="en-US" sz="2000"/>
            </a:pPr>
            <a:r>
              <a:rPr lang="en-US" sz="2000" dirty="0"/>
              <a:t>Na2CO3 and </a:t>
            </a:r>
            <a:r>
              <a:rPr lang="en-US" sz="2000" i="1" dirty="0" err="1"/>
              <a:t>PACl</a:t>
            </a:r>
            <a:r>
              <a:rPr lang="en-US" sz="2000" dirty="0"/>
              <a:t> dosage to Keep pH=7.5</a:t>
            </a:r>
          </a:p>
        </c:rich>
      </c:tx>
      <c:layout>
        <c:manualLayout>
          <c:xMode val="edge"/>
          <c:yMode val="edge"/>
          <c:x val="0.13352743505487033"/>
          <c:y val="2.1978015639002195E-2"/>
        </c:manualLayout>
      </c:layout>
    </c:title>
    <c:plotArea>
      <c:layout>
        <c:manualLayout>
          <c:layoutTarget val="inner"/>
          <c:xMode val="edge"/>
          <c:yMode val="edge"/>
          <c:x val="9.6144324101351028E-2"/>
          <c:y val="0.14680420328106986"/>
          <c:w val="0.68023946937091839"/>
          <c:h val="0.64696557729353843"/>
        </c:manualLayout>
      </c:layout>
      <c:scatterChart>
        <c:scatterStyle val="lineMarker"/>
        <c:ser>
          <c:idx val="0"/>
          <c:order val="0"/>
          <c:tx>
            <c:v>NTU=15</c:v>
          </c:tx>
          <c:spPr>
            <a:ln w="28575">
              <a:noFill/>
            </a:ln>
          </c:spPr>
          <c:marker>
            <c:symbol val="diamond"/>
            <c:size val="5"/>
          </c:marker>
          <c:xVal>
            <c:numRef>
              <c:f>('PACl vs NaCO3'!$B$2,'PACl vs NaCO3'!$B$6,'PACl vs NaCO3'!$B$10,'PACl vs NaCO3'!$B$14)</c:f>
              <c:numCache>
                <c:formatCode>General</c:formatCode>
                <c:ptCount val="4"/>
                <c:pt idx="0">
                  <c:v>1.0048499999999998</c:v>
                </c:pt>
                <c:pt idx="1">
                  <c:v>2.0096999999999987</c:v>
                </c:pt>
                <c:pt idx="2">
                  <c:v>2.9798999999999984</c:v>
                </c:pt>
                <c:pt idx="3">
                  <c:v>4.0193999999999992</c:v>
                </c:pt>
              </c:numCache>
            </c:numRef>
          </c:xVal>
          <c:yVal>
            <c:numRef>
              <c:f>('PACl vs NaCO3'!$F$2,'PACl vs NaCO3'!$F$6,'PACl vs NaCO3'!$F$10,'PACl vs NaCO3'!$F$14)</c:f>
              <c:numCache>
                <c:formatCode>General</c:formatCode>
                <c:ptCount val="4"/>
                <c:pt idx="0">
                  <c:v>24.900000000000002</c:v>
                </c:pt>
                <c:pt idx="1">
                  <c:v>22.200000000000003</c:v>
                </c:pt>
                <c:pt idx="2">
                  <c:v>23.1</c:v>
                </c:pt>
                <c:pt idx="3">
                  <c:v>37.200000000000003</c:v>
                </c:pt>
              </c:numCache>
            </c:numRef>
          </c:yVal>
        </c:ser>
        <c:ser>
          <c:idx val="1"/>
          <c:order val="1"/>
          <c:tx>
            <c:v>NTU=50</c:v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('PACl vs NaCO3'!$B$2,'PACl vs NaCO3'!$B$6,'PACl vs NaCO3'!$B$10,'PACl vs NaCO3'!$B$14)</c:f>
              <c:numCache>
                <c:formatCode>General</c:formatCode>
                <c:ptCount val="4"/>
                <c:pt idx="0">
                  <c:v>1.0048499999999998</c:v>
                </c:pt>
                <c:pt idx="1">
                  <c:v>2.0096999999999987</c:v>
                </c:pt>
                <c:pt idx="2">
                  <c:v>2.9798999999999984</c:v>
                </c:pt>
                <c:pt idx="3">
                  <c:v>4.0193999999999992</c:v>
                </c:pt>
              </c:numCache>
            </c:numRef>
          </c:xVal>
          <c:yVal>
            <c:numRef>
              <c:f>('PACl vs NaCO3'!$F$3,'PACl vs NaCO3'!$F$7,'PACl vs NaCO3'!$F$11,'PACl vs NaCO3'!$F$15)</c:f>
              <c:numCache>
                <c:formatCode>General</c:formatCode>
                <c:ptCount val="4"/>
                <c:pt idx="0">
                  <c:v>21</c:v>
                </c:pt>
                <c:pt idx="1">
                  <c:v>21.9</c:v>
                </c:pt>
                <c:pt idx="2">
                  <c:v>24.599999999999987</c:v>
                </c:pt>
                <c:pt idx="3">
                  <c:v>39</c:v>
                </c:pt>
              </c:numCache>
            </c:numRef>
          </c:yVal>
        </c:ser>
        <c:ser>
          <c:idx val="2"/>
          <c:order val="2"/>
          <c:tx>
            <c:v>NTU=100</c:v>
          </c:tx>
          <c:spPr>
            <a:ln w="28575">
              <a:noFill/>
            </a:ln>
          </c:spPr>
          <c:marker>
            <c:symbol val="triangle"/>
            <c:size val="5"/>
          </c:marker>
          <c:xVal>
            <c:numRef>
              <c:f>('PACl vs NaCO3'!$B$2,'PACl vs NaCO3'!$B$6,'PACl vs NaCO3'!$B$10,'PACl vs NaCO3'!$B$14)</c:f>
              <c:numCache>
                <c:formatCode>General</c:formatCode>
                <c:ptCount val="4"/>
                <c:pt idx="0">
                  <c:v>1.0048499999999998</c:v>
                </c:pt>
                <c:pt idx="1">
                  <c:v>2.0096999999999987</c:v>
                </c:pt>
                <c:pt idx="2">
                  <c:v>2.9798999999999984</c:v>
                </c:pt>
                <c:pt idx="3">
                  <c:v>4.0193999999999992</c:v>
                </c:pt>
              </c:numCache>
            </c:numRef>
          </c:xVal>
          <c:yVal>
            <c:numRef>
              <c:f>('PACl vs NaCO3'!$F$4,'PACl vs NaCO3'!$F$8,'PACl vs NaCO3'!$F$12,'PACl vs NaCO3'!$F$16)</c:f>
              <c:numCache>
                <c:formatCode>General</c:formatCode>
                <c:ptCount val="4"/>
                <c:pt idx="0">
                  <c:v>24.599999999999987</c:v>
                </c:pt>
                <c:pt idx="1">
                  <c:v>23.700000000000003</c:v>
                </c:pt>
                <c:pt idx="2">
                  <c:v>27</c:v>
                </c:pt>
                <c:pt idx="3">
                  <c:v>38.700000000000003</c:v>
                </c:pt>
              </c:numCache>
            </c:numRef>
          </c:yVal>
        </c:ser>
        <c:ser>
          <c:idx val="3"/>
          <c:order val="3"/>
          <c:tx>
            <c:v>NTU=150</c:v>
          </c:tx>
          <c:spPr>
            <a:ln w="28575">
              <a:noFill/>
            </a:ln>
          </c:spPr>
          <c:marker>
            <c:symbol val="star"/>
            <c:size val="5"/>
          </c:marker>
          <c:xVal>
            <c:numRef>
              <c:f>('PACl vs NaCO3'!$B$2,'PACl vs NaCO3'!$B$6,'PACl vs NaCO3'!$B$10,'PACl vs NaCO3'!$B$14)</c:f>
              <c:numCache>
                <c:formatCode>General</c:formatCode>
                <c:ptCount val="4"/>
                <c:pt idx="0">
                  <c:v>1.0048499999999998</c:v>
                </c:pt>
                <c:pt idx="1">
                  <c:v>2.0096999999999987</c:v>
                </c:pt>
                <c:pt idx="2">
                  <c:v>2.9798999999999984</c:v>
                </c:pt>
                <c:pt idx="3">
                  <c:v>4.0193999999999992</c:v>
                </c:pt>
              </c:numCache>
            </c:numRef>
          </c:xVal>
          <c:yVal>
            <c:numRef>
              <c:f>('PACl vs NaCO3'!$F$5,'PACl vs NaCO3'!$F$9,'PACl vs NaCO3'!$F$13,'PACl vs NaCO3'!$F$17)</c:f>
              <c:numCache>
                <c:formatCode>General</c:formatCode>
                <c:ptCount val="4"/>
                <c:pt idx="0">
                  <c:v>24</c:v>
                </c:pt>
                <c:pt idx="1">
                  <c:v>24.299999999999986</c:v>
                </c:pt>
                <c:pt idx="2">
                  <c:v>28.5</c:v>
                </c:pt>
                <c:pt idx="3">
                  <c:v>37.5</c:v>
                </c:pt>
              </c:numCache>
            </c:numRef>
          </c:yVal>
        </c:ser>
        <c:axId val="126544512"/>
        <c:axId val="126812928"/>
      </c:scatterChart>
      <c:valAx>
        <c:axId val="126544512"/>
        <c:scaling>
          <c:orientation val="minMax"/>
          <c:max val="5"/>
        </c:scaling>
        <c:axPos val="b"/>
        <c:title>
          <c:tx>
            <c:rich>
              <a:bodyPr/>
              <a:lstStyle/>
              <a:p>
                <a:pPr algn="ctr" rtl="0">
                  <a:defRPr lang="en-US"/>
                </a:pPr>
                <a:r>
                  <a:rPr lang="en-US"/>
                  <a:t>PACl Dosage (mg/L Al)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zh-CN"/>
          </a:p>
        </c:txPr>
        <c:crossAx val="126812928"/>
        <c:crosses val="autoZero"/>
        <c:crossBetween val="midCat"/>
      </c:valAx>
      <c:valAx>
        <c:axId val="12681292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Na2CO3 Dosage (mg/L)</a:t>
                </a:r>
              </a:p>
            </c:rich>
          </c:tx>
          <c:layout>
            <c:manualLayout>
              <c:xMode val="edge"/>
              <c:yMode val="edge"/>
              <c:x val="0"/>
              <c:y val="0.23279003649232513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zh-CN"/>
          </a:p>
        </c:txPr>
        <c:crossAx val="126544512"/>
        <c:crosses val="autoZero"/>
        <c:crossBetween val="midCat"/>
        <c:majorUnit val="10"/>
      </c:valAx>
      <c:spPr>
        <a:ln>
          <a:solidFill>
            <a:sysClr val="windowText" lastClr="000000">
              <a:alpha val="99000"/>
            </a:sysClr>
          </a:solidFill>
        </a:ln>
      </c:spPr>
    </c:plotArea>
    <c:legend>
      <c:legendPos val="r"/>
      <c:layout>
        <c:manualLayout>
          <c:xMode val="edge"/>
          <c:yMode val="edge"/>
          <c:x val="0.82253714038172343"/>
          <c:y val="0.34722169029452332"/>
          <c:w val="0.15642726091277437"/>
          <c:h val="0.34468914904096337"/>
        </c:manualLayout>
      </c:layout>
      <c:txPr>
        <a:bodyPr/>
        <a:lstStyle/>
        <a:p>
          <a:pPr>
            <a:defRPr lang="en-US" sz="1600"/>
          </a:pPr>
          <a:endParaRPr lang="zh-CN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400"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title>
      <c:tx>
        <c:rich>
          <a:bodyPr/>
          <a:lstStyle/>
          <a:p>
            <a:pPr>
              <a:defRPr lang="en-US" sz="1800"/>
            </a:pPr>
            <a:r>
              <a:rPr lang="en-US" sz="1800" i="1" dirty="0" err="1"/>
              <a:t>PACl</a:t>
            </a:r>
            <a:r>
              <a:rPr lang="en-US" sz="1800" dirty="0"/>
              <a:t> Dosage=1mg/L Al</a:t>
            </a:r>
          </a:p>
        </c:rich>
      </c:tx>
      <c:layout>
        <c:manualLayout>
          <c:xMode val="edge"/>
          <c:yMode val="edge"/>
          <c:x val="0.19293432735801638"/>
          <c:y val="0"/>
        </c:manualLayout>
      </c:layout>
    </c:title>
    <c:plotArea>
      <c:layout>
        <c:manualLayout>
          <c:layoutTarget val="inner"/>
          <c:xMode val="edge"/>
          <c:yMode val="edge"/>
          <c:x val="0.17135924498799368"/>
          <c:y val="0.19096153846153846"/>
          <c:w val="0.65688473781202883"/>
          <c:h val="0.57950888350494645"/>
        </c:manualLayout>
      </c:layout>
      <c:scatterChart>
        <c:scatterStyle val="lineMarker"/>
        <c:ser>
          <c:idx val="0"/>
          <c:order val="0"/>
          <c:tx>
            <c:v>NTU=15</c:v>
          </c:tx>
          <c:spPr>
            <a:ln w="25400">
              <a:noFill/>
            </a:ln>
          </c:spPr>
          <c:marker>
            <c:symbol val="diamond"/>
            <c:size val="5"/>
          </c:marker>
          <c:xVal>
            <c:numRef>
              <c:f>'IS vs Cond. of differ NTU'!$D$2:$D$5</c:f>
              <c:numCache>
                <c:formatCode>General</c:formatCode>
                <c:ptCount val="4"/>
                <c:pt idx="0">
                  <c:v>72.7</c:v>
                </c:pt>
                <c:pt idx="1">
                  <c:v>153</c:v>
                </c:pt>
                <c:pt idx="2">
                  <c:v>678</c:v>
                </c:pt>
                <c:pt idx="3">
                  <c:v>1210</c:v>
                </c:pt>
              </c:numCache>
            </c:numRef>
          </c:xVal>
          <c:yVal>
            <c:numRef>
              <c:f>'IS vs Cond. of differ NTU'!$C$2:$C$5</c:f>
              <c:numCache>
                <c:formatCode>General</c:formatCode>
                <c:ptCount val="4"/>
                <c:pt idx="0">
                  <c:v>0.35800000000000021</c:v>
                </c:pt>
                <c:pt idx="1">
                  <c:v>1.004999999999999</c:v>
                </c:pt>
                <c:pt idx="2">
                  <c:v>5.7229999999999963</c:v>
                </c:pt>
                <c:pt idx="3">
                  <c:v>10.606</c:v>
                </c:pt>
              </c:numCache>
            </c:numRef>
          </c:yVal>
        </c:ser>
        <c:ser>
          <c:idx val="1"/>
          <c:order val="1"/>
          <c:tx>
            <c:v>NTU=50</c:v>
          </c:tx>
          <c:spPr>
            <a:ln w="25400">
              <a:noFill/>
            </a:ln>
          </c:spPr>
          <c:marker>
            <c:symbol val="square"/>
            <c:size val="5"/>
          </c:marker>
          <c:xVal>
            <c:numRef>
              <c:f>'IS vs Cond. of differ NTU'!$D$6:$D$9</c:f>
              <c:numCache>
                <c:formatCode>General</c:formatCode>
                <c:ptCount val="4"/>
                <c:pt idx="0">
                  <c:v>78.2</c:v>
                </c:pt>
                <c:pt idx="1">
                  <c:v>159</c:v>
                </c:pt>
                <c:pt idx="2">
                  <c:v>739</c:v>
                </c:pt>
                <c:pt idx="3">
                  <c:v>1210</c:v>
                </c:pt>
              </c:numCache>
            </c:numRef>
          </c:xVal>
          <c:yVal>
            <c:numRef>
              <c:f>'IS vs Cond. of differ NTU'!$C$6:$C$9</c:f>
              <c:numCache>
                <c:formatCode>General</c:formatCode>
                <c:ptCount val="4"/>
                <c:pt idx="0">
                  <c:v>0.30200000000000027</c:v>
                </c:pt>
                <c:pt idx="1">
                  <c:v>0.97200000000000042</c:v>
                </c:pt>
                <c:pt idx="2">
                  <c:v>4.6199999999999966</c:v>
                </c:pt>
                <c:pt idx="3">
                  <c:v>9.7970000000000006</c:v>
                </c:pt>
              </c:numCache>
            </c:numRef>
          </c:yVal>
        </c:ser>
        <c:ser>
          <c:idx val="2"/>
          <c:order val="2"/>
          <c:tx>
            <c:v>NTU=100</c:v>
          </c:tx>
          <c:spPr>
            <a:ln w="25400">
              <a:noFill/>
            </a:ln>
          </c:spPr>
          <c:marker>
            <c:symbol val="triangle"/>
            <c:size val="5"/>
          </c:marker>
          <c:trendline>
            <c:trendlineType val="linear"/>
            <c:intercept val="0"/>
            <c:dispRSqr val="1"/>
            <c:dispEq val="1"/>
            <c:trendlineLbl>
              <c:layout>
                <c:manualLayout>
                  <c:x val="0.1896565588875859"/>
                  <c:y val="0.14237192573150567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lang="en-US" sz="1200" b="1"/>
                  </a:pPr>
                  <a:endParaRPr lang="zh-CN"/>
                </a:p>
              </c:txPr>
            </c:trendlineLbl>
          </c:trendline>
          <c:xVal>
            <c:numRef>
              <c:f>'IS vs Cond. of differ NTU'!$D$10:$D$13</c:f>
              <c:numCache>
                <c:formatCode>General</c:formatCode>
                <c:ptCount val="4"/>
                <c:pt idx="0">
                  <c:v>81</c:v>
                </c:pt>
                <c:pt idx="1">
                  <c:v>178</c:v>
                </c:pt>
                <c:pt idx="2">
                  <c:v>606</c:v>
                </c:pt>
                <c:pt idx="3">
                  <c:v>1150</c:v>
                </c:pt>
              </c:numCache>
            </c:numRef>
          </c:xVal>
          <c:yVal>
            <c:numRef>
              <c:f>'IS vs Cond. of differ NTU'!$C$10:$C$13</c:f>
              <c:numCache>
                <c:formatCode>General</c:formatCode>
                <c:ptCount val="4"/>
                <c:pt idx="0">
                  <c:v>0.3530000000000002</c:v>
                </c:pt>
                <c:pt idx="1">
                  <c:v>1.036</c:v>
                </c:pt>
                <c:pt idx="2">
                  <c:v>4.8010000000000002</c:v>
                </c:pt>
                <c:pt idx="3">
                  <c:v>9.66</c:v>
                </c:pt>
              </c:numCache>
            </c:numRef>
          </c:yVal>
        </c:ser>
        <c:ser>
          <c:idx val="3"/>
          <c:order val="3"/>
          <c:tx>
            <c:v>NTU=150</c:v>
          </c:tx>
          <c:spPr>
            <a:ln w="25400">
              <a:noFill/>
            </a:ln>
          </c:spPr>
          <c:marker>
            <c:symbol val="star"/>
            <c:size val="5"/>
          </c:marker>
          <c:xVal>
            <c:numRef>
              <c:f>'IS vs Cond. of differ NTU'!$D$14:$D$17</c:f>
              <c:numCache>
                <c:formatCode>General</c:formatCode>
                <c:ptCount val="4"/>
                <c:pt idx="0">
                  <c:v>75.7</c:v>
                </c:pt>
                <c:pt idx="1">
                  <c:v>152</c:v>
                </c:pt>
                <c:pt idx="2">
                  <c:v>570</c:v>
                </c:pt>
                <c:pt idx="3">
                  <c:v>1150</c:v>
                </c:pt>
              </c:numCache>
            </c:numRef>
          </c:xVal>
          <c:yVal>
            <c:numRef>
              <c:f>'IS vs Cond. of differ NTU'!$C$14:$C$17</c:f>
              <c:numCache>
                <c:formatCode>General</c:formatCode>
                <c:ptCount val="4"/>
                <c:pt idx="0">
                  <c:v>0.33200000000000035</c:v>
                </c:pt>
                <c:pt idx="1">
                  <c:v>0.98</c:v>
                </c:pt>
                <c:pt idx="2">
                  <c:v>4.9790000000000036</c:v>
                </c:pt>
                <c:pt idx="3">
                  <c:v>9.862000000000009</c:v>
                </c:pt>
              </c:numCache>
            </c:numRef>
          </c:yVal>
        </c:ser>
        <c:axId val="127010304"/>
        <c:axId val="127012224"/>
      </c:scatterChart>
      <c:valAx>
        <c:axId val="12701030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Conductivity (</a:t>
                </a:r>
                <a:r>
                  <a:rPr lang="el-GR"/>
                  <a:t>μ</a:t>
                </a:r>
                <a:r>
                  <a:rPr lang="en-US"/>
                  <a:t>S/cm)</a:t>
                </a:r>
              </a:p>
            </c:rich>
          </c:tx>
          <c:layout>
            <c:manualLayout>
              <c:xMode val="edge"/>
              <c:yMode val="edge"/>
              <c:x val="0.33708549729156245"/>
              <c:y val="0.88400456887333478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zh-CN"/>
          </a:p>
        </c:txPr>
        <c:crossAx val="127012224"/>
        <c:crosses val="autoZero"/>
        <c:crossBetween val="midCat"/>
      </c:valAx>
      <c:valAx>
        <c:axId val="12701222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n-US" sz="1050" b="1"/>
                </a:pPr>
                <a:r>
                  <a:rPr lang="en-US" sz="1050" b="1" dirty="0"/>
                  <a:t>Theoretical Ionic </a:t>
                </a:r>
                <a:r>
                  <a:rPr lang="en-US" sz="1050" b="1" dirty="0" smtClean="0"/>
                  <a:t>Strength </a:t>
                </a:r>
                <a:r>
                  <a:rPr lang="en-US" sz="1050" b="1" dirty="0"/>
                  <a:t>(mole/m^3)</a:t>
                </a:r>
              </a:p>
            </c:rich>
          </c:tx>
          <c:layout>
            <c:manualLayout>
              <c:xMode val="edge"/>
              <c:yMode val="edge"/>
              <c:x val="9.3748254872396269E-3"/>
              <c:y val="0.11786186448916107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 sz="1050"/>
            </a:pPr>
            <a:endParaRPr lang="zh-CN"/>
          </a:p>
        </c:txPr>
        <c:crossAx val="127010304"/>
        <c:crosses val="autoZero"/>
        <c:crossBetween val="midCat"/>
        <c:majorUnit val="4"/>
      </c:valAx>
    </c:plotArea>
    <c:plotVisOnly val="1"/>
    <c:dispBlanksAs val="gap"/>
  </c:chart>
  <c:spPr>
    <a:noFill/>
    <a:ln>
      <a:noFill/>
    </a:ln>
  </c:spPr>
  <c:txPr>
    <a:bodyPr/>
    <a:lstStyle/>
    <a:p>
      <a:pPr>
        <a:defRPr sz="1050"/>
      </a:pPr>
      <a:endParaRPr lang="zh-CN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title>
      <c:tx>
        <c:rich>
          <a:bodyPr/>
          <a:lstStyle/>
          <a:p>
            <a:pPr>
              <a:defRPr lang="en-US"/>
            </a:pPr>
            <a:r>
              <a:rPr lang="en-US" i="1" dirty="0" err="1"/>
              <a:t>PACl</a:t>
            </a:r>
            <a:r>
              <a:rPr lang="en-US" baseline="0" dirty="0"/>
              <a:t> Dosage=3mg/L Al</a:t>
            </a:r>
          </a:p>
        </c:rich>
      </c:tx>
      <c:layout>
        <c:manualLayout>
          <c:xMode val="edge"/>
          <c:yMode val="edge"/>
          <c:x val="0.19056737588652492"/>
          <c:y val="3.7037037037037056E-2"/>
        </c:manualLayout>
      </c:layout>
    </c:title>
    <c:plotArea>
      <c:layout>
        <c:manualLayout>
          <c:layoutTarget val="inner"/>
          <c:xMode val="edge"/>
          <c:yMode val="edge"/>
          <c:x val="0.20755626291394427"/>
          <c:y val="0.22270098182171674"/>
          <c:w val="0.64458033171385487"/>
          <c:h val="0.51883202099737491"/>
        </c:manualLayout>
      </c:layout>
      <c:scatterChart>
        <c:scatterStyle val="lineMarker"/>
        <c:ser>
          <c:idx val="0"/>
          <c:order val="0"/>
          <c:tx>
            <c:v>NTU=15</c:v>
          </c:tx>
          <c:spPr>
            <a:ln w="25400">
              <a:noFill/>
            </a:ln>
          </c:spPr>
          <c:marker>
            <c:symbol val="diamond"/>
            <c:size val="5"/>
          </c:marker>
          <c:xVal>
            <c:numRef>
              <c:f>'IS vs Cond. of differ NTU'!$D$34:$D$37</c:f>
              <c:numCache>
                <c:formatCode>General</c:formatCode>
                <c:ptCount val="4"/>
                <c:pt idx="0">
                  <c:v>83</c:v>
                </c:pt>
                <c:pt idx="1">
                  <c:v>162</c:v>
                </c:pt>
                <c:pt idx="2">
                  <c:v>655</c:v>
                </c:pt>
                <c:pt idx="3">
                  <c:v>1210</c:v>
                </c:pt>
              </c:numCache>
            </c:numRef>
          </c:xVal>
          <c:yVal>
            <c:numRef>
              <c:f>'IS vs Cond. of differ NTU'!$C$34:$C$37</c:f>
              <c:numCache>
                <c:formatCode>General</c:formatCode>
                <c:ptCount val="4"/>
                <c:pt idx="0">
                  <c:v>0.33200000000000035</c:v>
                </c:pt>
                <c:pt idx="1">
                  <c:v>0.99099999999999999</c:v>
                </c:pt>
                <c:pt idx="2">
                  <c:v>5.0969999999999995</c:v>
                </c:pt>
                <c:pt idx="3">
                  <c:v>9.98</c:v>
                </c:pt>
              </c:numCache>
            </c:numRef>
          </c:yVal>
        </c:ser>
        <c:ser>
          <c:idx val="1"/>
          <c:order val="1"/>
          <c:tx>
            <c:v>NTU=50</c:v>
          </c:tx>
          <c:spPr>
            <a:ln w="25400">
              <a:noFill/>
            </a:ln>
          </c:spPr>
          <c:marker>
            <c:symbol val="square"/>
            <c:size val="5"/>
          </c:marker>
          <c:xVal>
            <c:numRef>
              <c:f>'IS vs Cond. of differ NTU'!$D$38:$D$41</c:f>
              <c:numCache>
                <c:formatCode>General</c:formatCode>
                <c:ptCount val="4"/>
                <c:pt idx="0">
                  <c:v>97.5</c:v>
                </c:pt>
                <c:pt idx="1">
                  <c:v>206</c:v>
                </c:pt>
                <c:pt idx="2">
                  <c:v>715</c:v>
                </c:pt>
                <c:pt idx="3">
                  <c:v>1300</c:v>
                </c:pt>
              </c:numCache>
            </c:numRef>
          </c:xVal>
          <c:yVal>
            <c:numRef>
              <c:f>'IS vs Cond. of differ NTU'!$C$38:$C$41</c:f>
              <c:numCache>
                <c:formatCode>General</c:formatCode>
                <c:ptCount val="4"/>
                <c:pt idx="0">
                  <c:v>0.3530000000000002</c:v>
                </c:pt>
                <c:pt idx="1">
                  <c:v>0.94199999999999995</c:v>
                </c:pt>
                <c:pt idx="2">
                  <c:v>5.0010000000000003</c:v>
                </c:pt>
                <c:pt idx="3">
                  <c:v>9.8250000000000028</c:v>
                </c:pt>
              </c:numCache>
            </c:numRef>
          </c:yVal>
        </c:ser>
        <c:ser>
          <c:idx val="2"/>
          <c:order val="2"/>
          <c:tx>
            <c:v>NTU=100</c:v>
          </c:tx>
          <c:spPr>
            <a:ln w="25400">
              <a:noFill/>
            </a:ln>
          </c:spPr>
          <c:marker>
            <c:symbol val="triangle"/>
            <c:size val="5"/>
          </c:marker>
          <c:trendline>
            <c:trendlineType val="linear"/>
            <c:intercept val="0"/>
            <c:dispRSqr val="1"/>
            <c:dispEq val="1"/>
            <c:trendlineLbl>
              <c:layout>
                <c:manualLayout>
                  <c:x val="0.17135589434299447"/>
                  <c:y val="0.11063235151161666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lang="en-US" sz="1200" b="1"/>
                  </a:pPr>
                  <a:endParaRPr lang="zh-CN"/>
                </a:p>
              </c:txPr>
            </c:trendlineLbl>
          </c:trendline>
          <c:xVal>
            <c:numRef>
              <c:f>'IS vs Cond. of differ NTU'!$D$42:$D$45</c:f>
              <c:numCache>
                <c:formatCode>General</c:formatCode>
                <c:ptCount val="4"/>
                <c:pt idx="0">
                  <c:v>100</c:v>
                </c:pt>
                <c:pt idx="1">
                  <c:v>190</c:v>
                </c:pt>
                <c:pt idx="2">
                  <c:v>703</c:v>
                </c:pt>
                <c:pt idx="3">
                  <c:v>1280</c:v>
                </c:pt>
              </c:numCache>
            </c:numRef>
          </c:xVal>
          <c:yVal>
            <c:numRef>
              <c:f>'IS vs Cond. of differ NTU'!$C$42:$C$45</c:f>
              <c:numCache>
                <c:formatCode>General</c:formatCode>
                <c:ptCount val="4"/>
                <c:pt idx="0">
                  <c:v>0.38800000000000023</c:v>
                </c:pt>
                <c:pt idx="1">
                  <c:v>1.034999999999999</c:v>
                </c:pt>
                <c:pt idx="2">
                  <c:v>5.128999999999996</c:v>
                </c:pt>
                <c:pt idx="3">
                  <c:v>9.9530000000000047</c:v>
                </c:pt>
              </c:numCache>
            </c:numRef>
          </c:yVal>
        </c:ser>
        <c:ser>
          <c:idx val="3"/>
          <c:order val="3"/>
          <c:tx>
            <c:v>NTU=150</c:v>
          </c:tx>
          <c:spPr>
            <a:ln w="25400">
              <a:noFill/>
            </a:ln>
          </c:spPr>
          <c:marker>
            <c:symbol val="star"/>
            <c:size val="5"/>
          </c:marker>
          <c:xVal>
            <c:numRef>
              <c:f>'IS vs Cond. of differ NTU'!$D$46:$D$49</c:f>
              <c:numCache>
                <c:formatCode>General</c:formatCode>
                <c:ptCount val="4"/>
                <c:pt idx="0">
                  <c:v>98.5</c:v>
                </c:pt>
                <c:pt idx="1">
                  <c:v>186</c:v>
                </c:pt>
                <c:pt idx="2">
                  <c:v>684</c:v>
                </c:pt>
                <c:pt idx="3">
                  <c:v>1260</c:v>
                </c:pt>
              </c:numCache>
            </c:numRef>
          </c:xVal>
          <c:yVal>
            <c:numRef>
              <c:f>'IS vs Cond. of differ NTU'!$C$46:$C$49</c:f>
              <c:numCache>
                <c:formatCode>General</c:formatCode>
                <c:ptCount val="4"/>
                <c:pt idx="0">
                  <c:v>0.40500000000000008</c:v>
                </c:pt>
                <c:pt idx="1">
                  <c:v>1.020999999999999</c:v>
                </c:pt>
                <c:pt idx="2">
                  <c:v>5.0759999999999996</c:v>
                </c:pt>
                <c:pt idx="3">
                  <c:v>9.923</c:v>
                </c:pt>
              </c:numCache>
            </c:numRef>
          </c:yVal>
        </c:ser>
        <c:axId val="127064320"/>
        <c:axId val="127070592"/>
      </c:scatterChart>
      <c:valAx>
        <c:axId val="127064320"/>
        <c:scaling>
          <c:orientation val="minMax"/>
        </c:scaling>
        <c:axPos val="b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en-US" sz="105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50" b="1" i="0" kern="1200" baseline="0">
                    <a:solidFill>
                      <a:srgbClr val="000000"/>
                    </a:solidFill>
                  </a:rPr>
                  <a:t>Conductivity (</a:t>
                </a:r>
                <a:r>
                  <a:rPr lang="el-GR" sz="1050" b="1" i="0" kern="1200" baseline="0">
                    <a:solidFill>
                      <a:srgbClr val="000000"/>
                    </a:solidFill>
                    <a:latin typeface="Calibri"/>
                  </a:rPr>
                  <a:t>μ</a:t>
                </a:r>
                <a:r>
                  <a:rPr lang="en-US" sz="1050" b="1" i="0" kern="1200" baseline="0">
                    <a:solidFill>
                      <a:srgbClr val="000000"/>
                    </a:solidFill>
                  </a:rPr>
                  <a:t>S/cm)</a:t>
                </a:r>
              </a:p>
            </c:rich>
          </c:tx>
          <c:layout>
            <c:manualLayout>
              <c:xMode val="edge"/>
              <c:yMode val="edge"/>
              <c:x val="0.33726754900318312"/>
              <c:y val="0.8865743170992515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 sz="1050"/>
            </a:pPr>
            <a:endParaRPr lang="zh-CN"/>
          </a:p>
        </c:txPr>
        <c:crossAx val="127070592"/>
        <c:crosses val="autoZero"/>
        <c:crossBetween val="midCat"/>
      </c:valAx>
      <c:valAx>
        <c:axId val="127070592"/>
        <c:scaling>
          <c:orientation val="minMax"/>
          <c:max val="12"/>
          <c:min val="0"/>
        </c:scaling>
        <c:axPos val="l"/>
        <c:majorGridlines/>
        <c:title>
          <c:tx>
            <c:rich>
              <a:bodyPr/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en-US" sz="105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50" b="1" i="0" u="none" strike="noStrike" baseline="0" dirty="0"/>
                  <a:t>Theoretical</a:t>
                </a:r>
                <a:r>
                  <a:rPr lang="en-US" sz="1050" b="1" i="0" baseline="0" dirty="0"/>
                  <a:t> Ionic </a:t>
                </a:r>
                <a:r>
                  <a:rPr lang="en-US" sz="1050" b="1" i="0" baseline="0" dirty="0" smtClean="0"/>
                  <a:t>Strength </a:t>
                </a:r>
                <a:r>
                  <a:rPr lang="en-US" sz="1050" b="1" i="0" baseline="0" dirty="0"/>
                  <a:t>(mole/m^3)</a:t>
                </a:r>
              </a:p>
            </c:rich>
          </c:tx>
          <c:layout>
            <c:manualLayout>
              <c:xMode val="edge"/>
              <c:yMode val="edge"/>
              <c:x val="3.3716483233229733E-2"/>
              <c:y val="0.15886979750373459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 sz="1050"/>
            </a:pPr>
            <a:endParaRPr lang="zh-CN"/>
          </a:p>
        </c:txPr>
        <c:crossAx val="127064320"/>
        <c:crosses val="autoZero"/>
        <c:crossBetween val="midCat"/>
        <c:majorUnit val="4"/>
        <c:minorUnit val="0.8"/>
      </c:valAx>
    </c:plotArea>
    <c:plotVisOnly val="1"/>
    <c:dispBlanksAs val="gap"/>
  </c:chart>
  <c:spPr>
    <a:ln>
      <a:noFill/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title>
      <c:tx>
        <c:rich>
          <a:bodyPr/>
          <a:lstStyle/>
          <a:p>
            <a:pPr>
              <a:defRPr lang="en-US"/>
            </a:pPr>
            <a:r>
              <a:rPr lang="en-US" i="1" dirty="0" err="1"/>
              <a:t>PACl</a:t>
            </a:r>
            <a:r>
              <a:rPr lang="en-US" baseline="0" dirty="0"/>
              <a:t> Dosage=2mg/L Al</a:t>
            </a:r>
          </a:p>
        </c:rich>
      </c:tx>
      <c:layout>
        <c:manualLayout>
          <c:xMode val="edge"/>
          <c:yMode val="edge"/>
          <c:x val="0.19029262299659352"/>
          <c:y val="0"/>
        </c:manualLayout>
      </c:layout>
    </c:title>
    <c:plotArea>
      <c:layout>
        <c:manualLayout>
          <c:layoutTarget val="inner"/>
          <c:xMode val="edge"/>
          <c:yMode val="edge"/>
          <c:x val="0.20755626291394427"/>
          <c:y val="0.18566394478467971"/>
          <c:w val="0.71904841682023835"/>
          <c:h val="0.55586905803441289"/>
        </c:manualLayout>
      </c:layout>
      <c:scatterChart>
        <c:scatterStyle val="lineMarker"/>
        <c:ser>
          <c:idx val="3"/>
          <c:order val="3"/>
          <c:tx>
            <c:v>NTU=150</c:v>
          </c:tx>
          <c:spPr>
            <a:ln w="28575">
              <a:noFill/>
            </a:ln>
          </c:spPr>
          <c:marker>
            <c:symbol val="star"/>
            <c:size val="5"/>
          </c:marker>
          <c:xVal>
            <c:numRef>
              <c:f>'IS vs Cond. of differ NTU'!$D$30:$D$33</c:f>
              <c:numCache>
                <c:formatCode>General</c:formatCode>
                <c:ptCount val="4"/>
                <c:pt idx="0">
                  <c:v>81.8</c:v>
                </c:pt>
                <c:pt idx="1">
                  <c:v>157</c:v>
                </c:pt>
                <c:pt idx="2">
                  <c:v>607</c:v>
                </c:pt>
                <c:pt idx="3">
                  <c:v>1150</c:v>
                </c:pt>
              </c:numCache>
            </c:numRef>
          </c:xVal>
          <c:yVal>
            <c:numRef>
              <c:f>'IS vs Cond. of differ NTU'!$C$30:$C$33</c:f>
              <c:numCache>
                <c:formatCode>General</c:formatCode>
                <c:ptCount val="4"/>
                <c:pt idx="0">
                  <c:v>0.34</c:v>
                </c:pt>
                <c:pt idx="1">
                  <c:v>1.030999999999999</c:v>
                </c:pt>
                <c:pt idx="2">
                  <c:v>5.0819999999999999</c:v>
                </c:pt>
                <c:pt idx="3">
                  <c:v>9.93</c:v>
                </c:pt>
              </c:numCache>
            </c:numRef>
          </c:yVal>
        </c:ser>
        <c:ser>
          <c:idx val="0"/>
          <c:order val="0"/>
          <c:tx>
            <c:v>NTU=15</c:v>
          </c:tx>
          <c:spPr>
            <a:ln w="25400">
              <a:noFill/>
            </a:ln>
          </c:spPr>
          <c:marker>
            <c:symbol val="diamond"/>
            <c:size val="5"/>
          </c:marker>
          <c:xVal>
            <c:numRef>
              <c:f>'IS vs Cond. of differ NTU'!$D$18:$D$21</c:f>
              <c:numCache>
                <c:formatCode>General</c:formatCode>
                <c:ptCount val="4"/>
                <c:pt idx="0">
                  <c:v>79.599999999999994</c:v>
                </c:pt>
                <c:pt idx="1">
                  <c:v>157</c:v>
                </c:pt>
                <c:pt idx="2">
                  <c:v>605</c:v>
                </c:pt>
                <c:pt idx="3">
                  <c:v>1160</c:v>
                </c:pt>
              </c:numCache>
            </c:numRef>
          </c:xVal>
          <c:yVal>
            <c:numRef>
              <c:f>'IS vs Cond. of differ NTU'!$C$18:$C$21</c:f>
              <c:numCache>
                <c:formatCode>General</c:formatCode>
                <c:ptCount val="4"/>
                <c:pt idx="0">
                  <c:v>0.31900000000000023</c:v>
                </c:pt>
                <c:pt idx="1">
                  <c:v>0.97800000000000042</c:v>
                </c:pt>
                <c:pt idx="2">
                  <c:v>4.9669999999999996</c:v>
                </c:pt>
                <c:pt idx="3">
                  <c:v>9.7910000000000004</c:v>
                </c:pt>
              </c:numCache>
            </c:numRef>
          </c:yVal>
        </c:ser>
        <c:ser>
          <c:idx val="1"/>
          <c:order val="1"/>
          <c:tx>
            <c:v>NTU=50</c:v>
          </c:tx>
          <c:spPr>
            <a:ln w="25400">
              <a:noFill/>
            </a:ln>
          </c:spPr>
          <c:marker>
            <c:symbol val="square"/>
            <c:size val="5"/>
          </c:marker>
          <c:xVal>
            <c:numRef>
              <c:f>'IS vs Cond. of differ NTU'!$D$22:$D$25</c:f>
              <c:numCache>
                <c:formatCode>General</c:formatCode>
                <c:ptCount val="4"/>
                <c:pt idx="0">
                  <c:v>81.099999999999994</c:v>
                </c:pt>
                <c:pt idx="1">
                  <c:v>165</c:v>
                </c:pt>
                <c:pt idx="2">
                  <c:v>680</c:v>
                </c:pt>
                <c:pt idx="3">
                  <c:v>1140</c:v>
                </c:pt>
              </c:numCache>
            </c:numRef>
          </c:xVal>
          <c:yVal>
            <c:numRef>
              <c:f>'IS vs Cond. of differ NTU'!$C$22:$C$25</c:f>
              <c:numCache>
                <c:formatCode>General</c:formatCode>
                <c:ptCount val="4"/>
                <c:pt idx="0">
                  <c:v>0.31500000000000022</c:v>
                </c:pt>
                <c:pt idx="1">
                  <c:v>0.98499999999999999</c:v>
                </c:pt>
                <c:pt idx="2">
                  <c:v>5.1619999999999964</c:v>
                </c:pt>
                <c:pt idx="3">
                  <c:v>9.8570000000000046</c:v>
                </c:pt>
              </c:numCache>
            </c:numRef>
          </c:yVal>
        </c:ser>
        <c:ser>
          <c:idx val="2"/>
          <c:order val="2"/>
          <c:tx>
            <c:v>NTU=100</c:v>
          </c:tx>
          <c:spPr>
            <a:ln w="25400">
              <a:noFill/>
            </a:ln>
          </c:spPr>
          <c:marker>
            <c:symbol val="triangle"/>
            <c:size val="5"/>
          </c:marker>
          <c:trendline>
            <c:trendlineType val="linear"/>
            <c:intercept val="0"/>
            <c:dispRSqr val="1"/>
            <c:dispEq val="1"/>
            <c:trendlineLbl>
              <c:layout>
                <c:manualLayout>
                  <c:x val="0.16125258278885352"/>
                  <c:y val="0.14766938854865375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lang="en-US" sz="1200" b="1"/>
                  </a:pPr>
                  <a:endParaRPr lang="zh-CN"/>
                </a:p>
              </c:txPr>
            </c:trendlineLbl>
          </c:trendline>
          <c:xVal>
            <c:numRef>
              <c:f>'IS vs Cond. of differ NTU'!$D$26:$D$29</c:f>
              <c:numCache>
                <c:formatCode>General</c:formatCode>
                <c:ptCount val="4"/>
                <c:pt idx="0">
                  <c:v>86.1</c:v>
                </c:pt>
                <c:pt idx="1">
                  <c:v>176</c:v>
                </c:pt>
                <c:pt idx="2">
                  <c:v>671</c:v>
                </c:pt>
                <c:pt idx="3">
                  <c:v>1220</c:v>
                </c:pt>
              </c:numCache>
            </c:numRef>
          </c:xVal>
          <c:yVal>
            <c:numRef>
              <c:f>'IS vs Cond. of differ NTU'!$C$26:$C$29</c:f>
              <c:numCache>
                <c:formatCode>General</c:formatCode>
                <c:ptCount val="4"/>
                <c:pt idx="0">
                  <c:v>0.33200000000000035</c:v>
                </c:pt>
                <c:pt idx="1">
                  <c:v>1.022999999999999</c:v>
                </c:pt>
                <c:pt idx="2">
                  <c:v>5.0739999999999998</c:v>
                </c:pt>
                <c:pt idx="3">
                  <c:v>9.8740000000000006</c:v>
                </c:pt>
              </c:numCache>
            </c:numRef>
          </c:yVal>
        </c:ser>
        <c:axId val="127179776"/>
        <c:axId val="127190144"/>
      </c:scatterChart>
      <c:valAx>
        <c:axId val="127179776"/>
        <c:scaling>
          <c:orientation val="minMax"/>
        </c:scaling>
        <c:axPos val="b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en-US" sz="105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50" b="1" i="0" kern="1200" baseline="0">
                    <a:solidFill>
                      <a:srgbClr val="000000"/>
                    </a:solidFill>
                  </a:rPr>
                  <a:t>Conductivity (</a:t>
                </a:r>
                <a:r>
                  <a:rPr lang="el-GR" sz="1050" b="1" i="0" kern="1200" baseline="0">
                    <a:solidFill>
                      <a:srgbClr val="000000"/>
                    </a:solidFill>
                    <a:latin typeface="Calibri"/>
                  </a:rPr>
                  <a:t>μ</a:t>
                </a:r>
                <a:r>
                  <a:rPr lang="en-US" sz="1050" b="1" i="0" kern="1200" baseline="0">
                    <a:solidFill>
                      <a:srgbClr val="000000"/>
                    </a:solidFill>
                  </a:rPr>
                  <a:t>S/cm)</a:t>
                </a:r>
              </a:p>
            </c:rich>
          </c:tx>
          <c:layout>
            <c:manualLayout>
              <c:xMode val="edge"/>
              <c:yMode val="edge"/>
              <c:x val="0.38623806332719074"/>
              <c:y val="0.88382716049382715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 sz="1050"/>
            </a:pPr>
            <a:endParaRPr lang="zh-CN"/>
          </a:p>
        </c:txPr>
        <c:crossAx val="127190144"/>
        <c:crosses val="autoZero"/>
        <c:crossBetween val="midCat"/>
      </c:valAx>
      <c:valAx>
        <c:axId val="127190144"/>
        <c:scaling>
          <c:orientation val="minMax"/>
          <c:max val="12"/>
          <c:min val="0"/>
        </c:scaling>
        <c:axPos val="l"/>
        <c:majorGridlines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en-US" sz="105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50" b="1" i="0" u="none" strike="noStrike" baseline="0" dirty="0"/>
                  <a:t>Theoretical</a:t>
                </a:r>
                <a:r>
                  <a:rPr lang="en-US" sz="1050" b="1" i="0" u="none" strike="noStrike" kern="1200" baseline="0" dirty="0">
                    <a:solidFill>
                      <a:srgbClr val="000000"/>
                    </a:solidFill>
                  </a:rPr>
                  <a:t> </a:t>
                </a:r>
                <a:r>
                  <a:rPr lang="en-US" sz="1050" b="1" i="0" kern="1200" baseline="0" dirty="0">
                    <a:solidFill>
                      <a:srgbClr val="000000"/>
                    </a:solidFill>
                  </a:rPr>
                  <a:t>Ionic </a:t>
                </a:r>
                <a:r>
                  <a:rPr lang="en-US" sz="1050" b="1" i="0" kern="1200" baseline="0" dirty="0" smtClean="0">
                    <a:solidFill>
                      <a:srgbClr val="000000"/>
                    </a:solidFill>
                  </a:rPr>
                  <a:t>Strength </a:t>
                </a:r>
                <a:r>
                  <a:rPr lang="en-US" sz="1050" b="1" i="0" kern="1200" baseline="0" dirty="0">
                    <a:solidFill>
                      <a:srgbClr val="000000"/>
                    </a:solidFill>
                  </a:rPr>
                  <a:t>(mole/m^3)</a:t>
                </a:r>
              </a:p>
            </c:rich>
          </c:tx>
          <c:layout>
            <c:manualLayout>
              <c:xMode val="edge"/>
              <c:yMode val="edge"/>
              <c:x val="1.953202658178366E-2"/>
              <c:y val="0.11730047632934761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 sz="1100"/>
            </a:pPr>
            <a:endParaRPr lang="zh-CN"/>
          </a:p>
        </c:txPr>
        <c:crossAx val="127179776"/>
        <c:crosses val="autoZero"/>
        <c:crossBetween val="midCat"/>
        <c:majorUnit val="4"/>
        <c:minorUnit val="0.8"/>
      </c:valAx>
    </c:plotArea>
    <c:plotVisOnly val="1"/>
    <c:dispBlanksAs val="gap"/>
  </c:chart>
  <c:spPr>
    <a:ln>
      <a:noFill/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title>
      <c:tx>
        <c:rich>
          <a:bodyPr/>
          <a:lstStyle/>
          <a:p>
            <a:pPr>
              <a:defRPr lang="en-US"/>
            </a:pPr>
            <a:r>
              <a:rPr lang="en-US" i="1" dirty="0" err="1"/>
              <a:t>PACl</a:t>
            </a:r>
            <a:r>
              <a:rPr lang="en-US" baseline="0" dirty="0"/>
              <a:t> Dosage=4mg/L Al</a:t>
            </a:r>
          </a:p>
        </c:rich>
      </c:tx>
      <c:layout>
        <c:manualLayout>
          <c:xMode val="edge"/>
          <c:yMode val="edge"/>
          <c:x val="0.18682291666666664"/>
          <c:y val="3.7037037037037056E-2"/>
        </c:manualLayout>
      </c:layout>
    </c:title>
    <c:plotArea>
      <c:layout>
        <c:manualLayout>
          <c:layoutTarget val="inner"/>
          <c:xMode val="edge"/>
          <c:yMode val="edge"/>
          <c:x val="0.17680329021372329"/>
          <c:y val="0.22520851560221639"/>
          <c:w val="0.52622908464566931"/>
          <c:h val="0.57564741907261641"/>
        </c:manualLayout>
      </c:layout>
      <c:scatterChart>
        <c:scatterStyle val="lineMarker"/>
        <c:ser>
          <c:idx val="0"/>
          <c:order val="0"/>
          <c:tx>
            <c:v>NTU=15</c:v>
          </c:tx>
          <c:spPr>
            <a:ln w="25400">
              <a:noFill/>
            </a:ln>
          </c:spPr>
          <c:marker>
            <c:symbol val="diamond"/>
            <c:size val="5"/>
          </c:marker>
          <c:xVal>
            <c:numRef>
              <c:f>'IS vs Cond. of differ NTU'!$D$50:$D$53</c:f>
              <c:numCache>
                <c:formatCode>General</c:formatCode>
                <c:ptCount val="4"/>
                <c:pt idx="0">
                  <c:v>132</c:v>
                </c:pt>
                <c:pt idx="1">
                  <c:v>206</c:v>
                </c:pt>
                <c:pt idx="2">
                  <c:v>588</c:v>
                </c:pt>
                <c:pt idx="3">
                  <c:v>1130</c:v>
                </c:pt>
              </c:numCache>
            </c:numRef>
          </c:xVal>
          <c:yVal>
            <c:numRef>
              <c:f>'IS vs Cond. of differ NTU'!$C$50:$C$53</c:f>
              <c:numCache>
                <c:formatCode>General</c:formatCode>
                <c:ptCount val="4"/>
                <c:pt idx="0">
                  <c:v>0.52500000000000002</c:v>
                </c:pt>
                <c:pt idx="1">
                  <c:v>1.1919999999999991</c:v>
                </c:pt>
                <c:pt idx="2">
                  <c:v>5.168999999999996</c:v>
                </c:pt>
                <c:pt idx="3">
                  <c:v>10.028</c:v>
                </c:pt>
              </c:numCache>
            </c:numRef>
          </c:yVal>
        </c:ser>
        <c:ser>
          <c:idx val="1"/>
          <c:order val="1"/>
          <c:tx>
            <c:v>NTU=50</c:v>
          </c:tx>
          <c:spPr>
            <a:ln w="25400">
              <a:noFill/>
            </a:ln>
          </c:spPr>
          <c:marker>
            <c:symbol val="square"/>
            <c:size val="5"/>
          </c:marker>
          <c:xVal>
            <c:numRef>
              <c:f>'IS vs Cond. of differ NTU'!$D$54:$D$57</c:f>
              <c:numCache>
                <c:formatCode>General</c:formatCode>
                <c:ptCount val="4"/>
                <c:pt idx="0">
                  <c:v>160</c:v>
                </c:pt>
                <c:pt idx="1">
                  <c:v>225</c:v>
                </c:pt>
                <c:pt idx="2">
                  <c:v>682</c:v>
                </c:pt>
                <c:pt idx="3">
                  <c:v>1270</c:v>
                </c:pt>
              </c:numCache>
            </c:numRef>
          </c:xVal>
          <c:yVal>
            <c:numRef>
              <c:f>'IS vs Cond. of differ NTU'!$C$54:$C$57</c:f>
              <c:numCache>
                <c:formatCode>General</c:formatCode>
                <c:ptCount val="4"/>
                <c:pt idx="0">
                  <c:v>0.55000000000000004</c:v>
                </c:pt>
                <c:pt idx="1">
                  <c:v>1.264999999999999</c:v>
                </c:pt>
                <c:pt idx="2">
                  <c:v>5.2539999999999996</c:v>
                </c:pt>
                <c:pt idx="3">
                  <c:v>10.137</c:v>
                </c:pt>
              </c:numCache>
            </c:numRef>
          </c:yVal>
        </c:ser>
        <c:ser>
          <c:idx val="2"/>
          <c:order val="2"/>
          <c:tx>
            <c:v>NTU=100</c:v>
          </c:tx>
          <c:spPr>
            <a:ln w="25400">
              <a:noFill/>
            </a:ln>
          </c:spPr>
          <c:marker>
            <c:symbol val="triangle"/>
            <c:size val="5"/>
          </c:marker>
          <c:trendline>
            <c:trendlineType val="linear"/>
            <c:intercept val="0"/>
            <c:dispRSqr val="1"/>
            <c:dispEq val="1"/>
            <c:trendlineLbl>
              <c:layout>
                <c:manualLayout>
                  <c:x val="4.5369914698162733E-2"/>
                  <c:y val="0.1698532127928454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lang="en-US" sz="1200" b="1"/>
                  </a:pPr>
                  <a:endParaRPr lang="zh-CN"/>
                </a:p>
              </c:txPr>
            </c:trendlineLbl>
          </c:trendline>
          <c:xVal>
            <c:numRef>
              <c:f>'IS vs Cond. of differ NTU'!$D$58:$D$61</c:f>
              <c:numCache>
                <c:formatCode>General</c:formatCode>
                <c:ptCount val="4"/>
                <c:pt idx="0">
                  <c:v>162</c:v>
                </c:pt>
                <c:pt idx="1">
                  <c:v>256</c:v>
                </c:pt>
                <c:pt idx="2">
                  <c:v>781</c:v>
                </c:pt>
                <c:pt idx="3">
                  <c:v>1400</c:v>
                </c:pt>
              </c:numCache>
            </c:numRef>
          </c:xVal>
          <c:yVal>
            <c:numRef>
              <c:f>'IS vs Cond. of differ NTU'!$C$58:$C$61</c:f>
              <c:numCache>
                <c:formatCode>General</c:formatCode>
                <c:ptCount val="4"/>
                <c:pt idx="0">
                  <c:v>0.54600000000000004</c:v>
                </c:pt>
                <c:pt idx="1">
                  <c:v>1.2369999999999992</c:v>
                </c:pt>
                <c:pt idx="2">
                  <c:v>5.3549999999999969</c:v>
                </c:pt>
                <c:pt idx="3">
                  <c:v>10.238</c:v>
                </c:pt>
              </c:numCache>
            </c:numRef>
          </c:yVal>
        </c:ser>
        <c:ser>
          <c:idx val="3"/>
          <c:order val="3"/>
          <c:tx>
            <c:v>NTU=150</c:v>
          </c:tx>
          <c:spPr>
            <a:ln w="25400">
              <a:noFill/>
            </a:ln>
          </c:spPr>
          <c:marker>
            <c:symbol val="star"/>
            <c:size val="5"/>
          </c:marker>
          <c:xVal>
            <c:numRef>
              <c:f>'IS vs Cond. of differ NTU'!$D$62:$D$65</c:f>
              <c:numCache>
                <c:formatCode>General</c:formatCode>
                <c:ptCount val="4"/>
                <c:pt idx="0">
                  <c:v>136</c:v>
                </c:pt>
                <c:pt idx="1">
                  <c:v>225</c:v>
                </c:pt>
                <c:pt idx="2">
                  <c:v>706</c:v>
                </c:pt>
                <c:pt idx="3">
                  <c:v>1270</c:v>
                </c:pt>
              </c:numCache>
            </c:numRef>
          </c:xVal>
          <c:yVal>
            <c:numRef>
              <c:f>'IS vs Cond. of differ NTU'!$C$62:$C$65</c:f>
              <c:numCache>
                <c:formatCode>General</c:formatCode>
                <c:ptCount val="4"/>
                <c:pt idx="0">
                  <c:v>0.52900000000000003</c:v>
                </c:pt>
                <c:pt idx="1">
                  <c:v>1.22</c:v>
                </c:pt>
                <c:pt idx="2">
                  <c:v>5.3149999999999968</c:v>
                </c:pt>
                <c:pt idx="3">
                  <c:v>10.197000000000001</c:v>
                </c:pt>
              </c:numCache>
            </c:numRef>
          </c:yVal>
        </c:ser>
        <c:axId val="127242240"/>
        <c:axId val="127244160"/>
      </c:scatterChart>
      <c:valAx>
        <c:axId val="127242240"/>
        <c:scaling>
          <c:orientation val="minMax"/>
        </c:scaling>
        <c:axPos val="b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en-US" sz="105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50" b="1" i="0" kern="1200" baseline="0">
                    <a:solidFill>
                      <a:srgbClr val="000000"/>
                    </a:solidFill>
                  </a:rPr>
                  <a:t>Conductivity (</a:t>
                </a:r>
                <a:r>
                  <a:rPr lang="el-GR" sz="1050" b="1" i="0" kern="1200" baseline="0">
                    <a:solidFill>
                      <a:srgbClr val="000000"/>
                    </a:solidFill>
                    <a:latin typeface="Calibri"/>
                  </a:rPr>
                  <a:t>μ</a:t>
                </a:r>
                <a:r>
                  <a:rPr lang="en-US" sz="1050" b="1" i="0" kern="1200" baseline="0">
                    <a:solidFill>
                      <a:srgbClr val="000000"/>
                    </a:solidFill>
                  </a:rPr>
                  <a:t>S/cm)</a:t>
                </a:r>
              </a:p>
            </c:rich>
          </c:tx>
          <c:layout>
            <c:manualLayout>
              <c:xMode val="edge"/>
              <c:yMode val="edge"/>
              <c:x val="0.30444948618710821"/>
              <c:y val="0.90234567901234553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 sz="1100"/>
            </a:pPr>
            <a:endParaRPr lang="zh-CN"/>
          </a:p>
        </c:txPr>
        <c:crossAx val="127244160"/>
        <c:crosses val="autoZero"/>
        <c:crossBetween val="midCat"/>
      </c:valAx>
      <c:valAx>
        <c:axId val="127244160"/>
        <c:scaling>
          <c:orientation val="minMax"/>
          <c:max val="12"/>
          <c:min val="0"/>
        </c:scaling>
        <c:axPos val="l"/>
        <c:majorGridlines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en-US" sz="105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50" b="1" i="0" u="none" strike="noStrike" baseline="0" dirty="0"/>
                  <a:t>Theoretical</a:t>
                </a:r>
                <a:r>
                  <a:rPr lang="en-US" sz="1050" b="1" i="0" u="none" strike="noStrike" kern="1200" baseline="0" dirty="0">
                    <a:solidFill>
                      <a:srgbClr val="000000"/>
                    </a:solidFill>
                  </a:rPr>
                  <a:t> </a:t>
                </a:r>
                <a:r>
                  <a:rPr lang="en-US" sz="1050" b="1" i="0" kern="1200" baseline="0" dirty="0">
                    <a:solidFill>
                      <a:srgbClr val="000000"/>
                    </a:solidFill>
                  </a:rPr>
                  <a:t>Ionic </a:t>
                </a:r>
                <a:r>
                  <a:rPr lang="en-US" sz="1050" b="1" i="0" kern="1200" baseline="0" dirty="0" smtClean="0">
                    <a:solidFill>
                      <a:srgbClr val="000000"/>
                    </a:solidFill>
                  </a:rPr>
                  <a:t>Strength </a:t>
                </a:r>
                <a:r>
                  <a:rPr lang="en-US" sz="1050" b="1" i="0" kern="1200" baseline="0" dirty="0">
                    <a:solidFill>
                      <a:srgbClr val="000000"/>
                    </a:solidFill>
                  </a:rPr>
                  <a:t>(mole/m^3)</a:t>
                </a:r>
                <a:endParaRPr lang="en-US" sz="1050" dirty="0"/>
              </a:p>
            </c:rich>
          </c:tx>
          <c:layout>
            <c:manualLayout>
              <c:xMode val="edge"/>
              <c:yMode val="edge"/>
              <c:x val="4.5212434383202126E-2"/>
              <c:y val="0.15730728103431532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zh-CN"/>
          </a:p>
        </c:txPr>
        <c:crossAx val="127242240"/>
        <c:crosses val="autoZero"/>
        <c:crossBetween val="midCat"/>
        <c:majorUnit val="4"/>
        <c:minorUnit val="0.8"/>
      </c:valAx>
    </c:plotArea>
    <c:legend>
      <c:legendPos val="r"/>
      <c:layout>
        <c:manualLayout>
          <c:xMode val="edge"/>
          <c:yMode val="edge"/>
          <c:x val="0.71680610236220477"/>
          <c:y val="0.29125109361329826"/>
          <c:w val="0.27017305040259765"/>
          <c:h val="0.37412170700884662"/>
        </c:manualLayout>
      </c:layout>
      <c:txPr>
        <a:bodyPr/>
        <a:lstStyle/>
        <a:p>
          <a:pPr>
            <a:defRPr lang="en-US" sz="1050" b="0">
              <a:latin typeface="+mn-lt"/>
            </a:defRPr>
          </a:pPr>
          <a:endParaRPr lang="zh-CN"/>
        </a:p>
      </c:txPr>
    </c:legend>
    <c:plotVisOnly val="1"/>
    <c:dispBlanksAs val="gap"/>
  </c:chart>
  <c:spPr>
    <a:ln>
      <a:noFill/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title>
      <c:tx>
        <c:rich>
          <a:bodyPr/>
          <a:lstStyle/>
          <a:p>
            <a:pPr>
              <a:defRPr lang="en-US" sz="1900"/>
            </a:pPr>
            <a:r>
              <a:rPr lang="en-US" sz="1900">
                <a:latin typeface="Candara" pitchFamily="34" charset="0"/>
              </a:rPr>
              <a:t>Influence</a:t>
            </a:r>
            <a:r>
              <a:rPr lang="en-US" sz="1900" baseline="0">
                <a:latin typeface="Candara" pitchFamily="34" charset="0"/>
              </a:rPr>
              <a:t> Turbidity= 15 NTU</a:t>
            </a:r>
            <a:endParaRPr lang="en-US" sz="1900">
              <a:latin typeface="Candara" pitchFamily="34" charset="0"/>
            </a:endParaRPr>
          </a:p>
        </c:rich>
      </c:tx>
      <c:layout>
        <c:manualLayout>
          <c:xMode val="edge"/>
          <c:yMode val="edge"/>
          <c:x val="0.151481543530463"/>
          <c:y val="3.2472169427097484E-2"/>
        </c:manualLayout>
      </c:layout>
    </c:title>
    <c:plotArea>
      <c:layout/>
      <c:scatterChart>
        <c:scatterStyle val="lineMarker"/>
        <c:ser>
          <c:idx val="0"/>
          <c:order val="0"/>
          <c:tx>
            <c:v>PACl Dosage=1gm/L</c:v>
          </c:tx>
          <c:spPr>
            <a:ln w="28575">
              <a:noFill/>
            </a:ln>
          </c:spPr>
          <c:xVal>
            <c:numRef>
              <c:f>'IS vs Cond of differ PACl'!$D$20:$D$23</c:f>
              <c:numCache>
                <c:formatCode>General</c:formatCode>
                <c:ptCount val="4"/>
                <c:pt idx="0">
                  <c:v>72.7</c:v>
                </c:pt>
                <c:pt idx="1">
                  <c:v>153</c:v>
                </c:pt>
                <c:pt idx="2">
                  <c:v>678</c:v>
                </c:pt>
                <c:pt idx="3">
                  <c:v>1210</c:v>
                </c:pt>
              </c:numCache>
            </c:numRef>
          </c:xVal>
          <c:yVal>
            <c:numRef>
              <c:f>'IS vs Cond of differ PACl'!$C$20:$C$23</c:f>
              <c:numCache>
                <c:formatCode>General</c:formatCode>
                <c:ptCount val="4"/>
                <c:pt idx="0">
                  <c:v>0.35800000000000004</c:v>
                </c:pt>
                <c:pt idx="1">
                  <c:v>1.0049999999999997</c:v>
                </c:pt>
                <c:pt idx="2">
                  <c:v>5.722999999999999</c:v>
                </c:pt>
                <c:pt idx="3">
                  <c:v>10.606</c:v>
                </c:pt>
              </c:numCache>
            </c:numRef>
          </c:yVal>
        </c:ser>
        <c:ser>
          <c:idx val="1"/>
          <c:order val="1"/>
          <c:tx>
            <c:v>PACl Dosage=2gm/L</c:v>
          </c:tx>
          <c:spPr>
            <a:ln w="28575">
              <a:noFill/>
            </a:ln>
          </c:spPr>
          <c:marker>
            <c:symbol val="square"/>
            <c:size val="5"/>
          </c:marker>
          <c:trendline>
            <c:trendlineType val="linear"/>
            <c:intercept val="0"/>
            <c:dispRSqr val="1"/>
            <c:dispEq val="1"/>
            <c:trendlineLbl>
              <c:layout>
                <c:manualLayout>
                  <c:x val="0.11924212598425199"/>
                  <c:y val="9.4223911666214133E-2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lang="en-US" sz="1200" b="1"/>
                  </a:pPr>
                  <a:endParaRPr lang="zh-CN"/>
                </a:p>
              </c:txPr>
            </c:trendlineLbl>
          </c:trendline>
          <c:xVal>
            <c:numRef>
              <c:f>'IS vs Cond of differ PACl'!$D$24:$D$27</c:f>
              <c:numCache>
                <c:formatCode>General</c:formatCode>
                <c:ptCount val="4"/>
                <c:pt idx="0">
                  <c:v>79.599999999999994</c:v>
                </c:pt>
                <c:pt idx="1">
                  <c:v>157</c:v>
                </c:pt>
                <c:pt idx="2">
                  <c:v>605</c:v>
                </c:pt>
                <c:pt idx="3">
                  <c:v>1160</c:v>
                </c:pt>
              </c:numCache>
            </c:numRef>
          </c:xVal>
          <c:yVal>
            <c:numRef>
              <c:f>'IS vs Cond of differ PACl'!$C$24:$C$27</c:f>
              <c:numCache>
                <c:formatCode>General</c:formatCode>
                <c:ptCount val="4"/>
                <c:pt idx="0">
                  <c:v>0.31900000000000006</c:v>
                </c:pt>
                <c:pt idx="1">
                  <c:v>0.97800000000000009</c:v>
                </c:pt>
                <c:pt idx="2">
                  <c:v>4.9669999999999996</c:v>
                </c:pt>
                <c:pt idx="3">
                  <c:v>9.7909999999999986</c:v>
                </c:pt>
              </c:numCache>
            </c:numRef>
          </c:yVal>
        </c:ser>
        <c:ser>
          <c:idx val="2"/>
          <c:order val="2"/>
          <c:tx>
            <c:v>PACl Dosage=3gm/L</c:v>
          </c:tx>
          <c:spPr>
            <a:ln w="28575">
              <a:noFill/>
            </a:ln>
          </c:spPr>
          <c:marker>
            <c:symbol val="triangle"/>
            <c:size val="5"/>
          </c:marker>
          <c:xVal>
            <c:numRef>
              <c:f>'IS vs Cond of differ PACl'!$D$28:$D$31</c:f>
              <c:numCache>
                <c:formatCode>General</c:formatCode>
                <c:ptCount val="4"/>
                <c:pt idx="0">
                  <c:v>83</c:v>
                </c:pt>
                <c:pt idx="1">
                  <c:v>162</c:v>
                </c:pt>
                <c:pt idx="2">
                  <c:v>655</c:v>
                </c:pt>
                <c:pt idx="3">
                  <c:v>1210</c:v>
                </c:pt>
              </c:numCache>
            </c:numRef>
          </c:xVal>
          <c:yVal>
            <c:numRef>
              <c:f>'IS vs Cond of differ PACl'!$C$28:$C$31</c:f>
              <c:numCache>
                <c:formatCode>General</c:formatCode>
                <c:ptCount val="4"/>
                <c:pt idx="0">
                  <c:v>0.33200000000000007</c:v>
                </c:pt>
                <c:pt idx="1">
                  <c:v>0.99099999999999999</c:v>
                </c:pt>
                <c:pt idx="2">
                  <c:v>5.0969999999999995</c:v>
                </c:pt>
                <c:pt idx="3">
                  <c:v>9.98</c:v>
                </c:pt>
              </c:numCache>
            </c:numRef>
          </c:yVal>
        </c:ser>
        <c:ser>
          <c:idx val="3"/>
          <c:order val="3"/>
          <c:tx>
            <c:v>PACl Dosage=4gm/L</c:v>
          </c:tx>
          <c:spPr>
            <a:ln w="28575">
              <a:noFill/>
            </a:ln>
          </c:spPr>
          <c:marker>
            <c:symbol val="star"/>
            <c:size val="5"/>
          </c:marker>
          <c:xVal>
            <c:numRef>
              <c:f>'IS vs Cond of differ PACl'!$D$32:$D$35</c:f>
              <c:numCache>
                <c:formatCode>General</c:formatCode>
                <c:ptCount val="4"/>
                <c:pt idx="0">
                  <c:v>132</c:v>
                </c:pt>
                <c:pt idx="1">
                  <c:v>206</c:v>
                </c:pt>
                <c:pt idx="2">
                  <c:v>588</c:v>
                </c:pt>
                <c:pt idx="3">
                  <c:v>1130</c:v>
                </c:pt>
              </c:numCache>
            </c:numRef>
          </c:xVal>
          <c:yVal>
            <c:numRef>
              <c:f>'IS vs Cond of differ PACl'!$C$32:$C$35</c:f>
              <c:numCache>
                <c:formatCode>General</c:formatCode>
                <c:ptCount val="4"/>
                <c:pt idx="0">
                  <c:v>0.52500000000000002</c:v>
                </c:pt>
                <c:pt idx="1">
                  <c:v>1.1919999999999997</c:v>
                </c:pt>
                <c:pt idx="2">
                  <c:v>5.1689999999999987</c:v>
                </c:pt>
                <c:pt idx="3">
                  <c:v>10.027999999999999</c:v>
                </c:pt>
              </c:numCache>
            </c:numRef>
          </c:yVal>
        </c:ser>
        <c:axId val="128600320"/>
        <c:axId val="128627072"/>
      </c:scatterChart>
      <c:valAx>
        <c:axId val="1286003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 sz="1100"/>
                </a:pPr>
                <a:r>
                  <a:rPr lang="en-US" sz="1100" b="1" i="0" baseline="0"/>
                  <a:t>Conductivity (</a:t>
                </a:r>
                <a:r>
                  <a:rPr lang="el-GR" sz="1100" b="1" i="0" baseline="0"/>
                  <a:t>μ</a:t>
                </a:r>
                <a:r>
                  <a:rPr lang="en-US" sz="1100" b="1" i="0" baseline="0"/>
                  <a:t>S/cm)</a:t>
                </a:r>
                <a:endParaRPr lang="en-US" sz="1100"/>
              </a:p>
            </c:rich>
          </c:tx>
          <c:layout>
            <c:manualLayout>
              <c:xMode val="edge"/>
              <c:yMode val="edge"/>
              <c:x val="0.38600770648349808"/>
              <c:y val="0.83086206896551729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 sz="1050"/>
            </a:pPr>
            <a:endParaRPr lang="zh-CN"/>
          </a:p>
        </c:txPr>
        <c:crossAx val="128627072"/>
        <c:crosses val="autoZero"/>
        <c:crossBetween val="midCat"/>
      </c:valAx>
      <c:valAx>
        <c:axId val="12862707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n-US" sz="1200"/>
                </a:pPr>
                <a:r>
                  <a:rPr lang="en-US" sz="1200" b="1" i="0" baseline="0"/>
                  <a:t>Theoretical Ionic Stregth (mole/m^3)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3.9855072463768126E-2"/>
              <c:y val="0.15522356580427446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 sz="1050"/>
            </a:pPr>
            <a:endParaRPr lang="zh-CN"/>
          </a:p>
        </c:txPr>
        <c:crossAx val="128600320"/>
        <c:crosses val="autoZero"/>
        <c:crossBetween val="midCat"/>
        <c:majorUnit val="4"/>
      </c:valAx>
      <c:spPr>
        <a:ln>
          <a:solidFill>
            <a:sysClr val="windowText" lastClr="000000"/>
          </a:solidFill>
        </a:ln>
      </c:spPr>
    </c:plotArea>
    <c:plotVisOnly val="1"/>
  </c:chart>
  <c:spPr>
    <a:noFill/>
    <a:ln>
      <a:noFill/>
    </a:ln>
  </c:sp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title>
      <c:tx>
        <c:rich>
          <a:bodyPr/>
          <a:lstStyle/>
          <a:p>
            <a:pPr>
              <a:defRPr lang="en-US" sz="1900"/>
            </a:pPr>
            <a:r>
              <a:rPr lang="en-US" sz="1900">
                <a:latin typeface="Candara" pitchFamily="34" charset="0"/>
              </a:rPr>
              <a:t>Influence</a:t>
            </a:r>
            <a:r>
              <a:rPr lang="en-US" sz="1900" baseline="0">
                <a:latin typeface="Candara" pitchFamily="34" charset="0"/>
              </a:rPr>
              <a:t> Turbidity= 50 NTU</a:t>
            </a:r>
            <a:endParaRPr lang="en-US" sz="1900">
              <a:latin typeface="Candara" pitchFamily="34" charset="0"/>
            </a:endParaRPr>
          </a:p>
        </c:rich>
      </c:tx>
      <c:layout>
        <c:manualLayout>
          <c:xMode val="edge"/>
          <c:yMode val="edge"/>
          <c:x val="0.14471771385719648"/>
          <c:y val="3.2472347206599188E-2"/>
        </c:manualLayout>
      </c:layout>
    </c:title>
    <c:plotArea>
      <c:layout>
        <c:manualLayout>
          <c:layoutTarget val="inner"/>
          <c:xMode val="edge"/>
          <c:yMode val="edge"/>
          <c:x val="0.22151641759065835"/>
          <c:y val="0.22270098182171674"/>
          <c:w val="0.65706358133804699"/>
          <c:h val="0.49345753655793029"/>
        </c:manualLayout>
      </c:layout>
      <c:scatterChart>
        <c:scatterStyle val="lineMarker"/>
        <c:ser>
          <c:idx val="0"/>
          <c:order val="0"/>
          <c:tx>
            <c:v>PACl Dosage=1gm/L</c:v>
          </c:tx>
          <c:spPr>
            <a:ln w="28575">
              <a:noFill/>
            </a:ln>
          </c:spPr>
          <c:xVal>
            <c:numRef>
              <c:f>'IS vs Cond of differ PACl'!$D$39:$D$42</c:f>
              <c:numCache>
                <c:formatCode>General</c:formatCode>
                <c:ptCount val="4"/>
                <c:pt idx="0">
                  <c:v>78.2</c:v>
                </c:pt>
                <c:pt idx="1">
                  <c:v>159</c:v>
                </c:pt>
                <c:pt idx="2">
                  <c:v>739</c:v>
                </c:pt>
                <c:pt idx="3">
                  <c:v>1210</c:v>
                </c:pt>
              </c:numCache>
            </c:numRef>
          </c:xVal>
          <c:yVal>
            <c:numRef>
              <c:f>'IS vs Cond of differ PACl'!$C$39:$C$42</c:f>
              <c:numCache>
                <c:formatCode>General</c:formatCode>
                <c:ptCount val="4"/>
                <c:pt idx="0">
                  <c:v>0.3020000000000001</c:v>
                </c:pt>
                <c:pt idx="1">
                  <c:v>0.97200000000000009</c:v>
                </c:pt>
                <c:pt idx="2">
                  <c:v>4.6199999999999992</c:v>
                </c:pt>
                <c:pt idx="3">
                  <c:v>9.7969999999999988</c:v>
                </c:pt>
              </c:numCache>
            </c:numRef>
          </c:yVal>
        </c:ser>
        <c:ser>
          <c:idx val="1"/>
          <c:order val="1"/>
          <c:tx>
            <c:v>PACl Dosage=2gm/L</c:v>
          </c:tx>
          <c:spPr>
            <a:ln w="28575">
              <a:noFill/>
            </a:ln>
          </c:spPr>
          <c:marker>
            <c:symbol val="square"/>
            <c:size val="5"/>
          </c:marker>
          <c:trendline>
            <c:trendlineType val="linear"/>
            <c:intercept val="0"/>
            <c:dispRSqr val="1"/>
            <c:dispEq val="1"/>
            <c:trendlineLbl>
              <c:layout>
                <c:manualLayout>
                  <c:x val="0.12603701323048905"/>
                  <c:y val="0.14039416947881514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lang="en-US" sz="1200" b="1"/>
                  </a:pPr>
                  <a:endParaRPr lang="zh-CN"/>
                </a:p>
              </c:txPr>
            </c:trendlineLbl>
          </c:trendline>
          <c:xVal>
            <c:numRef>
              <c:f>'IS vs Cond of differ PACl'!$D$43:$D$46</c:f>
              <c:numCache>
                <c:formatCode>General</c:formatCode>
                <c:ptCount val="4"/>
                <c:pt idx="0">
                  <c:v>81.099999999999994</c:v>
                </c:pt>
                <c:pt idx="1">
                  <c:v>165</c:v>
                </c:pt>
                <c:pt idx="2">
                  <c:v>680</c:v>
                </c:pt>
                <c:pt idx="3">
                  <c:v>1140</c:v>
                </c:pt>
              </c:numCache>
            </c:numRef>
          </c:xVal>
          <c:yVal>
            <c:numRef>
              <c:f>'IS vs Cond of differ PACl'!$C$43:$C$46</c:f>
              <c:numCache>
                <c:formatCode>General</c:formatCode>
                <c:ptCount val="4"/>
                <c:pt idx="0">
                  <c:v>0.31500000000000006</c:v>
                </c:pt>
                <c:pt idx="1">
                  <c:v>0.98499999999999999</c:v>
                </c:pt>
                <c:pt idx="2">
                  <c:v>5.161999999999999</c:v>
                </c:pt>
                <c:pt idx="3">
                  <c:v>9.8570000000000029</c:v>
                </c:pt>
              </c:numCache>
            </c:numRef>
          </c:yVal>
        </c:ser>
        <c:ser>
          <c:idx val="2"/>
          <c:order val="2"/>
          <c:tx>
            <c:v>PACl Dosage=3gm/L</c:v>
          </c:tx>
          <c:spPr>
            <a:ln w="28575">
              <a:noFill/>
            </a:ln>
          </c:spPr>
          <c:marker>
            <c:symbol val="triangle"/>
            <c:size val="5"/>
          </c:marker>
          <c:xVal>
            <c:numRef>
              <c:f>'IS vs Cond of differ PACl'!$D$47:$D$50</c:f>
              <c:numCache>
                <c:formatCode>General</c:formatCode>
                <c:ptCount val="4"/>
                <c:pt idx="0">
                  <c:v>97.5</c:v>
                </c:pt>
                <c:pt idx="1">
                  <c:v>206</c:v>
                </c:pt>
                <c:pt idx="2">
                  <c:v>715</c:v>
                </c:pt>
                <c:pt idx="3">
                  <c:v>1300</c:v>
                </c:pt>
              </c:numCache>
            </c:numRef>
          </c:xVal>
          <c:yVal>
            <c:numRef>
              <c:f>'IS vs Cond of differ PACl'!$C$47:$C$50</c:f>
              <c:numCache>
                <c:formatCode>General</c:formatCode>
                <c:ptCount val="4"/>
                <c:pt idx="0">
                  <c:v>0.35300000000000004</c:v>
                </c:pt>
                <c:pt idx="1">
                  <c:v>0.94199999999999995</c:v>
                </c:pt>
                <c:pt idx="2">
                  <c:v>5.0010000000000003</c:v>
                </c:pt>
                <c:pt idx="3">
                  <c:v>9.8250000000000011</c:v>
                </c:pt>
              </c:numCache>
            </c:numRef>
          </c:yVal>
        </c:ser>
        <c:ser>
          <c:idx val="3"/>
          <c:order val="3"/>
          <c:tx>
            <c:v>PACl Dosage=4gm/L</c:v>
          </c:tx>
          <c:spPr>
            <a:ln w="28575">
              <a:noFill/>
            </a:ln>
          </c:spPr>
          <c:marker>
            <c:symbol val="star"/>
            <c:size val="5"/>
          </c:marker>
          <c:xVal>
            <c:numRef>
              <c:f>'IS vs Cond of differ PACl'!$D$51:$D$54</c:f>
              <c:numCache>
                <c:formatCode>General</c:formatCode>
                <c:ptCount val="4"/>
                <c:pt idx="0">
                  <c:v>160</c:v>
                </c:pt>
                <c:pt idx="1">
                  <c:v>225</c:v>
                </c:pt>
                <c:pt idx="2">
                  <c:v>682</c:v>
                </c:pt>
                <c:pt idx="3">
                  <c:v>1270</c:v>
                </c:pt>
              </c:numCache>
            </c:numRef>
          </c:xVal>
          <c:yVal>
            <c:numRef>
              <c:f>'IS vs Cond of differ PACl'!$C$51:$C$54</c:f>
              <c:numCache>
                <c:formatCode>General</c:formatCode>
                <c:ptCount val="4"/>
                <c:pt idx="0">
                  <c:v>0.55000000000000004</c:v>
                </c:pt>
                <c:pt idx="1">
                  <c:v>1.2649999999999997</c:v>
                </c:pt>
                <c:pt idx="2">
                  <c:v>5.2539999999999996</c:v>
                </c:pt>
                <c:pt idx="3">
                  <c:v>10.136999999999999</c:v>
                </c:pt>
              </c:numCache>
            </c:numRef>
          </c:yVal>
        </c:ser>
        <c:axId val="128453632"/>
        <c:axId val="128459904"/>
      </c:scatterChart>
      <c:valAx>
        <c:axId val="1284536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 sz="1100"/>
                </a:pPr>
                <a:r>
                  <a:rPr lang="en-US" sz="1100" b="1" i="0" baseline="0"/>
                  <a:t>Conductivity (</a:t>
                </a:r>
                <a:r>
                  <a:rPr lang="el-GR" sz="1100" b="1" i="0" baseline="0"/>
                  <a:t>μ</a:t>
                </a:r>
                <a:r>
                  <a:rPr lang="en-US" sz="1100" b="1" i="0" baseline="0"/>
                  <a:t>S/cm)</a:t>
                </a:r>
                <a:endParaRPr lang="en-US" sz="1100"/>
              </a:p>
            </c:rich>
          </c:tx>
          <c:layout>
            <c:manualLayout>
              <c:xMode val="edge"/>
              <c:yMode val="edge"/>
              <c:x val="0.40766725587872943"/>
              <c:y val="0.85592566554180749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 sz="1050"/>
            </a:pPr>
            <a:endParaRPr lang="zh-CN"/>
          </a:p>
        </c:txPr>
        <c:crossAx val="128459904"/>
        <c:crosses val="autoZero"/>
        <c:crossBetween val="midCat"/>
      </c:valAx>
      <c:valAx>
        <c:axId val="12845990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n-US" sz="1200"/>
                </a:pPr>
                <a:r>
                  <a:rPr lang="en-US" sz="1200" b="1" i="0" baseline="0"/>
                  <a:t>Theoretical Ionic Stregth (mole/m^3)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3.7414965986394565E-2"/>
              <c:y val="0.14906777277840272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 sz="1050"/>
            </a:pPr>
            <a:endParaRPr lang="zh-CN"/>
          </a:p>
        </c:txPr>
        <c:crossAx val="128453632"/>
        <c:crosses val="autoZero"/>
        <c:crossBetween val="midCat"/>
        <c:majorUnit val="4"/>
      </c:valAx>
      <c:spPr>
        <a:ln>
          <a:solidFill>
            <a:sysClr val="windowText" lastClr="000000"/>
          </a:solidFill>
        </a:ln>
      </c:spPr>
    </c:plotArea>
    <c:plotVisOnly val="1"/>
  </c:chart>
  <c:spPr>
    <a:noFill/>
    <a:ln>
      <a:noFill/>
    </a:ln>
  </c:sp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title>
      <c:tx>
        <c:rich>
          <a:bodyPr/>
          <a:lstStyle/>
          <a:p>
            <a:pPr>
              <a:defRPr lang="en-US" sz="1900"/>
            </a:pPr>
            <a:r>
              <a:rPr lang="en-US" sz="1900" dirty="0">
                <a:latin typeface="Candara" pitchFamily="34" charset="0"/>
              </a:rPr>
              <a:t>Influence</a:t>
            </a:r>
            <a:r>
              <a:rPr lang="en-US" sz="1900" baseline="0" dirty="0">
                <a:latin typeface="Candara" pitchFamily="34" charset="0"/>
              </a:rPr>
              <a:t> </a:t>
            </a:r>
            <a:r>
              <a:rPr lang="en-US" sz="1900" baseline="0" dirty="0" smtClean="0">
                <a:latin typeface="Candara" pitchFamily="34" charset="0"/>
              </a:rPr>
              <a:t>Turbidity=100NTU</a:t>
            </a:r>
            <a:endParaRPr lang="en-US" sz="1900" dirty="0">
              <a:latin typeface="Candara" pitchFamily="34" charset="0"/>
            </a:endParaRPr>
          </a:p>
        </c:rich>
      </c:tx>
      <c:layout>
        <c:manualLayout>
          <c:xMode val="edge"/>
          <c:yMode val="edge"/>
          <c:x val="0.16647972574856715"/>
          <c:y val="3.2472440944881893E-2"/>
        </c:manualLayout>
      </c:layout>
    </c:title>
    <c:plotArea>
      <c:layout/>
      <c:scatterChart>
        <c:scatterStyle val="lineMarker"/>
        <c:ser>
          <c:idx val="0"/>
          <c:order val="0"/>
          <c:tx>
            <c:v>PACl Dosage=1gm/L</c:v>
          </c:tx>
          <c:spPr>
            <a:ln w="28575">
              <a:noFill/>
            </a:ln>
          </c:spPr>
          <c:xVal>
            <c:numRef>
              <c:f>'IS vs Cond of differ PACl'!$D$2:$D$5</c:f>
              <c:numCache>
                <c:formatCode>General</c:formatCode>
                <c:ptCount val="4"/>
                <c:pt idx="0">
                  <c:v>81</c:v>
                </c:pt>
                <c:pt idx="1">
                  <c:v>178</c:v>
                </c:pt>
                <c:pt idx="2">
                  <c:v>606</c:v>
                </c:pt>
                <c:pt idx="3">
                  <c:v>1150</c:v>
                </c:pt>
              </c:numCache>
            </c:numRef>
          </c:xVal>
          <c:yVal>
            <c:numRef>
              <c:f>'IS vs Cond of differ PACl'!$C$2:$C$5</c:f>
              <c:numCache>
                <c:formatCode>General</c:formatCode>
                <c:ptCount val="4"/>
                <c:pt idx="0">
                  <c:v>0.35300000000000004</c:v>
                </c:pt>
                <c:pt idx="1">
                  <c:v>1.036</c:v>
                </c:pt>
                <c:pt idx="2">
                  <c:v>4.8010000000000002</c:v>
                </c:pt>
                <c:pt idx="3">
                  <c:v>9.66</c:v>
                </c:pt>
              </c:numCache>
            </c:numRef>
          </c:yVal>
        </c:ser>
        <c:ser>
          <c:idx val="1"/>
          <c:order val="1"/>
          <c:tx>
            <c:v>PACl Dosage=2gm/L</c:v>
          </c:tx>
          <c:spPr>
            <a:ln w="28575">
              <a:noFill/>
            </a:ln>
          </c:spPr>
          <c:marker>
            <c:symbol val="square"/>
            <c:size val="5"/>
          </c:marker>
          <c:trendline>
            <c:trendlineType val="linear"/>
            <c:intercept val="0"/>
            <c:dispRSqr val="1"/>
            <c:dispEq val="1"/>
            <c:trendlineLbl>
              <c:layout>
                <c:manualLayout>
                  <c:x val="9.1362151159676483E-2"/>
                  <c:y val="0.12056911636045496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lang="en-US" sz="1200" b="1"/>
                  </a:pPr>
                  <a:endParaRPr lang="zh-CN"/>
                </a:p>
              </c:txPr>
            </c:trendlineLbl>
          </c:trendline>
          <c:xVal>
            <c:numRef>
              <c:f>'IS vs Cond of differ PACl'!$D$6:$D$9</c:f>
              <c:numCache>
                <c:formatCode>General</c:formatCode>
                <c:ptCount val="4"/>
                <c:pt idx="0">
                  <c:v>86.1</c:v>
                </c:pt>
                <c:pt idx="1">
                  <c:v>176</c:v>
                </c:pt>
                <c:pt idx="2">
                  <c:v>671</c:v>
                </c:pt>
                <c:pt idx="3">
                  <c:v>1220</c:v>
                </c:pt>
              </c:numCache>
            </c:numRef>
          </c:xVal>
          <c:yVal>
            <c:numRef>
              <c:f>'IS vs Cond of differ PACl'!$C$6:$C$9</c:f>
              <c:numCache>
                <c:formatCode>General</c:formatCode>
                <c:ptCount val="4"/>
                <c:pt idx="0">
                  <c:v>0.33200000000000007</c:v>
                </c:pt>
                <c:pt idx="1">
                  <c:v>1.0229999999999997</c:v>
                </c:pt>
                <c:pt idx="2">
                  <c:v>5.0739999999999998</c:v>
                </c:pt>
                <c:pt idx="3">
                  <c:v>9.8740000000000006</c:v>
                </c:pt>
              </c:numCache>
            </c:numRef>
          </c:yVal>
        </c:ser>
        <c:ser>
          <c:idx val="2"/>
          <c:order val="2"/>
          <c:tx>
            <c:v>PACl Dosage=3gm/L</c:v>
          </c:tx>
          <c:spPr>
            <a:ln w="28575">
              <a:noFill/>
            </a:ln>
          </c:spPr>
          <c:marker>
            <c:symbol val="triangle"/>
            <c:size val="5"/>
          </c:marker>
          <c:xVal>
            <c:numRef>
              <c:f>'IS vs Cond of differ PACl'!$D$10:$D$13</c:f>
              <c:numCache>
                <c:formatCode>General</c:formatCode>
                <c:ptCount val="4"/>
                <c:pt idx="0">
                  <c:v>100</c:v>
                </c:pt>
                <c:pt idx="1">
                  <c:v>190</c:v>
                </c:pt>
                <c:pt idx="2">
                  <c:v>703</c:v>
                </c:pt>
                <c:pt idx="3">
                  <c:v>1280</c:v>
                </c:pt>
              </c:numCache>
            </c:numRef>
          </c:xVal>
          <c:yVal>
            <c:numRef>
              <c:f>'IS vs Cond of differ PACl'!$C$10:$C$13</c:f>
              <c:numCache>
                <c:formatCode>General</c:formatCode>
                <c:ptCount val="4"/>
                <c:pt idx="0">
                  <c:v>0.38800000000000007</c:v>
                </c:pt>
                <c:pt idx="1">
                  <c:v>1.0349999999999997</c:v>
                </c:pt>
                <c:pt idx="2">
                  <c:v>5.1289999999999987</c:v>
                </c:pt>
                <c:pt idx="3">
                  <c:v>9.953000000000003</c:v>
                </c:pt>
              </c:numCache>
            </c:numRef>
          </c:yVal>
        </c:ser>
        <c:ser>
          <c:idx val="3"/>
          <c:order val="3"/>
          <c:tx>
            <c:v>PACl Dosage=4gm/L</c:v>
          </c:tx>
          <c:spPr>
            <a:ln w="28575">
              <a:noFill/>
            </a:ln>
          </c:spPr>
          <c:marker>
            <c:symbol val="star"/>
            <c:size val="5"/>
          </c:marker>
          <c:xVal>
            <c:numRef>
              <c:f>'IS vs Cond of differ PACl'!$D$14:$D$17</c:f>
              <c:numCache>
                <c:formatCode>General</c:formatCode>
                <c:ptCount val="4"/>
                <c:pt idx="0">
                  <c:v>162</c:v>
                </c:pt>
                <c:pt idx="1">
                  <c:v>256</c:v>
                </c:pt>
                <c:pt idx="2">
                  <c:v>781</c:v>
                </c:pt>
                <c:pt idx="3">
                  <c:v>1400</c:v>
                </c:pt>
              </c:numCache>
            </c:numRef>
          </c:xVal>
          <c:yVal>
            <c:numRef>
              <c:f>'IS vs Cond of differ PACl'!$C$14:$C$17</c:f>
              <c:numCache>
                <c:formatCode>General</c:formatCode>
                <c:ptCount val="4"/>
                <c:pt idx="0">
                  <c:v>0.54600000000000004</c:v>
                </c:pt>
                <c:pt idx="1">
                  <c:v>1.2369999999999999</c:v>
                </c:pt>
                <c:pt idx="2">
                  <c:v>5.3549999999999995</c:v>
                </c:pt>
                <c:pt idx="3">
                  <c:v>10.237999999999998</c:v>
                </c:pt>
              </c:numCache>
            </c:numRef>
          </c:yVal>
        </c:ser>
        <c:axId val="128507904"/>
        <c:axId val="128509824"/>
      </c:scatterChart>
      <c:valAx>
        <c:axId val="12850790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 sz="1100"/>
                </a:pPr>
                <a:r>
                  <a:rPr lang="en-US" sz="1100" b="1" i="0" baseline="0"/>
                  <a:t>Conductivity (</a:t>
                </a:r>
                <a:r>
                  <a:rPr lang="el-GR" sz="1100" b="1" i="0" baseline="0"/>
                  <a:t>μ</a:t>
                </a:r>
                <a:r>
                  <a:rPr lang="en-US" sz="1100" b="1" i="0" baseline="0"/>
                  <a:t>S/cm)</a:t>
                </a:r>
                <a:endParaRPr lang="en-US" sz="1100"/>
              </a:p>
            </c:rich>
          </c:tx>
          <c:layout>
            <c:manualLayout>
              <c:xMode val="edge"/>
              <c:yMode val="edge"/>
              <c:x val="0.3906604531576412"/>
              <c:y val="0.83094444444444471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 sz="1050"/>
            </a:pPr>
            <a:endParaRPr lang="zh-CN"/>
          </a:p>
        </c:txPr>
        <c:crossAx val="128509824"/>
        <c:crosses val="autoZero"/>
        <c:crossBetween val="midCat"/>
      </c:valAx>
      <c:valAx>
        <c:axId val="12850982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n-US" sz="1200"/>
                </a:pPr>
                <a:r>
                  <a:rPr lang="en-US" sz="1200" b="1" i="0" baseline="0"/>
                  <a:t>Theoretical Ionic Stregth (mole/m^3)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5.4421768707482977E-2"/>
              <c:y val="0.14487532808398948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 sz="1050"/>
            </a:pPr>
            <a:endParaRPr lang="zh-CN"/>
          </a:p>
        </c:txPr>
        <c:crossAx val="128507904"/>
        <c:crosses val="autoZero"/>
        <c:crossBetween val="midCat"/>
        <c:majorUnit val="4"/>
      </c:valAx>
      <c:spPr>
        <a:ln>
          <a:solidFill>
            <a:sysClr val="windowText" lastClr="000000"/>
          </a:solidFill>
        </a:ln>
      </c:spPr>
    </c:plotArea>
    <c:plotVisOnly val="1"/>
  </c:chart>
  <c:spPr>
    <a:noFill/>
    <a:ln>
      <a:noFill/>
    </a:ln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8.wmf"/><Relationship Id="rId4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4.jpe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4.jpeg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jpeg"/><Relationship Id="rId5" Type="http://schemas.openxmlformats.org/officeDocument/2006/relationships/oleObject" Target="../embeddings/oleObject7.bin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image" Target="../media/image4.jpeg"/><Relationship Id="rId7" Type="http://schemas.openxmlformats.org/officeDocument/2006/relationships/chart" Target="../charts/chart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image" Target="../media/image3.png"/><Relationship Id="rId9" Type="http://schemas.openxmlformats.org/officeDocument/2006/relationships/oleObject" Target="../embeddings/oleObject1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9.xml"/><Relationship Id="rId3" Type="http://schemas.openxmlformats.org/officeDocument/2006/relationships/image" Target="../media/image4.jpeg"/><Relationship Id="rId7" Type="http://schemas.openxmlformats.org/officeDocument/2006/relationships/chart" Target="../charts/chart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12.bin"/><Relationship Id="rId4" Type="http://schemas.openxmlformats.org/officeDocument/2006/relationships/image" Target="../media/image3.png"/><Relationship Id="rId9" Type="http://schemas.openxmlformats.org/officeDocument/2006/relationships/chart" Target="../charts/char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Huifei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Wu</a:t>
            </a:r>
          </a:p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Danhong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Luo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Tube </a:t>
            </a:r>
            <a:r>
              <a:rPr lang="en-US" dirty="0" err="1" smtClean="0"/>
              <a:t>Flocculator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Charge Neutralization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54"/>
          <p:cNvSpPr txBox="1">
            <a:spLocks noChangeArrowheads="1"/>
          </p:cNvSpPr>
          <p:nvPr/>
        </p:nvSpPr>
        <p:spPr bwMode="auto">
          <a:xfrm>
            <a:off x="4681152" y="1752600"/>
            <a:ext cx="4158048" cy="584775"/>
          </a:xfrm>
          <a:prstGeom prst="rect">
            <a:avLst/>
          </a:prstGeom>
          <a:noFill/>
          <a:ln w="12700" algn="ctr">
            <a:noFill/>
            <a:miter lim="800000"/>
            <a:headEnd type="none" w="lg" len="med"/>
            <a:tailEnd type="none" w="lg" len="med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i="1" dirty="0" err="1" smtClean="0">
                <a:latin typeface="+mn-lt"/>
              </a:rPr>
              <a:t>PACl</a:t>
            </a:r>
            <a:endParaRPr lang="en-US" sz="3200" i="1" dirty="0">
              <a:latin typeface="+mn-lt"/>
            </a:endParaRPr>
          </a:p>
        </p:txBody>
      </p:sp>
      <p:sp>
        <p:nvSpPr>
          <p:cNvPr id="92" name="Text Box 154"/>
          <p:cNvSpPr txBox="1">
            <a:spLocks noChangeArrowheads="1"/>
          </p:cNvSpPr>
          <p:nvPr/>
        </p:nvSpPr>
        <p:spPr bwMode="auto">
          <a:xfrm>
            <a:off x="1219200" y="1752600"/>
            <a:ext cx="1803400" cy="584775"/>
          </a:xfrm>
          <a:prstGeom prst="rect">
            <a:avLst/>
          </a:prstGeom>
          <a:noFill/>
          <a:ln w="12700" algn="ctr">
            <a:noFill/>
            <a:miter lim="800000"/>
            <a:headEnd type="none" w="lg" len="med"/>
            <a:tailEnd type="none" w="lg" len="med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+mn-lt"/>
              </a:rPr>
              <a:t>Clay</a:t>
            </a:r>
            <a:endParaRPr lang="en-US" sz="3200" dirty="0">
              <a:latin typeface="+mn-lt"/>
            </a:endParaRPr>
          </a:p>
        </p:txBody>
      </p:sp>
      <p:grpSp>
        <p:nvGrpSpPr>
          <p:cNvPr id="305" name="Group 304"/>
          <p:cNvGrpSpPr/>
          <p:nvPr/>
        </p:nvGrpSpPr>
        <p:grpSpPr>
          <a:xfrm>
            <a:off x="6477000" y="2362200"/>
            <a:ext cx="609600" cy="597932"/>
            <a:chOff x="6096000" y="2438400"/>
            <a:chExt cx="609600" cy="597932"/>
          </a:xfrm>
        </p:grpSpPr>
        <p:grpSp>
          <p:nvGrpSpPr>
            <p:cNvPr id="93" name="Group 456"/>
            <p:cNvGrpSpPr/>
            <p:nvPr/>
          </p:nvGrpSpPr>
          <p:grpSpPr>
            <a:xfrm>
              <a:off x="6172200" y="2514600"/>
              <a:ext cx="381000" cy="381000"/>
              <a:chOff x="1489133" y="2634916"/>
              <a:chExt cx="171224" cy="103216"/>
            </a:xfrm>
          </p:grpSpPr>
          <p:sp>
            <p:nvSpPr>
              <p:cNvPr id="94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95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96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97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45" name="TextBox 244"/>
            <p:cNvSpPr txBox="1"/>
            <p:nvPr/>
          </p:nvSpPr>
          <p:spPr>
            <a:xfrm>
              <a:off x="6096000" y="2667000"/>
              <a:ext cx="324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246" name="TextBox 245"/>
            <p:cNvSpPr txBox="1"/>
            <p:nvPr/>
          </p:nvSpPr>
          <p:spPr>
            <a:xfrm>
              <a:off x="6400800" y="2590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247" name="TextBox 246"/>
            <p:cNvSpPr txBox="1"/>
            <p:nvPr/>
          </p:nvSpPr>
          <p:spPr>
            <a:xfrm>
              <a:off x="6096000" y="24384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</p:grpSp>
      <p:cxnSp>
        <p:nvCxnSpPr>
          <p:cNvPr id="250" name="Straight Connector 249"/>
          <p:cNvCxnSpPr/>
          <p:nvPr/>
        </p:nvCxnSpPr>
        <p:spPr bwMode="auto">
          <a:xfrm>
            <a:off x="3810000" y="2590800"/>
            <a:ext cx="1905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252" name="Straight Arrow Connector 251"/>
          <p:cNvCxnSpPr/>
          <p:nvPr/>
        </p:nvCxnSpPr>
        <p:spPr bwMode="auto">
          <a:xfrm rot="5400000">
            <a:off x="4343400" y="2971800"/>
            <a:ext cx="762000" cy="15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grpSp>
        <p:nvGrpSpPr>
          <p:cNvPr id="335" name="Group 334"/>
          <p:cNvGrpSpPr/>
          <p:nvPr/>
        </p:nvGrpSpPr>
        <p:grpSpPr>
          <a:xfrm>
            <a:off x="533400" y="2133600"/>
            <a:ext cx="3196089" cy="980420"/>
            <a:chOff x="152400" y="2133600"/>
            <a:chExt cx="3196089" cy="980420"/>
          </a:xfrm>
        </p:grpSpPr>
        <p:sp>
          <p:nvSpPr>
            <p:cNvPr id="306" name="AutoShape 6"/>
            <p:cNvSpPr>
              <a:spLocks noChangeAspect="1" noChangeArrowheads="1"/>
            </p:cNvSpPr>
            <p:nvPr/>
          </p:nvSpPr>
          <p:spPr bwMode="auto">
            <a:xfrm flipH="1">
              <a:off x="228600" y="2438400"/>
              <a:ext cx="2971800" cy="403249"/>
            </a:xfrm>
            <a:prstGeom prst="octagon">
              <a:avLst>
                <a:gd name="adj" fmla="val 50000"/>
              </a:avLst>
            </a:prstGeom>
            <a:solidFill>
              <a:srgbClr val="663300">
                <a:alpha val="20000"/>
              </a:srgbClr>
            </a:solidFill>
            <a:ln w="3175" algn="ctr">
              <a:solidFill>
                <a:schemeClr val="tx2"/>
              </a:solidFill>
              <a:miter lim="800000"/>
              <a:headEnd type="none" w="lg" len="med"/>
              <a:tailEnd type="none" w="lg" len="med"/>
            </a:ln>
          </p:spPr>
          <p:txBody>
            <a:bodyPr wrap="square" anchor="ctr">
              <a:noAutofit/>
            </a:bodyPr>
            <a:lstStyle/>
            <a:p>
              <a:endParaRPr lang="en-US" sz="2000"/>
            </a:p>
          </p:txBody>
        </p:sp>
        <p:sp>
          <p:nvSpPr>
            <p:cNvPr id="307" name="TextBox 306"/>
            <p:cNvSpPr txBox="1"/>
            <p:nvPr/>
          </p:nvSpPr>
          <p:spPr>
            <a:xfrm>
              <a:off x="3810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08" name="TextBox 307"/>
            <p:cNvSpPr txBox="1"/>
            <p:nvPr/>
          </p:nvSpPr>
          <p:spPr>
            <a:xfrm>
              <a:off x="6096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09" name="TextBox 308"/>
            <p:cNvSpPr txBox="1"/>
            <p:nvPr/>
          </p:nvSpPr>
          <p:spPr>
            <a:xfrm>
              <a:off x="762000" y="2209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10" name="TextBox 309"/>
            <p:cNvSpPr txBox="1"/>
            <p:nvPr/>
          </p:nvSpPr>
          <p:spPr>
            <a:xfrm>
              <a:off x="918711" y="2205335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11" name="TextBox 310"/>
            <p:cNvSpPr txBox="1"/>
            <p:nvPr/>
          </p:nvSpPr>
          <p:spPr>
            <a:xfrm>
              <a:off x="1299711" y="2205335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12" name="TextBox 311"/>
            <p:cNvSpPr txBox="1"/>
            <p:nvPr/>
          </p:nvSpPr>
          <p:spPr>
            <a:xfrm>
              <a:off x="10668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13" name="TextBox 312"/>
            <p:cNvSpPr txBox="1"/>
            <p:nvPr/>
          </p:nvSpPr>
          <p:spPr>
            <a:xfrm>
              <a:off x="1447800" y="2209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14" name="TextBox 313"/>
            <p:cNvSpPr txBox="1"/>
            <p:nvPr/>
          </p:nvSpPr>
          <p:spPr>
            <a:xfrm>
              <a:off x="16002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15" name="TextBox 314"/>
            <p:cNvSpPr txBox="1"/>
            <p:nvPr/>
          </p:nvSpPr>
          <p:spPr>
            <a:xfrm>
              <a:off x="19812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16" name="TextBox 315"/>
            <p:cNvSpPr txBox="1"/>
            <p:nvPr/>
          </p:nvSpPr>
          <p:spPr>
            <a:xfrm>
              <a:off x="22098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17" name="TextBox 316"/>
            <p:cNvSpPr txBox="1"/>
            <p:nvPr/>
          </p:nvSpPr>
          <p:spPr>
            <a:xfrm>
              <a:off x="26670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18" name="TextBox 317"/>
            <p:cNvSpPr txBox="1"/>
            <p:nvPr/>
          </p:nvSpPr>
          <p:spPr>
            <a:xfrm>
              <a:off x="3810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19" name="TextBox 318"/>
            <p:cNvSpPr txBox="1"/>
            <p:nvPr/>
          </p:nvSpPr>
          <p:spPr>
            <a:xfrm>
              <a:off x="7620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20" name="TextBox 319"/>
            <p:cNvSpPr txBox="1"/>
            <p:nvPr/>
          </p:nvSpPr>
          <p:spPr>
            <a:xfrm>
              <a:off x="1143000" y="2514600"/>
              <a:ext cx="304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21" name="TextBox 320"/>
            <p:cNvSpPr txBox="1"/>
            <p:nvPr/>
          </p:nvSpPr>
          <p:spPr>
            <a:xfrm>
              <a:off x="15240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22" name="TextBox 321"/>
            <p:cNvSpPr txBox="1"/>
            <p:nvPr/>
          </p:nvSpPr>
          <p:spPr>
            <a:xfrm>
              <a:off x="1833111" y="221998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23" name="TextBox 322"/>
            <p:cNvSpPr txBox="1"/>
            <p:nvPr/>
          </p:nvSpPr>
          <p:spPr>
            <a:xfrm>
              <a:off x="2438400" y="2209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24" name="TextBox 323"/>
            <p:cNvSpPr txBox="1"/>
            <p:nvPr/>
          </p:nvSpPr>
          <p:spPr>
            <a:xfrm>
              <a:off x="1752600" y="2590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25" name="TextBox 324"/>
            <p:cNvSpPr txBox="1"/>
            <p:nvPr/>
          </p:nvSpPr>
          <p:spPr>
            <a:xfrm>
              <a:off x="1295400" y="2590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26" name="TextBox 325"/>
            <p:cNvSpPr txBox="1"/>
            <p:nvPr/>
          </p:nvSpPr>
          <p:spPr>
            <a:xfrm>
              <a:off x="2057400" y="2590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27" name="TextBox 326"/>
            <p:cNvSpPr txBox="1"/>
            <p:nvPr/>
          </p:nvSpPr>
          <p:spPr>
            <a:xfrm>
              <a:off x="22860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28" name="TextBox 327"/>
            <p:cNvSpPr txBox="1"/>
            <p:nvPr/>
          </p:nvSpPr>
          <p:spPr>
            <a:xfrm>
              <a:off x="2590800" y="2590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29" name="TextBox 328"/>
            <p:cNvSpPr txBox="1"/>
            <p:nvPr/>
          </p:nvSpPr>
          <p:spPr>
            <a:xfrm>
              <a:off x="27432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30" name="TextBox 329"/>
            <p:cNvSpPr txBox="1"/>
            <p:nvPr/>
          </p:nvSpPr>
          <p:spPr>
            <a:xfrm>
              <a:off x="2971800" y="24384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31" name="TextBox 330"/>
            <p:cNvSpPr txBox="1"/>
            <p:nvPr/>
          </p:nvSpPr>
          <p:spPr>
            <a:xfrm>
              <a:off x="2895600" y="2209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32" name="TextBox 331"/>
            <p:cNvSpPr txBox="1"/>
            <p:nvPr/>
          </p:nvSpPr>
          <p:spPr>
            <a:xfrm>
              <a:off x="152400" y="22860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33" name="TextBox 332"/>
            <p:cNvSpPr txBox="1"/>
            <p:nvPr/>
          </p:nvSpPr>
          <p:spPr>
            <a:xfrm>
              <a:off x="152400" y="24384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</p:grpSp>
      <p:sp>
        <p:nvSpPr>
          <p:cNvPr id="334" name="TextBox 333"/>
          <p:cNvSpPr txBox="1"/>
          <p:nvPr/>
        </p:nvSpPr>
        <p:spPr>
          <a:xfrm>
            <a:off x="4572000" y="228600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grpSp>
        <p:nvGrpSpPr>
          <p:cNvPr id="184" name="Group 183"/>
          <p:cNvGrpSpPr/>
          <p:nvPr/>
        </p:nvGrpSpPr>
        <p:grpSpPr>
          <a:xfrm>
            <a:off x="1230702" y="3429000"/>
            <a:ext cx="4331898" cy="1207409"/>
            <a:chOff x="849702" y="3429000"/>
            <a:chExt cx="4331898" cy="1207409"/>
          </a:xfrm>
        </p:grpSpPr>
        <p:sp>
          <p:nvSpPr>
            <p:cNvPr id="253" name="TextBox 252"/>
            <p:cNvSpPr txBox="1"/>
            <p:nvPr/>
          </p:nvSpPr>
          <p:spPr>
            <a:xfrm>
              <a:off x="1259476" y="3429000"/>
              <a:ext cx="249005" cy="294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254" name="TextBox 253"/>
            <p:cNvSpPr txBox="1"/>
            <p:nvPr/>
          </p:nvSpPr>
          <p:spPr>
            <a:xfrm>
              <a:off x="1552172" y="3429000"/>
              <a:ext cx="249005" cy="294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1786329" y="3429000"/>
              <a:ext cx="249005" cy="294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256" name="TextBox 255"/>
            <p:cNvSpPr txBox="1"/>
            <p:nvPr/>
          </p:nvSpPr>
          <p:spPr>
            <a:xfrm>
              <a:off x="2137564" y="3429000"/>
              <a:ext cx="249005" cy="294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3074190" y="3429000"/>
              <a:ext cx="249005" cy="294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260" name="TextBox 259"/>
            <p:cNvSpPr txBox="1"/>
            <p:nvPr/>
          </p:nvSpPr>
          <p:spPr>
            <a:xfrm>
              <a:off x="3718121" y="3429000"/>
              <a:ext cx="249005" cy="294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262" name="TextBox 261"/>
            <p:cNvSpPr txBox="1"/>
            <p:nvPr/>
          </p:nvSpPr>
          <p:spPr>
            <a:xfrm>
              <a:off x="4244973" y="3429000"/>
              <a:ext cx="249005" cy="294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grpSp>
          <p:nvGrpSpPr>
            <p:cNvPr id="183" name="Group 182"/>
            <p:cNvGrpSpPr/>
            <p:nvPr/>
          </p:nvGrpSpPr>
          <p:grpSpPr>
            <a:xfrm>
              <a:off x="849702" y="3489836"/>
              <a:ext cx="4331898" cy="1146573"/>
              <a:chOff x="849702" y="3489836"/>
              <a:chExt cx="4331898" cy="1146573"/>
            </a:xfrm>
          </p:grpSpPr>
          <p:grpSp>
            <p:nvGrpSpPr>
              <p:cNvPr id="182" name="Group 181"/>
              <p:cNvGrpSpPr/>
              <p:nvPr/>
            </p:nvGrpSpPr>
            <p:grpSpPr>
              <a:xfrm>
                <a:off x="849702" y="3489836"/>
                <a:ext cx="4331898" cy="1146573"/>
                <a:chOff x="849702" y="3489836"/>
                <a:chExt cx="4331898" cy="1146573"/>
              </a:xfrm>
            </p:grpSpPr>
            <p:grpSp>
              <p:nvGrpSpPr>
                <p:cNvPr id="99" name="组合 98"/>
                <p:cNvGrpSpPr/>
                <p:nvPr/>
              </p:nvGrpSpPr>
              <p:grpSpPr>
                <a:xfrm>
                  <a:off x="849702" y="3611509"/>
                  <a:ext cx="4331898" cy="790871"/>
                  <a:chOff x="6093767" y="2579854"/>
                  <a:chExt cx="2053926" cy="184083"/>
                </a:xfrm>
              </p:grpSpPr>
              <p:sp>
                <p:nvSpPr>
                  <p:cNvPr id="7" name="AutoShape 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6093767" y="2598764"/>
                    <a:ext cx="2053926" cy="148407"/>
                  </a:xfrm>
                  <a:prstGeom prst="octagon">
                    <a:avLst>
                      <a:gd name="adj" fmla="val 50000"/>
                    </a:avLst>
                  </a:prstGeom>
                  <a:solidFill>
                    <a:srgbClr val="663300">
                      <a:alpha val="20000"/>
                    </a:srgbClr>
                  </a:solidFill>
                  <a:ln w="12700" algn="ctr">
                    <a:solidFill>
                      <a:schemeClr val="tx2"/>
                    </a:solidFill>
                    <a:miter lim="800000"/>
                    <a:headEnd type="none" w="lg" len="med"/>
                    <a:tailEnd type="none" w="lg" len="med"/>
                  </a:ln>
                </p:spPr>
                <p:txBody>
                  <a:bodyPr wrap="square" anchor="ctr">
                    <a:noAutofit/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8" name="Group 456"/>
                  <p:cNvGrpSpPr/>
                  <p:nvPr/>
                </p:nvGrpSpPr>
                <p:grpSpPr>
                  <a:xfrm>
                    <a:off x="6117221" y="2579854"/>
                    <a:ext cx="346488" cy="14841"/>
                    <a:chOff x="1489133" y="2634916"/>
                    <a:chExt cx="171224" cy="103216"/>
                  </a:xfrm>
                </p:grpSpPr>
                <p:sp>
                  <p:nvSpPr>
                    <p:cNvPr id="11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5" name="Group 457"/>
                  <p:cNvGrpSpPr/>
                  <p:nvPr/>
                </p:nvGrpSpPr>
                <p:grpSpPr>
                  <a:xfrm>
                    <a:off x="6363452" y="2579854"/>
                    <a:ext cx="346488" cy="14841"/>
                    <a:chOff x="1489133" y="2634916"/>
                    <a:chExt cx="171224" cy="103216"/>
                  </a:xfrm>
                </p:grpSpPr>
                <p:sp>
                  <p:nvSpPr>
                    <p:cNvPr id="16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" name="Group 458"/>
                  <p:cNvGrpSpPr/>
                  <p:nvPr/>
                </p:nvGrpSpPr>
                <p:grpSpPr>
                  <a:xfrm>
                    <a:off x="6609684" y="2579854"/>
                    <a:ext cx="346488" cy="14841"/>
                    <a:chOff x="1489133" y="2634916"/>
                    <a:chExt cx="171224" cy="103216"/>
                  </a:xfrm>
                </p:grpSpPr>
                <p:sp>
                  <p:nvSpPr>
                    <p:cNvPr id="21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2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4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5" name="Group 459"/>
                  <p:cNvGrpSpPr/>
                  <p:nvPr/>
                </p:nvGrpSpPr>
                <p:grpSpPr>
                  <a:xfrm>
                    <a:off x="6855916" y="2579854"/>
                    <a:ext cx="346488" cy="14841"/>
                    <a:chOff x="1489133" y="2634916"/>
                    <a:chExt cx="171224" cy="103216"/>
                  </a:xfrm>
                </p:grpSpPr>
                <p:sp>
                  <p:nvSpPr>
                    <p:cNvPr id="26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0" name="Group 460"/>
                  <p:cNvGrpSpPr/>
                  <p:nvPr/>
                </p:nvGrpSpPr>
                <p:grpSpPr>
                  <a:xfrm>
                    <a:off x="7102147" y="2579854"/>
                    <a:ext cx="346488" cy="14841"/>
                    <a:chOff x="1489133" y="2634916"/>
                    <a:chExt cx="171224" cy="103216"/>
                  </a:xfrm>
                </p:grpSpPr>
                <p:sp>
                  <p:nvSpPr>
                    <p:cNvPr id="31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5" name="Group 461"/>
                  <p:cNvGrpSpPr/>
                  <p:nvPr/>
                </p:nvGrpSpPr>
                <p:grpSpPr>
                  <a:xfrm>
                    <a:off x="7348379" y="2579854"/>
                    <a:ext cx="346488" cy="14841"/>
                    <a:chOff x="1489133" y="2634916"/>
                    <a:chExt cx="171224" cy="103216"/>
                  </a:xfrm>
                </p:grpSpPr>
                <p:sp>
                  <p:nvSpPr>
                    <p:cNvPr id="36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7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8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9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0" name="Group 462"/>
                  <p:cNvGrpSpPr/>
                  <p:nvPr/>
                </p:nvGrpSpPr>
                <p:grpSpPr>
                  <a:xfrm>
                    <a:off x="7594610" y="2579854"/>
                    <a:ext cx="346488" cy="14841"/>
                    <a:chOff x="1489133" y="2634916"/>
                    <a:chExt cx="171224" cy="103216"/>
                  </a:xfrm>
                </p:grpSpPr>
                <p:sp>
                  <p:nvSpPr>
                    <p:cNvPr id="41" name="Freeform 869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2" name="Freeform 870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" name="Freeform 871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4" name="Freeform 872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5" name="Group 463"/>
                  <p:cNvGrpSpPr/>
                  <p:nvPr/>
                </p:nvGrpSpPr>
                <p:grpSpPr>
                  <a:xfrm>
                    <a:off x="7761564" y="2579854"/>
                    <a:ext cx="346488" cy="14841"/>
                    <a:chOff x="1489133" y="2634916"/>
                    <a:chExt cx="171224" cy="103216"/>
                  </a:xfrm>
                </p:grpSpPr>
                <p:sp>
                  <p:nvSpPr>
                    <p:cNvPr id="46" name="Freeform 86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7" name="Freeform 86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" name="Freeform 867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9" name="Freeform 868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50" name="Group 497"/>
                  <p:cNvGrpSpPr/>
                  <p:nvPr/>
                </p:nvGrpSpPr>
                <p:grpSpPr>
                  <a:xfrm>
                    <a:off x="6119623" y="2749095"/>
                    <a:ext cx="346488" cy="14842"/>
                    <a:chOff x="1489133" y="2634916"/>
                    <a:chExt cx="171224" cy="103216"/>
                  </a:xfrm>
                </p:grpSpPr>
                <p:sp>
                  <p:nvSpPr>
                    <p:cNvPr id="51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4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55" name="Group 498"/>
                  <p:cNvGrpSpPr/>
                  <p:nvPr/>
                </p:nvGrpSpPr>
                <p:grpSpPr>
                  <a:xfrm>
                    <a:off x="6311802" y="2749095"/>
                    <a:ext cx="346488" cy="14842"/>
                    <a:chOff x="1489133" y="2634916"/>
                    <a:chExt cx="171224" cy="103216"/>
                  </a:xfrm>
                </p:grpSpPr>
                <p:sp>
                  <p:nvSpPr>
                    <p:cNvPr id="56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7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8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9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60" name="Group 499"/>
                  <p:cNvGrpSpPr/>
                  <p:nvPr/>
                </p:nvGrpSpPr>
                <p:grpSpPr>
                  <a:xfrm>
                    <a:off x="6558034" y="2749095"/>
                    <a:ext cx="346488" cy="14842"/>
                    <a:chOff x="1489133" y="2634916"/>
                    <a:chExt cx="171224" cy="103216"/>
                  </a:xfrm>
                </p:grpSpPr>
                <p:sp>
                  <p:nvSpPr>
                    <p:cNvPr id="61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3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65" name="Group 500"/>
                  <p:cNvGrpSpPr/>
                  <p:nvPr/>
                </p:nvGrpSpPr>
                <p:grpSpPr>
                  <a:xfrm>
                    <a:off x="6804265" y="2749095"/>
                    <a:ext cx="346488" cy="14842"/>
                    <a:chOff x="1489133" y="2634916"/>
                    <a:chExt cx="171224" cy="103216"/>
                  </a:xfrm>
                </p:grpSpPr>
                <p:sp>
                  <p:nvSpPr>
                    <p:cNvPr id="66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7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8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0" name="Group 501"/>
                  <p:cNvGrpSpPr/>
                  <p:nvPr/>
                </p:nvGrpSpPr>
                <p:grpSpPr>
                  <a:xfrm>
                    <a:off x="7050497" y="2749095"/>
                    <a:ext cx="346488" cy="14842"/>
                    <a:chOff x="1489133" y="2634916"/>
                    <a:chExt cx="171224" cy="103216"/>
                  </a:xfrm>
                </p:grpSpPr>
                <p:sp>
                  <p:nvSpPr>
                    <p:cNvPr id="71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2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4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5" name="Group 502"/>
                  <p:cNvGrpSpPr/>
                  <p:nvPr/>
                </p:nvGrpSpPr>
                <p:grpSpPr>
                  <a:xfrm>
                    <a:off x="7296729" y="2749095"/>
                    <a:ext cx="346488" cy="14842"/>
                    <a:chOff x="1489133" y="2634916"/>
                    <a:chExt cx="171224" cy="103216"/>
                  </a:xfrm>
                </p:grpSpPr>
                <p:sp>
                  <p:nvSpPr>
                    <p:cNvPr id="76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7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8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9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0" name="Group 503"/>
                  <p:cNvGrpSpPr/>
                  <p:nvPr/>
                </p:nvGrpSpPr>
                <p:grpSpPr>
                  <a:xfrm>
                    <a:off x="7542960" y="2749095"/>
                    <a:ext cx="346488" cy="14842"/>
                    <a:chOff x="1489133" y="2634916"/>
                    <a:chExt cx="171224" cy="103216"/>
                  </a:xfrm>
                </p:grpSpPr>
                <p:sp>
                  <p:nvSpPr>
                    <p:cNvPr id="81" name="Freeform 837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" name="Freeform 838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3" name="Freeform 839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4" name="Freeform 840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5" name="Group 504"/>
                  <p:cNvGrpSpPr/>
                  <p:nvPr/>
                </p:nvGrpSpPr>
                <p:grpSpPr>
                  <a:xfrm>
                    <a:off x="7789192" y="2749095"/>
                    <a:ext cx="346488" cy="14842"/>
                    <a:chOff x="1489133" y="2634916"/>
                    <a:chExt cx="171224" cy="103216"/>
                  </a:xfrm>
                </p:grpSpPr>
                <p:sp>
                  <p:nvSpPr>
                    <p:cNvPr id="86" name="Freeform 83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7" name="Freeform 83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8" name="Freeform 83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" name="Freeform 83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257" name="TextBox 256"/>
                <p:cNvSpPr txBox="1"/>
                <p:nvPr/>
              </p:nvSpPr>
              <p:spPr>
                <a:xfrm>
                  <a:off x="2664416" y="3489836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59" name="TextBox 258"/>
                <p:cNvSpPr txBox="1"/>
                <p:nvPr/>
              </p:nvSpPr>
              <p:spPr>
                <a:xfrm>
                  <a:off x="3366886" y="3489836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61" name="TextBox 260"/>
                <p:cNvSpPr txBox="1"/>
                <p:nvPr/>
              </p:nvSpPr>
              <p:spPr>
                <a:xfrm>
                  <a:off x="4010817" y="3489836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63" name="TextBox 262"/>
                <p:cNvSpPr txBox="1"/>
                <p:nvPr/>
              </p:nvSpPr>
              <p:spPr>
                <a:xfrm>
                  <a:off x="1025319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64" name="TextBox 263"/>
                <p:cNvSpPr txBox="1"/>
                <p:nvPr/>
              </p:nvSpPr>
              <p:spPr>
                <a:xfrm>
                  <a:off x="1318015" y="4280707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65" name="TextBox 264"/>
                <p:cNvSpPr txBox="1"/>
                <p:nvPr/>
              </p:nvSpPr>
              <p:spPr>
                <a:xfrm>
                  <a:off x="1552172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66" name="TextBox 265"/>
                <p:cNvSpPr txBox="1"/>
                <p:nvPr/>
              </p:nvSpPr>
              <p:spPr>
                <a:xfrm>
                  <a:off x="1844868" y="4280707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67" name="TextBox 266"/>
                <p:cNvSpPr txBox="1"/>
                <p:nvPr/>
              </p:nvSpPr>
              <p:spPr>
                <a:xfrm>
                  <a:off x="2079024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68" name="TextBox 267"/>
                <p:cNvSpPr txBox="1"/>
                <p:nvPr/>
              </p:nvSpPr>
              <p:spPr>
                <a:xfrm>
                  <a:off x="2313181" y="4280707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69" name="TextBox 268"/>
                <p:cNvSpPr txBox="1"/>
                <p:nvPr/>
              </p:nvSpPr>
              <p:spPr>
                <a:xfrm>
                  <a:off x="2547338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70" name="TextBox 269"/>
                <p:cNvSpPr txBox="1"/>
                <p:nvPr/>
              </p:nvSpPr>
              <p:spPr>
                <a:xfrm>
                  <a:off x="2840034" y="4280707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71" name="TextBox 270"/>
                <p:cNvSpPr txBox="1"/>
                <p:nvPr/>
              </p:nvSpPr>
              <p:spPr>
                <a:xfrm>
                  <a:off x="3074190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72" name="TextBox 271"/>
                <p:cNvSpPr txBox="1"/>
                <p:nvPr/>
              </p:nvSpPr>
              <p:spPr>
                <a:xfrm>
                  <a:off x="3308347" y="4280707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73" name="TextBox 272"/>
                <p:cNvSpPr txBox="1"/>
                <p:nvPr/>
              </p:nvSpPr>
              <p:spPr>
                <a:xfrm>
                  <a:off x="3542503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74" name="TextBox 273"/>
                <p:cNvSpPr txBox="1"/>
                <p:nvPr/>
              </p:nvSpPr>
              <p:spPr>
                <a:xfrm>
                  <a:off x="3776660" y="4280707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75" name="TextBox 274"/>
                <p:cNvSpPr txBox="1"/>
                <p:nvPr/>
              </p:nvSpPr>
              <p:spPr>
                <a:xfrm>
                  <a:off x="4010817" y="4280707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76" name="TextBox 275"/>
                <p:cNvSpPr txBox="1"/>
                <p:nvPr/>
              </p:nvSpPr>
              <p:spPr>
                <a:xfrm>
                  <a:off x="4244973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77" name="TextBox 276"/>
                <p:cNvSpPr txBox="1"/>
                <p:nvPr/>
              </p:nvSpPr>
              <p:spPr>
                <a:xfrm>
                  <a:off x="4479130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78" name="TextBox 277"/>
                <p:cNvSpPr txBox="1"/>
                <p:nvPr/>
              </p:nvSpPr>
              <p:spPr>
                <a:xfrm>
                  <a:off x="1259476" y="3611509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80" name="TextBox 279"/>
                <p:cNvSpPr txBox="1"/>
                <p:nvPr/>
              </p:nvSpPr>
              <p:spPr>
                <a:xfrm>
                  <a:off x="1610711" y="355067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81" name="TextBox 280"/>
                <p:cNvSpPr txBox="1"/>
                <p:nvPr/>
              </p:nvSpPr>
              <p:spPr>
                <a:xfrm>
                  <a:off x="1903407" y="3611509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82" name="TextBox 281"/>
                <p:cNvSpPr txBox="1"/>
                <p:nvPr/>
              </p:nvSpPr>
              <p:spPr>
                <a:xfrm>
                  <a:off x="2196103" y="3611509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83" name="TextBox 282"/>
                <p:cNvSpPr txBox="1"/>
                <p:nvPr/>
              </p:nvSpPr>
              <p:spPr>
                <a:xfrm>
                  <a:off x="2488799" y="355067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84" name="TextBox 283"/>
                <p:cNvSpPr txBox="1"/>
                <p:nvPr/>
              </p:nvSpPr>
              <p:spPr>
                <a:xfrm>
                  <a:off x="2957112" y="3611509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85" name="TextBox 284"/>
                <p:cNvSpPr txBox="1"/>
                <p:nvPr/>
              </p:nvSpPr>
              <p:spPr>
                <a:xfrm>
                  <a:off x="3366886" y="355067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86" name="TextBox 285"/>
                <p:cNvSpPr txBox="1"/>
                <p:nvPr/>
              </p:nvSpPr>
              <p:spPr>
                <a:xfrm>
                  <a:off x="3718121" y="3611509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87" name="TextBox 286"/>
                <p:cNvSpPr txBox="1"/>
                <p:nvPr/>
              </p:nvSpPr>
              <p:spPr>
                <a:xfrm>
                  <a:off x="4010817" y="355067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88" name="TextBox 287"/>
                <p:cNvSpPr txBox="1"/>
                <p:nvPr/>
              </p:nvSpPr>
              <p:spPr>
                <a:xfrm>
                  <a:off x="4362052" y="355067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89" name="TextBox 288"/>
                <p:cNvSpPr txBox="1"/>
                <p:nvPr/>
              </p:nvSpPr>
              <p:spPr>
                <a:xfrm>
                  <a:off x="966780" y="3976526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90" name="TextBox 289"/>
                <p:cNvSpPr txBox="1"/>
                <p:nvPr/>
              </p:nvSpPr>
              <p:spPr>
                <a:xfrm>
                  <a:off x="1259476" y="403736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91" name="TextBox 290"/>
                <p:cNvSpPr txBox="1"/>
                <p:nvPr/>
              </p:nvSpPr>
              <p:spPr>
                <a:xfrm>
                  <a:off x="1610711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92" name="TextBox 291"/>
                <p:cNvSpPr txBox="1"/>
                <p:nvPr/>
              </p:nvSpPr>
              <p:spPr>
                <a:xfrm>
                  <a:off x="1844868" y="403736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93" name="TextBox 292"/>
                <p:cNvSpPr txBox="1"/>
                <p:nvPr/>
              </p:nvSpPr>
              <p:spPr>
                <a:xfrm>
                  <a:off x="2079024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94" name="TextBox 293"/>
                <p:cNvSpPr txBox="1"/>
                <p:nvPr/>
              </p:nvSpPr>
              <p:spPr>
                <a:xfrm>
                  <a:off x="2313181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95" name="TextBox 294"/>
                <p:cNvSpPr txBox="1"/>
                <p:nvPr/>
              </p:nvSpPr>
              <p:spPr>
                <a:xfrm>
                  <a:off x="2547338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96" name="TextBox 295"/>
                <p:cNvSpPr txBox="1"/>
                <p:nvPr/>
              </p:nvSpPr>
              <p:spPr>
                <a:xfrm>
                  <a:off x="2840034" y="403736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97" name="TextBox 296"/>
                <p:cNvSpPr txBox="1"/>
                <p:nvPr/>
              </p:nvSpPr>
              <p:spPr>
                <a:xfrm>
                  <a:off x="3074190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98" name="TextBox 297"/>
                <p:cNvSpPr txBox="1"/>
                <p:nvPr/>
              </p:nvSpPr>
              <p:spPr>
                <a:xfrm>
                  <a:off x="3308347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99" name="TextBox 298"/>
                <p:cNvSpPr txBox="1"/>
                <p:nvPr/>
              </p:nvSpPr>
              <p:spPr>
                <a:xfrm>
                  <a:off x="3542503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300" name="TextBox 299"/>
                <p:cNvSpPr txBox="1"/>
                <p:nvPr/>
              </p:nvSpPr>
              <p:spPr>
                <a:xfrm>
                  <a:off x="3776660" y="403736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301" name="TextBox 300"/>
                <p:cNvSpPr txBox="1"/>
                <p:nvPr/>
              </p:nvSpPr>
              <p:spPr>
                <a:xfrm>
                  <a:off x="4010817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302" name="TextBox 301"/>
                <p:cNvSpPr txBox="1"/>
                <p:nvPr/>
              </p:nvSpPr>
              <p:spPr>
                <a:xfrm>
                  <a:off x="4244973" y="403736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303" name="TextBox 302"/>
                <p:cNvSpPr txBox="1"/>
                <p:nvPr/>
              </p:nvSpPr>
              <p:spPr>
                <a:xfrm>
                  <a:off x="4537669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</p:grpSp>
          <p:sp>
            <p:nvSpPr>
              <p:cNvPr id="336" name="TextBox 335"/>
              <p:cNvSpPr txBox="1"/>
              <p:nvPr/>
            </p:nvSpPr>
            <p:spPr>
              <a:xfrm>
                <a:off x="1676400" y="3810000"/>
                <a:ext cx="2667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+mn-lt"/>
                  </a:rPr>
                  <a:t>Lower Charge Clay</a:t>
                </a:r>
                <a:endParaRPr lang="en-US" sz="2400" dirty="0">
                  <a:latin typeface="+mn-lt"/>
                </a:endParaRPr>
              </a:p>
            </p:txBody>
          </p:sp>
        </p:grpSp>
      </p:grpSp>
      <p:grpSp>
        <p:nvGrpSpPr>
          <p:cNvPr id="185" name="Group 184"/>
          <p:cNvGrpSpPr/>
          <p:nvPr/>
        </p:nvGrpSpPr>
        <p:grpSpPr>
          <a:xfrm rot="19381627">
            <a:off x="4300084" y="4091662"/>
            <a:ext cx="4518180" cy="859746"/>
            <a:chOff x="849702" y="3429000"/>
            <a:chExt cx="4331898" cy="1207409"/>
          </a:xfrm>
        </p:grpSpPr>
        <p:sp>
          <p:nvSpPr>
            <p:cNvPr id="186" name="TextBox 185"/>
            <p:cNvSpPr txBox="1"/>
            <p:nvPr/>
          </p:nvSpPr>
          <p:spPr>
            <a:xfrm>
              <a:off x="1259476" y="3429000"/>
              <a:ext cx="249005" cy="294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1552172" y="3429000"/>
              <a:ext cx="249005" cy="294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1786329" y="3429000"/>
              <a:ext cx="249005" cy="294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2137564" y="3429000"/>
              <a:ext cx="249005" cy="294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3074190" y="3429000"/>
              <a:ext cx="249005" cy="294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3718121" y="3429000"/>
              <a:ext cx="249005" cy="294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4244973" y="3429000"/>
              <a:ext cx="249005" cy="294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grpSp>
          <p:nvGrpSpPr>
            <p:cNvPr id="193" name="Group 182"/>
            <p:cNvGrpSpPr/>
            <p:nvPr/>
          </p:nvGrpSpPr>
          <p:grpSpPr>
            <a:xfrm>
              <a:off x="849702" y="3489836"/>
              <a:ext cx="4331898" cy="1146573"/>
              <a:chOff x="849702" y="3489836"/>
              <a:chExt cx="4331898" cy="1146573"/>
            </a:xfrm>
          </p:grpSpPr>
          <p:grpSp>
            <p:nvGrpSpPr>
              <p:cNvPr id="194" name="Group 181"/>
              <p:cNvGrpSpPr/>
              <p:nvPr/>
            </p:nvGrpSpPr>
            <p:grpSpPr>
              <a:xfrm>
                <a:off x="849702" y="3489836"/>
                <a:ext cx="4331898" cy="1146573"/>
                <a:chOff x="849702" y="3489836"/>
                <a:chExt cx="4331898" cy="1146573"/>
              </a:xfrm>
            </p:grpSpPr>
            <p:grpSp>
              <p:nvGrpSpPr>
                <p:cNvPr id="196" name="组合 98"/>
                <p:cNvGrpSpPr/>
                <p:nvPr/>
              </p:nvGrpSpPr>
              <p:grpSpPr>
                <a:xfrm>
                  <a:off x="849702" y="3611729"/>
                  <a:ext cx="4331898" cy="790875"/>
                  <a:chOff x="6093767" y="2579906"/>
                  <a:chExt cx="2053926" cy="184084"/>
                </a:xfrm>
              </p:grpSpPr>
              <p:sp>
                <p:nvSpPr>
                  <p:cNvPr id="240" name="AutoShape 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6093767" y="2598764"/>
                    <a:ext cx="2053926" cy="148407"/>
                  </a:xfrm>
                  <a:prstGeom prst="octagon">
                    <a:avLst>
                      <a:gd name="adj" fmla="val 50000"/>
                    </a:avLst>
                  </a:prstGeom>
                  <a:solidFill>
                    <a:srgbClr val="663300">
                      <a:alpha val="20000"/>
                    </a:srgbClr>
                  </a:solidFill>
                  <a:ln w="12700" algn="ctr">
                    <a:solidFill>
                      <a:schemeClr val="tx2"/>
                    </a:solidFill>
                    <a:miter lim="800000"/>
                    <a:headEnd type="none" w="lg" len="med"/>
                    <a:tailEnd type="none" w="lg" len="med"/>
                  </a:ln>
                </p:spPr>
                <p:txBody>
                  <a:bodyPr wrap="square" anchor="ctr">
                    <a:noAutofit/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241" name="Group 456"/>
                  <p:cNvGrpSpPr/>
                  <p:nvPr/>
                </p:nvGrpSpPr>
                <p:grpSpPr>
                  <a:xfrm>
                    <a:off x="6117221" y="2579906"/>
                    <a:ext cx="346488" cy="14843"/>
                    <a:chOff x="1489133" y="2634916"/>
                    <a:chExt cx="171224" cy="103216"/>
                  </a:xfrm>
                </p:grpSpPr>
                <p:sp>
                  <p:nvSpPr>
                    <p:cNvPr id="405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06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07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08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42" name="Group 457"/>
                  <p:cNvGrpSpPr/>
                  <p:nvPr/>
                </p:nvGrpSpPr>
                <p:grpSpPr>
                  <a:xfrm>
                    <a:off x="6363452" y="2579906"/>
                    <a:ext cx="346488" cy="14843"/>
                    <a:chOff x="1489133" y="2634916"/>
                    <a:chExt cx="171224" cy="103216"/>
                  </a:xfrm>
                </p:grpSpPr>
                <p:sp>
                  <p:nvSpPr>
                    <p:cNvPr id="401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02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03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04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43" name="Group 458"/>
                  <p:cNvGrpSpPr/>
                  <p:nvPr/>
                </p:nvGrpSpPr>
                <p:grpSpPr>
                  <a:xfrm>
                    <a:off x="6609684" y="2579906"/>
                    <a:ext cx="346488" cy="14843"/>
                    <a:chOff x="1489133" y="2634916"/>
                    <a:chExt cx="171224" cy="103216"/>
                  </a:xfrm>
                </p:grpSpPr>
                <p:sp>
                  <p:nvSpPr>
                    <p:cNvPr id="397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98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99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00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44" name="Group 459"/>
                  <p:cNvGrpSpPr/>
                  <p:nvPr/>
                </p:nvGrpSpPr>
                <p:grpSpPr>
                  <a:xfrm>
                    <a:off x="6855916" y="2579906"/>
                    <a:ext cx="346488" cy="14843"/>
                    <a:chOff x="1489133" y="2634916"/>
                    <a:chExt cx="171224" cy="103216"/>
                  </a:xfrm>
                </p:grpSpPr>
                <p:sp>
                  <p:nvSpPr>
                    <p:cNvPr id="393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94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95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96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48" name="Group 460"/>
                  <p:cNvGrpSpPr/>
                  <p:nvPr/>
                </p:nvGrpSpPr>
                <p:grpSpPr>
                  <a:xfrm>
                    <a:off x="7102147" y="2579906"/>
                    <a:ext cx="346488" cy="14843"/>
                    <a:chOff x="1489133" y="2634916"/>
                    <a:chExt cx="171224" cy="103216"/>
                  </a:xfrm>
                </p:grpSpPr>
                <p:sp>
                  <p:nvSpPr>
                    <p:cNvPr id="389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90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91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92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49" name="Group 461"/>
                  <p:cNvGrpSpPr/>
                  <p:nvPr/>
                </p:nvGrpSpPr>
                <p:grpSpPr>
                  <a:xfrm>
                    <a:off x="7348379" y="2579906"/>
                    <a:ext cx="346488" cy="14843"/>
                    <a:chOff x="1489133" y="2634916"/>
                    <a:chExt cx="171224" cy="103216"/>
                  </a:xfrm>
                </p:grpSpPr>
                <p:sp>
                  <p:nvSpPr>
                    <p:cNvPr id="385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86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87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88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51" name="Group 462"/>
                  <p:cNvGrpSpPr/>
                  <p:nvPr/>
                </p:nvGrpSpPr>
                <p:grpSpPr>
                  <a:xfrm>
                    <a:off x="7594610" y="2579906"/>
                    <a:ext cx="346488" cy="14843"/>
                    <a:chOff x="1489133" y="2634916"/>
                    <a:chExt cx="171224" cy="103216"/>
                  </a:xfrm>
                </p:grpSpPr>
                <p:sp>
                  <p:nvSpPr>
                    <p:cNvPr id="381" name="Freeform 869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82" name="Freeform 870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83" name="Freeform 871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84" name="Freeform 872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79" name="Group 463"/>
                  <p:cNvGrpSpPr/>
                  <p:nvPr/>
                </p:nvGrpSpPr>
                <p:grpSpPr>
                  <a:xfrm>
                    <a:off x="7761564" y="2579906"/>
                    <a:ext cx="346488" cy="14843"/>
                    <a:chOff x="1489133" y="2634916"/>
                    <a:chExt cx="171224" cy="103216"/>
                  </a:xfrm>
                </p:grpSpPr>
                <p:sp>
                  <p:nvSpPr>
                    <p:cNvPr id="377" name="Freeform 86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78" name="Freeform 86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79" name="Freeform 867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80" name="Freeform 868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37" name="Group 497"/>
                  <p:cNvGrpSpPr/>
                  <p:nvPr/>
                </p:nvGrpSpPr>
                <p:grpSpPr>
                  <a:xfrm>
                    <a:off x="6119623" y="2749146"/>
                    <a:ext cx="346488" cy="14844"/>
                    <a:chOff x="1489133" y="2634916"/>
                    <a:chExt cx="171224" cy="103216"/>
                  </a:xfrm>
                </p:grpSpPr>
                <p:sp>
                  <p:nvSpPr>
                    <p:cNvPr id="373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74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75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76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38" name="Group 498"/>
                  <p:cNvGrpSpPr/>
                  <p:nvPr/>
                </p:nvGrpSpPr>
                <p:grpSpPr>
                  <a:xfrm>
                    <a:off x="6311802" y="2749146"/>
                    <a:ext cx="346488" cy="14844"/>
                    <a:chOff x="1489133" y="2634916"/>
                    <a:chExt cx="171224" cy="103216"/>
                  </a:xfrm>
                </p:grpSpPr>
                <p:sp>
                  <p:nvSpPr>
                    <p:cNvPr id="369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70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71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72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39" name="Group 499"/>
                  <p:cNvGrpSpPr/>
                  <p:nvPr/>
                </p:nvGrpSpPr>
                <p:grpSpPr>
                  <a:xfrm>
                    <a:off x="6558034" y="2749146"/>
                    <a:ext cx="346488" cy="14844"/>
                    <a:chOff x="1489133" y="2634916"/>
                    <a:chExt cx="171224" cy="103216"/>
                  </a:xfrm>
                </p:grpSpPr>
                <p:sp>
                  <p:nvSpPr>
                    <p:cNvPr id="365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66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67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68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40" name="Group 500"/>
                  <p:cNvGrpSpPr/>
                  <p:nvPr/>
                </p:nvGrpSpPr>
                <p:grpSpPr>
                  <a:xfrm>
                    <a:off x="6804265" y="2749146"/>
                    <a:ext cx="346488" cy="14844"/>
                    <a:chOff x="1489133" y="2634916"/>
                    <a:chExt cx="171224" cy="103216"/>
                  </a:xfrm>
                </p:grpSpPr>
                <p:sp>
                  <p:nvSpPr>
                    <p:cNvPr id="361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62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63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64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41" name="Group 501"/>
                  <p:cNvGrpSpPr/>
                  <p:nvPr/>
                </p:nvGrpSpPr>
                <p:grpSpPr>
                  <a:xfrm>
                    <a:off x="7050497" y="2749146"/>
                    <a:ext cx="346488" cy="14844"/>
                    <a:chOff x="1489133" y="2634916"/>
                    <a:chExt cx="171224" cy="103216"/>
                  </a:xfrm>
                </p:grpSpPr>
                <p:sp>
                  <p:nvSpPr>
                    <p:cNvPr id="357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8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9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60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42" name="Group 502"/>
                  <p:cNvGrpSpPr/>
                  <p:nvPr/>
                </p:nvGrpSpPr>
                <p:grpSpPr>
                  <a:xfrm>
                    <a:off x="7296729" y="2749146"/>
                    <a:ext cx="346488" cy="14844"/>
                    <a:chOff x="1489133" y="2634916"/>
                    <a:chExt cx="171224" cy="103216"/>
                  </a:xfrm>
                </p:grpSpPr>
                <p:sp>
                  <p:nvSpPr>
                    <p:cNvPr id="353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4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5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6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43" name="Group 503"/>
                  <p:cNvGrpSpPr/>
                  <p:nvPr/>
                </p:nvGrpSpPr>
                <p:grpSpPr>
                  <a:xfrm>
                    <a:off x="7542960" y="2749146"/>
                    <a:ext cx="346488" cy="14844"/>
                    <a:chOff x="1489133" y="2634916"/>
                    <a:chExt cx="171224" cy="103216"/>
                  </a:xfrm>
                </p:grpSpPr>
                <p:sp>
                  <p:nvSpPr>
                    <p:cNvPr id="349" name="Freeform 837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" name="Freeform 838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1" name="Freeform 839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2" name="Freeform 840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44" name="Group 504"/>
                  <p:cNvGrpSpPr/>
                  <p:nvPr/>
                </p:nvGrpSpPr>
                <p:grpSpPr>
                  <a:xfrm>
                    <a:off x="7789192" y="2749146"/>
                    <a:ext cx="346488" cy="14844"/>
                    <a:chOff x="1489133" y="2634916"/>
                    <a:chExt cx="171224" cy="103216"/>
                  </a:xfrm>
                </p:grpSpPr>
                <p:sp>
                  <p:nvSpPr>
                    <p:cNvPr id="345" name="Freeform 83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6" name="Freeform 83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7" name="Freeform 83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" name="Freeform 83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197" name="TextBox 196"/>
                <p:cNvSpPr txBox="1"/>
                <p:nvPr/>
              </p:nvSpPr>
              <p:spPr>
                <a:xfrm>
                  <a:off x="2664416" y="3489836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198" name="TextBox 197"/>
                <p:cNvSpPr txBox="1"/>
                <p:nvPr/>
              </p:nvSpPr>
              <p:spPr>
                <a:xfrm>
                  <a:off x="3366886" y="3489836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199" name="TextBox 198"/>
                <p:cNvSpPr txBox="1"/>
                <p:nvPr/>
              </p:nvSpPr>
              <p:spPr>
                <a:xfrm>
                  <a:off x="4010817" y="3489836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00" name="TextBox 199"/>
                <p:cNvSpPr txBox="1"/>
                <p:nvPr/>
              </p:nvSpPr>
              <p:spPr>
                <a:xfrm>
                  <a:off x="1025319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01" name="TextBox 200"/>
                <p:cNvSpPr txBox="1"/>
                <p:nvPr/>
              </p:nvSpPr>
              <p:spPr>
                <a:xfrm>
                  <a:off x="1318015" y="4280707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02" name="TextBox 201"/>
                <p:cNvSpPr txBox="1"/>
                <p:nvPr/>
              </p:nvSpPr>
              <p:spPr>
                <a:xfrm>
                  <a:off x="1552172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03" name="TextBox 202"/>
                <p:cNvSpPr txBox="1"/>
                <p:nvPr/>
              </p:nvSpPr>
              <p:spPr>
                <a:xfrm>
                  <a:off x="1844868" y="4280707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04" name="TextBox 203"/>
                <p:cNvSpPr txBox="1"/>
                <p:nvPr/>
              </p:nvSpPr>
              <p:spPr>
                <a:xfrm>
                  <a:off x="2079024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05" name="TextBox 204"/>
                <p:cNvSpPr txBox="1"/>
                <p:nvPr/>
              </p:nvSpPr>
              <p:spPr>
                <a:xfrm>
                  <a:off x="2313181" y="4280707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06" name="TextBox 205"/>
                <p:cNvSpPr txBox="1"/>
                <p:nvPr/>
              </p:nvSpPr>
              <p:spPr>
                <a:xfrm>
                  <a:off x="2547338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07" name="TextBox 206"/>
                <p:cNvSpPr txBox="1"/>
                <p:nvPr/>
              </p:nvSpPr>
              <p:spPr>
                <a:xfrm>
                  <a:off x="2840034" y="4280707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08" name="TextBox 207"/>
                <p:cNvSpPr txBox="1"/>
                <p:nvPr/>
              </p:nvSpPr>
              <p:spPr>
                <a:xfrm>
                  <a:off x="3074190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09" name="TextBox 208"/>
                <p:cNvSpPr txBox="1"/>
                <p:nvPr/>
              </p:nvSpPr>
              <p:spPr>
                <a:xfrm>
                  <a:off x="3308347" y="4280707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10" name="TextBox 209"/>
                <p:cNvSpPr txBox="1"/>
                <p:nvPr/>
              </p:nvSpPr>
              <p:spPr>
                <a:xfrm>
                  <a:off x="3542503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11" name="TextBox 210"/>
                <p:cNvSpPr txBox="1"/>
                <p:nvPr/>
              </p:nvSpPr>
              <p:spPr>
                <a:xfrm>
                  <a:off x="3776660" y="4280707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12" name="TextBox 211"/>
                <p:cNvSpPr txBox="1"/>
                <p:nvPr/>
              </p:nvSpPr>
              <p:spPr>
                <a:xfrm>
                  <a:off x="4010817" y="4280707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13" name="TextBox 212"/>
                <p:cNvSpPr txBox="1"/>
                <p:nvPr/>
              </p:nvSpPr>
              <p:spPr>
                <a:xfrm>
                  <a:off x="4244973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14" name="TextBox 213"/>
                <p:cNvSpPr txBox="1"/>
                <p:nvPr/>
              </p:nvSpPr>
              <p:spPr>
                <a:xfrm>
                  <a:off x="4479130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215" name="TextBox 214"/>
                <p:cNvSpPr txBox="1"/>
                <p:nvPr/>
              </p:nvSpPr>
              <p:spPr>
                <a:xfrm>
                  <a:off x="1259476" y="3611509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16" name="TextBox 215"/>
                <p:cNvSpPr txBox="1"/>
                <p:nvPr/>
              </p:nvSpPr>
              <p:spPr>
                <a:xfrm>
                  <a:off x="1610711" y="355067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17" name="TextBox 216"/>
                <p:cNvSpPr txBox="1"/>
                <p:nvPr/>
              </p:nvSpPr>
              <p:spPr>
                <a:xfrm>
                  <a:off x="1903407" y="3611509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18" name="TextBox 217"/>
                <p:cNvSpPr txBox="1"/>
                <p:nvPr/>
              </p:nvSpPr>
              <p:spPr>
                <a:xfrm>
                  <a:off x="2196103" y="3611509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19" name="TextBox 218"/>
                <p:cNvSpPr txBox="1"/>
                <p:nvPr/>
              </p:nvSpPr>
              <p:spPr>
                <a:xfrm>
                  <a:off x="2488799" y="355067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20" name="TextBox 219"/>
                <p:cNvSpPr txBox="1"/>
                <p:nvPr/>
              </p:nvSpPr>
              <p:spPr>
                <a:xfrm>
                  <a:off x="2957112" y="3611509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21" name="TextBox 220"/>
                <p:cNvSpPr txBox="1"/>
                <p:nvPr/>
              </p:nvSpPr>
              <p:spPr>
                <a:xfrm>
                  <a:off x="3366886" y="355067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22" name="TextBox 221"/>
                <p:cNvSpPr txBox="1"/>
                <p:nvPr/>
              </p:nvSpPr>
              <p:spPr>
                <a:xfrm>
                  <a:off x="3718121" y="3611509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23" name="TextBox 222"/>
                <p:cNvSpPr txBox="1"/>
                <p:nvPr/>
              </p:nvSpPr>
              <p:spPr>
                <a:xfrm>
                  <a:off x="4010817" y="355067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24" name="TextBox 223"/>
                <p:cNvSpPr txBox="1"/>
                <p:nvPr/>
              </p:nvSpPr>
              <p:spPr>
                <a:xfrm>
                  <a:off x="4362052" y="355067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25" name="TextBox 224"/>
                <p:cNvSpPr txBox="1"/>
                <p:nvPr/>
              </p:nvSpPr>
              <p:spPr>
                <a:xfrm>
                  <a:off x="966780" y="3976526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26" name="TextBox 225"/>
                <p:cNvSpPr txBox="1"/>
                <p:nvPr/>
              </p:nvSpPr>
              <p:spPr>
                <a:xfrm>
                  <a:off x="1259476" y="403736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27" name="TextBox 226"/>
                <p:cNvSpPr txBox="1"/>
                <p:nvPr/>
              </p:nvSpPr>
              <p:spPr>
                <a:xfrm>
                  <a:off x="1610711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28" name="TextBox 227"/>
                <p:cNvSpPr txBox="1"/>
                <p:nvPr/>
              </p:nvSpPr>
              <p:spPr>
                <a:xfrm>
                  <a:off x="1844868" y="403736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29" name="TextBox 228"/>
                <p:cNvSpPr txBox="1"/>
                <p:nvPr/>
              </p:nvSpPr>
              <p:spPr>
                <a:xfrm>
                  <a:off x="2079024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30" name="TextBox 229"/>
                <p:cNvSpPr txBox="1"/>
                <p:nvPr/>
              </p:nvSpPr>
              <p:spPr>
                <a:xfrm>
                  <a:off x="2313181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31" name="TextBox 230"/>
                <p:cNvSpPr txBox="1"/>
                <p:nvPr/>
              </p:nvSpPr>
              <p:spPr>
                <a:xfrm>
                  <a:off x="2547338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32" name="TextBox 231"/>
                <p:cNvSpPr txBox="1"/>
                <p:nvPr/>
              </p:nvSpPr>
              <p:spPr>
                <a:xfrm>
                  <a:off x="2840034" y="403736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33" name="TextBox 232"/>
                <p:cNvSpPr txBox="1"/>
                <p:nvPr/>
              </p:nvSpPr>
              <p:spPr>
                <a:xfrm>
                  <a:off x="3074190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34" name="TextBox 233"/>
                <p:cNvSpPr txBox="1"/>
                <p:nvPr/>
              </p:nvSpPr>
              <p:spPr>
                <a:xfrm>
                  <a:off x="3308347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35" name="TextBox 234"/>
                <p:cNvSpPr txBox="1"/>
                <p:nvPr/>
              </p:nvSpPr>
              <p:spPr>
                <a:xfrm>
                  <a:off x="3542503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36" name="TextBox 235"/>
                <p:cNvSpPr txBox="1"/>
                <p:nvPr/>
              </p:nvSpPr>
              <p:spPr>
                <a:xfrm>
                  <a:off x="3776660" y="403736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37" name="TextBox 236"/>
                <p:cNvSpPr txBox="1"/>
                <p:nvPr/>
              </p:nvSpPr>
              <p:spPr>
                <a:xfrm>
                  <a:off x="4010817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38" name="TextBox 237"/>
                <p:cNvSpPr txBox="1"/>
                <p:nvPr/>
              </p:nvSpPr>
              <p:spPr>
                <a:xfrm>
                  <a:off x="4244973" y="403736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239" name="TextBox 238"/>
                <p:cNvSpPr txBox="1"/>
                <p:nvPr/>
              </p:nvSpPr>
              <p:spPr>
                <a:xfrm>
                  <a:off x="4537669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</p:grpSp>
          <p:sp>
            <p:nvSpPr>
              <p:cNvPr id="195" name="TextBox 194"/>
              <p:cNvSpPr txBox="1"/>
              <p:nvPr/>
            </p:nvSpPr>
            <p:spPr>
              <a:xfrm>
                <a:off x="1629156" y="3752082"/>
                <a:ext cx="2667000" cy="461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+mn-lt"/>
                  </a:rPr>
                  <a:t>Lower Charge Clay</a:t>
                </a:r>
                <a:endParaRPr lang="en-US" sz="2400" dirty="0">
                  <a:latin typeface="+mn-lt"/>
                </a:endParaRPr>
              </a:p>
            </p:txBody>
          </p:sp>
        </p:grpSp>
      </p:grpSp>
      <p:grpSp>
        <p:nvGrpSpPr>
          <p:cNvPr id="409" name="Group 408"/>
          <p:cNvGrpSpPr/>
          <p:nvPr/>
        </p:nvGrpSpPr>
        <p:grpSpPr>
          <a:xfrm rot="777494">
            <a:off x="267464" y="5067631"/>
            <a:ext cx="4518180" cy="859746"/>
            <a:chOff x="849702" y="3429000"/>
            <a:chExt cx="4331898" cy="1207409"/>
          </a:xfrm>
        </p:grpSpPr>
        <p:sp>
          <p:nvSpPr>
            <p:cNvPr id="410" name="TextBox 409"/>
            <p:cNvSpPr txBox="1"/>
            <p:nvPr/>
          </p:nvSpPr>
          <p:spPr>
            <a:xfrm>
              <a:off x="1259476" y="3429000"/>
              <a:ext cx="249005" cy="294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411" name="TextBox 410"/>
            <p:cNvSpPr txBox="1"/>
            <p:nvPr/>
          </p:nvSpPr>
          <p:spPr>
            <a:xfrm>
              <a:off x="1552172" y="3429000"/>
              <a:ext cx="249005" cy="294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412" name="TextBox 411"/>
            <p:cNvSpPr txBox="1"/>
            <p:nvPr/>
          </p:nvSpPr>
          <p:spPr>
            <a:xfrm>
              <a:off x="1786329" y="3429000"/>
              <a:ext cx="249005" cy="294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413" name="TextBox 412"/>
            <p:cNvSpPr txBox="1"/>
            <p:nvPr/>
          </p:nvSpPr>
          <p:spPr>
            <a:xfrm>
              <a:off x="2137564" y="3429000"/>
              <a:ext cx="249005" cy="294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414" name="TextBox 413"/>
            <p:cNvSpPr txBox="1"/>
            <p:nvPr/>
          </p:nvSpPr>
          <p:spPr>
            <a:xfrm>
              <a:off x="3074190" y="3429000"/>
              <a:ext cx="249005" cy="294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415" name="TextBox 414"/>
            <p:cNvSpPr txBox="1"/>
            <p:nvPr/>
          </p:nvSpPr>
          <p:spPr>
            <a:xfrm>
              <a:off x="3718121" y="3429000"/>
              <a:ext cx="249005" cy="294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416" name="TextBox 415"/>
            <p:cNvSpPr txBox="1"/>
            <p:nvPr/>
          </p:nvSpPr>
          <p:spPr>
            <a:xfrm>
              <a:off x="4244973" y="3429000"/>
              <a:ext cx="249005" cy="294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grpSp>
          <p:nvGrpSpPr>
            <p:cNvPr id="417" name="Group 182"/>
            <p:cNvGrpSpPr/>
            <p:nvPr/>
          </p:nvGrpSpPr>
          <p:grpSpPr>
            <a:xfrm>
              <a:off x="849702" y="3489836"/>
              <a:ext cx="4331898" cy="1146573"/>
              <a:chOff x="849702" y="3489836"/>
              <a:chExt cx="4331898" cy="1146573"/>
            </a:xfrm>
          </p:grpSpPr>
          <p:grpSp>
            <p:nvGrpSpPr>
              <p:cNvPr id="418" name="Group 181"/>
              <p:cNvGrpSpPr/>
              <p:nvPr/>
            </p:nvGrpSpPr>
            <p:grpSpPr>
              <a:xfrm>
                <a:off x="849702" y="3489836"/>
                <a:ext cx="4331898" cy="1146573"/>
                <a:chOff x="849702" y="3489836"/>
                <a:chExt cx="4331898" cy="1146573"/>
              </a:xfrm>
            </p:grpSpPr>
            <p:grpSp>
              <p:nvGrpSpPr>
                <p:cNvPr id="420" name="组合 98"/>
                <p:cNvGrpSpPr/>
                <p:nvPr/>
              </p:nvGrpSpPr>
              <p:grpSpPr>
                <a:xfrm>
                  <a:off x="849702" y="3611950"/>
                  <a:ext cx="4331898" cy="790776"/>
                  <a:chOff x="6093767" y="2579958"/>
                  <a:chExt cx="2053926" cy="184061"/>
                </a:xfrm>
              </p:grpSpPr>
              <p:sp>
                <p:nvSpPr>
                  <p:cNvPr id="464" name="AutoShape 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6093767" y="2598764"/>
                    <a:ext cx="2053926" cy="148407"/>
                  </a:xfrm>
                  <a:prstGeom prst="octagon">
                    <a:avLst>
                      <a:gd name="adj" fmla="val 50000"/>
                    </a:avLst>
                  </a:prstGeom>
                  <a:solidFill>
                    <a:srgbClr val="663300">
                      <a:alpha val="20000"/>
                    </a:srgbClr>
                  </a:solidFill>
                  <a:ln w="12700" algn="ctr">
                    <a:solidFill>
                      <a:schemeClr val="tx2"/>
                    </a:solidFill>
                    <a:miter lim="800000"/>
                    <a:headEnd type="none" w="lg" len="med"/>
                    <a:tailEnd type="none" w="lg" len="med"/>
                  </a:ln>
                </p:spPr>
                <p:txBody>
                  <a:bodyPr wrap="square" anchor="ctr">
                    <a:noAutofit/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465" name="Group 456"/>
                  <p:cNvGrpSpPr/>
                  <p:nvPr/>
                </p:nvGrpSpPr>
                <p:grpSpPr>
                  <a:xfrm>
                    <a:off x="6117221" y="2579958"/>
                    <a:ext cx="346488" cy="14845"/>
                    <a:chOff x="1489133" y="2634916"/>
                    <a:chExt cx="171224" cy="103216"/>
                  </a:xfrm>
                </p:grpSpPr>
                <p:sp>
                  <p:nvSpPr>
                    <p:cNvPr id="541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42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43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44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66" name="Group 457"/>
                  <p:cNvGrpSpPr/>
                  <p:nvPr/>
                </p:nvGrpSpPr>
                <p:grpSpPr>
                  <a:xfrm>
                    <a:off x="6363452" y="2579958"/>
                    <a:ext cx="346488" cy="14845"/>
                    <a:chOff x="1489133" y="2634916"/>
                    <a:chExt cx="171224" cy="103216"/>
                  </a:xfrm>
                </p:grpSpPr>
                <p:sp>
                  <p:nvSpPr>
                    <p:cNvPr id="537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8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9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40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67" name="Group 458"/>
                  <p:cNvGrpSpPr/>
                  <p:nvPr/>
                </p:nvGrpSpPr>
                <p:grpSpPr>
                  <a:xfrm>
                    <a:off x="6609684" y="2579958"/>
                    <a:ext cx="346488" cy="14845"/>
                    <a:chOff x="1489133" y="2634916"/>
                    <a:chExt cx="171224" cy="103216"/>
                  </a:xfrm>
                </p:grpSpPr>
                <p:sp>
                  <p:nvSpPr>
                    <p:cNvPr id="533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5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6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68" name="Group 459"/>
                  <p:cNvGrpSpPr/>
                  <p:nvPr/>
                </p:nvGrpSpPr>
                <p:grpSpPr>
                  <a:xfrm>
                    <a:off x="6855916" y="2579958"/>
                    <a:ext cx="346488" cy="14845"/>
                    <a:chOff x="1489133" y="2634916"/>
                    <a:chExt cx="171224" cy="103216"/>
                  </a:xfrm>
                </p:grpSpPr>
                <p:sp>
                  <p:nvSpPr>
                    <p:cNvPr id="529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0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1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69" name="Group 460"/>
                  <p:cNvGrpSpPr/>
                  <p:nvPr/>
                </p:nvGrpSpPr>
                <p:grpSpPr>
                  <a:xfrm>
                    <a:off x="7102147" y="2579958"/>
                    <a:ext cx="346488" cy="14845"/>
                    <a:chOff x="1489133" y="2634916"/>
                    <a:chExt cx="171224" cy="103216"/>
                  </a:xfrm>
                </p:grpSpPr>
                <p:sp>
                  <p:nvSpPr>
                    <p:cNvPr id="525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6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7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8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70" name="Group 461"/>
                  <p:cNvGrpSpPr/>
                  <p:nvPr/>
                </p:nvGrpSpPr>
                <p:grpSpPr>
                  <a:xfrm>
                    <a:off x="7348379" y="2579958"/>
                    <a:ext cx="346488" cy="14845"/>
                    <a:chOff x="1489133" y="2634916"/>
                    <a:chExt cx="171224" cy="103216"/>
                  </a:xfrm>
                </p:grpSpPr>
                <p:sp>
                  <p:nvSpPr>
                    <p:cNvPr id="521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3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4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71" name="Group 462"/>
                  <p:cNvGrpSpPr/>
                  <p:nvPr/>
                </p:nvGrpSpPr>
                <p:grpSpPr>
                  <a:xfrm>
                    <a:off x="7594610" y="2579958"/>
                    <a:ext cx="346488" cy="14845"/>
                    <a:chOff x="1489133" y="2634916"/>
                    <a:chExt cx="171224" cy="103216"/>
                  </a:xfrm>
                </p:grpSpPr>
                <p:sp>
                  <p:nvSpPr>
                    <p:cNvPr id="517" name="Freeform 869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18" name="Freeform 870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19" name="Freeform 871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0" name="Freeform 872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72" name="Group 463"/>
                  <p:cNvGrpSpPr/>
                  <p:nvPr/>
                </p:nvGrpSpPr>
                <p:grpSpPr>
                  <a:xfrm>
                    <a:off x="7761564" y="2579958"/>
                    <a:ext cx="346488" cy="14845"/>
                    <a:chOff x="1489133" y="2634916"/>
                    <a:chExt cx="171224" cy="103216"/>
                  </a:xfrm>
                </p:grpSpPr>
                <p:sp>
                  <p:nvSpPr>
                    <p:cNvPr id="513" name="Freeform 86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14" name="Freeform 86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15" name="Freeform 867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16" name="Freeform 868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73" name="Group 497"/>
                  <p:cNvGrpSpPr/>
                  <p:nvPr/>
                </p:nvGrpSpPr>
                <p:grpSpPr>
                  <a:xfrm>
                    <a:off x="6119623" y="2749174"/>
                    <a:ext cx="346488" cy="14845"/>
                    <a:chOff x="1489133" y="2634916"/>
                    <a:chExt cx="171224" cy="103216"/>
                  </a:xfrm>
                </p:grpSpPr>
                <p:sp>
                  <p:nvSpPr>
                    <p:cNvPr id="509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10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11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12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74" name="Group 498"/>
                  <p:cNvGrpSpPr/>
                  <p:nvPr/>
                </p:nvGrpSpPr>
                <p:grpSpPr>
                  <a:xfrm>
                    <a:off x="6311802" y="2749174"/>
                    <a:ext cx="346488" cy="14845"/>
                    <a:chOff x="1489133" y="2634916"/>
                    <a:chExt cx="171224" cy="103216"/>
                  </a:xfrm>
                </p:grpSpPr>
                <p:sp>
                  <p:nvSpPr>
                    <p:cNvPr id="505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06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07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08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75" name="Group 499"/>
                  <p:cNvGrpSpPr/>
                  <p:nvPr/>
                </p:nvGrpSpPr>
                <p:grpSpPr>
                  <a:xfrm>
                    <a:off x="6558034" y="2749174"/>
                    <a:ext cx="346488" cy="14845"/>
                    <a:chOff x="1489133" y="2634916"/>
                    <a:chExt cx="171224" cy="103216"/>
                  </a:xfrm>
                </p:grpSpPr>
                <p:sp>
                  <p:nvSpPr>
                    <p:cNvPr id="501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02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03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04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76" name="Group 500"/>
                  <p:cNvGrpSpPr/>
                  <p:nvPr/>
                </p:nvGrpSpPr>
                <p:grpSpPr>
                  <a:xfrm>
                    <a:off x="6804265" y="2749174"/>
                    <a:ext cx="346488" cy="14845"/>
                    <a:chOff x="1489133" y="2634916"/>
                    <a:chExt cx="171224" cy="103216"/>
                  </a:xfrm>
                </p:grpSpPr>
                <p:sp>
                  <p:nvSpPr>
                    <p:cNvPr id="497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98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99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00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77" name="Group 501"/>
                  <p:cNvGrpSpPr/>
                  <p:nvPr/>
                </p:nvGrpSpPr>
                <p:grpSpPr>
                  <a:xfrm>
                    <a:off x="7050497" y="2749174"/>
                    <a:ext cx="346488" cy="14845"/>
                    <a:chOff x="1489133" y="2634916"/>
                    <a:chExt cx="171224" cy="103216"/>
                  </a:xfrm>
                </p:grpSpPr>
                <p:sp>
                  <p:nvSpPr>
                    <p:cNvPr id="493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94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95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96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78" name="Group 502"/>
                  <p:cNvGrpSpPr/>
                  <p:nvPr/>
                </p:nvGrpSpPr>
                <p:grpSpPr>
                  <a:xfrm>
                    <a:off x="7296729" y="2749174"/>
                    <a:ext cx="346488" cy="14845"/>
                    <a:chOff x="1489133" y="2634916"/>
                    <a:chExt cx="171224" cy="103216"/>
                  </a:xfrm>
                </p:grpSpPr>
                <p:sp>
                  <p:nvSpPr>
                    <p:cNvPr id="489" name="Freeform 10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90" name="Freeform 10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91" name="Freeform 10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92" name="Freeform 10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79" name="Group 503"/>
                  <p:cNvGrpSpPr/>
                  <p:nvPr/>
                </p:nvGrpSpPr>
                <p:grpSpPr>
                  <a:xfrm>
                    <a:off x="7542960" y="2749174"/>
                    <a:ext cx="346488" cy="14845"/>
                    <a:chOff x="1489133" y="2634916"/>
                    <a:chExt cx="171224" cy="103216"/>
                  </a:xfrm>
                </p:grpSpPr>
                <p:sp>
                  <p:nvSpPr>
                    <p:cNvPr id="485" name="Freeform 837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6" name="Freeform 838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7" name="Freeform 839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8" name="Freeform 840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80" name="Group 504"/>
                  <p:cNvGrpSpPr/>
                  <p:nvPr/>
                </p:nvGrpSpPr>
                <p:grpSpPr>
                  <a:xfrm>
                    <a:off x="7789192" y="2749174"/>
                    <a:ext cx="346488" cy="14845"/>
                    <a:chOff x="1489133" y="2634916"/>
                    <a:chExt cx="171224" cy="103216"/>
                  </a:xfrm>
                </p:grpSpPr>
                <p:sp>
                  <p:nvSpPr>
                    <p:cNvPr id="481" name="Freeform 833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22870" y="2651241"/>
                      <a:ext cx="128297" cy="83556"/>
                    </a:xfrm>
                    <a:custGeom>
                      <a:avLst/>
                      <a:gdLst>
                        <a:gd name="T0" fmla="*/ 0 w 1061"/>
                        <a:gd name="T1" fmla="*/ 0 h 952"/>
                        <a:gd name="T2" fmla="*/ 344 w 1061"/>
                        <a:gd name="T3" fmla="*/ 520 h 952"/>
                        <a:gd name="T4" fmla="*/ 952 w 1061"/>
                        <a:gd name="T5" fmla="*/ 368 h 952"/>
                        <a:gd name="T6" fmla="*/ 1000 w 1061"/>
                        <a:gd name="T7" fmla="*/ 584 h 952"/>
                        <a:gd name="T8" fmla="*/ 736 w 1061"/>
                        <a:gd name="T9" fmla="*/ 696 h 952"/>
                        <a:gd name="T10" fmla="*/ 664 w 1061"/>
                        <a:gd name="T11" fmla="*/ 952 h 952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061"/>
                        <a:gd name="T19" fmla="*/ 0 h 952"/>
                        <a:gd name="T20" fmla="*/ 1061 w 1061"/>
                        <a:gd name="T21" fmla="*/ 952 h 952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061" h="952">
                          <a:moveTo>
                            <a:pt x="0" y="0"/>
                          </a:moveTo>
                          <a:cubicBezTo>
                            <a:pt x="92" y="229"/>
                            <a:pt x="185" y="459"/>
                            <a:pt x="344" y="520"/>
                          </a:cubicBezTo>
                          <a:cubicBezTo>
                            <a:pt x="503" y="581"/>
                            <a:pt x="843" y="357"/>
                            <a:pt x="952" y="368"/>
                          </a:cubicBezTo>
                          <a:cubicBezTo>
                            <a:pt x="1061" y="379"/>
                            <a:pt x="1036" y="529"/>
                            <a:pt x="1000" y="584"/>
                          </a:cubicBezTo>
                          <a:cubicBezTo>
                            <a:pt x="964" y="639"/>
                            <a:pt x="792" y="635"/>
                            <a:pt x="736" y="696"/>
                          </a:cubicBezTo>
                          <a:cubicBezTo>
                            <a:pt x="680" y="757"/>
                            <a:pt x="672" y="854"/>
                            <a:pt x="664" y="95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2" name="Freeform 834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489133" y="2648959"/>
                      <a:ext cx="157076" cy="86364"/>
                    </a:xfrm>
                    <a:custGeom>
                      <a:avLst/>
                      <a:gdLst>
                        <a:gd name="T0" fmla="*/ 0 w 1299"/>
                        <a:gd name="T1" fmla="*/ 984 h 984"/>
                        <a:gd name="T2" fmla="*/ 464 w 1299"/>
                        <a:gd name="T3" fmla="*/ 640 h 984"/>
                        <a:gd name="T4" fmla="*/ 216 w 1299"/>
                        <a:gd name="T5" fmla="*/ 400 h 984"/>
                        <a:gd name="T6" fmla="*/ 336 w 1299"/>
                        <a:gd name="T7" fmla="*/ 144 h 984"/>
                        <a:gd name="T8" fmla="*/ 520 w 1299"/>
                        <a:gd name="T9" fmla="*/ 224 h 984"/>
                        <a:gd name="T10" fmla="*/ 1184 w 1299"/>
                        <a:gd name="T11" fmla="*/ 144 h 984"/>
                        <a:gd name="T12" fmla="*/ 1208 w 1299"/>
                        <a:gd name="T13" fmla="*/ 0 h 9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99"/>
                        <a:gd name="T22" fmla="*/ 0 h 984"/>
                        <a:gd name="T23" fmla="*/ 1299 w 1299"/>
                        <a:gd name="T24" fmla="*/ 984 h 98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99" h="984">
                          <a:moveTo>
                            <a:pt x="0" y="984"/>
                          </a:moveTo>
                          <a:cubicBezTo>
                            <a:pt x="214" y="860"/>
                            <a:pt x="428" y="737"/>
                            <a:pt x="464" y="640"/>
                          </a:cubicBezTo>
                          <a:cubicBezTo>
                            <a:pt x="500" y="543"/>
                            <a:pt x="237" y="483"/>
                            <a:pt x="216" y="400"/>
                          </a:cubicBezTo>
                          <a:cubicBezTo>
                            <a:pt x="195" y="317"/>
                            <a:pt x="285" y="173"/>
                            <a:pt x="336" y="144"/>
                          </a:cubicBezTo>
                          <a:cubicBezTo>
                            <a:pt x="387" y="115"/>
                            <a:pt x="379" y="224"/>
                            <a:pt x="520" y="224"/>
                          </a:cubicBezTo>
                          <a:cubicBezTo>
                            <a:pt x="661" y="224"/>
                            <a:pt x="1069" y="181"/>
                            <a:pt x="1184" y="144"/>
                          </a:cubicBezTo>
                          <a:cubicBezTo>
                            <a:pt x="1299" y="107"/>
                            <a:pt x="1253" y="53"/>
                            <a:pt x="1208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3" name="Freeform 83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11382" y="2644483"/>
                      <a:ext cx="137729" cy="84521"/>
                    </a:xfrm>
                    <a:custGeom>
                      <a:avLst/>
                      <a:gdLst>
                        <a:gd name="T0" fmla="*/ 0 w 1139"/>
                        <a:gd name="T1" fmla="*/ 464 h 963"/>
                        <a:gd name="T2" fmla="*/ 208 w 1139"/>
                        <a:gd name="T3" fmla="*/ 32 h 963"/>
                        <a:gd name="T4" fmla="*/ 408 w 1139"/>
                        <a:gd name="T5" fmla="*/ 272 h 963"/>
                        <a:gd name="T6" fmla="*/ 600 w 1139"/>
                        <a:gd name="T7" fmla="*/ 248 h 963"/>
                        <a:gd name="T8" fmla="*/ 808 w 1139"/>
                        <a:gd name="T9" fmla="*/ 136 h 963"/>
                        <a:gd name="T10" fmla="*/ 1096 w 1139"/>
                        <a:gd name="T11" fmla="*/ 376 h 963"/>
                        <a:gd name="T12" fmla="*/ 1064 w 1139"/>
                        <a:gd name="T13" fmla="*/ 488 h 963"/>
                        <a:gd name="T14" fmla="*/ 784 w 1139"/>
                        <a:gd name="T15" fmla="*/ 912 h 963"/>
                        <a:gd name="T16" fmla="*/ 488 w 1139"/>
                        <a:gd name="T17" fmla="*/ 792 h 96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139"/>
                        <a:gd name="T28" fmla="*/ 0 h 963"/>
                        <a:gd name="T29" fmla="*/ 1139 w 1139"/>
                        <a:gd name="T30" fmla="*/ 963 h 96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139" h="963">
                          <a:moveTo>
                            <a:pt x="0" y="464"/>
                          </a:moveTo>
                          <a:cubicBezTo>
                            <a:pt x="70" y="264"/>
                            <a:pt x="140" y="64"/>
                            <a:pt x="208" y="32"/>
                          </a:cubicBezTo>
                          <a:cubicBezTo>
                            <a:pt x="276" y="0"/>
                            <a:pt x="343" y="236"/>
                            <a:pt x="408" y="272"/>
                          </a:cubicBezTo>
                          <a:cubicBezTo>
                            <a:pt x="473" y="308"/>
                            <a:pt x="533" y="271"/>
                            <a:pt x="600" y="248"/>
                          </a:cubicBezTo>
                          <a:cubicBezTo>
                            <a:pt x="667" y="225"/>
                            <a:pt x="725" y="115"/>
                            <a:pt x="808" y="136"/>
                          </a:cubicBezTo>
                          <a:cubicBezTo>
                            <a:pt x="891" y="157"/>
                            <a:pt x="1053" y="317"/>
                            <a:pt x="1096" y="376"/>
                          </a:cubicBezTo>
                          <a:cubicBezTo>
                            <a:pt x="1139" y="435"/>
                            <a:pt x="1116" y="399"/>
                            <a:pt x="1064" y="488"/>
                          </a:cubicBezTo>
                          <a:cubicBezTo>
                            <a:pt x="1012" y="577"/>
                            <a:pt x="880" y="861"/>
                            <a:pt x="784" y="912"/>
                          </a:cubicBezTo>
                          <a:cubicBezTo>
                            <a:pt x="688" y="963"/>
                            <a:pt x="588" y="877"/>
                            <a:pt x="488" y="792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4" name="Freeform 836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543789" y="2634916"/>
                      <a:ext cx="116568" cy="103216"/>
                    </a:xfrm>
                    <a:custGeom>
                      <a:avLst/>
                      <a:gdLst>
                        <a:gd name="T0" fmla="*/ 793 w 580"/>
                        <a:gd name="T1" fmla="*/ 1176 h 1408"/>
                        <a:gd name="T2" fmla="*/ 912 w 580"/>
                        <a:gd name="T3" fmla="*/ 688 h 1408"/>
                        <a:gd name="T4" fmla="*/ 487 w 580"/>
                        <a:gd name="T5" fmla="*/ 595 h 1408"/>
                        <a:gd name="T6" fmla="*/ 8 w 580"/>
                        <a:gd name="T7" fmla="*/ 301 h 1408"/>
                        <a:gd name="T8" fmla="*/ 434 w 580"/>
                        <a:gd name="T9" fmla="*/ 0 h 14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80"/>
                        <a:gd name="T16" fmla="*/ 0 h 1408"/>
                        <a:gd name="T17" fmla="*/ 580 w 580"/>
                        <a:gd name="T18" fmla="*/ 1408 h 14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80" h="1408">
                          <a:moveTo>
                            <a:pt x="477" y="1408"/>
                          </a:moveTo>
                          <a:cubicBezTo>
                            <a:pt x="528" y="1174"/>
                            <a:pt x="580" y="940"/>
                            <a:pt x="549" y="824"/>
                          </a:cubicBezTo>
                          <a:cubicBezTo>
                            <a:pt x="518" y="708"/>
                            <a:pt x="384" y="789"/>
                            <a:pt x="293" y="712"/>
                          </a:cubicBezTo>
                          <a:cubicBezTo>
                            <a:pt x="202" y="635"/>
                            <a:pt x="10" y="479"/>
                            <a:pt x="5" y="360"/>
                          </a:cubicBezTo>
                          <a:cubicBezTo>
                            <a:pt x="0" y="241"/>
                            <a:pt x="130" y="120"/>
                            <a:pt x="261" y="0"/>
                          </a:cubicBezTo>
                        </a:path>
                      </a:pathLst>
                    </a:custGeom>
                    <a:noFill/>
                    <a:ln w="12700">
                      <a:solidFill>
                        <a:schemeClr val="accent1"/>
                      </a:solidFill>
                      <a:round/>
                      <a:headEnd type="none" w="lg" len="med"/>
                      <a:tailEnd type="none" w="lg" len="med"/>
                    </a:ln>
                  </p:spPr>
                  <p:txBody>
                    <a:bodyPr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421" name="TextBox 420"/>
                <p:cNvSpPr txBox="1"/>
                <p:nvPr/>
              </p:nvSpPr>
              <p:spPr>
                <a:xfrm>
                  <a:off x="2664416" y="3489836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422" name="TextBox 421"/>
                <p:cNvSpPr txBox="1"/>
                <p:nvPr/>
              </p:nvSpPr>
              <p:spPr>
                <a:xfrm>
                  <a:off x="3366886" y="3489836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423" name="TextBox 422"/>
                <p:cNvSpPr txBox="1"/>
                <p:nvPr/>
              </p:nvSpPr>
              <p:spPr>
                <a:xfrm>
                  <a:off x="4010817" y="3489836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424" name="TextBox 423"/>
                <p:cNvSpPr txBox="1"/>
                <p:nvPr/>
              </p:nvSpPr>
              <p:spPr>
                <a:xfrm>
                  <a:off x="1025319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425" name="TextBox 424"/>
                <p:cNvSpPr txBox="1"/>
                <p:nvPr/>
              </p:nvSpPr>
              <p:spPr>
                <a:xfrm>
                  <a:off x="1318015" y="4280707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426" name="TextBox 425"/>
                <p:cNvSpPr txBox="1"/>
                <p:nvPr/>
              </p:nvSpPr>
              <p:spPr>
                <a:xfrm>
                  <a:off x="1552172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427" name="TextBox 426"/>
                <p:cNvSpPr txBox="1"/>
                <p:nvPr/>
              </p:nvSpPr>
              <p:spPr>
                <a:xfrm>
                  <a:off x="1844868" y="4280707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428" name="TextBox 427"/>
                <p:cNvSpPr txBox="1"/>
                <p:nvPr/>
              </p:nvSpPr>
              <p:spPr>
                <a:xfrm>
                  <a:off x="2079024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429" name="TextBox 428"/>
                <p:cNvSpPr txBox="1"/>
                <p:nvPr/>
              </p:nvSpPr>
              <p:spPr>
                <a:xfrm>
                  <a:off x="2313181" y="4280707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430" name="TextBox 429"/>
                <p:cNvSpPr txBox="1"/>
                <p:nvPr/>
              </p:nvSpPr>
              <p:spPr>
                <a:xfrm>
                  <a:off x="2547338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431" name="TextBox 430"/>
                <p:cNvSpPr txBox="1"/>
                <p:nvPr/>
              </p:nvSpPr>
              <p:spPr>
                <a:xfrm>
                  <a:off x="2840034" y="4280707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432" name="TextBox 431"/>
                <p:cNvSpPr txBox="1"/>
                <p:nvPr/>
              </p:nvSpPr>
              <p:spPr>
                <a:xfrm>
                  <a:off x="3074190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433" name="TextBox 432"/>
                <p:cNvSpPr txBox="1"/>
                <p:nvPr/>
              </p:nvSpPr>
              <p:spPr>
                <a:xfrm>
                  <a:off x="3308347" y="4280707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434" name="TextBox 433"/>
                <p:cNvSpPr txBox="1"/>
                <p:nvPr/>
              </p:nvSpPr>
              <p:spPr>
                <a:xfrm>
                  <a:off x="3542503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435" name="TextBox 434"/>
                <p:cNvSpPr txBox="1"/>
                <p:nvPr/>
              </p:nvSpPr>
              <p:spPr>
                <a:xfrm>
                  <a:off x="3776660" y="4280707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436" name="TextBox 435"/>
                <p:cNvSpPr txBox="1"/>
                <p:nvPr/>
              </p:nvSpPr>
              <p:spPr>
                <a:xfrm>
                  <a:off x="4010817" y="4280707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437" name="TextBox 436"/>
                <p:cNvSpPr txBox="1"/>
                <p:nvPr/>
              </p:nvSpPr>
              <p:spPr>
                <a:xfrm>
                  <a:off x="4244973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438" name="TextBox 437"/>
                <p:cNvSpPr txBox="1"/>
                <p:nvPr/>
              </p:nvSpPr>
              <p:spPr>
                <a:xfrm>
                  <a:off x="4479130" y="4341543"/>
                  <a:ext cx="249005" cy="294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439" name="TextBox 438"/>
                <p:cNvSpPr txBox="1"/>
                <p:nvPr/>
              </p:nvSpPr>
              <p:spPr>
                <a:xfrm>
                  <a:off x="1259476" y="3611509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40" name="TextBox 439"/>
                <p:cNvSpPr txBox="1"/>
                <p:nvPr/>
              </p:nvSpPr>
              <p:spPr>
                <a:xfrm>
                  <a:off x="1610711" y="355067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41" name="TextBox 440"/>
                <p:cNvSpPr txBox="1"/>
                <p:nvPr/>
              </p:nvSpPr>
              <p:spPr>
                <a:xfrm>
                  <a:off x="1903407" y="3611509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42" name="TextBox 441"/>
                <p:cNvSpPr txBox="1"/>
                <p:nvPr/>
              </p:nvSpPr>
              <p:spPr>
                <a:xfrm>
                  <a:off x="2196103" y="3611509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43" name="TextBox 442"/>
                <p:cNvSpPr txBox="1"/>
                <p:nvPr/>
              </p:nvSpPr>
              <p:spPr>
                <a:xfrm>
                  <a:off x="2488799" y="355067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44" name="TextBox 443"/>
                <p:cNvSpPr txBox="1"/>
                <p:nvPr/>
              </p:nvSpPr>
              <p:spPr>
                <a:xfrm>
                  <a:off x="2957112" y="3611509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45" name="TextBox 444"/>
                <p:cNvSpPr txBox="1"/>
                <p:nvPr/>
              </p:nvSpPr>
              <p:spPr>
                <a:xfrm>
                  <a:off x="3366886" y="355067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46" name="TextBox 445"/>
                <p:cNvSpPr txBox="1"/>
                <p:nvPr/>
              </p:nvSpPr>
              <p:spPr>
                <a:xfrm>
                  <a:off x="3718121" y="3611509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47" name="TextBox 446"/>
                <p:cNvSpPr txBox="1"/>
                <p:nvPr/>
              </p:nvSpPr>
              <p:spPr>
                <a:xfrm>
                  <a:off x="4010817" y="355067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48" name="TextBox 447"/>
                <p:cNvSpPr txBox="1"/>
                <p:nvPr/>
              </p:nvSpPr>
              <p:spPr>
                <a:xfrm>
                  <a:off x="4362052" y="355067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49" name="TextBox 448"/>
                <p:cNvSpPr txBox="1"/>
                <p:nvPr/>
              </p:nvSpPr>
              <p:spPr>
                <a:xfrm>
                  <a:off x="966780" y="3976526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50" name="TextBox 449"/>
                <p:cNvSpPr txBox="1"/>
                <p:nvPr/>
              </p:nvSpPr>
              <p:spPr>
                <a:xfrm>
                  <a:off x="1259476" y="403736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51" name="TextBox 450"/>
                <p:cNvSpPr txBox="1"/>
                <p:nvPr/>
              </p:nvSpPr>
              <p:spPr>
                <a:xfrm>
                  <a:off x="1610711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52" name="TextBox 451"/>
                <p:cNvSpPr txBox="1"/>
                <p:nvPr/>
              </p:nvSpPr>
              <p:spPr>
                <a:xfrm>
                  <a:off x="1844868" y="403736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53" name="TextBox 452"/>
                <p:cNvSpPr txBox="1"/>
                <p:nvPr/>
              </p:nvSpPr>
              <p:spPr>
                <a:xfrm>
                  <a:off x="2079024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54" name="TextBox 453"/>
                <p:cNvSpPr txBox="1"/>
                <p:nvPr/>
              </p:nvSpPr>
              <p:spPr>
                <a:xfrm>
                  <a:off x="2313181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55" name="TextBox 454"/>
                <p:cNvSpPr txBox="1"/>
                <p:nvPr/>
              </p:nvSpPr>
              <p:spPr>
                <a:xfrm>
                  <a:off x="2547338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56" name="TextBox 455"/>
                <p:cNvSpPr txBox="1"/>
                <p:nvPr/>
              </p:nvSpPr>
              <p:spPr>
                <a:xfrm>
                  <a:off x="2840034" y="403736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57" name="TextBox 456"/>
                <p:cNvSpPr txBox="1"/>
                <p:nvPr/>
              </p:nvSpPr>
              <p:spPr>
                <a:xfrm>
                  <a:off x="3074190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58" name="TextBox 457"/>
                <p:cNvSpPr txBox="1"/>
                <p:nvPr/>
              </p:nvSpPr>
              <p:spPr>
                <a:xfrm>
                  <a:off x="3308347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59" name="TextBox 458"/>
                <p:cNvSpPr txBox="1"/>
                <p:nvPr/>
              </p:nvSpPr>
              <p:spPr>
                <a:xfrm>
                  <a:off x="3542503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60" name="TextBox 459"/>
                <p:cNvSpPr txBox="1"/>
                <p:nvPr/>
              </p:nvSpPr>
              <p:spPr>
                <a:xfrm>
                  <a:off x="3776660" y="403736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61" name="TextBox 460"/>
                <p:cNvSpPr txBox="1"/>
                <p:nvPr/>
              </p:nvSpPr>
              <p:spPr>
                <a:xfrm>
                  <a:off x="4010817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62" name="TextBox 461"/>
                <p:cNvSpPr txBox="1"/>
                <p:nvPr/>
              </p:nvSpPr>
              <p:spPr>
                <a:xfrm>
                  <a:off x="4244973" y="4037362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  <p:sp>
              <p:nvSpPr>
                <p:cNvPr id="463" name="TextBox 462"/>
                <p:cNvSpPr txBox="1"/>
                <p:nvPr/>
              </p:nvSpPr>
              <p:spPr>
                <a:xfrm>
                  <a:off x="4537669" y="4098198"/>
                  <a:ext cx="249005" cy="36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-</a:t>
                  </a:r>
                  <a:endParaRPr lang="en-US" sz="2400" dirty="0"/>
                </a:p>
              </p:txBody>
            </p:sp>
          </p:grpSp>
          <p:sp>
            <p:nvSpPr>
              <p:cNvPr id="419" name="TextBox 418"/>
              <p:cNvSpPr txBox="1"/>
              <p:nvPr/>
            </p:nvSpPr>
            <p:spPr>
              <a:xfrm>
                <a:off x="1629156" y="3752082"/>
                <a:ext cx="2667000" cy="461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+mn-lt"/>
                  </a:rPr>
                  <a:t>Lower Charge Clay</a:t>
                </a:r>
                <a:endParaRPr lang="en-US" sz="2400" dirty="0">
                  <a:latin typeface="+mn-lt"/>
                </a:endParaRPr>
              </a:p>
            </p:txBody>
          </p:sp>
        </p:grpSp>
      </p:grpSp>
      <p:grpSp>
        <p:nvGrpSpPr>
          <p:cNvPr id="581" name="Group 580"/>
          <p:cNvGrpSpPr/>
          <p:nvPr/>
        </p:nvGrpSpPr>
        <p:grpSpPr>
          <a:xfrm rot="20553746">
            <a:off x="4343400" y="5257800"/>
            <a:ext cx="609600" cy="597932"/>
            <a:chOff x="6096000" y="2438400"/>
            <a:chExt cx="609600" cy="597932"/>
          </a:xfrm>
        </p:grpSpPr>
        <p:grpSp>
          <p:nvGrpSpPr>
            <p:cNvPr id="582" name="Group 456"/>
            <p:cNvGrpSpPr/>
            <p:nvPr/>
          </p:nvGrpSpPr>
          <p:grpSpPr>
            <a:xfrm>
              <a:off x="6172200" y="2514549"/>
              <a:ext cx="381000" cy="380998"/>
              <a:chOff x="1489133" y="2634916"/>
              <a:chExt cx="171224" cy="103216"/>
            </a:xfrm>
          </p:grpSpPr>
          <p:sp>
            <p:nvSpPr>
              <p:cNvPr id="586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87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88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89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583" name="TextBox 582"/>
            <p:cNvSpPr txBox="1"/>
            <p:nvPr/>
          </p:nvSpPr>
          <p:spPr>
            <a:xfrm>
              <a:off x="6096000" y="2667000"/>
              <a:ext cx="324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584" name="TextBox 583"/>
            <p:cNvSpPr txBox="1"/>
            <p:nvPr/>
          </p:nvSpPr>
          <p:spPr>
            <a:xfrm>
              <a:off x="6400800" y="2590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585" name="TextBox 584"/>
            <p:cNvSpPr txBox="1"/>
            <p:nvPr/>
          </p:nvSpPr>
          <p:spPr>
            <a:xfrm>
              <a:off x="6096000" y="24384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</p:grpSp>
      <p:grpSp>
        <p:nvGrpSpPr>
          <p:cNvPr id="546" name="组合 545"/>
          <p:cNvGrpSpPr/>
          <p:nvPr/>
        </p:nvGrpSpPr>
        <p:grpSpPr>
          <a:xfrm>
            <a:off x="1524000" y="3810000"/>
            <a:ext cx="4724400" cy="1393811"/>
            <a:chOff x="1524000" y="3810000"/>
            <a:chExt cx="4724400" cy="1393811"/>
          </a:xfrm>
        </p:grpSpPr>
        <p:grpSp>
          <p:nvGrpSpPr>
            <p:cNvPr id="590" name="Group 589"/>
            <p:cNvGrpSpPr/>
            <p:nvPr/>
          </p:nvGrpSpPr>
          <p:grpSpPr>
            <a:xfrm rot="1734178">
              <a:off x="1524000" y="4267200"/>
              <a:ext cx="609600" cy="597932"/>
              <a:chOff x="6096000" y="2438400"/>
              <a:chExt cx="609600" cy="597932"/>
            </a:xfrm>
          </p:grpSpPr>
          <p:grpSp>
            <p:nvGrpSpPr>
              <p:cNvPr id="591" name="Group 456"/>
              <p:cNvGrpSpPr/>
              <p:nvPr/>
            </p:nvGrpSpPr>
            <p:grpSpPr>
              <a:xfrm>
                <a:off x="6172200" y="2514549"/>
                <a:ext cx="381000" cy="380998"/>
                <a:chOff x="1489133" y="2634916"/>
                <a:chExt cx="171224" cy="103216"/>
              </a:xfrm>
            </p:grpSpPr>
            <p:sp>
              <p:nvSpPr>
                <p:cNvPr id="595" name="Freeform 103"/>
                <p:cNvSpPr>
                  <a:spLocks/>
                </p:cNvSpPr>
                <p:nvPr/>
              </p:nvSpPr>
              <p:spPr bwMode="auto">
                <a:xfrm flipH="1" flipV="1">
                  <a:off x="1522870" y="2651241"/>
                  <a:ext cx="128297" cy="83556"/>
                </a:xfrm>
                <a:custGeom>
                  <a:avLst/>
                  <a:gdLst>
                    <a:gd name="T0" fmla="*/ 0 w 1061"/>
                    <a:gd name="T1" fmla="*/ 0 h 952"/>
                    <a:gd name="T2" fmla="*/ 344 w 1061"/>
                    <a:gd name="T3" fmla="*/ 520 h 952"/>
                    <a:gd name="T4" fmla="*/ 952 w 1061"/>
                    <a:gd name="T5" fmla="*/ 368 h 952"/>
                    <a:gd name="T6" fmla="*/ 1000 w 1061"/>
                    <a:gd name="T7" fmla="*/ 584 h 952"/>
                    <a:gd name="T8" fmla="*/ 736 w 1061"/>
                    <a:gd name="T9" fmla="*/ 696 h 952"/>
                    <a:gd name="T10" fmla="*/ 664 w 1061"/>
                    <a:gd name="T11" fmla="*/ 952 h 95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61"/>
                    <a:gd name="T19" fmla="*/ 0 h 952"/>
                    <a:gd name="T20" fmla="*/ 1061 w 1061"/>
                    <a:gd name="T21" fmla="*/ 952 h 95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61" h="952">
                      <a:moveTo>
                        <a:pt x="0" y="0"/>
                      </a:moveTo>
                      <a:cubicBezTo>
                        <a:pt x="92" y="229"/>
                        <a:pt x="185" y="459"/>
                        <a:pt x="344" y="520"/>
                      </a:cubicBezTo>
                      <a:cubicBezTo>
                        <a:pt x="503" y="581"/>
                        <a:pt x="843" y="357"/>
                        <a:pt x="952" y="368"/>
                      </a:cubicBezTo>
                      <a:cubicBezTo>
                        <a:pt x="1061" y="379"/>
                        <a:pt x="1036" y="529"/>
                        <a:pt x="1000" y="584"/>
                      </a:cubicBezTo>
                      <a:cubicBezTo>
                        <a:pt x="964" y="639"/>
                        <a:pt x="792" y="635"/>
                        <a:pt x="736" y="696"/>
                      </a:cubicBezTo>
                      <a:cubicBezTo>
                        <a:pt x="680" y="757"/>
                        <a:pt x="672" y="854"/>
                        <a:pt x="664" y="95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96" name="Freeform 104"/>
                <p:cNvSpPr>
                  <a:spLocks/>
                </p:cNvSpPr>
                <p:nvPr/>
              </p:nvSpPr>
              <p:spPr bwMode="auto">
                <a:xfrm flipH="1" flipV="1">
                  <a:off x="1489133" y="2648959"/>
                  <a:ext cx="157076" cy="86364"/>
                </a:xfrm>
                <a:custGeom>
                  <a:avLst/>
                  <a:gdLst>
                    <a:gd name="T0" fmla="*/ 0 w 1299"/>
                    <a:gd name="T1" fmla="*/ 984 h 984"/>
                    <a:gd name="T2" fmla="*/ 464 w 1299"/>
                    <a:gd name="T3" fmla="*/ 640 h 984"/>
                    <a:gd name="T4" fmla="*/ 216 w 1299"/>
                    <a:gd name="T5" fmla="*/ 400 h 984"/>
                    <a:gd name="T6" fmla="*/ 336 w 1299"/>
                    <a:gd name="T7" fmla="*/ 144 h 984"/>
                    <a:gd name="T8" fmla="*/ 520 w 1299"/>
                    <a:gd name="T9" fmla="*/ 224 h 984"/>
                    <a:gd name="T10" fmla="*/ 1184 w 1299"/>
                    <a:gd name="T11" fmla="*/ 144 h 984"/>
                    <a:gd name="T12" fmla="*/ 1208 w 1299"/>
                    <a:gd name="T13" fmla="*/ 0 h 98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99"/>
                    <a:gd name="T22" fmla="*/ 0 h 984"/>
                    <a:gd name="T23" fmla="*/ 1299 w 1299"/>
                    <a:gd name="T24" fmla="*/ 984 h 98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99" h="984">
                      <a:moveTo>
                        <a:pt x="0" y="984"/>
                      </a:moveTo>
                      <a:cubicBezTo>
                        <a:pt x="214" y="860"/>
                        <a:pt x="428" y="737"/>
                        <a:pt x="464" y="640"/>
                      </a:cubicBezTo>
                      <a:cubicBezTo>
                        <a:pt x="500" y="543"/>
                        <a:pt x="237" y="483"/>
                        <a:pt x="216" y="400"/>
                      </a:cubicBezTo>
                      <a:cubicBezTo>
                        <a:pt x="195" y="317"/>
                        <a:pt x="285" y="173"/>
                        <a:pt x="336" y="144"/>
                      </a:cubicBezTo>
                      <a:cubicBezTo>
                        <a:pt x="387" y="115"/>
                        <a:pt x="379" y="224"/>
                        <a:pt x="520" y="224"/>
                      </a:cubicBezTo>
                      <a:cubicBezTo>
                        <a:pt x="661" y="224"/>
                        <a:pt x="1069" y="181"/>
                        <a:pt x="1184" y="144"/>
                      </a:cubicBezTo>
                      <a:cubicBezTo>
                        <a:pt x="1299" y="107"/>
                        <a:pt x="1253" y="53"/>
                        <a:pt x="1208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97" name="Freeform 105"/>
                <p:cNvSpPr>
                  <a:spLocks/>
                </p:cNvSpPr>
                <p:nvPr/>
              </p:nvSpPr>
              <p:spPr bwMode="auto">
                <a:xfrm flipH="1" flipV="1">
                  <a:off x="1511382" y="2644483"/>
                  <a:ext cx="137729" cy="84521"/>
                </a:xfrm>
                <a:custGeom>
                  <a:avLst/>
                  <a:gdLst>
                    <a:gd name="T0" fmla="*/ 0 w 1139"/>
                    <a:gd name="T1" fmla="*/ 464 h 963"/>
                    <a:gd name="T2" fmla="*/ 208 w 1139"/>
                    <a:gd name="T3" fmla="*/ 32 h 963"/>
                    <a:gd name="T4" fmla="*/ 408 w 1139"/>
                    <a:gd name="T5" fmla="*/ 272 h 963"/>
                    <a:gd name="T6" fmla="*/ 600 w 1139"/>
                    <a:gd name="T7" fmla="*/ 248 h 963"/>
                    <a:gd name="T8" fmla="*/ 808 w 1139"/>
                    <a:gd name="T9" fmla="*/ 136 h 963"/>
                    <a:gd name="T10" fmla="*/ 1096 w 1139"/>
                    <a:gd name="T11" fmla="*/ 376 h 963"/>
                    <a:gd name="T12" fmla="*/ 1064 w 1139"/>
                    <a:gd name="T13" fmla="*/ 488 h 963"/>
                    <a:gd name="T14" fmla="*/ 784 w 1139"/>
                    <a:gd name="T15" fmla="*/ 912 h 963"/>
                    <a:gd name="T16" fmla="*/ 488 w 1139"/>
                    <a:gd name="T17" fmla="*/ 792 h 9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39"/>
                    <a:gd name="T28" fmla="*/ 0 h 963"/>
                    <a:gd name="T29" fmla="*/ 1139 w 1139"/>
                    <a:gd name="T30" fmla="*/ 963 h 9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39" h="963">
                      <a:moveTo>
                        <a:pt x="0" y="464"/>
                      </a:moveTo>
                      <a:cubicBezTo>
                        <a:pt x="70" y="264"/>
                        <a:pt x="140" y="64"/>
                        <a:pt x="208" y="32"/>
                      </a:cubicBezTo>
                      <a:cubicBezTo>
                        <a:pt x="276" y="0"/>
                        <a:pt x="343" y="236"/>
                        <a:pt x="408" y="272"/>
                      </a:cubicBezTo>
                      <a:cubicBezTo>
                        <a:pt x="473" y="308"/>
                        <a:pt x="533" y="271"/>
                        <a:pt x="600" y="248"/>
                      </a:cubicBezTo>
                      <a:cubicBezTo>
                        <a:pt x="667" y="225"/>
                        <a:pt x="725" y="115"/>
                        <a:pt x="808" y="136"/>
                      </a:cubicBezTo>
                      <a:cubicBezTo>
                        <a:pt x="891" y="157"/>
                        <a:pt x="1053" y="317"/>
                        <a:pt x="1096" y="376"/>
                      </a:cubicBezTo>
                      <a:cubicBezTo>
                        <a:pt x="1139" y="435"/>
                        <a:pt x="1116" y="399"/>
                        <a:pt x="1064" y="488"/>
                      </a:cubicBezTo>
                      <a:cubicBezTo>
                        <a:pt x="1012" y="577"/>
                        <a:pt x="880" y="861"/>
                        <a:pt x="784" y="912"/>
                      </a:cubicBezTo>
                      <a:cubicBezTo>
                        <a:pt x="688" y="963"/>
                        <a:pt x="588" y="877"/>
                        <a:pt x="488" y="79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98" name="Freeform 106"/>
                <p:cNvSpPr>
                  <a:spLocks/>
                </p:cNvSpPr>
                <p:nvPr/>
              </p:nvSpPr>
              <p:spPr bwMode="auto">
                <a:xfrm flipH="1" flipV="1">
                  <a:off x="1543789" y="2634916"/>
                  <a:ext cx="116568" cy="103216"/>
                </a:xfrm>
                <a:custGeom>
                  <a:avLst/>
                  <a:gdLst>
                    <a:gd name="T0" fmla="*/ 793 w 580"/>
                    <a:gd name="T1" fmla="*/ 1176 h 1408"/>
                    <a:gd name="T2" fmla="*/ 912 w 580"/>
                    <a:gd name="T3" fmla="*/ 688 h 1408"/>
                    <a:gd name="T4" fmla="*/ 487 w 580"/>
                    <a:gd name="T5" fmla="*/ 595 h 1408"/>
                    <a:gd name="T6" fmla="*/ 8 w 580"/>
                    <a:gd name="T7" fmla="*/ 301 h 1408"/>
                    <a:gd name="T8" fmla="*/ 434 w 580"/>
                    <a:gd name="T9" fmla="*/ 0 h 1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0"/>
                    <a:gd name="T16" fmla="*/ 0 h 1408"/>
                    <a:gd name="T17" fmla="*/ 580 w 580"/>
                    <a:gd name="T18" fmla="*/ 1408 h 1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0" h="1408">
                      <a:moveTo>
                        <a:pt x="477" y="1408"/>
                      </a:moveTo>
                      <a:cubicBezTo>
                        <a:pt x="528" y="1174"/>
                        <a:pt x="580" y="940"/>
                        <a:pt x="549" y="824"/>
                      </a:cubicBezTo>
                      <a:cubicBezTo>
                        <a:pt x="518" y="708"/>
                        <a:pt x="384" y="789"/>
                        <a:pt x="293" y="712"/>
                      </a:cubicBezTo>
                      <a:cubicBezTo>
                        <a:pt x="202" y="635"/>
                        <a:pt x="10" y="479"/>
                        <a:pt x="5" y="360"/>
                      </a:cubicBezTo>
                      <a:cubicBezTo>
                        <a:pt x="0" y="241"/>
                        <a:pt x="130" y="120"/>
                        <a:pt x="261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92" name="TextBox 591"/>
              <p:cNvSpPr txBox="1"/>
              <p:nvPr/>
            </p:nvSpPr>
            <p:spPr>
              <a:xfrm>
                <a:off x="6096000" y="2667000"/>
                <a:ext cx="324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593" name="TextBox 592"/>
              <p:cNvSpPr txBox="1"/>
              <p:nvPr/>
            </p:nvSpPr>
            <p:spPr>
              <a:xfrm>
                <a:off x="6400800" y="25908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594" name="TextBox 593"/>
              <p:cNvSpPr txBox="1"/>
              <p:nvPr/>
            </p:nvSpPr>
            <p:spPr>
              <a:xfrm>
                <a:off x="6096000" y="24384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</p:grpSp>
        <p:grpSp>
          <p:nvGrpSpPr>
            <p:cNvPr id="599" name="Group 598"/>
            <p:cNvGrpSpPr/>
            <p:nvPr/>
          </p:nvGrpSpPr>
          <p:grpSpPr>
            <a:xfrm rot="563510">
              <a:off x="1706733" y="4605879"/>
              <a:ext cx="609600" cy="597932"/>
              <a:chOff x="6096000" y="2438400"/>
              <a:chExt cx="609600" cy="597932"/>
            </a:xfrm>
          </p:grpSpPr>
          <p:grpSp>
            <p:nvGrpSpPr>
              <p:cNvPr id="600" name="Group 456"/>
              <p:cNvGrpSpPr/>
              <p:nvPr/>
            </p:nvGrpSpPr>
            <p:grpSpPr>
              <a:xfrm>
                <a:off x="6172200" y="2514549"/>
                <a:ext cx="381000" cy="380998"/>
                <a:chOff x="1489133" y="2634916"/>
                <a:chExt cx="171224" cy="103216"/>
              </a:xfrm>
            </p:grpSpPr>
            <p:sp>
              <p:nvSpPr>
                <p:cNvPr id="604" name="Freeform 103"/>
                <p:cNvSpPr>
                  <a:spLocks/>
                </p:cNvSpPr>
                <p:nvPr/>
              </p:nvSpPr>
              <p:spPr bwMode="auto">
                <a:xfrm flipH="1" flipV="1">
                  <a:off x="1522870" y="2651241"/>
                  <a:ext cx="128297" cy="83556"/>
                </a:xfrm>
                <a:custGeom>
                  <a:avLst/>
                  <a:gdLst>
                    <a:gd name="T0" fmla="*/ 0 w 1061"/>
                    <a:gd name="T1" fmla="*/ 0 h 952"/>
                    <a:gd name="T2" fmla="*/ 344 w 1061"/>
                    <a:gd name="T3" fmla="*/ 520 h 952"/>
                    <a:gd name="T4" fmla="*/ 952 w 1061"/>
                    <a:gd name="T5" fmla="*/ 368 h 952"/>
                    <a:gd name="T6" fmla="*/ 1000 w 1061"/>
                    <a:gd name="T7" fmla="*/ 584 h 952"/>
                    <a:gd name="T8" fmla="*/ 736 w 1061"/>
                    <a:gd name="T9" fmla="*/ 696 h 952"/>
                    <a:gd name="T10" fmla="*/ 664 w 1061"/>
                    <a:gd name="T11" fmla="*/ 952 h 95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61"/>
                    <a:gd name="T19" fmla="*/ 0 h 952"/>
                    <a:gd name="T20" fmla="*/ 1061 w 1061"/>
                    <a:gd name="T21" fmla="*/ 952 h 95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61" h="952">
                      <a:moveTo>
                        <a:pt x="0" y="0"/>
                      </a:moveTo>
                      <a:cubicBezTo>
                        <a:pt x="92" y="229"/>
                        <a:pt x="185" y="459"/>
                        <a:pt x="344" y="520"/>
                      </a:cubicBezTo>
                      <a:cubicBezTo>
                        <a:pt x="503" y="581"/>
                        <a:pt x="843" y="357"/>
                        <a:pt x="952" y="368"/>
                      </a:cubicBezTo>
                      <a:cubicBezTo>
                        <a:pt x="1061" y="379"/>
                        <a:pt x="1036" y="529"/>
                        <a:pt x="1000" y="584"/>
                      </a:cubicBezTo>
                      <a:cubicBezTo>
                        <a:pt x="964" y="639"/>
                        <a:pt x="792" y="635"/>
                        <a:pt x="736" y="696"/>
                      </a:cubicBezTo>
                      <a:cubicBezTo>
                        <a:pt x="680" y="757"/>
                        <a:pt x="672" y="854"/>
                        <a:pt x="664" y="95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05" name="Freeform 104"/>
                <p:cNvSpPr>
                  <a:spLocks/>
                </p:cNvSpPr>
                <p:nvPr/>
              </p:nvSpPr>
              <p:spPr bwMode="auto">
                <a:xfrm flipH="1" flipV="1">
                  <a:off x="1489133" y="2648959"/>
                  <a:ext cx="157076" cy="86364"/>
                </a:xfrm>
                <a:custGeom>
                  <a:avLst/>
                  <a:gdLst>
                    <a:gd name="T0" fmla="*/ 0 w 1299"/>
                    <a:gd name="T1" fmla="*/ 984 h 984"/>
                    <a:gd name="T2" fmla="*/ 464 w 1299"/>
                    <a:gd name="T3" fmla="*/ 640 h 984"/>
                    <a:gd name="T4" fmla="*/ 216 w 1299"/>
                    <a:gd name="T5" fmla="*/ 400 h 984"/>
                    <a:gd name="T6" fmla="*/ 336 w 1299"/>
                    <a:gd name="T7" fmla="*/ 144 h 984"/>
                    <a:gd name="T8" fmla="*/ 520 w 1299"/>
                    <a:gd name="T9" fmla="*/ 224 h 984"/>
                    <a:gd name="T10" fmla="*/ 1184 w 1299"/>
                    <a:gd name="T11" fmla="*/ 144 h 984"/>
                    <a:gd name="T12" fmla="*/ 1208 w 1299"/>
                    <a:gd name="T13" fmla="*/ 0 h 98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99"/>
                    <a:gd name="T22" fmla="*/ 0 h 984"/>
                    <a:gd name="T23" fmla="*/ 1299 w 1299"/>
                    <a:gd name="T24" fmla="*/ 984 h 98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99" h="984">
                      <a:moveTo>
                        <a:pt x="0" y="984"/>
                      </a:moveTo>
                      <a:cubicBezTo>
                        <a:pt x="214" y="860"/>
                        <a:pt x="428" y="737"/>
                        <a:pt x="464" y="640"/>
                      </a:cubicBezTo>
                      <a:cubicBezTo>
                        <a:pt x="500" y="543"/>
                        <a:pt x="237" y="483"/>
                        <a:pt x="216" y="400"/>
                      </a:cubicBezTo>
                      <a:cubicBezTo>
                        <a:pt x="195" y="317"/>
                        <a:pt x="285" y="173"/>
                        <a:pt x="336" y="144"/>
                      </a:cubicBezTo>
                      <a:cubicBezTo>
                        <a:pt x="387" y="115"/>
                        <a:pt x="379" y="224"/>
                        <a:pt x="520" y="224"/>
                      </a:cubicBezTo>
                      <a:cubicBezTo>
                        <a:pt x="661" y="224"/>
                        <a:pt x="1069" y="181"/>
                        <a:pt x="1184" y="144"/>
                      </a:cubicBezTo>
                      <a:cubicBezTo>
                        <a:pt x="1299" y="107"/>
                        <a:pt x="1253" y="53"/>
                        <a:pt x="1208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06" name="Freeform 105"/>
                <p:cNvSpPr>
                  <a:spLocks/>
                </p:cNvSpPr>
                <p:nvPr/>
              </p:nvSpPr>
              <p:spPr bwMode="auto">
                <a:xfrm flipH="1" flipV="1">
                  <a:off x="1511382" y="2644483"/>
                  <a:ext cx="137729" cy="84521"/>
                </a:xfrm>
                <a:custGeom>
                  <a:avLst/>
                  <a:gdLst>
                    <a:gd name="T0" fmla="*/ 0 w 1139"/>
                    <a:gd name="T1" fmla="*/ 464 h 963"/>
                    <a:gd name="T2" fmla="*/ 208 w 1139"/>
                    <a:gd name="T3" fmla="*/ 32 h 963"/>
                    <a:gd name="T4" fmla="*/ 408 w 1139"/>
                    <a:gd name="T5" fmla="*/ 272 h 963"/>
                    <a:gd name="T6" fmla="*/ 600 w 1139"/>
                    <a:gd name="T7" fmla="*/ 248 h 963"/>
                    <a:gd name="T8" fmla="*/ 808 w 1139"/>
                    <a:gd name="T9" fmla="*/ 136 h 963"/>
                    <a:gd name="T10" fmla="*/ 1096 w 1139"/>
                    <a:gd name="T11" fmla="*/ 376 h 963"/>
                    <a:gd name="T12" fmla="*/ 1064 w 1139"/>
                    <a:gd name="T13" fmla="*/ 488 h 963"/>
                    <a:gd name="T14" fmla="*/ 784 w 1139"/>
                    <a:gd name="T15" fmla="*/ 912 h 963"/>
                    <a:gd name="T16" fmla="*/ 488 w 1139"/>
                    <a:gd name="T17" fmla="*/ 792 h 9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39"/>
                    <a:gd name="T28" fmla="*/ 0 h 963"/>
                    <a:gd name="T29" fmla="*/ 1139 w 1139"/>
                    <a:gd name="T30" fmla="*/ 963 h 9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39" h="963">
                      <a:moveTo>
                        <a:pt x="0" y="464"/>
                      </a:moveTo>
                      <a:cubicBezTo>
                        <a:pt x="70" y="264"/>
                        <a:pt x="140" y="64"/>
                        <a:pt x="208" y="32"/>
                      </a:cubicBezTo>
                      <a:cubicBezTo>
                        <a:pt x="276" y="0"/>
                        <a:pt x="343" y="236"/>
                        <a:pt x="408" y="272"/>
                      </a:cubicBezTo>
                      <a:cubicBezTo>
                        <a:pt x="473" y="308"/>
                        <a:pt x="533" y="271"/>
                        <a:pt x="600" y="248"/>
                      </a:cubicBezTo>
                      <a:cubicBezTo>
                        <a:pt x="667" y="225"/>
                        <a:pt x="725" y="115"/>
                        <a:pt x="808" y="136"/>
                      </a:cubicBezTo>
                      <a:cubicBezTo>
                        <a:pt x="891" y="157"/>
                        <a:pt x="1053" y="317"/>
                        <a:pt x="1096" y="376"/>
                      </a:cubicBezTo>
                      <a:cubicBezTo>
                        <a:pt x="1139" y="435"/>
                        <a:pt x="1116" y="399"/>
                        <a:pt x="1064" y="488"/>
                      </a:cubicBezTo>
                      <a:cubicBezTo>
                        <a:pt x="1012" y="577"/>
                        <a:pt x="880" y="861"/>
                        <a:pt x="784" y="912"/>
                      </a:cubicBezTo>
                      <a:cubicBezTo>
                        <a:pt x="688" y="963"/>
                        <a:pt x="588" y="877"/>
                        <a:pt x="488" y="79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07" name="Freeform 106"/>
                <p:cNvSpPr>
                  <a:spLocks/>
                </p:cNvSpPr>
                <p:nvPr/>
              </p:nvSpPr>
              <p:spPr bwMode="auto">
                <a:xfrm flipH="1" flipV="1">
                  <a:off x="1543789" y="2634916"/>
                  <a:ext cx="116568" cy="103216"/>
                </a:xfrm>
                <a:custGeom>
                  <a:avLst/>
                  <a:gdLst>
                    <a:gd name="T0" fmla="*/ 793 w 580"/>
                    <a:gd name="T1" fmla="*/ 1176 h 1408"/>
                    <a:gd name="T2" fmla="*/ 912 w 580"/>
                    <a:gd name="T3" fmla="*/ 688 h 1408"/>
                    <a:gd name="T4" fmla="*/ 487 w 580"/>
                    <a:gd name="T5" fmla="*/ 595 h 1408"/>
                    <a:gd name="T6" fmla="*/ 8 w 580"/>
                    <a:gd name="T7" fmla="*/ 301 h 1408"/>
                    <a:gd name="T8" fmla="*/ 434 w 580"/>
                    <a:gd name="T9" fmla="*/ 0 h 1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0"/>
                    <a:gd name="T16" fmla="*/ 0 h 1408"/>
                    <a:gd name="T17" fmla="*/ 580 w 580"/>
                    <a:gd name="T18" fmla="*/ 1408 h 1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0" h="1408">
                      <a:moveTo>
                        <a:pt x="477" y="1408"/>
                      </a:moveTo>
                      <a:cubicBezTo>
                        <a:pt x="528" y="1174"/>
                        <a:pt x="580" y="940"/>
                        <a:pt x="549" y="824"/>
                      </a:cubicBezTo>
                      <a:cubicBezTo>
                        <a:pt x="518" y="708"/>
                        <a:pt x="384" y="789"/>
                        <a:pt x="293" y="712"/>
                      </a:cubicBezTo>
                      <a:cubicBezTo>
                        <a:pt x="202" y="635"/>
                        <a:pt x="10" y="479"/>
                        <a:pt x="5" y="360"/>
                      </a:cubicBezTo>
                      <a:cubicBezTo>
                        <a:pt x="0" y="241"/>
                        <a:pt x="130" y="120"/>
                        <a:pt x="261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01" name="TextBox 600"/>
              <p:cNvSpPr txBox="1"/>
              <p:nvPr/>
            </p:nvSpPr>
            <p:spPr>
              <a:xfrm>
                <a:off x="6096000" y="2667000"/>
                <a:ext cx="324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602" name="TextBox 601"/>
              <p:cNvSpPr txBox="1"/>
              <p:nvPr/>
            </p:nvSpPr>
            <p:spPr>
              <a:xfrm>
                <a:off x="6400800" y="25908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603" name="TextBox 602"/>
              <p:cNvSpPr txBox="1"/>
              <p:nvPr/>
            </p:nvSpPr>
            <p:spPr>
              <a:xfrm>
                <a:off x="6096000" y="24384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</p:grpSp>
        <p:grpSp>
          <p:nvGrpSpPr>
            <p:cNvPr id="545" name="组合 544"/>
            <p:cNvGrpSpPr/>
            <p:nvPr/>
          </p:nvGrpSpPr>
          <p:grpSpPr>
            <a:xfrm>
              <a:off x="5334000" y="3810000"/>
              <a:ext cx="914400" cy="902732"/>
              <a:chOff x="5334000" y="3810000"/>
              <a:chExt cx="914400" cy="902732"/>
            </a:xfrm>
          </p:grpSpPr>
          <p:grpSp>
            <p:nvGrpSpPr>
              <p:cNvPr id="609" name="Group 608"/>
              <p:cNvGrpSpPr/>
              <p:nvPr/>
            </p:nvGrpSpPr>
            <p:grpSpPr>
              <a:xfrm rot="2122859">
                <a:off x="5334000" y="3810000"/>
                <a:ext cx="609600" cy="597932"/>
                <a:chOff x="6096000" y="2438400"/>
                <a:chExt cx="609600" cy="597932"/>
              </a:xfrm>
            </p:grpSpPr>
            <p:grpSp>
              <p:nvGrpSpPr>
                <p:cNvPr id="610" name="Group 456"/>
                <p:cNvGrpSpPr/>
                <p:nvPr/>
              </p:nvGrpSpPr>
              <p:grpSpPr>
                <a:xfrm>
                  <a:off x="6172200" y="2514549"/>
                  <a:ext cx="381000" cy="380998"/>
                  <a:chOff x="1489133" y="2634916"/>
                  <a:chExt cx="171224" cy="103216"/>
                </a:xfrm>
              </p:grpSpPr>
              <p:sp>
                <p:nvSpPr>
                  <p:cNvPr id="614" name="Freeform 103"/>
                  <p:cNvSpPr>
                    <a:spLocks/>
                  </p:cNvSpPr>
                  <p:nvPr/>
                </p:nvSpPr>
                <p:spPr bwMode="auto">
                  <a:xfrm flipH="1" flipV="1">
                    <a:off x="1522870" y="2651241"/>
                    <a:ext cx="128297" cy="83556"/>
                  </a:xfrm>
                  <a:custGeom>
                    <a:avLst/>
                    <a:gdLst>
                      <a:gd name="T0" fmla="*/ 0 w 1061"/>
                      <a:gd name="T1" fmla="*/ 0 h 952"/>
                      <a:gd name="T2" fmla="*/ 344 w 1061"/>
                      <a:gd name="T3" fmla="*/ 520 h 952"/>
                      <a:gd name="T4" fmla="*/ 952 w 1061"/>
                      <a:gd name="T5" fmla="*/ 368 h 952"/>
                      <a:gd name="T6" fmla="*/ 1000 w 1061"/>
                      <a:gd name="T7" fmla="*/ 584 h 952"/>
                      <a:gd name="T8" fmla="*/ 736 w 1061"/>
                      <a:gd name="T9" fmla="*/ 696 h 952"/>
                      <a:gd name="T10" fmla="*/ 664 w 1061"/>
                      <a:gd name="T11" fmla="*/ 952 h 95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061"/>
                      <a:gd name="T19" fmla="*/ 0 h 952"/>
                      <a:gd name="T20" fmla="*/ 1061 w 1061"/>
                      <a:gd name="T21" fmla="*/ 952 h 95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061" h="952">
                        <a:moveTo>
                          <a:pt x="0" y="0"/>
                        </a:moveTo>
                        <a:cubicBezTo>
                          <a:pt x="92" y="229"/>
                          <a:pt x="185" y="459"/>
                          <a:pt x="344" y="520"/>
                        </a:cubicBezTo>
                        <a:cubicBezTo>
                          <a:pt x="503" y="581"/>
                          <a:pt x="843" y="357"/>
                          <a:pt x="952" y="368"/>
                        </a:cubicBezTo>
                        <a:cubicBezTo>
                          <a:pt x="1061" y="379"/>
                          <a:pt x="1036" y="529"/>
                          <a:pt x="1000" y="584"/>
                        </a:cubicBezTo>
                        <a:cubicBezTo>
                          <a:pt x="964" y="639"/>
                          <a:pt x="792" y="635"/>
                          <a:pt x="736" y="696"/>
                        </a:cubicBezTo>
                        <a:cubicBezTo>
                          <a:pt x="680" y="757"/>
                          <a:pt x="672" y="854"/>
                          <a:pt x="664" y="952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accent1"/>
                    </a:solidFill>
                    <a:round/>
                    <a:headEnd type="none" w="lg" len="med"/>
                    <a:tailEnd type="none" w="lg" len="med"/>
                  </a:ln>
                </p:spPr>
                <p:txBody>
                  <a:bodyPr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15" name="Freeform 104"/>
                  <p:cNvSpPr>
                    <a:spLocks/>
                  </p:cNvSpPr>
                  <p:nvPr/>
                </p:nvSpPr>
                <p:spPr bwMode="auto">
                  <a:xfrm flipH="1" flipV="1">
                    <a:off x="1489133" y="2648959"/>
                    <a:ext cx="157076" cy="86364"/>
                  </a:xfrm>
                  <a:custGeom>
                    <a:avLst/>
                    <a:gdLst>
                      <a:gd name="T0" fmla="*/ 0 w 1299"/>
                      <a:gd name="T1" fmla="*/ 984 h 984"/>
                      <a:gd name="T2" fmla="*/ 464 w 1299"/>
                      <a:gd name="T3" fmla="*/ 640 h 984"/>
                      <a:gd name="T4" fmla="*/ 216 w 1299"/>
                      <a:gd name="T5" fmla="*/ 400 h 984"/>
                      <a:gd name="T6" fmla="*/ 336 w 1299"/>
                      <a:gd name="T7" fmla="*/ 144 h 984"/>
                      <a:gd name="T8" fmla="*/ 520 w 1299"/>
                      <a:gd name="T9" fmla="*/ 224 h 984"/>
                      <a:gd name="T10" fmla="*/ 1184 w 1299"/>
                      <a:gd name="T11" fmla="*/ 144 h 984"/>
                      <a:gd name="T12" fmla="*/ 1208 w 1299"/>
                      <a:gd name="T13" fmla="*/ 0 h 984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99"/>
                      <a:gd name="T22" fmla="*/ 0 h 984"/>
                      <a:gd name="T23" fmla="*/ 1299 w 1299"/>
                      <a:gd name="T24" fmla="*/ 984 h 984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99" h="984">
                        <a:moveTo>
                          <a:pt x="0" y="984"/>
                        </a:moveTo>
                        <a:cubicBezTo>
                          <a:pt x="214" y="860"/>
                          <a:pt x="428" y="737"/>
                          <a:pt x="464" y="640"/>
                        </a:cubicBezTo>
                        <a:cubicBezTo>
                          <a:pt x="500" y="543"/>
                          <a:pt x="237" y="483"/>
                          <a:pt x="216" y="400"/>
                        </a:cubicBezTo>
                        <a:cubicBezTo>
                          <a:pt x="195" y="317"/>
                          <a:pt x="285" y="173"/>
                          <a:pt x="336" y="144"/>
                        </a:cubicBezTo>
                        <a:cubicBezTo>
                          <a:pt x="387" y="115"/>
                          <a:pt x="379" y="224"/>
                          <a:pt x="520" y="224"/>
                        </a:cubicBezTo>
                        <a:cubicBezTo>
                          <a:pt x="661" y="224"/>
                          <a:pt x="1069" y="181"/>
                          <a:pt x="1184" y="144"/>
                        </a:cubicBezTo>
                        <a:cubicBezTo>
                          <a:pt x="1299" y="107"/>
                          <a:pt x="1253" y="53"/>
                          <a:pt x="1208" y="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accent1"/>
                    </a:solidFill>
                    <a:round/>
                    <a:headEnd type="none" w="lg" len="med"/>
                    <a:tailEnd type="none" w="lg" len="med"/>
                  </a:ln>
                </p:spPr>
                <p:txBody>
                  <a:bodyPr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16" name="Freeform 105"/>
                  <p:cNvSpPr>
                    <a:spLocks/>
                  </p:cNvSpPr>
                  <p:nvPr/>
                </p:nvSpPr>
                <p:spPr bwMode="auto">
                  <a:xfrm flipH="1" flipV="1">
                    <a:off x="1511382" y="2644483"/>
                    <a:ext cx="137729" cy="84521"/>
                  </a:xfrm>
                  <a:custGeom>
                    <a:avLst/>
                    <a:gdLst>
                      <a:gd name="T0" fmla="*/ 0 w 1139"/>
                      <a:gd name="T1" fmla="*/ 464 h 963"/>
                      <a:gd name="T2" fmla="*/ 208 w 1139"/>
                      <a:gd name="T3" fmla="*/ 32 h 963"/>
                      <a:gd name="T4" fmla="*/ 408 w 1139"/>
                      <a:gd name="T5" fmla="*/ 272 h 963"/>
                      <a:gd name="T6" fmla="*/ 600 w 1139"/>
                      <a:gd name="T7" fmla="*/ 248 h 963"/>
                      <a:gd name="T8" fmla="*/ 808 w 1139"/>
                      <a:gd name="T9" fmla="*/ 136 h 963"/>
                      <a:gd name="T10" fmla="*/ 1096 w 1139"/>
                      <a:gd name="T11" fmla="*/ 376 h 963"/>
                      <a:gd name="T12" fmla="*/ 1064 w 1139"/>
                      <a:gd name="T13" fmla="*/ 488 h 963"/>
                      <a:gd name="T14" fmla="*/ 784 w 1139"/>
                      <a:gd name="T15" fmla="*/ 912 h 963"/>
                      <a:gd name="T16" fmla="*/ 488 w 1139"/>
                      <a:gd name="T17" fmla="*/ 792 h 963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139"/>
                      <a:gd name="T28" fmla="*/ 0 h 963"/>
                      <a:gd name="T29" fmla="*/ 1139 w 1139"/>
                      <a:gd name="T30" fmla="*/ 963 h 963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139" h="963">
                        <a:moveTo>
                          <a:pt x="0" y="464"/>
                        </a:moveTo>
                        <a:cubicBezTo>
                          <a:pt x="70" y="264"/>
                          <a:pt x="140" y="64"/>
                          <a:pt x="208" y="32"/>
                        </a:cubicBezTo>
                        <a:cubicBezTo>
                          <a:pt x="276" y="0"/>
                          <a:pt x="343" y="236"/>
                          <a:pt x="408" y="272"/>
                        </a:cubicBezTo>
                        <a:cubicBezTo>
                          <a:pt x="473" y="308"/>
                          <a:pt x="533" y="271"/>
                          <a:pt x="600" y="248"/>
                        </a:cubicBezTo>
                        <a:cubicBezTo>
                          <a:pt x="667" y="225"/>
                          <a:pt x="725" y="115"/>
                          <a:pt x="808" y="136"/>
                        </a:cubicBezTo>
                        <a:cubicBezTo>
                          <a:pt x="891" y="157"/>
                          <a:pt x="1053" y="317"/>
                          <a:pt x="1096" y="376"/>
                        </a:cubicBezTo>
                        <a:cubicBezTo>
                          <a:pt x="1139" y="435"/>
                          <a:pt x="1116" y="399"/>
                          <a:pt x="1064" y="488"/>
                        </a:cubicBezTo>
                        <a:cubicBezTo>
                          <a:pt x="1012" y="577"/>
                          <a:pt x="880" y="861"/>
                          <a:pt x="784" y="912"/>
                        </a:cubicBezTo>
                        <a:cubicBezTo>
                          <a:pt x="688" y="963"/>
                          <a:pt x="588" y="877"/>
                          <a:pt x="488" y="792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accent1"/>
                    </a:solidFill>
                    <a:round/>
                    <a:headEnd type="none" w="lg" len="med"/>
                    <a:tailEnd type="none" w="lg" len="med"/>
                  </a:ln>
                </p:spPr>
                <p:txBody>
                  <a:bodyPr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17" name="Freeform 106"/>
                  <p:cNvSpPr>
                    <a:spLocks/>
                  </p:cNvSpPr>
                  <p:nvPr/>
                </p:nvSpPr>
                <p:spPr bwMode="auto">
                  <a:xfrm flipH="1" flipV="1">
                    <a:off x="1543789" y="2634916"/>
                    <a:ext cx="116568" cy="103216"/>
                  </a:xfrm>
                  <a:custGeom>
                    <a:avLst/>
                    <a:gdLst>
                      <a:gd name="T0" fmla="*/ 793 w 580"/>
                      <a:gd name="T1" fmla="*/ 1176 h 1408"/>
                      <a:gd name="T2" fmla="*/ 912 w 580"/>
                      <a:gd name="T3" fmla="*/ 688 h 1408"/>
                      <a:gd name="T4" fmla="*/ 487 w 580"/>
                      <a:gd name="T5" fmla="*/ 595 h 1408"/>
                      <a:gd name="T6" fmla="*/ 8 w 580"/>
                      <a:gd name="T7" fmla="*/ 301 h 1408"/>
                      <a:gd name="T8" fmla="*/ 434 w 580"/>
                      <a:gd name="T9" fmla="*/ 0 h 14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80"/>
                      <a:gd name="T16" fmla="*/ 0 h 1408"/>
                      <a:gd name="T17" fmla="*/ 580 w 580"/>
                      <a:gd name="T18" fmla="*/ 1408 h 140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80" h="1408">
                        <a:moveTo>
                          <a:pt x="477" y="1408"/>
                        </a:moveTo>
                        <a:cubicBezTo>
                          <a:pt x="528" y="1174"/>
                          <a:pt x="580" y="940"/>
                          <a:pt x="549" y="824"/>
                        </a:cubicBezTo>
                        <a:cubicBezTo>
                          <a:pt x="518" y="708"/>
                          <a:pt x="384" y="789"/>
                          <a:pt x="293" y="712"/>
                        </a:cubicBezTo>
                        <a:cubicBezTo>
                          <a:pt x="202" y="635"/>
                          <a:pt x="10" y="479"/>
                          <a:pt x="5" y="360"/>
                        </a:cubicBezTo>
                        <a:cubicBezTo>
                          <a:pt x="0" y="241"/>
                          <a:pt x="130" y="120"/>
                          <a:pt x="261" y="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accent1"/>
                    </a:solidFill>
                    <a:round/>
                    <a:headEnd type="none" w="lg" len="med"/>
                    <a:tailEnd type="none" w="lg" len="med"/>
                  </a:ln>
                </p:spPr>
                <p:txBody>
                  <a:bodyPr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11" name="TextBox 610"/>
                <p:cNvSpPr txBox="1"/>
                <p:nvPr/>
              </p:nvSpPr>
              <p:spPr>
                <a:xfrm>
                  <a:off x="6096000" y="2667000"/>
                  <a:ext cx="3241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612" name="TextBox 611"/>
                <p:cNvSpPr txBox="1"/>
                <p:nvPr/>
              </p:nvSpPr>
              <p:spPr>
                <a:xfrm>
                  <a:off x="6400800" y="2590800"/>
                  <a:ext cx="304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613" name="TextBox 612"/>
                <p:cNvSpPr txBox="1"/>
                <p:nvPr/>
              </p:nvSpPr>
              <p:spPr>
                <a:xfrm>
                  <a:off x="6096000" y="2438400"/>
                  <a:ext cx="304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>
              <a:xfrm>
                <a:off x="5638800" y="4114800"/>
                <a:ext cx="609600" cy="597932"/>
                <a:chOff x="6096000" y="2438400"/>
                <a:chExt cx="609600" cy="597932"/>
              </a:xfrm>
            </p:grpSpPr>
            <p:grpSp>
              <p:nvGrpSpPr>
                <p:cNvPr id="619" name="Group 456"/>
                <p:cNvGrpSpPr/>
                <p:nvPr/>
              </p:nvGrpSpPr>
              <p:grpSpPr>
                <a:xfrm>
                  <a:off x="6172200" y="2514549"/>
                  <a:ext cx="381000" cy="380998"/>
                  <a:chOff x="1489133" y="2634916"/>
                  <a:chExt cx="171224" cy="103216"/>
                </a:xfrm>
              </p:grpSpPr>
              <p:sp>
                <p:nvSpPr>
                  <p:cNvPr id="623" name="Freeform 103"/>
                  <p:cNvSpPr>
                    <a:spLocks/>
                  </p:cNvSpPr>
                  <p:nvPr/>
                </p:nvSpPr>
                <p:spPr bwMode="auto">
                  <a:xfrm flipH="1" flipV="1">
                    <a:off x="1522870" y="2651241"/>
                    <a:ext cx="128297" cy="83556"/>
                  </a:xfrm>
                  <a:custGeom>
                    <a:avLst/>
                    <a:gdLst>
                      <a:gd name="T0" fmla="*/ 0 w 1061"/>
                      <a:gd name="T1" fmla="*/ 0 h 952"/>
                      <a:gd name="T2" fmla="*/ 344 w 1061"/>
                      <a:gd name="T3" fmla="*/ 520 h 952"/>
                      <a:gd name="T4" fmla="*/ 952 w 1061"/>
                      <a:gd name="T5" fmla="*/ 368 h 952"/>
                      <a:gd name="T6" fmla="*/ 1000 w 1061"/>
                      <a:gd name="T7" fmla="*/ 584 h 952"/>
                      <a:gd name="T8" fmla="*/ 736 w 1061"/>
                      <a:gd name="T9" fmla="*/ 696 h 952"/>
                      <a:gd name="T10" fmla="*/ 664 w 1061"/>
                      <a:gd name="T11" fmla="*/ 952 h 95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061"/>
                      <a:gd name="T19" fmla="*/ 0 h 952"/>
                      <a:gd name="T20" fmla="*/ 1061 w 1061"/>
                      <a:gd name="T21" fmla="*/ 952 h 95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061" h="952">
                        <a:moveTo>
                          <a:pt x="0" y="0"/>
                        </a:moveTo>
                        <a:cubicBezTo>
                          <a:pt x="92" y="229"/>
                          <a:pt x="185" y="459"/>
                          <a:pt x="344" y="520"/>
                        </a:cubicBezTo>
                        <a:cubicBezTo>
                          <a:pt x="503" y="581"/>
                          <a:pt x="843" y="357"/>
                          <a:pt x="952" y="368"/>
                        </a:cubicBezTo>
                        <a:cubicBezTo>
                          <a:pt x="1061" y="379"/>
                          <a:pt x="1036" y="529"/>
                          <a:pt x="1000" y="584"/>
                        </a:cubicBezTo>
                        <a:cubicBezTo>
                          <a:pt x="964" y="639"/>
                          <a:pt x="792" y="635"/>
                          <a:pt x="736" y="696"/>
                        </a:cubicBezTo>
                        <a:cubicBezTo>
                          <a:pt x="680" y="757"/>
                          <a:pt x="672" y="854"/>
                          <a:pt x="664" y="952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accent1"/>
                    </a:solidFill>
                    <a:round/>
                    <a:headEnd type="none" w="lg" len="med"/>
                    <a:tailEnd type="none" w="lg" len="med"/>
                  </a:ln>
                </p:spPr>
                <p:txBody>
                  <a:bodyPr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24" name="Freeform 104"/>
                  <p:cNvSpPr>
                    <a:spLocks/>
                  </p:cNvSpPr>
                  <p:nvPr/>
                </p:nvSpPr>
                <p:spPr bwMode="auto">
                  <a:xfrm flipH="1" flipV="1">
                    <a:off x="1489133" y="2648959"/>
                    <a:ext cx="157076" cy="86364"/>
                  </a:xfrm>
                  <a:custGeom>
                    <a:avLst/>
                    <a:gdLst>
                      <a:gd name="T0" fmla="*/ 0 w 1299"/>
                      <a:gd name="T1" fmla="*/ 984 h 984"/>
                      <a:gd name="T2" fmla="*/ 464 w 1299"/>
                      <a:gd name="T3" fmla="*/ 640 h 984"/>
                      <a:gd name="T4" fmla="*/ 216 w 1299"/>
                      <a:gd name="T5" fmla="*/ 400 h 984"/>
                      <a:gd name="T6" fmla="*/ 336 w 1299"/>
                      <a:gd name="T7" fmla="*/ 144 h 984"/>
                      <a:gd name="T8" fmla="*/ 520 w 1299"/>
                      <a:gd name="T9" fmla="*/ 224 h 984"/>
                      <a:gd name="T10" fmla="*/ 1184 w 1299"/>
                      <a:gd name="T11" fmla="*/ 144 h 984"/>
                      <a:gd name="T12" fmla="*/ 1208 w 1299"/>
                      <a:gd name="T13" fmla="*/ 0 h 984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99"/>
                      <a:gd name="T22" fmla="*/ 0 h 984"/>
                      <a:gd name="T23" fmla="*/ 1299 w 1299"/>
                      <a:gd name="T24" fmla="*/ 984 h 984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99" h="984">
                        <a:moveTo>
                          <a:pt x="0" y="984"/>
                        </a:moveTo>
                        <a:cubicBezTo>
                          <a:pt x="214" y="860"/>
                          <a:pt x="428" y="737"/>
                          <a:pt x="464" y="640"/>
                        </a:cubicBezTo>
                        <a:cubicBezTo>
                          <a:pt x="500" y="543"/>
                          <a:pt x="237" y="483"/>
                          <a:pt x="216" y="400"/>
                        </a:cubicBezTo>
                        <a:cubicBezTo>
                          <a:pt x="195" y="317"/>
                          <a:pt x="285" y="173"/>
                          <a:pt x="336" y="144"/>
                        </a:cubicBezTo>
                        <a:cubicBezTo>
                          <a:pt x="387" y="115"/>
                          <a:pt x="379" y="224"/>
                          <a:pt x="520" y="224"/>
                        </a:cubicBezTo>
                        <a:cubicBezTo>
                          <a:pt x="661" y="224"/>
                          <a:pt x="1069" y="181"/>
                          <a:pt x="1184" y="144"/>
                        </a:cubicBezTo>
                        <a:cubicBezTo>
                          <a:pt x="1299" y="107"/>
                          <a:pt x="1253" y="53"/>
                          <a:pt x="1208" y="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accent1"/>
                    </a:solidFill>
                    <a:round/>
                    <a:headEnd type="none" w="lg" len="med"/>
                    <a:tailEnd type="none" w="lg" len="med"/>
                  </a:ln>
                </p:spPr>
                <p:txBody>
                  <a:bodyPr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25" name="Freeform 105"/>
                  <p:cNvSpPr>
                    <a:spLocks/>
                  </p:cNvSpPr>
                  <p:nvPr/>
                </p:nvSpPr>
                <p:spPr bwMode="auto">
                  <a:xfrm flipH="1" flipV="1">
                    <a:off x="1511382" y="2644483"/>
                    <a:ext cx="137729" cy="84521"/>
                  </a:xfrm>
                  <a:custGeom>
                    <a:avLst/>
                    <a:gdLst>
                      <a:gd name="T0" fmla="*/ 0 w 1139"/>
                      <a:gd name="T1" fmla="*/ 464 h 963"/>
                      <a:gd name="T2" fmla="*/ 208 w 1139"/>
                      <a:gd name="T3" fmla="*/ 32 h 963"/>
                      <a:gd name="T4" fmla="*/ 408 w 1139"/>
                      <a:gd name="T5" fmla="*/ 272 h 963"/>
                      <a:gd name="T6" fmla="*/ 600 w 1139"/>
                      <a:gd name="T7" fmla="*/ 248 h 963"/>
                      <a:gd name="T8" fmla="*/ 808 w 1139"/>
                      <a:gd name="T9" fmla="*/ 136 h 963"/>
                      <a:gd name="T10" fmla="*/ 1096 w 1139"/>
                      <a:gd name="T11" fmla="*/ 376 h 963"/>
                      <a:gd name="T12" fmla="*/ 1064 w 1139"/>
                      <a:gd name="T13" fmla="*/ 488 h 963"/>
                      <a:gd name="T14" fmla="*/ 784 w 1139"/>
                      <a:gd name="T15" fmla="*/ 912 h 963"/>
                      <a:gd name="T16" fmla="*/ 488 w 1139"/>
                      <a:gd name="T17" fmla="*/ 792 h 963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139"/>
                      <a:gd name="T28" fmla="*/ 0 h 963"/>
                      <a:gd name="T29" fmla="*/ 1139 w 1139"/>
                      <a:gd name="T30" fmla="*/ 963 h 963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139" h="963">
                        <a:moveTo>
                          <a:pt x="0" y="464"/>
                        </a:moveTo>
                        <a:cubicBezTo>
                          <a:pt x="70" y="264"/>
                          <a:pt x="140" y="64"/>
                          <a:pt x="208" y="32"/>
                        </a:cubicBezTo>
                        <a:cubicBezTo>
                          <a:pt x="276" y="0"/>
                          <a:pt x="343" y="236"/>
                          <a:pt x="408" y="272"/>
                        </a:cubicBezTo>
                        <a:cubicBezTo>
                          <a:pt x="473" y="308"/>
                          <a:pt x="533" y="271"/>
                          <a:pt x="600" y="248"/>
                        </a:cubicBezTo>
                        <a:cubicBezTo>
                          <a:pt x="667" y="225"/>
                          <a:pt x="725" y="115"/>
                          <a:pt x="808" y="136"/>
                        </a:cubicBezTo>
                        <a:cubicBezTo>
                          <a:pt x="891" y="157"/>
                          <a:pt x="1053" y="317"/>
                          <a:pt x="1096" y="376"/>
                        </a:cubicBezTo>
                        <a:cubicBezTo>
                          <a:pt x="1139" y="435"/>
                          <a:pt x="1116" y="399"/>
                          <a:pt x="1064" y="488"/>
                        </a:cubicBezTo>
                        <a:cubicBezTo>
                          <a:pt x="1012" y="577"/>
                          <a:pt x="880" y="861"/>
                          <a:pt x="784" y="912"/>
                        </a:cubicBezTo>
                        <a:cubicBezTo>
                          <a:pt x="688" y="963"/>
                          <a:pt x="588" y="877"/>
                          <a:pt x="488" y="792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accent1"/>
                    </a:solidFill>
                    <a:round/>
                    <a:headEnd type="none" w="lg" len="med"/>
                    <a:tailEnd type="none" w="lg" len="med"/>
                  </a:ln>
                </p:spPr>
                <p:txBody>
                  <a:bodyPr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26" name="Freeform 106"/>
                  <p:cNvSpPr>
                    <a:spLocks/>
                  </p:cNvSpPr>
                  <p:nvPr/>
                </p:nvSpPr>
                <p:spPr bwMode="auto">
                  <a:xfrm flipH="1" flipV="1">
                    <a:off x="1543789" y="2634916"/>
                    <a:ext cx="116568" cy="103216"/>
                  </a:xfrm>
                  <a:custGeom>
                    <a:avLst/>
                    <a:gdLst>
                      <a:gd name="T0" fmla="*/ 793 w 580"/>
                      <a:gd name="T1" fmla="*/ 1176 h 1408"/>
                      <a:gd name="T2" fmla="*/ 912 w 580"/>
                      <a:gd name="T3" fmla="*/ 688 h 1408"/>
                      <a:gd name="T4" fmla="*/ 487 w 580"/>
                      <a:gd name="T5" fmla="*/ 595 h 1408"/>
                      <a:gd name="T6" fmla="*/ 8 w 580"/>
                      <a:gd name="T7" fmla="*/ 301 h 1408"/>
                      <a:gd name="T8" fmla="*/ 434 w 580"/>
                      <a:gd name="T9" fmla="*/ 0 h 14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80"/>
                      <a:gd name="T16" fmla="*/ 0 h 1408"/>
                      <a:gd name="T17" fmla="*/ 580 w 580"/>
                      <a:gd name="T18" fmla="*/ 1408 h 140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80" h="1408">
                        <a:moveTo>
                          <a:pt x="477" y="1408"/>
                        </a:moveTo>
                        <a:cubicBezTo>
                          <a:pt x="528" y="1174"/>
                          <a:pt x="580" y="940"/>
                          <a:pt x="549" y="824"/>
                        </a:cubicBezTo>
                        <a:cubicBezTo>
                          <a:pt x="518" y="708"/>
                          <a:pt x="384" y="789"/>
                          <a:pt x="293" y="712"/>
                        </a:cubicBezTo>
                        <a:cubicBezTo>
                          <a:pt x="202" y="635"/>
                          <a:pt x="10" y="479"/>
                          <a:pt x="5" y="360"/>
                        </a:cubicBezTo>
                        <a:cubicBezTo>
                          <a:pt x="0" y="241"/>
                          <a:pt x="130" y="120"/>
                          <a:pt x="261" y="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accent1"/>
                    </a:solidFill>
                    <a:round/>
                    <a:headEnd type="none" w="lg" len="med"/>
                    <a:tailEnd type="none" w="lg" len="med"/>
                  </a:ln>
                </p:spPr>
                <p:txBody>
                  <a:bodyPr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20" name="TextBox 619"/>
                <p:cNvSpPr txBox="1"/>
                <p:nvPr/>
              </p:nvSpPr>
              <p:spPr>
                <a:xfrm>
                  <a:off x="6096000" y="2667000"/>
                  <a:ext cx="3241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621" name="TextBox 620"/>
                <p:cNvSpPr txBox="1"/>
                <p:nvPr/>
              </p:nvSpPr>
              <p:spPr>
                <a:xfrm>
                  <a:off x="6400800" y="2590800"/>
                  <a:ext cx="304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  <p:sp>
              <p:nvSpPr>
                <p:cNvPr id="622" name="TextBox 621"/>
                <p:cNvSpPr txBox="1"/>
                <p:nvPr/>
              </p:nvSpPr>
              <p:spPr>
                <a:xfrm>
                  <a:off x="6096000" y="2438400"/>
                  <a:ext cx="304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+</a:t>
                  </a:r>
                  <a:endParaRPr lang="en-US" dirty="0"/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1.11111E-6 L 5.55112E-17 0.41111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7.40741E-7 L -0.00069 0.34074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28" dur="5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4.07407E-6 L 5.55112E-17 0.34282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1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32" dur="5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Bridge Aggregation</a:t>
            </a:r>
          </a:p>
        </p:txBody>
      </p:sp>
      <p:sp>
        <p:nvSpPr>
          <p:cNvPr id="232" name="Content Placeholder 23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Similar to electro-static patch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Electro</a:t>
            </a:r>
            <a:r>
              <a:rPr lang="en-US" altLang="zh-CN" dirty="0"/>
              <a:t>-</a:t>
            </a:r>
            <a:r>
              <a:rPr lang="en-US" dirty="0"/>
              <a:t>static </a:t>
            </a:r>
            <a:r>
              <a:rPr lang="en-US" dirty="0" smtClean="0"/>
              <a:t>Patch: Charge matters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Bridge Aggregation: Particle size matters</a:t>
            </a:r>
          </a:p>
          <a:p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4" name="Content Placeholder 233"/>
          <p:cNvGrpSpPr>
            <a:grpSpLocks noGrp="1"/>
          </p:cNvGrpSpPr>
          <p:nvPr/>
        </p:nvGrpSpPr>
        <p:grpSpPr>
          <a:xfrm>
            <a:off x="2097687" y="3095982"/>
            <a:ext cx="4191000" cy="3208508"/>
            <a:chOff x="1192112" y="1865203"/>
            <a:chExt cx="3760943" cy="2992176"/>
          </a:xfrm>
        </p:grpSpPr>
        <p:grpSp>
          <p:nvGrpSpPr>
            <p:cNvPr id="235" name="Group 6"/>
            <p:cNvGrpSpPr/>
            <p:nvPr/>
          </p:nvGrpSpPr>
          <p:grpSpPr>
            <a:xfrm>
              <a:off x="1447799" y="1865201"/>
              <a:ext cx="2209799" cy="990600"/>
              <a:chOff x="152400" y="2100590"/>
              <a:chExt cx="3196089" cy="1013430"/>
            </a:xfrm>
          </p:grpSpPr>
          <p:sp>
            <p:nvSpPr>
              <p:cNvPr id="381" name="AutoShape 6"/>
              <p:cNvSpPr>
                <a:spLocks noChangeAspect="1" noChangeArrowheads="1"/>
              </p:cNvSpPr>
              <p:nvPr/>
            </p:nvSpPr>
            <p:spPr bwMode="auto">
              <a:xfrm flipH="1">
                <a:off x="228600" y="2438400"/>
                <a:ext cx="2971800" cy="403249"/>
              </a:xfrm>
              <a:prstGeom prst="octagon">
                <a:avLst>
                  <a:gd name="adj" fmla="val 50000"/>
                </a:avLst>
              </a:prstGeom>
              <a:solidFill>
                <a:srgbClr val="663300">
                  <a:alpha val="20000"/>
                </a:srgbClr>
              </a:solidFill>
              <a:ln w="3175" algn="ctr">
                <a:solidFill>
                  <a:schemeClr val="tx2"/>
                </a:solidFill>
                <a:miter lim="800000"/>
                <a:headEnd type="none" w="lg" len="med"/>
                <a:tailEnd type="none" w="lg" len="med"/>
              </a:ln>
            </p:spPr>
            <p:txBody>
              <a:bodyPr wrap="square" anchor="ctr">
                <a:noAutofit/>
              </a:bodyPr>
              <a:lstStyle/>
              <a:p>
                <a:endParaRPr lang="en-US" sz="2000"/>
              </a:p>
            </p:txBody>
          </p:sp>
          <p:sp>
            <p:nvSpPr>
              <p:cNvPr id="382" name="TextBox 9"/>
              <p:cNvSpPr txBox="1"/>
              <p:nvPr/>
            </p:nvSpPr>
            <p:spPr>
              <a:xfrm>
                <a:off x="3810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83" name="TextBox 10"/>
              <p:cNvSpPr txBox="1"/>
              <p:nvPr/>
            </p:nvSpPr>
            <p:spPr>
              <a:xfrm>
                <a:off x="6096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84" name="TextBox 11"/>
              <p:cNvSpPr txBox="1"/>
              <p:nvPr/>
            </p:nvSpPr>
            <p:spPr>
              <a:xfrm>
                <a:off x="7620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85" name="TextBox 12"/>
              <p:cNvSpPr txBox="1"/>
              <p:nvPr/>
            </p:nvSpPr>
            <p:spPr>
              <a:xfrm>
                <a:off x="918711" y="2205335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86" name="TextBox 13"/>
              <p:cNvSpPr txBox="1"/>
              <p:nvPr/>
            </p:nvSpPr>
            <p:spPr>
              <a:xfrm>
                <a:off x="1299711" y="2205335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87" name="TextBox 14"/>
              <p:cNvSpPr txBox="1"/>
              <p:nvPr/>
            </p:nvSpPr>
            <p:spPr>
              <a:xfrm>
                <a:off x="1066800" y="210059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88" name="TextBox 15"/>
              <p:cNvSpPr txBox="1"/>
              <p:nvPr/>
            </p:nvSpPr>
            <p:spPr>
              <a:xfrm>
                <a:off x="14478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89" name="TextBox 16"/>
              <p:cNvSpPr txBox="1"/>
              <p:nvPr/>
            </p:nvSpPr>
            <p:spPr>
              <a:xfrm>
                <a:off x="16002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90" name="TextBox 17"/>
              <p:cNvSpPr txBox="1"/>
              <p:nvPr/>
            </p:nvSpPr>
            <p:spPr>
              <a:xfrm>
                <a:off x="19812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91" name="TextBox 18"/>
              <p:cNvSpPr txBox="1"/>
              <p:nvPr/>
            </p:nvSpPr>
            <p:spPr>
              <a:xfrm>
                <a:off x="2246390" y="2100590"/>
                <a:ext cx="3766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92" name="TextBox 19"/>
              <p:cNvSpPr txBox="1"/>
              <p:nvPr/>
            </p:nvSpPr>
            <p:spPr>
              <a:xfrm>
                <a:off x="26670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93" name="TextBox 20"/>
              <p:cNvSpPr txBox="1"/>
              <p:nvPr/>
            </p:nvSpPr>
            <p:spPr>
              <a:xfrm>
                <a:off x="381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94" name="TextBox 21"/>
              <p:cNvSpPr txBox="1"/>
              <p:nvPr/>
            </p:nvSpPr>
            <p:spPr>
              <a:xfrm>
                <a:off x="762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95" name="TextBox 22"/>
              <p:cNvSpPr txBox="1"/>
              <p:nvPr/>
            </p:nvSpPr>
            <p:spPr>
              <a:xfrm>
                <a:off x="1143000" y="2514600"/>
                <a:ext cx="304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96" name="TextBox 23"/>
              <p:cNvSpPr txBox="1"/>
              <p:nvPr/>
            </p:nvSpPr>
            <p:spPr>
              <a:xfrm>
                <a:off x="1524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97" name="TextBox 24"/>
              <p:cNvSpPr txBox="1"/>
              <p:nvPr/>
            </p:nvSpPr>
            <p:spPr>
              <a:xfrm>
                <a:off x="1833111" y="221998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98" name="TextBox 25"/>
              <p:cNvSpPr txBox="1"/>
              <p:nvPr/>
            </p:nvSpPr>
            <p:spPr>
              <a:xfrm>
                <a:off x="24384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99" name="TextBox 26"/>
              <p:cNvSpPr txBox="1"/>
              <p:nvPr/>
            </p:nvSpPr>
            <p:spPr>
              <a:xfrm>
                <a:off x="17526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400" name="TextBox 27"/>
              <p:cNvSpPr txBox="1"/>
              <p:nvPr/>
            </p:nvSpPr>
            <p:spPr>
              <a:xfrm>
                <a:off x="12954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401" name="TextBox 28"/>
              <p:cNvSpPr txBox="1"/>
              <p:nvPr/>
            </p:nvSpPr>
            <p:spPr>
              <a:xfrm>
                <a:off x="20574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402" name="TextBox 29"/>
              <p:cNvSpPr txBox="1"/>
              <p:nvPr/>
            </p:nvSpPr>
            <p:spPr>
              <a:xfrm>
                <a:off x="2286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403" name="TextBox 30"/>
              <p:cNvSpPr txBox="1"/>
              <p:nvPr/>
            </p:nvSpPr>
            <p:spPr>
              <a:xfrm>
                <a:off x="25908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404" name="TextBox 403"/>
              <p:cNvSpPr txBox="1"/>
              <p:nvPr/>
            </p:nvSpPr>
            <p:spPr>
              <a:xfrm>
                <a:off x="27432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405" name="TextBox 404"/>
              <p:cNvSpPr txBox="1"/>
              <p:nvPr/>
            </p:nvSpPr>
            <p:spPr>
              <a:xfrm>
                <a:off x="2971800" y="24384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406" name="TextBox 405"/>
              <p:cNvSpPr txBox="1"/>
              <p:nvPr/>
            </p:nvSpPr>
            <p:spPr>
              <a:xfrm>
                <a:off x="28956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407" name="TextBox 34"/>
              <p:cNvSpPr txBox="1"/>
              <p:nvPr/>
            </p:nvSpPr>
            <p:spPr>
              <a:xfrm>
                <a:off x="152400" y="22860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408" name="TextBox 407"/>
              <p:cNvSpPr txBox="1"/>
              <p:nvPr/>
            </p:nvSpPr>
            <p:spPr>
              <a:xfrm>
                <a:off x="152400" y="24384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</p:grpSp>
        <p:grpSp>
          <p:nvGrpSpPr>
            <p:cNvPr id="236" name="Group 456"/>
            <p:cNvGrpSpPr/>
            <p:nvPr/>
          </p:nvGrpSpPr>
          <p:grpSpPr>
            <a:xfrm>
              <a:off x="3581399" y="3160554"/>
              <a:ext cx="381000" cy="380998"/>
              <a:chOff x="1489133" y="2634916"/>
              <a:chExt cx="171224" cy="103216"/>
            </a:xfrm>
          </p:grpSpPr>
          <p:sp>
            <p:nvSpPr>
              <p:cNvPr id="377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78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79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80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237" name="Group 46"/>
            <p:cNvGrpSpPr/>
            <p:nvPr/>
          </p:nvGrpSpPr>
          <p:grpSpPr>
            <a:xfrm rot="4273049">
              <a:off x="506312" y="3180978"/>
              <a:ext cx="2362199" cy="990600"/>
              <a:chOff x="152400" y="2100590"/>
              <a:chExt cx="3196089" cy="1013430"/>
            </a:xfrm>
          </p:grpSpPr>
          <p:sp>
            <p:nvSpPr>
              <p:cNvPr id="349" name="AutoShape 6"/>
              <p:cNvSpPr>
                <a:spLocks noChangeAspect="1" noChangeArrowheads="1"/>
              </p:cNvSpPr>
              <p:nvPr/>
            </p:nvSpPr>
            <p:spPr bwMode="auto">
              <a:xfrm flipH="1">
                <a:off x="228600" y="2438400"/>
                <a:ext cx="2971800" cy="403249"/>
              </a:xfrm>
              <a:prstGeom prst="octagon">
                <a:avLst>
                  <a:gd name="adj" fmla="val 50000"/>
                </a:avLst>
              </a:prstGeom>
              <a:solidFill>
                <a:srgbClr val="663300">
                  <a:alpha val="20000"/>
                </a:srgbClr>
              </a:solidFill>
              <a:ln w="3175" algn="ctr">
                <a:solidFill>
                  <a:schemeClr val="tx2"/>
                </a:solidFill>
                <a:miter lim="800000"/>
                <a:headEnd type="none" w="lg" len="med"/>
                <a:tailEnd type="none" w="lg" len="med"/>
              </a:ln>
            </p:spPr>
            <p:txBody>
              <a:bodyPr wrap="square" anchor="ctr">
                <a:noAutofit/>
              </a:bodyPr>
              <a:lstStyle/>
              <a:p>
                <a:endParaRPr lang="en-US" sz="2000"/>
              </a:p>
            </p:txBody>
          </p:sp>
          <p:sp>
            <p:nvSpPr>
              <p:cNvPr id="350" name="TextBox 349"/>
              <p:cNvSpPr txBox="1"/>
              <p:nvPr/>
            </p:nvSpPr>
            <p:spPr>
              <a:xfrm>
                <a:off x="3810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51" name="TextBox 350"/>
              <p:cNvSpPr txBox="1"/>
              <p:nvPr/>
            </p:nvSpPr>
            <p:spPr>
              <a:xfrm>
                <a:off x="6096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52" name="TextBox 50"/>
              <p:cNvSpPr txBox="1"/>
              <p:nvPr/>
            </p:nvSpPr>
            <p:spPr>
              <a:xfrm>
                <a:off x="7620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53" name="TextBox 352"/>
              <p:cNvSpPr txBox="1"/>
              <p:nvPr/>
            </p:nvSpPr>
            <p:spPr>
              <a:xfrm>
                <a:off x="918711" y="2205335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54" name="TextBox 353"/>
              <p:cNvSpPr txBox="1"/>
              <p:nvPr/>
            </p:nvSpPr>
            <p:spPr>
              <a:xfrm>
                <a:off x="1299711" y="2205335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55" name="TextBox 354"/>
              <p:cNvSpPr txBox="1"/>
              <p:nvPr/>
            </p:nvSpPr>
            <p:spPr>
              <a:xfrm>
                <a:off x="1066800" y="210059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56" name="TextBox 355"/>
              <p:cNvSpPr txBox="1"/>
              <p:nvPr/>
            </p:nvSpPr>
            <p:spPr>
              <a:xfrm>
                <a:off x="14478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57" name="TextBox 356"/>
              <p:cNvSpPr txBox="1"/>
              <p:nvPr/>
            </p:nvSpPr>
            <p:spPr>
              <a:xfrm>
                <a:off x="16002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58" name="TextBox 357"/>
              <p:cNvSpPr txBox="1"/>
              <p:nvPr/>
            </p:nvSpPr>
            <p:spPr>
              <a:xfrm>
                <a:off x="19812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59" name="TextBox 358"/>
              <p:cNvSpPr txBox="1"/>
              <p:nvPr/>
            </p:nvSpPr>
            <p:spPr>
              <a:xfrm>
                <a:off x="22098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60" name="TextBox 58"/>
              <p:cNvSpPr txBox="1"/>
              <p:nvPr/>
            </p:nvSpPr>
            <p:spPr>
              <a:xfrm>
                <a:off x="26670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61" name="TextBox 360"/>
              <p:cNvSpPr txBox="1"/>
              <p:nvPr/>
            </p:nvSpPr>
            <p:spPr>
              <a:xfrm>
                <a:off x="381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62" name="TextBox 361"/>
              <p:cNvSpPr txBox="1"/>
              <p:nvPr/>
            </p:nvSpPr>
            <p:spPr>
              <a:xfrm>
                <a:off x="762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63" name="TextBox 362"/>
              <p:cNvSpPr txBox="1"/>
              <p:nvPr/>
            </p:nvSpPr>
            <p:spPr>
              <a:xfrm>
                <a:off x="1143000" y="2514600"/>
                <a:ext cx="304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64" name="TextBox 363"/>
              <p:cNvSpPr txBox="1"/>
              <p:nvPr/>
            </p:nvSpPr>
            <p:spPr>
              <a:xfrm>
                <a:off x="1524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65" name="TextBox 364"/>
              <p:cNvSpPr txBox="1"/>
              <p:nvPr/>
            </p:nvSpPr>
            <p:spPr>
              <a:xfrm>
                <a:off x="1833111" y="221998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66" name="TextBox 365"/>
              <p:cNvSpPr txBox="1"/>
              <p:nvPr/>
            </p:nvSpPr>
            <p:spPr>
              <a:xfrm>
                <a:off x="24384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67" name="TextBox 366"/>
              <p:cNvSpPr txBox="1"/>
              <p:nvPr/>
            </p:nvSpPr>
            <p:spPr>
              <a:xfrm>
                <a:off x="17526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68" name="TextBox 367"/>
              <p:cNvSpPr txBox="1"/>
              <p:nvPr/>
            </p:nvSpPr>
            <p:spPr>
              <a:xfrm>
                <a:off x="12954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69" name="TextBox 368"/>
              <p:cNvSpPr txBox="1"/>
              <p:nvPr/>
            </p:nvSpPr>
            <p:spPr>
              <a:xfrm>
                <a:off x="20574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70" name="TextBox 369"/>
              <p:cNvSpPr txBox="1"/>
              <p:nvPr/>
            </p:nvSpPr>
            <p:spPr>
              <a:xfrm>
                <a:off x="2286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71" name="TextBox 370"/>
              <p:cNvSpPr txBox="1"/>
              <p:nvPr/>
            </p:nvSpPr>
            <p:spPr>
              <a:xfrm>
                <a:off x="25908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72" name="TextBox 371"/>
              <p:cNvSpPr txBox="1"/>
              <p:nvPr/>
            </p:nvSpPr>
            <p:spPr>
              <a:xfrm>
                <a:off x="27432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73" name="TextBox 372"/>
              <p:cNvSpPr txBox="1"/>
              <p:nvPr/>
            </p:nvSpPr>
            <p:spPr>
              <a:xfrm>
                <a:off x="2971800" y="24384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74" name="TextBox 373"/>
              <p:cNvSpPr txBox="1"/>
              <p:nvPr/>
            </p:nvSpPr>
            <p:spPr>
              <a:xfrm>
                <a:off x="28956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75" name="TextBox 374"/>
              <p:cNvSpPr txBox="1"/>
              <p:nvPr/>
            </p:nvSpPr>
            <p:spPr>
              <a:xfrm>
                <a:off x="152400" y="22860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76" name="TextBox 375"/>
              <p:cNvSpPr txBox="1"/>
              <p:nvPr/>
            </p:nvSpPr>
            <p:spPr>
              <a:xfrm>
                <a:off x="152400" y="24384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</p:grpSp>
        <p:grpSp>
          <p:nvGrpSpPr>
            <p:cNvPr id="238" name="Group 75"/>
            <p:cNvGrpSpPr/>
            <p:nvPr/>
          </p:nvGrpSpPr>
          <p:grpSpPr>
            <a:xfrm rot="19576875">
              <a:off x="2590854" y="2399475"/>
              <a:ext cx="2362199" cy="990600"/>
              <a:chOff x="152400" y="2100590"/>
              <a:chExt cx="3196089" cy="1013430"/>
            </a:xfrm>
          </p:grpSpPr>
          <p:sp>
            <p:nvSpPr>
              <p:cNvPr id="321" name="AutoShape 6"/>
              <p:cNvSpPr>
                <a:spLocks noChangeAspect="1" noChangeArrowheads="1"/>
              </p:cNvSpPr>
              <p:nvPr/>
            </p:nvSpPr>
            <p:spPr bwMode="auto">
              <a:xfrm flipH="1">
                <a:off x="228600" y="2438400"/>
                <a:ext cx="2971800" cy="403249"/>
              </a:xfrm>
              <a:prstGeom prst="octagon">
                <a:avLst>
                  <a:gd name="adj" fmla="val 50000"/>
                </a:avLst>
              </a:prstGeom>
              <a:solidFill>
                <a:srgbClr val="663300">
                  <a:alpha val="20000"/>
                </a:srgbClr>
              </a:solidFill>
              <a:ln w="3175" algn="ctr">
                <a:solidFill>
                  <a:schemeClr val="tx2"/>
                </a:solidFill>
                <a:miter lim="800000"/>
                <a:headEnd type="none" w="lg" len="med"/>
                <a:tailEnd type="none" w="lg" len="med"/>
              </a:ln>
            </p:spPr>
            <p:txBody>
              <a:bodyPr wrap="square" anchor="ctr">
                <a:noAutofit/>
              </a:bodyPr>
              <a:lstStyle/>
              <a:p>
                <a:endParaRPr lang="en-US" sz="2000"/>
              </a:p>
            </p:txBody>
          </p:sp>
          <p:sp>
            <p:nvSpPr>
              <p:cNvPr id="322" name="TextBox 321"/>
              <p:cNvSpPr txBox="1"/>
              <p:nvPr/>
            </p:nvSpPr>
            <p:spPr>
              <a:xfrm>
                <a:off x="3810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23" name="TextBox 322"/>
              <p:cNvSpPr txBox="1"/>
              <p:nvPr/>
            </p:nvSpPr>
            <p:spPr>
              <a:xfrm>
                <a:off x="6096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24" name="TextBox 323"/>
              <p:cNvSpPr txBox="1"/>
              <p:nvPr/>
            </p:nvSpPr>
            <p:spPr>
              <a:xfrm>
                <a:off x="7620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25" name="TextBox 324"/>
              <p:cNvSpPr txBox="1"/>
              <p:nvPr/>
            </p:nvSpPr>
            <p:spPr>
              <a:xfrm>
                <a:off x="918711" y="2205335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26" name="TextBox 325"/>
              <p:cNvSpPr txBox="1"/>
              <p:nvPr/>
            </p:nvSpPr>
            <p:spPr>
              <a:xfrm>
                <a:off x="1299711" y="2205335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27" name="TextBox 326"/>
              <p:cNvSpPr txBox="1"/>
              <p:nvPr/>
            </p:nvSpPr>
            <p:spPr>
              <a:xfrm>
                <a:off x="1066800" y="210059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28" name="TextBox 327"/>
              <p:cNvSpPr txBox="1"/>
              <p:nvPr/>
            </p:nvSpPr>
            <p:spPr>
              <a:xfrm>
                <a:off x="14478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29" name="TextBox 328"/>
              <p:cNvSpPr txBox="1"/>
              <p:nvPr/>
            </p:nvSpPr>
            <p:spPr>
              <a:xfrm>
                <a:off x="16002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30" name="TextBox 329"/>
              <p:cNvSpPr txBox="1"/>
              <p:nvPr/>
            </p:nvSpPr>
            <p:spPr>
              <a:xfrm>
                <a:off x="19812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31" name="TextBox 330"/>
              <p:cNvSpPr txBox="1"/>
              <p:nvPr/>
            </p:nvSpPr>
            <p:spPr>
              <a:xfrm>
                <a:off x="22098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32" name="TextBox 331"/>
              <p:cNvSpPr txBox="1"/>
              <p:nvPr/>
            </p:nvSpPr>
            <p:spPr>
              <a:xfrm>
                <a:off x="26670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33" name="TextBox 332"/>
              <p:cNvSpPr txBox="1"/>
              <p:nvPr/>
            </p:nvSpPr>
            <p:spPr>
              <a:xfrm>
                <a:off x="381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34" name="TextBox 333"/>
              <p:cNvSpPr txBox="1"/>
              <p:nvPr/>
            </p:nvSpPr>
            <p:spPr>
              <a:xfrm>
                <a:off x="762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35" name="TextBox 334"/>
              <p:cNvSpPr txBox="1"/>
              <p:nvPr/>
            </p:nvSpPr>
            <p:spPr>
              <a:xfrm>
                <a:off x="1143000" y="2514600"/>
                <a:ext cx="304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36" name="TextBox 335"/>
              <p:cNvSpPr txBox="1"/>
              <p:nvPr/>
            </p:nvSpPr>
            <p:spPr>
              <a:xfrm>
                <a:off x="1524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37" name="TextBox 336"/>
              <p:cNvSpPr txBox="1"/>
              <p:nvPr/>
            </p:nvSpPr>
            <p:spPr>
              <a:xfrm>
                <a:off x="1833111" y="221998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38" name="TextBox 337"/>
              <p:cNvSpPr txBox="1"/>
              <p:nvPr/>
            </p:nvSpPr>
            <p:spPr>
              <a:xfrm>
                <a:off x="24384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39" name="TextBox 94"/>
              <p:cNvSpPr txBox="1"/>
              <p:nvPr/>
            </p:nvSpPr>
            <p:spPr>
              <a:xfrm>
                <a:off x="17526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40" name="TextBox 339"/>
              <p:cNvSpPr txBox="1"/>
              <p:nvPr/>
            </p:nvSpPr>
            <p:spPr>
              <a:xfrm>
                <a:off x="12954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41" name="TextBox 340"/>
              <p:cNvSpPr txBox="1"/>
              <p:nvPr/>
            </p:nvSpPr>
            <p:spPr>
              <a:xfrm>
                <a:off x="20574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42" name="TextBox 341"/>
              <p:cNvSpPr txBox="1"/>
              <p:nvPr/>
            </p:nvSpPr>
            <p:spPr>
              <a:xfrm>
                <a:off x="2286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43" name="TextBox 342"/>
              <p:cNvSpPr txBox="1"/>
              <p:nvPr/>
            </p:nvSpPr>
            <p:spPr>
              <a:xfrm>
                <a:off x="25908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44" name="TextBox 343"/>
              <p:cNvSpPr txBox="1"/>
              <p:nvPr/>
            </p:nvSpPr>
            <p:spPr>
              <a:xfrm>
                <a:off x="27432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45" name="TextBox 344"/>
              <p:cNvSpPr txBox="1"/>
              <p:nvPr/>
            </p:nvSpPr>
            <p:spPr>
              <a:xfrm>
                <a:off x="2971800" y="24384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46" name="TextBox 345"/>
              <p:cNvSpPr txBox="1"/>
              <p:nvPr/>
            </p:nvSpPr>
            <p:spPr>
              <a:xfrm>
                <a:off x="28956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47" name="TextBox 102"/>
              <p:cNvSpPr txBox="1"/>
              <p:nvPr/>
            </p:nvSpPr>
            <p:spPr>
              <a:xfrm>
                <a:off x="152400" y="22860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48" name="TextBox 347"/>
              <p:cNvSpPr txBox="1"/>
              <p:nvPr/>
            </p:nvSpPr>
            <p:spPr>
              <a:xfrm>
                <a:off x="152400" y="24384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</p:grpSp>
        <p:grpSp>
          <p:nvGrpSpPr>
            <p:cNvPr id="239" name="Group 456"/>
            <p:cNvGrpSpPr/>
            <p:nvPr/>
          </p:nvGrpSpPr>
          <p:grpSpPr>
            <a:xfrm>
              <a:off x="3581399" y="2169954"/>
              <a:ext cx="381000" cy="380998"/>
              <a:chOff x="1489133" y="2634916"/>
              <a:chExt cx="171224" cy="103216"/>
            </a:xfrm>
          </p:grpSpPr>
          <p:sp>
            <p:nvSpPr>
              <p:cNvPr id="317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8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9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20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240" name="Group 456"/>
            <p:cNvGrpSpPr/>
            <p:nvPr/>
          </p:nvGrpSpPr>
          <p:grpSpPr>
            <a:xfrm>
              <a:off x="2285999" y="2474754"/>
              <a:ext cx="381000" cy="380998"/>
              <a:chOff x="1489133" y="2634916"/>
              <a:chExt cx="171224" cy="103216"/>
            </a:xfrm>
          </p:grpSpPr>
          <p:sp>
            <p:nvSpPr>
              <p:cNvPr id="313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4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5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6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241" name="Group 456"/>
            <p:cNvGrpSpPr/>
            <p:nvPr/>
          </p:nvGrpSpPr>
          <p:grpSpPr>
            <a:xfrm>
              <a:off x="3352799" y="3389154"/>
              <a:ext cx="381000" cy="380998"/>
              <a:chOff x="1489133" y="2634916"/>
              <a:chExt cx="171224" cy="103216"/>
            </a:xfrm>
          </p:grpSpPr>
          <p:sp>
            <p:nvSpPr>
              <p:cNvPr id="309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0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1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2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242" name="Group 456"/>
            <p:cNvGrpSpPr/>
            <p:nvPr/>
          </p:nvGrpSpPr>
          <p:grpSpPr>
            <a:xfrm>
              <a:off x="2666999" y="3160554"/>
              <a:ext cx="381000" cy="380998"/>
              <a:chOff x="1489133" y="2634916"/>
              <a:chExt cx="171224" cy="103216"/>
            </a:xfrm>
          </p:grpSpPr>
          <p:sp>
            <p:nvSpPr>
              <p:cNvPr id="305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6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7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8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243" name="Group 456"/>
            <p:cNvGrpSpPr/>
            <p:nvPr/>
          </p:nvGrpSpPr>
          <p:grpSpPr>
            <a:xfrm>
              <a:off x="2514599" y="2931954"/>
              <a:ext cx="381000" cy="380998"/>
              <a:chOff x="1489133" y="2634916"/>
              <a:chExt cx="171224" cy="103216"/>
            </a:xfrm>
          </p:grpSpPr>
          <p:sp>
            <p:nvSpPr>
              <p:cNvPr id="301" name="Freeform 300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2" name="Freeform 301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3" name="Freeform 302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4" name="Freeform 303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244" name="Group 149"/>
            <p:cNvGrpSpPr/>
            <p:nvPr/>
          </p:nvGrpSpPr>
          <p:grpSpPr>
            <a:xfrm rot="19051380">
              <a:off x="2158089" y="3715597"/>
              <a:ext cx="2362199" cy="990600"/>
              <a:chOff x="152400" y="2100590"/>
              <a:chExt cx="3196089" cy="1013430"/>
            </a:xfrm>
          </p:grpSpPr>
          <p:sp>
            <p:nvSpPr>
              <p:cNvPr id="275" name="AutoShape 6"/>
              <p:cNvSpPr>
                <a:spLocks noChangeAspect="1" noChangeArrowheads="1"/>
              </p:cNvSpPr>
              <p:nvPr/>
            </p:nvSpPr>
            <p:spPr bwMode="auto">
              <a:xfrm flipH="1">
                <a:off x="228600" y="2438400"/>
                <a:ext cx="2971800" cy="403249"/>
              </a:xfrm>
              <a:prstGeom prst="octagon">
                <a:avLst>
                  <a:gd name="adj" fmla="val 50000"/>
                </a:avLst>
              </a:prstGeom>
              <a:solidFill>
                <a:srgbClr val="663300">
                  <a:alpha val="20000"/>
                </a:srgbClr>
              </a:solidFill>
              <a:ln w="3175" algn="ctr">
                <a:solidFill>
                  <a:schemeClr val="tx2"/>
                </a:solidFill>
                <a:miter lim="800000"/>
                <a:headEnd type="none" w="lg" len="med"/>
                <a:tailEnd type="none" w="lg" len="med"/>
              </a:ln>
            </p:spPr>
            <p:txBody>
              <a:bodyPr wrap="square" anchor="ctr">
                <a:noAutofit/>
              </a:bodyPr>
              <a:lstStyle/>
              <a:p>
                <a:endParaRPr lang="en-US" sz="2000"/>
              </a:p>
            </p:txBody>
          </p:sp>
          <p:sp>
            <p:nvSpPr>
              <p:cNvPr id="276" name="TextBox 275"/>
              <p:cNvSpPr txBox="1"/>
              <p:nvPr/>
            </p:nvSpPr>
            <p:spPr>
              <a:xfrm>
                <a:off x="3810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77" name="TextBox 276"/>
              <p:cNvSpPr txBox="1"/>
              <p:nvPr/>
            </p:nvSpPr>
            <p:spPr>
              <a:xfrm>
                <a:off x="6096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78" name="TextBox 277"/>
              <p:cNvSpPr txBox="1"/>
              <p:nvPr/>
            </p:nvSpPr>
            <p:spPr>
              <a:xfrm>
                <a:off x="7620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79" name="TextBox 278"/>
              <p:cNvSpPr txBox="1"/>
              <p:nvPr/>
            </p:nvSpPr>
            <p:spPr>
              <a:xfrm>
                <a:off x="918711" y="2205335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80" name="TextBox 279"/>
              <p:cNvSpPr txBox="1"/>
              <p:nvPr/>
            </p:nvSpPr>
            <p:spPr>
              <a:xfrm>
                <a:off x="1299711" y="2205335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81" name="TextBox 280"/>
              <p:cNvSpPr txBox="1"/>
              <p:nvPr/>
            </p:nvSpPr>
            <p:spPr>
              <a:xfrm>
                <a:off x="1066800" y="210059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82" name="TextBox 281"/>
              <p:cNvSpPr txBox="1"/>
              <p:nvPr/>
            </p:nvSpPr>
            <p:spPr>
              <a:xfrm>
                <a:off x="14478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83" name="TextBox 282"/>
              <p:cNvSpPr txBox="1"/>
              <p:nvPr/>
            </p:nvSpPr>
            <p:spPr>
              <a:xfrm>
                <a:off x="16002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84" name="TextBox 283"/>
              <p:cNvSpPr txBox="1"/>
              <p:nvPr/>
            </p:nvSpPr>
            <p:spPr>
              <a:xfrm>
                <a:off x="19812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85" name="TextBox 284"/>
              <p:cNvSpPr txBox="1"/>
              <p:nvPr/>
            </p:nvSpPr>
            <p:spPr>
              <a:xfrm>
                <a:off x="22098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86" name="TextBox 285"/>
              <p:cNvSpPr txBox="1"/>
              <p:nvPr/>
            </p:nvSpPr>
            <p:spPr>
              <a:xfrm>
                <a:off x="381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87" name="TextBox 286"/>
              <p:cNvSpPr txBox="1"/>
              <p:nvPr/>
            </p:nvSpPr>
            <p:spPr>
              <a:xfrm>
                <a:off x="762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88" name="TextBox 287"/>
              <p:cNvSpPr txBox="1"/>
              <p:nvPr/>
            </p:nvSpPr>
            <p:spPr>
              <a:xfrm>
                <a:off x="1143000" y="2514600"/>
                <a:ext cx="304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89" name="TextBox 288"/>
              <p:cNvSpPr txBox="1"/>
              <p:nvPr/>
            </p:nvSpPr>
            <p:spPr>
              <a:xfrm>
                <a:off x="1524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90" name="TextBox 289"/>
              <p:cNvSpPr txBox="1"/>
              <p:nvPr/>
            </p:nvSpPr>
            <p:spPr>
              <a:xfrm>
                <a:off x="1833111" y="221998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91" name="TextBox 290"/>
              <p:cNvSpPr txBox="1"/>
              <p:nvPr/>
            </p:nvSpPr>
            <p:spPr>
              <a:xfrm>
                <a:off x="17526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92" name="TextBox 291"/>
              <p:cNvSpPr txBox="1"/>
              <p:nvPr/>
            </p:nvSpPr>
            <p:spPr>
              <a:xfrm>
                <a:off x="12954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93" name="TextBox 292"/>
              <p:cNvSpPr txBox="1"/>
              <p:nvPr/>
            </p:nvSpPr>
            <p:spPr>
              <a:xfrm>
                <a:off x="20574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94" name="TextBox 293"/>
              <p:cNvSpPr txBox="1"/>
              <p:nvPr/>
            </p:nvSpPr>
            <p:spPr>
              <a:xfrm>
                <a:off x="2365592" y="2581682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95" name="TextBox 294"/>
              <p:cNvSpPr txBox="1"/>
              <p:nvPr/>
            </p:nvSpPr>
            <p:spPr>
              <a:xfrm>
                <a:off x="25908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96" name="TextBox 295"/>
              <p:cNvSpPr txBox="1"/>
              <p:nvPr/>
            </p:nvSpPr>
            <p:spPr>
              <a:xfrm>
                <a:off x="27432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97" name="TextBox 296"/>
              <p:cNvSpPr txBox="1"/>
              <p:nvPr/>
            </p:nvSpPr>
            <p:spPr>
              <a:xfrm>
                <a:off x="2971800" y="24384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98" name="TextBox 297"/>
              <p:cNvSpPr txBox="1"/>
              <p:nvPr/>
            </p:nvSpPr>
            <p:spPr>
              <a:xfrm>
                <a:off x="28956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99" name="TextBox 298"/>
              <p:cNvSpPr txBox="1"/>
              <p:nvPr/>
            </p:nvSpPr>
            <p:spPr>
              <a:xfrm>
                <a:off x="152400" y="22860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00" name="TextBox 299"/>
              <p:cNvSpPr txBox="1"/>
              <p:nvPr/>
            </p:nvSpPr>
            <p:spPr>
              <a:xfrm>
                <a:off x="152400" y="24384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</p:grpSp>
        <p:grpSp>
          <p:nvGrpSpPr>
            <p:cNvPr id="245" name="Group 456"/>
            <p:cNvGrpSpPr/>
            <p:nvPr/>
          </p:nvGrpSpPr>
          <p:grpSpPr>
            <a:xfrm>
              <a:off x="2057399" y="4227354"/>
              <a:ext cx="381000" cy="380998"/>
              <a:chOff x="1489133" y="2634916"/>
              <a:chExt cx="171224" cy="103216"/>
            </a:xfrm>
          </p:grpSpPr>
          <p:sp>
            <p:nvSpPr>
              <p:cNvPr id="271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72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73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74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246" name="Group 456"/>
            <p:cNvGrpSpPr/>
            <p:nvPr/>
          </p:nvGrpSpPr>
          <p:grpSpPr>
            <a:xfrm>
              <a:off x="3352799" y="2398554"/>
              <a:ext cx="381000" cy="380998"/>
              <a:chOff x="1489133" y="2634916"/>
              <a:chExt cx="171224" cy="103216"/>
            </a:xfrm>
          </p:grpSpPr>
          <p:sp>
            <p:nvSpPr>
              <p:cNvPr id="267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68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69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70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247" name="Group 456"/>
            <p:cNvGrpSpPr/>
            <p:nvPr/>
          </p:nvGrpSpPr>
          <p:grpSpPr>
            <a:xfrm>
              <a:off x="2362199" y="2627154"/>
              <a:ext cx="381000" cy="380998"/>
              <a:chOff x="1489133" y="2634916"/>
              <a:chExt cx="171224" cy="103216"/>
            </a:xfrm>
          </p:grpSpPr>
          <p:sp>
            <p:nvSpPr>
              <p:cNvPr id="263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64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65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66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248" name="Group 456"/>
            <p:cNvGrpSpPr/>
            <p:nvPr/>
          </p:nvGrpSpPr>
          <p:grpSpPr>
            <a:xfrm>
              <a:off x="1447799" y="2627154"/>
              <a:ext cx="381000" cy="380998"/>
              <a:chOff x="1489133" y="2634916"/>
              <a:chExt cx="171224" cy="103216"/>
            </a:xfrm>
          </p:grpSpPr>
          <p:sp>
            <p:nvSpPr>
              <p:cNvPr id="259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60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61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62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249" name="Group 456"/>
            <p:cNvGrpSpPr/>
            <p:nvPr/>
          </p:nvGrpSpPr>
          <p:grpSpPr>
            <a:xfrm>
              <a:off x="1371599" y="2322354"/>
              <a:ext cx="381000" cy="380998"/>
              <a:chOff x="1489133" y="2634916"/>
              <a:chExt cx="171224" cy="103216"/>
            </a:xfrm>
          </p:grpSpPr>
          <p:sp>
            <p:nvSpPr>
              <p:cNvPr id="255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7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8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250" name="Group 456"/>
            <p:cNvGrpSpPr/>
            <p:nvPr/>
          </p:nvGrpSpPr>
          <p:grpSpPr>
            <a:xfrm>
              <a:off x="2133599" y="4455954"/>
              <a:ext cx="381000" cy="380998"/>
              <a:chOff x="1489133" y="2634916"/>
              <a:chExt cx="171224" cy="103216"/>
            </a:xfrm>
          </p:grpSpPr>
          <p:sp>
            <p:nvSpPr>
              <p:cNvPr id="251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2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3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4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Ionic Strength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4525963"/>
          </a:xfrm>
        </p:spPr>
        <p:txBody>
          <a:bodyPr/>
          <a:lstStyle/>
          <a:p>
            <a:r>
              <a:rPr lang="en-US" dirty="0" smtClean="0"/>
              <a:t>Measurement of ion concentration in a solution</a:t>
            </a:r>
          </a:p>
          <a:p>
            <a:r>
              <a:rPr lang="en-US" dirty="0" smtClean="0"/>
              <a:t>Calculation: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49553384"/>
              </p:ext>
            </p:extLst>
          </p:nvPr>
        </p:nvGraphicFramePr>
        <p:xfrm>
          <a:off x="2895600" y="3048000"/>
          <a:ext cx="2867186" cy="1524000"/>
        </p:xfrm>
        <a:graphic>
          <a:graphicData uri="http://schemas.openxmlformats.org/presentationml/2006/ole">
            <p:oleObj spid="_x0000_s1228" name="Equation" r:id="rId5" imgW="812520" imgH="431640" progId="">
              <p:embed/>
            </p:oleObj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229" name="公式" r:id="rId6" imgW="114151" imgH="215619" progId="Equation.3">
              <p:embed/>
            </p:oleObj>
          </a:graphicData>
        </a:graphic>
      </p:graphicFrame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2438400" y="4773394"/>
                <a:ext cx="51816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+mn-lt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+mn-lt"/>
                            </a:rPr>
                            <m:t>𝐶</m:t>
                          </m:r>
                        </m:e>
                        <m:sub>
                          <m:r>
                            <a:rPr lang="en-US" sz="2000" b="0" i="1" smtClean="0">
                              <a:latin typeface="+mn-lt"/>
                            </a:rPr>
                            <m:t>𝑖</m:t>
                          </m:r>
                        </m:sub>
                      </m:sSub>
                      <m:r>
                        <a:rPr lang="en-US" sz="2000" b="0" i="1" smtClean="0">
                          <a:latin typeface="+mn-lt"/>
                        </a:rPr>
                        <m:t>−</m:t>
                      </m:r>
                      <m:r>
                        <a:rPr lang="en-US" sz="2000" b="0" i="1" smtClean="0">
                          <a:latin typeface="+mn-lt"/>
                        </a:rPr>
                        <m:t>𝐶𝑜𝑛𝑐𝑒𝑛𝑡𝑟𝑎𝑡𝑖𝑜𝑛</m:t>
                      </m:r>
                      <m:r>
                        <a:rPr lang="en-US" sz="2000" b="0" i="1" smtClean="0">
                          <a:latin typeface="+mn-lt"/>
                        </a:rPr>
                        <m:t> </m:t>
                      </m:r>
                      <m:r>
                        <a:rPr lang="en-US" sz="2000" b="0" i="1" smtClean="0">
                          <a:latin typeface="+mn-lt"/>
                        </a:rPr>
                        <m:t>𝑜𝑓</m:t>
                      </m:r>
                      <m:r>
                        <a:rPr lang="en-US" sz="2000" b="0" i="1" smtClean="0">
                          <a:latin typeface="+mn-lt"/>
                        </a:rPr>
                        <m:t> </m:t>
                      </m:r>
                      <m:r>
                        <a:rPr lang="en-US" sz="2000" b="0" i="1" smtClean="0">
                          <a:latin typeface="+mn-lt"/>
                        </a:rPr>
                        <m:t>𝑝𝑒𝑟𝑡𝑖𝑐𝑢𝑙𝑎𝑟</m:t>
                      </m:r>
                      <m:r>
                        <a:rPr lang="en-US" sz="2000" b="0" i="1" smtClean="0">
                          <a:latin typeface="+mn-lt"/>
                        </a:rPr>
                        <m:t> </m:t>
                      </m:r>
                      <m:r>
                        <a:rPr lang="en-US" sz="2000" b="0" i="1" smtClean="0">
                          <a:latin typeface="+mn-lt"/>
                        </a:rPr>
                        <m:t>𝑖𝑜𝑛</m:t>
                      </m:r>
                    </m:oMath>
                  </m:oMathPara>
                </a14:m>
                <a:endParaRPr lang="en-US" sz="2000" b="0" i="1" dirty="0" smtClean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+mn-lt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+mn-lt"/>
                            </a:rPr>
                            <m:t>𝑍</m:t>
                          </m:r>
                        </m:e>
                        <m:sub>
                          <m:r>
                            <a:rPr lang="en-US" sz="2000" b="0" i="1" smtClean="0">
                              <a:latin typeface="+mn-lt"/>
                            </a:rPr>
                            <m:t>𝑖</m:t>
                          </m:r>
                        </m:sub>
                      </m:sSub>
                      <m:r>
                        <a:rPr lang="en-US" sz="2000" b="0" i="1" smtClean="0">
                          <a:latin typeface="+mn-lt"/>
                        </a:rPr>
                        <m:t>−</m:t>
                      </m:r>
                      <m:r>
                        <a:rPr lang="en-US" sz="2000" b="0" i="1" smtClean="0">
                          <a:latin typeface="+mn-lt"/>
                        </a:rPr>
                        <m:t>𝐶h𝑎𝑟𝑔𝑒</m:t>
                      </m:r>
                      <m:r>
                        <a:rPr lang="en-US" sz="2000" b="0" i="1" smtClean="0">
                          <a:latin typeface="+mn-lt"/>
                        </a:rPr>
                        <m:t> </m:t>
                      </m:r>
                      <m:r>
                        <a:rPr lang="en-US" sz="2000" b="0" i="1" smtClean="0">
                          <a:latin typeface="+mn-lt"/>
                        </a:rPr>
                        <m:t>𝑜𝑓</m:t>
                      </m:r>
                      <m:r>
                        <a:rPr lang="en-US" sz="2000" b="0" i="1" smtClean="0">
                          <a:latin typeface="+mn-lt"/>
                        </a:rPr>
                        <m:t> </m:t>
                      </m:r>
                      <m:r>
                        <a:rPr lang="en-US" sz="2000" b="0" i="1" smtClean="0">
                          <a:latin typeface="+mn-lt"/>
                        </a:rPr>
                        <m:t>𝑝𝑒𝑟𝑡𝑖𝑐𝑢𝑙𝑎𝑟</m:t>
                      </m:r>
                      <m:r>
                        <a:rPr lang="en-US" sz="2000" b="0" i="1" smtClean="0">
                          <a:latin typeface="+mn-lt"/>
                        </a:rPr>
                        <m:t> </m:t>
                      </m:r>
                      <m:r>
                        <a:rPr lang="en-US" sz="2000" b="0" i="1" smtClean="0">
                          <a:latin typeface="+mn-lt"/>
                        </a:rPr>
                        <m:t>𝑖𝑜𝑛</m:t>
                      </m:r>
                    </m:oMath>
                  </m:oMathPara>
                </a14:m>
                <a:endParaRPr lang="en-US" sz="2000" dirty="0">
                  <a:latin typeface="+mn-lt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4773394"/>
                <a:ext cx="5181600" cy="707886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b="-7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Debye Length Theory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Debye length: </a:t>
            </a:r>
            <a:r>
              <a:rPr lang="en-US" dirty="0" smtClean="0"/>
              <a:t>the distance over which significant charge separation can </a:t>
            </a:r>
            <a:r>
              <a:rPr lang="en-US" dirty="0" smtClean="0"/>
              <a:t>occur.</a:t>
            </a:r>
            <a:endParaRPr lang="en-US" dirty="0" smtClean="0"/>
          </a:p>
          <a:p>
            <a:endParaRPr lang="en-US" sz="1800" dirty="0" smtClean="0"/>
          </a:p>
          <a:p>
            <a:pPr lvl="1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/>
              <a:t>Calculation: </a:t>
            </a:r>
          </a:p>
          <a:p>
            <a:pPr lvl="1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/>
              <a:t>                                     :charge separation occurs</a:t>
            </a:r>
            <a:endParaRPr lang="en-US" altLang="zh-CN" dirty="0" smtClean="0"/>
          </a:p>
          <a:p>
            <a:pPr lvl="1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/>
              <a:t>                                    : charges are screened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400" name="公式" r:id="rId5" imgW="114151" imgH="215619" progId="Equation.3">
              <p:embed/>
            </p:oleObj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11501895"/>
              </p:ext>
            </p:extLst>
          </p:nvPr>
        </p:nvGraphicFramePr>
        <p:xfrm>
          <a:off x="1295400" y="3886200"/>
          <a:ext cx="2854325" cy="630237"/>
        </p:xfrm>
        <a:graphic>
          <a:graphicData uri="http://schemas.openxmlformats.org/presentationml/2006/ole">
            <p:oleObj spid="_x0000_s2401" name="Equation" r:id="rId6" imgW="1091880" imgH="241200" progId="">
              <p:embed/>
            </p:oleObj>
          </a:graphicData>
        </a:graphic>
      </p:graphicFrame>
      <p:graphicFrame>
        <p:nvGraphicFramePr>
          <p:cNvPr id="205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2338561"/>
              </p:ext>
            </p:extLst>
          </p:nvPr>
        </p:nvGraphicFramePr>
        <p:xfrm>
          <a:off x="1260475" y="4572000"/>
          <a:ext cx="2854325" cy="630237"/>
        </p:xfrm>
        <a:graphic>
          <a:graphicData uri="http://schemas.openxmlformats.org/presentationml/2006/ole">
            <p:oleObj spid="_x0000_s2402" name="Equation" r:id="rId7" imgW="1091880" imgH="241200" progId="">
              <p:embed/>
            </p:oleObj>
          </a:graphicData>
        </a:graphic>
      </p:graphicFrame>
      <p:graphicFrame>
        <p:nvGraphicFramePr>
          <p:cNvPr id="2" name="Object 1"/>
          <p:cNvGraphicFramePr>
            <a:graphicFrameLocks noGrp="1" noChangeAspect="1"/>
          </p:cNvGraphicFramePr>
          <p:nvPr>
            <p:extLst>
              <p:ext uri="{D42A27DB-BD31-4B8C-83A1-F6EECF244321}">
                <p14:modId xmlns="" xmlns:p14="http://schemas.microsoft.com/office/powerpoint/2010/main" val="1097469521"/>
              </p:ext>
            </p:extLst>
          </p:nvPr>
        </p:nvGraphicFramePr>
        <p:xfrm>
          <a:off x="3200400" y="2951162"/>
          <a:ext cx="3804803" cy="914400"/>
        </p:xfrm>
        <a:graphic>
          <a:graphicData uri="http://schemas.openxmlformats.org/presentationml/2006/ole">
            <p:oleObj spid="_x0000_s2403" name="Equation" r:id="rId8" imgW="2006600" imgH="482600" progId="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Debye Length Theory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543002965"/>
              </p:ext>
            </p:extLst>
          </p:nvPr>
        </p:nvGraphicFramePr>
        <p:xfrm>
          <a:off x="4514850" y="4357915"/>
          <a:ext cx="114300" cy="215900"/>
        </p:xfrm>
        <a:graphic>
          <a:graphicData uri="http://schemas.openxmlformats.org/presentationml/2006/ole">
            <p:oleObj spid="_x0000_s30897" name="公式" r:id="rId5" imgW="114151" imgH="215619" progId="Equation.3">
              <p:embed/>
            </p:oleObj>
          </a:graphicData>
        </a:graphic>
      </p:graphicFrame>
      <p:pic>
        <p:nvPicPr>
          <p:cNvPr id="29700" name="Picture 4" descr="\\bridge\EWRS\dl684\Desktop\IS\IS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632302"/>
            <a:ext cx="4275720" cy="35398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1" name="Picture 5" descr="\\bridge\EWRS\dl684\Desktop\IS\IS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520" y="2630942"/>
            <a:ext cx="4184817" cy="35412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 bwMode="auto">
          <a:xfrm>
            <a:off x="4572000" y="2630942"/>
            <a:ext cx="0" cy="354125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graphicFrame>
        <p:nvGraphicFramePr>
          <p:cNvPr id="13" name="Content Placeholder 1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10739519"/>
              </p:ext>
            </p:extLst>
          </p:nvPr>
        </p:nvGraphicFramePr>
        <p:xfrm>
          <a:off x="2286000" y="1676400"/>
          <a:ext cx="3487323" cy="838200"/>
        </p:xfrm>
        <a:graphic>
          <a:graphicData uri="http://schemas.openxmlformats.org/presentationml/2006/ole">
            <p:oleObj spid="_x0000_s30898" name="Equation" r:id="rId8" imgW="2006600" imgH="482600" progId="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343254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are doing now?</a:t>
            </a:r>
            <a:endParaRPr lang="en-US" dirty="0"/>
          </a:p>
        </p:txBody>
      </p:sp>
      <p:pic>
        <p:nvPicPr>
          <p:cNvPr id="30721" name="Picture 1" descr="C:\Users\aguaclara\Downloads\phot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217709" cy="4663282"/>
          </a:xfrm>
          <a:prstGeom prst="rect">
            <a:avLst/>
          </a:prstGeom>
          <a:noFill/>
        </p:spPr>
      </p:pic>
      <p:pic>
        <p:nvPicPr>
          <p:cNvPr id="62465" name="Picture 1" descr="N:\Downloads\photo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752600"/>
            <a:ext cx="5588000" cy="4191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Jar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find 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dosage proportion of Na2CO3 </a:t>
            </a:r>
            <a:r>
              <a:rPr lang="en-US" b="1" dirty="0" smtClean="0"/>
              <a:t>and </a:t>
            </a:r>
            <a:r>
              <a:rPr lang="en-US" b="1" i="1" dirty="0" err="1" smtClean="0"/>
              <a:t>PACl</a:t>
            </a:r>
            <a:r>
              <a:rPr lang="en-US" b="1" dirty="0" smtClean="0"/>
              <a:t> </a:t>
            </a:r>
            <a:r>
              <a:rPr lang="en-US" dirty="0" smtClean="0"/>
              <a:t>to </a:t>
            </a:r>
            <a:r>
              <a:rPr lang="en-US" dirty="0"/>
              <a:t>maintain the pH at </a:t>
            </a:r>
            <a:r>
              <a:rPr lang="en-US" dirty="0" smtClean="0"/>
              <a:t>7.5.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/>
              <a:t>f</a:t>
            </a:r>
            <a:r>
              <a:rPr lang="en-US" dirty="0" smtClean="0"/>
              <a:t>ind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relationship between </a:t>
            </a:r>
            <a:r>
              <a:rPr lang="en-US" dirty="0"/>
              <a:t>the </a:t>
            </a:r>
            <a:r>
              <a:rPr lang="en-US" b="1" dirty="0"/>
              <a:t>experimental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ionic strength and 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theoretical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ionic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strength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  <p:sp>
        <p:nvSpPr>
          <p:cNvPr id="5" name="Frame 4"/>
          <p:cNvSpPr/>
          <p:nvPr/>
        </p:nvSpPr>
        <p:spPr bwMode="auto">
          <a:xfrm>
            <a:off x="6096000" y="2176224"/>
            <a:ext cx="762000" cy="490776"/>
          </a:xfrm>
          <a:prstGeom prst="fram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graphicFrame>
        <p:nvGraphicFramePr>
          <p:cNvPr id="8" name="图表 7"/>
          <p:cNvGraphicFramePr/>
          <p:nvPr/>
        </p:nvGraphicFramePr>
        <p:xfrm>
          <a:off x="4191000" y="3962400"/>
          <a:ext cx="2971800" cy="2647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0264317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8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2" cy="2524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4066"/>
                <a:gridCol w="1458884"/>
                <a:gridCol w="1458884"/>
                <a:gridCol w="1458884"/>
                <a:gridCol w="1458884"/>
              </a:tblGrid>
              <a:tr h="358497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</a:rPr>
                        <a:t>Running Condition</a:t>
                      </a:r>
                    </a:p>
                  </a:txBody>
                  <a:tcPr marL="9987" marR="9987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+mn-lt"/>
                        <a:ea typeface="+mn-ea"/>
                      </a:endParaRPr>
                    </a:p>
                  </a:txBody>
                  <a:tcPr marL="9987" marR="9987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+mn-lt"/>
                        <a:ea typeface="+mn-ea"/>
                      </a:endParaRPr>
                    </a:p>
                  </a:txBody>
                  <a:tcPr marL="9987" marR="9987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+mn-lt"/>
                        <a:ea typeface="+mn-ea"/>
                      </a:endParaRPr>
                    </a:p>
                  </a:txBody>
                  <a:tcPr marL="9987" marR="9987" marT="9525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i="0" u="none" strike="noStrike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</a:endParaRPr>
                    </a:p>
                  </a:txBody>
                  <a:tcPr marL="9987" marR="9987" marT="9525" marB="0" anchor="ctr"/>
                </a:tc>
              </a:tr>
              <a:tr h="7078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u="none" strike="noStrike" dirty="0"/>
                        <a:t>Ionic </a:t>
                      </a:r>
                      <a:r>
                        <a:rPr lang="en-US" sz="2400" b="0" u="none" strike="noStrike" dirty="0" smtClean="0"/>
                        <a:t>Strength</a:t>
                      </a:r>
                    </a:p>
                    <a:p>
                      <a:pPr algn="ctr" fontAlgn="ctr"/>
                      <a:r>
                        <a:rPr lang="en-US" sz="2400" b="0" u="none" strike="noStrike" dirty="0" smtClean="0"/>
                        <a:t> </a:t>
                      </a:r>
                    </a:p>
                  </a:txBody>
                  <a:tcPr marL="9987" marR="9987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/>
                        <a:t>0.5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+mn-lt"/>
                        <a:ea typeface="+mn-ea"/>
                      </a:endParaRPr>
                    </a:p>
                  </a:txBody>
                  <a:tcPr marL="9987" marR="9987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/>
                        <a:t>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+mn-lt"/>
                        <a:ea typeface="+mn-ea"/>
                      </a:endParaRPr>
                    </a:p>
                  </a:txBody>
                  <a:tcPr marL="9987" marR="9987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/>
                        <a:t>5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+mn-lt"/>
                        <a:ea typeface="+mn-ea"/>
                      </a:endParaRPr>
                    </a:p>
                  </a:txBody>
                  <a:tcPr marL="9987" marR="9987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/>
                        <a:t>10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+mn-lt"/>
                        <a:ea typeface="+mn-ea"/>
                      </a:endParaRPr>
                    </a:p>
                  </a:txBody>
                  <a:tcPr marL="9987" marR="9987" marT="9525" marB="0" anchor="ctr"/>
                </a:tc>
              </a:tr>
              <a:tr h="605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u="none" strike="noStrike" dirty="0"/>
                        <a:t>Influent Turbidity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+mn-lt"/>
                        <a:ea typeface="+mn-ea"/>
                      </a:endParaRPr>
                    </a:p>
                  </a:txBody>
                  <a:tcPr marL="9987" marR="9987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/>
                        <a:t>15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+mn-lt"/>
                        <a:ea typeface="+mn-ea"/>
                      </a:endParaRPr>
                    </a:p>
                  </a:txBody>
                  <a:tcPr marL="9987" marR="9987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/>
                        <a:t>50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+mn-lt"/>
                        <a:ea typeface="+mn-ea"/>
                      </a:endParaRPr>
                    </a:p>
                  </a:txBody>
                  <a:tcPr marL="9987" marR="9987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/>
                        <a:t>100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+mn-lt"/>
                        <a:ea typeface="+mn-ea"/>
                      </a:endParaRPr>
                    </a:p>
                  </a:txBody>
                  <a:tcPr marL="9987" marR="9987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/>
                        <a:t>150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+mn-lt"/>
                        <a:ea typeface="+mn-ea"/>
                      </a:endParaRPr>
                    </a:p>
                  </a:txBody>
                  <a:tcPr marL="9987" marR="9987" marT="9525" marB="0" anchor="ctr"/>
                </a:tc>
              </a:tr>
              <a:tr h="7661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u="none" strike="noStrike" dirty="0"/>
                        <a:t>Coagulant Dose </a:t>
                      </a:r>
                      <a:endParaRPr lang="en-US" sz="2400" b="0" u="none" strike="noStrike" dirty="0" smtClean="0"/>
                    </a:p>
                    <a:p>
                      <a:pPr algn="ctr" fontAlgn="ctr"/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+mn-lt"/>
                        <a:ea typeface="+mn-ea"/>
                      </a:endParaRPr>
                    </a:p>
                  </a:txBody>
                  <a:tcPr marL="9987" marR="9987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/>
                        <a:t>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+mn-lt"/>
                        <a:ea typeface="+mn-ea"/>
                      </a:endParaRPr>
                    </a:p>
                  </a:txBody>
                  <a:tcPr marL="9987" marR="9987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/>
                        <a:t>2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+mn-lt"/>
                        <a:ea typeface="+mn-ea"/>
                      </a:endParaRPr>
                    </a:p>
                  </a:txBody>
                  <a:tcPr marL="9987" marR="9987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/>
                        <a:t>3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+mn-lt"/>
                        <a:ea typeface="+mn-ea"/>
                      </a:endParaRPr>
                    </a:p>
                  </a:txBody>
                  <a:tcPr marL="9987" marR="9987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/>
                        <a:t>4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+mn-lt"/>
                        <a:ea typeface="+mn-ea"/>
                      </a:endParaRPr>
                    </a:p>
                  </a:txBody>
                  <a:tcPr marL="9987" marR="9987" marT="9525" marB="0" anchor="ctr"/>
                </a:tc>
              </a:tr>
            </a:tbl>
          </a:graphicData>
        </a:graphic>
      </p:graphicFrame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1143000" y="2362201"/>
          <a:ext cx="990600" cy="342694"/>
        </p:xfrm>
        <a:graphic>
          <a:graphicData uri="http://schemas.openxmlformats.org/presentationml/2006/ole">
            <p:oleObj spid="_x0000_s31920" name="公式" r:id="rId5" imgW="660400" imgH="228600" progId="Equation.3">
              <p:embed/>
            </p:oleObj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1143000" y="3733800"/>
          <a:ext cx="1066799" cy="335796"/>
        </p:xfrm>
        <a:graphic>
          <a:graphicData uri="http://schemas.openxmlformats.org/presentationml/2006/ole">
            <p:oleObj spid="_x0000_s31921" name="公式" r:id="rId6" imgW="685502" imgH="215806" progId="Equation.3">
              <p:embed/>
            </p:oleObj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/>
        </p:nvGraphicFramePr>
        <p:xfrm>
          <a:off x="457200" y="4267200"/>
          <a:ext cx="5486400" cy="196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5797"/>
                <a:gridCol w="3790603"/>
              </a:tblGrid>
              <a:tr h="413107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Chemical</a:t>
                      </a:r>
                      <a:r>
                        <a:rPr lang="en-US" sz="2400" baseline="0" dirty="0" smtClean="0"/>
                        <a:t> &amp; Function</a:t>
                      </a:r>
                      <a:endParaRPr lang="en-US" sz="2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31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Na2CO3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+mn-lt"/>
                        </a:rPr>
                        <a:t>Keep pH=7.5</a:t>
                      </a:r>
                    </a:p>
                  </a:txBody>
                  <a:tcPr anchor="ctr"/>
                </a:tc>
              </a:tr>
              <a:tr h="4131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Clay 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+mn-lt"/>
                        </a:rPr>
                        <a:t>Get</a:t>
                      </a:r>
                      <a:r>
                        <a:rPr lang="en-US" sz="2400" baseline="0" dirty="0" smtClean="0">
                          <a:latin typeface="+mn-lt"/>
                        </a:rPr>
                        <a:t> </a:t>
                      </a:r>
                      <a:r>
                        <a:rPr lang="en-US" sz="2400" dirty="0" smtClean="0">
                          <a:latin typeface="+mn-lt"/>
                        </a:rPr>
                        <a:t>target turbidity</a:t>
                      </a:r>
                    </a:p>
                  </a:txBody>
                  <a:tcPr anchor="ctr"/>
                </a:tc>
              </a:tr>
              <a:tr h="58947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NaNO3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+mn-lt"/>
                        </a:rPr>
                        <a:t>Get target ionic strength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/>
        </p:nvGraphicFramePr>
        <p:xfrm>
          <a:off x="6096000" y="4267200"/>
          <a:ext cx="25908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Record</a:t>
                      </a:r>
                      <a:endParaRPr lang="en-US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Na2CO3</a:t>
                      </a:r>
                      <a:endParaRPr lang="en-US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+mn-lt"/>
                        </a:rPr>
                        <a:t>Final Conductivity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2146700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&amp; Discussion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81000" y="4835299"/>
            <a:ext cx="8458200" cy="1447799"/>
          </a:xfrm>
        </p:spPr>
        <p:txBody>
          <a:bodyPr/>
          <a:lstStyle/>
          <a:p>
            <a:r>
              <a:rPr lang="en-US" sz="2400" dirty="0" smtClean="0"/>
              <a:t>Theoretically, it should have a linear relationship.</a:t>
            </a:r>
          </a:p>
          <a:p>
            <a:r>
              <a:rPr lang="en-US" sz="2400" dirty="0" smtClean="0"/>
              <a:t>R </a:t>
            </a:r>
            <a:r>
              <a:rPr lang="en-US" sz="2400" dirty="0"/>
              <a:t>square shows that the linear equations do not fit very </a:t>
            </a:r>
            <a:r>
              <a:rPr lang="en-US" sz="2400" dirty="0" smtClean="0"/>
              <a:t>well.</a:t>
            </a:r>
          </a:p>
          <a:p>
            <a:r>
              <a:rPr lang="en-US" sz="2400" dirty="0" smtClean="0"/>
              <a:t>More work need to be </a:t>
            </a:r>
            <a:r>
              <a:rPr lang="en-US" sz="2400" dirty="0" smtClean="0"/>
              <a:t>done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graphicFrame>
        <p:nvGraphicFramePr>
          <p:cNvPr id="11" name="Chart 1"/>
          <p:cNvGraphicFramePr/>
          <p:nvPr>
            <p:extLst>
              <p:ext uri="{D42A27DB-BD31-4B8C-83A1-F6EECF244321}">
                <p14:modId xmlns="" xmlns:p14="http://schemas.microsoft.com/office/powerpoint/2010/main" val="3679447994"/>
              </p:ext>
            </p:extLst>
          </p:nvPr>
        </p:nvGraphicFramePr>
        <p:xfrm>
          <a:off x="990600" y="1524000"/>
          <a:ext cx="6934200" cy="3200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36498400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&amp; Discussion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Chart 1"/>
          <p:cNvGraphicFramePr/>
          <p:nvPr>
            <p:extLst>
              <p:ext uri="{D42A27DB-BD31-4B8C-83A1-F6EECF244321}">
                <p14:modId xmlns="" xmlns:p14="http://schemas.microsoft.com/office/powerpoint/2010/main" val="3571571712"/>
              </p:ext>
            </p:extLst>
          </p:nvPr>
        </p:nvGraphicFramePr>
        <p:xfrm>
          <a:off x="685800" y="1524000"/>
          <a:ext cx="35814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Chart 3"/>
          <p:cNvGraphicFramePr/>
          <p:nvPr>
            <p:extLst>
              <p:ext uri="{D42A27DB-BD31-4B8C-83A1-F6EECF244321}">
                <p14:modId xmlns="" xmlns:p14="http://schemas.microsoft.com/office/powerpoint/2010/main" val="2859225736"/>
              </p:ext>
            </p:extLst>
          </p:nvPr>
        </p:nvGraphicFramePr>
        <p:xfrm>
          <a:off x="685800" y="3581400"/>
          <a:ext cx="35814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" name="Chart 4"/>
          <p:cNvGraphicFramePr/>
          <p:nvPr>
            <p:extLst>
              <p:ext uri="{D42A27DB-BD31-4B8C-83A1-F6EECF244321}">
                <p14:modId xmlns="" xmlns:p14="http://schemas.microsoft.com/office/powerpoint/2010/main" val="717038282"/>
              </p:ext>
            </p:extLst>
          </p:nvPr>
        </p:nvGraphicFramePr>
        <p:xfrm>
          <a:off x="4191000" y="1524000"/>
          <a:ext cx="35814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4" name="Chart 5"/>
          <p:cNvGraphicFramePr/>
          <p:nvPr>
            <p:extLst>
              <p:ext uri="{D42A27DB-BD31-4B8C-83A1-F6EECF244321}">
                <p14:modId xmlns="" xmlns:p14="http://schemas.microsoft.com/office/powerpoint/2010/main" val="3972571519"/>
              </p:ext>
            </p:extLst>
          </p:nvPr>
        </p:nvGraphicFramePr>
        <p:xfrm>
          <a:off x="4114800" y="3581400"/>
          <a:ext cx="48768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5" name="内容占位符 14"/>
          <p:cNvSpPr>
            <a:spLocks noGrp="1"/>
          </p:cNvSpPr>
          <p:nvPr>
            <p:ph idx="1"/>
          </p:nvPr>
        </p:nvSpPr>
        <p:spPr>
          <a:xfrm>
            <a:off x="457200" y="5562600"/>
            <a:ext cx="8229600" cy="914400"/>
          </a:xfrm>
        </p:spPr>
        <p:txBody>
          <a:bodyPr/>
          <a:lstStyle/>
          <a:p>
            <a:r>
              <a:rPr lang="en-US" altLang="zh-CN" sz="2400" dirty="0" smtClean="0"/>
              <a:t>The Clay dosage has little influence to the </a:t>
            </a:r>
            <a:r>
              <a:rPr lang="en-US" altLang="zh-CN" sz="2400" dirty="0" smtClean="0"/>
              <a:t>conductivity. </a:t>
            </a:r>
            <a:endParaRPr lang="en-US" altLang="zh-CN" sz="2400" dirty="0" smtClean="0"/>
          </a:p>
          <a:p>
            <a:r>
              <a:rPr lang="en-US" altLang="zh-CN" sz="2400" dirty="0" smtClean="0"/>
              <a:t>Relationship:</a:t>
            </a:r>
            <a:endParaRPr lang="zh-CN" altLang="en-US" sz="2400" dirty="0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609600" y="3581400"/>
            <a:ext cx="7086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4114800" y="1524000"/>
            <a:ext cx="0" cy="40386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179177647"/>
              </p:ext>
            </p:extLst>
          </p:nvPr>
        </p:nvGraphicFramePr>
        <p:xfrm>
          <a:off x="2619829" y="6019800"/>
          <a:ext cx="4771571" cy="463259"/>
        </p:xfrm>
        <a:graphic>
          <a:graphicData uri="http://schemas.openxmlformats.org/presentationml/2006/ole">
            <p:oleObj spid="_x0000_s32794" name="Equation" r:id="rId9" imgW="2616120" imgH="253800" progId="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2207653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  <a:p>
            <a:pPr marL="342900" lvl="1" indent="-342900"/>
            <a:r>
              <a:rPr lang="en-US" sz="3200" dirty="0" smtClean="0"/>
              <a:t>Apparatus</a:t>
            </a:r>
          </a:p>
          <a:p>
            <a:r>
              <a:rPr lang="en-US" dirty="0" smtClean="0"/>
              <a:t>Research Topic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Hypothesis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Method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Result &amp; Discussion</a:t>
            </a:r>
          </a:p>
          <a:p>
            <a:r>
              <a:rPr lang="en-US" dirty="0" smtClean="0"/>
              <a:t>Future Work</a:t>
            </a:r>
          </a:p>
          <a:p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&amp; Discussion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内容占位符 14"/>
          <p:cNvSpPr>
            <a:spLocks noGrp="1"/>
          </p:cNvSpPr>
          <p:nvPr>
            <p:ph idx="1"/>
          </p:nvPr>
        </p:nvSpPr>
        <p:spPr>
          <a:xfrm>
            <a:off x="457200" y="5638800"/>
            <a:ext cx="8229600" cy="838200"/>
          </a:xfrm>
        </p:spPr>
        <p:txBody>
          <a:bodyPr/>
          <a:lstStyle/>
          <a:p>
            <a:r>
              <a:rPr lang="en-US" altLang="zh-CN" sz="2200" dirty="0" smtClean="0"/>
              <a:t>The </a:t>
            </a:r>
            <a:r>
              <a:rPr lang="en-US" altLang="zh-CN" sz="2200" i="1" dirty="0" err="1" smtClean="0"/>
              <a:t>PACl</a:t>
            </a:r>
            <a:r>
              <a:rPr lang="en-US" altLang="zh-CN" sz="2200" dirty="0" smtClean="0"/>
              <a:t> dosage has little influence to the </a:t>
            </a:r>
            <a:r>
              <a:rPr lang="en-US" altLang="zh-CN" sz="2200" dirty="0" smtClean="0"/>
              <a:t>conductivity. </a:t>
            </a:r>
            <a:endParaRPr lang="en-US" altLang="zh-CN" sz="2200" dirty="0" smtClean="0"/>
          </a:p>
          <a:p>
            <a:r>
              <a:rPr lang="en-US" altLang="zh-CN" sz="2200" dirty="0" smtClean="0"/>
              <a:t>Relationship:</a:t>
            </a:r>
            <a:endParaRPr lang="zh-CN" altLang="en-US" sz="2200" dirty="0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381000" y="3581400"/>
            <a:ext cx="7086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3886200" y="1524000"/>
            <a:ext cx="0" cy="40386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179177647"/>
              </p:ext>
            </p:extLst>
          </p:nvPr>
        </p:nvGraphicFramePr>
        <p:xfrm>
          <a:off x="2514601" y="6018321"/>
          <a:ext cx="4724400" cy="458679"/>
        </p:xfrm>
        <a:graphic>
          <a:graphicData uri="http://schemas.openxmlformats.org/presentationml/2006/ole">
            <p:oleObj spid="_x0000_s64514" name="Equation" r:id="rId5" imgW="2616120" imgH="253800" progId="">
              <p:embed/>
            </p:oleObj>
          </a:graphicData>
        </a:graphic>
      </p:graphicFrame>
      <p:graphicFrame>
        <p:nvGraphicFramePr>
          <p:cNvPr id="17" name="Chart 1"/>
          <p:cNvGraphicFramePr/>
          <p:nvPr/>
        </p:nvGraphicFramePr>
        <p:xfrm>
          <a:off x="304800" y="1447800"/>
          <a:ext cx="3657600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8" name="Chart 1"/>
          <p:cNvGraphicFramePr/>
          <p:nvPr/>
        </p:nvGraphicFramePr>
        <p:xfrm>
          <a:off x="3886200" y="1447800"/>
          <a:ext cx="3733800" cy="213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9" name="Chart 1"/>
          <p:cNvGraphicFramePr/>
          <p:nvPr/>
        </p:nvGraphicFramePr>
        <p:xfrm>
          <a:off x="152400" y="3581400"/>
          <a:ext cx="37338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0" name="Chart 1"/>
          <p:cNvGraphicFramePr/>
          <p:nvPr/>
        </p:nvGraphicFramePr>
        <p:xfrm>
          <a:off x="3886200" y="3581400"/>
          <a:ext cx="5791200" cy="213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="" xmlns:p14="http://schemas.microsoft.com/office/powerpoint/2010/main" val="32207653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Future Work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 in the Tube </a:t>
            </a:r>
            <a:r>
              <a:rPr lang="en-US" dirty="0" err="1" smtClean="0"/>
              <a:t>Floc</a:t>
            </a:r>
            <a:r>
              <a:rPr lang="en-US" dirty="0" smtClean="0"/>
              <a:t> model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C:\Users\aguaclara\Downloads\pho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2286000"/>
            <a:ext cx="5181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37662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37895" name="Picture 7" descr="C:\Documents and Settings\Administrator\桌面\443058-Cartoon-Black-And-White-Outline-Design-Of-A-Confused-Boy-With-Many-Questi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514600"/>
            <a:ext cx="2797386" cy="3278187"/>
          </a:xfrm>
          <a:prstGeom prst="rect">
            <a:avLst/>
          </a:prstGeom>
          <a:noFill/>
        </p:spPr>
      </p:pic>
      <p:pic>
        <p:nvPicPr>
          <p:cNvPr id="37896" name="Picture 8" descr="C:\Documents and Settings\Administrator\桌面\440851-Cartoon-Black-And-White-Outline-Design-Of-A-Bear-With-A-Ques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905000"/>
            <a:ext cx="2561844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072205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Why Flocculation?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transforms tiny </a:t>
            </a:r>
            <a:r>
              <a:rPr lang="en-US" sz="2400" dirty="0"/>
              <a:t>particles </a:t>
            </a:r>
            <a:r>
              <a:rPr lang="en-US" sz="2400" dirty="0" smtClean="0"/>
              <a:t>in raw water into big particles</a:t>
            </a:r>
            <a:endParaRPr lang="en-US" sz="2400" dirty="0"/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Make particles easy to separate from water</a:t>
            </a:r>
          </a:p>
          <a:p>
            <a:pPr lvl="1">
              <a:buFont typeface="Courier New" pitchFamily="49" charset="0"/>
              <a:buChar char="o"/>
            </a:pPr>
            <a:endParaRPr lang="en-US" sz="2400" dirty="0" smtClean="0"/>
          </a:p>
          <a:p>
            <a:r>
              <a:rPr lang="en-US" sz="2800" dirty="0" smtClean="0"/>
              <a:t>What coagulant?  </a:t>
            </a:r>
            <a:r>
              <a:rPr lang="en-US" sz="2800" b="1" i="1" dirty="0" err="1" smtClean="0"/>
              <a:t>PACl</a:t>
            </a:r>
            <a:endParaRPr lang="en-US" sz="28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High efficiency &amp; Lower cost</a:t>
            </a:r>
          </a:p>
          <a:p>
            <a:pPr lvl="1">
              <a:buFont typeface="Courier New" pitchFamily="49" charset="0"/>
              <a:buChar char="o"/>
            </a:pPr>
            <a:endParaRPr lang="en-US" sz="2400" dirty="0" smtClean="0"/>
          </a:p>
          <a:p>
            <a:r>
              <a:rPr lang="en-US" sz="2800" dirty="0" smtClean="0"/>
              <a:t>Our Goal?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Develop </a:t>
            </a:r>
            <a:r>
              <a:rPr lang="en-US" sz="2400" dirty="0"/>
              <a:t>a fundamental understanding of </a:t>
            </a:r>
            <a:r>
              <a:rPr lang="en-US" sz="2400" dirty="0" smtClean="0"/>
              <a:t>flocculation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Optimize </a:t>
            </a:r>
            <a:r>
              <a:rPr lang="en-US" sz="2400" dirty="0" err="1" smtClean="0"/>
              <a:t>flocculator</a:t>
            </a:r>
            <a:r>
              <a:rPr lang="en-US" sz="2400" dirty="0" smtClean="0"/>
              <a:t> </a:t>
            </a:r>
            <a:r>
              <a:rPr lang="en-US" sz="2400" dirty="0"/>
              <a:t>design in </a:t>
            </a:r>
            <a:r>
              <a:rPr lang="en-US" sz="2400" dirty="0" err="1"/>
              <a:t>AguaClara</a:t>
            </a:r>
            <a:r>
              <a:rPr lang="en-US" sz="2400" dirty="0"/>
              <a:t> facilities</a:t>
            </a:r>
          </a:p>
          <a:p>
            <a:pPr lvl="1">
              <a:buFont typeface="Courier New" pitchFamily="49" charset="0"/>
              <a:buChar char="o"/>
            </a:pP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Why Flocculation?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transforms tiny </a:t>
            </a:r>
            <a:r>
              <a:rPr lang="en-US" sz="2400" dirty="0"/>
              <a:t>particles </a:t>
            </a:r>
            <a:r>
              <a:rPr lang="en-US" sz="2400" dirty="0" smtClean="0"/>
              <a:t>in raw water into big </a:t>
            </a:r>
            <a:r>
              <a:rPr lang="en-US" sz="2400" dirty="0" smtClean="0"/>
              <a:t>particles.</a:t>
            </a:r>
            <a:endParaRPr lang="en-US" sz="2400" dirty="0"/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Make particles easy to separate from </a:t>
            </a:r>
            <a:r>
              <a:rPr lang="en-US" sz="2400" dirty="0" smtClean="0"/>
              <a:t>water.</a:t>
            </a: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endParaRPr lang="en-US" sz="2400" dirty="0" smtClean="0"/>
          </a:p>
          <a:p>
            <a:r>
              <a:rPr lang="en-US" sz="2800" dirty="0" smtClean="0"/>
              <a:t>What coagulant?  </a:t>
            </a:r>
            <a:r>
              <a:rPr lang="en-US" sz="2800" b="1" i="1" dirty="0" err="1" smtClean="0"/>
              <a:t>PACl</a:t>
            </a:r>
            <a:endParaRPr lang="en-US" sz="28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High efficiency &amp; Lower cost</a:t>
            </a:r>
          </a:p>
          <a:p>
            <a:pPr lvl="1">
              <a:buFont typeface="Courier New" pitchFamily="49" charset="0"/>
              <a:buChar char="o"/>
            </a:pPr>
            <a:endParaRPr lang="en-US" sz="2400" dirty="0" smtClean="0"/>
          </a:p>
          <a:p>
            <a:r>
              <a:rPr lang="en-US" sz="2800" dirty="0" smtClean="0"/>
              <a:t>Our Goal?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Develop </a:t>
            </a:r>
            <a:r>
              <a:rPr lang="en-US" sz="2400" dirty="0"/>
              <a:t>a fundamental understanding of </a:t>
            </a:r>
            <a:r>
              <a:rPr lang="en-US" sz="2400" dirty="0" smtClean="0"/>
              <a:t>flocculation.</a:t>
            </a: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Optimize </a:t>
            </a:r>
            <a:r>
              <a:rPr lang="en-US" sz="2400" dirty="0" err="1" smtClean="0"/>
              <a:t>flocculator</a:t>
            </a:r>
            <a:r>
              <a:rPr lang="en-US" sz="2400" dirty="0" smtClean="0"/>
              <a:t> </a:t>
            </a:r>
            <a:r>
              <a:rPr lang="en-US" sz="2400" dirty="0"/>
              <a:t>design in </a:t>
            </a:r>
            <a:r>
              <a:rPr lang="en-US" sz="2400" dirty="0" err="1"/>
              <a:t>AguaClara</a:t>
            </a:r>
            <a:r>
              <a:rPr lang="en-US" sz="2400" dirty="0"/>
              <a:t> </a:t>
            </a:r>
            <a:r>
              <a:rPr lang="en-US" sz="2400" dirty="0" smtClean="0"/>
              <a:t>facilities.</a:t>
            </a:r>
            <a:endParaRPr lang="en-US" sz="2400" dirty="0"/>
          </a:p>
          <a:p>
            <a:pPr lvl="1">
              <a:buFont typeface="Courier New" pitchFamily="49" charset="0"/>
              <a:buChar char="o"/>
            </a:pP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205385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Topic</a:t>
            </a:r>
            <a:endParaRPr lang="en-US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276600"/>
            <a:ext cx="3581400" cy="3302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4525963"/>
          </a:xfrm>
        </p:spPr>
        <p:txBody>
          <a:bodyPr/>
          <a:lstStyle/>
          <a:p>
            <a:r>
              <a:rPr lang="en-US" dirty="0" smtClean="0"/>
              <a:t>Study the </a:t>
            </a:r>
            <a:r>
              <a:rPr lang="en-US" dirty="0"/>
              <a:t>effect of </a:t>
            </a:r>
            <a:r>
              <a:rPr lang="en-US" b="1" dirty="0" smtClean="0"/>
              <a:t>ionic </a:t>
            </a:r>
            <a:r>
              <a:rPr lang="en-US" b="1" dirty="0"/>
              <a:t>strength</a:t>
            </a:r>
            <a:r>
              <a:rPr lang="en-US" dirty="0"/>
              <a:t> on the coagulation </a:t>
            </a:r>
            <a:r>
              <a:rPr lang="en-US" dirty="0" smtClean="0"/>
              <a:t>performance</a:t>
            </a:r>
            <a:endParaRPr lang="en-US" dirty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Ionic </a:t>
            </a:r>
            <a:r>
              <a:rPr lang="en-US" dirty="0" smtClean="0"/>
              <a:t>strength: measurement </a:t>
            </a:r>
            <a:r>
              <a:rPr lang="en-US" dirty="0"/>
              <a:t>of </a:t>
            </a:r>
            <a:r>
              <a:rPr lang="en-US" dirty="0" smtClean="0"/>
              <a:t>ion concentration in </a:t>
            </a:r>
            <a:r>
              <a:rPr lang="en-US" dirty="0"/>
              <a:t>a solution</a:t>
            </a:r>
          </a:p>
          <a:p>
            <a:pPr lvl="1">
              <a:buFont typeface="Courier New" pitchFamily="49" charset="0"/>
              <a:buChar char="o"/>
            </a:pP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Apparatus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5" name="Picture 1" descr="C:\Users\aguaclara\Downloads\photo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600200"/>
            <a:ext cx="6299200" cy="4724400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/>
          <p:nvPr/>
        </p:nvCxnSpPr>
        <p:spPr bwMode="auto">
          <a:xfrm>
            <a:off x="6705600" y="4953000"/>
            <a:ext cx="9144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7543800" y="4724400"/>
            <a:ext cx="16435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+mn-lt"/>
              </a:rPr>
              <a:t>Raw Water</a:t>
            </a:r>
            <a:endParaRPr lang="en-US" sz="2400" b="1" dirty="0">
              <a:latin typeface="+mn-lt"/>
            </a:endParaRPr>
          </a:p>
        </p:txBody>
      </p:sp>
      <p:cxnSp>
        <p:nvCxnSpPr>
          <p:cNvPr id="13" name="Straight Arrow Connector 12"/>
          <p:cNvCxnSpPr>
            <a:endCxn id="14" idx="1"/>
          </p:cNvCxnSpPr>
          <p:nvPr/>
        </p:nvCxnSpPr>
        <p:spPr bwMode="auto">
          <a:xfrm>
            <a:off x="7162800" y="5486400"/>
            <a:ext cx="609600" cy="223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7772400" y="52578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n-lt"/>
              </a:rPr>
              <a:t>NaNO3</a:t>
            </a:r>
            <a:endParaRPr lang="en-US" sz="2400" b="1" dirty="0">
              <a:latin typeface="+mn-lt"/>
            </a:endParaRPr>
          </a:p>
        </p:txBody>
      </p:sp>
      <p:cxnSp>
        <p:nvCxnSpPr>
          <p:cNvPr id="15" name="Straight Arrow Connector 14"/>
          <p:cNvCxnSpPr>
            <a:endCxn id="19" idx="1"/>
          </p:cNvCxnSpPr>
          <p:nvPr/>
        </p:nvCxnSpPr>
        <p:spPr bwMode="auto">
          <a:xfrm>
            <a:off x="6858000" y="5791200"/>
            <a:ext cx="914400" cy="223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7772400" y="55626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n-lt"/>
              </a:rPr>
              <a:t>Na2CO3</a:t>
            </a:r>
            <a:endParaRPr lang="en-US" sz="2400" b="1" dirty="0">
              <a:latin typeface="+mn-lt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rot="10800000">
            <a:off x="6172200" y="5791200"/>
            <a:ext cx="4572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5486400" y="5558135"/>
            <a:ext cx="685800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latin typeface="+mn-lt"/>
              </a:rPr>
              <a:t>PACl</a:t>
            </a:r>
            <a:endParaRPr lang="en-US" sz="2400" b="1" dirty="0">
              <a:latin typeface="+mn-lt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6324600" y="3657600"/>
            <a:ext cx="14478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7772400" y="34290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n-lt"/>
              </a:rPr>
              <a:t>Clay</a:t>
            </a:r>
            <a:endParaRPr lang="en-US" sz="2400" b="1" dirty="0">
              <a:latin typeface="+mn-lt"/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 rot="10800000">
            <a:off x="4267200" y="5410200"/>
            <a:ext cx="381000" cy="1588"/>
          </a:xfrm>
          <a:prstGeom prst="straightConnector1">
            <a:avLst/>
          </a:prstGeom>
          <a:ln w="19050">
            <a:solidFill>
              <a:srgbClr val="FFFF00"/>
            </a:solidFill>
            <a:headEnd type="none" w="lg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971800" y="5181600"/>
            <a:ext cx="1295400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+mn-lt"/>
              </a:rPr>
              <a:t>Rapid Mix</a:t>
            </a:r>
            <a:endParaRPr lang="en-US" sz="2000" b="1" dirty="0">
              <a:latin typeface="+mn-lt"/>
            </a:endParaRPr>
          </a:p>
        </p:txBody>
      </p:sp>
      <p:cxnSp>
        <p:nvCxnSpPr>
          <p:cNvPr id="38" name="Straight Arrow Connector 37"/>
          <p:cNvCxnSpPr/>
          <p:nvPr/>
        </p:nvCxnSpPr>
        <p:spPr bwMode="auto">
          <a:xfrm rot="5400000">
            <a:off x="4343400" y="5791200"/>
            <a:ext cx="304800" cy="304800"/>
          </a:xfrm>
          <a:prstGeom prst="straightConnector1">
            <a:avLst/>
          </a:prstGeom>
          <a:ln w="19050">
            <a:solidFill>
              <a:schemeClr val="tx1"/>
            </a:solidFill>
            <a:headEnd type="none" w="lg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438400" y="6091535"/>
            <a:ext cx="2971800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All chemicals mixed here</a:t>
            </a:r>
            <a:endParaRPr lang="en-US" sz="2000" b="1" dirty="0">
              <a:latin typeface="+mn-lt"/>
            </a:endParaRPr>
          </a:p>
        </p:txBody>
      </p:sp>
      <p:cxnSp>
        <p:nvCxnSpPr>
          <p:cNvPr id="41" name="Straight Arrow Connector 40"/>
          <p:cNvCxnSpPr/>
          <p:nvPr/>
        </p:nvCxnSpPr>
        <p:spPr bwMode="auto">
          <a:xfrm rot="16200000" flipV="1">
            <a:off x="4419600" y="4343400"/>
            <a:ext cx="228600" cy="762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2971800" y="3867090"/>
            <a:ext cx="2133600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+mn-lt"/>
              </a:rPr>
              <a:t>pH Measurement</a:t>
            </a:r>
            <a:endParaRPr lang="en-US" sz="2000" b="1" dirty="0">
              <a:latin typeface="+mn-lt"/>
            </a:endParaRPr>
          </a:p>
        </p:txBody>
      </p:sp>
      <p:cxnSp>
        <p:nvCxnSpPr>
          <p:cNvPr id="44" name="Straight Arrow Connector 43"/>
          <p:cNvCxnSpPr/>
          <p:nvPr/>
        </p:nvCxnSpPr>
        <p:spPr bwMode="auto">
          <a:xfrm>
            <a:off x="4191000" y="2514600"/>
            <a:ext cx="12954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5486400" y="2286000"/>
            <a:ext cx="2133600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+mn-lt"/>
              </a:rPr>
              <a:t>Tube Flocculation</a:t>
            </a:r>
            <a:endParaRPr lang="en-US" sz="2000" b="1" dirty="0">
              <a:latin typeface="+mn-lt"/>
            </a:endParaRPr>
          </a:p>
        </p:txBody>
      </p:sp>
      <p:cxnSp>
        <p:nvCxnSpPr>
          <p:cNvPr id="46" name="Straight Arrow Connector 45"/>
          <p:cNvCxnSpPr/>
          <p:nvPr/>
        </p:nvCxnSpPr>
        <p:spPr bwMode="auto">
          <a:xfrm rot="10800000">
            <a:off x="1752600" y="4500265"/>
            <a:ext cx="4572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0" y="4168914"/>
            <a:ext cx="17526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+mn-lt"/>
              </a:rPr>
              <a:t>Turbidity</a:t>
            </a:r>
          </a:p>
          <a:p>
            <a:pPr algn="ctr"/>
            <a:r>
              <a:rPr lang="en-US" sz="2000" b="1" dirty="0" smtClean="0">
                <a:latin typeface="+mn-lt"/>
              </a:rPr>
              <a:t>Measurement</a:t>
            </a:r>
            <a:endParaRPr lang="en-US" sz="2000" b="1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4" grpId="0"/>
      <p:bldP spid="14" grpId="1"/>
      <p:bldP spid="19" grpId="0"/>
      <p:bldP spid="19" grpId="1"/>
      <p:bldP spid="23" grpId="0" animBg="1"/>
      <p:bldP spid="23" grpId="1" animBg="1"/>
      <p:bldP spid="29" grpId="0"/>
      <p:bldP spid="29" grpId="1"/>
      <p:bldP spid="36" grpId="0" animBg="1"/>
      <p:bldP spid="39" grpId="0" animBg="1"/>
      <p:bldP spid="42" grpId="0" animBg="1"/>
      <p:bldP spid="45" grpId="0" animBg="1"/>
      <p:bldP spid="4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PACl</a:t>
            </a:r>
            <a:r>
              <a:rPr lang="en-US" dirty="0" smtClean="0"/>
              <a:t> Working Mechanism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Electro</a:t>
            </a:r>
            <a:r>
              <a:rPr lang="en-US" altLang="zh-CN" dirty="0" smtClean="0"/>
              <a:t>-</a:t>
            </a:r>
            <a:r>
              <a:rPr lang="en-US" dirty="0" smtClean="0"/>
              <a:t>static Patch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Charge Neutralization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Bridge Aggregation</a:t>
            </a:r>
          </a:p>
          <a:p>
            <a:r>
              <a:rPr lang="en-US" dirty="0" smtClean="0"/>
              <a:t>Ionic Strength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Debye Length Theory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Electro</a:t>
            </a:r>
            <a:r>
              <a:rPr lang="en-US" altLang="zh-CN" dirty="0" smtClean="0"/>
              <a:t>-</a:t>
            </a:r>
            <a:r>
              <a:rPr lang="en-US" dirty="0" smtClean="0"/>
              <a:t>static Patch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54"/>
          <p:cNvSpPr txBox="1">
            <a:spLocks noChangeArrowheads="1"/>
          </p:cNvSpPr>
          <p:nvPr/>
        </p:nvSpPr>
        <p:spPr bwMode="auto">
          <a:xfrm>
            <a:off x="1219200" y="1752600"/>
            <a:ext cx="1803400" cy="584775"/>
          </a:xfrm>
          <a:prstGeom prst="rect">
            <a:avLst/>
          </a:prstGeom>
          <a:noFill/>
          <a:ln w="12700" algn="ctr">
            <a:noFill/>
            <a:miter lim="800000"/>
            <a:headEnd type="none" w="lg" len="med"/>
            <a:tailEnd type="none" w="lg" len="med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+mn-lt"/>
              </a:rPr>
              <a:t>Clay</a:t>
            </a:r>
            <a:endParaRPr lang="en-US" sz="3200" dirty="0">
              <a:latin typeface="+mn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14400" y="2209800"/>
            <a:ext cx="2209799" cy="990600"/>
            <a:chOff x="152400" y="2100590"/>
            <a:chExt cx="3196089" cy="1013430"/>
          </a:xfrm>
        </p:grpSpPr>
        <p:sp>
          <p:nvSpPr>
            <p:cNvPr id="8" name="AutoShape 6"/>
            <p:cNvSpPr>
              <a:spLocks noChangeAspect="1" noChangeArrowheads="1"/>
            </p:cNvSpPr>
            <p:nvPr/>
          </p:nvSpPr>
          <p:spPr bwMode="auto">
            <a:xfrm flipH="1">
              <a:off x="228600" y="2438400"/>
              <a:ext cx="2971800" cy="403249"/>
            </a:xfrm>
            <a:prstGeom prst="octagon">
              <a:avLst>
                <a:gd name="adj" fmla="val 50000"/>
              </a:avLst>
            </a:prstGeom>
            <a:solidFill>
              <a:srgbClr val="663300">
                <a:alpha val="20000"/>
              </a:srgbClr>
            </a:solidFill>
            <a:ln w="3175" algn="ctr">
              <a:solidFill>
                <a:schemeClr val="tx2"/>
              </a:solidFill>
              <a:miter lim="800000"/>
              <a:headEnd type="none" w="lg" len="med"/>
              <a:tailEnd type="none" w="lg" len="med"/>
            </a:ln>
          </p:spPr>
          <p:txBody>
            <a:bodyPr wrap="square" anchor="ctr">
              <a:noAutofit/>
            </a:bodyPr>
            <a:lstStyle/>
            <a:p>
              <a:endParaRPr lang="en-US" sz="200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10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96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2000" y="2209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18711" y="2205335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99711" y="2205335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66800" y="210059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47800" y="2209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002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9812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46390" y="2100590"/>
              <a:ext cx="3766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6670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810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620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143000" y="2514600"/>
              <a:ext cx="304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5240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833111" y="221998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438400" y="2209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52600" y="2590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95400" y="2590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057400" y="2590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2860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90800" y="2590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7432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971800" y="24384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895600" y="2209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52400" y="22860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2400" y="24384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</p:grpSp>
      <p:sp>
        <p:nvSpPr>
          <p:cNvPr id="37" name="Text Box 154"/>
          <p:cNvSpPr txBox="1">
            <a:spLocks noChangeArrowheads="1"/>
          </p:cNvSpPr>
          <p:nvPr/>
        </p:nvSpPr>
        <p:spPr bwMode="auto">
          <a:xfrm>
            <a:off x="4343400" y="1676400"/>
            <a:ext cx="3929447" cy="584775"/>
          </a:xfrm>
          <a:prstGeom prst="rect">
            <a:avLst/>
          </a:prstGeom>
          <a:noFill/>
          <a:ln w="12700" algn="ctr">
            <a:noFill/>
            <a:miter lim="800000"/>
            <a:headEnd type="none" w="lg" len="med"/>
            <a:tailEnd type="none" w="lg" len="med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i="1" dirty="0" err="1" smtClean="0">
                <a:latin typeface="+mn-lt"/>
              </a:rPr>
              <a:t>PACl</a:t>
            </a:r>
            <a:endParaRPr lang="en-US" sz="3200" i="1" dirty="0">
              <a:latin typeface="+mn-lt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5562600" y="2286000"/>
            <a:ext cx="609600" cy="597932"/>
            <a:chOff x="6096000" y="2438400"/>
            <a:chExt cx="609600" cy="597932"/>
          </a:xfrm>
        </p:grpSpPr>
        <p:grpSp>
          <p:nvGrpSpPr>
            <p:cNvPr id="39" name="Group 456"/>
            <p:cNvGrpSpPr/>
            <p:nvPr/>
          </p:nvGrpSpPr>
          <p:grpSpPr>
            <a:xfrm>
              <a:off x="6172200" y="2514549"/>
              <a:ext cx="381000" cy="380998"/>
              <a:chOff x="1489133" y="2634916"/>
              <a:chExt cx="171224" cy="103216"/>
            </a:xfrm>
          </p:grpSpPr>
          <p:sp>
            <p:nvSpPr>
              <p:cNvPr id="43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4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5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6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6096000" y="2667000"/>
              <a:ext cx="324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400800" y="2590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096000" y="24384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57200" y="3505200"/>
            <a:ext cx="2362199" cy="990600"/>
            <a:chOff x="152400" y="2100590"/>
            <a:chExt cx="3196089" cy="1013430"/>
          </a:xfrm>
        </p:grpSpPr>
        <p:sp>
          <p:nvSpPr>
            <p:cNvPr id="48" name="AutoShape 6"/>
            <p:cNvSpPr>
              <a:spLocks noChangeAspect="1" noChangeArrowheads="1"/>
            </p:cNvSpPr>
            <p:nvPr/>
          </p:nvSpPr>
          <p:spPr bwMode="auto">
            <a:xfrm flipH="1">
              <a:off x="228600" y="2438400"/>
              <a:ext cx="2971800" cy="403249"/>
            </a:xfrm>
            <a:prstGeom prst="octagon">
              <a:avLst>
                <a:gd name="adj" fmla="val 50000"/>
              </a:avLst>
            </a:prstGeom>
            <a:solidFill>
              <a:srgbClr val="663300">
                <a:alpha val="20000"/>
              </a:srgbClr>
            </a:solidFill>
            <a:ln w="3175" algn="ctr">
              <a:solidFill>
                <a:schemeClr val="tx2"/>
              </a:solidFill>
              <a:miter lim="800000"/>
              <a:headEnd type="none" w="lg" len="med"/>
              <a:tailEnd type="none" w="lg" len="med"/>
            </a:ln>
          </p:spPr>
          <p:txBody>
            <a:bodyPr wrap="square" anchor="ctr">
              <a:noAutofit/>
            </a:bodyPr>
            <a:lstStyle/>
            <a:p>
              <a:endParaRPr lang="en-US" sz="200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810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096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62000" y="2209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918711" y="2205335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299711" y="2205335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066800" y="210059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447800" y="2209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6002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9812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2098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6670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810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620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143000" y="2514600"/>
              <a:ext cx="304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5240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833111" y="221998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438400" y="2209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752600" y="2590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95400" y="2590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057400" y="2590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2860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590800" y="2590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7432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971800" y="24384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2895600" y="2209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52400" y="22860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52400" y="24384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1752601" y="2895600"/>
            <a:ext cx="2362199" cy="990600"/>
            <a:chOff x="152400" y="2100590"/>
            <a:chExt cx="3196089" cy="1013430"/>
          </a:xfrm>
        </p:grpSpPr>
        <p:sp>
          <p:nvSpPr>
            <p:cNvPr id="77" name="AutoShape 6"/>
            <p:cNvSpPr>
              <a:spLocks noChangeAspect="1" noChangeArrowheads="1"/>
            </p:cNvSpPr>
            <p:nvPr/>
          </p:nvSpPr>
          <p:spPr bwMode="auto">
            <a:xfrm flipH="1">
              <a:off x="228600" y="2438400"/>
              <a:ext cx="2971800" cy="403249"/>
            </a:xfrm>
            <a:prstGeom prst="octagon">
              <a:avLst>
                <a:gd name="adj" fmla="val 50000"/>
              </a:avLst>
            </a:prstGeom>
            <a:solidFill>
              <a:srgbClr val="663300">
                <a:alpha val="20000"/>
              </a:srgbClr>
            </a:solidFill>
            <a:ln w="3175" algn="ctr">
              <a:solidFill>
                <a:schemeClr val="tx2"/>
              </a:solidFill>
              <a:miter lim="800000"/>
              <a:headEnd type="none" w="lg" len="med"/>
              <a:tailEnd type="none" w="lg" len="med"/>
            </a:ln>
          </p:spPr>
          <p:txBody>
            <a:bodyPr wrap="square" anchor="ctr">
              <a:noAutofit/>
            </a:bodyPr>
            <a:lstStyle/>
            <a:p>
              <a:endParaRPr lang="en-US" sz="200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810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6096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762000" y="2209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918711" y="2205335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299711" y="2205335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066800" y="210059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447800" y="2209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6002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9812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22098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26670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3810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7620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143000" y="2514600"/>
              <a:ext cx="304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5240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833111" y="221998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438400" y="2209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752600" y="2590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95400" y="2590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057400" y="2590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22860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2590800" y="2590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7432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2971800" y="24384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2895600" y="2209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52400" y="22860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52400" y="24384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</p:grpSp>
      <p:grpSp>
        <p:nvGrpSpPr>
          <p:cNvPr id="105" name="Group 104"/>
          <p:cNvGrpSpPr/>
          <p:nvPr/>
        </p:nvGrpSpPr>
        <p:grpSpPr>
          <a:xfrm rot="2448864">
            <a:off x="5029200" y="2895600"/>
            <a:ext cx="609600" cy="597932"/>
            <a:chOff x="6096000" y="2438400"/>
            <a:chExt cx="609600" cy="597932"/>
          </a:xfrm>
        </p:grpSpPr>
        <p:grpSp>
          <p:nvGrpSpPr>
            <p:cNvPr id="106" name="Group 456"/>
            <p:cNvGrpSpPr/>
            <p:nvPr/>
          </p:nvGrpSpPr>
          <p:grpSpPr>
            <a:xfrm>
              <a:off x="6172200" y="2514549"/>
              <a:ext cx="381000" cy="380998"/>
              <a:chOff x="1489133" y="2634916"/>
              <a:chExt cx="171224" cy="103216"/>
            </a:xfrm>
          </p:grpSpPr>
          <p:sp>
            <p:nvSpPr>
              <p:cNvPr id="110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1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2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3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07" name="TextBox 106"/>
            <p:cNvSpPr txBox="1"/>
            <p:nvPr/>
          </p:nvSpPr>
          <p:spPr>
            <a:xfrm>
              <a:off x="6096000" y="2667000"/>
              <a:ext cx="324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6400800" y="2590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6096000" y="24384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6629400" y="2895600"/>
            <a:ext cx="609600" cy="597932"/>
            <a:chOff x="6096000" y="2438400"/>
            <a:chExt cx="609600" cy="597932"/>
          </a:xfrm>
        </p:grpSpPr>
        <p:grpSp>
          <p:nvGrpSpPr>
            <p:cNvPr id="115" name="Group 456"/>
            <p:cNvGrpSpPr/>
            <p:nvPr/>
          </p:nvGrpSpPr>
          <p:grpSpPr>
            <a:xfrm>
              <a:off x="6172200" y="2514549"/>
              <a:ext cx="381000" cy="380998"/>
              <a:chOff x="1489133" y="2634916"/>
              <a:chExt cx="171224" cy="103216"/>
            </a:xfrm>
          </p:grpSpPr>
          <p:sp>
            <p:nvSpPr>
              <p:cNvPr id="119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0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1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2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16" name="TextBox 115"/>
            <p:cNvSpPr txBox="1"/>
            <p:nvPr/>
          </p:nvSpPr>
          <p:spPr>
            <a:xfrm>
              <a:off x="6096000" y="2667000"/>
              <a:ext cx="324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6400800" y="2590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6096000" y="24384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</p:grpSp>
      <p:grpSp>
        <p:nvGrpSpPr>
          <p:cNvPr id="123" name="Group 122"/>
          <p:cNvGrpSpPr/>
          <p:nvPr/>
        </p:nvGrpSpPr>
        <p:grpSpPr>
          <a:xfrm rot="20957695">
            <a:off x="5562600" y="3429000"/>
            <a:ext cx="609600" cy="597932"/>
            <a:chOff x="6096000" y="2438400"/>
            <a:chExt cx="609600" cy="597932"/>
          </a:xfrm>
        </p:grpSpPr>
        <p:grpSp>
          <p:nvGrpSpPr>
            <p:cNvPr id="124" name="Group 456"/>
            <p:cNvGrpSpPr/>
            <p:nvPr/>
          </p:nvGrpSpPr>
          <p:grpSpPr>
            <a:xfrm>
              <a:off x="6172200" y="2514549"/>
              <a:ext cx="381000" cy="380998"/>
              <a:chOff x="1489133" y="2634916"/>
              <a:chExt cx="171224" cy="103216"/>
            </a:xfrm>
          </p:grpSpPr>
          <p:sp>
            <p:nvSpPr>
              <p:cNvPr id="128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9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0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1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25" name="TextBox 124"/>
            <p:cNvSpPr txBox="1"/>
            <p:nvPr/>
          </p:nvSpPr>
          <p:spPr>
            <a:xfrm>
              <a:off x="6096000" y="2667000"/>
              <a:ext cx="324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6400800" y="2590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6096000" y="24384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</p:grpSp>
      <p:grpSp>
        <p:nvGrpSpPr>
          <p:cNvPr id="132" name="Group 131"/>
          <p:cNvGrpSpPr/>
          <p:nvPr/>
        </p:nvGrpSpPr>
        <p:grpSpPr>
          <a:xfrm rot="2372672">
            <a:off x="6553200" y="2286000"/>
            <a:ext cx="609600" cy="597932"/>
            <a:chOff x="6096000" y="2438400"/>
            <a:chExt cx="609600" cy="597932"/>
          </a:xfrm>
        </p:grpSpPr>
        <p:grpSp>
          <p:nvGrpSpPr>
            <p:cNvPr id="133" name="Group 456"/>
            <p:cNvGrpSpPr/>
            <p:nvPr/>
          </p:nvGrpSpPr>
          <p:grpSpPr>
            <a:xfrm>
              <a:off x="6172200" y="2514549"/>
              <a:ext cx="381000" cy="380998"/>
              <a:chOff x="1489133" y="2634916"/>
              <a:chExt cx="171224" cy="103216"/>
            </a:xfrm>
          </p:grpSpPr>
          <p:sp>
            <p:nvSpPr>
              <p:cNvPr id="137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8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9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40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34" name="TextBox 133"/>
            <p:cNvSpPr txBox="1"/>
            <p:nvPr/>
          </p:nvSpPr>
          <p:spPr>
            <a:xfrm>
              <a:off x="6096000" y="2667000"/>
              <a:ext cx="324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6400800" y="2590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6096000" y="24384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</p:grpSp>
      <p:grpSp>
        <p:nvGrpSpPr>
          <p:cNvPr id="141" name="Group 140"/>
          <p:cNvGrpSpPr/>
          <p:nvPr/>
        </p:nvGrpSpPr>
        <p:grpSpPr>
          <a:xfrm rot="19834298">
            <a:off x="6400800" y="3581400"/>
            <a:ext cx="609600" cy="597932"/>
            <a:chOff x="6096000" y="2438400"/>
            <a:chExt cx="609600" cy="597932"/>
          </a:xfrm>
        </p:grpSpPr>
        <p:grpSp>
          <p:nvGrpSpPr>
            <p:cNvPr id="142" name="Group 456"/>
            <p:cNvGrpSpPr/>
            <p:nvPr/>
          </p:nvGrpSpPr>
          <p:grpSpPr>
            <a:xfrm>
              <a:off x="6172200" y="2514549"/>
              <a:ext cx="381000" cy="380998"/>
              <a:chOff x="1489133" y="2634916"/>
              <a:chExt cx="171224" cy="103216"/>
            </a:xfrm>
          </p:grpSpPr>
          <p:sp>
            <p:nvSpPr>
              <p:cNvPr id="146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47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48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49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43" name="TextBox 142"/>
            <p:cNvSpPr txBox="1"/>
            <p:nvPr/>
          </p:nvSpPr>
          <p:spPr>
            <a:xfrm>
              <a:off x="6096000" y="2667000"/>
              <a:ext cx="324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6400800" y="2590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6096000" y="24384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914400" y="4267200"/>
            <a:ext cx="2362199" cy="990600"/>
            <a:chOff x="152400" y="2100590"/>
            <a:chExt cx="3196089" cy="1013430"/>
          </a:xfrm>
        </p:grpSpPr>
        <p:sp>
          <p:nvSpPr>
            <p:cNvPr id="151" name="AutoShape 6"/>
            <p:cNvSpPr>
              <a:spLocks noChangeAspect="1" noChangeArrowheads="1"/>
            </p:cNvSpPr>
            <p:nvPr/>
          </p:nvSpPr>
          <p:spPr bwMode="auto">
            <a:xfrm flipH="1">
              <a:off x="228600" y="2438400"/>
              <a:ext cx="2971800" cy="403249"/>
            </a:xfrm>
            <a:prstGeom prst="octagon">
              <a:avLst>
                <a:gd name="adj" fmla="val 50000"/>
              </a:avLst>
            </a:prstGeom>
            <a:solidFill>
              <a:srgbClr val="663300">
                <a:alpha val="20000"/>
              </a:srgbClr>
            </a:solidFill>
            <a:ln w="3175" algn="ctr">
              <a:solidFill>
                <a:schemeClr val="tx2"/>
              </a:solidFill>
              <a:miter lim="800000"/>
              <a:headEnd type="none" w="lg" len="med"/>
              <a:tailEnd type="none" w="lg" len="med"/>
            </a:ln>
          </p:spPr>
          <p:txBody>
            <a:bodyPr wrap="square" anchor="ctr">
              <a:noAutofit/>
            </a:bodyPr>
            <a:lstStyle/>
            <a:p>
              <a:endParaRPr lang="en-US" sz="2000"/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3810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6096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762000" y="2209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918711" y="2205335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1299711" y="2205335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1066800" y="210059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1447800" y="2209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16002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19812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22098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2667000" y="2133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3810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7620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1143000" y="2514600"/>
              <a:ext cx="304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15240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1833111" y="221998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2438400" y="2209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1752600" y="2590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1295400" y="2590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2057400" y="2590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22860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2590800" y="2590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2743200" y="25146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2971800" y="24384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2895600" y="22098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152400" y="22860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152400" y="2438400"/>
              <a:ext cx="3766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</p:grpSp>
      <p:grpSp>
        <p:nvGrpSpPr>
          <p:cNvPr id="179" name="Group 178"/>
          <p:cNvGrpSpPr/>
          <p:nvPr/>
        </p:nvGrpSpPr>
        <p:grpSpPr>
          <a:xfrm rot="2564135">
            <a:off x="5867400" y="4191000"/>
            <a:ext cx="609600" cy="597932"/>
            <a:chOff x="6096000" y="2438400"/>
            <a:chExt cx="609600" cy="597932"/>
          </a:xfrm>
        </p:grpSpPr>
        <p:grpSp>
          <p:nvGrpSpPr>
            <p:cNvPr id="180" name="Group 456"/>
            <p:cNvGrpSpPr/>
            <p:nvPr/>
          </p:nvGrpSpPr>
          <p:grpSpPr>
            <a:xfrm>
              <a:off x="6172200" y="2514549"/>
              <a:ext cx="381000" cy="380998"/>
              <a:chOff x="1489133" y="2634916"/>
              <a:chExt cx="171224" cy="103216"/>
            </a:xfrm>
          </p:grpSpPr>
          <p:sp>
            <p:nvSpPr>
              <p:cNvPr id="184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85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86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87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81" name="TextBox 180"/>
            <p:cNvSpPr txBox="1"/>
            <p:nvPr/>
          </p:nvSpPr>
          <p:spPr>
            <a:xfrm>
              <a:off x="6096000" y="2667000"/>
              <a:ext cx="324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6400800" y="2590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6096000" y="24384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</p:grpSp>
      <p:grpSp>
        <p:nvGrpSpPr>
          <p:cNvPr id="188" name="Group 187"/>
          <p:cNvGrpSpPr/>
          <p:nvPr/>
        </p:nvGrpSpPr>
        <p:grpSpPr>
          <a:xfrm rot="19479669">
            <a:off x="4876800" y="3810000"/>
            <a:ext cx="609600" cy="597932"/>
            <a:chOff x="6096000" y="2438400"/>
            <a:chExt cx="609600" cy="597932"/>
          </a:xfrm>
        </p:grpSpPr>
        <p:grpSp>
          <p:nvGrpSpPr>
            <p:cNvPr id="189" name="Group 456"/>
            <p:cNvGrpSpPr/>
            <p:nvPr/>
          </p:nvGrpSpPr>
          <p:grpSpPr>
            <a:xfrm>
              <a:off x="6172200" y="2514549"/>
              <a:ext cx="381000" cy="380998"/>
              <a:chOff x="1489133" y="2634916"/>
              <a:chExt cx="171224" cy="103216"/>
            </a:xfrm>
          </p:grpSpPr>
          <p:sp>
            <p:nvSpPr>
              <p:cNvPr id="193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5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6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90" name="TextBox 189"/>
            <p:cNvSpPr txBox="1"/>
            <p:nvPr/>
          </p:nvSpPr>
          <p:spPr>
            <a:xfrm>
              <a:off x="6096000" y="2667000"/>
              <a:ext cx="324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6400800" y="2590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6096000" y="24384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</p:grpSp>
      <p:grpSp>
        <p:nvGrpSpPr>
          <p:cNvPr id="197" name="Group 196"/>
          <p:cNvGrpSpPr/>
          <p:nvPr/>
        </p:nvGrpSpPr>
        <p:grpSpPr>
          <a:xfrm>
            <a:off x="7086600" y="3810000"/>
            <a:ext cx="609600" cy="597932"/>
            <a:chOff x="6096000" y="2438400"/>
            <a:chExt cx="609600" cy="597932"/>
          </a:xfrm>
        </p:grpSpPr>
        <p:grpSp>
          <p:nvGrpSpPr>
            <p:cNvPr id="198" name="Group 456"/>
            <p:cNvGrpSpPr/>
            <p:nvPr/>
          </p:nvGrpSpPr>
          <p:grpSpPr>
            <a:xfrm>
              <a:off x="6172200" y="2514549"/>
              <a:ext cx="381000" cy="380998"/>
              <a:chOff x="1489133" y="2634916"/>
              <a:chExt cx="171224" cy="103216"/>
            </a:xfrm>
          </p:grpSpPr>
          <p:sp>
            <p:nvSpPr>
              <p:cNvPr id="202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3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4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99" name="TextBox 198"/>
            <p:cNvSpPr txBox="1"/>
            <p:nvPr/>
          </p:nvSpPr>
          <p:spPr>
            <a:xfrm>
              <a:off x="6096000" y="2667000"/>
              <a:ext cx="324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6400800" y="2590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6096000" y="24384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</p:grpSp>
      <p:grpSp>
        <p:nvGrpSpPr>
          <p:cNvPr id="206" name="Group 205"/>
          <p:cNvGrpSpPr/>
          <p:nvPr/>
        </p:nvGrpSpPr>
        <p:grpSpPr>
          <a:xfrm rot="1820266">
            <a:off x="6096000" y="4953000"/>
            <a:ext cx="609600" cy="597932"/>
            <a:chOff x="6096000" y="2438400"/>
            <a:chExt cx="609600" cy="597932"/>
          </a:xfrm>
        </p:grpSpPr>
        <p:grpSp>
          <p:nvGrpSpPr>
            <p:cNvPr id="207" name="Group 456"/>
            <p:cNvGrpSpPr/>
            <p:nvPr/>
          </p:nvGrpSpPr>
          <p:grpSpPr>
            <a:xfrm>
              <a:off x="6172200" y="2514549"/>
              <a:ext cx="381000" cy="380998"/>
              <a:chOff x="1489133" y="2634916"/>
              <a:chExt cx="171224" cy="103216"/>
            </a:xfrm>
          </p:grpSpPr>
          <p:sp>
            <p:nvSpPr>
              <p:cNvPr id="211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2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3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4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08" name="TextBox 207"/>
            <p:cNvSpPr txBox="1"/>
            <p:nvPr/>
          </p:nvSpPr>
          <p:spPr>
            <a:xfrm>
              <a:off x="6096000" y="2667000"/>
              <a:ext cx="324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6400800" y="2590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6096000" y="24384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</p:grpSp>
      <p:grpSp>
        <p:nvGrpSpPr>
          <p:cNvPr id="215" name="Group 214"/>
          <p:cNvGrpSpPr/>
          <p:nvPr/>
        </p:nvGrpSpPr>
        <p:grpSpPr>
          <a:xfrm rot="11573269">
            <a:off x="5181600" y="4648200"/>
            <a:ext cx="609600" cy="597932"/>
            <a:chOff x="6096000" y="2438400"/>
            <a:chExt cx="609600" cy="597932"/>
          </a:xfrm>
        </p:grpSpPr>
        <p:grpSp>
          <p:nvGrpSpPr>
            <p:cNvPr id="216" name="Group 456"/>
            <p:cNvGrpSpPr/>
            <p:nvPr/>
          </p:nvGrpSpPr>
          <p:grpSpPr>
            <a:xfrm>
              <a:off x="6172200" y="2514549"/>
              <a:ext cx="381000" cy="380998"/>
              <a:chOff x="1489133" y="2634916"/>
              <a:chExt cx="171224" cy="103216"/>
            </a:xfrm>
          </p:grpSpPr>
          <p:sp>
            <p:nvSpPr>
              <p:cNvPr id="220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21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22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23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17" name="TextBox 216"/>
            <p:cNvSpPr txBox="1"/>
            <p:nvPr/>
          </p:nvSpPr>
          <p:spPr>
            <a:xfrm>
              <a:off x="6096000" y="2667000"/>
              <a:ext cx="324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6400800" y="2590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6096000" y="24384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</p:grpSp>
      <p:grpSp>
        <p:nvGrpSpPr>
          <p:cNvPr id="224" name="Group 223"/>
          <p:cNvGrpSpPr/>
          <p:nvPr/>
        </p:nvGrpSpPr>
        <p:grpSpPr>
          <a:xfrm rot="20424085">
            <a:off x="7010400" y="4876800"/>
            <a:ext cx="609600" cy="597932"/>
            <a:chOff x="6096000" y="2438400"/>
            <a:chExt cx="609600" cy="597932"/>
          </a:xfrm>
        </p:grpSpPr>
        <p:grpSp>
          <p:nvGrpSpPr>
            <p:cNvPr id="225" name="Group 456"/>
            <p:cNvGrpSpPr/>
            <p:nvPr/>
          </p:nvGrpSpPr>
          <p:grpSpPr>
            <a:xfrm>
              <a:off x="6172200" y="2514549"/>
              <a:ext cx="381000" cy="380998"/>
              <a:chOff x="1489133" y="2634916"/>
              <a:chExt cx="171224" cy="103216"/>
            </a:xfrm>
          </p:grpSpPr>
          <p:sp>
            <p:nvSpPr>
              <p:cNvPr id="229" name="Freeform 103"/>
              <p:cNvSpPr>
                <a:spLocks/>
              </p:cNvSpPr>
              <p:nvPr/>
            </p:nvSpPr>
            <p:spPr bwMode="auto">
              <a:xfrm flipH="1" flipV="1">
                <a:off x="1522870" y="2651241"/>
                <a:ext cx="128297" cy="83556"/>
              </a:xfrm>
              <a:custGeom>
                <a:avLst/>
                <a:gdLst>
                  <a:gd name="T0" fmla="*/ 0 w 1061"/>
                  <a:gd name="T1" fmla="*/ 0 h 952"/>
                  <a:gd name="T2" fmla="*/ 344 w 1061"/>
                  <a:gd name="T3" fmla="*/ 520 h 952"/>
                  <a:gd name="T4" fmla="*/ 952 w 1061"/>
                  <a:gd name="T5" fmla="*/ 368 h 952"/>
                  <a:gd name="T6" fmla="*/ 1000 w 1061"/>
                  <a:gd name="T7" fmla="*/ 584 h 952"/>
                  <a:gd name="T8" fmla="*/ 736 w 1061"/>
                  <a:gd name="T9" fmla="*/ 696 h 952"/>
                  <a:gd name="T10" fmla="*/ 664 w 1061"/>
                  <a:gd name="T11" fmla="*/ 952 h 9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1"/>
                  <a:gd name="T19" fmla="*/ 0 h 952"/>
                  <a:gd name="T20" fmla="*/ 1061 w 1061"/>
                  <a:gd name="T21" fmla="*/ 952 h 9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1" h="952">
                    <a:moveTo>
                      <a:pt x="0" y="0"/>
                    </a:moveTo>
                    <a:cubicBezTo>
                      <a:pt x="92" y="229"/>
                      <a:pt x="185" y="459"/>
                      <a:pt x="344" y="520"/>
                    </a:cubicBezTo>
                    <a:cubicBezTo>
                      <a:pt x="503" y="581"/>
                      <a:pt x="843" y="357"/>
                      <a:pt x="952" y="368"/>
                    </a:cubicBezTo>
                    <a:cubicBezTo>
                      <a:pt x="1061" y="379"/>
                      <a:pt x="1036" y="529"/>
                      <a:pt x="1000" y="584"/>
                    </a:cubicBezTo>
                    <a:cubicBezTo>
                      <a:pt x="964" y="639"/>
                      <a:pt x="792" y="635"/>
                      <a:pt x="736" y="696"/>
                    </a:cubicBezTo>
                    <a:cubicBezTo>
                      <a:pt x="680" y="757"/>
                      <a:pt x="672" y="854"/>
                      <a:pt x="664" y="95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0" name="Freeform 104"/>
              <p:cNvSpPr>
                <a:spLocks/>
              </p:cNvSpPr>
              <p:nvPr/>
            </p:nvSpPr>
            <p:spPr bwMode="auto">
              <a:xfrm flipH="1" flipV="1">
                <a:off x="1489133" y="2648959"/>
                <a:ext cx="157076" cy="86364"/>
              </a:xfrm>
              <a:custGeom>
                <a:avLst/>
                <a:gdLst>
                  <a:gd name="T0" fmla="*/ 0 w 1299"/>
                  <a:gd name="T1" fmla="*/ 984 h 984"/>
                  <a:gd name="T2" fmla="*/ 464 w 1299"/>
                  <a:gd name="T3" fmla="*/ 640 h 984"/>
                  <a:gd name="T4" fmla="*/ 216 w 1299"/>
                  <a:gd name="T5" fmla="*/ 400 h 984"/>
                  <a:gd name="T6" fmla="*/ 336 w 1299"/>
                  <a:gd name="T7" fmla="*/ 144 h 984"/>
                  <a:gd name="T8" fmla="*/ 520 w 1299"/>
                  <a:gd name="T9" fmla="*/ 224 h 984"/>
                  <a:gd name="T10" fmla="*/ 1184 w 1299"/>
                  <a:gd name="T11" fmla="*/ 144 h 984"/>
                  <a:gd name="T12" fmla="*/ 1208 w 1299"/>
                  <a:gd name="T13" fmla="*/ 0 h 9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99"/>
                  <a:gd name="T22" fmla="*/ 0 h 984"/>
                  <a:gd name="T23" fmla="*/ 1299 w 1299"/>
                  <a:gd name="T24" fmla="*/ 984 h 9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99" h="984">
                    <a:moveTo>
                      <a:pt x="0" y="984"/>
                    </a:moveTo>
                    <a:cubicBezTo>
                      <a:pt x="214" y="860"/>
                      <a:pt x="428" y="737"/>
                      <a:pt x="464" y="640"/>
                    </a:cubicBezTo>
                    <a:cubicBezTo>
                      <a:pt x="500" y="543"/>
                      <a:pt x="237" y="483"/>
                      <a:pt x="216" y="400"/>
                    </a:cubicBezTo>
                    <a:cubicBezTo>
                      <a:pt x="195" y="317"/>
                      <a:pt x="285" y="173"/>
                      <a:pt x="336" y="144"/>
                    </a:cubicBezTo>
                    <a:cubicBezTo>
                      <a:pt x="387" y="115"/>
                      <a:pt x="379" y="224"/>
                      <a:pt x="520" y="224"/>
                    </a:cubicBezTo>
                    <a:cubicBezTo>
                      <a:pt x="661" y="224"/>
                      <a:pt x="1069" y="181"/>
                      <a:pt x="1184" y="144"/>
                    </a:cubicBezTo>
                    <a:cubicBezTo>
                      <a:pt x="1299" y="107"/>
                      <a:pt x="1253" y="53"/>
                      <a:pt x="1208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1" name="Freeform 105"/>
              <p:cNvSpPr>
                <a:spLocks/>
              </p:cNvSpPr>
              <p:nvPr/>
            </p:nvSpPr>
            <p:spPr bwMode="auto">
              <a:xfrm flipH="1" flipV="1">
                <a:off x="1511382" y="2644483"/>
                <a:ext cx="137729" cy="84521"/>
              </a:xfrm>
              <a:custGeom>
                <a:avLst/>
                <a:gdLst>
                  <a:gd name="T0" fmla="*/ 0 w 1139"/>
                  <a:gd name="T1" fmla="*/ 464 h 963"/>
                  <a:gd name="T2" fmla="*/ 208 w 1139"/>
                  <a:gd name="T3" fmla="*/ 32 h 963"/>
                  <a:gd name="T4" fmla="*/ 408 w 1139"/>
                  <a:gd name="T5" fmla="*/ 272 h 963"/>
                  <a:gd name="T6" fmla="*/ 600 w 1139"/>
                  <a:gd name="T7" fmla="*/ 248 h 963"/>
                  <a:gd name="T8" fmla="*/ 808 w 1139"/>
                  <a:gd name="T9" fmla="*/ 136 h 963"/>
                  <a:gd name="T10" fmla="*/ 1096 w 1139"/>
                  <a:gd name="T11" fmla="*/ 376 h 963"/>
                  <a:gd name="T12" fmla="*/ 1064 w 1139"/>
                  <a:gd name="T13" fmla="*/ 488 h 963"/>
                  <a:gd name="T14" fmla="*/ 784 w 1139"/>
                  <a:gd name="T15" fmla="*/ 912 h 963"/>
                  <a:gd name="T16" fmla="*/ 488 w 1139"/>
                  <a:gd name="T17" fmla="*/ 792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963"/>
                  <a:gd name="T29" fmla="*/ 1139 w 1139"/>
                  <a:gd name="T30" fmla="*/ 963 h 9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963">
                    <a:moveTo>
                      <a:pt x="0" y="464"/>
                    </a:moveTo>
                    <a:cubicBezTo>
                      <a:pt x="70" y="264"/>
                      <a:pt x="140" y="64"/>
                      <a:pt x="208" y="32"/>
                    </a:cubicBezTo>
                    <a:cubicBezTo>
                      <a:pt x="276" y="0"/>
                      <a:pt x="343" y="236"/>
                      <a:pt x="408" y="272"/>
                    </a:cubicBezTo>
                    <a:cubicBezTo>
                      <a:pt x="473" y="308"/>
                      <a:pt x="533" y="271"/>
                      <a:pt x="600" y="248"/>
                    </a:cubicBezTo>
                    <a:cubicBezTo>
                      <a:pt x="667" y="225"/>
                      <a:pt x="725" y="115"/>
                      <a:pt x="808" y="136"/>
                    </a:cubicBezTo>
                    <a:cubicBezTo>
                      <a:pt x="891" y="157"/>
                      <a:pt x="1053" y="317"/>
                      <a:pt x="1096" y="376"/>
                    </a:cubicBezTo>
                    <a:cubicBezTo>
                      <a:pt x="1139" y="435"/>
                      <a:pt x="1116" y="399"/>
                      <a:pt x="1064" y="488"/>
                    </a:cubicBezTo>
                    <a:cubicBezTo>
                      <a:pt x="1012" y="577"/>
                      <a:pt x="880" y="861"/>
                      <a:pt x="784" y="912"/>
                    </a:cubicBezTo>
                    <a:cubicBezTo>
                      <a:pt x="688" y="963"/>
                      <a:pt x="588" y="877"/>
                      <a:pt x="488" y="792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2" name="Freeform 106"/>
              <p:cNvSpPr>
                <a:spLocks/>
              </p:cNvSpPr>
              <p:nvPr/>
            </p:nvSpPr>
            <p:spPr bwMode="auto">
              <a:xfrm flipH="1" flipV="1">
                <a:off x="1543789" y="2634916"/>
                <a:ext cx="116568" cy="103216"/>
              </a:xfrm>
              <a:custGeom>
                <a:avLst/>
                <a:gdLst>
                  <a:gd name="T0" fmla="*/ 793 w 580"/>
                  <a:gd name="T1" fmla="*/ 1176 h 1408"/>
                  <a:gd name="T2" fmla="*/ 912 w 580"/>
                  <a:gd name="T3" fmla="*/ 688 h 1408"/>
                  <a:gd name="T4" fmla="*/ 487 w 580"/>
                  <a:gd name="T5" fmla="*/ 595 h 1408"/>
                  <a:gd name="T6" fmla="*/ 8 w 580"/>
                  <a:gd name="T7" fmla="*/ 301 h 1408"/>
                  <a:gd name="T8" fmla="*/ 434 w 580"/>
                  <a:gd name="T9" fmla="*/ 0 h 1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"/>
                  <a:gd name="T16" fmla="*/ 0 h 1408"/>
                  <a:gd name="T17" fmla="*/ 580 w 580"/>
                  <a:gd name="T18" fmla="*/ 1408 h 1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" h="1408">
                    <a:moveTo>
                      <a:pt x="477" y="1408"/>
                    </a:moveTo>
                    <a:cubicBezTo>
                      <a:pt x="528" y="1174"/>
                      <a:pt x="580" y="940"/>
                      <a:pt x="549" y="824"/>
                    </a:cubicBezTo>
                    <a:cubicBezTo>
                      <a:pt x="518" y="708"/>
                      <a:pt x="384" y="789"/>
                      <a:pt x="293" y="712"/>
                    </a:cubicBezTo>
                    <a:cubicBezTo>
                      <a:pt x="202" y="635"/>
                      <a:pt x="10" y="479"/>
                      <a:pt x="5" y="360"/>
                    </a:cubicBezTo>
                    <a:cubicBezTo>
                      <a:pt x="0" y="241"/>
                      <a:pt x="130" y="120"/>
                      <a:pt x="26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26" name="TextBox 225"/>
            <p:cNvSpPr txBox="1"/>
            <p:nvPr/>
          </p:nvSpPr>
          <p:spPr>
            <a:xfrm>
              <a:off x="6096000" y="2667000"/>
              <a:ext cx="324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227" name="TextBox 226"/>
            <p:cNvSpPr txBox="1"/>
            <p:nvPr/>
          </p:nvSpPr>
          <p:spPr>
            <a:xfrm>
              <a:off x="6400800" y="2590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228" name="TextBox 227"/>
            <p:cNvSpPr txBox="1"/>
            <p:nvPr/>
          </p:nvSpPr>
          <p:spPr>
            <a:xfrm>
              <a:off x="6096000" y="24384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Electro</a:t>
            </a:r>
            <a:r>
              <a:rPr lang="en-US" altLang="zh-CN" dirty="0" smtClean="0"/>
              <a:t>-</a:t>
            </a:r>
            <a:r>
              <a:rPr lang="en-US" dirty="0" smtClean="0"/>
              <a:t>static Patch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8" name="Group 267"/>
          <p:cNvGrpSpPr/>
          <p:nvPr/>
        </p:nvGrpSpPr>
        <p:grpSpPr>
          <a:xfrm>
            <a:off x="1192112" y="1865205"/>
            <a:ext cx="3837032" cy="3112532"/>
            <a:chOff x="1192112" y="1865205"/>
            <a:chExt cx="3837032" cy="3112532"/>
          </a:xfrm>
        </p:grpSpPr>
        <p:grpSp>
          <p:nvGrpSpPr>
            <p:cNvPr id="2" name="Group 6"/>
            <p:cNvGrpSpPr/>
            <p:nvPr/>
          </p:nvGrpSpPr>
          <p:grpSpPr>
            <a:xfrm>
              <a:off x="1447799" y="1865205"/>
              <a:ext cx="2209799" cy="990600"/>
              <a:chOff x="152400" y="2100590"/>
              <a:chExt cx="3196089" cy="1013430"/>
            </a:xfrm>
          </p:grpSpPr>
          <p:sp>
            <p:nvSpPr>
              <p:cNvPr id="8" name="AutoShape 6"/>
              <p:cNvSpPr>
                <a:spLocks noChangeAspect="1" noChangeArrowheads="1"/>
              </p:cNvSpPr>
              <p:nvPr/>
            </p:nvSpPr>
            <p:spPr bwMode="auto">
              <a:xfrm flipH="1">
                <a:off x="228600" y="2438400"/>
                <a:ext cx="2971800" cy="403249"/>
              </a:xfrm>
              <a:prstGeom prst="octagon">
                <a:avLst>
                  <a:gd name="adj" fmla="val 50000"/>
                </a:avLst>
              </a:prstGeom>
              <a:solidFill>
                <a:srgbClr val="663300">
                  <a:alpha val="20000"/>
                </a:srgbClr>
              </a:solidFill>
              <a:ln w="3175" algn="ctr">
                <a:solidFill>
                  <a:schemeClr val="tx2"/>
                </a:solidFill>
                <a:miter lim="800000"/>
                <a:headEnd type="none" w="lg" len="med"/>
                <a:tailEnd type="none" w="lg" len="med"/>
              </a:ln>
            </p:spPr>
            <p:txBody>
              <a:bodyPr wrap="square" anchor="ctr">
                <a:noAutofit/>
              </a:bodyPr>
              <a:lstStyle/>
              <a:p>
                <a:endParaRPr lang="en-US" sz="200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810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096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620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918711" y="2205335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299711" y="2205335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066800" y="210059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4478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6002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9812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246390" y="2100590"/>
                <a:ext cx="3766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6670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81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62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143000" y="2514600"/>
                <a:ext cx="304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524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833111" y="221998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4384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7526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2954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20574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2286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25908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27432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971800" y="24384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8956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52400" y="22860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152400" y="24384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</p:grpSp>
        <p:grpSp>
          <p:nvGrpSpPr>
            <p:cNvPr id="3" name="Group 37"/>
            <p:cNvGrpSpPr/>
            <p:nvPr/>
          </p:nvGrpSpPr>
          <p:grpSpPr>
            <a:xfrm>
              <a:off x="3505199" y="3084405"/>
              <a:ext cx="609600" cy="597932"/>
              <a:chOff x="6096000" y="2438400"/>
              <a:chExt cx="609600" cy="597932"/>
            </a:xfrm>
          </p:grpSpPr>
          <p:grpSp>
            <p:nvGrpSpPr>
              <p:cNvPr id="7" name="Group 456"/>
              <p:cNvGrpSpPr/>
              <p:nvPr/>
            </p:nvGrpSpPr>
            <p:grpSpPr>
              <a:xfrm>
                <a:off x="6172200" y="2514549"/>
                <a:ext cx="381000" cy="380998"/>
                <a:chOff x="1489133" y="2634916"/>
                <a:chExt cx="171224" cy="103216"/>
              </a:xfrm>
            </p:grpSpPr>
            <p:sp>
              <p:nvSpPr>
                <p:cNvPr id="43" name="Freeform 103"/>
                <p:cNvSpPr>
                  <a:spLocks/>
                </p:cNvSpPr>
                <p:nvPr/>
              </p:nvSpPr>
              <p:spPr bwMode="auto">
                <a:xfrm flipH="1" flipV="1">
                  <a:off x="1522870" y="2651241"/>
                  <a:ext cx="128297" cy="83556"/>
                </a:xfrm>
                <a:custGeom>
                  <a:avLst/>
                  <a:gdLst>
                    <a:gd name="T0" fmla="*/ 0 w 1061"/>
                    <a:gd name="T1" fmla="*/ 0 h 952"/>
                    <a:gd name="T2" fmla="*/ 344 w 1061"/>
                    <a:gd name="T3" fmla="*/ 520 h 952"/>
                    <a:gd name="T4" fmla="*/ 952 w 1061"/>
                    <a:gd name="T5" fmla="*/ 368 h 952"/>
                    <a:gd name="T6" fmla="*/ 1000 w 1061"/>
                    <a:gd name="T7" fmla="*/ 584 h 952"/>
                    <a:gd name="T8" fmla="*/ 736 w 1061"/>
                    <a:gd name="T9" fmla="*/ 696 h 952"/>
                    <a:gd name="T10" fmla="*/ 664 w 1061"/>
                    <a:gd name="T11" fmla="*/ 952 h 95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61"/>
                    <a:gd name="T19" fmla="*/ 0 h 952"/>
                    <a:gd name="T20" fmla="*/ 1061 w 1061"/>
                    <a:gd name="T21" fmla="*/ 952 h 95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61" h="952">
                      <a:moveTo>
                        <a:pt x="0" y="0"/>
                      </a:moveTo>
                      <a:cubicBezTo>
                        <a:pt x="92" y="229"/>
                        <a:pt x="185" y="459"/>
                        <a:pt x="344" y="520"/>
                      </a:cubicBezTo>
                      <a:cubicBezTo>
                        <a:pt x="503" y="581"/>
                        <a:pt x="843" y="357"/>
                        <a:pt x="952" y="368"/>
                      </a:cubicBezTo>
                      <a:cubicBezTo>
                        <a:pt x="1061" y="379"/>
                        <a:pt x="1036" y="529"/>
                        <a:pt x="1000" y="584"/>
                      </a:cubicBezTo>
                      <a:cubicBezTo>
                        <a:pt x="964" y="639"/>
                        <a:pt x="792" y="635"/>
                        <a:pt x="736" y="696"/>
                      </a:cubicBezTo>
                      <a:cubicBezTo>
                        <a:pt x="680" y="757"/>
                        <a:pt x="672" y="854"/>
                        <a:pt x="664" y="95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104"/>
                <p:cNvSpPr>
                  <a:spLocks/>
                </p:cNvSpPr>
                <p:nvPr/>
              </p:nvSpPr>
              <p:spPr bwMode="auto">
                <a:xfrm flipH="1" flipV="1">
                  <a:off x="1489133" y="2648959"/>
                  <a:ext cx="157076" cy="86364"/>
                </a:xfrm>
                <a:custGeom>
                  <a:avLst/>
                  <a:gdLst>
                    <a:gd name="T0" fmla="*/ 0 w 1299"/>
                    <a:gd name="T1" fmla="*/ 984 h 984"/>
                    <a:gd name="T2" fmla="*/ 464 w 1299"/>
                    <a:gd name="T3" fmla="*/ 640 h 984"/>
                    <a:gd name="T4" fmla="*/ 216 w 1299"/>
                    <a:gd name="T5" fmla="*/ 400 h 984"/>
                    <a:gd name="T6" fmla="*/ 336 w 1299"/>
                    <a:gd name="T7" fmla="*/ 144 h 984"/>
                    <a:gd name="T8" fmla="*/ 520 w 1299"/>
                    <a:gd name="T9" fmla="*/ 224 h 984"/>
                    <a:gd name="T10" fmla="*/ 1184 w 1299"/>
                    <a:gd name="T11" fmla="*/ 144 h 984"/>
                    <a:gd name="T12" fmla="*/ 1208 w 1299"/>
                    <a:gd name="T13" fmla="*/ 0 h 98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99"/>
                    <a:gd name="T22" fmla="*/ 0 h 984"/>
                    <a:gd name="T23" fmla="*/ 1299 w 1299"/>
                    <a:gd name="T24" fmla="*/ 984 h 98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99" h="984">
                      <a:moveTo>
                        <a:pt x="0" y="984"/>
                      </a:moveTo>
                      <a:cubicBezTo>
                        <a:pt x="214" y="860"/>
                        <a:pt x="428" y="737"/>
                        <a:pt x="464" y="640"/>
                      </a:cubicBezTo>
                      <a:cubicBezTo>
                        <a:pt x="500" y="543"/>
                        <a:pt x="237" y="483"/>
                        <a:pt x="216" y="400"/>
                      </a:cubicBezTo>
                      <a:cubicBezTo>
                        <a:pt x="195" y="317"/>
                        <a:pt x="285" y="173"/>
                        <a:pt x="336" y="144"/>
                      </a:cubicBezTo>
                      <a:cubicBezTo>
                        <a:pt x="387" y="115"/>
                        <a:pt x="379" y="224"/>
                        <a:pt x="520" y="224"/>
                      </a:cubicBezTo>
                      <a:cubicBezTo>
                        <a:pt x="661" y="224"/>
                        <a:pt x="1069" y="181"/>
                        <a:pt x="1184" y="144"/>
                      </a:cubicBezTo>
                      <a:cubicBezTo>
                        <a:pt x="1299" y="107"/>
                        <a:pt x="1253" y="53"/>
                        <a:pt x="1208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105"/>
                <p:cNvSpPr>
                  <a:spLocks/>
                </p:cNvSpPr>
                <p:nvPr/>
              </p:nvSpPr>
              <p:spPr bwMode="auto">
                <a:xfrm flipH="1" flipV="1">
                  <a:off x="1511382" y="2644483"/>
                  <a:ext cx="137729" cy="84521"/>
                </a:xfrm>
                <a:custGeom>
                  <a:avLst/>
                  <a:gdLst>
                    <a:gd name="T0" fmla="*/ 0 w 1139"/>
                    <a:gd name="T1" fmla="*/ 464 h 963"/>
                    <a:gd name="T2" fmla="*/ 208 w 1139"/>
                    <a:gd name="T3" fmla="*/ 32 h 963"/>
                    <a:gd name="T4" fmla="*/ 408 w 1139"/>
                    <a:gd name="T5" fmla="*/ 272 h 963"/>
                    <a:gd name="T6" fmla="*/ 600 w 1139"/>
                    <a:gd name="T7" fmla="*/ 248 h 963"/>
                    <a:gd name="T8" fmla="*/ 808 w 1139"/>
                    <a:gd name="T9" fmla="*/ 136 h 963"/>
                    <a:gd name="T10" fmla="*/ 1096 w 1139"/>
                    <a:gd name="T11" fmla="*/ 376 h 963"/>
                    <a:gd name="T12" fmla="*/ 1064 w 1139"/>
                    <a:gd name="T13" fmla="*/ 488 h 963"/>
                    <a:gd name="T14" fmla="*/ 784 w 1139"/>
                    <a:gd name="T15" fmla="*/ 912 h 963"/>
                    <a:gd name="T16" fmla="*/ 488 w 1139"/>
                    <a:gd name="T17" fmla="*/ 792 h 9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39"/>
                    <a:gd name="T28" fmla="*/ 0 h 963"/>
                    <a:gd name="T29" fmla="*/ 1139 w 1139"/>
                    <a:gd name="T30" fmla="*/ 963 h 9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39" h="963">
                      <a:moveTo>
                        <a:pt x="0" y="464"/>
                      </a:moveTo>
                      <a:cubicBezTo>
                        <a:pt x="70" y="264"/>
                        <a:pt x="140" y="64"/>
                        <a:pt x="208" y="32"/>
                      </a:cubicBezTo>
                      <a:cubicBezTo>
                        <a:pt x="276" y="0"/>
                        <a:pt x="343" y="236"/>
                        <a:pt x="408" y="272"/>
                      </a:cubicBezTo>
                      <a:cubicBezTo>
                        <a:pt x="473" y="308"/>
                        <a:pt x="533" y="271"/>
                        <a:pt x="600" y="248"/>
                      </a:cubicBezTo>
                      <a:cubicBezTo>
                        <a:pt x="667" y="225"/>
                        <a:pt x="725" y="115"/>
                        <a:pt x="808" y="136"/>
                      </a:cubicBezTo>
                      <a:cubicBezTo>
                        <a:pt x="891" y="157"/>
                        <a:pt x="1053" y="317"/>
                        <a:pt x="1096" y="376"/>
                      </a:cubicBezTo>
                      <a:cubicBezTo>
                        <a:pt x="1139" y="435"/>
                        <a:pt x="1116" y="399"/>
                        <a:pt x="1064" y="488"/>
                      </a:cubicBezTo>
                      <a:cubicBezTo>
                        <a:pt x="1012" y="577"/>
                        <a:pt x="880" y="861"/>
                        <a:pt x="784" y="912"/>
                      </a:cubicBezTo>
                      <a:cubicBezTo>
                        <a:pt x="688" y="963"/>
                        <a:pt x="588" y="877"/>
                        <a:pt x="488" y="79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106"/>
                <p:cNvSpPr>
                  <a:spLocks/>
                </p:cNvSpPr>
                <p:nvPr/>
              </p:nvSpPr>
              <p:spPr bwMode="auto">
                <a:xfrm flipH="1" flipV="1">
                  <a:off x="1543789" y="2634916"/>
                  <a:ext cx="116568" cy="103216"/>
                </a:xfrm>
                <a:custGeom>
                  <a:avLst/>
                  <a:gdLst>
                    <a:gd name="T0" fmla="*/ 793 w 580"/>
                    <a:gd name="T1" fmla="*/ 1176 h 1408"/>
                    <a:gd name="T2" fmla="*/ 912 w 580"/>
                    <a:gd name="T3" fmla="*/ 688 h 1408"/>
                    <a:gd name="T4" fmla="*/ 487 w 580"/>
                    <a:gd name="T5" fmla="*/ 595 h 1408"/>
                    <a:gd name="T6" fmla="*/ 8 w 580"/>
                    <a:gd name="T7" fmla="*/ 301 h 1408"/>
                    <a:gd name="T8" fmla="*/ 434 w 580"/>
                    <a:gd name="T9" fmla="*/ 0 h 1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0"/>
                    <a:gd name="T16" fmla="*/ 0 h 1408"/>
                    <a:gd name="T17" fmla="*/ 580 w 580"/>
                    <a:gd name="T18" fmla="*/ 1408 h 1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0" h="1408">
                      <a:moveTo>
                        <a:pt x="477" y="1408"/>
                      </a:moveTo>
                      <a:cubicBezTo>
                        <a:pt x="528" y="1174"/>
                        <a:pt x="580" y="940"/>
                        <a:pt x="549" y="824"/>
                      </a:cubicBezTo>
                      <a:cubicBezTo>
                        <a:pt x="518" y="708"/>
                        <a:pt x="384" y="789"/>
                        <a:pt x="293" y="712"/>
                      </a:cubicBezTo>
                      <a:cubicBezTo>
                        <a:pt x="202" y="635"/>
                        <a:pt x="10" y="479"/>
                        <a:pt x="5" y="360"/>
                      </a:cubicBezTo>
                      <a:cubicBezTo>
                        <a:pt x="0" y="241"/>
                        <a:pt x="130" y="120"/>
                        <a:pt x="261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0" name="TextBox 39"/>
              <p:cNvSpPr txBox="1"/>
              <p:nvPr/>
            </p:nvSpPr>
            <p:spPr>
              <a:xfrm>
                <a:off x="6096000" y="2667000"/>
                <a:ext cx="324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400800" y="25908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096000" y="24384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</p:grpSp>
        <p:grpSp>
          <p:nvGrpSpPr>
            <p:cNvPr id="224" name="Group 46"/>
            <p:cNvGrpSpPr/>
            <p:nvPr/>
          </p:nvGrpSpPr>
          <p:grpSpPr>
            <a:xfrm rot="4273049">
              <a:off x="506312" y="3180982"/>
              <a:ext cx="2362199" cy="990600"/>
              <a:chOff x="152400" y="2100590"/>
              <a:chExt cx="3196089" cy="1013430"/>
            </a:xfrm>
          </p:grpSpPr>
          <p:sp>
            <p:nvSpPr>
              <p:cNvPr id="48" name="AutoShape 6"/>
              <p:cNvSpPr>
                <a:spLocks noChangeAspect="1" noChangeArrowheads="1"/>
              </p:cNvSpPr>
              <p:nvPr/>
            </p:nvSpPr>
            <p:spPr bwMode="auto">
              <a:xfrm flipH="1">
                <a:off x="228600" y="2438400"/>
                <a:ext cx="2971800" cy="403249"/>
              </a:xfrm>
              <a:prstGeom prst="octagon">
                <a:avLst>
                  <a:gd name="adj" fmla="val 50000"/>
                </a:avLst>
              </a:prstGeom>
              <a:solidFill>
                <a:srgbClr val="663300">
                  <a:alpha val="20000"/>
                </a:srgbClr>
              </a:solidFill>
              <a:ln w="3175" algn="ctr">
                <a:solidFill>
                  <a:schemeClr val="tx2"/>
                </a:solidFill>
                <a:miter lim="800000"/>
                <a:headEnd type="none" w="lg" len="med"/>
                <a:tailEnd type="none" w="lg" len="med"/>
              </a:ln>
            </p:spPr>
            <p:txBody>
              <a:bodyPr wrap="square" anchor="ctr">
                <a:noAutofit/>
              </a:bodyPr>
              <a:lstStyle/>
              <a:p>
                <a:endParaRPr lang="en-US" sz="2000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3810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6096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7620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918711" y="2205335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1299711" y="2205335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1066800" y="210059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14478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16002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19812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2098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26670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381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762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143000" y="2514600"/>
                <a:ext cx="304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1524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1833111" y="221998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24384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17526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12954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20574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2286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25908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27432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2971800" y="24384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28956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152400" y="22860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152400" y="24384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</p:grpSp>
        <p:grpSp>
          <p:nvGrpSpPr>
            <p:cNvPr id="225" name="Group 75"/>
            <p:cNvGrpSpPr/>
            <p:nvPr/>
          </p:nvGrpSpPr>
          <p:grpSpPr>
            <a:xfrm rot="19576875">
              <a:off x="2666945" y="2361330"/>
              <a:ext cx="2362199" cy="990600"/>
              <a:chOff x="152400" y="2100590"/>
              <a:chExt cx="3196089" cy="1013430"/>
            </a:xfrm>
          </p:grpSpPr>
          <p:sp>
            <p:nvSpPr>
              <p:cNvPr id="77" name="AutoShape 6"/>
              <p:cNvSpPr>
                <a:spLocks noChangeAspect="1" noChangeArrowheads="1"/>
              </p:cNvSpPr>
              <p:nvPr/>
            </p:nvSpPr>
            <p:spPr bwMode="auto">
              <a:xfrm flipH="1">
                <a:off x="228600" y="2438400"/>
                <a:ext cx="2971800" cy="403249"/>
              </a:xfrm>
              <a:prstGeom prst="octagon">
                <a:avLst>
                  <a:gd name="adj" fmla="val 50000"/>
                </a:avLst>
              </a:prstGeom>
              <a:solidFill>
                <a:srgbClr val="663300">
                  <a:alpha val="20000"/>
                </a:srgbClr>
              </a:solidFill>
              <a:ln w="3175" algn="ctr">
                <a:solidFill>
                  <a:schemeClr val="tx2"/>
                </a:solidFill>
                <a:miter lim="800000"/>
                <a:headEnd type="none" w="lg" len="med"/>
                <a:tailEnd type="none" w="lg" len="med"/>
              </a:ln>
            </p:spPr>
            <p:txBody>
              <a:bodyPr wrap="square" anchor="ctr">
                <a:noAutofit/>
              </a:bodyPr>
              <a:lstStyle/>
              <a:p>
                <a:endParaRPr lang="en-US" sz="200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3810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6096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7620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918711" y="2205335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299711" y="2205335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1066800" y="210059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14478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6002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19812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22098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26670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381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762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1143000" y="2514600"/>
                <a:ext cx="304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1524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1833111" y="221998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24384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17526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12954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20574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2286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25908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27432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2971800" y="24384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28956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152400" y="22860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152400" y="24384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</p:grpSp>
        <p:grpSp>
          <p:nvGrpSpPr>
            <p:cNvPr id="233" name="Group 104"/>
            <p:cNvGrpSpPr/>
            <p:nvPr/>
          </p:nvGrpSpPr>
          <p:grpSpPr>
            <a:xfrm>
              <a:off x="3505199" y="2093805"/>
              <a:ext cx="609600" cy="597932"/>
              <a:chOff x="6096000" y="2438400"/>
              <a:chExt cx="609600" cy="597932"/>
            </a:xfrm>
          </p:grpSpPr>
          <p:grpSp>
            <p:nvGrpSpPr>
              <p:cNvPr id="234" name="Group 456"/>
              <p:cNvGrpSpPr/>
              <p:nvPr/>
            </p:nvGrpSpPr>
            <p:grpSpPr>
              <a:xfrm>
                <a:off x="6172200" y="2514549"/>
                <a:ext cx="381000" cy="380998"/>
                <a:chOff x="1489133" y="2634916"/>
                <a:chExt cx="171224" cy="103216"/>
              </a:xfrm>
            </p:grpSpPr>
            <p:sp>
              <p:nvSpPr>
                <p:cNvPr id="110" name="Freeform 103"/>
                <p:cNvSpPr>
                  <a:spLocks/>
                </p:cNvSpPr>
                <p:nvPr/>
              </p:nvSpPr>
              <p:spPr bwMode="auto">
                <a:xfrm flipH="1" flipV="1">
                  <a:off x="1522870" y="2651241"/>
                  <a:ext cx="128297" cy="83556"/>
                </a:xfrm>
                <a:custGeom>
                  <a:avLst/>
                  <a:gdLst>
                    <a:gd name="T0" fmla="*/ 0 w 1061"/>
                    <a:gd name="T1" fmla="*/ 0 h 952"/>
                    <a:gd name="T2" fmla="*/ 344 w 1061"/>
                    <a:gd name="T3" fmla="*/ 520 h 952"/>
                    <a:gd name="T4" fmla="*/ 952 w 1061"/>
                    <a:gd name="T5" fmla="*/ 368 h 952"/>
                    <a:gd name="T6" fmla="*/ 1000 w 1061"/>
                    <a:gd name="T7" fmla="*/ 584 h 952"/>
                    <a:gd name="T8" fmla="*/ 736 w 1061"/>
                    <a:gd name="T9" fmla="*/ 696 h 952"/>
                    <a:gd name="T10" fmla="*/ 664 w 1061"/>
                    <a:gd name="T11" fmla="*/ 952 h 95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61"/>
                    <a:gd name="T19" fmla="*/ 0 h 952"/>
                    <a:gd name="T20" fmla="*/ 1061 w 1061"/>
                    <a:gd name="T21" fmla="*/ 952 h 95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61" h="952">
                      <a:moveTo>
                        <a:pt x="0" y="0"/>
                      </a:moveTo>
                      <a:cubicBezTo>
                        <a:pt x="92" y="229"/>
                        <a:pt x="185" y="459"/>
                        <a:pt x="344" y="520"/>
                      </a:cubicBezTo>
                      <a:cubicBezTo>
                        <a:pt x="503" y="581"/>
                        <a:pt x="843" y="357"/>
                        <a:pt x="952" y="368"/>
                      </a:cubicBezTo>
                      <a:cubicBezTo>
                        <a:pt x="1061" y="379"/>
                        <a:pt x="1036" y="529"/>
                        <a:pt x="1000" y="584"/>
                      </a:cubicBezTo>
                      <a:cubicBezTo>
                        <a:pt x="964" y="639"/>
                        <a:pt x="792" y="635"/>
                        <a:pt x="736" y="696"/>
                      </a:cubicBezTo>
                      <a:cubicBezTo>
                        <a:pt x="680" y="757"/>
                        <a:pt x="672" y="854"/>
                        <a:pt x="664" y="95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104"/>
                <p:cNvSpPr>
                  <a:spLocks/>
                </p:cNvSpPr>
                <p:nvPr/>
              </p:nvSpPr>
              <p:spPr bwMode="auto">
                <a:xfrm flipH="1" flipV="1">
                  <a:off x="1489133" y="2648959"/>
                  <a:ext cx="157076" cy="86364"/>
                </a:xfrm>
                <a:custGeom>
                  <a:avLst/>
                  <a:gdLst>
                    <a:gd name="T0" fmla="*/ 0 w 1299"/>
                    <a:gd name="T1" fmla="*/ 984 h 984"/>
                    <a:gd name="T2" fmla="*/ 464 w 1299"/>
                    <a:gd name="T3" fmla="*/ 640 h 984"/>
                    <a:gd name="T4" fmla="*/ 216 w 1299"/>
                    <a:gd name="T5" fmla="*/ 400 h 984"/>
                    <a:gd name="T6" fmla="*/ 336 w 1299"/>
                    <a:gd name="T7" fmla="*/ 144 h 984"/>
                    <a:gd name="T8" fmla="*/ 520 w 1299"/>
                    <a:gd name="T9" fmla="*/ 224 h 984"/>
                    <a:gd name="T10" fmla="*/ 1184 w 1299"/>
                    <a:gd name="T11" fmla="*/ 144 h 984"/>
                    <a:gd name="T12" fmla="*/ 1208 w 1299"/>
                    <a:gd name="T13" fmla="*/ 0 h 98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99"/>
                    <a:gd name="T22" fmla="*/ 0 h 984"/>
                    <a:gd name="T23" fmla="*/ 1299 w 1299"/>
                    <a:gd name="T24" fmla="*/ 984 h 98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99" h="984">
                      <a:moveTo>
                        <a:pt x="0" y="984"/>
                      </a:moveTo>
                      <a:cubicBezTo>
                        <a:pt x="214" y="860"/>
                        <a:pt x="428" y="737"/>
                        <a:pt x="464" y="640"/>
                      </a:cubicBezTo>
                      <a:cubicBezTo>
                        <a:pt x="500" y="543"/>
                        <a:pt x="237" y="483"/>
                        <a:pt x="216" y="400"/>
                      </a:cubicBezTo>
                      <a:cubicBezTo>
                        <a:pt x="195" y="317"/>
                        <a:pt x="285" y="173"/>
                        <a:pt x="336" y="144"/>
                      </a:cubicBezTo>
                      <a:cubicBezTo>
                        <a:pt x="387" y="115"/>
                        <a:pt x="379" y="224"/>
                        <a:pt x="520" y="224"/>
                      </a:cubicBezTo>
                      <a:cubicBezTo>
                        <a:pt x="661" y="224"/>
                        <a:pt x="1069" y="181"/>
                        <a:pt x="1184" y="144"/>
                      </a:cubicBezTo>
                      <a:cubicBezTo>
                        <a:pt x="1299" y="107"/>
                        <a:pt x="1253" y="53"/>
                        <a:pt x="1208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105"/>
                <p:cNvSpPr>
                  <a:spLocks/>
                </p:cNvSpPr>
                <p:nvPr/>
              </p:nvSpPr>
              <p:spPr bwMode="auto">
                <a:xfrm flipH="1" flipV="1">
                  <a:off x="1511382" y="2644483"/>
                  <a:ext cx="137729" cy="84521"/>
                </a:xfrm>
                <a:custGeom>
                  <a:avLst/>
                  <a:gdLst>
                    <a:gd name="T0" fmla="*/ 0 w 1139"/>
                    <a:gd name="T1" fmla="*/ 464 h 963"/>
                    <a:gd name="T2" fmla="*/ 208 w 1139"/>
                    <a:gd name="T3" fmla="*/ 32 h 963"/>
                    <a:gd name="T4" fmla="*/ 408 w 1139"/>
                    <a:gd name="T5" fmla="*/ 272 h 963"/>
                    <a:gd name="T6" fmla="*/ 600 w 1139"/>
                    <a:gd name="T7" fmla="*/ 248 h 963"/>
                    <a:gd name="T8" fmla="*/ 808 w 1139"/>
                    <a:gd name="T9" fmla="*/ 136 h 963"/>
                    <a:gd name="T10" fmla="*/ 1096 w 1139"/>
                    <a:gd name="T11" fmla="*/ 376 h 963"/>
                    <a:gd name="T12" fmla="*/ 1064 w 1139"/>
                    <a:gd name="T13" fmla="*/ 488 h 963"/>
                    <a:gd name="T14" fmla="*/ 784 w 1139"/>
                    <a:gd name="T15" fmla="*/ 912 h 963"/>
                    <a:gd name="T16" fmla="*/ 488 w 1139"/>
                    <a:gd name="T17" fmla="*/ 792 h 9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39"/>
                    <a:gd name="T28" fmla="*/ 0 h 963"/>
                    <a:gd name="T29" fmla="*/ 1139 w 1139"/>
                    <a:gd name="T30" fmla="*/ 963 h 9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39" h="963">
                      <a:moveTo>
                        <a:pt x="0" y="464"/>
                      </a:moveTo>
                      <a:cubicBezTo>
                        <a:pt x="70" y="264"/>
                        <a:pt x="140" y="64"/>
                        <a:pt x="208" y="32"/>
                      </a:cubicBezTo>
                      <a:cubicBezTo>
                        <a:pt x="276" y="0"/>
                        <a:pt x="343" y="236"/>
                        <a:pt x="408" y="272"/>
                      </a:cubicBezTo>
                      <a:cubicBezTo>
                        <a:pt x="473" y="308"/>
                        <a:pt x="533" y="271"/>
                        <a:pt x="600" y="248"/>
                      </a:cubicBezTo>
                      <a:cubicBezTo>
                        <a:pt x="667" y="225"/>
                        <a:pt x="725" y="115"/>
                        <a:pt x="808" y="136"/>
                      </a:cubicBezTo>
                      <a:cubicBezTo>
                        <a:pt x="891" y="157"/>
                        <a:pt x="1053" y="317"/>
                        <a:pt x="1096" y="376"/>
                      </a:cubicBezTo>
                      <a:cubicBezTo>
                        <a:pt x="1139" y="435"/>
                        <a:pt x="1116" y="399"/>
                        <a:pt x="1064" y="488"/>
                      </a:cubicBezTo>
                      <a:cubicBezTo>
                        <a:pt x="1012" y="577"/>
                        <a:pt x="880" y="861"/>
                        <a:pt x="784" y="912"/>
                      </a:cubicBezTo>
                      <a:cubicBezTo>
                        <a:pt x="688" y="963"/>
                        <a:pt x="588" y="877"/>
                        <a:pt x="488" y="79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106"/>
                <p:cNvSpPr>
                  <a:spLocks/>
                </p:cNvSpPr>
                <p:nvPr/>
              </p:nvSpPr>
              <p:spPr bwMode="auto">
                <a:xfrm flipH="1" flipV="1">
                  <a:off x="1543789" y="2634916"/>
                  <a:ext cx="116568" cy="103216"/>
                </a:xfrm>
                <a:custGeom>
                  <a:avLst/>
                  <a:gdLst>
                    <a:gd name="T0" fmla="*/ 793 w 580"/>
                    <a:gd name="T1" fmla="*/ 1176 h 1408"/>
                    <a:gd name="T2" fmla="*/ 912 w 580"/>
                    <a:gd name="T3" fmla="*/ 688 h 1408"/>
                    <a:gd name="T4" fmla="*/ 487 w 580"/>
                    <a:gd name="T5" fmla="*/ 595 h 1408"/>
                    <a:gd name="T6" fmla="*/ 8 w 580"/>
                    <a:gd name="T7" fmla="*/ 301 h 1408"/>
                    <a:gd name="T8" fmla="*/ 434 w 580"/>
                    <a:gd name="T9" fmla="*/ 0 h 1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0"/>
                    <a:gd name="T16" fmla="*/ 0 h 1408"/>
                    <a:gd name="T17" fmla="*/ 580 w 580"/>
                    <a:gd name="T18" fmla="*/ 1408 h 1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0" h="1408">
                      <a:moveTo>
                        <a:pt x="477" y="1408"/>
                      </a:moveTo>
                      <a:cubicBezTo>
                        <a:pt x="528" y="1174"/>
                        <a:pt x="580" y="940"/>
                        <a:pt x="549" y="824"/>
                      </a:cubicBezTo>
                      <a:cubicBezTo>
                        <a:pt x="518" y="708"/>
                        <a:pt x="384" y="789"/>
                        <a:pt x="293" y="712"/>
                      </a:cubicBezTo>
                      <a:cubicBezTo>
                        <a:pt x="202" y="635"/>
                        <a:pt x="10" y="479"/>
                        <a:pt x="5" y="360"/>
                      </a:cubicBezTo>
                      <a:cubicBezTo>
                        <a:pt x="0" y="241"/>
                        <a:pt x="130" y="120"/>
                        <a:pt x="261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07" name="TextBox 106"/>
              <p:cNvSpPr txBox="1"/>
              <p:nvPr/>
            </p:nvSpPr>
            <p:spPr>
              <a:xfrm>
                <a:off x="6096000" y="2667000"/>
                <a:ext cx="324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6400800" y="25908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6096000" y="24384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</p:grpSp>
        <p:grpSp>
          <p:nvGrpSpPr>
            <p:cNvPr id="235" name="Group 113"/>
            <p:cNvGrpSpPr/>
            <p:nvPr/>
          </p:nvGrpSpPr>
          <p:grpSpPr>
            <a:xfrm>
              <a:off x="2209799" y="2398605"/>
              <a:ext cx="609600" cy="597932"/>
              <a:chOff x="6096000" y="2438400"/>
              <a:chExt cx="609600" cy="597932"/>
            </a:xfrm>
          </p:grpSpPr>
          <p:grpSp>
            <p:nvGrpSpPr>
              <p:cNvPr id="236" name="Group 456"/>
              <p:cNvGrpSpPr/>
              <p:nvPr/>
            </p:nvGrpSpPr>
            <p:grpSpPr>
              <a:xfrm>
                <a:off x="6172200" y="2514549"/>
                <a:ext cx="381000" cy="380998"/>
                <a:chOff x="1489133" y="2634916"/>
                <a:chExt cx="171224" cy="103216"/>
              </a:xfrm>
            </p:grpSpPr>
            <p:sp>
              <p:nvSpPr>
                <p:cNvPr id="119" name="Freeform 103"/>
                <p:cNvSpPr>
                  <a:spLocks/>
                </p:cNvSpPr>
                <p:nvPr/>
              </p:nvSpPr>
              <p:spPr bwMode="auto">
                <a:xfrm flipH="1" flipV="1">
                  <a:off x="1522870" y="2651241"/>
                  <a:ext cx="128297" cy="83556"/>
                </a:xfrm>
                <a:custGeom>
                  <a:avLst/>
                  <a:gdLst>
                    <a:gd name="T0" fmla="*/ 0 w 1061"/>
                    <a:gd name="T1" fmla="*/ 0 h 952"/>
                    <a:gd name="T2" fmla="*/ 344 w 1061"/>
                    <a:gd name="T3" fmla="*/ 520 h 952"/>
                    <a:gd name="T4" fmla="*/ 952 w 1061"/>
                    <a:gd name="T5" fmla="*/ 368 h 952"/>
                    <a:gd name="T6" fmla="*/ 1000 w 1061"/>
                    <a:gd name="T7" fmla="*/ 584 h 952"/>
                    <a:gd name="T8" fmla="*/ 736 w 1061"/>
                    <a:gd name="T9" fmla="*/ 696 h 952"/>
                    <a:gd name="T10" fmla="*/ 664 w 1061"/>
                    <a:gd name="T11" fmla="*/ 952 h 95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61"/>
                    <a:gd name="T19" fmla="*/ 0 h 952"/>
                    <a:gd name="T20" fmla="*/ 1061 w 1061"/>
                    <a:gd name="T21" fmla="*/ 952 h 95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61" h="952">
                      <a:moveTo>
                        <a:pt x="0" y="0"/>
                      </a:moveTo>
                      <a:cubicBezTo>
                        <a:pt x="92" y="229"/>
                        <a:pt x="185" y="459"/>
                        <a:pt x="344" y="520"/>
                      </a:cubicBezTo>
                      <a:cubicBezTo>
                        <a:pt x="503" y="581"/>
                        <a:pt x="843" y="357"/>
                        <a:pt x="952" y="368"/>
                      </a:cubicBezTo>
                      <a:cubicBezTo>
                        <a:pt x="1061" y="379"/>
                        <a:pt x="1036" y="529"/>
                        <a:pt x="1000" y="584"/>
                      </a:cubicBezTo>
                      <a:cubicBezTo>
                        <a:pt x="964" y="639"/>
                        <a:pt x="792" y="635"/>
                        <a:pt x="736" y="696"/>
                      </a:cubicBezTo>
                      <a:cubicBezTo>
                        <a:pt x="680" y="757"/>
                        <a:pt x="672" y="854"/>
                        <a:pt x="664" y="95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104"/>
                <p:cNvSpPr>
                  <a:spLocks/>
                </p:cNvSpPr>
                <p:nvPr/>
              </p:nvSpPr>
              <p:spPr bwMode="auto">
                <a:xfrm flipH="1" flipV="1">
                  <a:off x="1489133" y="2648959"/>
                  <a:ext cx="157076" cy="86364"/>
                </a:xfrm>
                <a:custGeom>
                  <a:avLst/>
                  <a:gdLst>
                    <a:gd name="T0" fmla="*/ 0 w 1299"/>
                    <a:gd name="T1" fmla="*/ 984 h 984"/>
                    <a:gd name="T2" fmla="*/ 464 w 1299"/>
                    <a:gd name="T3" fmla="*/ 640 h 984"/>
                    <a:gd name="T4" fmla="*/ 216 w 1299"/>
                    <a:gd name="T5" fmla="*/ 400 h 984"/>
                    <a:gd name="T6" fmla="*/ 336 w 1299"/>
                    <a:gd name="T7" fmla="*/ 144 h 984"/>
                    <a:gd name="T8" fmla="*/ 520 w 1299"/>
                    <a:gd name="T9" fmla="*/ 224 h 984"/>
                    <a:gd name="T10" fmla="*/ 1184 w 1299"/>
                    <a:gd name="T11" fmla="*/ 144 h 984"/>
                    <a:gd name="T12" fmla="*/ 1208 w 1299"/>
                    <a:gd name="T13" fmla="*/ 0 h 98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99"/>
                    <a:gd name="T22" fmla="*/ 0 h 984"/>
                    <a:gd name="T23" fmla="*/ 1299 w 1299"/>
                    <a:gd name="T24" fmla="*/ 984 h 98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99" h="984">
                      <a:moveTo>
                        <a:pt x="0" y="984"/>
                      </a:moveTo>
                      <a:cubicBezTo>
                        <a:pt x="214" y="860"/>
                        <a:pt x="428" y="737"/>
                        <a:pt x="464" y="640"/>
                      </a:cubicBezTo>
                      <a:cubicBezTo>
                        <a:pt x="500" y="543"/>
                        <a:pt x="237" y="483"/>
                        <a:pt x="216" y="400"/>
                      </a:cubicBezTo>
                      <a:cubicBezTo>
                        <a:pt x="195" y="317"/>
                        <a:pt x="285" y="173"/>
                        <a:pt x="336" y="144"/>
                      </a:cubicBezTo>
                      <a:cubicBezTo>
                        <a:pt x="387" y="115"/>
                        <a:pt x="379" y="224"/>
                        <a:pt x="520" y="224"/>
                      </a:cubicBezTo>
                      <a:cubicBezTo>
                        <a:pt x="661" y="224"/>
                        <a:pt x="1069" y="181"/>
                        <a:pt x="1184" y="144"/>
                      </a:cubicBezTo>
                      <a:cubicBezTo>
                        <a:pt x="1299" y="107"/>
                        <a:pt x="1253" y="53"/>
                        <a:pt x="1208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105"/>
                <p:cNvSpPr>
                  <a:spLocks/>
                </p:cNvSpPr>
                <p:nvPr/>
              </p:nvSpPr>
              <p:spPr bwMode="auto">
                <a:xfrm flipH="1" flipV="1">
                  <a:off x="1511382" y="2644483"/>
                  <a:ext cx="137729" cy="84521"/>
                </a:xfrm>
                <a:custGeom>
                  <a:avLst/>
                  <a:gdLst>
                    <a:gd name="T0" fmla="*/ 0 w 1139"/>
                    <a:gd name="T1" fmla="*/ 464 h 963"/>
                    <a:gd name="T2" fmla="*/ 208 w 1139"/>
                    <a:gd name="T3" fmla="*/ 32 h 963"/>
                    <a:gd name="T4" fmla="*/ 408 w 1139"/>
                    <a:gd name="T5" fmla="*/ 272 h 963"/>
                    <a:gd name="T6" fmla="*/ 600 w 1139"/>
                    <a:gd name="T7" fmla="*/ 248 h 963"/>
                    <a:gd name="T8" fmla="*/ 808 w 1139"/>
                    <a:gd name="T9" fmla="*/ 136 h 963"/>
                    <a:gd name="T10" fmla="*/ 1096 w 1139"/>
                    <a:gd name="T11" fmla="*/ 376 h 963"/>
                    <a:gd name="T12" fmla="*/ 1064 w 1139"/>
                    <a:gd name="T13" fmla="*/ 488 h 963"/>
                    <a:gd name="T14" fmla="*/ 784 w 1139"/>
                    <a:gd name="T15" fmla="*/ 912 h 963"/>
                    <a:gd name="T16" fmla="*/ 488 w 1139"/>
                    <a:gd name="T17" fmla="*/ 792 h 9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39"/>
                    <a:gd name="T28" fmla="*/ 0 h 963"/>
                    <a:gd name="T29" fmla="*/ 1139 w 1139"/>
                    <a:gd name="T30" fmla="*/ 963 h 9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39" h="963">
                      <a:moveTo>
                        <a:pt x="0" y="464"/>
                      </a:moveTo>
                      <a:cubicBezTo>
                        <a:pt x="70" y="264"/>
                        <a:pt x="140" y="64"/>
                        <a:pt x="208" y="32"/>
                      </a:cubicBezTo>
                      <a:cubicBezTo>
                        <a:pt x="276" y="0"/>
                        <a:pt x="343" y="236"/>
                        <a:pt x="408" y="272"/>
                      </a:cubicBezTo>
                      <a:cubicBezTo>
                        <a:pt x="473" y="308"/>
                        <a:pt x="533" y="271"/>
                        <a:pt x="600" y="248"/>
                      </a:cubicBezTo>
                      <a:cubicBezTo>
                        <a:pt x="667" y="225"/>
                        <a:pt x="725" y="115"/>
                        <a:pt x="808" y="136"/>
                      </a:cubicBezTo>
                      <a:cubicBezTo>
                        <a:pt x="891" y="157"/>
                        <a:pt x="1053" y="317"/>
                        <a:pt x="1096" y="376"/>
                      </a:cubicBezTo>
                      <a:cubicBezTo>
                        <a:pt x="1139" y="435"/>
                        <a:pt x="1116" y="399"/>
                        <a:pt x="1064" y="488"/>
                      </a:cubicBezTo>
                      <a:cubicBezTo>
                        <a:pt x="1012" y="577"/>
                        <a:pt x="880" y="861"/>
                        <a:pt x="784" y="912"/>
                      </a:cubicBezTo>
                      <a:cubicBezTo>
                        <a:pt x="688" y="963"/>
                        <a:pt x="588" y="877"/>
                        <a:pt x="488" y="79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106"/>
                <p:cNvSpPr>
                  <a:spLocks/>
                </p:cNvSpPr>
                <p:nvPr/>
              </p:nvSpPr>
              <p:spPr bwMode="auto">
                <a:xfrm flipH="1" flipV="1">
                  <a:off x="1543789" y="2634916"/>
                  <a:ext cx="116568" cy="103216"/>
                </a:xfrm>
                <a:custGeom>
                  <a:avLst/>
                  <a:gdLst>
                    <a:gd name="T0" fmla="*/ 793 w 580"/>
                    <a:gd name="T1" fmla="*/ 1176 h 1408"/>
                    <a:gd name="T2" fmla="*/ 912 w 580"/>
                    <a:gd name="T3" fmla="*/ 688 h 1408"/>
                    <a:gd name="T4" fmla="*/ 487 w 580"/>
                    <a:gd name="T5" fmla="*/ 595 h 1408"/>
                    <a:gd name="T6" fmla="*/ 8 w 580"/>
                    <a:gd name="T7" fmla="*/ 301 h 1408"/>
                    <a:gd name="T8" fmla="*/ 434 w 580"/>
                    <a:gd name="T9" fmla="*/ 0 h 1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0"/>
                    <a:gd name="T16" fmla="*/ 0 h 1408"/>
                    <a:gd name="T17" fmla="*/ 580 w 580"/>
                    <a:gd name="T18" fmla="*/ 1408 h 1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0" h="1408">
                      <a:moveTo>
                        <a:pt x="477" y="1408"/>
                      </a:moveTo>
                      <a:cubicBezTo>
                        <a:pt x="528" y="1174"/>
                        <a:pt x="580" y="940"/>
                        <a:pt x="549" y="824"/>
                      </a:cubicBezTo>
                      <a:cubicBezTo>
                        <a:pt x="518" y="708"/>
                        <a:pt x="384" y="789"/>
                        <a:pt x="293" y="712"/>
                      </a:cubicBezTo>
                      <a:cubicBezTo>
                        <a:pt x="202" y="635"/>
                        <a:pt x="10" y="479"/>
                        <a:pt x="5" y="360"/>
                      </a:cubicBezTo>
                      <a:cubicBezTo>
                        <a:pt x="0" y="241"/>
                        <a:pt x="130" y="120"/>
                        <a:pt x="261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6" name="TextBox 115"/>
              <p:cNvSpPr txBox="1"/>
              <p:nvPr/>
            </p:nvSpPr>
            <p:spPr>
              <a:xfrm>
                <a:off x="6096000" y="2667000"/>
                <a:ext cx="324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6400800" y="25908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6096000" y="24384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</p:grpSp>
        <p:grpSp>
          <p:nvGrpSpPr>
            <p:cNvPr id="237" name="Group 122"/>
            <p:cNvGrpSpPr/>
            <p:nvPr/>
          </p:nvGrpSpPr>
          <p:grpSpPr>
            <a:xfrm>
              <a:off x="3276599" y="3313005"/>
              <a:ext cx="609600" cy="597932"/>
              <a:chOff x="6096000" y="2438400"/>
              <a:chExt cx="609600" cy="597932"/>
            </a:xfrm>
          </p:grpSpPr>
          <p:grpSp>
            <p:nvGrpSpPr>
              <p:cNvPr id="238" name="Group 456"/>
              <p:cNvGrpSpPr/>
              <p:nvPr/>
            </p:nvGrpSpPr>
            <p:grpSpPr>
              <a:xfrm>
                <a:off x="6172200" y="2514549"/>
                <a:ext cx="381000" cy="380998"/>
                <a:chOff x="1489133" y="2634916"/>
                <a:chExt cx="171224" cy="103216"/>
              </a:xfrm>
            </p:grpSpPr>
            <p:sp>
              <p:nvSpPr>
                <p:cNvPr id="128" name="Freeform 103"/>
                <p:cNvSpPr>
                  <a:spLocks/>
                </p:cNvSpPr>
                <p:nvPr/>
              </p:nvSpPr>
              <p:spPr bwMode="auto">
                <a:xfrm flipH="1" flipV="1">
                  <a:off x="1522870" y="2651241"/>
                  <a:ext cx="128297" cy="83556"/>
                </a:xfrm>
                <a:custGeom>
                  <a:avLst/>
                  <a:gdLst>
                    <a:gd name="T0" fmla="*/ 0 w 1061"/>
                    <a:gd name="T1" fmla="*/ 0 h 952"/>
                    <a:gd name="T2" fmla="*/ 344 w 1061"/>
                    <a:gd name="T3" fmla="*/ 520 h 952"/>
                    <a:gd name="T4" fmla="*/ 952 w 1061"/>
                    <a:gd name="T5" fmla="*/ 368 h 952"/>
                    <a:gd name="T6" fmla="*/ 1000 w 1061"/>
                    <a:gd name="T7" fmla="*/ 584 h 952"/>
                    <a:gd name="T8" fmla="*/ 736 w 1061"/>
                    <a:gd name="T9" fmla="*/ 696 h 952"/>
                    <a:gd name="T10" fmla="*/ 664 w 1061"/>
                    <a:gd name="T11" fmla="*/ 952 h 95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61"/>
                    <a:gd name="T19" fmla="*/ 0 h 952"/>
                    <a:gd name="T20" fmla="*/ 1061 w 1061"/>
                    <a:gd name="T21" fmla="*/ 952 h 95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61" h="952">
                      <a:moveTo>
                        <a:pt x="0" y="0"/>
                      </a:moveTo>
                      <a:cubicBezTo>
                        <a:pt x="92" y="229"/>
                        <a:pt x="185" y="459"/>
                        <a:pt x="344" y="520"/>
                      </a:cubicBezTo>
                      <a:cubicBezTo>
                        <a:pt x="503" y="581"/>
                        <a:pt x="843" y="357"/>
                        <a:pt x="952" y="368"/>
                      </a:cubicBezTo>
                      <a:cubicBezTo>
                        <a:pt x="1061" y="379"/>
                        <a:pt x="1036" y="529"/>
                        <a:pt x="1000" y="584"/>
                      </a:cubicBezTo>
                      <a:cubicBezTo>
                        <a:pt x="964" y="639"/>
                        <a:pt x="792" y="635"/>
                        <a:pt x="736" y="696"/>
                      </a:cubicBezTo>
                      <a:cubicBezTo>
                        <a:pt x="680" y="757"/>
                        <a:pt x="672" y="854"/>
                        <a:pt x="664" y="95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104"/>
                <p:cNvSpPr>
                  <a:spLocks/>
                </p:cNvSpPr>
                <p:nvPr/>
              </p:nvSpPr>
              <p:spPr bwMode="auto">
                <a:xfrm flipH="1" flipV="1">
                  <a:off x="1489133" y="2648959"/>
                  <a:ext cx="157076" cy="86364"/>
                </a:xfrm>
                <a:custGeom>
                  <a:avLst/>
                  <a:gdLst>
                    <a:gd name="T0" fmla="*/ 0 w 1299"/>
                    <a:gd name="T1" fmla="*/ 984 h 984"/>
                    <a:gd name="T2" fmla="*/ 464 w 1299"/>
                    <a:gd name="T3" fmla="*/ 640 h 984"/>
                    <a:gd name="T4" fmla="*/ 216 w 1299"/>
                    <a:gd name="T5" fmla="*/ 400 h 984"/>
                    <a:gd name="T6" fmla="*/ 336 w 1299"/>
                    <a:gd name="T7" fmla="*/ 144 h 984"/>
                    <a:gd name="T8" fmla="*/ 520 w 1299"/>
                    <a:gd name="T9" fmla="*/ 224 h 984"/>
                    <a:gd name="T10" fmla="*/ 1184 w 1299"/>
                    <a:gd name="T11" fmla="*/ 144 h 984"/>
                    <a:gd name="T12" fmla="*/ 1208 w 1299"/>
                    <a:gd name="T13" fmla="*/ 0 h 98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99"/>
                    <a:gd name="T22" fmla="*/ 0 h 984"/>
                    <a:gd name="T23" fmla="*/ 1299 w 1299"/>
                    <a:gd name="T24" fmla="*/ 984 h 98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99" h="984">
                      <a:moveTo>
                        <a:pt x="0" y="984"/>
                      </a:moveTo>
                      <a:cubicBezTo>
                        <a:pt x="214" y="860"/>
                        <a:pt x="428" y="737"/>
                        <a:pt x="464" y="640"/>
                      </a:cubicBezTo>
                      <a:cubicBezTo>
                        <a:pt x="500" y="543"/>
                        <a:pt x="237" y="483"/>
                        <a:pt x="216" y="400"/>
                      </a:cubicBezTo>
                      <a:cubicBezTo>
                        <a:pt x="195" y="317"/>
                        <a:pt x="285" y="173"/>
                        <a:pt x="336" y="144"/>
                      </a:cubicBezTo>
                      <a:cubicBezTo>
                        <a:pt x="387" y="115"/>
                        <a:pt x="379" y="224"/>
                        <a:pt x="520" y="224"/>
                      </a:cubicBezTo>
                      <a:cubicBezTo>
                        <a:pt x="661" y="224"/>
                        <a:pt x="1069" y="181"/>
                        <a:pt x="1184" y="144"/>
                      </a:cubicBezTo>
                      <a:cubicBezTo>
                        <a:pt x="1299" y="107"/>
                        <a:pt x="1253" y="53"/>
                        <a:pt x="1208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105"/>
                <p:cNvSpPr>
                  <a:spLocks/>
                </p:cNvSpPr>
                <p:nvPr/>
              </p:nvSpPr>
              <p:spPr bwMode="auto">
                <a:xfrm flipH="1" flipV="1">
                  <a:off x="1511382" y="2644483"/>
                  <a:ext cx="137729" cy="84521"/>
                </a:xfrm>
                <a:custGeom>
                  <a:avLst/>
                  <a:gdLst>
                    <a:gd name="T0" fmla="*/ 0 w 1139"/>
                    <a:gd name="T1" fmla="*/ 464 h 963"/>
                    <a:gd name="T2" fmla="*/ 208 w 1139"/>
                    <a:gd name="T3" fmla="*/ 32 h 963"/>
                    <a:gd name="T4" fmla="*/ 408 w 1139"/>
                    <a:gd name="T5" fmla="*/ 272 h 963"/>
                    <a:gd name="T6" fmla="*/ 600 w 1139"/>
                    <a:gd name="T7" fmla="*/ 248 h 963"/>
                    <a:gd name="T8" fmla="*/ 808 w 1139"/>
                    <a:gd name="T9" fmla="*/ 136 h 963"/>
                    <a:gd name="T10" fmla="*/ 1096 w 1139"/>
                    <a:gd name="T11" fmla="*/ 376 h 963"/>
                    <a:gd name="T12" fmla="*/ 1064 w 1139"/>
                    <a:gd name="T13" fmla="*/ 488 h 963"/>
                    <a:gd name="T14" fmla="*/ 784 w 1139"/>
                    <a:gd name="T15" fmla="*/ 912 h 963"/>
                    <a:gd name="T16" fmla="*/ 488 w 1139"/>
                    <a:gd name="T17" fmla="*/ 792 h 9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39"/>
                    <a:gd name="T28" fmla="*/ 0 h 963"/>
                    <a:gd name="T29" fmla="*/ 1139 w 1139"/>
                    <a:gd name="T30" fmla="*/ 963 h 9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39" h="963">
                      <a:moveTo>
                        <a:pt x="0" y="464"/>
                      </a:moveTo>
                      <a:cubicBezTo>
                        <a:pt x="70" y="264"/>
                        <a:pt x="140" y="64"/>
                        <a:pt x="208" y="32"/>
                      </a:cubicBezTo>
                      <a:cubicBezTo>
                        <a:pt x="276" y="0"/>
                        <a:pt x="343" y="236"/>
                        <a:pt x="408" y="272"/>
                      </a:cubicBezTo>
                      <a:cubicBezTo>
                        <a:pt x="473" y="308"/>
                        <a:pt x="533" y="271"/>
                        <a:pt x="600" y="248"/>
                      </a:cubicBezTo>
                      <a:cubicBezTo>
                        <a:pt x="667" y="225"/>
                        <a:pt x="725" y="115"/>
                        <a:pt x="808" y="136"/>
                      </a:cubicBezTo>
                      <a:cubicBezTo>
                        <a:pt x="891" y="157"/>
                        <a:pt x="1053" y="317"/>
                        <a:pt x="1096" y="376"/>
                      </a:cubicBezTo>
                      <a:cubicBezTo>
                        <a:pt x="1139" y="435"/>
                        <a:pt x="1116" y="399"/>
                        <a:pt x="1064" y="488"/>
                      </a:cubicBezTo>
                      <a:cubicBezTo>
                        <a:pt x="1012" y="577"/>
                        <a:pt x="880" y="861"/>
                        <a:pt x="784" y="912"/>
                      </a:cubicBezTo>
                      <a:cubicBezTo>
                        <a:pt x="688" y="963"/>
                        <a:pt x="588" y="877"/>
                        <a:pt x="488" y="79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106"/>
                <p:cNvSpPr>
                  <a:spLocks/>
                </p:cNvSpPr>
                <p:nvPr/>
              </p:nvSpPr>
              <p:spPr bwMode="auto">
                <a:xfrm flipH="1" flipV="1">
                  <a:off x="1543789" y="2634916"/>
                  <a:ext cx="116568" cy="103216"/>
                </a:xfrm>
                <a:custGeom>
                  <a:avLst/>
                  <a:gdLst>
                    <a:gd name="T0" fmla="*/ 793 w 580"/>
                    <a:gd name="T1" fmla="*/ 1176 h 1408"/>
                    <a:gd name="T2" fmla="*/ 912 w 580"/>
                    <a:gd name="T3" fmla="*/ 688 h 1408"/>
                    <a:gd name="T4" fmla="*/ 487 w 580"/>
                    <a:gd name="T5" fmla="*/ 595 h 1408"/>
                    <a:gd name="T6" fmla="*/ 8 w 580"/>
                    <a:gd name="T7" fmla="*/ 301 h 1408"/>
                    <a:gd name="T8" fmla="*/ 434 w 580"/>
                    <a:gd name="T9" fmla="*/ 0 h 1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0"/>
                    <a:gd name="T16" fmla="*/ 0 h 1408"/>
                    <a:gd name="T17" fmla="*/ 580 w 580"/>
                    <a:gd name="T18" fmla="*/ 1408 h 1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0" h="1408">
                      <a:moveTo>
                        <a:pt x="477" y="1408"/>
                      </a:moveTo>
                      <a:cubicBezTo>
                        <a:pt x="528" y="1174"/>
                        <a:pt x="580" y="940"/>
                        <a:pt x="549" y="824"/>
                      </a:cubicBezTo>
                      <a:cubicBezTo>
                        <a:pt x="518" y="708"/>
                        <a:pt x="384" y="789"/>
                        <a:pt x="293" y="712"/>
                      </a:cubicBezTo>
                      <a:cubicBezTo>
                        <a:pt x="202" y="635"/>
                        <a:pt x="10" y="479"/>
                        <a:pt x="5" y="360"/>
                      </a:cubicBezTo>
                      <a:cubicBezTo>
                        <a:pt x="0" y="241"/>
                        <a:pt x="130" y="120"/>
                        <a:pt x="261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25" name="TextBox 124"/>
              <p:cNvSpPr txBox="1"/>
              <p:nvPr/>
            </p:nvSpPr>
            <p:spPr>
              <a:xfrm>
                <a:off x="6096000" y="2667000"/>
                <a:ext cx="324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6400800" y="25908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6096000" y="24384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</p:grpSp>
        <p:grpSp>
          <p:nvGrpSpPr>
            <p:cNvPr id="239" name="Group 131"/>
            <p:cNvGrpSpPr/>
            <p:nvPr/>
          </p:nvGrpSpPr>
          <p:grpSpPr>
            <a:xfrm>
              <a:off x="2590799" y="3084405"/>
              <a:ext cx="609600" cy="597932"/>
              <a:chOff x="6096000" y="2438400"/>
              <a:chExt cx="609600" cy="597932"/>
            </a:xfrm>
          </p:grpSpPr>
          <p:grpSp>
            <p:nvGrpSpPr>
              <p:cNvPr id="240" name="Group 456"/>
              <p:cNvGrpSpPr/>
              <p:nvPr/>
            </p:nvGrpSpPr>
            <p:grpSpPr>
              <a:xfrm>
                <a:off x="6172200" y="2514549"/>
                <a:ext cx="381000" cy="380998"/>
                <a:chOff x="1489133" y="2634916"/>
                <a:chExt cx="171224" cy="103216"/>
              </a:xfrm>
            </p:grpSpPr>
            <p:sp>
              <p:nvSpPr>
                <p:cNvPr id="137" name="Freeform 103"/>
                <p:cNvSpPr>
                  <a:spLocks/>
                </p:cNvSpPr>
                <p:nvPr/>
              </p:nvSpPr>
              <p:spPr bwMode="auto">
                <a:xfrm flipH="1" flipV="1">
                  <a:off x="1522870" y="2651241"/>
                  <a:ext cx="128297" cy="83556"/>
                </a:xfrm>
                <a:custGeom>
                  <a:avLst/>
                  <a:gdLst>
                    <a:gd name="T0" fmla="*/ 0 w 1061"/>
                    <a:gd name="T1" fmla="*/ 0 h 952"/>
                    <a:gd name="T2" fmla="*/ 344 w 1061"/>
                    <a:gd name="T3" fmla="*/ 520 h 952"/>
                    <a:gd name="T4" fmla="*/ 952 w 1061"/>
                    <a:gd name="T5" fmla="*/ 368 h 952"/>
                    <a:gd name="T6" fmla="*/ 1000 w 1061"/>
                    <a:gd name="T7" fmla="*/ 584 h 952"/>
                    <a:gd name="T8" fmla="*/ 736 w 1061"/>
                    <a:gd name="T9" fmla="*/ 696 h 952"/>
                    <a:gd name="T10" fmla="*/ 664 w 1061"/>
                    <a:gd name="T11" fmla="*/ 952 h 95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61"/>
                    <a:gd name="T19" fmla="*/ 0 h 952"/>
                    <a:gd name="T20" fmla="*/ 1061 w 1061"/>
                    <a:gd name="T21" fmla="*/ 952 h 95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61" h="952">
                      <a:moveTo>
                        <a:pt x="0" y="0"/>
                      </a:moveTo>
                      <a:cubicBezTo>
                        <a:pt x="92" y="229"/>
                        <a:pt x="185" y="459"/>
                        <a:pt x="344" y="520"/>
                      </a:cubicBezTo>
                      <a:cubicBezTo>
                        <a:pt x="503" y="581"/>
                        <a:pt x="843" y="357"/>
                        <a:pt x="952" y="368"/>
                      </a:cubicBezTo>
                      <a:cubicBezTo>
                        <a:pt x="1061" y="379"/>
                        <a:pt x="1036" y="529"/>
                        <a:pt x="1000" y="584"/>
                      </a:cubicBezTo>
                      <a:cubicBezTo>
                        <a:pt x="964" y="639"/>
                        <a:pt x="792" y="635"/>
                        <a:pt x="736" y="696"/>
                      </a:cubicBezTo>
                      <a:cubicBezTo>
                        <a:pt x="680" y="757"/>
                        <a:pt x="672" y="854"/>
                        <a:pt x="664" y="95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104"/>
                <p:cNvSpPr>
                  <a:spLocks/>
                </p:cNvSpPr>
                <p:nvPr/>
              </p:nvSpPr>
              <p:spPr bwMode="auto">
                <a:xfrm flipH="1" flipV="1">
                  <a:off x="1489133" y="2648959"/>
                  <a:ext cx="157076" cy="86364"/>
                </a:xfrm>
                <a:custGeom>
                  <a:avLst/>
                  <a:gdLst>
                    <a:gd name="T0" fmla="*/ 0 w 1299"/>
                    <a:gd name="T1" fmla="*/ 984 h 984"/>
                    <a:gd name="T2" fmla="*/ 464 w 1299"/>
                    <a:gd name="T3" fmla="*/ 640 h 984"/>
                    <a:gd name="T4" fmla="*/ 216 w 1299"/>
                    <a:gd name="T5" fmla="*/ 400 h 984"/>
                    <a:gd name="T6" fmla="*/ 336 w 1299"/>
                    <a:gd name="T7" fmla="*/ 144 h 984"/>
                    <a:gd name="T8" fmla="*/ 520 w 1299"/>
                    <a:gd name="T9" fmla="*/ 224 h 984"/>
                    <a:gd name="T10" fmla="*/ 1184 w 1299"/>
                    <a:gd name="T11" fmla="*/ 144 h 984"/>
                    <a:gd name="T12" fmla="*/ 1208 w 1299"/>
                    <a:gd name="T13" fmla="*/ 0 h 98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99"/>
                    <a:gd name="T22" fmla="*/ 0 h 984"/>
                    <a:gd name="T23" fmla="*/ 1299 w 1299"/>
                    <a:gd name="T24" fmla="*/ 984 h 98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99" h="984">
                      <a:moveTo>
                        <a:pt x="0" y="984"/>
                      </a:moveTo>
                      <a:cubicBezTo>
                        <a:pt x="214" y="860"/>
                        <a:pt x="428" y="737"/>
                        <a:pt x="464" y="640"/>
                      </a:cubicBezTo>
                      <a:cubicBezTo>
                        <a:pt x="500" y="543"/>
                        <a:pt x="237" y="483"/>
                        <a:pt x="216" y="400"/>
                      </a:cubicBezTo>
                      <a:cubicBezTo>
                        <a:pt x="195" y="317"/>
                        <a:pt x="285" y="173"/>
                        <a:pt x="336" y="144"/>
                      </a:cubicBezTo>
                      <a:cubicBezTo>
                        <a:pt x="387" y="115"/>
                        <a:pt x="379" y="224"/>
                        <a:pt x="520" y="224"/>
                      </a:cubicBezTo>
                      <a:cubicBezTo>
                        <a:pt x="661" y="224"/>
                        <a:pt x="1069" y="181"/>
                        <a:pt x="1184" y="144"/>
                      </a:cubicBezTo>
                      <a:cubicBezTo>
                        <a:pt x="1299" y="107"/>
                        <a:pt x="1253" y="53"/>
                        <a:pt x="1208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105"/>
                <p:cNvSpPr>
                  <a:spLocks/>
                </p:cNvSpPr>
                <p:nvPr/>
              </p:nvSpPr>
              <p:spPr bwMode="auto">
                <a:xfrm flipH="1" flipV="1">
                  <a:off x="1511382" y="2644483"/>
                  <a:ext cx="137729" cy="84521"/>
                </a:xfrm>
                <a:custGeom>
                  <a:avLst/>
                  <a:gdLst>
                    <a:gd name="T0" fmla="*/ 0 w 1139"/>
                    <a:gd name="T1" fmla="*/ 464 h 963"/>
                    <a:gd name="T2" fmla="*/ 208 w 1139"/>
                    <a:gd name="T3" fmla="*/ 32 h 963"/>
                    <a:gd name="T4" fmla="*/ 408 w 1139"/>
                    <a:gd name="T5" fmla="*/ 272 h 963"/>
                    <a:gd name="T6" fmla="*/ 600 w 1139"/>
                    <a:gd name="T7" fmla="*/ 248 h 963"/>
                    <a:gd name="T8" fmla="*/ 808 w 1139"/>
                    <a:gd name="T9" fmla="*/ 136 h 963"/>
                    <a:gd name="T10" fmla="*/ 1096 w 1139"/>
                    <a:gd name="T11" fmla="*/ 376 h 963"/>
                    <a:gd name="T12" fmla="*/ 1064 w 1139"/>
                    <a:gd name="T13" fmla="*/ 488 h 963"/>
                    <a:gd name="T14" fmla="*/ 784 w 1139"/>
                    <a:gd name="T15" fmla="*/ 912 h 963"/>
                    <a:gd name="T16" fmla="*/ 488 w 1139"/>
                    <a:gd name="T17" fmla="*/ 792 h 9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39"/>
                    <a:gd name="T28" fmla="*/ 0 h 963"/>
                    <a:gd name="T29" fmla="*/ 1139 w 1139"/>
                    <a:gd name="T30" fmla="*/ 963 h 9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39" h="963">
                      <a:moveTo>
                        <a:pt x="0" y="464"/>
                      </a:moveTo>
                      <a:cubicBezTo>
                        <a:pt x="70" y="264"/>
                        <a:pt x="140" y="64"/>
                        <a:pt x="208" y="32"/>
                      </a:cubicBezTo>
                      <a:cubicBezTo>
                        <a:pt x="276" y="0"/>
                        <a:pt x="343" y="236"/>
                        <a:pt x="408" y="272"/>
                      </a:cubicBezTo>
                      <a:cubicBezTo>
                        <a:pt x="473" y="308"/>
                        <a:pt x="533" y="271"/>
                        <a:pt x="600" y="248"/>
                      </a:cubicBezTo>
                      <a:cubicBezTo>
                        <a:pt x="667" y="225"/>
                        <a:pt x="725" y="115"/>
                        <a:pt x="808" y="136"/>
                      </a:cubicBezTo>
                      <a:cubicBezTo>
                        <a:pt x="891" y="157"/>
                        <a:pt x="1053" y="317"/>
                        <a:pt x="1096" y="376"/>
                      </a:cubicBezTo>
                      <a:cubicBezTo>
                        <a:pt x="1139" y="435"/>
                        <a:pt x="1116" y="399"/>
                        <a:pt x="1064" y="488"/>
                      </a:cubicBezTo>
                      <a:cubicBezTo>
                        <a:pt x="1012" y="577"/>
                        <a:pt x="880" y="861"/>
                        <a:pt x="784" y="912"/>
                      </a:cubicBezTo>
                      <a:cubicBezTo>
                        <a:pt x="688" y="963"/>
                        <a:pt x="588" y="877"/>
                        <a:pt x="488" y="79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106"/>
                <p:cNvSpPr>
                  <a:spLocks/>
                </p:cNvSpPr>
                <p:nvPr/>
              </p:nvSpPr>
              <p:spPr bwMode="auto">
                <a:xfrm flipH="1" flipV="1">
                  <a:off x="1543789" y="2634916"/>
                  <a:ext cx="116568" cy="103216"/>
                </a:xfrm>
                <a:custGeom>
                  <a:avLst/>
                  <a:gdLst>
                    <a:gd name="T0" fmla="*/ 793 w 580"/>
                    <a:gd name="T1" fmla="*/ 1176 h 1408"/>
                    <a:gd name="T2" fmla="*/ 912 w 580"/>
                    <a:gd name="T3" fmla="*/ 688 h 1408"/>
                    <a:gd name="T4" fmla="*/ 487 w 580"/>
                    <a:gd name="T5" fmla="*/ 595 h 1408"/>
                    <a:gd name="T6" fmla="*/ 8 w 580"/>
                    <a:gd name="T7" fmla="*/ 301 h 1408"/>
                    <a:gd name="T8" fmla="*/ 434 w 580"/>
                    <a:gd name="T9" fmla="*/ 0 h 1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0"/>
                    <a:gd name="T16" fmla="*/ 0 h 1408"/>
                    <a:gd name="T17" fmla="*/ 580 w 580"/>
                    <a:gd name="T18" fmla="*/ 1408 h 1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0" h="1408">
                      <a:moveTo>
                        <a:pt x="477" y="1408"/>
                      </a:moveTo>
                      <a:cubicBezTo>
                        <a:pt x="528" y="1174"/>
                        <a:pt x="580" y="940"/>
                        <a:pt x="549" y="824"/>
                      </a:cubicBezTo>
                      <a:cubicBezTo>
                        <a:pt x="518" y="708"/>
                        <a:pt x="384" y="789"/>
                        <a:pt x="293" y="712"/>
                      </a:cubicBezTo>
                      <a:cubicBezTo>
                        <a:pt x="202" y="635"/>
                        <a:pt x="10" y="479"/>
                        <a:pt x="5" y="360"/>
                      </a:cubicBezTo>
                      <a:cubicBezTo>
                        <a:pt x="0" y="241"/>
                        <a:pt x="130" y="120"/>
                        <a:pt x="261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34" name="TextBox 133"/>
              <p:cNvSpPr txBox="1"/>
              <p:nvPr/>
            </p:nvSpPr>
            <p:spPr>
              <a:xfrm>
                <a:off x="6096000" y="2667000"/>
                <a:ext cx="324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6400800" y="25908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6096000" y="24384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</p:grpSp>
        <p:grpSp>
          <p:nvGrpSpPr>
            <p:cNvPr id="241" name="Group 140"/>
            <p:cNvGrpSpPr/>
            <p:nvPr/>
          </p:nvGrpSpPr>
          <p:grpSpPr>
            <a:xfrm>
              <a:off x="2438399" y="2855805"/>
              <a:ext cx="609600" cy="597932"/>
              <a:chOff x="6096000" y="2438400"/>
              <a:chExt cx="609600" cy="597932"/>
            </a:xfrm>
          </p:grpSpPr>
          <p:grpSp>
            <p:nvGrpSpPr>
              <p:cNvPr id="242" name="Group 456"/>
              <p:cNvGrpSpPr/>
              <p:nvPr/>
            </p:nvGrpSpPr>
            <p:grpSpPr>
              <a:xfrm>
                <a:off x="6172200" y="2514549"/>
                <a:ext cx="381000" cy="380998"/>
                <a:chOff x="1489133" y="2634916"/>
                <a:chExt cx="171224" cy="103216"/>
              </a:xfrm>
            </p:grpSpPr>
            <p:sp>
              <p:nvSpPr>
                <p:cNvPr id="146" name="Freeform 103"/>
                <p:cNvSpPr>
                  <a:spLocks/>
                </p:cNvSpPr>
                <p:nvPr/>
              </p:nvSpPr>
              <p:spPr bwMode="auto">
                <a:xfrm flipH="1" flipV="1">
                  <a:off x="1522870" y="2651241"/>
                  <a:ext cx="128297" cy="83556"/>
                </a:xfrm>
                <a:custGeom>
                  <a:avLst/>
                  <a:gdLst>
                    <a:gd name="T0" fmla="*/ 0 w 1061"/>
                    <a:gd name="T1" fmla="*/ 0 h 952"/>
                    <a:gd name="T2" fmla="*/ 344 w 1061"/>
                    <a:gd name="T3" fmla="*/ 520 h 952"/>
                    <a:gd name="T4" fmla="*/ 952 w 1061"/>
                    <a:gd name="T5" fmla="*/ 368 h 952"/>
                    <a:gd name="T6" fmla="*/ 1000 w 1061"/>
                    <a:gd name="T7" fmla="*/ 584 h 952"/>
                    <a:gd name="T8" fmla="*/ 736 w 1061"/>
                    <a:gd name="T9" fmla="*/ 696 h 952"/>
                    <a:gd name="T10" fmla="*/ 664 w 1061"/>
                    <a:gd name="T11" fmla="*/ 952 h 95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61"/>
                    <a:gd name="T19" fmla="*/ 0 h 952"/>
                    <a:gd name="T20" fmla="*/ 1061 w 1061"/>
                    <a:gd name="T21" fmla="*/ 952 h 95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61" h="952">
                      <a:moveTo>
                        <a:pt x="0" y="0"/>
                      </a:moveTo>
                      <a:cubicBezTo>
                        <a:pt x="92" y="229"/>
                        <a:pt x="185" y="459"/>
                        <a:pt x="344" y="520"/>
                      </a:cubicBezTo>
                      <a:cubicBezTo>
                        <a:pt x="503" y="581"/>
                        <a:pt x="843" y="357"/>
                        <a:pt x="952" y="368"/>
                      </a:cubicBezTo>
                      <a:cubicBezTo>
                        <a:pt x="1061" y="379"/>
                        <a:pt x="1036" y="529"/>
                        <a:pt x="1000" y="584"/>
                      </a:cubicBezTo>
                      <a:cubicBezTo>
                        <a:pt x="964" y="639"/>
                        <a:pt x="792" y="635"/>
                        <a:pt x="736" y="696"/>
                      </a:cubicBezTo>
                      <a:cubicBezTo>
                        <a:pt x="680" y="757"/>
                        <a:pt x="672" y="854"/>
                        <a:pt x="664" y="95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104"/>
                <p:cNvSpPr>
                  <a:spLocks/>
                </p:cNvSpPr>
                <p:nvPr/>
              </p:nvSpPr>
              <p:spPr bwMode="auto">
                <a:xfrm flipH="1" flipV="1">
                  <a:off x="1489133" y="2648959"/>
                  <a:ext cx="157076" cy="86364"/>
                </a:xfrm>
                <a:custGeom>
                  <a:avLst/>
                  <a:gdLst>
                    <a:gd name="T0" fmla="*/ 0 w 1299"/>
                    <a:gd name="T1" fmla="*/ 984 h 984"/>
                    <a:gd name="T2" fmla="*/ 464 w 1299"/>
                    <a:gd name="T3" fmla="*/ 640 h 984"/>
                    <a:gd name="T4" fmla="*/ 216 w 1299"/>
                    <a:gd name="T5" fmla="*/ 400 h 984"/>
                    <a:gd name="T6" fmla="*/ 336 w 1299"/>
                    <a:gd name="T7" fmla="*/ 144 h 984"/>
                    <a:gd name="T8" fmla="*/ 520 w 1299"/>
                    <a:gd name="T9" fmla="*/ 224 h 984"/>
                    <a:gd name="T10" fmla="*/ 1184 w 1299"/>
                    <a:gd name="T11" fmla="*/ 144 h 984"/>
                    <a:gd name="T12" fmla="*/ 1208 w 1299"/>
                    <a:gd name="T13" fmla="*/ 0 h 98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99"/>
                    <a:gd name="T22" fmla="*/ 0 h 984"/>
                    <a:gd name="T23" fmla="*/ 1299 w 1299"/>
                    <a:gd name="T24" fmla="*/ 984 h 98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99" h="984">
                      <a:moveTo>
                        <a:pt x="0" y="984"/>
                      </a:moveTo>
                      <a:cubicBezTo>
                        <a:pt x="214" y="860"/>
                        <a:pt x="428" y="737"/>
                        <a:pt x="464" y="640"/>
                      </a:cubicBezTo>
                      <a:cubicBezTo>
                        <a:pt x="500" y="543"/>
                        <a:pt x="237" y="483"/>
                        <a:pt x="216" y="400"/>
                      </a:cubicBezTo>
                      <a:cubicBezTo>
                        <a:pt x="195" y="317"/>
                        <a:pt x="285" y="173"/>
                        <a:pt x="336" y="144"/>
                      </a:cubicBezTo>
                      <a:cubicBezTo>
                        <a:pt x="387" y="115"/>
                        <a:pt x="379" y="224"/>
                        <a:pt x="520" y="224"/>
                      </a:cubicBezTo>
                      <a:cubicBezTo>
                        <a:pt x="661" y="224"/>
                        <a:pt x="1069" y="181"/>
                        <a:pt x="1184" y="144"/>
                      </a:cubicBezTo>
                      <a:cubicBezTo>
                        <a:pt x="1299" y="107"/>
                        <a:pt x="1253" y="53"/>
                        <a:pt x="1208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105"/>
                <p:cNvSpPr>
                  <a:spLocks/>
                </p:cNvSpPr>
                <p:nvPr/>
              </p:nvSpPr>
              <p:spPr bwMode="auto">
                <a:xfrm flipH="1" flipV="1">
                  <a:off x="1511382" y="2644483"/>
                  <a:ext cx="137729" cy="84521"/>
                </a:xfrm>
                <a:custGeom>
                  <a:avLst/>
                  <a:gdLst>
                    <a:gd name="T0" fmla="*/ 0 w 1139"/>
                    <a:gd name="T1" fmla="*/ 464 h 963"/>
                    <a:gd name="T2" fmla="*/ 208 w 1139"/>
                    <a:gd name="T3" fmla="*/ 32 h 963"/>
                    <a:gd name="T4" fmla="*/ 408 w 1139"/>
                    <a:gd name="T5" fmla="*/ 272 h 963"/>
                    <a:gd name="T6" fmla="*/ 600 w 1139"/>
                    <a:gd name="T7" fmla="*/ 248 h 963"/>
                    <a:gd name="T8" fmla="*/ 808 w 1139"/>
                    <a:gd name="T9" fmla="*/ 136 h 963"/>
                    <a:gd name="T10" fmla="*/ 1096 w 1139"/>
                    <a:gd name="T11" fmla="*/ 376 h 963"/>
                    <a:gd name="T12" fmla="*/ 1064 w 1139"/>
                    <a:gd name="T13" fmla="*/ 488 h 963"/>
                    <a:gd name="T14" fmla="*/ 784 w 1139"/>
                    <a:gd name="T15" fmla="*/ 912 h 963"/>
                    <a:gd name="T16" fmla="*/ 488 w 1139"/>
                    <a:gd name="T17" fmla="*/ 792 h 9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39"/>
                    <a:gd name="T28" fmla="*/ 0 h 963"/>
                    <a:gd name="T29" fmla="*/ 1139 w 1139"/>
                    <a:gd name="T30" fmla="*/ 963 h 9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39" h="963">
                      <a:moveTo>
                        <a:pt x="0" y="464"/>
                      </a:moveTo>
                      <a:cubicBezTo>
                        <a:pt x="70" y="264"/>
                        <a:pt x="140" y="64"/>
                        <a:pt x="208" y="32"/>
                      </a:cubicBezTo>
                      <a:cubicBezTo>
                        <a:pt x="276" y="0"/>
                        <a:pt x="343" y="236"/>
                        <a:pt x="408" y="272"/>
                      </a:cubicBezTo>
                      <a:cubicBezTo>
                        <a:pt x="473" y="308"/>
                        <a:pt x="533" y="271"/>
                        <a:pt x="600" y="248"/>
                      </a:cubicBezTo>
                      <a:cubicBezTo>
                        <a:pt x="667" y="225"/>
                        <a:pt x="725" y="115"/>
                        <a:pt x="808" y="136"/>
                      </a:cubicBezTo>
                      <a:cubicBezTo>
                        <a:pt x="891" y="157"/>
                        <a:pt x="1053" y="317"/>
                        <a:pt x="1096" y="376"/>
                      </a:cubicBezTo>
                      <a:cubicBezTo>
                        <a:pt x="1139" y="435"/>
                        <a:pt x="1116" y="399"/>
                        <a:pt x="1064" y="488"/>
                      </a:cubicBezTo>
                      <a:cubicBezTo>
                        <a:pt x="1012" y="577"/>
                        <a:pt x="880" y="861"/>
                        <a:pt x="784" y="912"/>
                      </a:cubicBezTo>
                      <a:cubicBezTo>
                        <a:pt x="688" y="963"/>
                        <a:pt x="588" y="877"/>
                        <a:pt x="488" y="79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106"/>
                <p:cNvSpPr>
                  <a:spLocks/>
                </p:cNvSpPr>
                <p:nvPr/>
              </p:nvSpPr>
              <p:spPr bwMode="auto">
                <a:xfrm flipH="1" flipV="1">
                  <a:off x="1543789" y="2634916"/>
                  <a:ext cx="116568" cy="103216"/>
                </a:xfrm>
                <a:custGeom>
                  <a:avLst/>
                  <a:gdLst>
                    <a:gd name="T0" fmla="*/ 793 w 580"/>
                    <a:gd name="T1" fmla="*/ 1176 h 1408"/>
                    <a:gd name="T2" fmla="*/ 912 w 580"/>
                    <a:gd name="T3" fmla="*/ 688 h 1408"/>
                    <a:gd name="T4" fmla="*/ 487 w 580"/>
                    <a:gd name="T5" fmla="*/ 595 h 1408"/>
                    <a:gd name="T6" fmla="*/ 8 w 580"/>
                    <a:gd name="T7" fmla="*/ 301 h 1408"/>
                    <a:gd name="T8" fmla="*/ 434 w 580"/>
                    <a:gd name="T9" fmla="*/ 0 h 1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0"/>
                    <a:gd name="T16" fmla="*/ 0 h 1408"/>
                    <a:gd name="T17" fmla="*/ 580 w 580"/>
                    <a:gd name="T18" fmla="*/ 1408 h 1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0" h="1408">
                      <a:moveTo>
                        <a:pt x="477" y="1408"/>
                      </a:moveTo>
                      <a:cubicBezTo>
                        <a:pt x="528" y="1174"/>
                        <a:pt x="580" y="940"/>
                        <a:pt x="549" y="824"/>
                      </a:cubicBezTo>
                      <a:cubicBezTo>
                        <a:pt x="518" y="708"/>
                        <a:pt x="384" y="789"/>
                        <a:pt x="293" y="712"/>
                      </a:cubicBezTo>
                      <a:cubicBezTo>
                        <a:pt x="202" y="635"/>
                        <a:pt x="10" y="479"/>
                        <a:pt x="5" y="360"/>
                      </a:cubicBezTo>
                      <a:cubicBezTo>
                        <a:pt x="0" y="241"/>
                        <a:pt x="130" y="120"/>
                        <a:pt x="261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43" name="TextBox 142"/>
              <p:cNvSpPr txBox="1"/>
              <p:nvPr/>
            </p:nvSpPr>
            <p:spPr>
              <a:xfrm>
                <a:off x="6096000" y="2667000"/>
                <a:ext cx="324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6400800" y="25908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6096000" y="24384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</p:grpSp>
        <p:grpSp>
          <p:nvGrpSpPr>
            <p:cNvPr id="243" name="Group 149"/>
            <p:cNvGrpSpPr/>
            <p:nvPr/>
          </p:nvGrpSpPr>
          <p:grpSpPr>
            <a:xfrm rot="19051380">
              <a:off x="2081891" y="3752002"/>
              <a:ext cx="2362199" cy="990600"/>
              <a:chOff x="152400" y="2100590"/>
              <a:chExt cx="3196089" cy="1013430"/>
            </a:xfrm>
          </p:grpSpPr>
          <p:sp>
            <p:nvSpPr>
              <p:cNvPr id="151" name="AutoShape 6"/>
              <p:cNvSpPr>
                <a:spLocks noChangeAspect="1" noChangeArrowheads="1"/>
              </p:cNvSpPr>
              <p:nvPr/>
            </p:nvSpPr>
            <p:spPr bwMode="auto">
              <a:xfrm flipH="1">
                <a:off x="228600" y="2438400"/>
                <a:ext cx="2971800" cy="403249"/>
              </a:xfrm>
              <a:prstGeom prst="octagon">
                <a:avLst>
                  <a:gd name="adj" fmla="val 50000"/>
                </a:avLst>
              </a:prstGeom>
              <a:solidFill>
                <a:srgbClr val="663300">
                  <a:alpha val="20000"/>
                </a:srgbClr>
              </a:solidFill>
              <a:ln w="3175" algn="ctr">
                <a:solidFill>
                  <a:schemeClr val="tx2"/>
                </a:solidFill>
                <a:miter lim="800000"/>
                <a:headEnd type="none" w="lg" len="med"/>
                <a:tailEnd type="none" w="lg" len="med"/>
              </a:ln>
            </p:spPr>
            <p:txBody>
              <a:bodyPr wrap="square" anchor="ctr">
                <a:noAutofit/>
              </a:bodyPr>
              <a:lstStyle/>
              <a:p>
                <a:endParaRPr lang="en-US" sz="2000"/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3810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6096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7620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918711" y="2205335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56" name="TextBox 155"/>
              <p:cNvSpPr txBox="1"/>
              <p:nvPr/>
            </p:nvSpPr>
            <p:spPr>
              <a:xfrm>
                <a:off x="1299711" y="2205335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57" name="TextBox 156"/>
              <p:cNvSpPr txBox="1"/>
              <p:nvPr/>
            </p:nvSpPr>
            <p:spPr>
              <a:xfrm>
                <a:off x="1066800" y="210059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>
                <a:off x="14478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16002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19812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22098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2667000" y="2133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381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64" name="TextBox 163"/>
              <p:cNvSpPr txBox="1"/>
              <p:nvPr/>
            </p:nvSpPr>
            <p:spPr>
              <a:xfrm>
                <a:off x="762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65" name="TextBox 164"/>
              <p:cNvSpPr txBox="1"/>
              <p:nvPr/>
            </p:nvSpPr>
            <p:spPr>
              <a:xfrm>
                <a:off x="1143000" y="2514600"/>
                <a:ext cx="304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66" name="TextBox 165"/>
              <p:cNvSpPr txBox="1"/>
              <p:nvPr/>
            </p:nvSpPr>
            <p:spPr>
              <a:xfrm>
                <a:off x="1524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67" name="TextBox 166"/>
              <p:cNvSpPr txBox="1"/>
              <p:nvPr/>
            </p:nvSpPr>
            <p:spPr>
              <a:xfrm>
                <a:off x="1833111" y="221998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68" name="TextBox 167"/>
              <p:cNvSpPr txBox="1"/>
              <p:nvPr/>
            </p:nvSpPr>
            <p:spPr>
              <a:xfrm>
                <a:off x="24384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17526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12954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20574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22860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>
                <a:off x="2590800" y="2590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>
                <a:off x="2743200" y="25146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75" name="TextBox 174"/>
              <p:cNvSpPr txBox="1"/>
              <p:nvPr/>
            </p:nvSpPr>
            <p:spPr>
              <a:xfrm>
                <a:off x="2971800" y="24384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76" name="TextBox 175"/>
              <p:cNvSpPr txBox="1"/>
              <p:nvPr/>
            </p:nvSpPr>
            <p:spPr>
              <a:xfrm>
                <a:off x="2895600" y="22098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77" name="TextBox 176"/>
              <p:cNvSpPr txBox="1"/>
              <p:nvPr/>
            </p:nvSpPr>
            <p:spPr>
              <a:xfrm>
                <a:off x="152400" y="22860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  <p:sp>
            <p:nvSpPr>
              <p:cNvPr id="178" name="TextBox 177"/>
              <p:cNvSpPr txBox="1"/>
              <p:nvPr/>
            </p:nvSpPr>
            <p:spPr>
              <a:xfrm>
                <a:off x="152400" y="2438400"/>
                <a:ext cx="3766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-</a:t>
                </a:r>
                <a:endParaRPr lang="en-US" sz="2800" dirty="0"/>
              </a:p>
            </p:txBody>
          </p:sp>
        </p:grpSp>
        <p:grpSp>
          <p:nvGrpSpPr>
            <p:cNvPr id="244" name="Group 178"/>
            <p:cNvGrpSpPr/>
            <p:nvPr/>
          </p:nvGrpSpPr>
          <p:grpSpPr>
            <a:xfrm>
              <a:off x="1981199" y="4151205"/>
              <a:ext cx="609600" cy="597932"/>
              <a:chOff x="6096000" y="2438400"/>
              <a:chExt cx="609600" cy="597932"/>
            </a:xfrm>
          </p:grpSpPr>
          <p:grpSp>
            <p:nvGrpSpPr>
              <p:cNvPr id="245" name="Group 456"/>
              <p:cNvGrpSpPr/>
              <p:nvPr/>
            </p:nvGrpSpPr>
            <p:grpSpPr>
              <a:xfrm>
                <a:off x="6172200" y="2514549"/>
                <a:ext cx="381000" cy="380998"/>
                <a:chOff x="1489133" y="2634916"/>
                <a:chExt cx="171224" cy="103216"/>
              </a:xfrm>
            </p:grpSpPr>
            <p:sp>
              <p:nvSpPr>
                <p:cNvPr id="184" name="Freeform 103"/>
                <p:cNvSpPr>
                  <a:spLocks/>
                </p:cNvSpPr>
                <p:nvPr/>
              </p:nvSpPr>
              <p:spPr bwMode="auto">
                <a:xfrm flipH="1" flipV="1">
                  <a:off x="1522870" y="2651241"/>
                  <a:ext cx="128297" cy="83556"/>
                </a:xfrm>
                <a:custGeom>
                  <a:avLst/>
                  <a:gdLst>
                    <a:gd name="T0" fmla="*/ 0 w 1061"/>
                    <a:gd name="T1" fmla="*/ 0 h 952"/>
                    <a:gd name="T2" fmla="*/ 344 w 1061"/>
                    <a:gd name="T3" fmla="*/ 520 h 952"/>
                    <a:gd name="T4" fmla="*/ 952 w 1061"/>
                    <a:gd name="T5" fmla="*/ 368 h 952"/>
                    <a:gd name="T6" fmla="*/ 1000 w 1061"/>
                    <a:gd name="T7" fmla="*/ 584 h 952"/>
                    <a:gd name="T8" fmla="*/ 736 w 1061"/>
                    <a:gd name="T9" fmla="*/ 696 h 952"/>
                    <a:gd name="T10" fmla="*/ 664 w 1061"/>
                    <a:gd name="T11" fmla="*/ 952 h 95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61"/>
                    <a:gd name="T19" fmla="*/ 0 h 952"/>
                    <a:gd name="T20" fmla="*/ 1061 w 1061"/>
                    <a:gd name="T21" fmla="*/ 952 h 95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61" h="952">
                      <a:moveTo>
                        <a:pt x="0" y="0"/>
                      </a:moveTo>
                      <a:cubicBezTo>
                        <a:pt x="92" y="229"/>
                        <a:pt x="185" y="459"/>
                        <a:pt x="344" y="520"/>
                      </a:cubicBezTo>
                      <a:cubicBezTo>
                        <a:pt x="503" y="581"/>
                        <a:pt x="843" y="357"/>
                        <a:pt x="952" y="368"/>
                      </a:cubicBezTo>
                      <a:cubicBezTo>
                        <a:pt x="1061" y="379"/>
                        <a:pt x="1036" y="529"/>
                        <a:pt x="1000" y="584"/>
                      </a:cubicBezTo>
                      <a:cubicBezTo>
                        <a:pt x="964" y="639"/>
                        <a:pt x="792" y="635"/>
                        <a:pt x="736" y="696"/>
                      </a:cubicBezTo>
                      <a:cubicBezTo>
                        <a:pt x="680" y="757"/>
                        <a:pt x="672" y="854"/>
                        <a:pt x="664" y="95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85" name="Freeform 104"/>
                <p:cNvSpPr>
                  <a:spLocks/>
                </p:cNvSpPr>
                <p:nvPr/>
              </p:nvSpPr>
              <p:spPr bwMode="auto">
                <a:xfrm flipH="1" flipV="1">
                  <a:off x="1489133" y="2648959"/>
                  <a:ext cx="157076" cy="86364"/>
                </a:xfrm>
                <a:custGeom>
                  <a:avLst/>
                  <a:gdLst>
                    <a:gd name="T0" fmla="*/ 0 w 1299"/>
                    <a:gd name="T1" fmla="*/ 984 h 984"/>
                    <a:gd name="T2" fmla="*/ 464 w 1299"/>
                    <a:gd name="T3" fmla="*/ 640 h 984"/>
                    <a:gd name="T4" fmla="*/ 216 w 1299"/>
                    <a:gd name="T5" fmla="*/ 400 h 984"/>
                    <a:gd name="T6" fmla="*/ 336 w 1299"/>
                    <a:gd name="T7" fmla="*/ 144 h 984"/>
                    <a:gd name="T8" fmla="*/ 520 w 1299"/>
                    <a:gd name="T9" fmla="*/ 224 h 984"/>
                    <a:gd name="T10" fmla="*/ 1184 w 1299"/>
                    <a:gd name="T11" fmla="*/ 144 h 984"/>
                    <a:gd name="T12" fmla="*/ 1208 w 1299"/>
                    <a:gd name="T13" fmla="*/ 0 h 98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99"/>
                    <a:gd name="T22" fmla="*/ 0 h 984"/>
                    <a:gd name="T23" fmla="*/ 1299 w 1299"/>
                    <a:gd name="T24" fmla="*/ 984 h 98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99" h="984">
                      <a:moveTo>
                        <a:pt x="0" y="984"/>
                      </a:moveTo>
                      <a:cubicBezTo>
                        <a:pt x="214" y="860"/>
                        <a:pt x="428" y="737"/>
                        <a:pt x="464" y="640"/>
                      </a:cubicBezTo>
                      <a:cubicBezTo>
                        <a:pt x="500" y="543"/>
                        <a:pt x="237" y="483"/>
                        <a:pt x="216" y="400"/>
                      </a:cubicBezTo>
                      <a:cubicBezTo>
                        <a:pt x="195" y="317"/>
                        <a:pt x="285" y="173"/>
                        <a:pt x="336" y="144"/>
                      </a:cubicBezTo>
                      <a:cubicBezTo>
                        <a:pt x="387" y="115"/>
                        <a:pt x="379" y="224"/>
                        <a:pt x="520" y="224"/>
                      </a:cubicBezTo>
                      <a:cubicBezTo>
                        <a:pt x="661" y="224"/>
                        <a:pt x="1069" y="181"/>
                        <a:pt x="1184" y="144"/>
                      </a:cubicBezTo>
                      <a:cubicBezTo>
                        <a:pt x="1299" y="107"/>
                        <a:pt x="1253" y="53"/>
                        <a:pt x="1208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86" name="Freeform 105"/>
                <p:cNvSpPr>
                  <a:spLocks/>
                </p:cNvSpPr>
                <p:nvPr/>
              </p:nvSpPr>
              <p:spPr bwMode="auto">
                <a:xfrm flipH="1" flipV="1">
                  <a:off x="1511382" y="2644483"/>
                  <a:ext cx="137729" cy="84521"/>
                </a:xfrm>
                <a:custGeom>
                  <a:avLst/>
                  <a:gdLst>
                    <a:gd name="T0" fmla="*/ 0 w 1139"/>
                    <a:gd name="T1" fmla="*/ 464 h 963"/>
                    <a:gd name="T2" fmla="*/ 208 w 1139"/>
                    <a:gd name="T3" fmla="*/ 32 h 963"/>
                    <a:gd name="T4" fmla="*/ 408 w 1139"/>
                    <a:gd name="T5" fmla="*/ 272 h 963"/>
                    <a:gd name="T6" fmla="*/ 600 w 1139"/>
                    <a:gd name="T7" fmla="*/ 248 h 963"/>
                    <a:gd name="T8" fmla="*/ 808 w 1139"/>
                    <a:gd name="T9" fmla="*/ 136 h 963"/>
                    <a:gd name="T10" fmla="*/ 1096 w 1139"/>
                    <a:gd name="T11" fmla="*/ 376 h 963"/>
                    <a:gd name="T12" fmla="*/ 1064 w 1139"/>
                    <a:gd name="T13" fmla="*/ 488 h 963"/>
                    <a:gd name="T14" fmla="*/ 784 w 1139"/>
                    <a:gd name="T15" fmla="*/ 912 h 963"/>
                    <a:gd name="T16" fmla="*/ 488 w 1139"/>
                    <a:gd name="T17" fmla="*/ 792 h 9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39"/>
                    <a:gd name="T28" fmla="*/ 0 h 963"/>
                    <a:gd name="T29" fmla="*/ 1139 w 1139"/>
                    <a:gd name="T30" fmla="*/ 963 h 9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39" h="963">
                      <a:moveTo>
                        <a:pt x="0" y="464"/>
                      </a:moveTo>
                      <a:cubicBezTo>
                        <a:pt x="70" y="264"/>
                        <a:pt x="140" y="64"/>
                        <a:pt x="208" y="32"/>
                      </a:cubicBezTo>
                      <a:cubicBezTo>
                        <a:pt x="276" y="0"/>
                        <a:pt x="343" y="236"/>
                        <a:pt x="408" y="272"/>
                      </a:cubicBezTo>
                      <a:cubicBezTo>
                        <a:pt x="473" y="308"/>
                        <a:pt x="533" y="271"/>
                        <a:pt x="600" y="248"/>
                      </a:cubicBezTo>
                      <a:cubicBezTo>
                        <a:pt x="667" y="225"/>
                        <a:pt x="725" y="115"/>
                        <a:pt x="808" y="136"/>
                      </a:cubicBezTo>
                      <a:cubicBezTo>
                        <a:pt x="891" y="157"/>
                        <a:pt x="1053" y="317"/>
                        <a:pt x="1096" y="376"/>
                      </a:cubicBezTo>
                      <a:cubicBezTo>
                        <a:pt x="1139" y="435"/>
                        <a:pt x="1116" y="399"/>
                        <a:pt x="1064" y="488"/>
                      </a:cubicBezTo>
                      <a:cubicBezTo>
                        <a:pt x="1012" y="577"/>
                        <a:pt x="880" y="861"/>
                        <a:pt x="784" y="912"/>
                      </a:cubicBezTo>
                      <a:cubicBezTo>
                        <a:pt x="688" y="963"/>
                        <a:pt x="588" y="877"/>
                        <a:pt x="488" y="79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87" name="Freeform 106"/>
                <p:cNvSpPr>
                  <a:spLocks/>
                </p:cNvSpPr>
                <p:nvPr/>
              </p:nvSpPr>
              <p:spPr bwMode="auto">
                <a:xfrm flipH="1" flipV="1">
                  <a:off x="1543789" y="2634916"/>
                  <a:ext cx="116568" cy="103216"/>
                </a:xfrm>
                <a:custGeom>
                  <a:avLst/>
                  <a:gdLst>
                    <a:gd name="T0" fmla="*/ 793 w 580"/>
                    <a:gd name="T1" fmla="*/ 1176 h 1408"/>
                    <a:gd name="T2" fmla="*/ 912 w 580"/>
                    <a:gd name="T3" fmla="*/ 688 h 1408"/>
                    <a:gd name="T4" fmla="*/ 487 w 580"/>
                    <a:gd name="T5" fmla="*/ 595 h 1408"/>
                    <a:gd name="T6" fmla="*/ 8 w 580"/>
                    <a:gd name="T7" fmla="*/ 301 h 1408"/>
                    <a:gd name="T8" fmla="*/ 434 w 580"/>
                    <a:gd name="T9" fmla="*/ 0 h 1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0"/>
                    <a:gd name="T16" fmla="*/ 0 h 1408"/>
                    <a:gd name="T17" fmla="*/ 580 w 580"/>
                    <a:gd name="T18" fmla="*/ 1408 h 1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0" h="1408">
                      <a:moveTo>
                        <a:pt x="477" y="1408"/>
                      </a:moveTo>
                      <a:cubicBezTo>
                        <a:pt x="528" y="1174"/>
                        <a:pt x="580" y="940"/>
                        <a:pt x="549" y="824"/>
                      </a:cubicBezTo>
                      <a:cubicBezTo>
                        <a:pt x="518" y="708"/>
                        <a:pt x="384" y="789"/>
                        <a:pt x="293" y="712"/>
                      </a:cubicBezTo>
                      <a:cubicBezTo>
                        <a:pt x="202" y="635"/>
                        <a:pt x="10" y="479"/>
                        <a:pt x="5" y="360"/>
                      </a:cubicBezTo>
                      <a:cubicBezTo>
                        <a:pt x="0" y="241"/>
                        <a:pt x="130" y="120"/>
                        <a:pt x="261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81" name="TextBox 180"/>
              <p:cNvSpPr txBox="1"/>
              <p:nvPr/>
            </p:nvSpPr>
            <p:spPr>
              <a:xfrm>
                <a:off x="6096000" y="2667000"/>
                <a:ext cx="324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6400800" y="25908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183" name="TextBox 182"/>
              <p:cNvSpPr txBox="1"/>
              <p:nvPr/>
            </p:nvSpPr>
            <p:spPr>
              <a:xfrm>
                <a:off x="6096000" y="24384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</p:grpSp>
        <p:grpSp>
          <p:nvGrpSpPr>
            <p:cNvPr id="246" name="Group 187"/>
            <p:cNvGrpSpPr/>
            <p:nvPr/>
          </p:nvGrpSpPr>
          <p:grpSpPr>
            <a:xfrm>
              <a:off x="3276599" y="2322405"/>
              <a:ext cx="609600" cy="597932"/>
              <a:chOff x="6096000" y="2438400"/>
              <a:chExt cx="609600" cy="597932"/>
            </a:xfrm>
          </p:grpSpPr>
          <p:grpSp>
            <p:nvGrpSpPr>
              <p:cNvPr id="247" name="Group 456"/>
              <p:cNvGrpSpPr/>
              <p:nvPr/>
            </p:nvGrpSpPr>
            <p:grpSpPr>
              <a:xfrm>
                <a:off x="6172200" y="2514549"/>
                <a:ext cx="381000" cy="380998"/>
                <a:chOff x="1489133" y="2634916"/>
                <a:chExt cx="171224" cy="103216"/>
              </a:xfrm>
            </p:grpSpPr>
            <p:sp>
              <p:nvSpPr>
                <p:cNvPr id="193" name="Freeform 103"/>
                <p:cNvSpPr>
                  <a:spLocks/>
                </p:cNvSpPr>
                <p:nvPr/>
              </p:nvSpPr>
              <p:spPr bwMode="auto">
                <a:xfrm flipH="1" flipV="1">
                  <a:off x="1522870" y="2651241"/>
                  <a:ext cx="128297" cy="83556"/>
                </a:xfrm>
                <a:custGeom>
                  <a:avLst/>
                  <a:gdLst>
                    <a:gd name="T0" fmla="*/ 0 w 1061"/>
                    <a:gd name="T1" fmla="*/ 0 h 952"/>
                    <a:gd name="T2" fmla="*/ 344 w 1061"/>
                    <a:gd name="T3" fmla="*/ 520 h 952"/>
                    <a:gd name="T4" fmla="*/ 952 w 1061"/>
                    <a:gd name="T5" fmla="*/ 368 h 952"/>
                    <a:gd name="T6" fmla="*/ 1000 w 1061"/>
                    <a:gd name="T7" fmla="*/ 584 h 952"/>
                    <a:gd name="T8" fmla="*/ 736 w 1061"/>
                    <a:gd name="T9" fmla="*/ 696 h 952"/>
                    <a:gd name="T10" fmla="*/ 664 w 1061"/>
                    <a:gd name="T11" fmla="*/ 952 h 95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61"/>
                    <a:gd name="T19" fmla="*/ 0 h 952"/>
                    <a:gd name="T20" fmla="*/ 1061 w 1061"/>
                    <a:gd name="T21" fmla="*/ 952 h 95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61" h="952">
                      <a:moveTo>
                        <a:pt x="0" y="0"/>
                      </a:moveTo>
                      <a:cubicBezTo>
                        <a:pt x="92" y="229"/>
                        <a:pt x="185" y="459"/>
                        <a:pt x="344" y="520"/>
                      </a:cubicBezTo>
                      <a:cubicBezTo>
                        <a:pt x="503" y="581"/>
                        <a:pt x="843" y="357"/>
                        <a:pt x="952" y="368"/>
                      </a:cubicBezTo>
                      <a:cubicBezTo>
                        <a:pt x="1061" y="379"/>
                        <a:pt x="1036" y="529"/>
                        <a:pt x="1000" y="584"/>
                      </a:cubicBezTo>
                      <a:cubicBezTo>
                        <a:pt x="964" y="639"/>
                        <a:pt x="792" y="635"/>
                        <a:pt x="736" y="696"/>
                      </a:cubicBezTo>
                      <a:cubicBezTo>
                        <a:pt x="680" y="757"/>
                        <a:pt x="672" y="854"/>
                        <a:pt x="664" y="95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104"/>
                <p:cNvSpPr>
                  <a:spLocks/>
                </p:cNvSpPr>
                <p:nvPr/>
              </p:nvSpPr>
              <p:spPr bwMode="auto">
                <a:xfrm flipH="1" flipV="1">
                  <a:off x="1489133" y="2648959"/>
                  <a:ext cx="157076" cy="86364"/>
                </a:xfrm>
                <a:custGeom>
                  <a:avLst/>
                  <a:gdLst>
                    <a:gd name="T0" fmla="*/ 0 w 1299"/>
                    <a:gd name="T1" fmla="*/ 984 h 984"/>
                    <a:gd name="T2" fmla="*/ 464 w 1299"/>
                    <a:gd name="T3" fmla="*/ 640 h 984"/>
                    <a:gd name="T4" fmla="*/ 216 w 1299"/>
                    <a:gd name="T5" fmla="*/ 400 h 984"/>
                    <a:gd name="T6" fmla="*/ 336 w 1299"/>
                    <a:gd name="T7" fmla="*/ 144 h 984"/>
                    <a:gd name="T8" fmla="*/ 520 w 1299"/>
                    <a:gd name="T9" fmla="*/ 224 h 984"/>
                    <a:gd name="T10" fmla="*/ 1184 w 1299"/>
                    <a:gd name="T11" fmla="*/ 144 h 984"/>
                    <a:gd name="T12" fmla="*/ 1208 w 1299"/>
                    <a:gd name="T13" fmla="*/ 0 h 98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99"/>
                    <a:gd name="T22" fmla="*/ 0 h 984"/>
                    <a:gd name="T23" fmla="*/ 1299 w 1299"/>
                    <a:gd name="T24" fmla="*/ 984 h 98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99" h="984">
                      <a:moveTo>
                        <a:pt x="0" y="984"/>
                      </a:moveTo>
                      <a:cubicBezTo>
                        <a:pt x="214" y="860"/>
                        <a:pt x="428" y="737"/>
                        <a:pt x="464" y="640"/>
                      </a:cubicBezTo>
                      <a:cubicBezTo>
                        <a:pt x="500" y="543"/>
                        <a:pt x="237" y="483"/>
                        <a:pt x="216" y="400"/>
                      </a:cubicBezTo>
                      <a:cubicBezTo>
                        <a:pt x="195" y="317"/>
                        <a:pt x="285" y="173"/>
                        <a:pt x="336" y="144"/>
                      </a:cubicBezTo>
                      <a:cubicBezTo>
                        <a:pt x="387" y="115"/>
                        <a:pt x="379" y="224"/>
                        <a:pt x="520" y="224"/>
                      </a:cubicBezTo>
                      <a:cubicBezTo>
                        <a:pt x="661" y="224"/>
                        <a:pt x="1069" y="181"/>
                        <a:pt x="1184" y="144"/>
                      </a:cubicBezTo>
                      <a:cubicBezTo>
                        <a:pt x="1299" y="107"/>
                        <a:pt x="1253" y="53"/>
                        <a:pt x="1208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105"/>
                <p:cNvSpPr>
                  <a:spLocks/>
                </p:cNvSpPr>
                <p:nvPr/>
              </p:nvSpPr>
              <p:spPr bwMode="auto">
                <a:xfrm flipH="1" flipV="1">
                  <a:off x="1511382" y="2644483"/>
                  <a:ext cx="137729" cy="84521"/>
                </a:xfrm>
                <a:custGeom>
                  <a:avLst/>
                  <a:gdLst>
                    <a:gd name="T0" fmla="*/ 0 w 1139"/>
                    <a:gd name="T1" fmla="*/ 464 h 963"/>
                    <a:gd name="T2" fmla="*/ 208 w 1139"/>
                    <a:gd name="T3" fmla="*/ 32 h 963"/>
                    <a:gd name="T4" fmla="*/ 408 w 1139"/>
                    <a:gd name="T5" fmla="*/ 272 h 963"/>
                    <a:gd name="T6" fmla="*/ 600 w 1139"/>
                    <a:gd name="T7" fmla="*/ 248 h 963"/>
                    <a:gd name="T8" fmla="*/ 808 w 1139"/>
                    <a:gd name="T9" fmla="*/ 136 h 963"/>
                    <a:gd name="T10" fmla="*/ 1096 w 1139"/>
                    <a:gd name="T11" fmla="*/ 376 h 963"/>
                    <a:gd name="T12" fmla="*/ 1064 w 1139"/>
                    <a:gd name="T13" fmla="*/ 488 h 963"/>
                    <a:gd name="T14" fmla="*/ 784 w 1139"/>
                    <a:gd name="T15" fmla="*/ 912 h 963"/>
                    <a:gd name="T16" fmla="*/ 488 w 1139"/>
                    <a:gd name="T17" fmla="*/ 792 h 9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39"/>
                    <a:gd name="T28" fmla="*/ 0 h 963"/>
                    <a:gd name="T29" fmla="*/ 1139 w 1139"/>
                    <a:gd name="T30" fmla="*/ 963 h 9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39" h="963">
                      <a:moveTo>
                        <a:pt x="0" y="464"/>
                      </a:moveTo>
                      <a:cubicBezTo>
                        <a:pt x="70" y="264"/>
                        <a:pt x="140" y="64"/>
                        <a:pt x="208" y="32"/>
                      </a:cubicBezTo>
                      <a:cubicBezTo>
                        <a:pt x="276" y="0"/>
                        <a:pt x="343" y="236"/>
                        <a:pt x="408" y="272"/>
                      </a:cubicBezTo>
                      <a:cubicBezTo>
                        <a:pt x="473" y="308"/>
                        <a:pt x="533" y="271"/>
                        <a:pt x="600" y="248"/>
                      </a:cubicBezTo>
                      <a:cubicBezTo>
                        <a:pt x="667" y="225"/>
                        <a:pt x="725" y="115"/>
                        <a:pt x="808" y="136"/>
                      </a:cubicBezTo>
                      <a:cubicBezTo>
                        <a:pt x="891" y="157"/>
                        <a:pt x="1053" y="317"/>
                        <a:pt x="1096" y="376"/>
                      </a:cubicBezTo>
                      <a:cubicBezTo>
                        <a:pt x="1139" y="435"/>
                        <a:pt x="1116" y="399"/>
                        <a:pt x="1064" y="488"/>
                      </a:cubicBezTo>
                      <a:cubicBezTo>
                        <a:pt x="1012" y="577"/>
                        <a:pt x="880" y="861"/>
                        <a:pt x="784" y="912"/>
                      </a:cubicBezTo>
                      <a:cubicBezTo>
                        <a:pt x="688" y="963"/>
                        <a:pt x="588" y="877"/>
                        <a:pt x="488" y="79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96" name="Freeform 106"/>
                <p:cNvSpPr>
                  <a:spLocks/>
                </p:cNvSpPr>
                <p:nvPr/>
              </p:nvSpPr>
              <p:spPr bwMode="auto">
                <a:xfrm flipH="1" flipV="1">
                  <a:off x="1543789" y="2634916"/>
                  <a:ext cx="116568" cy="103216"/>
                </a:xfrm>
                <a:custGeom>
                  <a:avLst/>
                  <a:gdLst>
                    <a:gd name="T0" fmla="*/ 793 w 580"/>
                    <a:gd name="T1" fmla="*/ 1176 h 1408"/>
                    <a:gd name="T2" fmla="*/ 912 w 580"/>
                    <a:gd name="T3" fmla="*/ 688 h 1408"/>
                    <a:gd name="T4" fmla="*/ 487 w 580"/>
                    <a:gd name="T5" fmla="*/ 595 h 1408"/>
                    <a:gd name="T6" fmla="*/ 8 w 580"/>
                    <a:gd name="T7" fmla="*/ 301 h 1408"/>
                    <a:gd name="T8" fmla="*/ 434 w 580"/>
                    <a:gd name="T9" fmla="*/ 0 h 1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0"/>
                    <a:gd name="T16" fmla="*/ 0 h 1408"/>
                    <a:gd name="T17" fmla="*/ 580 w 580"/>
                    <a:gd name="T18" fmla="*/ 1408 h 1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0" h="1408">
                      <a:moveTo>
                        <a:pt x="477" y="1408"/>
                      </a:moveTo>
                      <a:cubicBezTo>
                        <a:pt x="528" y="1174"/>
                        <a:pt x="580" y="940"/>
                        <a:pt x="549" y="824"/>
                      </a:cubicBezTo>
                      <a:cubicBezTo>
                        <a:pt x="518" y="708"/>
                        <a:pt x="384" y="789"/>
                        <a:pt x="293" y="712"/>
                      </a:cubicBezTo>
                      <a:cubicBezTo>
                        <a:pt x="202" y="635"/>
                        <a:pt x="10" y="479"/>
                        <a:pt x="5" y="360"/>
                      </a:cubicBezTo>
                      <a:cubicBezTo>
                        <a:pt x="0" y="241"/>
                        <a:pt x="130" y="120"/>
                        <a:pt x="261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90" name="TextBox 189"/>
              <p:cNvSpPr txBox="1"/>
              <p:nvPr/>
            </p:nvSpPr>
            <p:spPr>
              <a:xfrm>
                <a:off x="6096000" y="2667000"/>
                <a:ext cx="324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191" name="TextBox 190"/>
              <p:cNvSpPr txBox="1"/>
              <p:nvPr/>
            </p:nvSpPr>
            <p:spPr>
              <a:xfrm>
                <a:off x="6400800" y="25908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192" name="TextBox 191"/>
              <p:cNvSpPr txBox="1"/>
              <p:nvPr/>
            </p:nvSpPr>
            <p:spPr>
              <a:xfrm>
                <a:off x="6096000" y="24384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</p:grpSp>
        <p:grpSp>
          <p:nvGrpSpPr>
            <p:cNvPr id="248" name="Group 196"/>
            <p:cNvGrpSpPr/>
            <p:nvPr/>
          </p:nvGrpSpPr>
          <p:grpSpPr>
            <a:xfrm>
              <a:off x="2285999" y="2551005"/>
              <a:ext cx="609600" cy="597932"/>
              <a:chOff x="6096000" y="2438400"/>
              <a:chExt cx="609600" cy="597932"/>
            </a:xfrm>
          </p:grpSpPr>
          <p:grpSp>
            <p:nvGrpSpPr>
              <p:cNvPr id="249" name="Group 456"/>
              <p:cNvGrpSpPr/>
              <p:nvPr/>
            </p:nvGrpSpPr>
            <p:grpSpPr>
              <a:xfrm>
                <a:off x="6172200" y="2514549"/>
                <a:ext cx="381000" cy="380998"/>
                <a:chOff x="1489133" y="2634916"/>
                <a:chExt cx="171224" cy="103216"/>
              </a:xfrm>
            </p:grpSpPr>
            <p:sp>
              <p:nvSpPr>
                <p:cNvPr id="202" name="Freeform 103"/>
                <p:cNvSpPr>
                  <a:spLocks/>
                </p:cNvSpPr>
                <p:nvPr/>
              </p:nvSpPr>
              <p:spPr bwMode="auto">
                <a:xfrm flipH="1" flipV="1">
                  <a:off x="1522870" y="2651241"/>
                  <a:ext cx="128297" cy="83556"/>
                </a:xfrm>
                <a:custGeom>
                  <a:avLst/>
                  <a:gdLst>
                    <a:gd name="T0" fmla="*/ 0 w 1061"/>
                    <a:gd name="T1" fmla="*/ 0 h 952"/>
                    <a:gd name="T2" fmla="*/ 344 w 1061"/>
                    <a:gd name="T3" fmla="*/ 520 h 952"/>
                    <a:gd name="T4" fmla="*/ 952 w 1061"/>
                    <a:gd name="T5" fmla="*/ 368 h 952"/>
                    <a:gd name="T6" fmla="*/ 1000 w 1061"/>
                    <a:gd name="T7" fmla="*/ 584 h 952"/>
                    <a:gd name="T8" fmla="*/ 736 w 1061"/>
                    <a:gd name="T9" fmla="*/ 696 h 952"/>
                    <a:gd name="T10" fmla="*/ 664 w 1061"/>
                    <a:gd name="T11" fmla="*/ 952 h 95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61"/>
                    <a:gd name="T19" fmla="*/ 0 h 952"/>
                    <a:gd name="T20" fmla="*/ 1061 w 1061"/>
                    <a:gd name="T21" fmla="*/ 952 h 95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61" h="952">
                      <a:moveTo>
                        <a:pt x="0" y="0"/>
                      </a:moveTo>
                      <a:cubicBezTo>
                        <a:pt x="92" y="229"/>
                        <a:pt x="185" y="459"/>
                        <a:pt x="344" y="520"/>
                      </a:cubicBezTo>
                      <a:cubicBezTo>
                        <a:pt x="503" y="581"/>
                        <a:pt x="843" y="357"/>
                        <a:pt x="952" y="368"/>
                      </a:cubicBezTo>
                      <a:cubicBezTo>
                        <a:pt x="1061" y="379"/>
                        <a:pt x="1036" y="529"/>
                        <a:pt x="1000" y="584"/>
                      </a:cubicBezTo>
                      <a:cubicBezTo>
                        <a:pt x="964" y="639"/>
                        <a:pt x="792" y="635"/>
                        <a:pt x="736" y="696"/>
                      </a:cubicBezTo>
                      <a:cubicBezTo>
                        <a:pt x="680" y="757"/>
                        <a:pt x="672" y="854"/>
                        <a:pt x="664" y="95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104"/>
                <p:cNvSpPr>
                  <a:spLocks/>
                </p:cNvSpPr>
                <p:nvPr/>
              </p:nvSpPr>
              <p:spPr bwMode="auto">
                <a:xfrm flipH="1" flipV="1">
                  <a:off x="1489133" y="2648959"/>
                  <a:ext cx="157076" cy="86364"/>
                </a:xfrm>
                <a:custGeom>
                  <a:avLst/>
                  <a:gdLst>
                    <a:gd name="T0" fmla="*/ 0 w 1299"/>
                    <a:gd name="T1" fmla="*/ 984 h 984"/>
                    <a:gd name="T2" fmla="*/ 464 w 1299"/>
                    <a:gd name="T3" fmla="*/ 640 h 984"/>
                    <a:gd name="T4" fmla="*/ 216 w 1299"/>
                    <a:gd name="T5" fmla="*/ 400 h 984"/>
                    <a:gd name="T6" fmla="*/ 336 w 1299"/>
                    <a:gd name="T7" fmla="*/ 144 h 984"/>
                    <a:gd name="T8" fmla="*/ 520 w 1299"/>
                    <a:gd name="T9" fmla="*/ 224 h 984"/>
                    <a:gd name="T10" fmla="*/ 1184 w 1299"/>
                    <a:gd name="T11" fmla="*/ 144 h 984"/>
                    <a:gd name="T12" fmla="*/ 1208 w 1299"/>
                    <a:gd name="T13" fmla="*/ 0 h 98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99"/>
                    <a:gd name="T22" fmla="*/ 0 h 984"/>
                    <a:gd name="T23" fmla="*/ 1299 w 1299"/>
                    <a:gd name="T24" fmla="*/ 984 h 98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99" h="984">
                      <a:moveTo>
                        <a:pt x="0" y="984"/>
                      </a:moveTo>
                      <a:cubicBezTo>
                        <a:pt x="214" y="860"/>
                        <a:pt x="428" y="737"/>
                        <a:pt x="464" y="640"/>
                      </a:cubicBezTo>
                      <a:cubicBezTo>
                        <a:pt x="500" y="543"/>
                        <a:pt x="237" y="483"/>
                        <a:pt x="216" y="400"/>
                      </a:cubicBezTo>
                      <a:cubicBezTo>
                        <a:pt x="195" y="317"/>
                        <a:pt x="285" y="173"/>
                        <a:pt x="336" y="144"/>
                      </a:cubicBezTo>
                      <a:cubicBezTo>
                        <a:pt x="387" y="115"/>
                        <a:pt x="379" y="224"/>
                        <a:pt x="520" y="224"/>
                      </a:cubicBezTo>
                      <a:cubicBezTo>
                        <a:pt x="661" y="224"/>
                        <a:pt x="1069" y="181"/>
                        <a:pt x="1184" y="144"/>
                      </a:cubicBezTo>
                      <a:cubicBezTo>
                        <a:pt x="1299" y="107"/>
                        <a:pt x="1253" y="53"/>
                        <a:pt x="1208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4" name="Freeform 105"/>
                <p:cNvSpPr>
                  <a:spLocks/>
                </p:cNvSpPr>
                <p:nvPr/>
              </p:nvSpPr>
              <p:spPr bwMode="auto">
                <a:xfrm flipH="1" flipV="1">
                  <a:off x="1511382" y="2644483"/>
                  <a:ext cx="137729" cy="84521"/>
                </a:xfrm>
                <a:custGeom>
                  <a:avLst/>
                  <a:gdLst>
                    <a:gd name="T0" fmla="*/ 0 w 1139"/>
                    <a:gd name="T1" fmla="*/ 464 h 963"/>
                    <a:gd name="T2" fmla="*/ 208 w 1139"/>
                    <a:gd name="T3" fmla="*/ 32 h 963"/>
                    <a:gd name="T4" fmla="*/ 408 w 1139"/>
                    <a:gd name="T5" fmla="*/ 272 h 963"/>
                    <a:gd name="T6" fmla="*/ 600 w 1139"/>
                    <a:gd name="T7" fmla="*/ 248 h 963"/>
                    <a:gd name="T8" fmla="*/ 808 w 1139"/>
                    <a:gd name="T9" fmla="*/ 136 h 963"/>
                    <a:gd name="T10" fmla="*/ 1096 w 1139"/>
                    <a:gd name="T11" fmla="*/ 376 h 963"/>
                    <a:gd name="T12" fmla="*/ 1064 w 1139"/>
                    <a:gd name="T13" fmla="*/ 488 h 963"/>
                    <a:gd name="T14" fmla="*/ 784 w 1139"/>
                    <a:gd name="T15" fmla="*/ 912 h 963"/>
                    <a:gd name="T16" fmla="*/ 488 w 1139"/>
                    <a:gd name="T17" fmla="*/ 792 h 9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39"/>
                    <a:gd name="T28" fmla="*/ 0 h 963"/>
                    <a:gd name="T29" fmla="*/ 1139 w 1139"/>
                    <a:gd name="T30" fmla="*/ 963 h 9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39" h="963">
                      <a:moveTo>
                        <a:pt x="0" y="464"/>
                      </a:moveTo>
                      <a:cubicBezTo>
                        <a:pt x="70" y="264"/>
                        <a:pt x="140" y="64"/>
                        <a:pt x="208" y="32"/>
                      </a:cubicBezTo>
                      <a:cubicBezTo>
                        <a:pt x="276" y="0"/>
                        <a:pt x="343" y="236"/>
                        <a:pt x="408" y="272"/>
                      </a:cubicBezTo>
                      <a:cubicBezTo>
                        <a:pt x="473" y="308"/>
                        <a:pt x="533" y="271"/>
                        <a:pt x="600" y="248"/>
                      </a:cubicBezTo>
                      <a:cubicBezTo>
                        <a:pt x="667" y="225"/>
                        <a:pt x="725" y="115"/>
                        <a:pt x="808" y="136"/>
                      </a:cubicBezTo>
                      <a:cubicBezTo>
                        <a:pt x="891" y="157"/>
                        <a:pt x="1053" y="317"/>
                        <a:pt x="1096" y="376"/>
                      </a:cubicBezTo>
                      <a:cubicBezTo>
                        <a:pt x="1139" y="435"/>
                        <a:pt x="1116" y="399"/>
                        <a:pt x="1064" y="488"/>
                      </a:cubicBezTo>
                      <a:cubicBezTo>
                        <a:pt x="1012" y="577"/>
                        <a:pt x="880" y="861"/>
                        <a:pt x="784" y="912"/>
                      </a:cubicBezTo>
                      <a:cubicBezTo>
                        <a:pt x="688" y="963"/>
                        <a:pt x="588" y="877"/>
                        <a:pt x="488" y="79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106"/>
                <p:cNvSpPr>
                  <a:spLocks/>
                </p:cNvSpPr>
                <p:nvPr/>
              </p:nvSpPr>
              <p:spPr bwMode="auto">
                <a:xfrm flipH="1" flipV="1">
                  <a:off x="1543789" y="2634916"/>
                  <a:ext cx="116568" cy="103216"/>
                </a:xfrm>
                <a:custGeom>
                  <a:avLst/>
                  <a:gdLst>
                    <a:gd name="T0" fmla="*/ 793 w 580"/>
                    <a:gd name="T1" fmla="*/ 1176 h 1408"/>
                    <a:gd name="T2" fmla="*/ 912 w 580"/>
                    <a:gd name="T3" fmla="*/ 688 h 1408"/>
                    <a:gd name="T4" fmla="*/ 487 w 580"/>
                    <a:gd name="T5" fmla="*/ 595 h 1408"/>
                    <a:gd name="T6" fmla="*/ 8 w 580"/>
                    <a:gd name="T7" fmla="*/ 301 h 1408"/>
                    <a:gd name="T8" fmla="*/ 434 w 580"/>
                    <a:gd name="T9" fmla="*/ 0 h 1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0"/>
                    <a:gd name="T16" fmla="*/ 0 h 1408"/>
                    <a:gd name="T17" fmla="*/ 580 w 580"/>
                    <a:gd name="T18" fmla="*/ 1408 h 1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0" h="1408">
                      <a:moveTo>
                        <a:pt x="477" y="1408"/>
                      </a:moveTo>
                      <a:cubicBezTo>
                        <a:pt x="528" y="1174"/>
                        <a:pt x="580" y="940"/>
                        <a:pt x="549" y="824"/>
                      </a:cubicBezTo>
                      <a:cubicBezTo>
                        <a:pt x="518" y="708"/>
                        <a:pt x="384" y="789"/>
                        <a:pt x="293" y="712"/>
                      </a:cubicBezTo>
                      <a:cubicBezTo>
                        <a:pt x="202" y="635"/>
                        <a:pt x="10" y="479"/>
                        <a:pt x="5" y="360"/>
                      </a:cubicBezTo>
                      <a:cubicBezTo>
                        <a:pt x="0" y="241"/>
                        <a:pt x="130" y="120"/>
                        <a:pt x="261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99" name="TextBox 198"/>
              <p:cNvSpPr txBox="1"/>
              <p:nvPr/>
            </p:nvSpPr>
            <p:spPr>
              <a:xfrm>
                <a:off x="6096000" y="2667000"/>
                <a:ext cx="324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200" name="TextBox 199"/>
              <p:cNvSpPr txBox="1"/>
              <p:nvPr/>
            </p:nvSpPr>
            <p:spPr>
              <a:xfrm>
                <a:off x="6400800" y="25908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201" name="TextBox 200"/>
              <p:cNvSpPr txBox="1"/>
              <p:nvPr/>
            </p:nvSpPr>
            <p:spPr>
              <a:xfrm>
                <a:off x="6096000" y="24384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</p:grpSp>
        <p:grpSp>
          <p:nvGrpSpPr>
            <p:cNvPr id="250" name="Group 205"/>
            <p:cNvGrpSpPr/>
            <p:nvPr/>
          </p:nvGrpSpPr>
          <p:grpSpPr>
            <a:xfrm>
              <a:off x="1371599" y="2551005"/>
              <a:ext cx="609600" cy="597932"/>
              <a:chOff x="6096000" y="2438400"/>
              <a:chExt cx="609600" cy="597932"/>
            </a:xfrm>
          </p:grpSpPr>
          <p:grpSp>
            <p:nvGrpSpPr>
              <p:cNvPr id="251" name="Group 456"/>
              <p:cNvGrpSpPr/>
              <p:nvPr/>
            </p:nvGrpSpPr>
            <p:grpSpPr>
              <a:xfrm>
                <a:off x="6172200" y="2514549"/>
                <a:ext cx="381000" cy="380998"/>
                <a:chOff x="1489133" y="2634916"/>
                <a:chExt cx="171224" cy="103216"/>
              </a:xfrm>
            </p:grpSpPr>
            <p:sp>
              <p:nvSpPr>
                <p:cNvPr id="211" name="Freeform 103"/>
                <p:cNvSpPr>
                  <a:spLocks/>
                </p:cNvSpPr>
                <p:nvPr/>
              </p:nvSpPr>
              <p:spPr bwMode="auto">
                <a:xfrm flipH="1" flipV="1">
                  <a:off x="1522870" y="2651241"/>
                  <a:ext cx="128297" cy="83556"/>
                </a:xfrm>
                <a:custGeom>
                  <a:avLst/>
                  <a:gdLst>
                    <a:gd name="T0" fmla="*/ 0 w 1061"/>
                    <a:gd name="T1" fmla="*/ 0 h 952"/>
                    <a:gd name="T2" fmla="*/ 344 w 1061"/>
                    <a:gd name="T3" fmla="*/ 520 h 952"/>
                    <a:gd name="T4" fmla="*/ 952 w 1061"/>
                    <a:gd name="T5" fmla="*/ 368 h 952"/>
                    <a:gd name="T6" fmla="*/ 1000 w 1061"/>
                    <a:gd name="T7" fmla="*/ 584 h 952"/>
                    <a:gd name="T8" fmla="*/ 736 w 1061"/>
                    <a:gd name="T9" fmla="*/ 696 h 952"/>
                    <a:gd name="T10" fmla="*/ 664 w 1061"/>
                    <a:gd name="T11" fmla="*/ 952 h 95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61"/>
                    <a:gd name="T19" fmla="*/ 0 h 952"/>
                    <a:gd name="T20" fmla="*/ 1061 w 1061"/>
                    <a:gd name="T21" fmla="*/ 952 h 95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61" h="952">
                      <a:moveTo>
                        <a:pt x="0" y="0"/>
                      </a:moveTo>
                      <a:cubicBezTo>
                        <a:pt x="92" y="229"/>
                        <a:pt x="185" y="459"/>
                        <a:pt x="344" y="520"/>
                      </a:cubicBezTo>
                      <a:cubicBezTo>
                        <a:pt x="503" y="581"/>
                        <a:pt x="843" y="357"/>
                        <a:pt x="952" y="368"/>
                      </a:cubicBezTo>
                      <a:cubicBezTo>
                        <a:pt x="1061" y="379"/>
                        <a:pt x="1036" y="529"/>
                        <a:pt x="1000" y="584"/>
                      </a:cubicBezTo>
                      <a:cubicBezTo>
                        <a:pt x="964" y="639"/>
                        <a:pt x="792" y="635"/>
                        <a:pt x="736" y="696"/>
                      </a:cubicBezTo>
                      <a:cubicBezTo>
                        <a:pt x="680" y="757"/>
                        <a:pt x="672" y="854"/>
                        <a:pt x="664" y="95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104"/>
                <p:cNvSpPr>
                  <a:spLocks/>
                </p:cNvSpPr>
                <p:nvPr/>
              </p:nvSpPr>
              <p:spPr bwMode="auto">
                <a:xfrm flipH="1" flipV="1">
                  <a:off x="1489133" y="2648959"/>
                  <a:ext cx="157076" cy="86364"/>
                </a:xfrm>
                <a:custGeom>
                  <a:avLst/>
                  <a:gdLst>
                    <a:gd name="T0" fmla="*/ 0 w 1299"/>
                    <a:gd name="T1" fmla="*/ 984 h 984"/>
                    <a:gd name="T2" fmla="*/ 464 w 1299"/>
                    <a:gd name="T3" fmla="*/ 640 h 984"/>
                    <a:gd name="T4" fmla="*/ 216 w 1299"/>
                    <a:gd name="T5" fmla="*/ 400 h 984"/>
                    <a:gd name="T6" fmla="*/ 336 w 1299"/>
                    <a:gd name="T7" fmla="*/ 144 h 984"/>
                    <a:gd name="T8" fmla="*/ 520 w 1299"/>
                    <a:gd name="T9" fmla="*/ 224 h 984"/>
                    <a:gd name="T10" fmla="*/ 1184 w 1299"/>
                    <a:gd name="T11" fmla="*/ 144 h 984"/>
                    <a:gd name="T12" fmla="*/ 1208 w 1299"/>
                    <a:gd name="T13" fmla="*/ 0 h 98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99"/>
                    <a:gd name="T22" fmla="*/ 0 h 984"/>
                    <a:gd name="T23" fmla="*/ 1299 w 1299"/>
                    <a:gd name="T24" fmla="*/ 984 h 98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99" h="984">
                      <a:moveTo>
                        <a:pt x="0" y="984"/>
                      </a:moveTo>
                      <a:cubicBezTo>
                        <a:pt x="214" y="860"/>
                        <a:pt x="428" y="737"/>
                        <a:pt x="464" y="640"/>
                      </a:cubicBezTo>
                      <a:cubicBezTo>
                        <a:pt x="500" y="543"/>
                        <a:pt x="237" y="483"/>
                        <a:pt x="216" y="400"/>
                      </a:cubicBezTo>
                      <a:cubicBezTo>
                        <a:pt x="195" y="317"/>
                        <a:pt x="285" y="173"/>
                        <a:pt x="336" y="144"/>
                      </a:cubicBezTo>
                      <a:cubicBezTo>
                        <a:pt x="387" y="115"/>
                        <a:pt x="379" y="224"/>
                        <a:pt x="520" y="224"/>
                      </a:cubicBezTo>
                      <a:cubicBezTo>
                        <a:pt x="661" y="224"/>
                        <a:pt x="1069" y="181"/>
                        <a:pt x="1184" y="144"/>
                      </a:cubicBezTo>
                      <a:cubicBezTo>
                        <a:pt x="1299" y="107"/>
                        <a:pt x="1253" y="53"/>
                        <a:pt x="1208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105"/>
                <p:cNvSpPr>
                  <a:spLocks/>
                </p:cNvSpPr>
                <p:nvPr/>
              </p:nvSpPr>
              <p:spPr bwMode="auto">
                <a:xfrm flipH="1" flipV="1">
                  <a:off x="1511382" y="2644483"/>
                  <a:ext cx="137729" cy="84521"/>
                </a:xfrm>
                <a:custGeom>
                  <a:avLst/>
                  <a:gdLst>
                    <a:gd name="T0" fmla="*/ 0 w 1139"/>
                    <a:gd name="T1" fmla="*/ 464 h 963"/>
                    <a:gd name="T2" fmla="*/ 208 w 1139"/>
                    <a:gd name="T3" fmla="*/ 32 h 963"/>
                    <a:gd name="T4" fmla="*/ 408 w 1139"/>
                    <a:gd name="T5" fmla="*/ 272 h 963"/>
                    <a:gd name="T6" fmla="*/ 600 w 1139"/>
                    <a:gd name="T7" fmla="*/ 248 h 963"/>
                    <a:gd name="T8" fmla="*/ 808 w 1139"/>
                    <a:gd name="T9" fmla="*/ 136 h 963"/>
                    <a:gd name="T10" fmla="*/ 1096 w 1139"/>
                    <a:gd name="T11" fmla="*/ 376 h 963"/>
                    <a:gd name="T12" fmla="*/ 1064 w 1139"/>
                    <a:gd name="T13" fmla="*/ 488 h 963"/>
                    <a:gd name="T14" fmla="*/ 784 w 1139"/>
                    <a:gd name="T15" fmla="*/ 912 h 963"/>
                    <a:gd name="T16" fmla="*/ 488 w 1139"/>
                    <a:gd name="T17" fmla="*/ 792 h 9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39"/>
                    <a:gd name="T28" fmla="*/ 0 h 963"/>
                    <a:gd name="T29" fmla="*/ 1139 w 1139"/>
                    <a:gd name="T30" fmla="*/ 963 h 9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39" h="963">
                      <a:moveTo>
                        <a:pt x="0" y="464"/>
                      </a:moveTo>
                      <a:cubicBezTo>
                        <a:pt x="70" y="264"/>
                        <a:pt x="140" y="64"/>
                        <a:pt x="208" y="32"/>
                      </a:cubicBezTo>
                      <a:cubicBezTo>
                        <a:pt x="276" y="0"/>
                        <a:pt x="343" y="236"/>
                        <a:pt x="408" y="272"/>
                      </a:cubicBezTo>
                      <a:cubicBezTo>
                        <a:pt x="473" y="308"/>
                        <a:pt x="533" y="271"/>
                        <a:pt x="600" y="248"/>
                      </a:cubicBezTo>
                      <a:cubicBezTo>
                        <a:pt x="667" y="225"/>
                        <a:pt x="725" y="115"/>
                        <a:pt x="808" y="136"/>
                      </a:cubicBezTo>
                      <a:cubicBezTo>
                        <a:pt x="891" y="157"/>
                        <a:pt x="1053" y="317"/>
                        <a:pt x="1096" y="376"/>
                      </a:cubicBezTo>
                      <a:cubicBezTo>
                        <a:pt x="1139" y="435"/>
                        <a:pt x="1116" y="399"/>
                        <a:pt x="1064" y="488"/>
                      </a:cubicBezTo>
                      <a:cubicBezTo>
                        <a:pt x="1012" y="577"/>
                        <a:pt x="880" y="861"/>
                        <a:pt x="784" y="912"/>
                      </a:cubicBezTo>
                      <a:cubicBezTo>
                        <a:pt x="688" y="963"/>
                        <a:pt x="588" y="877"/>
                        <a:pt x="488" y="79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106"/>
                <p:cNvSpPr>
                  <a:spLocks/>
                </p:cNvSpPr>
                <p:nvPr/>
              </p:nvSpPr>
              <p:spPr bwMode="auto">
                <a:xfrm flipH="1" flipV="1">
                  <a:off x="1543789" y="2634916"/>
                  <a:ext cx="116568" cy="103216"/>
                </a:xfrm>
                <a:custGeom>
                  <a:avLst/>
                  <a:gdLst>
                    <a:gd name="T0" fmla="*/ 793 w 580"/>
                    <a:gd name="T1" fmla="*/ 1176 h 1408"/>
                    <a:gd name="T2" fmla="*/ 912 w 580"/>
                    <a:gd name="T3" fmla="*/ 688 h 1408"/>
                    <a:gd name="T4" fmla="*/ 487 w 580"/>
                    <a:gd name="T5" fmla="*/ 595 h 1408"/>
                    <a:gd name="T6" fmla="*/ 8 w 580"/>
                    <a:gd name="T7" fmla="*/ 301 h 1408"/>
                    <a:gd name="T8" fmla="*/ 434 w 580"/>
                    <a:gd name="T9" fmla="*/ 0 h 1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0"/>
                    <a:gd name="T16" fmla="*/ 0 h 1408"/>
                    <a:gd name="T17" fmla="*/ 580 w 580"/>
                    <a:gd name="T18" fmla="*/ 1408 h 1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0" h="1408">
                      <a:moveTo>
                        <a:pt x="477" y="1408"/>
                      </a:moveTo>
                      <a:cubicBezTo>
                        <a:pt x="528" y="1174"/>
                        <a:pt x="580" y="940"/>
                        <a:pt x="549" y="824"/>
                      </a:cubicBezTo>
                      <a:cubicBezTo>
                        <a:pt x="518" y="708"/>
                        <a:pt x="384" y="789"/>
                        <a:pt x="293" y="712"/>
                      </a:cubicBezTo>
                      <a:cubicBezTo>
                        <a:pt x="202" y="635"/>
                        <a:pt x="10" y="479"/>
                        <a:pt x="5" y="360"/>
                      </a:cubicBezTo>
                      <a:cubicBezTo>
                        <a:pt x="0" y="241"/>
                        <a:pt x="130" y="120"/>
                        <a:pt x="261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08" name="TextBox 207"/>
              <p:cNvSpPr txBox="1"/>
              <p:nvPr/>
            </p:nvSpPr>
            <p:spPr>
              <a:xfrm>
                <a:off x="6096000" y="2667000"/>
                <a:ext cx="324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209" name="TextBox 208"/>
              <p:cNvSpPr txBox="1"/>
              <p:nvPr/>
            </p:nvSpPr>
            <p:spPr>
              <a:xfrm>
                <a:off x="6400800" y="25908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210" name="TextBox 209"/>
              <p:cNvSpPr txBox="1"/>
              <p:nvPr/>
            </p:nvSpPr>
            <p:spPr>
              <a:xfrm>
                <a:off x="6096000" y="24384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</p:grpSp>
        <p:grpSp>
          <p:nvGrpSpPr>
            <p:cNvPr id="252" name="Group 214"/>
            <p:cNvGrpSpPr/>
            <p:nvPr/>
          </p:nvGrpSpPr>
          <p:grpSpPr>
            <a:xfrm>
              <a:off x="1295399" y="2246205"/>
              <a:ext cx="609600" cy="597932"/>
              <a:chOff x="6096000" y="2438400"/>
              <a:chExt cx="609600" cy="597932"/>
            </a:xfrm>
          </p:grpSpPr>
          <p:grpSp>
            <p:nvGrpSpPr>
              <p:cNvPr id="253" name="Group 456"/>
              <p:cNvGrpSpPr/>
              <p:nvPr/>
            </p:nvGrpSpPr>
            <p:grpSpPr>
              <a:xfrm>
                <a:off x="6172200" y="2514549"/>
                <a:ext cx="381000" cy="380998"/>
                <a:chOff x="1489133" y="2634916"/>
                <a:chExt cx="171224" cy="103216"/>
              </a:xfrm>
            </p:grpSpPr>
            <p:sp>
              <p:nvSpPr>
                <p:cNvPr id="220" name="Freeform 103"/>
                <p:cNvSpPr>
                  <a:spLocks/>
                </p:cNvSpPr>
                <p:nvPr/>
              </p:nvSpPr>
              <p:spPr bwMode="auto">
                <a:xfrm flipH="1" flipV="1">
                  <a:off x="1522870" y="2651241"/>
                  <a:ext cx="128297" cy="83556"/>
                </a:xfrm>
                <a:custGeom>
                  <a:avLst/>
                  <a:gdLst>
                    <a:gd name="T0" fmla="*/ 0 w 1061"/>
                    <a:gd name="T1" fmla="*/ 0 h 952"/>
                    <a:gd name="T2" fmla="*/ 344 w 1061"/>
                    <a:gd name="T3" fmla="*/ 520 h 952"/>
                    <a:gd name="T4" fmla="*/ 952 w 1061"/>
                    <a:gd name="T5" fmla="*/ 368 h 952"/>
                    <a:gd name="T6" fmla="*/ 1000 w 1061"/>
                    <a:gd name="T7" fmla="*/ 584 h 952"/>
                    <a:gd name="T8" fmla="*/ 736 w 1061"/>
                    <a:gd name="T9" fmla="*/ 696 h 952"/>
                    <a:gd name="T10" fmla="*/ 664 w 1061"/>
                    <a:gd name="T11" fmla="*/ 952 h 95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61"/>
                    <a:gd name="T19" fmla="*/ 0 h 952"/>
                    <a:gd name="T20" fmla="*/ 1061 w 1061"/>
                    <a:gd name="T21" fmla="*/ 952 h 95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61" h="952">
                      <a:moveTo>
                        <a:pt x="0" y="0"/>
                      </a:moveTo>
                      <a:cubicBezTo>
                        <a:pt x="92" y="229"/>
                        <a:pt x="185" y="459"/>
                        <a:pt x="344" y="520"/>
                      </a:cubicBezTo>
                      <a:cubicBezTo>
                        <a:pt x="503" y="581"/>
                        <a:pt x="843" y="357"/>
                        <a:pt x="952" y="368"/>
                      </a:cubicBezTo>
                      <a:cubicBezTo>
                        <a:pt x="1061" y="379"/>
                        <a:pt x="1036" y="529"/>
                        <a:pt x="1000" y="584"/>
                      </a:cubicBezTo>
                      <a:cubicBezTo>
                        <a:pt x="964" y="639"/>
                        <a:pt x="792" y="635"/>
                        <a:pt x="736" y="696"/>
                      </a:cubicBezTo>
                      <a:cubicBezTo>
                        <a:pt x="680" y="757"/>
                        <a:pt x="672" y="854"/>
                        <a:pt x="664" y="95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104"/>
                <p:cNvSpPr>
                  <a:spLocks/>
                </p:cNvSpPr>
                <p:nvPr/>
              </p:nvSpPr>
              <p:spPr bwMode="auto">
                <a:xfrm flipH="1" flipV="1">
                  <a:off x="1489133" y="2648959"/>
                  <a:ext cx="157076" cy="86364"/>
                </a:xfrm>
                <a:custGeom>
                  <a:avLst/>
                  <a:gdLst>
                    <a:gd name="T0" fmla="*/ 0 w 1299"/>
                    <a:gd name="T1" fmla="*/ 984 h 984"/>
                    <a:gd name="T2" fmla="*/ 464 w 1299"/>
                    <a:gd name="T3" fmla="*/ 640 h 984"/>
                    <a:gd name="T4" fmla="*/ 216 w 1299"/>
                    <a:gd name="T5" fmla="*/ 400 h 984"/>
                    <a:gd name="T6" fmla="*/ 336 w 1299"/>
                    <a:gd name="T7" fmla="*/ 144 h 984"/>
                    <a:gd name="T8" fmla="*/ 520 w 1299"/>
                    <a:gd name="T9" fmla="*/ 224 h 984"/>
                    <a:gd name="T10" fmla="*/ 1184 w 1299"/>
                    <a:gd name="T11" fmla="*/ 144 h 984"/>
                    <a:gd name="T12" fmla="*/ 1208 w 1299"/>
                    <a:gd name="T13" fmla="*/ 0 h 98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99"/>
                    <a:gd name="T22" fmla="*/ 0 h 984"/>
                    <a:gd name="T23" fmla="*/ 1299 w 1299"/>
                    <a:gd name="T24" fmla="*/ 984 h 98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99" h="984">
                      <a:moveTo>
                        <a:pt x="0" y="984"/>
                      </a:moveTo>
                      <a:cubicBezTo>
                        <a:pt x="214" y="860"/>
                        <a:pt x="428" y="737"/>
                        <a:pt x="464" y="640"/>
                      </a:cubicBezTo>
                      <a:cubicBezTo>
                        <a:pt x="500" y="543"/>
                        <a:pt x="237" y="483"/>
                        <a:pt x="216" y="400"/>
                      </a:cubicBezTo>
                      <a:cubicBezTo>
                        <a:pt x="195" y="317"/>
                        <a:pt x="285" y="173"/>
                        <a:pt x="336" y="144"/>
                      </a:cubicBezTo>
                      <a:cubicBezTo>
                        <a:pt x="387" y="115"/>
                        <a:pt x="379" y="224"/>
                        <a:pt x="520" y="224"/>
                      </a:cubicBezTo>
                      <a:cubicBezTo>
                        <a:pt x="661" y="224"/>
                        <a:pt x="1069" y="181"/>
                        <a:pt x="1184" y="144"/>
                      </a:cubicBezTo>
                      <a:cubicBezTo>
                        <a:pt x="1299" y="107"/>
                        <a:pt x="1253" y="53"/>
                        <a:pt x="1208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105"/>
                <p:cNvSpPr>
                  <a:spLocks/>
                </p:cNvSpPr>
                <p:nvPr/>
              </p:nvSpPr>
              <p:spPr bwMode="auto">
                <a:xfrm flipH="1" flipV="1">
                  <a:off x="1511382" y="2644483"/>
                  <a:ext cx="137729" cy="84521"/>
                </a:xfrm>
                <a:custGeom>
                  <a:avLst/>
                  <a:gdLst>
                    <a:gd name="T0" fmla="*/ 0 w 1139"/>
                    <a:gd name="T1" fmla="*/ 464 h 963"/>
                    <a:gd name="T2" fmla="*/ 208 w 1139"/>
                    <a:gd name="T3" fmla="*/ 32 h 963"/>
                    <a:gd name="T4" fmla="*/ 408 w 1139"/>
                    <a:gd name="T5" fmla="*/ 272 h 963"/>
                    <a:gd name="T6" fmla="*/ 600 w 1139"/>
                    <a:gd name="T7" fmla="*/ 248 h 963"/>
                    <a:gd name="T8" fmla="*/ 808 w 1139"/>
                    <a:gd name="T9" fmla="*/ 136 h 963"/>
                    <a:gd name="T10" fmla="*/ 1096 w 1139"/>
                    <a:gd name="T11" fmla="*/ 376 h 963"/>
                    <a:gd name="T12" fmla="*/ 1064 w 1139"/>
                    <a:gd name="T13" fmla="*/ 488 h 963"/>
                    <a:gd name="T14" fmla="*/ 784 w 1139"/>
                    <a:gd name="T15" fmla="*/ 912 h 963"/>
                    <a:gd name="T16" fmla="*/ 488 w 1139"/>
                    <a:gd name="T17" fmla="*/ 792 h 9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39"/>
                    <a:gd name="T28" fmla="*/ 0 h 963"/>
                    <a:gd name="T29" fmla="*/ 1139 w 1139"/>
                    <a:gd name="T30" fmla="*/ 963 h 9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39" h="963">
                      <a:moveTo>
                        <a:pt x="0" y="464"/>
                      </a:moveTo>
                      <a:cubicBezTo>
                        <a:pt x="70" y="264"/>
                        <a:pt x="140" y="64"/>
                        <a:pt x="208" y="32"/>
                      </a:cubicBezTo>
                      <a:cubicBezTo>
                        <a:pt x="276" y="0"/>
                        <a:pt x="343" y="236"/>
                        <a:pt x="408" y="272"/>
                      </a:cubicBezTo>
                      <a:cubicBezTo>
                        <a:pt x="473" y="308"/>
                        <a:pt x="533" y="271"/>
                        <a:pt x="600" y="248"/>
                      </a:cubicBezTo>
                      <a:cubicBezTo>
                        <a:pt x="667" y="225"/>
                        <a:pt x="725" y="115"/>
                        <a:pt x="808" y="136"/>
                      </a:cubicBezTo>
                      <a:cubicBezTo>
                        <a:pt x="891" y="157"/>
                        <a:pt x="1053" y="317"/>
                        <a:pt x="1096" y="376"/>
                      </a:cubicBezTo>
                      <a:cubicBezTo>
                        <a:pt x="1139" y="435"/>
                        <a:pt x="1116" y="399"/>
                        <a:pt x="1064" y="488"/>
                      </a:cubicBezTo>
                      <a:cubicBezTo>
                        <a:pt x="1012" y="577"/>
                        <a:pt x="880" y="861"/>
                        <a:pt x="784" y="912"/>
                      </a:cubicBezTo>
                      <a:cubicBezTo>
                        <a:pt x="688" y="963"/>
                        <a:pt x="588" y="877"/>
                        <a:pt x="488" y="79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106"/>
                <p:cNvSpPr>
                  <a:spLocks/>
                </p:cNvSpPr>
                <p:nvPr/>
              </p:nvSpPr>
              <p:spPr bwMode="auto">
                <a:xfrm flipH="1" flipV="1">
                  <a:off x="1543789" y="2634916"/>
                  <a:ext cx="116568" cy="103216"/>
                </a:xfrm>
                <a:custGeom>
                  <a:avLst/>
                  <a:gdLst>
                    <a:gd name="T0" fmla="*/ 793 w 580"/>
                    <a:gd name="T1" fmla="*/ 1176 h 1408"/>
                    <a:gd name="T2" fmla="*/ 912 w 580"/>
                    <a:gd name="T3" fmla="*/ 688 h 1408"/>
                    <a:gd name="T4" fmla="*/ 487 w 580"/>
                    <a:gd name="T5" fmla="*/ 595 h 1408"/>
                    <a:gd name="T6" fmla="*/ 8 w 580"/>
                    <a:gd name="T7" fmla="*/ 301 h 1408"/>
                    <a:gd name="T8" fmla="*/ 434 w 580"/>
                    <a:gd name="T9" fmla="*/ 0 h 1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0"/>
                    <a:gd name="T16" fmla="*/ 0 h 1408"/>
                    <a:gd name="T17" fmla="*/ 580 w 580"/>
                    <a:gd name="T18" fmla="*/ 1408 h 1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0" h="1408">
                      <a:moveTo>
                        <a:pt x="477" y="1408"/>
                      </a:moveTo>
                      <a:cubicBezTo>
                        <a:pt x="528" y="1174"/>
                        <a:pt x="580" y="940"/>
                        <a:pt x="549" y="824"/>
                      </a:cubicBezTo>
                      <a:cubicBezTo>
                        <a:pt x="518" y="708"/>
                        <a:pt x="384" y="789"/>
                        <a:pt x="293" y="712"/>
                      </a:cubicBezTo>
                      <a:cubicBezTo>
                        <a:pt x="202" y="635"/>
                        <a:pt x="10" y="479"/>
                        <a:pt x="5" y="360"/>
                      </a:cubicBezTo>
                      <a:cubicBezTo>
                        <a:pt x="0" y="241"/>
                        <a:pt x="130" y="120"/>
                        <a:pt x="261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7" name="TextBox 216"/>
              <p:cNvSpPr txBox="1"/>
              <p:nvPr/>
            </p:nvSpPr>
            <p:spPr>
              <a:xfrm>
                <a:off x="6096000" y="2667000"/>
                <a:ext cx="324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218" name="TextBox 217"/>
              <p:cNvSpPr txBox="1"/>
              <p:nvPr/>
            </p:nvSpPr>
            <p:spPr>
              <a:xfrm>
                <a:off x="6400800" y="25908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219" name="TextBox 218"/>
              <p:cNvSpPr txBox="1"/>
              <p:nvPr/>
            </p:nvSpPr>
            <p:spPr>
              <a:xfrm>
                <a:off x="6096000" y="24384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</p:grpSp>
        <p:grpSp>
          <p:nvGrpSpPr>
            <p:cNvPr id="254" name="Group 223"/>
            <p:cNvGrpSpPr/>
            <p:nvPr/>
          </p:nvGrpSpPr>
          <p:grpSpPr>
            <a:xfrm>
              <a:off x="2057399" y="4379805"/>
              <a:ext cx="609600" cy="597932"/>
              <a:chOff x="6096000" y="2438400"/>
              <a:chExt cx="609600" cy="597932"/>
            </a:xfrm>
          </p:grpSpPr>
          <p:grpSp>
            <p:nvGrpSpPr>
              <p:cNvPr id="255" name="Group 456"/>
              <p:cNvGrpSpPr/>
              <p:nvPr/>
            </p:nvGrpSpPr>
            <p:grpSpPr>
              <a:xfrm>
                <a:off x="6172200" y="2514549"/>
                <a:ext cx="381000" cy="380998"/>
                <a:chOff x="1489133" y="2634916"/>
                <a:chExt cx="171224" cy="103216"/>
              </a:xfrm>
            </p:grpSpPr>
            <p:sp>
              <p:nvSpPr>
                <p:cNvPr id="229" name="Freeform 103"/>
                <p:cNvSpPr>
                  <a:spLocks/>
                </p:cNvSpPr>
                <p:nvPr/>
              </p:nvSpPr>
              <p:spPr bwMode="auto">
                <a:xfrm flipH="1" flipV="1">
                  <a:off x="1522870" y="2651241"/>
                  <a:ext cx="128297" cy="83556"/>
                </a:xfrm>
                <a:custGeom>
                  <a:avLst/>
                  <a:gdLst>
                    <a:gd name="T0" fmla="*/ 0 w 1061"/>
                    <a:gd name="T1" fmla="*/ 0 h 952"/>
                    <a:gd name="T2" fmla="*/ 344 w 1061"/>
                    <a:gd name="T3" fmla="*/ 520 h 952"/>
                    <a:gd name="T4" fmla="*/ 952 w 1061"/>
                    <a:gd name="T5" fmla="*/ 368 h 952"/>
                    <a:gd name="T6" fmla="*/ 1000 w 1061"/>
                    <a:gd name="T7" fmla="*/ 584 h 952"/>
                    <a:gd name="T8" fmla="*/ 736 w 1061"/>
                    <a:gd name="T9" fmla="*/ 696 h 952"/>
                    <a:gd name="T10" fmla="*/ 664 w 1061"/>
                    <a:gd name="T11" fmla="*/ 952 h 95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61"/>
                    <a:gd name="T19" fmla="*/ 0 h 952"/>
                    <a:gd name="T20" fmla="*/ 1061 w 1061"/>
                    <a:gd name="T21" fmla="*/ 952 h 95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61" h="952">
                      <a:moveTo>
                        <a:pt x="0" y="0"/>
                      </a:moveTo>
                      <a:cubicBezTo>
                        <a:pt x="92" y="229"/>
                        <a:pt x="185" y="459"/>
                        <a:pt x="344" y="520"/>
                      </a:cubicBezTo>
                      <a:cubicBezTo>
                        <a:pt x="503" y="581"/>
                        <a:pt x="843" y="357"/>
                        <a:pt x="952" y="368"/>
                      </a:cubicBezTo>
                      <a:cubicBezTo>
                        <a:pt x="1061" y="379"/>
                        <a:pt x="1036" y="529"/>
                        <a:pt x="1000" y="584"/>
                      </a:cubicBezTo>
                      <a:cubicBezTo>
                        <a:pt x="964" y="639"/>
                        <a:pt x="792" y="635"/>
                        <a:pt x="736" y="696"/>
                      </a:cubicBezTo>
                      <a:cubicBezTo>
                        <a:pt x="680" y="757"/>
                        <a:pt x="672" y="854"/>
                        <a:pt x="664" y="95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104"/>
                <p:cNvSpPr>
                  <a:spLocks/>
                </p:cNvSpPr>
                <p:nvPr/>
              </p:nvSpPr>
              <p:spPr bwMode="auto">
                <a:xfrm flipH="1" flipV="1">
                  <a:off x="1489133" y="2648959"/>
                  <a:ext cx="157076" cy="86364"/>
                </a:xfrm>
                <a:custGeom>
                  <a:avLst/>
                  <a:gdLst>
                    <a:gd name="T0" fmla="*/ 0 w 1299"/>
                    <a:gd name="T1" fmla="*/ 984 h 984"/>
                    <a:gd name="T2" fmla="*/ 464 w 1299"/>
                    <a:gd name="T3" fmla="*/ 640 h 984"/>
                    <a:gd name="T4" fmla="*/ 216 w 1299"/>
                    <a:gd name="T5" fmla="*/ 400 h 984"/>
                    <a:gd name="T6" fmla="*/ 336 w 1299"/>
                    <a:gd name="T7" fmla="*/ 144 h 984"/>
                    <a:gd name="T8" fmla="*/ 520 w 1299"/>
                    <a:gd name="T9" fmla="*/ 224 h 984"/>
                    <a:gd name="T10" fmla="*/ 1184 w 1299"/>
                    <a:gd name="T11" fmla="*/ 144 h 984"/>
                    <a:gd name="T12" fmla="*/ 1208 w 1299"/>
                    <a:gd name="T13" fmla="*/ 0 h 98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99"/>
                    <a:gd name="T22" fmla="*/ 0 h 984"/>
                    <a:gd name="T23" fmla="*/ 1299 w 1299"/>
                    <a:gd name="T24" fmla="*/ 984 h 98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99" h="984">
                      <a:moveTo>
                        <a:pt x="0" y="984"/>
                      </a:moveTo>
                      <a:cubicBezTo>
                        <a:pt x="214" y="860"/>
                        <a:pt x="428" y="737"/>
                        <a:pt x="464" y="640"/>
                      </a:cubicBezTo>
                      <a:cubicBezTo>
                        <a:pt x="500" y="543"/>
                        <a:pt x="237" y="483"/>
                        <a:pt x="216" y="400"/>
                      </a:cubicBezTo>
                      <a:cubicBezTo>
                        <a:pt x="195" y="317"/>
                        <a:pt x="285" y="173"/>
                        <a:pt x="336" y="144"/>
                      </a:cubicBezTo>
                      <a:cubicBezTo>
                        <a:pt x="387" y="115"/>
                        <a:pt x="379" y="224"/>
                        <a:pt x="520" y="224"/>
                      </a:cubicBezTo>
                      <a:cubicBezTo>
                        <a:pt x="661" y="224"/>
                        <a:pt x="1069" y="181"/>
                        <a:pt x="1184" y="144"/>
                      </a:cubicBezTo>
                      <a:cubicBezTo>
                        <a:pt x="1299" y="107"/>
                        <a:pt x="1253" y="53"/>
                        <a:pt x="1208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105"/>
                <p:cNvSpPr>
                  <a:spLocks/>
                </p:cNvSpPr>
                <p:nvPr/>
              </p:nvSpPr>
              <p:spPr bwMode="auto">
                <a:xfrm flipH="1" flipV="1">
                  <a:off x="1511382" y="2644483"/>
                  <a:ext cx="137729" cy="84521"/>
                </a:xfrm>
                <a:custGeom>
                  <a:avLst/>
                  <a:gdLst>
                    <a:gd name="T0" fmla="*/ 0 w 1139"/>
                    <a:gd name="T1" fmla="*/ 464 h 963"/>
                    <a:gd name="T2" fmla="*/ 208 w 1139"/>
                    <a:gd name="T3" fmla="*/ 32 h 963"/>
                    <a:gd name="T4" fmla="*/ 408 w 1139"/>
                    <a:gd name="T5" fmla="*/ 272 h 963"/>
                    <a:gd name="T6" fmla="*/ 600 w 1139"/>
                    <a:gd name="T7" fmla="*/ 248 h 963"/>
                    <a:gd name="T8" fmla="*/ 808 w 1139"/>
                    <a:gd name="T9" fmla="*/ 136 h 963"/>
                    <a:gd name="T10" fmla="*/ 1096 w 1139"/>
                    <a:gd name="T11" fmla="*/ 376 h 963"/>
                    <a:gd name="T12" fmla="*/ 1064 w 1139"/>
                    <a:gd name="T13" fmla="*/ 488 h 963"/>
                    <a:gd name="T14" fmla="*/ 784 w 1139"/>
                    <a:gd name="T15" fmla="*/ 912 h 963"/>
                    <a:gd name="T16" fmla="*/ 488 w 1139"/>
                    <a:gd name="T17" fmla="*/ 792 h 9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39"/>
                    <a:gd name="T28" fmla="*/ 0 h 963"/>
                    <a:gd name="T29" fmla="*/ 1139 w 1139"/>
                    <a:gd name="T30" fmla="*/ 963 h 9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39" h="963">
                      <a:moveTo>
                        <a:pt x="0" y="464"/>
                      </a:moveTo>
                      <a:cubicBezTo>
                        <a:pt x="70" y="264"/>
                        <a:pt x="140" y="64"/>
                        <a:pt x="208" y="32"/>
                      </a:cubicBezTo>
                      <a:cubicBezTo>
                        <a:pt x="276" y="0"/>
                        <a:pt x="343" y="236"/>
                        <a:pt x="408" y="272"/>
                      </a:cubicBezTo>
                      <a:cubicBezTo>
                        <a:pt x="473" y="308"/>
                        <a:pt x="533" y="271"/>
                        <a:pt x="600" y="248"/>
                      </a:cubicBezTo>
                      <a:cubicBezTo>
                        <a:pt x="667" y="225"/>
                        <a:pt x="725" y="115"/>
                        <a:pt x="808" y="136"/>
                      </a:cubicBezTo>
                      <a:cubicBezTo>
                        <a:pt x="891" y="157"/>
                        <a:pt x="1053" y="317"/>
                        <a:pt x="1096" y="376"/>
                      </a:cubicBezTo>
                      <a:cubicBezTo>
                        <a:pt x="1139" y="435"/>
                        <a:pt x="1116" y="399"/>
                        <a:pt x="1064" y="488"/>
                      </a:cubicBezTo>
                      <a:cubicBezTo>
                        <a:pt x="1012" y="577"/>
                        <a:pt x="880" y="861"/>
                        <a:pt x="784" y="912"/>
                      </a:cubicBezTo>
                      <a:cubicBezTo>
                        <a:pt x="688" y="963"/>
                        <a:pt x="588" y="877"/>
                        <a:pt x="488" y="792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106"/>
                <p:cNvSpPr>
                  <a:spLocks/>
                </p:cNvSpPr>
                <p:nvPr/>
              </p:nvSpPr>
              <p:spPr bwMode="auto">
                <a:xfrm flipH="1" flipV="1">
                  <a:off x="1543789" y="2634916"/>
                  <a:ext cx="116568" cy="103216"/>
                </a:xfrm>
                <a:custGeom>
                  <a:avLst/>
                  <a:gdLst>
                    <a:gd name="T0" fmla="*/ 793 w 580"/>
                    <a:gd name="T1" fmla="*/ 1176 h 1408"/>
                    <a:gd name="T2" fmla="*/ 912 w 580"/>
                    <a:gd name="T3" fmla="*/ 688 h 1408"/>
                    <a:gd name="T4" fmla="*/ 487 w 580"/>
                    <a:gd name="T5" fmla="*/ 595 h 1408"/>
                    <a:gd name="T6" fmla="*/ 8 w 580"/>
                    <a:gd name="T7" fmla="*/ 301 h 1408"/>
                    <a:gd name="T8" fmla="*/ 434 w 580"/>
                    <a:gd name="T9" fmla="*/ 0 h 1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0"/>
                    <a:gd name="T16" fmla="*/ 0 h 1408"/>
                    <a:gd name="T17" fmla="*/ 580 w 580"/>
                    <a:gd name="T18" fmla="*/ 1408 h 1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0" h="1408">
                      <a:moveTo>
                        <a:pt x="477" y="1408"/>
                      </a:moveTo>
                      <a:cubicBezTo>
                        <a:pt x="528" y="1174"/>
                        <a:pt x="580" y="940"/>
                        <a:pt x="549" y="824"/>
                      </a:cubicBezTo>
                      <a:cubicBezTo>
                        <a:pt x="518" y="708"/>
                        <a:pt x="384" y="789"/>
                        <a:pt x="293" y="712"/>
                      </a:cubicBezTo>
                      <a:cubicBezTo>
                        <a:pt x="202" y="635"/>
                        <a:pt x="10" y="479"/>
                        <a:pt x="5" y="360"/>
                      </a:cubicBezTo>
                      <a:cubicBezTo>
                        <a:pt x="0" y="241"/>
                        <a:pt x="130" y="120"/>
                        <a:pt x="261" y="0"/>
                      </a:cubicBezTo>
                    </a:path>
                  </a:pathLst>
                </a:custGeom>
                <a:noFill/>
                <a:ln w="12700">
                  <a:solidFill>
                    <a:schemeClr val="accent1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26" name="TextBox 225"/>
              <p:cNvSpPr txBox="1"/>
              <p:nvPr/>
            </p:nvSpPr>
            <p:spPr>
              <a:xfrm>
                <a:off x="6096000" y="2667000"/>
                <a:ext cx="324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227" name="TextBox 226"/>
              <p:cNvSpPr txBox="1"/>
              <p:nvPr/>
            </p:nvSpPr>
            <p:spPr>
              <a:xfrm>
                <a:off x="6400800" y="25908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228" name="TextBox 227"/>
              <p:cNvSpPr txBox="1"/>
              <p:nvPr/>
            </p:nvSpPr>
            <p:spPr>
              <a:xfrm>
                <a:off x="6096000" y="24384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</p:grpSp>
      </p:grpSp>
      <p:cxnSp>
        <p:nvCxnSpPr>
          <p:cNvPr id="261" name="Straight Arrow Connector 260"/>
          <p:cNvCxnSpPr/>
          <p:nvPr/>
        </p:nvCxnSpPr>
        <p:spPr bwMode="auto">
          <a:xfrm flipV="1">
            <a:off x="3552605" y="3352800"/>
            <a:ext cx="1476595" cy="15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262" name="Text Box 154"/>
          <p:cNvSpPr txBox="1">
            <a:spLocks noChangeArrowheads="1"/>
          </p:cNvSpPr>
          <p:nvPr/>
        </p:nvSpPr>
        <p:spPr bwMode="auto">
          <a:xfrm>
            <a:off x="4604952" y="3048000"/>
            <a:ext cx="4539048" cy="584775"/>
          </a:xfrm>
          <a:prstGeom prst="rect">
            <a:avLst/>
          </a:prstGeom>
          <a:noFill/>
          <a:ln w="12700" algn="ctr">
            <a:noFill/>
            <a:miter lim="800000"/>
            <a:headEnd type="none" w="lg" len="med"/>
            <a:tailEnd type="none" w="lg" len="med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+mn-lt"/>
              </a:rPr>
              <a:t>Electro-static Patch</a:t>
            </a:r>
            <a:endParaRPr lang="en-US" sz="3200" dirty="0">
              <a:latin typeface="+mn-lt"/>
            </a:endParaRPr>
          </a:p>
        </p:txBody>
      </p:sp>
      <p:sp>
        <p:nvSpPr>
          <p:cNvPr id="257" name="Content Placeholder 9"/>
          <p:cNvSpPr>
            <a:spLocks noGrp="1"/>
          </p:cNvSpPr>
          <p:nvPr>
            <p:ph idx="1"/>
          </p:nvPr>
        </p:nvSpPr>
        <p:spPr>
          <a:xfrm>
            <a:off x="3603575" y="4572000"/>
            <a:ext cx="5540425" cy="1295400"/>
          </a:xfrm>
        </p:spPr>
        <p:txBody>
          <a:bodyPr/>
          <a:lstStyle/>
          <a:p>
            <a:r>
              <a:rPr lang="en-US" dirty="0" smtClean="0"/>
              <a:t>When particle is big enough, gravity makes sedimentation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59259E-6 L 0.00157 0.50116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" grpId="0"/>
      <p:bldP spid="257" grpId="0" build="p"/>
    </p:bld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3370</TotalTime>
  <Words>1133</Words>
  <Application>Microsoft Office PowerPoint</Application>
  <PresentationFormat>全屏显示(4:3)</PresentationFormat>
  <Paragraphs>746</Paragraphs>
  <Slides>22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5" baseType="lpstr">
      <vt:lpstr>1_AguaClara the road</vt:lpstr>
      <vt:lpstr>Equation</vt:lpstr>
      <vt:lpstr>公式</vt:lpstr>
      <vt:lpstr>Tube Flocculator</vt:lpstr>
      <vt:lpstr>Outline</vt:lpstr>
      <vt:lpstr>Overview</vt:lpstr>
      <vt:lpstr>Overview</vt:lpstr>
      <vt:lpstr>Research Topic</vt:lpstr>
      <vt:lpstr>Apparatus</vt:lpstr>
      <vt:lpstr>Hypothesis</vt:lpstr>
      <vt:lpstr>Electro-static Patch</vt:lpstr>
      <vt:lpstr>Electro-static Patch</vt:lpstr>
      <vt:lpstr>Charge Neutralization</vt:lpstr>
      <vt:lpstr>Bridge Aggregation</vt:lpstr>
      <vt:lpstr>Ionic Strength</vt:lpstr>
      <vt:lpstr>Debye Length Theory</vt:lpstr>
      <vt:lpstr>Debye Length Theory</vt:lpstr>
      <vt:lpstr>What we are doing now?</vt:lpstr>
      <vt:lpstr>Jar test</vt:lpstr>
      <vt:lpstr>Method</vt:lpstr>
      <vt:lpstr>Result &amp; Discussion</vt:lpstr>
      <vt:lpstr>Result &amp; Discussion</vt:lpstr>
      <vt:lpstr>Result &amp; Discussion</vt:lpstr>
      <vt:lpstr>Future Work</vt:lpstr>
      <vt:lpstr>Questions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User</cp:lastModifiedBy>
  <cp:revision>576</cp:revision>
  <dcterms:created xsi:type="dcterms:W3CDTF">2008-08-26T14:48:34Z</dcterms:created>
  <dcterms:modified xsi:type="dcterms:W3CDTF">2011-11-15T04:46:31Z</dcterms:modified>
</cp:coreProperties>
</file>