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67" r:id="rId3"/>
    <p:sldId id="268" r:id="rId4"/>
    <p:sldId id="274" r:id="rId5"/>
    <p:sldId id="257" r:id="rId6"/>
    <p:sldId id="258" r:id="rId7"/>
    <p:sldId id="259" r:id="rId8"/>
    <p:sldId id="260" r:id="rId9"/>
    <p:sldId id="270" r:id="rId10"/>
    <p:sldId id="269" r:id="rId11"/>
    <p:sldId id="261" r:id="rId12"/>
    <p:sldId id="262" r:id="rId13"/>
    <p:sldId id="263" r:id="rId14"/>
    <p:sldId id="272" r:id="rId15"/>
    <p:sldId id="273" r:id="rId16"/>
    <p:sldId id="265" r:id="rId17"/>
    <p:sldId id="271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65" autoAdjust="0"/>
    <p:restoredTop sz="86410"/>
  </p:normalViewPr>
  <p:slideViewPr>
    <p:cSldViewPr>
      <p:cViewPr>
        <p:scale>
          <a:sx n="80" d="100"/>
          <a:sy n="80" d="100"/>
        </p:scale>
        <p:origin x="-1026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\Dropbox\Classes\ESW%20Solar%20oven\solar%20oven%20test%20data\2%20slits%20final%20plo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\Dropbox\Classes\ESW%20Solar%20oven\solar%20oven%20test%20data\full%20bag%20final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</c:marker>
          <c:trendline>
            <c:trendlineType val="linear"/>
            <c:dispRSqr val="1"/>
            <c:dispEq val="1"/>
            <c:trendlineLbl>
              <c:layout>
                <c:manualLayout>
                  <c:x val="-1.9357754193769255E-2"/>
                  <c:y val="0.1589435695538057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 dirty="0"/>
                      <a:t>y = -1.2049x + 146.84
R² = 0.8953</a:t>
                    </a:r>
                    <a:endParaRPr lang="en-US" sz="1800" dirty="0"/>
                  </a:p>
                </c:rich>
              </c:tx>
              <c:numFmt formatCode="General" sourceLinked="0"/>
            </c:trendlineLbl>
          </c:trendline>
          <c:xVal>
            <c:numRef>
              <c:f>Sheet1!$I$863:$I$4343</c:f>
              <c:numCache>
                <c:formatCode>General</c:formatCode>
                <c:ptCount val="3481"/>
                <c:pt idx="0">
                  <c:v>0.69827000000000083</c:v>
                </c:pt>
                <c:pt idx="60">
                  <c:v>1.0650809999999993</c:v>
                </c:pt>
                <c:pt idx="120">
                  <c:v>2.3499710000000036</c:v>
                </c:pt>
                <c:pt idx="180">
                  <c:v>3.8168909999999983</c:v>
                </c:pt>
                <c:pt idx="240">
                  <c:v>5.0247679999999946</c:v>
                </c:pt>
                <c:pt idx="300">
                  <c:v>5.4571550000000002</c:v>
                </c:pt>
                <c:pt idx="360">
                  <c:v>6.1466840000000005</c:v>
                </c:pt>
                <c:pt idx="540">
                  <c:v>9.3810479999999998</c:v>
                </c:pt>
                <c:pt idx="600">
                  <c:v>10.173147999999998</c:v>
                </c:pt>
                <c:pt idx="660">
                  <c:v>10.781044999999999</c:v>
                </c:pt>
                <c:pt idx="720">
                  <c:v>10.613391999999997</c:v>
                </c:pt>
                <c:pt idx="780">
                  <c:v>11.916754000000005</c:v>
                </c:pt>
                <c:pt idx="840">
                  <c:v>13.917543999999999</c:v>
                </c:pt>
                <c:pt idx="900">
                  <c:v>13.157941999999998</c:v>
                </c:pt>
                <c:pt idx="960">
                  <c:v>14.895796000000004</c:v>
                </c:pt>
                <c:pt idx="1020">
                  <c:v>15.568455999999998</c:v>
                </c:pt>
                <c:pt idx="1080">
                  <c:v>17.305363999999997</c:v>
                </c:pt>
                <c:pt idx="1140">
                  <c:v>17.019954999999996</c:v>
                </c:pt>
                <c:pt idx="1200">
                  <c:v>19.049374</c:v>
                </c:pt>
                <c:pt idx="1260">
                  <c:v>20.340984999999996</c:v>
                </c:pt>
                <c:pt idx="1320">
                  <c:v>20.673206</c:v>
                </c:pt>
                <c:pt idx="1380">
                  <c:v>21.596392999999999</c:v>
                </c:pt>
                <c:pt idx="1440">
                  <c:v>22.849987999999996</c:v>
                </c:pt>
                <c:pt idx="1500">
                  <c:v>22.739567000000001</c:v>
                </c:pt>
                <c:pt idx="1560">
                  <c:v>24.023717000000005</c:v>
                </c:pt>
                <c:pt idx="1620">
                  <c:v>24.610494000000003</c:v>
                </c:pt>
                <c:pt idx="1680">
                  <c:v>27.299524000000002</c:v>
                </c:pt>
                <c:pt idx="1740">
                  <c:v>26.999437</c:v>
                </c:pt>
                <c:pt idx="1800">
                  <c:v>26.845910000000003</c:v>
                </c:pt>
                <c:pt idx="1860">
                  <c:v>28.424153999999994</c:v>
                </c:pt>
                <c:pt idx="1920">
                  <c:v>29.154252999999997</c:v>
                </c:pt>
                <c:pt idx="1980">
                  <c:v>30.620874999999998</c:v>
                </c:pt>
                <c:pt idx="2040">
                  <c:v>32.938296000000001</c:v>
                </c:pt>
                <c:pt idx="2100">
                  <c:v>31.964890000000004</c:v>
                </c:pt>
                <c:pt idx="2160">
                  <c:v>34.61041800000001</c:v>
                </c:pt>
                <c:pt idx="2220">
                  <c:v>35.004180000000005</c:v>
                </c:pt>
                <c:pt idx="2280">
                  <c:v>34.212815999999997</c:v>
                </c:pt>
                <c:pt idx="2340">
                  <c:v>34.347918</c:v>
                </c:pt>
                <c:pt idx="2400">
                  <c:v>35.290700999999999</c:v>
                </c:pt>
                <c:pt idx="2460">
                  <c:v>36.830411999999995</c:v>
                </c:pt>
                <c:pt idx="2520">
                  <c:v>37.075332999999993</c:v>
                </c:pt>
                <c:pt idx="2580">
                  <c:v>37.577905999999999</c:v>
                </c:pt>
                <c:pt idx="2640">
                  <c:v>37.853437999999997</c:v>
                </c:pt>
                <c:pt idx="2700">
                  <c:v>40.276174999999995</c:v>
                </c:pt>
                <c:pt idx="2760">
                  <c:v>39.665430999999998</c:v>
                </c:pt>
                <c:pt idx="2820">
                  <c:v>41.311571000000001</c:v>
                </c:pt>
                <c:pt idx="2880">
                  <c:v>39.159890999999995</c:v>
                </c:pt>
                <c:pt idx="2940">
                  <c:v>42.790120000000002</c:v>
                </c:pt>
                <c:pt idx="3000">
                  <c:v>43.810028000000003</c:v>
                </c:pt>
                <c:pt idx="3060">
                  <c:v>41.876499999999993</c:v>
                </c:pt>
                <c:pt idx="3120">
                  <c:v>43.142569999999992</c:v>
                </c:pt>
                <c:pt idx="3180">
                  <c:v>43.643110000000007</c:v>
                </c:pt>
                <c:pt idx="3240">
                  <c:v>44.403839000000005</c:v>
                </c:pt>
                <c:pt idx="3300">
                  <c:v>45.413116999999993</c:v>
                </c:pt>
                <c:pt idx="3360">
                  <c:v>45.395741000000001</c:v>
                </c:pt>
                <c:pt idx="3420">
                  <c:v>46.194476999999999</c:v>
                </c:pt>
                <c:pt idx="3480">
                  <c:v>46.473925000000001</c:v>
                </c:pt>
              </c:numCache>
            </c:numRef>
          </c:xVal>
          <c:yVal>
            <c:numRef>
              <c:f>Sheet1!$J$863:$J$4343</c:f>
              <c:numCache>
                <c:formatCode>General</c:formatCode>
                <c:ptCount val="3481"/>
                <c:pt idx="0">
                  <c:v>135.25123252052137</c:v>
                </c:pt>
                <c:pt idx="60">
                  <c:v>140.39338303644138</c:v>
                </c:pt>
                <c:pt idx="120">
                  <c:v>150.88921099958756</c:v>
                </c:pt>
                <c:pt idx="180">
                  <c:v>139.83151922516578</c:v>
                </c:pt>
                <c:pt idx="240">
                  <c:v>139.564203353729</c:v>
                </c:pt>
                <c:pt idx="300">
                  <c:v>128.59262379560178</c:v>
                </c:pt>
                <c:pt idx="360">
                  <c:v>144.39796909505554</c:v>
                </c:pt>
                <c:pt idx="540">
                  <c:v>138.28459053963073</c:v>
                </c:pt>
                <c:pt idx="600">
                  <c:v>127.4195840491907</c:v>
                </c:pt>
                <c:pt idx="660">
                  <c:v>143.08759140368315</c:v>
                </c:pt>
                <c:pt idx="720">
                  <c:v>126.95987729451197</c:v>
                </c:pt>
                <c:pt idx="780">
                  <c:v>132.02224521003464</c:v>
                </c:pt>
                <c:pt idx="840">
                  <c:v>131.79128782992245</c:v>
                </c:pt>
                <c:pt idx="900">
                  <c:v>136.81994686077746</c:v>
                </c:pt>
                <c:pt idx="960">
                  <c:v>126.07682227647595</c:v>
                </c:pt>
                <c:pt idx="1020">
                  <c:v>131.10827811435615</c:v>
                </c:pt>
                <c:pt idx="1080">
                  <c:v>120.42138407129436</c:v>
                </c:pt>
                <c:pt idx="1140">
                  <c:v>125.45548951582937</c:v>
                </c:pt>
                <c:pt idx="1200">
                  <c:v>130.46560130009766</c:v>
                </c:pt>
                <c:pt idx="1260">
                  <c:v>130.24538954697508</c:v>
                </c:pt>
                <c:pt idx="1320">
                  <c:v>119.63239008952043</c:v>
                </c:pt>
                <c:pt idx="1380">
                  <c:v>119.44838962735199</c:v>
                </c:pt>
                <c:pt idx="1440">
                  <c:v>119.26556676814262</c:v>
                </c:pt>
                <c:pt idx="1500">
                  <c:v>129.43019389938871</c:v>
                </c:pt>
                <c:pt idx="1560">
                  <c:v>118.88740901829567</c:v>
                </c:pt>
                <c:pt idx="1620">
                  <c:v>113.55036521284825</c:v>
                </c:pt>
                <c:pt idx="1680">
                  <c:v>113.38726720318262</c:v>
                </c:pt>
                <c:pt idx="1740">
                  <c:v>118.36779171313479</c:v>
                </c:pt>
                <c:pt idx="1800">
                  <c:v>113.05636077202021</c:v>
                </c:pt>
                <c:pt idx="1860">
                  <c:v>112.89605956938084</c:v>
                </c:pt>
                <c:pt idx="1920">
                  <c:v>112.73664156895867</c:v>
                </c:pt>
                <c:pt idx="1980">
                  <c:v>112.57810677075477</c:v>
                </c:pt>
                <c:pt idx="2040">
                  <c:v>112.42074957550997</c:v>
                </c:pt>
                <c:pt idx="2100">
                  <c:v>117.36329639006935</c:v>
                </c:pt>
                <c:pt idx="2160">
                  <c:v>107.00922238297585</c:v>
                </c:pt>
                <c:pt idx="2220">
                  <c:v>111.95353560197179</c:v>
                </c:pt>
                <c:pt idx="2280">
                  <c:v>106.7212984597771</c:v>
                </c:pt>
                <c:pt idx="2340">
                  <c:v>111.65368844882541</c:v>
                </c:pt>
                <c:pt idx="2400">
                  <c:v>96.305694698133223</c:v>
                </c:pt>
                <c:pt idx="2460">
                  <c:v>101.25236312304733</c:v>
                </c:pt>
                <c:pt idx="2520">
                  <c:v>101.12797881062231</c:v>
                </c:pt>
                <c:pt idx="2580">
                  <c:v>111.09785985270933</c:v>
                </c:pt>
                <c:pt idx="2640">
                  <c:v>95.828176698716675</c:v>
                </c:pt>
                <c:pt idx="2700">
                  <c:v>105.78687051270497</c:v>
                </c:pt>
                <c:pt idx="2760">
                  <c:v>95.596188916015805</c:v>
                </c:pt>
                <c:pt idx="2820">
                  <c:v>95.486819041303406</c:v>
                </c:pt>
                <c:pt idx="2880">
                  <c:v>100.39477376897688</c:v>
                </c:pt>
                <c:pt idx="2940">
                  <c:v>90.252815494670116</c:v>
                </c:pt>
                <c:pt idx="3000">
                  <c:v>90.156104851754264</c:v>
                </c:pt>
                <c:pt idx="3060">
                  <c:v>105.06043668806691</c:v>
                </c:pt>
                <c:pt idx="3120">
                  <c:v>89.948110729322224</c:v>
                </c:pt>
                <c:pt idx="3180">
                  <c:v>84.863368357596855</c:v>
                </c:pt>
                <c:pt idx="3240">
                  <c:v>99.731047301844129</c:v>
                </c:pt>
                <c:pt idx="3300">
                  <c:v>89.658273201315495</c:v>
                </c:pt>
                <c:pt idx="3360">
                  <c:v>79.617294380644466</c:v>
                </c:pt>
                <c:pt idx="3420">
                  <c:v>84.512589876521389</c:v>
                </c:pt>
                <c:pt idx="3480">
                  <c:v>89.393165335422339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469056"/>
        <c:axId val="42469632"/>
      </c:scatterChart>
      <c:valAx>
        <c:axId val="42469056"/>
        <c:scaling>
          <c:orientation val="minMax"/>
          <c:max val="6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Temperature Difference (</a:t>
                </a:r>
                <a:r>
                  <a:rPr lang="en-US" sz="1000" b="0" i="0" u="none" strike="noStrike" baseline="0" dirty="0" smtClean="0">
                    <a:effectLst/>
                  </a:rPr>
                  <a:t>°C)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2469632"/>
        <c:crosses val="autoZero"/>
        <c:crossBetween val="midCat"/>
      </c:valAx>
      <c:valAx>
        <c:axId val="4246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Standardized Cooking Power</a:t>
                </a:r>
                <a:r>
                  <a:rPr lang="en-US" baseline="0" dirty="0" smtClean="0"/>
                  <a:t> (Watts)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246905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Sheet1!$J$4883</c:f>
              <c:strCache>
                <c:ptCount val="1"/>
              </c:strCache>
            </c:strRef>
          </c:tx>
          <c:spPr>
            <a:ln w="28575">
              <a:noFill/>
            </a:ln>
          </c:spPr>
          <c:yVal>
            <c:numRef>
              <c:f>Sheet1!$K$4883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3"/>
          </c:marker>
          <c:trendline>
            <c:trendlineType val="linear"/>
            <c:dispRSqr val="0"/>
            <c:dispEq val="0"/>
          </c:trendline>
          <c:trendline>
            <c:trendlineType val="linear"/>
            <c:dispRSqr val="1"/>
            <c:dispEq val="1"/>
            <c:trendlineLbl>
              <c:layout>
                <c:manualLayout>
                  <c:x val="3.9542868145289033E-2"/>
                  <c:y val="0.2038690050107372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 dirty="0"/>
                      <a:t>y = -1.313x + 144.83
R² = 0.8605</a:t>
                    </a:r>
                    <a:endParaRPr lang="en-US" sz="1800" dirty="0"/>
                  </a:p>
                </c:rich>
              </c:tx>
              <c:numFmt formatCode="General" sourceLinked="0"/>
            </c:trendlineLbl>
          </c:trendline>
          <c:xVal>
            <c:numRef>
              <c:f>Sheet1!$J$863:$J$4952</c:f>
              <c:numCache>
                <c:formatCode>General</c:formatCode>
                <c:ptCount val="4090"/>
                <c:pt idx="0">
                  <c:v>7.202800000000309E-2</c:v>
                </c:pt>
                <c:pt idx="60">
                  <c:v>1.4744649999999986</c:v>
                </c:pt>
                <c:pt idx="120">
                  <c:v>2.6169520000000013</c:v>
                </c:pt>
                <c:pt idx="180">
                  <c:v>1.9486020000000011</c:v>
                </c:pt>
                <c:pt idx="240">
                  <c:v>4.6382380000000047</c:v>
                </c:pt>
                <c:pt idx="300">
                  <c:v>5.8484979999999958</c:v>
                </c:pt>
                <c:pt idx="360">
                  <c:v>5.4699980000000039</c:v>
                </c:pt>
                <c:pt idx="420">
                  <c:v>6.3078900000000004</c:v>
                </c:pt>
                <c:pt idx="480">
                  <c:v>7.3290310000000005</c:v>
                </c:pt>
                <c:pt idx="540">
                  <c:v>7.5733049999999977</c:v>
                </c:pt>
                <c:pt idx="600">
                  <c:v>9.2543159999999958</c:v>
                </c:pt>
                <c:pt idx="660">
                  <c:v>9.8282580000000053</c:v>
                </c:pt>
                <c:pt idx="720">
                  <c:v>9.9579390000000032</c:v>
                </c:pt>
                <c:pt idx="780">
                  <c:v>10.566291</c:v>
                </c:pt>
                <c:pt idx="840">
                  <c:v>12.868765999999997</c:v>
                </c:pt>
                <c:pt idx="900">
                  <c:v>12.292336999999996</c:v>
                </c:pt>
                <c:pt idx="960">
                  <c:v>14.814160999999995</c:v>
                </c:pt>
                <c:pt idx="1020">
                  <c:v>13.756473999999997</c:v>
                </c:pt>
                <c:pt idx="1080">
                  <c:v>14.246415999999996</c:v>
                </c:pt>
                <c:pt idx="1140">
                  <c:v>16.354996999999997</c:v>
                </c:pt>
                <c:pt idx="1200">
                  <c:v>17.359452000000005</c:v>
                </c:pt>
                <c:pt idx="1260">
                  <c:v>19.025623000000003</c:v>
                </c:pt>
                <c:pt idx="1320">
                  <c:v>19.801991000000001</c:v>
                </c:pt>
                <c:pt idx="1380">
                  <c:v>20.807112999999998</c:v>
                </c:pt>
                <c:pt idx="1440">
                  <c:v>22.24887</c:v>
                </c:pt>
                <c:pt idx="1500">
                  <c:v>22.879254</c:v>
                </c:pt>
                <c:pt idx="1560">
                  <c:v>23.580793000000003</c:v>
                </c:pt>
                <c:pt idx="1620">
                  <c:v>24.318068</c:v>
                </c:pt>
                <c:pt idx="1680">
                  <c:v>24.501852999999997</c:v>
                </c:pt>
                <c:pt idx="1740">
                  <c:v>26.347173999999999</c:v>
                </c:pt>
                <c:pt idx="1800">
                  <c:v>24.868197000000002</c:v>
                </c:pt>
                <c:pt idx="1860">
                  <c:v>25.932473999999999</c:v>
                </c:pt>
                <c:pt idx="1920">
                  <c:v>27.811232999999998</c:v>
                </c:pt>
                <c:pt idx="1980">
                  <c:v>27.138489999999997</c:v>
                </c:pt>
                <c:pt idx="2040">
                  <c:v>29.387494</c:v>
                </c:pt>
                <c:pt idx="2100">
                  <c:v>30.667663000000001</c:v>
                </c:pt>
                <c:pt idx="2160">
                  <c:v>30.848789</c:v>
                </c:pt>
                <c:pt idx="2220">
                  <c:v>30.357520000000001</c:v>
                </c:pt>
                <c:pt idx="2280">
                  <c:v>31.826109999999993</c:v>
                </c:pt>
                <c:pt idx="2340">
                  <c:v>33.292758000000006</c:v>
                </c:pt>
                <c:pt idx="2400">
                  <c:v>33.242373999999998</c:v>
                </c:pt>
                <c:pt idx="2460">
                  <c:v>34.450761</c:v>
                </c:pt>
                <c:pt idx="2520">
                  <c:v>33.742632000000008</c:v>
                </c:pt>
                <c:pt idx="2580">
                  <c:v>36.499171000000004</c:v>
                </c:pt>
                <c:pt idx="2640">
                  <c:v>36.562525999999991</c:v>
                </c:pt>
                <c:pt idx="2700">
                  <c:v>36.918534000000001</c:v>
                </c:pt>
                <c:pt idx="2760">
                  <c:v>37.977845000000002</c:v>
                </c:pt>
                <c:pt idx="2820">
                  <c:v>37.594380999999998</c:v>
                </c:pt>
                <c:pt idx="2880">
                  <c:v>37.769541000000004</c:v>
                </c:pt>
                <c:pt idx="2940">
                  <c:v>39.413072999999997</c:v>
                </c:pt>
                <c:pt idx="3000">
                  <c:v>37.783228000000008</c:v>
                </c:pt>
                <c:pt idx="3060">
                  <c:v>39.125703999999999</c:v>
                </c:pt>
                <c:pt idx="3120">
                  <c:v>40.371153999999997</c:v>
                </c:pt>
                <c:pt idx="3180">
                  <c:v>42.349599999999995</c:v>
                </c:pt>
                <c:pt idx="3240">
                  <c:v>40.938386999999992</c:v>
                </c:pt>
                <c:pt idx="3300">
                  <c:v>40.115834</c:v>
                </c:pt>
                <c:pt idx="3360">
                  <c:v>42.128844999999998</c:v>
                </c:pt>
                <c:pt idx="3420">
                  <c:v>43.21853200000001</c:v>
                </c:pt>
                <c:pt idx="3480">
                  <c:v>43.608294999999998</c:v>
                </c:pt>
                <c:pt idx="3540">
                  <c:v>45.182085999999998</c:v>
                </c:pt>
                <c:pt idx="3600">
                  <c:v>45.831421999999996</c:v>
                </c:pt>
                <c:pt idx="3660">
                  <c:v>44.933219999999999</c:v>
                </c:pt>
                <c:pt idx="3720">
                  <c:v>46.541505999999991</c:v>
                </c:pt>
                <c:pt idx="3780">
                  <c:v>46.937363999999995</c:v>
                </c:pt>
                <c:pt idx="3840">
                  <c:v>47.953128000000007</c:v>
                </c:pt>
                <c:pt idx="3900">
                  <c:v>47.976239</c:v>
                </c:pt>
                <c:pt idx="3960">
                  <c:v>48.920324999999998</c:v>
                </c:pt>
              </c:numCache>
            </c:numRef>
          </c:xVal>
          <c:yVal>
            <c:numRef>
              <c:f>Sheet1!$K$863:$K$4952</c:f>
              <c:numCache>
                <c:formatCode>General</c:formatCode>
                <c:ptCount val="4090"/>
                <c:pt idx="0">
                  <c:v>146.60101110734934</c:v>
                </c:pt>
                <c:pt idx="60">
                  <c:v>130.06120457509408</c:v>
                </c:pt>
                <c:pt idx="120">
                  <c:v>140.63471313404128</c:v>
                </c:pt>
                <c:pt idx="180">
                  <c:v>124.17982196969996</c:v>
                </c:pt>
                <c:pt idx="240">
                  <c:v>150.88872210244864</c:v>
                </c:pt>
                <c:pt idx="300">
                  <c:v>118.33581978622956</c:v>
                </c:pt>
                <c:pt idx="360">
                  <c:v>139.60439685888412</c:v>
                </c:pt>
                <c:pt idx="420">
                  <c:v>133.98394137188066</c:v>
                </c:pt>
                <c:pt idx="480">
                  <c:v>139.08430862628896</c:v>
                </c:pt>
                <c:pt idx="540">
                  <c:v>138.82190983774333</c:v>
                </c:pt>
                <c:pt idx="600">
                  <c:v>127.91197748148053</c:v>
                </c:pt>
                <c:pt idx="660">
                  <c:v>133.00734105736262</c:v>
                </c:pt>
                <c:pt idx="720">
                  <c:v>127.4634124183917</c:v>
                </c:pt>
                <c:pt idx="780">
                  <c:v>127.24575240254352</c:v>
                </c:pt>
                <c:pt idx="840">
                  <c:v>137.60586878909027</c:v>
                </c:pt>
                <c:pt idx="900">
                  <c:v>121.51815932829302</c:v>
                </c:pt>
                <c:pt idx="960">
                  <c:v>131.86282317821798</c:v>
                </c:pt>
                <c:pt idx="1020">
                  <c:v>131.63309546710209</c:v>
                </c:pt>
                <c:pt idx="1080">
                  <c:v>126.15274297880558</c:v>
                </c:pt>
                <c:pt idx="1140">
                  <c:v>120.7003522234448</c:v>
                </c:pt>
                <c:pt idx="1200">
                  <c:v>125.74479601198156</c:v>
                </c:pt>
                <c:pt idx="1260">
                  <c:v>135.99071079453975</c:v>
                </c:pt>
                <c:pt idx="1320">
                  <c:v>104.44443086398873</c:v>
                </c:pt>
                <c:pt idx="1380">
                  <c:v>125.14656209418274</c:v>
                </c:pt>
                <c:pt idx="1440">
                  <c:v>114.5397937897434</c:v>
                </c:pt>
                <c:pt idx="1500">
                  <c:v>119.56510586627303</c:v>
                </c:pt>
                <c:pt idx="1560">
                  <c:v>119.38158859800747</c:v>
                </c:pt>
                <c:pt idx="1620">
                  <c:v>114.01999989117837</c:v>
                </c:pt>
                <c:pt idx="1680">
                  <c:v>113.85399549775195</c:v>
                </c:pt>
                <c:pt idx="1740">
                  <c:v>113.68887410641915</c:v>
                </c:pt>
                <c:pt idx="1800">
                  <c:v>118.68107360447173</c:v>
                </c:pt>
                <c:pt idx="1860">
                  <c:v>108.20513677676644</c:v>
                </c:pt>
                <c:pt idx="1920">
                  <c:v>123.48225031647203</c:v>
                </c:pt>
                <c:pt idx="1980">
                  <c:v>97.620590691661263</c:v>
                </c:pt>
                <c:pt idx="2040">
                  <c:v>123.13935117047633</c:v>
                </c:pt>
                <c:pt idx="2100">
                  <c:v>97.35068638532789</c:v>
                </c:pt>
                <c:pt idx="2160">
                  <c:v>117.68754908317693</c:v>
                </c:pt>
                <c:pt idx="2220">
                  <c:v>102.19689620405474</c:v>
                </c:pt>
                <c:pt idx="2280">
                  <c:v>107.16746215083867</c:v>
                </c:pt>
                <c:pt idx="2340">
                  <c:v>112.11816055053387</c:v>
                </c:pt>
                <c:pt idx="2400">
                  <c:v>101.79130390947823</c:v>
                </c:pt>
                <c:pt idx="2460">
                  <c:v>96.583651900809926</c:v>
                </c:pt>
                <c:pt idx="2520">
                  <c:v>101.5434746554629</c:v>
                </c:pt>
                <c:pt idx="2580">
                  <c:v>96.349509179228136</c:v>
                </c:pt>
                <c:pt idx="2640">
                  <c:v>101.29814724071015</c:v>
                </c:pt>
                <c:pt idx="2700">
                  <c:v>96.117721129898058</c:v>
                </c:pt>
                <c:pt idx="2760">
                  <c:v>101.05546883223508</c:v>
                </c:pt>
                <c:pt idx="2820">
                  <c:v>90.844285465322912</c:v>
                </c:pt>
                <c:pt idx="2880">
                  <c:v>100.82147327767046</c:v>
                </c:pt>
                <c:pt idx="2940">
                  <c:v>90.634572468308789</c:v>
                </c:pt>
                <c:pt idx="3000">
                  <c:v>105.61588030696048</c:v>
                </c:pt>
                <c:pt idx="3060">
                  <c:v>80.379680497805779</c:v>
                </c:pt>
                <c:pt idx="3120">
                  <c:v>90.334793257839451</c:v>
                </c:pt>
                <c:pt idx="3180">
                  <c:v>85.227067652657439</c:v>
                </c:pt>
                <c:pt idx="3240">
                  <c:v>95.151716840492753</c:v>
                </c:pt>
                <c:pt idx="3300">
                  <c:v>80.044434036614973</c:v>
                </c:pt>
                <c:pt idx="3360">
                  <c:v>89.959517368445177</c:v>
                </c:pt>
                <c:pt idx="3420">
                  <c:v>89.864153142432542</c:v>
                </c:pt>
                <c:pt idx="3480">
                  <c:v>79.799548122907481</c:v>
                </c:pt>
                <c:pt idx="3540">
                  <c:v>84.704919081845944</c:v>
                </c:pt>
                <c:pt idx="3600">
                  <c:v>84.621181050055782</c:v>
                </c:pt>
                <c:pt idx="3660">
                  <c:v>79.566877071482736</c:v>
                </c:pt>
                <c:pt idx="3720">
                  <c:v>74.526995460424885</c:v>
                </c:pt>
                <c:pt idx="3780">
                  <c:v>84.386008159370547</c:v>
                </c:pt>
                <c:pt idx="3840">
                  <c:v>79.346568049355866</c:v>
                </c:pt>
                <c:pt idx="3900">
                  <c:v>79.27372037670861</c:v>
                </c:pt>
                <c:pt idx="3960">
                  <c:v>74.253117644676053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471936"/>
        <c:axId val="42472512"/>
      </c:scatterChart>
      <c:valAx>
        <c:axId val="42471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Temperature Difference</a:t>
                </a:r>
                <a:r>
                  <a:rPr lang="en-US" baseline="0" dirty="0" smtClean="0"/>
                  <a:t> (</a:t>
                </a:r>
                <a:r>
                  <a:rPr lang="en-US" sz="1000" b="0" i="0" u="none" strike="noStrike" baseline="0" dirty="0" smtClean="0">
                    <a:effectLst/>
                  </a:rPr>
                  <a:t>°C)</a:t>
                </a:r>
                <a:endParaRPr lang="en-US" dirty="0"/>
              </a:p>
            </c:rich>
          </c:tx>
          <c:overlay val="0"/>
        </c:title>
        <c:majorTickMark val="out"/>
        <c:minorTickMark val="none"/>
        <c:tickLblPos val="nextTo"/>
        <c:crossAx val="42472512"/>
        <c:crosses val="autoZero"/>
        <c:crossBetween val="midCat"/>
      </c:valAx>
      <c:valAx>
        <c:axId val="42472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Standardized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Cooking</a:t>
                </a:r>
                <a:r>
                  <a:rPr lang="en-US" baseline="0" dirty="0" smtClean="0"/>
                  <a:t> Power (Watts)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247193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5/7/2013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6535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5/7/2013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299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068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26119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26119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5/7/2013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microsoft.com/office/2007/relationships/hdphoto" Target="../media/hdphoto3.wdp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5105400"/>
            <a:ext cx="5889266" cy="92522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Alex Huang, Chris </a:t>
            </a:r>
            <a:r>
              <a:rPr lang="en-US" dirty="0" err="1" smtClean="0"/>
              <a:t>Perrotti</a:t>
            </a:r>
            <a:r>
              <a:rPr lang="en-US" dirty="0" smtClean="0"/>
              <a:t>, </a:t>
            </a:r>
            <a:r>
              <a:rPr lang="en-US" dirty="0" err="1" smtClean="0"/>
              <a:t>Joonyoung</a:t>
            </a:r>
            <a:r>
              <a:rPr lang="en-US" dirty="0" smtClean="0"/>
              <a:t> Hwang, Mike </a:t>
            </a:r>
            <a:r>
              <a:rPr lang="en-US" dirty="0" err="1" smtClean="0"/>
              <a:t>Horsfield</a:t>
            </a:r>
            <a:r>
              <a:rPr lang="en-US" dirty="0" smtClean="0"/>
              <a:t>, Mark Henry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Double Box Team</a:t>
            </a:r>
            <a:endParaRPr lang="en-US" sz="5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828800" cy="1554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762000"/>
            <a:ext cx="4953000" cy="279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Equipment: 2 Thermocouples and 1 </a:t>
            </a:r>
            <a:r>
              <a:rPr lang="en-US" dirty="0" err="1" smtClean="0"/>
              <a:t>Pyranometer</a:t>
            </a:r>
            <a:endParaRPr lang="en-US" dirty="0" smtClean="0"/>
          </a:p>
          <a:p>
            <a:r>
              <a:rPr lang="en-US" dirty="0" smtClean="0"/>
              <a:t>Thermocouples measure temperature of water inside oven and ambient air temperature. </a:t>
            </a:r>
          </a:p>
          <a:p>
            <a:endParaRPr lang="en-US" dirty="0"/>
          </a:p>
          <a:p>
            <a:r>
              <a:rPr lang="en-US" dirty="0" smtClean="0"/>
              <a:t>Power of oven calculated using </a:t>
            </a:r>
          </a:p>
          <a:p>
            <a:pPr marL="0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P</a:t>
            </a:r>
            <a:r>
              <a:rPr lang="en-US" b="1" baseline="-25000" dirty="0" smtClean="0"/>
              <a:t>i</a:t>
            </a:r>
            <a:r>
              <a:rPr lang="en-US" b="1" dirty="0" smtClean="0"/>
              <a:t> </a:t>
            </a:r>
            <a:r>
              <a:rPr lang="en-US" b="1" dirty="0"/>
              <a:t>= (T</a:t>
            </a:r>
            <a:r>
              <a:rPr lang="en-US" b="1" baseline="-25000" dirty="0"/>
              <a:t>2 </a:t>
            </a:r>
            <a:r>
              <a:rPr lang="en-US" b="1" dirty="0"/>
              <a:t>– T</a:t>
            </a:r>
            <a:r>
              <a:rPr lang="en-US" b="1" baseline="-25000" dirty="0"/>
              <a:t>1</a:t>
            </a:r>
            <a:r>
              <a:rPr lang="en-US" b="1" dirty="0"/>
              <a:t>)</a:t>
            </a:r>
            <a:r>
              <a:rPr lang="en-US" b="1" dirty="0" err="1"/>
              <a:t>MC</a:t>
            </a:r>
            <a:r>
              <a:rPr lang="en-US" b="1" baseline="-25000" dirty="0" err="1"/>
              <a:t>v</a:t>
            </a:r>
            <a:r>
              <a:rPr lang="en-US" b="1" dirty="0"/>
              <a:t>/60	</a:t>
            </a:r>
            <a:r>
              <a:rPr lang="en-US" dirty="0"/>
              <a:t>	       </a:t>
            </a:r>
          </a:p>
          <a:p>
            <a:pPr marL="400050" lvl="1" indent="0">
              <a:buNone/>
            </a:pPr>
            <a:r>
              <a:rPr lang="en-US" dirty="0"/>
              <a:t> </a:t>
            </a:r>
          </a:p>
          <a:p>
            <a:pPr marL="800100" lvl="2" indent="0">
              <a:buNone/>
            </a:pPr>
            <a:r>
              <a:rPr lang="en-US" sz="1800" dirty="0" smtClean="0"/>
              <a:t>Where: 	P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  =   cooking power (W)</a:t>
            </a:r>
          </a:p>
          <a:p>
            <a:pPr marL="800100" lvl="2" indent="0">
              <a:buNone/>
            </a:pPr>
            <a:r>
              <a:rPr lang="en-US" sz="1800" dirty="0" smtClean="0"/>
              <a:t>		T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=   final water temperature</a:t>
            </a:r>
          </a:p>
          <a:p>
            <a:pPr marL="800100" lvl="2" indent="0">
              <a:buNone/>
            </a:pPr>
            <a:r>
              <a:rPr lang="en-US" sz="1800" dirty="0" smtClean="0"/>
              <a:t>		T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 =   </a:t>
            </a:r>
            <a:r>
              <a:rPr lang="en-US" sz="1800" dirty="0"/>
              <a:t>initial water temperature</a:t>
            </a:r>
          </a:p>
          <a:p>
            <a:pPr marL="800100" lvl="2" indent="0">
              <a:buNone/>
            </a:pPr>
            <a:r>
              <a:rPr lang="en-US" sz="1800" dirty="0" smtClean="0"/>
              <a:t>		M  =   </a:t>
            </a:r>
            <a:r>
              <a:rPr lang="en-US" sz="1800" dirty="0"/>
              <a:t>water mass (kg)</a:t>
            </a:r>
          </a:p>
          <a:p>
            <a:pPr marL="800100" lvl="2" indent="0"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C</a:t>
            </a:r>
            <a:r>
              <a:rPr lang="en-US" sz="1800" baseline="-25000" dirty="0" err="1" smtClean="0"/>
              <a:t>v</a:t>
            </a:r>
            <a:r>
              <a:rPr lang="en-US" sz="1800" baseline="-25000" dirty="0" smtClean="0"/>
              <a:t>  </a:t>
            </a:r>
            <a:r>
              <a:rPr lang="en-US" sz="1800" dirty="0" smtClean="0"/>
              <a:t>=   </a:t>
            </a:r>
            <a:r>
              <a:rPr lang="en-US" sz="1800" dirty="0"/>
              <a:t>heat capacity</a:t>
            </a:r>
            <a:r>
              <a:rPr lang="en-US" sz="1800" baseline="-25000" dirty="0"/>
              <a:t>   </a:t>
            </a:r>
            <a:r>
              <a:rPr lang="en-US" sz="1800" dirty="0"/>
              <a:t>(4186 Jkg</a:t>
            </a:r>
            <a:r>
              <a:rPr lang="en-US" sz="1800" baseline="30000" dirty="0"/>
              <a:t>-1</a:t>
            </a:r>
            <a:r>
              <a:rPr lang="en-US" sz="1800" dirty="0"/>
              <a:t>K</a:t>
            </a:r>
            <a:r>
              <a:rPr lang="en-US" sz="1800" baseline="30000" dirty="0"/>
              <a:t>-1</a:t>
            </a:r>
            <a:r>
              <a:rPr lang="en-US" sz="1800" dirty="0" smtClean="0"/>
              <a:t>)</a:t>
            </a:r>
          </a:p>
          <a:p>
            <a:pPr marL="800100" lvl="2" indent="0">
              <a:buNone/>
            </a:pPr>
            <a:endParaRPr lang="en-US" sz="1800" dirty="0" smtClean="0"/>
          </a:p>
          <a:p>
            <a:pPr marL="342900" lvl="2" indent="-285750"/>
            <a:r>
              <a:rPr lang="en-US" dirty="0" smtClean="0"/>
              <a:t>Standardized Power is then plotted against temperature difference between water and air</a:t>
            </a:r>
            <a:endParaRPr lang="en-US" sz="2800" dirty="0"/>
          </a:p>
          <a:p>
            <a:pPr marL="800100" lvl="2" indent="0">
              <a:buNone/>
            </a:pPr>
            <a:endParaRPr lang="en-US" sz="1800" dirty="0" smtClean="0"/>
          </a:p>
          <a:p>
            <a:pPr marL="800100" lvl="2" indent="0">
              <a:buNone/>
            </a:pPr>
            <a:endParaRPr lang="en-US" sz="1800" dirty="0"/>
          </a:p>
          <a:p>
            <a:pPr marL="800100" lvl="2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Testing Procedure 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4900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Results: Double Slit Installation</a:t>
            </a:r>
            <a:endParaRPr lang="en-US" sz="4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59903100"/>
              </p:ext>
            </p:extLst>
          </p:nvPr>
        </p:nvGraphicFramePr>
        <p:xfrm>
          <a:off x="1600200" y="1676400"/>
          <a:ext cx="5842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381001" y="5454134"/>
            <a:ext cx="358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Single measure of </a:t>
            </a:r>
            <a:r>
              <a:rPr lang="en-US" b="1" dirty="0" smtClean="0"/>
              <a:t>performance:</a:t>
            </a:r>
          </a:p>
          <a:p>
            <a:r>
              <a:rPr lang="en-US" dirty="0" smtClean="0"/>
              <a:t>Standardized cooking power at </a:t>
            </a:r>
            <a:r>
              <a:rPr lang="en-US" dirty="0"/>
              <a:t>t</a:t>
            </a:r>
            <a:r>
              <a:rPr lang="en-US" dirty="0" smtClean="0"/>
              <a:t>emperature difference of 50</a:t>
            </a:r>
            <a:r>
              <a:rPr lang="en-US" dirty="0"/>
              <a:t>°C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5638800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86.595 Watts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89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615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Results: Full Bag Installation</a:t>
            </a:r>
            <a:endParaRPr lang="en-US" sz="48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521553041"/>
              </p:ext>
            </p:extLst>
          </p:nvPr>
        </p:nvGraphicFramePr>
        <p:xfrm>
          <a:off x="1447800" y="1828800"/>
          <a:ext cx="6253163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62600" y="5638800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79.18 Watts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779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Double Slit:</a:t>
            </a:r>
          </a:p>
          <a:p>
            <a:pPr lvl="1"/>
            <a:r>
              <a:rPr lang="en-US" sz="2000" dirty="0" smtClean="0"/>
              <a:t>Requires more extensive construction process</a:t>
            </a:r>
          </a:p>
          <a:p>
            <a:pPr lvl="1"/>
            <a:r>
              <a:rPr lang="en-US" sz="2000" dirty="0" smtClean="0"/>
              <a:t>Less excess polypropylene</a:t>
            </a:r>
            <a:endParaRPr lang="en-US" sz="2000" dirty="0"/>
          </a:p>
          <a:p>
            <a:pPr lvl="1"/>
            <a:r>
              <a:rPr lang="en-US" sz="2000" dirty="0" smtClean="0"/>
              <a:t>Current design has inherent leaks at sides</a:t>
            </a:r>
          </a:p>
          <a:p>
            <a:pPr lvl="1"/>
            <a:r>
              <a:rPr lang="en-US" sz="2000" dirty="0" smtClean="0"/>
              <a:t>Less ugly</a:t>
            </a:r>
          </a:p>
          <a:p>
            <a:pPr lvl="1"/>
            <a:r>
              <a:rPr lang="en-US" sz="2000" dirty="0" smtClean="0"/>
              <a:t>Standardized power value: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Full Bag:</a:t>
            </a:r>
          </a:p>
          <a:p>
            <a:pPr lvl="1"/>
            <a:r>
              <a:rPr lang="en-US" sz="2000" dirty="0" smtClean="0"/>
              <a:t>Very basic construction process</a:t>
            </a:r>
          </a:p>
          <a:p>
            <a:pPr lvl="1"/>
            <a:r>
              <a:rPr lang="en-US" sz="2000" dirty="0" smtClean="0"/>
              <a:t>Not an effective seal between two layers of glazing</a:t>
            </a:r>
          </a:p>
          <a:p>
            <a:pPr lvl="1"/>
            <a:r>
              <a:rPr lang="en-US" sz="2000" dirty="0" smtClean="0"/>
              <a:t>Ugly</a:t>
            </a:r>
          </a:p>
          <a:p>
            <a:pPr lvl="1"/>
            <a:r>
              <a:rPr lang="en-US" sz="2000" dirty="0" smtClean="0"/>
              <a:t>Standardized power value: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Comparison of Double Slit and Full Bag Installation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4094247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86.595 Watts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4088934"/>
            <a:ext cx="2133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79.18 Watts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C:\Users\labuser\Downloads\redraftofthefinalreport (1)\IMAG04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35" y="4601781"/>
            <a:ext cx="378482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abuser\Downloads\redraftofthefinalreport (1)\IMAG04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50" r="5521"/>
          <a:stretch/>
        </p:blipFill>
        <p:spPr bwMode="auto">
          <a:xfrm>
            <a:off x="4876801" y="4604847"/>
            <a:ext cx="3429000" cy="213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7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5021"/>
            <a:ext cx="5105400" cy="1143000"/>
          </a:xfrm>
        </p:spPr>
        <p:txBody>
          <a:bodyPr/>
          <a:lstStyle/>
          <a:p>
            <a:r>
              <a:rPr lang="en-US" dirty="0" smtClean="0"/>
              <a:t>And the winner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30680" y="1446074"/>
            <a:ext cx="563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DOUBLE SLIT INSTALLATION!</a:t>
            </a:r>
            <a:endParaRPr lang="en-US" sz="5400" dirty="0"/>
          </a:p>
        </p:txBody>
      </p:sp>
      <p:pic>
        <p:nvPicPr>
          <p:cNvPr id="1026" name="Picture 2" descr="https://fbcdn-sphotos-b-a.akamaihd.net/hphotos-ak-ash3/734042_4889805171187_79201500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00400"/>
            <a:ext cx="4495800" cy="315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01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Pros</a:t>
            </a:r>
          </a:p>
          <a:p>
            <a:pPr marL="0" indent="0">
              <a:buNone/>
            </a:pPr>
            <a:endParaRPr lang="en-US" b="1" u="sng" dirty="0" smtClean="0"/>
          </a:p>
          <a:p>
            <a:r>
              <a:rPr lang="en-US" dirty="0" smtClean="0"/>
              <a:t>Easy Installation</a:t>
            </a:r>
          </a:p>
          <a:p>
            <a:endParaRPr lang="en-US" dirty="0" smtClean="0"/>
          </a:p>
          <a:p>
            <a:r>
              <a:rPr lang="en-US" dirty="0" smtClean="0"/>
              <a:t>Quick replacement</a:t>
            </a:r>
          </a:p>
          <a:p>
            <a:endParaRPr lang="en-US" dirty="0"/>
          </a:p>
          <a:p>
            <a:r>
              <a:rPr lang="en-US" dirty="0" smtClean="0"/>
              <a:t>Simple construction</a:t>
            </a:r>
          </a:p>
          <a:p>
            <a:endParaRPr lang="en-US" dirty="0"/>
          </a:p>
          <a:p>
            <a:r>
              <a:rPr lang="en-US" dirty="0" smtClean="0"/>
              <a:t>Extremely light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Cons</a:t>
            </a:r>
          </a:p>
          <a:p>
            <a:pPr marL="0" indent="0">
              <a:buNone/>
            </a:pPr>
            <a:endParaRPr lang="en-US" b="1" u="sng" dirty="0" smtClean="0"/>
          </a:p>
          <a:p>
            <a:r>
              <a:rPr lang="en-US" dirty="0" smtClean="0"/>
              <a:t>Bags will tear as the inner and outer frames rub together</a:t>
            </a:r>
          </a:p>
          <a:p>
            <a:endParaRPr lang="en-US" dirty="0"/>
          </a:p>
          <a:p>
            <a:r>
              <a:rPr lang="en-US" dirty="0" smtClean="0"/>
              <a:t>Difficult to minimize leaks through the door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76200"/>
            <a:ext cx="64770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Pros and Cons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977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Testing</a:t>
            </a:r>
          </a:p>
          <a:p>
            <a:r>
              <a:rPr lang="en-US" dirty="0" smtClean="0"/>
              <a:t>Repeat tests to see if results are consistent </a:t>
            </a:r>
            <a:endParaRPr lang="en-US" dirty="0"/>
          </a:p>
          <a:p>
            <a:r>
              <a:rPr lang="en-US" dirty="0" smtClean="0"/>
              <a:t>Add additional thermocouple to measure air temperature within oven </a:t>
            </a:r>
          </a:p>
          <a:p>
            <a:r>
              <a:rPr lang="en-US" dirty="0" smtClean="0"/>
              <a:t>Test existing ovens to compare performance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Oven Design</a:t>
            </a:r>
          </a:p>
          <a:p>
            <a:r>
              <a:rPr lang="en-US" dirty="0" smtClean="0"/>
              <a:t>Seal all gaps to prevent leaks</a:t>
            </a:r>
          </a:p>
          <a:p>
            <a:r>
              <a:rPr lang="en-US" dirty="0" smtClean="0"/>
              <a:t>Redesign door to reduce the escape of heat</a:t>
            </a:r>
          </a:p>
          <a:p>
            <a:r>
              <a:rPr lang="en-US" dirty="0" smtClean="0"/>
              <a:t>Employ better carpentry techniques</a:t>
            </a:r>
          </a:p>
          <a:p>
            <a:r>
              <a:rPr lang="en-US" dirty="0" smtClean="0"/>
              <a:t>Handles to easily lift oven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152400"/>
            <a:ext cx="5943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Future Considerations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914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Thanks to: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Tim Bond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Small oven team</a:t>
            </a: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ESW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Classmates </a:t>
            </a:r>
            <a:r>
              <a:rPr lang="en-US" dirty="0"/>
              <a:t>for making food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Acknowledgements </a:t>
            </a:r>
            <a:endParaRPr lang="en-US" dirty="0"/>
          </a:p>
        </p:txBody>
      </p:sp>
      <p:sp>
        <p:nvSpPr>
          <p:cNvPr id="4" name="AutoShape 2" descr="Inline image 1"/>
          <p:cNvSpPr>
            <a:spLocks noChangeAspect="1" noChangeArrowheads="1"/>
          </p:cNvSpPr>
          <p:nvPr/>
        </p:nvSpPr>
        <p:spPr bwMode="auto">
          <a:xfrm>
            <a:off x="155575" y="-1630363"/>
            <a:ext cx="45339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nline image 1"/>
          <p:cNvSpPr>
            <a:spLocks noChangeAspect="1" noChangeArrowheads="1"/>
          </p:cNvSpPr>
          <p:nvPr/>
        </p:nvSpPr>
        <p:spPr bwMode="auto">
          <a:xfrm>
            <a:off x="307975" y="-1477963"/>
            <a:ext cx="45339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nline image 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038600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7675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/>
              <a:t>Introduction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305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Formed in the 2011/2012 academic year in order to provide the women’s group with a light and easily constructed solar oven option  </a:t>
            </a:r>
          </a:p>
          <a:p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After spring 2012 prototype was designed, an improved version was worked on in the fall, but not completed</a:t>
            </a:r>
          </a:p>
          <a:p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Efforts this semester focused on completing and testing the oven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70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 construction of fall 2012 oven by building a door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Establish testing procedure t0 evaluate effectiveness of oven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Test oven to measure oven performance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Problem Definition and Goals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5334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Evolution of Double Box Designs </a:t>
            </a:r>
            <a:endParaRPr lang="en-US" sz="4800" dirty="0"/>
          </a:p>
        </p:txBody>
      </p:sp>
      <p:pic>
        <p:nvPicPr>
          <p:cNvPr id="1026" name="Picture 3" descr="C:\Users\Jocie\Desktop\Oven Prototype 1 Pix\IMG_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12875" r="10417"/>
          <a:stretch>
            <a:fillRect/>
          </a:stretch>
        </p:blipFill>
        <p:spPr bwMode="auto">
          <a:xfrm>
            <a:off x="152400" y="1524000"/>
            <a:ext cx="3094682" cy="2810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confluence.cornell.edu/download/attachments/160335394/alex2012%2015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4" t="25267" r="28359" b="7848"/>
          <a:stretch/>
        </p:blipFill>
        <p:spPr bwMode="auto">
          <a:xfrm>
            <a:off x="6284976" y="1524000"/>
            <a:ext cx="2706624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ics-akamai.slickpic.com/MTk1MjUzOTExOGNhMg,,/20120328/Njk3OTQ3ODljYw,,/p/800/nicaragua_15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0" r="13063" b="16500"/>
          <a:stretch/>
        </p:blipFill>
        <p:spPr bwMode="auto">
          <a:xfrm>
            <a:off x="3338731" y="1524000"/>
            <a:ext cx="2833469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abuser\Desktop\IMAG047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r="6666"/>
          <a:stretch/>
        </p:blipFill>
        <p:spPr bwMode="auto">
          <a:xfrm>
            <a:off x="3117165" y="4505325"/>
            <a:ext cx="3276600" cy="214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0975" y="438519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design - Fall 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38731" y="393049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Design 1 - Spring 2012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4343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2 - Spring 2012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12815" y="520937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design- Spring 2013</a:t>
            </a:r>
            <a:endParaRPr lang="en-US" dirty="0"/>
          </a:p>
        </p:txBody>
      </p:sp>
      <p:sp>
        <p:nvSpPr>
          <p:cNvPr id="6" name="Bent Arrow 5"/>
          <p:cNvSpPr/>
          <p:nvPr/>
        </p:nvSpPr>
        <p:spPr>
          <a:xfrm flipH="1" flipV="1">
            <a:off x="6553200" y="5589001"/>
            <a:ext cx="1085088" cy="533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5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Door Design </a:t>
            </a:r>
            <a:endParaRPr lang="en-US" dirty="0"/>
          </a:p>
        </p:txBody>
      </p:sp>
      <p:pic>
        <p:nvPicPr>
          <p:cNvPr id="2050" name="Picture 2" descr="C:\Users\labuser\Desktop\IMAG04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" r="13854"/>
          <a:stretch/>
        </p:blipFill>
        <p:spPr bwMode="auto">
          <a:xfrm>
            <a:off x="266700" y="2163142"/>
            <a:ext cx="4661082" cy="327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buser\Downloads\redraftofthefinalreport (1)\IMAG049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54" r="17396"/>
          <a:stretch/>
        </p:blipFill>
        <p:spPr bwMode="auto">
          <a:xfrm>
            <a:off x="4838700" y="2163141"/>
            <a:ext cx="4140493" cy="327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Installation Method – “Double Slit”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0998" y="1600200"/>
            <a:ext cx="3784821" cy="2133600"/>
            <a:chOff x="380999" y="2133600"/>
            <a:chExt cx="3784821" cy="2133600"/>
          </a:xfrm>
        </p:grpSpPr>
        <p:pic>
          <p:nvPicPr>
            <p:cNvPr id="3074" name="Picture 2" descr="C:\Users\labuser\Downloads\redraftofthefinalreport (1)\IMAG0493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999" y="2133600"/>
              <a:ext cx="3784821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80999" y="2133600"/>
              <a:ext cx="5277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1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pic>
        <p:nvPicPr>
          <p:cNvPr id="3075" name="Picture 3" descr="C:\Users\labuser\Downloads\redraftofthefinalreport (1)\IMAG04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455" y="1600200"/>
            <a:ext cx="378482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71685" y="1600200"/>
            <a:ext cx="530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6" name="Picture 4" descr="C:\Users\labuser\Downloads\redraftofthefinalreport (1)\IMAG049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3" r="20010"/>
          <a:stretch/>
        </p:blipFill>
        <p:spPr bwMode="auto">
          <a:xfrm>
            <a:off x="2514600" y="3810000"/>
            <a:ext cx="3552825" cy="288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514600" y="381000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8154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Installation Method – “Full Bag”</a:t>
            </a:r>
            <a:endParaRPr lang="en-US" dirty="0"/>
          </a:p>
        </p:txBody>
      </p:sp>
      <p:pic>
        <p:nvPicPr>
          <p:cNvPr id="4098" name="Picture 2" descr="C:\Users\labuser\Downloads\redraftofthefinalreport (1)\IMAG04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50" r="5521"/>
          <a:stretch/>
        </p:blipFill>
        <p:spPr bwMode="auto">
          <a:xfrm>
            <a:off x="4696163" y="1719633"/>
            <a:ext cx="3609637" cy="224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labuser\Downloads\redraftofthefinalreport (1)\IMAG04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54" r="17396"/>
          <a:stretch/>
        </p:blipFill>
        <p:spPr bwMode="auto">
          <a:xfrm>
            <a:off x="1114762" y="1719633"/>
            <a:ext cx="2834664" cy="224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98682" y="1600200"/>
            <a:ext cx="530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3000" y="1719632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9" name="Picture 3" descr="C:\Users\labuser\Downloads\redraftofthefinalreport (1)\IMAG049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1" r="23750"/>
          <a:stretch/>
        </p:blipFill>
        <p:spPr bwMode="auto">
          <a:xfrm>
            <a:off x="3127755" y="4114800"/>
            <a:ext cx="2559007" cy="25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58398" y="411480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593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152400"/>
            <a:ext cx="5943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Materials and Costs</a:t>
            </a:r>
            <a:endParaRPr lang="en-US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3733800" cy="51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1752600"/>
            <a:ext cx="419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Price of implementing door was $7.oo, bringing the total to $86.00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Far less than Spring 2012 projected cost of $213.00</a:t>
            </a:r>
          </a:p>
        </p:txBody>
      </p:sp>
    </p:spTree>
    <p:extLst>
      <p:ext uri="{BB962C8B-B14F-4D97-AF65-F5344CB8AC3E}">
        <p14:creationId xmlns:p14="http://schemas.microsoft.com/office/powerpoint/2010/main" val="400369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19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Timeline for Spring 2013</a:t>
            </a:r>
            <a:endParaRPr lang="en-US" sz="4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945412"/>
              </p:ext>
            </p:extLst>
          </p:nvPr>
        </p:nvGraphicFramePr>
        <p:xfrm>
          <a:off x="25021" y="1600200"/>
          <a:ext cx="9012988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122998"/>
                <a:gridCol w="895985"/>
                <a:gridCol w="895985"/>
                <a:gridCol w="837497"/>
                <a:gridCol w="837497"/>
                <a:gridCol w="837497"/>
                <a:gridCol w="759460"/>
                <a:gridCol w="942023"/>
                <a:gridCol w="942023"/>
                <a:gridCol w="942023"/>
              </a:tblGrid>
              <a:tr h="2476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1/21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1/28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2/4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2/11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2/18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2/25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3/4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3/11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3/18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3/25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Plan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Semester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Project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Proposal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Project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Proposal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Design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Design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Design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Design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Fabricate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Fabricate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Fabricate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800031"/>
              </p:ext>
            </p:extLst>
          </p:nvPr>
        </p:nvGraphicFramePr>
        <p:xfrm>
          <a:off x="381000" y="3429000"/>
          <a:ext cx="8229600" cy="1210564"/>
        </p:xfrm>
        <a:graphic>
          <a:graphicData uri="http://schemas.openxmlformats.org/drawingml/2006/table">
            <a:tbl>
              <a:tblPr firstRow="1" firstCol="1" bandRow="1"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37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4/1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4/8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4/15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4/22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4/29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5/6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6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Fabricate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Door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Test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Oven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Test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Oven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Report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Report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Presentation</a:t>
                      </a:r>
                      <a:endParaRPr lang="en-US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2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0B57212-D278-4F09-9602-9B26806117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</Words>
  <Application>Microsoft Office PowerPoint</Application>
  <PresentationFormat>On-screen Show (4:3)</PresentationFormat>
  <Paragraphs>161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TS010073846</vt:lpstr>
      <vt:lpstr>Double Box Team</vt:lpstr>
      <vt:lpstr>Introduction</vt:lpstr>
      <vt:lpstr>Problem Definition and Goals </vt:lpstr>
      <vt:lpstr>Evolution of Double Box Designs </vt:lpstr>
      <vt:lpstr>New Door Design </vt:lpstr>
      <vt:lpstr>1st Installation Method – “Double Slit”</vt:lpstr>
      <vt:lpstr>2nd Installation Method – “Full Bag”</vt:lpstr>
      <vt:lpstr>Materials and Costs</vt:lpstr>
      <vt:lpstr>Timeline for Spring 2013</vt:lpstr>
      <vt:lpstr>Testing Procedure  </vt:lpstr>
      <vt:lpstr>Results: Double Slit Installation</vt:lpstr>
      <vt:lpstr>Results: Full Bag Installation</vt:lpstr>
      <vt:lpstr>Comparison of Double Slit and Full Bag Installation</vt:lpstr>
      <vt:lpstr>And the winner is…</vt:lpstr>
      <vt:lpstr>Pros and Cons</vt:lpstr>
      <vt:lpstr>Future Considerations </vt:lpstr>
      <vt:lpstr>Acknowledgements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2013-05-06T19:22:50Z</dcterms:created>
  <dcterms:modified xsi:type="dcterms:W3CDTF">2013-05-07T13:56:38Z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