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475" r:id="rId2"/>
    <p:sldId id="478" r:id="rId3"/>
    <p:sldId id="477" r:id="rId4"/>
    <p:sldId id="501" r:id="rId5"/>
    <p:sldId id="502" r:id="rId6"/>
    <p:sldId id="503" r:id="rId7"/>
    <p:sldId id="504" r:id="rId8"/>
    <p:sldId id="505" r:id="rId9"/>
    <p:sldId id="493" r:id="rId10"/>
    <p:sldId id="494" r:id="rId11"/>
    <p:sldId id="495" r:id="rId12"/>
    <p:sldId id="496" r:id="rId13"/>
    <p:sldId id="497" r:id="rId14"/>
    <p:sldId id="498" r:id="rId15"/>
    <p:sldId id="499" r:id="rId16"/>
    <p:sldId id="500" r:id="rId17"/>
    <p:sldId id="479" r:id="rId18"/>
    <p:sldId id="491" r:id="rId19"/>
    <p:sldId id="484" r:id="rId20"/>
    <p:sldId id="485" r:id="rId21"/>
    <p:sldId id="489" r:id="rId22"/>
    <p:sldId id="487" r:id="rId23"/>
    <p:sldId id="492" r:id="rId2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07" autoAdjust="0"/>
  </p:normalViewPr>
  <p:slideViewPr>
    <p:cSldViewPr>
      <p:cViewPr>
        <p:scale>
          <a:sx n="113" d="100"/>
          <a:sy n="113" d="100"/>
        </p:scale>
        <p:origin x="-94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emson.edu/irrig/equip/ram3.htm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/>
              </a:rPr>
              <a:t>http://www.clemson.edu/irrig/equip/ram3.htm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68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Acceleration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Acceleration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Acceleration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tower of power.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536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Flood of biblical proportions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198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r>
              <a:rPr lang="en-US" baseline="0" dirty="0" smtClean="0"/>
              <a:t> Collection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11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981200" y="5029200"/>
            <a:ext cx="5334000" cy="1143000"/>
          </a:xfrm>
        </p:spPr>
        <p:txBody>
          <a:bodyPr/>
          <a:lstStyle/>
          <a:p>
            <a:r>
              <a:rPr lang="en-US" dirty="0" smtClean="0"/>
              <a:t>Christine Curtis, Harrison Gill, Teresa Wong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Ram Pump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7929563" cy="583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9600" y="57912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Agua Clara Ram Pump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03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Hydraulic Test Facility</a:t>
            </a:r>
            <a:br>
              <a:rPr lang="en-US" dirty="0" smtClean="0"/>
            </a:br>
            <a:r>
              <a:rPr lang="en-US" sz="2700" dirty="0" smtClean="0"/>
              <a:t>(AKA The Tower of Power)</a:t>
            </a:r>
            <a:endParaRPr lang="en-US" sz="3600" dirty="0"/>
          </a:p>
        </p:txBody>
      </p:sp>
      <p:pic>
        <p:nvPicPr>
          <p:cNvPr id="27" name="Content Placeholder 26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5" r="3640"/>
          <a:stretch/>
        </p:blipFill>
        <p:spPr>
          <a:xfrm>
            <a:off x="5943600" y="1578793"/>
            <a:ext cx="2377440" cy="4466961"/>
          </a:xfrm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531691"/>
            <a:ext cx="2073514" cy="45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19400" y="1676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</a:t>
            </a:r>
            <a:r>
              <a:rPr lang="en-US" sz="1400" dirty="0" smtClean="0"/>
              <a:t>pper</a:t>
            </a:r>
            <a:r>
              <a:rPr lang="en-US" dirty="0" smtClean="0"/>
              <a:t> </a:t>
            </a:r>
            <a:r>
              <a:rPr lang="en-US" sz="1400" dirty="0" smtClean="0"/>
              <a:t>reservoir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4922293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Lower reservoir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181367" y="3658386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LFOM</a:t>
            </a:r>
            <a:endParaRPr lang="en-US" sz="1400" dirty="0"/>
          </a:p>
        </p:txBody>
      </p:sp>
      <p:cxnSp>
        <p:nvCxnSpPr>
          <p:cNvPr id="16" name="Curved Connector 15"/>
          <p:cNvCxnSpPr/>
          <p:nvPr/>
        </p:nvCxnSpPr>
        <p:spPr>
          <a:xfrm>
            <a:off x="2514600" y="2971800"/>
            <a:ext cx="685800" cy="457200"/>
          </a:xfrm>
          <a:prstGeom prst="curvedConnector3">
            <a:avLst>
              <a:gd name="adj1" fmla="val -37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00400" y="32004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 pump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895600" y="42672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771900" y="4038600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pump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4023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228600"/>
            <a:ext cx="9398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04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Hydraulic Testing Facility</a:t>
            </a:r>
            <a:br>
              <a:rPr lang="en-US" dirty="0" smtClean="0"/>
            </a:br>
            <a:r>
              <a:rPr lang="en-US" sz="3800" dirty="0" smtClean="0"/>
              <a:t>(The Tower of Power)</a:t>
            </a:r>
            <a:endParaRPr lang="en-US" dirty="0"/>
          </a:p>
        </p:txBody>
      </p:sp>
      <p:pic>
        <p:nvPicPr>
          <p:cNvPr id="5" name="Content Placeholder 4" descr="Text Apparatu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752600"/>
            <a:ext cx="8698208" cy="4495800"/>
          </a:xfrm>
        </p:spPr>
      </p:pic>
      <p:sp>
        <p:nvSpPr>
          <p:cNvPr id="7" name="Rounded Rectangle 6"/>
          <p:cNvSpPr/>
          <p:nvPr/>
        </p:nvSpPr>
        <p:spPr bwMode="auto">
          <a:xfrm>
            <a:off x="609600" y="5791200"/>
            <a:ext cx="1447800" cy="3048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019800" y="5715000"/>
            <a:ext cx="1447800" cy="3048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620000" y="4038600"/>
            <a:ext cx="9144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543800" y="3200400"/>
            <a:ext cx="13716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629400" y="2209800"/>
            <a:ext cx="13716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629400" y="1752600"/>
            <a:ext cx="13716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419600" y="1981200"/>
            <a:ext cx="13716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76600" y="2209800"/>
            <a:ext cx="11430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429000" y="5663089"/>
            <a:ext cx="11430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429000" y="3962400"/>
            <a:ext cx="11430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3886200" y="2971800"/>
            <a:ext cx="762000" cy="408623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6324600" y="4114800"/>
            <a:ext cx="762000" cy="1524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3581400" y="4572000"/>
            <a:ext cx="762000" cy="1524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505200" y="3657600"/>
            <a:ext cx="762000" cy="1524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3657600" y="3810000"/>
            <a:ext cx="762000" cy="1524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3657600" y="2819400"/>
            <a:ext cx="762000" cy="1524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7" name="Line Callout 1 26"/>
          <p:cNvSpPr/>
          <p:nvPr/>
        </p:nvSpPr>
        <p:spPr bwMode="auto">
          <a:xfrm>
            <a:off x="1981200" y="4876800"/>
            <a:ext cx="816249" cy="369332"/>
          </a:xfrm>
          <a:prstGeom prst="borderCallout1">
            <a:avLst>
              <a:gd name="adj1" fmla="val 9555"/>
              <a:gd name="adj2" fmla="val 55214"/>
              <a:gd name="adj3" fmla="val -142660"/>
              <a:gd name="adj4" fmla="val -57592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LFOM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8" name="Line Callout 1 27"/>
          <p:cNvSpPr/>
          <p:nvPr/>
        </p:nvSpPr>
        <p:spPr bwMode="auto">
          <a:xfrm>
            <a:off x="0" y="4114800"/>
            <a:ext cx="705642" cy="369332"/>
          </a:xfrm>
          <a:prstGeom prst="borderCallout1">
            <a:avLst>
              <a:gd name="adj1" fmla="val 9555"/>
              <a:gd name="adj2" fmla="val 55214"/>
              <a:gd name="adj3" fmla="val -262183"/>
              <a:gd name="adj4" fmla="val 180729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Tank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32" name="Straight Connector 31"/>
          <p:cNvCxnSpPr>
            <a:stCxn id="28" idx="1"/>
          </p:cNvCxnSpPr>
          <p:nvPr/>
        </p:nvCxnSpPr>
        <p:spPr bwMode="auto">
          <a:xfrm>
            <a:off x="352821" y="4484132"/>
            <a:ext cx="942579" cy="6212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34" name="U-Turn Arrow 33"/>
          <p:cNvSpPr/>
          <p:nvPr/>
        </p:nvSpPr>
        <p:spPr bwMode="auto">
          <a:xfrm>
            <a:off x="1066800" y="3352800"/>
            <a:ext cx="228600" cy="1447800"/>
          </a:xfrm>
          <a:prstGeom prst="utur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35" name="Line Callout 1 34"/>
          <p:cNvSpPr/>
          <p:nvPr/>
        </p:nvSpPr>
        <p:spPr bwMode="auto">
          <a:xfrm>
            <a:off x="914400" y="5867400"/>
            <a:ext cx="821059" cy="369332"/>
          </a:xfrm>
          <a:prstGeom prst="borderCallout1">
            <a:avLst>
              <a:gd name="adj1" fmla="val 9555"/>
              <a:gd name="adj2" fmla="val 55214"/>
              <a:gd name="adj3" fmla="val -125585"/>
              <a:gd name="adj4" fmla="val 44176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Pump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39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5" grpId="0" animBg="1"/>
      <p:bldP spid="27" grpId="0" animBg="1"/>
      <p:bldP spid="28" grpId="0" animBg="1"/>
      <p:bldP spid="34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15900" y="1618100"/>
            <a:ext cx="5569825" cy="309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10200" y="22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Flow out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00700" y="5445457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Flow in</a:t>
            </a:r>
          </a:p>
        </p:txBody>
      </p:sp>
      <p:sp>
        <p:nvSpPr>
          <p:cNvPr id="7" name="Up Arrow 6"/>
          <p:cNvSpPr/>
          <p:nvPr/>
        </p:nvSpPr>
        <p:spPr>
          <a:xfrm>
            <a:off x="6019800" y="4648200"/>
            <a:ext cx="228600" cy="79725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6019800" y="597932"/>
            <a:ext cx="228600" cy="8498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19200" y="1295400"/>
            <a:ext cx="3124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Commercial swing check valve.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551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52400"/>
            <a:ext cx="4343400" cy="579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2572881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Homemade Wasting Valve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582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LFOM</a:t>
            </a:r>
          </a:p>
          <a:p>
            <a:r>
              <a:rPr lang="en-US" dirty="0" smtClean="0"/>
              <a:t>Orifice Meter</a:t>
            </a:r>
          </a:p>
          <a:p>
            <a:r>
              <a:rPr lang="en-US" dirty="0" smtClean="0"/>
              <a:t>Pressure sensors</a:t>
            </a:r>
          </a:p>
          <a:p>
            <a:r>
              <a:rPr lang="en-US" dirty="0" smtClean="0"/>
              <a:t>Dye injection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1204912"/>
            <a:ext cx="4962525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38800" y="1371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Orifice 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9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ONSTRUCTION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4403464"/>
            <a:ext cx="2971800" cy="20325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</a:t>
            </a:r>
            <a:endParaRPr lang="en-US" dirty="0"/>
          </a:p>
        </p:txBody>
      </p:sp>
      <p:pic>
        <p:nvPicPr>
          <p:cNvPr id="7" name="Picture 6" descr="CONSTRUCTION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676400"/>
            <a:ext cx="3543300" cy="4724400"/>
          </a:xfrm>
          <a:prstGeom prst="rect">
            <a:avLst/>
          </a:prstGeom>
        </p:spPr>
      </p:pic>
      <p:pic>
        <p:nvPicPr>
          <p:cNvPr id="5" name="Content Placeholder 4" descr="CONSTRUCTION1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877357" y="1676400"/>
            <a:ext cx="2996085" cy="2590800"/>
          </a:xfrm>
        </p:spPr>
      </p:pic>
    </p:spTree>
    <p:extLst>
      <p:ext uri="{BB962C8B-B14F-4D97-AF65-F5344CB8AC3E}">
        <p14:creationId xmlns:p14="http://schemas.microsoft.com/office/powerpoint/2010/main" val="30384466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Modular Approach</a:t>
            </a:r>
            <a:endParaRPr lang="en-US" dirty="0"/>
          </a:p>
        </p:txBody>
      </p:sp>
      <p:pic>
        <p:nvPicPr>
          <p:cNvPr id="5" name="Content Placeholder 4" descr="modula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0"/>
            <a:ext cx="5689600" cy="4267200"/>
          </a:xfrm>
        </p:spPr>
      </p:pic>
      <p:pic>
        <p:nvPicPr>
          <p:cNvPr id="6" name="Picture 5" descr="boromi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648200"/>
            <a:ext cx="3235569" cy="1905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Pipe</a:t>
            </a:r>
            <a:endParaRPr lang="en-US" dirty="0"/>
          </a:p>
        </p:txBody>
      </p:sp>
      <p:pic>
        <p:nvPicPr>
          <p:cNvPr id="5" name="Content Placeholder 4" descr="1DRIVEPIP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34406"/>
            <a:ext cx="4191000" cy="3143250"/>
          </a:xfrm>
        </p:spPr>
      </p:pic>
      <p:pic>
        <p:nvPicPr>
          <p:cNvPr id="6" name="Content Placeholder 5" descr="drive pipe!!!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0137263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pic>
        <p:nvPicPr>
          <p:cNvPr id="4" name="Picture 3" descr="challengeaccep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057400"/>
            <a:ext cx="3972257" cy="323131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r>
              <a:rPr lang="en-US" dirty="0" smtClean="0"/>
              <a:t>Introduction and theory</a:t>
            </a:r>
          </a:p>
          <a:p>
            <a:r>
              <a:rPr lang="en-US" dirty="0" smtClean="0"/>
              <a:t>Modular pump fabrication</a:t>
            </a:r>
          </a:p>
          <a:p>
            <a:r>
              <a:rPr lang="en-US" dirty="0" smtClean="0"/>
              <a:t>Construction of hydraulic testing facility</a:t>
            </a:r>
          </a:p>
          <a:p>
            <a:r>
              <a:rPr lang="en-US" dirty="0" smtClean="0"/>
              <a:t>Experimental setup</a:t>
            </a:r>
          </a:p>
          <a:p>
            <a:r>
              <a:rPr lang="en-US" dirty="0" smtClean="0"/>
              <a:t>Future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50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 &amp; Available Head</a:t>
            </a:r>
            <a:endParaRPr lang="en-US" dirty="0"/>
          </a:p>
        </p:txBody>
      </p:sp>
      <p:pic>
        <p:nvPicPr>
          <p:cNvPr id="5" name="Content Placeholder 4" descr="elevati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600200"/>
            <a:ext cx="6477000" cy="4857750"/>
          </a:xfrm>
        </p:spPr>
      </p:pic>
    </p:spTree>
    <p:extLst>
      <p:ext uri="{BB962C8B-B14F-4D97-AF65-F5344CB8AC3E}">
        <p14:creationId xmlns:p14="http://schemas.microsoft.com/office/powerpoint/2010/main" val="859179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Valves</a:t>
            </a:r>
            <a:endParaRPr lang="en-US" dirty="0"/>
          </a:p>
        </p:txBody>
      </p:sp>
      <p:pic>
        <p:nvPicPr>
          <p:cNvPr id="5" name="Content Placeholder 4" descr="waste valv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Content Placeholder 5" descr="valve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84697" y="1600200"/>
            <a:ext cx="3965606" cy="4525963"/>
          </a:xfrm>
        </p:spPr>
      </p:pic>
    </p:spTree>
    <p:extLst>
      <p:ext uri="{BB962C8B-B14F-4D97-AF65-F5344CB8AC3E}">
        <p14:creationId xmlns:p14="http://schemas.microsoft.com/office/powerpoint/2010/main" val="3614159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Pressure Chamber</a:t>
            </a:r>
            <a:endParaRPr lang="en-US" dirty="0"/>
          </a:p>
        </p:txBody>
      </p:sp>
      <p:pic>
        <p:nvPicPr>
          <p:cNvPr id="6" name="Content Placeholder 5" descr="airchamb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0" y="4191000"/>
            <a:ext cx="3352800" cy="2514600"/>
          </a:xfrm>
        </p:spPr>
      </p:pic>
      <p:pic>
        <p:nvPicPr>
          <p:cNvPr id="5" name="Content Placeholder 4" descr="2airchamb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4000" y="1600200"/>
            <a:ext cx="3352800" cy="2514600"/>
          </a:xfrm>
        </p:spPr>
      </p:pic>
      <p:pic>
        <p:nvPicPr>
          <p:cNvPr id="7" name="Picture 6" descr="4airchamb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1600200"/>
            <a:ext cx="375285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1192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pic>
        <p:nvPicPr>
          <p:cNvPr id="5" name="Content Placeholder 4" descr="insanitywol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00656"/>
            <a:ext cx="4648200" cy="4638923"/>
          </a:xfr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Pumps: An Introduction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677194"/>
            <a:ext cx="3962400" cy="473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173468" cy="436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Pumps: An Introduction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6477000" y="1524000"/>
            <a:ext cx="1524000" cy="1066800"/>
          </a:xfrm>
          <a:prstGeom prst="ellipse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133600" y="3962400"/>
            <a:ext cx="1752600" cy="1219200"/>
          </a:xfrm>
          <a:prstGeom prst="ellipse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85800" y="4114800"/>
            <a:ext cx="1371600" cy="914400"/>
          </a:xfrm>
          <a:prstGeom prst="ellipse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2895600" y="2133600"/>
            <a:ext cx="3810000" cy="2743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1828800" y="4419600"/>
            <a:ext cx="762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32" name="Picture 31" descr="Drople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29400" y="1143000"/>
            <a:ext cx="1219200" cy="13450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RamPump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2362200"/>
            <a:ext cx="8785351" cy="338766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/>
          <a:lstStyle/>
          <a:p>
            <a:r>
              <a:rPr lang="en-US" dirty="0" smtClean="0"/>
              <a:t>Ramp Pump: Components</a:t>
            </a:r>
            <a:endParaRPr lang="en-US" dirty="0"/>
          </a:p>
        </p:txBody>
      </p:sp>
      <p:sp>
        <p:nvSpPr>
          <p:cNvPr id="4" name="Line Callout 1 3"/>
          <p:cNvSpPr/>
          <p:nvPr/>
        </p:nvSpPr>
        <p:spPr bwMode="auto">
          <a:xfrm>
            <a:off x="2819400" y="2971800"/>
            <a:ext cx="914400" cy="646331"/>
          </a:xfrm>
          <a:prstGeom prst="borderCallout1">
            <a:avLst>
              <a:gd name="adj1" fmla="val 102791"/>
              <a:gd name="adj2" fmla="val 47104"/>
              <a:gd name="adj3" fmla="val 152454"/>
              <a:gd name="adj4" fmla="val 73394"/>
            </a:avLst>
          </a:prstGeom>
          <a:noFill/>
          <a:ln>
            <a:headEnd type="none" w="lg" len="med"/>
            <a:tailEnd type="non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Waste Valve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" name="Line Callout 1 4"/>
          <p:cNvSpPr/>
          <p:nvPr/>
        </p:nvSpPr>
        <p:spPr bwMode="auto">
          <a:xfrm>
            <a:off x="4876800" y="2971800"/>
            <a:ext cx="1600200" cy="369332"/>
          </a:xfrm>
          <a:prstGeom prst="borderCallout1">
            <a:avLst>
              <a:gd name="adj1" fmla="val 102791"/>
              <a:gd name="adj2" fmla="val 47104"/>
              <a:gd name="adj3" fmla="val 211578"/>
              <a:gd name="adj4" fmla="val 50366"/>
            </a:avLst>
          </a:prstGeom>
          <a:noFill/>
          <a:ln>
            <a:headEnd type="none" w="lg" len="med"/>
            <a:tailEnd type="non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Air Chamber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6" name="Line Callout 1 5"/>
          <p:cNvSpPr/>
          <p:nvPr/>
        </p:nvSpPr>
        <p:spPr bwMode="auto">
          <a:xfrm>
            <a:off x="1295400" y="3962400"/>
            <a:ext cx="838200" cy="646331"/>
          </a:xfrm>
          <a:prstGeom prst="borderCallout1">
            <a:avLst>
              <a:gd name="adj1" fmla="val 102791"/>
              <a:gd name="adj2" fmla="val 47104"/>
              <a:gd name="adj3" fmla="val 150343"/>
              <a:gd name="adj4" fmla="val 13692"/>
            </a:avLst>
          </a:prstGeom>
          <a:noFill/>
          <a:ln>
            <a:headEnd type="none" w="lg" len="med"/>
            <a:tailEnd type="non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Drive Pipe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Line Callout 1 7"/>
          <p:cNvSpPr/>
          <p:nvPr/>
        </p:nvSpPr>
        <p:spPr bwMode="auto">
          <a:xfrm>
            <a:off x="7543800" y="5334000"/>
            <a:ext cx="1143000" cy="923330"/>
          </a:xfrm>
          <a:prstGeom prst="borderCallout1">
            <a:avLst>
              <a:gd name="adj1" fmla="val -6589"/>
              <a:gd name="adj2" fmla="val 45910"/>
              <a:gd name="adj3" fmla="val -78975"/>
              <a:gd name="adj4" fmla="val 6203"/>
            </a:avLst>
          </a:prstGeom>
          <a:noFill/>
          <a:ln>
            <a:headEnd type="none" w="lg" len="med"/>
            <a:tailEnd type="non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High Pressure Line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9" name="Line Callout 1 8"/>
          <p:cNvSpPr/>
          <p:nvPr/>
        </p:nvSpPr>
        <p:spPr bwMode="auto">
          <a:xfrm>
            <a:off x="4648200" y="5791200"/>
            <a:ext cx="1143000" cy="923330"/>
          </a:xfrm>
          <a:prstGeom prst="borderCallout1">
            <a:avLst>
              <a:gd name="adj1" fmla="val -676"/>
              <a:gd name="adj2" fmla="val 47104"/>
              <a:gd name="adj3" fmla="val -56803"/>
              <a:gd name="adj4" fmla="val 95755"/>
            </a:avLst>
          </a:prstGeom>
          <a:noFill/>
          <a:ln>
            <a:headEnd type="none" w="lg" len="med"/>
            <a:tailEnd type="non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High Pressure Valve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2" name="Flowchart: Magnetic Disk 11"/>
          <p:cNvSpPr/>
          <p:nvPr/>
        </p:nvSpPr>
        <p:spPr bwMode="auto">
          <a:xfrm>
            <a:off x="152400" y="3886200"/>
            <a:ext cx="838200" cy="733663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505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</a:t>
            </a:r>
          </a:p>
        </p:txBody>
      </p:sp>
      <p:sp>
        <p:nvSpPr>
          <p:cNvPr id="15" name="Flowchart: Magnetic Disk 14"/>
          <p:cNvSpPr/>
          <p:nvPr/>
        </p:nvSpPr>
        <p:spPr bwMode="auto">
          <a:xfrm>
            <a:off x="8153400" y="2362200"/>
            <a:ext cx="609600" cy="1371600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07388" y="190500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Destination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 descr="RamPumpAccel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2286000"/>
            <a:ext cx="8839200" cy="340843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/>
          <a:lstStyle/>
          <a:p>
            <a:r>
              <a:rPr lang="en-US" dirty="0" smtClean="0"/>
              <a:t>Hydraulic Transients: Acceleration</a:t>
            </a:r>
            <a:endParaRPr lang="en-US" dirty="0"/>
          </a:p>
        </p:txBody>
      </p:sp>
      <p:sp>
        <p:nvSpPr>
          <p:cNvPr id="12" name="Flowchart: Magnetic Disk 11"/>
          <p:cNvSpPr/>
          <p:nvPr/>
        </p:nvSpPr>
        <p:spPr bwMode="auto">
          <a:xfrm>
            <a:off x="152400" y="3886200"/>
            <a:ext cx="838200" cy="733663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505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</a:t>
            </a:r>
          </a:p>
        </p:txBody>
      </p:sp>
      <p:sp>
        <p:nvSpPr>
          <p:cNvPr id="15" name="Flowchart: Magnetic Disk 14"/>
          <p:cNvSpPr/>
          <p:nvPr/>
        </p:nvSpPr>
        <p:spPr bwMode="auto">
          <a:xfrm>
            <a:off x="8153400" y="2362200"/>
            <a:ext cx="609600" cy="1371600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07388" y="190500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Destination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1219200" y="4419600"/>
            <a:ext cx="11430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RamPumpDec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8600" y="2590800"/>
            <a:ext cx="8534401" cy="32909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/>
          <a:lstStyle/>
          <a:p>
            <a:r>
              <a:rPr lang="en-US" dirty="0" smtClean="0"/>
              <a:t>Hydraulic Transients: Deceleration</a:t>
            </a:r>
            <a:endParaRPr lang="en-US" dirty="0"/>
          </a:p>
        </p:txBody>
      </p:sp>
      <p:sp>
        <p:nvSpPr>
          <p:cNvPr id="12" name="Flowchart: Magnetic Disk 11"/>
          <p:cNvSpPr/>
          <p:nvPr/>
        </p:nvSpPr>
        <p:spPr bwMode="auto">
          <a:xfrm>
            <a:off x="152400" y="3886200"/>
            <a:ext cx="838200" cy="733663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505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</a:t>
            </a:r>
          </a:p>
        </p:txBody>
      </p:sp>
      <p:sp>
        <p:nvSpPr>
          <p:cNvPr id="15" name="Flowchart: Magnetic Disk 14"/>
          <p:cNvSpPr/>
          <p:nvPr/>
        </p:nvSpPr>
        <p:spPr bwMode="auto">
          <a:xfrm>
            <a:off x="8153400" y="2362200"/>
            <a:ext cx="609600" cy="1371600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07388" y="190500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Destination</a:t>
            </a:r>
            <a:endParaRPr lang="en-US" dirty="0"/>
          </a:p>
        </p:txBody>
      </p:sp>
      <p:sp>
        <p:nvSpPr>
          <p:cNvPr id="17" name="Arc 16"/>
          <p:cNvSpPr/>
          <p:nvPr/>
        </p:nvSpPr>
        <p:spPr bwMode="auto">
          <a:xfrm>
            <a:off x="5029200" y="3581400"/>
            <a:ext cx="1447800" cy="1219200"/>
          </a:xfrm>
          <a:prstGeom prst="arc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8" name="Arc 17"/>
          <p:cNvSpPr/>
          <p:nvPr/>
        </p:nvSpPr>
        <p:spPr bwMode="auto">
          <a:xfrm>
            <a:off x="5181600" y="3352800"/>
            <a:ext cx="1447800" cy="1219200"/>
          </a:xfrm>
          <a:prstGeom prst="arc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1" name="Arc 20"/>
          <p:cNvSpPr/>
          <p:nvPr/>
        </p:nvSpPr>
        <p:spPr bwMode="auto">
          <a:xfrm>
            <a:off x="3810000" y="3429000"/>
            <a:ext cx="1447800" cy="1219200"/>
          </a:xfrm>
          <a:prstGeom prst="arc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2" name="Arc 21"/>
          <p:cNvSpPr/>
          <p:nvPr/>
        </p:nvSpPr>
        <p:spPr bwMode="auto">
          <a:xfrm>
            <a:off x="4114800" y="3657600"/>
            <a:ext cx="1447800" cy="1219200"/>
          </a:xfrm>
          <a:prstGeom prst="arc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RamPumpPump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8600" y="2590800"/>
            <a:ext cx="8382000" cy="323213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/>
          <a:lstStyle/>
          <a:p>
            <a:r>
              <a:rPr lang="en-US" dirty="0" smtClean="0"/>
              <a:t>Hydraulic Transients: Pumping</a:t>
            </a:r>
            <a:endParaRPr lang="en-US" dirty="0"/>
          </a:p>
        </p:txBody>
      </p:sp>
      <p:sp>
        <p:nvSpPr>
          <p:cNvPr id="12" name="Flowchart: Magnetic Disk 11"/>
          <p:cNvSpPr/>
          <p:nvPr/>
        </p:nvSpPr>
        <p:spPr bwMode="auto">
          <a:xfrm>
            <a:off x="152400" y="3886200"/>
            <a:ext cx="838200" cy="733663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505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</a:t>
            </a:r>
          </a:p>
        </p:txBody>
      </p:sp>
      <p:sp>
        <p:nvSpPr>
          <p:cNvPr id="15" name="Flowchart: Magnetic Disk 14"/>
          <p:cNvSpPr/>
          <p:nvPr/>
        </p:nvSpPr>
        <p:spPr bwMode="auto">
          <a:xfrm>
            <a:off x="8153400" y="2362200"/>
            <a:ext cx="609600" cy="1371600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07388" y="190500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Destination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7086600" y="3200400"/>
            <a:ext cx="838200" cy="1371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</a:t>
            </a:r>
          </a:p>
          <a:p>
            <a:r>
              <a:rPr lang="en-US" dirty="0" smtClean="0"/>
              <a:t>Relatively easy to build</a:t>
            </a:r>
          </a:p>
          <a:p>
            <a:r>
              <a:rPr lang="en-US" dirty="0" smtClean="0"/>
              <a:t>To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27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2801</TotalTime>
  <Words>172</Words>
  <Application>Microsoft Office PowerPoint</Application>
  <PresentationFormat>On-screen Show (4:3)</PresentationFormat>
  <Paragraphs>74</Paragraphs>
  <Slides>23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1_AguaClara the road</vt:lpstr>
      <vt:lpstr>Ram Pump</vt:lpstr>
      <vt:lpstr>Outline</vt:lpstr>
      <vt:lpstr>Ram Pumps: An Introduction</vt:lpstr>
      <vt:lpstr>Ram Pumps: An Introduction</vt:lpstr>
      <vt:lpstr>Ramp Pump: Components</vt:lpstr>
      <vt:lpstr>Hydraulic Transients: Acceleration</vt:lpstr>
      <vt:lpstr>Hydraulic Transients: Deceleration</vt:lpstr>
      <vt:lpstr>Hydraulic Transients: Pumping</vt:lpstr>
      <vt:lpstr>Design Goals</vt:lpstr>
      <vt:lpstr>PowerPoint Presentation</vt:lpstr>
      <vt:lpstr>Hydraulic Test Facility (AKA The Tower of Power)</vt:lpstr>
      <vt:lpstr>PowerPoint Presentation</vt:lpstr>
      <vt:lpstr>Hydraulic Testing Facility (The Tower of Power)</vt:lpstr>
      <vt:lpstr>PowerPoint Presentation</vt:lpstr>
      <vt:lpstr>PowerPoint Presentation</vt:lpstr>
      <vt:lpstr>Data Collection</vt:lpstr>
      <vt:lpstr>Construction</vt:lpstr>
      <vt:lpstr>A Modular Approach</vt:lpstr>
      <vt:lpstr>Drive Pipe</vt:lpstr>
      <vt:lpstr>Elevation &amp; Available Head</vt:lpstr>
      <vt:lpstr>Valves</vt:lpstr>
      <vt:lpstr>Air Pressure Chamber</vt:lpstr>
      <vt:lpstr>Future Work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CIT Lab User</cp:lastModifiedBy>
  <cp:revision>278</cp:revision>
  <dcterms:created xsi:type="dcterms:W3CDTF">2008-08-26T14:48:34Z</dcterms:created>
  <dcterms:modified xsi:type="dcterms:W3CDTF">2012-03-29T17:20:37Z</dcterms:modified>
</cp:coreProperties>
</file>