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8"/>
  </p:notesMasterIdLst>
  <p:handoutMasterIdLst>
    <p:handoutMasterId r:id="rId19"/>
  </p:handoutMasterIdLst>
  <p:sldIdLst>
    <p:sldId id="475" r:id="rId2"/>
    <p:sldId id="478" r:id="rId3"/>
    <p:sldId id="501" r:id="rId4"/>
    <p:sldId id="493" r:id="rId5"/>
    <p:sldId id="514" r:id="rId6"/>
    <p:sldId id="515" r:id="rId7"/>
    <p:sldId id="516" r:id="rId8"/>
    <p:sldId id="517" r:id="rId9"/>
    <p:sldId id="518" r:id="rId10"/>
    <p:sldId id="519" r:id="rId11"/>
    <p:sldId id="520" r:id="rId12"/>
    <p:sldId id="521" r:id="rId13"/>
    <p:sldId id="522" r:id="rId14"/>
    <p:sldId id="523" r:id="rId15"/>
    <p:sldId id="513" r:id="rId16"/>
    <p:sldId id="512" r:id="rId17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68166" autoAdjust="0"/>
  </p:normalViewPr>
  <p:slideViewPr>
    <p:cSldViewPr>
      <p:cViewPr varScale="1">
        <p:scale>
          <a:sx n="51" d="100"/>
          <a:sy n="51" d="100"/>
        </p:scale>
        <p:origin x="-11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122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200" y="-78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47244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r>
              <a:rPr lang="en-US" dirty="0" smtClean="0"/>
              <a:t>CEE 4540: Sustainable Municipal Drinking Water Treatment</a:t>
            </a:r>
          </a:p>
          <a:p>
            <a:r>
              <a:rPr lang="en-US" dirty="0" smtClean="0"/>
              <a:t>Monroe Weber-Shirk</a:t>
            </a:r>
            <a:endParaRPr lang="en-US" dirty="0"/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E5858FC7-A491-4C1D-BE15-441EB2A2CED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43526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7913D7C8-1D10-4E5B-8A9B-B2BE7F2B76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25381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820680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our</a:t>
            </a:r>
            <a:r>
              <a:rPr lang="en-US" baseline="0" dirty="0" smtClean="0"/>
              <a:t> trials, we used a delivery height of 2m because we are limited in our lab space and pressure sensors were not working.</a:t>
            </a:r>
            <a:endParaRPr lang="en-US" dirty="0" smtClean="0"/>
          </a:p>
          <a:p>
            <a:endParaRPr lang="en-US" dirty="0" smtClean="0"/>
          </a:p>
          <a:p>
            <a:endParaRPr lang="en-US" baseline="0" dirty="0" smtClean="0"/>
          </a:p>
          <a:p>
            <a:r>
              <a:rPr lang="en-US" baseline="0" dirty="0" smtClean="0"/>
              <a:t>We will need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74F8A-1DCE-4F22-8093-D2507DCD039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51602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Using the efficiencies calculated for the</a:t>
            </a:r>
            <a:r>
              <a:rPr lang="en-US" baseline="0" dirty="0" smtClean="0"/>
              <a:t> best-case scenario for each of the tested flow rates, the estimated delivery flow rate for a delivery height of 7.15m was estimated.</a:t>
            </a:r>
          </a:p>
          <a:p>
            <a:endParaRPr lang="en-US" baseline="0" dirty="0" smtClean="0"/>
          </a:p>
          <a:p>
            <a:r>
              <a:rPr lang="en-US" baseline="0" dirty="0" smtClean="0"/>
              <a:t>We have determined that we need a delivery flow rate of 0.01 L/s to supply an </a:t>
            </a:r>
            <a:r>
              <a:rPr lang="en-US" baseline="0" dirty="0" err="1" smtClean="0"/>
              <a:t>AguaClara</a:t>
            </a:r>
            <a:r>
              <a:rPr lang="en-US" baseline="0" dirty="0" smtClean="0"/>
              <a:t> plant with 1100 L of treated water a day, to fill the stock tanks and bathroom, plus some additional water for cleaning and other uses.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74F8A-1DCE-4F22-8093-D2507DCD039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387424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7F778D-8FE9-43F8-8242-8C244FF56F13}" type="slidenum">
              <a:rPr lang="en-US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145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endParaRPr lang="en-US" sz="17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-result in lower ram</a:t>
            </a:r>
            <a:r>
              <a:rPr lang="en-US" baseline="0" dirty="0" smtClean="0"/>
              <a:t> pump efficiency—fixing these should increase our efficiency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74F8A-1DCE-4F22-8093-D2507DCD039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114174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74F8A-1DCE-4F22-8093-D2507DCD039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672505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**because</a:t>
            </a:r>
            <a:r>
              <a:rPr lang="en-US" baseline="0" dirty="0" smtClean="0"/>
              <a:t> our goal is to optimize ram pump efficiency, we are more concerned with this data than the flow rate data.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Optimal cycle time for each drive</a:t>
            </a:r>
            <a:r>
              <a:rPr lang="en-US" baseline="0" dirty="0" smtClean="0"/>
              <a:t> flow rate.  We believe that this optimal cycle time decreases with decreasing flow rate, as can be seen from our efficiency data..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274F8A-1DCE-4F22-8093-D2507DCD039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67250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35688495-61E6-4C43-9431-EA7C184628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ECB2E-A233-43CF-B1E2-6433B9CB7F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A5AD3-08CC-4598-BE40-CD82AC3891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9674A-2335-4D63-923F-889337434E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92B4-78F1-42E2-AFF8-75AECCA8D8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6DE9-936A-4892-B48E-BC5981E69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7A795-0F78-44F3-A0FC-134940021A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A8437-DF20-408E-9EC8-9AD0F83404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97E3B-4BD4-4D27-AA52-CBAF8D6425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4635F-EEFC-45D6-A1A7-222B36D010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5E825E6-5608-4DD7-9AF8-76D49B509DE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ahina%20Wang\Documents\Cornell\Aguaclara\Ram%20Pump\Final%20Presentation\IMG_1202.MOV" TargetMode="Externa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524000" y="5105400"/>
            <a:ext cx="5334000" cy="1143000"/>
          </a:xfrm>
        </p:spPr>
        <p:txBody>
          <a:bodyPr/>
          <a:lstStyle/>
          <a:p>
            <a:r>
              <a:rPr lang="en-US" b="1" dirty="0" smtClean="0"/>
              <a:t>Jill Freeman </a:t>
            </a:r>
          </a:p>
          <a:p>
            <a:r>
              <a:rPr lang="en-US" b="1" dirty="0" smtClean="0"/>
              <a:t>Sam </a:t>
            </a:r>
            <a:r>
              <a:rPr lang="en-US" b="1" dirty="0" err="1" smtClean="0"/>
              <a:t>Rabkin</a:t>
            </a:r>
            <a:endParaRPr lang="en-US" b="1" dirty="0" smtClean="0"/>
          </a:p>
          <a:p>
            <a:r>
              <a:rPr lang="en-US" b="1" dirty="0" smtClean="0"/>
              <a:t>Mahina Wang</a:t>
            </a:r>
            <a:endParaRPr lang="en-US" b="1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Ram Pump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Shaking in drive pipe</a:t>
            </a:r>
          </a:p>
          <a:p>
            <a:r>
              <a:rPr lang="en-US" dirty="0" smtClean="0"/>
              <a:t>Leaks in pump and air chamber</a:t>
            </a:r>
          </a:p>
          <a:p>
            <a:r>
              <a:rPr lang="en-US" dirty="0" smtClean="0"/>
              <a:t>Stuck check valve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4524874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Results:</a:t>
            </a:r>
            <a:br>
              <a:rPr lang="en-US" dirty="0" smtClean="0"/>
            </a:br>
            <a:r>
              <a:rPr lang="en-US" dirty="0" smtClean="0"/>
              <a:t>Delivery </a:t>
            </a:r>
            <a:r>
              <a:rPr lang="en-US" dirty="0" smtClean="0"/>
              <a:t>flow rates (mL/s)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65968669"/>
              </p:ext>
            </p:extLst>
          </p:nvPr>
        </p:nvGraphicFramePr>
        <p:xfrm>
          <a:off x="1752600" y="2362200"/>
          <a:ext cx="5791200" cy="3810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447800"/>
                <a:gridCol w="1447800"/>
                <a:gridCol w="1447800"/>
                <a:gridCol w="1447800"/>
              </a:tblGrid>
              <a:tr h="952500">
                <a:tc>
                  <a:txBody>
                    <a:bodyPr/>
                    <a:lstStyle/>
                    <a:p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b="1" dirty="0" smtClean="0"/>
                        <a:t>0.5</a:t>
                      </a:r>
                      <a:endParaRPr lang="en-US" sz="4400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400" b="1" dirty="0" smtClean="0"/>
                        <a:t>1</a:t>
                      </a:r>
                      <a:endParaRPr lang="en-US" sz="4400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400" b="1" dirty="0" smtClean="0"/>
                        <a:t>1.5</a:t>
                      </a:r>
                      <a:endParaRPr lang="en-US" sz="4400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US" sz="4400" b="1" dirty="0" smtClean="0"/>
                        <a:t>80</a:t>
                      </a:r>
                      <a:endParaRPr lang="en-US" sz="4400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15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1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--</a:t>
                      </a:r>
                      <a:endParaRPr lang="en-US" sz="4400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US" sz="4400" b="1" dirty="0" smtClean="0"/>
                        <a:t>100</a:t>
                      </a:r>
                      <a:endParaRPr lang="en-US" sz="4400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33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8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--</a:t>
                      </a:r>
                      <a:endParaRPr lang="en-US" sz="4400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US" sz="4400" b="1" dirty="0" smtClean="0"/>
                        <a:t>130</a:t>
                      </a:r>
                      <a:endParaRPr lang="en-US" sz="4400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42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14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3</a:t>
                      </a:r>
                      <a:endParaRPr lang="en-US" sz="4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886200" y="1752599"/>
            <a:ext cx="28055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Cycle time (s)</a:t>
            </a:r>
            <a:endParaRPr lang="en-US" sz="3600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-449699" y="4171933"/>
            <a:ext cx="35269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Drive flow (mL/s)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4396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Results: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Pumping </a:t>
            </a:r>
            <a:r>
              <a:rPr lang="en-US" dirty="0" smtClean="0"/>
              <a:t>efficiency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879194286"/>
              </p:ext>
            </p:extLst>
          </p:nvPr>
        </p:nvGraphicFramePr>
        <p:xfrm>
          <a:off x="1752600" y="2362200"/>
          <a:ext cx="5791200" cy="3810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447800"/>
                <a:gridCol w="1447800"/>
                <a:gridCol w="1447800"/>
                <a:gridCol w="1447800"/>
              </a:tblGrid>
              <a:tr h="952500">
                <a:tc>
                  <a:txBody>
                    <a:bodyPr/>
                    <a:lstStyle/>
                    <a:p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b="1" dirty="0" smtClean="0"/>
                        <a:t>0.5</a:t>
                      </a:r>
                      <a:endParaRPr lang="en-US" sz="4400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400" b="1" dirty="0" smtClean="0"/>
                        <a:t>1</a:t>
                      </a:r>
                      <a:endParaRPr lang="en-US" sz="4400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400" b="1" dirty="0" smtClean="0"/>
                        <a:t>1.5</a:t>
                      </a:r>
                      <a:endParaRPr lang="en-US" sz="4400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US" sz="4400" b="1" dirty="0" smtClean="0"/>
                        <a:t>80</a:t>
                      </a:r>
                      <a:endParaRPr lang="en-US" sz="4400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0.27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0.02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--</a:t>
                      </a:r>
                      <a:endParaRPr lang="en-US" sz="4400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US" sz="4400" b="1" dirty="0" smtClean="0"/>
                        <a:t>100</a:t>
                      </a:r>
                      <a:endParaRPr lang="en-US" sz="4400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0.47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0.12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--</a:t>
                      </a:r>
                      <a:endParaRPr lang="en-US" sz="4400" dirty="0"/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r>
                        <a:rPr lang="en-US" sz="4400" b="1" dirty="0" smtClean="0"/>
                        <a:t>130</a:t>
                      </a:r>
                      <a:endParaRPr lang="en-US" sz="4400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0.45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0.15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0.03</a:t>
                      </a:r>
                      <a:endParaRPr lang="en-US" sz="4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886200" y="1752599"/>
            <a:ext cx="28055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Cycle time (s)</a:t>
            </a:r>
            <a:endParaRPr lang="en-US" sz="3600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-449699" y="4171933"/>
            <a:ext cx="35269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Drive flow (mL/s)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16043871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Results: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Pump </a:t>
            </a:r>
            <a:r>
              <a:rPr lang="en-US" dirty="0" smtClean="0"/>
              <a:t>efficiency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𝑜</m:t>
                          </m:r>
                        </m:sub>
                      </m:sSub>
                      <m:r>
                        <a:rPr lang="en-US" i="1" smtClean="0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h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/>
                          <a:ea typeface="Cambria Math"/>
                        </a:rPr>
                        <m:t>η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×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</m:d>
                    </m:oMath>
                  </m:oMathPara>
                </a14:m>
                <a:endParaRPr lang="en-US" b="0" dirty="0" smtClean="0">
                  <a:ea typeface="Cambria Math"/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 cstate="print"/>
                <a:stretch>
                  <a:fillRect t="-1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794626"/>
            <a:ext cx="9144000" cy="5309179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 bwMode="auto">
          <a:xfrm flipV="1">
            <a:off x="1600200" y="2438400"/>
            <a:ext cx="0" cy="1295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H="1">
            <a:off x="4419600" y="3733800"/>
            <a:ext cx="1905000" cy="7620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8001000" y="3086100"/>
            <a:ext cx="0" cy="23241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838200" y="2209800"/>
            <a:ext cx="0" cy="3200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5" name="TextBox 14"/>
              <p:cNvSpPr txBox="1"/>
              <p:nvPr/>
            </p:nvSpPr>
            <p:spPr>
              <a:xfrm>
                <a:off x="966968" y="2605873"/>
                <a:ext cx="66838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𝑄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</a:rPr>
                            <m:t>𝑜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6968" y="2605873"/>
                <a:ext cx="668388" cy="523220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t="-10465" r="-24771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6" name="TextBox 15"/>
              <p:cNvSpPr txBox="1"/>
              <p:nvPr/>
            </p:nvSpPr>
            <p:spPr>
              <a:xfrm>
                <a:off x="228600" y="3270766"/>
                <a:ext cx="46814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h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3270766"/>
                <a:ext cx="468140" cy="523220"/>
              </a:xfrm>
              <a:prstGeom prst="rect">
                <a:avLst/>
              </a:prstGeom>
              <a:blipFill rotWithShape="1">
                <a:blip r:embed="rId6" cstate="print"/>
                <a:stretch>
                  <a:fillRect t="-10588" r="-35526" b="-341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7" name="TextBox 16"/>
              <p:cNvSpPr txBox="1"/>
              <p:nvPr/>
            </p:nvSpPr>
            <p:spPr>
              <a:xfrm>
                <a:off x="4953000" y="3640098"/>
                <a:ext cx="60901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𝑄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000" y="3640098"/>
                <a:ext cx="609013" cy="523220"/>
              </a:xfrm>
              <a:prstGeom prst="rect">
                <a:avLst/>
              </a:prstGeom>
              <a:blipFill rotWithShape="1">
                <a:blip r:embed="rId7" cstate="print"/>
                <a:stretch>
                  <a:fillRect t="-10465" r="-27273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8" name="TextBox 17"/>
              <p:cNvSpPr txBox="1"/>
              <p:nvPr/>
            </p:nvSpPr>
            <p:spPr>
              <a:xfrm>
                <a:off x="8001000" y="3930134"/>
                <a:ext cx="53501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𝐻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1000" y="3930134"/>
                <a:ext cx="535018" cy="523220"/>
              </a:xfrm>
              <a:prstGeom prst="rect">
                <a:avLst/>
              </a:prstGeom>
              <a:blipFill rotWithShape="1">
                <a:blip r:embed="rId8" cstate="print"/>
                <a:stretch>
                  <a:fillRect t="-10465" r="-31034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7891263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Results: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Estimated </a:t>
            </a:r>
            <a:r>
              <a:rPr lang="en-US" dirty="0" smtClean="0"/>
              <a:t>delivery flow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49693340"/>
              </p:ext>
            </p:extLst>
          </p:nvPr>
        </p:nvGraphicFramePr>
        <p:xfrm>
          <a:off x="533400" y="2362200"/>
          <a:ext cx="8229600" cy="2971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74295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Input flow rate (mL/s)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Delivery flow rate (mL/s)</a:t>
                      </a:r>
                      <a:endParaRPr lang="en-US" sz="2800" dirty="0"/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80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4</a:t>
                      </a:r>
                      <a:endParaRPr lang="en-US" sz="2800" dirty="0"/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100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8.8</a:t>
                      </a:r>
                      <a:endParaRPr lang="en-US" sz="2800" dirty="0"/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130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11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890001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 anchor="ctr"/>
          <a:lstStyle/>
          <a:p>
            <a:r>
              <a:rPr lang="en-US" dirty="0" smtClean="0"/>
              <a:t>Modification of check valve</a:t>
            </a:r>
          </a:p>
          <a:p>
            <a:r>
              <a:rPr lang="en-US" dirty="0" smtClean="0"/>
              <a:t>Experimentation with different check valve weights</a:t>
            </a:r>
          </a:p>
          <a:p>
            <a:r>
              <a:rPr lang="en-US" dirty="0" smtClean="0"/>
              <a:t>Use of pressure sensors</a:t>
            </a:r>
          </a:p>
          <a:p>
            <a:r>
              <a:rPr lang="en-US" dirty="0" smtClean="0"/>
              <a:t>Improved measurement of input and output flow rates</a:t>
            </a:r>
            <a:endParaRPr lang="en-US" dirty="0"/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915442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24600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Content Placeholder 4" descr="Droplet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0" y="2057400"/>
            <a:ext cx="3307702" cy="364914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006392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525963"/>
          </a:xfrm>
        </p:spPr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Goals</a:t>
            </a:r>
          </a:p>
          <a:p>
            <a:r>
              <a:rPr lang="en-US" dirty="0" smtClean="0"/>
              <a:t>Test </a:t>
            </a:r>
            <a:r>
              <a:rPr lang="en-US" dirty="0" smtClean="0"/>
              <a:t>Apparatus</a:t>
            </a:r>
          </a:p>
          <a:p>
            <a:r>
              <a:rPr lang="en-US" dirty="0" smtClean="0"/>
              <a:t>Hydraulic testing facility</a:t>
            </a:r>
          </a:p>
          <a:p>
            <a:r>
              <a:rPr lang="en-US" dirty="0" smtClean="0"/>
              <a:t>Preliminary Results</a:t>
            </a:r>
            <a:endParaRPr lang="en-US" dirty="0" smtClean="0"/>
          </a:p>
          <a:p>
            <a:r>
              <a:rPr lang="en-US" dirty="0" smtClean="0"/>
              <a:t>Future </a:t>
            </a:r>
            <a:r>
              <a:rPr lang="en-US" dirty="0" smtClean="0"/>
              <a:t>teams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9992509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76400"/>
            <a:ext cx="7173468" cy="4365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5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" name="Straight Arrow Connector 21"/>
          <p:cNvCxnSpPr/>
          <p:nvPr/>
        </p:nvCxnSpPr>
        <p:spPr bwMode="auto">
          <a:xfrm flipV="1">
            <a:off x="2895600" y="2133600"/>
            <a:ext cx="3810000" cy="27432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lg" len="med"/>
            <a:tailEnd type="arrow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>
            <a:off x="1828800" y="4419600"/>
            <a:ext cx="762000" cy="4572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lg" len="med"/>
            <a:tailEnd type="arrow"/>
          </a:ln>
          <a:effectLst/>
        </p:spPr>
      </p:cxnSp>
      <p:pic>
        <p:nvPicPr>
          <p:cNvPr id="32" name="Picture 31" descr="Droplet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29400" y="1143000"/>
            <a:ext cx="1219200" cy="1345053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design:</a:t>
            </a:r>
          </a:p>
          <a:p>
            <a:pPr lvl="1"/>
            <a:r>
              <a:rPr lang="en-US" dirty="0" smtClean="0"/>
              <a:t>Smaller, simpler, more </a:t>
            </a:r>
            <a:r>
              <a:rPr lang="en-US" dirty="0" smtClean="0"/>
              <a:t>efficient</a:t>
            </a:r>
          </a:p>
          <a:p>
            <a:r>
              <a:rPr lang="en-US" dirty="0" smtClean="0"/>
              <a:t>Easy maintenance</a:t>
            </a:r>
          </a:p>
          <a:p>
            <a:r>
              <a:rPr lang="en-US" dirty="0" smtClean="0"/>
              <a:t>Determine ways of </a:t>
            </a:r>
            <a:r>
              <a:rPr lang="en-US" dirty="0" smtClean="0"/>
              <a:t>measurement</a:t>
            </a:r>
          </a:p>
          <a:p>
            <a:r>
              <a:rPr lang="en-US" dirty="0" smtClean="0"/>
              <a:t>Design a pump for a drive flow rate of 0.1 L/s to pump a minimum of 0.01 L/s</a:t>
            </a:r>
          </a:p>
          <a:p>
            <a:pPr lvl="1"/>
            <a:r>
              <a:rPr lang="en-US" dirty="0" smtClean="0"/>
              <a:t>d</a:t>
            </a:r>
            <a:r>
              <a:rPr lang="en-US" dirty="0" smtClean="0"/>
              <a:t>elivery heigh</a:t>
            </a:r>
            <a:r>
              <a:rPr lang="en-US" dirty="0" smtClean="0"/>
              <a:t>t of 7.15m to chemical stock tanks and bathroom facilities</a:t>
            </a:r>
            <a:endParaRPr lang="en-US" dirty="0" smtClean="0"/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24600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324600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69427862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Apparatus</a:t>
            </a:r>
            <a:endParaRPr lang="en-US" dirty="0"/>
          </a:p>
        </p:txBody>
      </p:sp>
      <p:pic>
        <p:nvPicPr>
          <p:cNvPr id="4" name="Content Placeholder 3" descr="Preliminary Ram Pump Schematic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435031" y="2386631"/>
            <a:ext cx="5311831" cy="2947369"/>
          </a:xfrm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191000" y="1600200"/>
            <a:ext cx="4724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sz="3200" kern="0" dirty="0" smtClean="0">
                <a:latin typeface="+mn-lt"/>
                <a:cs typeface="+mn-cs"/>
              </a:rPr>
              <a:t>Ram Pump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Ø"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Drive pipe: ¾”</a:t>
            </a:r>
            <a:r>
              <a:rPr lang="en-US" sz="3200" kern="0" dirty="0" smtClean="0">
                <a:latin typeface="+mn-lt"/>
                <a:cs typeface="+mn-cs"/>
              </a:rPr>
              <a:t>, 1.4m</a:t>
            </a:r>
            <a:endParaRPr kumimoji="0" lang="en-US" sz="32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3200" kern="0" dirty="0" smtClean="0">
                <a:latin typeface="+mn-lt"/>
                <a:cs typeface="+mn-cs"/>
              </a:rPr>
              <a:t>D</a:t>
            </a:r>
            <a:r>
              <a:rPr kumimoji="0" lang="en-US" sz="32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elivery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pipe: ½”, 2m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3200" kern="0" dirty="0" smtClean="0">
                <a:latin typeface="+mn-lt"/>
                <a:cs typeface="+mn-cs"/>
              </a:rPr>
              <a:t>2 check valves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Ø"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6" descr="a"/>
          <p:cNvPicPr>
            <a:picLocks noChangeAspect="1" noChangeArrowheads="1"/>
          </p:cNvPicPr>
          <p:nvPr/>
        </p:nvPicPr>
        <p:blipFill>
          <a:blip r:embed="rId4" cstate="print"/>
          <a:srcRect r="4546"/>
          <a:stretch>
            <a:fillRect/>
          </a:stretch>
        </p:blipFill>
        <p:spPr bwMode="auto">
          <a:xfrm>
            <a:off x="0" y="6324600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09971" y="6324600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Ram Pump pictures</a:t>
            </a:r>
            <a:endParaRPr lang="en-US" dirty="0"/>
          </a:p>
        </p:txBody>
      </p:sp>
      <p:pic>
        <p:nvPicPr>
          <p:cNvPr id="4" name="Content Placeholder 3" descr="photo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81600" y="1752600"/>
            <a:ext cx="3394472" cy="4525963"/>
          </a:xfrm>
        </p:spPr>
      </p:pic>
      <p:pic>
        <p:nvPicPr>
          <p:cNvPr id="5" name="Picture 4" descr="photo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2362200"/>
            <a:ext cx="4368800" cy="3276600"/>
          </a:xfrm>
          <a:prstGeom prst="rect">
            <a:avLst/>
          </a:prstGeom>
        </p:spPr>
      </p:pic>
      <p:pic>
        <p:nvPicPr>
          <p:cNvPr id="6" name="Picture 5" descr="phot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0" y="2209800"/>
            <a:ext cx="3028950" cy="4038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33600" y="5638800"/>
            <a:ext cx="3124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Body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96000" y="62484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Drive system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pic>
        <p:nvPicPr>
          <p:cNvPr id="4" name="IMG_1202.MO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981200" y="1905000"/>
            <a:ext cx="5105400" cy="38290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66800" y="5726668"/>
            <a:ext cx="723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Video illustrating charged ram pump operating automatically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384852" y="-457200"/>
            <a:ext cx="12205252" cy="7086600"/>
          </a:xfrm>
        </p:spPr>
      </p:pic>
      <p:cxnSp>
        <p:nvCxnSpPr>
          <p:cNvPr id="8" name="Straight Connector 7"/>
          <p:cNvCxnSpPr/>
          <p:nvPr/>
        </p:nvCxnSpPr>
        <p:spPr>
          <a:xfrm flipH="1" flipV="1">
            <a:off x="6858000" y="2514600"/>
            <a:ext cx="1752600" cy="7620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6858000" y="1981200"/>
            <a:ext cx="152400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 flipV="1">
            <a:off x="6553200" y="1143000"/>
            <a:ext cx="1371600" cy="533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 flipV="1">
            <a:off x="5257800" y="3581400"/>
            <a:ext cx="304800" cy="609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990600" y="3048000"/>
            <a:ext cx="1981200" cy="533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371600" y="1409700"/>
            <a:ext cx="2057400" cy="571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823012" y="971490"/>
            <a:ext cx="213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Support system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385497" y="1796534"/>
            <a:ext cx="1508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Overflow weir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466179" y="2276608"/>
            <a:ext cx="1454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Oversized tee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191000" y="3314700"/>
            <a:ext cx="1142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Drive pipe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971800" y="2863334"/>
            <a:ext cx="1416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Delivery pipe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370729" y="1848116"/>
            <a:ext cx="1320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Constriction</a:t>
            </a:r>
            <a:endParaRPr lang="en-US" dirty="0"/>
          </a:p>
        </p:txBody>
      </p:sp>
      <p:sp>
        <p:nvSpPr>
          <p:cNvPr id="25" name="Title 1"/>
          <p:cNvSpPr txBox="1">
            <a:spLocks/>
          </p:cNvSpPr>
          <p:nvPr/>
        </p:nvSpPr>
        <p:spPr bwMode="auto">
          <a:xfrm>
            <a:off x="609600" y="3810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Hydraulic</a:t>
            </a:r>
            <a:r>
              <a:rPr kumimoji="0" lang="en-US" sz="44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Testing Facility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593105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152400" y="472440"/>
            <a:ext cx="8698230" cy="822960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dirty="0" smtClean="0">
                <a:solidFill>
                  <a:srgbClr val="1F497D"/>
                </a:solidFill>
              </a:rPr>
              <a:t>Important Features</a:t>
            </a:r>
            <a:br>
              <a:rPr lang="en-US" dirty="0" smtClean="0">
                <a:solidFill>
                  <a:srgbClr val="1F497D"/>
                </a:solidFill>
              </a:rPr>
            </a:br>
            <a:endParaRPr lang="en-US" dirty="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15741" y="1631633"/>
            <a:ext cx="7961243" cy="4930617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Pump placed directly on lab bench, with stand to reduce shaking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Pressure sensor to measure pump head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Constriction to increase pump head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Flow rates measured manually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Removable air chamber, drive pipe, and check valves</a:t>
            </a:r>
          </a:p>
          <a:p>
            <a:pPr>
              <a:lnSpc>
                <a:spcPct val="95000"/>
              </a:lnSpc>
              <a:spcBef>
                <a:spcPct val="0"/>
              </a:spcBef>
            </a:pPr>
            <a:endParaRPr lang="en-US" sz="2400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lnSpc>
                <a:spcPct val="95000"/>
              </a:lnSpc>
              <a:spcBef>
                <a:spcPct val="0"/>
              </a:spcBef>
              <a:buNone/>
            </a:pPr>
            <a:endParaRPr lang="en-US" sz="24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4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769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24600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94462194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build="p"/>
    </p:bldLst>
  </p:timing>
</p:sld>
</file>

<file path=ppt/theme/theme1.xml><?xml version="1.0" encoding="utf-8"?>
<a:theme xmlns:a="http://schemas.openxmlformats.org/drawingml/2006/main" name="1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the road</Template>
  <TotalTime>5052</TotalTime>
  <Words>452</Words>
  <Application>Microsoft Office PowerPoint</Application>
  <PresentationFormat>On-screen Show (4:3)</PresentationFormat>
  <Paragraphs>126</Paragraphs>
  <Slides>16</Slides>
  <Notes>11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1_AguaClara the road</vt:lpstr>
      <vt:lpstr>Ram Pump</vt:lpstr>
      <vt:lpstr>Outline</vt:lpstr>
      <vt:lpstr>Introduction</vt:lpstr>
      <vt:lpstr>Goals</vt:lpstr>
      <vt:lpstr>Test Apparatus</vt:lpstr>
      <vt:lpstr>Ram Pump pictures</vt:lpstr>
      <vt:lpstr>Video</vt:lpstr>
      <vt:lpstr>Slide 8</vt:lpstr>
      <vt:lpstr>Important Features </vt:lpstr>
      <vt:lpstr>Challenges</vt:lpstr>
      <vt:lpstr>Preliminary Results: Delivery flow rates (mL/s)</vt:lpstr>
      <vt:lpstr>Preliminary Results:  Pumping efficiency</vt:lpstr>
      <vt:lpstr>Preliminary Results:  Pump efficiency</vt:lpstr>
      <vt:lpstr>Preliminary Results:  Estimated delivery flow</vt:lpstr>
      <vt:lpstr>Future Work </vt:lpstr>
      <vt:lpstr>Questions?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CEE 4540: Sustainable Small-Scale Water Supplies</dc:title>
  <dc:creator>Monroe Weber-Shirk</dc:creator>
  <cp:lastModifiedBy>Mahina Wang</cp:lastModifiedBy>
  <cp:revision>342</cp:revision>
  <dcterms:created xsi:type="dcterms:W3CDTF">2008-08-26T14:48:34Z</dcterms:created>
  <dcterms:modified xsi:type="dcterms:W3CDTF">2012-12-08T20:12:33Z</dcterms:modified>
</cp:coreProperties>
</file>