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6" r:id="rId2"/>
    <p:sldId id="257" r:id="rId3"/>
    <p:sldId id="258" r:id="rId4"/>
    <p:sldId id="259" r:id="rId5"/>
    <p:sldId id="260" r:id="rId6"/>
    <p:sldId id="261" r:id="rId7"/>
    <p:sldId id="264" r:id="rId8"/>
    <p:sldId id="265" r:id="rId9"/>
    <p:sldId id="266" r:id="rId10"/>
    <p:sldId id="268" r:id="rId11"/>
    <p:sldId id="267" r:id="rId12"/>
    <p:sldId id="269" r:id="rId13"/>
    <p:sldId id="270" r:id="rId14"/>
    <p:sldId id="271" r:id="rId15"/>
    <p:sldId id="272" r:id="rId16"/>
    <p:sldId id="273" r:id="rId17"/>
    <p:sldId id="276" r:id="rId18"/>
    <p:sldId id="274" r:id="rId19"/>
    <p:sldId id="275" r:id="rId20"/>
    <p:sldId id="277" r:id="rId21"/>
    <p:sldId id="278" r:id="rId22"/>
    <p:sldId id="279" r:id="rId23"/>
    <p:sldId id="280" r:id="rId24"/>
    <p:sldId id="281" r:id="rId25"/>
    <p:sldId id="283" r:id="rId26"/>
    <p:sldId id="284" r:id="rId27"/>
    <p:sldId id="285" r:id="rId28"/>
    <p:sldId id="286" r:id="rId29"/>
    <p:sldId id="287" r:id="rId30"/>
    <p:sldId id="288" r:id="rId31"/>
    <p:sldId id="282" r:id="rId32"/>
    <p:sldId id="289" r:id="rId33"/>
    <p:sldId id="291" r:id="rId34"/>
    <p:sldId id="290" r:id="rId35"/>
    <p:sldId id="292" r:id="rId36"/>
    <p:sldId id="293" r:id="rId37"/>
    <p:sldId id="296" r:id="rId38"/>
    <p:sldId id="322" r:id="rId39"/>
    <p:sldId id="297" r:id="rId40"/>
    <p:sldId id="323" r:id="rId41"/>
    <p:sldId id="294" r:id="rId42"/>
    <p:sldId id="298" r:id="rId43"/>
    <p:sldId id="295" r:id="rId44"/>
    <p:sldId id="325" r:id="rId45"/>
    <p:sldId id="324" r:id="rId46"/>
    <p:sldId id="299" r:id="rId47"/>
    <p:sldId id="311" r:id="rId48"/>
    <p:sldId id="314" r:id="rId49"/>
    <p:sldId id="312" r:id="rId50"/>
    <p:sldId id="313" r:id="rId51"/>
    <p:sldId id="315" r:id="rId52"/>
    <p:sldId id="316" r:id="rId53"/>
    <p:sldId id="318" r:id="rId54"/>
    <p:sldId id="317" r:id="rId55"/>
    <p:sldId id="319" r:id="rId56"/>
    <p:sldId id="321" r:id="rId57"/>
    <p:sldId id="320" r:id="rId58"/>
    <p:sldId id="300" r:id="rId59"/>
    <p:sldId id="327" r:id="rId60"/>
    <p:sldId id="301" r:id="rId61"/>
    <p:sldId id="302" r:id="rId62"/>
    <p:sldId id="303" r:id="rId63"/>
    <p:sldId id="304" r:id="rId64"/>
    <p:sldId id="305" r:id="rId65"/>
    <p:sldId id="306" r:id="rId66"/>
    <p:sldId id="307" r:id="rId67"/>
    <p:sldId id="308" r:id="rId68"/>
    <p:sldId id="309" r:id="rId69"/>
    <p:sldId id="310" r:id="rId70"/>
    <p:sldId id="326"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23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448BFA-13FB-4AC2-A497-474AEDF08512}" type="datetimeFigureOut">
              <a:rPr lang="en-US" smtClean="0"/>
              <a:pPr/>
              <a:t>11/14/2011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F5D481-9CEE-43AA-B337-0C7E55C7441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0" dirty="0" smtClean="0"/>
              <a:t>filtration coefficient </a:t>
            </a:r>
            <a:r>
              <a:rPr lang="en-US" dirty="0" smtClean="0"/>
              <a:t>is the constant of proportionality. A high value indicates a highly water permeable capillary. A low value indicates a low capillary permeability.</a:t>
            </a:r>
          </a:p>
          <a:p>
            <a:r>
              <a:rPr lang="en-US" dirty="0" smtClean="0"/>
              <a:t>Parietal pleural capillaries (arise from systemic circulation) have a higher hydrostatic pressure than visceral pleural capillaries (arise from pulmonary circulation)</a:t>
            </a:r>
          </a:p>
          <a:p>
            <a:pPr lvl="1"/>
            <a:r>
              <a:rPr lang="en-US" dirty="0" smtClean="0"/>
              <a:t>Gradient that moves fluid across pleural space</a:t>
            </a:r>
          </a:p>
          <a:p>
            <a:endParaRPr lang="en-US" dirty="0" smtClean="0"/>
          </a:p>
          <a:p>
            <a:r>
              <a:rPr lang="en-US" dirty="0" smtClean="0"/>
              <a:t>Visceral pleura has a greater role in fluid absorption</a:t>
            </a:r>
          </a:p>
          <a:p>
            <a:pPr lvl="1"/>
            <a:r>
              <a:rPr lang="en-US" dirty="0" smtClean="0"/>
              <a:t>Lower hydrostatic pressure</a:t>
            </a:r>
          </a:p>
          <a:p>
            <a:pPr lvl="1"/>
            <a:r>
              <a:rPr lang="en-US" dirty="0" smtClean="0"/>
              <a:t>Greater </a:t>
            </a:r>
            <a:r>
              <a:rPr lang="en-US" dirty="0" err="1" smtClean="0"/>
              <a:t>vascularity</a:t>
            </a:r>
            <a:endParaRPr lang="en-US" dirty="0" smtClean="0"/>
          </a:p>
          <a:p>
            <a:r>
              <a:rPr lang="en-US" dirty="0" smtClean="0"/>
              <a:t>Visceral and parietal capillary </a:t>
            </a:r>
            <a:r>
              <a:rPr lang="en-US" dirty="0" err="1" smtClean="0"/>
              <a:t>oncotic</a:t>
            </a:r>
            <a:r>
              <a:rPr lang="en-US" dirty="0" smtClean="0"/>
              <a:t> pressures are equal and are &gt; those of the </a:t>
            </a:r>
            <a:r>
              <a:rPr lang="en-US" dirty="0" err="1" smtClean="0"/>
              <a:t>intrapleural</a:t>
            </a:r>
            <a:r>
              <a:rPr lang="en-US" dirty="0" smtClean="0"/>
              <a:t> cavity</a:t>
            </a:r>
          </a:p>
          <a:p>
            <a:endParaRPr lang="en-US" dirty="0" smtClean="0"/>
          </a:p>
          <a:p>
            <a:r>
              <a:rPr lang="en-US" dirty="0" smtClean="0"/>
              <a:t>Favors fluid absorption from the pleural cavity</a:t>
            </a:r>
          </a:p>
          <a:p>
            <a:r>
              <a:rPr lang="en-US" dirty="0" smtClean="0"/>
              <a:t>COP of pleural space is 3.2 cm H2O</a:t>
            </a:r>
          </a:p>
          <a:p>
            <a:r>
              <a:rPr lang="en-US" dirty="0" smtClean="0"/>
              <a:t>By convention, outward force is defined as positive, and inward force is defined as negative. The solution to the equation is known as the net filtration or net fluid movement. If positive, fluid will tend to </a:t>
            </a:r>
            <a:r>
              <a:rPr lang="en-US" i="1" dirty="0" smtClean="0"/>
              <a:t>leave</a:t>
            </a:r>
            <a:r>
              <a:rPr lang="en-US" dirty="0" smtClean="0"/>
              <a:t> the capillary (filtration). If negative, fluid will tend to </a:t>
            </a:r>
            <a:r>
              <a:rPr lang="en-US" i="1" dirty="0" smtClean="0"/>
              <a:t>enter</a:t>
            </a:r>
            <a:r>
              <a:rPr lang="en-US" dirty="0" smtClean="0"/>
              <a:t> the capillary (absorption).</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Retrospective observational study</a:t>
            </a:r>
          </a:p>
          <a:p>
            <a:r>
              <a:rPr lang="en-US" dirty="0" smtClean="0"/>
              <a:t>No control group</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34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35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36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There is no indication for the routine use of </a:t>
            </a:r>
            <a:r>
              <a:rPr lang="en-US" b="0" dirty="0" err="1" smtClean="0"/>
              <a:t>intrapleural</a:t>
            </a:r>
            <a:r>
              <a:rPr lang="en-US" b="0" dirty="0" smtClean="0"/>
              <a:t> </a:t>
            </a:r>
            <a:r>
              <a:rPr lang="en-US" b="0" dirty="0" err="1" smtClean="0"/>
              <a:t>fibrinolytics</a:t>
            </a:r>
            <a:r>
              <a:rPr lang="en-US" b="0" dirty="0" smtClean="0"/>
              <a:t> in patients for pleural infection.</a:t>
            </a:r>
            <a:endParaRPr lang="en-US" b="0"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42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50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3 are reported in 80% of case</a:t>
            </a:r>
          </a:p>
          <a:p>
            <a:r>
              <a:rPr lang="en-US" dirty="0" smtClean="0"/>
              <a:t>Cough</a:t>
            </a:r>
            <a:r>
              <a:rPr lang="en-US" baseline="0" dirty="0" smtClean="0"/>
              <a:t> reported in 14-30% of cases</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51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Pasteurella</a:t>
            </a:r>
            <a:r>
              <a:rPr lang="en-US" baseline="0" dirty="0" smtClean="0"/>
              <a:t> is the most common isolate in cats</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53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Atelectasis</a:t>
            </a:r>
            <a:r>
              <a:rPr lang="en-US" dirty="0" smtClean="0"/>
              <a:t> leads to both hypoxemia</a:t>
            </a:r>
            <a:r>
              <a:rPr lang="en-US" baseline="0" dirty="0" smtClean="0"/>
              <a:t> and hypoventilation</a:t>
            </a:r>
            <a:endParaRPr lang="en-US" dirty="0" smtClean="0"/>
          </a:p>
          <a:p>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last two are most important in development of </a:t>
            </a:r>
            <a:r>
              <a:rPr lang="en-US" dirty="0" err="1" smtClean="0"/>
              <a:t>pyothorax</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Restrictive breathing</a:t>
            </a:r>
            <a:r>
              <a:rPr lang="en-US" baseline="0" dirty="0" smtClean="0"/>
              <a:t> pattern: rapid shallow breathing</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19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LDH activity increased,</a:t>
            </a:r>
            <a:r>
              <a:rPr lang="en-US" baseline="0" dirty="0" smtClean="0"/>
              <a:t> g</a:t>
            </a:r>
            <a:r>
              <a:rPr lang="en-US" dirty="0" smtClean="0"/>
              <a:t>lucose decreased compared to blood</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22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E.coli</a:t>
            </a:r>
            <a:r>
              <a:rPr lang="en-US" baseline="0" dirty="0" smtClean="0"/>
              <a:t> is the most common isolate in dogs</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Pleural fluid distribution on CT did not predict lesion localization at surgery</a:t>
            </a:r>
          </a:p>
          <a:p>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Retrospective, Texas A and M</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Compared three treatment </a:t>
            </a:r>
            <a:r>
              <a:rPr lang="en-US" dirty="0" err="1" smtClean="0"/>
              <a:t>groups:intermittent</a:t>
            </a:r>
            <a:r>
              <a:rPr lang="en-US" dirty="0" smtClean="0"/>
              <a:t> </a:t>
            </a:r>
            <a:r>
              <a:rPr lang="en-US" dirty="0" err="1" smtClean="0"/>
              <a:t>thoracocentesis</a:t>
            </a:r>
            <a:r>
              <a:rPr lang="en-US" dirty="0" smtClean="0"/>
              <a:t>, </a:t>
            </a:r>
            <a:r>
              <a:rPr lang="en-US" dirty="0" err="1" smtClean="0"/>
              <a:t>thoracostomy</a:t>
            </a:r>
            <a:r>
              <a:rPr lang="en-US" dirty="0" smtClean="0"/>
              <a:t> tube and </a:t>
            </a:r>
            <a:r>
              <a:rPr lang="en-US" dirty="0" err="1" smtClean="0"/>
              <a:t>thoracotomy</a:t>
            </a:r>
            <a:r>
              <a:rPr lang="en-US" dirty="0" smtClean="0"/>
              <a:t> with </a:t>
            </a:r>
            <a:r>
              <a:rPr lang="en-US" dirty="0" err="1" smtClean="0"/>
              <a:t>thoracostomy</a:t>
            </a:r>
            <a:r>
              <a:rPr lang="en-US" dirty="0" smtClean="0"/>
              <a:t> tube placement</a:t>
            </a:r>
          </a:p>
          <a:p>
            <a:r>
              <a:rPr lang="en-US" dirty="0" smtClean="0"/>
              <a:t>Recurrence was not different</a:t>
            </a:r>
            <a:r>
              <a:rPr lang="en-US" baseline="0" dirty="0" smtClean="0"/>
              <a:t> between medical and surgery groups</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32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Retrospective</a:t>
            </a:r>
          </a:p>
          <a:p>
            <a:r>
              <a:rPr lang="en-US" dirty="0" smtClean="0"/>
              <a:t>26 dogs: 19 underwent surgery, 12 of these</a:t>
            </a:r>
            <a:r>
              <a:rPr lang="en-US" baseline="0" dirty="0" smtClean="0"/>
              <a:t> after perceived failure medical therapy</a:t>
            </a:r>
          </a:p>
          <a:p>
            <a:r>
              <a:rPr lang="en-US" dirty="0" smtClean="0"/>
              <a:t>Medical therapy consisted of systemic antibiotics, thoracic drainage via </a:t>
            </a:r>
            <a:r>
              <a:rPr lang="en-US" dirty="0" err="1" smtClean="0"/>
              <a:t>thoracostomy</a:t>
            </a:r>
            <a:r>
              <a:rPr lang="en-US" baseline="0" dirty="0" smtClean="0"/>
              <a:t> tube (unilateral or bilateral), continuous or intermittent aspiration of tubes and thoracic </a:t>
            </a:r>
            <a:r>
              <a:rPr lang="en-US" baseline="0" dirty="0" err="1" smtClean="0"/>
              <a:t>lavage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7F5D481-9CEE-43AA-B337-0C7E55C74416}" type="slidenum">
              <a:rPr lang="en-US" smtClean="0"/>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0B72D18-4CAE-4B5D-8E50-2F2FC03235EA}"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B72D18-4CAE-4B5D-8E50-2F2FC03235EA}"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0B72D18-4CAE-4B5D-8E50-2F2FC03235EA}"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B72D18-4CAE-4B5D-8E50-2F2FC03235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CC93DA8-B2A9-4ED6-92AD-02D2F77FB669}" type="datetimeFigureOut">
              <a:rPr lang="en-US" smtClean="0"/>
              <a:pPr/>
              <a:t>11/14/2011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B72D18-4CAE-4B5D-8E50-2F2FC03235EA}"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CC93DA8-B2A9-4ED6-92AD-02D2F77FB669}" type="datetimeFigureOut">
              <a:rPr lang="en-US" smtClean="0"/>
              <a:pPr/>
              <a:t>11/14/2011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0B72D18-4CAE-4B5D-8E50-2F2FC03235EA}"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Pyothorax</a:t>
            </a:r>
            <a:endParaRPr lang="en-US" dirty="0"/>
          </a:p>
        </p:txBody>
      </p:sp>
      <p:sp>
        <p:nvSpPr>
          <p:cNvPr id="3" name="Subtitle 2"/>
          <p:cNvSpPr>
            <a:spLocks noGrp="1"/>
          </p:cNvSpPr>
          <p:nvPr>
            <p:ph type="body" idx="1"/>
          </p:nvPr>
        </p:nvSpPr>
        <p:spPr/>
        <p:txBody>
          <a:bodyPr/>
          <a:lstStyle/>
          <a:p>
            <a:r>
              <a:rPr lang="en-US" dirty="0" err="1" smtClean="0"/>
              <a:t>Jenefer</a:t>
            </a:r>
            <a:r>
              <a:rPr lang="en-US" dirty="0" smtClean="0"/>
              <a:t> </a:t>
            </a:r>
            <a:r>
              <a:rPr lang="en-US" dirty="0" err="1" smtClean="0"/>
              <a:t>Stillion</a:t>
            </a:r>
            <a:r>
              <a:rPr lang="en-US" dirty="0" smtClean="0"/>
              <a:t>, DVM</a:t>
            </a:r>
          </a:p>
          <a:p>
            <a:r>
              <a:rPr lang="en-US" dirty="0" smtClean="0"/>
              <a:t>Resident Board Review</a:t>
            </a:r>
          </a:p>
          <a:p>
            <a:r>
              <a:rPr lang="en-US" dirty="0" smtClean="0"/>
              <a:t>Nov 8,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Pyothorax</a:t>
            </a:r>
            <a:endParaRPr lang="en-US" dirty="0"/>
          </a:p>
        </p:txBody>
      </p:sp>
      <p:sp>
        <p:nvSpPr>
          <p:cNvPr id="3" name="Content Placeholder 2"/>
          <p:cNvSpPr>
            <a:spLocks noGrp="1"/>
          </p:cNvSpPr>
          <p:nvPr>
            <p:ph idx="1"/>
          </p:nvPr>
        </p:nvSpPr>
        <p:spPr/>
        <p:txBody>
          <a:bodyPr/>
          <a:lstStyle/>
          <a:p>
            <a:r>
              <a:rPr lang="en-US" dirty="0" smtClean="0"/>
              <a:t>Accumulation of septic purulent </a:t>
            </a:r>
            <a:r>
              <a:rPr lang="en-US" dirty="0" err="1" smtClean="0"/>
              <a:t>exudate</a:t>
            </a:r>
            <a:r>
              <a:rPr lang="en-US" dirty="0" smtClean="0"/>
              <a:t> within the pleural space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2895600" y="2868371"/>
            <a:ext cx="4038600" cy="33897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Pathophysiology</a:t>
            </a:r>
            <a:r>
              <a:rPr lang="en-US" dirty="0" smtClean="0"/>
              <a:t> of Pleural Infection</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Abnormal accumulation of fluid within the pleural space occurs with:</a:t>
            </a:r>
          </a:p>
          <a:p>
            <a:endParaRPr lang="en-US" sz="1400" dirty="0" smtClean="0"/>
          </a:p>
          <a:p>
            <a:r>
              <a:rPr lang="en-US" dirty="0" smtClean="0"/>
              <a:t>Increases in hydrostatic pressure</a:t>
            </a:r>
          </a:p>
          <a:p>
            <a:endParaRPr lang="en-US" sz="1300" dirty="0" smtClean="0"/>
          </a:p>
          <a:p>
            <a:r>
              <a:rPr lang="en-US" dirty="0" smtClean="0"/>
              <a:t>Decreases in colloid </a:t>
            </a:r>
            <a:r>
              <a:rPr lang="en-US" dirty="0" err="1" smtClean="0"/>
              <a:t>oncotic</a:t>
            </a:r>
            <a:r>
              <a:rPr lang="en-US" dirty="0" smtClean="0"/>
              <a:t> pressure of pleural capillaries</a:t>
            </a:r>
          </a:p>
          <a:p>
            <a:endParaRPr lang="en-US" sz="1300" dirty="0" smtClean="0"/>
          </a:p>
          <a:p>
            <a:r>
              <a:rPr lang="en-US" dirty="0" smtClean="0"/>
              <a:t>Increases in colloid </a:t>
            </a:r>
            <a:r>
              <a:rPr lang="en-US" dirty="0" err="1" smtClean="0"/>
              <a:t>oncotic</a:t>
            </a:r>
            <a:r>
              <a:rPr lang="en-US" dirty="0" smtClean="0"/>
              <a:t> pressure of pleural cavity</a:t>
            </a:r>
          </a:p>
          <a:p>
            <a:endParaRPr lang="en-US" sz="1300" dirty="0" smtClean="0"/>
          </a:p>
          <a:p>
            <a:r>
              <a:rPr lang="en-US" dirty="0" smtClean="0"/>
              <a:t>*Increased capillary permeability</a:t>
            </a:r>
          </a:p>
          <a:p>
            <a:endParaRPr lang="en-US" sz="1200" dirty="0" smtClean="0"/>
          </a:p>
          <a:p>
            <a:r>
              <a:rPr lang="en-US" dirty="0" smtClean="0"/>
              <a:t>*Lymphatic outflow impairment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Pathophysiology</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1. Increased capillary permeability</a:t>
            </a:r>
          </a:p>
          <a:p>
            <a:endParaRPr lang="en-US" dirty="0" smtClean="0"/>
          </a:p>
          <a:p>
            <a:r>
              <a:rPr lang="en-US" dirty="0" smtClean="0"/>
              <a:t>Endothelial damage:</a:t>
            </a:r>
          </a:p>
          <a:p>
            <a:pPr lvl="1"/>
            <a:r>
              <a:rPr lang="en-US" dirty="0" err="1" smtClean="0"/>
              <a:t>Kinins</a:t>
            </a:r>
            <a:r>
              <a:rPr lang="en-US" dirty="0" smtClean="0"/>
              <a:t>, histamines</a:t>
            </a:r>
          </a:p>
          <a:p>
            <a:pPr lvl="1"/>
            <a:r>
              <a:rPr lang="en-US" dirty="0" smtClean="0"/>
              <a:t>Increased body temperature</a:t>
            </a:r>
          </a:p>
          <a:p>
            <a:pPr lvl="1"/>
            <a:r>
              <a:rPr lang="en-US" dirty="0" smtClean="0"/>
              <a:t>Inflammation</a:t>
            </a:r>
          </a:p>
          <a:p>
            <a:endParaRPr lang="en-US" dirty="0" smtClean="0"/>
          </a:p>
          <a:p>
            <a:r>
              <a:rPr lang="en-US" dirty="0" smtClean="0"/>
              <a:t>Influx of fluids, proteins, cells and macromolecules into pleural space</a:t>
            </a:r>
          </a:p>
          <a:p>
            <a:endParaRPr lang="en-US" dirty="0"/>
          </a:p>
        </p:txBody>
      </p:sp>
      <p:sp>
        <p:nvSpPr>
          <p:cNvPr id="4" name="TextBox 3"/>
          <p:cNvSpPr txBox="1"/>
          <p:nvPr/>
        </p:nvSpPr>
        <p:spPr>
          <a:xfrm>
            <a:off x="3733800" y="6019800"/>
            <a:ext cx="5410200" cy="646331"/>
          </a:xfrm>
          <a:prstGeom prst="rect">
            <a:avLst/>
          </a:prstGeom>
          <a:noFill/>
        </p:spPr>
        <p:txBody>
          <a:bodyPr wrap="square" rtlCol="0">
            <a:spAutoFit/>
          </a:bodyPr>
          <a:lstStyle/>
          <a:p>
            <a:r>
              <a:rPr lang="en-US" dirty="0" smtClean="0"/>
              <a:t>Net filtration = k[(</a:t>
            </a:r>
            <a:r>
              <a:rPr lang="en-US" dirty="0" err="1" smtClean="0"/>
              <a:t>Pc</a:t>
            </a:r>
            <a:r>
              <a:rPr lang="en-US" baseline="-25000" dirty="0" err="1" smtClean="0"/>
              <a:t>parietal</a:t>
            </a:r>
            <a:r>
              <a:rPr lang="en-US" dirty="0" smtClean="0"/>
              <a:t> – </a:t>
            </a:r>
            <a:r>
              <a:rPr lang="en-US" dirty="0" err="1" smtClean="0"/>
              <a:t>Pc</a:t>
            </a:r>
            <a:r>
              <a:rPr lang="en-US" baseline="-25000" dirty="0" err="1" smtClean="0"/>
              <a:t>visceral</a:t>
            </a:r>
            <a:r>
              <a:rPr lang="en-US" dirty="0" smtClean="0"/>
              <a:t>) – </a:t>
            </a:r>
            <a:r>
              <a:rPr lang="en-US" dirty="0" err="1" smtClean="0"/>
              <a:t>P</a:t>
            </a:r>
            <a:r>
              <a:rPr lang="en-US" baseline="-25000" dirty="0" err="1" smtClean="0"/>
              <a:t>if</a:t>
            </a:r>
            <a:r>
              <a:rPr lang="en-US" dirty="0" smtClean="0"/>
              <a:t>] – (</a:t>
            </a:r>
            <a:r>
              <a:rPr lang="el-GR" dirty="0" smtClean="0"/>
              <a:t>π</a:t>
            </a:r>
            <a:r>
              <a:rPr lang="en-US" baseline="-25000" dirty="0" smtClean="0"/>
              <a:t>c </a:t>
            </a:r>
            <a:r>
              <a:rPr lang="en-US" dirty="0" smtClean="0"/>
              <a:t>– </a:t>
            </a:r>
            <a:r>
              <a:rPr lang="el-GR" dirty="0" smtClean="0"/>
              <a:t>π</a:t>
            </a:r>
            <a:r>
              <a:rPr lang="en-US" baseline="-25000" dirty="0" smtClean="0"/>
              <a:t>if</a:t>
            </a:r>
            <a:r>
              <a:rPr lang="en-US" dirty="0" smtClean="0"/>
              <a:t>)</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Pathophysiology</a:t>
            </a:r>
            <a:endParaRPr lang="en-US" dirty="0"/>
          </a:p>
        </p:txBody>
      </p:sp>
      <p:sp>
        <p:nvSpPr>
          <p:cNvPr id="3" name="Content Placeholder 2"/>
          <p:cNvSpPr>
            <a:spLocks noGrp="1"/>
          </p:cNvSpPr>
          <p:nvPr>
            <p:ph idx="1"/>
          </p:nvPr>
        </p:nvSpPr>
        <p:spPr/>
        <p:txBody>
          <a:bodyPr/>
          <a:lstStyle/>
          <a:p>
            <a:pPr>
              <a:buNone/>
            </a:pPr>
            <a:r>
              <a:rPr lang="en-US" b="1" dirty="0" smtClean="0"/>
              <a:t>2. Increased capillary hydrostatic pressure</a:t>
            </a:r>
          </a:p>
          <a:p>
            <a:endParaRPr lang="en-US" dirty="0" smtClean="0"/>
          </a:p>
          <a:p>
            <a:r>
              <a:rPr lang="en-US" dirty="0" smtClean="0"/>
              <a:t>Increases in local blood flow secondary to inflammation</a:t>
            </a:r>
          </a:p>
          <a:p>
            <a:endParaRPr lang="en-US" dirty="0"/>
          </a:p>
        </p:txBody>
      </p:sp>
      <p:sp>
        <p:nvSpPr>
          <p:cNvPr id="4" name="TextBox 3"/>
          <p:cNvSpPr txBox="1"/>
          <p:nvPr/>
        </p:nvSpPr>
        <p:spPr>
          <a:xfrm>
            <a:off x="3657600" y="5638800"/>
            <a:ext cx="5486400" cy="646331"/>
          </a:xfrm>
          <a:prstGeom prst="rect">
            <a:avLst/>
          </a:prstGeom>
          <a:noFill/>
        </p:spPr>
        <p:txBody>
          <a:bodyPr wrap="square" rtlCol="0">
            <a:spAutoFit/>
          </a:bodyPr>
          <a:lstStyle/>
          <a:p>
            <a:r>
              <a:rPr lang="en-US" dirty="0" smtClean="0"/>
              <a:t>Net filtration = k[(</a:t>
            </a:r>
            <a:r>
              <a:rPr lang="en-US" dirty="0" err="1" smtClean="0"/>
              <a:t>Pc</a:t>
            </a:r>
            <a:r>
              <a:rPr lang="en-US" baseline="-25000" dirty="0" err="1" smtClean="0"/>
              <a:t>parietal</a:t>
            </a:r>
            <a:r>
              <a:rPr lang="en-US" dirty="0" smtClean="0"/>
              <a:t> – </a:t>
            </a:r>
            <a:r>
              <a:rPr lang="en-US" dirty="0" err="1" smtClean="0"/>
              <a:t>Pc</a:t>
            </a:r>
            <a:r>
              <a:rPr lang="en-US" baseline="-25000" dirty="0" err="1" smtClean="0"/>
              <a:t>visceral</a:t>
            </a:r>
            <a:r>
              <a:rPr lang="en-US" dirty="0" smtClean="0"/>
              <a:t>) – </a:t>
            </a:r>
            <a:r>
              <a:rPr lang="en-US" dirty="0" err="1" smtClean="0"/>
              <a:t>P</a:t>
            </a:r>
            <a:r>
              <a:rPr lang="en-US" baseline="-25000" dirty="0" err="1" smtClean="0"/>
              <a:t>if</a:t>
            </a:r>
            <a:r>
              <a:rPr lang="en-US" dirty="0" smtClean="0"/>
              <a:t>] – (</a:t>
            </a:r>
            <a:r>
              <a:rPr lang="el-GR" dirty="0" smtClean="0"/>
              <a:t>π</a:t>
            </a:r>
            <a:r>
              <a:rPr lang="en-US" baseline="-25000" dirty="0" smtClean="0"/>
              <a:t>c </a:t>
            </a:r>
            <a:r>
              <a:rPr lang="en-US" dirty="0" smtClean="0"/>
              <a:t>– </a:t>
            </a:r>
            <a:r>
              <a:rPr lang="el-GR" dirty="0" smtClean="0"/>
              <a:t>π</a:t>
            </a:r>
            <a:r>
              <a:rPr lang="en-US" baseline="-25000" dirty="0" smtClean="0"/>
              <a:t>if</a:t>
            </a:r>
            <a:r>
              <a:rPr lang="en-US" dirty="0" smtClean="0"/>
              <a:t>)</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Pathophysiology</a:t>
            </a:r>
            <a:endParaRPr lang="en-US" dirty="0"/>
          </a:p>
        </p:txBody>
      </p:sp>
      <p:sp>
        <p:nvSpPr>
          <p:cNvPr id="3" name="Content Placeholder 2"/>
          <p:cNvSpPr>
            <a:spLocks noGrp="1"/>
          </p:cNvSpPr>
          <p:nvPr>
            <p:ph idx="1"/>
          </p:nvPr>
        </p:nvSpPr>
        <p:spPr/>
        <p:txBody>
          <a:bodyPr/>
          <a:lstStyle/>
          <a:p>
            <a:pPr>
              <a:buNone/>
            </a:pPr>
            <a:r>
              <a:rPr lang="en-US" b="1" dirty="0" smtClean="0"/>
              <a:t>3. Lymphatic outflow obstruction</a:t>
            </a:r>
          </a:p>
          <a:p>
            <a:endParaRPr lang="en-US" dirty="0" smtClean="0"/>
          </a:p>
          <a:p>
            <a:pPr>
              <a:buNone/>
            </a:pPr>
            <a:r>
              <a:rPr lang="en-US" b="1" dirty="0" smtClean="0"/>
              <a:t>Impeded drainage:</a:t>
            </a:r>
          </a:p>
          <a:p>
            <a:r>
              <a:rPr lang="en-US" dirty="0" smtClean="0"/>
              <a:t>Inflammation</a:t>
            </a:r>
          </a:p>
          <a:p>
            <a:r>
              <a:rPr lang="en-US" dirty="0" smtClean="0"/>
              <a:t>Edema</a:t>
            </a:r>
          </a:p>
          <a:p>
            <a:r>
              <a:rPr lang="en-US" dirty="0" smtClean="0"/>
              <a:t>Fibrin deposition</a:t>
            </a:r>
          </a:p>
          <a:p>
            <a:pPr>
              <a:buNone/>
            </a:pPr>
            <a:endParaRPr lang="en-US" dirty="0"/>
          </a:p>
        </p:txBody>
      </p:sp>
      <p:sp>
        <p:nvSpPr>
          <p:cNvPr id="4" name="Right Brace 3"/>
          <p:cNvSpPr/>
          <p:nvPr/>
        </p:nvSpPr>
        <p:spPr>
          <a:xfrm>
            <a:off x="4800600" y="3429000"/>
            <a:ext cx="579119" cy="12954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5" name="TextBox 4"/>
          <p:cNvSpPr txBox="1"/>
          <p:nvPr/>
        </p:nvSpPr>
        <p:spPr>
          <a:xfrm>
            <a:off x="5715000" y="3581400"/>
            <a:ext cx="2667000" cy="1077218"/>
          </a:xfrm>
          <a:prstGeom prst="rect">
            <a:avLst/>
          </a:prstGeom>
          <a:noFill/>
        </p:spPr>
        <p:txBody>
          <a:bodyPr wrap="square" rtlCol="0">
            <a:spAutoFit/>
          </a:bodyPr>
          <a:lstStyle/>
          <a:p>
            <a:r>
              <a:rPr lang="en-US" sz="3200" dirty="0" smtClean="0"/>
              <a:t>Thickening of parietal pleura</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Pathophysiology</a:t>
            </a:r>
            <a:r>
              <a:rPr lang="en-US" dirty="0" smtClean="0"/>
              <a:t> </a:t>
            </a:r>
            <a:endParaRPr lang="en-US" dirty="0"/>
          </a:p>
        </p:txBody>
      </p:sp>
      <p:sp>
        <p:nvSpPr>
          <p:cNvPr id="3" name="Content Placeholder 2"/>
          <p:cNvSpPr>
            <a:spLocks noGrp="1"/>
          </p:cNvSpPr>
          <p:nvPr>
            <p:ph idx="1"/>
          </p:nvPr>
        </p:nvSpPr>
        <p:spPr/>
        <p:txBody>
          <a:bodyPr/>
          <a:lstStyle/>
          <a:p>
            <a:pPr>
              <a:buNone/>
            </a:pPr>
            <a:r>
              <a:rPr lang="en-US" b="1" dirty="0" smtClean="0"/>
              <a:t>4. Increased pleural space </a:t>
            </a:r>
            <a:r>
              <a:rPr lang="en-US" b="1" dirty="0" err="1" smtClean="0"/>
              <a:t>oncotic</a:t>
            </a:r>
            <a:r>
              <a:rPr lang="en-US" b="1" dirty="0" smtClean="0"/>
              <a:t> pressure</a:t>
            </a:r>
          </a:p>
          <a:p>
            <a:endParaRPr lang="en-US" dirty="0" smtClean="0"/>
          </a:p>
          <a:p>
            <a:r>
              <a:rPr lang="en-US" dirty="0" smtClean="0"/>
              <a:t>Decreased </a:t>
            </a:r>
            <a:r>
              <a:rPr lang="en-US" dirty="0" err="1" smtClean="0"/>
              <a:t>resorption</a:t>
            </a:r>
            <a:r>
              <a:rPr lang="en-US" dirty="0" smtClean="0"/>
              <a:t> of protein secondary  to lymphatic obstruction</a:t>
            </a:r>
            <a:endParaRPr lang="en-US" dirty="0"/>
          </a:p>
        </p:txBody>
      </p:sp>
      <p:sp>
        <p:nvSpPr>
          <p:cNvPr id="4" name="TextBox 3"/>
          <p:cNvSpPr txBox="1"/>
          <p:nvPr/>
        </p:nvSpPr>
        <p:spPr>
          <a:xfrm>
            <a:off x="3505200" y="5715000"/>
            <a:ext cx="5638800" cy="369332"/>
          </a:xfrm>
          <a:prstGeom prst="rect">
            <a:avLst/>
          </a:prstGeom>
          <a:noFill/>
        </p:spPr>
        <p:txBody>
          <a:bodyPr wrap="square" rtlCol="0">
            <a:spAutoFit/>
          </a:bodyPr>
          <a:lstStyle/>
          <a:p>
            <a:pPr>
              <a:buNone/>
            </a:pPr>
            <a:r>
              <a:rPr lang="en-US" dirty="0" smtClean="0"/>
              <a:t>Net filtration = k[(</a:t>
            </a:r>
            <a:r>
              <a:rPr lang="en-US" dirty="0" err="1" smtClean="0"/>
              <a:t>Pc</a:t>
            </a:r>
            <a:r>
              <a:rPr lang="en-US" baseline="-25000" dirty="0" err="1" smtClean="0"/>
              <a:t>parietal</a:t>
            </a:r>
            <a:r>
              <a:rPr lang="en-US" dirty="0" smtClean="0"/>
              <a:t> – </a:t>
            </a:r>
            <a:r>
              <a:rPr lang="en-US" dirty="0" err="1" smtClean="0"/>
              <a:t>Pc</a:t>
            </a:r>
            <a:r>
              <a:rPr lang="en-US" baseline="-25000" dirty="0" err="1" smtClean="0"/>
              <a:t>visceral</a:t>
            </a:r>
            <a:r>
              <a:rPr lang="en-US" dirty="0" smtClean="0"/>
              <a:t>) – </a:t>
            </a:r>
            <a:r>
              <a:rPr lang="en-US" dirty="0" err="1" smtClean="0"/>
              <a:t>P</a:t>
            </a:r>
            <a:r>
              <a:rPr lang="en-US" baseline="-25000" dirty="0" err="1" smtClean="0"/>
              <a:t>if</a:t>
            </a:r>
            <a:r>
              <a:rPr lang="en-US" dirty="0" smtClean="0"/>
              <a:t>] – (</a:t>
            </a:r>
            <a:r>
              <a:rPr lang="el-GR" dirty="0" smtClean="0"/>
              <a:t>π</a:t>
            </a:r>
            <a:r>
              <a:rPr lang="en-US" baseline="-25000" dirty="0" smtClean="0"/>
              <a:t>c </a:t>
            </a:r>
            <a:r>
              <a:rPr lang="en-US" dirty="0" smtClean="0"/>
              <a:t>– </a:t>
            </a:r>
            <a:r>
              <a:rPr lang="el-GR" dirty="0" smtClean="0"/>
              <a:t>π</a:t>
            </a:r>
            <a:r>
              <a:rPr lang="en-US" baseline="-25000" dirty="0" smtClean="0"/>
              <a:t>if</a:t>
            </a:r>
            <a:r>
              <a:rPr lang="en-US"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Pyothorax</a:t>
            </a:r>
            <a:r>
              <a:rPr lang="en-US" dirty="0" smtClean="0"/>
              <a:t> in Dogs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err="1" smtClean="0"/>
              <a:t>Signalment</a:t>
            </a:r>
            <a:r>
              <a:rPr lang="en-US" b="1" dirty="0" smtClean="0"/>
              <a:t>: </a:t>
            </a:r>
          </a:p>
          <a:p>
            <a:r>
              <a:rPr lang="en-US" dirty="0" smtClean="0"/>
              <a:t>Mean of 3 to 4 years-old</a:t>
            </a:r>
          </a:p>
          <a:p>
            <a:endParaRPr lang="en-US" sz="1200" dirty="0" smtClean="0"/>
          </a:p>
          <a:p>
            <a:r>
              <a:rPr lang="en-US" dirty="0" smtClean="0"/>
              <a:t>Medium to large breed </a:t>
            </a:r>
          </a:p>
          <a:p>
            <a:endParaRPr lang="en-US" sz="1200" dirty="0" smtClean="0"/>
          </a:p>
          <a:p>
            <a:r>
              <a:rPr lang="en-US" dirty="0" smtClean="0"/>
              <a:t>Hunting/working breeds</a:t>
            </a:r>
          </a:p>
          <a:p>
            <a:pPr lvl="1"/>
            <a:r>
              <a:rPr lang="en-US" dirty="0" smtClean="0"/>
              <a:t>Labrador Retriever</a:t>
            </a:r>
          </a:p>
          <a:p>
            <a:pPr lvl="1"/>
            <a:r>
              <a:rPr lang="en-US" dirty="0" smtClean="0"/>
              <a:t>Golden Retriever</a:t>
            </a:r>
          </a:p>
          <a:p>
            <a:pPr lvl="1"/>
            <a:r>
              <a:rPr lang="en-US" dirty="0" smtClean="0"/>
              <a:t>Brittany Spaniels</a:t>
            </a:r>
          </a:p>
          <a:p>
            <a:pPr lvl="1"/>
            <a:r>
              <a:rPr lang="en-US" dirty="0" smtClean="0"/>
              <a:t>Airedale Terriers</a:t>
            </a:r>
          </a:p>
          <a:p>
            <a:endParaRPr lang="en-US" sz="1100" dirty="0" smtClean="0"/>
          </a:p>
          <a:p>
            <a:r>
              <a:rPr lang="en-US" dirty="0" smtClean="0"/>
              <a:t>Most occur during fall and winter co-</a:t>
            </a:r>
            <a:r>
              <a:rPr lang="en-US" dirty="0" err="1" smtClean="0"/>
              <a:t>insiding</a:t>
            </a:r>
            <a:r>
              <a:rPr lang="en-US" dirty="0" smtClean="0"/>
              <a:t> with hunting and training seasons</a:t>
            </a:r>
          </a:p>
        </p:txBody>
      </p:sp>
      <p:pic>
        <p:nvPicPr>
          <p:cNvPr id="1026" name="Picture 2"/>
          <p:cNvPicPr>
            <a:picLocks noChangeAspect="1" noChangeArrowheads="1"/>
          </p:cNvPicPr>
          <p:nvPr/>
        </p:nvPicPr>
        <p:blipFill>
          <a:blip r:embed="rId2" cstate="print"/>
          <a:srcRect/>
          <a:stretch>
            <a:fillRect/>
          </a:stretch>
        </p:blipFill>
        <p:spPr bwMode="auto">
          <a:xfrm>
            <a:off x="5774635" y="3200400"/>
            <a:ext cx="3083615" cy="208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a:t>
            </a:r>
            <a:endParaRPr lang="en-US" dirty="0"/>
          </a:p>
        </p:txBody>
      </p:sp>
      <p:sp>
        <p:nvSpPr>
          <p:cNvPr id="4" name="Content Placeholder 3"/>
          <p:cNvSpPr>
            <a:spLocks noGrp="1"/>
          </p:cNvSpPr>
          <p:nvPr>
            <p:ph idx="1"/>
          </p:nvPr>
        </p:nvSpPr>
        <p:spPr>
          <a:xfrm>
            <a:off x="1435608" y="1219200"/>
            <a:ext cx="7498080" cy="5410200"/>
          </a:xfrm>
        </p:spPr>
        <p:txBody>
          <a:bodyPr>
            <a:normAutofit fontScale="92500" lnSpcReduction="10000"/>
          </a:bodyPr>
          <a:lstStyle/>
          <a:p>
            <a:r>
              <a:rPr lang="en-US" dirty="0" smtClean="0"/>
              <a:t>Migrating inhaled foreign bodies</a:t>
            </a:r>
          </a:p>
          <a:p>
            <a:r>
              <a:rPr lang="en-US" dirty="0" smtClean="0"/>
              <a:t>Penetrating wounds to the chest, neck or </a:t>
            </a:r>
            <a:r>
              <a:rPr lang="en-US" dirty="0" err="1" smtClean="0"/>
              <a:t>mediastinum</a:t>
            </a:r>
            <a:endParaRPr lang="en-US" dirty="0" smtClean="0"/>
          </a:p>
          <a:p>
            <a:r>
              <a:rPr lang="en-US" dirty="0" smtClean="0"/>
              <a:t>Esophageal or tracheal perforation</a:t>
            </a:r>
          </a:p>
          <a:p>
            <a:r>
              <a:rPr lang="en-US" dirty="0" smtClean="0"/>
              <a:t>Lung parasites</a:t>
            </a:r>
          </a:p>
          <a:p>
            <a:r>
              <a:rPr lang="en-US" dirty="0" smtClean="0"/>
              <a:t>Extension from bacterial pneumonia</a:t>
            </a:r>
          </a:p>
          <a:p>
            <a:r>
              <a:rPr lang="en-US" dirty="0" err="1" smtClean="0"/>
              <a:t>Hematogenous</a:t>
            </a:r>
            <a:r>
              <a:rPr lang="en-US" dirty="0" smtClean="0"/>
              <a:t> or lymphatic spread from septic foci</a:t>
            </a:r>
          </a:p>
          <a:p>
            <a:r>
              <a:rPr lang="en-US" dirty="0" smtClean="0"/>
              <a:t>Spread from cervical or lumbar infections</a:t>
            </a:r>
          </a:p>
          <a:p>
            <a:r>
              <a:rPr lang="en-US" dirty="0" err="1" smtClean="0"/>
              <a:t>Neoplasia</a:t>
            </a:r>
            <a:r>
              <a:rPr lang="en-US" dirty="0" smtClean="0"/>
              <a:t> and </a:t>
            </a:r>
            <a:r>
              <a:rPr lang="en-US" dirty="0" err="1" smtClean="0"/>
              <a:t>abscessation</a:t>
            </a:r>
            <a:endParaRPr lang="en-US" dirty="0" smtClean="0"/>
          </a:p>
          <a:p>
            <a:r>
              <a:rPr lang="en-US" dirty="0" smtClean="0"/>
              <a:t>Iatrogenic (</a:t>
            </a:r>
            <a:r>
              <a:rPr lang="en-US" dirty="0" err="1" smtClean="0"/>
              <a:t>thoracocentesis</a:t>
            </a:r>
            <a:r>
              <a:rPr lang="en-US" dirty="0" smtClean="0"/>
              <a:t>)</a:t>
            </a:r>
          </a:p>
        </p:txBody>
      </p:sp>
      <p:pic>
        <p:nvPicPr>
          <p:cNvPr id="2050" name="Picture 2"/>
          <p:cNvPicPr>
            <a:picLocks noChangeAspect="1" noChangeArrowheads="1"/>
          </p:cNvPicPr>
          <p:nvPr/>
        </p:nvPicPr>
        <p:blipFill>
          <a:blip r:embed="rId2" cstate="print"/>
          <a:srcRect/>
          <a:stretch>
            <a:fillRect/>
          </a:stretch>
        </p:blipFill>
        <p:spPr bwMode="auto">
          <a:xfrm>
            <a:off x="7129462" y="0"/>
            <a:ext cx="2014538" cy="15070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4" name="Content Placeholder 3"/>
          <p:cNvSpPr>
            <a:spLocks noGrp="1"/>
          </p:cNvSpPr>
          <p:nvPr>
            <p:ph sz="half" idx="1"/>
          </p:nvPr>
        </p:nvSpPr>
        <p:spPr>
          <a:xfrm>
            <a:off x="1435608" y="1524000"/>
            <a:ext cx="3657600" cy="5029200"/>
          </a:xfrm>
        </p:spPr>
        <p:txBody>
          <a:bodyPr>
            <a:normAutofit fontScale="92500" lnSpcReduction="10000"/>
          </a:bodyPr>
          <a:lstStyle/>
          <a:p>
            <a:r>
              <a:rPr lang="en-US" dirty="0" smtClean="0"/>
              <a:t>Exercise intolerance</a:t>
            </a:r>
          </a:p>
          <a:p>
            <a:endParaRPr lang="en-US" dirty="0" smtClean="0"/>
          </a:p>
          <a:p>
            <a:r>
              <a:rPr lang="en-US" dirty="0" smtClean="0"/>
              <a:t>Poor field performance</a:t>
            </a:r>
          </a:p>
          <a:p>
            <a:endParaRPr lang="en-US" dirty="0" smtClean="0"/>
          </a:p>
          <a:p>
            <a:r>
              <a:rPr lang="en-US" dirty="0" err="1" smtClean="0"/>
              <a:t>Tachypnea</a:t>
            </a:r>
            <a:endParaRPr lang="en-US" dirty="0" smtClean="0"/>
          </a:p>
          <a:p>
            <a:endParaRPr lang="en-US" dirty="0" smtClean="0"/>
          </a:p>
          <a:p>
            <a:r>
              <a:rPr lang="en-US" dirty="0" err="1" smtClean="0"/>
              <a:t>Dyspnea</a:t>
            </a:r>
            <a:endParaRPr lang="en-US" dirty="0" smtClean="0"/>
          </a:p>
          <a:p>
            <a:endParaRPr lang="en-US" dirty="0" smtClean="0"/>
          </a:p>
          <a:p>
            <a:r>
              <a:rPr lang="en-US" dirty="0" smtClean="0"/>
              <a:t>Cough</a:t>
            </a:r>
            <a:endParaRPr lang="en-US" dirty="0"/>
          </a:p>
        </p:txBody>
      </p:sp>
      <p:sp>
        <p:nvSpPr>
          <p:cNvPr id="5" name="Content Placeholder 4"/>
          <p:cNvSpPr>
            <a:spLocks noGrp="1"/>
          </p:cNvSpPr>
          <p:nvPr>
            <p:ph sz="half" idx="2"/>
          </p:nvPr>
        </p:nvSpPr>
        <p:spPr>
          <a:xfrm>
            <a:off x="5276088" y="1524000"/>
            <a:ext cx="3657600" cy="5029200"/>
          </a:xfrm>
        </p:spPr>
        <p:txBody>
          <a:bodyPr>
            <a:normAutofit fontScale="92500" lnSpcReduction="10000"/>
          </a:bodyPr>
          <a:lstStyle/>
          <a:p>
            <a:r>
              <a:rPr lang="en-US" dirty="0" smtClean="0"/>
              <a:t>Restlessness</a:t>
            </a:r>
          </a:p>
          <a:p>
            <a:endParaRPr lang="en-US" dirty="0" smtClean="0"/>
          </a:p>
          <a:p>
            <a:r>
              <a:rPr lang="en-US" dirty="0" smtClean="0"/>
              <a:t>Anorexia</a:t>
            </a:r>
          </a:p>
          <a:p>
            <a:endParaRPr lang="en-US" dirty="0" smtClean="0"/>
          </a:p>
          <a:p>
            <a:r>
              <a:rPr lang="en-US" dirty="0" smtClean="0"/>
              <a:t>Lethargy</a:t>
            </a:r>
          </a:p>
          <a:p>
            <a:endParaRPr lang="en-US" dirty="0" smtClean="0"/>
          </a:p>
          <a:p>
            <a:r>
              <a:rPr lang="en-US" dirty="0" smtClean="0"/>
              <a:t>Diarrhea</a:t>
            </a:r>
          </a:p>
          <a:p>
            <a:endParaRPr lang="en-US" dirty="0" smtClean="0"/>
          </a:p>
          <a:p>
            <a:r>
              <a:rPr lang="en-US" dirty="0" err="1" smtClean="0"/>
              <a:t>Polyuria</a:t>
            </a:r>
            <a:endParaRPr lang="en-US" dirty="0" smtClean="0"/>
          </a:p>
          <a:p>
            <a:endParaRPr lang="en-US" dirty="0" smtClean="0"/>
          </a:p>
          <a:p>
            <a:r>
              <a:rPr lang="en-US" dirty="0" err="1" smtClean="0"/>
              <a:t>Polydipsia</a:t>
            </a:r>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Examination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Fever</a:t>
            </a:r>
          </a:p>
          <a:p>
            <a:r>
              <a:rPr lang="en-US" dirty="0" err="1" smtClean="0"/>
              <a:t>Dyspnea</a:t>
            </a:r>
            <a:endParaRPr lang="en-US" dirty="0" smtClean="0"/>
          </a:p>
          <a:p>
            <a:r>
              <a:rPr lang="en-US" dirty="0" smtClean="0"/>
              <a:t>Weight loss</a:t>
            </a:r>
          </a:p>
          <a:p>
            <a:r>
              <a:rPr lang="en-US" dirty="0" smtClean="0"/>
              <a:t>Depression</a:t>
            </a:r>
          </a:p>
          <a:p>
            <a:r>
              <a:rPr lang="en-US" dirty="0" smtClean="0"/>
              <a:t>Cyanosis</a:t>
            </a:r>
          </a:p>
          <a:p>
            <a:r>
              <a:rPr lang="en-US" dirty="0" err="1" smtClean="0"/>
              <a:t>Tachypnea</a:t>
            </a:r>
            <a:endParaRPr lang="en-US" dirty="0" smtClean="0"/>
          </a:p>
          <a:p>
            <a:r>
              <a:rPr lang="en-US" dirty="0" err="1" smtClean="0"/>
              <a:t>Orthopnea</a:t>
            </a:r>
            <a:endParaRPr lang="en-US" dirty="0" smtClean="0"/>
          </a:p>
          <a:p>
            <a:r>
              <a:rPr lang="en-US" dirty="0" smtClean="0"/>
              <a:t>Muffled heart sounds</a:t>
            </a:r>
          </a:p>
          <a:p>
            <a:r>
              <a:rPr lang="en-US" dirty="0" smtClean="0"/>
              <a:t>Decreased lung sounds</a:t>
            </a:r>
          </a:p>
          <a:p>
            <a:endParaRPr lang="en-US" dirty="0" smtClean="0"/>
          </a:p>
          <a:p>
            <a:endParaRPr lang="en-US" dirty="0"/>
          </a:p>
        </p:txBody>
      </p:sp>
      <p:sp>
        <p:nvSpPr>
          <p:cNvPr id="4" name="Content Placeholder 3"/>
          <p:cNvSpPr>
            <a:spLocks noGrp="1"/>
          </p:cNvSpPr>
          <p:nvPr>
            <p:ph sz="half" idx="2"/>
          </p:nvPr>
        </p:nvSpPr>
        <p:spPr/>
        <p:txBody>
          <a:bodyPr>
            <a:normAutofit lnSpcReduction="10000"/>
          </a:bodyPr>
          <a:lstStyle/>
          <a:p>
            <a:r>
              <a:rPr lang="en-US" b="1" dirty="0" smtClean="0"/>
              <a:t>Acute Respiratory Distress:</a:t>
            </a:r>
          </a:p>
          <a:p>
            <a:r>
              <a:rPr lang="en-US" dirty="0" smtClean="0"/>
              <a:t>Dehydration</a:t>
            </a:r>
          </a:p>
          <a:p>
            <a:r>
              <a:rPr lang="en-US" dirty="0" smtClean="0"/>
              <a:t>Shock</a:t>
            </a:r>
          </a:p>
          <a:p>
            <a:r>
              <a:rPr lang="en-US" dirty="0" smtClean="0"/>
              <a:t>Pale mucous membranes </a:t>
            </a:r>
          </a:p>
          <a:p>
            <a:r>
              <a:rPr lang="en-US" dirty="0" smtClean="0"/>
              <a:t>Hypothermia</a:t>
            </a:r>
          </a:p>
          <a:p>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6705600" y="4745708"/>
            <a:ext cx="2438400" cy="21122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Pyothorax</a:t>
            </a:r>
            <a:endParaRPr lang="en-US" dirty="0"/>
          </a:p>
        </p:txBody>
      </p:sp>
      <p:sp>
        <p:nvSpPr>
          <p:cNvPr id="3" name="Content Placeholder 2"/>
          <p:cNvSpPr>
            <a:spLocks noGrp="1"/>
          </p:cNvSpPr>
          <p:nvPr>
            <p:ph idx="1"/>
          </p:nvPr>
        </p:nvSpPr>
        <p:spPr/>
        <p:txBody>
          <a:bodyPr/>
          <a:lstStyle/>
          <a:p>
            <a:r>
              <a:rPr lang="en-US" dirty="0" smtClean="0"/>
              <a:t>Pleural anatomy</a:t>
            </a:r>
          </a:p>
          <a:p>
            <a:endParaRPr lang="en-US" dirty="0" smtClean="0"/>
          </a:p>
          <a:p>
            <a:r>
              <a:rPr lang="en-US" dirty="0" smtClean="0"/>
              <a:t>Canine </a:t>
            </a:r>
            <a:r>
              <a:rPr lang="en-US" dirty="0" err="1" smtClean="0"/>
              <a:t>pyothorax</a:t>
            </a:r>
            <a:endParaRPr lang="en-US" dirty="0" smtClean="0"/>
          </a:p>
          <a:p>
            <a:endParaRPr lang="en-US" dirty="0" smtClean="0"/>
          </a:p>
          <a:p>
            <a:r>
              <a:rPr lang="en-US" dirty="0" smtClean="0"/>
              <a:t>Feline </a:t>
            </a:r>
            <a:r>
              <a:rPr lang="en-US" dirty="0" err="1" smtClean="0"/>
              <a:t>pyothorax</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Diagnostics</a:t>
            </a:r>
            <a:endParaRPr lang="en-US" dirty="0"/>
          </a:p>
        </p:txBody>
      </p:sp>
      <p:sp>
        <p:nvSpPr>
          <p:cNvPr id="6" name="Content Placeholder 5"/>
          <p:cNvSpPr>
            <a:spLocks noGrp="1"/>
          </p:cNvSpPr>
          <p:nvPr>
            <p:ph idx="1"/>
          </p:nvPr>
        </p:nvSpPr>
        <p:spPr/>
        <p:txBody>
          <a:bodyPr/>
          <a:lstStyle/>
          <a:p>
            <a:r>
              <a:rPr lang="en-US" dirty="0" err="1" smtClean="0"/>
              <a:t>Thoracocentesis</a:t>
            </a:r>
            <a:endParaRPr lang="en-US" dirty="0" smtClean="0"/>
          </a:p>
          <a:p>
            <a:pPr lvl="1"/>
            <a:r>
              <a:rPr lang="en-US" dirty="0" smtClean="0"/>
              <a:t>Cytology</a:t>
            </a:r>
          </a:p>
          <a:p>
            <a:pPr lvl="1"/>
            <a:r>
              <a:rPr lang="en-US" dirty="0" smtClean="0"/>
              <a:t>Culture and sensitivity</a:t>
            </a:r>
          </a:p>
          <a:p>
            <a:endParaRPr lang="en-US" dirty="0" smtClean="0"/>
          </a:p>
          <a:p>
            <a:r>
              <a:rPr lang="en-US" dirty="0" smtClean="0"/>
              <a:t>Radiographs/CT scan</a:t>
            </a:r>
          </a:p>
          <a:p>
            <a:endParaRPr lang="en-US" dirty="0" smtClean="0"/>
          </a:p>
          <a:p>
            <a:r>
              <a:rPr lang="en-US" dirty="0" smtClean="0"/>
              <a:t>Hematology</a:t>
            </a:r>
          </a:p>
          <a:p>
            <a:endParaRPr lang="en-US" dirty="0" smtClean="0"/>
          </a:p>
          <a:p>
            <a:endParaRPr lang="en-US" dirty="0" smtClean="0"/>
          </a:p>
          <a:p>
            <a:endParaRPr lang="en-US" dirty="0" smtClean="0"/>
          </a:p>
          <a:p>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5943600" y="3657600"/>
            <a:ext cx="27432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Thoracocentesis</a:t>
            </a: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Diagnostic and therapeutic</a:t>
            </a:r>
          </a:p>
          <a:p>
            <a:r>
              <a:rPr lang="en-US" dirty="0" smtClean="0"/>
              <a:t>Fluid accumulation within the pleural space displaces functional lung tissue</a:t>
            </a:r>
          </a:p>
          <a:p>
            <a:r>
              <a:rPr lang="en-US" dirty="0" err="1" smtClean="0"/>
              <a:t>Atelectasis</a:t>
            </a:r>
            <a:r>
              <a:rPr lang="en-US" dirty="0" smtClean="0"/>
              <a:t> </a:t>
            </a:r>
            <a:r>
              <a:rPr lang="en-US" dirty="0" smtClean="0">
                <a:latin typeface="Calibri"/>
              </a:rPr>
              <a:t>→ hypoxia and hypoventilation</a:t>
            </a:r>
          </a:p>
          <a:p>
            <a:endParaRPr lang="en-US" dirty="0" smtClean="0">
              <a:latin typeface="Calibri"/>
            </a:endParaRPr>
          </a:p>
          <a:p>
            <a:r>
              <a:rPr lang="en-US" dirty="0" smtClean="0">
                <a:latin typeface="Calibri"/>
              </a:rPr>
              <a:t>If </a:t>
            </a:r>
            <a:r>
              <a:rPr lang="en-US" dirty="0" err="1" smtClean="0">
                <a:latin typeface="Calibri"/>
              </a:rPr>
              <a:t>dyspnea</a:t>
            </a:r>
            <a:r>
              <a:rPr lang="en-US" dirty="0" smtClean="0">
                <a:latin typeface="Calibri"/>
              </a:rPr>
              <a:t> persists after tap:</a:t>
            </a:r>
          </a:p>
          <a:p>
            <a:pPr lvl="1"/>
            <a:r>
              <a:rPr lang="en-US" dirty="0" smtClean="0">
                <a:latin typeface="Calibri"/>
              </a:rPr>
              <a:t>Pulmonary </a:t>
            </a:r>
            <a:r>
              <a:rPr lang="en-US" dirty="0" err="1" smtClean="0">
                <a:latin typeface="Calibri"/>
              </a:rPr>
              <a:t>parenchymal</a:t>
            </a:r>
            <a:r>
              <a:rPr lang="en-US" dirty="0" smtClean="0">
                <a:latin typeface="Calibri"/>
              </a:rPr>
              <a:t> disease</a:t>
            </a:r>
          </a:p>
          <a:p>
            <a:pPr lvl="1"/>
            <a:r>
              <a:rPr lang="en-US" dirty="0" err="1" smtClean="0">
                <a:latin typeface="Calibri"/>
              </a:rPr>
              <a:t>Fibrosing</a:t>
            </a:r>
            <a:r>
              <a:rPr lang="en-US" dirty="0" smtClean="0">
                <a:latin typeface="Calibri"/>
              </a:rPr>
              <a:t> </a:t>
            </a:r>
            <a:r>
              <a:rPr lang="en-US" dirty="0" err="1" smtClean="0">
                <a:latin typeface="Calibri"/>
              </a:rPr>
              <a:t>pleuritis</a:t>
            </a:r>
            <a:endParaRPr lang="en-US" dirty="0" smtClean="0">
              <a:latin typeface="Calibri"/>
            </a:endParaRPr>
          </a:p>
          <a:p>
            <a:pPr lvl="1"/>
            <a:r>
              <a:rPr lang="en-US" dirty="0" err="1" smtClean="0">
                <a:latin typeface="Calibri"/>
              </a:rPr>
              <a:t>Pneumothorax</a:t>
            </a:r>
            <a:endParaRPr lang="en-US" dirty="0" smtClean="0">
              <a:latin typeface="Calibri"/>
            </a:endParaRPr>
          </a:p>
        </p:txBody>
      </p:sp>
      <p:pic>
        <p:nvPicPr>
          <p:cNvPr id="2050" name="Picture 2"/>
          <p:cNvPicPr>
            <a:picLocks noChangeAspect="1" noChangeArrowheads="1"/>
          </p:cNvPicPr>
          <p:nvPr/>
        </p:nvPicPr>
        <p:blipFill>
          <a:blip r:embed="rId2" cstate="print"/>
          <a:srcRect/>
          <a:stretch>
            <a:fillRect/>
          </a:stretch>
        </p:blipFill>
        <p:spPr bwMode="auto">
          <a:xfrm>
            <a:off x="6582655" y="0"/>
            <a:ext cx="2561345"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Fluid Analysis and Cytology</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Exudate</a:t>
            </a:r>
            <a:r>
              <a:rPr lang="en-US" dirty="0" smtClean="0"/>
              <a:t> (&gt; 3 g/dl protein, &gt; 7,000 cells/µl)</a:t>
            </a:r>
          </a:p>
          <a:p>
            <a:endParaRPr lang="en-US" dirty="0" smtClean="0"/>
          </a:p>
          <a:p>
            <a:r>
              <a:rPr lang="en-US" dirty="0" smtClean="0"/>
              <a:t>Septic </a:t>
            </a:r>
            <a:r>
              <a:rPr lang="en-US" dirty="0" err="1" smtClean="0"/>
              <a:t>suppurative</a:t>
            </a:r>
            <a:r>
              <a:rPr lang="en-US" dirty="0" smtClean="0"/>
              <a:t> effusion</a:t>
            </a:r>
          </a:p>
          <a:p>
            <a:pPr lvl="1"/>
            <a:r>
              <a:rPr lang="en-US" dirty="0" err="1" smtClean="0"/>
              <a:t>Neutrophils</a:t>
            </a:r>
            <a:r>
              <a:rPr lang="en-US" dirty="0" smtClean="0"/>
              <a:t> predominate</a:t>
            </a:r>
          </a:p>
          <a:p>
            <a:pPr lvl="1"/>
            <a:r>
              <a:rPr lang="en-US" dirty="0" smtClean="0"/>
              <a:t>Intracellular bacteria</a:t>
            </a:r>
          </a:p>
          <a:p>
            <a:pPr lvl="1"/>
            <a:r>
              <a:rPr lang="en-US" dirty="0" smtClean="0"/>
              <a:t>Gram-positive filamentous rods: </a:t>
            </a:r>
            <a:r>
              <a:rPr lang="en-US" i="1" dirty="0" err="1" smtClean="0"/>
              <a:t>Actinomyces</a:t>
            </a:r>
            <a:r>
              <a:rPr lang="en-US" i="1" dirty="0" smtClean="0"/>
              <a:t>, </a:t>
            </a:r>
            <a:r>
              <a:rPr lang="en-US" i="1" dirty="0" err="1" smtClean="0"/>
              <a:t>Nocardia</a:t>
            </a:r>
            <a:endParaRPr lang="en-US" dirty="0" smtClean="0"/>
          </a:p>
          <a:p>
            <a:endParaRPr lang="en-US" dirty="0" smtClean="0"/>
          </a:p>
          <a:p>
            <a:r>
              <a:rPr lang="en-US" dirty="0" smtClean="0"/>
              <a:t>Absence of septic changes on cytology does not rule out </a:t>
            </a:r>
            <a:r>
              <a:rPr lang="en-US" dirty="0" err="1" smtClean="0"/>
              <a:t>pyothorax</a:t>
            </a:r>
            <a:endParaRPr lang="en-US" dirty="0" smtClean="0"/>
          </a:p>
          <a:p>
            <a:pPr lvl="1"/>
            <a:r>
              <a:rPr lang="en-US" dirty="0" smtClean="0"/>
              <a:t>Prior antibiotic administration</a:t>
            </a:r>
          </a:p>
          <a:p>
            <a:pPr lvl="1"/>
            <a:r>
              <a:rPr lang="en-US" i="1" dirty="0" err="1" smtClean="0"/>
              <a:t>Mycoplasma</a:t>
            </a:r>
            <a:endParaRPr lang="en-US" i="1" dirty="0" smtClean="0"/>
          </a:p>
        </p:txBody>
      </p:sp>
      <p:pic>
        <p:nvPicPr>
          <p:cNvPr id="1026" name="Picture 2"/>
          <p:cNvPicPr>
            <a:picLocks noChangeAspect="1" noChangeArrowheads="1"/>
          </p:cNvPicPr>
          <p:nvPr/>
        </p:nvPicPr>
        <p:blipFill>
          <a:blip r:embed="rId3" cstate="print"/>
          <a:srcRect l="26000" t="17391" r="14000" b="7246"/>
          <a:stretch>
            <a:fillRect/>
          </a:stretch>
        </p:blipFill>
        <p:spPr bwMode="auto">
          <a:xfrm>
            <a:off x="6858000" y="4876800"/>
            <a:ext cx="22860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Bacterial Culture</a:t>
            </a:r>
            <a:endParaRPr lang="en-US" dirty="0"/>
          </a:p>
        </p:txBody>
      </p:sp>
      <p:sp>
        <p:nvSpPr>
          <p:cNvPr id="3" name="Content Placeholder 2"/>
          <p:cNvSpPr>
            <a:spLocks noGrp="1"/>
          </p:cNvSpPr>
          <p:nvPr>
            <p:ph idx="1"/>
          </p:nvPr>
        </p:nvSpPr>
        <p:spPr/>
        <p:txBody>
          <a:bodyPr/>
          <a:lstStyle/>
          <a:p>
            <a:r>
              <a:rPr lang="en-US" dirty="0" smtClean="0"/>
              <a:t>Submit for aerobic, anaerobic and </a:t>
            </a:r>
            <a:r>
              <a:rPr lang="en-US" i="1" dirty="0" err="1" smtClean="0"/>
              <a:t>Mycoplasma</a:t>
            </a:r>
            <a:r>
              <a:rPr lang="en-US" i="1" dirty="0" smtClean="0"/>
              <a:t> </a:t>
            </a:r>
            <a:r>
              <a:rPr lang="en-US" dirty="0" smtClean="0"/>
              <a:t>cultures</a:t>
            </a:r>
            <a:endParaRPr lang="en-US" i="1" dirty="0" smtClean="0"/>
          </a:p>
          <a:p>
            <a:endParaRPr lang="en-US" sz="1000" dirty="0" smtClean="0"/>
          </a:p>
          <a:p>
            <a:r>
              <a:rPr lang="en-US" dirty="0" smtClean="0"/>
              <a:t>High prevalence of </a:t>
            </a:r>
            <a:r>
              <a:rPr lang="en-US" dirty="0" err="1" smtClean="0"/>
              <a:t>polymicrobial</a:t>
            </a:r>
            <a:r>
              <a:rPr lang="en-US" dirty="0" smtClean="0"/>
              <a:t> infections</a:t>
            </a:r>
          </a:p>
          <a:p>
            <a:endParaRPr lang="en-US" sz="1000" dirty="0" smtClean="0"/>
          </a:p>
          <a:p>
            <a:r>
              <a:rPr lang="en-US" dirty="0" smtClean="0"/>
              <a:t>Anaerobic bacteria most common</a:t>
            </a:r>
          </a:p>
          <a:p>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6324600" y="4648200"/>
            <a:ext cx="266700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324088" cy="563562"/>
          </a:xfrm>
        </p:spPr>
        <p:txBody>
          <a:bodyPr>
            <a:normAutofit/>
          </a:bodyPr>
          <a:lstStyle/>
          <a:p>
            <a:r>
              <a:rPr lang="en-US" sz="2800" dirty="0" smtClean="0"/>
              <a:t>Bacteria Associated with Canine </a:t>
            </a:r>
            <a:r>
              <a:rPr lang="en-US" sz="2800" dirty="0" err="1" smtClean="0"/>
              <a:t>Pyothorax</a:t>
            </a:r>
            <a:endParaRPr lang="en-US" sz="2800" dirty="0"/>
          </a:p>
        </p:txBody>
      </p:sp>
      <p:graphicFrame>
        <p:nvGraphicFramePr>
          <p:cNvPr id="4" name="Content Placeholder 3"/>
          <p:cNvGraphicFramePr>
            <a:graphicFrameLocks noGrp="1"/>
          </p:cNvGraphicFramePr>
          <p:nvPr>
            <p:ph idx="1"/>
          </p:nvPr>
        </p:nvGraphicFramePr>
        <p:xfrm>
          <a:off x="228600" y="1219200"/>
          <a:ext cx="8763000" cy="5394960"/>
        </p:xfrm>
        <a:graphic>
          <a:graphicData uri="http://schemas.openxmlformats.org/drawingml/2006/table">
            <a:tbl>
              <a:tblPr firstRow="1" bandRow="1">
                <a:tableStyleId>{5C22544A-7EE6-4342-B048-85BDC9FD1C3A}</a:tableStyleId>
              </a:tblPr>
              <a:tblGrid>
                <a:gridCol w="1879876"/>
                <a:gridCol w="1320524"/>
                <a:gridCol w="1890930"/>
                <a:gridCol w="1461870"/>
                <a:gridCol w="2209800"/>
              </a:tblGrid>
              <a:tr h="578672">
                <a:tc>
                  <a:txBody>
                    <a:bodyPr/>
                    <a:lstStyle/>
                    <a:p>
                      <a:r>
                        <a:rPr lang="en-US" dirty="0" smtClean="0"/>
                        <a:t>Study</a:t>
                      </a:r>
                      <a:endParaRPr lang="en-US" dirty="0"/>
                    </a:p>
                  </a:txBody>
                  <a:tcPr/>
                </a:tc>
                <a:tc>
                  <a:txBody>
                    <a:bodyPr/>
                    <a:lstStyle/>
                    <a:p>
                      <a:r>
                        <a:rPr lang="en-US" dirty="0" smtClean="0"/>
                        <a:t>Year</a:t>
                      </a:r>
                      <a:endParaRPr lang="en-US" dirty="0"/>
                    </a:p>
                  </a:txBody>
                  <a:tcPr/>
                </a:tc>
                <a:tc>
                  <a:txBody>
                    <a:bodyPr/>
                    <a:lstStyle/>
                    <a:p>
                      <a:r>
                        <a:rPr lang="en-US" dirty="0" smtClean="0"/>
                        <a:t>Gram</a:t>
                      </a:r>
                      <a:r>
                        <a:rPr lang="en-US" baseline="0" dirty="0" smtClean="0"/>
                        <a:t> + Aerobes</a:t>
                      </a:r>
                      <a:endParaRPr lang="en-US" dirty="0"/>
                    </a:p>
                  </a:txBody>
                  <a:tcPr/>
                </a:tc>
                <a:tc>
                  <a:txBody>
                    <a:bodyPr/>
                    <a:lstStyle/>
                    <a:p>
                      <a:r>
                        <a:rPr lang="en-US" dirty="0" smtClean="0"/>
                        <a:t>Gram - Aerobes</a:t>
                      </a:r>
                      <a:endParaRPr lang="en-US" dirty="0"/>
                    </a:p>
                  </a:txBody>
                  <a:tcPr/>
                </a:tc>
                <a:tc>
                  <a:txBody>
                    <a:bodyPr/>
                    <a:lstStyle/>
                    <a:p>
                      <a:r>
                        <a:rPr lang="en-US" dirty="0" smtClean="0"/>
                        <a:t>Anaerobes</a:t>
                      </a:r>
                      <a:endParaRPr lang="en-US" dirty="0"/>
                    </a:p>
                  </a:txBody>
                  <a:tcPr/>
                </a:tc>
              </a:tr>
              <a:tr h="1379205">
                <a:tc>
                  <a:txBody>
                    <a:bodyPr/>
                    <a:lstStyle/>
                    <a:p>
                      <a:r>
                        <a:rPr lang="en-US" dirty="0" err="1" smtClean="0"/>
                        <a:t>Boothe</a:t>
                      </a:r>
                      <a:r>
                        <a:rPr lang="en-US" dirty="0" smtClean="0"/>
                        <a:t> HW et al.</a:t>
                      </a:r>
                      <a:endParaRPr lang="en-US" dirty="0"/>
                    </a:p>
                  </a:txBody>
                  <a:tcPr/>
                </a:tc>
                <a:tc>
                  <a:txBody>
                    <a:bodyPr/>
                    <a:lstStyle/>
                    <a:p>
                      <a:r>
                        <a:rPr lang="en-US" dirty="0" smtClean="0"/>
                        <a:t>2010</a:t>
                      </a:r>
                      <a:r>
                        <a:rPr lang="en-US" baseline="0" dirty="0" smtClean="0"/>
                        <a:t> JAVMA</a:t>
                      </a:r>
                      <a:endParaRPr lang="en-US" dirty="0"/>
                    </a:p>
                  </a:txBody>
                  <a:tcPr/>
                </a:tc>
                <a:tc>
                  <a:txBody>
                    <a:bodyPr/>
                    <a:lstStyle/>
                    <a:p>
                      <a:r>
                        <a:rPr lang="en-US" i="1" dirty="0" err="1" smtClean="0"/>
                        <a:t>Corynebacterium</a:t>
                      </a:r>
                      <a:endParaRPr lang="en-US" i="1" dirty="0" smtClean="0"/>
                    </a:p>
                    <a:p>
                      <a:r>
                        <a:rPr lang="en-US" b="1" i="1" dirty="0" smtClean="0"/>
                        <a:t>Staphylococcus</a:t>
                      </a:r>
                    </a:p>
                    <a:p>
                      <a:r>
                        <a:rPr lang="en-US" b="1" i="1" dirty="0" smtClean="0"/>
                        <a:t>Streptococcus</a:t>
                      </a:r>
                    </a:p>
                    <a:p>
                      <a:r>
                        <a:rPr lang="en-US" i="1" dirty="0" smtClean="0"/>
                        <a:t>Bacillus</a:t>
                      </a:r>
                    </a:p>
                    <a:p>
                      <a:r>
                        <a:rPr lang="en-US" i="1" dirty="0" err="1" smtClean="0"/>
                        <a:t>Nocardia</a:t>
                      </a:r>
                      <a:endParaRPr lang="en-US" i="1" dirty="0"/>
                    </a:p>
                  </a:txBody>
                  <a:tcPr/>
                </a:tc>
                <a:tc>
                  <a:txBody>
                    <a:bodyPr/>
                    <a:lstStyle/>
                    <a:p>
                      <a:r>
                        <a:rPr lang="en-US" b="1" i="1" dirty="0" smtClean="0"/>
                        <a:t>E. coli</a:t>
                      </a:r>
                    </a:p>
                    <a:p>
                      <a:r>
                        <a:rPr lang="en-US" i="1" dirty="0" err="1" smtClean="0"/>
                        <a:t>Klebsiella</a:t>
                      </a:r>
                      <a:endParaRPr lang="en-US" i="1" dirty="0" smtClean="0"/>
                    </a:p>
                    <a:p>
                      <a:r>
                        <a:rPr lang="en-US" i="1" dirty="0" err="1" smtClean="0"/>
                        <a:t>Acinobacter</a:t>
                      </a:r>
                      <a:endParaRPr lang="en-US" i="1" dirty="0" smtClean="0"/>
                    </a:p>
                    <a:p>
                      <a:r>
                        <a:rPr lang="en-US" b="1" i="1" dirty="0" err="1" smtClean="0"/>
                        <a:t>Pasteurella</a:t>
                      </a:r>
                      <a:endParaRPr lang="en-US" b="1" i="1" dirty="0" smtClean="0"/>
                    </a:p>
                    <a:p>
                      <a:endParaRPr lang="en-US" i="1" dirty="0"/>
                    </a:p>
                  </a:txBody>
                  <a:tcPr/>
                </a:tc>
                <a:tc>
                  <a:txBody>
                    <a:bodyPr/>
                    <a:lstStyle/>
                    <a:p>
                      <a:r>
                        <a:rPr lang="en-US" i="1" dirty="0" smtClean="0"/>
                        <a:t>Clostridium</a:t>
                      </a:r>
                    </a:p>
                    <a:p>
                      <a:r>
                        <a:rPr lang="en-US" b="1" i="1" dirty="0" err="1" smtClean="0"/>
                        <a:t>Peptostreptococcus</a:t>
                      </a:r>
                      <a:endParaRPr lang="en-US" b="1" i="1" dirty="0" smtClean="0"/>
                    </a:p>
                    <a:p>
                      <a:r>
                        <a:rPr lang="en-US" i="1" dirty="0" err="1" smtClean="0"/>
                        <a:t>Actinomyces</a:t>
                      </a:r>
                      <a:endParaRPr lang="en-US" i="1" dirty="0"/>
                    </a:p>
                  </a:txBody>
                  <a:tcPr/>
                </a:tc>
              </a:tr>
              <a:tr h="1379205">
                <a:tc>
                  <a:txBody>
                    <a:bodyPr/>
                    <a:lstStyle/>
                    <a:p>
                      <a:r>
                        <a:rPr lang="en-US" dirty="0" smtClean="0"/>
                        <a:t>Rooney MB et al.</a:t>
                      </a:r>
                      <a:endParaRPr lang="en-US" dirty="0"/>
                    </a:p>
                  </a:txBody>
                  <a:tcPr/>
                </a:tc>
                <a:tc>
                  <a:txBody>
                    <a:bodyPr/>
                    <a:lstStyle/>
                    <a:p>
                      <a:r>
                        <a:rPr lang="en-US" dirty="0" smtClean="0"/>
                        <a:t>2002 JAVMA</a:t>
                      </a:r>
                      <a:endParaRPr lang="en-US" dirty="0"/>
                    </a:p>
                  </a:txBody>
                  <a:tcPr/>
                </a:tc>
                <a:tc>
                  <a:txBody>
                    <a:bodyPr/>
                    <a:lstStyle/>
                    <a:p>
                      <a:r>
                        <a:rPr lang="en-US" b="1" i="1" dirty="0" smtClean="0"/>
                        <a:t>Staphylococcus</a:t>
                      </a:r>
                    </a:p>
                    <a:p>
                      <a:r>
                        <a:rPr lang="en-US" b="1" i="1" dirty="0" smtClean="0"/>
                        <a:t>Streptococcus</a:t>
                      </a:r>
                    </a:p>
                    <a:p>
                      <a:endParaRPr lang="en-US" dirty="0"/>
                    </a:p>
                  </a:txBody>
                  <a:tcPr/>
                </a:tc>
                <a:tc>
                  <a:txBody>
                    <a:bodyPr/>
                    <a:lstStyle/>
                    <a:p>
                      <a:r>
                        <a:rPr lang="en-US" b="1" i="1" dirty="0" smtClean="0"/>
                        <a:t>E.</a:t>
                      </a:r>
                      <a:r>
                        <a:rPr lang="en-US" b="1" i="1" baseline="0" dirty="0" smtClean="0"/>
                        <a:t> coli</a:t>
                      </a:r>
                    </a:p>
                    <a:p>
                      <a:r>
                        <a:rPr lang="en-US" b="1" i="1" baseline="0" dirty="0" err="1" smtClean="0"/>
                        <a:t>Pasteurella</a:t>
                      </a:r>
                      <a:endParaRPr lang="en-US" b="1" i="1" baseline="0" dirty="0" smtClean="0"/>
                    </a:p>
                    <a:p>
                      <a:r>
                        <a:rPr lang="en-US" i="1" baseline="0" dirty="0" err="1" smtClean="0"/>
                        <a:t>Bacteroides</a:t>
                      </a:r>
                      <a:endParaRPr lang="en-US"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err="1" smtClean="0"/>
                        <a:t>Acinobacter</a:t>
                      </a:r>
                      <a:endParaRPr lang="en-US" i="1" baseline="0" dirty="0" smtClean="0"/>
                    </a:p>
                    <a:p>
                      <a:endParaRPr lang="en-US" i="1" dirty="0"/>
                    </a:p>
                  </a:txBody>
                  <a:tcPr/>
                </a:tc>
                <a:tc>
                  <a:txBody>
                    <a:bodyPr/>
                    <a:lstStyle/>
                    <a:p>
                      <a:r>
                        <a:rPr lang="en-US" i="1" dirty="0" err="1" smtClean="0"/>
                        <a:t>Actinomyces</a:t>
                      </a:r>
                      <a:endParaRPr lang="en-US" i="1" dirty="0" smtClean="0"/>
                    </a:p>
                    <a:p>
                      <a:r>
                        <a:rPr lang="en-US" b="1" i="1" dirty="0" err="1" smtClean="0"/>
                        <a:t>Fusobacterium</a:t>
                      </a:r>
                      <a:endParaRPr lang="en-US" b="1" i="1" dirty="0" smtClean="0"/>
                    </a:p>
                    <a:p>
                      <a:r>
                        <a:rPr lang="en-US" b="1" i="1" dirty="0" err="1" smtClean="0"/>
                        <a:t>Peptostreptococcus</a:t>
                      </a:r>
                      <a:endParaRPr lang="en-US" b="1" i="1" dirty="0" smtClean="0"/>
                    </a:p>
                    <a:p>
                      <a:r>
                        <a:rPr lang="en-US" i="1" dirty="0" err="1" smtClean="0"/>
                        <a:t>Prevotella</a:t>
                      </a:r>
                      <a:endParaRPr lang="en-US" i="1" dirty="0"/>
                    </a:p>
                  </a:txBody>
                  <a:tcPr/>
                </a:tc>
              </a:tr>
              <a:tr h="1828800">
                <a:tc>
                  <a:txBody>
                    <a:bodyPr/>
                    <a:lstStyle/>
                    <a:p>
                      <a:r>
                        <a:rPr lang="en-US" dirty="0" smtClean="0"/>
                        <a:t>Walker AL et al.</a:t>
                      </a:r>
                      <a:endParaRPr lang="en-US" dirty="0"/>
                    </a:p>
                  </a:txBody>
                  <a:tcPr/>
                </a:tc>
                <a:tc>
                  <a:txBody>
                    <a:bodyPr/>
                    <a:lstStyle/>
                    <a:p>
                      <a:r>
                        <a:rPr lang="en-US" dirty="0" smtClean="0"/>
                        <a:t>2000 JAVMA</a:t>
                      </a:r>
                      <a:endParaRPr lang="en-US" dirty="0"/>
                    </a:p>
                  </a:txBody>
                  <a:tcPr/>
                </a:tc>
                <a:tc>
                  <a:txBody>
                    <a:bodyPr/>
                    <a:lstStyle/>
                    <a:p>
                      <a:r>
                        <a:rPr lang="en-US" b="1" i="1" dirty="0" smtClean="0"/>
                        <a:t>Staphylococcus</a:t>
                      </a:r>
                    </a:p>
                    <a:p>
                      <a:r>
                        <a:rPr lang="en-US" b="1" i="1" dirty="0" smtClean="0"/>
                        <a:t>Streptococcus</a:t>
                      </a:r>
                    </a:p>
                    <a:p>
                      <a:r>
                        <a:rPr lang="en-US" i="1" dirty="0" err="1" smtClean="0"/>
                        <a:t>Nocardia</a:t>
                      </a:r>
                      <a:endParaRPr lang="en-US" dirty="0"/>
                    </a:p>
                  </a:txBody>
                  <a:tcPr/>
                </a:tc>
                <a:tc>
                  <a:txBody>
                    <a:bodyPr/>
                    <a:lstStyle/>
                    <a:p>
                      <a:r>
                        <a:rPr lang="en-US" b="1" i="1" dirty="0" err="1" smtClean="0"/>
                        <a:t>Pasteurella</a:t>
                      </a:r>
                      <a:endParaRPr lang="en-US" b="1" i="1" dirty="0" smtClean="0"/>
                    </a:p>
                    <a:p>
                      <a:r>
                        <a:rPr lang="en-US" b="1" i="1" dirty="0" smtClean="0"/>
                        <a:t>E. coli</a:t>
                      </a:r>
                    </a:p>
                    <a:p>
                      <a:r>
                        <a:rPr lang="en-US" i="1" dirty="0" err="1" smtClean="0"/>
                        <a:t>Klebsiella</a:t>
                      </a:r>
                      <a:endParaRPr lang="en-US" i="1" dirty="0" smtClean="0"/>
                    </a:p>
                    <a:p>
                      <a:r>
                        <a:rPr lang="en-US" i="1" dirty="0" err="1" smtClean="0"/>
                        <a:t>Enterobacter</a:t>
                      </a:r>
                      <a:r>
                        <a:rPr lang="en-US" i="1" baseline="0" dirty="0" smtClean="0"/>
                        <a:t> cloacae</a:t>
                      </a:r>
                    </a:p>
                    <a:p>
                      <a:endParaRPr lang="en-US" i="1" dirty="0"/>
                    </a:p>
                  </a:txBody>
                  <a:tcPr/>
                </a:tc>
                <a:tc>
                  <a:txBody>
                    <a:bodyPr/>
                    <a:lstStyle/>
                    <a:p>
                      <a:r>
                        <a:rPr lang="en-US" i="1" dirty="0" err="1" smtClean="0"/>
                        <a:t>Actinomyces</a:t>
                      </a:r>
                      <a:endParaRPr lang="en-US" i="1" dirty="0" smtClean="0"/>
                    </a:p>
                    <a:p>
                      <a:endParaRPr lang="en-US" i="1"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Radiographs</a:t>
            </a:r>
            <a:endParaRPr lang="en-US" dirty="0"/>
          </a:p>
        </p:txBody>
      </p:sp>
      <p:sp>
        <p:nvSpPr>
          <p:cNvPr id="3" name="Content Placeholder 2"/>
          <p:cNvSpPr>
            <a:spLocks noGrp="1"/>
          </p:cNvSpPr>
          <p:nvPr>
            <p:ph idx="1"/>
          </p:nvPr>
        </p:nvSpPr>
        <p:spPr>
          <a:xfrm>
            <a:off x="1435608" y="1295400"/>
            <a:ext cx="7498080" cy="4953000"/>
          </a:xfrm>
        </p:spPr>
        <p:txBody>
          <a:bodyPr/>
          <a:lstStyle/>
          <a:p>
            <a:r>
              <a:rPr lang="en-US" dirty="0" smtClean="0"/>
              <a:t>Usually impossible to determine cause of pleural effusion from radiographs</a:t>
            </a:r>
          </a:p>
          <a:p>
            <a:endParaRPr lang="en-US" sz="1000" dirty="0" smtClean="0"/>
          </a:p>
          <a:p>
            <a:r>
              <a:rPr lang="en-US" dirty="0" smtClean="0"/>
              <a:t>Presence of residual pleural fluid may obscure thoracic structures</a:t>
            </a:r>
          </a:p>
          <a:p>
            <a:endParaRPr lang="en-US" dirty="0" smtClean="0"/>
          </a:p>
          <a:p>
            <a:pPr>
              <a:buNone/>
            </a:pPr>
            <a:endParaRPr lang="en-US" dirty="0" smtClean="0"/>
          </a:p>
          <a:p>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2971800" y="3733800"/>
            <a:ext cx="3886200" cy="28114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Computed Tomography (CT)</a:t>
            </a:r>
            <a:endParaRPr lang="en-US" dirty="0"/>
          </a:p>
        </p:txBody>
      </p:sp>
      <p:sp>
        <p:nvSpPr>
          <p:cNvPr id="3" name="Content Placeholder 2"/>
          <p:cNvSpPr>
            <a:spLocks noGrp="1"/>
          </p:cNvSpPr>
          <p:nvPr>
            <p:ph idx="1"/>
          </p:nvPr>
        </p:nvSpPr>
        <p:spPr>
          <a:xfrm>
            <a:off x="1435608" y="1447800"/>
            <a:ext cx="7498080" cy="5105400"/>
          </a:xfrm>
        </p:spPr>
        <p:txBody>
          <a:bodyPr>
            <a:normAutofit fontScale="92500" lnSpcReduction="10000"/>
          </a:bodyPr>
          <a:lstStyle/>
          <a:p>
            <a:r>
              <a:rPr lang="en-US" dirty="0" smtClean="0"/>
              <a:t>Correctly identified the presence and volume of pleural fluid in all cases</a:t>
            </a:r>
          </a:p>
          <a:p>
            <a:endParaRPr lang="en-US" sz="1300" dirty="0" smtClean="0"/>
          </a:p>
          <a:p>
            <a:r>
              <a:rPr lang="en-US" dirty="0" smtClean="0"/>
              <a:t>Did not predict the presence of pleural thickening reliably in all cases</a:t>
            </a:r>
          </a:p>
          <a:p>
            <a:endParaRPr lang="en-US" sz="1300" dirty="0" smtClean="0"/>
          </a:p>
          <a:p>
            <a:r>
              <a:rPr lang="en-US" dirty="0" smtClean="0"/>
              <a:t>Correctly identified the location of single focal lesion in all cases </a:t>
            </a:r>
          </a:p>
          <a:p>
            <a:pPr lvl="1"/>
            <a:r>
              <a:rPr lang="en-US" dirty="0" smtClean="0"/>
              <a:t>Left caudal lung lobe most common</a:t>
            </a:r>
          </a:p>
          <a:p>
            <a:endParaRPr lang="en-US" sz="1200" dirty="0" smtClean="0"/>
          </a:p>
          <a:p>
            <a:r>
              <a:rPr lang="en-US" dirty="0" smtClean="0"/>
              <a:t>Did not eliminate the need for a thorough surgical exploratory of entire thorax</a:t>
            </a:r>
            <a:endParaRPr lang="en-US" dirty="0"/>
          </a:p>
        </p:txBody>
      </p:sp>
      <p:sp>
        <p:nvSpPr>
          <p:cNvPr id="4" name="TextBox 3"/>
          <p:cNvSpPr txBox="1"/>
          <p:nvPr/>
        </p:nvSpPr>
        <p:spPr>
          <a:xfrm>
            <a:off x="5029200" y="6324600"/>
            <a:ext cx="4114800" cy="369332"/>
          </a:xfrm>
          <a:prstGeom prst="rect">
            <a:avLst/>
          </a:prstGeom>
          <a:noFill/>
        </p:spPr>
        <p:txBody>
          <a:bodyPr wrap="square" rtlCol="0">
            <a:spAutoFit/>
          </a:bodyPr>
          <a:lstStyle/>
          <a:p>
            <a:r>
              <a:rPr lang="en-US" dirty="0" err="1" smtClean="0"/>
              <a:t>Swinbourne</a:t>
            </a:r>
            <a:r>
              <a:rPr lang="en-US" dirty="0" smtClean="0"/>
              <a:t> F et al. </a:t>
            </a:r>
            <a:r>
              <a:rPr lang="en-US" i="1" dirty="0" smtClean="0"/>
              <a:t>J </a:t>
            </a:r>
            <a:r>
              <a:rPr lang="en-US" i="1" dirty="0" err="1" smtClean="0"/>
              <a:t>Sm</a:t>
            </a:r>
            <a:r>
              <a:rPr lang="en-US" i="1" dirty="0" smtClean="0"/>
              <a:t> </a:t>
            </a:r>
            <a:r>
              <a:rPr lang="en-US" i="1" dirty="0" err="1" smtClean="0"/>
              <a:t>Anim</a:t>
            </a:r>
            <a:r>
              <a:rPr lang="en-US" i="1" dirty="0" smtClean="0"/>
              <a:t> </a:t>
            </a:r>
            <a:r>
              <a:rPr lang="en-US" i="1" dirty="0" err="1" smtClean="0"/>
              <a:t>Pract</a:t>
            </a:r>
            <a:r>
              <a:rPr lang="en-US" dirty="0" smtClean="0"/>
              <a:t> 2011</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Hematology</a:t>
            </a:r>
            <a:endParaRPr lang="en-US" dirty="0"/>
          </a:p>
        </p:txBody>
      </p:sp>
      <p:sp>
        <p:nvSpPr>
          <p:cNvPr id="3" name="Content Placeholder 2"/>
          <p:cNvSpPr>
            <a:spLocks noGrp="1"/>
          </p:cNvSpPr>
          <p:nvPr>
            <p:ph idx="1"/>
          </p:nvPr>
        </p:nvSpPr>
        <p:spPr/>
        <p:txBody>
          <a:bodyPr/>
          <a:lstStyle/>
          <a:p>
            <a:r>
              <a:rPr lang="en-US" dirty="0" smtClean="0"/>
              <a:t>Arterial blood gas</a:t>
            </a:r>
          </a:p>
          <a:p>
            <a:endParaRPr lang="en-US" dirty="0" smtClean="0"/>
          </a:p>
          <a:p>
            <a:r>
              <a:rPr lang="en-US" dirty="0" smtClean="0"/>
              <a:t>Complete blood count</a:t>
            </a:r>
          </a:p>
          <a:p>
            <a:endParaRPr lang="en-US" dirty="0" smtClean="0"/>
          </a:p>
          <a:p>
            <a:r>
              <a:rPr lang="en-US" dirty="0" smtClean="0"/>
              <a:t>Serum chemistry</a:t>
            </a:r>
          </a:p>
        </p:txBody>
      </p:sp>
      <p:pic>
        <p:nvPicPr>
          <p:cNvPr id="9218" name="Picture 2"/>
          <p:cNvPicPr>
            <a:picLocks noChangeAspect="1" noChangeArrowheads="1"/>
          </p:cNvPicPr>
          <p:nvPr/>
        </p:nvPicPr>
        <p:blipFill>
          <a:blip r:embed="rId2" cstate="print"/>
          <a:srcRect/>
          <a:stretch>
            <a:fillRect/>
          </a:stretch>
        </p:blipFill>
        <p:spPr bwMode="auto">
          <a:xfrm>
            <a:off x="5562600" y="3962400"/>
            <a:ext cx="32385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ABG</a:t>
            </a:r>
            <a:endParaRPr lang="en-US" dirty="0"/>
          </a:p>
        </p:txBody>
      </p:sp>
      <p:sp>
        <p:nvSpPr>
          <p:cNvPr id="3" name="Content Placeholder 2"/>
          <p:cNvSpPr>
            <a:spLocks noGrp="1"/>
          </p:cNvSpPr>
          <p:nvPr>
            <p:ph idx="1"/>
          </p:nvPr>
        </p:nvSpPr>
        <p:spPr/>
        <p:txBody>
          <a:bodyPr/>
          <a:lstStyle/>
          <a:p>
            <a:r>
              <a:rPr lang="en-US" dirty="0" smtClean="0"/>
              <a:t>Hypoxemia</a:t>
            </a:r>
          </a:p>
          <a:p>
            <a:endParaRPr lang="en-US" sz="1000" dirty="0" smtClean="0"/>
          </a:p>
          <a:p>
            <a:r>
              <a:rPr lang="en-US" dirty="0" smtClean="0"/>
              <a:t>Elevated A-a gradient</a:t>
            </a:r>
          </a:p>
          <a:p>
            <a:endParaRPr lang="en-US" sz="1000" dirty="0" smtClean="0"/>
          </a:p>
          <a:p>
            <a:r>
              <a:rPr lang="en-US" dirty="0" smtClean="0"/>
              <a:t>FiO</a:t>
            </a:r>
            <a:r>
              <a:rPr lang="en-US" baseline="-25000" dirty="0" smtClean="0"/>
              <a:t>2</a:t>
            </a:r>
            <a:r>
              <a:rPr lang="en-US" dirty="0" smtClean="0"/>
              <a:t>:PaO</a:t>
            </a:r>
            <a:r>
              <a:rPr lang="en-US" baseline="-25000" dirty="0" smtClean="0"/>
              <a:t>2</a:t>
            </a:r>
            <a:r>
              <a:rPr lang="en-US" dirty="0" smtClean="0"/>
              <a:t> </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5257800" y="3962400"/>
            <a:ext cx="3599564" cy="247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CBC</a:t>
            </a:r>
            <a:endParaRPr lang="en-US" dirty="0"/>
          </a:p>
        </p:txBody>
      </p:sp>
      <p:sp>
        <p:nvSpPr>
          <p:cNvPr id="3" name="Content Placeholder 2"/>
          <p:cNvSpPr>
            <a:spLocks noGrp="1"/>
          </p:cNvSpPr>
          <p:nvPr>
            <p:ph idx="1"/>
          </p:nvPr>
        </p:nvSpPr>
        <p:spPr/>
        <p:txBody>
          <a:bodyPr/>
          <a:lstStyle/>
          <a:p>
            <a:r>
              <a:rPr lang="en-US" dirty="0" err="1" smtClean="0"/>
              <a:t>Normocytic</a:t>
            </a:r>
            <a:r>
              <a:rPr lang="en-US" dirty="0" smtClean="0"/>
              <a:t> </a:t>
            </a:r>
            <a:r>
              <a:rPr lang="en-US" dirty="0" err="1" smtClean="0"/>
              <a:t>normochromic</a:t>
            </a:r>
            <a:r>
              <a:rPr lang="en-US" dirty="0" smtClean="0"/>
              <a:t> anemia</a:t>
            </a:r>
          </a:p>
          <a:p>
            <a:endParaRPr lang="en-US" dirty="0" smtClean="0"/>
          </a:p>
          <a:p>
            <a:r>
              <a:rPr lang="en-US" dirty="0" err="1" smtClean="0"/>
              <a:t>Neutrophilic</a:t>
            </a:r>
            <a:r>
              <a:rPr lang="en-US" dirty="0" smtClean="0"/>
              <a:t> </a:t>
            </a:r>
            <a:r>
              <a:rPr lang="en-US" dirty="0" err="1" smtClean="0"/>
              <a:t>leukocytosis</a:t>
            </a:r>
            <a:endParaRPr lang="en-US" dirty="0" smtClean="0"/>
          </a:p>
          <a:p>
            <a:pPr lvl="1"/>
            <a:r>
              <a:rPr lang="en-US" dirty="0" smtClean="0"/>
              <a:t>+/- left shift</a:t>
            </a:r>
          </a:p>
          <a:p>
            <a:pPr lvl="1"/>
            <a:r>
              <a:rPr lang="en-US" dirty="0" smtClean="0"/>
              <a:t>Does not correlate with severity of infection</a:t>
            </a:r>
          </a:p>
          <a:p>
            <a:endParaRPr lang="en-US" dirty="0"/>
          </a:p>
        </p:txBody>
      </p:sp>
      <p:sp>
        <p:nvSpPr>
          <p:cNvPr id="4" name="TextBox 3"/>
          <p:cNvSpPr txBox="1"/>
          <p:nvPr/>
        </p:nvSpPr>
        <p:spPr>
          <a:xfrm>
            <a:off x="5943600" y="4267200"/>
            <a:ext cx="2978701" cy="646331"/>
          </a:xfrm>
          <a:prstGeom prst="rect">
            <a:avLst/>
          </a:prstGeom>
          <a:noFill/>
        </p:spPr>
        <p:txBody>
          <a:bodyPr wrap="none" rtlCol="0">
            <a:spAutoFit/>
          </a:bodyPr>
          <a:lstStyle/>
          <a:p>
            <a:r>
              <a:rPr lang="en-US" dirty="0" smtClean="0"/>
              <a:t>Rooney MB, et al. </a:t>
            </a:r>
            <a:r>
              <a:rPr lang="en-US" i="1" dirty="0" smtClean="0"/>
              <a:t>JAVMA </a:t>
            </a:r>
            <a:r>
              <a:rPr lang="en-US" dirty="0" smtClean="0"/>
              <a:t>2002</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Anatomy</a:t>
            </a:r>
            <a:endParaRPr lang="en-US" dirty="0"/>
          </a:p>
        </p:txBody>
      </p:sp>
      <p:sp>
        <p:nvSpPr>
          <p:cNvPr id="3" name="Content Placeholder 2"/>
          <p:cNvSpPr>
            <a:spLocks noGrp="1"/>
          </p:cNvSpPr>
          <p:nvPr>
            <p:ph sz="half" idx="1"/>
          </p:nvPr>
        </p:nvSpPr>
        <p:spPr/>
        <p:txBody>
          <a:bodyPr>
            <a:normAutofit/>
          </a:bodyPr>
          <a:lstStyle/>
          <a:p>
            <a:r>
              <a:rPr lang="en-US" dirty="0" smtClean="0"/>
              <a:t>Serous membranes that line the entire thoracic cavity, lungs and </a:t>
            </a:r>
            <a:r>
              <a:rPr lang="en-US" dirty="0" err="1" smtClean="0"/>
              <a:t>mediastinum</a:t>
            </a:r>
            <a:endParaRPr lang="en-US" dirty="0" smtClean="0"/>
          </a:p>
          <a:p>
            <a:endParaRPr lang="en-US" sz="1000" dirty="0" smtClean="0"/>
          </a:p>
          <a:p>
            <a:r>
              <a:rPr lang="en-US" dirty="0" smtClean="0"/>
              <a:t>Surface layer of </a:t>
            </a:r>
            <a:r>
              <a:rPr lang="en-US" dirty="0" err="1" smtClean="0"/>
              <a:t>mesothelial</a:t>
            </a:r>
            <a:r>
              <a:rPr lang="en-US" dirty="0" smtClean="0"/>
              <a:t> cells</a:t>
            </a:r>
          </a:p>
          <a:p>
            <a:endParaRPr lang="en-US" sz="1000" dirty="0" smtClean="0"/>
          </a:p>
          <a:p>
            <a:r>
              <a:rPr lang="en-US" dirty="0" smtClean="0"/>
              <a:t>Deeper layer of elastic fibers and smooth muscle cells</a:t>
            </a:r>
          </a:p>
          <a:p>
            <a:endParaRPr lang="en-US" dirty="0"/>
          </a:p>
        </p:txBody>
      </p:sp>
      <p:sp>
        <p:nvSpPr>
          <p:cNvPr id="4" name="Content Placeholder 3"/>
          <p:cNvSpPr>
            <a:spLocks noGrp="1"/>
          </p:cNvSpPr>
          <p:nvPr>
            <p:ph sz="half" idx="2"/>
          </p:nvPr>
        </p:nvSpPr>
        <p:spPr/>
        <p:txBody>
          <a:bodyPr>
            <a:normAutofit/>
          </a:bodyPr>
          <a:lstStyle/>
          <a:p>
            <a:endParaRPr lang="en-US"/>
          </a:p>
        </p:txBody>
      </p:sp>
      <p:pic>
        <p:nvPicPr>
          <p:cNvPr id="1026" name="Picture 2"/>
          <p:cNvPicPr>
            <a:picLocks noChangeAspect="1" noChangeArrowheads="1"/>
          </p:cNvPicPr>
          <p:nvPr/>
        </p:nvPicPr>
        <p:blipFill>
          <a:blip r:embed="rId2" cstate="print"/>
          <a:srcRect r="36250" b="10937"/>
          <a:stretch>
            <a:fillRect/>
          </a:stretch>
        </p:blipFill>
        <p:spPr bwMode="auto">
          <a:xfrm>
            <a:off x="4985084" y="1447800"/>
            <a:ext cx="4158916"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Serum Chemistry</a:t>
            </a:r>
            <a:endParaRPr lang="en-US" dirty="0"/>
          </a:p>
        </p:txBody>
      </p:sp>
      <p:sp>
        <p:nvSpPr>
          <p:cNvPr id="3" name="Content Placeholder 2"/>
          <p:cNvSpPr>
            <a:spLocks noGrp="1"/>
          </p:cNvSpPr>
          <p:nvPr>
            <p:ph idx="1"/>
          </p:nvPr>
        </p:nvSpPr>
        <p:spPr/>
        <p:txBody>
          <a:bodyPr/>
          <a:lstStyle/>
          <a:p>
            <a:r>
              <a:rPr lang="en-US" dirty="0" err="1" smtClean="0"/>
              <a:t>Hypoalbuminemia</a:t>
            </a:r>
            <a:endParaRPr lang="en-US" dirty="0" smtClean="0"/>
          </a:p>
          <a:p>
            <a:endParaRPr lang="en-US" sz="1000" dirty="0" smtClean="0"/>
          </a:p>
          <a:p>
            <a:r>
              <a:rPr lang="en-US" dirty="0" err="1" smtClean="0"/>
              <a:t>Prerenal</a:t>
            </a:r>
            <a:r>
              <a:rPr lang="en-US" dirty="0" smtClean="0"/>
              <a:t> </a:t>
            </a:r>
            <a:r>
              <a:rPr lang="en-US" dirty="0" err="1" smtClean="0"/>
              <a:t>azotemia</a:t>
            </a:r>
            <a:endParaRPr lang="en-US" dirty="0" smtClean="0"/>
          </a:p>
          <a:p>
            <a:endParaRPr lang="en-US" sz="1000" i="1" dirty="0" smtClean="0"/>
          </a:p>
          <a:p>
            <a:r>
              <a:rPr lang="en-US" dirty="0" err="1" smtClean="0"/>
              <a:t>Hyperglobulinemia</a:t>
            </a:r>
            <a:r>
              <a:rPr lang="en-US" dirty="0" smtClean="0"/>
              <a:t> and hypoglycemia</a:t>
            </a:r>
            <a:endParaRPr lang="en-US" i="1" dirty="0" smtClean="0"/>
          </a:p>
          <a:p>
            <a:pPr lvl="1"/>
            <a:r>
              <a:rPr lang="en-US" dirty="0" smtClean="0"/>
              <a:t>Associated with </a:t>
            </a:r>
            <a:r>
              <a:rPr lang="en-US" i="1" dirty="0" err="1" smtClean="0"/>
              <a:t>Actinomyces</a:t>
            </a:r>
            <a:r>
              <a:rPr lang="en-US" i="1" dirty="0" smtClean="0"/>
              <a:t> </a:t>
            </a:r>
            <a:r>
              <a:rPr lang="en-US" dirty="0" smtClean="0"/>
              <a:t>spp.</a:t>
            </a:r>
            <a:endParaRPr lang="en-US" dirty="0"/>
          </a:p>
        </p:txBody>
      </p:sp>
      <p:pic>
        <p:nvPicPr>
          <p:cNvPr id="11266" name="Picture 2"/>
          <p:cNvPicPr>
            <a:picLocks noChangeAspect="1" noChangeArrowheads="1"/>
          </p:cNvPicPr>
          <p:nvPr/>
        </p:nvPicPr>
        <p:blipFill>
          <a:blip r:embed="rId2" cstate="print"/>
          <a:srcRect/>
          <a:stretch>
            <a:fillRect/>
          </a:stretch>
        </p:blipFill>
        <p:spPr bwMode="auto">
          <a:xfrm>
            <a:off x="6400800" y="4267200"/>
            <a:ext cx="2382441"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Supportive care: </a:t>
            </a:r>
          </a:p>
          <a:p>
            <a:pPr lvl="1"/>
            <a:r>
              <a:rPr lang="en-US" dirty="0" smtClean="0"/>
              <a:t>IV fluids</a:t>
            </a:r>
          </a:p>
          <a:p>
            <a:pPr lvl="1"/>
            <a:r>
              <a:rPr lang="en-US" dirty="0" smtClean="0"/>
              <a:t>Oxygen therapy</a:t>
            </a:r>
          </a:p>
          <a:p>
            <a:endParaRPr lang="en-US" dirty="0" smtClean="0"/>
          </a:p>
          <a:p>
            <a:r>
              <a:rPr lang="en-US" dirty="0" smtClean="0"/>
              <a:t>Medical vs. Surgical </a:t>
            </a:r>
          </a:p>
          <a:p>
            <a:endParaRPr lang="en-US" dirty="0" smtClean="0"/>
          </a:p>
          <a:p>
            <a:r>
              <a:rPr lang="en-US" dirty="0" smtClean="0"/>
              <a:t>Drainage</a:t>
            </a:r>
          </a:p>
          <a:p>
            <a:endParaRPr lang="en-US" dirty="0" smtClean="0"/>
          </a:p>
          <a:p>
            <a:r>
              <a:rPr lang="en-US" dirty="0" err="1" smtClean="0"/>
              <a:t>Lavage</a:t>
            </a:r>
            <a:endParaRPr lang="en-US" dirty="0" smtClean="0"/>
          </a:p>
          <a:p>
            <a:endParaRPr lang="en-US" dirty="0" smtClean="0"/>
          </a:p>
          <a:p>
            <a:r>
              <a:rPr lang="en-US" dirty="0" smtClean="0"/>
              <a:t>Antibiotics</a:t>
            </a:r>
          </a:p>
          <a:p>
            <a:endParaRPr lang="en-US" dirty="0" smtClean="0"/>
          </a:p>
          <a:p>
            <a:endParaRPr lang="en-US" dirty="0" smtClean="0"/>
          </a:p>
        </p:txBody>
      </p:sp>
      <p:pic>
        <p:nvPicPr>
          <p:cNvPr id="4098" name="Picture 2"/>
          <p:cNvPicPr>
            <a:picLocks noChangeAspect="1" noChangeArrowheads="1"/>
          </p:cNvPicPr>
          <p:nvPr/>
        </p:nvPicPr>
        <p:blipFill>
          <a:blip r:embed="rId2" cstate="print"/>
          <a:srcRect/>
          <a:stretch>
            <a:fillRect/>
          </a:stretch>
        </p:blipFill>
        <p:spPr bwMode="auto">
          <a:xfrm>
            <a:off x="4800600" y="3810000"/>
            <a:ext cx="4048125" cy="268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Evaluation of outcomes in dogs treated for </a:t>
            </a:r>
            <a:r>
              <a:rPr lang="en-US" sz="3200" dirty="0" err="1" smtClean="0"/>
              <a:t>pyothorax</a:t>
            </a:r>
            <a:r>
              <a:rPr lang="en-US" sz="3200" dirty="0" smtClean="0"/>
              <a:t>: 46 cases (1983–2001)</a:t>
            </a:r>
            <a:endParaRPr lang="en-US" sz="3200" dirty="0"/>
          </a:p>
        </p:txBody>
      </p:sp>
      <p:sp>
        <p:nvSpPr>
          <p:cNvPr id="3" name="Content Placeholder 2"/>
          <p:cNvSpPr>
            <a:spLocks noGrp="1"/>
          </p:cNvSpPr>
          <p:nvPr>
            <p:ph idx="1"/>
          </p:nvPr>
        </p:nvSpPr>
        <p:spPr>
          <a:xfrm>
            <a:off x="1435608" y="1447800"/>
            <a:ext cx="7498080" cy="5181600"/>
          </a:xfrm>
        </p:spPr>
        <p:txBody>
          <a:bodyPr>
            <a:normAutofit fontScale="92500" lnSpcReduction="20000"/>
          </a:bodyPr>
          <a:lstStyle/>
          <a:p>
            <a:r>
              <a:rPr lang="en-US" dirty="0" smtClean="0"/>
              <a:t>Surgical treatment associated with a better short-term, but NOT long-term outcome</a:t>
            </a:r>
          </a:p>
          <a:p>
            <a:endParaRPr lang="en-US" dirty="0" smtClean="0"/>
          </a:p>
          <a:p>
            <a:r>
              <a:rPr lang="en-US" dirty="0" smtClean="0"/>
              <a:t>Pleural </a:t>
            </a:r>
            <a:r>
              <a:rPr lang="en-US" dirty="0" err="1" smtClean="0"/>
              <a:t>lavage</a:t>
            </a:r>
            <a:r>
              <a:rPr lang="en-US" dirty="0" smtClean="0"/>
              <a:t> and </a:t>
            </a:r>
            <a:r>
              <a:rPr lang="en-US" dirty="0" err="1" smtClean="0"/>
              <a:t>intrapleural</a:t>
            </a:r>
            <a:r>
              <a:rPr lang="en-US" dirty="0" smtClean="0"/>
              <a:t> heparin treatment increased the likelihood of short and long-term survival</a:t>
            </a:r>
          </a:p>
          <a:p>
            <a:endParaRPr lang="en-US" dirty="0" smtClean="0"/>
          </a:p>
          <a:p>
            <a:r>
              <a:rPr lang="en-US" dirty="0" smtClean="0"/>
              <a:t>Recurrence rate was 20% and was associated with high mortality</a:t>
            </a:r>
          </a:p>
          <a:p>
            <a:endParaRPr lang="en-US" dirty="0" smtClean="0"/>
          </a:p>
          <a:p>
            <a:r>
              <a:rPr lang="en-US" dirty="0" smtClean="0"/>
              <a:t>Empirical antibiotic therapy was associated with a 35% risk of inefficacy</a:t>
            </a:r>
          </a:p>
          <a:p>
            <a:endParaRPr lang="en-US" dirty="0"/>
          </a:p>
        </p:txBody>
      </p:sp>
      <p:sp>
        <p:nvSpPr>
          <p:cNvPr id="4" name="TextBox 3"/>
          <p:cNvSpPr txBox="1"/>
          <p:nvPr/>
        </p:nvSpPr>
        <p:spPr>
          <a:xfrm>
            <a:off x="5867400" y="6488668"/>
            <a:ext cx="3276600" cy="369332"/>
          </a:xfrm>
          <a:prstGeom prst="rect">
            <a:avLst/>
          </a:prstGeom>
          <a:noFill/>
        </p:spPr>
        <p:txBody>
          <a:bodyPr wrap="square" rtlCol="0">
            <a:spAutoFit/>
          </a:bodyPr>
          <a:lstStyle/>
          <a:p>
            <a:r>
              <a:rPr lang="en-US" dirty="0" err="1" smtClean="0"/>
              <a:t>Boothe</a:t>
            </a:r>
            <a:r>
              <a:rPr lang="en-US" dirty="0" smtClean="0"/>
              <a:t> HW et al. </a:t>
            </a:r>
            <a:r>
              <a:rPr lang="en-US" i="1" dirty="0" smtClean="0"/>
              <a:t>JAVMA </a:t>
            </a:r>
            <a:r>
              <a:rPr lang="en-US" dirty="0" smtClean="0"/>
              <a:t>2010</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smtClean="0"/>
              <a:t>Medical and surgical treatment of </a:t>
            </a:r>
            <a:r>
              <a:rPr lang="en-US" sz="3400" dirty="0" err="1" smtClean="0"/>
              <a:t>pyothorax</a:t>
            </a:r>
            <a:r>
              <a:rPr lang="en-US" sz="3400" dirty="0" smtClean="0"/>
              <a:t> in dogs: 26 cases (1991-2001)</a:t>
            </a:r>
            <a:endParaRPr lang="en-US" sz="3400" dirty="0"/>
          </a:p>
        </p:txBody>
      </p:sp>
      <p:sp>
        <p:nvSpPr>
          <p:cNvPr id="3" name="Content Placeholder 2"/>
          <p:cNvSpPr>
            <a:spLocks noGrp="1"/>
          </p:cNvSpPr>
          <p:nvPr>
            <p:ph idx="1"/>
          </p:nvPr>
        </p:nvSpPr>
        <p:spPr>
          <a:xfrm>
            <a:off x="1645920" y="1295400"/>
            <a:ext cx="7498080" cy="5257800"/>
          </a:xfrm>
        </p:spPr>
        <p:txBody>
          <a:bodyPr>
            <a:normAutofit fontScale="92500" lnSpcReduction="10000"/>
          </a:bodyPr>
          <a:lstStyle/>
          <a:p>
            <a:r>
              <a:rPr lang="en-US" dirty="0" smtClean="0"/>
              <a:t>Surgical treatment associated with a better outcome</a:t>
            </a:r>
          </a:p>
          <a:p>
            <a:pPr lvl="1"/>
            <a:r>
              <a:rPr lang="en-US" dirty="0" smtClean="0"/>
              <a:t>78% disease free after 1 year versus 25% with medical </a:t>
            </a:r>
            <a:r>
              <a:rPr lang="en-US" dirty="0" err="1" smtClean="0"/>
              <a:t>treament</a:t>
            </a:r>
            <a:endParaRPr lang="en-US" dirty="0" smtClean="0"/>
          </a:p>
          <a:p>
            <a:endParaRPr lang="en-US" sz="1200" dirty="0" smtClean="0"/>
          </a:p>
          <a:p>
            <a:r>
              <a:rPr lang="en-US" dirty="0" smtClean="0"/>
              <a:t>Treatment was 5.4 times more likely to fail in dogs treated medically </a:t>
            </a:r>
          </a:p>
          <a:p>
            <a:endParaRPr lang="en-US" sz="1100" dirty="0" smtClean="0"/>
          </a:p>
          <a:p>
            <a:r>
              <a:rPr lang="en-US" dirty="0" smtClean="0"/>
              <a:t>Surgical treatment warranted if </a:t>
            </a:r>
            <a:r>
              <a:rPr lang="en-US" i="1" dirty="0" err="1" smtClean="0"/>
              <a:t>Actinomyces</a:t>
            </a:r>
            <a:r>
              <a:rPr lang="en-US" i="1" dirty="0" smtClean="0"/>
              <a:t> </a:t>
            </a:r>
            <a:r>
              <a:rPr lang="en-US" dirty="0" smtClean="0"/>
              <a:t>spp. isolated </a:t>
            </a:r>
          </a:p>
          <a:p>
            <a:endParaRPr lang="en-US" sz="1100" dirty="0" smtClean="0"/>
          </a:p>
          <a:p>
            <a:r>
              <a:rPr lang="en-US" dirty="0" smtClean="0"/>
              <a:t>Total WBC count and band count not associated with outcome</a:t>
            </a:r>
          </a:p>
          <a:p>
            <a:endParaRPr lang="en-US" dirty="0"/>
          </a:p>
        </p:txBody>
      </p:sp>
      <p:sp>
        <p:nvSpPr>
          <p:cNvPr id="4" name="TextBox 3"/>
          <p:cNvSpPr txBox="1"/>
          <p:nvPr/>
        </p:nvSpPr>
        <p:spPr>
          <a:xfrm>
            <a:off x="5334000" y="6488668"/>
            <a:ext cx="3810000" cy="369332"/>
          </a:xfrm>
          <a:prstGeom prst="rect">
            <a:avLst/>
          </a:prstGeom>
          <a:noFill/>
        </p:spPr>
        <p:txBody>
          <a:bodyPr wrap="square" rtlCol="0">
            <a:spAutoFit/>
          </a:bodyPr>
          <a:lstStyle/>
          <a:p>
            <a:r>
              <a:rPr lang="en-US" dirty="0" smtClean="0"/>
              <a:t>Rooney MB, et al. </a:t>
            </a:r>
            <a:r>
              <a:rPr lang="en-US" i="1" dirty="0" smtClean="0"/>
              <a:t>JAVMA </a:t>
            </a:r>
            <a:r>
              <a:rPr lang="en-US" dirty="0" smtClean="0"/>
              <a:t>2002</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Successful medical treatment of 15 dogs with </a:t>
            </a:r>
            <a:r>
              <a:rPr lang="en-US" dirty="0" err="1" smtClean="0"/>
              <a:t>pyothorax</a:t>
            </a:r>
            <a:endParaRPr lang="en-US" dirty="0"/>
          </a:p>
        </p:txBody>
      </p:sp>
      <p:sp>
        <p:nvSpPr>
          <p:cNvPr id="3" name="Content Placeholder 2"/>
          <p:cNvSpPr>
            <a:spLocks noGrp="1"/>
          </p:cNvSpPr>
          <p:nvPr>
            <p:ph idx="1"/>
          </p:nvPr>
        </p:nvSpPr>
        <p:spPr>
          <a:xfrm>
            <a:off x="1435608" y="1447800"/>
            <a:ext cx="7498080" cy="5105400"/>
          </a:xfrm>
        </p:spPr>
        <p:txBody>
          <a:bodyPr>
            <a:normAutofit/>
          </a:bodyPr>
          <a:lstStyle/>
          <a:p>
            <a:r>
              <a:rPr lang="en-US" dirty="0" smtClean="0"/>
              <a:t>16 dogs with a diagnosis of </a:t>
            </a:r>
            <a:r>
              <a:rPr lang="en-US" dirty="0" err="1" smtClean="0"/>
              <a:t>pyothorax</a:t>
            </a:r>
            <a:endParaRPr lang="en-US" dirty="0" smtClean="0"/>
          </a:p>
          <a:p>
            <a:endParaRPr lang="en-US" sz="1100" dirty="0" smtClean="0"/>
          </a:p>
          <a:p>
            <a:r>
              <a:rPr lang="en-US" dirty="0" smtClean="0"/>
              <a:t>All had thoracic ultrasound performed</a:t>
            </a:r>
          </a:p>
          <a:p>
            <a:pPr lvl="1"/>
            <a:r>
              <a:rPr lang="en-US" dirty="0" smtClean="0"/>
              <a:t>One had pulmonary abscess and referred for surgery</a:t>
            </a:r>
          </a:p>
          <a:p>
            <a:endParaRPr lang="en-US" sz="1000" dirty="0" smtClean="0"/>
          </a:p>
          <a:p>
            <a:r>
              <a:rPr lang="en-US" dirty="0" smtClean="0"/>
              <a:t>15 managed medically with single </a:t>
            </a:r>
            <a:r>
              <a:rPr lang="en-US" dirty="0" err="1" smtClean="0"/>
              <a:t>thoracocentesis</a:t>
            </a:r>
            <a:r>
              <a:rPr lang="en-US" dirty="0" smtClean="0"/>
              <a:t> and antibiotic therapy</a:t>
            </a:r>
          </a:p>
          <a:p>
            <a:pPr lvl="1"/>
            <a:r>
              <a:rPr lang="en-US" dirty="0" smtClean="0"/>
              <a:t>Antibiotics for 6-16 weeks</a:t>
            </a:r>
          </a:p>
          <a:p>
            <a:pPr lvl="1"/>
            <a:r>
              <a:rPr lang="en-US" dirty="0" smtClean="0"/>
              <a:t>Complete recovery with no relapse within 5 month mean follow-up</a:t>
            </a:r>
            <a:endParaRPr lang="en-US" dirty="0"/>
          </a:p>
        </p:txBody>
      </p:sp>
      <p:sp>
        <p:nvSpPr>
          <p:cNvPr id="4" name="TextBox 3"/>
          <p:cNvSpPr txBox="1"/>
          <p:nvPr/>
        </p:nvSpPr>
        <p:spPr>
          <a:xfrm>
            <a:off x="4876800" y="6324600"/>
            <a:ext cx="4267200" cy="369332"/>
          </a:xfrm>
          <a:prstGeom prst="rect">
            <a:avLst/>
          </a:prstGeom>
          <a:noFill/>
        </p:spPr>
        <p:txBody>
          <a:bodyPr wrap="square" rtlCol="0">
            <a:spAutoFit/>
          </a:bodyPr>
          <a:lstStyle/>
          <a:p>
            <a:r>
              <a:rPr lang="en-US" dirty="0" smtClean="0"/>
              <a:t>Johnson MS et al. </a:t>
            </a:r>
            <a:r>
              <a:rPr lang="en-US" i="1" dirty="0" smtClean="0"/>
              <a:t>J Small </a:t>
            </a:r>
            <a:r>
              <a:rPr lang="en-US" i="1" dirty="0" err="1" smtClean="0"/>
              <a:t>Anim</a:t>
            </a:r>
            <a:r>
              <a:rPr lang="en-US" i="1" dirty="0" smtClean="0"/>
              <a:t> </a:t>
            </a:r>
            <a:r>
              <a:rPr lang="en-US" i="1" dirty="0" err="1" smtClean="0"/>
              <a:t>Pract</a:t>
            </a:r>
            <a:r>
              <a:rPr lang="en-US" i="1" dirty="0" smtClean="0"/>
              <a:t> </a:t>
            </a:r>
            <a:r>
              <a:rPr lang="en-US" dirty="0" smtClean="0"/>
              <a:t>2007</a:t>
            </a:r>
            <a:endParaRPr lang="en-US" i="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vs. Surgical?</a:t>
            </a:r>
            <a:endParaRPr lang="en-US" dirty="0"/>
          </a:p>
        </p:txBody>
      </p:sp>
      <p:sp>
        <p:nvSpPr>
          <p:cNvPr id="3" name="Content Placeholder 2"/>
          <p:cNvSpPr>
            <a:spLocks noGrp="1"/>
          </p:cNvSpPr>
          <p:nvPr>
            <p:ph idx="1"/>
          </p:nvPr>
        </p:nvSpPr>
        <p:spPr/>
        <p:txBody>
          <a:bodyPr/>
          <a:lstStyle/>
          <a:p>
            <a:r>
              <a:rPr lang="en-US" dirty="0" smtClean="0"/>
              <a:t>No prospective studies</a:t>
            </a:r>
          </a:p>
          <a:p>
            <a:endParaRPr lang="en-US" dirty="0" smtClean="0"/>
          </a:p>
          <a:p>
            <a:pPr>
              <a:buNone/>
            </a:pPr>
            <a:r>
              <a:rPr lang="en-US" b="1" dirty="0" err="1" smtClean="0"/>
              <a:t>Thoracotomy</a:t>
            </a:r>
            <a:r>
              <a:rPr lang="en-US" b="1" dirty="0" smtClean="0"/>
              <a:t> indicated:</a:t>
            </a:r>
          </a:p>
          <a:p>
            <a:r>
              <a:rPr lang="en-US" dirty="0" smtClean="0"/>
              <a:t>No improvement in 48 to 72 hours with medical therapy </a:t>
            </a:r>
          </a:p>
          <a:p>
            <a:r>
              <a:rPr lang="en-US" dirty="0" smtClean="0"/>
              <a:t>Underlying disease (abscess, FB, LLT)</a:t>
            </a:r>
          </a:p>
          <a:p>
            <a:r>
              <a:rPr lang="en-US" i="1" dirty="0" err="1" smtClean="0"/>
              <a:t>Actinomyces</a:t>
            </a:r>
            <a:r>
              <a:rPr lang="en-US" i="1" dirty="0" smtClean="0"/>
              <a:t> </a:t>
            </a:r>
            <a:r>
              <a:rPr lang="en-US" dirty="0" err="1" smtClean="0"/>
              <a:t>spp</a:t>
            </a:r>
            <a:r>
              <a:rPr lang="en-US" dirty="0" smtClean="0"/>
              <a:t> in pleural effusion</a:t>
            </a:r>
            <a:endParaRPr lang="en-US"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Drainage</a:t>
            </a:r>
            <a:endParaRPr lang="en-US" dirty="0"/>
          </a:p>
        </p:txBody>
      </p:sp>
      <p:sp>
        <p:nvSpPr>
          <p:cNvPr id="4" name="Content Placeholder 3"/>
          <p:cNvSpPr>
            <a:spLocks noGrp="1"/>
          </p:cNvSpPr>
          <p:nvPr>
            <p:ph idx="1"/>
          </p:nvPr>
        </p:nvSpPr>
        <p:spPr/>
        <p:txBody>
          <a:bodyPr/>
          <a:lstStyle/>
          <a:p>
            <a:r>
              <a:rPr lang="en-US" dirty="0" smtClean="0"/>
              <a:t>Needle aspiration generally ineffective for complete drainage of pleural cavity</a:t>
            </a:r>
          </a:p>
          <a:p>
            <a:pPr lvl="1"/>
            <a:r>
              <a:rPr lang="en-US" dirty="0" smtClean="0"/>
              <a:t>Fluid typically thick and flocculated and tends to re-accumulate quickly</a:t>
            </a:r>
          </a:p>
          <a:p>
            <a:endParaRPr lang="en-US" dirty="0" smtClean="0"/>
          </a:p>
          <a:p>
            <a:r>
              <a:rPr lang="en-US" dirty="0" smtClean="0"/>
              <a:t>Intermittent </a:t>
            </a:r>
            <a:r>
              <a:rPr lang="en-US" dirty="0" err="1" smtClean="0"/>
              <a:t>thoracocentesis</a:t>
            </a:r>
            <a:r>
              <a:rPr lang="en-US" dirty="0" smtClean="0"/>
              <a:t> may be associated with increased mortality</a:t>
            </a:r>
          </a:p>
          <a:p>
            <a:endParaRPr lang="en-US" dirty="0"/>
          </a:p>
        </p:txBody>
      </p:sp>
      <p:sp>
        <p:nvSpPr>
          <p:cNvPr id="5" name="TextBox 4"/>
          <p:cNvSpPr txBox="1"/>
          <p:nvPr/>
        </p:nvSpPr>
        <p:spPr>
          <a:xfrm>
            <a:off x="1905000" y="5105400"/>
            <a:ext cx="7239000" cy="646331"/>
          </a:xfrm>
          <a:prstGeom prst="rect">
            <a:avLst/>
          </a:prstGeom>
          <a:noFill/>
        </p:spPr>
        <p:txBody>
          <a:bodyPr wrap="square" rtlCol="0">
            <a:spAutoFit/>
          </a:bodyPr>
          <a:lstStyle/>
          <a:p>
            <a:r>
              <a:rPr lang="en-US" dirty="0" smtClean="0"/>
              <a:t>Greene CE, </a:t>
            </a:r>
            <a:r>
              <a:rPr lang="en-US" dirty="0" err="1" smtClean="0"/>
              <a:t>Reinero</a:t>
            </a:r>
            <a:r>
              <a:rPr lang="en-US" dirty="0" smtClean="0"/>
              <a:t> CN. Bacterial respiratory infections. In: ed. Greene CE </a:t>
            </a:r>
            <a:r>
              <a:rPr lang="en-US" i="1" dirty="0" smtClean="0"/>
              <a:t>Infectious diseases of the dog and cat, 3</a:t>
            </a:r>
            <a:r>
              <a:rPr lang="en-US" i="1" baseline="30000" dirty="0" smtClean="0"/>
              <a:t>rd</a:t>
            </a:r>
            <a:r>
              <a:rPr lang="en-US" i="1" dirty="0" smtClean="0"/>
              <a:t> ed. </a:t>
            </a:r>
            <a:r>
              <a:rPr lang="en-US" dirty="0" smtClean="0"/>
              <a:t> St. Louis, Saunders, 2006</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Thoracostomy</a:t>
            </a:r>
            <a:r>
              <a:rPr lang="en-US" dirty="0" smtClean="0"/>
              <a:t> Tubes</a:t>
            </a:r>
            <a:endParaRPr lang="en-US" dirty="0"/>
          </a:p>
        </p:txBody>
      </p:sp>
      <p:sp>
        <p:nvSpPr>
          <p:cNvPr id="3" name="Content Placeholder 2"/>
          <p:cNvSpPr>
            <a:spLocks noGrp="1"/>
          </p:cNvSpPr>
          <p:nvPr>
            <p:ph idx="1"/>
          </p:nvPr>
        </p:nvSpPr>
        <p:spPr>
          <a:xfrm>
            <a:off x="1435608" y="1447800"/>
            <a:ext cx="7498080" cy="5410200"/>
          </a:xfrm>
        </p:spPr>
        <p:txBody>
          <a:bodyPr>
            <a:normAutofit/>
          </a:bodyPr>
          <a:lstStyle/>
          <a:p>
            <a:r>
              <a:rPr lang="en-US" dirty="0" smtClean="0"/>
              <a:t>Placement requires heavy sedation to general anesthesia</a:t>
            </a:r>
          </a:p>
          <a:p>
            <a:endParaRPr lang="en-US" sz="1100" dirty="0" smtClean="0"/>
          </a:p>
          <a:p>
            <a:r>
              <a:rPr lang="en-US" dirty="0" smtClean="0"/>
              <a:t>Unilateral or bilateral</a:t>
            </a:r>
          </a:p>
          <a:p>
            <a:pPr>
              <a:buNone/>
            </a:pPr>
            <a:endParaRPr lang="en-US" sz="1000" dirty="0" smtClean="0"/>
          </a:p>
          <a:p>
            <a:r>
              <a:rPr lang="en-US" dirty="0" smtClean="0"/>
              <a:t>Size of tube has no effect on outcome but bigger tubes are more painful</a:t>
            </a:r>
          </a:p>
          <a:p>
            <a:endParaRPr lang="en-US" dirty="0" smtClean="0"/>
          </a:p>
          <a:p>
            <a:endParaRPr lang="en-US" dirty="0" smtClean="0"/>
          </a:p>
        </p:txBody>
      </p:sp>
      <p:sp>
        <p:nvSpPr>
          <p:cNvPr id="5" name="TextBox 4"/>
          <p:cNvSpPr txBox="1"/>
          <p:nvPr/>
        </p:nvSpPr>
        <p:spPr>
          <a:xfrm>
            <a:off x="5943600" y="4724400"/>
            <a:ext cx="2971800" cy="369332"/>
          </a:xfrm>
          <a:prstGeom prst="rect">
            <a:avLst/>
          </a:prstGeom>
          <a:noFill/>
        </p:spPr>
        <p:txBody>
          <a:bodyPr wrap="square" rtlCol="0">
            <a:spAutoFit/>
          </a:bodyPr>
          <a:lstStyle/>
          <a:p>
            <a:r>
              <a:rPr lang="en-US" dirty="0" err="1" smtClean="0"/>
              <a:t>Rahman</a:t>
            </a:r>
            <a:r>
              <a:rPr lang="en-US" dirty="0" smtClean="0"/>
              <a:t> NM et al. </a:t>
            </a:r>
            <a:r>
              <a:rPr lang="en-US" i="1" dirty="0" smtClean="0"/>
              <a:t>Chest </a:t>
            </a:r>
            <a:r>
              <a:rPr lang="en-US" dirty="0" smtClean="0"/>
              <a:t> 2010</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Thoracostomy</a:t>
            </a:r>
            <a:r>
              <a:rPr lang="en-US" dirty="0" smtClean="0"/>
              <a:t> Tubes</a:t>
            </a:r>
            <a:endParaRPr lang="en-US" dirty="0"/>
          </a:p>
        </p:txBody>
      </p:sp>
      <p:sp>
        <p:nvSpPr>
          <p:cNvPr id="3" name="Content Placeholder 2"/>
          <p:cNvSpPr>
            <a:spLocks noGrp="1"/>
          </p:cNvSpPr>
          <p:nvPr>
            <p:ph idx="1"/>
          </p:nvPr>
        </p:nvSpPr>
        <p:spPr/>
        <p:txBody>
          <a:bodyPr/>
          <a:lstStyle/>
          <a:p>
            <a:r>
              <a:rPr lang="en-US" dirty="0" smtClean="0"/>
              <a:t>Pleural drainage may be intermittent or continuous</a:t>
            </a:r>
          </a:p>
          <a:p>
            <a:pPr lvl="1"/>
            <a:r>
              <a:rPr lang="en-US" dirty="0" smtClean="0"/>
              <a:t>Continuous has not been shown to be advantageous over intermittent</a:t>
            </a:r>
          </a:p>
        </p:txBody>
      </p:sp>
      <p:sp>
        <p:nvSpPr>
          <p:cNvPr id="4" name="TextBox 3"/>
          <p:cNvSpPr txBox="1"/>
          <p:nvPr/>
        </p:nvSpPr>
        <p:spPr>
          <a:xfrm>
            <a:off x="5257800" y="3505200"/>
            <a:ext cx="3886200" cy="646331"/>
          </a:xfrm>
          <a:prstGeom prst="rect">
            <a:avLst/>
          </a:prstGeom>
          <a:noFill/>
        </p:spPr>
        <p:txBody>
          <a:bodyPr wrap="square" rtlCol="0">
            <a:spAutoFit/>
          </a:bodyPr>
          <a:lstStyle/>
          <a:p>
            <a:r>
              <a:rPr lang="en-US" dirty="0" err="1" smtClean="0"/>
              <a:t>Barrs</a:t>
            </a:r>
            <a:r>
              <a:rPr lang="en-US" dirty="0" smtClean="0"/>
              <a:t> VR et al J </a:t>
            </a:r>
            <a:r>
              <a:rPr lang="en-US" i="1" dirty="0" smtClean="0"/>
              <a:t>Feline Med </a:t>
            </a:r>
            <a:r>
              <a:rPr lang="en-US" i="1" dirty="0" err="1" smtClean="0"/>
              <a:t>Surg</a:t>
            </a:r>
            <a:r>
              <a:rPr lang="en-US" dirty="0" smtClean="0"/>
              <a:t> 2005</a:t>
            </a:r>
          </a:p>
          <a:p>
            <a:r>
              <a:rPr lang="en-US" dirty="0" smtClean="0"/>
              <a:t>Scott JA et al. </a:t>
            </a:r>
            <a:r>
              <a:rPr lang="en-US" i="1" dirty="0" smtClean="0"/>
              <a:t>Compendium</a:t>
            </a:r>
            <a:r>
              <a:rPr lang="en-US" dirty="0" smtClean="0"/>
              <a:t> 2003</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609600" y="3657600"/>
            <a:ext cx="3876675" cy="290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Thoracostomy</a:t>
            </a:r>
            <a:r>
              <a:rPr lang="en-US" dirty="0" smtClean="0"/>
              <a:t> Tubes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Often necessary for 3 to 7 days</a:t>
            </a:r>
          </a:p>
          <a:p>
            <a:endParaRPr lang="en-US" sz="1100" dirty="0" smtClean="0"/>
          </a:p>
          <a:p>
            <a:r>
              <a:rPr lang="en-US" dirty="0" smtClean="0"/>
              <a:t>Removal based on daily fluid cytology and the quantity of fluid produced</a:t>
            </a:r>
          </a:p>
          <a:p>
            <a:pPr lvl="1"/>
            <a:r>
              <a:rPr lang="en-US" dirty="0" smtClean="0"/>
              <a:t>&lt; 2.2 ml/kg/tube q 24 hours</a:t>
            </a:r>
          </a:p>
          <a:p>
            <a:pPr lvl="1"/>
            <a:endParaRPr lang="en-US" dirty="0" smtClean="0"/>
          </a:p>
          <a:p>
            <a:pPr>
              <a:buNone/>
            </a:pPr>
            <a:r>
              <a:rPr lang="en-US" b="1" dirty="0" smtClean="0"/>
              <a:t>Complications:</a:t>
            </a:r>
          </a:p>
          <a:p>
            <a:r>
              <a:rPr lang="en-US" dirty="0" smtClean="0"/>
              <a:t>Kinking/clogging of tube</a:t>
            </a:r>
          </a:p>
          <a:p>
            <a:r>
              <a:rPr lang="en-US" dirty="0" smtClean="0"/>
              <a:t>Inadvertent removal</a:t>
            </a:r>
          </a:p>
          <a:p>
            <a:r>
              <a:rPr lang="en-US" dirty="0" smtClean="0"/>
              <a:t>Risk of ascending </a:t>
            </a:r>
            <a:r>
              <a:rPr lang="en-US" dirty="0" err="1" smtClean="0"/>
              <a:t>nosocomial</a:t>
            </a:r>
            <a:r>
              <a:rPr lang="en-US" dirty="0" smtClean="0"/>
              <a:t> infection</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Anatomy</a:t>
            </a:r>
            <a:endParaRPr lang="en-US" dirty="0"/>
          </a:p>
        </p:txBody>
      </p:sp>
      <p:sp>
        <p:nvSpPr>
          <p:cNvPr id="5" name="Content Placeholder 4"/>
          <p:cNvSpPr>
            <a:spLocks noGrp="1"/>
          </p:cNvSpPr>
          <p:nvPr>
            <p:ph idx="1"/>
          </p:nvPr>
        </p:nvSpPr>
        <p:spPr/>
        <p:txBody>
          <a:bodyPr>
            <a:normAutofit/>
          </a:bodyPr>
          <a:lstStyle/>
          <a:p>
            <a:r>
              <a:rPr lang="en-US" dirty="0" smtClean="0"/>
              <a:t>Connective tissue layer contains </a:t>
            </a:r>
            <a:r>
              <a:rPr lang="en-US" dirty="0" err="1" smtClean="0"/>
              <a:t>lymphatics</a:t>
            </a:r>
            <a:r>
              <a:rPr lang="en-US" dirty="0" smtClean="0"/>
              <a:t>, arteries, veins and capillaries</a:t>
            </a:r>
          </a:p>
          <a:p>
            <a:endParaRPr lang="en-US" dirty="0" smtClean="0"/>
          </a:p>
          <a:p>
            <a:r>
              <a:rPr lang="en-US" b="1" dirty="0" smtClean="0"/>
              <a:t>Subdivided into:</a:t>
            </a:r>
            <a:endParaRPr lang="en-US" b="1" i="1" dirty="0" smtClean="0"/>
          </a:p>
          <a:p>
            <a:r>
              <a:rPr lang="en-US" i="1" dirty="0" smtClean="0"/>
              <a:t>Parietal pleura - </a:t>
            </a:r>
            <a:r>
              <a:rPr lang="en-US" dirty="0" smtClean="0"/>
              <a:t>lines the internal surface of the ribs, diaphragm and </a:t>
            </a:r>
            <a:r>
              <a:rPr lang="en-US" dirty="0" err="1" smtClean="0"/>
              <a:t>mediastinum</a:t>
            </a:r>
            <a:endParaRPr lang="en-US" dirty="0" smtClean="0"/>
          </a:p>
          <a:p>
            <a:endParaRPr lang="en-US" sz="1000" i="1" dirty="0" smtClean="0"/>
          </a:p>
          <a:p>
            <a:r>
              <a:rPr lang="en-US" i="1" dirty="0" smtClean="0"/>
              <a:t>Visceral pleura - </a:t>
            </a:r>
            <a:r>
              <a:rPr lang="en-US" dirty="0" smtClean="0"/>
              <a:t>covers the </a:t>
            </a:r>
            <a:r>
              <a:rPr lang="en-US" dirty="0" err="1" smtClean="0"/>
              <a:t>serosal</a:t>
            </a:r>
            <a:r>
              <a:rPr lang="en-US" dirty="0" smtClean="0"/>
              <a:t> surface of the lungs </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t>
            </a:r>
            <a:r>
              <a:rPr lang="en-US" dirty="0" err="1" smtClean="0"/>
              <a:t>Lavage</a:t>
            </a:r>
            <a:endParaRPr lang="en-US" dirty="0"/>
          </a:p>
        </p:txBody>
      </p:sp>
      <p:sp>
        <p:nvSpPr>
          <p:cNvPr id="3" name="Content Placeholder 2"/>
          <p:cNvSpPr>
            <a:spLocks noGrp="1"/>
          </p:cNvSpPr>
          <p:nvPr>
            <p:ph idx="1"/>
          </p:nvPr>
        </p:nvSpPr>
        <p:spPr>
          <a:xfrm>
            <a:off x="1435608" y="1447800"/>
            <a:ext cx="7498080" cy="4953000"/>
          </a:xfrm>
        </p:spPr>
        <p:txBody>
          <a:bodyPr>
            <a:normAutofit/>
          </a:bodyPr>
          <a:lstStyle/>
          <a:p>
            <a:r>
              <a:rPr lang="en-US" dirty="0" smtClean="0"/>
              <a:t>Facilitates </a:t>
            </a:r>
            <a:r>
              <a:rPr lang="en-US" dirty="0" err="1" smtClean="0"/>
              <a:t>exudate</a:t>
            </a:r>
            <a:r>
              <a:rPr lang="en-US" dirty="0" smtClean="0"/>
              <a:t> drainage</a:t>
            </a:r>
          </a:p>
          <a:p>
            <a:endParaRPr lang="en-US" sz="1100" dirty="0" smtClean="0"/>
          </a:p>
          <a:p>
            <a:r>
              <a:rPr lang="en-US" dirty="0" smtClean="0"/>
              <a:t>Prevents </a:t>
            </a:r>
            <a:r>
              <a:rPr lang="en-US" dirty="0" err="1" smtClean="0"/>
              <a:t>thoracostomy</a:t>
            </a:r>
            <a:r>
              <a:rPr lang="en-US" dirty="0" smtClean="0"/>
              <a:t> tube obstruction by thick exudates</a:t>
            </a:r>
          </a:p>
          <a:p>
            <a:endParaRPr lang="en-US" sz="1000" dirty="0" smtClean="0"/>
          </a:p>
          <a:p>
            <a:r>
              <a:rPr lang="en-US" dirty="0" smtClean="0"/>
              <a:t>Hydraulic debridement of the pleura including breakdown of adhesions</a:t>
            </a:r>
          </a:p>
          <a:p>
            <a:endParaRPr lang="en-US" sz="1000" dirty="0" smtClean="0"/>
          </a:p>
          <a:p>
            <a:r>
              <a:rPr lang="en-US" dirty="0" smtClean="0"/>
              <a:t>Dilution of bacteria and inflammatory mediators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t>
            </a:r>
            <a:r>
              <a:rPr lang="en-US" dirty="0" err="1" smtClean="0"/>
              <a:t>Lavage</a:t>
            </a:r>
            <a:endParaRPr lang="en-US" dirty="0"/>
          </a:p>
        </p:txBody>
      </p:sp>
      <p:sp>
        <p:nvSpPr>
          <p:cNvPr id="4" name="Content Placeholder 3"/>
          <p:cNvSpPr>
            <a:spLocks noGrp="1"/>
          </p:cNvSpPr>
          <p:nvPr>
            <p:ph idx="1"/>
          </p:nvPr>
        </p:nvSpPr>
        <p:spPr/>
        <p:txBody>
          <a:bodyPr>
            <a:normAutofit lnSpcReduction="10000"/>
          </a:bodyPr>
          <a:lstStyle/>
          <a:p>
            <a:r>
              <a:rPr lang="en-US" dirty="0" smtClean="0"/>
              <a:t>Warmed isotonic fluid (0.9% saline, LRS)</a:t>
            </a:r>
          </a:p>
          <a:p>
            <a:r>
              <a:rPr lang="en-US" dirty="0" smtClean="0"/>
              <a:t>10 to 20 ml/kg q 6-12 hours</a:t>
            </a:r>
          </a:p>
          <a:p>
            <a:r>
              <a:rPr lang="en-US" dirty="0" smtClean="0"/>
              <a:t>Left in place for 5 to 10 minutes</a:t>
            </a:r>
          </a:p>
          <a:p>
            <a:r>
              <a:rPr lang="en-US" dirty="0" smtClean="0"/>
              <a:t>Up to 75% of the instilled volume should be retrieved</a:t>
            </a:r>
          </a:p>
          <a:p>
            <a:endParaRPr lang="en-US" dirty="0" smtClean="0"/>
          </a:p>
          <a:p>
            <a:pPr>
              <a:buNone/>
            </a:pPr>
            <a:r>
              <a:rPr lang="en-US" b="1" dirty="0" smtClean="0"/>
              <a:t>Complications:</a:t>
            </a:r>
          </a:p>
          <a:p>
            <a:r>
              <a:rPr lang="en-US" dirty="0" smtClean="0"/>
              <a:t>Fluid overload</a:t>
            </a:r>
          </a:p>
          <a:p>
            <a:pPr lvl="1"/>
            <a:r>
              <a:rPr lang="en-US" dirty="0" smtClean="0"/>
              <a:t>Close monitoring of fluid “ins and outs”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t>
            </a:r>
            <a:r>
              <a:rPr lang="en-US" dirty="0" err="1" smtClean="0"/>
              <a:t>Lavage</a:t>
            </a:r>
            <a:endParaRPr lang="en-US" dirty="0"/>
          </a:p>
        </p:txBody>
      </p:sp>
      <p:sp>
        <p:nvSpPr>
          <p:cNvPr id="3" name="Content Placeholder 2"/>
          <p:cNvSpPr>
            <a:spLocks noGrp="1"/>
          </p:cNvSpPr>
          <p:nvPr>
            <p:ph idx="1"/>
          </p:nvPr>
        </p:nvSpPr>
        <p:spPr>
          <a:xfrm>
            <a:off x="1435608" y="1447800"/>
            <a:ext cx="7498080" cy="5181600"/>
          </a:xfrm>
        </p:spPr>
        <p:txBody>
          <a:bodyPr>
            <a:normAutofit/>
          </a:bodyPr>
          <a:lstStyle/>
          <a:p>
            <a:pPr>
              <a:buNone/>
            </a:pPr>
            <a:r>
              <a:rPr lang="en-US" b="1" dirty="0" err="1" smtClean="0"/>
              <a:t>Intrapleural</a:t>
            </a:r>
            <a:r>
              <a:rPr lang="en-US" b="1" dirty="0" smtClean="0"/>
              <a:t> </a:t>
            </a:r>
            <a:r>
              <a:rPr lang="en-US" b="1" dirty="0" err="1" smtClean="0"/>
              <a:t>fibrinolytic</a:t>
            </a:r>
            <a:r>
              <a:rPr lang="en-US" b="1" dirty="0" smtClean="0"/>
              <a:t> agents</a:t>
            </a:r>
          </a:p>
          <a:p>
            <a:r>
              <a:rPr lang="en-US" dirty="0" smtClean="0"/>
              <a:t>Streptokinase</a:t>
            </a:r>
          </a:p>
          <a:p>
            <a:r>
              <a:rPr lang="en-US" dirty="0" err="1" smtClean="0"/>
              <a:t>Urokinase</a:t>
            </a:r>
            <a:endParaRPr lang="en-US" dirty="0" smtClean="0"/>
          </a:p>
          <a:p>
            <a:r>
              <a:rPr lang="en-US" dirty="0" err="1" smtClean="0"/>
              <a:t>tPA</a:t>
            </a:r>
            <a:endParaRPr lang="en-US" dirty="0" smtClean="0"/>
          </a:p>
          <a:p>
            <a:r>
              <a:rPr lang="en-US" dirty="0" smtClean="0"/>
              <a:t>*Heparin</a:t>
            </a:r>
          </a:p>
          <a:p>
            <a:pPr lvl="1"/>
            <a:r>
              <a:rPr lang="en-US" dirty="0" smtClean="0"/>
              <a:t>1500 U/100 ml </a:t>
            </a:r>
          </a:p>
          <a:p>
            <a:endParaRPr lang="en-US" dirty="0" smtClean="0"/>
          </a:p>
          <a:p>
            <a:r>
              <a:rPr lang="en-US" dirty="0" smtClean="0"/>
              <a:t>Does not improve outcome in human patients with pleural infection</a:t>
            </a:r>
          </a:p>
          <a:p>
            <a:endParaRPr lang="en-US" dirty="0"/>
          </a:p>
        </p:txBody>
      </p:sp>
      <p:sp>
        <p:nvSpPr>
          <p:cNvPr id="4" name="TextBox 3"/>
          <p:cNvSpPr txBox="1"/>
          <p:nvPr/>
        </p:nvSpPr>
        <p:spPr>
          <a:xfrm>
            <a:off x="5943600" y="6488668"/>
            <a:ext cx="3200400" cy="369332"/>
          </a:xfrm>
          <a:prstGeom prst="rect">
            <a:avLst/>
          </a:prstGeom>
          <a:noFill/>
        </p:spPr>
        <p:txBody>
          <a:bodyPr wrap="square" rtlCol="0">
            <a:spAutoFit/>
          </a:bodyPr>
          <a:lstStyle/>
          <a:p>
            <a:r>
              <a:rPr lang="en-US" dirty="0" err="1" smtClean="0"/>
              <a:t>Tokuda</a:t>
            </a:r>
            <a:r>
              <a:rPr lang="en-US" dirty="0" smtClean="0"/>
              <a:t> Y et al. </a:t>
            </a:r>
            <a:r>
              <a:rPr lang="en-US" i="1" dirty="0" smtClean="0"/>
              <a:t>Chest </a:t>
            </a:r>
            <a:r>
              <a:rPr lang="en-US" dirty="0" smtClean="0"/>
              <a:t> 2006</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Systemic Antibiotic Therapy</a:t>
            </a:r>
            <a:endParaRPr lang="en-US" dirty="0"/>
          </a:p>
        </p:txBody>
      </p:sp>
      <p:sp>
        <p:nvSpPr>
          <p:cNvPr id="3" name="Content Placeholder 2"/>
          <p:cNvSpPr>
            <a:spLocks noGrp="1"/>
          </p:cNvSpPr>
          <p:nvPr>
            <p:ph idx="1"/>
          </p:nvPr>
        </p:nvSpPr>
        <p:spPr/>
        <p:txBody>
          <a:bodyPr/>
          <a:lstStyle/>
          <a:p>
            <a:r>
              <a:rPr lang="en-US" dirty="0" smtClean="0"/>
              <a:t>Broad-spectrum pending culture and sensitivity results</a:t>
            </a:r>
          </a:p>
          <a:p>
            <a:endParaRPr lang="en-US" dirty="0" smtClean="0"/>
          </a:p>
          <a:p>
            <a:r>
              <a:rPr lang="en-US" dirty="0" smtClean="0"/>
              <a:t>Long term treatment (&gt; 6 weeks)</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4796642" y="4267200"/>
            <a:ext cx="4023508" cy="222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Therapies</a:t>
            </a:r>
            <a:endParaRPr lang="en-US" dirty="0"/>
          </a:p>
        </p:txBody>
      </p:sp>
      <p:sp>
        <p:nvSpPr>
          <p:cNvPr id="3" name="Content Placeholder 2"/>
          <p:cNvSpPr>
            <a:spLocks noGrp="1"/>
          </p:cNvSpPr>
          <p:nvPr>
            <p:ph idx="1"/>
          </p:nvPr>
        </p:nvSpPr>
        <p:spPr/>
        <p:txBody>
          <a:bodyPr/>
          <a:lstStyle/>
          <a:p>
            <a:r>
              <a:rPr lang="en-US" dirty="0" smtClean="0"/>
              <a:t>Analgesia</a:t>
            </a:r>
          </a:p>
          <a:p>
            <a:pPr lvl="1"/>
            <a:r>
              <a:rPr lang="en-US" dirty="0" smtClean="0"/>
              <a:t>Systemic</a:t>
            </a:r>
          </a:p>
          <a:p>
            <a:pPr lvl="1"/>
            <a:r>
              <a:rPr lang="en-US" dirty="0" err="1" smtClean="0"/>
              <a:t>Intrapleural</a:t>
            </a:r>
            <a:endParaRPr lang="en-US" dirty="0" smtClean="0"/>
          </a:p>
          <a:p>
            <a:endParaRPr lang="en-US" dirty="0" smtClean="0"/>
          </a:p>
          <a:p>
            <a:r>
              <a:rPr lang="en-US" dirty="0" smtClean="0"/>
              <a:t>Early </a:t>
            </a:r>
            <a:r>
              <a:rPr lang="en-US" dirty="0" err="1" smtClean="0"/>
              <a:t>enteral</a:t>
            </a:r>
            <a:r>
              <a:rPr lang="en-US" dirty="0" smtClean="0"/>
              <a:t> nutrition</a:t>
            </a:r>
          </a:p>
          <a:p>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438400" y="4267200"/>
            <a:ext cx="3114675" cy="23325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Patient Monitoring</a:t>
            </a:r>
            <a:endParaRPr lang="en-US" dirty="0"/>
          </a:p>
        </p:txBody>
      </p:sp>
      <p:sp>
        <p:nvSpPr>
          <p:cNvPr id="3" name="Content Placeholder 2"/>
          <p:cNvSpPr>
            <a:spLocks noGrp="1"/>
          </p:cNvSpPr>
          <p:nvPr>
            <p:ph idx="1"/>
          </p:nvPr>
        </p:nvSpPr>
        <p:spPr/>
        <p:txBody>
          <a:bodyPr>
            <a:normAutofit lnSpcReduction="10000"/>
          </a:bodyPr>
          <a:lstStyle/>
          <a:p>
            <a:r>
              <a:rPr lang="en-US" dirty="0" smtClean="0"/>
              <a:t>Body weight</a:t>
            </a:r>
          </a:p>
          <a:p>
            <a:r>
              <a:rPr lang="en-US" dirty="0" smtClean="0"/>
              <a:t>TPR, respiratory effort</a:t>
            </a:r>
          </a:p>
          <a:p>
            <a:r>
              <a:rPr lang="en-US" dirty="0" smtClean="0"/>
              <a:t>PCV/TS</a:t>
            </a:r>
          </a:p>
          <a:p>
            <a:r>
              <a:rPr lang="en-US" dirty="0" smtClean="0"/>
              <a:t>Electrolytes</a:t>
            </a:r>
          </a:p>
          <a:p>
            <a:r>
              <a:rPr lang="en-US" dirty="0" smtClean="0"/>
              <a:t>Blood pressure</a:t>
            </a:r>
          </a:p>
          <a:p>
            <a:r>
              <a:rPr lang="en-US" dirty="0" smtClean="0"/>
              <a:t>Oxygen saturation</a:t>
            </a:r>
          </a:p>
          <a:p>
            <a:r>
              <a:rPr lang="en-US" dirty="0" smtClean="0"/>
              <a:t>“Ins and outs”</a:t>
            </a:r>
          </a:p>
          <a:p>
            <a:r>
              <a:rPr lang="en-US" dirty="0" smtClean="0"/>
              <a:t>Pleural fluid cytology</a:t>
            </a:r>
          </a:p>
          <a:p>
            <a:r>
              <a:rPr lang="en-US" dirty="0" smtClean="0"/>
              <a:t>Repeat radiographs</a:t>
            </a:r>
          </a:p>
          <a:p>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6553200" y="3292561"/>
            <a:ext cx="2362200" cy="32320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Prognosis and Outcome</a:t>
            </a:r>
            <a:endParaRPr lang="en-US" dirty="0"/>
          </a:p>
        </p:txBody>
      </p:sp>
      <p:sp>
        <p:nvSpPr>
          <p:cNvPr id="3" name="Content Placeholder 2"/>
          <p:cNvSpPr>
            <a:spLocks noGrp="1"/>
          </p:cNvSpPr>
          <p:nvPr>
            <p:ph idx="1"/>
          </p:nvPr>
        </p:nvSpPr>
        <p:spPr/>
        <p:txBody>
          <a:bodyPr>
            <a:normAutofit/>
          </a:bodyPr>
          <a:lstStyle/>
          <a:p>
            <a:r>
              <a:rPr lang="en-US" dirty="0" smtClean="0"/>
              <a:t>Prognosis fair to good but highly variable</a:t>
            </a:r>
          </a:p>
          <a:p>
            <a:endParaRPr lang="en-US" sz="1000" dirty="0" smtClean="0"/>
          </a:p>
          <a:p>
            <a:r>
              <a:rPr lang="en-US" dirty="0" smtClean="0"/>
              <a:t>Mortality rates vary</a:t>
            </a:r>
          </a:p>
          <a:p>
            <a:pPr lvl="1"/>
            <a:r>
              <a:rPr lang="en-US" dirty="0" smtClean="0"/>
              <a:t>Euthanasia for poor prognosis, financial constraints or potential for recurrence</a:t>
            </a:r>
          </a:p>
          <a:p>
            <a:pPr lvl="1"/>
            <a:r>
              <a:rPr lang="en-US" dirty="0" smtClean="0"/>
              <a:t>Early studies 50-60% survival</a:t>
            </a:r>
          </a:p>
          <a:p>
            <a:pPr lvl="1"/>
            <a:r>
              <a:rPr lang="en-US" dirty="0" smtClean="0"/>
              <a:t>Recent studies up to 90% survival</a:t>
            </a:r>
          </a:p>
          <a:p>
            <a:endParaRPr lang="en-US" sz="1000" dirty="0" smtClean="0"/>
          </a:p>
          <a:p>
            <a:r>
              <a:rPr lang="en-US" dirty="0" smtClean="0"/>
              <a:t>Recurrence more of a concern with </a:t>
            </a:r>
            <a:r>
              <a:rPr lang="en-US" i="1" dirty="0" err="1" smtClean="0"/>
              <a:t>Actinomyces</a:t>
            </a:r>
            <a:r>
              <a:rPr lang="en-US" i="1" dirty="0" smtClean="0"/>
              <a:t> </a:t>
            </a:r>
            <a:r>
              <a:rPr lang="en-US" dirty="0" smtClean="0"/>
              <a:t>and </a:t>
            </a:r>
            <a:r>
              <a:rPr lang="en-US" i="1" dirty="0" err="1" smtClean="0"/>
              <a:t>Nocardia</a:t>
            </a:r>
            <a:r>
              <a:rPr lang="en-US" i="1" dirty="0" smtClean="0"/>
              <a:t> </a:t>
            </a:r>
            <a:r>
              <a:rPr lang="en-US" dirty="0" smtClean="0"/>
              <a:t>spp.</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Feline </a:t>
            </a:r>
            <a:r>
              <a:rPr lang="en-US" dirty="0" err="1" smtClean="0"/>
              <a:t>pyothorax</a:t>
            </a:r>
            <a:endParaRPr lang="en-US" dirty="0"/>
          </a:p>
        </p:txBody>
      </p:sp>
      <p:sp>
        <p:nvSpPr>
          <p:cNvPr id="7" name="Text Placeholder 6"/>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Signalment</a:t>
            </a:r>
            <a:endParaRPr lang="en-US" dirty="0"/>
          </a:p>
        </p:txBody>
      </p:sp>
      <p:sp>
        <p:nvSpPr>
          <p:cNvPr id="5" name="Content Placeholder 4"/>
          <p:cNvSpPr>
            <a:spLocks noGrp="1"/>
          </p:cNvSpPr>
          <p:nvPr>
            <p:ph idx="1"/>
          </p:nvPr>
        </p:nvSpPr>
        <p:spPr/>
        <p:txBody>
          <a:bodyPr/>
          <a:lstStyle/>
          <a:p>
            <a:r>
              <a:rPr lang="en-US" dirty="0" smtClean="0"/>
              <a:t>Young (mean age of 4-6 years)</a:t>
            </a:r>
          </a:p>
          <a:p>
            <a:r>
              <a:rPr lang="en-US" dirty="0" smtClean="0"/>
              <a:t>No breed or gender predisposition</a:t>
            </a:r>
          </a:p>
          <a:p>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352800" y="3048000"/>
            <a:ext cx="2799292"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Etiology</a:t>
            </a:r>
            <a:endParaRPr lang="en-US" dirty="0"/>
          </a:p>
        </p:txBody>
      </p:sp>
      <p:sp>
        <p:nvSpPr>
          <p:cNvPr id="5" name="Content Placeholder 4"/>
          <p:cNvSpPr>
            <a:spLocks noGrp="1"/>
          </p:cNvSpPr>
          <p:nvPr>
            <p:ph idx="1"/>
          </p:nvPr>
        </p:nvSpPr>
        <p:spPr>
          <a:xfrm>
            <a:off x="1435608" y="1447800"/>
            <a:ext cx="7498080" cy="5181600"/>
          </a:xfrm>
        </p:spPr>
        <p:txBody>
          <a:bodyPr>
            <a:normAutofit fontScale="85000" lnSpcReduction="20000"/>
          </a:bodyPr>
          <a:lstStyle/>
          <a:p>
            <a:r>
              <a:rPr lang="en-US" dirty="0" smtClean="0"/>
              <a:t>Aspiration</a:t>
            </a:r>
          </a:p>
          <a:p>
            <a:r>
              <a:rPr lang="en-US" dirty="0" smtClean="0"/>
              <a:t>Extension from bacterial pneumonia</a:t>
            </a:r>
          </a:p>
          <a:p>
            <a:r>
              <a:rPr lang="en-US" dirty="0" smtClean="0"/>
              <a:t>Penetrating wounds to the chest, neck or </a:t>
            </a:r>
            <a:r>
              <a:rPr lang="en-US" dirty="0" err="1" smtClean="0"/>
              <a:t>mediastinum</a:t>
            </a:r>
            <a:endParaRPr lang="en-US" dirty="0" smtClean="0"/>
          </a:p>
          <a:p>
            <a:r>
              <a:rPr lang="en-US" dirty="0" smtClean="0"/>
              <a:t>Migrating inhaled foreign bodies</a:t>
            </a:r>
          </a:p>
          <a:p>
            <a:r>
              <a:rPr lang="en-US" dirty="0" smtClean="0"/>
              <a:t>Esophageal or tracheal perforation</a:t>
            </a:r>
          </a:p>
          <a:p>
            <a:r>
              <a:rPr lang="en-US" dirty="0" smtClean="0"/>
              <a:t>Lung parasites</a:t>
            </a:r>
          </a:p>
          <a:p>
            <a:r>
              <a:rPr lang="en-US" dirty="0" err="1" smtClean="0"/>
              <a:t>Hematogenous</a:t>
            </a:r>
            <a:r>
              <a:rPr lang="en-US" dirty="0" smtClean="0"/>
              <a:t> or lymphatic spread from septic foci</a:t>
            </a:r>
          </a:p>
          <a:p>
            <a:r>
              <a:rPr lang="en-US" dirty="0" smtClean="0"/>
              <a:t>Spread from cervical or lumbar infections</a:t>
            </a:r>
          </a:p>
          <a:p>
            <a:r>
              <a:rPr lang="en-US" dirty="0" err="1" smtClean="0"/>
              <a:t>Neoplasia</a:t>
            </a:r>
            <a:r>
              <a:rPr lang="en-US" dirty="0" smtClean="0"/>
              <a:t> and </a:t>
            </a:r>
            <a:r>
              <a:rPr lang="en-US" dirty="0" err="1" smtClean="0"/>
              <a:t>abscessation</a:t>
            </a:r>
            <a:endParaRPr lang="en-US" dirty="0" smtClean="0"/>
          </a:p>
          <a:p>
            <a:r>
              <a:rPr lang="en-US" dirty="0" smtClean="0"/>
              <a:t>Iatrogenic (</a:t>
            </a:r>
            <a:r>
              <a:rPr lang="en-US" dirty="0" err="1" smtClean="0"/>
              <a:t>thoracocentesis</a:t>
            </a:r>
            <a:r>
              <a:rPr lang="en-US" dirty="0" smtClean="0"/>
              <a: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Space</a:t>
            </a:r>
            <a:endParaRPr lang="en-US" dirty="0"/>
          </a:p>
        </p:txBody>
      </p:sp>
      <p:sp>
        <p:nvSpPr>
          <p:cNvPr id="3" name="Content Placeholder 2"/>
          <p:cNvSpPr>
            <a:spLocks noGrp="1"/>
          </p:cNvSpPr>
          <p:nvPr>
            <p:ph idx="1"/>
          </p:nvPr>
        </p:nvSpPr>
        <p:spPr/>
        <p:txBody>
          <a:bodyPr/>
          <a:lstStyle/>
          <a:p>
            <a:r>
              <a:rPr lang="en-US" dirty="0" smtClean="0"/>
              <a:t>Only a potential cavity in normal animals</a:t>
            </a:r>
          </a:p>
          <a:p>
            <a:r>
              <a:rPr lang="en-US" dirty="0" smtClean="0"/>
              <a:t>Contains 2-3 ml of </a:t>
            </a:r>
            <a:r>
              <a:rPr lang="en-US" dirty="0" err="1" smtClean="0"/>
              <a:t>transudative</a:t>
            </a:r>
            <a:r>
              <a:rPr lang="en-US" dirty="0" smtClean="0"/>
              <a:t> fluid</a:t>
            </a:r>
          </a:p>
          <a:p>
            <a:pPr lvl="1"/>
            <a:r>
              <a:rPr lang="en-US" dirty="0" smtClean="0"/>
              <a:t>Lubricates the pleural surfaces</a:t>
            </a:r>
          </a:p>
          <a:p>
            <a:endParaRPr lang="en-US" dirty="0" smtClean="0"/>
          </a:p>
          <a:p>
            <a:r>
              <a:rPr lang="en-US" dirty="0" err="1" smtClean="0"/>
              <a:t>Mediastinal</a:t>
            </a:r>
            <a:r>
              <a:rPr lang="en-US" dirty="0" smtClean="0"/>
              <a:t> pleura is fenestrated </a:t>
            </a:r>
          </a:p>
          <a:p>
            <a:pPr lvl="1"/>
            <a:r>
              <a:rPr lang="en-US" dirty="0" smtClean="0"/>
              <a:t>Allows air and most effusions to pass freely between right and left pleural cavities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p:txBody>
          <a:bodyPr>
            <a:normAutofit/>
          </a:bodyPr>
          <a:lstStyle/>
          <a:p>
            <a:r>
              <a:rPr lang="en-US" dirty="0" smtClean="0"/>
              <a:t>Multi-cat household</a:t>
            </a:r>
          </a:p>
          <a:p>
            <a:pPr lvl="1"/>
            <a:r>
              <a:rPr lang="en-US" dirty="0" smtClean="0"/>
              <a:t>3.8 times more likely to develop </a:t>
            </a:r>
            <a:r>
              <a:rPr lang="en-US" dirty="0" err="1" smtClean="0"/>
              <a:t>pyothorax</a:t>
            </a:r>
            <a:endParaRPr lang="en-US" dirty="0" smtClean="0"/>
          </a:p>
          <a:p>
            <a:pPr lvl="1"/>
            <a:endParaRPr lang="en-US" sz="1100" dirty="0" smtClean="0"/>
          </a:p>
          <a:p>
            <a:r>
              <a:rPr lang="en-US" dirty="0" err="1" smtClean="0"/>
              <a:t>Bradycardia</a:t>
            </a:r>
            <a:r>
              <a:rPr lang="en-US" dirty="0" smtClean="0"/>
              <a:t> and </a:t>
            </a:r>
            <a:r>
              <a:rPr lang="en-US" dirty="0" err="1" smtClean="0"/>
              <a:t>hypersalivation</a:t>
            </a:r>
            <a:r>
              <a:rPr lang="en-US" dirty="0" smtClean="0"/>
              <a:t> associated with death</a:t>
            </a:r>
          </a:p>
          <a:p>
            <a:endParaRPr lang="en-US" sz="1100" dirty="0" smtClean="0"/>
          </a:p>
          <a:p>
            <a:r>
              <a:rPr lang="en-US" dirty="0" smtClean="0"/>
              <a:t>Outdoor access not a risk factor</a:t>
            </a:r>
          </a:p>
          <a:p>
            <a:endParaRPr lang="en-US" dirty="0" smtClean="0"/>
          </a:p>
          <a:p>
            <a:r>
              <a:rPr lang="en-US" dirty="0" smtClean="0"/>
              <a:t>Upper respiratory tract infection</a:t>
            </a:r>
          </a:p>
          <a:p>
            <a:endParaRPr lang="en-US" dirty="0" smtClean="0"/>
          </a:p>
          <a:p>
            <a:endParaRPr lang="en-US" dirty="0"/>
          </a:p>
        </p:txBody>
      </p:sp>
      <p:sp>
        <p:nvSpPr>
          <p:cNvPr id="4" name="TextBox 3"/>
          <p:cNvSpPr txBox="1"/>
          <p:nvPr/>
        </p:nvSpPr>
        <p:spPr>
          <a:xfrm>
            <a:off x="6096000" y="4572000"/>
            <a:ext cx="3048000" cy="381000"/>
          </a:xfrm>
          <a:prstGeom prst="rect">
            <a:avLst/>
          </a:prstGeom>
          <a:noFill/>
        </p:spPr>
        <p:txBody>
          <a:bodyPr wrap="square" rtlCol="0">
            <a:spAutoFit/>
          </a:bodyPr>
          <a:lstStyle/>
          <a:p>
            <a:r>
              <a:rPr lang="en-US" dirty="0" smtClean="0"/>
              <a:t>Waddell LS et al.</a:t>
            </a:r>
            <a:r>
              <a:rPr lang="en-US" i="1" dirty="0" smtClean="0"/>
              <a:t> JAVMA </a:t>
            </a:r>
            <a:r>
              <a:rPr lang="en-US" dirty="0" smtClean="0"/>
              <a:t>2002</a:t>
            </a:r>
            <a:endParaRPr lang="en-US" i="1" dirty="0"/>
          </a:p>
        </p:txBody>
      </p:sp>
      <p:sp>
        <p:nvSpPr>
          <p:cNvPr id="5" name="TextBox 4"/>
          <p:cNvSpPr txBox="1"/>
          <p:nvPr/>
        </p:nvSpPr>
        <p:spPr>
          <a:xfrm>
            <a:off x="5486400" y="5715000"/>
            <a:ext cx="3886200" cy="369332"/>
          </a:xfrm>
          <a:prstGeom prst="rect">
            <a:avLst/>
          </a:prstGeom>
          <a:noFill/>
        </p:spPr>
        <p:txBody>
          <a:bodyPr wrap="square" rtlCol="0">
            <a:spAutoFit/>
          </a:bodyPr>
          <a:lstStyle/>
          <a:p>
            <a:r>
              <a:rPr lang="en-US" dirty="0" err="1" smtClean="0"/>
              <a:t>Barrs</a:t>
            </a:r>
            <a:r>
              <a:rPr lang="en-US" dirty="0" smtClean="0"/>
              <a:t> VR et al. </a:t>
            </a:r>
            <a:r>
              <a:rPr lang="en-US" i="1" dirty="0" smtClean="0"/>
              <a:t>J Feline Med </a:t>
            </a:r>
            <a:r>
              <a:rPr lang="en-US" i="1" dirty="0" err="1" smtClean="0"/>
              <a:t>Surg</a:t>
            </a:r>
            <a:r>
              <a:rPr lang="en-US" i="1" dirty="0" smtClean="0"/>
              <a:t> </a:t>
            </a:r>
            <a:r>
              <a:rPr lang="en-US" dirty="0" smtClean="0"/>
              <a:t>2005</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4" name="Content Placeholder 3"/>
          <p:cNvSpPr>
            <a:spLocks noGrp="1"/>
          </p:cNvSpPr>
          <p:nvPr>
            <p:ph idx="1"/>
          </p:nvPr>
        </p:nvSpPr>
        <p:spPr/>
        <p:txBody>
          <a:bodyPr>
            <a:normAutofit lnSpcReduction="10000"/>
          </a:bodyPr>
          <a:lstStyle/>
          <a:p>
            <a:r>
              <a:rPr lang="en-US" dirty="0" err="1" smtClean="0"/>
              <a:t>Dyspnea</a:t>
            </a:r>
            <a:endParaRPr lang="en-US" dirty="0" smtClean="0"/>
          </a:p>
          <a:p>
            <a:endParaRPr lang="en-US" dirty="0" smtClean="0"/>
          </a:p>
          <a:p>
            <a:r>
              <a:rPr lang="en-US" dirty="0" err="1" smtClean="0"/>
              <a:t>Inappetence</a:t>
            </a:r>
            <a:endParaRPr lang="en-US" dirty="0" smtClean="0"/>
          </a:p>
          <a:p>
            <a:endParaRPr lang="en-US" dirty="0" smtClean="0"/>
          </a:p>
          <a:p>
            <a:r>
              <a:rPr lang="en-US" dirty="0" smtClean="0"/>
              <a:t>Lethargy</a:t>
            </a:r>
          </a:p>
          <a:p>
            <a:endParaRPr lang="en-US" dirty="0" smtClean="0"/>
          </a:p>
          <a:p>
            <a:r>
              <a:rPr lang="en-US" dirty="0" err="1" smtClean="0"/>
              <a:t>Tachypnea</a:t>
            </a:r>
            <a:endParaRPr lang="en-US" dirty="0" smtClean="0"/>
          </a:p>
          <a:p>
            <a:endParaRPr lang="en-US" dirty="0" smtClean="0"/>
          </a:p>
          <a:p>
            <a:r>
              <a:rPr lang="en-US" dirty="0" smtClean="0"/>
              <a:t>Cough</a:t>
            </a:r>
          </a:p>
        </p:txBody>
      </p:sp>
      <p:pic>
        <p:nvPicPr>
          <p:cNvPr id="2050" name="Picture 2"/>
          <p:cNvPicPr>
            <a:picLocks noChangeAspect="1" noChangeArrowheads="1"/>
          </p:cNvPicPr>
          <p:nvPr/>
        </p:nvPicPr>
        <p:blipFill>
          <a:blip r:embed="rId3" cstate="print"/>
          <a:srcRect/>
          <a:stretch>
            <a:fillRect/>
          </a:stretch>
        </p:blipFill>
        <p:spPr bwMode="auto">
          <a:xfrm>
            <a:off x="4724400" y="3505200"/>
            <a:ext cx="4152900" cy="311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Exam</a:t>
            </a:r>
            <a:endParaRPr lang="en-US" dirty="0"/>
          </a:p>
        </p:txBody>
      </p:sp>
      <p:sp>
        <p:nvSpPr>
          <p:cNvPr id="4" name="Content Placeholder 3"/>
          <p:cNvSpPr>
            <a:spLocks noGrp="1"/>
          </p:cNvSpPr>
          <p:nvPr>
            <p:ph sz="half" idx="1"/>
          </p:nvPr>
        </p:nvSpPr>
        <p:spPr/>
        <p:txBody>
          <a:bodyPr>
            <a:normAutofit lnSpcReduction="10000"/>
          </a:bodyPr>
          <a:lstStyle/>
          <a:p>
            <a:r>
              <a:rPr lang="en-US" dirty="0" smtClean="0"/>
              <a:t>Poor body condition</a:t>
            </a:r>
          </a:p>
          <a:p>
            <a:r>
              <a:rPr lang="en-US" dirty="0" err="1" smtClean="0"/>
              <a:t>Dyspnea</a:t>
            </a:r>
            <a:endParaRPr lang="en-US" dirty="0" smtClean="0"/>
          </a:p>
          <a:p>
            <a:r>
              <a:rPr lang="en-US" dirty="0" smtClean="0"/>
              <a:t>Weight loss</a:t>
            </a:r>
          </a:p>
          <a:p>
            <a:r>
              <a:rPr lang="en-US" dirty="0" smtClean="0"/>
              <a:t>Depression</a:t>
            </a:r>
          </a:p>
          <a:p>
            <a:r>
              <a:rPr lang="en-US" dirty="0" smtClean="0"/>
              <a:t>Cyanosis</a:t>
            </a:r>
          </a:p>
          <a:p>
            <a:r>
              <a:rPr lang="en-US" dirty="0" err="1" smtClean="0"/>
              <a:t>Tachypnea</a:t>
            </a:r>
            <a:endParaRPr lang="en-US" dirty="0" smtClean="0"/>
          </a:p>
          <a:p>
            <a:r>
              <a:rPr lang="en-US" dirty="0" err="1" smtClean="0"/>
              <a:t>Orthopnea</a:t>
            </a:r>
            <a:endParaRPr lang="en-US" dirty="0" smtClean="0"/>
          </a:p>
          <a:p>
            <a:r>
              <a:rPr lang="en-US" dirty="0" smtClean="0"/>
              <a:t>Muffled heart sounds</a:t>
            </a:r>
          </a:p>
          <a:p>
            <a:r>
              <a:rPr lang="en-US" dirty="0" smtClean="0"/>
              <a:t>Decreased lung sounds</a:t>
            </a:r>
          </a:p>
          <a:p>
            <a:endParaRPr lang="en-US" dirty="0" smtClean="0"/>
          </a:p>
          <a:p>
            <a:endParaRPr lang="en-US" dirty="0"/>
          </a:p>
        </p:txBody>
      </p:sp>
      <p:sp>
        <p:nvSpPr>
          <p:cNvPr id="5" name="Content Placeholder 4"/>
          <p:cNvSpPr>
            <a:spLocks noGrp="1"/>
          </p:cNvSpPr>
          <p:nvPr>
            <p:ph sz="half" idx="2"/>
          </p:nvPr>
        </p:nvSpPr>
        <p:spPr>
          <a:xfrm>
            <a:off x="5257800" y="2514600"/>
            <a:ext cx="3657600" cy="4663440"/>
          </a:xfrm>
        </p:spPr>
        <p:txBody>
          <a:bodyPr>
            <a:normAutofit lnSpcReduction="10000"/>
          </a:bodyPr>
          <a:lstStyle/>
          <a:p>
            <a:r>
              <a:rPr lang="en-US" b="1" dirty="0" smtClean="0"/>
              <a:t>Acute Respiratory Distress:</a:t>
            </a:r>
          </a:p>
          <a:p>
            <a:r>
              <a:rPr lang="en-US" dirty="0" smtClean="0"/>
              <a:t>Dehydration</a:t>
            </a:r>
          </a:p>
          <a:p>
            <a:r>
              <a:rPr lang="en-US" dirty="0" smtClean="0"/>
              <a:t>Shock</a:t>
            </a:r>
          </a:p>
          <a:p>
            <a:r>
              <a:rPr lang="en-US" dirty="0" smtClean="0"/>
              <a:t>Pale mucous membranes </a:t>
            </a:r>
          </a:p>
          <a:p>
            <a:r>
              <a:rPr lang="en-US" dirty="0" smtClean="0"/>
              <a:t>Hypothermia</a:t>
            </a:r>
          </a:p>
          <a:p>
            <a:r>
              <a:rPr lang="en-US" dirty="0" err="1" smtClean="0"/>
              <a:t>Bradycardia</a:t>
            </a:r>
            <a:endParaRPr lang="en-US" dirty="0" smtClean="0"/>
          </a:p>
          <a:p>
            <a:r>
              <a:rPr lang="en-US" dirty="0" err="1" smtClean="0"/>
              <a:t>Hypersalivation</a:t>
            </a:r>
            <a:endParaRPr lang="en-US" dirty="0" smtClean="0"/>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943600" y="228600"/>
            <a:ext cx="2942786" cy="195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Infectious Agents</a:t>
            </a:r>
            <a:endParaRPr lang="en-US" dirty="0"/>
          </a:p>
        </p:txBody>
      </p:sp>
      <p:sp>
        <p:nvSpPr>
          <p:cNvPr id="4" name="Text Placeholder 3"/>
          <p:cNvSpPr>
            <a:spLocks noGrp="1"/>
          </p:cNvSpPr>
          <p:nvPr>
            <p:ph type="body" idx="1"/>
          </p:nvPr>
        </p:nvSpPr>
        <p:spPr/>
        <p:txBody>
          <a:bodyPr>
            <a:normAutofit lnSpcReduction="10000"/>
          </a:bodyPr>
          <a:lstStyle/>
          <a:p>
            <a:r>
              <a:rPr lang="en-US" b="1" dirty="0" smtClean="0"/>
              <a:t>OROPHARYNGEAL FLORA (80%)</a:t>
            </a:r>
            <a:endParaRPr lang="en-US" b="1" dirty="0"/>
          </a:p>
        </p:txBody>
      </p:sp>
      <p:sp>
        <p:nvSpPr>
          <p:cNvPr id="5" name="Text Placeholder 4"/>
          <p:cNvSpPr>
            <a:spLocks noGrp="1"/>
          </p:cNvSpPr>
          <p:nvPr>
            <p:ph type="body" sz="half" idx="3"/>
          </p:nvPr>
        </p:nvSpPr>
        <p:spPr/>
        <p:txBody>
          <a:bodyPr>
            <a:normAutofit lnSpcReduction="10000"/>
          </a:bodyPr>
          <a:lstStyle/>
          <a:p>
            <a:r>
              <a:rPr lang="en-US" b="1" dirty="0" smtClean="0"/>
              <a:t>NON OROPHARYNGEAL FLORA (20%)</a:t>
            </a:r>
            <a:endParaRPr lang="en-US" b="1" dirty="0"/>
          </a:p>
        </p:txBody>
      </p:sp>
      <p:sp>
        <p:nvSpPr>
          <p:cNvPr id="3" name="Content Placeholder 2"/>
          <p:cNvSpPr>
            <a:spLocks noGrp="1"/>
          </p:cNvSpPr>
          <p:nvPr>
            <p:ph sz="quarter" idx="2"/>
          </p:nvPr>
        </p:nvSpPr>
        <p:spPr/>
        <p:txBody>
          <a:bodyPr>
            <a:normAutofit/>
          </a:bodyPr>
          <a:lstStyle/>
          <a:p>
            <a:endParaRPr lang="en-US" i="1" dirty="0" smtClean="0"/>
          </a:p>
          <a:p>
            <a:r>
              <a:rPr lang="en-US" i="1" dirty="0" smtClean="0"/>
              <a:t>*</a:t>
            </a:r>
            <a:r>
              <a:rPr lang="en-US" i="1" dirty="0" err="1" smtClean="0"/>
              <a:t>Pasteurella</a:t>
            </a:r>
            <a:r>
              <a:rPr lang="en-US" i="1" dirty="0" smtClean="0"/>
              <a:t> </a:t>
            </a:r>
            <a:r>
              <a:rPr lang="en-US" i="1" dirty="0" err="1" smtClean="0"/>
              <a:t>multocida</a:t>
            </a:r>
            <a:endParaRPr lang="en-US" i="1" dirty="0" smtClean="0"/>
          </a:p>
          <a:p>
            <a:r>
              <a:rPr lang="en-US" i="1" dirty="0" err="1" smtClean="0"/>
              <a:t>Bacteroides</a:t>
            </a:r>
            <a:endParaRPr lang="en-US" i="1" dirty="0" smtClean="0"/>
          </a:p>
          <a:p>
            <a:r>
              <a:rPr lang="en-US" i="1" dirty="0" err="1" smtClean="0"/>
              <a:t>Fusobacterium</a:t>
            </a:r>
            <a:endParaRPr lang="en-US" i="1" dirty="0" smtClean="0"/>
          </a:p>
          <a:p>
            <a:r>
              <a:rPr lang="en-US" i="1" dirty="0" err="1" smtClean="0"/>
              <a:t>Peptostreptococcus</a:t>
            </a:r>
            <a:endParaRPr lang="en-US" i="1" dirty="0" smtClean="0"/>
          </a:p>
          <a:p>
            <a:r>
              <a:rPr lang="en-US" i="1" dirty="0" smtClean="0"/>
              <a:t>Clostridium</a:t>
            </a:r>
          </a:p>
          <a:p>
            <a:r>
              <a:rPr lang="en-US" i="1" dirty="0" smtClean="0"/>
              <a:t>Streptococcus</a:t>
            </a:r>
          </a:p>
          <a:p>
            <a:r>
              <a:rPr lang="en-US" i="1" dirty="0" err="1" smtClean="0"/>
              <a:t>Mycoplasma</a:t>
            </a:r>
            <a:endParaRPr lang="en-US" i="1" dirty="0" smtClean="0"/>
          </a:p>
        </p:txBody>
      </p:sp>
      <p:sp>
        <p:nvSpPr>
          <p:cNvPr id="6" name="Content Placeholder 5"/>
          <p:cNvSpPr>
            <a:spLocks noGrp="1"/>
          </p:cNvSpPr>
          <p:nvPr>
            <p:ph sz="quarter" idx="4"/>
          </p:nvPr>
        </p:nvSpPr>
        <p:spPr>
          <a:xfrm>
            <a:off x="4663440" y="969336"/>
            <a:ext cx="4023360" cy="4517064"/>
          </a:xfrm>
        </p:spPr>
        <p:txBody>
          <a:bodyPr>
            <a:normAutofit fontScale="92500" lnSpcReduction="20000"/>
          </a:bodyPr>
          <a:lstStyle/>
          <a:p>
            <a:endParaRPr lang="en-US" i="1" dirty="0" smtClean="0"/>
          </a:p>
          <a:p>
            <a:r>
              <a:rPr lang="en-US" i="1" dirty="0" smtClean="0"/>
              <a:t>Staphylococcus</a:t>
            </a:r>
          </a:p>
          <a:p>
            <a:r>
              <a:rPr lang="en-US" i="1" dirty="0" smtClean="0"/>
              <a:t>E. coli</a:t>
            </a:r>
          </a:p>
          <a:p>
            <a:r>
              <a:rPr lang="en-US" i="1" dirty="0" smtClean="0"/>
              <a:t>Salmonella</a:t>
            </a:r>
          </a:p>
          <a:p>
            <a:r>
              <a:rPr lang="en-US" i="1" dirty="0" err="1" smtClean="0"/>
              <a:t>Klebsiella</a:t>
            </a:r>
            <a:endParaRPr lang="en-US" i="1" dirty="0" smtClean="0"/>
          </a:p>
          <a:p>
            <a:r>
              <a:rPr lang="en-US" i="1" dirty="0" smtClean="0"/>
              <a:t>Pseudomonas</a:t>
            </a:r>
          </a:p>
          <a:p>
            <a:r>
              <a:rPr lang="en-US" i="1" dirty="0" err="1" smtClean="0"/>
              <a:t>Toxoplasma</a:t>
            </a:r>
            <a:r>
              <a:rPr lang="en-US" i="1" dirty="0" smtClean="0"/>
              <a:t> </a:t>
            </a:r>
          </a:p>
          <a:p>
            <a:endParaRPr lang="en-US" sz="1100" b="1" i="1" dirty="0" smtClean="0"/>
          </a:p>
          <a:p>
            <a:r>
              <a:rPr lang="en-US" b="1" i="1" dirty="0" smtClean="0"/>
              <a:t>Fungal</a:t>
            </a:r>
          </a:p>
          <a:p>
            <a:r>
              <a:rPr lang="en-US" i="1" dirty="0" smtClean="0"/>
              <a:t>Cryptococcus</a:t>
            </a:r>
          </a:p>
          <a:p>
            <a:r>
              <a:rPr lang="en-US" i="1" dirty="0" smtClean="0"/>
              <a:t>Candida </a:t>
            </a:r>
            <a:r>
              <a:rPr lang="en-US" i="1" dirty="0" err="1" smtClean="0"/>
              <a:t>albicans</a:t>
            </a:r>
            <a:endParaRPr lang="en-US" i="1" dirty="0" smtClean="0"/>
          </a:p>
          <a:p>
            <a:r>
              <a:rPr lang="en-US" i="1" dirty="0" err="1" smtClean="0"/>
              <a:t>Blastomyces</a:t>
            </a:r>
            <a:r>
              <a:rPr lang="en-US" i="1" dirty="0" smtClean="0"/>
              <a:t> </a:t>
            </a:r>
            <a:endParaRPr lang="en-US" i="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Hematology</a:t>
            </a:r>
            <a:endParaRPr lang="en-US" dirty="0"/>
          </a:p>
        </p:txBody>
      </p:sp>
      <p:sp>
        <p:nvSpPr>
          <p:cNvPr id="3" name="Content Placeholder 2"/>
          <p:cNvSpPr>
            <a:spLocks noGrp="1"/>
          </p:cNvSpPr>
          <p:nvPr>
            <p:ph idx="1"/>
          </p:nvPr>
        </p:nvSpPr>
        <p:spPr/>
        <p:txBody>
          <a:bodyPr/>
          <a:lstStyle/>
          <a:p>
            <a:r>
              <a:rPr lang="en-US" dirty="0" err="1" smtClean="0"/>
              <a:t>Neutrophilia</a:t>
            </a:r>
            <a:r>
              <a:rPr lang="en-US" dirty="0" smtClean="0"/>
              <a:t> with a left shift (37-73%)</a:t>
            </a:r>
          </a:p>
          <a:p>
            <a:r>
              <a:rPr lang="en-US" dirty="0" err="1" smtClean="0"/>
              <a:t>Neutropenia</a:t>
            </a:r>
            <a:r>
              <a:rPr lang="en-US" dirty="0" smtClean="0"/>
              <a:t> with a left shift</a:t>
            </a:r>
          </a:p>
          <a:p>
            <a:endParaRPr lang="en-US" dirty="0" smtClean="0"/>
          </a:p>
          <a:p>
            <a:r>
              <a:rPr lang="en-US" dirty="0" smtClean="0"/>
              <a:t>White cell count higher in survivors</a:t>
            </a:r>
          </a:p>
          <a:p>
            <a:endParaRPr lang="en-US" dirty="0" smtClean="0"/>
          </a:p>
          <a:p>
            <a:r>
              <a:rPr lang="en-US" dirty="0" err="1" smtClean="0"/>
              <a:t>Normocytic</a:t>
            </a:r>
            <a:r>
              <a:rPr lang="en-US" dirty="0" smtClean="0"/>
              <a:t> </a:t>
            </a:r>
            <a:r>
              <a:rPr lang="en-US" dirty="0" err="1" smtClean="0"/>
              <a:t>normochromic</a:t>
            </a:r>
            <a:r>
              <a:rPr lang="en-US" dirty="0" smtClean="0"/>
              <a:t> anemia</a:t>
            </a:r>
          </a:p>
          <a:p>
            <a:endParaRPr lang="en-US" dirty="0" smtClean="0"/>
          </a:p>
          <a:p>
            <a:endParaRPr lang="en-US" dirty="0" smtClean="0"/>
          </a:p>
        </p:txBody>
      </p:sp>
      <p:sp>
        <p:nvSpPr>
          <p:cNvPr id="4" name="TextBox 3"/>
          <p:cNvSpPr txBox="1"/>
          <p:nvPr/>
        </p:nvSpPr>
        <p:spPr>
          <a:xfrm>
            <a:off x="5943600" y="3733800"/>
            <a:ext cx="3200400" cy="369332"/>
          </a:xfrm>
          <a:prstGeom prst="rect">
            <a:avLst/>
          </a:prstGeom>
          <a:noFill/>
        </p:spPr>
        <p:txBody>
          <a:bodyPr wrap="square" rtlCol="0">
            <a:spAutoFit/>
          </a:bodyPr>
          <a:lstStyle/>
          <a:p>
            <a:r>
              <a:rPr lang="en-US" dirty="0" smtClean="0"/>
              <a:t>Waddell LS et al. </a:t>
            </a:r>
            <a:r>
              <a:rPr lang="en-US" i="1" dirty="0" smtClean="0"/>
              <a:t>JAVMA </a:t>
            </a:r>
            <a:r>
              <a:rPr lang="en-US" dirty="0" smtClean="0"/>
              <a:t>2002</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762750" y="4975679"/>
            <a:ext cx="2381250" cy="18823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 studies comparing different treatment protocols with outcome in cats</a:t>
            </a:r>
          </a:p>
          <a:p>
            <a:endParaRPr lang="en-US" dirty="0" smtClean="0"/>
          </a:p>
          <a:p>
            <a:pPr>
              <a:buNone/>
            </a:pPr>
            <a:r>
              <a:rPr lang="en-US" b="1" dirty="0" smtClean="0"/>
              <a:t>Respiratory distress</a:t>
            </a:r>
          </a:p>
          <a:p>
            <a:r>
              <a:rPr lang="en-US" dirty="0" smtClean="0"/>
              <a:t>Minimal handling</a:t>
            </a:r>
          </a:p>
          <a:p>
            <a:r>
              <a:rPr lang="en-US" dirty="0" smtClean="0"/>
              <a:t>Oxygen therapy</a:t>
            </a:r>
          </a:p>
          <a:p>
            <a:r>
              <a:rPr lang="en-US" dirty="0" smtClean="0"/>
              <a:t>Initial stabilization</a:t>
            </a:r>
          </a:p>
          <a:p>
            <a:pPr lvl="1"/>
            <a:r>
              <a:rPr lang="en-US" dirty="0" smtClean="0"/>
              <a:t>Hypothermia</a:t>
            </a:r>
          </a:p>
          <a:p>
            <a:pPr lvl="1"/>
            <a:r>
              <a:rPr lang="en-US" dirty="0" smtClean="0"/>
              <a:t>Hypotension</a:t>
            </a:r>
          </a:p>
          <a:p>
            <a:pPr lvl="1"/>
            <a:r>
              <a:rPr lang="en-US" dirty="0" smtClean="0"/>
              <a:t>Dehydration</a:t>
            </a: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4953000" y="4114800"/>
            <a:ext cx="3992359"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a:xfrm>
            <a:off x="1435608" y="1447800"/>
            <a:ext cx="7498080" cy="5105400"/>
          </a:xfrm>
        </p:spPr>
        <p:txBody>
          <a:bodyPr>
            <a:normAutofit/>
          </a:bodyPr>
          <a:lstStyle/>
          <a:p>
            <a:endParaRPr lang="en-US" dirty="0" smtClean="0"/>
          </a:p>
          <a:p>
            <a:r>
              <a:rPr lang="en-US" dirty="0" smtClean="0"/>
              <a:t>Indwelling </a:t>
            </a:r>
            <a:r>
              <a:rPr lang="en-US" dirty="0" err="1" smtClean="0"/>
              <a:t>thoracotomy</a:t>
            </a:r>
            <a:r>
              <a:rPr lang="en-US" dirty="0" smtClean="0"/>
              <a:t> tubes recommended</a:t>
            </a:r>
          </a:p>
          <a:p>
            <a:pPr lvl="1"/>
            <a:r>
              <a:rPr lang="en-US" dirty="0" smtClean="0"/>
              <a:t>Mortality rates of 50-80% with intermittent needle </a:t>
            </a:r>
            <a:r>
              <a:rPr lang="en-US" dirty="0" err="1" smtClean="0"/>
              <a:t>thoracocentesis</a:t>
            </a:r>
            <a:endParaRPr lang="en-US" dirty="0" smtClean="0"/>
          </a:p>
          <a:p>
            <a:r>
              <a:rPr lang="en-US" dirty="0" smtClean="0"/>
              <a:t>Pleural </a:t>
            </a:r>
            <a:r>
              <a:rPr lang="en-US" dirty="0" err="1" smtClean="0"/>
              <a:t>lavage</a:t>
            </a:r>
            <a:endParaRPr lang="en-US" dirty="0" smtClean="0"/>
          </a:p>
          <a:p>
            <a:r>
              <a:rPr lang="en-US" dirty="0" smtClean="0"/>
              <a:t>Antibiotics</a:t>
            </a:r>
          </a:p>
          <a:p>
            <a:r>
              <a:rPr lang="en-US" dirty="0" smtClean="0"/>
              <a:t>Patient monitoring and analgesia</a:t>
            </a:r>
          </a:p>
          <a:p>
            <a:r>
              <a:rPr lang="en-US" dirty="0" smtClean="0"/>
              <a:t>Indications for surgery same as for dogs</a:t>
            </a:r>
          </a:p>
          <a:p>
            <a:endParaRPr lang="en-US" dirty="0" smtClean="0"/>
          </a:p>
          <a:p>
            <a:endParaRPr lang="en-US" dirty="0" smtClean="0"/>
          </a:p>
          <a:p>
            <a:endParaRPr lang="en-US" sz="2800" dirty="0" smtClean="0"/>
          </a:p>
        </p:txBody>
      </p:sp>
      <p:pic>
        <p:nvPicPr>
          <p:cNvPr id="6146" name="Picture 2"/>
          <p:cNvPicPr>
            <a:picLocks noChangeAspect="1" noChangeArrowheads="1"/>
          </p:cNvPicPr>
          <p:nvPr/>
        </p:nvPicPr>
        <p:blipFill>
          <a:blip r:embed="rId2" cstate="print"/>
          <a:srcRect/>
          <a:stretch>
            <a:fillRect/>
          </a:stretch>
        </p:blipFill>
        <p:spPr bwMode="auto">
          <a:xfrm>
            <a:off x="6400800" y="0"/>
            <a:ext cx="27432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Prognosis and Outcome</a:t>
            </a:r>
            <a:endParaRPr lang="en-US" dirty="0"/>
          </a:p>
        </p:txBody>
      </p:sp>
      <p:sp>
        <p:nvSpPr>
          <p:cNvPr id="3" name="Content Placeholder 2"/>
          <p:cNvSpPr>
            <a:spLocks noGrp="1"/>
          </p:cNvSpPr>
          <p:nvPr>
            <p:ph idx="1"/>
          </p:nvPr>
        </p:nvSpPr>
        <p:spPr/>
        <p:txBody>
          <a:bodyPr/>
          <a:lstStyle/>
          <a:p>
            <a:r>
              <a:rPr lang="en-US" dirty="0" smtClean="0"/>
              <a:t>Most non-survivors die or are euthanized in the first 48 hours after presentation</a:t>
            </a:r>
          </a:p>
          <a:p>
            <a:endParaRPr lang="en-US" sz="1000" dirty="0" smtClean="0"/>
          </a:p>
          <a:p>
            <a:r>
              <a:rPr lang="en-US" dirty="0" smtClean="0"/>
              <a:t>Reported survival is 66% </a:t>
            </a:r>
          </a:p>
          <a:p>
            <a:endParaRPr lang="en-US" sz="1000" dirty="0" smtClean="0"/>
          </a:p>
          <a:p>
            <a:r>
              <a:rPr lang="en-US" dirty="0" smtClean="0"/>
              <a:t>Increased to 77.6% after first 24 hours of hospitalization</a:t>
            </a:r>
          </a:p>
          <a:p>
            <a:endParaRPr lang="en-US" sz="1000" dirty="0" smtClean="0"/>
          </a:p>
          <a:p>
            <a:r>
              <a:rPr lang="en-US" dirty="0" smtClean="0"/>
              <a:t>5.9% recurrence rate</a:t>
            </a:r>
            <a:endParaRPr lang="en-US" dirty="0"/>
          </a:p>
        </p:txBody>
      </p:sp>
      <p:sp>
        <p:nvSpPr>
          <p:cNvPr id="4" name="TextBox 3"/>
          <p:cNvSpPr txBox="1"/>
          <p:nvPr/>
        </p:nvSpPr>
        <p:spPr>
          <a:xfrm>
            <a:off x="6400800" y="5486400"/>
            <a:ext cx="2438400" cy="369332"/>
          </a:xfrm>
          <a:prstGeom prst="rect">
            <a:avLst/>
          </a:prstGeom>
          <a:noFill/>
        </p:spPr>
        <p:txBody>
          <a:bodyPr wrap="square" rtlCol="0">
            <a:spAutoFit/>
          </a:bodyPr>
          <a:lstStyle/>
          <a:p>
            <a:r>
              <a:rPr lang="en-US" dirty="0" smtClean="0"/>
              <a:t>Waddell LS </a:t>
            </a:r>
            <a:r>
              <a:rPr lang="en-US" i="1" dirty="0" smtClean="0"/>
              <a:t>JAVMA </a:t>
            </a:r>
            <a:r>
              <a:rPr lang="en-US" dirty="0" smtClean="0"/>
              <a:t>2002</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435608" y="1371600"/>
            <a:ext cx="7498080" cy="5257800"/>
          </a:xfrm>
        </p:spPr>
        <p:txBody>
          <a:bodyPr>
            <a:noAutofit/>
          </a:bodyPr>
          <a:lstStyle/>
          <a:p>
            <a:r>
              <a:rPr lang="en-US" sz="1600" dirty="0" err="1" smtClean="0"/>
              <a:t>Barrs</a:t>
            </a:r>
            <a:r>
              <a:rPr lang="en-US" sz="1600" dirty="0" smtClean="0"/>
              <a:t> VR, Beatty JA. Feline </a:t>
            </a:r>
            <a:r>
              <a:rPr lang="en-US" sz="1600" dirty="0" err="1" smtClean="0"/>
              <a:t>pyothorax</a:t>
            </a:r>
            <a:r>
              <a:rPr lang="en-US" sz="1600" dirty="0" smtClean="0"/>
              <a:t> – new insights into an old problem: part 1. </a:t>
            </a:r>
            <a:r>
              <a:rPr lang="en-US" sz="1600" dirty="0" err="1" smtClean="0"/>
              <a:t>Aetiopathogenesis</a:t>
            </a:r>
            <a:r>
              <a:rPr lang="en-US" sz="1600" dirty="0" smtClean="0"/>
              <a:t> and diagnostic investigation. </a:t>
            </a:r>
            <a:r>
              <a:rPr lang="en-US" sz="1600" i="1" dirty="0" smtClean="0"/>
              <a:t>The Veterinary Journal</a:t>
            </a:r>
            <a:r>
              <a:rPr lang="en-US" sz="1600" dirty="0" smtClean="0"/>
              <a:t> 2008 </a:t>
            </a:r>
          </a:p>
          <a:p>
            <a:r>
              <a:rPr lang="en-US" sz="1600" dirty="0" err="1" smtClean="0"/>
              <a:t>Barrs</a:t>
            </a:r>
            <a:r>
              <a:rPr lang="en-US" sz="1600" dirty="0" smtClean="0"/>
              <a:t> VR, Beatty JA. Feline </a:t>
            </a:r>
            <a:r>
              <a:rPr lang="en-US" sz="1600" dirty="0" err="1" smtClean="0"/>
              <a:t>pyothorax</a:t>
            </a:r>
            <a:r>
              <a:rPr lang="en-US" sz="1600" dirty="0" smtClean="0"/>
              <a:t> – new insights into an old problem: part 2. Treatment recommendations and prophylaxis. </a:t>
            </a:r>
            <a:r>
              <a:rPr lang="en-US" sz="1600" i="1" dirty="0" smtClean="0"/>
              <a:t>The Veterinary Journal</a:t>
            </a:r>
            <a:r>
              <a:rPr lang="en-US" sz="1600" dirty="0" smtClean="0"/>
              <a:t> 2008</a:t>
            </a:r>
          </a:p>
          <a:p>
            <a:r>
              <a:rPr lang="en-US" sz="1600" dirty="0" err="1" smtClean="0"/>
              <a:t>Boothe</a:t>
            </a:r>
            <a:r>
              <a:rPr lang="en-US" sz="1600" dirty="0" smtClean="0"/>
              <a:t> HW, Howe LM, </a:t>
            </a:r>
            <a:r>
              <a:rPr lang="en-US" sz="1600" dirty="0" err="1" smtClean="0"/>
              <a:t>Boothe</a:t>
            </a:r>
            <a:r>
              <a:rPr lang="en-US" sz="1600" dirty="0" smtClean="0"/>
              <a:t> DM et al. Evaluation of outcomes in dogs treated for </a:t>
            </a:r>
            <a:r>
              <a:rPr lang="en-US" sz="1600" dirty="0" err="1" smtClean="0"/>
              <a:t>pyothorax</a:t>
            </a:r>
            <a:r>
              <a:rPr lang="en-US" sz="1600" dirty="0" smtClean="0"/>
              <a:t>: 46 cases (1983-2001). </a:t>
            </a:r>
            <a:r>
              <a:rPr lang="en-US" sz="1600" i="1" dirty="0" smtClean="0"/>
              <a:t>J Am Vet Med Assoc</a:t>
            </a:r>
            <a:r>
              <a:rPr lang="en-US" sz="1600" dirty="0" smtClean="0"/>
              <a:t> 2010;236:657-663</a:t>
            </a:r>
          </a:p>
          <a:p>
            <a:r>
              <a:rPr lang="en-US" sz="1600" dirty="0" smtClean="0"/>
              <a:t>Crawford AH, </a:t>
            </a:r>
            <a:r>
              <a:rPr lang="en-US" sz="1600" dirty="0" err="1" smtClean="0"/>
              <a:t>Halfacree</a:t>
            </a:r>
            <a:r>
              <a:rPr lang="en-US" sz="1600" dirty="0" smtClean="0"/>
              <a:t> ZJ, Lee KC et al. Clinical outcome following </a:t>
            </a:r>
            <a:r>
              <a:rPr lang="en-US" sz="1600" dirty="0" err="1" smtClean="0"/>
              <a:t>pneumonectomy</a:t>
            </a:r>
            <a:r>
              <a:rPr lang="en-US" sz="1600" dirty="0" smtClean="0"/>
              <a:t> for management of chronic </a:t>
            </a:r>
            <a:r>
              <a:rPr lang="en-US" sz="1600" dirty="0" err="1" smtClean="0"/>
              <a:t>pyothorax</a:t>
            </a:r>
            <a:r>
              <a:rPr lang="en-US" sz="1600" dirty="0" smtClean="0"/>
              <a:t> in four cats. </a:t>
            </a:r>
            <a:r>
              <a:rPr lang="en-US" sz="1600" i="1" dirty="0" smtClean="0"/>
              <a:t> J Feline Med </a:t>
            </a:r>
            <a:r>
              <a:rPr lang="en-US" sz="1600" i="1" dirty="0" err="1" smtClean="0"/>
              <a:t>Surg</a:t>
            </a:r>
            <a:r>
              <a:rPr lang="en-US" sz="1600" i="1" dirty="0" smtClean="0"/>
              <a:t> </a:t>
            </a:r>
            <a:r>
              <a:rPr lang="en-US" sz="1600" dirty="0" smtClean="0"/>
              <a:t>2011;13:762-767</a:t>
            </a:r>
          </a:p>
          <a:p>
            <a:r>
              <a:rPr lang="en-US" sz="1600" dirty="0" smtClean="0"/>
              <a:t>Greene CE, </a:t>
            </a:r>
            <a:r>
              <a:rPr lang="en-US" sz="1600" dirty="0" err="1" smtClean="0"/>
              <a:t>Reinero</a:t>
            </a:r>
            <a:r>
              <a:rPr lang="en-US" sz="1600" dirty="0" smtClean="0"/>
              <a:t> CN. Bacterial respiratory infections. In: ed. Greene CE </a:t>
            </a:r>
            <a:r>
              <a:rPr lang="en-US" sz="1600" i="1" dirty="0" smtClean="0"/>
              <a:t>Infectious diseases of the dog and cat, 3</a:t>
            </a:r>
            <a:r>
              <a:rPr lang="en-US" sz="1600" i="1" baseline="30000" dirty="0" smtClean="0"/>
              <a:t>rd</a:t>
            </a:r>
            <a:r>
              <a:rPr lang="en-US" sz="1600" i="1" dirty="0" smtClean="0"/>
              <a:t> ed. </a:t>
            </a:r>
            <a:r>
              <a:rPr lang="en-US" sz="1600" dirty="0" smtClean="0"/>
              <a:t> St. Louis, Saunders, 2006 </a:t>
            </a:r>
          </a:p>
          <a:p>
            <a:r>
              <a:rPr lang="en-US" sz="1600" dirty="0" smtClean="0"/>
              <a:t>Johnson MS, Martin MWS. Successful medical treatment of 15 dogs with </a:t>
            </a:r>
            <a:r>
              <a:rPr lang="en-US" sz="1600" dirty="0" err="1" smtClean="0"/>
              <a:t>pyothorax</a:t>
            </a:r>
            <a:r>
              <a:rPr lang="en-US" sz="1600" dirty="0" smtClean="0"/>
              <a:t>. </a:t>
            </a:r>
            <a:r>
              <a:rPr lang="en-US" sz="1600" i="1" dirty="0" smtClean="0"/>
              <a:t>J Small </a:t>
            </a:r>
            <a:r>
              <a:rPr lang="en-US" sz="1600" i="1" dirty="0" err="1" smtClean="0"/>
              <a:t>Anim</a:t>
            </a:r>
            <a:r>
              <a:rPr lang="en-US" sz="1600" i="1" dirty="0" smtClean="0"/>
              <a:t> Pract</a:t>
            </a:r>
            <a:r>
              <a:rPr lang="en-US" sz="1600" dirty="0" smtClean="0"/>
              <a:t>2007;48:12-16</a:t>
            </a:r>
          </a:p>
          <a:p>
            <a:r>
              <a:rPr lang="en-US" sz="1600" dirty="0" err="1" smtClean="0"/>
              <a:t>MacPhail</a:t>
            </a:r>
            <a:r>
              <a:rPr lang="en-US" sz="1600" dirty="0" smtClean="0"/>
              <a:t> CM. Medical and surgical management of </a:t>
            </a:r>
            <a:r>
              <a:rPr lang="en-US" sz="1600" dirty="0" err="1" smtClean="0"/>
              <a:t>pyothorax</a:t>
            </a:r>
            <a:r>
              <a:rPr lang="en-US" sz="1600" dirty="0" smtClean="0"/>
              <a:t>. </a:t>
            </a:r>
            <a:r>
              <a:rPr lang="en-US" sz="1600" i="1" dirty="0" smtClean="0"/>
              <a:t>Vet </a:t>
            </a:r>
            <a:r>
              <a:rPr lang="en-US" sz="1600" i="1" dirty="0" err="1" smtClean="0"/>
              <a:t>Clin</a:t>
            </a:r>
            <a:r>
              <a:rPr lang="en-US" sz="1600" i="1" dirty="0" smtClean="0"/>
              <a:t> Small </a:t>
            </a:r>
            <a:r>
              <a:rPr lang="en-US" sz="1600" i="1" dirty="0" err="1" smtClean="0"/>
              <a:t>Anim</a:t>
            </a:r>
            <a:r>
              <a:rPr lang="en-US" sz="1600" i="1" dirty="0" smtClean="0"/>
              <a:t> </a:t>
            </a:r>
            <a:r>
              <a:rPr lang="en-US" sz="1600" dirty="0" smtClean="0"/>
              <a:t>2007;37:975-988</a:t>
            </a:r>
          </a:p>
          <a:p>
            <a:r>
              <a:rPr lang="en-US" sz="1600" dirty="0" err="1" smtClean="0"/>
              <a:t>Rahman</a:t>
            </a:r>
            <a:r>
              <a:rPr lang="en-US" sz="1600" dirty="0" smtClean="0"/>
              <a:t> NM, </a:t>
            </a:r>
            <a:r>
              <a:rPr lang="en-US" sz="1600" dirty="0" err="1" smtClean="0"/>
              <a:t>Maskell</a:t>
            </a:r>
            <a:r>
              <a:rPr lang="en-US" sz="1600" dirty="0" smtClean="0"/>
              <a:t> NA, Davies CW et al. The relationship between chest tube size and clinical outcome in pleural infection. </a:t>
            </a:r>
            <a:r>
              <a:rPr lang="en-US" sz="1600" i="1" dirty="0" smtClean="0"/>
              <a:t>Chest </a:t>
            </a:r>
            <a:r>
              <a:rPr lang="en-US" sz="1600" dirty="0" smtClean="0"/>
              <a:t>2010;137(3):536-43</a:t>
            </a:r>
            <a:endParaRPr lang="en-US" sz="1600" b="1" dirty="0" smtClean="0"/>
          </a:p>
          <a:p>
            <a:r>
              <a:rPr lang="en-US" sz="1600" dirty="0" smtClean="0"/>
              <a:t>Rooney MB, Monnet E. Medical and surgical treatment of </a:t>
            </a:r>
            <a:r>
              <a:rPr lang="en-US" sz="1600" dirty="0" err="1" smtClean="0"/>
              <a:t>pyothorax</a:t>
            </a:r>
            <a:r>
              <a:rPr lang="en-US" sz="1600" dirty="0" smtClean="0"/>
              <a:t> in dogs: 26 cases (1991-2001). </a:t>
            </a:r>
            <a:r>
              <a:rPr lang="en-US" sz="1600" i="1" dirty="0" smtClean="0"/>
              <a:t>J Am Vet Med Assoc</a:t>
            </a:r>
            <a:r>
              <a:rPr lang="en-US" sz="1600" dirty="0" smtClean="0"/>
              <a:t> 2002;221:86-92</a:t>
            </a:r>
          </a:p>
          <a:p>
            <a:endParaRPr lang="en-US" sz="16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435608" y="1447800"/>
            <a:ext cx="7498080" cy="5105400"/>
          </a:xfrm>
        </p:spPr>
        <p:txBody>
          <a:bodyPr>
            <a:normAutofit fontScale="55000" lnSpcReduction="20000"/>
          </a:bodyPr>
          <a:lstStyle/>
          <a:p>
            <a:r>
              <a:rPr lang="en-US" dirty="0" err="1" smtClean="0"/>
              <a:t>Sauve</a:t>
            </a:r>
            <a:r>
              <a:rPr lang="en-US" dirty="0" smtClean="0"/>
              <a:t> V. Pleural space disease. In: Silverstein DC, Hopper K </a:t>
            </a:r>
            <a:r>
              <a:rPr lang="en-US" dirty="0" err="1" smtClean="0"/>
              <a:t>eds</a:t>
            </a:r>
            <a:r>
              <a:rPr lang="en-US" dirty="0" smtClean="0"/>
              <a:t>: </a:t>
            </a:r>
            <a:r>
              <a:rPr lang="en-US" i="1" dirty="0" smtClean="0"/>
              <a:t>Small Animal Critical Care Medicine</a:t>
            </a:r>
            <a:r>
              <a:rPr lang="en-US" dirty="0" smtClean="0"/>
              <a:t> St. Louis, 2009, Saunders</a:t>
            </a:r>
          </a:p>
          <a:p>
            <a:r>
              <a:rPr lang="en-US" dirty="0" smtClean="0"/>
              <a:t>Schultz RM, Peters J, </a:t>
            </a:r>
            <a:r>
              <a:rPr lang="en-US" dirty="0" err="1" smtClean="0"/>
              <a:t>Wingenberger</a:t>
            </a:r>
            <a:r>
              <a:rPr lang="en-US" dirty="0" smtClean="0"/>
              <a:t> AZ. Radiography, computed tomography and virtual </a:t>
            </a:r>
            <a:r>
              <a:rPr lang="en-US" dirty="0" err="1" smtClean="0"/>
              <a:t>bronchoscopy</a:t>
            </a:r>
            <a:r>
              <a:rPr lang="en-US" dirty="0" smtClean="0"/>
              <a:t> in four dogs and two cats with lung lobe torsion. </a:t>
            </a:r>
            <a:r>
              <a:rPr lang="en-US" i="1" dirty="0" smtClean="0"/>
              <a:t>J Small </a:t>
            </a:r>
            <a:r>
              <a:rPr lang="en-US" i="1" dirty="0" err="1" smtClean="0"/>
              <a:t>Anim</a:t>
            </a:r>
            <a:r>
              <a:rPr lang="en-US" i="1" dirty="0" smtClean="0"/>
              <a:t> </a:t>
            </a:r>
            <a:r>
              <a:rPr lang="en-US" i="1" dirty="0" err="1" smtClean="0"/>
              <a:t>Pract</a:t>
            </a:r>
            <a:r>
              <a:rPr lang="en-US" dirty="0" smtClean="0"/>
              <a:t> 2009;50:360-363</a:t>
            </a:r>
          </a:p>
          <a:p>
            <a:r>
              <a:rPr lang="en-US" dirty="0" smtClean="0"/>
              <a:t>Scott JA, </a:t>
            </a:r>
            <a:r>
              <a:rPr lang="en-US" dirty="0" err="1" smtClean="0"/>
              <a:t>Macintire</a:t>
            </a:r>
            <a:r>
              <a:rPr lang="en-US" dirty="0" smtClean="0"/>
              <a:t> DK. Canine </a:t>
            </a:r>
            <a:r>
              <a:rPr lang="en-US" dirty="0" err="1" smtClean="0"/>
              <a:t>pyothorax</a:t>
            </a:r>
            <a:r>
              <a:rPr lang="en-US" dirty="0" smtClean="0"/>
              <a:t>: pleural anatomy and </a:t>
            </a:r>
            <a:r>
              <a:rPr lang="en-US" dirty="0" err="1" smtClean="0"/>
              <a:t>pathophysiology</a:t>
            </a:r>
            <a:r>
              <a:rPr lang="en-US" dirty="0" smtClean="0"/>
              <a:t>. </a:t>
            </a:r>
            <a:r>
              <a:rPr lang="en-US" i="1" dirty="0" err="1" smtClean="0"/>
              <a:t>Compend</a:t>
            </a:r>
            <a:r>
              <a:rPr lang="en-US" i="1" dirty="0" smtClean="0"/>
              <a:t> Cont </a:t>
            </a:r>
            <a:r>
              <a:rPr lang="en-US" i="1" dirty="0" err="1" smtClean="0"/>
              <a:t>Edu</a:t>
            </a:r>
            <a:r>
              <a:rPr lang="en-US" i="1" dirty="0" smtClean="0"/>
              <a:t> Vet </a:t>
            </a:r>
            <a:r>
              <a:rPr lang="en-US" dirty="0" smtClean="0"/>
              <a:t>2003;25(3):172-9</a:t>
            </a:r>
          </a:p>
          <a:p>
            <a:r>
              <a:rPr lang="en-US" dirty="0" smtClean="0"/>
              <a:t>Scott JA, </a:t>
            </a:r>
            <a:r>
              <a:rPr lang="en-US" dirty="0" err="1" smtClean="0"/>
              <a:t>Mcintire</a:t>
            </a:r>
            <a:r>
              <a:rPr lang="en-US" dirty="0" smtClean="0"/>
              <a:t> DK. Canine </a:t>
            </a:r>
            <a:r>
              <a:rPr lang="en-US" dirty="0" err="1" smtClean="0"/>
              <a:t>pyothorax</a:t>
            </a:r>
            <a:r>
              <a:rPr lang="en-US" dirty="0" smtClean="0"/>
              <a:t>: clinical presentation, diagnosis and treatment. </a:t>
            </a:r>
            <a:r>
              <a:rPr lang="en-US" i="1" dirty="0" err="1" smtClean="0"/>
              <a:t>Compend</a:t>
            </a:r>
            <a:r>
              <a:rPr lang="en-US" i="1" dirty="0" smtClean="0"/>
              <a:t> Cont </a:t>
            </a:r>
            <a:r>
              <a:rPr lang="en-US" i="1" dirty="0" err="1" smtClean="0"/>
              <a:t>Edu</a:t>
            </a:r>
            <a:r>
              <a:rPr lang="en-US" i="1" dirty="0" smtClean="0"/>
              <a:t> Vet </a:t>
            </a:r>
            <a:r>
              <a:rPr lang="en-US" dirty="0" smtClean="0"/>
              <a:t>2003;25(3):180-194</a:t>
            </a:r>
          </a:p>
          <a:p>
            <a:r>
              <a:rPr lang="en-US" dirty="0" err="1" smtClean="0"/>
              <a:t>Swinbourne</a:t>
            </a:r>
            <a:r>
              <a:rPr lang="en-US" dirty="0" smtClean="0"/>
              <a:t> F, Baines EA, Baines SJ et al. Computed </a:t>
            </a:r>
            <a:r>
              <a:rPr lang="en-US" dirty="0" err="1" smtClean="0"/>
              <a:t>tomographic</a:t>
            </a:r>
            <a:r>
              <a:rPr lang="en-US" dirty="0" smtClean="0"/>
              <a:t> findings in canine </a:t>
            </a:r>
            <a:r>
              <a:rPr lang="en-US" dirty="0" err="1" smtClean="0"/>
              <a:t>pyothorax</a:t>
            </a:r>
            <a:r>
              <a:rPr lang="en-US" dirty="0" smtClean="0"/>
              <a:t> and correlation with findings at exploratory </a:t>
            </a:r>
            <a:r>
              <a:rPr lang="en-US" dirty="0" err="1" smtClean="0"/>
              <a:t>thoracotomy</a:t>
            </a:r>
            <a:r>
              <a:rPr lang="en-US" dirty="0" smtClean="0"/>
              <a:t>. </a:t>
            </a:r>
            <a:r>
              <a:rPr lang="en-US" i="1" dirty="0" smtClean="0"/>
              <a:t>J Small </a:t>
            </a:r>
            <a:r>
              <a:rPr lang="en-US" i="1" dirty="0" err="1" smtClean="0"/>
              <a:t>Anim</a:t>
            </a:r>
            <a:r>
              <a:rPr lang="en-US" i="1" dirty="0" smtClean="0"/>
              <a:t> </a:t>
            </a:r>
            <a:r>
              <a:rPr lang="en-US" i="1" dirty="0" err="1" smtClean="0"/>
              <a:t>Pract</a:t>
            </a:r>
            <a:r>
              <a:rPr lang="en-US" dirty="0" smtClean="0"/>
              <a:t> 2011;52:203-8</a:t>
            </a:r>
          </a:p>
          <a:p>
            <a:r>
              <a:rPr lang="en-US" dirty="0" err="1" smtClean="0"/>
              <a:t>Tokuda</a:t>
            </a:r>
            <a:r>
              <a:rPr lang="en-US" dirty="0" smtClean="0"/>
              <a:t> Y, Matsushima D, Stein GH et al. </a:t>
            </a:r>
            <a:r>
              <a:rPr lang="en-US" dirty="0" err="1" smtClean="0"/>
              <a:t>Intrapleural</a:t>
            </a:r>
            <a:r>
              <a:rPr lang="en-US" dirty="0" smtClean="0"/>
              <a:t> </a:t>
            </a:r>
            <a:r>
              <a:rPr lang="en-US" dirty="0" err="1" smtClean="0"/>
              <a:t>fibrinolytic</a:t>
            </a:r>
            <a:r>
              <a:rPr lang="en-US" dirty="0" smtClean="0"/>
              <a:t> agents for </a:t>
            </a:r>
            <a:r>
              <a:rPr lang="en-US" dirty="0" err="1" smtClean="0"/>
              <a:t>empyema</a:t>
            </a:r>
            <a:r>
              <a:rPr lang="en-US" dirty="0" smtClean="0"/>
              <a:t> and complicated </a:t>
            </a:r>
            <a:r>
              <a:rPr lang="en-US" dirty="0" err="1" smtClean="0"/>
              <a:t>parapneumonic</a:t>
            </a:r>
            <a:r>
              <a:rPr lang="en-US" dirty="0" smtClean="0"/>
              <a:t> effusions: a meta-analysis. </a:t>
            </a:r>
            <a:r>
              <a:rPr lang="en-US" i="1" dirty="0" smtClean="0"/>
              <a:t>Chest </a:t>
            </a:r>
            <a:r>
              <a:rPr lang="en-US" dirty="0" smtClean="0"/>
              <a:t>2006;129(3):783-90</a:t>
            </a:r>
            <a:endParaRPr lang="en-US" b="1" dirty="0" smtClean="0"/>
          </a:p>
          <a:p>
            <a:r>
              <a:rPr lang="en-US" dirty="0" smtClean="0"/>
              <a:t> </a:t>
            </a:r>
            <a:r>
              <a:rPr lang="en-US" dirty="0" smtClean="0"/>
              <a:t>Waddell </a:t>
            </a:r>
            <a:r>
              <a:rPr lang="en-US" dirty="0" smtClean="0"/>
              <a:t>LS, Brady CA, </a:t>
            </a:r>
            <a:r>
              <a:rPr lang="en-US" dirty="0" err="1" smtClean="0"/>
              <a:t>Drobatz</a:t>
            </a:r>
            <a:r>
              <a:rPr lang="en-US" dirty="0" smtClean="0"/>
              <a:t> KJ: Risk factors, prognostic indicators and outcome of </a:t>
            </a:r>
            <a:r>
              <a:rPr lang="en-US" dirty="0" err="1" smtClean="0"/>
              <a:t>pyothorax</a:t>
            </a:r>
            <a:r>
              <a:rPr lang="en-US" dirty="0" smtClean="0"/>
              <a:t> in cats: 80 cases (1986-1999). </a:t>
            </a:r>
            <a:r>
              <a:rPr lang="en-US" i="1" dirty="0" smtClean="0"/>
              <a:t>J </a:t>
            </a:r>
            <a:r>
              <a:rPr lang="en-US" i="1" dirty="0" err="1" smtClean="0"/>
              <a:t>Amer</a:t>
            </a:r>
            <a:r>
              <a:rPr lang="en-US" i="1" dirty="0" smtClean="0"/>
              <a:t> Vet Med Assoc</a:t>
            </a:r>
            <a:r>
              <a:rPr lang="en-US" dirty="0" smtClean="0"/>
              <a:t> 2002;221:819</a:t>
            </a:r>
          </a:p>
          <a:p>
            <a:r>
              <a:rPr lang="en-US" dirty="0" smtClean="0"/>
              <a:t>Walker AL, Jang SS, Hirsh DC. Bacteria associated with </a:t>
            </a:r>
            <a:r>
              <a:rPr lang="en-US" dirty="0" err="1" smtClean="0"/>
              <a:t>pyothorax</a:t>
            </a:r>
            <a:r>
              <a:rPr lang="en-US" dirty="0" smtClean="0"/>
              <a:t> of dogs and cats: 98 cases (1989-1998). </a:t>
            </a:r>
            <a:r>
              <a:rPr lang="en-US" i="1" dirty="0" smtClean="0"/>
              <a:t>J Am Vet Med Assoc</a:t>
            </a:r>
            <a:r>
              <a:rPr lang="en-US" dirty="0" smtClean="0"/>
              <a:t> 2000;216:359-363</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Fluid Dynamics</a:t>
            </a:r>
            <a:endParaRPr lang="en-US" dirty="0"/>
          </a:p>
        </p:txBody>
      </p:sp>
      <p:sp>
        <p:nvSpPr>
          <p:cNvPr id="3" name="Content Placeholder 2"/>
          <p:cNvSpPr>
            <a:spLocks noGrp="1"/>
          </p:cNvSpPr>
          <p:nvPr>
            <p:ph idx="1"/>
          </p:nvPr>
        </p:nvSpPr>
        <p:spPr/>
        <p:txBody>
          <a:bodyPr/>
          <a:lstStyle/>
          <a:p>
            <a:r>
              <a:rPr lang="en-US" dirty="0" smtClean="0"/>
              <a:t>Follow Modified Starling’s Law</a:t>
            </a:r>
          </a:p>
          <a:p>
            <a:pPr>
              <a:buNone/>
            </a:pPr>
            <a:endParaRPr lang="en-US" sz="2400" dirty="0" smtClean="0"/>
          </a:p>
          <a:p>
            <a:pPr>
              <a:buNone/>
            </a:pPr>
            <a:r>
              <a:rPr lang="en-US" sz="2400" dirty="0" smtClean="0"/>
              <a:t>Net filtration = k[(</a:t>
            </a:r>
            <a:r>
              <a:rPr lang="en-US" sz="2400" dirty="0" err="1" smtClean="0"/>
              <a:t>Pc</a:t>
            </a:r>
            <a:r>
              <a:rPr lang="en-US" sz="2400" baseline="-25000" dirty="0" err="1" smtClean="0"/>
              <a:t>parietal</a:t>
            </a:r>
            <a:r>
              <a:rPr lang="en-US" sz="2400" dirty="0" smtClean="0"/>
              <a:t> – </a:t>
            </a:r>
            <a:r>
              <a:rPr lang="en-US" sz="2400" dirty="0" err="1" smtClean="0"/>
              <a:t>Pc</a:t>
            </a:r>
            <a:r>
              <a:rPr lang="en-US" sz="2400" baseline="-25000" dirty="0" err="1" smtClean="0"/>
              <a:t>visceral</a:t>
            </a:r>
            <a:r>
              <a:rPr lang="en-US" sz="2400" dirty="0" smtClean="0"/>
              <a:t>) – </a:t>
            </a:r>
            <a:r>
              <a:rPr lang="en-US" sz="2400" dirty="0" err="1" smtClean="0"/>
              <a:t>P</a:t>
            </a:r>
            <a:r>
              <a:rPr lang="en-US" sz="2400" baseline="-25000" dirty="0" err="1" smtClean="0"/>
              <a:t>if</a:t>
            </a:r>
            <a:r>
              <a:rPr lang="en-US" sz="2400" dirty="0" smtClean="0"/>
              <a:t>] – (</a:t>
            </a:r>
            <a:r>
              <a:rPr lang="el-GR" sz="2400" dirty="0" smtClean="0"/>
              <a:t>π</a:t>
            </a:r>
            <a:r>
              <a:rPr lang="en-US" sz="2400" baseline="-25000" dirty="0" smtClean="0"/>
              <a:t>c </a:t>
            </a:r>
            <a:r>
              <a:rPr lang="en-US" sz="2400" dirty="0" smtClean="0"/>
              <a:t>– </a:t>
            </a:r>
            <a:r>
              <a:rPr lang="el-GR" sz="2400" dirty="0" smtClean="0"/>
              <a:t>π</a:t>
            </a:r>
            <a:r>
              <a:rPr lang="en-US" sz="2400" baseline="-25000" dirty="0" smtClean="0"/>
              <a:t>if</a:t>
            </a:r>
            <a:r>
              <a:rPr lang="en-US" sz="2400" dirty="0" smtClean="0"/>
              <a:t>)</a:t>
            </a:r>
          </a:p>
          <a:p>
            <a:endParaRPr lang="en-US" sz="2400" dirty="0" smtClean="0"/>
          </a:p>
          <a:p>
            <a:r>
              <a:rPr lang="en-US" sz="2400" dirty="0" smtClean="0"/>
              <a:t>k = filtration coefficient</a:t>
            </a:r>
          </a:p>
          <a:p>
            <a:r>
              <a:rPr lang="en-US" sz="2400" dirty="0" smtClean="0"/>
              <a:t>Pc: capillary hydrostatic pressure of the visceral and parietal pleura</a:t>
            </a:r>
          </a:p>
          <a:p>
            <a:r>
              <a:rPr lang="en-US" sz="2400" dirty="0" err="1" smtClean="0"/>
              <a:t>Pif</a:t>
            </a:r>
            <a:r>
              <a:rPr lang="en-US" sz="2400" dirty="0" smtClean="0"/>
              <a:t>: </a:t>
            </a:r>
            <a:r>
              <a:rPr lang="en-US" sz="2400" dirty="0" err="1" smtClean="0"/>
              <a:t>intrapleural</a:t>
            </a:r>
            <a:r>
              <a:rPr lang="en-US" sz="2400" dirty="0" smtClean="0"/>
              <a:t> hydrostatic pressure</a:t>
            </a:r>
          </a:p>
          <a:p>
            <a:r>
              <a:rPr lang="el-GR" sz="2400" dirty="0" smtClean="0"/>
              <a:t>π</a:t>
            </a:r>
            <a:r>
              <a:rPr lang="en-US" sz="2400" baseline="-25000" dirty="0" smtClean="0"/>
              <a:t>c</a:t>
            </a:r>
            <a:r>
              <a:rPr lang="en-US" sz="2400" dirty="0" smtClean="0"/>
              <a:t>: plasma </a:t>
            </a:r>
            <a:r>
              <a:rPr lang="en-US" sz="2400" dirty="0" err="1" smtClean="0"/>
              <a:t>oncotic</a:t>
            </a:r>
            <a:r>
              <a:rPr lang="en-US" sz="2400" dirty="0" smtClean="0"/>
              <a:t> pressure</a:t>
            </a:r>
          </a:p>
          <a:p>
            <a:r>
              <a:rPr lang="el-GR" sz="2400" dirty="0" smtClean="0"/>
              <a:t>π </a:t>
            </a:r>
            <a:r>
              <a:rPr lang="en-US" sz="2400" baseline="-25000" dirty="0" smtClean="0"/>
              <a:t>if </a:t>
            </a:r>
            <a:r>
              <a:rPr lang="en-US" sz="2400" dirty="0" smtClean="0"/>
              <a:t>: </a:t>
            </a:r>
            <a:r>
              <a:rPr lang="en-US" sz="2400" dirty="0" err="1" smtClean="0"/>
              <a:t>intrapleural</a:t>
            </a:r>
            <a:r>
              <a:rPr lang="en-US" sz="2400" dirty="0" smtClean="0"/>
              <a:t> </a:t>
            </a:r>
            <a:r>
              <a:rPr lang="en-US" sz="2400" dirty="0" err="1" smtClean="0"/>
              <a:t>oncotic</a:t>
            </a:r>
            <a:r>
              <a:rPr lang="en-US" sz="2400" dirty="0" smtClean="0"/>
              <a:t> pressure</a:t>
            </a:r>
          </a:p>
        </p:txBody>
      </p:sp>
      <p:pic>
        <p:nvPicPr>
          <p:cNvPr id="2050" name="Picture 2"/>
          <p:cNvPicPr>
            <a:picLocks noChangeAspect="1" noChangeArrowheads="1"/>
          </p:cNvPicPr>
          <p:nvPr/>
        </p:nvPicPr>
        <p:blipFill>
          <a:blip r:embed="rId3" cstate="print"/>
          <a:srcRect/>
          <a:stretch>
            <a:fillRect/>
          </a:stretch>
        </p:blipFill>
        <p:spPr bwMode="auto">
          <a:xfrm>
            <a:off x="6400800" y="4572000"/>
            <a:ext cx="27432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Which of the following does the parietal pleura not cover?</a:t>
            </a:r>
          </a:p>
          <a:p>
            <a:pPr>
              <a:buNone/>
            </a:pPr>
            <a:r>
              <a:rPr lang="en-US" dirty="0" smtClean="0"/>
              <a:t>	A. Internal surface of the ribs</a:t>
            </a:r>
          </a:p>
          <a:p>
            <a:pPr>
              <a:buNone/>
            </a:pPr>
            <a:r>
              <a:rPr lang="en-US" dirty="0" smtClean="0"/>
              <a:t>	B. </a:t>
            </a:r>
            <a:r>
              <a:rPr lang="en-US" dirty="0" err="1" smtClean="0"/>
              <a:t>Mediastinum</a:t>
            </a:r>
            <a:endParaRPr lang="en-US" dirty="0" smtClean="0"/>
          </a:p>
          <a:p>
            <a:pPr>
              <a:buNone/>
            </a:pPr>
            <a:r>
              <a:rPr lang="en-US" dirty="0" smtClean="0"/>
              <a:t>	C. </a:t>
            </a:r>
            <a:r>
              <a:rPr lang="en-US" dirty="0" err="1" smtClean="0"/>
              <a:t>Serosal</a:t>
            </a:r>
            <a:r>
              <a:rPr lang="en-US" dirty="0" smtClean="0"/>
              <a:t> surface of the lungs</a:t>
            </a:r>
          </a:p>
          <a:p>
            <a:pPr>
              <a:buNone/>
            </a:pPr>
            <a:r>
              <a:rPr lang="en-US" dirty="0" smtClean="0"/>
              <a:t>	D. Diaphragm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Parietal pleura capillaries arise from the ________ circulation and thus have a ________ hydrostatic pressure than the visceral pleural capillaries</a:t>
            </a:r>
          </a:p>
          <a:p>
            <a:pPr>
              <a:buNone/>
            </a:pPr>
            <a:r>
              <a:rPr lang="en-US" dirty="0" smtClean="0"/>
              <a:t>	A. Pulmonary, lower</a:t>
            </a:r>
          </a:p>
          <a:p>
            <a:pPr>
              <a:buNone/>
            </a:pPr>
            <a:r>
              <a:rPr lang="en-US" dirty="0" smtClean="0"/>
              <a:t>	B. Systemic, lower</a:t>
            </a:r>
          </a:p>
          <a:p>
            <a:pPr>
              <a:buNone/>
            </a:pPr>
            <a:r>
              <a:rPr lang="en-US" dirty="0" smtClean="0"/>
              <a:t>	C. Systemic, higher</a:t>
            </a:r>
          </a:p>
          <a:p>
            <a:pPr>
              <a:buNone/>
            </a:pPr>
            <a:r>
              <a:rPr lang="en-US" dirty="0" smtClean="0"/>
              <a:t>	D. Pulmonary, higher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Which of the following is not a suspected route of infection in canine </a:t>
            </a:r>
            <a:r>
              <a:rPr lang="en-US" dirty="0" err="1" smtClean="0"/>
              <a:t>pyothorax</a:t>
            </a:r>
            <a:r>
              <a:rPr lang="en-US" dirty="0" smtClean="0"/>
              <a:t>?</a:t>
            </a:r>
          </a:p>
          <a:p>
            <a:pPr>
              <a:buNone/>
            </a:pPr>
            <a:r>
              <a:rPr lang="en-US" dirty="0" smtClean="0"/>
              <a:t>	A. Extension from bacterial pneumonia</a:t>
            </a:r>
          </a:p>
          <a:p>
            <a:pPr>
              <a:buNone/>
            </a:pPr>
            <a:r>
              <a:rPr lang="en-US" dirty="0" smtClean="0"/>
              <a:t>	B. </a:t>
            </a:r>
            <a:r>
              <a:rPr lang="en-US" dirty="0" err="1" smtClean="0"/>
              <a:t>Diskospondylitis</a:t>
            </a:r>
            <a:endParaRPr lang="en-US" dirty="0" smtClean="0"/>
          </a:p>
          <a:p>
            <a:pPr>
              <a:buNone/>
            </a:pPr>
            <a:r>
              <a:rPr lang="en-US" dirty="0" smtClean="0"/>
              <a:t>	C. Abdominal surgery</a:t>
            </a:r>
          </a:p>
          <a:p>
            <a:pPr>
              <a:buNone/>
            </a:pPr>
            <a:r>
              <a:rPr lang="en-US" dirty="0" smtClean="0"/>
              <a:t>	D. Esophageal perforations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percentage of pleural fluid is drained by </a:t>
            </a:r>
            <a:r>
              <a:rPr lang="en-US" dirty="0" err="1" smtClean="0"/>
              <a:t>lymphatics</a:t>
            </a:r>
            <a:r>
              <a:rPr lang="en-US" dirty="0" smtClean="0"/>
              <a:t> from the pleural space?</a:t>
            </a:r>
          </a:p>
          <a:p>
            <a:pPr>
              <a:buNone/>
            </a:pPr>
            <a:r>
              <a:rPr lang="en-US" dirty="0" smtClean="0"/>
              <a:t>	A. 65%</a:t>
            </a:r>
          </a:p>
          <a:p>
            <a:pPr>
              <a:buNone/>
            </a:pPr>
            <a:r>
              <a:rPr lang="en-US" dirty="0" smtClean="0"/>
              <a:t>	B. 25%</a:t>
            </a:r>
          </a:p>
          <a:p>
            <a:pPr>
              <a:buNone/>
            </a:pPr>
            <a:r>
              <a:rPr lang="en-US" dirty="0" smtClean="0"/>
              <a:t>	C. 98%</a:t>
            </a:r>
          </a:p>
          <a:p>
            <a:pPr>
              <a:buNone/>
            </a:pPr>
            <a:r>
              <a:rPr lang="en-US" dirty="0" smtClean="0"/>
              <a:t>	D. 75%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Pleural fluid can accumulate with all of the following except?</a:t>
            </a:r>
          </a:p>
          <a:p>
            <a:pPr>
              <a:buNone/>
            </a:pPr>
            <a:r>
              <a:rPr lang="en-US" dirty="0" smtClean="0"/>
              <a:t>	A. Lymphatic outflow obstruction</a:t>
            </a:r>
          </a:p>
          <a:p>
            <a:pPr>
              <a:buNone/>
            </a:pPr>
            <a:r>
              <a:rPr lang="en-US" dirty="0" smtClean="0"/>
              <a:t>	B. Increases in capillary permeability</a:t>
            </a:r>
          </a:p>
          <a:p>
            <a:pPr>
              <a:buNone/>
            </a:pPr>
            <a:r>
              <a:rPr lang="en-US" dirty="0" smtClean="0"/>
              <a:t>	C. Decreases in pleural cavity colloid osmotic pressure</a:t>
            </a:r>
          </a:p>
          <a:p>
            <a:pPr>
              <a:buNone/>
            </a:pPr>
            <a:r>
              <a:rPr lang="en-US" dirty="0" smtClean="0"/>
              <a:t>	D. Decreases in pleural capillary colloid osmotic pressure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The most common clinical signs seen on physical examination of dogs with </a:t>
            </a:r>
            <a:r>
              <a:rPr lang="en-US" dirty="0" err="1" smtClean="0"/>
              <a:t>pyothorax</a:t>
            </a:r>
            <a:r>
              <a:rPr lang="en-US" dirty="0" smtClean="0"/>
              <a:t> are:</a:t>
            </a:r>
          </a:p>
          <a:p>
            <a:pPr>
              <a:buNone/>
            </a:pPr>
            <a:r>
              <a:rPr lang="en-US" dirty="0" smtClean="0"/>
              <a:t>	A. Anorexia and </a:t>
            </a:r>
            <a:r>
              <a:rPr lang="en-US" dirty="0" err="1" smtClean="0"/>
              <a:t>polyuria</a:t>
            </a:r>
            <a:endParaRPr lang="en-US" dirty="0" smtClean="0"/>
          </a:p>
          <a:p>
            <a:pPr>
              <a:buNone/>
            </a:pPr>
            <a:r>
              <a:rPr lang="en-US" dirty="0" smtClean="0"/>
              <a:t>	B. </a:t>
            </a:r>
            <a:r>
              <a:rPr lang="en-US" dirty="0" err="1" smtClean="0"/>
              <a:t>Tachypnea</a:t>
            </a:r>
            <a:r>
              <a:rPr lang="en-US" dirty="0" smtClean="0"/>
              <a:t> and hypothermia</a:t>
            </a:r>
          </a:p>
          <a:p>
            <a:pPr>
              <a:buNone/>
            </a:pPr>
            <a:r>
              <a:rPr lang="en-US" dirty="0" smtClean="0"/>
              <a:t>	C. Dehydration and cyanosis</a:t>
            </a:r>
          </a:p>
          <a:p>
            <a:pPr>
              <a:buNone/>
            </a:pPr>
            <a:r>
              <a:rPr lang="en-US" dirty="0" smtClean="0"/>
              <a:t>	D. Fever, </a:t>
            </a:r>
            <a:r>
              <a:rPr lang="en-US" dirty="0" err="1" smtClean="0"/>
              <a:t>dyspnea</a:t>
            </a:r>
            <a:r>
              <a:rPr lang="en-US" dirty="0" smtClean="0"/>
              <a:t> and weight loss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Which of the following anaerobic bacteria are not commonly isolated in canine </a:t>
            </a:r>
            <a:r>
              <a:rPr lang="en-US" dirty="0" err="1" smtClean="0"/>
              <a:t>pyothorax</a:t>
            </a:r>
            <a:r>
              <a:rPr lang="en-US" dirty="0" smtClean="0"/>
              <a:t>?</a:t>
            </a:r>
          </a:p>
          <a:p>
            <a:pPr>
              <a:buNone/>
            </a:pPr>
            <a:r>
              <a:rPr lang="en-US" dirty="0" smtClean="0"/>
              <a:t>	A. </a:t>
            </a:r>
            <a:r>
              <a:rPr lang="en-US" i="1" dirty="0" err="1" smtClean="0"/>
              <a:t>Fusobacterium</a:t>
            </a:r>
            <a:endParaRPr lang="en-US" i="1" dirty="0" smtClean="0"/>
          </a:p>
          <a:p>
            <a:pPr>
              <a:buNone/>
            </a:pPr>
            <a:r>
              <a:rPr lang="en-US" dirty="0" smtClean="0"/>
              <a:t>	B. </a:t>
            </a:r>
            <a:r>
              <a:rPr lang="en-US" i="1" dirty="0" smtClean="0"/>
              <a:t>Clostridium</a:t>
            </a:r>
            <a:endParaRPr lang="en-US" dirty="0" smtClean="0"/>
          </a:p>
          <a:p>
            <a:pPr>
              <a:buNone/>
            </a:pPr>
            <a:r>
              <a:rPr lang="en-US" dirty="0" smtClean="0"/>
              <a:t>	C. </a:t>
            </a:r>
            <a:r>
              <a:rPr lang="en-US" i="1" dirty="0" err="1" smtClean="0"/>
              <a:t>Bacteroides</a:t>
            </a:r>
            <a:endParaRPr lang="en-US" dirty="0" smtClean="0"/>
          </a:p>
          <a:p>
            <a:pPr>
              <a:buNone/>
            </a:pPr>
            <a:r>
              <a:rPr lang="en-US" dirty="0" smtClean="0"/>
              <a:t>	D. </a:t>
            </a:r>
            <a:r>
              <a:rPr lang="en-US" i="1" dirty="0" err="1" smtClean="0"/>
              <a:t>Peptostreptococcus</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The antibiotic of choice for </a:t>
            </a:r>
            <a:r>
              <a:rPr lang="en-US" i="1" dirty="0" err="1" smtClean="0"/>
              <a:t>Nocardia</a:t>
            </a:r>
            <a:r>
              <a:rPr lang="en-US" i="1" dirty="0" smtClean="0"/>
              <a:t> </a:t>
            </a:r>
            <a:r>
              <a:rPr lang="en-US" dirty="0" smtClean="0"/>
              <a:t>infections is </a:t>
            </a:r>
          </a:p>
          <a:p>
            <a:pPr>
              <a:buNone/>
            </a:pPr>
            <a:r>
              <a:rPr lang="en-US" dirty="0" smtClean="0"/>
              <a:t>	A. </a:t>
            </a:r>
            <a:r>
              <a:rPr lang="en-US" dirty="0" err="1" smtClean="0"/>
              <a:t>Ticarillin-clavulanate</a:t>
            </a:r>
            <a:r>
              <a:rPr lang="en-US" dirty="0" smtClean="0"/>
              <a:t> acid</a:t>
            </a:r>
          </a:p>
          <a:p>
            <a:pPr>
              <a:buNone/>
            </a:pPr>
            <a:r>
              <a:rPr lang="en-US" dirty="0" smtClean="0"/>
              <a:t>	B. </a:t>
            </a:r>
            <a:r>
              <a:rPr lang="en-US" dirty="0" err="1" smtClean="0"/>
              <a:t>Enrofloxacin</a:t>
            </a:r>
            <a:endParaRPr lang="en-US" dirty="0" smtClean="0"/>
          </a:p>
          <a:p>
            <a:pPr>
              <a:buNone/>
            </a:pPr>
            <a:r>
              <a:rPr lang="en-US" dirty="0" smtClean="0"/>
              <a:t>	C. </a:t>
            </a:r>
            <a:r>
              <a:rPr lang="en-US" dirty="0" err="1" smtClean="0"/>
              <a:t>Chloramphenicol</a:t>
            </a:r>
            <a:endParaRPr lang="en-US" dirty="0" smtClean="0"/>
          </a:p>
          <a:p>
            <a:pPr>
              <a:buNone/>
            </a:pPr>
            <a:r>
              <a:rPr lang="en-US" dirty="0" smtClean="0"/>
              <a:t>	D. </a:t>
            </a:r>
            <a:r>
              <a:rPr lang="en-US" dirty="0" err="1" smtClean="0"/>
              <a:t>Trimethoprim</a:t>
            </a:r>
            <a:r>
              <a:rPr lang="en-US" dirty="0" smtClean="0"/>
              <a:t>-sulfonamides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percentage of </a:t>
            </a:r>
            <a:r>
              <a:rPr lang="en-US" i="1" dirty="0" err="1" smtClean="0"/>
              <a:t>Actinomyces</a:t>
            </a:r>
            <a:r>
              <a:rPr lang="en-US" i="1" dirty="0" smtClean="0"/>
              <a:t> </a:t>
            </a:r>
            <a:r>
              <a:rPr lang="en-US" dirty="0" smtClean="0"/>
              <a:t>infections respond with appropriate treatment?</a:t>
            </a:r>
          </a:p>
          <a:p>
            <a:pPr>
              <a:buNone/>
            </a:pPr>
            <a:r>
              <a:rPr lang="en-US" dirty="0" smtClean="0"/>
              <a:t>	A. 90%</a:t>
            </a:r>
          </a:p>
          <a:p>
            <a:pPr>
              <a:buNone/>
            </a:pPr>
            <a:r>
              <a:rPr lang="en-US" dirty="0" smtClean="0"/>
              <a:t>	B. 20%</a:t>
            </a:r>
          </a:p>
          <a:p>
            <a:pPr>
              <a:buNone/>
            </a:pPr>
            <a:r>
              <a:rPr lang="en-US" dirty="0" smtClean="0"/>
              <a:t>	C. 10%</a:t>
            </a:r>
          </a:p>
          <a:p>
            <a:pPr>
              <a:buNone/>
            </a:pPr>
            <a:r>
              <a:rPr lang="en-US" dirty="0" smtClean="0"/>
              <a:t>	D. 60%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is the most common bacterial isolate in cats with </a:t>
            </a:r>
            <a:r>
              <a:rPr lang="en-US" dirty="0" err="1" smtClean="0"/>
              <a:t>pyothorax</a:t>
            </a:r>
            <a:r>
              <a:rPr lang="en-US" dirty="0" smtClean="0"/>
              <a:t>?</a:t>
            </a:r>
          </a:p>
          <a:p>
            <a:pPr>
              <a:buNone/>
            </a:pPr>
            <a:r>
              <a:rPr lang="en-US" dirty="0" smtClean="0"/>
              <a:t>	A. </a:t>
            </a:r>
            <a:r>
              <a:rPr lang="en-US" i="1" dirty="0" smtClean="0"/>
              <a:t>E. coli</a:t>
            </a:r>
            <a:endParaRPr lang="en-US" dirty="0" smtClean="0"/>
          </a:p>
          <a:p>
            <a:pPr>
              <a:buNone/>
            </a:pPr>
            <a:r>
              <a:rPr lang="en-US" dirty="0" smtClean="0"/>
              <a:t>	B. </a:t>
            </a:r>
            <a:r>
              <a:rPr lang="en-US" i="1" dirty="0" err="1" smtClean="0"/>
              <a:t>Pasteurella</a:t>
            </a:r>
            <a:endParaRPr lang="en-US" i="1" dirty="0" smtClean="0"/>
          </a:p>
          <a:p>
            <a:pPr>
              <a:buNone/>
            </a:pPr>
            <a:r>
              <a:rPr lang="en-US" dirty="0" smtClean="0"/>
              <a:t>	C. </a:t>
            </a:r>
            <a:r>
              <a:rPr lang="en-US" i="1" dirty="0" err="1" smtClean="0"/>
              <a:t>Bacteroides</a:t>
            </a:r>
            <a:endParaRPr lang="en-US" dirty="0" smtClean="0"/>
          </a:p>
          <a:p>
            <a:pPr>
              <a:buNone/>
            </a:pPr>
            <a:r>
              <a:rPr lang="en-US" dirty="0" smtClean="0"/>
              <a:t>	D. </a:t>
            </a:r>
            <a:r>
              <a:rPr lang="en-US" i="1" dirty="0" err="1" smtClean="0"/>
              <a:t>Mycoplasma</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Pleural </a:t>
            </a:r>
            <a:r>
              <a:rPr lang="en-US" dirty="0" err="1" smtClean="0"/>
              <a:t>Lymphatics</a:t>
            </a:r>
            <a:endParaRPr lang="en-US" dirty="0"/>
          </a:p>
        </p:txBody>
      </p:sp>
      <p:sp>
        <p:nvSpPr>
          <p:cNvPr id="3" name="Content Placeholder 2"/>
          <p:cNvSpPr>
            <a:spLocks noGrp="1"/>
          </p:cNvSpPr>
          <p:nvPr>
            <p:ph idx="1"/>
          </p:nvPr>
        </p:nvSpPr>
        <p:spPr/>
        <p:txBody>
          <a:bodyPr/>
          <a:lstStyle/>
          <a:p>
            <a:r>
              <a:rPr lang="en-US" dirty="0" smtClean="0"/>
              <a:t>75% of pleural fluid is drained via the parietal pleural </a:t>
            </a:r>
            <a:r>
              <a:rPr lang="en-US" dirty="0" err="1" smtClean="0"/>
              <a:t>lymphatics</a:t>
            </a:r>
            <a:r>
              <a:rPr lang="en-US" dirty="0" smtClean="0"/>
              <a:t> </a:t>
            </a:r>
          </a:p>
          <a:p>
            <a:endParaRPr lang="en-US" dirty="0" smtClean="0"/>
          </a:p>
          <a:p>
            <a:r>
              <a:rPr lang="en-US" b="1" dirty="0" smtClean="0"/>
              <a:t>Lymphatic flow is enhanced by:</a:t>
            </a:r>
          </a:p>
          <a:p>
            <a:r>
              <a:rPr lang="en-US" dirty="0" smtClean="0"/>
              <a:t>Smooth muscle contractions of lymphatic walls (intrinsic)</a:t>
            </a:r>
          </a:p>
          <a:p>
            <a:r>
              <a:rPr lang="en-US" dirty="0" smtClean="0"/>
              <a:t>Respiratory movements (extrinsic)</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In cats with </a:t>
            </a:r>
            <a:r>
              <a:rPr lang="en-US" dirty="0" err="1" smtClean="0"/>
              <a:t>pyothorax</a:t>
            </a:r>
            <a:r>
              <a:rPr lang="en-US" dirty="0" smtClean="0"/>
              <a:t>, non-survivors were more likely to present with which of the following?</a:t>
            </a:r>
          </a:p>
          <a:p>
            <a:pPr>
              <a:buNone/>
            </a:pPr>
            <a:r>
              <a:rPr lang="en-US" dirty="0" smtClean="0"/>
              <a:t>	A. Hypothermia and </a:t>
            </a:r>
            <a:r>
              <a:rPr lang="en-US" dirty="0" err="1" smtClean="0"/>
              <a:t>tachypnea</a:t>
            </a:r>
            <a:endParaRPr lang="en-US" dirty="0" smtClean="0"/>
          </a:p>
          <a:p>
            <a:pPr>
              <a:buNone/>
            </a:pPr>
            <a:r>
              <a:rPr lang="en-US" dirty="0" smtClean="0"/>
              <a:t>	B. Fever and tachycardia</a:t>
            </a:r>
          </a:p>
          <a:p>
            <a:pPr>
              <a:buNone/>
            </a:pPr>
            <a:r>
              <a:rPr lang="en-US" dirty="0" smtClean="0"/>
              <a:t>	C. </a:t>
            </a:r>
            <a:r>
              <a:rPr lang="en-US" dirty="0" err="1" smtClean="0"/>
              <a:t>Hypersalivation</a:t>
            </a:r>
            <a:r>
              <a:rPr lang="en-US" dirty="0" smtClean="0"/>
              <a:t> and </a:t>
            </a:r>
            <a:r>
              <a:rPr lang="en-US" dirty="0" err="1" smtClean="0"/>
              <a:t>bradycardia</a:t>
            </a:r>
            <a:endParaRPr lang="en-US" dirty="0" smtClean="0"/>
          </a:p>
          <a:p>
            <a:pPr>
              <a:buNone/>
            </a:pPr>
            <a:r>
              <a:rPr lang="en-US" dirty="0" smtClean="0"/>
              <a:t>	D. Cough and </a:t>
            </a:r>
            <a:r>
              <a:rPr lang="en-US" dirty="0" err="1" smtClean="0"/>
              <a:t>tachypnea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Gradients</a:t>
            </a:r>
            <a:endParaRPr lang="en-US" dirty="0"/>
          </a:p>
        </p:txBody>
      </p:sp>
      <p:sp>
        <p:nvSpPr>
          <p:cNvPr id="3" name="Content Placeholder 2"/>
          <p:cNvSpPr>
            <a:spLocks noGrp="1"/>
          </p:cNvSpPr>
          <p:nvPr>
            <p:ph idx="1"/>
          </p:nvPr>
        </p:nvSpPr>
        <p:spPr/>
        <p:txBody>
          <a:bodyPr/>
          <a:lstStyle/>
          <a:p>
            <a:r>
              <a:rPr lang="en-US" dirty="0" smtClean="0"/>
              <a:t>Average pleural pressure is – 5 mmHg</a:t>
            </a:r>
          </a:p>
          <a:p>
            <a:endParaRPr lang="en-US" dirty="0" smtClean="0"/>
          </a:p>
          <a:p>
            <a:r>
              <a:rPr lang="en-US" dirty="0" smtClean="0"/>
              <a:t>Represents the difference between the lung recoil and the thoracic cavity expanding forces at rest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Gradients</a:t>
            </a:r>
            <a:endParaRPr lang="en-US" dirty="0"/>
          </a:p>
        </p:txBody>
      </p:sp>
      <p:sp>
        <p:nvSpPr>
          <p:cNvPr id="3" name="Content Placeholder 2"/>
          <p:cNvSpPr>
            <a:spLocks noGrp="1"/>
          </p:cNvSpPr>
          <p:nvPr>
            <p:ph idx="1"/>
          </p:nvPr>
        </p:nvSpPr>
        <p:spPr/>
        <p:txBody>
          <a:bodyPr>
            <a:normAutofit lnSpcReduction="10000"/>
          </a:bodyPr>
          <a:lstStyle/>
          <a:p>
            <a:r>
              <a:rPr lang="en-US" dirty="0" smtClean="0"/>
              <a:t>Air, fluid or soft tissue within the pleural space: </a:t>
            </a:r>
          </a:p>
          <a:p>
            <a:pPr lvl="1"/>
            <a:r>
              <a:rPr lang="en-US" dirty="0" smtClean="0"/>
              <a:t>Cause the lungs to collapse and the chest wall to spring out by increasing </a:t>
            </a:r>
            <a:r>
              <a:rPr lang="en-US" dirty="0" err="1" smtClean="0"/>
              <a:t>subatmospheric</a:t>
            </a:r>
            <a:r>
              <a:rPr lang="en-US" dirty="0" smtClean="0"/>
              <a:t> pressure within the thorax</a:t>
            </a:r>
          </a:p>
          <a:p>
            <a:endParaRPr lang="en-US" sz="1000" dirty="0" smtClean="0"/>
          </a:p>
          <a:p>
            <a:r>
              <a:rPr lang="en-US" b="1" dirty="0" smtClean="0"/>
              <a:t>Leads to:</a:t>
            </a:r>
          </a:p>
          <a:p>
            <a:r>
              <a:rPr lang="en-US" dirty="0" smtClean="0">
                <a:latin typeface="Calibri"/>
              </a:rPr>
              <a:t>↓ </a:t>
            </a:r>
            <a:r>
              <a:rPr lang="en-US" dirty="0" smtClean="0"/>
              <a:t>Tidal volume</a:t>
            </a:r>
          </a:p>
          <a:p>
            <a:r>
              <a:rPr lang="en-US" dirty="0" smtClean="0">
                <a:latin typeface="Calibri"/>
              </a:rPr>
              <a:t>↓ </a:t>
            </a:r>
            <a:r>
              <a:rPr lang="en-US" dirty="0" smtClean="0"/>
              <a:t>Total vital capacity</a:t>
            </a:r>
          </a:p>
          <a:p>
            <a:r>
              <a:rPr lang="en-US" dirty="0" smtClean="0">
                <a:latin typeface="Calibri"/>
              </a:rPr>
              <a:t>↓ </a:t>
            </a:r>
            <a:r>
              <a:rPr lang="en-US" dirty="0" smtClean="0"/>
              <a:t>Functional residual capacity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1161</TotalTime>
  <Words>2747</Words>
  <Application>Microsoft Office PowerPoint</Application>
  <PresentationFormat>On-screen Show (4:3)</PresentationFormat>
  <Paragraphs>653</Paragraphs>
  <Slides>70</Slides>
  <Notes>16</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Solstice</vt:lpstr>
      <vt:lpstr>Pyothorax</vt:lpstr>
      <vt:lpstr>Pyothorax</vt:lpstr>
      <vt:lpstr>Pleural Anatomy</vt:lpstr>
      <vt:lpstr>Pleural Anatomy</vt:lpstr>
      <vt:lpstr>Pleural Space</vt:lpstr>
      <vt:lpstr>Pleural Fluid Dynamics</vt:lpstr>
      <vt:lpstr>Pleural Lymphatics</vt:lpstr>
      <vt:lpstr>Pressure Gradients</vt:lpstr>
      <vt:lpstr>Pressure Gradients</vt:lpstr>
      <vt:lpstr>Pyothorax</vt:lpstr>
      <vt:lpstr>Pathophysiology of Pleural Infection</vt:lpstr>
      <vt:lpstr>Pathophysiology</vt:lpstr>
      <vt:lpstr>Pathophysiology</vt:lpstr>
      <vt:lpstr>Pathophysiology</vt:lpstr>
      <vt:lpstr>Pathophysiology </vt:lpstr>
      <vt:lpstr>Pyothorax in Dogs</vt:lpstr>
      <vt:lpstr>Etiology</vt:lpstr>
      <vt:lpstr>History</vt:lpstr>
      <vt:lpstr>Physical Examination</vt:lpstr>
      <vt:lpstr>Diagnostics</vt:lpstr>
      <vt:lpstr>Thoracocentesis</vt:lpstr>
      <vt:lpstr>Fluid Analysis and Cytology</vt:lpstr>
      <vt:lpstr>Bacterial Culture</vt:lpstr>
      <vt:lpstr>Bacteria Associated with Canine Pyothorax</vt:lpstr>
      <vt:lpstr>Radiographs</vt:lpstr>
      <vt:lpstr>Computed Tomography (CT)</vt:lpstr>
      <vt:lpstr>Hematology</vt:lpstr>
      <vt:lpstr>ABG</vt:lpstr>
      <vt:lpstr>CBC</vt:lpstr>
      <vt:lpstr>Serum Chemistry</vt:lpstr>
      <vt:lpstr>Treatment</vt:lpstr>
      <vt:lpstr>Evaluation of outcomes in dogs treated for pyothorax: 46 cases (1983–2001)</vt:lpstr>
      <vt:lpstr>Medical and surgical treatment of pyothorax in dogs: 26 cases (1991-2001)</vt:lpstr>
      <vt:lpstr>Successful medical treatment of 15 dogs with pyothorax</vt:lpstr>
      <vt:lpstr>Medical vs. Surgical?</vt:lpstr>
      <vt:lpstr>Drainage</vt:lpstr>
      <vt:lpstr>Thoracostomy Tubes</vt:lpstr>
      <vt:lpstr>Thoracostomy Tubes</vt:lpstr>
      <vt:lpstr>Thoracostomy Tubes</vt:lpstr>
      <vt:lpstr>Pleural Lavage</vt:lpstr>
      <vt:lpstr>Pleural Lavage</vt:lpstr>
      <vt:lpstr>Pleural Lavage</vt:lpstr>
      <vt:lpstr>Systemic Antibiotic Therapy</vt:lpstr>
      <vt:lpstr>Additional Therapies</vt:lpstr>
      <vt:lpstr>Patient Monitoring</vt:lpstr>
      <vt:lpstr>Prognosis and Outcome</vt:lpstr>
      <vt:lpstr>Feline pyothorax</vt:lpstr>
      <vt:lpstr>Signalment</vt:lpstr>
      <vt:lpstr>Etiology</vt:lpstr>
      <vt:lpstr>Risk Factors</vt:lpstr>
      <vt:lpstr>History</vt:lpstr>
      <vt:lpstr>Physical Exam</vt:lpstr>
      <vt:lpstr>Infectious Agents</vt:lpstr>
      <vt:lpstr>Hematology</vt:lpstr>
      <vt:lpstr>Treatment</vt:lpstr>
      <vt:lpstr>Treatment</vt:lpstr>
      <vt:lpstr>Prognosis and Outcome</vt:lpstr>
      <vt:lpstr>References</vt:lpstr>
      <vt:lpstr>References</vt:lpstr>
      <vt:lpstr>Questions</vt:lpstr>
      <vt:lpstr>Questions</vt:lpstr>
      <vt:lpstr>Questions</vt:lpstr>
      <vt:lpstr>Questions</vt:lpstr>
      <vt:lpstr>Questions</vt:lpstr>
      <vt:lpstr>Questions</vt:lpstr>
      <vt:lpstr>Questions</vt:lpstr>
      <vt:lpstr>Questions</vt:lpstr>
      <vt:lpstr>Questions</vt:lpstr>
      <vt:lpstr>Questions</vt:lpstr>
      <vt:lpstr>Questions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Pyothorax</dc:title>
  <dc:creator>jrs455</dc:creator>
  <cp:lastModifiedBy>jrs455</cp:lastModifiedBy>
  <cp:revision>74</cp:revision>
  <dcterms:created xsi:type="dcterms:W3CDTF">2011-10-20T17:58:55Z</dcterms:created>
  <dcterms:modified xsi:type="dcterms:W3CDTF">2011-11-14T17:38:04Z</dcterms:modified>
</cp:coreProperties>
</file>