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3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5F507D-3A29-44DB-B6B8-200519AF6A34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FAE616-BDD8-4CA5-BB82-5320A1F3040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charset="0"/>
              <a:buChar char="•"/>
            </a:pPr>
            <a:r>
              <a:rPr lang="en-US" dirty="0" smtClean="0"/>
              <a:t>Most </a:t>
            </a:r>
            <a:r>
              <a:rPr lang="en-US" dirty="0" smtClean="0"/>
              <a:t>common cause</a:t>
            </a:r>
            <a:r>
              <a:rPr lang="en-US" baseline="0" dirty="0" smtClean="0"/>
              <a:t> in people is surgical trauma – 36 cases in recent literature review followed thoracic </a:t>
            </a:r>
            <a:r>
              <a:rPr lang="en-US" baseline="0" dirty="0" smtClean="0"/>
              <a:t>surgery</a:t>
            </a:r>
          </a:p>
          <a:p>
            <a:pPr>
              <a:buFont typeface="Arial" charset="0"/>
              <a:buChar char="•"/>
            </a:pPr>
            <a:r>
              <a:rPr lang="en-US" dirty="0" smtClean="0"/>
              <a:t>Pugs: left cranial lung lobe</a:t>
            </a:r>
            <a:r>
              <a:rPr lang="en-US" baseline="0" dirty="0" smtClean="0"/>
              <a:t> most common</a:t>
            </a:r>
          </a:p>
          <a:p>
            <a:pPr>
              <a:buFont typeface="Arial" charset="0"/>
              <a:buChar char="•"/>
            </a:pPr>
            <a:r>
              <a:rPr lang="en-US" baseline="0" dirty="0" smtClean="0"/>
              <a:t>Afghans: right middle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FAE616-BDD8-4CA5-BB82-5320A1F30407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PU/PD reported in an affected Afghan hound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FAE616-BDD8-4CA5-BB82-5320A1F30407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Pleural effusion may obscure thoracic structures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FAE616-BDD8-4CA5-BB82-5320A1F30407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VE: Occurs in</a:t>
            </a:r>
            <a:r>
              <a:rPr lang="en-US" baseline="0" dirty="0" smtClean="0"/>
              <a:t> a portion of the lung adjacent to another that cannot expand on inspiration (</a:t>
            </a:r>
            <a:r>
              <a:rPr lang="en-US" baseline="0" dirty="0" err="1" smtClean="0"/>
              <a:t>atelectasis</a:t>
            </a:r>
            <a:r>
              <a:rPr lang="en-US" baseline="0" dirty="0" smtClean="0"/>
              <a:t>, consolidation).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FAE616-BDD8-4CA5-BB82-5320A1F30407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3257E-8B1A-42B4-8089-399A687D4A98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5C96D-F087-43AB-9762-D3DBBA452E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3257E-8B1A-42B4-8089-399A687D4A98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5C96D-F087-43AB-9762-D3DBBA452E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3257E-8B1A-42B4-8089-399A687D4A98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5C96D-F087-43AB-9762-D3DBBA452E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3257E-8B1A-42B4-8089-399A687D4A98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5C96D-F087-43AB-9762-D3DBBA452E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3257E-8B1A-42B4-8089-399A687D4A98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5C96D-F087-43AB-9762-D3DBBA452E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3257E-8B1A-42B4-8089-399A687D4A98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5C96D-F087-43AB-9762-D3DBBA452E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3257E-8B1A-42B4-8089-399A687D4A98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5C96D-F087-43AB-9762-D3DBBA452E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3257E-8B1A-42B4-8089-399A687D4A98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5C96D-F087-43AB-9762-D3DBBA452E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3257E-8B1A-42B4-8089-399A687D4A98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5C96D-F087-43AB-9762-D3DBBA452E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3257E-8B1A-42B4-8089-399A687D4A98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5C96D-F087-43AB-9762-D3DBBA452E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3257E-8B1A-42B4-8089-399A687D4A98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5C96D-F087-43AB-9762-D3DBBA452E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03257E-8B1A-42B4-8089-399A687D4A98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A5C96D-F087-43AB-9762-D3DBBA452EB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Lung Lobe Torsion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Jenefer</a:t>
            </a:r>
            <a:r>
              <a:rPr lang="en-US" dirty="0" smtClean="0"/>
              <a:t> </a:t>
            </a:r>
            <a:r>
              <a:rPr lang="en-US" dirty="0" err="1" smtClean="0"/>
              <a:t>Stillion</a:t>
            </a:r>
            <a:r>
              <a:rPr lang="en-US" dirty="0" smtClean="0"/>
              <a:t>, DVM</a:t>
            </a:r>
          </a:p>
          <a:p>
            <a:r>
              <a:rPr lang="en-US" dirty="0" smtClean="0"/>
              <a:t>Resident Board Review</a:t>
            </a:r>
          </a:p>
          <a:p>
            <a:r>
              <a:rPr lang="en-US" dirty="0" smtClean="0"/>
              <a:t>Nov 8, 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Diagnosis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r>
              <a:rPr lang="en-US" dirty="0" smtClean="0"/>
              <a:t>Hematology</a:t>
            </a:r>
          </a:p>
          <a:p>
            <a:endParaRPr lang="en-US" sz="1100" dirty="0" smtClean="0"/>
          </a:p>
          <a:p>
            <a:r>
              <a:rPr lang="en-US" dirty="0" smtClean="0"/>
              <a:t>Pleural fluid cytology and culture</a:t>
            </a:r>
          </a:p>
          <a:p>
            <a:endParaRPr lang="en-US" sz="1000" dirty="0" smtClean="0"/>
          </a:p>
          <a:p>
            <a:r>
              <a:rPr lang="en-US" dirty="0" smtClean="0"/>
              <a:t>Imaging</a:t>
            </a:r>
          </a:p>
          <a:p>
            <a:pPr lvl="1"/>
            <a:r>
              <a:rPr lang="en-US" dirty="0" smtClean="0"/>
              <a:t>Thoracic radiographs</a:t>
            </a:r>
          </a:p>
          <a:p>
            <a:pPr lvl="1"/>
            <a:r>
              <a:rPr lang="en-US" dirty="0" smtClean="0"/>
              <a:t>Thoracic ultrasound</a:t>
            </a:r>
          </a:p>
          <a:p>
            <a:pPr lvl="1"/>
            <a:r>
              <a:rPr lang="en-US" dirty="0" smtClean="0"/>
              <a:t>Computed tomography</a:t>
            </a:r>
          </a:p>
          <a:p>
            <a:endParaRPr lang="en-US" sz="1000" dirty="0" smtClean="0"/>
          </a:p>
          <a:p>
            <a:r>
              <a:rPr lang="en-US" dirty="0" err="1" smtClean="0"/>
              <a:t>Bronchography</a:t>
            </a:r>
            <a:r>
              <a:rPr lang="en-US" dirty="0" smtClean="0"/>
              <a:t>/</a:t>
            </a:r>
            <a:r>
              <a:rPr lang="en-US" dirty="0" err="1" smtClean="0"/>
              <a:t>Bronchoscopy</a:t>
            </a:r>
            <a:endParaRPr lang="en-US" dirty="0" smtClean="0"/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3276600"/>
            <a:ext cx="2982829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Hematology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ABG</a:t>
            </a:r>
          </a:p>
          <a:p>
            <a:pPr lvl="1"/>
            <a:r>
              <a:rPr lang="en-US" dirty="0" smtClean="0"/>
              <a:t>Hypoxemia, elevated A-a gradient </a:t>
            </a:r>
          </a:p>
          <a:p>
            <a:endParaRPr lang="en-US" sz="1100" dirty="0" smtClean="0"/>
          </a:p>
          <a:p>
            <a:r>
              <a:rPr lang="en-US" dirty="0" smtClean="0"/>
              <a:t>CBC</a:t>
            </a:r>
          </a:p>
          <a:p>
            <a:pPr lvl="1"/>
            <a:r>
              <a:rPr lang="en-US" dirty="0" err="1" smtClean="0"/>
              <a:t>Normocytic</a:t>
            </a:r>
            <a:r>
              <a:rPr lang="en-US" dirty="0" smtClean="0"/>
              <a:t> </a:t>
            </a:r>
            <a:r>
              <a:rPr lang="en-US" dirty="0" err="1" smtClean="0"/>
              <a:t>normochromic</a:t>
            </a:r>
            <a:r>
              <a:rPr lang="en-US" dirty="0" smtClean="0"/>
              <a:t> anemia</a:t>
            </a:r>
          </a:p>
          <a:p>
            <a:pPr lvl="1"/>
            <a:r>
              <a:rPr lang="en-US" dirty="0" err="1" smtClean="0"/>
              <a:t>Neutrophilic</a:t>
            </a:r>
            <a:r>
              <a:rPr lang="en-US" dirty="0" smtClean="0"/>
              <a:t> </a:t>
            </a:r>
            <a:r>
              <a:rPr lang="en-US" dirty="0" err="1" smtClean="0"/>
              <a:t>leukocytosis</a:t>
            </a:r>
            <a:endParaRPr lang="en-US" dirty="0" smtClean="0"/>
          </a:p>
          <a:p>
            <a:endParaRPr lang="en-US" sz="1100" dirty="0" smtClean="0"/>
          </a:p>
          <a:p>
            <a:r>
              <a:rPr lang="en-US" dirty="0" smtClean="0"/>
              <a:t>Serum chemistry</a:t>
            </a:r>
          </a:p>
          <a:p>
            <a:pPr lvl="1"/>
            <a:r>
              <a:rPr lang="en-US" dirty="0" err="1" smtClean="0"/>
              <a:t>Hypoproteinemia</a:t>
            </a:r>
            <a:endParaRPr lang="en-US" dirty="0" smtClean="0"/>
          </a:p>
          <a:p>
            <a:pPr lvl="1"/>
            <a:r>
              <a:rPr lang="en-US" dirty="0" err="1" smtClean="0"/>
              <a:t>Hyperbilirubinemia</a:t>
            </a:r>
            <a:endParaRPr lang="en-US" dirty="0" smtClean="0"/>
          </a:p>
          <a:p>
            <a:pPr lvl="1"/>
            <a:r>
              <a:rPr lang="en-US" dirty="0" smtClean="0"/>
              <a:t>Elevated </a:t>
            </a:r>
            <a:r>
              <a:rPr lang="en-US" dirty="0" err="1" smtClean="0"/>
              <a:t>creatinine</a:t>
            </a:r>
            <a:endParaRPr lang="en-US" dirty="0" smtClean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7000" y="4191000"/>
            <a:ext cx="2457450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Thoracocentesis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Diagnostic and therapeutic</a:t>
            </a:r>
          </a:p>
          <a:p>
            <a:endParaRPr lang="en-US" sz="1200" dirty="0" smtClean="0"/>
          </a:p>
          <a:p>
            <a:r>
              <a:rPr lang="en-US" dirty="0" smtClean="0"/>
              <a:t>Fluid analysis</a:t>
            </a:r>
          </a:p>
          <a:p>
            <a:pPr lvl="1"/>
            <a:r>
              <a:rPr lang="en-US" dirty="0" smtClean="0"/>
              <a:t>Hemorrhagic, </a:t>
            </a:r>
            <a:r>
              <a:rPr lang="en-US" dirty="0" err="1" smtClean="0"/>
              <a:t>serosanguinous</a:t>
            </a:r>
            <a:r>
              <a:rPr lang="en-US" dirty="0" smtClean="0"/>
              <a:t>, </a:t>
            </a:r>
            <a:r>
              <a:rPr lang="en-US" dirty="0" err="1" smtClean="0"/>
              <a:t>chylous</a:t>
            </a:r>
            <a:endParaRPr lang="en-US" dirty="0" smtClean="0"/>
          </a:p>
          <a:p>
            <a:endParaRPr lang="en-US" sz="1100" dirty="0" smtClean="0"/>
          </a:p>
          <a:p>
            <a:r>
              <a:rPr lang="en-US" dirty="0" smtClean="0"/>
              <a:t>Cytology</a:t>
            </a:r>
          </a:p>
          <a:p>
            <a:pPr lvl="1"/>
            <a:r>
              <a:rPr lang="en-US" dirty="0" smtClean="0"/>
              <a:t>Reflect underlying disease process</a:t>
            </a:r>
          </a:p>
          <a:p>
            <a:pPr lvl="1"/>
            <a:r>
              <a:rPr lang="en-US" dirty="0" smtClean="0"/>
              <a:t>Inflammatory : </a:t>
            </a:r>
            <a:r>
              <a:rPr lang="en-US" dirty="0" err="1" smtClean="0"/>
              <a:t>neutrophils</a:t>
            </a:r>
            <a:r>
              <a:rPr lang="en-US" dirty="0" smtClean="0"/>
              <a:t>, lymphocytes, </a:t>
            </a:r>
            <a:r>
              <a:rPr lang="en-US" dirty="0" err="1" smtClean="0"/>
              <a:t>rbc</a:t>
            </a:r>
            <a:r>
              <a:rPr lang="en-US" dirty="0" smtClean="0"/>
              <a:t>, </a:t>
            </a:r>
            <a:r>
              <a:rPr lang="en-US" dirty="0" err="1" smtClean="0"/>
              <a:t>mesothelial</a:t>
            </a:r>
            <a:r>
              <a:rPr lang="en-US" dirty="0" smtClean="0"/>
              <a:t> cells</a:t>
            </a:r>
          </a:p>
          <a:p>
            <a:endParaRPr lang="en-US" sz="1100" dirty="0" smtClean="0"/>
          </a:p>
          <a:p>
            <a:r>
              <a:rPr lang="en-US" dirty="0" smtClean="0"/>
              <a:t>Culture</a:t>
            </a:r>
          </a:p>
          <a:p>
            <a:pPr lvl="1"/>
            <a:r>
              <a:rPr lang="en-US" dirty="0" err="1" smtClean="0"/>
              <a:t>Pyothorax</a:t>
            </a:r>
            <a:r>
              <a:rPr lang="en-US" dirty="0"/>
              <a:t> </a:t>
            </a:r>
            <a:r>
              <a:rPr lang="en-US" dirty="0" smtClean="0"/>
              <a:t>rare</a:t>
            </a:r>
          </a:p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400" y="4778828"/>
            <a:ext cx="2637473" cy="1883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Radiographic Findings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Lung lobe consolidation</a:t>
            </a:r>
          </a:p>
          <a:p>
            <a:endParaRPr lang="en-US" sz="1200" dirty="0" smtClean="0"/>
          </a:p>
          <a:p>
            <a:r>
              <a:rPr lang="en-US" dirty="0" smtClean="0"/>
              <a:t>Air-</a:t>
            </a:r>
            <a:r>
              <a:rPr lang="en-US" dirty="0" err="1" smtClean="0"/>
              <a:t>bronchograms</a:t>
            </a:r>
            <a:r>
              <a:rPr lang="en-US" dirty="0" smtClean="0"/>
              <a:t> seen within affected lobe if acute</a:t>
            </a:r>
          </a:p>
          <a:p>
            <a:endParaRPr lang="en-US" sz="1200" dirty="0" smtClean="0"/>
          </a:p>
          <a:p>
            <a:r>
              <a:rPr lang="en-US" dirty="0" smtClean="0"/>
              <a:t>Abnormal bronchial alignment</a:t>
            </a:r>
          </a:p>
          <a:p>
            <a:endParaRPr lang="en-US" sz="1100" dirty="0" smtClean="0"/>
          </a:p>
          <a:p>
            <a:r>
              <a:rPr lang="en-US" dirty="0" err="1" smtClean="0"/>
              <a:t>Mediastinal</a:t>
            </a:r>
            <a:r>
              <a:rPr lang="en-US" dirty="0" smtClean="0"/>
              <a:t> shift</a:t>
            </a:r>
          </a:p>
          <a:p>
            <a:endParaRPr lang="en-US" sz="1100" dirty="0" smtClean="0"/>
          </a:p>
          <a:p>
            <a:r>
              <a:rPr lang="en-US" dirty="0" err="1" smtClean="0"/>
              <a:t>Pneumothorax</a:t>
            </a:r>
            <a:endParaRPr lang="en-US" dirty="0" smtClean="0"/>
          </a:p>
          <a:p>
            <a:endParaRPr lang="en-US" sz="1100" dirty="0" smtClean="0"/>
          </a:p>
          <a:p>
            <a:r>
              <a:rPr lang="en-US" dirty="0" err="1" smtClean="0"/>
              <a:t>Pneumomediastinum</a:t>
            </a:r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 r="12000" b="11511"/>
          <a:stretch>
            <a:fillRect/>
          </a:stretch>
        </p:blipFill>
        <p:spPr bwMode="auto">
          <a:xfrm>
            <a:off x="6248400" y="3124200"/>
            <a:ext cx="2514600" cy="351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Ultrasonography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Torsed</a:t>
            </a:r>
            <a:r>
              <a:rPr lang="en-US" dirty="0" smtClean="0"/>
              <a:t> lung lobe may appear </a:t>
            </a:r>
            <a:r>
              <a:rPr lang="en-US" dirty="0" err="1" smtClean="0"/>
              <a:t>hypoechoic</a:t>
            </a:r>
            <a:r>
              <a:rPr lang="en-US" dirty="0" smtClean="0"/>
              <a:t>, rounded and surrounded by pleural effusion</a:t>
            </a:r>
          </a:p>
          <a:p>
            <a:endParaRPr lang="en-US" sz="1000" dirty="0" smtClean="0"/>
          </a:p>
          <a:p>
            <a:r>
              <a:rPr lang="en-US" dirty="0" smtClean="0"/>
              <a:t>Consolidated lobe and fluid-filled bronchi may resemble liver tissue </a:t>
            </a:r>
            <a:r>
              <a:rPr lang="en-US" dirty="0" smtClean="0">
                <a:latin typeface="Calibri"/>
              </a:rPr>
              <a:t>→ </a:t>
            </a:r>
            <a:r>
              <a:rPr lang="en-US" b="1" dirty="0" err="1" smtClean="0">
                <a:latin typeface="Calibri"/>
              </a:rPr>
              <a:t>hepatization</a:t>
            </a:r>
            <a:endParaRPr lang="en-US" b="1" dirty="0" smtClean="0">
              <a:latin typeface="Calibri"/>
            </a:endParaRPr>
          </a:p>
          <a:p>
            <a:endParaRPr lang="en-US" b="1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4191000"/>
            <a:ext cx="41910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CT/MRI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Recommended if radiographic findings are non-specific</a:t>
            </a:r>
          </a:p>
          <a:p>
            <a:endParaRPr lang="en-US" dirty="0" smtClean="0"/>
          </a:p>
          <a:p>
            <a:pPr>
              <a:buNone/>
            </a:pPr>
            <a:r>
              <a:rPr lang="en-US" b="1" dirty="0" smtClean="0"/>
              <a:t>Can identify: </a:t>
            </a:r>
          </a:p>
          <a:p>
            <a:r>
              <a:rPr lang="en-US" dirty="0" smtClean="0"/>
              <a:t>Narrowed/collapsed/occluded bronchus</a:t>
            </a:r>
          </a:p>
          <a:p>
            <a:r>
              <a:rPr lang="en-US" dirty="0" smtClean="0"/>
              <a:t>Vesicular emphysema</a:t>
            </a:r>
          </a:p>
          <a:p>
            <a:r>
              <a:rPr lang="en-US" dirty="0" smtClean="0"/>
              <a:t>Pleural effusion</a:t>
            </a:r>
          </a:p>
          <a:p>
            <a:r>
              <a:rPr lang="en-US" dirty="0" smtClean="0"/>
              <a:t>Underlying disease process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724400" y="5791200"/>
            <a:ext cx="441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Schultz RM et al. </a:t>
            </a:r>
            <a:r>
              <a:rPr lang="en-US" i="1" dirty="0" smtClean="0"/>
              <a:t>J Small </a:t>
            </a:r>
            <a:r>
              <a:rPr lang="en-US" i="1" dirty="0" err="1" smtClean="0"/>
              <a:t>Anim</a:t>
            </a:r>
            <a:r>
              <a:rPr lang="en-US" i="1" dirty="0" smtClean="0"/>
              <a:t> </a:t>
            </a:r>
            <a:r>
              <a:rPr lang="en-US" i="1" dirty="0" err="1" smtClean="0"/>
              <a:t>Pract</a:t>
            </a:r>
            <a:r>
              <a:rPr lang="en-US" i="1" dirty="0" smtClean="0"/>
              <a:t> </a:t>
            </a:r>
            <a:r>
              <a:rPr lang="en-US" dirty="0" smtClean="0"/>
              <a:t>2009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Bronchography</a:t>
            </a:r>
            <a:r>
              <a:rPr lang="en-US" dirty="0" smtClean="0"/>
              <a:t>/</a:t>
            </a:r>
            <a:r>
              <a:rPr lang="en-US" dirty="0" err="1" smtClean="0"/>
              <a:t>Bronchoscopy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Bronchoscopy</a:t>
            </a:r>
            <a:r>
              <a:rPr lang="en-US" dirty="0" smtClean="0"/>
              <a:t> </a:t>
            </a:r>
          </a:p>
          <a:p>
            <a:r>
              <a:rPr lang="en-US" dirty="0" smtClean="0"/>
              <a:t>Positive-contrast </a:t>
            </a:r>
            <a:r>
              <a:rPr lang="en-US" dirty="0" err="1" smtClean="0"/>
              <a:t>bronchography</a:t>
            </a:r>
            <a:endParaRPr lang="en-US" dirty="0" smtClean="0"/>
          </a:p>
          <a:p>
            <a:r>
              <a:rPr lang="en-US" dirty="0" smtClean="0"/>
              <a:t>Virtual </a:t>
            </a:r>
            <a:r>
              <a:rPr lang="en-US" dirty="0" err="1" smtClean="0"/>
              <a:t>bronchoscopy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May demonstrate bronchial collapse and occlusion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29400" y="1600200"/>
            <a:ext cx="2286000" cy="2194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Treatment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Medical stabilization</a:t>
            </a:r>
          </a:p>
          <a:p>
            <a:r>
              <a:rPr lang="en-US" dirty="0" smtClean="0"/>
              <a:t>Oxygen therapy</a:t>
            </a:r>
          </a:p>
          <a:p>
            <a:endParaRPr lang="en-US" sz="1000" dirty="0" smtClean="0"/>
          </a:p>
          <a:p>
            <a:r>
              <a:rPr lang="en-US" dirty="0" smtClean="0"/>
              <a:t>IV fluid therapy</a:t>
            </a:r>
          </a:p>
          <a:p>
            <a:endParaRPr lang="en-US" sz="1000" dirty="0" smtClean="0"/>
          </a:p>
          <a:p>
            <a:r>
              <a:rPr lang="en-US" dirty="0" err="1" smtClean="0"/>
              <a:t>Thoracocentesis</a:t>
            </a:r>
            <a:endParaRPr lang="en-US" dirty="0" smtClean="0"/>
          </a:p>
          <a:p>
            <a:endParaRPr lang="en-US" sz="1000" dirty="0" smtClean="0"/>
          </a:p>
          <a:p>
            <a:r>
              <a:rPr lang="en-US" dirty="0" smtClean="0"/>
              <a:t>Pain management</a:t>
            </a:r>
          </a:p>
          <a:p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3429000"/>
            <a:ext cx="375285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Treatment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dirty="0" smtClean="0"/>
              <a:t>Surgery</a:t>
            </a:r>
          </a:p>
          <a:p>
            <a:r>
              <a:rPr lang="en-US" dirty="0" err="1" smtClean="0"/>
              <a:t>Derotation</a:t>
            </a:r>
            <a:r>
              <a:rPr lang="en-US" dirty="0" smtClean="0"/>
              <a:t> not recommended</a:t>
            </a:r>
          </a:p>
          <a:p>
            <a:pPr lvl="1"/>
            <a:r>
              <a:rPr lang="en-US" dirty="0" smtClean="0"/>
              <a:t>Ischemia-reperfusion injury</a:t>
            </a:r>
          </a:p>
          <a:p>
            <a:pPr lvl="1"/>
            <a:r>
              <a:rPr lang="en-US" dirty="0" smtClean="0"/>
              <a:t>Irreversible damage to pulmonary parenchyma</a:t>
            </a:r>
          </a:p>
          <a:p>
            <a:endParaRPr lang="en-US" dirty="0" smtClean="0"/>
          </a:p>
          <a:p>
            <a:r>
              <a:rPr lang="en-US" dirty="0" smtClean="0"/>
              <a:t>Resection of affected lung lobe</a:t>
            </a:r>
          </a:p>
          <a:p>
            <a:pPr lvl="1"/>
            <a:r>
              <a:rPr lang="en-US" dirty="0" smtClean="0"/>
              <a:t>Clamp </a:t>
            </a:r>
            <a:r>
              <a:rPr lang="en-US" dirty="0" err="1" smtClean="0"/>
              <a:t>bronchovascular</a:t>
            </a:r>
            <a:r>
              <a:rPr lang="en-US" dirty="0" smtClean="0"/>
              <a:t> pedicle to prevent release of cytokines into circulation if lobe is untwisted during removal</a:t>
            </a:r>
          </a:p>
          <a:p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800" y="228600"/>
            <a:ext cx="2857500" cy="196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Treatment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Surgery</a:t>
            </a:r>
          </a:p>
          <a:p>
            <a:r>
              <a:rPr lang="en-US" dirty="0" smtClean="0"/>
              <a:t>Dogs and cats can tolerate removal of 50% of their lung mass</a:t>
            </a:r>
          </a:p>
          <a:p>
            <a:pPr lvl="1"/>
            <a:r>
              <a:rPr lang="en-US" dirty="0" smtClean="0"/>
              <a:t>Complete left </a:t>
            </a:r>
            <a:r>
              <a:rPr lang="en-US" dirty="0" err="1" smtClean="0"/>
              <a:t>pneumonectomy</a:t>
            </a:r>
            <a:r>
              <a:rPr lang="en-US" dirty="0" smtClean="0"/>
              <a:t> </a:t>
            </a:r>
          </a:p>
          <a:p>
            <a:pPr lvl="1"/>
            <a:r>
              <a:rPr lang="en-US" b="1" dirty="0" smtClean="0"/>
              <a:t>NOT</a:t>
            </a:r>
            <a:r>
              <a:rPr lang="en-US" dirty="0" smtClean="0"/>
              <a:t> complete right </a:t>
            </a:r>
            <a:r>
              <a:rPr lang="en-US" dirty="0" err="1" smtClean="0"/>
              <a:t>pneumonectomy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Intraoperative</a:t>
            </a:r>
            <a:r>
              <a:rPr lang="en-US" dirty="0" smtClean="0"/>
              <a:t> placement of a </a:t>
            </a:r>
            <a:r>
              <a:rPr lang="en-US" dirty="0" err="1" smtClean="0"/>
              <a:t>thoracostomy</a:t>
            </a:r>
            <a:r>
              <a:rPr lang="en-US" dirty="0" smtClean="0"/>
              <a:t> tube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Lung Lobe Torsion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Rare, life-threatening pulmonary disorder</a:t>
            </a:r>
          </a:p>
          <a:p>
            <a:endParaRPr lang="en-US" dirty="0" smtClean="0"/>
          </a:p>
          <a:p>
            <a:r>
              <a:rPr lang="en-US" dirty="0" smtClean="0"/>
              <a:t>Occurs when lung lobe rotates around the </a:t>
            </a:r>
            <a:r>
              <a:rPr lang="en-US" dirty="0" err="1" smtClean="0"/>
              <a:t>bronchovascular</a:t>
            </a:r>
            <a:r>
              <a:rPr lang="en-US" dirty="0" smtClean="0"/>
              <a:t> pedicle and is unable to return to its normal position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Post-operative Care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/>
          </a:bodyPr>
          <a:lstStyle/>
          <a:p>
            <a:r>
              <a:rPr lang="en-US" dirty="0" smtClean="0"/>
              <a:t>Oxygen therapy</a:t>
            </a:r>
          </a:p>
          <a:p>
            <a:endParaRPr lang="en-US" sz="1000" dirty="0" smtClean="0"/>
          </a:p>
          <a:p>
            <a:r>
              <a:rPr lang="en-US" dirty="0" smtClean="0"/>
              <a:t>Analgesia</a:t>
            </a:r>
          </a:p>
          <a:p>
            <a:endParaRPr lang="en-US" sz="1000" dirty="0" smtClean="0"/>
          </a:p>
          <a:p>
            <a:r>
              <a:rPr lang="en-US" dirty="0" smtClean="0"/>
              <a:t>IV fluid therapy</a:t>
            </a:r>
          </a:p>
          <a:p>
            <a:endParaRPr lang="en-US" sz="1000" dirty="0" smtClean="0"/>
          </a:p>
          <a:p>
            <a:r>
              <a:rPr lang="en-US" dirty="0" smtClean="0"/>
              <a:t>Drainage of chest tubes</a:t>
            </a:r>
          </a:p>
          <a:p>
            <a:endParaRPr lang="en-US" sz="1000" dirty="0" smtClean="0"/>
          </a:p>
          <a:p>
            <a:r>
              <a:rPr lang="en-US" dirty="0" smtClean="0"/>
              <a:t>Antibiotics (if indicated)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2819400"/>
            <a:ext cx="3086100" cy="3354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Outcome and Prognosis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r>
              <a:rPr lang="en-US" dirty="0" smtClean="0"/>
              <a:t>Fair to poor depending on underlying disease and breed</a:t>
            </a:r>
          </a:p>
          <a:p>
            <a:endParaRPr lang="en-US" sz="1100" dirty="0" smtClean="0"/>
          </a:p>
          <a:p>
            <a:r>
              <a:rPr lang="en-US" dirty="0" smtClean="0"/>
              <a:t>Idiopathic or secondary to trauma generally </a:t>
            </a:r>
            <a:r>
              <a:rPr lang="en-US" u="sng" dirty="0" smtClean="0"/>
              <a:t>fair to guarded</a:t>
            </a:r>
          </a:p>
          <a:p>
            <a:endParaRPr lang="en-US" sz="1100" dirty="0" smtClean="0"/>
          </a:p>
          <a:p>
            <a:r>
              <a:rPr lang="en-US" dirty="0" smtClean="0"/>
              <a:t>Associated with </a:t>
            </a:r>
            <a:r>
              <a:rPr lang="en-US" dirty="0" err="1" smtClean="0"/>
              <a:t>chylothorax</a:t>
            </a:r>
            <a:r>
              <a:rPr lang="en-US" dirty="0"/>
              <a:t> </a:t>
            </a:r>
            <a:r>
              <a:rPr lang="en-US" dirty="0" smtClean="0"/>
              <a:t>generally </a:t>
            </a:r>
            <a:r>
              <a:rPr lang="en-US" u="sng" dirty="0" smtClean="0"/>
              <a:t>poor</a:t>
            </a:r>
          </a:p>
          <a:p>
            <a:pPr lvl="1"/>
            <a:r>
              <a:rPr lang="en-US" dirty="0" smtClean="0"/>
              <a:t>Afghan hounds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en-US" dirty="0" err="1" smtClean="0"/>
              <a:t>Gicking</a:t>
            </a:r>
            <a:r>
              <a:rPr lang="en-US" dirty="0" smtClean="0"/>
              <a:t> JC, </a:t>
            </a:r>
            <a:r>
              <a:rPr lang="en-US" dirty="0" err="1" smtClean="0"/>
              <a:t>Aumann</a:t>
            </a:r>
            <a:r>
              <a:rPr lang="en-US" dirty="0" smtClean="0"/>
              <a:t> M. Lung lobe torsion. </a:t>
            </a:r>
            <a:r>
              <a:rPr lang="en-US" i="1" dirty="0" smtClean="0"/>
              <a:t>Compendium</a:t>
            </a:r>
            <a:r>
              <a:rPr lang="en-US" dirty="0" smtClean="0"/>
              <a:t> April 2011</a:t>
            </a:r>
          </a:p>
          <a:p>
            <a:pPr lvl="0"/>
            <a:r>
              <a:rPr lang="en-US" dirty="0" smtClean="0"/>
              <a:t>McLane MJ, </a:t>
            </a:r>
            <a:r>
              <a:rPr lang="en-US" dirty="0" err="1" smtClean="0"/>
              <a:t>Buote</a:t>
            </a:r>
            <a:r>
              <a:rPr lang="en-US" dirty="0" smtClean="0"/>
              <a:t> NJ. Lung lobe torsion associated with </a:t>
            </a:r>
            <a:r>
              <a:rPr lang="en-US" dirty="0" err="1" smtClean="0"/>
              <a:t>chylothorax</a:t>
            </a:r>
            <a:r>
              <a:rPr lang="en-US" dirty="0" smtClean="0"/>
              <a:t> in a cat. </a:t>
            </a:r>
            <a:r>
              <a:rPr lang="en-US" i="1" dirty="0" smtClean="0"/>
              <a:t>J </a:t>
            </a:r>
            <a:r>
              <a:rPr lang="en-US" i="1" dirty="0" err="1" smtClean="0"/>
              <a:t>Fel</a:t>
            </a:r>
            <a:r>
              <a:rPr lang="en-US" i="1" dirty="0" smtClean="0"/>
              <a:t> Med </a:t>
            </a:r>
            <a:r>
              <a:rPr lang="en-US" i="1" dirty="0" err="1" smtClean="0"/>
              <a:t>Surg</a:t>
            </a:r>
            <a:r>
              <a:rPr lang="en-US" dirty="0" smtClean="0"/>
              <a:t> 2011;13:135-138</a:t>
            </a:r>
          </a:p>
          <a:p>
            <a:pPr lvl="0"/>
            <a:r>
              <a:rPr lang="en-US" dirty="0" smtClean="0"/>
              <a:t>Moon M, </a:t>
            </a:r>
            <a:r>
              <a:rPr lang="en-US" dirty="0" err="1" smtClean="0"/>
              <a:t>Fossum</a:t>
            </a:r>
            <a:r>
              <a:rPr lang="en-US" dirty="0" smtClean="0"/>
              <a:t> TW. Lung lobe torsion. In: </a:t>
            </a:r>
            <a:r>
              <a:rPr lang="en-US" dirty="0" err="1" smtClean="0"/>
              <a:t>Bonagura</a:t>
            </a:r>
            <a:r>
              <a:rPr lang="en-US" dirty="0" smtClean="0"/>
              <a:t> JD, ed. Kirks current veterinary therapy. 12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r>
              <a:rPr lang="en-US" dirty="0" err="1" smtClean="0"/>
              <a:t>edn</a:t>
            </a:r>
            <a:r>
              <a:rPr lang="en-US" dirty="0" smtClean="0"/>
              <a:t>. Philadelphia: WB Saunders, 2000:919-21 </a:t>
            </a:r>
          </a:p>
          <a:p>
            <a:pPr lvl="0"/>
            <a:r>
              <a:rPr lang="en-US" dirty="0" smtClean="0"/>
              <a:t>Murphy KA, </a:t>
            </a:r>
            <a:r>
              <a:rPr lang="en-US" dirty="0" err="1" smtClean="0"/>
              <a:t>Brisson</a:t>
            </a:r>
            <a:r>
              <a:rPr lang="en-US" dirty="0" smtClean="0"/>
              <a:t> BA. Evaluation of lung lobe torsion in Pugs: 7 cases (1991-2004). </a:t>
            </a:r>
            <a:r>
              <a:rPr lang="en-US" i="1" dirty="0" smtClean="0"/>
              <a:t>JAVMA </a:t>
            </a:r>
            <a:r>
              <a:rPr lang="en-US" dirty="0" smtClean="0"/>
              <a:t>2006;228(1):86</a:t>
            </a:r>
          </a:p>
          <a:p>
            <a:pPr lvl="0"/>
            <a:r>
              <a:rPr lang="en-US" dirty="0" smtClean="0"/>
              <a:t>Neath </a:t>
            </a:r>
            <a:r>
              <a:rPr lang="en-US" dirty="0" smtClean="0"/>
              <a:t>PJ, Brockman DJ, King LG: Lung lobe torsion in the dog: a retrospective study of 22 cases (1981-1999). </a:t>
            </a:r>
            <a:r>
              <a:rPr lang="en-US" i="1" dirty="0" smtClean="0"/>
              <a:t>JAVMA</a:t>
            </a:r>
            <a:r>
              <a:rPr lang="en-US" dirty="0" smtClean="0"/>
              <a:t> 2000;217(7):1041-44</a:t>
            </a:r>
          </a:p>
          <a:p>
            <a:pPr lvl="0"/>
            <a:r>
              <a:rPr lang="en-US" dirty="0" smtClean="0"/>
              <a:t>Neath PJ. Lung lobe torsion. In: King LG, ed. Textbook of Respiratory Diseases in Dogs and Cats. St. Louis: Saunders, 2004:559-63</a:t>
            </a:r>
          </a:p>
          <a:p>
            <a:pPr lvl="0"/>
            <a:r>
              <a:rPr lang="en-US" dirty="0" smtClean="0"/>
              <a:t>Schultz RM, Peters J, </a:t>
            </a:r>
            <a:r>
              <a:rPr lang="en-US" dirty="0" err="1" smtClean="0"/>
              <a:t>Zwingenberger</a:t>
            </a:r>
            <a:r>
              <a:rPr lang="en-US" dirty="0" smtClean="0"/>
              <a:t> A. Radiography, computed tomography and virtual </a:t>
            </a:r>
            <a:r>
              <a:rPr lang="en-US" dirty="0" err="1" smtClean="0"/>
              <a:t>bronchoscopy</a:t>
            </a:r>
            <a:r>
              <a:rPr lang="en-US" dirty="0" smtClean="0"/>
              <a:t> in four dogs and two cats with lung lobe torsion. </a:t>
            </a:r>
            <a:r>
              <a:rPr lang="en-US" i="1" dirty="0" smtClean="0"/>
              <a:t>J Small </a:t>
            </a:r>
            <a:r>
              <a:rPr lang="en-US" i="1" dirty="0" err="1" smtClean="0"/>
              <a:t>Anim</a:t>
            </a:r>
            <a:r>
              <a:rPr lang="en-US" i="1" dirty="0" smtClean="0"/>
              <a:t> </a:t>
            </a:r>
            <a:r>
              <a:rPr lang="en-US" i="1" dirty="0" err="1" smtClean="0"/>
              <a:t>Pract</a:t>
            </a:r>
            <a:r>
              <a:rPr lang="en-US" i="1" dirty="0" smtClean="0"/>
              <a:t> </a:t>
            </a:r>
            <a:r>
              <a:rPr lang="en-US" dirty="0" smtClean="0"/>
              <a:t>2009;50:360-363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breed of dog is most commonly affected by lung lobe torsion?</a:t>
            </a:r>
          </a:p>
          <a:p>
            <a:pPr>
              <a:buNone/>
            </a:pPr>
            <a:r>
              <a:rPr lang="en-US" dirty="0" smtClean="0"/>
              <a:t>	A. Afghan hound</a:t>
            </a:r>
          </a:p>
          <a:p>
            <a:pPr>
              <a:buNone/>
            </a:pPr>
            <a:r>
              <a:rPr lang="en-US" dirty="0" smtClean="0"/>
              <a:t>	B. German Shepherd</a:t>
            </a:r>
          </a:p>
          <a:p>
            <a:pPr>
              <a:buNone/>
            </a:pPr>
            <a:r>
              <a:rPr lang="en-US" dirty="0" smtClean="0"/>
              <a:t>	C. Pug</a:t>
            </a:r>
          </a:p>
          <a:p>
            <a:pPr>
              <a:buNone/>
            </a:pPr>
            <a:r>
              <a:rPr lang="en-US" dirty="0" smtClean="0"/>
              <a:t>	D. Beagle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Torsion is most commonly reported to affect the ___________ lung lobes?</a:t>
            </a:r>
          </a:p>
          <a:p>
            <a:pPr>
              <a:buNone/>
            </a:pPr>
            <a:r>
              <a:rPr lang="en-US" dirty="0" smtClean="0"/>
              <a:t>	A. Left caudal and right caudal </a:t>
            </a:r>
          </a:p>
          <a:p>
            <a:pPr>
              <a:buNone/>
            </a:pPr>
            <a:r>
              <a:rPr lang="en-US" dirty="0" smtClean="0"/>
              <a:t>	B. Left cranial and right cranial</a:t>
            </a:r>
          </a:p>
          <a:p>
            <a:pPr>
              <a:buNone/>
            </a:pPr>
            <a:r>
              <a:rPr lang="en-US" dirty="0" smtClean="0"/>
              <a:t>	C. Left cranial and right middle</a:t>
            </a:r>
          </a:p>
          <a:p>
            <a:pPr>
              <a:buNone/>
            </a:pPr>
            <a:r>
              <a:rPr lang="en-US" dirty="0" smtClean="0"/>
              <a:t>	D. Left caudal and right cranial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Which of the following is not thought to be a predisposing factor to the development of lung lobe torsion?</a:t>
            </a:r>
          </a:p>
          <a:p>
            <a:pPr>
              <a:buNone/>
            </a:pPr>
            <a:r>
              <a:rPr lang="en-US" dirty="0" smtClean="0"/>
              <a:t>	A. Recent thoracic surgery</a:t>
            </a:r>
          </a:p>
          <a:p>
            <a:pPr>
              <a:buNone/>
            </a:pPr>
            <a:r>
              <a:rPr lang="en-US" dirty="0" smtClean="0"/>
              <a:t>	B. Recent abdominal surgery</a:t>
            </a:r>
          </a:p>
          <a:p>
            <a:pPr>
              <a:buNone/>
            </a:pPr>
            <a:r>
              <a:rPr lang="en-US" dirty="0" smtClean="0"/>
              <a:t>	C. </a:t>
            </a:r>
            <a:r>
              <a:rPr lang="en-US" dirty="0" err="1" smtClean="0"/>
              <a:t>Pneumothorax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D. Pleural effusion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Dogs and cats can tolerate removal of up to _____ of their lung mass?</a:t>
            </a:r>
          </a:p>
          <a:p>
            <a:pPr>
              <a:buNone/>
            </a:pPr>
            <a:r>
              <a:rPr lang="en-US" dirty="0" smtClean="0"/>
              <a:t>	A. 15%</a:t>
            </a:r>
          </a:p>
          <a:p>
            <a:pPr>
              <a:buNone/>
            </a:pPr>
            <a:r>
              <a:rPr lang="en-US" dirty="0" smtClean="0"/>
              <a:t>	B. 25%</a:t>
            </a:r>
          </a:p>
          <a:p>
            <a:pPr>
              <a:buNone/>
            </a:pPr>
            <a:r>
              <a:rPr lang="en-US" dirty="0" smtClean="0"/>
              <a:t>	C. 40%</a:t>
            </a:r>
          </a:p>
          <a:p>
            <a:pPr>
              <a:buNone/>
            </a:pPr>
            <a:r>
              <a:rPr lang="en-US" dirty="0" smtClean="0"/>
              <a:t>	D. 50%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err="1" smtClean="0"/>
              <a:t>Ultrasonographically</a:t>
            </a:r>
            <a:r>
              <a:rPr lang="en-US" dirty="0" smtClean="0"/>
              <a:t>, a </a:t>
            </a:r>
            <a:r>
              <a:rPr lang="en-US" dirty="0" err="1" smtClean="0"/>
              <a:t>torsed</a:t>
            </a:r>
            <a:r>
              <a:rPr lang="en-US" dirty="0" smtClean="0"/>
              <a:t> lung lobe may appear</a:t>
            </a:r>
          </a:p>
          <a:p>
            <a:pPr>
              <a:buNone/>
            </a:pPr>
            <a:r>
              <a:rPr lang="en-US" dirty="0" smtClean="0"/>
              <a:t>	A. </a:t>
            </a:r>
            <a:r>
              <a:rPr lang="en-US" dirty="0" err="1" smtClean="0"/>
              <a:t>Hyperechoic</a:t>
            </a:r>
            <a:r>
              <a:rPr lang="en-US" dirty="0" smtClean="0"/>
              <a:t>, rounded, and surrounded by air</a:t>
            </a:r>
          </a:p>
          <a:p>
            <a:pPr>
              <a:buNone/>
            </a:pPr>
            <a:r>
              <a:rPr lang="en-US" dirty="0" smtClean="0"/>
              <a:t>	B. </a:t>
            </a:r>
            <a:r>
              <a:rPr lang="en-US" dirty="0" err="1" smtClean="0"/>
              <a:t>Hypoechoic</a:t>
            </a:r>
            <a:r>
              <a:rPr lang="en-US" dirty="0" smtClean="0"/>
              <a:t>, rounded, and surrounded by pleural effusion</a:t>
            </a:r>
          </a:p>
          <a:p>
            <a:pPr>
              <a:buNone/>
            </a:pPr>
            <a:r>
              <a:rPr lang="en-US" dirty="0" smtClean="0"/>
              <a:t>	C. </a:t>
            </a:r>
            <a:r>
              <a:rPr lang="en-US" dirty="0" err="1" smtClean="0"/>
              <a:t>Hypoechoic</a:t>
            </a:r>
            <a:r>
              <a:rPr lang="en-US" dirty="0" smtClean="0"/>
              <a:t>, tapered, and surrounded by pleural effusion</a:t>
            </a:r>
          </a:p>
          <a:p>
            <a:pPr>
              <a:buNone/>
            </a:pPr>
            <a:r>
              <a:rPr lang="en-US" dirty="0" smtClean="0"/>
              <a:t>	D. </a:t>
            </a:r>
            <a:r>
              <a:rPr lang="en-US" dirty="0" err="1" smtClean="0"/>
              <a:t>Hyperechoic</a:t>
            </a:r>
            <a:r>
              <a:rPr lang="en-US" dirty="0" smtClean="0"/>
              <a:t>, tapered, and surrounded by air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Signalment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Large, deep-</a:t>
            </a:r>
            <a:r>
              <a:rPr lang="en-US" dirty="0" err="1" smtClean="0"/>
              <a:t>chested</a:t>
            </a:r>
            <a:r>
              <a:rPr lang="en-US" dirty="0" smtClean="0"/>
              <a:t> dogs</a:t>
            </a:r>
          </a:p>
          <a:p>
            <a:endParaRPr lang="en-US" sz="1200" dirty="0" smtClean="0"/>
          </a:p>
          <a:p>
            <a:r>
              <a:rPr lang="en-US" dirty="0" smtClean="0"/>
              <a:t>Afghan hound overrepresented</a:t>
            </a:r>
          </a:p>
          <a:p>
            <a:pPr lvl="1"/>
            <a:r>
              <a:rPr lang="en-US" dirty="0" smtClean="0"/>
              <a:t>133 times more likely to develop LLT than other breeds</a:t>
            </a:r>
          </a:p>
          <a:p>
            <a:endParaRPr lang="en-US" sz="1100" dirty="0" smtClean="0"/>
          </a:p>
          <a:p>
            <a:r>
              <a:rPr lang="en-US" dirty="0" smtClean="0"/>
              <a:t>Has been documented in Pugs, Yorkshire terriers, miniature poodles, beagles and mixed-breed dogs</a:t>
            </a:r>
          </a:p>
          <a:p>
            <a:endParaRPr lang="en-US" sz="1100" dirty="0" smtClean="0"/>
          </a:p>
          <a:p>
            <a:r>
              <a:rPr lang="en-US" dirty="0" smtClean="0"/>
              <a:t>Also reported in cats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400800" y="33528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Neath PJ </a:t>
            </a:r>
            <a:r>
              <a:rPr lang="en-US" i="1" dirty="0" smtClean="0"/>
              <a:t>JAVMA 2000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91300" y="4682995"/>
            <a:ext cx="2552700" cy="2175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Pathophysiology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Most commonly affected lung lobes are the </a:t>
            </a:r>
            <a:r>
              <a:rPr lang="en-US" b="1" dirty="0" smtClean="0"/>
              <a:t>right middle </a:t>
            </a:r>
            <a:r>
              <a:rPr lang="en-US" dirty="0" smtClean="0"/>
              <a:t> and </a:t>
            </a:r>
            <a:r>
              <a:rPr lang="en-US" b="1" dirty="0" smtClean="0"/>
              <a:t>left cranial</a:t>
            </a:r>
            <a:r>
              <a:rPr lang="en-US" dirty="0" smtClean="0"/>
              <a:t> lobes</a:t>
            </a:r>
          </a:p>
          <a:p>
            <a:pPr>
              <a:buNone/>
            </a:pPr>
            <a:endParaRPr lang="en-US" sz="1100" dirty="0" smtClean="0"/>
          </a:p>
          <a:p>
            <a:pPr>
              <a:buNone/>
            </a:pPr>
            <a:r>
              <a:rPr lang="en-US" b="1" dirty="0" smtClean="0"/>
              <a:t>Predisposing factors:</a:t>
            </a:r>
          </a:p>
          <a:p>
            <a:r>
              <a:rPr lang="en-US" dirty="0" err="1" smtClean="0"/>
              <a:t>Pneumothorax</a:t>
            </a:r>
            <a:endParaRPr lang="en-US" dirty="0" smtClean="0"/>
          </a:p>
          <a:p>
            <a:r>
              <a:rPr lang="en-US" dirty="0" smtClean="0"/>
              <a:t>Pleural effusion</a:t>
            </a:r>
          </a:p>
          <a:p>
            <a:r>
              <a:rPr lang="en-US" dirty="0" smtClean="0"/>
              <a:t>Previous thoracic surgery</a:t>
            </a:r>
          </a:p>
          <a:p>
            <a:r>
              <a:rPr lang="en-US" dirty="0" smtClean="0"/>
              <a:t>*Thoracic trauma</a:t>
            </a:r>
          </a:p>
          <a:p>
            <a:r>
              <a:rPr lang="en-US" dirty="0" smtClean="0"/>
              <a:t>Pathologic changes of the affected lobe</a:t>
            </a:r>
          </a:p>
          <a:p>
            <a:r>
              <a:rPr lang="en-US" dirty="0" smtClean="0"/>
              <a:t>Bronchial cartilage dysplasia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Pathophysiology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lnSpcReduction="10000"/>
          </a:bodyPr>
          <a:lstStyle/>
          <a:p>
            <a:pPr algn="ctr"/>
            <a:r>
              <a:rPr lang="en-US" dirty="0" smtClean="0"/>
              <a:t>Affected lobe twists at the vascular pedicle 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Occlusion of airway and thin walled veins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Continued arterial inflow of blood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Engorgement of the lobe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Filling of the alveoli with blood</a:t>
            </a:r>
            <a:endParaRPr lang="en-US" dirty="0"/>
          </a:p>
        </p:txBody>
      </p:sp>
      <p:sp>
        <p:nvSpPr>
          <p:cNvPr id="4" name="Down Arrow 3"/>
          <p:cNvSpPr/>
          <p:nvPr/>
        </p:nvSpPr>
        <p:spPr>
          <a:xfrm>
            <a:off x="4419600" y="2209800"/>
            <a:ext cx="45719" cy="3810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Down Arrow 4"/>
          <p:cNvSpPr/>
          <p:nvPr/>
        </p:nvSpPr>
        <p:spPr>
          <a:xfrm>
            <a:off x="4419600" y="3352800"/>
            <a:ext cx="45719" cy="3810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own Arrow 5"/>
          <p:cNvSpPr/>
          <p:nvPr/>
        </p:nvSpPr>
        <p:spPr>
          <a:xfrm>
            <a:off x="4419600" y="4343400"/>
            <a:ext cx="45719" cy="3810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own Arrow 6"/>
          <p:cNvSpPr/>
          <p:nvPr/>
        </p:nvSpPr>
        <p:spPr>
          <a:xfrm>
            <a:off x="4419600" y="5410200"/>
            <a:ext cx="45719" cy="3810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Pathophysiology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err="1" smtClean="0"/>
              <a:t>Atelectasis</a:t>
            </a:r>
            <a:endParaRPr lang="en-US" b="1" dirty="0" smtClean="0"/>
          </a:p>
          <a:p>
            <a:r>
              <a:rPr lang="en-US" dirty="0" smtClean="0"/>
              <a:t>Compression of lobe secondary to pleural effusion</a:t>
            </a:r>
          </a:p>
          <a:p>
            <a:endParaRPr lang="en-US" sz="1100" dirty="0" smtClean="0"/>
          </a:p>
          <a:p>
            <a:r>
              <a:rPr lang="en-US" dirty="0" smtClean="0"/>
              <a:t>Accumulation of fluid and inflammatory infiltrates from vascular congestion</a:t>
            </a:r>
          </a:p>
          <a:p>
            <a:endParaRPr lang="en-US" sz="1000" dirty="0" smtClean="0"/>
          </a:p>
          <a:p>
            <a:r>
              <a:rPr lang="en-US" dirty="0" smtClean="0"/>
              <a:t>Progressive </a:t>
            </a:r>
            <a:r>
              <a:rPr lang="en-US" dirty="0" err="1" smtClean="0"/>
              <a:t>resorption</a:t>
            </a:r>
            <a:r>
              <a:rPr lang="en-US" dirty="0" smtClean="0"/>
              <a:t> of alveolar gases (</a:t>
            </a:r>
            <a:r>
              <a:rPr lang="en-US" dirty="0" err="1" smtClean="0"/>
              <a:t>resorption</a:t>
            </a:r>
            <a:r>
              <a:rPr lang="en-US" dirty="0" smtClean="0"/>
              <a:t> </a:t>
            </a:r>
            <a:r>
              <a:rPr lang="en-US" dirty="0" err="1" smtClean="0"/>
              <a:t>atelectasis</a:t>
            </a:r>
            <a:r>
              <a:rPr lang="en-US" dirty="0" smtClean="0"/>
              <a:t>)</a:t>
            </a:r>
          </a:p>
          <a:p>
            <a:endParaRPr lang="en-US" sz="1000" dirty="0" smtClean="0"/>
          </a:p>
          <a:p>
            <a:r>
              <a:rPr lang="en-US" dirty="0" err="1" smtClean="0"/>
              <a:t>Atelectasis</a:t>
            </a:r>
            <a:r>
              <a:rPr lang="en-US" dirty="0" smtClean="0"/>
              <a:t> </a:t>
            </a:r>
            <a:r>
              <a:rPr lang="en-US" dirty="0"/>
              <a:t>→ lower tidal volume → ↑ RR</a:t>
            </a:r>
          </a:p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5084" y="0"/>
            <a:ext cx="2338916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Pathophysiology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2578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b="1" dirty="0" smtClean="0">
                <a:latin typeface="Calibri"/>
              </a:rPr>
              <a:t>Hypoxemia</a:t>
            </a:r>
          </a:p>
          <a:p>
            <a:r>
              <a:rPr lang="en-US" dirty="0" smtClean="0">
                <a:latin typeface="Calibri"/>
              </a:rPr>
              <a:t>Ventilation/perfusion mismatch</a:t>
            </a:r>
          </a:p>
          <a:p>
            <a:pPr lvl="1"/>
            <a:r>
              <a:rPr lang="en-US" dirty="0" smtClean="0">
                <a:latin typeface="Calibri"/>
              </a:rPr>
              <a:t>Dead space ventilation if zero venous return but incomplete obstruction of bronchus</a:t>
            </a:r>
          </a:p>
          <a:p>
            <a:endParaRPr lang="en-US" sz="1300" dirty="0" smtClean="0">
              <a:latin typeface="Calibri"/>
            </a:endParaRPr>
          </a:p>
          <a:p>
            <a:r>
              <a:rPr lang="en-US" dirty="0" smtClean="0">
                <a:latin typeface="Calibri"/>
              </a:rPr>
              <a:t>Intrapulmonary shunting</a:t>
            </a:r>
          </a:p>
          <a:p>
            <a:pPr lvl="1"/>
            <a:r>
              <a:rPr lang="en-US" dirty="0" smtClean="0">
                <a:latin typeface="Calibri"/>
              </a:rPr>
              <a:t>Partly occluded lobar veins allow some venous return from unventilated lung</a:t>
            </a:r>
          </a:p>
          <a:p>
            <a:endParaRPr lang="en-US" sz="1200" dirty="0" smtClean="0">
              <a:latin typeface="Calibri"/>
            </a:endParaRPr>
          </a:p>
          <a:p>
            <a:r>
              <a:rPr lang="en-US" dirty="0" smtClean="0">
                <a:latin typeface="Calibri"/>
              </a:rPr>
              <a:t>Alveolar hypoventilation</a:t>
            </a:r>
          </a:p>
          <a:p>
            <a:pPr lvl="1"/>
            <a:r>
              <a:rPr lang="en-US" dirty="0" smtClean="0">
                <a:latin typeface="Calibri"/>
              </a:rPr>
              <a:t>Decreased air movement through an airway  partially occluded by a twisted bronchus</a:t>
            </a:r>
          </a:p>
          <a:p>
            <a:pPr lvl="1"/>
            <a:r>
              <a:rPr lang="en-US" dirty="0" smtClean="0">
                <a:latin typeface="Calibri"/>
              </a:rPr>
              <a:t>Airway secretions may occlude air flow to a </a:t>
            </a:r>
            <a:r>
              <a:rPr lang="en-US" dirty="0" err="1" smtClean="0">
                <a:latin typeface="Calibri"/>
              </a:rPr>
              <a:t>torsed</a:t>
            </a:r>
            <a:r>
              <a:rPr lang="en-US" dirty="0" smtClean="0">
                <a:latin typeface="Calibri"/>
              </a:rPr>
              <a:t> lung lobe that remains </a:t>
            </a:r>
            <a:r>
              <a:rPr lang="en-US" dirty="0" err="1" smtClean="0">
                <a:latin typeface="Calibri"/>
              </a:rPr>
              <a:t>perfused</a:t>
            </a:r>
            <a:r>
              <a:rPr lang="en-US" dirty="0" smtClean="0">
                <a:latin typeface="Calibri"/>
              </a:rPr>
              <a:t>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Clinical Signs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en-US" dirty="0" err="1"/>
              <a:t>Dyspnea</a:t>
            </a:r>
            <a:endParaRPr lang="en-US" dirty="0"/>
          </a:p>
          <a:p>
            <a:pPr>
              <a:defRPr/>
            </a:pPr>
            <a:endParaRPr lang="en-US" sz="2400" dirty="0"/>
          </a:p>
          <a:p>
            <a:pPr>
              <a:defRPr/>
            </a:pPr>
            <a:r>
              <a:rPr lang="en-US" dirty="0"/>
              <a:t>Cough</a:t>
            </a:r>
          </a:p>
          <a:p>
            <a:pPr>
              <a:defRPr/>
            </a:pPr>
            <a:endParaRPr lang="en-US" sz="2400" dirty="0"/>
          </a:p>
          <a:p>
            <a:pPr>
              <a:defRPr/>
            </a:pPr>
            <a:r>
              <a:rPr lang="en-US" dirty="0" err="1"/>
              <a:t>Hemoptysis</a:t>
            </a:r>
            <a:endParaRPr lang="en-US" dirty="0"/>
          </a:p>
          <a:p>
            <a:pPr>
              <a:defRPr/>
            </a:pPr>
            <a:endParaRPr lang="en-US" sz="2400" dirty="0"/>
          </a:p>
          <a:p>
            <a:pPr>
              <a:defRPr/>
            </a:pPr>
            <a:r>
              <a:rPr lang="en-US" dirty="0" err="1" smtClean="0"/>
              <a:t>Epistaxis</a:t>
            </a:r>
            <a:endParaRPr lang="en-US" dirty="0"/>
          </a:p>
          <a:p>
            <a:pPr>
              <a:defRPr/>
            </a:pPr>
            <a:endParaRPr lang="en-US" sz="2400" dirty="0"/>
          </a:p>
          <a:p>
            <a:pPr>
              <a:defRPr/>
            </a:pPr>
            <a:r>
              <a:rPr lang="en-US" dirty="0" smtClean="0"/>
              <a:t>Anorexia 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/>
              <a:t>Lethargy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en-US" dirty="0" smtClean="0"/>
              <a:t>Fever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/>
              <a:t>Vomiting</a:t>
            </a:r>
            <a:endParaRPr lang="en-US" dirty="0"/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 smtClean="0"/>
              <a:t>Diarrhea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r>
              <a:rPr lang="en-US" dirty="0" err="1" smtClean="0"/>
              <a:t>Hematemesis</a:t>
            </a:r>
            <a:endParaRPr lang="en-US" dirty="0"/>
          </a:p>
          <a:p>
            <a:pPr>
              <a:buNone/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Depression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/>
              <a:t>PU/PD</a:t>
            </a:r>
            <a:endParaRPr lang="en-US" dirty="0"/>
          </a:p>
          <a:p>
            <a:pPr>
              <a:buNone/>
            </a:pP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0" y="457200"/>
            <a:ext cx="1905000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Physical Exam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en-US" dirty="0" err="1"/>
              <a:t>Dyspnea</a:t>
            </a:r>
            <a:endParaRPr lang="en-US" dirty="0"/>
          </a:p>
          <a:p>
            <a:pPr>
              <a:defRPr/>
            </a:pPr>
            <a:endParaRPr lang="en-US" sz="2400" dirty="0"/>
          </a:p>
          <a:p>
            <a:pPr>
              <a:defRPr/>
            </a:pPr>
            <a:r>
              <a:rPr lang="en-US" dirty="0"/>
              <a:t>Dull heart and lung </a:t>
            </a:r>
            <a:r>
              <a:rPr lang="en-US" dirty="0" smtClean="0"/>
              <a:t>sounds ventrally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/>
              <a:t>Dull lung sounds dorsally </a:t>
            </a:r>
            <a:endParaRPr lang="en-US" dirty="0"/>
          </a:p>
          <a:p>
            <a:pPr>
              <a:defRPr/>
            </a:pPr>
            <a:endParaRPr lang="en-US" sz="2400" dirty="0"/>
          </a:p>
          <a:p>
            <a:pPr>
              <a:defRPr/>
            </a:pPr>
            <a:r>
              <a:rPr lang="en-US" dirty="0"/>
              <a:t>Weakness</a:t>
            </a:r>
          </a:p>
          <a:p>
            <a:pPr>
              <a:defRPr/>
            </a:pPr>
            <a:endParaRPr lang="en-US" sz="2400" dirty="0"/>
          </a:p>
          <a:p>
            <a:pPr>
              <a:defRPr/>
            </a:pPr>
            <a:r>
              <a:rPr lang="en-US" dirty="0"/>
              <a:t>Signs of shock</a:t>
            </a:r>
          </a:p>
          <a:p>
            <a:pPr>
              <a:defRPr/>
            </a:pPr>
            <a:endParaRPr lang="en-US" sz="2400" dirty="0"/>
          </a:p>
          <a:p>
            <a:pPr>
              <a:defRPr/>
            </a:pPr>
            <a:r>
              <a:rPr lang="en-US" dirty="0"/>
              <a:t>Cyanosis</a:t>
            </a:r>
          </a:p>
          <a:p>
            <a:endParaRPr 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3352800"/>
            <a:ext cx="2533650" cy="3313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159</TotalTime>
  <Words>858</Words>
  <Application>Microsoft Office PowerPoint</Application>
  <PresentationFormat>On-screen Show (4:3)</PresentationFormat>
  <Paragraphs>248</Paragraphs>
  <Slides>27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Office Theme</vt:lpstr>
      <vt:lpstr>Lung Lobe Torsion</vt:lpstr>
      <vt:lpstr>Lung Lobe Torsion</vt:lpstr>
      <vt:lpstr>Signalment</vt:lpstr>
      <vt:lpstr>Pathophysiology</vt:lpstr>
      <vt:lpstr>Pathophysiology</vt:lpstr>
      <vt:lpstr>Pathophysiology</vt:lpstr>
      <vt:lpstr>Pathophysiology</vt:lpstr>
      <vt:lpstr>Clinical Signs</vt:lpstr>
      <vt:lpstr>Physical Exam</vt:lpstr>
      <vt:lpstr>Diagnosis</vt:lpstr>
      <vt:lpstr>Hematology</vt:lpstr>
      <vt:lpstr>Thoracocentesis</vt:lpstr>
      <vt:lpstr>Radiographic Findings</vt:lpstr>
      <vt:lpstr>Ultrasonography</vt:lpstr>
      <vt:lpstr>CT/MRI</vt:lpstr>
      <vt:lpstr>Bronchography/Bronchoscopy</vt:lpstr>
      <vt:lpstr>Treatment</vt:lpstr>
      <vt:lpstr>Treatment</vt:lpstr>
      <vt:lpstr>Treatment</vt:lpstr>
      <vt:lpstr>Post-operative Care</vt:lpstr>
      <vt:lpstr>Outcome and Prognosis</vt:lpstr>
      <vt:lpstr>References</vt:lpstr>
      <vt:lpstr>Questions</vt:lpstr>
      <vt:lpstr>Questions</vt:lpstr>
      <vt:lpstr>Questions</vt:lpstr>
      <vt:lpstr>Questions</vt:lpstr>
      <vt:lpstr>Questions</vt:lpstr>
    </vt:vector>
  </TitlesOfParts>
  <Company>Cornell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Lung Lobe Torsion</dc:title>
  <dc:creator>jrs455</dc:creator>
  <cp:lastModifiedBy>jrs455</cp:lastModifiedBy>
  <cp:revision>30</cp:revision>
  <dcterms:created xsi:type="dcterms:W3CDTF">2011-10-26T18:54:25Z</dcterms:created>
  <dcterms:modified xsi:type="dcterms:W3CDTF">2011-11-14T17:45:04Z</dcterms:modified>
</cp:coreProperties>
</file>