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5" r:id="rId3"/>
    <p:sldId id="266" r:id="rId4"/>
    <p:sldId id="269" r:id="rId5"/>
    <p:sldId id="270" r:id="rId6"/>
    <p:sldId id="259" r:id="rId7"/>
    <p:sldId id="258" r:id="rId8"/>
    <p:sldId id="263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12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2D7EC-D04E-F140-AB54-CCD99385CACC}" type="datetimeFigureOut">
              <a:rPr lang="en-US" smtClean="0"/>
              <a:t>5/31/11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8879D-DB03-744F-9DA1-D2873F0D6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18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812AE-09FA-2E4A-9E95-43A4395510EB}" type="datetimeFigureOut">
              <a:rPr lang="en-US" smtClean="0"/>
              <a:t>5/31/11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4B1E9-C209-864E-BD46-B9AFA15E2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783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0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14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93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6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7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593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0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92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4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84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5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24,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CDA07-E18B-EA4E-8441-571E97D5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2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Workday/CIT Technical Impact Discovery Project </a:t>
            </a:r>
            <a:br>
              <a:rPr lang="en-US" dirty="0" smtClean="0"/>
            </a:br>
            <a:r>
              <a:rPr lang="en-US" dirty="0" smtClean="0"/>
              <a:t>Executive Summary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May 27, 2011</a:t>
            </a:r>
            <a:endParaRPr lang="en-US" dirty="0"/>
          </a:p>
        </p:txBody>
      </p:sp>
      <p:pic>
        <p:nvPicPr>
          <p:cNvPr id="13" name="Picture 12" descr="CU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657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643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Goals and Approach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Goal:</a:t>
            </a:r>
          </a:p>
          <a:p>
            <a:pPr lvl="1"/>
            <a:r>
              <a:rPr lang="en-US" sz="2400" dirty="0" smtClean="0"/>
              <a:t> Integrate Workday as a new </a:t>
            </a:r>
            <a:r>
              <a:rPr lang="en-US" sz="2400" dirty="0" err="1" smtClean="0"/>
              <a:t>SaaS</a:t>
            </a:r>
            <a:r>
              <a:rPr lang="en-US" sz="2400" dirty="0" smtClean="0"/>
              <a:t> HR /Payroll system with all Cornell systems that interoperate with Cornell’s current HR/Payroll solution.</a:t>
            </a:r>
          </a:p>
          <a:p>
            <a:r>
              <a:rPr lang="en-US" sz="2800" dirty="0" smtClean="0"/>
              <a:t>Approach: </a:t>
            </a:r>
          </a:p>
          <a:p>
            <a:pPr lvl="1"/>
            <a:r>
              <a:rPr lang="en-US" sz="2400" dirty="0" smtClean="0"/>
              <a:t>Phase 1 – remediate and integrate CU systems with Workday by July </a:t>
            </a:r>
            <a:r>
              <a:rPr lang="en-US" sz="2400" dirty="0"/>
              <a:t>1, 2012 </a:t>
            </a:r>
            <a:endParaRPr lang="en-US" sz="2400" dirty="0" smtClean="0"/>
          </a:p>
          <a:p>
            <a:pPr lvl="1"/>
            <a:r>
              <a:rPr lang="en-US" sz="2400" dirty="0" smtClean="0"/>
              <a:t>Phase 2 – deliver an HR/Payroll data delivery solution by a date that will be determined during Phase 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532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Costs and Optimizations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934"/>
            <a:ext cx="8229600" cy="483923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4400" dirty="0" smtClean="0"/>
              <a:t>Cost Management: </a:t>
            </a:r>
          </a:p>
          <a:p>
            <a:pPr lvl="1"/>
            <a:r>
              <a:rPr lang="en-US" sz="3800" dirty="0" smtClean="0"/>
              <a:t>Reallocated staff will be used when possible.</a:t>
            </a:r>
          </a:p>
          <a:p>
            <a:pPr lvl="1"/>
            <a:r>
              <a:rPr lang="en-US" sz="3800" dirty="0"/>
              <a:t>C</a:t>
            </a:r>
            <a:r>
              <a:rPr lang="en-US" sz="3800" dirty="0" smtClean="0"/>
              <a:t>ontractors will be hired when CU talent shortages and resource availability due to other projects require it.</a:t>
            </a:r>
          </a:p>
          <a:p>
            <a:r>
              <a:rPr lang="en-US" sz="4400" dirty="0" smtClean="0"/>
              <a:t>Cost reduction proposals:</a:t>
            </a:r>
          </a:p>
          <a:p>
            <a:pPr lvl="1"/>
            <a:r>
              <a:rPr lang="en-US" sz="3800" dirty="0" smtClean="0"/>
              <a:t>Move the </a:t>
            </a:r>
            <a:r>
              <a:rPr lang="en-US" sz="3800" dirty="0" err="1" smtClean="0"/>
              <a:t>Kronos</a:t>
            </a:r>
            <a:r>
              <a:rPr lang="en-US" sz="3800" dirty="0" smtClean="0"/>
              <a:t> Capital project forward to upgrade and expand </a:t>
            </a:r>
            <a:r>
              <a:rPr lang="en-US" sz="3800" dirty="0" err="1" smtClean="0"/>
              <a:t>Kronos</a:t>
            </a:r>
            <a:r>
              <a:rPr lang="en-US" sz="3800" dirty="0" smtClean="0"/>
              <a:t> before July 1, 2012 so that it becomes the single campus time collection system. This avoids remediation of COLTS, the custom solution, for Workday.</a:t>
            </a:r>
          </a:p>
          <a:p>
            <a:pPr lvl="1"/>
            <a:r>
              <a:rPr lang="en-US" sz="3800" dirty="0" smtClean="0"/>
              <a:t>Create a PeopleSoft </a:t>
            </a:r>
            <a:r>
              <a:rPr lang="en-US" sz="3800" i="1" dirty="0" smtClean="0"/>
              <a:t>people data hub </a:t>
            </a:r>
            <a:r>
              <a:rPr lang="en-US" sz="3800" dirty="0" smtClean="0"/>
              <a:t>to avoid forcing multiple systems, such as the Directory and Emergency Mass Notification,  from  having multiple interfaces – one with Workday and one with PeopleSoft.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12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Stakeholders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5207"/>
            <a:ext cx="8229600" cy="483923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4400" dirty="0" smtClean="0"/>
              <a:t>People Data Hub stakeholders: </a:t>
            </a:r>
          </a:p>
          <a:p>
            <a:pPr lvl="1"/>
            <a:r>
              <a:rPr lang="en-US" sz="3800" dirty="0"/>
              <a:t>Student Administration, Contributor Relations, HR, </a:t>
            </a:r>
            <a:r>
              <a:rPr lang="en-US" sz="3800" dirty="0" smtClean="0"/>
              <a:t>Payroll, Identity Management, Data Administration</a:t>
            </a:r>
          </a:p>
          <a:p>
            <a:r>
              <a:rPr lang="en-US" sz="4400" dirty="0" smtClean="0"/>
              <a:t>Impacted Systems’ Functional Stakeholders:</a:t>
            </a:r>
          </a:p>
          <a:p>
            <a:pPr lvl="1"/>
            <a:r>
              <a:rPr lang="en-US" sz="3800" dirty="0" smtClean="0"/>
              <a:t>Directory, </a:t>
            </a:r>
            <a:r>
              <a:rPr lang="en-US" sz="3800" dirty="0" err="1" smtClean="0"/>
              <a:t>NetID</a:t>
            </a:r>
            <a:r>
              <a:rPr lang="en-US" sz="3800" dirty="0" smtClean="0"/>
              <a:t> Administration, Authorization tools: CIT/Identity Management</a:t>
            </a:r>
          </a:p>
          <a:p>
            <a:pPr lvl="1"/>
            <a:r>
              <a:rPr lang="en-US" sz="3800" dirty="0" smtClean="0"/>
              <a:t>Emergency </a:t>
            </a:r>
            <a:r>
              <a:rPr lang="en-US" sz="3800" dirty="0"/>
              <a:t>Mass Notification: CU Police</a:t>
            </a:r>
          </a:p>
          <a:p>
            <a:pPr lvl="1"/>
            <a:r>
              <a:rPr lang="en-US" sz="3800" dirty="0" smtClean="0"/>
              <a:t>Enterprise </a:t>
            </a:r>
            <a:r>
              <a:rPr lang="en-US" sz="3800" dirty="0"/>
              <a:t>Learning Management : Sponsored programs, Facilities, HR</a:t>
            </a:r>
          </a:p>
          <a:p>
            <a:pPr lvl="1"/>
            <a:r>
              <a:rPr lang="en-US" sz="3800" dirty="0" err="1" smtClean="0"/>
              <a:t>IDCard</a:t>
            </a:r>
            <a:r>
              <a:rPr lang="en-US" sz="3800" dirty="0" smtClean="0"/>
              <a:t> </a:t>
            </a:r>
            <a:r>
              <a:rPr lang="en-US" sz="3800" dirty="0"/>
              <a:t>:</a:t>
            </a:r>
            <a:r>
              <a:rPr lang="en-US" sz="3800" dirty="0" smtClean="0"/>
              <a:t> </a:t>
            </a:r>
            <a:r>
              <a:rPr lang="en-US" sz="3800" dirty="0"/>
              <a:t>Registrar</a:t>
            </a:r>
          </a:p>
          <a:p>
            <a:pPr lvl="1"/>
            <a:r>
              <a:rPr lang="en-US" sz="3800" dirty="0" smtClean="0"/>
              <a:t>KFS </a:t>
            </a:r>
            <a:r>
              <a:rPr lang="en-US" sz="3800" dirty="0"/>
              <a:t>(Budget, Labor Ledger, GL) </a:t>
            </a:r>
            <a:r>
              <a:rPr lang="en-US" sz="3800" dirty="0" smtClean="0"/>
              <a:t>: </a:t>
            </a:r>
            <a:r>
              <a:rPr lang="en-US" sz="3800" dirty="0"/>
              <a:t>DFA/Accounting, Budget office, DFA/</a:t>
            </a:r>
            <a:r>
              <a:rPr lang="en-US" sz="3800" dirty="0" smtClean="0"/>
              <a:t>Payroll</a:t>
            </a:r>
          </a:p>
          <a:p>
            <a:pPr lvl="1"/>
            <a:r>
              <a:rPr lang="en-US" sz="3800" dirty="0" err="1" smtClean="0"/>
              <a:t>Kronos</a:t>
            </a:r>
            <a:r>
              <a:rPr lang="en-US" sz="3800" dirty="0"/>
              <a:t> </a:t>
            </a:r>
            <a:r>
              <a:rPr lang="en-US" sz="3800" dirty="0" smtClean="0"/>
              <a:t>(time collection): DFA/Payroll</a:t>
            </a:r>
            <a:endParaRPr lang="en-US" sz="3800" dirty="0"/>
          </a:p>
          <a:p>
            <a:pPr lvl="1"/>
            <a:r>
              <a:rPr lang="en-US" sz="3800" dirty="0" smtClean="0"/>
              <a:t>United Way: DFA/UBSC</a:t>
            </a:r>
          </a:p>
          <a:p>
            <a:pPr lvl="1"/>
            <a:r>
              <a:rPr lang="en-US" sz="3800" dirty="0"/>
              <a:t>Voyager : Library</a:t>
            </a:r>
            <a:endParaRPr lang="en-US" sz="2900" dirty="0"/>
          </a:p>
          <a:p>
            <a:pPr marL="457200" lvl="1" indent="0">
              <a:buNone/>
            </a:pPr>
            <a:endParaRPr lang="en-US" sz="2900" dirty="0" smtClean="0"/>
          </a:p>
          <a:p>
            <a:pPr lvl="1"/>
            <a:endParaRPr lang="en-US" sz="2900" dirty="0"/>
          </a:p>
          <a:p>
            <a:endParaRPr lang="en-US" sz="4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4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Recommended Workday Deployment Project Structure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5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677962" y="1947336"/>
            <a:ext cx="1481668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Stakeholders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505202" y="1947333"/>
            <a:ext cx="1763182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Director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1572685" y="5712885"/>
            <a:ext cx="2556933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Technical team</a:t>
            </a:r>
            <a:endParaRPr lang="en-US" dirty="0"/>
          </a:p>
        </p:txBody>
      </p:sp>
      <p:cxnSp>
        <p:nvCxnSpPr>
          <p:cNvPr id="13" name="Elbow Connector 12"/>
          <p:cNvCxnSpPr>
            <a:stCxn id="35" idx="0"/>
          </p:cNvCxnSpPr>
          <p:nvPr/>
        </p:nvCxnSpPr>
        <p:spPr>
          <a:xfrm rot="5400000" flipH="1" flipV="1">
            <a:off x="3330044" y="3511023"/>
            <a:ext cx="571505" cy="154199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7" idx="0"/>
            <a:endCxn id="90" idx="2"/>
          </p:cNvCxnSpPr>
          <p:nvPr/>
        </p:nvCxnSpPr>
        <p:spPr>
          <a:xfrm rot="16200000" flipV="1">
            <a:off x="4746625" y="3636435"/>
            <a:ext cx="565154" cy="129751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90" idx="0"/>
            <a:endCxn id="8" idx="2"/>
          </p:cNvCxnSpPr>
          <p:nvPr/>
        </p:nvCxnSpPr>
        <p:spPr>
          <a:xfrm rot="5400000" flipH="1" flipV="1">
            <a:off x="4202642" y="2971800"/>
            <a:ext cx="361952" cy="635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8" idx="3"/>
            <a:endCxn id="6" idx="1"/>
          </p:cNvCxnSpPr>
          <p:nvPr/>
        </p:nvCxnSpPr>
        <p:spPr>
          <a:xfrm>
            <a:off x="5268384" y="2370666"/>
            <a:ext cx="409578" cy="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8" idx="1"/>
            <a:endCxn id="80" idx="3"/>
          </p:cNvCxnSpPr>
          <p:nvPr/>
        </p:nvCxnSpPr>
        <p:spPr>
          <a:xfrm rot="10800000" flipV="1">
            <a:off x="3114676" y="2370665"/>
            <a:ext cx="390526" cy="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566333" y="4567771"/>
            <a:ext cx="2556933" cy="795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Integration and Remediation Technical Project Manager</a:t>
            </a:r>
            <a:endParaRPr lang="en-US" dirty="0"/>
          </a:p>
        </p:txBody>
      </p:sp>
      <p:cxnSp>
        <p:nvCxnSpPr>
          <p:cNvPr id="39" name="Elbow Connector 38"/>
          <p:cNvCxnSpPr>
            <a:stCxn id="11" idx="0"/>
            <a:endCxn id="35" idx="2"/>
          </p:cNvCxnSpPr>
          <p:nvPr/>
        </p:nvCxnSpPr>
        <p:spPr>
          <a:xfrm rot="16200000" flipV="1">
            <a:off x="2673352" y="5535085"/>
            <a:ext cx="349249" cy="635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4399494" y="4567771"/>
            <a:ext cx="2556933" cy="79586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Workday Functional </a:t>
            </a:r>
            <a:r>
              <a:rPr lang="en-US" dirty="0"/>
              <a:t>adoption team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1351494" y="1947336"/>
            <a:ext cx="1763182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Exec Sponsors</a:t>
            </a:r>
          </a:p>
        </p:txBody>
      </p:sp>
      <p:sp>
        <p:nvSpPr>
          <p:cNvPr id="90" name="Rounded Rectangle 89"/>
          <p:cNvSpPr/>
          <p:nvPr/>
        </p:nvSpPr>
        <p:spPr>
          <a:xfrm>
            <a:off x="3498852" y="3155951"/>
            <a:ext cx="1763182" cy="8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Workday Project </a:t>
            </a:r>
            <a:r>
              <a:rPr lang="en-US" dirty="0"/>
              <a:t>Manager</a:t>
            </a:r>
          </a:p>
        </p:txBody>
      </p:sp>
    </p:spTree>
    <p:extLst>
      <p:ext uri="{BB962C8B-B14F-4D97-AF65-F5344CB8AC3E}">
        <p14:creationId xmlns:p14="http://schemas.microsoft.com/office/powerpoint/2010/main" val="4029488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3673" y="-3763"/>
            <a:ext cx="7308245" cy="7159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Timeline with deliverables</a:t>
            </a:r>
            <a:endParaRPr lang="en-US" sz="3200" dirty="0"/>
          </a:p>
        </p:txBody>
      </p:sp>
      <p:sp>
        <p:nvSpPr>
          <p:cNvPr id="3" name="Left Brace 2"/>
          <p:cNvSpPr/>
          <p:nvPr/>
        </p:nvSpPr>
        <p:spPr>
          <a:xfrm rot="5400000">
            <a:off x="2823411" y="-1154037"/>
            <a:ext cx="319550" cy="512096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 rot="5400000">
            <a:off x="6684207" y="97772"/>
            <a:ext cx="319551" cy="260063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be 9"/>
          <p:cNvSpPr/>
          <p:nvPr/>
        </p:nvSpPr>
        <p:spPr>
          <a:xfrm>
            <a:off x="422705" y="1928077"/>
            <a:ext cx="2600632" cy="245807"/>
          </a:xfrm>
          <a:prstGeom prst="cube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>
            <a:off x="2984006" y="1928077"/>
            <a:ext cx="2600632" cy="245807"/>
          </a:xfrm>
          <a:prstGeom prst="cube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be 11"/>
          <p:cNvSpPr/>
          <p:nvPr/>
        </p:nvSpPr>
        <p:spPr>
          <a:xfrm>
            <a:off x="5543668" y="1928077"/>
            <a:ext cx="2600632" cy="245807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ular Callout 13"/>
          <p:cNvSpPr/>
          <p:nvPr/>
        </p:nvSpPr>
        <p:spPr>
          <a:xfrm>
            <a:off x="528527" y="2480734"/>
            <a:ext cx="830362" cy="509078"/>
          </a:xfrm>
          <a:prstGeom prst="wedgeRoundRectCallout">
            <a:avLst>
              <a:gd name="adj1" fmla="val -53197"/>
              <a:gd name="adj2" fmla="val -11307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/>
              <a:t>Launch</a:t>
            </a:r>
            <a:endParaRPr lang="en-US" sz="1400" dirty="0"/>
          </a:p>
        </p:txBody>
      </p:sp>
      <p:sp>
        <p:nvSpPr>
          <p:cNvPr id="16" name="Rounded Rectangular Callout 15"/>
          <p:cNvSpPr/>
          <p:nvPr/>
        </p:nvSpPr>
        <p:spPr>
          <a:xfrm>
            <a:off x="6587658" y="2480734"/>
            <a:ext cx="1724260" cy="1359978"/>
          </a:xfrm>
          <a:prstGeom prst="wedgeRoundRectCallout">
            <a:avLst>
              <a:gd name="adj1" fmla="val 32047"/>
              <a:gd name="adj2" fmla="val -6723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/>
              <a:t>Workday Phase 2: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Data delivery solution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D</a:t>
            </a:r>
            <a:r>
              <a:rPr lang="en-US" sz="1400" dirty="0" smtClean="0"/>
              <a:t>ecommission COLTS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0433" y="1616626"/>
            <a:ext cx="86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July 2011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625076" y="1622674"/>
            <a:ext cx="826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Jan 2012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229093" y="1618869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July 2012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413588" y="1637899"/>
            <a:ext cx="1451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Phase 2 end: TBD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588282" y="998940"/>
            <a:ext cx="806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PHASE 1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467905" y="995963"/>
            <a:ext cx="80629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PHASE 2</a:t>
            </a:r>
            <a:endParaRPr lang="en-US" sz="1400" b="1" dirty="0"/>
          </a:p>
        </p:txBody>
      </p:sp>
      <p:sp>
        <p:nvSpPr>
          <p:cNvPr id="22" name="Rounded Rectangular Callout 21"/>
          <p:cNvSpPr/>
          <p:nvPr/>
        </p:nvSpPr>
        <p:spPr>
          <a:xfrm>
            <a:off x="1895418" y="2480733"/>
            <a:ext cx="1556464" cy="2463799"/>
          </a:xfrm>
          <a:prstGeom prst="wedgeRoundRectCallout">
            <a:avLst>
              <a:gd name="adj1" fmla="val 158352"/>
              <a:gd name="adj2" fmla="val -6431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err="1" smtClean="0"/>
              <a:t>Kronos</a:t>
            </a:r>
            <a:r>
              <a:rPr lang="en-US" sz="1400" b="1" dirty="0" smtClean="0"/>
              <a:t> Capital Project: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Upgrade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E</a:t>
            </a:r>
            <a:r>
              <a:rPr lang="en-US" sz="1400" dirty="0" smtClean="0"/>
              <a:t>xpand use to 24 additional units 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Switch 7000  users from COLTS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4042205" y="2480734"/>
            <a:ext cx="2425700" cy="3875616"/>
          </a:xfrm>
          <a:prstGeom prst="wedgeRoundRectCallout">
            <a:avLst>
              <a:gd name="adj1" fmla="val 7812"/>
              <a:gd name="adj2" fmla="val -5792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/>
              <a:t>Workday Phase 1: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Conversion </a:t>
            </a:r>
            <a:r>
              <a:rPr lang="en-US" sz="1400" dirty="0"/>
              <a:t>support </a:t>
            </a:r>
            <a:endParaRPr lang="en-US" sz="1400" dirty="0" smtClean="0"/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ELM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Harris Connect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ID </a:t>
            </a:r>
            <a:r>
              <a:rPr lang="en-US" sz="1400" dirty="0"/>
              <a:t>Card </a:t>
            </a:r>
            <a:endParaRPr lang="en-US" sz="1400" dirty="0" smtClean="0"/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ID </a:t>
            </a:r>
            <a:r>
              <a:rPr lang="en-US" sz="1400" dirty="0" err="1" smtClean="0"/>
              <a:t>Mgmt</a:t>
            </a:r>
            <a:r>
              <a:rPr lang="en-US" sz="1400" dirty="0" smtClean="0"/>
              <a:t> </a:t>
            </a:r>
            <a:r>
              <a:rPr lang="en-US" sz="1400" dirty="0"/>
              <a:t>– Authentication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ID </a:t>
            </a:r>
            <a:r>
              <a:rPr lang="en-US" sz="1400" dirty="0" err="1" smtClean="0"/>
              <a:t>Mgmt</a:t>
            </a:r>
            <a:r>
              <a:rPr lang="en-US" sz="1400" dirty="0" smtClean="0"/>
              <a:t> </a:t>
            </a:r>
            <a:r>
              <a:rPr lang="en-US" sz="1400" dirty="0"/>
              <a:t>– </a:t>
            </a:r>
            <a:r>
              <a:rPr lang="en-US" sz="1400" dirty="0" smtClean="0"/>
              <a:t>Provisioning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Integration Architecture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KFS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err="1" smtClean="0"/>
              <a:t>Kronos</a:t>
            </a:r>
            <a:r>
              <a:rPr lang="en-US" sz="1400" dirty="0" smtClean="0"/>
              <a:t> integration and  remediation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Needs </a:t>
            </a:r>
            <a:r>
              <a:rPr lang="en-US" sz="1400" dirty="0"/>
              <a:t>analysis for data </a:t>
            </a:r>
            <a:r>
              <a:rPr lang="en-US" sz="1400" dirty="0" smtClean="0"/>
              <a:t>delivery</a:t>
            </a:r>
            <a:endParaRPr lang="en-US" sz="1400" dirty="0"/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PeopleSoft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People data hub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Student Employment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 smtClean="0"/>
              <a:t>United </a:t>
            </a:r>
            <a:r>
              <a:rPr lang="en-US" sz="1400" dirty="0"/>
              <a:t>Way </a:t>
            </a:r>
            <a:endParaRPr lang="en-US" sz="1400" dirty="0" smtClean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8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WorkdayContex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3" y="754004"/>
            <a:ext cx="7678650" cy="584200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101918" y="38100"/>
            <a:ext cx="7308245" cy="7159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Appendix A: System Impact Diagram</a:t>
            </a:r>
            <a:endParaRPr lang="en-US" sz="3200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24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2538182" y="1213710"/>
            <a:ext cx="1564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Phase 1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305048" y="1213710"/>
            <a:ext cx="1564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Phase 2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4267" y="1834217"/>
            <a:ext cx="3917883" cy="954107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		</a:t>
            </a:r>
            <a:r>
              <a:rPr lang="en-US" sz="1400" u="sng" dirty="0" smtClean="0"/>
              <a:t>Low Estimate	 High Estimate</a:t>
            </a:r>
            <a:r>
              <a:rPr lang="en-US" sz="1400" u="sng" dirty="0"/>
              <a:t>s</a:t>
            </a:r>
            <a:endParaRPr lang="en-US" sz="1400" u="sng" dirty="0" smtClean="0"/>
          </a:p>
          <a:p>
            <a:r>
              <a:rPr lang="en-US" sz="1400" dirty="0" smtClean="0"/>
              <a:t>Reallocated:    $440,000</a:t>
            </a:r>
            <a:r>
              <a:rPr lang="en-US" sz="1400" b="1" dirty="0" smtClean="0"/>
              <a:t> </a:t>
            </a:r>
            <a:r>
              <a:rPr lang="en-US" sz="1400" dirty="0" smtClean="0"/>
              <a:t>	-	   $740,000</a:t>
            </a:r>
            <a:endParaRPr lang="en-US" sz="1400" dirty="0"/>
          </a:p>
          <a:p>
            <a:r>
              <a:rPr lang="en-US" sz="1400" dirty="0" smtClean="0"/>
              <a:t>Cash:		$1,030,000	-	$1,900,000</a:t>
            </a:r>
            <a:endParaRPr lang="en-US" sz="1400" u="sng" dirty="0" smtClean="0"/>
          </a:p>
          <a:p>
            <a:r>
              <a:rPr lang="en-US" sz="1400" dirty="0" smtClean="0"/>
              <a:t>Total cost:	$1,470,000	-	$2,640,000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927600" y="1834217"/>
            <a:ext cx="3759200" cy="954107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	    </a:t>
            </a:r>
            <a:r>
              <a:rPr lang="en-US" sz="1400" u="sng" dirty="0" smtClean="0"/>
              <a:t>Low Estimate</a:t>
            </a:r>
            <a:r>
              <a:rPr lang="en-US" sz="1400" u="sng" dirty="0"/>
              <a:t> </a:t>
            </a:r>
            <a:r>
              <a:rPr lang="en-US" sz="1400" u="sng" dirty="0" smtClean="0"/>
              <a:t>       High Estimate</a:t>
            </a:r>
            <a:r>
              <a:rPr lang="en-US" sz="1400" u="sng" dirty="0"/>
              <a:t>s</a:t>
            </a:r>
            <a:endParaRPr lang="en-US" sz="1400" u="sng" dirty="0" smtClean="0"/>
          </a:p>
          <a:p>
            <a:r>
              <a:rPr lang="en-US" sz="1400" dirty="0" smtClean="0"/>
              <a:t>Staff Costs:  </a:t>
            </a:r>
            <a:r>
              <a:rPr lang="en-US" sz="1400" dirty="0"/>
              <a:t> </a:t>
            </a:r>
            <a:r>
              <a:rPr lang="en-US" sz="1400" dirty="0" smtClean="0"/>
              <a:t> $30,000 	-	   $470,000</a:t>
            </a:r>
            <a:endParaRPr lang="en-US" sz="1400" dirty="0"/>
          </a:p>
          <a:p>
            <a:r>
              <a:rPr lang="en-US" sz="1400" dirty="0" smtClean="0"/>
              <a:t>Cash:		</a:t>
            </a:r>
            <a:r>
              <a:rPr lang="en-US" sz="1400" u="sng" dirty="0" smtClean="0"/>
              <a:t>$</a:t>
            </a:r>
            <a:r>
              <a:rPr lang="en-US" sz="1400" dirty="0"/>
              <a:t>300,000 </a:t>
            </a:r>
            <a:r>
              <a:rPr lang="en-US" sz="1400" dirty="0" smtClean="0"/>
              <a:t>	-	$2,400,000</a:t>
            </a:r>
            <a:endParaRPr lang="en-US" sz="1400" u="sng" dirty="0" smtClean="0"/>
          </a:p>
          <a:p>
            <a:r>
              <a:rPr lang="en-US" sz="1400" dirty="0" smtClean="0"/>
              <a:t>Total cost:	$330,000	-	$2,870,000</a:t>
            </a:r>
            <a:endParaRPr lang="en-US" sz="1400" dirty="0"/>
          </a:p>
        </p:txBody>
      </p:sp>
      <p:sp>
        <p:nvSpPr>
          <p:cNvPr id="31" name="Left Brace 30"/>
          <p:cNvSpPr/>
          <p:nvPr/>
        </p:nvSpPr>
        <p:spPr>
          <a:xfrm rot="5400000">
            <a:off x="2829643" y="688363"/>
            <a:ext cx="319550" cy="512096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eft Brace 33"/>
          <p:cNvSpPr/>
          <p:nvPr/>
        </p:nvSpPr>
        <p:spPr>
          <a:xfrm rot="5400000">
            <a:off x="6690439" y="1940172"/>
            <a:ext cx="319551" cy="260063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ube 34"/>
          <p:cNvSpPr/>
          <p:nvPr/>
        </p:nvSpPr>
        <p:spPr>
          <a:xfrm>
            <a:off x="428937" y="3770477"/>
            <a:ext cx="2600632" cy="245807"/>
          </a:xfrm>
          <a:prstGeom prst="cube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ube 35"/>
          <p:cNvSpPr/>
          <p:nvPr/>
        </p:nvSpPr>
        <p:spPr>
          <a:xfrm>
            <a:off x="2990238" y="3770477"/>
            <a:ext cx="2600632" cy="245807"/>
          </a:xfrm>
          <a:prstGeom prst="cube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ube 36"/>
          <p:cNvSpPr/>
          <p:nvPr/>
        </p:nvSpPr>
        <p:spPr>
          <a:xfrm>
            <a:off x="5549900" y="3770477"/>
            <a:ext cx="2600632" cy="245807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86665" y="3425160"/>
            <a:ext cx="86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July 2011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2631308" y="3431208"/>
            <a:ext cx="826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Jan 2012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235325" y="3427403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July 2012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7419820" y="3446433"/>
            <a:ext cx="1451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Phase 2 end: TBD</a:t>
            </a:r>
            <a:endParaRPr lang="en-US" sz="1400" dirty="0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842287" y="25400"/>
            <a:ext cx="7308245" cy="11883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Appendix B: Timeline with </a:t>
            </a:r>
            <a:endParaRPr lang="en-US" sz="3200" dirty="0"/>
          </a:p>
          <a:p>
            <a:r>
              <a:rPr lang="en-US" sz="3200" dirty="0" smtClean="0"/>
              <a:t>Workday specific cost estimates</a:t>
            </a:r>
            <a:endParaRPr lang="en-US" sz="3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44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7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Appendix C: Total Cost Summary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DA07-E18B-EA4E-8441-571E97D50DAE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432809"/>
              </p:ext>
            </p:extLst>
          </p:nvPr>
        </p:nvGraphicFramePr>
        <p:xfrm>
          <a:off x="457200" y="1026166"/>
          <a:ext cx="8111067" cy="2277565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2540000"/>
                <a:gridCol w="1270000"/>
                <a:gridCol w="1168400"/>
                <a:gridCol w="1049867"/>
                <a:gridCol w="1049866"/>
                <a:gridCol w="1032934"/>
              </a:tblGrid>
              <a:tr h="294634"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Estimates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baseline="30000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374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Project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Target 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Low </a:t>
                      </a: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Staff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Low– Cash </a:t>
                      </a:r>
                      <a:r>
                        <a:rPr lang="en-US" sz="160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(1)</a:t>
                      </a:r>
                      <a:endParaRPr lang="en-US" sz="1600" b="0" i="0" u="none" strike="noStrike" baseline="30000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High </a:t>
                      </a: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  </a:t>
                      </a:r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Staff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High </a:t>
                      </a: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  Cash </a:t>
                      </a:r>
                      <a:r>
                        <a:rPr lang="en-US" sz="160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(1)</a:t>
                      </a:r>
                      <a:endParaRPr lang="en-US" sz="1600" b="0" i="0" u="none" strike="noStrike" baseline="30000" dirty="0" smtClean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47" marR="9547" marT="9547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35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 err="1">
                          <a:effectLst/>
                        </a:rPr>
                        <a:t>Kronos</a:t>
                      </a:r>
                      <a:r>
                        <a:rPr lang="en-US" sz="1600" u="none" strike="noStrike" dirty="0">
                          <a:effectLst/>
                        </a:rPr>
                        <a:t> Capital </a:t>
                      </a:r>
                      <a:r>
                        <a:rPr lang="en-US" sz="1600" u="none" strike="noStrike" dirty="0" smtClean="0">
                          <a:effectLst/>
                        </a:rPr>
                        <a:t>Project 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(2)</a:t>
                      </a:r>
                      <a:endParaRPr lang="en-US" sz="1600" b="0" i="0" u="none" strike="noStrike" baseline="30000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June 2012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$150,000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$540,000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$150,000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$540,000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</a:tr>
              <a:tr h="59875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 smtClean="0">
                          <a:effectLst/>
                        </a:rPr>
                        <a:t>Phase 1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(3)</a:t>
                      </a:r>
                      <a:endParaRPr lang="en-US" sz="1600" b="0" i="0" u="none" strike="noStrike" baseline="30000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July 2012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$440,000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$1,030,000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$740,000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$1,900,000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</a:tr>
              <a:tr h="32335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 smtClean="0">
                          <a:effectLst/>
                        </a:rPr>
                        <a:t>Phase 2 </a:t>
                      </a:r>
                      <a:r>
                        <a:rPr lang="en-US" sz="1600" b="1" u="none" strike="noStrike" baseline="30000" dirty="0" smtClean="0">
                          <a:effectLst/>
                        </a:rPr>
                        <a:t>(4)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endParaRPr lang="en-US" sz="1600" b="0" i="0" u="none" strike="noStrike" baseline="30000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TBD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$30,000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</a:rPr>
                        <a:t>$0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$470,000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</a:rPr>
                        <a:t>$2,400,000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47" marR="9547" marT="9547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881681"/>
              </p:ext>
            </p:extLst>
          </p:nvPr>
        </p:nvGraphicFramePr>
        <p:xfrm>
          <a:off x="1591722" y="3643531"/>
          <a:ext cx="4826011" cy="513080"/>
        </p:xfrm>
        <a:graphic>
          <a:graphicData uri="http://schemas.openxmlformats.org/drawingml/2006/table">
            <a:tbl>
              <a:tblPr/>
              <a:tblGrid>
                <a:gridCol w="3480511"/>
                <a:gridCol w="1345500"/>
              </a:tblGrid>
              <a:tr h="23420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effectLst/>
                          <a:latin typeface="Arial"/>
                        </a:rPr>
                        <a:t>Total of lower estimates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$2,190,000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smtClean="0">
                          <a:effectLst/>
                          <a:latin typeface="Arial"/>
                        </a:rPr>
                        <a:t>Total of high</a:t>
                      </a:r>
                      <a:r>
                        <a:rPr lang="en-US" sz="1600" b="1" i="0" u="none" strike="noStrike" baseline="0" dirty="0" smtClean="0">
                          <a:effectLst/>
                          <a:latin typeface="Arial"/>
                        </a:rPr>
                        <a:t> estimates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$6,200,000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23333" y="4413151"/>
            <a:ext cx="82634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dirty="0" smtClean="0"/>
              <a:t>Cash is for licenses and VMs for </a:t>
            </a:r>
            <a:r>
              <a:rPr lang="en-US" dirty="0" err="1" smtClean="0"/>
              <a:t>Kronos</a:t>
            </a:r>
            <a:r>
              <a:rPr lang="en-US" dirty="0" smtClean="0"/>
              <a:t> and consulting for most systems.</a:t>
            </a:r>
          </a:p>
          <a:p>
            <a:pPr marL="342900" indent="-342900">
              <a:buAutoNum type="arabicParenBoth"/>
            </a:pPr>
            <a:r>
              <a:rPr lang="en-US" dirty="0" err="1" smtClean="0"/>
              <a:t>Kronos</a:t>
            </a:r>
            <a:r>
              <a:rPr lang="en-US" dirty="0" smtClean="0"/>
              <a:t>’ estimates are from Payroll. </a:t>
            </a:r>
          </a:p>
          <a:p>
            <a:pPr marL="342900" indent="-342900">
              <a:buAutoNum type="arabicParenBoth"/>
            </a:pPr>
            <a:r>
              <a:rPr lang="en-US" dirty="0" smtClean="0"/>
              <a:t>Refer to the Timeline With Deliverables slide and Appendix A for systems included. Remediation efforts for unit systems that might be indirectly affected by Workday could not be included at this time.</a:t>
            </a:r>
          </a:p>
          <a:p>
            <a:pPr marL="342900" indent="-342900">
              <a:buAutoNum type="arabicParenBoth"/>
            </a:pPr>
            <a:r>
              <a:rPr lang="en-US" dirty="0" smtClean="0"/>
              <a:t>Data delivery requirements will not be known until the end of phase 1 so the upper estimates are based on 2/3s of the KFS data delivery effort.</a:t>
            </a:r>
          </a:p>
        </p:txBody>
      </p:sp>
    </p:spTree>
    <p:extLst>
      <p:ext uri="{BB962C8B-B14F-4D97-AF65-F5344CB8AC3E}">
        <p14:creationId xmlns:p14="http://schemas.microsoft.com/office/powerpoint/2010/main" val="3806157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2789</TotalTime>
  <Words>598</Words>
  <Application>Microsoft Macintosh PowerPoint</Application>
  <PresentationFormat>On-screen Show (4:3)</PresentationFormat>
  <Paragraphs>127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Workday/CIT Technical Impact Discovery Project  Executive Summary  May 27, 2011</vt:lpstr>
      <vt:lpstr>Goals and Approach</vt:lpstr>
      <vt:lpstr>Costs and Optimizations</vt:lpstr>
      <vt:lpstr>Stakeholders</vt:lpstr>
      <vt:lpstr>Recommended Workday Deployment Project Structure</vt:lpstr>
      <vt:lpstr>Timeline with deliverables</vt:lpstr>
      <vt:lpstr>PowerPoint Presentation</vt:lpstr>
      <vt:lpstr>PowerPoint Presentation</vt:lpstr>
      <vt:lpstr>Appendix C: Total Cost 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Concepts, costs and schedule for a pragmatic deployment</dc:title>
  <dc:creator>Steve Lutter</dc:creator>
  <cp:lastModifiedBy>Steve Lutter</cp:lastModifiedBy>
  <cp:revision>66</cp:revision>
  <dcterms:created xsi:type="dcterms:W3CDTF">2011-05-18T20:29:26Z</dcterms:created>
  <dcterms:modified xsi:type="dcterms:W3CDTF">2011-05-31T13:06:03Z</dcterms:modified>
</cp:coreProperties>
</file>