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5" r:id="rId3"/>
    <p:sldId id="266" r:id="rId4"/>
    <p:sldId id="273" r:id="rId5"/>
    <p:sldId id="269" r:id="rId6"/>
    <p:sldId id="270" r:id="rId7"/>
    <p:sldId id="275" r:id="rId8"/>
    <p:sldId id="258" r:id="rId9"/>
    <p:sldId id="277" r:id="rId10"/>
    <p:sldId id="27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840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ict"/><Relationship Id="rId2" Type="http://schemas.openxmlformats.org/officeDocument/2006/relationships/image" Target="../media/image5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52D7EC-D04E-F140-AB54-CCD99385CACC}" type="datetimeFigureOut">
              <a:rPr lang="en-US" smtClean="0"/>
              <a:pPr/>
              <a:t>6/1/11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38879D-DB03-744F-9DA1-D2873F0D61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40718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7812AE-09FA-2E4A-9E95-43A4395510EB}" type="datetimeFigureOut">
              <a:rPr lang="en-US" smtClean="0"/>
              <a:pPr/>
              <a:t>6/1/11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64B1E9-C209-864E-BD46-B9AFA15E21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353783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Scenario for delayed Workday Payroll deployment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64406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Scenario for delayed Workday Payroll deployment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96147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Scenario for delayed Workday Payroll deployment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90938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Scenario for delayed Workday Payroll deployment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4706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Scenario for delayed Workday Payroll deployment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56772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Scenario for delayed Workday Payroll deployment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53593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Scenario for delayed Workday Payroll deployment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46605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Scenario for delayed Workday Payroll deployment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91892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Scenario for delayed Workday Payroll deployment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88941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Scenario for delayed Workday Payroll deployment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21840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Scenario for delayed Workday Payroll deployment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9475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Scenario for delayed Workday Payroll deployment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CDA07-E18B-EA4E-8441-571E97D50D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99526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!Details!R48C17:R53C22" TargetMode="External"/><Relationship Id="rId4" Type="http://schemas.openxmlformats.org/officeDocument/2006/relationships/oleObject" Target="!Details!R55C17:R56C18" TargetMode="Externa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Workday/CIT Technical Impact Discovery Project </a:t>
            </a:r>
            <a:br>
              <a:rPr lang="en-US" dirty="0" smtClean="0"/>
            </a:br>
            <a:r>
              <a:rPr lang="en-US" dirty="0" smtClean="0"/>
              <a:t>Executive Summary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100" dirty="0"/>
              <a:t>S</a:t>
            </a:r>
            <a:r>
              <a:rPr lang="en-US" sz="3100" dirty="0" smtClean="0"/>
              <a:t>cenario for delayed</a:t>
            </a:r>
            <a:br>
              <a:rPr lang="en-US" sz="3100" dirty="0" smtClean="0"/>
            </a:br>
            <a:r>
              <a:rPr lang="en-US" sz="3100" dirty="0" smtClean="0"/>
              <a:t>Workday Payroll deployment</a:t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June 1, 2011</a:t>
            </a:r>
            <a:endParaRPr lang="en-US" sz="3100" dirty="0"/>
          </a:p>
        </p:txBody>
      </p:sp>
      <p:pic>
        <p:nvPicPr>
          <p:cNvPr id="13" name="Picture 12" descr="CU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0"/>
            <a:ext cx="49657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8864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76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Appendix C: Total Cost Summary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23333" y="5059482"/>
            <a:ext cx="8263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dirty="0" smtClean="0"/>
              <a:t>Cash is for licenses and VMs for </a:t>
            </a:r>
            <a:r>
              <a:rPr lang="en-US" dirty="0" err="1" smtClean="0"/>
              <a:t>Kronos</a:t>
            </a:r>
            <a:r>
              <a:rPr lang="en-US" dirty="0" smtClean="0"/>
              <a:t> and consulting for most systems.</a:t>
            </a:r>
          </a:p>
          <a:p>
            <a:pPr marL="342900" indent="-342900">
              <a:buAutoNum type="arabicParenBoth"/>
            </a:pPr>
            <a:r>
              <a:rPr lang="en-US" dirty="0" err="1" smtClean="0"/>
              <a:t>Kronos</a:t>
            </a:r>
            <a:r>
              <a:rPr lang="en-US" dirty="0" smtClean="0"/>
              <a:t>’ estimates are from Payroll.</a:t>
            </a:r>
            <a:r>
              <a:rPr lang="en-US" dirty="0" smtClean="0"/>
              <a:t>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Scenario for delayed Workday Payroll deployment </a:t>
            </a:r>
            <a:endParaRPr lang="en-US"/>
          </a:p>
        </p:txBody>
      </p:sp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152400" y="1180576"/>
          <a:ext cx="8839200" cy="2641600"/>
        </p:xfrm>
        <a:graphic>
          <a:graphicData uri="http://schemas.openxmlformats.org/presentationml/2006/ole">
            <p:oleObj spid="_x0000_s23557" name="Microsoft Excel 97 - 2004 Worksheet" r:id="rId3" imgW="8839200" imgH="2641600" progId="Excel.Sheet.8">
              <p:link updateAutomatic="1"/>
            </p:oleObj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2095500" y="4152900"/>
          <a:ext cx="3124200" cy="647700"/>
        </p:xfrm>
        <a:graphic>
          <a:graphicData uri="http://schemas.openxmlformats.org/presentationml/2006/ole">
            <p:oleObj spid="_x0000_s23558" name="Microsoft Excel 97 - 2004 Worksheet" r:id="rId4" imgW="3124200" imgH="647700" progId="Excel.Sheet.8">
              <p:link updateAutomatic="1"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31504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76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Goals and Approach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1411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Goal:</a:t>
            </a:r>
          </a:p>
          <a:p>
            <a:pPr lvl="1"/>
            <a:r>
              <a:rPr lang="en-US" sz="2400" dirty="0" smtClean="0"/>
              <a:t> Integrate Workday as a new </a:t>
            </a:r>
            <a:r>
              <a:rPr lang="en-US" sz="2400" dirty="0" err="1" smtClean="0"/>
              <a:t>SaaS</a:t>
            </a:r>
            <a:r>
              <a:rPr lang="en-US" sz="2400" dirty="0" smtClean="0"/>
              <a:t> HR /Payroll system with all Cornell systems that interoperate with Cornell’s current HR/Payroll solution.</a:t>
            </a:r>
          </a:p>
          <a:p>
            <a:r>
              <a:rPr lang="en-US" sz="2800" dirty="0" smtClean="0"/>
              <a:t>Approach: </a:t>
            </a:r>
          </a:p>
          <a:p>
            <a:pPr lvl="1"/>
            <a:r>
              <a:rPr lang="en-US" sz="2400" dirty="0" smtClean="0"/>
              <a:t>Phase 1 July 2012:</a:t>
            </a:r>
          </a:p>
          <a:p>
            <a:pPr lvl="2"/>
            <a:r>
              <a:rPr lang="en-US" sz="2000" dirty="0"/>
              <a:t>R</a:t>
            </a:r>
            <a:r>
              <a:rPr lang="en-US" sz="2000" dirty="0" smtClean="0"/>
              <a:t>emediate and integrate CU systems with Workday’s HR</a:t>
            </a:r>
          </a:p>
          <a:p>
            <a:pPr lvl="2"/>
            <a:r>
              <a:rPr lang="en-US" sz="2000" dirty="0" smtClean="0"/>
              <a:t>Keep PeopleSoft Payroll in place </a:t>
            </a:r>
          </a:p>
          <a:p>
            <a:pPr lvl="1"/>
            <a:r>
              <a:rPr lang="en-US" sz="2400" dirty="0" smtClean="0"/>
              <a:t>Phase 2 July 2013:</a:t>
            </a:r>
          </a:p>
          <a:p>
            <a:pPr lvl="2"/>
            <a:r>
              <a:rPr lang="en-US" sz="2000" dirty="0" err="1" smtClean="0"/>
              <a:t>Kronos</a:t>
            </a:r>
            <a:r>
              <a:rPr lang="en-US" sz="2000" dirty="0" smtClean="0"/>
              <a:t> Capital project (separate but related)</a:t>
            </a:r>
          </a:p>
          <a:p>
            <a:pPr lvl="2"/>
            <a:r>
              <a:rPr lang="en-US" sz="2000" dirty="0" smtClean="0"/>
              <a:t>Workday’s Payroll</a:t>
            </a:r>
          </a:p>
          <a:p>
            <a:pPr lvl="1"/>
            <a:r>
              <a:rPr lang="en-US" sz="2400" dirty="0"/>
              <a:t>Phase </a:t>
            </a:r>
            <a:r>
              <a:rPr lang="en-US" sz="2400" dirty="0" smtClean="0"/>
              <a:t>3 TBD:</a:t>
            </a:r>
          </a:p>
          <a:p>
            <a:pPr lvl="2"/>
            <a:r>
              <a:rPr lang="en-US" sz="2000" dirty="0" smtClean="0"/>
              <a:t>HR/Payroll data delivery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Scenario for delayed Workday Payroll deployment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81532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71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Costs and Optimizations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3068"/>
            <a:ext cx="8229600" cy="483923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4400" dirty="0" smtClean="0"/>
              <a:t>Cost Management: </a:t>
            </a:r>
          </a:p>
          <a:p>
            <a:pPr lvl="1"/>
            <a:r>
              <a:rPr lang="en-US" sz="3800" dirty="0" smtClean="0"/>
              <a:t>Reallocated staff will be used when possible.</a:t>
            </a:r>
          </a:p>
          <a:p>
            <a:pPr lvl="1"/>
            <a:r>
              <a:rPr lang="en-US" sz="3800" dirty="0"/>
              <a:t>C</a:t>
            </a:r>
            <a:r>
              <a:rPr lang="en-US" sz="3800" dirty="0" smtClean="0"/>
              <a:t>ontractors will be hired when CU talent shortages and resource availability due to other projects require it.</a:t>
            </a:r>
          </a:p>
          <a:p>
            <a:r>
              <a:rPr lang="en-US" sz="4400" dirty="0" smtClean="0"/>
              <a:t>Cost reduction proposals:</a:t>
            </a:r>
          </a:p>
          <a:p>
            <a:pPr lvl="1"/>
            <a:r>
              <a:rPr lang="en-US" sz="3800" dirty="0" smtClean="0"/>
              <a:t>Delay </a:t>
            </a:r>
            <a:r>
              <a:rPr lang="en-US" sz="3800" i="1" dirty="0" smtClean="0"/>
              <a:t>Payroll via Workday </a:t>
            </a:r>
            <a:r>
              <a:rPr lang="en-US" sz="3800" dirty="0" smtClean="0"/>
              <a:t>to July 2013, enabling less use of consultants.</a:t>
            </a:r>
          </a:p>
          <a:p>
            <a:pPr lvl="1"/>
            <a:r>
              <a:rPr lang="en-US" sz="3800" dirty="0" smtClean="0"/>
              <a:t>Deliver the </a:t>
            </a:r>
            <a:r>
              <a:rPr lang="en-US" sz="3800" dirty="0" err="1" smtClean="0"/>
              <a:t>Kronos</a:t>
            </a:r>
            <a:r>
              <a:rPr lang="en-US" sz="3800" dirty="0" smtClean="0"/>
              <a:t> Capital project before July 1, 2013 to avoid remediation of COLTS. </a:t>
            </a:r>
          </a:p>
          <a:p>
            <a:pPr lvl="1"/>
            <a:r>
              <a:rPr lang="en-US" sz="3800" dirty="0" smtClean="0"/>
              <a:t>Create a PeopleSoft </a:t>
            </a:r>
            <a:r>
              <a:rPr lang="en-US" sz="3800" i="1" dirty="0" smtClean="0"/>
              <a:t>people data hub </a:t>
            </a:r>
            <a:r>
              <a:rPr lang="en-US" sz="3800" dirty="0" smtClean="0"/>
              <a:t>to avoid forcing multiple systems, such as the Directory and Emergency Mass Notification,  from  having multiple interfaces – one with Workday and one with PeopleSoft.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Scenario for delayed Workday Payroll deployment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79712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Assumptions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3638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Payroll office will need to use both Workday and PeopleSoft for 1 year.</a:t>
            </a:r>
          </a:p>
          <a:p>
            <a:r>
              <a:rPr lang="en-US" sz="2400" dirty="0" smtClean="0"/>
              <a:t>Workday job and benefit data will be sent and transformed to fit PeopleSoft job and benefit data structures </a:t>
            </a:r>
            <a:r>
              <a:rPr lang="en-US" sz="2400" b="1" dirty="0" smtClean="0"/>
              <a:t>exactly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The solution that extracts and transforms Workday job and benefit data will be used through the completion of phase 2 and then discarded.</a:t>
            </a:r>
          </a:p>
          <a:p>
            <a:r>
              <a:rPr lang="en-US" sz="2400" dirty="0" smtClean="0"/>
              <a:t>Payroll interfaces will continue from PeopleSoft through the end of Phase 2.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Scenario for delayed Workday Payroll deployment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39581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504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Stakeholders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29740"/>
            <a:ext cx="8229600" cy="483923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4400" dirty="0" smtClean="0"/>
              <a:t>People Data Hub stakeholders: </a:t>
            </a:r>
          </a:p>
          <a:p>
            <a:pPr lvl="1"/>
            <a:r>
              <a:rPr lang="en-US" sz="3800" dirty="0"/>
              <a:t>Student Administration, Contributor Relations, HR, </a:t>
            </a:r>
            <a:r>
              <a:rPr lang="en-US" sz="3800" dirty="0" smtClean="0"/>
              <a:t>Payroll, Identity Management, Data Administration</a:t>
            </a:r>
          </a:p>
          <a:p>
            <a:r>
              <a:rPr lang="en-US" sz="4400" dirty="0" smtClean="0"/>
              <a:t>Impacted Systems’ Functional Stakeholders:</a:t>
            </a:r>
          </a:p>
          <a:p>
            <a:pPr lvl="1"/>
            <a:r>
              <a:rPr lang="en-US" sz="3800" dirty="0" smtClean="0"/>
              <a:t>Directory, </a:t>
            </a:r>
            <a:r>
              <a:rPr lang="en-US" sz="3800" dirty="0" err="1" smtClean="0"/>
              <a:t>NetID</a:t>
            </a:r>
            <a:r>
              <a:rPr lang="en-US" sz="3800" dirty="0" smtClean="0"/>
              <a:t> Administration, Authorization tools: CIT/Identity Management</a:t>
            </a:r>
          </a:p>
          <a:p>
            <a:pPr lvl="1"/>
            <a:r>
              <a:rPr lang="en-US" sz="3800" dirty="0" smtClean="0"/>
              <a:t>Emergency </a:t>
            </a:r>
            <a:r>
              <a:rPr lang="en-US" sz="3800" dirty="0"/>
              <a:t>Mass Notification: CU Police</a:t>
            </a:r>
          </a:p>
          <a:p>
            <a:pPr lvl="1"/>
            <a:r>
              <a:rPr lang="en-US" sz="3800" dirty="0" smtClean="0"/>
              <a:t>Enterprise </a:t>
            </a:r>
            <a:r>
              <a:rPr lang="en-US" sz="3800" dirty="0"/>
              <a:t>Learning Management : Sponsored programs, Facilities, HR</a:t>
            </a:r>
          </a:p>
          <a:p>
            <a:pPr lvl="1"/>
            <a:r>
              <a:rPr lang="en-US" sz="3800" dirty="0" err="1" smtClean="0"/>
              <a:t>IDCard</a:t>
            </a:r>
            <a:r>
              <a:rPr lang="en-US" sz="3800" dirty="0" smtClean="0"/>
              <a:t> </a:t>
            </a:r>
            <a:r>
              <a:rPr lang="en-US" sz="3800" dirty="0"/>
              <a:t>:</a:t>
            </a:r>
            <a:r>
              <a:rPr lang="en-US" sz="3800" dirty="0" smtClean="0"/>
              <a:t> </a:t>
            </a:r>
            <a:r>
              <a:rPr lang="en-US" sz="3800" dirty="0"/>
              <a:t>Registrar</a:t>
            </a:r>
          </a:p>
          <a:p>
            <a:pPr lvl="1"/>
            <a:r>
              <a:rPr lang="en-US" sz="3800" dirty="0" smtClean="0"/>
              <a:t>KFS </a:t>
            </a:r>
            <a:r>
              <a:rPr lang="en-US" sz="3800" dirty="0"/>
              <a:t>(Budget, Labor Ledger, GL) </a:t>
            </a:r>
            <a:r>
              <a:rPr lang="en-US" sz="3800" dirty="0" smtClean="0"/>
              <a:t>: </a:t>
            </a:r>
            <a:r>
              <a:rPr lang="en-US" sz="3800" dirty="0"/>
              <a:t>DFA/Accounting, Budget office, DFA/</a:t>
            </a:r>
            <a:r>
              <a:rPr lang="en-US" sz="3800" dirty="0" smtClean="0"/>
              <a:t>Payroll</a:t>
            </a:r>
          </a:p>
          <a:p>
            <a:pPr lvl="1"/>
            <a:r>
              <a:rPr lang="en-US" sz="3800" dirty="0" err="1" smtClean="0"/>
              <a:t>Kronos</a:t>
            </a:r>
            <a:r>
              <a:rPr lang="en-US" sz="3800" dirty="0"/>
              <a:t> </a:t>
            </a:r>
            <a:r>
              <a:rPr lang="en-US" sz="3800" dirty="0" smtClean="0"/>
              <a:t>(time collection): DFA/Payroll</a:t>
            </a:r>
            <a:endParaRPr lang="en-US" sz="3800" dirty="0"/>
          </a:p>
          <a:p>
            <a:pPr lvl="1"/>
            <a:r>
              <a:rPr lang="en-US" sz="3800" dirty="0" smtClean="0"/>
              <a:t>United Way: DFA/UBSC</a:t>
            </a:r>
          </a:p>
          <a:p>
            <a:pPr lvl="1"/>
            <a:r>
              <a:rPr lang="en-US" sz="3800" dirty="0"/>
              <a:t>Voyager : Library</a:t>
            </a:r>
            <a:endParaRPr lang="en-US" sz="2900" dirty="0"/>
          </a:p>
          <a:p>
            <a:pPr marL="457200" lvl="1" indent="0">
              <a:buNone/>
            </a:pPr>
            <a:endParaRPr lang="en-US" sz="2900" dirty="0" smtClean="0"/>
          </a:p>
          <a:p>
            <a:pPr lvl="1"/>
            <a:endParaRPr lang="en-US" sz="2900" dirty="0"/>
          </a:p>
          <a:p>
            <a:endParaRPr lang="en-US" sz="44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Scenario for delayed Workday Payroll deployment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8494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105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Recommended Workday Deployment Project Structure</a:t>
            </a:r>
            <a:endParaRPr lang="en-US" sz="3200" dirty="0"/>
          </a:p>
        </p:txBody>
      </p:sp>
      <p:sp>
        <p:nvSpPr>
          <p:cNvPr id="6" name="Rounded Rectangle 5"/>
          <p:cNvSpPr/>
          <p:nvPr/>
        </p:nvSpPr>
        <p:spPr>
          <a:xfrm>
            <a:off x="5677962" y="1676408"/>
            <a:ext cx="1481668" cy="84666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Stakeholders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505202" y="1676405"/>
            <a:ext cx="1763182" cy="84666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Director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1572685" y="5441957"/>
            <a:ext cx="2556933" cy="84666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Technical team</a:t>
            </a:r>
            <a:endParaRPr lang="en-US" dirty="0"/>
          </a:p>
        </p:txBody>
      </p:sp>
      <p:cxnSp>
        <p:nvCxnSpPr>
          <p:cNvPr id="13" name="Elbow Connector 12"/>
          <p:cNvCxnSpPr>
            <a:stCxn id="35" idx="0"/>
          </p:cNvCxnSpPr>
          <p:nvPr/>
        </p:nvCxnSpPr>
        <p:spPr>
          <a:xfrm rot="5400000" flipH="1" flipV="1">
            <a:off x="3330044" y="3240095"/>
            <a:ext cx="571505" cy="154199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67" idx="0"/>
            <a:endCxn id="90" idx="2"/>
          </p:cNvCxnSpPr>
          <p:nvPr/>
        </p:nvCxnSpPr>
        <p:spPr>
          <a:xfrm rot="16200000" flipV="1">
            <a:off x="4746625" y="3365507"/>
            <a:ext cx="565154" cy="1297518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90" idx="0"/>
            <a:endCxn id="8" idx="2"/>
          </p:cNvCxnSpPr>
          <p:nvPr/>
        </p:nvCxnSpPr>
        <p:spPr>
          <a:xfrm rot="5400000" flipH="1" flipV="1">
            <a:off x="4202642" y="2700872"/>
            <a:ext cx="361952" cy="635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8" idx="3"/>
            <a:endCxn id="6" idx="1"/>
          </p:cNvCxnSpPr>
          <p:nvPr/>
        </p:nvCxnSpPr>
        <p:spPr>
          <a:xfrm>
            <a:off x="5268384" y="2099738"/>
            <a:ext cx="409578" cy="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8" idx="1"/>
            <a:endCxn id="80" idx="3"/>
          </p:cNvCxnSpPr>
          <p:nvPr/>
        </p:nvCxnSpPr>
        <p:spPr>
          <a:xfrm rot="10800000" flipV="1">
            <a:off x="3114676" y="2099737"/>
            <a:ext cx="390526" cy="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1566333" y="4296843"/>
            <a:ext cx="2556933" cy="79586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Integration and Remediation Technical Project Manager</a:t>
            </a:r>
            <a:endParaRPr lang="en-US" dirty="0"/>
          </a:p>
        </p:txBody>
      </p:sp>
      <p:cxnSp>
        <p:nvCxnSpPr>
          <p:cNvPr id="39" name="Elbow Connector 38"/>
          <p:cNvCxnSpPr>
            <a:stCxn id="11" idx="0"/>
            <a:endCxn id="35" idx="2"/>
          </p:cNvCxnSpPr>
          <p:nvPr/>
        </p:nvCxnSpPr>
        <p:spPr>
          <a:xfrm rot="16200000" flipV="1">
            <a:off x="2673352" y="5264157"/>
            <a:ext cx="349249" cy="6352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>
            <a:off x="4399494" y="4296843"/>
            <a:ext cx="2556933" cy="79586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Workday Functional </a:t>
            </a:r>
            <a:r>
              <a:rPr lang="en-US" dirty="0"/>
              <a:t>adoption team</a:t>
            </a:r>
          </a:p>
        </p:txBody>
      </p:sp>
      <p:sp>
        <p:nvSpPr>
          <p:cNvPr id="80" name="Rounded Rectangle 79"/>
          <p:cNvSpPr/>
          <p:nvPr/>
        </p:nvSpPr>
        <p:spPr>
          <a:xfrm>
            <a:off x="1351494" y="1676408"/>
            <a:ext cx="1763182" cy="84666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Exec Sponsors</a:t>
            </a:r>
          </a:p>
        </p:txBody>
      </p:sp>
      <p:sp>
        <p:nvSpPr>
          <p:cNvPr id="90" name="Rounded Rectangle 89"/>
          <p:cNvSpPr/>
          <p:nvPr/>
        </p:nvSpPr>
        <p:spPr>
          <a:xfrm>
            <a:off x="3498852" y="2885023"/>
            <a:ext cx="1763182" cy="84666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Workday Project </a:t>
            </a:r>
            <a:r>
              <a:rPr lang="en-US" dirty="0"/>
              <a:t>Manager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05551"/>
            <a:ext cx="2895600" cy="365125"/>
          </a:xfrm>
        </p:spPr>
        <p:txBody>
          <a:bodyPr/>
          <a:lstStyle/>
          <a:p>
            <a:r>
              <a:rPr lang="en-US" dirty="0" smtClean="0"/>
              <a:t>Scenario for delayed Workday Payroll deployment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29488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3673" y="-3763"/>
            <a:ext cx="7308245" cy="71590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Timeline with deliverables</a:t>
            </a:r>
            <a:endParaRPr lang="en-US" sz="3200" dirty="0"/>
          </a:p>
        </p:txBody>
      </p:sp>
      <p:sp>
        <p:nvSpPr>
          <p:cNvPr id="10" name="Cube 9"/>
          <p:cNvSpPr/>
          <p:nvPr/>
        </p:nvSpPr>
        <p:spPr>
          <a:xfrm>
            <a:off x="422705" y="1521685"/>
            <a:ext cx="2600632" cy="442590"/>
          </a:xfrm>
          <a:prstGeom prst="cube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Phase 1</a:t>
            </a:r>
            <a:endParaRPr lang="en-US" dirty="0"/>
          </a:p>
        </p:txBody>
      </p:sp>
      <p:sp>
        <p:nvSpPr>
          <p:cNvPr id="11" name="Cube 10"/>
          <p:cNvSpPr/>
          <p:nvPr/>
        </p:nvSpPr>
        <p:spPr>
          <a:xfrm>
            <a:off x="2984006" y="1521685"/>
            <a:ext cx="2600632" cy="442590"/>
          </a:xfrm>
          <a:prstGeom prst="cube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Phase 2</a:t>
            </a:r>
            <a:endParaRPr lang="en-US" dirty="0"/>
          </a:p>
        </p:txBody>
      </p:sp>
      <p:sp>
        <p:nvSpPr>
          <p:cNvPr id="12" name="Cube 11"/>
          <p:cNvSpPr/>
          <p:nvPr/>
        </p:nvSpPr>
        <p:spPr>
          <a:xfrm>
            <a:off x="5543668" y="1521685"/>
            <a:ext cx="2600632" cy="442590"/>
          </a:xfrm>
          <a:prstGeom prst="cube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Phase 3</a:t>
            </a:r>
            <a:endParaRPr lang="en-US" dirty="0"/>
          </a:p>
        </p:txBody>
      </p:sp>
      <p:sp>
        <p:nvSpPr>
          <p:cNvPr id="14" name="Rounded Rectangular Callout 13"/>
          <p:cNvSpPr/>
          <p:nvPr/>
        </p:nvSpPr>
        <p:spPr>
          <a:xfrm>
            <a:off x="7551524" y="2521617"/>
            <a:ext cx="1135276" cy="949724"/>
          </a:xfrm>
          <a:prstGeom prst="wedgeRoundRectCallout">
            <a:avLst>
              <a:gd name="adj1" fmla="val -8974"/>
              <a:gd name="adj2" fmla="val -11078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b="1" dirty="0" smtClean="0"/>
              <a:t>Workday Phase 3:</a:t>
            </a:r>
          </a:p>
          <a:p>
            <a:r>
              <a:rPr lang="en-US" sz="1400" dirty="0" smtClean="0"/>
              <a:t>Data delivery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80433" y="1210234"/>
            <a:ext cx="86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July 2011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625076" y="1216282"/>
            <a:ext cx="8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July 2012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5229093" y="1212477"/>
            <a:ext cx="8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July 2013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7413588" y="1000839"/>
            <a:ext cx="10921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Phase 3 end:</a:t>
            </a:r>
          </a:p>
          <a:p>
            <a:r>
              <a:rPr lang="en-US" sz="1400" dirty="0" smtClean="0"/>
              <a:t> TBD</a:t>
            </a:r>
            <a:endParaRPr lang="en-US" sz="1400" dirty="0"/>
          </a:p>
        </p:txBody>
      </p:sp>
      <p:sp>
        <p:nvSpPr>
          <p:cNvPr id="21" name="Rounded Rectangular Callout 20"/>
          <p:cNvSpPr/>
          <p:nvPr/>
        </p:nvSpPr>
        <p:spPr>
          <a:xfrm>
            <a:off x="3023337" y="2521617"/>
            <a:ext cx="1556464" cy="2463799"/>
          </a:xfrm>
          <a:prstGeom prst="wedgeRoundRectCallout">
            <a:avLst>
              <a:gd name="adj1" fmla="val 85460"/>
              <a:gd name="adj2" fmla="val -7050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b="1" dirty="0" err="1" smtClean="0"/>
              <a:t>Kronos</a:t>
            </a:r>
            <a:r>
              <a:rPr lang="en-US" sz="1400" b="1" dirty="0" smtClean="0"/>
              <a:t> Capital Project: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Upgrade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/>
              <a:t>E</a:t>
            </a:r>
            <a:r>
              <a:rPr lang="en-US" sz="1400" dirty="0" smtClean="0"/>
              <a:t>xpand use to 24 additional units 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Switch 7000  users from COLTS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558306" y="2522699"/>
            <a:ext cx="2425700" cy="3022592"/>
          </a:xfrm>
          <a:prstGeom prst="wedgeRoundRectCallout">
            <a:avLst>
              <a:gd name="adj1" fmla="val 46206"/>
              <a:gd name="adj2" fmla="val -69689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b="1" dirty="0" smtClean="0"/>
              <a:t>Workday Phase 1: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ID </a:t>
            </a:r>
            <a:r>
              <a:rPr lang="en-US" sz="1400" dirty="0" err="1" smtClean="0"/>
              <a:t>Mgmt</a:t>
            </a:r>
            <a:r>
              <a:rPr lang="en-US" sz="1400" dirty="0" smtClean="0"/>
              <a:t> </a:t>
            </a:r>
            <a:r>
              <a:rPr lang="en-US" sz="1400" dirty="0"/>
              <a:t>– Authentication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Integration Architecture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PeopleSoft</a:t>
            </a:r>
            <a:r>
              <a:rPr lang="en-US" sz="1400" dirty="0"/>
              <a:t> </a:t>
            </a:r>
            <a:r>
              <a:rPr lang="en-US" sz="1400" dirty="0" smtClean="0"/>
              <a:t>integrations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PeopleSoft People data hub with job data and benefits deductions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Student Employment (</a:t>
            </a:r>
            <a:r>
              <a:rPr lang="en-US" sz="1400" dirty="0"/>
              <a:t>p</a:t>
            </a:r>
            <a:r>
              <a:rPr lang="en-US" sz="1400" dirty="0" smtClean="0"/>
              <a:t>art 1)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/>
              <a:t>Needs analysis for data </a:t>
            </a:r>
            <a:r>
              <a:rPr lang="en-US" sz="1400" dirty="0" smtClean="0"/>
              <a:t>delivery</a:t>
            </a:r>
            <a:endParaRPr lang="en-US" sz="1400" dirty="0"/>
          </a:p>
        </p:txBody>
      </p:sp>
      <p:sp>
        <p:nvSpPr>
          <p:cNvPr id="24" name="Rounded Rectangular Callout 23"/>
          <p:cNvSpPr/>
          <p:nvPr/>
        </p:nvSpPr>
        <p:spPr>
          <a:xfrm>
            <a:off x="4682477" y="2521618"/>
            <a:ext cx="2731111" cy="3608258"/>
          </a:xfrm>
          <a:prstGeom prst="wedgeRoundRectCallout">
            <a:avLst>
              <a:gd name="adj1" fmla="val -22024"/>
              <a:gd name="adj2" fmla="val -65988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b="1" dirty="0" smtClean="0"/>
              <a:t>Workday Phase 2: (</a:t>
            </a:r>
            <a:r>
              <a:rPr lang="en-US" sz="1400" dirty="0" smtClean="0"/>
              <a:t>All Payroll related </a:t>
            </a:r>
            <a:r>
              <a:rPr lang="en-US" sz="1400" dirty="0" err="1" smtClean="0"/>
              <a:t>remediations</a:t>
            </a:r>
            <a:r>
              <a:rPr lang="en-US" sz="1400" dirty="0"/>
              <a:t>)</a:t>
            </a:r>
            <a:endParaRPr lang="en-US" sz="1400" dirty="0" smtClean="0"/>
          </a:p>
          <a:p>
            <a:pPr marL="171450" indent="-171450">
              <a:buFont typeface="Arial"/>
              <a:buChar char="•"/>
            </a:pPr>
            <a:r>
              <a:rPr lang="en-US" sz="1400" dirty="0"/>
              <a:t>COLTS (Decommission)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ELM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/>
              <a:t>Harris Connect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ID </a:t>
            </a:r>
            <a:r>
              <a:rPr lang="en-US" sz="1400" dirty="0"/>
              <a:t>Card 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/>
              <a:t>ID </a:t>
            </a:r>
            <a:r>
              <a:rPr lang="en-US" sz="1400" dirty="0" err="1"/>
              <a:t>Mgmt</a:t>
            </a:r>
            <a:r>
              <a:rPr lang="en-US" sz="1400" dirty="0"/>
              <a:t> – Provisioning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KFS</a:t>
            </a:r>
            <a:endParaRPr lang="en-US" sz="1400" dirty="0"/>
          </a:p>
          <a:p>
            <a:pPr marL="171450" indent="-171450">
              <a:buFont typeface="Arial"/>
              <a:buChar char="•"/>
            </a:pPr>
            <a:r>
              <a:rPr lang="en-US" sz="1400" dirty="0" err="1"/>
              <a:t>Kronos</a:t>
            </a:r>
            <a:r>
              <a:rPr lang="en-US" sz="1400" dirty="0"/>
              <a:t> integration and  </a:t>
            </a:r>
            <a:r>
              <a:rPr lang="en-US" sz="1400" dirty="0" smtClean="0"/>
              <a:t>remediation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Payroll data conversion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err="1" smtClean="0"/>
              <a:t>Statler</a:t>
            </a:r>
            <a:endParaRPr lang="en-US" sz="1400" dirty="0"/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Student </a:t>
            </a:r>
            <a:r>
              <a:rPr lang="en-US" sz="1400" dirty="0"/>
              <a:t>Employment (part 2)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/>
              <a:t>Traffic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United </a:t>
            </a:r>
            <a:r>
              <a:rPr lang="en-US" sz="1400" dirty="0"/>
              <a:t>Way </a:t>
            </a:r>
            <a:endParaRPr lang="en-US" sz="1400" dirty="0" smtClean="0"/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Windstar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Scenario for delayed Workday Payroll deployment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6061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orkdayPhas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63178" y="558801"/>
            <a:ext cx="7837356" cy="6219602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0" y="38100"/>
            <a:ext cx="9144000" cy="7159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Appendix A: System Impact Diagram, Phase 1</a:t>
            </a:r>
            <a:endParaRPr lang="en-US" sz="32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Scenario for delayed Workday Payroll deployment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224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orkdayContex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32660" y="541868"/>
            <a:ext cx="7577503" cy="6012116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Scenario for delayed Workday Payroll deployment </a:t>
            </a:r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0" y="38100"/>
            <a:ext cx="9144000" cy="7159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Appendix B: System Impact Diagram, Phase 2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0458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3415</TotalTime>
  <Words>609</Words>
  <Application>Microsoft Macintosh PowerPoint</Application>
  <PresentationFormat>On-screen Show (4:3)</PresentationFormat>
  <Paragraphs>100</Paragraphs>
  <Slides>10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Office Theme</vt:lpstr>
      <vt:lpstr>!Details!R48C17:R53C22</vt:lpstr>
      <vt:lpstr>!Details!R55C17:R56C18</vt:lpstr>
      <vt:lpstr>Workday/CIT Technical Impact Discovery Project  Executive Summary  Scenario for delayed Workday Payroll deployment  June 1, 2011</vt:lpstr>
      <vt:lpstr>Goals and Approach</vt:lpstr>
      <vt:lpstr>Costs and Optimizations</vt:lpstr>
      <vt:lpstr>Assumptions</vt:lpstr>
      <vt:lpstr>Stakeholders</vt:lpstr>
      <vt:lpstr>Recommended Workday Deployment Project Structure</vt:lpstr>
      <vt:lpstr>Timeline with deliverables</vt:lpstr>
      <vt:lpstr>Slide 8</vt:lpstr>
      <vt:lpstr>Slide 9</vt:lpstr>
      <vt:lpstr>Appendix C: Total Cost 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Concepts, costs and schedule for a pragmatic deployment</dc:title>
  <dc:creator>Steve Lutter</dc:creator>
  <cp:lastModifiedBy>Steve Lutter</cp:lastModifiedBy>
  <cp:revision>85</cp:revision>
  <cp:lastPrinted>2011-06-01T19:26:52Z</cp:lastPrinted>
  <dcterms:created xsi:type="dcterms:W3CDTF">2011-06-01T23:47:18Z</dcterms:created>
  <dcterms:modified xsi:type="dcterms:W3CDTF">2011-06-02T02:01:40Z</dcterms:modified>
</cp:coreProperties>
</file>