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charts/chart4.xml" ContentType="application/vnd.openxmlformats-officedocument.drawingml.chart+xml"/>
  <Override PartName="/docProps/core.xml" ContentType="application/vnd.openxmlformats-package.core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docProps/app.xml" ContentType="application/vnd.openxmlformats-officedocument.extended-properties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charts/chart3.xml" ContentType="application/vnd.openxmlformats-officedocument.drawingml.chart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57" r:id="rId18"/>
    <p:sldId id="258" r:id="rId19"/>
    <p:sldId id="259" r:id="rId20"/>
    <p:sldId id="26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9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l9:Downloads:RevisedWorkdayTechEstimates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l9:Downloads:RevisedWorkdayTechEstimates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l9:Downloads:RevisedWorkdayTechEstimates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hl9:Downloads:RevisedWorkdayTechEstimates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layout/>
    </c:title>
    <c:plotArea>
      <c:layout/>
      <c:pieChart>
        <c:varyColors val="1"/>
        <c:ser>
          <c:idx val="0"/>
          <c:order val="0"/>
          <c:tx>
            <c:v>Low Estimates</c:v>
          </c:tx>
          <c:cat>
            <c:strRef>
              <c:f>SummaryofOptions!$A$5:$A$9</c:f>
              <c:strCache>
                <c:ptCount val="5"/>
                <c:pt idx="0">
                  <c:v>Identity Management and IT Security</c:v>
                </c:pt>
                <c:pt idx="1">
                  <c:v>Direct, Core Workday transactional impact</c:v>
                </c:pt>
                <c:pt idx="2">
                  <c:v>Data delivery, warehouses and BI</c:v>
                </c:pt>
                <c:pt idx="3">
                  <c:v>Niche or unit apps</c:v>
                </c:pt>
                <c:pt idx="4">
                  <c:v>General Technical and project management</c:v>
                </c:pt>
              </c:strCache>
            </c:strRef>
          </c:cat>
          <c:val>
            <c:numRef>
              <c:f>SummaryofOptions!$D$5:$D$9</c:f>
              <c:numCache>
                <c:formatCode>\$#,##0</c:formatCode>
                <c:ptCount val="5"/>
                <c:pt idx="0">
                  <c:v>58000.0</c:v>
                </c:pt>
                <c:pt idx="1">
                  <c:v>757000.0</c:v>
                </c:pt>
                <c:pt idx="2">
                  <c:v>0.0</c:v>
                </c:pt>
                <c:pt idx="3">
                  <c:v>68000.0</c:v>
                </c:pt>
                <c:pt idx="4">
                  <c:v>189000.0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layout/>
    </c:title>
    <c:plotArea>
      <c:layout/>
      <c:pieChart>
        <c:varyColors val="1"/>
        <c:ser>
          <c:idx val="0"/>
          <c:order val="0"/>
          <c:tx>
            <c:v>High Estimates</c:v>
          </c:tx>
          <c:cat>
            <c:strRef>
              <c:f>SummaryofOptions!$A$5:$A$9</c:f>
              <c:strCache>
                <c:ptCount val="5"/>
                <c:pt idx="0">
                  <c:v>Identity Management and IT Security</c:v>
                </c:pt>
                <c:pt idx="1">
                  <c:v>Direct, Core Workday transactional impact</c:v>
                </c:pt>
                <c:pt idx="2">
                  <c:v>Data delivery, warehouses and BI</c:v>
                </c:pt>
                <c:pt idx="3">
                  <c:v>Niche or unit apps</c:v>
                </c:pt>
                <c:pt idx="4">
                  <c:v>General Technical and project management</c:v>
                </c:pt>
              </c:strCache>
            </c:strRef>
          </c:cat>
          <c:val>
            <c:numRef>
              <c:f>SummaryofOptions!$E$5:$E$9</c:f>
              <c:numCache>
                <c:formatCode>\$#,##0</c:formatCode>
                <c:ptCount val="5"/>
                <c:pt idx="0">
                  <c:v>112000.0</c:v>
                </c:pt>
                <c:pt idx="1">
                  <c:v>1.197E6</c:v>
                </c:pt>
                <c:pt idx="2">
                  <c:v>3.0E6</c:v>
                </c:pt>
                <c:pt idx="3">
                  <c:v>85500.0</c:v>
                </c:pt>
                <c:pt idx="4">
                  <c:v>371000.0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/>
          </a:pPr>
          <a:endParaRPr lang="en-US"/>
        </a:p>
      </c:txPr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3 options for low estimates </a:t>
            </a:r>
            <a:r>
              <a:rPr lang="en-US" baseline="0"/>
              <a:t>for each category. No data delivery work is included.</a:t>
            </a:r>
            <a:endParaRPr lang="en-US"/>
          </a:p>
        </c:rich>
      </c:tx>
      <c:layout/>
    </c:title>
    <c:plotArea>
      <c:layout/>
      <c:lineChart>
        <c:grouping val="standard"/>
        <c:ser>
          <c:idx val="4"/>
          <c:order val="0"/>
          <c:tx>
            <c:strRef>
              <c:f>Charts!$A$82:$B$82</c:f>
              <c:strCache>
                <c:ptCount val="1"/>
                <c:pt idx="0">
                  <c:v>Identity Management and IT Security Low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Charts!$C$82:$E$82</c:f>
              <c:numCache>
                <c:formatCode>\$#,##0</c:formatCode>
                <c:ptCount val="3"/>
                <c:pt idx="0">
                  <c:v>58000.0</c:v>
                </c:pt>
                <c:pt idx="1">
                  <c:v>82166.66666666667</c:v>
                </c:pt>
                <c:pt idx="2">
                  <c:v>87000.0</c:v>
                </c:pt>
              </c:numCache>
            </c:numRef>
          </c:val>
        </c:ser>
        <c:ser>
          <c:idx val="1"/>
          <c:order val="1"/>
          <c:tx>
            <c:strRef>
              <c:f>Charts!$A$84:$B$84</c:f>
              <c:strCache>
                <c:ptCount val="1"/>
                <c:pt idx="0">
                  <c:v>Direct, Core Workday transactional impact Low</c:v>
                </c:pt>
              </c:strCache>
            </c:strRef>
          </c:tx>
          <c:marker>
            <c:symbol val="none"/>
          </c:marker>
          <c:val>
            <c:numRef>
              <c:f>Charts!$C$84:$E$84</c:f>
              <c:numCache>
                <c:formatCode>\$#,##0</c:formatCode>
                <c:ptCount val="3"/>
                <c:pt idx="0">
                  <c:v>757000.0</c:v>
                </c:pt>
                <c:pt idx="1">
                  <c:v>1.07241666666667E6</c:v>
                </c:pt>
                <c:pt idx="2">
                  <c:v>1.1355E6</c:v>
                </c:pt>
              </c:numCache>
            </c:numRef>
          </c:val>
        </c:ser>
        <c:ser>
          <c:idx val="3"/>
          <c:order val="2"/>
          <c:tx>
            <c:strRef>
              <c:f>Charts!$A$86:$B$86</c:f>
              <c:strCache>
                <c:ptCount val="1"/>
                <c:pt idx="0">
                  <c:v>Data delivery, warehouses and BI Low</c:v>
                </c:pt>
              </c:strCache>
            </c:strRef>
          </c:tx>
          <c:marker>
            <c:symbol val="none"/>
          </c:marker>
          <c:val>
            <c:numRef>
              <c:f>Charts!$C$86:$E$86</c:f>
              <c:numCache>
                <c:formatCode>\$#,##0</c:formatCode>
                <c:ptCount val="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</c:numCache>
            </c:numRef>
          </c:val>
        </c:ser>
        <c:ser>
          <c:idx val="6"/>
          <c:order val="3"/>
          <c:tx>
            <c:strRef>
              <c:f>Charts!$A$88:$B$88</c:f>
              <c:strCache>
                <c:ptCount val="1"/>
                <c:pt idx="0">
                  <c:v>Niche or unit apps Low</c:v>
                </c:pt>
              </c:strCache>
            </c:strRef>
          </c:tx>
          <c:marker>
            <c:symbol val="none"/>
          </c:marker>
          <c:val>
            <c:numRef>
              <c:f>Charts!$C$88:$E$88</c:f>
              <c:numCache>
                <c:formatCode>\$#,##0</c:formatCode>
                <c:ptCount val="3"/>
                <c:pt idx="0">
                  <c:v>68000.0</c:v>
                </c:pt>
                <c:pt idx="1">
                  <c:v>96333.33333333334</c:v>
                </c:pt>
                <c:pt idx="2">
                  <c:v>121125.0</c:v>
                </c:pt>
              </c:numCache>
            </c:numRef>
          </c:val>
        </c:ser>
        <c:ser>
          <c:idx val="8"/>
          <c:order val="4"/>
          <c:tx>
            <c:strRef>
              <c:f>Charts!$A$90:$B$90</c:f>
              <c:strCache>
                <c:ptCount val="1"/>
                <c:pt idx="0">
                  <c:v>General Technical and project management Low</c:v>
                </c:pt>
              </c:strCache>
            </c:strRef>
          </c:tx>
          <c:marker>
            <c:symbol val="none"/>
          </c:marker>
          <c:val>
            <c:numRef>
              <c:f>Charts!$E$90</c:f>
              <c:numCache>
                <c:formatCode>\$#,##0</c:formatCode>
                <c:ptCount val="1"/>
                <c:pt idx="0">
                  <c:v>283500.0</c:v>
                </c:pt>
              </c:numCache>
            </c:numRef>
          </c:val>
        </c:ser>
        <c:ser>
          <c:idx val="0"/>
          <c:order val="5"/>
          <c:tx>
            <c:strRef>
              <c:f>Charts!$A$92:$B$92</c:f>
              <c:strCache>
                <c:ptCount val="1"/>
                <c:pt idx="0">
                  <c:v>Totals Low</c:v>
                </c:pt>
              </c:strCache>
            </c:strRef>
          </c:tx>
          <c:marker>
            <c:symbol val="none"/>
          </c:marker>
          <c:val>
            <c:numRef>
              <c:f>Charts!$C$92:$E$92</c:f>
              <c:numCache>
                <c:formatCode>\$#,##0</c:formatCode>
                <c:ptCount val="3"/>
                <c:pt idx="0">
                  <c:v>1.072E6</c:v>
                </c:pt>
                <c:pt idx="1">
                  <c:v>1.51866666666667E6</c:v>
                </c:pt>
                <c:pt idx="2">
                  <c:v>1.627125E6</c:v>
                </c:pt>
              </c:numCache>
            </c:numRef>
          </c:val>
        </c:ser>
        <c:marker val="1"/>
        <c:axId val="551205464"/>
        <c:axId val="474684472"/>
      </c:lineChart>
      <c:catAx>
        <c:axId val="55120546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4684472"/>
        <c:crosses val="autoZero"/>
        <c:auto val="1"/>
        <c:lblAlgn val="ctr"/>
        <c:lblOffset val="100"/>
      </c:catAx>
      <c:valAx>
        <c:axId val="474684472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Estimates converted from</a:t>
                </a:r>
                <a:r>
                  <a:rPr lang="en-US" sz="1400" baseline="0"/>
                  <a:t> hours based on rates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0"/>
              <c:y val="0.235498657231289"/>
            </c:manualLayout>
          </c:layout>
        </c:title>
        <c:numFmt formatCode="\$#,##0" sourceLinked="1"/>
        <c:majorTickMark val="none"/>
        <c:tickLblPos val="nextTo"/>
        <c:crossAx val="551205464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8"/>
  <c:chart>
    <c:title>
      <c:tx>
        <c:rich>
          <a:bodyPr/>
          <a:lstStyle/>
          <a:p>
            <a:pPr>
              <a:defRPr/>
            </a:pPr>
            <a:r>
              <a:rPr lang="en-US"/>
              <a:t>3 options with </a:t>
            </a:r>
            <a:r>
              <a:rPr lang="en-US" baseline="0"/>
              <a:t>high estimates for each category</a:t>
            </a:r>
            <a:endParaRPr lang="en-US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Charts!$A$83:$B$83</c:f>
              <c:strCache>
                <c:ptCount val="1"/>
                <c:pt idx="0">
                  <c:v>Identity Management and IT Security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Charts!$C$83:$E$83</c:f>
              <c:numCache>
                <c:formatCode>\$#,##0</c:formatCode>
                <c:ptCount val="3"/>
                <c:pt idx="0">
                  <c:v>112000.0</c:v>
                </c:pt>
                <c:pt idx="1">
                  <c:v>158666.6666666667</c:v>
                </c:pt>
                <c:pt idx="2">
                  <c:v>168000.0</c:v>
                </c:pt>
              </c:numCache>
            </c:numRef>
          </c:val>
        </c:ser>
        <c:ser>
          <c:idx val="2"/>
          <c:order val="1"/>
          <c:tx>
            <c:strRef>
              <c:f>Charts!$A$85:$B$85</c:f>
              <c:strCache>
                <c:ptCount val="1"/>
                <c:pt idx="0">
                  <c:v>Direct, Core Workday transactional impact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Charts!$C$85:$E$85</c:f>
              <c:numCache>
                <c:formatCode>\$#,##0</c:formatCode>
                <c:ptCount val="3"/>
                <c:pt idx="0">
                  <c:v>1.197E6</c:v>
                </c:pt>
                <c:pt idx="1">
                  <c:v>1.69575E6</c:v>
                </c:pt>
                <c:pt idx="2">
                  <c:v>1.7955E6</c:v>
                </c:pt>
              </c:numCache>
            </c:numRef>
          </c:val>
        </c:ser>
        <c:ser>
          <c:idx val="5"/>
          <c:order val="2"/>
          <c:tx>
            <c:strRef>
              <c:f>Charts!$A$87:$B$87</c:f>
              <c:strCache>
                <c:ptCount val="1"/>
                <c:pt idx="0">
                  <c:v>Data delivery, warehouses and BI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Charts!$C$87:$E$87</c:f>
              <c:numCache>
                <c:formatCode>\$#,##0</c:formatCode>
                <c:ptCount val="3"/>
                <c:pt idx="0">
                  <c:v>3.0E6</c:v>
                </c:pt>
                <c:pt idx="1">
                  <c:v>4.25E6</c:v>
                </c:pt>
                <c:pt idx="2">
                  <c:v>4.5E6</c:v>
                </c:pt>
              </c:numCache>
            </c:numRef>
          </c:val>
        </c:ser>
        <c:ser>
          <c:idx val="7"/>
          <c:order val="3"/>
          <c:tx>
            <c:strRef>
              <c:f>Charts!$A$89:$B$89</c:f>
              <c:strCache>
                <c:ptCount val="1"/>
                <c:pt idx="0">
                  <c:v>Niche or unit apps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Charts!$C$89:$E$89</c:f>
              <c:numCache>
                <c:formatCode>\$#,##0</c:formatCode>
                <c:ptCount val="3"/>
                <c:pt idx="0">
                  <c:v>85500.0</c:v>
                </c:pt>
                <c:pt idx="1">
                  <c:v>121125.0</c:v>
                </c:pt>
                <c:pt idx="2">
                  <c:v>128250.0</c:v>
                </c:pt>
              </c:numCache>
            </c:numRef>
          </c:val>
        </c:ser>
        <c:ser>
          <c:idx val="9"/>
          <c:order val="4"/>
          <c:tx>
            <c:strRef>
              <c:f>Charts!$A$91:$B$91</c:f>
              <c:strCache>
                <c:ptCount val="1"/>
                <c:pt idx="0">
                  <c:v>General Technical and project management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Charts!$C$91:$E$91</c:f>
              <c:numCache>
                <c:formatCode>\$#,##0</c:formatCode>
                <c:ptCount val="3"/>
                <c:pt idx="0">
                  <c:v>371000.0</c:v>
                </c:pt>
                <c:pt idx="1">
                  <c:v>525583.3333333334</c:v>
                </c:pt>
                <c:pt idx="2">
                  <c:v>556500.0</c:v>
                </c:pt>
              </c:numCache>
            </c:numRef>
          </c:val>
        </c:ser>
        <c:ser>
          <c:idx val="11"/>
          <c:order val="5"/>
          <c:tx>
            <c:strRef>
              <c:f>Charts!$A$93:$B$93</c:f>
              <c:strCache>
                <c:ptCount val="1"/>
                <c:pt idx="0">
                  <c:v>Totals High</c:v>
                </c:pt>
              </c:strCache>
            </c:strRef>
          </c:tx>
          <c:marker>
            <c:symbol val="none"/>
          </c:marker>
          <c:cat>
            <c:strRef>
              <c:f>Charts!$C$81:$E$81</c:f>
              <c:strCache>
                <c:ptCount val="3"/>
                <c:pt idx="0">
                  <c:v>At Cornell Rates (Start after 6/2012)</c:v>
                </c:pt>
                <c:pt idx="1">
                  <c:v>At 5/6 Consultants and 1/6 CU rates (for 1/2013)</c:v>
                </c:pt>
                <c:pt idx="2">
                  <c:v>At 100% Consultant Rates (for 7/2012)</c:v>
                </c:pt>
              </c:strCache>
            </c:strRef>
          </c:cat>
          <c:val>
            <c:numRef>
              <c:f>Charts!$C$93:$E$93</c:f>
              <c:numCache>
                <c:formatCode>\$#,##0</c:formatCode>
                <c:ptCount val="3"/>
                <c:pt idx="0">
                  <c:v>4.7655E6</c:v>
                </c:pt>
                <c:pt idx="1">
                  <c:v>6.751125E6</c:v>
                </c:pt>
                <c:pt idx="2">
                  <c:v>7.14825E6</c:v>
                </c:pt>
              </c:numCache>
            </c:numRef>
          </c:val>
        </c:ser>
        <c:marker val="1"/>
        <c:axId val="465895160"/>
        <c:axId val="474697176"/>
      </c:lineChart>
      <c:catAx>
        <c:axId val="4658951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4697176"/>
        <c:crosses val="autoZero"/>
        <c:auto val="1"/>
        <c:lblAlgn val="ctr"/>
        <c:lblOffset val="100"/>
      </c:catAx>
      <c:valAx>
        <c:axId val="474697176"/>
        <c:scaling>
          <c:orientation val="minMax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Estimates converted from</a:t>
                </a:r>
                <a:r>
                  <a:rPr lang="en-US" sz="1400" baseline="0"/>
                  <a:t> hours based on rates</a:t>
                </a:r>
                <a:endParaRPr lang="en-US" sz="1400"/>
              </a:p>
            </c:rich>
          </c:tx>
          <c:layout/>
        </c:title>
        <c:numFmt formatCode="\$#,##0" sourceLinked="1"/>
        <c:majorTickMark val="none"/>
        <c:tickLblPos val="nextTo"/>
        <c:crossAx val="465895160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6F816-0A4C-2949-A021-4CDD7B8E3423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DA06C-A1F9-DF44-8294-67CA711425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F3866-CE86-324F-B597-19BEA7FF57B4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8B3740-2265-F54B-9CB2-1BA8FDC337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3E4AA-0C26-D94C-B6B1-7F17D0E20C1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Workday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Revised technical summary</a:t>
            </a:r>
          </a:p>
          <a:p>
            <a:r>
              <a:rPr lang="en-US" dirty="0" smtClean="0"/>
              <a:t>May 17, 2011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Data delivery: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All </a:t>
            </a:r>
            <a:r>
              <a:rPr lang="en-US" dirty="0"/>
              <a:t>efforts concerning the HR-Payroll data warehouse and other warehouses and systems downstream of them is now </a:t>
            </a:r>
            <a:r>
              <a:rPr lang="en-US" i="1" dirty="0"/>
              <a:t>deemed </a:t>
            </a:r>
            <a:r>
              <a:rPr lang="en-US" i="1" dirty="0" smtClean="0"/>
              <a:t>optional</a:t>
            </a:r>
            <a:r>
              <a:rPr lang="en-US" i="1" dirty="0"/>
              <a:t> </a:t>
            </a:r>
            <a:r>
              <a:rPr lang="en-US" i="1" dirty="0" smtClean="0"/>
              <a:t>and the low estimate is zero.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business impact to units and their decision making based on that data is unknown.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HR has clearly stated a data warehouse is wanted and requirements are needed.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analysis is recommended to determine use of the data and to prioritize requirements.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high estimate is purely based on the effort (hours) spent to date and projected for the completion of the KDW.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Result: Changed to </a:t>
            </a:r>
            <a:r>
              <a:rPr lang="en-US" b="1" i="1" dirty="0" smtClean="0"/>
              <a:t>optional</a:t>
            </a:r>
            <a:r>
              <a:rPr lang="en-US" b="1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/>
              <a:t>Integration of People data: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Rather </a:t>
            </a:r>
            <a:r>
              <a:rPr lang="en-US" dirty="0"/>
              <a:t>than having EMN, Library and the </a:t>
            </a:r>
            <a:r>
              <a:rPr lang="en-US" dirty="0" err="1"/>
              <a:t>IdManagement</a:t>
            </a:r>
            <a:r>
              <a:rPr lang="en-US" dirty="0"/>
              <a:t> tools connect with Workday we would keep PeopleSoft as intact as possible to minimize changes to them.  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PeopleSoft </a:t>
            </a:r>
            <a:r>
              <a:rPr lang="en-US" dirty="0"/>
              <a:t>stays as the 'People Data Hub'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 </a:t>
            </a:r>
            <a:r>
              <a:rPr lang="en-US" dirty="0"/>
              <a:t>Architecturally  and for long term support it is better, but the financial implications of this change are</a:t>
            </a:r>
            <a:r>
              <a:rPr lang="en-US" dirty="0" smtClean="0"/>
              <a:t> relatively small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Creating </a:t>
            </a:r>
            <a:r>
              <a:rPr lang="en-US" dirty="0"/>
              <a:t>services for applications to get that data rather than using the high number of direct connects should be done,</a:t>
            </a:r>
            <a:r>
              <a:rPr lang="en-US" dirty="0" smtClean="0"/>
              <a:t> and is outside </a:t>
            </a:r>
            <a:r>
              <a:rPr lang="en-US" dirty="0"/>
              <a:t>the scope of Workday.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Result: Changed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Reserves for impacts to 'other' systems: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believe there are</a:t>
            </a:r>
            <a:r>
              <a:rPr lang="en-US" dirty="0" smtClean="0"/>
              <a:t> other </a:t>
            </a:r>
            <a:r>
              <a:rPr lang="en-US" dirty="0"/>
              <a:t>systems that will be impacted than those listed.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They </a:t>
            </a:r>
            <a:r>
              <a:rPr lang="en-US" dirty="0"/>
              <a:t>will either be allowed to fail or require separate funding to remediate.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Result: No longer included.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Consulting for Payroll: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If </a:t>
            </a:r>
            <a:r>
              <a:rPr lang="en-US" dirty="0"/>
              <a:t>Payroll wants additional consulting for help with tools such as Windstar  that CIT does not currently support it will require separate funding.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b="1" dirty="0" smtClean="0"/>
              <a:t>Result: No longer included.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Technical Project Management: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was moved up into the 'General technical and Project Management' category.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It is an hour count now rather than a % of the project.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Result: Reduced and moved.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discussed and not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Replace Id. Mgmt software: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PS Data Hub concept reduces impact.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  <a:p>
            <a:r>
              <a:rPr lang="en-US" b="1" dirty="0" smtClean="0"/>
              <a:t>Result: Effort reduced.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PeopleSoft as the person ‘data hub’</a:t>
            </a:r>
            <a:endParaRPr lang="en-US" dirty="0"/>
          </a:p>
        </p:txBody>
      </p:sp>
      <p:pic>
        <p:nvPicPr>
          <p:cNvPr id="4" name="Content Placeholder 3" descr="Workday_Context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2344" r="-12344"/>
          <a:stretch>
            <a:fillRect/>
          </a:stretch>
        </p:blipFill>
        <p:spPr>
          <a:xfrm>
            <a:off x="-308608" y="1417637"/>
            <a:ext cx="10326114" cy="567896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Ratios of efforts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1169373" y="2057400"/>
          <a:ext cx="6552521" cy="3675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Ratios of efforts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1169373" y="2063749"/>
          <a:ext cx="6896100" cy="4013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Costs of three options – Low Estimates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641533" y="1638086"/>
          <a:ext cx="8045267" cy="4648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Recap</a:t>
            </a:r>
          </a:p>
          <a:p>
            <a:r>
              <a:rPr lang="en-US" dirty="0" smtClean="0"/>
              <a:t>Assumptions</a:t>
            </a:r>
            <a:endParaRPr lang="en-US" dirty="0" smtClean="0"/>
          </a:p>
          <a:p>
            <a:r>
              <a:rPr lang="en-US" dirty="0" smtClean="0"/>
              <a:t>Changes</a:t>
            </a:r>
          </a:p>
          <a:p>
            <a:r>
              <a:rPr lang="en-US" dirty="0" smtClean="0"/>
              <a:t>Context diagram</a:t>
            </a:r>
          </a:p>
          <a:p>
            <a:r>
              <a:rPr lang="en-US" dirty="0" smtClean="0"/>
              <a:t>Estimates</a:t>
            </a:r>
          </a:p>
          <a:p>
            <a:pPr lvl="1"/>
            <a:r>
              <a:rPr lang="en-US" dirty="0" smtClean="0"/>
              <a:t>Low/High ratios</a:t>
            </a:r>
          </a:p>
          <a:p>
            <a:pPr lvl="1"/>
            <a:r>
              <a:rPr lang="en-US" dirty="0" smtClean="0"/>
              <a:t>Low/High by category by option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Costs of three options – High Estimates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457201" y="1958581"/>
          <a:ext cx="8229600" cy="3975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5/12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Scope: cost differentials</a:t>
            </a:r>
          </a:p>
          <a:p>
            <a:pPr lvl="1"/>
            <a:r>
              <a:rPr lang="en-US" dirty="0" smtClean="0"/>
              <a:t>separate must dos versus can waits</a:t>
            </a:r>
          </a:p>
          <a:p>
            <a:pPr lvl="1"/>
            <a:r>
              <a:rPr lang="en-US" dirty="0" smtClean="0"/>
              <a:t>Cornell specific customizations  - what can go and be redone and what are the cost implications near and long term?</a:t>
            </a:r>
          </a:p>
          <a:p>
            <a:pPr lvl="2"/>
            <a:r>
              <a:rPr lang="en-US" dirty="0" smtClean="0"/>
              <a:t>KRONOS customizations?</a:t>
            </a:r>
          </a:p>
          <a:p>
            <a:pPr lvl="2"/>
            <a:r>
              <a:rPr lang="en-US" dirty="0" err="1" smtClean="0"/>
              <a:t>IDmgmt</a:t>
            </a:r>
            <a:r>
              <a:rPr lang="en-US" dirty="0" smtClean="0"/>
              <a:t> Kerberos,….?</a:t>
            </a:r>
          </a:p>
          <a:p>
            <a:pPr lvl="2"/>
            <a:r>
              <a:rPr lang="en-US" dirty="0" smtClean="0"/>
              <a:t>what else?</a:t>
            </a:r>
          </a:p>
          <a:p>
            <a:pPr lvl="1"/>
            <a:r>
              <a:rPr lang="en-US" dirty="0" smtClean="0"/>
              <a:t>PS keeping HR/Payroll data as well...feeds stay intact and we keep the downstream feeds alone; figure out the impact of the jobs data and the impact to warehouses.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5/12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Schedule: cost differential </a:t>
            </a:r>
          </a:p>
          <a:p>
            <a:pPr lvl="1"/>
            <a:r>
              <a:rPr lang="en-US" dirty="0" smtClean="0"/>
              <a:t>July 2012</a:t>
            </a:r>
            <a:endParaRPr lang="en-US" dirty="0" smtClean="0"/>
          </a:p>
          <a:p>
            <a:pPr lvl="1"/>
            <a:r>
              <a:rPr lang="en-US" dirty="0" smtClean="0"/>
              <a:t>Jan 2013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5/12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Resources : cost differential </a:t>
            </a:r>
            <a:endParaRPr lang="en-US" dirty="0" smtClean="0"/>
          </a:p>
          <a:p>
            <a:pPr lvl="1"/>
            <a:r>
              <a:rPr lang="en-US" dirty="0" smtClean="0"/>
              <a:t>1/2013</a:t>
            </a:r>
          </a:p>
          <a:p>
            <a:pPr lvl="2"/>
            <a:r>
              <a:rPr lang="en-US" dirty="0" smtClean="0"/>
              <a:t>Consultants </a:t>
            </a:r>
            <a:r>
              <a:rPr lang="en-US" dirty="0" smtClean="0"/>
              <a:t>only (5/6 for Jan 2013)</a:t>
            </a:r>
          </a:p>
          <a:p>
            <a:pPr lvl="2"/>
            <a:r>
              <a:rPr lang="en-US" dirty="0" smtClean="0"/>
              <a:t>Maximizing reallocated internal (1/6 for Jan 2013)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7/2012</a:t>
            </a:r>
          </a:p>
          <a:p>
            <a:pPr lvl="2"/>
            <a:r>
              <a:rPr lang="en-US" dirty="0" smtClean="0"/>
              <a:t>100% consultants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5/12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Check in with other schools: </a:t>
            </a:r>
          </a:p>
          <a:p>
            <a:pPr lvl="1"/>
            <a:r>
              <a:rPr lang="en-US" dirty="0" smtClean="0"/>
              <a:t>: Georgetown , Brown, CMU Georgetown , Brown, CMU</a:t>
            </a:r>
            <a:r>
              <a:rPr lang="en-US" dirty="0" smtClean="0"/>
              <a:t> 	</a:t>
            </a:r>
          </a:p>
          <a:p>
            <a:pPr lvl="2"/>
            <a:r>
              <a:rPr lang="en-US" dirty="0" smtClean="0"/>
              <a:t>In progress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from 5/12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Validation of the conceptual </a:t>
            </a:r>
            <a:r>
              <a:rPr lang="en-US" dirty="0" smtClean="0"/>
              <a:t>diagrams</a:t>
            </a:r>
          </a:p>
          <a:p>
            <a:pPr lvl="1"/>
            <a:r>
              <a:rPr lang="en-US" dirty="0" smtClean="0"/>
              <a:t>From Interface inventory worked on with HR</a:t>
            </a:r>
          </a:p>
          <a:p>
            <a:pPr lvl="0"/>
            <a:r>
              <a:rPr lang="en-US" dirty="0" smtClean="0"/>
              <a:t>Add </a:t>
            </a:r>
            <a:r>
              <a:rPr lang="en-US" dirty="0" smtClean="0"/>
              <a:t>a bullet about the process to validate the data/scope</a:t>
            </a:r>
            <a:r>
              <a:rPr lang="en-US" dirty="0" smtClean="0"/>
              <a:t>.</a:t>
            </a:r>
            <a:r>
              <a:rPr lang="en-US" i="1" dirty="0" smtClean="0"/>
              <a:t>.</a:t>
            </a:r>
          </a:p>
          <a:p>
            <a:pPr lvl="1"/>
            <a:r>
              <a:rPr lang="en-US" i="1" dirty="0" smtClean="0"/>
              <a:t>Invited CIT reps, Workday Inc rep, and HR IT and HR project management to set of meetings</a:t>
            </a:r>
            <a:endParaRPr lang="en-US" dirty="0" smtClean="0"/>
          </a:p>
          <a:p>
            <a:pPr lvl="0"/>
            <a:r>
              <a:rPr lang="en-US" dirty="0" smtClean="0"/>
              <a:t>Get a cost for retaining our Consultant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In progress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Rates used:</a:t>
            </a:r>
          </a:p>
          <a:p>
            <a:pPr lvl="1"/>
            <a:r>
              <a:rPr lang="en-US" dirty="0" smtClean="0"/>
              <a:t>CU </a:t>
            </a:r>
            <a:r>
              <a:rPr lang="en-US" dirty="0"/>
              <a:t>Rates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$100</a:t>
            </a:r>
            <a:r>
              <a:rPr lang="en-US" dirty="0" smtClean="0"/>
              <a:t> </a:t>
            </a:r>
            <a:r>
              <a:rPr lang="en-US" dirty="0"/>
              <a:t>an hour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Consultant </a:t>
            </a:r>
            <a:r>
              <a:rPr lang="en-US" dirty="0"/>
              <a:t>Rates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/>
              <a:t>$150</a:t>
            </a:r>
            <a:r>
              <a:rPr lang="en-US" dirty="0" smtClean="0"/>
              <a:t> </a:t>
            </a:r>
            <a:r>
              <a:rPr lang="en-US" dirty="0"/>
              <a:t>an hour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Formula for January 2013:</a:t>
            </a:r>
          </a:p>
          <a:p>
            <a:pPr lvl="1"/>
            <a:r>
              <a:rPr lang="en-US" dirty="0" smtClean="0"/>
              <a:t>5</a:t>
            </a:r>
            <a:r>
              <a:rPr lang="en-US" dirty="0"/>
              <a:t>/6 and 1/6 formula = Through 6/2012 is 100% consultants and July 2012 to Jan 2013 is 50% consultants and 50% CU staff</a:t>
            </a:r>
            <a:r>
              <a:rPr lang="en-US" dirty="0" smtClean="0"/>
              <a:t> </a:t>
            </a:r>
            <a:r>
              <a:rPr lang="en-US" dirty="0"/>
              <a:t>Applicability of the formula: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5/6-1/</a:t>
            </a:r>
            <a:r>
              <a:rPr lang="en-US" dirty="0" smtClean="0"/>
              <a:t>6 </a:t>
            </a:r>
            <a:r>
              <a:rPr lang="en-US" dirty="0"/>
              <a:t>formula was applied across the board although it  may only need to be applied for certain activities and not others.</a:t>
            </a:r>
            <a:r>
              <a:rPr lang="en-US" dirty="0" smtClean="0"/>
              <a:t> </a:t>
            </a:r>
            <a:r>
              <a:rPr lang="en-US" dirty="0"/>
              <a:t>More analysis is needed to determine, for example, if it really applies to Identity Management's work.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Time collection:</a:t>
            </a:r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dirty="0" err="1"/>
              <a:t>Kronos</a:t>
            </a:r>
            <a:r>
              <a:rPr lang="en-US" dirty="0"/>
              <a:t> license and VM fees and upgrade project are entirely </a:t>
            </a:r>
            <a:r>
              <a:rPr lang="en-US" dirty="0" smtClean="0"/>
              <a:t>excluded.  </a:t>
            </a:r>
            <a:r>
              <a:rPr lang="en-US" dirty="0"/>
              <a:t>The costs still exist, and this is a prerequisite, but the costs will be counted separately in another project.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Result: No longer included.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5/16/11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3E4AA-0C26-D94C-B6B1-7F17D0E20C1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Workday - an IT impact assessment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1066</Words>
  <Application>Microsoft Macintosh PowerPoint</Application>
  <PresentationFormat>On-screen Show (4:3)</PresentationFormat>
  <Paragraphs>169</Paragraphs>
  <Slides>20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Workday </vt:lpstr>
      <vt:lpstr>Topics </vt:lpstr>
      <vt:lpstr>Recap from 5/12 </vt:lpstr>
      <vt:lpstr>Recap from 5/12 </vt:lpstr>
      <vt:lpstr>Recap from 5/12 </vt:lpstr>
      <vt:lpstr>Recap from 5/12 </vt:lpstr>
      <vt:lpstr>Recap from 5/12 </vt:lpstr>
      <vt:lpstr>Assumptions</vt:lpstr>
      <vt:lpstr>Changes made</vt:lpstr>
      <vt:lpstr>Changes made</vt:lpstr>
      <vt:lpstr>Changes made</vt:lpstr>
      <vt:lpstr>Changes made</vt:lpstr>
      <vt:lpstr>Changes made</vt:lpstr>
      <vt:lpstr>Changes Made</vt:lpstr>
      <vt:lpstr>Changes discussed and not made</vt:lpstr>
      <vt:lpstr>PeopleSoft as the person ‘data hub’</vt:lpstr>
      <vt:lpstr>Ratios of efforts</vt:lpstr>
      <vt:lpstr>Ratios of efforts</vt:lpstr>
      <vt:lpstr>Costs of three options – Low Estimates</vt:lpstr>
      <vt:lpstr>Costs of three options – High Estimates</vt:lpstr>
    </vt:vector>
  </TitlesOfParts>
  <Company>Cornell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Workday </dc:title>
  <dc:creator>Steve Lutter</dc:creator>
  <cp:lastModifiedBy>Steve Lutter</cp:lastModifiedBy>
  <cp:revision>4</cp:revision>
  <dcterms:created xsi:type="dcterms:W3CDTF">2011-05-16T23:56:10Z</dcterms:created>
  <dcterms:modified xsi:type="dcterms:W3CDTF">2011-05-17T00:06:09Z</dcterms:modified>
</cp:coreProperties>
</file>