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1"/>
  </p:notesMasterIdLst>
  <p:handoutMasterIdLst>
    <p:handoutMasterId r:id="rId32"/>
  </p:handoutMasterIdLst>
  <p:sldIdLst>
    <p:sldId id="256" r:id="rId2"/>
    <p:sldId id="257" r:id="rId3"/>
    <p:sldId id="316" r:id="rId4"/>
    <p:sldId id="262" r:id="rId5"/>
    <p:sldId id="317" r:id="rId6"/>
    <p:sldId id="315" r:id="rId7"/>
    <p:sldId id="305" r:id="rId8"/>
    <p:sldId id="323" r:id="rId9"/>
    <p:sldId id="314" r:id="rId10"/>
    <p:sldId id="288" r:id="rId11"/>
    <p:sldId id="277" r:id="rId12"/>
    <p:sldId id="278" r:id="rId13"/>
    <p:sldId id="279" r:id="rId14"/>
    <p:sldId id="259" r:id="rId15"/>
    <p:sldId id="321" r:id="rId16"/>
    <p:sldId id="322" r:id="rId17"/>
    <p:sldId id="338" r:id="rId18"/>
    <p:sldId id="346" r:id="rId19"/>
    <p:sldId id="339" r:id="rId20"/>
    <p:sldId id="340" r:id="rId21"/>
    <p:sldId id="341" r:id="rId22"/>
    <p:sldId id="342" r:id="rId23"/>
    <p:sldId id="343" r:id="rId24"/>
    <p:sldId id="344" r:id="rId25"/>
    <p:sldId id="345" r:id="rId26"/>
    <p:sldId id="304" r:id="rId27"/>
    <p:sldId id="313" r:id="rId28"/>
    <p:sldId id="264" r:id="rId29"/>
    <p:sldId id="347" r:id="rId3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FB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32" autoAdjust="0"/>
    <p:restoredTop sz="89537" autoAdjust="0"/>
  </p:normalViewPr>
  <p:slideViewPr>
    <p:cSldViewPr snapToGrid="0" snapToObjects="1">
      <p:cViewPr>
        <p:scale>
          <a:sx n="75" d="100"/>
          <a:sy n="75" d="100"/>
        </p:scale>
        <p:origin x="-1616" y="-12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notesMaster" Target="notesMasters/notesMaster1.xml"/><Relationship Id="rId32" Type="http://schemas.openxmlformats.org/officeDocument/2006/relationships/handoutMaster" Target="handoutMasters/handoutMaster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printerSettings" Target="printerSettings/printerSettings1.bin"/><Relationship Id="rId34" Type="http://schemas.openxmlformats.org/officeDocument/2006/relationships/presProps" Target="presProps.xml"/><Relationship Id="rId35" Type="http://schemas.openxmlformats.org/officeDocument/2006/relationships/viewProps" Target="viewProps.xml"/><Relationship Id="rId36" Type="http://schemas.openxmlformats.org/officeDocument/2006/relationships/theme" Target="theme/theme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3DB77DE-CF71-2943-B1F0-A279D391C846}" type="datetimeFigureOut">
              <a:rPr lang="en-US" smtClean="0"/>
              <a:pPr/>
              <a:t>5/9/11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A9ACB64-306F-8B46-8C1F-B04BC2D2DEC9}" type="slidenum">
              <a:rPr lang="en-US" smtClean="0"/>
              <a:pPr/>
              <a:t>‹#›</a:t>
            </a:fld>
            <a:endParaRPr lang="en-US"/>
          </a:p>
        </p:txBody>
      </p:sp>
    </p:spTree>
    <p:extLst>
      <p:ext uri="{BB962C8B-B14F-4D97-AF65-F5344CB8AC3E}">
        <p14:creationId xmlns:p14="http://schemas.microsoft.com/office/powerpoint/2010/main" val="19791120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171F7E1-D3AD-294D-A9E3-6AC46AE14D05}" type="datetimeFigureOut">
              <a:rPr lang="en-US" smtClean="0"/>
              <a:pPr/>
              <a:t>5/9/11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789179-8FA9-5345-8A44-AEC9918E39B5}" type="slidenum">
              <a:rPr lang="en-US" smtClean="0"/>
              <a:pPr/>
              <a:t>‹#›</a:t>
            </a:fld>
            <a:endParaRPr lang="en-US"/>
          </a:p>
        </p:txBody>
      </p:sp>
    </p:spTree>
    <p:extLst>
      <p:ext uri="{BB962C8B-B14F-4D97-AF65-F5344CB8AC3E}">
        <p14:creationId xmlns:p14="http://schemas.microsoft.com/office/powerpoint/2010/main" val="123228946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 Id="rId3" Type="http://schemas.openxmlformats.org/officeDocument/2006/relationships/hyperlink" Target="https://confluence.cornell.edu/x/XJzBC"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a:t>
            </a:r>
            <a:r>
              <a:rPr lang="en-US" baseline="0" dirty="0" smtClean="0"/>
              <a:t> the culmination of the Discovery project and a set of meetings with data delivery, </a:t>
            </a:r>
            <a:r>
              <a:rPr lang="en-US" baseline="0" dirty="0" err="1" smtClean="0"/>
              <a:t>IdMgmt</a:t>
            </a:r>
            <a:r>
              <a:rPr lang="en-US" baseline="0" dirty="0" smtClean="0"/>
              <a:t>, S&amp;O/Prod control and Engineering, and IT policy. 20 some slides full of pictures and explanations of the scope of Workday from a technical point of view.</a:t>
            </a:r>
          </a:p>
          <a:p>
            <a:endParaRPr lang="en-US" baseline="0" dirty="0" smtClean="0"/>
          </a:p>
        </p:txBody>
      </p:sp>
      <p:sp>
        <p:nvSpPr>
          <p:cNvPr id="4" name="Slide Number Placeholder 3"/>
          <p:cNvSpPr>
            <a:spLocks noGrp="1"/>
          </p:cNvSpPr>
          <p:nvPr>
            <p:ph type="sldNum" sz="quarter" idx="10"/>
          </p:nvPr>
        </p:nvSpPr>
        <p:spPr/>
        <p:txBody>
          <a:bodyPr/>
          <a:lstStyle/>
          <a:p>
            <a:fld id="{0E789179-8FA9-5345-8A44-AEC9918E39B5}" type="slidenum">
              <a:rPr lang="en-US" smtClean="0"/>
              <a:pPr/>
              <a:t>1</a:t>
            </a:fld>
            <a:endParaRPr lang="en-US"/>
          </a:p>
        </p:txBody>
      </p:sp>
    </p:spTree>
    <p:extLst>
      <p:ext uri="{BB962C8B-B14F-4D97-AF65-F5344CB8AC3E}">
        <p14:creationId xmlns:p14="http://schemas.microsoft.com/office/powerpoint/2010/main" val="31115922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a:t>
            </a:r>
            <a:r>
              <a:rPr lang="en-US" baseline="0" dirty="0" smtClean="0"/>
              <a:t> more investigation is needed  for data delivery and for other systems’ impacts. </a:t>
            </a:r>
          </a:p>
          <a:p>
            <a:r>
              <a:rPr lang="en-US" baseline="0" dirty="0" smtClean="0"/>
              <a:t>We used KDW and made guesses for estimates for now.</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13</a:t>
            </a:fld>
            <a:endParaRPr lang="en-US"/>
          </a:p>
        </p:txBody>
      </p:sp>
    </p:spTree>
    <p:extLst>
      <p:ext uri="{BB962C8B-B14F-4D97-AF65-F5344CB8AC3E}">
        <p14:creationId xmlns:p14="http://schemas.microsoft.com/office/powerpoint/2010/main" val="20174380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Point is:</a:t>
            </a:r>
            <a:r>
              <a:rPr lang="en-US" baseline="0" dirty="0" smtClean="0"/>
              <a:t> SRDM and CR both get HRMS data.</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14</a:t>
            </a:fld>
            <a:endParaRPr lang="en-US"/>
          </a:p>
        </p:txBody>
      </p:sp>
    </p:spTree>
    <p:extLst>
      <p:ext uri="{BB962C8B-B14F-4D97-AF65-F5344CB8AC3E}">
        <p14:creationId xmlns:p14="http://schemas.microsoft.com/office/powerpoint/2010/main" val="835694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HRPY DM,  plus changes to other systems.</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15</a:t>
            </a:fld>
            <a:endParaRPr lang="en-US"/>
          </a:p>
        </p:txBody>
      </p:sp>
    </p:spTree>
    <p:extLst>
      <p:ext uri="{BB962C8B-B14F-4D97-AF65-F5344CB8AC3E}">
        <p14:creationId xmlns:p14="http://schemas.microsoft.com/office/powerpoint/2010/main" val="234604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New</a:t>
            </a:r>
            <a:r>
              <a:rPr lang="en-US" baseline="0" dirty="0" smtClean="0"/>
              <a:t> HRPY DM,  plus changes to other systems.</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16</a:t>
            </a:fld>
            <a:endParaRPr lang="en-US"/>
          </a:p>
        </p:txBody>
      </p:sp>
    </p:spTree>
    <p:extLst>
      <p:ext uri="{BB962C8B-B14F-4D97-AF65-F5344CB8AC3E}">
        <p14:creationId xmlns:p14="http://schemas.microsoft.com/office/powerpoint/2010/main" val="2346048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17</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18</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19</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20</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21</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22</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the basic context from an application to application point of view. We’ll dive into PeopleSoft, KFS, id</a:t>
            </a:r>
            <a:r>
              <a:rPr lang="en-US" baseline="0" dirty="0" smtClean="0"/>
              <a:t> </a:t>
            </a:r>
            <a:r>
              <a:rPr lang="en-US" baseline="0" dirty="0" err="1" smtClean="0"/>
              <a:t>Mgmt</a:t>
            </a:r>
            <a:r>
              <a:rPr lang="en-US" baseline="0" dirty="0" smtClean="0"/>
              <a:t> and data delivery.</a:t>
            </a:r>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3</a:t>
            </a:fld>
            <a:endParaRPr lang="en-US"/>
          </a:p>
        </p:txBody>
      </p:sp>
    </p:spTree>
    <p:extLst>
      <p:ext uri="{BB962C8B-B14F-4D97-AF65-F5344CB8AC3E}">
        <p14:creationId xmlns:p14="http://schemas.microsoft.com/office/powerpoint/2010/main" val="25033482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23</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24</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r>
              <a:rPr lang="en-US" dirty="0" smtClean="0"/>
              <a:t>Identity Management provisioning and troubleshooting </a:t>
            </a:r>
            <a:r>
              <a:rPr lang="en-US" dirty="0" err="1" smtClean="0"/>
              <a:t>NetIDs</a:t>
            </a:r>
            <a:r>
              <a:rPr lang="en-US" dirty="0" smtClean="0"/>
              <a:t> , reference groups is dramatically affected.</a:t>
            </a:r>
          </a:p>
          <a:p>
            <a:pPr lvl="2"/>
            <a:r>
              <a:rPr lang="en-US" dirty="0" smtClean="0"/>
              <a:t>Time Collection: challenges and decisions</a:t>
            </a:r>
          </a:p>
          <a:p>
            <a:pPr lvl="2"/>
            <a:r>
              <a:rPr lang="en-US" dirty="0" smtClean="0"/>
              <a:t>Technical troubleshooting : real-time and batch a2a between multiple large apps, one of which is </a:t>
            </a:r>
            <a:r>
              <a:rPr lang="en-US" dirty="0" err="1" smtClean="0"/>
              <a:t>SaaS</a:t>
            </a:r>
            <a:r>
              <a:rPr lang="en-US" dirty="0" smtClean="0"/>
              <a:t> means new tools, skills, knowledge, practices. This is different that other </a:t>
            </a:r>
            <a:r>
              <a:rPr lang="en-US" dirty="0" err="1" smtClean="0"/>
              <a:t>SaaS</a:t>
            </a:r>
            <a:r>
              <a:rPr lang="en-US" dirty="0" smtClean="0"/>
              <a:t> CU integrations</a:t>
            </a:r>
            <a:r>
              <a:rPr lang="en-US" baseline="0" dirty="0" smtClean="0"/>
              <a:t> we have now – more records, more processes, more real time means more impact when there is a problem.</a:t>
            </a:r>
          </a:p>
          <a:p>
            <a:pPr marL="914400" marR="0" lvl="2" indent="0" algn="l" defTabSz="457200" rtl="0" eaLnBrk="1" fontAlgn="auto" latinLnBrk="0" hangingPunct="1">
              <a:lnSpc>
                <a:spcPct val="100000"/>
              </a:lnSpc>
              <a:spcBef>
                <a:spcPts val="0"/>
              </a:spcBef>
              <a:spcAft>
                <a:spcPts val="0"/>
              </a:spcAft>
              <a:buClrTx/>
              <a:buSzTx/>
              <a:buFontTx/>
              <a:buNone/>
              <a:tabLst/>
              <a:defRPr/>
            </a:pPr>
            <a:r>
              <a:rPr lang="en-US" dirty="0" smtClean="0"/>
              <a:t>Timeline: 12 months for time collection and reporting alone will present significant challenges.</a:t>
            </a:r>
          </a:p>
          <a:p>
            <a:pPr lvl="2"/>
            <a:endParaRPr lang="en-US" dirty="0" smtClean="0"/>
          </a:p>
          <a:p>
            <a:endParaRPr lang="en-US" dirty="0"/>
          </a:p>
          <a:p>
            <a:r>
              <a:rPr lang="en-US" dirty="0"/>
              <a:t>----- Meeting Notes (5/5/11 09:27) -----</a:t>
            </a:r>
          </a:p>
          <a:p>
            <a:r>
              <a:rPr lang="en-US" dirty="0"/>
              <a:t>add risks for </a:t>
            </a:r>
          </a:p>
          <a:p>
            <a:r>
              <a:rPr lang="en-US" dirty="0"/>
              <a:t>- Interfaces... all the other systems stand up</a:t>
            </a:r>
          </a:p>
          <a:p>
            <a:r>
              <a:rPr lang="en-US" dirty="0"/>
              <a:t>- contextual data in Employee/ data- mapping, </a:t>
            </a:r>
          </a:p>
          <a:p>
            <a:r>
              <a:rPr lang="en-US" dirty="0"/>
              <a:t>- historical data in PS, data retention for W2s</a:t>
            </a:r>
          </a:p>
          <a:p>
            <a:r>
              <a:rPr lang="en-US" dirty="0"/>
              <a:t>- troubleshooting integrations</a:t>
            </a:r>
          </a:p>
          <a:p>
            <a:r>
              <a:rPr lang="en-US" dirty="0"/>
              <a:t>-W2s and puerto  Rico</a:t>
            </a:r>
          </a:p>
          <a:p>
            <a:endParaRPr lang="en-US" dirty="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25</a:t>
            </a:fld>
            <a:endParaRPr lang="en-US"/>
          </a:p>
        </p:txBody>
      </p:sp>
    </p:spTree>
    <p:extLst>
      <p:ext uri="{BB962C8B-B14F-4D97-AF65-F5344CB8AC3E}">
        <p14:creationId xmlns:p14="http://schemas.microsoft.com/office/powerpoint/2010/main" val="643402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Meeting Notes (5/5/11 09:27) -----</a:t>
            </a:r>
          </a:p>
          <a:p>
            <a:r>
              <a:rPr lang="en-US" dirty="0"/>
              <a:t>go with $100 an hour (non consulting) which makes it </a:t>
            </a:r>
          </a:p>
          <a:p>
            <a:r>
              <a:rPr lang="en-US" dirty="0"/>
              <a:t>----- Meeting Notes (5/5/11 09:30) -----</a:t>
            </a:r>
          </a:p>
          <a:p>
            <a:r>
              <a:rPr lang="en-US" dirty="0"/>
              <a:t>Add something about the burn rate and the </a:t>
            </a:r>
          </a:p>
        </p:txBody>
      </p:sp>
      <p:sp>
        <p:nvSpPr>
          <p:cNvPr id="4" name="Slide Number Placeholder 3"/>
          <p:cNvSpPr>
            <a:spLocks noGrp="1"/>
          </p:cNvSpPr>
          <p:nvPr>
            <p:ph type="sldNum" sz="quarter" idx="10"/>
          </p:nvPr>
        </p:nvSpPr>
        <p:spPr/>
        <p:txBody>
          <a:bodyPr/>
          <a:lstStyle/>
          <a:p>
            <a:fld id="{0E789179-8FA9-5345-8A44-AEC9918E39B5}" type="slidenum">
              <a:rPr lang="en-US" smtClean="0"/>
              <a:pPr/>
              <a:t>26</a:t>
            </a:fld>
            <a:endParaRPr lang="en-US"/>
          </a:p>
        </p:txBody>
      </p:sp>
    </p:spTree>
    <p:extLst>
      <p:ext uri="{BB962C8B-B14F-4D97-AF65-F5344CB8AC3E}">
        <p14:creationId xmlns:p14="http://schemas.microsoft.com/office/powerpoint/2010/main" val="286016050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a:p>
            <a:r>
              <a:rPr lang="en-US"/>
              <a:t>----- Meeting Notes (5/5/11 09:27) -----</a:t>
            </a:r>
          </a:p>
          <a:p>
            <a:r>
              <a:rPr lang="en-US"/>
              <a:t>go with $100 an hour (non consulting) which makes it </a:t>
            </a:r>
          </a:p>
          <a:p>
            <a:r>
              <a:rPr lang="en-US"/>
              <a:t>----- Meeting Notes (5/5/11 09:30) -----</a:t>
            </a:r>
          </a:p>
          <a:p>
            <a:r>
              <a:rPr lang="en-US"/>
              <a:t>Add something about the burn rate and the </a:t>
            </a:r>
          </a:p>
        </p:txBody>
      </p:sp>
      <p:sp>
        <p:nvSpPr>
          <p:cNvPr id="4" name="Slide Number Placeholder 3"/>
          <p:cNvSpPr>
            <a:spLocks noGrp="1"/>
          </p:cNvSpPr>
          <p:nvPr>
            <p:ph type="sldNum" sz="quarter" idx="10"/>
          </p:nvPr>
        </p:nvSpPr>
        <p:spPr/>
        <p:txBody>
          <a:bodyPr/>
          <a:lstStyle/>
          <a:p>
            <a:fld id="{0E789179-8FA9-5345-8A44-AEC9918E39B5}" type="slidenum">
              <a:rPr lang="en-US" smtClean="0"/>
              <a:pPr/>
              <a:t>27</a:t>
            </a:fld>
            <a:endParaRPr lang="en-US"/>
          </a:p>
        </p:txBody>
      </p:sp>
    </p:spTree>
    <p:extLst>
      <p:ext uri="{BB962C8B-B14F-4D97-AF65-F5344CB8AC3E}">
        <p14:creationId xmlns:p14="http://schemas.microsoft.com/office/powerpoint/2010/main" val="286016050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a:t>
            </a:r>
            <a:r>
              <a:rPr lang="en-US" baseline="0" dirty="0" smtClean="0"/>
              <a:t> explain the acronyms.</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4</a:t>
            </a:fld>
            <a:endParaRPr lang="en-US"/>
          </a:p>
        </p:txBody>
      </p:sp>
    </p:spTree>
    <p:extLst>
      <p:ext uri="{BB962C8B-B14F-4D97-AF65-F5344CB8AC3E}">
        <p14:creationId xmlns:p14="http://schemas.microsoft.com/office/powerpoint/2010/main" val="2503348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5</a:t>
            </a:fld>
            <a:endParaRPr lang="en-US"/>
          </a:p>
        </p:txBody>
      </p:sp>
    </p:spTree>
    <p:extLst>
      <p:ext uri="{BB962C8B-B14F-4D97-AF65-F5344CB8AC3E}">
        <p14:creationId xmlns:p14="http://schemas.microsoft.com/office/powerpoint/2010/main" val="3087989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A1:Employee data…</a:t>
            </a:r>
          </a:p>
          <a:p>
            <a:r>
              <a:rPr lang="en-US" dirty="0" smtClean="0"/>
              <a:t>A2:ID created</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A3: Student employment</a:t>
            </a:r>
            <a:r>
              <a:rPr lang="en-US" baseline="0" dirty="0" smtClean="0"/>
              <a:t> update: </a:t>
            </a:r>
            <a:r>
              <a:rPr lang="en-US" dirty="0" smtClean="0"/>
              <a:t>Financial Aid packaging requires tracking of work study, award and gross pay earnings.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A4,</a:t>
            </a:r>
            <a:r>
              <a:rPr lang="en-US" baseline="0" dirty="0" smtClean="0"/>
              <a:t> 5,6: </a:t>
            </a:r>
            <a:r>
              <a:rPr lang="en-US" sz="1200" b="1" dirty="0" smtClean="0"/>
              <a:t>Assumption</a:t>
            </a:r>
            <a:r>
              <a:rPr lang="en-US" sz="1200" dirty="0" smtClean="0"/>
              <a:t>: all people (employees and students) records, including bio/demo and basic status/affiliation with University will still exist in PS.  The systems using this data from PS today should function post-Workday with little remediation.  Those systems requiring more specific job/position data will require interaction with Workday as data of record for employee data.  PS will continue to be data of record for student data.</a:t>
            </a:r>
          </a:p>
          <a:p>
            <a:r>
              <a:rPr lang="en-US" dirty="0" smtClean="0"/>
              <a:t>A and B: 7,8,9,10</a:t>
            </a:r>
            <a:br>
              <a:rPr lang="en-US" dirty="0" smtClean="0"/>
            </a:br>
            <a:r>
              <a:rPr lang="en-US" dirty="0" smtClean="0"/>
              <a:t>: Modified to just send non-Employee</a:t>
            </a:r>
            <a:r>
              <a:rPr lang="en-US" baseline="0" dirty="0" smtClean="0"/>
              <a:t> data since that all comes from B1-4.</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6</a:t>
            </a:fld>
            <a:endParaRPr lang="en-US"/>
          </a:p>
        </p:txBody>
      </p:sp>
    </p:spTree>
    <p:extLst>
      <p:ext uri="{BB962C8B-B14F-4D97-AF65-F5344CB8AC3E}">
        <p14:creationId xmlns:p14="http://schemas.microsoft.com/office/powerpoint/2010/main" val="2173340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PeopleSoft and Workday have to jointly avoid duplicate people records and jointly manage the data of record for individuals who are employees and also students, prospects, or alumni. Currently, that is done in PeopleSoft as the </a:t>
            </a:r>
            <a:r>
              <a:rPr lang="en-US" sz="1200" dirty="0" smtClean="0">
                <a:hlinkClick r:id="rId3"/>
              </a:rPr>
              <a:t>delivered Search-Match function.</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7</a:t>
            </a:fld>
            <a:endParaRPr lang="en-US"/>
          </a:p>
        </p:txBody>
      </p:sp>
    </p:spTree>
    <p:extLst>
      <p:ext uri="{BB962C8B-B14F-4D97-AF65-F5344CB8AC3E}">
        <p14:creationId xmlns:p14="http://schemas.microsoft.com/office/powerpoint/2010/main" val="14228956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Explain B3/4</a:t>
            </a:r>
            <a:r>
              <a:rPr lang="en-US" baseline="0" dirty="0" smtClean="0"/>
              <a:t> A5/6:   Synch up </a:t>
            </a:r>
            <a:r>
              <a:rPr lang="en-US" baseline="0" dirty="0" err="1" smtClean="0"/>
              <a:t>netid</a:t>
            </a:r>
            <a:r>
              <a:rPr lang="en-US" baseline="0" dirty="0" smtClean="0"/>
              <a:t> records’ and status. Much analysis and design is needed on those alone. We’re pointing out the areas that need work at a high level.</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9</a:t>
            </a:fld>
            <a:endParaRPr lang="en-US"/>
          </a:p>
        </p:txBody>
      </p:sp>
    </p:spTree>
    <p:extLst>
      <p:ext uri="{BB962C8B-B14F-4D97-AF65-F5344CB8AC3E}">
        <p14:creationId xmlns:p14="http://schemas.microsoft.com/office/powerpoint/2010/main" val="30800411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Legend:</a:t>
            </a:r>
          </a:p>
          <a:p>
            <a:r>
              <a:rPr lang="en-US" dirty="0" smtClean="0"/>
              <a:t>1: liabilities</a:t>
            </a:r>
          </a:p>
          <a:p>
            <a:r>
              <a:rPr lang="en-US" dirty="0" smtClean="0"/>
              <a:t>2:</a:t>
            </a:r>
            <a:r>
              <a:rPr lang="en-US" baseline="0" dirty="0" smtClean="0"/>
              <a:t> CoA</a:t>
            </a:r>
          </a:p>
          <a:p>
            <a:r>
              <a:rPr lang="en-US" baseline="0" dirty="0" smtClean="0"/>
              <a:t>3: salaries and encumbrances</a:t>
            </a:r>
          </a:p>
          <a:p>
            <a:r>
              <a:rPr lang="en-US" baseline="0" dirty="0" smtClean="0"/>
              <a:t>4: labor object codes</a:t>
            </a:r>
          </a:p>
          <a:p>
            <a:r>
              <a:rPr lang="en-US" baseline="0" dirty="0" smtClean="0"/>
              <a:t>5: position distributions</a:t>
            </a:r>
          </a:p>
          <a:p>
            <a:r>
              <a:rPr lang="en-US" baseline="0" dirty="0" smtClean="0"/>
              <a:t>6: new position distributions</a:t>
            </a:r>
          </a:p>
          <a:p>
            <a:endParaRPr lang="en-US" baseline="0" dirty="0" smtClean="0"/>
          </a:p>
          <a:p>
            <a:r>
              <a:rPr lang="en-US" baseline="0" dirty="0" smtClean="0"/>
              <a:t>NOTE timing of Budget. We will have to remediate it with PeopleSoft for 1 year’s use and then redo it for Workday.</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11</a:t>
            </a:fld>
            <a:endParaRPr lang="en-US"/>
          </a:p>
        </p:txBody>
      </p:sp>
    </p:spTree>
    <p:extLst>
      <p:ext uri="{BB962C8B-B14F-4D97-AF65-F5344CB8AC3E}">
        <p14:creationId xmlns:p14="http://schemas.microsoft.com/office/powerpoint/2010/main" val="5704734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don’t know yet</a:t>
            </a:r>
            <a:r>
              <a:rPr lang="en-US" baseline="0" dirty="0" smtClean="0"/>
              <a:t> we made a guess in the estimates. This requires much more investigation.</a:t>
            </a:r>
            <a:endParaRPr lang="en-US" dirty="0"/>
          </a:p>
        </p:txBody>
      </p:sp>
      <p:sp>
        <p:nvSpPr>
          <p:cNvPr id="4" name="Slide Number Placeholder 3"/>
          <p:cNvSpPr>
            <a:spLocks noGrp="1"/>
          </p:cNvSpPr>
          <p:nvPr>
            <p:ph type="sldNum" sz="quarter" idx="10"/>
          </p:nvPr>
        </p:nvSpPr>
        <p:spPr/>
        <p:txBody>
          <a:bodyPr/>
          <a:lstStyle/>
          <a:p>
            <a:fld id="{0E789179-8FA9-5345-8A44-AEC9918E39B5}" type="slidenum">
              <a:rPr lang="en-US" smtClean="0"/>
              <a:pPr/>
              <a:t>12</a:t>
            </a:fld>
            <a:endParaRPr lang="en-US"/>
          </a:p>
        </p:txBody>
      </p:sp>
    </p:spTree>
    <p:extLst>
      <p:ext uri="{BB962C8B-B14F-4D97-AF65-F5344CB8AC3E}">
        <p14:creationId xmlns:p14="http://schemas.microsoft.com/office/powerpoint/2010/main" val="2867830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890839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590001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42633841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443972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33151568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5/12/2011</a:t>
            </a:r>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8150890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5/12/2011</a:t>
            </a:r>
            <a:endParaRPr lang="en-US"/>
          </a:p>
        </p:txBody>
      </p:sp>
      <p:sp>
        <p:nvSpPr>
          <p:cNvPr id="8" name="Footer Placeholder 7"/>
          <p:cNvSpPr>
            <a:spLocks noGrp="1"/>
          </p:cNvSpPr>
          <p:nvPr>
            <p:ph type="ftr" sz="quarter" idx="11"/>
          </p:nvPr>
        </p:nvSpPr>
        <p:spPr/>
        <p:txBody>
          <a:bodyPr/>
          <a:lstStyle/>
          <a:p>
            <a:r>
              <a:rPr lang="en-US" smtClean="0"/>
              <a:t>CIT's report on the impact of Workday</a:t>
            </a:r>
            <a:endParaRPr lang="en-US"/>
          </a:p>
        </p:txBody>
      </p:sp>
      <p:sp>
        <p:nvSpPr>
          <p:cNvPr id="9" name="Slide Number Placeholder 8"/>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4687901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5/12/2011</a:t>
            </a:r>
            <a:endParaRPr lang="en-US"/>
          </a:p>
        </p:txBody>
      </p:sp>
      <p:sp>
        <p:nvSpPr>
          <p:cNvPr id="4" name="Footer Placeholder 3"/>
          <p:cNvSpPr>
            <a:spLocks noGrp="1"/>
          </p:cNvSpPr>
          <p:nvPr>
            <p:ph type="ftr" sz="quarter" idx="11"/>
          </p:nvPr>
        </p:nvSpPr>
        <p:spPr/>
        <p:txBody>
          <a:bodyPr/>
          <a:lstStyle/>
          <a:p>
            <a:r>
              <a:rPr lang="en-US" smtClean="0"/>
              <a:t>CIT's report on the impact of Workday</a:t>
            </a:r>
            <a:endParaRPr lang="en-US"/>
          </a:p>
        </p:txBody>
      </p:sp>
      <p:sp>
        <p:nvSpPr>
          <p:cNvPr id="5" name="Slide Number Placeholder 4"/>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5534595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5/12/2011</a:t>
            </a:r>
            <a:endParaRPr lang="en-US"/>
          </a:p>
        </p:txBody>
      </p:sp>
      <p:sp>
        <p:nvSpPr>
          <p:cNvPr id="3" name="Footer Placeholder 2"/>
          <p:cNvSpPr>
            <a:spLocks noGrp="1"/>
          </p:cNvSpPr>
          <p:nvPr>
            <p:ph type="ftr" sz="quarter" idx="11"/>
          </p:nvPr>
        </p:nvSpPr>
        <p:spPr/>
        <p:txBody>
          <a:bodyPr/>
          <a:lstStyle/>
          <a:p>
            <a:r>
              <a:rPr lang="en-US" smtClean="0"/>
              <a:t>CIT's report on the impact of Workday</a:t>
            </a:r>
            <a:endParaRPr lang="en-US"/>
          </a:p>
        </p:txBody>
      </p:sp>
      <p:sp>
        <p:nvSpPr>
          <p:cNvPr id="4" name="Slide Number Placeholder 3"/>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1179495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5/12/2011</a:t>
            </a:r>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39880215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5/12/2011</a:t>
            </a:r>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a:t>
            </a:fld>
            <a:endParaRPr lang="en-US"/>
          </a:p>
        </p:txBody>
      </p:sp>
    </p:spTree>
    <p:extLst>
      <p:ext uri="{BB962C8B-B14F-4D97-AF65-F5344CB8AC3E}">
        <p14:creationId xmlns:p14="http://schemas.microsoft.com/office/powerpoint/2010/main" val="27004729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5/12/2011</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CIT's report on the impact of Workday</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E4E951-29B6-4F4F-85B1-AF82D8333769}" type="slidenum">
              <a:rPr lang="en-US" smtClean="0"/>
              <a:pPr/>
              <a:t>‹#›</a:t>
            </a:fld>
            <a:endParaRPr lang="en-US"/>
          </a:p>
        </p:txBody>
      </p:sp>
    </p:spTree>
    <p:extLst>
      <p:ext uri="{BB962C8B-B14F-4D97-AF65-F5344CB8AC3E}">
        <p14:creationId xmlns:p14="http://schemas.microsoft.com/office/powerpoint/2010/main" val="20967636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hyperlink" Target="https://confluence.cornell.edu/x/fbfBC" TargetMode="External"/><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 Id="rId3" Type="http://schemas.openxmlformats.org/officeDocument/2006/relationships/image" Target="../media/image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confluence.cornell.edu/display/WRKDAYTCHPOV/Tasks+and+Estimate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s://confluence.cornell.edu/display/WRKDAYTCHPOV/Tasks+and+Estimates"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onfluence.cornell.edu/display/WRKDAYTCHPOV/Hom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onfluence.cornell.edu/x/g7fBC" TargetMode="External"/><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 </a:t>
            </a:r>
            <a:r>
              <a:rPr lang="en-US" dirty="0"/>
              <a:t>T</a:t>
            </a:r>
            <a:r>
              <a:rPr lang="en-US" dirty="0" smtClean="0"/>
              <a:t>echnical Point of View</a:t>
            </a:r>
            <a:endParaRPr lang="en-US" dirty="0"/>
          </a:p>
        </p:txBody>
      </p:sp>
      <p:sp>
        <p:nvSpPr>
          <p:cNvPr id="3" name="Subtitle 2"/>
          <p:cNvSpPr>
            <a:spLocks noGrp="1"/>
          </p:cNvSpPr>
          <p:nvPr>
            <p:ph type="subTitle" idx="1"/>
          </p:nvPr>
        </p:nvSpPr>
        <p:spPr>
          <a:xfrm>
            <a:off x="685801" y="3886200"/>
            <a:ext cx="7973982" cy="1752600"/>
          </a:xfrm>
        </p:spPr>
        <p:txBody>
          <a:bodyPr>
            <a:noAutofit/>
          </a:bodyPr>
          <a:lstStyle/>
          <a:p>
            <a:r>
              <a:rPr lang="en-US" sz="1600" dirty="0" smtClean="0">
                <a:solidFill>
                  <a:schemeClr val="tx1"/>
                </a:solidFill>
              </a:rPr>
              <a:t>Data collection coordination and presentation </a:t>
            </a:r>
          </a:p>
          <a:p>
            <a:r>
              <a:rPr lang="en-US" sz="1600" dirty="0">
                <a:solidFill>
                  <a:schemeClr val="tx1"/>
                </a:solidFill>
              </a:rPr>
              <a:t>b</a:t>
            </a:r>
            <a:r>
              <a:rPr lang="en-US" sz="1600" dirty="0" smtClean="0">
                <a:solidFill>
                  <a:schemeClr val="tx1"/>
                </a:solidFill>
              </a:rPr>
              <a:t>y</a:t>
            </a:r>
          </a:p>
          <a:p>
            <a:r>
              <a:rPr lang="en-US" sz="1600" dirty="0" smtClean="0">
                <a:solidFill>
                  <a:schemeClr val="tx1"/>
                </a:solidFill>
              </a:rPr>
              <a:t> Vicky </a:t>
            </a:r>
            <a:r>
              <a:rPr lang="en-US" sz="1600" dirty="0" err="1" smtClean="0">
                <a:solidFill>
                  <a:schemeClr val="tx1"/>
                </a:solidFill>
              </a:rPr>
              <a:t>Mikula</a:t>
            </a:r>
            <a:r>
              <a:rPr lang="en-US" sz="1600" dirty="0" smtClean="0">
                <a:solidFill>
                  <a:schemeClr val="tx1"/>
                </a:solidFill>
              </a:rPr>
              <a:t>: CIT  Information Systems’ PeopleSoft team manager and Blackboard tech support team manager</a:t>
            </a:r>
          </a:p>
          <a:p>
            <a:r>
              <a:rPr lang="en-US" sz="1600" dirty="0" smtClean="0">
                <a:solidFill>
                  <a:schemeClr val="tx1"/>
                </a:solidFill>
              </a:rPr>
              <a:t>Steve Lutter</a:t>
            </a:r>
            <a:r>
              <a:rPr lang="en-US" sz="1600" dirty="0">
                <a:solidFill>
                  <a:schemeClr val="tx1"/>
                </a:solidFill>
              </a:rPr>
              <a:t>: CIT  Information Systems’ Assistant </a:t>
            </a:r>
            <a:r>
              <a:rPr lang="en-US" sz="1600" dirty="0" smtClean="0">
                <a:solidFill>
                  <a:schemeClr val="tx1"/>
                </a:solidFill>
              </a:rPr>
              <a:t>Director, Enterprise Software</a:t>
            </a:r>
          </a:p>
          <a:p>
            <a:endParaRPr lang="en-US" sz="1600" dirty="0">
              <a:solidFill>
                <a:schemeClr val="tx1"/>
              </a:solidFill>
            </a:endParaRPr>
          </a:p>
          <a:p>
            <a:endParaRPr lang="en-US" sz="1600" dirty="0" smtClean="0">
              <a:solidFill>
                <a:schemeClr val="tx1"/>
              </a:solidFill>
            </a:endParaRPr>
          </a:p>
          <a:p>
            <a:r>
              <a:rPr lang="en-US" sz="1600" dirty="0" smtClean="0">
                <a:solidFill>
                  <a:schemeClr val="tx1"/>
                </a:solidFill>
              </a:rPr>
              <a:t>May 12, 2011</a:t>
            </a:r>
            <a:endParaRPr lang="en-US" sz="1600" dirty="0">
              <a:solidFill>
                <a:schemeClr val="tx1"/>
              </a:solidFill>
            </a:endParaRPr>
          </a:p>
        </p:txBody>
      </p:sp>
      <p:grpSp>
        <p:nvGrpSpPr>
          <p:cNvPr id="8" name="Group 7"/>
          <p:cNvGrpSpPr/>
          <p:nvPr/>
        </p:nvGrpSpPr>
        <p:grpSpPr>
          <a:xfrm>
            <a:off x="1171808" y="268114"/>
            <a:ext cx="7487975" cy="1124200"/>
            <a:chOff x="1171808" y="268114"/>
            <a:chExt cx="7487975" cy="1124200"/>
          </a:xfrm>
        </p:grpSpPr>
        <p:pic>
          <p:nvPicPr>
            <p:cNvPr id="4" name="Picture 3" descr="CULogo.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1583" y="503314"/>
              <a:ext cx="3378200" cy="889000"/>
            </a:xfrm>
            <a:prstGeom prst="rect">
              <a:avLst/>
            </a:prstGeom>
          </p:spPr>
        </p:pic>
        <p:pic>
          <p:nvPicPr>
            <p:cNvPr id="5" name="Picture 4" descr="Workday Human Resource (HR) Management, Financial Management and Payroll Software On Demand.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1808" y="503314"/>
              <a:ext cx="2019300" cy="787400"/>
            </a:xfrm>
            <a:prstGeom prst="rect">
              <a:avLst/>
            </a:prstGeom>
          </p:spPr>
        </p:pic>
        <p:sp>
          <p:nvSpPr>
            <p:cNvPr id="6" name="TextBox 5"/>
            <p:cNvSpPr txBox="1"/>
            <p:nvPr/>
          </p:nvSpPr>
          <p:spPr>
            <a:xfrm>
              <a:off x="3684252" y="268114"/>
              <a:ext cx="941371" cy="1107996"/>
            </a:xfrm>
            <a:prstGeom prst="rect">
              <a:avLst/>
            </a:prstGeom>
            <a:noFill/>
          </p:spPr>
          <p:txBody>
            <a:bodyPr wrap="none" rtlCol="0">
              <a:spAutoFit/>
            </a:bodyPr>
            <a:lstStyle/>
            <a:p>
              <a:r>
                <a:rPr lang="en-US" sz="6600" dirty="0" smtClean="0"/>
                <a:t>@</a:t>
              </a:r>
              <a:endParaRPr lang="en-US" sz="6600" dirty="0"/>
            </a:p>
          </p:txBody>
        </p:sp>
      </p:grpSp>
    </p:spTree>
    <p:extLst>
      <p:ext uri="{BB962C8B-B14F-4D97-AF65-F5344CB8AC3E}">
        <p14:creationId xmlns:p14="http://schemas.microsoft.com/office/powerpoint/2010/main" val="156523215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Workday_Contex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13862" y="0"/>
            <a:ext cx="9011876" cy="6858000"/>
          </a:xfrm>
          <a:prstGeom prst="rect">
            <a:avLst/>
          </a:prstGeom>
        </p:spPr>
      </p:pic>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10</a:t>
            </a:fld>
            <a:endParaRPr lang="en-US"/>
          </a:p>
        </p:txBody>
      </p:sp>
      <p:sp>
        <p:nvSpPr>
          <p:cNvPr id="9" name="Rounded Rectangular Callout 8"/>
          <p:cNvSpPr/>
          <p:nvPr/>
        </p:nvSpPr>
        <p:spPr>
          <a:xfrm>
            <a:off x="5769055" y="514803"/>
            <a:ext cx="3578145" cy="5140930"/>
          </a:xfrm>
          <a:prstGeom prst="wedgeRoundRectCallout">
            <a:avLst>
              <a:gd name="adj1" fmla="val -135016"/>
              <a:gd name="adj2" fmla="val -37341"/>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err="1" smtClean="0"/>
              <a:t>Kronos</a:t>
            </a:r>
            <a:endParaRPr lang="en-US" sz="2000" b="1" dirty="0" smtClean="0"/>
          </a:p>
          <a:p>
            <a:r>
              <a:rPr lang="en-US" sz="2000" b="1" dirty="0" smtClean="0"/>
              <a:t> (time collection) :</a:t>
            </a:r>
          </a:p>
          <a:p>
            <a:pPr marL="285750" indent="-285750">
              <a:buFont typeface="Arial"/>
              <a:buChar char="•"/>
            </a:pPr>
            <a:r>
              <a:rPr lang="en-US" sz="1600" dirty="0" smtClean="0"/>
              <a:t>Options:</a:t>
            </a:r>
          </a:p>
          <a:p>
            <a:pPr marL="800100" lvl="1" indent="-342900">
              <a:buFont typeface="+mj-lt"/>
              <a:buAutoNum type="arabicPeriod"/>
            </a:pPr>
            <a:r>
              <a:rPr lang="en-US" sz="1600" b="1" dirty="0" err="1" smtClean="0"/>
              <a:t>Kronos</a:t>
            </a:r>
            <a:r>
              <a:rPr lang="en-US" sz="1600" dirty="0" smtClean="0"/>
              <a:t> takes over all campus time </a:t>
            </a:r>
            <a:r>
              <a:rPr lang="en-US" sz="1600" dirty="0"/>
              <a:t>collection. Upgrading </a:t>
            </a:r>
            <a:r>
              <a:rPr lang="en-US" sz="1600" dirty="0" err="1"/>
              <a:t>Kronos</a:t>
            </a:r>
            <a:r>
              <a:rPr lang="en-US" sz="1600" dirty="0"/>
              <a:t> to replace COLTS will require licensing, more training, more technical support and a </a:t>
            </a:r>
            <a:r>
              <a:rPr lang="en-US" sz="1600" dirty="0" smtClean="0"/>
              <a:t>project.</a:t>
            </a:r>
          </a:p>
          <a:p>
            <a:pPr lvl="1"/>
            <a:r>
              <a:rPr lang="en-US" sz="1600" dirty="0" smtClean="0"/>
              <a:t> </a:t>
            </a:r>
            <a:r>
              <a:rPr lang="en-US" sz="2000" b="1" dirty="0" smtClean="0"/>
              <a:t>or </a:t>
            </a:r>
            <a:endParaRPr lang="en-US" sz="1600" b="1" dirty="0" smtClean="0"/>
          </a:p>
          <a:p>
            <a:pPr marL="800100" lvl="1" indent="-342900">
              <a:buFont typeface="+mj-lt"/>
              <a:buAutoNum type="arabicPeriod" startAt="2"/>
            </a:pPr>
            <a:r>
              <a:rPr lang="en-US" sz="1600" b="1" dirty="0" smtClean="0"/>
              <a:t>COLTS</a:t>
            </a:r>
            <a:r>
              <a:rPr lang="en-US" sz="1600" dirty="0" smtClean="0"/>
              <a:t> (not illustrated) has to be remediated</a:t>
            </a:r>
          </a:p>
          <a:p>
            <a:pPr marL="800100" lvl="1" indent="-342900">
              <a:buFont typeface="+mj-lt"/>
              <a:buAutoNum type="arabicPeriod" startAt="2"/>
            </a:pPr>
            <a:endParaRPr lang="en-US" sz="1600" dirty="0" smtClean="0"/>
          </a:p>
          <a:p>
            <a:r>
              <a:rPr lang="en-US" sz="1600" dirty="0" smtClean="0"/>
              <a:t>In either case </a:t>
            </a:r>
            <a:r>
              <a:rPr lang="en-US" sz="1600" b="1" dirty="0" err="1" smtClean="0"/>
              <a:t>Kronos</a:t>
            </a:r>
            <a:r>
              <a:rPr lang="en-US" sz="1600" dirty="0" smtClean="0"/>
              <a:t> requires remediation as CU requirements have and will continue to require custom a2a interface development.</a:t>
            </a:r>
            <a:endParaRPr lang="en-US" dirty="0"/>
          </a:p>
        </p:txBody>
      </p:sp>
    </p:spTree>
    <p:extLst>
      <p:ext uri="{BB962C8B-B14F-4D97-AF65-F5344CB8AC3E}">
        <p14:creationId xmlns:p14="http://schemas.microsoft.com/office/powerpoint/2010/main" val="3786165250"/>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11</a:t>
            </a:fld>
            <a:endParaRPr lang="en-US"/>
          </a:p>
        </p:txBody>
      </p:sp>
      <p:pic>
        <p:nvPicPr>
          <p:cNvPr id="2" name="Picture 1" descr="Workday_KFS.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3991" y="1187450"/>
            <a:ext cx="5486400" cy="5168900"/>
          </a:xfrm>
          <a:prstGeom prst="rect">
            <a:avLst/>
          </a:prstGeom>
        </p:spPr>
      </p:pic>
      <p:sp>
        <p:nvSpPr>
          <p:cNvPr id="9"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and KFS</a:t>
            </a:r>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5324" y="0"/>
            <a:ext cx="9011876" cy="6858000"/>
          </a:xfrm>
          <a:prstGeom prst="rect">
            <a:avLst/>
          </a:prstGeom>
        </p:spPr>
      </p:pic>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12</a:t>
            </a:fld>
            <a:endParaRPr lang="en-US"/>
          </a:p>
        </p:txBody>
      </p:sp>
      <p:sp>
        <p:nvSpPr>
          <p:cNvPr id="9" name="Rounded Rectangular Callout 8"/>
          <p:cNvSpPr/>
          <p:nvPr/>
        </p:nvSpPr>
        <p:spPr>
          <a:xfrm>
            <a:off x="4720657" y="2327081"/>
            <a:ext cx="3966143" cy="2803719"/>
          </a:xfrm>
          <a:prstGeom prst="wedgeRoundRectCallout">
            <a:avLst>
              <a:gd name="adj1" fmla="val -110649"/>
              <a:gd name="adj2" fmla="val -6293"/>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smtClean="0"/>
              <a:t>3</a:t>
            </a:r>
            <a:r>
              <a:rPr lang="en-US" sz="2000" b="1" baseline="30000" dirty="0" smtClean="0"/>
              <a:t>rd</a:t>
            </a:r>
            <a:r>
              <a:rPr lang="en-US" sz="2000" b="1" dirty="0" smtClean="0"/>
              <a:t> party oversight: </a:t>
            </a:r>
            <a:r>
              <a:rPr lang="en-US" b="1" dirty="0" smtClean="0"/>
              <a:t>Payroll</a:t>
            </a:r>
            <a:r>
              <a:rPr lang="en-US" dirty="0" smtClean="0"/>
              <a:t> </a:t>
            </a:r>
            <a:r>
              <a:rPr lang="en-US" sz="1600" dirty="0" smtClean="0"/>
              <a:t>has requested CIT help in overseeing/developing their Workday integrations and reports.  Payroll is also seeking on-going support of all integrations and reports post-Workday go-live. It is not known yet what that entails in terms of number of integrations, actual responsibilities, or level of effort.</a:t>
            </a:r>
          </a:p>
          <a:p>
            <a:endParaRPr lang="en-US"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0"/>
            <a:ext cx="9011876" cy="6858000"/>
          </a:xfrm>
          <a:prstGeom prst="rect">
            <a:avLst/>
          </a:prstGeom>
        </p:spPr>
      </p:pic>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13</a:t>
            </a:fld>
            <a:endParaRPr lang="en-US"/>
          </a:p>
        </p:txBody>
      </p:sp>
      <p:sp>
        <p:nvSpPr>
          <p:cNvPr id="9" name="Rounded Rectangular Callout 8"/>
          <p:cNvSpPr/>
          <p:nvPr/>
        </p:nvSpPr>
        <p:spPr>
          <a:xfrm>
            <a:off x="3967124" y="1117600"/>
            <a:ext cx="4816156" cy="2895601"/>
          </a:xfrm>
          <a:prstGeom prst="wedgeRoundRectCallout">
            <a:avLst>
              <a:gd name="adj1" fmla="val -75070"/>
              <a:gd name="adj2" fmla="val 32358"/>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smtClean="0"/>
              <a:t>Warehouse and reporting:</a:t>
            </a:r>
          </a:p>
          <a:p>
            <a:pPr marL="285750" indent="-285750">
              <a:buFont typeface="Arial"/>
              <a:buChar char="•"/>
            </a:pPr>
            <a:r>
              <a:rPr lang="en-US" sz="1600" i="1" dirty="0" smtClean="0">
                <a:solidFill>
                  <a:srgbClr val="FF0000"/>
                </a:solidFill>
              </a:rPr>
              <a:t>Not </a:t>
            </a:r>
            <a:r>
              <a:rPr lang="en-US" sz="1600" i="1" dirty="0">
                <a:solidFill>
                  <a:srgbClr val="FF0000"/>
                </a:solidFill>
              </a:rPr>
              <a:t>enough </a:t>
            </a:r>
            <a:r>
              <a:rPr lang="en-US" sz="1600" i="1" dirty="0" smtClean="0">
                <a:solidFill>
                  <a:srgbClr val="FF0000"/>
                </a:solidFill>
              </a:rPr>
              <a:t>requirements exist at </a:t>
            </a:r>
            <a:r>
              <a:rPr lang="en-US" sz="1600" i="1" dirty="0">
                <a:solidFill>
                  <a:srgbClr val="FF0000"/>
                </a:solidFill>
              </a:rPr>
              <a:t>this time to do anything other than </a:t>
            </a:r>
            <a:r>
              <a:rPr lang="en-US" sz="1600" i="1" dirty="0" smtClean="0">
                <a:solidFill>
                  <a:srgbClr val="FF0000"/>
                </a:solidFill>
              </a:rPr>
              <a:t>compare the effort to that of the KDW</a:t>
            </a:r>
            <a:r>
              <a:rPr lang="en-US" sz="1600" i="1" dirty="0">
                <a:solidFill>
                  <a:srgbClr val="FF0000"/>
                </a:solidFill>
              </a:rPr>
              <a:t>.</a:t>
            </a:r>
          </a:p>
          <a:p>
            <a:pPr marL="285750" indent="-285750">
              <a:buFont typeface="Arial"/>
              <a:buChar char="•"/>
            </a:pPr>
            <a:r>
              <a:rPr lang="en-US" sz="1600" b="1" dirty="0" smtClean="0"/>
              <a:t>IF</a:t>
            </a:r>
            <a:r>
              <a:rPr lang="en-US" sz="1600" dirty="0" smtClean="0"/>
              <a:t> the effort is similar to that of the </a:t>
            </a:r>
            <a:r>
              <a:rPr lang="en-US" sz="1600" dirty="0" err="1" smtClean="0"/>
              <a:t>Kuali</a:t>
            </a:r>
            <a:r>
              <a:rPr lang="en-US" sz="1600" dirty="0" smtClean="0"/>
              <a:t> Data Warehouse then it will be between 20000 and 30000 hours.</a:t>
            </a:r>
          </a:p>
          <a:p>
            <a:pPr marL="285750" indent="-285750">
              <a:buFont typeface="Arial"/>
              <a:buChar char="•"/>
            </a:pPr>
            <a:r>
              <a:rPr lang="en-US" sz="1600" dirty="0" smtClean="0"/>
              <a:t>KFS data delivery work is expected to consume the CIT Data Delivery group through FY12.</a:t>
            </a:r>
          </a:p>
          <a:p>
            <a:endParaRPr lang="en-US" sz="1600" dirty="0"/>
          </a:p>
        </p:txBody>
      </p:sp>
      <p:sp>
        <p:nvSpPr>
          <p:cNvPr id="11" name="Rounded Rectangular Callout 10"/>
          <p:cNvSpPr/>
          <p:nvPr/>
        </p:nvSpPr>
        <p:spPr>
          <a:xfrm>
            <a:off x="4145122" y="4487333"/>
            <a:ext cx="4638158" cy="1796408"/>
          </a:xfrm>
          <a:prstGeom prst="wedgeRoundRectCallout">
            <a:avLst>
              <a:gd name="adj1" fmla="val -75665"/>
              <a:gd name="adj2" fmla="val -29972"/>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r>
              <a:rPr lang="en-US" sz="2000" b="1" dirty="0" smtClean="0"/>
              <a:t>OTHER SYSTEMS:</a:t>
            </a:r>
          </a:p>
          <a:p>
            <a:r>
              <a:rPr lang="en-US" sz="2000" b="1" dirty="0" smtClean="0"/>
              <a:t> </a:t>
            </a:r>
            <a:r>
              <a:rPr lang="en-US" sz="1600" dirty="0" smtClean="0"/>
              <a:t>Some systems, such as Cornell Connect</a:t>
            </a:r>
            <a:r>
              <a:rPr lang="en-US" sz="1600" dirty="0"/>
              <a:t> </a:t>
            </a:r>
            <a:r>
              <a:rPr lang="en-US" sz="1600" dirty="0" smtClean="0"/>
              <a:t>and Activity Insight for Academic reporting, are fed from the HRPY data mart and will be affected by changes in the structure. Impact to these systems is not accounted for at this time.</a:t>
            </a:r>
          </a:p>
          <a:p>
            <a:endParaRPr lang="en-US" sz="1600" dirty="0"/>
          </a:p>
        </p:txBody>
      </p:sp>
    </p:spTree>
    <p:extLst>
      <p:ext uri="{BB962C8B-B14F-4D97-AF65-F5344CB8AC3E}">
        <p14:creationId xmlns:p14="http://schemas.microsoft.com/office/powerpoint/2010/main" val="14358965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14</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a:t>HR/Payroll data propagation for data delivery: </a:t>
            </a:r>
            <a:r>
              <a:rPr lang="en-US" dirty="0" smtClean="0"/>
              <a:t>current</a:t>
            </a:r>
            <a:endParaRPr lang="en-US" dirty="0"/>
          </a:p>
        </p:txBody>
      </p:sp>
      <p:pic>
        <p:nvPicPr>
          <p:cNvPr id="9" name="Picture 8" descr="PreWorkdayD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0400" y="1341962"/>
            <a:ext cx="7810500" cy="4648200"/>
          </a:xfrm>
          <a:prstGeom prst="rect">
            <a:avLst/>
          </a:prstGeom>
        </p:spPr>
      </p:pic>
    </p:spTree>
    <p:extLst>
      <p:ext uri="{BB962C8B-B14F-4D97-AF65-F5344CB8AC3E}">
        <p14:creationId xmlns:p14="http://schemas.microsoft.com/office/powerpoint/2010/main" val="51242008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15</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smtClean="0"/>
              <a:t>HR/Payroll data propagation for data delivery: future</a:t>
            </a:r>
            <a:endParaRPr lang="en-US" dirty="0"/>
          </a:p>
        </p:txBody>
      </p:sp>
      <p:pic>
        <p:nvPicPr>
          <p:cNvPr id="9" name="Picture 8" descr="WorkdayD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507058"/>
            <a:ext cx="7899400" cy="4724400"/>
          </a:xfrm>
          <a:prstGeom prst="rect">
            <a:avLst/>
          </a:prstGeom>
        </p:spPr>
      </p:pic>
    </p:spTree>
    <p:extLst>
      <p:ext uri="{BB962C8B-B14F-4D97-AF65-F5344CB8AC3E}">
        <p14:creationId xmlns:p14="http://schemas.microsoft.com/office/powerpoint/2010/main" val="30208166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16</a:t>
            </a:fld>
            <a:endParaRPr lang="en-US"/>
          </a:p>
        </p:txBody>
      </p:sp>
      <p:sp>
        <p:nvSpPr>
          <p:cNvPr id="2" name="Title 1"/>
          <p:cNvSpPr>
            <a:spLocks noGrp="1"/>
          </p:cNvSpPr>
          <p:nvPr>
            <p:ph type="title" idx="4294967295"/>
          </p:nvPr>
        </p:nvSpPr>
        <p:spPr>
          <a:xfrm>
            <a:off x="292100" y="92076"/>
            <a:ext cx="8229600" cy="1143000"/>
          </a:xfrm>
        </p:spPr>
        <p:txBody>
          <a:bodyPr>
            <a:normAutofit fontScale="90000"/>
          </a:bodyPr>
          <a:lstStyle/>
          <a:p>
            <a:r>
              <a:rPr lang="en-US" dirty="0" smtClean="0"/>
              <a:t>HR/Payroll data propagation for data delivery: questions</a:t>
            </a:r>
            <a:endParaRPr lang="en-US" dirty="0"/>
          </a:p>
        </p:txBody>
      </p:sp>
      <p:pic>
        <p:nvPicPr>
          <p:cNvPr id="9" name="Picture 8" descr="WorkdayDD.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300" y="1507058"/>
            <a:ext cx="7899400" cy="4724400"/>
          </a:xfrm>
          <a:prstGeom prst="rect">
            <a:avLst/>
          </a:prstGeom>
        </p:spPr>
      </p:pic>
      <p:sp>
        <p:nvSpPr>
          <p:cNvPr id="7" name="Rounded Rectangular Callout 6"/>
          <p:cNvSpPr/>
          <p:nvPr/>
        </p:nvSpPr>
        <p:spPr>
          <a:xfrm>
            <a:off x="1219200" y="4617023"/>
            <a:ext cx="6959599" cy="1614435"/>
          </a:xfrm>
          <a:prstGeom prst="wedgeRoundRectCallout">
            <a:avLst>
              <a:gd name="adj1" fmla="val -20159"/>
              <a:gd name="adj2" fmla="val -49882"/>
              <a:gd name="adj3" fmla="val 16667"/>
            </a:avLst>
          </a:prstGeom>
          <a:ln w="9525" cmpd="sng"/>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marL="342900" indent="-342900">
              <a:buFont typeface="+mj-lt"/>
              <a:buAutoNum type="arabicPeriod"/>
            </a:pPr>
            <a:r>
              <a:rPr lang="en-US" dirty="0" smtClean="0"/>
              <a:t>Do we keep our historical data as is or convert it?</a:t>
            </a:r>
          </a:p>
          <a:p>
            <a:pPr marL="342900" indent="-342900">
              <a:buFont typeface="+mj-lt"/>
              <a:buAutoNum type="arabicPeriod"/>
            </a:pPr>
            <a:r>
              <a:rPr lang="en-US" dirty="0" smtClean="0"/>
              <a:t>Workday </a:t>
            </a:r>
            <a:r>
              <a:rPr lang="en-US" dirty="0"/>
              <a:t>data representation and extraction is unconventional and there is no data model or data dictionary.  What is the process and effort extract, transform and load</a:t>
            </a:r>
            <a:r>
              <a:rPr lang="en-US" dirty="0" smtClean="0"/>
              <a:t>?</a:t>
            </a:r>
          </a:p>
          <a:p>
            <a:pPr marL="342900" indent="-342900">
              <a:buFont typeface="+mj-lt"/>
              <a:buAutoNum type="arabicPeriod"/>
            </a:pPr>
            <a:r>
              <a:rPr lang="en-US" dirty="0" smtClean="0"/>
              <a:t>What </a:t>
            </a:r>
            <a:r>
              <a:rPr lang="en-US" dirty="0"/>
              <a:t>are the requirements of the new </a:t>
            </a:r>
            <a:r>
              <a:rPr lang="en-US" dirty="0" smtClean="0"/>
              <a:t>data mart</a:t>
            </a:r>
            <a:r>
              <a:rPr lang="en-US" dirty="0"/>
              <a:t>?</a:t>
            </a:r>
          </a:p>
          <a:p>
            <a:endParaRPr lang="en-US" dirty="0"/>
          </a:p>
        </p:txBody>
      </p:sp>
    </p:spTree>
    <p:extLst>
      <p:ext uri="{BB962C8B-B14F-4D97-AF65-F5344CB8AC3E}">
        <p14:creationId xmlns:p14="http://schemas.microsoft.com/office/powerpoint/2010/main" val="1225414778"/>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143000"/>
          </a:xfrm>
        </p:spPr>
        <p:txBody>
          <a:bodyPr>
            <a:normAutofit fontScale="90000"/>
          </a:bodyPr>
          <a:lstStyle/>
          <a:p>
            <a:r>
              <a:rPr lang="en-US" dirty="0" smtClean="0"/>
              <a:t>High-Level Risk Assessment</a:t>
            </a:r>
            <a:br>
              <a:rPr lang="en-US" dirty="0" smtClean="0"/>
            </a:br>
            <a:r>
              <a:rPr lang="en-US" dirty="0" smtClean="0"/>
              <a:t>Summary</a:t>
            </a:r>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17</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890455268"/>
              </p:ext>
            </p:extLst>
          </p:nvPr>
        </p:nvGraphicFramePr>
        <p:xfrm>
          <a:off x="507999" y="1659469"/>
          <a:ext cx="8229600" cy="4126656"/>
        </p:xfrm>
        <a:graphic>
          <a:graphicData uri="http://schemas.openxmlformats.org/drawingml/2006/table">
            <a:tbl>
              <a:tblPr firstRow="1" bandRow="1">
                <a:tableStyleId>{D7AC3CCA-C797-4891-BE02-D94E43425B78}</a:tableStyleId>
              </a:tblPr>
              <a:tblGrid>
                <a:gridCol w="474133"/>
                <a:gridCol w="6853593"/>
                <a:gridCol w="901874"/>
              </a:tblGrid>
              <a:tr h="474416">
                <a:tc>
                  <a:txBody>
                    <a:bodyPr/>
                    <a:lstStyle/>
                    <a:p>
                      <a:r>
                        <a:rPr lang="en-US" dirty="0" smtClean="0"/>
                        <a:t>1</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solidFill>
                            <a:schemeClr val="tx1"/>
                          </a:solidFill>
                          <a:effectLst/>
                          <a:latin typeface="+mn-lt"/>
                          <a:ea typeface="+mn-ea"/>
                          <a:cs typeface="+mn-cs"/>
                        </a:rPr>
                        <a:t>IT Governance</a:t>
                      </a:r>
                      <a:r>
                        <a:rPr lang="en-US" sz="1800" b="1" kern="1200" baseline="0" dirty="0" smtClean="0">
                          <a:solidFill>
                            <a:schemeClr val="tx1"/>
                          </a:solidFill>
                          <a:effectLst/>
                          <a:latin typeface="+mn-lt"/>
                          <a:ea typeface="+mn-ea"/>
                          <a:cs typeface="+mn-cs"/>
                        </a:rPr>
                        <a:t> of University’s administrative applications</a:t>
                      </a:r>
                      <a:endParaRPr lang="en-US" sz="1800" b="1" kern="1200" dirty="0" smtClean="0">
                        <a:solidFill>
                          <a:schemeClr val="tx1"/>
                        </a:solidFill>
                        <a:effectLst/>
                        <a:latin typeface="+mn-lt"/>
                        <a:ea typeface="+mn-ea"/>
                        <a:cs typeface="+mn-cs"/>
                      </a:endParaRPr>
                    </a:p>
                  </a:txBody>
                  <a:tcPr/>
                </a:tc>
                <a:tc>
                  <a:txBody>
                    <a:bodyPr/>
                    <a:lstStyle/>
                    <a:p>
                      <a:r>
                        <a:rPr lang="en-US" b="1" dirty="0" smtClean="0"/>
                        <a:t>High</a:t>
                      </a:r>
                      <a:endParaRPr lang="en-US" b="1" dirty="0"/>
                    </a:p>
                  </a:txBody>
                  <a:tcPr/>
                </a:tc>
              </a:tr>
              <a:tr h="474416">
                <a:tc>
                  <a:txBody>
                    <a:bodyPr/>
                    <a:lstStyle/>
                    <a:p>
                      <a:r>
                        <a:rPr lang="en-US" sz="1800" kern="1200" dirty="0" smtClean="0">
                          <a:effectLst/>
                        </a:rPr>
                        <a:t>2</a:t>
                      </a:r>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b="1" kern="1200" dirty="0" smtClean="0">
                          <a:effectLst/>
                        </a:rPr>
                        <a:t>Reporting, data mapping and business intelligence (BI)</a:t>
                      </a:r>
                      <a:r>
                        <a:rPr lang="en-US" b="1" dirty="0" smtClean="0">
                          <a:effectLst/>
                        </a:rPr>
                        <a:t> </a:t>
                      </a:r>
                      <a:endParaRPr lang="en-US" b="1" dirty="0" smtClean="0"/>
                    </a:p>
                  </a:txBody>
                  <a:tcPr/>
                </a:tc>
                <a:tc>
                  <a:txBody>
                    <a:bodyPr/>
                    <a:lstStyle/>
                    <a:p>
                      <a:r>
                        <a:rPr lang="en-US" b="1" dirty="0" smtClean="0"/>
                        <a:t>High</a:t>
                      </a:r>
                      <a:endParaRPr lang="en-US" b="1" dirty="0"/>
                    </a:p>
                  </a:txBody>
                  <a:tcPr/>
                </a:tc>
              </a:tr>
              <a:tr h="474416">
                <a:tc>
                  <a:txBody>
                    <a:bodyPr/>
                    <a:lstStyle/>
                    <a:p>
                      <a:r>
                        <a:rPr lang="en-US" dirty="0" smtClean="0"/>
                        <a:t>3</a:t>
                      </a:r>
                      <a:endParaRPr lang="en-US" dirty="0"/>
                    </a:p>
                  </a:txBody>
                  <a:tcPr/>
                </a:tc>
                <a:tc>
                  <a:txBody>
                    <a:bodyPr/>
                    <a:lstStyle/>
                    <a:p>
                      <a:r>
                        <a:rPr lang="en-US" sz="1800" b="1" kern="1200" dirty="0" smtClean="0">
                          <a:solidFill>
                            <a:schemeClr val="dk1"/>
                          </a:solidFill>
                          <a:effectLst/>
                          <a:latin typeface="+mn-lt"/>
                          <a:ea typeface="+mn-ea"/>
                          <a:cs typeface="+mn-cs"/>
                        </a:rPr>
                        <a:t>Multiple enterprise systems containing basic PEOPLE data (Cornell Community)</a:t>
                      </a:r>
                      <a:r>
                        <a:rPr lang="en-US" b="1" dirty="0" smtClean="0">
                          <a:effectLst/>
                        </a:rPr>
                        <a:t> </a:t>
                      </a:r>
                      <a:endParaRPr lang="en-US" b="1" dirty="0"/>
                    </a:p>
                  </a:txBody>
                  <a:tcPr/>
                </a:tc>
                <a:tc>
                  <a:txBody>
                    <a:bodyPr/>
                    <a:lstStyle/>
                    <a:p>
                      <a:r>
                        <a:rPr lang="en-US" b="1" dirty="0" smtClean="0"/>
                        <a:t>High</a:t>
                      </a:r>
                      <a:endParaRPr lang="en-US" b="1" dirty="0"/>
                    </a:p>
                  </a:txBody>
                  <a:tcPr/>
                </a:tc>
              </a:tr>
              <a:tr h="474416">
                <a:tc>
                  <a:txBody>
                    <a:bodyPr/>
                    <a:lstStyle/>
                    <a:p>
                      <a:r>
                        <a:rPr lang="en-US" dirty="0" smtClean="0"/>
                        <a:t>4</a:t>
                      </a:r>
                      <a:endParaRPr lang="en-US" dirty="0"/>
                    </a:p>
                  </a:txBody>
                  <a:tcPr/>
                </a:tc>
                <a:tc>
                  <a:txBody>
                    <a:bodyPr/>
                    <a:lstStyle/>
                    <a:p>
                      <a:r>
                        <a:rPr lang="en-US" sz="1800" b="1" kern="1200" dirty="0" smtClean="0">
                          <a:solidFill>
                            <a:schemeClr val="dk1"/>
                          </a:solidFill>
                          <a:effectLst/>
                          <a:latin typeface="+mn-lt"/>
                          <a:ea typeface="+mn-ea"/>
                          <a:cs typeface="+mn-cs"/>
                        </a:rPr>
                        <a:t>Provisioning and De-Provisioning Process </a:t>
                      </a:r>
                      <a:endParaRPr lang="en-US" b="1" dirty="0"/>
                    </a:p>
                  </a:txBody>
                  <a:tcPr/>
                </a:tc>
                <a:tc>
                  <a:txBody>
                    <a:bodyPr/>
                    <a:lstStyle/>
                    <a:p>
                      <a:r>
                        <a:rPr lang="en-US" b="1" dirty="0" smtClean="0"/>
                        <a:t>High</a:t>
                      </a:r>
                      <a:endParaRPr lang="en-US" b="1" dirty="0"/>
                    </a:p>
                  </a:txBody>
                  <a:tcPr/>
                </a:tc>
              </a:tr>
              <a:tr h="474416">
                <a:tc>
                  <a:txBody>
                    <a:bodyPr/>
                    <a:lstStyle/>
                    <a:p>
                      <a:r>
                        <a:rPr lang="en-US" dirty="0" smtClean="0"/>
                        <a:t>5</a:t>
                      </a:r>
                      <a:endParaRPr lang="en-US" dirty="0"/>
                    </a:p>
                  </a:txBody>
                  <a:tcPr/>
                </a:tc>
                <a:tc>
                  <a:txBody>
                    <a:bodyPr/>
                    <a:lstStyle/>
                    <a:p>
                      <a:r>
                        <a:rPr lang="en-US" sz="1800" b="1" kern="1200" dirty="0" smtClean="0">
                          <a:solidFill>
                            <a:schemeClr val="dk1"/>
                          </a:solidFill>
                          <a:effectLst/>
                          <a:latin typeface="+mn-lt"/>
                          <a:ea typeface="+mn-ea"/>
                          <a:cs typeface="+mn-cs"/>
                        </a:rPr>
                        <a:t>Lack of internal talent and resources </a:t>
                      </a:r>
                      <a:endParaRPr lang="en-US" b="1" dirty="0"/>
                    </a:p>
                  </a:txBody>
                  <a:tcPr/>
                </a:tc>
                <a:tc>
                  <a:txBody>
                    <a:bodyPr/>
                    <a:lstStyle/>
                    <a:p>
                      <a:r>
                        <a:rPr lang="en-US" b="1" dirty="0" smtClean="0"/>
                        <a:t>High</a:t>
                      </a:r>
                      <a:endParaRPr lang="en-US" b="1" dirty="0"/>
                    </a:p>
                  </a:txBody>
                  <a:tcPr/>
                </a:tc>
              </a:tr>
              <a:tr h="474416">
                <a:tc>
                  <a:txBody>
                    <a:bodyPr/>
                    <a:lstStyle/>
                    <a:p>
                      <a:r>
                        <a:rPr lang="en-US" dirty="0" smtClean="0"/>
                        <a:t>6</a:t>
                      </a:r>
                      <a:endParaRPr lang="en-US" dirty="0"/>
                    </a:p>
                  </a:txBody>
                  <a:tcPr/>
                </a:tc>
                <a:tc>
                  <a:txBody>
                    <a:bodyPr/>
                    <a:lstStyle/>
                    <a:p>
                      <a:r>
                        <a:rPr lang="en-US" sz="1800" b="1" kern="1200" dirty="0" smtClean="0">
                          <a:solidFill>
                            <a:schemeClr val="dk1"/>
                          </a:solidFill>
                          <a:effectLst/>
                          <a:latin typeface="+mn-lt"/>
                          <a:ea typeface="+mn-ea"/>
                          <a:cs typeface="+mn-cs"/>
                        </a:rPr>
                        <a:t>Time collection </a:t>
                      </a:r>
                      <a:endParaRPr lang="en-US" b="1" dirty="0"/>
                    </a:p>
                  </a:txBody>
                  <a:tcPr/>
                </a:tc>
                <a:tc>
                  <a:txBody>
                    <a:bodyPr/>
                    <a:lstStyle/>
                    <a:p>
                      <a:r>
                        <a:rPr lang="en-US" b="1" dirty="0" smtClean="0"/>
                        <a:t>High</a:t>
                      </a:r>
                      <a:endParaRPr lang="en-US" b="1" dirty="0"/>
                    </a:p>
                  </a:txBody>
                  <a:tcPr/>
                </a:tc>
              </a:tr>
              <a:tr h="474416">
                <a:tc>
                  <a:txBody>
                    <a:bodyPr/>
                    <a:lstStyle/>
                    <a:p>
                      <a:r>
                        <a:rPr lang="en-US" dirty="0" smtClean="0"/>
                        <a:t>7</a:t>
                      </a:r>
                      <a:endParaRPr lang="en-US" dirty="0"/>
                    </a:p>
                  </a:txBody>
                  <a:tcPr/>
                </a:tc>
                <a:tc>
                  <a:txBody>
                    <a:bodyPr/>
                    <a:lstStyle/>
                    <a:p>
                      <a:r>
                        <a:rPr lang="en-US" sz="1800" b="1" kern="1200" dirty="0" smtClean="0">
                          <a:solidFill>
                            <a:schemeClr val="tx1"/>
                          </a:solidFill>
                          <a:effectLst/>
                          <a:latin typeface="+mn-lt"/>
                          <a:ea typeface="+mn-ea"/>
                          <a:cs typeface="+mn-cs"/>
                        </a:rPr>
                        <a:t>Downstream impacts of systems designed to use current PeopleSoft data constructs and values</a:t>
                      </a:r>
                      <a:endParaRPr lang="en-US" sz="1800" b="1" kern="1200" dirty="0">
                        <a:solidFill>
                          <a:schemeClr val="tx1"/>
                        </a:solidFill>
                        <a:effectLst/>
                        <a:latin typeface="+mn-lt"/>
                        <a:ea typeface="+mn-ea"/>
                        <a:cs typeface="+mn-cs"/>
                      </a:endParaRPr>
                    </a:p>
                  </a:txBody>
                  <a:tcPr/>
                </a:tc>
                <a:tc>
                  <a:txBody>
                    <a:bodyPr/>
                    <a:lstStyle/>
                    <a:p>
                      <a:r>
                        <a:rPr lang="en-US" b="1" dirty="0" smtClean="0"/>
                        <a:t>Med</a:t>
                      </a:r>
                      <a:endParaRPr lang="en-US" b="1" dirty="0"/>
                    </a:p>
                  </a:txBody>
                  <a:tcPr/>
                </a:tc>
              </a:tr>
              <a:tr h="474416">
                <a:tc>
                  <a:txBody>
                    <a:bodyPr/>
                    <a:lstStyle/>
                    <a:p>
                      <a:r>
                        <a:rPr lang="en-US" dirty="0" smtClean="0"/>
                        <a:t>8</a:t>
                      </a:r>
                      <a:endParaRPr lang="en-US" dirty="0"/>
                    </a:p>
                  </a:txBody>
                  <a:tcPr/>
                </a:tc>
                <a:tc>
                  <a:txBody>
                    <a:bodyPr/>
                    <a:lstStyle/>
                    <a:p>
                      <a:r>
                        <a:rPr lang="en-US" sz="1800" b="1" kern="1200" dirty="0" smtClean="0">
                          <a:solidFill>
                            <a:schemeClr val="dk1"/>
                          </a:solidFill>
                          <a:effectLst/>
                          <a:latin typeface="+mn-lt"/>
                          <a:ea typeface="+mn-ea"/>
                          <a:cs typeface="+mn-cs"/>
                        </a:rPr>
                        <a:t>Historical data retention in PeopleSoft and data warehouses</a:t>
                      </a:r>
                      <a:r>
                        <a:rPr lang="en-US" b="1" dirty="0" smtClean="0">
                          <a:effectLst/>
                        </a:rPr>
                        <a:t> </a:t>
                      </a:r>
                      <a:endParaRPr lang="en-US" b="1" dirty="0"/>
                    </a:p>
                  </a:txBody>
                  <a:tcPr/>
                </a:tc>
                <a:tc>
                  <a:txBody>
                    <a:bodyPr/>
                    <a:lstStyle/>
                    <a:p>
                      <a:r>
                        <a:rPr lang="en-US" b="1" dirty="0" smtClean="0"/>
                        <a:t>Med</a:t>
                      </a:r>
                      <a:endParaRPr lang="en-US" b="1" dirty="0"/>
                    </a:p>
                  </a:txBody>
                  <a:tcPr/>
                </a:tc>
              </a:tr>
            </a:tbl>
          </a:graphicData>
        </a:graphic>
      </p:graphicFrame>
    </p:spTree>
    <p:extLst>
      <p:ext uri="{BB962C8B-B14F-4D97-AF65-F5344CB8AC3E}">
        <p14:creationId xmlns:p14="http://schemas.microsoft.com/office/powerpoint/2010/main" val="89903527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18</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655177624"/>
              </p:ext>
            </p:extLst>
          </p:nvPr>
        </p:nvGraphicFramePr>
        <p:xfrm>
          <a:off x="457200" y="1879598"/>
          <a:ext cx="8229600" cy="312617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1.  IT Governance</a:t>
                      </a:r>
                      <a:r>
                        <a:rPr lang="en-US" sz="1800" b="1" kern="1200" baseline="0" dirty="0" smtClean="0">
                          <a:solidFill>
                            <a:schemeClr val="lt1"/>
                          </a:solidFill>
                          <a:effectLst/>
                          <a:latin typeface="+mn-lt"/>
                          <a:ea typeface="+mn-ea"/>
                          <a:cs typeface="+mn-cs"/>
                        </a:rPr>
                        <a:t> of University’s administrative applications</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p>
                    <a:p>
                      <a:r>
                        <a:rPr lang="en-US" sz="1800" b="0" kern="1200" dirty="0" smtClean="0">
                          <a:solidFill>
                            <a:schemeClr val="dk1"/>
                          </a:solidFill>
                          <a:effectLst/>
                          <a:latin typeface="+mn-lt"/>
                          <a:ea typeface="+mn-ea"/>
                          <a:cs typeface="+mn-cs"/>
                        </a:rPr>
                        <a:t>Individual business</a:t>
                      </a:r>
                      <a:r>
                        <a:rPr lang="en-US" sz="1800" b="0" kern="1200" baseline="0" dirty="0" smtClean="0">
                          <a:solidFill>
                            <a:schemeClr val="dk1"/>
                          </a:solidFill>
                          <a:effectLst/>
                          <a:latin typeface="+mn-lt"/>
                          <a:ea typeface="+mn-ea"/>
                          <a:cs typeface="+mn-cs"/>
                        </a:rPr>
                        <a:t> a</a:t>
                      </a:r>
                      <a:r>
                        <a:rPr lang="en-US" sz="1800" b="0" kern="1200" dirty="0" smtClean="0">
                          <a:solidFill>
                            <a:schemeClr val="dk1"/>
                          </a:solidFill>
                          <a:effectLst/>
                          <a:latin typeface="+mn-lt"/>
                          <a:ea typeface="+mn-ea"/>
                          <a:cs typeface="+mn-cs"/>
                        </a:rPr>
                        <a:t>reas</a:t>
                      </a:r>
                      <a:r>
                        <a:rPr lang="en-US" sz="1800" b="0" kern="1200" baseline="0" dirty="0" smtClean="0">
                          <a:solidFill>
                            <a:schemeClr val="dk1"/>
                          </a:solidFill>
                          <a:effectLst/>
                          <a:latin typeface="+mn-lt"/>
                          <a:ea typeface="+mn-ea"/>
                          <a:cs typeface="+mn-cs"/>
                        </a:rPr>
                        <a:t> making IT decisions affecting direction, solutions, resources that have short and long term consequences which could impede the University’s IT strategic objectives.</a:t>
                      </a:r>
                    </a:p>
                    <a:p>
                      <a:r>
                        <a:rPr lang="en-US" sz="1800" kern="1200" dirty="0" smtClean="0">
                          <a:solidFill>
                            <a:schemeClr val="dk1"/>
                          </a:solidFill>
                          <a:latin typeface="+mn-lt"/>
                          <a:ea typeface="+mn-ea"/>
                          <a:cs typeface="+mn-cs"/>
                        </a:rPr>
                        <a:t> </a:t>
                      </a:r>
                      <a:endParaRPr lang="en-US" sz="1800" kern="1200" dirty="0" smtClean="0">
                        <a:solidFill>
                          <a:schemeClr val="dk1"/>
                        </a:solidFill>
                        <a:effectLst/>
                        <a:latin typeface="+mn-lt"/>
                        <a:ea typeface="+mn-ea"/>
                        <a:cs typeface="+mn-cs"/>
                      </a:endParaRPr>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p>
                    <a:p>
                      <a:r>
                        <a:rPr lang="en-US" sz="1800" b="0" kern="1200" dirty="0" smtClean="0">
                          <a:solidFill>
                            <a:schemeClr val="dk1"/>
                          </a:solidFill>
                          <a:effectLst/>
                          <a:latin typeface="+mn-lt"/>
                          <a:ea typeface="+mn-ea"/>
                          <a:cs typeface="+mn-cs"/>
                        </a:rPr>
                        <a:t>Gain</a:t>
                      </a:r>
                      <a:r>
                        <a:rPr lang="en-US" sz="1800" b="0" kern="1200" baseline="0" dirty="0" smtClean="0">
                          <a:solidFill>
                            <a:schemeClr val="dk1"/>
                          </a:solidFill>
                          <a:effectLst/>
                          <a:latin typeface="+mn-lt"/>
                          <a:ea typeface="+mn-ea"/>
                          <a:cs typeface="+mn-cs"/>
                        </a:rPr>
                        <a:t> executive sponsorship to i</a:t>
                      </a:r>
                      <a:r>
                        <a:rPr lang="en-US" sz="1800" b="0" kern="1200" dirty="0" smtClean="0">
                          <a:solidFill>
                            <a:schemeClr val="dk1"/>
                          </a:solidFill>
                          <a:effectLst/>
                          <a:latin typeface="+mn-lt"/>
                          <a:ea typeface="+mn-ea"/>
                          <a:cs typeface="+mn-cs"/>
                        </a:rPr>
                        <a:t>mplement</a:t>
                      </a:r>
                      <a:r>
                        <a:rPr lang="en-US" sz="1800" b="0" kern="1200" baseline="0" dirty="0" smtClean="0">
                          <a:solidFill>
                            <a:schemeClr val="dk1"/>
                          </a:solidFill>
                          <a:effectLst/>
                          <a:latin typeface="+mn-lt"/>
                          <a:ea typeface="+mn-ea"/>
                          <a:cs typeface="+mn-cs"/>
                        </a:rPr>
                        <a:t> a f</a:t>
                      </a:r>
                      <a:r>
                        <a:rPr lang="en-US" sz="1800" b="0" kern="1200" dirty="0" smtClean="0">
                          <a:solidFill>
                            <a:schemeClr val="dk1"/>
                          </a:solidFill>
                          <a:effectLst/>
                          <a:latin typeface="+mn-lt"/>
                          <a:ea typeface="+mn-ea"/>
                          <a:cs typeface="+mn-cs"/>
                        </a:rPr>
                        <a:t>ramework and process</a:t>
                      </a:r>
                      <a:r>
                        <a:rPr lang="en-US" sz="1800" b="0" kern="1200" baseline="0" dirty="0" smtClean="0">
                          <a:solidFill>
                            <a:schemeClr val="dk1"/>
                          </a:solidFill>
                          <a:effectLst/>
                          <a:latin typeface="+mn-lt"/>
                          <a:ea typeface="+mn-ea"/>
                          <a:cs typeface="+mn-cs"/>
                        </a:rPr>
                        <a:t> </a:t>
                      </a:r>
                      <a:r>
                        <a:rPr lang="en-US" sz="1800" b="0" kern="1200" dirty="0" smtClean="0">
                          <a:solidFill>
                            <a:schemeClr val="dk1"/>
                          </a:solidFill>
                          <a:effectLst/>
                          <a:latin typeface="+mn-lt"/>
                          <a:ea typeface="+mn-ea"/>
                          <a:cs typeface="+mn-cs"/>
                        </a:rPr>
                        <a:t>with well-defined roles of</a:t>
                      </a:r>
                      <a:r>
                        <a:rPr lang="en-US" sz="1800" b="0" kern="1200" baseline="0" dirty="0" smtClean="0">
                          <a:solidFill>
                            <a:schemeClr val="dk1"/>
                          </a:solidFill>
                          <a:effectLst/>
                          <a:latin typeface="+mn-lt"/>
                          <a:ea typeface="+mn-ea"/>
                          <a:cs typeface="+mn-cs"/>
                        </a:rPr>
                        <a:t> responsibility for data, applications and infrastructure both during and after the project.</a:t>
                      </a:r>
                      <a:endParaRPr lang="en-US" sz="1800" b="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1451632369"/>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19</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687280713"/>
              </p:ext>
            </p:extLst>
          </p:nvPr>
        </p:nvGraphicFramePr>
        <p:xfrm>
          <a:off x="457200" y="1879598"/>
          <a:ext cx="8229600" cy="367481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kern="1200" dirty="0" smtClean="0">
                          <a:effectLst/>
                        </a:rPr>
                        <a:t>2. Reporting, data mapping and business intelligence (BI)</a:t>
                      </a:r>
                      <a:r>
                        <a:rPr lang="en-US" dirty="0" smtClean="0">
                          <a:effectLst/>
                        </a:rPr>
                        <a:t> </a:t>
                      </a:r>
                      <a:endParaRPr lang="en-US" dirty="0"/>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u="sng" kern="1200" dirty="0" smtClean="0">
                          <a:effectLst/>
                        </a:rPr>
                        <a:t>Risk</a:t>
                      </a:r>
                      <a:r>
                        <a:rPr lang="en-US" sz="1800" kern="1200" dirty="0" smtClean="0">
                          <a:effectLst/>
                        </a:rPr>
                        <a:t>:</a:t>
                      </a:r>
                    </a:p>
                    <a:p>
                      <a:r>
                        <a:rPr lang="en-US" sz="1800" kern="1200" dirty="0" smtClean="0">
                          <a:effectLst/>
                        </a:rPr>
                        <a:t>The University loses the ability to combine data for reporting across the institution; historical reporting; use of data for analytics (trends, projections </a:t>
                      </a:r>
                      <a:r>
                        <a:rPr lang="en-US" sz="1800" kern="1200" dirty="0" err="1" smtClean="0">
                          <a:effectLst/>
                        </a:rPr>
                        <a:t>etc</a:t>
                      </a:r>
                      <a:r>
                        <a:rPr lang="en-US" sz="1800" kern="1200" dirty="0" smtClean="0">
                          <a:effectLst/>
                        </a:rPr>
                        <a:t>). </a:t>
                      </a:r>
                      <a:endParaRPr lang="en-US" dirty="0"/>
                    </a:p>
                  </a:txBody>
                  <a:tcPr/>
                </a:tc>
              </a:tr>
              <a:tr h="474416">
                <a:tc gridSpan="2">
                  <a:txBody>
                    <a:bodyPr/>
                    <a:lstStyle/>
                    <a:p>
                      <a:r>
                        <a:rPr lang="en-US" sz="1800" b="1" u="sng" kern="1200" dirty="0" smtClean="0">
                          <a:effectLst/>
                        </a:rPr>
                        <a:t>Mitigation Strategies</a:t>
                      </a:r>
                      <a:r>
                        <a:rPr lang="en-US" sz="1800" b="1" kern="1200" dirty="0" smtClean="0">
                          <a:effectLst/>
                        </a:rPr>
                        <a:t>:</a:t>
                      </a:r>
                    </a:p>
                    <a:p>
                      <a:pPr marL="342900" indent="-342900">
                        <a:buAutoNum type="arabicPeriod"/>
                      </a:pPr>
                      <a:r>
                        <a:rPr lang="en-US" sz="1800" kern="1200" dirty="0" smtClean="0">
                          <a:effectLst/>
                        </a:rPr>
                        <a:t>Obtain executive support for a vision for data delivery</a:t>
                      </a:r>
                      <a:r>
                        <a:rPr lang="en-US" sz="1800" kern="1200" baseline="0" dirty="0" smtClean="0">
                          <a:effectLst/>
                        </a:rPr>
                        <a:t> of people data.</a:t>
                      </a:r>
                    </a:p>
                    <a:p>
                      <a:pPr marL="342900" indent="-342900">
                        <a:buAutoNum type="arabicPeriod"/>
                      </a:pPr>
                      <a:r>
                        <a:rPr lang="en-US" sz="1800" kern="1200" dirty="0" smtClean="0">
                          <a:effectLst/>
                        </a:rPr>
                        <a:t>Assign resource(s) dedicated to defining a data mapping strategy and creation of a data dictionary specific to Workday. </a:t>
                      </a:r>
                    </a:p>
                    <a:p>
                      <a:r>
                        <a:rPr lang="en-US" sz="1800" kern="1200" dirty="0" smtClean="0">
                          <a:effectLst/>
                        </a:rPr>
                        <a:t>3.  Design and implement a data mapping and reporting solution that supports cross-functional reporting needs and scales</a:t>
                      </a:r>
                      <a:r>
                        <a:rPr lang="en-US" sz="1800" kern="1200" baseline="0" dirty="0" smtClean="0">
                          <a:effectLst/>
                        </a:rPr>
                        <a:t> to </a:t>
                      </a:r>
                      <a:r>
                        <a:rPr lang="en-US" sz="1800" kern="1200" dirty="0" smtClean="0">
                          <a:effectLst/>
                        </a:rPr>
                        <a:t>meet the University’s warehouse and BI objectives.</a:t>
                      </a:r>
                      <a:r>
                        <a:rPr lang="en-US" dirty="0" smtClean="0">
                          <a:effectLst/>
                        </a:rPr>
                        <a:t> </a:t>
                      </a:r>
                      <a:endParaRPr lang="en-US" dirty="0"/>
                    </a:p>
                  </a:txBody>
                  <a:tcPr/>
                </a:tc>
                <a:tc hMerge="1">
                  <a:txBody>
                    <a:bodyPr/>
                    <a:lstStyle/>
                    <a:p>
                      <a:endParaRPr lang="en-US" dirty="0"/>
                    </a:p>
                  </a:txBody>
                  <a:tcPr/>
                </a:tc>
              </a:tr>
            </a:tbl>
          </a:graphicData>
        </a:graphic>
      </p:graphicFrame>
    </p:spTree>
    <p:extLst>
      <p:ext uri="{BB962C8B-B14F-4D97-AF65-F5344CB8AC3E}">
        <p14:creationId xmlns:p14="http://schemas.microsoft.com/office/powerpoint/2010/main" val="81988193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Topics to cover</a:t>
            </a:r>
            <a:endParaRPr lang="en-US" dirty="0"/>
          </a:p>
        </p:txBody>
      </p:sp>
      <p:sp>
        <p:nvSpPr>
          <p:cNvPr id="3" name="Content Placeholder 2"/>
          <p:cNvSpPr>
            <a:spLocks noGrp="1"/>
          </p:cNvSpPr>
          <p:nvPr>
            <p:ph idx="1"/>
          </p:nvPr>
        </p:nvSpPr>
        <p:spPr>
          <a:xfrm>
            <a:off x="1464744" y="1603901"/>
            <a:ext cx="6096000" cy="4525963"/>
          </a:xfrm>
        </p:spPr>
        <p:txBody>
          <a:bodyPr>
            <a:normAutofit fontScale="92500" lnSpcReduction="20000"/>
          </a:bodyPr>
          <a:lstStyle/>
          <a:p>
            <a:r>
              <a:rPr lang="en-US" dirty="0" smtClean="0"/>
              <a:t>Impacts to other systems</a:t>
            </a:r>
          </a:p>
          <a:p>
            <a:pPr lvl="1"/>
            <a:r>
              <a:rPr lang="en-US" dirty="0" smtClean="0"/>
              <a:t>PeopleSoft</a:t>
            </a:r>
          </a:p>
          <a:p>
            <a:pPr lvl="1"/>
            <a:r>
              <a:rPr lang="en-US" dirty="0" smtClean="0"/>
              <a:t>Time collection</a:t>
            </a:r>
          </a:p>
          <a:p>
            <a:pPr lvl="1"/>
            <a:r>
              <a:rPr lang="en-US" dirty="0" err="1" smtClean="0"/>
              <a:t>Kuali</a:t>
            </a:r>
            <a:r>
              <a:rPr lang="en-US" dirty="0" smtClean="0"/>
              <a:t> Financial System</a:t>
            </a:r>
          </a:p>
          <a:p>
            <a:pPr lvl="1"/>
            <a:r>
              <a:rPr lang="en-US" dirty="0" smtClean="0"/>
              <a:t>Identity </a:t>
            </a:r>
            <a:r>
              <a:rPr lang="en-US" dirty="0"/>
              <a:t>M</a:t>
            </a:r>
            <a:r>
              <a:rPr lang="en-US" dirty="0" smtClean="0"/>
              <a:t>anagement’s tools</a:t>
            </a:r>
          </a:p>
          <a:p>
            <a:pPr lvl="1"/>
            <a:r>
              <a:rPr lang="en-US" dirty="0" smtClean="0"/>
              <a:t>Data delivery solutions</a:t>
            </a:r>
          </a:p>
          <a:p>
            <a:pPr lvl="1"/>
            <a:r>
              <a:rPr lang="en-US" dirty="0" smtClean="0"/>
              <a:t>Others</a:t>
            </a:r>
          </a:p>
          <a:p>
            <a:r>
              <a:rPr lang="en-US" dirty="0" smtClean="0"/>
              <a:t>Risks and challenges</a:t>
            </a:r>
          </a:p>
          <a:p>
            <a:r>
              <a:rPr lang="en-US" dirty="0" smtClean="0"/>
              <a:t>Estimates</a:t>
            </a:r>
          </a:p>
          <a:p>
            <a:r>
              <a:rPr lang="en-US" dirty="0" smtClean="0"/>
              <a:t>Next steps</a:t>
            </a:r>
          </a:p>
          <a:p>
            <a:endParaRPr lang="en-US" dirty="0" smtClean="0"/>
          </a:p>
          <a:p>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a:t>
            </a:fld>
            <a:endParaRPr lang="en-US"/>
          </a:p>
        </p:txBody>
      </p:sp>
    </p:spTree>
    <p:extLst>
      <p:ext uri="{BB962C8B-B14F-4D97-AF65-F5344CB8AC3E}">
        <p14:creationId xmlns:p14="http://schemas.microsoft.com/office/powerpoint/2010/main" val="237048593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20</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157081249"/>
              </p:ext>
            </p:extLst>
          </p:nvPr>
        </p:nvGraphicFramePr>
        <p:xfrm>
          <a:off x="457200" y="1879598"/>
          <a:ext cx="8229600" cy="312617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3. Multiple enterprise systems containing basic PEOPLE data (Cornell Community)</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Duplicate entry of people, increased overhead/costs to maintain across multiple systems, inaccurate reporting, incompleteness of data and data currency.</a:t>
                      </a:r>
                      <a:r>
                        <a:rPr lang="en-US" dirty="0" smtClean="0">
                          <a:effectLst/>
                        </a:rPr>
                        <a:t>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Design and implement technological solutions that will validate and synchronize PEOPLE data across multiple enterprise systems.  Define and implement business processes that support multiple points of data entry and common data management processes.</a:t>
                      </a:r>
                      <a:r>
                        <a:rPr lang="en-US" dirty="0" smtClean="0">
                          <a:effectLst/>
                        </a:rPr>
                        <a:t> </a:t>
                      </a:r>
                      <a:endParaRPr lang="en-US" dirty="0"/>
                    </a:p>
                  </a:txBody>
                  <a:tcPr/>
                </a:tc>
                <a:tc hMerge="1">
                  <a:txBody>
                    <a:bodyPr/>
                    <a:lstStyle/>
                    <a:p>
                      <a:endParaRPr lang="en-US" dirty="0"/>
                    </a:p>
                  </a:txBody>
                  <a:tcPr/>
                </a:tc>
              </a:tr>
            </a:tbl>
          </a:graphicData>
        </a:graphic>
      </p:graphicFrame>
      <p:sp>
        <p:nvSpPr>
          <p:cNvPr id="10"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152520045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21</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3857510729"/>
              </p:ext>
            </p:extLst>
          </p:nvPr>
        </p:nvGraphicFramePr>
        <p:xfrm>
          <a:off x="457200" y="1879598"/>
          <a:ext cx="8229600" cy="3108960"/>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4. Provisioning and De-Provisioning Process </a:t>
                      </a:r>
                    </a:p>
                    <a:p>
                      <a:r>
                        <a:rPr lang="en-US" sz="1200" b="1" i="1" kern="1200" dirty="0" smtClean="0">
                          <a:solidFill>
                            <a:schemeClr val="lt1"/>
                          </a:solidFill>
                          <a:effectLst/>
                          <a:latin typeface="+mn-lt"/>
                          <a:ea typeface="+mn-ea"/>
                          <a:cs typeface="+mn-cs"/>
                        </a:rPr>
                        <a:t>(including the identification, administration and termination of identities with access to information systems, buildings and data.)</a:t>
                      </a:r>
                      <a:endParaRPr lang="en-US" sz="12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Improper provisioning will result in technical, data privacy, user access, incorrect privileges (based on roles, rules and policies) and increased system and business administration costs.</a:t>
                      </a:r>
                      <a:r>
                        <a:rPr lang="en-US" dirty="0" smtClean="0">
                          <a:effectLst/>
                        </a:rPr>
                        <a:t> </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Overhaul provisioning practices and tools. Re-design and implement technological solutions to facilitate common, consistent, automated provisioning/de-provisioning solutions that scale multiple enterprise systems.</a:t>
                      </a:r>
                      <a:r>
                        <a:rPr lang="en-US" dirty="0" smtClean="0">
                          <a:effectLst/>
                        </a:rPr>
                        <a:t> </a:t>
                      </a:r>
                      <a:endParaRPr lang="en-US" dirty="0"/>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2704723463"/>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22</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1270934012"/>
              </p:ext>
            </p:extLst>
          </p:nvPr>
        </p:nvGraphicFramePr>
        <p:xfrm>
          <a:off x="457200" y="1791583"/>
          <a:ext cx="8229600" cy="367481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5. Lack of internal talent and resources </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Competing</a:t>
                      </a:r>
                      <a:r>
                        <a:rPr lang="en-US" sz="1800" kern="1200" baseline="0" dirty="0" smtClean="0">
                          <a:solidFill>
                            <a:schemeClr val="dk1"/>
                          </a:solidFill>
                          <a:effectLst/>
                          <a:latin typeface="+mn-lt"/>
                          <a:ea typeface="+mn-ea"/>
                          <a:cs typeface="+mn-cs"/>
                        </a:rPr>
                        <a:t> priorities, staff reduction and skillset availability will cause a d</a:t>
                      </a:r>
                      <a:r>
                        <a:rPr lang="en-US" sz="1800" kern="1200" dirty="0" smtClean="0">
                          <a:solidFill>
                            <a:schemeClr val="dk1"/>
                          </a:solidFill>
                          <a:effectLst/>
                          <a:latin typeface="+mn-lt"/>
                          <a:ea typeface="+mn-ea"/>
                          <a:cs typeface="+mn-cs"/>
                        </a:rPr>
                        <a:t>elay in the design, development, integration, remediation and troubleshooting for the University’s most complex, mission critical, administrative applications. </a:t>
                      </a:r>
                      <a:endParaRPr lang="en-US" dirty="0"/>
                    </a:p>
                  </a:txBody>
                  <a:tcPr/>
                </a:tc>
              </a:tr>
              <a:tr h="1063133">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Clearly</a:t>
                      </a:r>
                      <a:r>
                        <a:rPr lang="en-US" sz="1800" kern="1200" baseline="0" dirty="0" smtClean="0">
                          <a:solidFill>
                            <a:schemeClr val="dk1"/>
                          </a:solidFill>
                          <a:effectLst/>
                          <a:latin typeface="+mn-lt"/>
                          <a:ea typeface="+mn-ea"/>
                          <a:cs typeface="+mn-cs"/>
                        </a:rPr>
                        <a:t> define priorities.  Do r</a:t>
                      </a:r>
                      <a:r>
                        <a:rPr lang="en-US" sz="1800" kern="1200" dirty="0" smtClean="0">
                          <a:solidFill>
                            <a:schemeClr val="dk1"/>
                          </a:solidFill>
                          <a:effectLst/>
                          <a:latin typeface="+mn-lt"/>
                          <a:ea typeface="+mn-ea"/>
                          <a:cs typeface="+mn-cs"/>
                        </a:rPr>
                        <a:t>ealistic</a:t>
                      </a:r>
                      <a:r>
                        <a:rPr lang="en-US" sz="1800" kern="1200" baseline="0" dirty="0" smtClean="0">
                          <a:solidFill>
                            <a:schemeClr val="dk1"/>
                          </a:solidFill>
                          <a:effectLst/>
                          <a:latin typeface="+mn-lt"/>
                          <a:ea typeface="+mn-ea"/>
                          <a:cs typeface="+mn-cs"/>
                        </a:rPr>
                        <a:t> planning based on skillsets needed and competing priorities.  </a:t>
                      </a:r>
                      <a:r>
                        <a:rPr lang="en-US" sz="1800" kern="1200" dirty="0" smtClean="0">
                          <a:solidFill>
                            <a:schemeClr val="dk1"/>
                          </a:solidFill>
                          <a:effectLst/>
                          <a:latin typeface="+mn-lt"/>
                          <a:ea typeface="+mn-ea"/>
                          <a:cs typeface="+mn-cs"/>
                        </a:rPr>
                        <a:t>Augment staff with skilled consultants based on defined objectives.  Realize that consultants can not work independently</a:t>
                      </a:r>
                      <a:r>
                        <a:rPr lang="en-US" sz="1800" kern="1200" baseline="0" dirty="0" smtClean="0">
                          <a:solidFill>
                            <a:schemeClr val="dk1"/>
                          </a:solidFill>
                          <a:effectLst/>
                          <a:latin typeface="+mn-lt"/>
                          <a:ea typeface="+mn-ea"/>
                          <a:cs typeface="+mn-cs"/>
                        </a:rPr>
                        <a:t> and that technical and functional resources are necessary for each phase of deployment and operational transition. </a:t>
                      </a:r>
                      <a:endParaRPr lang="en-US" dirty="0"/>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202887197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23</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33954020"/>
              </p:ext>
            </p:extLst>
          </p:nvPr>
        </p:nvGraphicFramePr>
        <p:xfrm>
          <a:off x="457200" y="1879598"/>
          <a:ext cx="8229600" cy="257753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6. Multiple time collection applications</a:t>
                      </a:r>
                      <a:r>
                        <a:rPr lang="en-US" dirty="0" smtClean="0">
                          <a:effectLst/>
                        </a:rPr>
                        <a:t> </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Maintaining multiple time collection systems – 1 Cornell modified vendor supplied</a:t>
                      </a:r>
                      <a:r>
                        <a:rPr lang="en-US" sz="1800" kern="1200" baseline="0" dirty="0" smtClean="0">
                          <a:solidFill>
                            <a:schemeClr val="dk1"/>
                          </a:solidFill>
                          <a:effectLst/>
                          <a:latin typeface="+mn-lt"/>
                          <a:ea typeface="+mn-ea"/>
                          <a:cs typeface="+mn-cs"/>
                        </a:rPr>
                        <a:t> application (</a:t>
                      </a:r>
                      <a:r>
                        <a:rPr lang="en-US" sz="1800" kern="1200" baseline="0" dirty="0" err="1" smtClean="0">
                          <a:solidFill>
                            <a:schemeClr val="dk1"/>
                          </a:solidFill>
                          <a:effectLst/>
                          <a:latin typeface="+mn-lt"/>
                          <a:ea typeface="+mn-ea"/>
                          <a:cs typeface="+mn-cs"/>
                        </a:rPr>
                        <a:t>Kronos</a:t>
                      </a:r>
                      <a:r>
                        <a:rPr lang="en-US" sz="1800" kern="1200" baseline="0" dirty="0" smtClean="0">
                          <a:solidFill>
                            <a:schemeClr val="dk1"/>
                          </a:solidFill>
                          <a:effectLst/>
                          <a:latin typeface="+mn-lt"/>
                          <a:ea typeface="+mn-ea"/>
                          <a:cs typeface="+mn-cs"/>
                        </a:rPr>
                        <a:t>) and 1 custom application (COLTS) will force extra  remediation work.</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p>
                    <a:p>
                      <a:r>
                        <a:rPr lang="en-US" sz="1800" b="0" kern="1200" dirty="0" smtClean="0">
                          <a:solidFill>
                            <a:schemeClr val="dk1"/>
                          </a:solidFill>
                          <a:effectLst/>
                          <a:latin typeface="+mn-lt"/>
                          <a:ea typeface="+mn-ea"/>
                          <a:cs typeface="+mn-cs"/>
                        </a:rPr>
                        <a:t>Pick the vendor</a:t>
                      </a:r>
                      <a:r>
                        <a:rPr lang="en-US" sz="1800" b="0" kern="1200" baseline="0" dirty="0" smtClean="0">
                          <a:solidFill>
                            <a:schemeClr val="dk1"/>
                          </a:solidFill>
                          <a:effectLst/>
                          <a:latin typeface="+mn-lt"/>
                          <a:ea typeface="+mn-ea"/>
                          <a:cs typeface="+mn-cs"/>
                        </a:rPr>
                        <a:t> supplied </a:t>
                      </a:r>
                      <a:r>
                        <a:rPr lang="en-US" sz="1800" b="0" kern="1200" dirty="0" err="1" smtClean="0">
                          <a:solidFill>
                            <a:schemeClr val="dk1"/>
                          </a:solidFill>
                          <a:effectLst/>
                          <a:latin typeface="+mn-lt"/>
                          <a:ea typeface="+mn-ea"/>
                          <a:cs typeface="+mn-cs"/>
                        </a:rPr>
                        <a:t>Kronos</a:t>
                      </a:r>
                      <a:r>
                        <a:rPr lang="en-US" sz="1800" b="0" kern="1200" dirty="0" smtClean="0">
                          <a:solidFill>
                            <a:schemeClr val="dk1"/>
                          </a:solidFill>
                          <a:effectLst/>
                          <a:latin typeface="+mn-lt"/>
                          <a:ea typeface="+mn-ea"/>
                          <a:cs typeface="+mn-cs"/>
                        </a:rPr>
                        <a:t> application and invest in expansion of it early enough to avoid all COLTS remediation</a:t>
                      </a:r>
                      <a:r>
                        <a:rPr lang="en-US" sz="1800" b="0" kern="1200" baseline="0" dirty="0" smtClean="0">
                          <a:solidFill>
                            <a:schemeClr val="dk1"/>
                          </a:solidFill>
                          <a:effectLst/>
                          <a:latin typeface="+mn-lt"/>
                          <a:ea typeface="+mn-ea"/>
                          <a:cs typeface="+mn-cs"/>
                        </a:rPr>
                        <a:t>.</a:t>
                      </a:r>
                      <a:endParaRPr lang="en-US" sz="1800" b="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325082475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24</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40622951"/>
              </p:ext>
            </p:extLst>
          </p:nvPr>
        </p:nvGraphicFramePr>
        <p:xfrm>
          <a:off x="457200" y="1879598"/>
          <a:ext cx="8229600" cy="2468880"/>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7. Downstream impacts of systems designed to use current PeopleSoft data constructs and values</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Applications and interfaces designed around the PeopleSoft data construct and values may not be operational.  The</a:t>
                      </a:r>
                      <a:r>
                        <a:rPr lang="en-US" sz="1800" kern="1200" baseline="0" dirty="0" smtClean="0">
                          <a:solidFill>
                            <a:schemeClr val="dk1"/>
                          </a:solidFill>
                          <a:effectLst/>
                          <a:latin typeface="+mn-lt"/>
                          <a:ea typeface="+mn-ea"/>
                          <a:cs typeface="+mn-cs"/>
                        </a:rPr>
                        <a:t> number of downstream systems at the University affected is unknown.</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Identify impacted systems</a:t>
                      </a:r>
                      <a:r>
                        <a:rPr lang="en-US" sz="1800" kern="1200" baseline="0" dirty="0" smtClean="0">
                          <a:solidFill>
                            <a:schemeClr val="dk1"/>
                          </a:solidFill>
                          <a:effectLst/>
                          <a:latin typeface="+mn-lt"/>
                          <a:ea typeface="+mn-ea"/>
                          <a:cs typeface="+mn-cs"/>
                        </a:rPr>
                        <a:t> and </a:t>
                      </a:r>
                      <a:r>
                        <a:rPr lang="en-US" sz="1800" kern="1200" dirty="0" smtClean="0">
                          <a:solidFill>
                            <a:schemeClr val="dk1"/>
                          </a:solidFill>
                          <a:effectLst/>
                          <a:latin typeface="+mn-lt"/>
                          <a:ea typeface="+mn-ea"/>
                          <a:cs typeface="+mn-cs"/>
                        </a:rPr>
                        <a:t>engage application stewards</a:t>
                      </a:r>
                      <a:r>
                        <a:rPr lang="en-US" sz="1800" kern="1200" baseline="0" dirty="0" smtClean="0">
                          <a:solidFill>
                            <a:schemeClr val="dk1"/>
                          </a:solidFill>
                          <a:effectLst/>
                          <a:latin typeface="+mn-lt"/>
                          <a:ea typeface="+mn-ea"/>
                          <a:cs typeface="+mn-cs"/>
                        </a:rPr>
                        <a:t> </a:t>
                      </a:r>
                      <a:r>
                        <a:rPr lang="en-US" sz="1800" kern="1200" dirty="0" smtClean="0">
                          <a:solidFill>
                            <a:schemeClr val="dk1"/>
                          </a:solidFill>
                          <a:effectLst/>
                          <a:latin typeface="+mn-lt"/>
                          <a:ea typeface="+mn-ea"/>
                          <a:cs typeface="+mn-cs"/>
                        </a:rPr>
                        <a:t>in project.</a:t>
                      </a:r>
                      <a:r>
                        <a:rPr lang="en-US" dirty="0" smtClean="0">
                          <a:effectLst/>
                        </a:rPr>
                        <a:t>  </a:t>
                      </a:r>
                      <a:endParaRPr lang="en-US" sz="180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341768460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25</a:t>
            </a:fld>
            <a:endParaRPr lang="en-US"/>
          </a:p>
        </p:txBody>
      </p:sp>
      <p:graphicFrame>
        <p:nvGraphicFramePr>
          <p:cNvPr id="9" name="Table 8"/>
          <p:cNvGraphicFramePr>
            <a:graphicFrameLocks noGrp="1"/>
          </p:cNvGraphicFramePr>
          <p:nvPr>
            <p:extLst>
              <p:ext uri="{D42A27DB-BD31-4B8C-83A1-F6EECF244321}">
                <p14:modId xmlns:p14="http://schemas.microsoft.com/office/powerpoint/2010/main" val="2292997213"/>
              </p:ext>
            </p:extLst>
          </p:nvPr>
        </p:nvGraphicFramePr>
        <p:xfrm>
          <a:off x="457200" y="1879598"/>
          <a:ext cx="8229600" cy="3400495"/>
        </p:xfrm>
        <a:graphic>
          <a:graphicData uri="http://schemas.openxmlformats.org/drawingml/2006/table">
            <a:tbl>
              <a:tblPr firstRow="1" bandRow="1">
                <a:tableStyleId>{073A0DAA-6AF3-43AB-8588-CEC1D06C72B9}</a:tableStyleId>
              </a:tblPr>
              <a:tblGrid>
                <a:gridCol w="1879600"/>
                <a:gridCol w="6350000"/>
              </a:tblGrid>
              <a:tr h="474416">
                <a:tc gridSpan="2">
                  <a:txBody>
                    <a:bodyPr/>
                    <a:lstStyle/>
                    <a:p>
                      <a:r>
                        <a:rPr lang="en-US" sz="1800" b="1" kern="1200" dirty="0" smtClean="0">
                          <a:solidFill>
                            <a:schemeClr val="lt1"/>
                          </a:solidFill>
                          <a:effectLst/>
                          <a:latin typeface="+mn-lt"/>
                          <a:ea typeface="+mn-ea"/>
                          <a:cs typeface="+mn-cs"/>
                        </a:rPr>
                        <a:t>8. Historical data retention in PeopleSoft and data warehouses</a:t>
                      </a:r>
                      <a:endParaRPr lang="en-US" sz="1800" b="1" kern="1200" dirty="0">
                        <a:solidFill>
                          <a:schemeClr val="lt1"/>
                        </a:solidFill>
                        <a:effectLst/>
                        <a:latin typeface="+mn-lt"/>
                        <a:ea typeface="+mn-ea"/>
                        <a:cs typeface="+mn-cs"/>
                      </a:endParaRPr>
                    </a:p>
                  </a:txBody>
                  <a:tcPr/>
                </a:tc>
                <a:tc hMerge="1">
                  <a:txBody>
                    <a:bodyPr/>
                    <a:lstStyle/>
                    <a:p>
                      <a:endParaRPr lang="en-US" dirty="0"/>
                    </a:p>
                  </a:txBody>
                  <a:tcPr/>
                </a:tc>
              </a:tr>
              <a:tr h="474416">
                <a:tc>
                  <a:txBody>
                    <a:bodyPr/>
                    <a:lstStyle/>
                    <a:p>
                      <a:r>
                        <a:rPr lang="en-US" sz="1800" u="sng" kern="1200" dirty="0" smtClean="0">
                          <a:effectLst/>
                        </a:rPr>
                        <a:t>Probability</a:t>
                      </a:r>
                      <a:r>
                        <a:rPr lang="en-US" sz="1800" kern="1200" dirty="0" smtClean="0">
                          <a:effectLst/>
                        </a:rPr>
                        <a:t>: </a:t>
                      </a:r>
                    </a:p>
                    <a:p>
                      <a:r>
                        <a:rPr lang="en-US" sz="1800" kern="1200" dirty="0" smtClean="0">
                          <a:effectLst/>
                        </a:rPr>
                        <a:t>High Risk</a:t>
                      </a:r>
                    </a:p>
                    <a:p>
                      <a:endParaRPr lang="en-US" dirty="0"/>
                    </a:p>
                  </a:txBody>
                  <a:tcPr/>
                </a:tc>
                <a:tc>
                  <a:txBody>
                    <a:bodyPr/>
                    <a:lstStyle/>
                    <a:p>
                      <a:r>
                        <a:rPr lang="en-US" sz="1800" b="1" u="sng" kern="1200" dirty="0" smtClean="0">
                          <a:solidFill>
                            <a:schemeClr val="dk1"/>
                          </a:solidFill>
                          <a:effectLst/>
                          <a:latin typeface="+mn-lt"/>
                          <a:ea typeface="+mn-ea"/>
                          <a:cs typeface="+mn-cs"/>
                        </a:rPr>
                        <a:t>Risk</a:t>
                      </a:r>
                      <a:r>
                        <a:rPr lang="en-US" sz="1800" b="1" kern="1200" dirty="0" smtClean="0">
                          <a:solidFill>
                            <a:schemeClr val="dk1"/>
                          </a:solidFill>
                          <a:effectLst/>
                          <a:latin typeface="+mn-lt"/>
                          <a:ea typeface="+mn-ea"/>
                          <a:cs typeface="+mn-cs"/>
                        </a:rPr>
                        <a:t>: </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1. Continued use of outdated (“stale”) data from PeopleSoft and/or data warehouses can result in inaccurate reporting, proliferation of stale data to shadow systems, compliance/regulatory/legal issues if misinterpreted.</a:t>
                      </a:r>
                      <a:r>
                        <a:rPr lang="en-US" dirty="0" smtClean="0">
                          <a:effectLst/>
                        </a:rPr>
                        <a:t> </a:t>
                      </a:r>
                    </a:p>
                    <a:p>
                      <a:r>
                        <a:rPr lang="en-US" dirty="0" smtClean="0"/>
                        <a:t>2. Historical</a:t>
                      </a:r>
                      <a:r>
                        <a:rPr lang="en-US" baseline="0" dirty="0" smtClean="0"/>
                        <a:t> data won’t be able to be queries with Workday employee data.</a:t>
                      </a:r>
                      <a:endParaRPr lang="en-US" dirty="0"/>
                    </a:p>
                  </a:txBody>
                  <a:tcPr/>
                </a:tc>
              </a:tr>
              <a:tr h="474416">
                <a:tc gridSpan="2">
                  <a:txBody>
                    <a:bodyPr/>
                    <a:lstStyle/>
                    <a:p>
                      <a:r>
                        <a:rPr lang="en-US" sz="1800" b="1" u="sng" kern="1200" dirty="0" smtClean="0">
                          <a:solidFill>
                            <a:schemeClr val="dk1"/>
                          </a:solidFill>
                          <a:effectLst/>
                          <a:latin typeface="+mn-lt"/>
                          <a:ea typeface="+mn-ea"/>
                          <a:cs typeface="+mn-cs"/>
                        </a:rPr>
                        <a:t>Mitigation Strategies</a:t>
                      </a:r>
                      <a:r>
                        <a:rPr lang="en-US" sz="1800" b="1" kern="1200" dirty="0" smtClean="0">
                          <a:solidFill>
                            <a:schemeClr val="dk1"/>
                          </a:solidFill>
                          <a:effectLst/>
                          <a:latin typeface="+mn-lt"/>
                          <a:ea typeface="+mn-ea"/>
                          <a:cs typeface="+mn-cs"/>
                        </a:rPr>
                        <a:t>:</a:t>
                      </a:r>
                      <a:endParaRPr lang="en-US" sz="1800" kern="1200" dirty="0" smtClean="0">
                        <a:solidFill>
                          <a:schemeClr val="dk1"/>
                        </a:solidFill>
                        <a:effectLst/>
                        <a:latin typeface="+mn-lt"/>
                        <a:ea typeface="+mn-ea"/>
                        <a:cs typeface="+mn-cs"/>
                      </a:endParaRPr>
                    </a:p>
                    <a:p>
                      <a:r>
                        <a:rPr lang="en-US" sz="1800" kern="1200" dirty="0" smtClean="0">
                          <a:solidFill>
                            <a:schemeClr val="dk1"/>
                          </a:solidFill>
                          <a:effectLst/>
                          <a:latin typeface="+mn-lt"/>
                          <a:ea typeface="+mn-ea"/>
                          <a:cs typeface="+mn-cs"/>
                        </a:rPr>
                        <a:t>Keep it simple by keeping the current HRPY </a:t>
                      </a:r>
                      <a:r>
                        <a:rPr lang="en-US" sz="1800" kern="1200" dirty="0" err="1" smtClean="0">
                          <a:solidFill>
                            <a:schemeClr val="dk1"/>
                          </a:solidFill>
                          <a:effectLst/>
                          <a:latin typeface="+mn-lt"/>
                          <a:ea typeface="+mn-ea"/>
                          <a:cs typeface="+mn-cs"/>
                        </a:rPr>
                        <a:t>datamart</a:t>
                      </a:r>
                      <a:r>
                        <a:rPr lang="en-US" sz="1800" kern="1200" dirty="0" smtClean="0">
                          <a:solidFill>
                            <a:schemeClr val="dk1"/>
                          </a:solidFill>
                          <a:effectLst/>
                          <a:latin typeface="+mn-lt"/>
                          <a:ea typeface="+mn-ea"/>
                          <a:cs typeface="+mn-cs"/>
                        </a:rPr>
                        <a:t> alive,</a:t>
                      </a:r>
                      <a:r>
                        <a:rPr lang="en-US" sz="1800" kern="1200" baseline="0" dirty="0" smtClean="0">
                          <a:solidFill>
                            <a:schemeClr val="dk1"/>
                          </a:solidFill>
                          <a:effectLst/>
                          <a:latin typeface="+mn-lt"/>
                          <a:ea typeface="+mn-ea"/>
                          <a:cs typeface="+mn-cs"/>
                        </a:rPr>
                        <a:t> possibly for a decade or more.</a:t>
                      </a:r>
                      <a:r>
                        <a:rPr lang="en-US" dirty="0" smtClean="0">
                          <a:effectLst/>
                        </a:rPr>
                        <a:t> </a:t>
                      </a:r>
                      <a:endParaRPr lang="en-US" sz="1800" kern="1200" dirty="0" smtClean="0">
                        <a:solidFill>
                          <a:schemeClr val="dk1"/>
                        </a:solidFill>
                        <a:effectLst/>
                        <a:latin typeface="+mn-lt"/>
                        <a:ea typeface="+mn-ea"/>
                        <a:cs typeface="+mn-cs"/>
                      </a:endParaRPr>
                    </a:p>
                  </a:txBody>
                  <a:tcPr/>
                </a:tc>
                <a:tc hMerge="1">
                  <a:txBody>
                    <a:bodyPr/>
                    <a:lstStyle/>
                    <a:p>
                      <a:endParaRPr lang="en-US" dirty="0"/>
                    </a:p>
                  </a:txBody>
                  <a:tcPr/>
                </a:tc>
              </a:tr>
            </a:tbl>
          </a:graphicData>
        </a:graphic>
      </p:graphicFrame>
      <p:sp>
        <p:nvSpPr>
          <p:cNvPr id="8" name="Title 1"/>
          <p:cNvSpPr>
            <a:spLocks noGrp="1"/>
          </p:cNvSpPr>
          <p:nvPr>
            <p:ph type="title"/>
          </p:nvPr>
        </p:nvSpPr>
        <p:spPr>
          <a:xfrm>
            <a:off x="457200" y="198438"/>
            <a:ext cx="8229600" cy="1143000"/>
          </a:xfrm>
        </p:spPr>
        <p:txBody>
          <a:bodyPr>
            <a:normAutofit/>
          </a:bodyPr>
          <a:lstStyle/>
          <a:p>
            <a:r>
              <a:rPr lang="en-US" dirty="0" smtClean="0"/>
              <a:t>High-Level Risk Assessment</a:t>
            </a:r>
            <a:endParaRPr lang="en-US" dirty="0"/>
          </a:p>
        </p:txBody>
      </p:sp>
    </p:spTree>
    <p:extLst>
      <p:ext uri="{BB962C8B-B14F-4D97-AF65-F5344CB8AC3E}">
        <p14:creationId xmlns:p14="http://schemas.microsoft.com/office/powerpoint/2010/main" val="14340868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hlinkClick r:id="rId3"/>
              </a:rPr>
              <a:t>Estimate Subtotals</a:t>
            </a:r>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26</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4292861048"/>
              </p:ext>
            </p:extLst>
          </p:nvPr>
        </p:nvGraphicFramePr>
        <p:xfrm>
          <a:off x="932891" y="1082312"/>
          <a:ext cx="7747654" cy="3627234"/>
        </p:xfrm>
        <a:graphic>
          <a:graphicData uri="http://schemas.openxmlformats.org/drawingml/2006/table">
            <a:tbl>
              <a:tblPr firstRow="1" bandRow="1">
                <a:tableStyleId>{3C2FFA5D-87B4-456A-9821-1D502468CF0F}</a:tableStyleId>
              </a:tblPr>
              <a:tblGrid>
                <a:gridCol w="4187437"/>
                <a:gridCol w="1778822"/>
                <a:gridCol w="1781395"/>
              </a:tblGrid>
              <a:tr h="668983">
                <a:tc>
                  <a:txBody>
                    <a:bodyPr/>
                    <a:lstStyle/>
                    <a:p>
                      <a:pPr algn="l" fontAlgn="ctr"/>
                      <a:r>
                        <a:rPr lang="en-US" sz="1800" u="none" strike="noStrike" dirty="0">
                          <a:effectLst/>
                        </a:rPr>
                        <a:t>Category</a:t>
                      </a:r>
                      <a:endParaRPr lang="en-US" sz="1800" b="1" i="0" u="none" strike="noStrike" dirty="0">
                        <a:effectLst/>
                        <a:latin typeface="Arial"/>
                      </a:endParaRPr>
                    </a:p>
                  </a:txBody>
                  <a:tcPr marL="12700" marR="12700" marT="12700" marB="0" anchor="ctr"/>
                </a:tc>
                <a:tc>
                  <a:txBody>
                    <a:bodyPr/>
                    <a:lstStyle/>
                    <a:p>
                      <a:pPr algn="r" fontAlgn="t"/>
                      <a:r>
                        <a:rPr lang="en-US" sz="1800" u="none" strike="noStrike" dirty="0" smtClean="0">
                          <a:effectLst/>
                        </a:rPr>
                        <a:t>Lower Estimate</a:t>
                      </a:r>
                      <a:endParaRPr lang="en-US" sz="1800" b="1" i="0" u="none" strike="noStrike" dirty="0">
                        <a:effectLst/>
                        <a:latin typeface="Arial"/>
                      </a:endParaRPr>
                    </a:p>
                  </a:txBody>
                  <a:tcPr marL="12700" marR="12700" marT="12700" marB="0"/>
                </a:tc>
                <a:tc>
                  <a:txBody>
                    <a:bodyPr/>
                    <a:lstStyle/>
                    <a:p>
                      <a:pPr algn="r" fontAlgn="t"/>
                      <a:r>
                        <a:rPr lang="en-US" sz="1800" u="none" strike="noStrike" dirty="0">
                          <a:effectLst/>
                        </a:rPr>
                        <a:t>Upper </a:t>
                      </a:r>
                      <a:r>
                        <a:rPr lang="en-US" sz="1800" u="none" strike="noStrike" dirty="0" smtClean="0">
                          <a:effectLst/>
                        </a:rPr>
                        <a:t>Estimate</a:t>
                      </a:r>
                      <a:endParaRPr lang="en-US" sz="1800" b="1" i="0" u="none" strike="noStrike" dirty="0">
                        <a:effectLst/>
                        <a:latin typeface="Arial"/>
                      </a:endParaRPr>
                    </a:p>
                  </a:txBody>
                  <a:tcPr marL="12700" marR="12700" marT="12700" marB="0"/>
                </a:tc>
              </a:tr>
              <a:tr h="469993">
                <a:tc>
                  <a:txBody>
                    <a:bodyPr/>
                    <a:lstStyle/>
                    <a:p>
                      <a:pPr algn="l" fontAlgn="t"/>
                      <a:r>
                        <a:rPr lang="en-US" sz="1600" b="0" i="0" u="none" strike="noStrike" dirty="0">
                          <a:effectLst/>
                          <a:latin typeface="Arial"/>
                        </a:rPr>
                        <a:t>Identify Management and IT Security</a:t>
                      </a:r>
                    </a:p>
                  </a:txBody>
                  <a:tcPr marL="12700" marR="12700" marT="12700" marB="0"/>
                </a:tc>
                <a:tc>
                  <a:txBody>
                    <a:bodyPr/>
                    <a:lstStyle/>
                    <a:p>
                      <a:pPr algn="r" fontAlgn="t"/>
                      <a:r>
                        <a:rPr lang="en-US" sz="1600" b="0" i="0" u="none" strike="noStrike">
                          <a:effectLst/>
                          <a:latin typeface="Arial"/>
                        </a:rPr>
                        <a:t> $212,000 </a:t>
                      </a:r>
                    </a:p>
                  </a:txBody>
                  <a:tcPr marL="12700" marR="12700" marT="12700" marB="0"/>
                </a:tc>
                <a:tc>
                  <a:txBody>
                    <a:bodyPr/>
                    <a:lstStyle/>
                    <a:p>
                      <a:pPr algn="r" fontAlgn="t"/>
                      <a:r>
                        <a:rPr lang="en-US" sz="1600" b="0" i="0" u="none" strike="noStrike">
                          <a:effectLst/>
                          <a:latin typeface="Arial"/>
                        </a:rPr>
                        <a:t> $318,000 </a:t>
                      </a:r>
                    </a:p>
                  </a:txBody>
                  <a:tcPr marL="12700" marR="12700" marT="12700" marB="0"/>
                </a:tc>
              </a:tr>
              <a:tr h="414304">
                <a:tc>
                  <a:txBody>
                    <a:bodyPr/>
                    <a:lstStyle/>
                    <a:p>
                      <a:pPr algn="l" fontAlgn="t"/>
                      <a:r>
                        <a:rPr lang="en-US" sz="1600" b="0" i="0" u="none" strike="noStrike" dirty="0">
                          <a:effectLst/>
                          <a:latin typeface="Arial"/>
                        </a:rPr>
                        <a:t>Direct, Core Workday transactional impact</a:t>
                      </a:r>
                    </a:p>
                  </a:txBody>
                  <a:tcPr marL="12700" marR="12700" marT="12700" marB="0"/>
                </a:tc>
                <a:tc>
                  <a:txBody>
                    <a:bodyPr/>
                    <a:lstStyle/>
                    <a:p>
                      <a:pPr algn="r" fontAlgn="t"/>
                      <a:r>
                        <a:rPr lang="en-US" sz="1600" b="0" i="0" u="none" strike="noStrike">
                          <a:effectLst/>
                          <a:latin typeface="Arial"/>
                        </a:rPr>
                        <a:t> $1,067,000 </a:t>
                      </a:r>
                    </a:p>
                  </a:txBody>
                  <a:tcPr marL="12700" marR="12700" marT="12700" marB="0"/>
                </a:tc>
                <a:tc>
                  <a:txBody>
                    <a:bodyPr/>
                    <a:lstStyle/>
                    <a:p>
                      <a:pPr algn="r" fontAlgn="t"/>
                      <a:r>
                        <a:rPr lang="en-US" sz="1600" b="0" i="0" u="none" strike="noStrike">
                          <a:effectLst/>
                          <a:latin typeface="Arial"/>
                        </a:rPr>
                        <a:t> $1,853,500 </a:t>
                      </a:r>
                    </a:p>
                  </a:txBody>
                  <a:tcPr marL="12700" marR="12700" marT="12700" marB="0"/>
                </a:tc>
              </a:tr>
              <a:tr h="426728">
                <a:tc>
                  <a:txBody>
                    <a:bodyPr/>
                    <a:lstStyle/>
                    <a:p>
                      <a:pPr algn="l" fontAlgn="t"/>
                      <a:r>
                        <a:rPr lang="en-US" sz="1600" b="0" i="0" u="none" strike="noStrike">
                          <a:effectLst/>
                          <a:latin typeface="Arial"/>
                        </a:rPr>
                        <a:t>Data deliver, warehouses and BI</a:t>
                      </a:r>
                    </a:p>
                  </a:txBody>
                  <a:tcPr marL="12700" marR="12700" marT="12700" marB="0"/>
                </a:tc>
                <a:tc>
                  <a:txBody>
                    <a:bodyPr/>
                    <a:lstStyle/>
                    <a:p>
                      <a:pPr algn="r" fontAlgn="t"/>
                      <a:r>
                        <a:rPr lang="en-US" sz="1600" b="0" i="0" u="none" strike="noStrike">
                          <a:effectLst/>
                          <a:latin typeface="Arial"/>
                        </a:rPr>
                        <a:t> $2,000,000 </a:t>
                      </a:r>
                    </a:p>
                  </a:txBody>
                  <a:tcPr marL="12700" marR="12700" marT="12700" marB="0"/>
                </a:tc>
                <a:tc>
                  <a:txBody>
                    <a:bodyPr/>
                    <a:lstStyle/>
                    <a:p>
                      <a:pPr algn="r" fontAlgn="t"/>
                      <a:r>
                        <a:rPr lang="en-US" sz="1600" b="0" i="0" u="none" strike="noStrike">
                          <a:effectLst/>
                          <a:latin typeface="Arial"/>
                        </a:rPr>
                        <a:t> $3,000,000 </a:t>
                      </a:r>
                    </a:p>
                  </a:txBody>
                  <a:tcPr marL="12700" marR="12700" marT="12700" marB="0"/>
                </a:tc>
              </a:tr>
              <a:tr h="374613">
                <a:tc>
                  <a:txBody>
                    <a:bodyPr/>
                    <a:lstStyle/>
                    <a:p>
                      <a:pPr algn="l" fontAlgn="t"/>
                      <a:r>
                        <a:rPr lang="en-US" sz="1600" b="0" i="0" u="none" strike="noStrike">
                          <a:effectLst/>
                          <a:latin typeface="Arial"/>
                        </a:rPr>
                        <a:t>Niche or unit apps</a:t>
                      </a:r>
                    </a:p>
                  </a:txBody>
                  <a:tcPr marL="12700" marR="12700" marT="12700" marB="0"/>
                </a:tc>
                <a:tc>
                  <a:txBody>
                    <a:bodyPr/>
                    <a:lstStyle/>
                    <a:p>
                      <a:pPr algn="r" fontAlgn="t"/>
                      <a:r>
                        <a:rPr lang="en-US" sz="1600" b="0" i="0" u="none" strike="noStrike">
                          <a:effectLst/>
                          <a:latin typeface="Arial"/>
                        </a:rPr>
                        <a:t> $61,000 </a:t>
                      </a:r>
                    </a:p>
                  </a:txBody>
                  <a:tcPr marL="12700" marR="12700" marT="12700" marB="0"/>
                </a:tc>
                <a:tc>
                  <a:txBody>
                    <a:bodyPr/>
                    <a:lstStyle/>
                    <a:p>
                      <a:pPr algn="r" fontAlgn="t"/>
                      <a:r>
                        <a:rPr lang="en-US" sz="1600" b="0" i="0" u="none" strike="noStrike">
                          <a:effectLst/>
                          <a:latin typeface="Arial"/>
                        </a:rPr>
                        <a:t> $90,000 </a:t>
                      </a:r>
                    </a:p>
                  </a:txBody>
                  <a:tcPr marL="12700" marR="12700" marT="12700" marB="0"/>
                </a:tc>
              </a:tr>
              <a:tr h="374613">
                <a:tc>
                  <a:txBody>
                    <a:bodyPr/>
                    <a:lstStyle/>
                    <a:p>
                      <a:pPr algn="l" fontAlgn="t"/>
                      <a:r>
                        <a:rPr lang="en-US" sz="1600" b="0" i="0" u="none" strike="noStrike">
                          <a:effectLst/>
                          <a:latin typeface="Arial"/>
                        </a:rPr>
                        <a:t>General Technical</a:t>
                      </a:r>
                    </a:p>
                  </a:txBody>
                  <a:tcPr marL="12700" marR="12700" marT="12700" marB="0"/>
                </a:tc>
                <a:tc>
                  <a:txBody>
                    <a:bodyPr/>
                    <a:lstStyle/>
                    <a:p>
                      <a:pPr algn="r" fontAlgn="t"/>
                      <a:r>
                        <a:rPr lang="en-US" sz="1600" b="0" i="0" u="none" strike="noStrike">
                          <a:effectLst/>
                          <a:latin typeface="Arial"/>
                        </a:rPr>
                        <a:t> $19,000 </a:t>
                      </a:r>
                    </a:p>
                  </a:txBody>
                  <a:tcPr marL="12700" marR="12700" marT="12700" marB="0"/>
                </a:tc>
                <a:tc>
                  <a:txBody>
                    <a:bodyPr/>
                    <a:lstStyle/>
                    <a:p>
                      <a:pPr algn="r" fontAlgn="t"/>
                      <a:r>
                        <a:rPr lang="en-US" sz="1600" b="0" i="0" u="none" strike="noStrike">
                          <a:effectLst/>
                          <a:latin typeface="Arial"/>
                        </a:rPr>
                        <a:t> $28,500 </a:t>
                      </a:r>
                    </a:p>
                  </a:txBody>
                  <a:tcPr marL="12700" marR="12700" marT="12700" marB="0"/>
                </a:tc>
              </a:tr>
              <a:tr h="523387">
                <a:tc>
                  <a:txBody>
                    <a:bodyPr/>
                    <a:lstStyle/>
                    <a:p>
                      <a:pPr algn="l" fontAlgn="t"/>
                      <a:r>
                        <a:rPr lang="en-US" sz="1600" b="0" i="0" u="none" strike="noStrike" dirty="0">
                          <a:effectLst/>
                          <a:latin typeface="Arial"/>
                        </a:rPr>
                        <a:t>Consult/Advise Payroll</a:t>
                      </a:r>
                    </a:p>
                  </a:txBody>
                  <a:tcPr marL="12700" marR="12700" marT="12700" marB="0"/>
                </a:tc>
                <a:tc>
                  <a:txBody>
                    <a:bodyPr/>
                    <a:lstStyle/>
                    <a:p>
                      <a:pPr algn="r" fontAlgn="t"/>
                      <a:r>
                        <a:rPr lang="en-US" sz="1600" b="0" i="0" u="none" strike="noStrike">
                          <a:effectLst/>
                          <a:latin typeface="Arial"/>
                        </a:rPr>
                        <a:t> $30,000 </a:t>
                      </a:r>
                    </a:p>
                  </a:txBody>
                  <a:tcPr marL="12700" marR="12700" marT="12700" marB="0"/>
                </a:tc>
                <a:tc>
                  <a:txBody>
                    <a:bodyPr/>
                    <a:lstStyle/>
                    <a:p>
                      <a:pPr algn="r" fontAlgn="t"/>
                      <a:r>
                        <a:rPr lang="en-US" sz="1600" b="0" i="0" u="none" strike="noStrike">
                          <a:effectLst/>
                          <a:latin typeface="Arial"/>
                        </a:rPr>
                        <a:t> $37,500 </a:t>
                      </a:r>
                    </a:p>
                  </a:txBody>
                  <a:tcPr marL="12700" marR="12700" marT="12700" marB="0"/>
                </a:tc>
              </a:tr>
              <a:tr h="374613">
                <a:tc>
                  <a:txBody>
                    <a:bodyPr/>
                    <a:lstStyle/>
                    <a:p>
                      <a:pPr algn="l" fontAlgn="ctr"/>
                      <a:r>
                        <a:rPr lang="en-US" sz="2000" b="0" i="0" u="none" strike="noStrike" dirty="0" smtClean="0">
                          <a:effectLst/>
                          <a:latin typeface="Arial"/>
                        </a:rPr>
                        <a:t>Core</a:t>
                      </a:r>
                      <a:r>
                        <a:rPr lang="en-US" sz="2000" b="0" i="0" u="none" strike="noStrike" baseline="0" dirty="0" smtClean="0">
                          <a:effectLst/>
                          <a:latin typeface="Arial"/>
                        </a:rPr>
                        <a:t> CIT Technical work totals</a:t>
                      </a:r>
                      <a:endParaRPr lang="en-US" sz="2000" b="0" i="0" u="none" strike="noStrike" dirty="0">
                        <a:effectLst/>
                        <a:latin typeface="Arial"/>
                      </a:endParaRPr>
                    </a:p>
                  </a:txBody>
                  <a:tcPr marL="12700" marR="12700" marT="12700" marB="0" anchor="ctr"/>
                </a:tc>
                <a:tc>
                  <a:txBody>
                    <a:bodyPr/>
                    <a:lstStyle/>
                    <a:p>
                      <a:pPr algn="r" fontAlgn="t"/>
                      <a:r>
                        <a:rPr lang="en-US" sz="2000" b="0" i="0" u="none" strike="noStrike" dirty="0">
                          <a:effectLst/>
                          <a:latin typeface="Arial"/>
                        </a:rPr>
                        <a:t> $3,389,000 </a:t>
                      </a:r>
                    </a:p>
                  </a:txBody>
                  <a:tcPr marL="12700" marR="12700" marT="12700" marB="0"/>
                </a:tc>
                <a:tc>
                  <a:txBody>
                    <a:bodyPr/>
                    <a:lstStyle/>
                    <a:p>
                      <a:pPr algn="r" fontAlgn="t"/>
                      <a:r>
                        <a:rPr lang="en-US" sz="2000" b="0" i="0" u="none" strike="noStrike" dirty="0">
                          <a:effectLst/>
                          <a:latin typeface="Arial"/>
                        </a:rPr>
                        <a:t> $5,327,500 </a:t>
                      </a:r>
                    </a:p>
                  </a:txBody>
                  <a:tcPr marL="12700" marR="12700" marT="12700" marB="0"/>
                </a:tc>
              </a:tr>
            </a:tbl>
          </a:graphicData>
        </a:graphic>
      </p:graphicFrame>
      <p:sp>
        <p:nvSpPr>
          <p:cNvPr id="3" name="TextBox 2"/>
          <p:cNvSpPr txBox="1"/>
          <p:nvPr/>
        </p:nvSpPr>
        <p:spPr>
          <a:xfrm>
            <a:off x="2361273" y="4711625"/>
            <a:ext cx="6319272" cy="1754327"/>
          </a:xfrm>
          <a:prstGeom prst="rect">
            <a:avLst/>
          </a:prstGeom>
          <a:noFill/>
        </p:spPr>
        <p:txBody>
          <a:bodyPr wrap="square" rtlCol="0">
            <a:spAutoFit/>
          </a:bodyPr>
          <a:lstStyle/>
          <a:p>
            <a:r>
              <a:rPr lang="en-US" b="1" dirty="0" smtClean="0"/>
              <a:t>Not included: </a:t>
            </a:r>
          </a:p>
          <a:p>
            <a:pPr marL="285750" indent="-285750">
              <a:buFont typeface="Arial"/>
              <a:buChar char="•"/>
            </a:pPr>
            <a:r>
              <a:rPr lang="en-US" dirty="0" smtClean="0"/>
              <a:t>Increased KRONOS license and support costs;</a:t>
            </a:r>
          </a:p>
          <a:p>
            <a:pPr marL="285750" indent="-285750">
              <a:buFont typeface="Arial"/>
              <a:buChar char="•"/>
            </a:pPr>
            <a:r>
              <a:rPr lang="en-US" dirty="0" smtClean="0"/>
              <a:t>Additional contingency for contractors ($150 to $200/hour)</a:t>
            </a:r>
          </a:p>
          <a:p>
            <a:pPr marL="285750" indent="-285750">
              <a:buFont typeface="Arial"/>
              <a:buChar char="•"/>
            </a:pPr>
            <a:r>
              <a:rPr lang="en-US" dirty="0" smtClean="0"/>
              <a:t>Changes to all systems downstream of </a:t>
            </a:r>
            <a:r>
              <a:rPr lang="en-US" dirty="0" err="1" smtClean="0"/>
              <a:t>datamarts</a:t>
            </a:r>
            <a:r>
              <a:rPr lang="en-US" dirty="0" smtClean="0"/>
              <a:t>;</a:t>
            </a:r>
            <a:endParaRPr lang="en-US" dirty="0"/>
          </a:p>
          <a:p>
            <a:pPr marL="285750" indent="-285750">
              <a:buFont typeface="Arial"/>
              <a:buChar char="•"/>
            </a:pPr>
            <a:r>
              <a:rPr lang="en-US" dirty="0" smtClean="0"/>
              <a:t>All time for functional team members;</a:t>
            </a:r>
          </a:p>
          <a:p>
            <a:pPr marL="285750" indent="-285750">
              <a:buFont typeface="Arial"/>
              <a:buChar char="•"/>
            </a:pPr>
            <a:r>
              <a:rPr lang="en-US" dirty="0" smtClean="0"/>
              <a:t>Technical Project overhead.</a:t>
            </a:r>
            <a:endParaRPr lang="en-US" dirty="0"/>
          </a:p>
        </p:txBody>
      </p:sp>
      <p:sp>
        <p:nvSpPr>
          <p:cNvPr id="7" name="TextBox 6"/>
          <p:cNvSpPr txBox="1"/>
          <p:nvPr/>
        </p:nvSpPr>
        <p:spPr>
          <a:xfrm>
            <a:off x="391024" y="5031279"/>
            <a:ext cx="1244827" cy="923330"/>
          </a:xfrm>
          <a:prstGeom prst="rect">
            <a:avLst/>
          </a:prstGeom>
          <a:noFill/>
        </p:spPr>
        <p:txBody>
          <a:bodyPr wrap="none" rtlCol="0">
            <a:spAutoFit/>
          </a:bodyPr>
          <a:lstStyle/>
          <a:p>
            <a:r>
              <a:rPr lang="en-US" dirty="0"/>
              <a:t>Based on </a:t>
            </a:r>
            <a:endParaRPr lang="en-US" dirty="0" smtClean="0"/>
          </a:p>
          <a:p>
            <a:r>
              <a:rPr lang="en-US" dirty="0" smtClean="0"/>
              <a:t>$</a:t>
            </a:r>
            <a:r>
              <a:rPr lang="en-US" dirty="0"/>
              <a:t>100/hour.</a:t>
            </a:r>
          </a:p>
          <a:p>
            <a:endParaRPr lang="en-US" dirty="0"/>
          </a:p>
        </p:txBody>
      </p:sp>
    </p:spTree>
    <p:extLst>
      <p:ext uri="{BB962C8B-B14F-4D97-AF65-F5344CB8AC3E}">
        <p14:creationId xmlns:p14="http://schemas.microsoft.com/office/powerpoint/2010/main" val="2683771314"/>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3"/>
              </a:rPr>
              <a:t>Estimate Subtotals</a:t>
            </a:r>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27</a:t>
            </a:fld>
            <a:endParaRPr lang="en-US"/>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893468458"/>
              </p:ext>
            </p:extLst>
          </p:nvPr>
        </p:nvGraphicFramePr>
        <p:xfrm>
          <a:off x="660400" y="1274750"/>
          <a:ext cx="7420567" cy="2758311"/>
        </p:xfrm>
        <a:graphic>
          <a:graphicData uri="http://schemas.openxmlformats.org/drawingml/2006/table">
            <a:tbl>
              <a:tblPr firstRow="1" bandRow="1">
                <a:tableStyleId>{284E427A-3D55-4303-BF80-6455036E1DE7}</a:tableStyleId>
              </a:tblPr>
              <a:tblGrid>
                <a:gridCol w="4010654"/>
                <a:gridCol w="1703724"/>
                <a:gridCol w="1706189"/>
              </a:tblGrid>
              <a:tr h="496583">
                <a:tc>
                  <a:txBody>
                    <a:bodyPr/>
                    <a:lstStyle/>
                    <a:p>
                      <a:pPr algn="l" fontAlgn="ctr"/>
                      <a:r>
                        <a:rPr lang="en-US" sz="1800" u="none" strike="noStrike" dirty="0">
                          <a:effectLst/>
                        </a:rPr>
                        <a:t>Category</a:t>
                      </a:r>
                      <a:endParaRPr lang="en-US" sz="1800" b="1" i="0" u="none" strike="noStrike" dirty="0">
                        <a:effectLst/>
                        <a:latin typeface="Arial"/>
                      </a:endParaRPr>
                    </a:p>
                  </a:txBody>
                  <a:tcPr marL="12700" marR="12700" marT="12700" marB="0" anchor="ctr"/>
                </a:tc>
                <a:tc>
                  <a:txBody>
                    <a:bodyPr/>
                    <a:lstStyle/>
                    <a:p>
                      <a:pPr algn="r" fontAlgn="t"/>
                      <a:r>
                        <a:rPr lang="en-US" sz="1800" u="none" strike="noStrike" dirty="0" smtClean="0">
                          <a:effectLst/>
                        </a:rPr>
                        <a:t>Lower Estimate</a:t>
                      </a:r>
                      <a:endParaRPr lang="en-US" sz="1800" b="1" i="0" u="none" strike="noStrike" dirty="0">
                        <a:effectLst/>
                        <a:latin typeface="Arial"/>
                      </a:endParaRPr>
                    </a:p>
                  </a:txBody>
                  <a:tcPr marL="12700" marR="12700" marT="12700" marB="0"/>
                </a:tc>
                <a:tc>
                  <a:txBody>
                    <a:bodyPr/>
                    <a:lstStyle/>
                    <a:p>
                      <a:pPr algn="r" fontAlgn="t"/>
                      <a:r>
                        <a:rPr lang="en-US" sz="1800" u="none" strike="noStrike" dirty="0">
                          <a:effectLst/>
                        </a:rPr>
                        <a:t>Upper </a:t>
                      </a:r>
                      <a:r>
                        <a:rPr lang="en-US" sz="1800" u="none" strike="noStrike" dirty="0" smtClean="0">
                          <a:effectLst/>
                        </a:rPr>
                        <a:t>Estimate</a:t>
                      </a:r>
                      <a:endParaRPr lang="en-US" sz="1800" b="1" i="0" u="none" strike="noStrike" dirty="0">
                        <a:effectLst/>
                        <a:latin typeface="Arial"/>
                      </a:endParaRPr>
                    </a:p>
                  </a:txBody>
                  <a:tcPr marL="12700" marR="12700" marT="12700" marB="0"/>
                </a:tc>
              </a:tr>
              <a:tr h="348874">
                <a:tc>
                  <a:txBody>
                    <a:bodyPr/>
                    <a:lstStyle/>
                    <a:p>
                      <a:pPr algn="l" fontAlgn="t"/>
                      <a:r>
                        <a:rPr lang="en-US" sz="1600" u="none" strike="noStrike" dirty="0" smtClean="0">
                          <a:effectLst/>
                        </a:rPr>
                        <a:t>Technical labor </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 $3,389,000 </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 $5,327,500 </a:t>
                      </a:r>
                      <a:endParaRPr lang="en-US" sz="1600" b="0" i="0" u="none" strike="noStrike" dirty="0">
                        <a:effectLst/>
                        <a:latin typeface="Arial"/>
                      </a:endParaRPr>
                    </a:p>
                  </a:txBody>
                  <a:tcPr marL="12700" marR="12700" marT="12700" marB="0"/>
                </a:tc>
              </a:tr>
              <a:tr h="307536">
                <a:tc>
                  <a:txBody>
                    <a:bodyPr/>
                    <a:lstStyle/>
                    <a:p>
                      <a:pPr algn="l" fontAlgn="t"/>
                      <a:r>
                        <a:rPr lang="en-US" sz="1600" u="none" strike="noStrike" dirty="0" err="1" smtClean="0">
                          <a:effectLst/>
                        </a:rPr>
                        <a:t>Kronos</a:t>
                      </a:r>
                      <a:r>
                        <a:rPr lang="en-US" sz="1600" u="none" strike="noStrike" dirty="0" smtClean="0">
                          <a:effectLst/>
                        </a:rPr>
                        <a:t> licenses</a:t>
                      </a:r>
                      <a:r>
                        <a:rPr lang="en-US" sz="1600" u="none" strike="noStrike" baseline="0" dirty="0" smtClean="0">
                          <a:effectLst/>
                        </a:rPr>
                        <a:t> , VMs,  and 1</a:t>
                      </a:r>
                      <a:r>
                        <a:rPr lang="en-US" sz="1600" u="none" strike="noStrike" baseline="30000" dirty="0" smtClean="0">
                          <a:effectLst/>
                        </a:rPr>
                        <a:t>st</a:t>
                      </a:r>
                      <a:r>
                        <a:rPr lang="en-US" sz="1600" u="none" strike="noStrike" baseline="0" dirty="0" smtClean="0">
                          <a:effectLst/>
                        </a:rPr>
                        <a:t> year support:</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$410,000</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$410,00</a:t>
                      </a:r>
                      <a:endParaRPr lang="en-US" sz="1600" b="0" i="0" u="none" strike="noStrike" dirty="0">
                        <a:effectLst/>
                        <a:latin typeface="Arial"/>
                      </a:endParaRPr>
                    </a:p>
                  </a:txBody>
                  <a:tcPr marL="12700" marR="12700" marT="12700" marB="0"/>
                </a:tc>
              </a:tr>
              <a:tr h="504872">
                <a:tc>
                  <a:txBody>
                    <a:bodyPr/>
                    <a:lstStyle/>
                    <a:p>
                      <a:pPr algn="l" fontAlgn="t"/>
                      <a:r>
                        <a:rPr lang="en-US" sz="1600" u="none" strike="noStrike" dirty="0" smtClean="0">
                          <a:effectLst/>
                        </a:rPr>
                        <a:t>Contingency for $150/</a:t>
                      </a:r>
                      <a:r>
                        <a:rPr lang="en-US" sz="1600" u="none" strike="noStrike" baseline="0" dirty="0" smtClean="0">
                          <a:effectLst/>
                        </a:rPr>
                        <a:t> hour </a:t>
                      </a:r>
                      <a:r>
                        <a:rPr lang="en-US" sz="1600" u="none" strike="noStrike" dirty="0" smtClean="0">
                          <a:effectLst/>
                        </a:rPr>
                        <a:t>contractors for ½ of the work</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$500,000</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$750,000</a:t>
                      </a:r>
                      <a:endParaRPr lang="en-US" sz="1600" b="0" i="0" u="none" strike="noStrike" dirty="0">
                        <a:effectLst/>
                        <a:latin typeface="Arial"/>
                      </a:endParaRPr>
                    </a:p>
                  </a:txBody>
                  <a:tcPr marL="12700" marR="12700" marT="12700" marB="0"/>
                </a:tc>
              </a:tr>
              <a:tr h="504872">
                <a:tc>
                  <a:txBody>
                    <a:bodyPr/>
                    <a:lstStyle/>
                    <a:p>
                      <a:pPr algn="l" fontAlgn="t"/>
                      <a:r>
                        <a:rPr lang="en-US" sz="1600" u="none" strike="noStrike" dirty="0" smtClean="0">
                          <a:effectLst/>
                        </a:rPr>
                        <a:t>Changes to all down stream systems (a complete guess!)</a:t>
                      </a:r>
                      <a:endParaRPr lang="en-US" sz="1600" b="0" i="0" u="none" strike="noStrike" dirty="0">
                        <a:effectLst/>
                        <a:latin typeface="Arial"/>
                      </a:endParaRPr>
                    </a:p>
                  </a:txBody>
                  <a:tcPr marL="12700" marR="12700" marT="12700" marB="0"/>
                </a:tc>
                <a:tc>
                  <a:txBody>
                    <a:bodyPr/>
                    <a:lstStyle/>
                    <a:p>
                      <a:pPr algn="r" fontAlgn="t"/>
                      <a:r>
                        <a:rPr lang="en-US" sz="1600" u="none" strike="noStrike" dirty="0">
                          <a:effectLst/>
                        </a:rPr>
                        <a:t> </a:t>
                      </a:r>
                      <a:r>
                        <a:rPr lang="en-US" sz="1600" u="none" strike="noStrike" dirty="0" smtClean="0">
                          <a:effectLst/>
                        </a:rPr>
                        <a:t>$100,000</a:t>
                      </a:r>
                      <a:endParaRPr lang="en-US" sz="1600" b="0" i="0" u="none" strike="noStrike" dirty="0">
                        <a:effectLst/>
                        <a:latin typeface="Arial"/>
                      </a:endParaRPr>
                    </a:p>
                  </a:txBody>
                  <a:tcPr marL="12700" marR="12700" marT="12700" marB="0"/>
                </a:tc>
                <a:tc>
                  <a:txBody>
                    <a:bodyPr/>
                    <a:lstStyle/>
                    <a:p>
                      <a:pPr algn="r" fontAlgn="t"/>
                      <a:r>
                        <a:rPr lang="en-US" sz="1600" u="none" strike="noStrike" dirty="0" smtClean="0">
                          <a:effectLst/>
                        </a:rPr>
                        <a:t>$500,000</a:t>
                      </a:r>
                      <a:endParaRPr lang="en-US" sz="1600" b="0" i="0" u="none" strike="noStrike" dirty="0">
                        <a:effectLst/>
                        <a:latin typeface="Arial"/>
                      </a:endParaRPr>
                    </a:p>
                  </a:txBody>
                  <a:tcPr marL="12700" marR="12700" marT="12700" marB="0"/>
                </a:tc>
              </a:tr>
              <a:tr h="278074">
                <a:tc>
                  <a:txBody>
                    <a:bodyPr/>
                    <a:lstStyle/>
                    <a:p>
                      <a:pPr algn="l" fontAlgn="t"/>
                      <a:r>
                        <a:rPr lang="en-US" sz="1600" u="none" strike="noStrike" dirty="0" smtClean="0">
                          <a:effectLst/>
                        </a:rPr>
                        <a:t>Technical</a:t>
                      </a:r>
                      <a:r>
                        <a:rPr lang="en-US" sz="1600" u="none" strike="noStrike" baseline="0" dirty="0" smtClean="0">
                          <a:effectLst/>
                        </a:rPr>
                        <a:t> Project overhead (15%)</a:t>
                      </a:r>
                      <a:endParaRPr lang="en-US" sz="1600" b="0" i="0" u="none" strike="noStrike" dirty="0">
                        <a:effectLst/>
                        <a:latin typeface="Arial"/>
                      </a:endParaRPr>
                    </a:p>
                  </a:txBody>
                  <a:tcPr marL="12700" marR="12700" marT="12700" marB="0"/>
                </a:tc>
                <a:tc>
                  <a:txBody>
                    <a:bodyPr/>
                    <a:lstStyle/>
                    <a:p>
                      <a:pPr algn="r" fontAlgn="t"/>
                      <a:r>
                        <a:rPr lang="en-US" sz="1600" u="none" strike="noStrike" dirty="0">
                          <a:effectLst/>
                        </a:rPr>
                        <a:t> </a:t>
                      </a:r>
                      <a:r>
                        <a:rPr lang="en-US" sz="1600" u="none" strike="noStrike" dirty="0" smtClean="0">
                          <a:effectLst/>
                        </a:rPr>
                        <a:t>$525,000</a:t>
                      </a:r>
                      <a:endParaRPr lang="en-US" sz="1600" b="0" i="0" u="none" strike="noStrike" dirty="0">
                        <a:effectLst/>
                        <a:latin typeface="Arial"/>
                      </a:endParaRPr>
                    </a:p>
                  </a:txBody>
                  <a:tcPr marL="12700" marR="12700" marT="12700" marB="0"/>
                </a:tc>
                <a:tc>
                  <a:txBody>
                    <a:bodyPr/>
                    <a:lstStyle/>
                    <a:p>
                      <a:pPr algn="r" fontAlgn="t"/>
                      <a:r>
                        <a:rPr lang="en-US" sz="1600" u="none" strike="noStrike" dirty="0">
                          <a:effectLst/>
                        </a:rPr>
                        <a:t> $37,500 </a:t>
                      </a:r>
                      <a:endParaRPr lang="en-US" sz="1600" b="0" i="0" u="none" strike="noStrike" dirty="0">
                        <a:effectLst/>
                        <a:latin typeface="Arial"/>
                      </a:endParaRPr>
                    </a:p>
                  </a:txBody>
                  <a:tcPr marL="12700" marR="12700" marT="12700" marB="0"/>
                </a:tc>
              </a:tr>
              <a:tr h="278074">
                <a:tc>
                  <a:txBody>
                    <a:bodyPr/>
                    <a:lstStyle/>
                    <a:p>
                      <a:pPr algn="l" fontAlgn="ctr"/>
                      <a:r>
                        <a:rPr lang="en-US" sz="2000" u="none" strike="noStrike" dirty="0" smtClean="0">
                          <a:effectLst/>
                          <a:latin typeface="Arial"/>
                          <a:cs typeface="Arial"/>
                        </a:rPr>
                        <a:t>Most complete estimate</a:t>
                      </a:r>
                      <a:endParaRPr lang="en-US" sz="2000" b="0" i="0" u="none" strike="noStrike" dirty="0">
                        <a:effectLst/>
                        <a:latin typeface="Arial"/>
                        <a:cs typeface="Arial"/>
                      </a:endParaRPr>
                    </a:p>
                  </a:txBody>
                  <a:tcPr marL="12700" marR="12700" marT="12700" marB="0" anchor="ctr"/>
                </a:tc>
                <a:tc>
                  <a:txBody>
                    <a:bodyPr/>
                    <a:lstStyle/>
                    <a:p>
                      <a:pPr algn="r" fontAlgn="b"/>
                      <a:r>
                        <a:rPr lang="en-US" sz="2000" b="0" i="0" u="none" strike="noStrike" dirty="0">
                          <a:solidFill>
                            <a:srgbClr val="000000"/>
                          </a:solidFill>
                          <a:effectLst/>
                          <a:latin typeface="Arial"/>
                          <a:cs typeface="Arial"/>
                        </a:rPr>
                        <a:t>$4,924,000 </a:t>
                      </a:r>
                    </a:p>
                  </a:txBody>
                  <a:tcPr marL="12700" marR="12700" marT="12700" marB="0" anchor="b"/>
                </a:tc>
                <a:tc>
                  <a:txBody>
                    <a:bodyPr/>
                    <a:lstStyle/>
                    <a:p>
                      <a:pPr algn="r" fontAlgn="b"/>
                      <a:r>
                        <a:rPr lang="en-US" sz="2000" b="0" i="0" u="none" strike="noStrike" dirty="0">
                          <a:solidFill>
                            <a:srgbClr val="000000"/>
                          </a:solidFill>
                          <a:effectLst/>
                          <a:latin typeface="Arial"/>
                          <a:cs typeface="Arial"/>
                        </a:rPr>
                        <a:t>$6,615,000 </a:t>
                      </a:r>
                    </a:p>
                  </a:txBody>
                  <a:tcPr marL="12700" marR="12700" marT="12700" marB="0" anchor="b"/>
                </a:tc>
              </a:tr>
            </a:tbl>
          </a:graphicData>
        </a:graphic>
      </p:graphicFrame>
      <p:sp>
        <p:nvSpPr>
          <p:cNvPr id="3" name="TextBox 2"/>
          <p:cNvSpPr txBox="1"/>
          <p:nvPr/>
        </p:nvSpPr>
        <p:spPr>
          <a:xfrm>
            <a:off x="660400" y="4821117"/>
            <a:ext cx="4044697" cy="923330"/>
          </a:xfrm>
          <a:prstGeom prst="rect">
            <a:avLst/>
          </a:prstGeom>
          <a:noFill/>
        </p:spPr>
        <p:txBody>
          <a:bodyPr wrap="none" rtlCol="0">
            <a:spAutoFit/>
          </a:bodyPr>
          <a:lstStyle/>
          <a:p>
            <a:endParaRPr lang="en-US" dirty="0" smtClean="0"/>
          </a:p>
          <a:p>
            <a:r>
              <a:rPr lang="en-US" b="1" dirty="0" smtClean="0"/>
              <a:t>Not included: </a:t>
            </a:r>
          </a:p>
          <a:p>
            <a:pPr marL="285750" indent="-285750">
              <a:buFont typeface="Arial"/>
              <a:buChar char="•"/>
            </a:pPr>
            <a:r>
              <a:rPr lang="en-US" dirty="0" smtClean="0"/>
              <a:t>All time for functional team members;</a:t>
            </a:r>
          </a:p>
        </p:txBody>
      </p:sp>
    </p:spTree>
    <p:extLst>
      <p:ext uri="{BB962C8B-B14F-4D97-AF65-F5344CB8AC3E}">
        <p14:creationId xmlns:p14="http://schemas.microsoft.com/office/powerpoint/2010/main" val="2166955994"/>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Next steps</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Understand executive expectations for the next set of HR’s workday requests.</a:t>
            </a:r>
          </a:p>
          <a:p>
            <a:r>
              <a:rPr lang="en-US" dirty="0" smtClean="0"/>
              <a:t>When IT governance approves it….</a:t>
            </a:r>
            <a:endParaRPr lang="en-US" dirty="0"/>
          </a:p>
          <a:p>
            <a:pPr lvl="1"/>
            <a:r>
              <a:rPr lang="en-US" dirty="0" smtClean="0"/>
              <a:t>Get a project manager for the Technical Implementation.</a:t>
            </a:r>
          </a:p>
          <a:p>
            <a:pPr lvl="1"/>
            <a:r>
              <a:rPr lang="en-US" dirty="0" smtClean="0"/>
              <a:t>Determine and resolve resource </a:t>
            </a:r>
            <a:r>
              <a:rPr lang="en-US" dirty="0"/>
              <a:t>contentions with </a:t>
            </a:r>
            <a:r>
              <a:rPr lang="en-US" dirty="0" smtClean="0"/>
              <a:t>KFS and KC for data delivery work in particular.</a:t>
            </a:r>
            <a:endParaRPr lang="en-US" dirty="0"/>
          </a:p>
          <a:p>
            <a:pPr lvl="1"/>
            <a:r>
              <a:rPr lang="en-US" dirty="0" smtClean="0"/>
              <a:t>Address open risks </a:t>
            </a:r>
            <a:r>
              <a:rPr lang="en-US" smtClean="0"/>
              <a:t>and open questions </a:t>
            </a:r>
            <a:r>
              <a:rPr lang="en-US" dirty="0" smtClean="0"/>
              <a:t>presented</a:t>
            </a:r>
          </a:p>
          <a:p>
            <a:pPr lvl="1"/>
            <a:r>
              <a:rPr lang="en-US" dirty="0" smtClean="0"/>
              <a:t>Prepare </a:t>
            </a:r>
            <a:r>
              <a:rPr lang="en-US" dirty="0"/>
              <a:t>an implementation </a:t>
            </a:r>
            <a:r>
              <a:rPr lang="en-US" dirty="0" smtClean="0"/>
              <a:t>plan</a:t>
            </a:r>
          </a:p>
          <a:p>
            <a:pPr lvl="1"/>
            <a:r>
              <a:rPr lang="en-US" dirty="0"/>
              <a:t>Prototype a few integrations technically</a:t>
            </a:r>
          </a:p>
          <a:p>
            <a:pPr lvl="1"/>
            <a:r>
              <a:rPr lang="en-US" dirty="0"/>
              <a:t>Extend PS </a:t>
            </a:r>
            <a:r>
              <a:rPr lang="en-US" dirty="0" smtClean="0"/>
              <a:t>Meta Data analysis Consulting </a:t>
            </a:r>
            <a:r>
              <a:rPr lang="en-US" dirty="0"/>
              <a:t>engagement, and </a:t>
            </a:r>
            <a:r>
              <a:rPr lang="en-US" dirty="0" smtClean="0"/>
              <a:t>try </a:t>
            </a:r>
            <a:r>
              <a:rPr lang="en-US" dirty="0"/>
              <a:t>out 1 or 2 PS </a:t>
            </a:r>
            <a:r>
              <a:rPr lang="en-US" dirty="0" err="1" smtClean="0"/>
              <a:t>remediations</a:t>
            </a:r>
            <a:endParaRPr lang="en-US" dirty="0" smtClean="0"/>
          </a:p>
          <a:p>
            <a:pPr marL="0" indent="0">
              <a:buNone/>
            </a:pPr>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28</a:t>
            </a:fld>
            <a:endParaRPr lang="en-US"/>
          </a:p>
        </p:txBody>
      </p:sp>
    </p:spTree>
    <p:extLst>
      <p:ext uri="{BB962C8B-B14F-4D97-AF65-F5344CB8AC3E}">
        <p14:creationId xmlns:p14="http://schemas.microsoft.com/office/powerpoint/2010/main" val="1754853728"/>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t>
            </a:r>
            <a:endParaRPr lang="en-US" dirty="0"/>
          </a:p>
        </p:txBody>
      </p:sp>
      <p:sp>
        <p:nvSpPr>
          <p:cNvPr id="3" name="Content Placeholder 2"/>
          <p:cNvSpPr>
            <a:spLocks noGrp="1"/>
          </p:cNvSpPr>
          <p:nvPr>
            <p:ph idx="1"/>
          </p:nvPr>
        </p:nvSpPr>
        <p:spPr/>
        <p:txBody>
          <a:bodyPr/>
          <a:lstStyle/>
          <a:p>
            <a:r>
              <a:rPr lang="en-US" dirty="0" smtClean="0"/>
              <a:t>The slides and supporting documentation is available here: </a:t>
            </a:r>
          </a:p>
          <a:p>
            <a:pPr marL="0" indent="0">
              <a:buNone/>
            </a:pPr>
            <a:r>
              <a:rPr lang="en-US" sz="2400" dirty="0" smtClean="0">
                <a:hlinkClick r:id="rId2"/>
              </a:rPr>
              <a:t>https</a:t>
            </a:r>
            <a:r>
              <a:rPr lang="en-US" sz="2400" dirty="0">
                <a:hlinkClick r:id="rId2"/>
              </a:rPr>
              <a:t>://</a:t>
            </a:r>
            <a:r>
              <a:rPr lang="en-US" sz="2400" dirty="0" err="1">
                <a:hlinkClick r:id="rId2"/>
              </a:rPr>
              <a:t>confluence.cornell.edu</a:t>
            </a:r>
            <a:r>
              <a:rPr lang="en-US" sz="2400" dirty="0">
                <a:hlinkClick r:id="rId2"/>
              </a:rPr>
              <a:t>/display/WRKDAYTCHPOV/Home</a:t>
            </a:r>
            <a:endParaRPr lang="en-US" sz="2400"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29</a:t>
            </a:fld>
            <a:endParaRPr lang="en-US"/>
          </a:p>
        </p:txBody>
      </p:sp>
    </p:spTree>
    <p:extLst>
      <p:ext uri="{BB962C8B-B14F-4D97-AF65-F5344CB8AC3E}">
        <p14:creationId xmlns:p14="http://schemas.microsoft.com/office/powerpoint/2010/main" val="24169389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7452" y="423362"/>
            <a:ext cx="9011876" cy="6858000"/>
          </a:xfrm>
          <a:prstGeom prst="rect">
            <a:avLst/>
          </a:prstGeom>
        </p:spPr>
      </p:pic>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3</a:t>
            </a:fld>
            <a:endParaRPr lang="en-US"/>
          </a:p>
        </p:txBody>
      </p:sp>
      <p:sp>
        <p:nvSpPr>
          <p:cNvPr id="9"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 Application to Application</a:t>
            </a:r>
            <a:endParaRPr lang="en-US" dirty="0"/>
          </a:p>
        </p:txBody>
      </p:sp>
    </p:spTree>
    <p:extLst>
      <p:ext uri="{BB962C8B-B14F-4D97-AF65-F5344CB8AC3E}">
        <p14:creationId xmlns:p14="http://schemas.microsoft.com/office/powerpoint/2010/main" val="133898186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Workday_Contex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43267" y="419755"/>
            <a:ext cx="9011876" cy="6858000"/>
          </a:xfrm>
          <a:prstGeom prst="rect">
            <a:avLst/>
          </a:prstGeom>
        </p:spPr>
      </p:pic>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4</a:t>
            </a:fld>
            <a:endParaRPr lang="en-US"/>
          </a:p>
        </p:txBody>
      </p:sp>
      <p:sp>
        <p:nvSpPr>
          <p:cNvPr id="9"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 Application to Application</a:t>
            </a:r>
            <a:endParaRPr lang="en-US" dirty="0"/>
          </a:p>
        </p:txBody>
      </p:sp>
      <p:sp>
        <p:nvSpPr>
          <p:cNvPr id="2" name="Rounded Rectangular Callout 1"/>
          <p:cNvSpPr/>
          <p:nvPr/>
        </p:nvSpPr>
        <p:spPr>
          <a:xfrm>
            <a:off x="6553200" y="1881426"/>
            <a:ext cx="1828800" cy="605947"/>
          </a:xfrm>
          <a:prstGeom prst="wedgeRoundRectCallout">
            <a:avLst>
              <a:gd name="adj1" fmla="val -117840"/>
              <a:gd name="adj2" fmla="val 272700"/>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Enterprise Learning Mgmt.</a:t>
            </a:r>
            <a:endParaRPr lang="en-US" sz="1600" dirty="0"/>
          </a:p>
        </p:txBody>
      </p:sp>
      <p:sp>
        <p:nvSpPr>
          <p:cNvPr id="10" name="Rounded Rectangular Callout 9"/>
          <p:cNvSpPr/>
          <p:nvPr/>
        </p:nvSpPr>
        <p:spPr>
          <a:xfrm>
            <a:off x="6581821" y="2825734"/>
            <a:ext cx="1800179" cy="869071"/>
          </a:xfrm>
          <a:prstGeom prst="wedgeRoundRectCallout">
            <a:avLst>
              <a:gd name="adj1" fmla="val -119584"/>
              <a:gd name="adj2" fmla="val 127513"/>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Emergency Mass Notification</a:t>
            </a:r>
            <a:endParaRPr lang="en-US" sz="1600" dirty="0"/>
          </a:p>
        </p:txBody>
      </p:sp>
      <p:sp>
        <p:nvSpPr>
          <p:cNvPr id="11" name="Rounded Rectangular Callout 10"/>
          <p:cNvSpPr/>
          <p:nvPr/>
        </p:nvSpPr>
        <p:spPr>
          <a:xfrm>
            <a:off x="6581821" y="4018848"/>
            <a:ext cx="1800180" cy="654752"/>
          </a:xfrm>
          <a:prstGeom prst="wedgeRoundRectCallout">
            <a:avLst>
              <a:gd name="adj1" fmla="val -111011"/>
              <a:gd name="adj2" fmla="val 121079"/>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Set of Identity </a:t>
            </a:r>
            <a:r>
              <a:rPr lang="en-US" sz="1600" dirty="0" err="1" smtClean="0"/>
              <a:t>Mgmt</a:t>
            </a:r>
            <a:r>
              <a:rPr lang="en-US" sz="1600" dirty="0" smtClean="0"/>
              <a:t> tools</a:t>
            </a:r>
            <a:endParaRPr lang="en-US" sz="1600" dirty="0"/>
          </a:p>
        </p:txBody>
      </p:sp>
      <p:sp>
        <p:nvSpPr>
          <p:cNvPr id="13" name="Rounded Rectangular Callout 12"/>
          <p:cNvSpPr/>
          <p:nvPr/>
        </p:nvSpPr>
        <p:spPr>
          <a:xfrm>
            <a:off x="924514" y="2825734"/>
            <a:ext cx="1836977" cy="580414"/>
          </a:xfrm>
          <a:prstGeom prst="wedgeRoundRectCallout">
            <a:avLst>
              <a:gd name="adj1" fmla="val 4795"/>
              <a:gd name="adj2" fmla="val -234033"/>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dirty="0" smtClean="0"/>
              <a:t>1 of 2 time collection systems.</a:t>
            </a:r>
            <a:endParaRPr lang="en-US" sz="1600" dirty="0"/>
          </a:p>
        </p:txBody>
      </p:sp>
    </p:spTree>
    <p:extLst>
      <p:ext uri="{BB962C8B-B14F-4D97-AF65-F5344CB8AC3E}">
        <p14:creationId xmlns:p14="http://schemas.microsoft.com/office/powerpoint/2010/main" val="34077402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Cornell’s People Records in PeopleSoft</a:t>
            </a:r>
          </a:p>
        </p:txBody>
      </p:sp>
      <p:sp>
        <p:nvSpPr>
          <p:cNvPr id="3" name="Content Placeholder 2"/>
          <p:cNvSpPr>
            <a:spLocks noGrp="1"/>
          </p:cNvSpPr>
          <p:nvPr>
            <p:ph idx="1"/>
          </p:nvPr>
        </p:nvSpPr>
        <p:spPr/>
        <p:txBody>
          <a:bodyPr>
            <a:normAutofit fontScale="70000" lnSpcReduction="20000"/>
          </a:bodyPr>
          <a:lstStyle/>
          <a:p>
            <a:pPr marL="457200" lvl="1" indent="0">
              <a:buNone/>
            </a:pPr>
            <a:r>
              <a:rPr lang="en-US" sz="1800" dirty="0" smtClean="0">
                <a:solidFill>
                  <a:srgbClr val="000000"/>
                </a:solidFill>
              </a:rPr>
              <a:t>+ 65,449 NON-</a:t>
            </a:r>
            <a:r>
              <a:rPr lang="en-US" sz="1800" dirty="0" smtClean="0"/>
              <a:t>Student employees</a:t>
            </a:r>
          </a:p>
          <a:p>
            <a:pPr marL="457200" lvl="1" indent="0">
              <a:buNone/>
            </a:pPr>
            <a:r>
              <a:rPr lang="en-US" sz="1800" dirty="0" smtClean="0">
                <a:solidFill>
                  <a:srgbClr val="000000"/>
                </a:solidFill>
              </a:rPr>
              <a:t>+ 51,295</a:t>
            </a:r>
            <a:r>
              <a:rPr lang="en-US" sz="1800" dirty="0" smtClean="0"/>
              <a:t> </a:t>
            </a:r>
            <a:r>
              <a:rPr lang="en-US" sz="1800" dirty="0"/>
              <a:t>Student </a:t>
            </a:r>
            <a:r>
              <a:rPr lang="en-US" sz="1800" dirty="0" smtClean="0"/>
              <a:t>employees</a:t>
            </a:r>
          </a:p>
          <a:p>
            <a:pPr marL="914400" lvl="2" indent="0">
              <a:buNone/>
            </a:pPr>
            <a:r>
              <a:rPr lang="en-US" sz="2300" dirty="0">
                <a:solidFill>
                  <a:srgbClr val="000000"/>
                </a:solidFill>
              </a:rPr>
              <a:t> </a:t>
            </a:r>
            <a:r>
              <a:rPr lang="en-US" sz="2300" dirty="0" smtClean="0">
                <a:solidFill>
                  <a:srgbClr val="000000"/>
                </a:solidFill>
              </a:rPr>
              <a:t>= 116,723 </a:t>
            </a:r>
            <a:r>
              <a:rPr lang="en-US" sz="2300" dirty="0" smtClean="0"/>
              <a:t>Employees</a:t>
            </a:r>
          </a:p>
          <a:p>
            <a:pPr marL="914400" lvl="2" indent="0">
              <a:buNone/>
            </a:pPr>
            <a:endParaRPr lang="en-US" sz="2300" dirty="0" smtClean="0"/>
          </a:p>
          <a:p>
            <a:pPr marL="457200" lvl="1" indent="0">
              <a:buNone/>
            </a:pPr>
            <a:r>
              <a:rPr lang="en-US" sz="1800" dirty="0" smtClean="0">
                <a:solidFill>
                  <a:srgbClr val="000000"/>
                </a:solidFill>
              </a:rPr>
              <a:t>+ 229,417 Students</a:t>
            </a:r>
          </a:p>
          <a:p>
            <a:pPr marL="457200" lvl="1" indent="0">
              <a:buNone/>
            </a:pPr>
            <a:r>
              <a:rPr lang="en-US" sz="1800" dirty="0" smtClean="0">
                <a:solidFill>
                  <a:srgbClr val="000000"/>
                </a:solidFill>
              </a:rPr>
              <a:t>+ 191,131 Applicants</a:t>
            </a:r>
          </a:p>
          <a:p>
            <a:pPr marL="457200" lvl="1" indent="0">
              <a:buNone/>
            </a:pPr>
            <a:r>
              <a:rPr lang="en-US" sz="1800" dirty="0" smtClean="0">
                <a:solidFill>
                  <a:srgbClr val="000000"/>
                </a:solidFill>
              </a:rPr>
              <a:t>+ 761,722 Prospects</a:t>
            </a:r>
          </a:p>
          <a:p>
            <a:pPr marL="914400" lvl="2" indent="0">
              <a:buNone/>
            </a:pPr>
            <a:r>
              <a:rPr lang="en-US" sz="2300" dirty="0" smtClean="0">
                <a:solidFill>
                  <a:srgbClr val="000000"/>
                </a:solidFill>
              </a:rPr>
              <a:t>= 1,182,270 </a:t>
            </a:r>
            <a:r>
              <a:rPr lang="en-US" sz="2300" dirty="0">
                <a:solidFill>
                  <a:srgbClr val="000000"/>
                </a:solidFill>
              </a:rPr>
              <a:t>Campus Solutions </a:t>
            </a:r>
            <a:r>
              <a:rPr lang="en-US" sz="2300" dirty="0" smtClean="0">
                <a:solidFill>
                  <a:srgbClr val="000000"/>
                </a:solidFill>
              </a:rPr>
              <a:t>people</a:t>
            </a:r>
          </a:p>
          <a:p>
            <a:pPr marL="914400" lvl="2" indent="0">
              <a:buNone/>
            </a:pPr>
            <a:endParaRPr lang="en-US" sz="2300" dirty="0">
              <a:solidFill>
                <a:srgbClr val="000000"/>
              </a:solidFill>
            </a:endParaRPr>
          </a:p>
          <a:p>
            <a:pPr marL="514350" lvl="1" indent="0">
              <a:buNone/>
            </a:pPr>
            <a:r>
              <a:rPr lang="en-US" sz="1800" dirty="0" smtClean="0">
                <a:solidFill>
                  <a:srgbClr val="000000"/>
                </a:solidFill>
              </a:rPr>
              <a:t>+ 5,062 Trustees </a:t>
            </a:r>
            <a:r>
              <a:rPr lang="en-US" sz="1800" dirty="0">
                <a:solidFill>
                  <a:srgbClr val="000000"/>
                </a:solidFill>
              </a:rPr>
              <a:t>and </a:t>
            </a:r>
            <a:r>
              <a:rPr lang="en-US" sz="1800" dirty="0" smtClean="0">
                <a:solidFill>
                  <a:srgbClr val="000000"/>
                </a:solidFill>
              </a:rPr>
              <a:t>Affiliates</a:t>
            </a:r>
          </a:p>
          <a:p>
            <a:pPr marL="514350" lvl="1" indent="0">
              <a:buNone/>
            </a:pPr>
            <a:r>
              <a:rPr lang="en-US" sz="1800" dirty="0" smtClean="0">
                <a:solidFill>
                  <a:srgbClr val="000000"/>
                </a:solidFill>
              </a:rPr>
              <a:t>+ 468,018 Alumni </a:t>
            </a:r>
            <a:r>
              <a:rPr lang="en-US" sz="1800" dirty="0">
                <a:solidFill>
                  <a:srgbClr val="000000"/>
                </a:solidFill>
              </a:rPr>
              <a:t>and </a:t>
            </a:r>
            <a:r>
              <a:rPr lang="en-US" sz="1800" dirty="0" smtClean="0">
                <a:solidFill>
                  <a:srgbClr val="000000"/>
                </a:solidFill>
              </a:rPr>
              <a:t>Related</a:t>
            </a:r>
          </a:p>
          <a:p>
            <a:pPr marL="914400" lvl="2" indent="0">
              <a:buNone/>
            </a:pPr>
            <a:r>
              <a:rPr lang="en-US" sz="2300" dirty="0" smtClean="0">
                <a:solidFill>
                  <a:srgbClr val="000000"/>
                </a:solidFill>
              </a:rPr>
              <a:t>= 473,080 Contributor Relations Persons</a:t>
            </a:r>
          </a:p>
          <a:p>
            <a:pPr marL="914400" lvl="2" indent="0">
              <a:buNone/>
            </a:pPr>
            <a:endParaRPr lang="en-US" sz="2300" dirty="0" smtClean="0">
              <a:solidFill>
                <a:srgbClr val="000000"/>
              </a:solidFill>
            </a:endParaRPr>
          </a:p>
          <a:p>
            <a:pPr marL="514350" lvl="1" indent="0">
              <a:buNone/>
            </a:pPr>
            <a:r>
              <a:rPr lang="en-US" sz="2700" dirty="0" smtClean="0">
                <a:solidFill>
                  <a:srgbClr val="000000"/>
                </a:solidFill>
              </a:rPr>
              <a:t>+ </a:t>
            </a:r>
            <a:r>
              <a:rPr lang="en-US" sz="2000" dirty="0" smtClean="0">
                <a:solidFill>
                  <a:srgbClr val="000000"/>
                </a:solidFill>
              </a:rPr>
              <a:t>28,409 unidentifiable people</a:t>
            </a:r>
          </a:p>
          <a:p>
            <a:pPr marL="914400" lvl="2" indent="0">
              <a:buNone/>
            </a:pPr>
            <a:r>
              <a:rPr lang="en-US" sz="2300" b="1" dirty="0" smtClean="0"/>
              <a:t>= 1,800,452 Total People records in PeopleSoft </a:t>
            </a:r>
            <a:endParaRPr lang="en-US" sz="2600" dirty="0" smtClean="0">
              <a:solidFill>
                <a:srgbClr val="000000"/>
              </a:solidFill>
            </a:endParaRPr>
          </a:p>
          <a:p>
            <a:pPr lvl="2">
              <a:buFont typeface="Wingdings" charset="2"/>
              <a:buChar char="ü"/>
            </a:pPr>
            <a:endParaRPr lang="en-US" sz="2600" dirty="0">
              <a:solidFill>
                <a:srgbClr val="000000"/>
              </a:solidFill>
            </a:endParaRPr>
          </a:p>
          <a:p>
            <a:pPr marL="514350" lvl="1" indent="0">
              <a:buNone/>
            </a:pPr>
            <a:r>
              <a:rPr lang="en-US" sz="2100" dirty="0" smtClean="0">
                <a:solidFill>
                  <a:srgbClr val="000000"/>
                </a:solidFill>
              </a:rPr>
              <a:t>NOTE: Based on data from March 2011. The numbers are based on primary affiliations so no one is counted more than once.</a:t>
            </a:r>
            <a:endParaRPr lang="en-US" sz="2100" dirty="0">
              <a:solidFill>
                <a:srgbClr val="000000"/>
              </a:solidFill>
            </a:endParaRPr>
          </a:p>
          <a:p>
            <a:pPr lvl="1">
              <a:buFont typeface="Wingdings" charset="2"/>
              <a:buChar char="ü"/>
            </a:pPr>
            <a:endParaRPr lang="en-US" b="1" dirty="0">
              <a:solidFill>
                <a:srgbClr val="000000"/>
              </a:solidFill>
            </a:endParaRPr>
          </a:p>
          <a:p>
            <a:pPr lvl="1">
              <a:buFont typeface="Wingdings" charset="2"/>
              <a:buChar char="ü"/>
            </a:pPr>
            <a:endParaRPr lang="en-US" b="1" dirty="0">
              <a:solidFill>
                <a:srgbClr val="000000"/>
              </a:solidFill>
            </a:endParaRPr>
          </a:p>
          <a:p>
            <a:pPr lvl="2">
              <a:buFont typeface="Wingdings" charset="2"/>
              <a:buChar char="ü"/>
            </a:pPr>
            <a:endParaRPr lang="en-US" sz="2000" dirty="0">
              <a:solidFill>
                <a:srgbClr val="000000"/>
              </a:solidFill>
            </a:endParaRPr>
          </a:p>
          <a:p>
            <a:pPr lvl="2">
              <a:buFont typeface="Wingdings" charset="2"/>
              <a:buChar char="ü"/>
            </a:pPr>
            <a:endParaRPr lang="en-US" dirty="0" smtClean="0"/>
          </a:p>
          <a:p>
            <a:endParaRPr lang="en-US" dirty="0" smtClean="0"/>
          </a:p>
          <a:p>
            <a:pPr lvl="1"/>
            <a:endParaRPr lang="en-US" dirty="0"/>
          </a:p>
        </p:txBody>
      </p:sp>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5</a:t>
            </a:fld>
            <a:endParaRPr lang="en-US"/>
          </a:p>
        </p:txBody>
      </p:sp>
      <p:sp>
        <p:nvSpPr>
          <p:cNvPr id="7" name="Rounded Rectangular Callout 6"/>
          <p:cNvSpPr/>
          <p:nvPr/>
        </p:nvSpPr>
        <p:spPr>
          <a:xfrm>
            <a:off x="6248400" y="1275478"/>
            <a:ext cx="1828800" cy="3584389"/>
          </a:xfrm>
          <a:prstGeom prst="wedgeRoundRectCallout">
            <a:avLst>
              <a:gd name="adj1" fmla="val -205803"/>
              <a:gd name="adj2" fmla="val -25351"/>
              <a:gd name="adj3" fmla="val 16667"/>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600" b="1" dirty="0" smtClean="0"/>
              <a:t>Workday</a:t>
            </a:r>
            <a:r>
              <a:rPr lang="en-US" sz="1600" dirty="0" smtClean="0"/>
              <a:t> is expected to take ownership of  records for employees active  the year it is deployed, which is under 20% of all employee records in PeopleSoft today. Historical employee records will not be converted.</a:t>
            </a:r>
            <a:endParaRPr lang="en-US" sz="1600" dirty="0"/>
          </a:p>
        </p:txBody>
      </p:sp>
    </p:spTree>
    <p:extLst>
      <p:ext uri="{BB962C8B-B14F-4D97-AF65-F5344CB8AC3E}">
        <p14:creationId xmlns:p14="http://schemas.microsoft.com/office/powerpoint/2010/main" val="156980318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5/12/2011</a:t>
            </a:r>
            <a:endParaRPr lang="en-US"/>
          </a:p>
        </p:txBody>
      </p:sp>
      <p:sp>
        <p:nvSpPr>
          <p:cNvPr id="3" name="Footer Placeholder 2"/>
          <p:cNvSpPr>
            <a:spLocks noGrp="1"/>
          </p:cNvSpPr>
          <p:nvPr>
            <p:ph type="ftr" sz="quarter" idx="11"/>
          </p:nvPr>
        </p:nvSpPr>
        <p:spPr/>
        <p:txBody>
          <a:bodyPr/>
          <a:lstStyle/>
          <a:p>
            <a:r>
              <a:rPr lang="en-US" smtClean="0"/>
              <a:t>CIT's report on the impact of Workday</a:t>
            </a:r>
            <a:endParaRPr lang="en-US"/>
          </a:p>
        </p:txBody>
      </p:sp>
      <p:sp>
        <p:nvSpPr>
          <p:cNvPr id="4" name="Slide Number Placeholder 3"/>
          <p:cNvSpPr>
            <a:spLocks noGrp="1"/>
          </p:cNvSpPr>
          <p:nvPr>
            <p:ph type="sldNum" sz="quarter" idx="12"/>
          </p:nvPr>
        </p:nvSpPr>
        <p:spPr/>
        <p:txBody>
          <a:bodyPr/>
          <a:lstStyle/>
          <a:p>
            <a:fld id="{E7E4E951-29B6-4F4F-85B1-AF82D8333769}" type="slidenum">
              <a:rPr lang="en-US" smtClean="0"/>
              <a:pPr/>
              <a:t>6</a:t>
            </a:fld>
            <a:endParaRPr lang="en-US"/>
          </a:p>
        </p:txBody>
      </p:sp>
      <p:pic>
        <p:nvPicPr>
          <p:cNvPr id="5" name="Picture 4" descr="Workday_PeopleSof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4925" y="641350"/>
            <a:ext cx="4622800" cy="5715000"/>
          </a:xfrm>
          <a:prstGeom prst="rect">
            <a:avLst/>
          </a:prstGeom>
        </p:spPr>
      </p:pic>
      <p:sp>
        <p:nvSpPr>
          <p:cNvPr id="6"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and PeopleSoft</a:t>
            </a:r>
            <a:endParaRPr lang="en-US" dirty="0"/>
          </a:p>
        </p:txBody>
      </p:sp>
    </p:spTree>
    <p:extLst>
      <p:ext uri="{BB962C8B-B14F-4D97-AF65-F5344CB8AC3E}">
        <p14:creationId xmlns:p14="http://schemas.microsoft.com/office/powerpoint/2010/main" val="155576764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93" y="2404534"/>
            <a:ext cx="2590800" cy="1744133"/>
          </a:xfrm>
        </p:spPr>
        <p:txBody>
          <a:bodyPr>
            <a:noAutofit/>
          </a:bodyPr>
          <a:lstStyle/>
          <a:p>
            <a:r>
              <a:rPr lang="en-US" sz="2400" i="1" dirty="0" smtClean="0"/>
              <a:t>Search – Match</a:t>
            </a:r>
            <a:r>
              <a:rPr lang="en-US" sz="2400" dirty="0" smtClean="0"/>
              <a:t> : </a:t>
            </a:r>
            <a:br>
              <a:rPr lang="en-US" sz="2400" dirty="0" smtClean="0"/>
            </a:br>
            <a:r>
              <a:rPr lang="en-US" sz="2400" dirty="0" smtClean="0"/>
              <a:t>match and avoid </a:t>
            </a:r>
            <a:br>
              <a:rPr lang="en-US" sz="2400" dirty="0" smtClean="0"/>
            </a:br>
            <a:r>
              <a:rPr lang="en-US" sz="2400" dirty="0" smtClean="0"/>
              <a:t>duplicate People </a:t>
            </a:r>
            <a:br>
              <a:rPr lang="en-US" sz="2400" dirty="0" smtClean="0"/>
            </a:br>
            <a:r>
              <a:rPr lang="en-US" sz="2400" dirty="0" smtClean="0"/>
              <a:t>records in </a:t>
            </a:r>
            <a:br>
              <a:rPr lang="en-US" sz="2400" dirty="0" smtClean="0"/>
            </a:br>
            <a:r>
              <a:rPr lang="en-US" sz="2400" dirty="0" smtClean="0"/>
              <a:t>both systems.</a:t>
            </a:r>
            <a:endParaRPr lang="en-US" sz="2400" dirty="0"/>
          </a:p>
        </p:txBody>
      </p:sp>
      <p:sp>
        <p:nvSpPr>
          <p:cNvPr id="5" name="Date Placeholder 4"/>
          <p:cNvSpPr>
            <a:spLocks noGrp="1"/>
          </p:cNvSpPr>
          <p:nvPr>
            <p:ph type="dt" sz="half" idx="10"/>
          </p:nvPr>
        </p:nvSpPr>
        <p:spPr/>
        <p:txBody>
          <a:bodyPr/>
          <a:lstStyle/>
          <a:p>
            <a:r>
              <a:rPr lang="en-US" smtClean="0"/>
              <a:t>5/12/2011</a:t>
            </a:r>
            <a:endParaRPr lang="en-US"/>
          </a:p>
        </p:txBody>
      </p:sp>
      <p:sp>
        <p:nvSpPr>
          <p:cNvPr id="6" name="Footer Placeholder 5"/>
          <p:cNvSpPr>
            <a:spLocks noGrp="1"/>
          </p:cNvSpPr>
          <p:nvPr>
            <p:ph type="ftr" sz="quarter" idx="11"/>
          </p:nvPr>
        </p:nvSpPr>
        <p:spPr/>
        <p:txBody>
          <a:bodyPr/>
          <a:lstStyle/>
          <a:p>
            <a:r>
              <a:rPr lang="en-US" smtClean="0"/>
              <a:t>CIT's report on the impact of Workday</a:t>
            </a:r>
            <a:endParaRPr lang="en-US"/>
          </a:p>
        </p:txBody>
      </p:sp>
      <p:sp>
        <p:nvSpPr>
          <p:cNvPr id="7" name="Slide Number Placeholder 6"/>
          <p:cNvSpPr>
            <a:spLocks noGrp="1"/>
          </p:cNvSpPr>
          <p:nvPr>
            <p:ph type="sldNum" sz="quarter" idx="12"/>
          </p:nvPr>
        </p:nvSpPr>
        <p:spPr/>
        <p:txBody>
          <a:bodyPr/>
          <a:lstStyle/>
          <a:p>
            <a:fld id="{E7E4E951-29B6-4F4F-85B1-AF82D8333769}" type="slidenum">
              <a:rPr lang="en-US" smtClean="0"/>
              <a:pPr/>
              <a:t>7</a:t>
            </a:fld>
            <a:endParaRPr lang="en-US"/>
          </a:p>
        </p:txBody>
      </p:sp>
      <p:sp>
        <p:nvSpPr>
          <p:cNvPr id="3" name="Rectangle 2"/>
          <p:cNvSpPr/>
          <p:nvPr/>
        </p:nvSpPr>
        <p:spPr>
          <a:xfrm rot="19091976">
            <a:off x="1587556" y="2703751"/>
            <a:ext cx="5471270" cy="1446550"/>
          </a:xfrm>
          <a:prstGeom prst="rect">
            <a:avLst/>
          </a:prstGeom>
          <a:noFill/>
        </p:spPr>
        <p:txBody>
          <a:bodyPr wrap="none" lIns="91440" tIns="45720" rIns="91440" bIns="45720">
            <a:spAutoFit/>
          </a:bodyPr>
          <a:lstStyle/>
          <a:p>
            <a:pPr algn="ctr"/>
            <a:r>
              <a:rPr lang="en-US" sz="8800" b="1" cap="none" spc="0" dirty="0" smtClean="0">
                <a:ln w="12700">
                  <a:solidFill>
                    <a:schemeClr val="bg1">
                      <a:lumMod val="85000"/>
                    </a:schemeClr>
                  </a:solidFill>
                  <a:prstDash val="solid"/>
                </a:ln>
                <a:solidFill>
                  <a:schemeClr val="bg1">
                    <a:lumMod val="85000"/>
                    <a:alpha val="23000"/>
                  </a:schemeClr>
                </a:solidFill>
                <a:effectLst>
                  <a:outerShdw blurRad="41275" dist="20320" dir="1800000" algn="tl" rotWithShape="0">
                    <a:srgbClr val="000000">
                      <a:alpha val="0"/>
                    </a:srgbClr>
                  </a:outerShdw>
                </a:effectLst>
              </a:rPr>
              <a:t>Conceptual</a:t>
            </a:r>
            <a:endParaRPr lang="en-US" sz="8800" b="1" cap="none" spc="0" dirty="0">
              <a:ln w="12700">
                <a:solidFill>
                  <a:schemeClr val="bg1">
                    <a:lumMod val="85000"/>
                  </a:schemeClr>
                </a:solidFill>
                <a:prstDash val="solid"/>
              </a:ln>
              <a:solidFill>
                <a:schemeClr val="bg1">
                  <a:lumMod val="85000"/>
                  <a:alpha val="23000"/>
                </a:schemeClr>
              </a:solidFill>
              <a:effectLst>
                <a:outerShdw blurRad="41275" dist="20320" dir="1800000" algn="tl" rotWithShape="0">
                  <a:srgbClr val="000000">
                    <a:alpha val="0"/>
                  </a:srgbClr>
                </a:outerShdw>
              </a:effectLst>
            </a:endParaRPr>
          </a:p>
        </p:txBody>
      </p:sp>
      <p:grpSp>
        <p:nvGrpSpPr>
          <p:cNvPr id="9" name="Group 8"/>
          <p:cNvGrpSpPr/>
          <p:nvPr/>
        </p:nvGrpSpPr>
        <p:grpSpPr>
          <a:xfrm>
            <a:off x="2356867" y="377856"/>
            <a:ext cx="6565900" cy="5740400"/>
            <a:chOff x="1435101" y="736600"/>
            <a:chExt cx="6565900" cy="5740400"/>
          </a:xfrm>
        </p:grpSpPr>
        <p:pic>
          <p:nvPicPr>
            <p:cNvPr id="11" name="Picture 10" descr="searchmatch.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5101" y="736600"/>
              <a:ext cx="6565900" cy="5740400"/>
            </a:xfrm>
            <a:prstGeom prst="rect">
              <a:avLst/>
            </a:prstGeom>
          </p:spPr>
        </p:pic>
        <p:sp>
          <p:nvSpPr>
            <p:cNvPr id="4" name="Rectangle 3"/>
            <p:cNvSpPr/>
            <p:nvPr/>
          </p:nvSpPr>
          <p:spPr>
            <a:xfrm rot="19977706">
              <a:off x="3101991" y="2107005"/>
              <a:ext cx="3428718" cy="923330"/>
            </a:xfrm>
            <a:prstGeom prst="rect">
              <a:avLst/>
            </a:prstGeom>
            <a:noFill/>
          </p:spPr>
          <p:txBody>
            <a:bodyPr wrap="none" lIns="91440" tIns="45720" rIns="91440" bIns="45720">
              <a:spAutoFit/>
            </a:bodyPr>
            <a:lstStyle/>
            <a:p>
              <a:pPr algn="ctr"/>
              <a:r>
                <a:rPr lang="en-US" sz="54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Conceptual</a:t>
              </a:r>
              <a:endParaRPr lang="en-US" sz="5400"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grpSp>
      <p:sp>
        <p:nvSpPr>
          <p:cNvPr id="8" name="TextBox 7"/>
          <p:cNvSpPr txBox="1"/>
          <p:nvPr/>
        </p:nvSpPr>
        <p:spPr>
          <a:xfrm>
            <a:off x="2590800" y="5604945"/>
            <a:ext cx="4857219" cy="369332"/>
          </a:xfrm>
          <a:prstGeom prst="rect">
            <a:avLst/>
          </a:prstGeom>
          <a:noFill/>
        </p:spPr>
        <p:txBody>
          <a:bodyPr wrap="none" rtlCol="0">
            <a:spAutoFit/>
          </a:bodyPr>
          <a:lstStyle/>
          <a:p>
            <a:r>
              <a:rPr lang="en-US" dirty="0" smtClean="0"/>
              <a:t>Not shown: A process for </a:t>
            </a:r>
            <a:r>
              <a:rPr lang="en-US" i="1" dirty="0" smtClean="0"/>
              <a:t>checking for </a:t>
            </a:r>
            <a:r>
              <a:rPr lang="en-US" dirty="0" smtClean="0"/>
              <a:t>duplicates.</a:t>
            </a:r>
            <a:endParaRPr lang="en-US" dirty="0"/>
          </a:p>
        </p:txBody>
      </p:sp>
    </p:spTree>
    <p:extLst>
      <p:ext uri="{BB962C8B-B14F-4D97-AF65-F5344CB8AC3E}">
        <p14:creationId xmlns:p14="http://schemas.microsoft.com/office/powerpoint/2010/main" val="3817030163"/>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5/12/2011</a:t>
            </a:r>
            <a:endParaRPr lang="en-US"/>
          </a:p>
        </p:txBody>
      </p:sp>
      <p:sp>
        <p:nvSpPr>
          <p:cNvPr id="5" name="Footer Placeholder 4"/>
          <p:cNvSpPr>
            <a:spLocks noGrp="1"/>
          </p:cNvSpPr>
          <p:nvPr>
            <p:ph type="ftr" sz="quarter" idx="11"/>
          </p:nvPr>
        </p:nvSpPr>
        <p:spPr/>
        <p:txBody>
          <a:bodyPr/>
          <a:lstStyle/>
          <a:p>
            <a:r>
              <a:rPr lang="en-US" smtClean="0"/>
              <a:t>CIT's report on the impact of Workday</a:t>
            </a:r>
            <a:endParaRPr lang="en-US"/>
          </a:p>
        </p:txBody>
      </p:sp>
      <p:sp>
        <p:nvSpPr>
          <p:cNvPr id="6" name="Slide Number Placeholder 5"/>
          <p:cNvSpPr>
            <a:spLocks noGrp="1"/>
          </p:cNvSpPr>
          <p:nvPr>
            <p:ph type="sldNum" sz="quarter" idx="12"/>
          </p:nvPr>
        </p:nvSpPr>
        <p:spPr/>
        <p:txBody>
          <a:bodyPr/>
          <a:lstStyle/>
          <a:p>
            <a:fld id="{E7E4E951-29B6-4F4F-85B1-AF82D8333769}" type="slidenum">
              <a:rPr lang="en-US" smtClean="0"/>
              <a:pPr/>
              <a:t>8</a:t>
            </a:fld>
            <a:endParaRPr lang="en-US"/>
          </a:p>
        </p:txBody>
      </p:sp>
      <p:sp>
        <p:nvSpPr>
          <p:cNvPr id="7" name="Title 1"/>
          <p:cNvSpPr>
            <a:spLocks noGrp="1"/>
          </p:cNvSpPr>
          <p:nvPr>
            <p:ph type="title"/>
          </p:nvPr>
        </p:nvSpPr>
        <p:spPr>
          <a:xfrm>
            <a:off x="457200" y="274638"/>
            <a:ext cx="8229600" cy="1143000"/>
          </a:xfrm>
        </p:spPr>
        <p:txBody>
          <a:bodyPr/>
          <a:lstStyle/>
          <a:p>
            <a:r>
              <a:rPr lang="en-US" dirty="0" smtClean="0"/>
              <a:t>Recap: In Numbers</a:t>
            </a:r>
            <a:endParaRPr lang="en-US" dirty="0"/>
          </a:p>
        </p:txBody>
      </p:sp>
      <p:sp>
        <p:nvSpPr>
          <p:cNvPr id="8" name="Date Placeholder 3"/>
          <p:cNvSpPr txBox="1">
            <a:spLocks/>
          </p:cNvSpPr>
          <p:nvPr/>
        </p:nvSpPr>
        <p:spPr>
          <a:xfrm>
            <a:off x="457200" y="6356350"/>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67868A5E-6BBA-964D-A567-0E97CDFDCD3A}"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5/9/11</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9" name="Footer Placeholder 4"/>
          <p:cNvSpPr txBox="1">
            <a:spLocks/>
          </p:cNvSpPr>
          <p:nvPr/>
        </p:nvSpPr>
        <p:spPr>
          <a:xfrm>
            <a:off x="3124200" y="6356350"/>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CIT's report on the impact of Workday</a:t>
            </a:r>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sp>
        <p:nvSpPr>
          <p:cNvPr id="10" name="Slide Number Placeholder 5"/>
          <p:cNvSpPr txBox="1">
            <a:spLocks/>
          </p:cNvSpPr>
          <p:nvPr/>
        </p:nvSpPr>
        <p:spPr>
          <a:xfrm>
            <a:off x="6553200" y="635635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E7E4E951-29B6-4F4F-85B1-AF82D8333769}"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chemeClr val="tx1">
                  <a:tint val="75000"/>
                </a:schemeClr>
              </a:solidFill>
              <a:effectLst/>
              <a:uLnTx/>
              <a:uFillTx/>
              <a:latin typeface="+mn-lt"/>
              <a:ea typeface="+mn-ea"/>
              <a:cs typeface="+mn-cs"/>
            </a:endParaRPr>
          </a:p>
        </p:txBody>
      </p:sp>
      <p:graphicFrame>
        <p:nvGraphicFramePr>
          <p:cNvPr id="11" name="Table 10"/>
          <p:cNvGraphicFramePr>
            <a:graphicFrameLocks noGrp="1"/>
          </p:cNvGraphicFramePr>
          <p:nvPr>
            <p:extLst>
              <p:ext uri="{D42A27DB-BD31-4B8C-83A1-F6EECF244321}">
                <p14:modId xmlns:p14="http://schemas.microsoft.com/office/powerpoint/2010/main" val="337829841"/>
              </p:ext>
            </p:extLst>
          </p:nvPr>
        </p:nvGraphicFramePr>
        <p:xfrm>
          <a:off x="253998" y="1727200"/>
          <a:ext cx="8432802" cy="4312920"/>
        </p:xfrm>
        <a:graphic>
          <a:graphicData uri="http://schemas.openxmlformats.org/drawingml/2006/table">
            <a:tbl>
              <a:tblPr firstRow="1" bandRow="1">
                <a:tableStyleId>{5C22544A-7EE6-4342-B048-85BDC9FD1C3A}</a:tableStyleId>
              </a:tblPr>
              <a:tblGrid>
                <a:gridCol w="7167060"/>
                <a:gridCol w="1265742"/>
              </a:tblGrid>
              <a:tr h="370840">
                <a:tc>
                  <a:txBody>
                    <a:bodyPr/>
                    <a:lstStyle/>
                    <a:p>
                      <a:endParaRPr lang="en-US" dirty="0"/>
                    </a:p>
                  </a:txBody>
                  <a:tcPr/>
                </a:tc>
                <a:tc>
                  <a:txBody>
                    <a:bodyPr/>
                    <a:lstStyle/>
                    <a:p>
                      <a:endParaRPr lang="en-US"/>
                    </a:p>
                  </a:txBody>
                  <a:tcPr/>
                </a:tc>
              </a:tr>
              <a:tr h="370840">
                <a:tc>
                  <a:txBody>
                    <a:bodyPr/>
                    <a:lstStyle/>
                    <a:p>
                      <a:r>
                        <a:rPr lang="en-US" dirty="0" smtClean="0"/>
                        <a:t># of PS Campus Community tables shared between HRMS, Campus Solutions, CR</a:t>
                      </a:r>
                      <a:endParaRPr lang="en-US" dirty="0"/>
                    </a:p>
                  </a:txBody>
                  <a:tcPr/>
                </a:tc>
                <a:tc>
                  <a:txBody>
                    <a:bodyPr/>
                    <a:lstStyle/>
                    <a:p>
                      <a:r>
                        <a:rPr lang="en-US" dirty="0" smtClean="0"/>
                        <a:t>25</a:t>
                      </a:r>
                      <a:endParaRPr lang="en-US" dirty="0"/>
                    </a:p>
                  </a:txBody>
                  <a:tcPr/>
                </a:tc>
              </a:tr>
              <a:tr h="370840">
                <a:tc>
                  <a:txBody>
                    <a:bodyPr/>
                    <a:lstStyle/>
                    <a:p>
                      <a:r>
                        <a:rPr lang="en-US" dirty="0" smtClean="0"/>
                        <a:t>    # of PS Campus Community business</a:t>
                      </a:r>
                      <a:r>
                        <a:rPr lang="en-US" baseline="0" dirty="0" smtClean="0"/>
                        <a:t> processes impacted by above tables</a:t>
                      </a:r>
                      <a:endParaRPr lang="en-US" dirty="0"/>
                    </a:p>
                  </a:txBody>
                  <a:tcPr/>
                </a:tc>
                <a:tc>
                  <a:txBody>
                    <a:bodyPr/>
                    <a:lstStyle/>
                    <a:p>
                      <a:r>
                        <a:rPr lang="en-US" dirty="0" smtClean="0"/>
                        <a:t>712</a:t>
                      </a:r>
                      <a:endParaRPr lang="en-US" dirty="0"/>
                    </a:p>
                  </a:txBody>
                  <a:tcPr/>
                </a:tc>
              </a:tr>
              <a:tr h="370840">
                <a:tc>
                  <a:txBody>
                    <a:bodyPr/>
                    <a:lstStyle/>
                    <a:p>
                      <a:r>
                        <a:rPr lang="en-US" dirty="0" smtClean="0"/>
                        <a:t>#</a:t>
                      </a:r>
                      <a:r>
                        <a:rPr lang="en-US" baseline="0" dirty="0" smtClean="0"/>
                        <a:t> of PS HRMS tables used by Campus Solutions &amp; CR</a:t>
                      </a:r>
                      <a:endParaRPr lang="en-US" dirty="0" smtClean="0"/>
                    </a:p>
                  </a:txBody>
                  <a:tcPr/>
                </a:tc>
                <a:tc>
                  <a:txBody>
                    <a:bodyPr/>
                    <a:lstStyle/>
                    <a:p>
                      <a:r>
                        <a:rPr lang="en-US" dirty="0" smtClean="0"/>
                        <a:t>32</a:t>
                      </a:r>
                      <a:endParaRPr lang="en-US" dirty="0"/>
                    </a:p>
                  </a:txBody>
                  <a:tcPr/>
                </a:tc>
              </a:tr>
              <a:tr h="370840">
                <a:tc>
                  <a:txBody>
                    <a:bodyPr/>
                    <a:lstStyle/>
                    <a:p>
                      <a:r>
                        <a:rPr lang="en-US" dirty="0" smtClean="0"/>
                        <a:t>   # of PS Campus</a:t>
                      </a:r>
                      <a:r>
                        <a:rPr lang="en-US" baseline="0" dirty="0" smtClean="0"/>
                        <a:t> Solution &amp; CR business processes impacted by above tables</a:t>
                      </a:r>
                      <a:endParaRPr lang="en-US" dirty="0" smtClean="0"/>
                    </a:p>
                  </a:txBody>
                  <a:tcPr/>
                </a:tc>
                <a:tc>
                  <a:txBody>
                    <a:bodyPr/>
                    <a:lstStyle/>
                    <a:p>
                      <a:r>
                        <a:rPr lang="en-US" dirty="0" smtClean="0"/>
                        <a:t>585</a:t>
                      </a:r>
                      <a:endParaRPr lang="en-US" dirty="0"/>
                    </a:p>
                  </a:txBody>
                  <a:tcPr/>
                </a:tc>
              </a:tr>
              <a:tr h="370840">
                <a:tc>
                  <a:txBody>
                    <a:bodyPr/>
                    <a:lstStyle/>
                    <a:p>
                      <a:r>
                        <a:rPr lang="en-US" dirty="0" smtClean="0"/>
                        <a:t># of PS Production Control jobs to decommission</a:t>
                      </a:r>
                    </a:p>
                  </a:txBody>
                  <a:tcPr/>
                </a:tc>
                <a:tc>
                  <a:txBody>
                    <a:bodyPr/>
                    <a:lstStyle/>
                    <a:p>
                      <a:r>
                        <a:rPr lang="en-US" dirty="0" smtClean="0"/>
                        <a:t>51</a:t>
                      </a:r>
                      <a:endParaRPr lang="en-US" dirty="0"/>
                    </a:p>
                  </a:txBody>
                  <a:tcPr/>
                </a:tc>
              </a:tr>
              <a:tr h="370840">
                <a:tc>
                  <a:txBody>
                    <a:bodyPr/>
                    <a:lstStyle/>
                    <a:p>
                      <a:r>
                        <a:rPr lang="en-US" sz="1800" dirty="0" smtClean="0"/>
                        <a:t># of new Workday integration related batch jobs to create, test and schedule and monitor</a:t>
                      </a:r>
                      <a:endParaRPr lang="en-US" dirty="0"/>
                    </a:p>
                  </a:txBody>
                  <a:tcPr/>
                </a:tc>
                <a:tc>
                  <a:txBody>
                    <a:bodyPr/>
                    <a:lstStyle/>
                    <a:p>
                      <a:r>
                        <a:rPr lang="en-US" dirty="0" smtClean="0"/>
                        <a:t>A dozen</a:t>
                      </a:r>
                      <a:endParaRPr lang="en-US" dirty="0"/>
                    </a:p>
                  </a:txBody>
                  <a:tcPr/>
                </a:tc>
              </a:tr>
              <a:tr h="370840">
                <a:tc>
                  <a:txBody>
                    <a:bodyPr/>
                    <a:lstStyle/>
                    <a:p>
                      <a:r>
                        <a:rPr lang="en-US" sz="1800" dirty="0" smtClean="0"/>
                        <a:t># of Direct connections by other applications to PeopleSoft that are affected</a:t>
                      </a:r>
                      <a:endParaRPr lang="en-US" dirty="0"/>
                    </a:p>
                  </a:txBody>
                  <a:tcPr/>
                </a:tc>
                <a:tc>
                  <a:txBody>
                    <a:bodyPr/>
                    <a:lstStyle/>
                    <a:p>
                      <a:r>
                        <a:rPr lang="en-US" dirty="0" smtClean="0"/>
                        <a:t>A dozen</a:t>
                      </a:r>
                      <a:endParaRPr lang="en-US" dirty="0"/>
                    </a:p>
                  </a:txBody>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5"/>
          <p:cNvSpPr>
            <a:spLocks noGrp="1"/>
          </p:cNvSpPr>
          <p:nvPr>
            <p:ph type="dt" sz="half" idx="10"/>
          </p:nvPr>
        </p:nvSpPr>
        <p:spPr/>
        <p:txBody>
          <a:bodyPr/>
          <a:lstStyle/>
          <a:p>
            <a:r>
              <a:rPr lang="en-US" smtClean="0"/>
              <a:t>5/12/2011</a:t>
            </a:r>
            <a:endParaRPr lang="en-US"/>
          </a:p>
        </p:txBody>
      </p:sp>
      <p:sp>
        <p:nvSpPr>
          <p:cNvPr id="7" name="Footer Placeholder 6"/>
          <p:cNvSpPr>
            <a:spLocks noGrp="1"/>
          </p:cNvSpPr>
          <p:nvPr>
            <p:ph type="ftr" sz="quarter" idx="11"/>
          </p:nvPr>
        </p:nvSpPr>
        <p:spPr/>
        <p:txBody>
          <a:bodyPr/>
          <a:lstStyle/>
          <a:p>
            <a:r>
              <a:rPr lang="en-US" smtClean="0"/>
              <a:t>CIT's report on the impact of Workday</a:t>
            </a:r>
            <a:endParaRPr lang="en-US"/>
          </a:p>
        </p:txBody>
      </p:sp>
      <p:sp>
        <p:nvSpPr>
          <p:cNvPr id="8" name="Slide Number Placeholder 7"/>
          <p:cNvSpPr>
            <a:spLocks noGrp="1"/>
          </p:cNvSpPr>
          <p:nvPr>
            <p:ph type="sldNum" sz="quarter" idx="12"/>
          </p:nvPr>
        </p:nvSpPr>
        <p:spPr/>
        <p:txBody>
          <a:bodyPr/>
          <a:lstStyle/>
          <a:p>
            <a:fld id="{E7E4E951-29B6-4F4F-85B1-AF82D8333769}" type="slidenum">
              <a:rPr lang="en-US" smtClean="0"/>
              <a:pPr/>
              <a:t>9</a:t>
            </a:fld>
            <a:endParaRPr lang="en-US"/>
          </a:p>
        </p:txBody>
      </p:sp>
      <p:pic>
        <p:nvPicPr>
          <p:cNvPr id="5" name="Picture 4" descr="Workday_Idmgmt.png">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64384" y="761284"/>
            <a:ext cx="4528769" cy="5595066"/>
          </a:xfrm>
          <a:prstGeom prst="rect">
            <a:avLst/>
          </a:prstGeom>
        </p:spPr>
      </p:pic>
      <p:sp>
        <p:nvSpPr>
          <p:cNvPr id="12" name="Rectangle 3"/>
          <p:cNvSpPr txBox="1">
            <a:spLocks noChangeArrowheads="1"/>
          </p:cNvSpPr>
          <p:nvPr/>
        </p:nvSpPr>
        <p:spPr>
          <a:xfrm>
            <a:off x="457200" y="0"/>
            <a:ext cx="8229600" cy="827482"/>
          </a:xfrm>
          <a:prstGeom prst="rect">
            <a:avLst/>
          </a:prstGeom>
          <a:solidFill>
            <a:schemeClr val="bg1">
              <a:alpha val="65000"/>
            </a:schemeClr>
          </a:solidFill>
        </p:spPr>
        <p:txBody>
          <a:bodyPr vert="horz" lIns="91440" tIns="45720" rIns="91440" bIns="45720" rtlCol="0" anchor="ctr">
            <a:normAutofit fontScale="925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dirty="0" smtClean="0"/>
              <a:t>Workday and Identity Management</a:t>
            </a:r>
            <a:endParaRPr lang="en-US" dirty="0"/>
          </a:p>
        </p:txBody>
      </p:sp>
    </p:spTree>
    <p:extLst>
      <p:ext uri="{BB962C8B-B14F-4D97-AF65-F5344CB8AC3E}">
        <p14:creationId xmlns:p14="http://schemas.microsoft.com/office/powerpoint/2010/main" val="1573301844"/>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2935</TotalTime>
  <Words>4157</Words>
  <Application>Microsoft Macintosh PowerPoint</Application>
  <PresentationFormat>On-screen Show (4:3)</PresentationFormat>
  <Paragraphs>520</Paragraphs>
  <Slides>29</Slides>
  <Notes>24</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A Technical Point of View</vt:lpstr>
      <vt:lpstr>Topics to cover</vt:lpstr>
      <vt:lpstr>PowerPoint Presentation</vt:lpstr>
      <vt:lpstr>PowerPoint Presentation</vt:lpstr>
      <vt:lpstr>Cornell’s People Records in PeopleSoft</vt:lpstr>
      <vt:lpstr>PowerPoint Presentation</vt:lpstr>
      <vt:lpstr>Search – Match :  match and avoid  duplicate People  records in  both systems.</vt:lpstr>
      <vt:lpstr>Recap: In Numbers</vt:lpstr>
      <vt:lpstr>PowerPoint Presentation</vt:lpstr>
      <vt:lpstr>PowerPoint Presentation</vt:lpstr>
      <vt:lpstr>PowerPoint Presentation</vt:lpstr>
      <vt:lpstr>PowerPoint Presentation</vt:lpstr>
      <vt:lpstr>PowerPoint Presentation</vt:lpstr>
      <vt:lpstr>HR/Payroll data propagation for data delivery: current</vt:lpstr>
      <vt:lpstr>HR/Payroll data propagation for data delivery: future</vt:lpstr>
      <vt:lpstr>HR/Payroll data propagation for data delivery: questions</vt:lpstr>
      <vt:lpstr>High-Level Risk Assessment Summary</vt:lpstr>
      <vt:lpstr>High-Level Risk Assessment</vt:lpstr>
      <vt:lpstr>High-Level Risk Assessment</vt:lpstr>
      <vt:lpstr>High-Level Risk Assessment</vt:lpstr>
      <vt:lpstr>High-Level Risk Assessment</vt:lpstr>
      <vt:lpstr>High-Level Risk Assessment</vt:lpstr>
      <vt:lpstr>High-Level Risk Assessment</vt:lpstr>
      <vt:lpstr>High-Level Risk Assessment</vt:lpstr>
      <vt:lpstr>High-Level Risk Assessment</vt:lpstr>
      <vt:lpstr>Estimate Subtotals</vt:lpstr>
      <vt:lpstr>Estimate Subtotals</vt:lpstr>
      <vt:lpstr>Next steps</vt:lpstr>
      <vt:lpstr>More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Technical Point of View</dc:title>
  <dc:creator>Steve Lutter</dc:creator>
  <cp:lastModifiedBy>Steve Lutter</cp:lastModifiedBy>
  <cp:revision>148</cp:revision>
  <dcterms:created xsi:type="dcterms:W3CDTF">2011-05-09T18:03:04Z</dcterms:created>
  <dcterms:modified xsi:type="dcterms:W3CDTF">2011-05-10T01:14:46Z</dcterms:modified>
</cp:coreProperties>
</file>