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256" r:id="rId2"/>
    <p:sldId id="257" r:id="rId3"/>
    <p:sldId id="316" r:id="rId4"/>
    <p:sldId id="262" r:id="rId5"/>
    <p:sldId id="282" r:id="rId6"/>
    <p:sldId id="317" r:id="rId7"/>
    <p:sldId id="315" r:id="rId8"/>
    <p:sldId id="305" r:id="rId9"/>
    <p:sldId id="323" r:id="rId10"/>
    <p:sldId id="319" r:id="rId11"/>
    <p:sldId id="320" r:id="rId12"/>
    <p:sldId id="314" r:id="rId13"/>
    <p:sldId id="288" r:id="rId14"/>
    <p:sldId id="277" r:id="rId15"/>
    <p:sldId id="278" r:id="rId16"/>
    <p:sldId id="279" r:id="rId17"/>
    <p:sldId id="259" r:id="rId18"/>
    <p:sldId id="321" r:id="rId19"/>
    <p:sldId id="322" r:id="rId20"/>
    <p:sldId id="324" r:id="rId21"/>
    <p:sldId id="337" r:id="rId22"/>
    <p:sldId id="331" r:id="rId23"/>
    <p:sldId id="332" r:id="rId24"/>
    <p:sldId id="333" r:id="rId25"/>
    <p:sldId id="334" r:id="rId26"/>
    <p:sldId id="335" r:id="rId27"/>
    <p:sldId id="336" r:id="rId28"/>
    <p:sldId id="304" r:id="rId29"/>
    <p:sldId id="313" r:id="rId30"/>
    <p:sldId id="264"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F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537" autoAdjust="0"/>
  </p:normalViewPr>
  <p:slideViewPr>
    <p:cSldViewPr snapToGrid="0" snapToObjects="1">
      <p:cViewPr>
        <p:scale>
          <a:sx n="75" d="100"/>
          <a:sy n="75" d="100"/>
        </p:scale>
        <p:origin x="-160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3DB77DE-CF71-2943-B1F0-A279D391C846}" type="datetimeFigureOut">
              <a:rPr lang="en-US" smtClean="0"/>
              <a:pPr/>
              <a:t>5/9/11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9ACB64-306F-8B46-8C1F-B04BC2D2DEC9}" type="slidenum">
              <a:rPr lang="en-US" smtClean="0"/>
              <a:pPr/>
              <a:t>‹#›</a:t>
            </a:fld>
            <a:endParaRPr lang="en-US"/>
          </a:p>
        </p:txBody>
      </p:sp>
    </p:spTree>
    <p:extLst>
      <p:ext uri="{BB962C8B-B14F-4D97-AF65-F5344CB8AC3E}">
        <p14:creationId xmlns:p14="http://schemas.microsoft.com/office/powerpoint/2010/main" val="19791120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71F7E1-D3AD-294D-A9E3-6AC46AE14D05}" type="datetimeFigureOut">
              <a:rPr lang="en-US" smtClean="0"/>
              <a:pPr/>
              <a:t>5/9/11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789179-8FA9-5345-8A44-AEC9918E39B5}" type="slidenum">
              <a:rPr lang="en-US" smtClean="0"/>
              <a:pPr/>
              <a:t>‹#›</a:t>
            </a:fld>
            <a:endParaRPr lang="en-US"/>
          </a:p>
        </p:txBody>
      </p:sp>
    </p:spTree>
    <p:extLst>
      <p:ext uri="{BB962C8B-B14F-4D97-AF65-F5344CB8AC3E}">
        <p14:creationId xmlns:p14="http://schemas.microsoft.com/office/powerpoint/2010/main" val="12322894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s://confluence.cornell.edu/x/XJzBC"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the culmination of the Discovery project and a set of meetings with data delivery, </a:t>
            </a:r>
            <a:r>
              <a:rPr lang="en-US" baseline="0" dirty="0" err="1" smtClean="0"/>
              <a:t>IdMgmt</a:t>
            </a:r>
            <a:r>
              <a:rPr lang="en-US" baseline="0" dirty="0" smtClean="0"/>
              <a:t>, S&amp;O/Prod control and Engineering, and IT policy. 20 some slides full of pictures and explanations of the scope of Workday from a technical point of view.</a:t>
            </a:r>
          </a:p>
          <a:p>
            <a:endParaRPr lang="en-US" baseline="0" dirty="0" smtClean="0"/>
          </a:p>
        </p:txBody>
      </p:sp>
      <p:sp>
        <p:nvSpPr>
          <p:cNvPr id="4" name="Slide Number Placeholder 3"/>
          <p:cNvSpPr>
            <a:spLocks noGrp="1"/>
          </p:cNvSpPr>
          <p:nvPr>
            <p:ph type="sldNum" sz="quarter" idx="10"/>
          </p:nvPr>
        </p:nvSpPr>
        <p:spPr/>
        <p:txBody>
          <a:bodyPr/>
          <a:lstStyle/>
          <a:p>
            <a:fld id="{0E789179-8FA9-5345-8A44-AEC9918E39B5}" type="slidenum">
              <a:rPr lang="en-US" smtClean="0"/>
              <a:pPr/>
              <a:t>1</a:t>
            </a:fld>
            <a:endParaRPr lang="en-US"/>
          </a:p>
        </p:txBody>
      </p:sp>
    </p:spTree>
    <p:extLst>
      <p:ext uri="{BB962C8B-B14F-4D97-AF65-F5344CB8AC3E}">
        <p14:creationId xmlns:p14="http://schemas.microsoft.com/office/powerpoint/2010/main" val="3111592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16</a:t>
            </a:fld>
            <a:endParaRPr lang="en-US"/>
          </a:p>
        </p:txBody>
      </p:sp>
    </p:spTree>
    <p:extLst>
      <p:ext uri="{BB962C8B-B14F-4D97-AF65-F5344CB8AC3E}">
        <p14:creationId xmlns:p14="http://schemas.microsoft.com/office/powerpoint/2010/main" val="2017438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 is:</a:t>
            </a:r>
            <a:r>
              <a:rPr lang="en-US" baseline="0" dirty="0" smtClean="0"/>
              <a:t> SRDM and CR both get HRMS data.</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17</a:t>
            </a:fld>
            <a:endParaRPr lang="en-US"/>
          </a:p>
        </p:txBody>
      </p:sp>
    </p:spTree>
    <p:extLst>
      <p:ext uri="{BB962C8B-B14F-4D97-AF65-F5344CB8AC3E}">
        <p14:creationId xmlns:p14="http://schemas.microsoft.com/office/powerpoint/2010/main" val="83569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a:t>
            </a:r>
            <a:r>
              <a:rPr lang="en-US" baseline="0" dirty="0" smtClean="0"/>
              <a:t> HRPY DM,  plus changes to other systems.</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18</a:t>
            </a:fld>
            <a:endParaRPr lang="en-US"/>
          </a:p>
        </p:txBody>
      </p:sp>
    </p:spTree>
    <p:extLst>
      <p:ext uri="{BB962C8B-B14F-4D97-AF65-F5344CB8AC3E}">
        <p14:creationId xmlns:p14="http://schemas.microsoft.com/office/powerpoint/2010/main" val="234604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a:t>
            </a:r>
            <a:r>
              <a:rPr lang="en-US" baseline="0" dirty="0" smtClean="0"/>
              <a:t> HRPY DM,  plus changes to other systems.</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19</a:t>
            </a:fld>
            <a:endParaRPr lang="en-US"/>
          </a:p>
        </p:txBody>
      </p:sp>
    </p:spTree>
    <p:extLst>
      <p:ext uri="{BB962C8B-B14F-4D97-AF65-F5344CB8AC3E}">
        <p14:creationId xmlns:p14="http://schemas.microsoft.com/office/powerpoint/2010/main" val="234604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20</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21</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22</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23</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24</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25</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basic context from an application to application point of view. We’ll dive into PeopleSoft, KFS, id</a:t>
            </a:r>
            <a:r>
              <a:rPr lang="en-US" baseline="0" dirty="0" smtClean="0"/>
              <a:t> </a:t>
            </a:r>
            <a:r>
              <a:rPr lang="en-US" baseline="0" dirty="0" err="1" smtClean="0"/>
              <a:t>Mgmt</a:t>
            </a:r>
            <a:r>
              <a:rPr lang="en-US" baseline="0" dirty="0" smtClean="0"/>
              <a:t> and data delivery.</a:t>
            </a:r>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3</a:t>
            </a:fld>
            <a:endParaRPr lang="en-US"/>
          </a:p>
        </p:txBody>
      </p:sp>
    </p:spTree>
    <p:extLst>
      <p:ext uri="{BB962C8B-B14F-4D97-AF65-F5344CB8AC3E}">
        <p14:creationId xmlns:p14="http://schemas.microsoft.com/office/powerpoint/2010/main" val="25033482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26</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27</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Meeting Notes (5/5/11 09:27) -----</a:t>
            </a:r>
          </a:p>
          <a:p>
            <a:r>
              <a:rPr lang="en-US" dirty="0"/>
              <a:t>go with $100 an hour (non consulting) which makes it </a:t>
            </a:r>
          </a:p>
          <a:p>
            <a:r>
              <a:rPr lang="en-US" dirty="0"/>
              <a:t>----- Meeting Notes (5/5/11 09:30) -----</a:t>
            </a:r>
          </a:p>
          <a:p>
            <a:r>
              <a:rPr lang="en-US" dirty="0"/>
              <a:t>Add something about the burn rate and the </a:t>
            </a:r>
          </a:p>
        </p:txBody>
      </p:sp>
      <p:sp>
        <p:nvSpPr>
          <p:cNvPr id="4" name="Slide Number Placeholder 3"/>
          <p:cNvSpPr>
            <a:spLocks noGrp="1"/>
          </p:cNvSpPr>
          <p:nvPr>
            <p:ph type="sldNum" sz="quarter" idx="10"/>
          </p:nvPr>
        </p:nvSpPr>
        <p:spPr/>
        <p:txBody>
          <a:bodyPr/>
          <a:lstStyle/>
          <a:p>
            <a:fld id="{0E789179-8FA9-5345-8A44-AEC9918E39B5}" type="slidenum">
              <a:rPr lang="en-US" smtClean="0"/>
              <a:pPr/>
              <a:t>28</a:t>
            </a:fld>
            <a:endParaRPr lang="en-US"/>
          </a:p>
        </p:txBody>
      </p:sp>
    </p:spTree>
    <p:extLst>
      <p:ext uri="{BB962C8B-B14F-4D97-AF65-F5344CB8AC3E}">
        <p14:creationId xmlns:p14="http://schemas.microsoft.com/office/powerpoint/2010/main" val="28601605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(5/5/11 09:27) -----</a:t>
            </a:r>
          </a:p>
          <a:p>
            <a:r>
              <a:rPr lang="en-US"/>
              <a:t>go with $100 an hour (non consulting) which makes it </a:t>
            </a:r>
          </a:p>
          <a:p>
            <a:r>
              <a:rPr lang="en-US"/>
              <a:t>----- Meeting Notes (5/5/11 09:30) -----</a:t>
            </a:r>
          </a:p>
          <a:p>
            <a:r>
              <a:rPr lang="en-US"/>
              <a:t>Add something about the burn rate and the </a:t>
            </a:r>
          </a:p>
        </p:txBody>
      </p:sp>
      <p:sp>
        <p:nvSpPr>
          <p:cNvPr id="4" name="Slide Number Placeholder 3"/>
          <p:cNvSpPr>
            <a:spLocks noGrp="1"/>
          </p:cNvSpPr>
          <p:nvPr>
            <p:ph type="sldNum" sz="quarter" idx="10"/>
          </p:nvPr>
        </p:nvSpPr>
        <p:spPr/>
        <p:txBody>
          <a:bodyPr/>
          <a:lstStyle/>
          <a:p>
            <a:fld id="{0E789179-8FA9-5345-8A44-AEC9918E39B5}" type="slidenum">
              <a:rPr lang="en-US" smtClean="0"/>
              <a:pPr/>
              <a:t>29</a:t>
            </a:fld>
            <a:endParaRPr lang="en-US"/>
          </a:p>
        </p:txBody>
      </p:sp>
    </p:spTree>
    <p:extLst>
      <p:ext uri="{BB962C8B-B14F-4D97-AF65-F5344CB8AC3E}">
        <p14:creationId xmlns:p14="http://schemas.microsoft.com/office/powerpoint/2010/main" val="2860160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a:t>
            </a:r>
            <a:r>
              <a:rPr lang="en-US" baseline="0" dirty="0" smtClean="0"/>
              <a:t> explain the acronyms.</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4</a:t>
            </a:fld>
            <a:endParaRPr lang="en-US"/>
          </a:p>
        </p:txBody>
      </p:sp>
    </p:spTree>
    <p:extLst>
      <p:ext uri="{BB962C8B-B14F-4D97-AF65-F5344CB8AC3E}">
        <p14:creationId xmlns:p14="http://schemas.microsoft.com/office/powerpoint/2010/main" val="2503348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 is: we automated</a:t>
            </a:r>
            <a:r>
              <a:rPr lang="en-US" baseline="0" dirty="0" smtClean="0"/>
              <a:t> the PS part of the impact.</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5</a:t>
            </a:fld>
            <a:endParaRPr lang="en-US"/>
          </a:p>
        </p:txBody>
      </p:sp>
    </p:spTree>
    <p:extLst>
      <p:ext uri="{BB962C8B-B14F-4D97-AF65-F5344CB8AC3E}">
        <p14:creationId xmlns:p14="http://schemas.microsoft.com/office/powerpoint/2010/main" val="504178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6</a:t>
            </a:fld>
            <a:endParaRPr lang="en-US"/>
          </a:p>
        </p:txBody>
      </p:sp>
    </p:spTree>
    <p:extLst>
      <p:ext uri="{BB962C8B-B14F-4D97-AF65-F5344CB8AC3E}">
        <p14:creationId xmlns:p14="http://schemas.microsoft.com/office/powerpoint/2010/main" val="3087989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A1:Employee data…</a:t>
            </a:r>
          </a:p>
          <a:p>
            <a:r>
              <a:rPr lang="en-US" dirty="0" smtClean="0"/>
              <a:t>A2:ID created</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A3: Student employment</a:t>
            </a:r>
            <a:r>
              <a:rPr lang="en-US" baseline="0" dirty="0" smtClean="0"/>
              <a:t> update: </a:t>
            </a:r>
            <a:r>
              <a:rPr lang="en-US" dirty="0" smtClean="0"/>
              <a:t>Financial Aid packaging requires tracking of work study, award and gross pay earnings.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A4,</a:t>
            </a:r>
            <a:r>
              <a:rPr lang="en-US" baseline="0" dirty="0" smtClean="0"/>
              <a:t> 5,6: </a:t>
            </a:r>
            <a:r>
              <a:rPr lang="en-US" sz="1200" b="1" dirty="0" smtClean="0"/>
              <a:t>Assumption</a:t>
            </a:r>
            <a:r>
              <a:rPr lang="en-US" sz="1200" dirty="0" smtClean="0"/>
              <a:t>: all people (employees and students) records, including bio/demo and basic status/affiliation with University will still exist in PS.  The systems using this data from PS today should function post-Workday with little remediation.  Those systems requiring more specific job/position data will require interaction with Workday as data of record for employee data.  PS will continue to be data of record for student data.</a:t>
            </a:r>
          </a:p>
          <a:p>
            <a:r>
              <a:rPr lang="en-US" dirty="0" smtClean="0"/>
              <a:t>A and B: 7,8,9,10</a:t>
            </a:r>
            <a:br>
              <a:rPr lang="en-US" dirty="0" smtClean="0"/>
            </a:br>
            <a:r>
              <a:rPr lang="en-US" dirty="0" smtClean="0"/>
              <a:t>: Modified to just send non-Employee</a:t>
            </a:r>
            <a:r>
              <a:rPr lang="en-US" baseline="0" dirty="0" smtClean="0"/>
              <a:t> data since that all comes from B1-4.</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7</a:t>
            </a:fld>
            <a:endParaRPr lang="en-US"/>
          </a:p>
        </p:txBody>
      </p:sp>
    </p:spTree>
    <p:extLst>
      <p:ext uri="{BB962C8B-B14F-4D97-AF65-F5344CB8AC3E}">
        <p14:creationId xmlns:p14="http://schemas.microsoft.com/office/powerpoint/2010/main" val="2173340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PeopleSoft and Workday have to jointly avoid duplicate people records and jointly manage the data of record for individuals who are employees and also students, prospects, or alumni. Currently, that is done in PeopleSoft as the </a:t>
            </a:r>
            <a:r>
              <a:rPr lang="en-US" sz="1200" dirty="0" smtClean="0">
                <a:hlinkClick r:id="rId3"/>
              </a:rPr>
              <a:t>delivered Search-Match function.</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8</a:t>
            </a:fld>
            <a:endParaRPr lang="en-US"/>
          </a:p>
        </p:txBody>
      </p:sp>
    </p:spTree>
    <p:extLst>
      <p:ext uri="{BB962C8B-B14F-4D97-AF65-F5344CB8AC3E}">
        <p14:creationId xmlns:p14="http://schemas.microsoft.com/office/powerpoint/2010/main" val="1422895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B3/4</a:t>
            </a:r>
            <a:r>
              <a:rPr lang="en-US" baseline="0" dirty="0" smtClean="0"/>
              <a:t> A5/6:   Synch up </a:t>
            </a:r>
            <a:r>
              <a:rPr lang="en-US" baseline="0" dirty="0" err="1" smtClean="0"/>
              <a:t>netid</a:t>
            </a:r>
            <a:r>
              <a:rPr lang="en-US" baseline="0" dirty="0" smtClean="0"/>
              <a:t> records’ and status. Much analysis and design is needed on those alone. We’re pointing out the areas that need work at a high level.</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12</a:t>
            </a:fld>
            <a:endParaRPr lang="en-US"/>
          </a:p>
        </p:txBody>
      </p:sp>
    </p:spTree>
    <p:extLst>
      <p:ext uri="{BB962C8B-B14F-4D97-AF65-F5344CB8AC3E}">
        <p14:creationId xmlns:p14="http://schemas.microsoft.com/office/powerpoint/2010/main" val="3080041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Legend:</a:t>
            </a:r>
          </a:p>
          <a:p>
            <a:r>
              <a:rPr lang="en-US" dirty="0" smtClean="0"/>
              <a:t>1: liabilities</a:t>
            </a:r>
          </a:p>
          <a:p>
            <a:r>
              <a:rPr lang="en-US" dirty="0" smtClean="0"/>
              <a:t>2:</a:t>
            </a:r>
            <a:r>
              <a:rPr lang="en-US" baseline="0" dirty="0" smtClean="0"/>
              <a:t> CoA</a:t>
            </a:r>
          </a:p>
          <a:p>
            <a:r>
              <a:rPr lang="en-US" baseline="0" dirty="0" smtClean="0"/>
              <a:t>3: salaries and encumbrances</a:t>
            </a:r>
          </a:p>
          <a:p>
            <a:r>
              <a:rPr lang="en-US" baseline="0" dirty="0" smtClean="0"/>
              <a:t>4: labor object codes</a:t>
            </a:r>
          </a:p>
          <a:p>
            <a:r>
              <a:rPr lang="en-US" baseline="0" dirty="0" smtClean="0"/>
              <a:t>5: position distributions</a:t>
            </a:r>
          </a:p>
          <a:p>
            <a:r>
              <a:rPr lang="en-US" baseline="0" dirty="0" smtClean="0"/>
              <a:t>6: new position distributions</a:t>
            </a:r>
          </a:p>
          <a:p>
            <a:endParaRPr lang="en-US" baseline="0" dirty="0" smtClean="0"/>
          </a:p>
          <a:p>
            <a:r>
              <a:rPr lang="en-US" baseline="0" dirty="0" smtClean="0"/>
              <a:t>NOTE timing of Budget. We will have to remediate it with PeopleSoft for 1 year’s use and then redo it for Workday.</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14</a:t>
            </a:fld>
            <a:endParaRPr lang="en-US"/>
          </a:p>
        </p:txBody>
      </p:sp>
    </p:spTree>
    <p:extLst>
      <p:ext uri="{BB962C8B-B14F-4D97-AF65-F5344CB8AC3E}">
        <p14:creationId xmlns:p14="http://schemas.microsoft.com/office/powerpoint/2010/main" val="570473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0E6F89-99FF-0146-96F5-E5B27B04B0A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89083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0E5D2A-AE7A-C344-A5D1-F39EE579CDC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590001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F5CE2-8D24-D741-A3C9-31018B7A3889}"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426338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868A5E-6BBA-964D-A567-0E97CDFDCD3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2443972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F4431E-22AC-BF4E-9470-16C209BFB484}"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3315156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9BC781-FD94-1C4C-9F6F-C5C6A1F7D39A}" type="datetime1">
              <a:rPr lang="en-US" smtClean="0"/>
              <a:pPr/>
              <a:t>5/9/11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815089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666107-D38E-8C4F-AC1D-7437AF8CCC8B}" type="datetime1">
              <a:rPr lang="en-US" smtClean="0"/>
              <a:pPr/>
              <a:t>5/9/11</a:t>
            </a:fld>
            <a:endParaRPr lang="en-US"/>
          </a:p>
        </p:txBody>
      </p:sp>
      <p:sp>
        <p:nvSpPr>
          <p:cNvPr id="8" name="Footer Placeholder 7"/>
          <p:cNvSpPr>
            <a:spLocks noGrp="1"/>
          </p:cNvSpPr>
          <p:nvPr>
            <p:ph type="ftr" sz="quarter" idx="11"/>
          </p:nvPr>
        </p:nvSpPr>
        <p:spPr/>
        <p:txBody>
          <a:bodyPr/>
          <a:lstStyle/>
          <a:p>
            <a:r>
              <a:rPr lang="en-US" smtClean="0"/>
              <a:t>CIT's report on the impact of Workday</a:t>
            </a:r>
            <a:endParaRPr lang="en-US"/>
          </a:p>
        </p:txBody>
      </p:sp>
      <p:sp>
        <p:nvSpPr>
          <p:cNvPr id="9" name="Slide Number Placeholder 8"/>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2468790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3D0DD4-673E-484A-9C9A-B3E014EC6BB0}" type="datetime1">
              <a:rPr lang="en-US" smtClean="0"/>
              <a:pPr/>
              <a:t>5/9/11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55345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7EF352-D803-1E46-BAD6-9535B3A5FDE0}" type="datetime1">
              <a:rPr lang="en-US" smtClean="0"/>
              <a:pPr/>
              <a:t>5/9/11</a:t>
            </a:fld>
            <a:endParaRPr lang="en-US"/>
          </a:p>
        </p:txBody>
      </p:sp>
      <p:sp>
        <p:nvSpPr>
          <p:cNvPr id="3" name="Footer Placeholder 2"/>
          <p:cNvSpPr>
            <a:spLocks noGrp="1"/>
          </p:cNvSpPr>
          <p:nvPr>
            <p:ph type="ftr" sz="quarter" idx="11"/>
          </p:nvPr>
        </p:nvSpPr>
        <p:spPr/>
        <p:txBody>
          <a:bodyPr/>
          <a:lstStyle/>
          <a:p>
            <a:r>
              <a:rPr lang="en-US" smtClean="0"/>
              <a:t>CIT's report on the impact of Workday</a:t>
            </a:r>
            <a:endParaRPr lang="en-US"/>
          </a:p>
        </p:txBody>
      </p:sp>
      <p:sp>
        <p:nvSpPr>
          <p:cNvPr id="4" name="Slide Number Placeholder 3"/>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11794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D52C26-4F86-2244-B746-C2DF13F1FE14}" type="datetime1">
              <a:rPr lang="en-US" smtClean="0"/>
              <a:pPr/>
              <a:t>5/9/11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3988021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F459E2-7728-2A47-869A-1BE6DD66A190}" type="datetime1">
              <a:rPr lang="en-US" smtClean="0"/>
              <a:pPr/>
              <a:t>5/9/11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27004729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1A0A81-B373-B049-A4D3-6898C3E5C356}" type="datetime1">
              <a:rPr lang="en-US" smtClean="0"/>
              <a:pPr/>
              <a:t>5/9/11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CIT's report on the impact of Workday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E4E951-29B6-4F4F-85B1-AF82D8333769}" type="slidenum">
              <a:rPr lang="en-US" smtClean="0"/>
              <a:pPr/>
              <a:t>‹#›</a:t>
            </a:fld>
            <a:endParaRPr lang="en-US"/>
          </a:p>
        </p:txBody>
      </p:sp>
    </p:spTree>
    <p:extLst>
      <p:ext uri="{BB962C8B-B14F-4D97-AF65-F5344CB8AC3E}">
        <p14:creationId xmlns:p14="http://schemas.microsoft.com/office/powerpoint/2010/main" val="2096763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s://confluence.cornell.edu/display/WRKDAYTCHPOV/PeopleSoft+Tables+Impacted+and+Used+by+Campus+Solutions+and+Contributor+Relations" TargetMode="External"/><Relationship Id="rId4" Type="http://schemas.openxmlformats.org/officeDocument/2006/relationships/hyperlink" Target="https://confluence.cornell.edu/display/WRKDAYTCHPOV/Impacted+PeopleSoft+Business+Processes" TargetMode="External"/><Relationship Id="rId5" Type="http://schemas.openxmlformats.org/officeDocument/2006/relationships/hyperlink" Target="https://confluence.cornell.edu/display/WRKDAYTCHPOV/Production+Control+Jobs+to+Decommission" TargetMode="External"/><Relationship Id="rId1" Type="http://schemas.openxmlformats.org/officeDocument/2006/relationships/slideLayout" Target="../slideLayouts/slideLayout2.xml"/><Relationship Id="rId2" Type="http://schemas.openxmlformats.org/officeDocument/2006/relationships/hyperlink" Target="https://confluence.cornell.edu/display/WRKDAYTCHPOV/Impacted+Campus+Community+Business+Processe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onfluence.cornell.edu/x/g7fBC" TargetMode="External"/><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hyperlink" Target="https://confluence.cornell.edu/x/fbfBC"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https://confluence.cornell.edu/display/WRKDAYTCHPOV/Tasks+and+Estimate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s://confluence.cornell.edu/display/WRKDAYTCHPOV/Tasks+and+Estimat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a:t>
            </a:r>
            <a:r>
              <a:rPr lang="en-US" dirty="0"/>
              <a:t>T</a:t>
            </a:r>
            <a:r>
              <a:rPr lang="en-US" dirty="0" smtClean="0"/>
              <a:t>echnical Point of View</a:t>
            </a:r>
            <a:endParaRPr lang="en-US" dirty="0"/>
          </a:p>
        </p:txBody>
      </p:sp>
      <p:sp>
        <p:nvSpPr>
          <p:cNvPr id="3" name="Subtitle 2"/>
          <p:cNvSpPr>
            <a:spLocks noGrp="1"/>
          </p:cNvSpPr>
          <p:nvPr>
            <p:ph type="subTitle" idx="1"/>
          </p:nvPr>
        </p:nvSpPr>
        <p:spPr/>
        <p:txBody>
          <a:bodyPr>
            <a:normAutofit fontScale="92500" lnSpcReduction="10000"/>
          </a:bodyPr>
          <a:lstStyle/>
          <a:p>
            <a:r>
              <a:rPr lang="en-US" sz="2000" dirty="0" smtClean="0"/>
              <a:t>Data collection coordination and presentation </a:t>
            </a:r>
          </a:p>
          <a:p>
            <a:r>
              <a:rPr lang="en-US" sz="2000" dirty="0" smtClean="0"/>
              <a:t>by Vicky </a:t>
            </a:r>
            <a:r>
              <a:rPr lang="en-US" sz="2000" dirty="0" err="1" smtClean="0"/>
              <a:t>Mikula</a:t>
            </a:r>
            <a:r>
              <a:rPr lang="en-US" sz="2000" dirty="0"/>
              <a:t> </a:t>
            </a:r>
            <a:r>
              <a:rPr lang="en-US" sz="2000" dirty="0" smtClean="0"/>
              <a:t>and Steve Lutter</a:t>
            </a:r>
          </a:p>
          <a:p>
            <a:endParaRPr lang="en-US" sz="2000" dirty="0"/>
          </a:p>
          <a:p>
            <a:endParaRPr lang="en-US" sz="2000" dirty="0" smtClean="0"/>
          </a:p>
          <a:p>
            <a:r>
              <a:rPr lang="en-US" sz="2000" dirty="0" smtClean="0"/>
              <a:t>May 12, 2011</a:t>
            </a:r>
            <a:endParaRPr lang="en-US" sz="2000" dirty="0"/>
          </a:p>
        </p:txBody>
      </p:sp>
      <p:grpSp>
        <p:nvGrpSpPr>
          <p:cNvPr id="8" name="Group 7"/>
          <p:cNvGrpSpPr/>
          <p:nvPr/>
        </p:nvGrpSpPr>
        <p:grpSpPr>
          <a:xfrm>
            <a:off x="1171808" y="268114"/>
            <a:ext cx="7487975" cy="1124200"/>
            <a:chOff x="1171808" y="268114"/>
            <a:chExt cx="7487975" cy="1124200"/>
          </a:xfrm>
        </p:grpSpPr>
        <p:pic>
          <p:nvPicPr>
            <p:cNvPr id="4" name="Picture 3" descr="CU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1583" y="503314"/>
              <a:ext cx="3378200" cy="889000"/>
            </a:xfrm>
            <a:prstGeom prst="rect">
              <a:avLst/>
            </a:prstGeom>
          </p:spPr>
        </p:pic>
        <p:pic>
          <p:nvPicPr>
            <p:cNvPr id="5" name="Picture 4" descr="Workday Human Resource (HR) Management, Financial Management and Payroll Software On Demand.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1808" y="503314"/>
              <a:ext cx="2019300" cy="787400"/>
            </a:xfrm>
            <a:prstGeom prst="rect">
              <a:avLst/>
            </a:prstGeom>
          </p:spPr>
        </p:pic>
        <p:sp>
          <p:nvSpPr>
            <p:cNvPr id="6" name="TextBox 5"/>
            <p:cNvSpPr txBox="1"/>
            <p:nvPr/>
          </p:nvSpPr>
          <p:spPr>
            <a:xfrm>
              <a:off x="3684252" y="268114"/>
              <a:ext cx="941371" cy="1107996"/>
            </a:xfrm>
            <a:prstGeom prst="rect">
              <a:avLst/>
            </a:prstGeom>
            <a:noFill/>
          </p:spPr>
          <p:txBody>
            <a:bodyPr wrap="none" rtlCol="0">
              <a:spAutoFit/>
            </a:bodyPr>
            <a:lstStyle/>
            <a:p>
              <a:r>
                <a:rPr lang="en-US" sz="6600" dirty="0" smtClean="0"/>
                <a:t>@</a:t>
              </a:r>
              <a:endParaRPr lang="en-US" sz="6600" dirty="0"/>
            </a:p>
          </p:txBody>
        </p:sp>
      </p:grpSp>
      <p:sp>
        <p:nvSpPr>
          <p:cNvPr id="7" name="Date Placeholder 6"/>
          <p:cNvSpPr>
            <a:spLocks noGrp="1"/>
          </p:cNvSpPr>
          <p:nvPr>
            <p:ph type="dt" sz="half" idx="10"/>
          </p:nvPr>
        </p:nvSpPr>
        <p:spPr/>
        <p:txBody>
          <a:bodyPr/>
          <a:lstStyle/>
          <a:p>
            <a:fld id="{C32637AA-DF16-4D4D-9D3D-A94BBFC6F55F}" type="datetime1">
              <a:rPr lang="en-US" smtClean="0"/>
              <a:pPr/>
              <a:t>5/9/11</a:t>
            </a:fld>
            <a:endParaRPr lang="en-US"/>
          </a:p>
        </p:txBody>
      </p:sp>
      <p:sp>
        <p:nvSpPr>
          <p:cNvPr id="9" name="Footer Placeholder 8"/>
          <p:cNvSpPr>
            <a:spLocks noGrp="1"/>
          </p:cNvSpPr>
          <p:nvPr>
            <p:ph type="ftr" sz="quarter" idx="11"/>
          </p:nvPr>
        </p:nvSpPr>
        <p:spPr/>
        <p:txBody>
          <a:bodyPr/>
          <a:lstStyle/>
          <a:p>
            <a:r>
              <a:rPr lang="en-US" smtClean="0"/>
              <a:t>CIT's report on the impact of Workday</a:t>
            </a:r>
            <a:endParaRPr lang="en-US"/>
          </a:p>
        </p:txBody>
      </p:sp>
      <p:sp>
        <p:nvSpPr>
          <p:cNvPr id="10" name="Slide Number Placeholder 9"/>
          <p:cNvSpPr>
            <a:spLocks noGrp="1"/>
          </p:cNvSpPr>
          <p:nvPr>
            <p:ph type="sldNum" sz="quarter" idx="12"/>
          </p:nvPr>
        </p:nvSpPr>
        <p:spPr/>
        <p:txBody>
          <a:bodyPr/>
          <a:lstStyle/>
          <a:p>
            <a:fld id="{E7E4E951-29B6-4F4F-85B1-AF82D8333769}" type="slidenum">
              <a:rPr lang="en-US" smtClean="0"/>
              <a:pPr/>
              <a:t>1</a:t>
            </a:fld>
            <a:endParaRPr lang="en-US"/>
          </a:p>
        </p:txBody>
      </p:sp>
    </p:spTree>
    <p:extLst>
      <p:ext uri="{BB962C8B-B14F-4D97-AF65-F5344CB8AC3E}">
        <p14:creationId xmlns:p14="http://schemas.microsoft.com/office/powerpoint/2010/main" val="15652321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 In Numbers (1 of 2)</a:t>
            </a:r>
            <a:endParaRPr lang="en-US" dirty="0"/>
          </a:p>
        </p:txBody>
      </p:sp>
      <p:sp>
        <p:nvSpPr>
          <p:cNvPr id="3" name="Content Placeholder 2"/>
          <p:cNvSpPr>
            <a:spLocks noGrp="1"/>
          </p:cNvSpPr>
          <p:nvPr>
            <p:ph idx="1"/>
          </p:nvPr>
        </p:nvSpPr>
        <p:spPr>
          <a:xfrm>
            <a:off x="457200" y="1244600"/>
            <a:ext cx="8229600" cy="4525963"/>
          </a:xfrm>
        </p:spPr>
        <p:txBody>
          <a:bodyPr>
            <a:normAutofit fontScale="77500" lnSpcReduction="20000"/>
          </a:bodyPr>
          <a:lstStyle/>
          <a:p>
            <a:pPr lvl="0"/>
            <a:r>
              <a:rPr lang="en-US" sz="3400" u="sng" dirty="0" smtClean="0">
                <a:hlinkClick r:id="rId2"/>
              </a:rPr>
              <a:t>Number </a:t>
            </a:r>
            <a:r>
              <a:rPr lang="en-US" sz="3400" u="sng" dirty="0">
                <a:hlinkClick r:id="rId2"/>
              </a:rPr>
              <a:t>of PeopleSoft Campus Community business processes impacted</a:t>
            </a:r>
            <a:r>
              <a:rPr lang="en-US" sz="3400" dirty="0"/>
              <a:t>:  98</a:t>
            </a:r>
          </a:p>
          <a:p>
            <a:pPr lvl="0"/>
            <a:r>
              <a:rPr lang="en-US" sz="3400" u="sng" dirty="0">
                <a:hlinkClick r:id="rId3"/>
              </a:rPr>
              <a:t>Number of PeopleSoft Campus Community tables shared between HR/Payroll and Campus Solutions</a:t>
            </a:r>
            <a:r>
              <a:rPr lang="en-US" sz="3400" dirty="0"/>
              <a:t>:  ~25</a:t>
            </a:r>
          </a:p>
          <a:p>
            <a:pPr lvl="0"/>
            <a:r>
              <a:rPr lang="en-US" sz="3400" u="sng" dirty="0">
                <a:hlinkClick r:id="rId4"/>
              </a:rPr>
              <a:t>Number of PeopleSoft Campus Solutions/Contributor Relations business processes impacted</a:t>
            </a:r>
            <a:r>
              <a:rPr lang="en-US" sz="3400" dirty="0"/>
              <a:t>:  585</a:t>
            </a:r>
          </a:p>
          <a:p>
            <a:pPr lvl="0"/>
            <a:r>
              <a:rPr lang="en-US" sz="3400" u="sng" dirty="0">
                <a:hlinkClick r:id="rId5"/>
              </a:rPr>
              <a:t>Number of PeopleSoft Production Control jobs to decommission</a:t>
            </a:r>
            <a:r>
              <a:rPr lang="en-US" sz="3400" dirty="0"/>
              <a:t>:  57</a:t>
            </a:r>
          </a:p>
          <a:p>
            <a:pPr lvl="0"/>
            <a:r>
              <a:rPr lang="en-US" sz="3400" dirty="0"/>
              <a:t>Number of systems interfacing with PeopleSoft directly or indirectly that are affected to some degree: About 16</a:t>
            </a:r>
          </a:p>
          <a:p>
            <a:pPr marL="0" indent="0">
              <a:buNone/>
            </a:pPr>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10</a:t>
            </a:fld>
            <a:endParaRPr lang="en-US"/>
          </a:p>
        </p:txBody>
      </p:sp>
    </p:spTree>
    <p:extLst>
      <p:ext uri="{BB962C8B-B14F-4D97-AF65-F5344CB8AC3E}">
        <p14:creationId xmlns:p14="http://schemas.microsoft.com/office/powerpoint/2010/main" val="415724387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 In Numbers (2 of 2)</a:t>
            </a:r>
            <a:endParaRPr lang="en-US" dirty="0"/>
          </a:p>
        </p:txBody>
      </p:sp>
      <p:sp>
        <p:nvSpPr>
          <p:cNvPr id="3" name="Content Placeholder 2"/>
          <p:cNvSpPr>
            <a:spLocks noGrp="1"/>
          </p:cNvSpPr>
          <p:nvPr>
            <p:ph idx="1"/>
          </p:nvPr>
        </p:nvSpPr>
        <p:spPr>
          <a:xfrm>
            <a:off x="457200" y="1244600"/>
            <a:ext cx="8229600" cy="4525963"/>
          </a:xfrm>
        </p:spPr>
        <p:txBody>
          <a:bodyPr>
            <a:normAutofit fontScale="92500" lnSpcReduction="10000"/>
          </a:bodyPr>
          <a:lstStyle/>
          <a:p>
            <a:pPr lvl="0"/>
            <a:r>
              <a:rPr lang="en-US" sz="3400" dirty="0" smtClean="0"/>
              <a:t>Number </a:t>
            </a:r>
            <a:r>
              <a:rPr lang="en-US" sz="3400" dirty="0"/>
              <a:t>of payroll manual  or automated jobs to decommission: </a:t>
            </a:r>
            <a:r>
              <a:rPr lang="en-US" sz="3400" dirty="0" smtClean="0"/>
              <a:t>51.</a:t>
            </a:r>
            <a:endParaRPr lang="en-US" sz="3400" dirty="0"/>
          </a:p>
          <a:p>
            <a:pPr lvl="0"/>
            <a:r>
              <a:rPr lang="en-US" sz="3400" dirty="0"/>
              <a:t>Number of new Workday integration related batch jobs to create, test and schedule and monitor:  </a:t>
            </a:r>
            <a:r>
              <a:rPr lang="en-US" sz="3400" dirty="0" smtClean="0"/>
              <a:t>a dozen or so</a:t>
            </a:r>
            <a:endParaRPr lang="en-US" sz="3400" dirty="0"/>
          </a:p>
          <a:p>
            <a:pPr lvl="0"/>
            <a:r>
              <a:rPr lang="en-US" sz="3400" dirty="0"/>
              <a:t>Number of Payroll reports now: Unknown</a:t>
            </a:r>
          </a:p>
          <a:p>
            <a:pPr lvl="0"/>
            <a:r>
              <a:rPr lang="en-US" sz="3400" dirty="0"/>
              <a:t>Number of Direct</a:t>
            </a:r>
            <a:r>
              <a:rPr lang="en-US" sz="3400" dirty="0" smtClean="0"/>
              <a:t> connections by </a:t>
            </a:r>
            <a:r>
              <a:rPr lang="en-US" sz="3400" dirty="0"/>
              <a:t>other applications to PeopleSoft that are affected:</a:t>
            </a:r>
            <a:r>
              <a:rPr lang="en-US" sz="3400" dirty="0" smtClean="0"/>
              <a:t> 10</a:t>
            </a:r>
            <a:r>
              <a:rPr lang="en-US" sz="3400" dirty="0" smtClean="0"/>
              <a:t>+</a:t>
            </a:r>
            <a:endParaRPr lang="en-US" sz="3400" dirty="0" smtClean="0"/>
          </a:p>
        </p:txBody>
      </p:sp>
      <p:sp>
        <p:nvSpPr>
          <p:cNvPr id="4" name="Date Placeholder 3"/>
          <p:cNvSpPr>
            <a:spLocks noGrp="1"/>
          </p:cNvSpPr>
          <p:nvPr>
            <p:ph type="dt" sz="half" idx="10"/>
          </p:nvPr>
        </p:nvSpPr>
        <p:spPr/>
        <p:txBody>
          <a:bodyPr/>
          <a:lstStyle/>
          <a:p>
            <a:fld id="{67868A5E-6BBA-964D-A567-0E97CDFDCD3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11</a:t>
            </a:fld>
            <a:endParaRPr lang="en-US"/>
          </a:p>
        </p:txBody>
      </p:sp>
    </p:spTree>
    <p:extLst>
      <p:ext uri="{BB962C8B-B14F-4D97-AF65-F5344CB8AC3E}">
        <p14:creationId xmlns:p14="http://schemas.microsoft.com/office/powerpoint/2010/main" val="25734680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B9BF3792-DBF2-004D-B8FA-2858BDC730CA}" type="datetime1">
              <a:rPr lang="en-US" smtClean="0"/>
              <a:pPr/>
              <a:t>5/9/11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12</a:t>
            </a:fld>
            <a:endParaRPr lang="en-US"/>
          </a:p>
        </p:txBody>
      </p:sp>
      <p:pic>
        <p:nvPicPr>
          <p:cNvPr id="5" name="Picture 4" descr="Workday_Idmgmt.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4384" y="761284"/>
            <a:ext cx="4528769" cy="5595066"/>
          </a:xfrm>
          <a:prstGeom prst="rect">
            <a:avLst/>
          </a:prstGeom>
        </p:spPr>
      </p:pic>
      <p:sp>
        <p:nvSpPr>
          <p:cNvPr id="12"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and Identity Management</a:t>
            </a:r>
            <a:endParaRPr lang="en-US" dirty="0"/>
          </a:p>
        </p:txBody>
      </p:sp>
    </p:spTree>
    <p:extLst>
      <p:ext uri="{BB962C8B-B14F-4D97-AF65-F5344CB8AC3E}">
        <p14:creationId xmlns:p14="http://schemas.microsoft.com/office/powerpoint/2010/main" val="157330184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Workday_Contex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3862" y="0"/>
            <a:ext cx="9011876" cy="685800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5/9/11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13</a:t>
            </a:fld>
            <a:endParaRPr lang="en-US"/>
          </a:p>
        </p:txBody>
      </p:sp>
      <p:sp>
        <p:nvSpPr>
          <p:cNvPr id="9" name="Rounded Rectangular Callout 8"/>
          <p:cNvSpPr/>
          <p:nvPr/>
        </p:nvSpPr>
        <p:spPr>
          <a:xfrm>
            <a:off x="5769055" y="514803"/>
            <a:ext cx="3374945" cy="4734530"/>
          </a:xfrm>
          <a:prstGeom prst="wedgeRoundRectCallout">
            <a:avLst>
              <a:gd name="adj1" fmla="val -145427"/>
              <a:gd name="adj2" fmla="val -36023"/>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sz="2000" b="1" dirty="0" err="1" smtClean="0"/>
              <a:t>Kronos</a:t>
            </a:r>
            <a:endParaRPr lang="en-US" sz="2000" b="1" dirty="0" smtClean="0"/>
          </a:p>
          <a:p>
            <a:r>
              <a:rPr lang="en-US" sz="2000" b="1" dirty="0" smtClean="0"/>
              <a:t> (time collection) :</a:t>
            </a:r>
          </a:p>
          <a:p>
            <a:pPr marL="285750" indent="-285750">
              <a:buFont typeface="Arial"/>
              <a:buChar char="•"/>
            </a:pPr>
            <a:r>
              <a:rPr lang="en-US" sz="1600" dirty="0" smtClean="0"/>
              <a:t>Options:</a:t>
            </a:r>
          </a:p>
          <a:p>
            <a:pPr marL="800100" lvl="1" indent="-342900">
              <a:buFont typeface="+mj-lt"/>
              <a:buAutoNum type="arabicPeriod"/>
            </a:pPr>
            <a:r>
              <a:rPr lang="en-US" sz="1600" b="1" dirty="0" err="1" smtClean="0"/>
              <a:t>Kronos</a:t>
            </a:r>
            <a:r>
              <a:rPr lang="en-US" sz="1600" dirty="0" smtClean="0"/>
              <a:t> takes over all campus time </a:t>
            </a:r>
            <a:r>
              <a:rPr lang="en-US" sz="1600" dirty="0"/>
              <a:t>collection. Upgrading </a:t>
            </a:r>
            <a:r>
              <a:rPr lang="en-US" sz="1600" dirty="0" err="1"/>
              <a:t>Kronos</a:t>
            </a:r>
            <a:r>
              <a:rPr lang="en-US" sz="1600" dirty="0"/>
              <a:t> to replace COLTS will require licensing, more training, more technical support and a </a:t>
            </a:r>
            <a:r>
              <a:rPr lang="en-US" sz="1600" dirty="0" smtClean="0"/>
              <a:t>project.</a:t>
            </a:r>
          </a:p>
          <a:p>
            <a:pPr lvl="1"/>
            <a:r>
              <a:rPr lang="en-US" sz="1600" dirty="0" smtClean="0"/>
              <a:t> </a:t>
            </a:r>
            <a:r>
              <a:rPr lang="en-US" sz="2000" b="1" dirty="0" smtClean="0"/>
              <a:t>or </a:t>
            </a:r>
            <a:endParaRPr lang="en-US" sz="1600" b="1" dirty="0" smtClean="0"/>
          </a:p>
          <a:p>
            <a:pPr marL="800100" lvl="1" indent="-342900">
              <a:buFont typeface="+mj-lt"/>
              <a:buAutoNum type="arabicPeriod" startAt="2"/>
            </a:pPr>
            <a:r>
              <a:rPr lang="en-US" sz="1600" b="1" dirty="0" smtClean="0"/>
              <a:t>COLTS</a:t>
            </a:r>
            <a:r>
              <a:rPr lang="en-US" sz="1600" dirty="0" smtClean="0"/>
              <a:t> (not illustrated) has to be remediated. </a:t>
            </a:r>
          </a:p>
          <a:p>
            <a:r>
              <a:rPr lang="en-US" sz="1600" dirty="0" smtClean="0"/>
              <a:t>CU requirements have and will continue to require custom a2a interface development.</a:t>
            </a:r>
            <a:endParaRPr lang="en-US" dirty="0"/>
          </a:p>
        </p:txBody>
      </p:sp>
    </p:spTree>
    <p:extLst>
      <p:ext uri="{BB962C8B-B14F-4D97-AF65-F5344CB8AC3E}">
        <p14:creationId xmlns:p14="http://schemas.microsoft.com/office/powerpoint/2010/main" val="378616525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B9BF3792-DBF2-004D-B8FA-2858BDC730CA}" type="datetime1">
              <a:rPr lang="en-US" smtClean="0"/>
              <a:pPr/>
              <a:t>5/9/11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14</a:t>
            </a:fld>
            <a:endParaRPr lang="en-US"/>
          </a:p>
        </p:txBody>
      </p:sp>
      <p:pic>
        <p:nvPicPr>
          <p:cNvPr id="2" name="Picture 1" descr="Workday_KFS.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3991" y="1187450"/>
            <a:ext cx="5486400" cy="5168900"/>
          </a:xfrm>
          <a:prstGeom prst="rect">
            <a:avLst/>
          </a:prstGeom>
        </p:spPr>
      </p:pic>
      <p:sp>
        <p:nvSpPr>
          <p:cNvPr id="9"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and KFS</a:t>
            </a:r>
            <a:endParaRPr lang="en-US"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Workday_Contex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324" y="0"/>
            <a:ext cx="9011876" cy="685800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5/9/11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15</a:t>
            </a:fld>
            <a:endParaRPr lang="en-US"/>
          </a:p>
        </p:txBody>
      </p:sp>
      <p:sp>
        <p:nvSpPr>
          <p:cNvPr id="9" name="Rounded Rectangular Callout 8"/>
          <p:cNvSpPr/>
          <p:nvPr/>
        </p:nvSpPr>
        <p:spPr>
          <a:xfrm>
            <a:off x="4720657" y="2327081"/>
            <a:ext cx="3966143" cy="2803719"/>
          </a:xfrm>
          <a:prstGeom prst="wedgeRoundRectCallout">
            <a:avLst>
              <a:gd name="adj1" fmla="val -110649"/>
              <a:gd name="adj2" fmla="val -6293"/>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sz="2000" b="1" dirty="0" smtClean="0"/>
              <a:t>3</a:t>
            </a:r>
            <a:r>
              <a:rPr lang="en-US" sz="2000" b="1" baseline="30000" dirty="0" smtClean="0"/>
              <a:t>rd</a:t>
            </a:r>
            <a:r>
              <a:rPr lang="en-US" sz="2000" b="1" dirty="0" smtClean="0"/>
              <a:t> party oversight: </a:t>
            </a:r>
            <a:r>
              <a:rPr lang="en-US" b="1" dirty="0" smtClean="0"/>
              <a:t>Payroll</a:t>
            </a:r>
            <a:r>
              <a:rPr lang="en-US" dirty="0" smtClean="0"/>
              <a:t> </a:t>
            </a:r>
            <a:r>
              <a:rPr lang="en-US" sz="1600" dirty="0" smtClean="0"/>
              <a:t>has requested CIT help in overseeing/developing their Workday integrations and reports.  Payroll is also seeking on-going support of all integrations and reports post-Workday go-live. It is not known yet what that entails in terms of number of integrations, actual responsibilities, or level of effort.</a:t>
            </a:r>
          </a:p>
          <a:p>
            <a:endParaRPr lang="en-US"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Workday_Conte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0"/>
            <a:ext cx="9011876" cy="685800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5/9/11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16</a:t>
            </a:fld>
            <a:endParaRPr lang="en-US"/>
          </a:p>
        </p:txBody>
      </p:sp>
      <p:sp>
        <p:nvSpPr>
          <p:cNvPr id="9" name="Rounded Rectangular Callout 8"/>
          <p:cNvSpPr/>
          <p:nvPr/>
        </p:nvSpPr>
        <p:spPr>
          <a:xfrm>
            <a:off x="3967124" y="1117600"/>
            <a:ext cx="4816156" cy="2895601"/>
          </a:xfrm>
          <a:prstGeom prst="wedgeRoundRectCallout">
            <a:avLst>
              <a:gd name="adj1" fmla="val -75070"/>
              <a:gd name="adj2" fmla="val 32358"/>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sz="2000" b="1" dirty="0" smtClean="0"/>
              <a:t>Warehouse and reporting:</a:t>
            </a:r>
          </a:p>
          <a:p>
            <a:pPr marL="285750" indent="-285750">
              <a:buFont typeface="Arial"/>
              <a:buChar char="•"/>
            </a:pPr>
            <a:r>
              <a:rPr lang="en-US" sz="1600" i="1" dirty="0" smtClean="0">
                <a:solidFill>
                  <a:srgbClr val="FF0000"/>
                </a:solidFill>
              </a:rPr>
              <a:t>Not </a:t>
            </a:r>
            <a:r>
              <a:rPr lang="en-US" sz="1600" i="1" dirty="0">
                <a:solidFill>
                  <a:srgbClr val="FF0000"/>
                </a:solidFill>
              </a:rPr>
              <a:t>enough </a:t>
            </a:r>
            <a:r>
              <a:rPr lang="en-US" sz="1600" i="1" dirty="0" smtClean="0">
                <a:solidFill>
                  <a:srgbClr val="FF0000"/>
                </a:solidFill>
              </a:rPr>
              <a:t>requirements exist at </a:t>
            </a:r>
            <a:r>
              <a:rPr lang="en-US" sz="1600" i="1" dirty="0">
                <a:solidFill>
                  <a:srgbClr val="FF0000"/>
                </a:solidFill>
              </a:rPr>
              <a:t>this time to do anything other than </a:t>
            </a:r>
            <a:r>
              <a:rPr lang="en-US" sz="1600" i="1" dirty="0" smtClean="0">
                <a:solidFill>
                  <a:srgbClr val="FF0000"/>
                </a:solidFill>
              </a:rPr>
              <a:t>compare the effort to that of the KDW</a:t>
            </a:r>
            <a:r>
              <a:rPr lang="en-US" sz="1600" i="1" dirty="0">
                <a:solidFill>
                  <a:srgbClr val="FF0000"/>
                </a:solidFill>
              </a:rPr>
              <a:t>.</a:t>
            </a:r>
          </a:p>
          <a:p>
            <a:pPr marL="285750" indent="-285750">
              <a:buFont typeface="Arial"/>
              <a:buChar char="•"/>
            </a:pPr>
            <a:r>
              <a:rPr lang="en-US" sz="1600" b="1" dirty="0" smtClean="0"/>
              <a:t>IF</a:t>
            </a:r>
            <a:r>
              <a:rPr lang="en-US" sz="1600" dirty="0" smtClean="0"/>
              <a:t> the effort is similar to that of the </a:t>
            </a:r>
            <a:r>
              <a:rPr lang="en-US" sz="1600" dirty="0" err="1" smtClean="0"/>
              <a:t>Kuali</a:t>
            </a:r>
            <a:r>
              <a:rPr lang="en-US" sz="1600" dirty="0" smtClean="0"/>
              <a:t> Data Warehouse then it will be between 20000 and 30000 hours.</a:t>
            </a:r>
          </a:p>
          <a:p>
            <a:pPr marL="285750" indent="-285750">
              <a:buFont typeface="Arial"/>
              <a:buChar char="•"/>
            </a:pPr>
            <a:r>
              <a:rPr lang="en-US" sz="1600" dirty="0" smtClean="0"/>
              <a:t>KFS data delivery work is expected to consume the CIT Data Delivery group through FY12.</a:t>
            </a:r>
          </a:p>
          <a:p>
            <a:endParaRPr lang="en-US" sz="1600" dirty="0"/>
          </a:p>
        </p:txBody>
      </p:sp>
      <p:sp>
        <p:nvSpPr>
          <p:cNvPr id="11" name="Rounded Rectangular Callout 10"/>
          <p:cNvSpPr/>
          <p:nvPr/>
        </p:nvSpPr>
        <p:spPr>
          <a:xfrm>
            <a:off x="4145122" y="4487333"/>
            <a:ext cx="4816156" cy="1796408"/>
          </a:xfrm>
          <a:prstGeom prst="wedgeRoundRectCallout">
            <a:avLst>
              <a:gd name="adj1" fmla="val -75665"/>
              <a:gd name="adj2" fmla="val -29972"/>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sz="2000" b="1" dirty="0" smtClean="0"/>
              <a:t>OTHER SYSTEMS:</a:t>
            </a:r>
          </a:p>
          <a:p>
            <a:r>
              <a:rPr lang="en-US" sz="2000" b="1" dirty="0" smtClean="0"/>
              <a:t> </a:t>
            </a:r>
            <a:r>
              <a:rPr lang="en-US" sz="1600" dirty="0" smtClean="0"/>
              <a:t>Some systems, such as Cornell Connect</a:t>
            </a:r>
            <a:r>
              <a:rPr lang="en-US" sz="1600" dirty="0"/>
              <a:t> </a:t>
            </a:r>
            <a:r>
              <a:rPr lang="en-US" sz="1600" dirty="0" smtClean="0"/>
              <a:t>and Activity Insight for Academic reporting, are fed from the HRPY data mart and will be affected by changes in the structure. Impact to these systems is not accounted for at this time.</a:t>
            </a:r>
          </a:p>
          <a:p>
            <a:endParaRPr lang="en-US" sz="1600"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6B7866-37BA-754D-B4A0-9DBBE1F1C2E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17</a:t>
            </a:fld>
            <a:endParaRPr lang="en-US"/>
          </a:p>
        </p:txBody>
      </p:sp>
      <p:sp>
        <p:nvSpPr>
          <p:cNvPr id="2" name="Title 1"/>
          <p:cNvSpPr>
            <a:spLocks noGrp="1"/>
          </p:cNvSpPr>
          <p:nvPr>
            <p:ph type="title" idx="4294967295"/>
          </p:nvPr>
        </p:nvSpPr>
        <p:spPr>
          <a:xfrm>
            <a:off x="292100" y="92076"/>
            <a:ext cx="8229600" cy="1143000"/>
          </a:xfrm>
        </p:spPr>
        <p:txBody>
          <a:bodyPr>
            <a:normAutofit fontScale="90000"/>
          </a:bodyPr>
          <a:lstStyle/>
          <a:p>
            <a:r>
              <a:rPr lang="en-US" dirty="0"/>
              <a:t>HR/Payroll data propagation for data delivery: </a:t>
            </a:r>
            <a:r>
              <a:rPr lang="en-US" dirty="0" smtClean="0"/>
              <a:t>current</a:t>
            </a:r>
            <a:endParaRPr lang="en-US" dirty="0"/>
          </a:p>
        </p:txBody>
      </p:sp>
      <p:pic>
        <p:nvPicPr>
          <p:cNvPr id="9" name="Picture 8" descr="PreWorkdayD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400" y="1341962"/>
            <a:ext cx="7810500" cy="4648200"/>
          </a:xfrm>
          <a:prstGeom prst="rect">
            <a:avLst/>
          </a:prstGeom>
        </p:spPr>
      </p:pic>
    </p:spTree>
    <p:extLst>
      <p:ext uri="{BB962C8B-B14F-4D97-AF65-F5344CB8AC3E}">
        <p14:creationId xmlns:p14="http://schemas.microsoft.com/office/powerpoint/2010/main" val="51242008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6B7866-37BA-754D-B4A0-9DBBE1F1C2E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18</a:t>
            </a:fld>
            <a:endParaRPr lang="en-US"/>
          </a:p>
        </p:txBody>
      </p:sp>
      <p:sp>
        <p:nvSpPr>
          <p:cNvPr id="2" name="Title 1"/>
          <p:cNvSpPr>
            <a:spLocks noGrp="1"/>
          </p:cNvSpPr>
          <p:nvPr>
            <p:ph type="title" idx="4294967295"/>
          </p:nvPr>
        </p:nvSpPr>
        <p:spPr>
          <a:xfrm>
            <a:off x="292100" y="92076"/>
            <a:ext cx="8229600" cy="1143000"/>
          </a:xfrm>
        </p:spPr>
        <p:txBody>
          <a:bodyPr>
            <a:normAutofit fontScale="90000"/>
          </a:bodyPr>
          <a:lstStyle/>
          <a:p>
            <a:r>
              <a:rPr lang="en-US" dirty="0" smtClean="0"/>
              <a:t>HR/Payroll data propagation for data delivery: future</a:t>
            </a:r>
            <a:endParaRPr lang="en-US" dirty="0"/>
          </a:p>
        </p:txBody>
      </p:sp>
      <p:pic>
        <p:nvPicPr>
          <p:cNvPr id="9" name="Picture 8" descr="WorkdayD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00" y="1507058"/>
            <a:ext cx="7899400" cy="4724400"/>
          </a:xfrm>
          <a:prstGeom prst="rect">
            <a:avLst/>
          </a:prstGeom>
        </p:spPr>
      </p:pic>
    </p:spTree>
    <p:extLst>
      <p:ext uri="{BB962C8B-B14F-4D97-AF65-F5344CB8AC3E}">
        <p14:creationId xmlns:p14="http://schemas.microsoft.com/office/powerpoint/2010/main" val="302081667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6B7866-37BA-754D-B4A0-9DBBE1F1C2E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19</a:t>
            </a:fld>
            <a:endParaRPr lang="en-US"/>
          </a:p>
        </p:txBody>
      </p:sp>
      <p:sp>
        <p:nvSpPr>
          <p:cNvPr id="2" name="Title 1"/>
          <p:cNvSpPr>
            <a:spLocks noGrp="1"/>
          </p:cNvSpPr>
          <p:nvPr>
            <p:ph type="title" idx="4294967295"/>
          </p:nvPr>
        </p:nvSpPr>
        <p:spPr>
          <a:xfrm>
            <a:off x="292100" y="92076"/>
            <a:ext cx="8229600" cy="1143000"/>
          </a:xfrm>
        </p:spPr>
        <p:txBody>
          <a:bodyPr>
            <a:normAutofit fontScale="90000"/>
          </a:bodyPr>
          <a:lstStyle/>
          <a:p>
            <a:r>
              <a:rPr lang="en-US" dirty="0" smtClean="0"/>
              <a:t>HR/Payroll data propagation for data delivery: questions</a:t>
            </a:r>
            <a:endParaRPr lang="en-US" dirty="0"/>
          </a:p>
        </p:txBody>
      </p:sp>
      <p:pic>
        <p:nvPicPr>
          <p:cNvPr id="9" name="Picture 8" descr="WorkdayD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00" y="1507058"/>
            <a:ext cx="7899400" cy="4724400"/>
          </a:xfrm>
          <a:prstGeom prst="rect">
            <a:avLst/>
          </a:prstGeom>
        </p:spPr>
      </p:pic>
      <p:sp>
        <p:nvSpPr>
          <p:cNvPr id="7" name="Rounded Rectangular Callout 6"/>
          <p:cNvSpPr/>
          <p:nvPr/>
        </p:nvSpPr>
        <p:spPr>
          <a:xfrm>
            <a:off x="2184400" y="4611255"/>
            <a:ext cx="6959599" cy="1614435"/>
          </a:xfrm>
          <a:prstGeom prst="wedgeRoundRectCallout">
            <a:avLst>
              <a:gd name="adj1" fmla="val -20159"/>
              <a:gd name="adj2" fmla="val -49882"/>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marL="342900" indent="-342900">
              <a:buFont typeface="+mj-lt"/>
              <a:buAutoNum type="arabicPeriod"/>
            </a:pPr>
            <a:r>
              <a:rPr lang="en-US" dirty="0" smtClean="0"/>
              <a:t>Do we keep our historical data as is or convert it?</a:t>
            </a:r>
          </a:p>
          <a:p>
            <a:pPr marL="342900" indent="-342900">
              <a:buFont typeface="+mj-lt"/>
              <a:buAutoNum type="arabicPeriod"/>
            </a:pPr>
            <a:r>
              <a:rPr lang="en-US" dirty="0" smtClean="0"/>
              <a:t>Workday </a:t>
            </a:r>
            <a:r>
              <a:rPr lang="en-US" dirty="0"/>
              <a:t>data representation and extraction is unconventional and there is no data model or data dictionary.  What is the process and effort extract, transform and load</a:t>
            </a:r>
            <a:r>
              <a:rPr lang="en-US" dirty="0" smtClean="0"/>
              <a:t>?</a:t>
            </a:r>
          </a:p>
          <a:p>
            <a:pPr marL="342900" indent="-342900">
              <a:buFont typeface="+mj-lt"/>
              <a:buAutoNum type="arabicPeriod"/>
            </a:pPr>
            <a:r>
              <a:rPr lang="en-US" dirty="0" smtClean="0"/>
              <a:t>What </a:t>
            </a:r>
            <a:r>
              <a:rPr lang="en-US" dirty="0"/>
              <a:t>are the requirements of the new </a:t>
            </a:r>
            <a:r>
              <a:rPr lang="en-US" dirty="0" smtClean="0"/>
              <a:t>data mart</a:t>
            </a:r>
            <a:r>
              <a:rPr lang="en-US" dirty="0"/>
              <a:t>?</a:t>
            </a:r>
          </a:p>
          <a:p>
            <a:endParaRPr lang="en-US" dirty="0"/>
          </a:p>
        </p:txBody>
      </p:sp>
    </p:spTree>
    <p:extLst>
      <p:ext uri="{BB962C8B-B14F-4D97-AF65-F5344CB8AC3E}">
        <p14:creationId xmlns:p14="http://schemas.microsoft.com/office/powerpoint/2010/main" val="122541477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to cover</a:t>
            </a:r>
            <a:endParaRPr lang="en-US" dirty="0"/>
          </a:p>
        </p:txBody>
      </p:sp>
      <p:sp>
        <p:nvSpPr>
          <p:cNvPr id="3" name="Content Placeholder 2"/>
          <p:cNvSpPr>
            <a:spLocks noGrp="1"/>
          </p:cNvSpPr>
          <p:nvPr>
            <p:ph idx="1"/>
          </p:nvPr>
        </p:nvSpPr>
        <p:spPr>
          <a:xfrm>
            <a:off x="1464744" y="1603901"/>
            <a:ext cx="6096000" cy="4525963"/>
          </a:xfrm>
        </p:spPr>
        <p:txBody>
          <a:bodyPr>
            <a:normAutofit fontScale="92500" lnSpcReduction="20000"/>
          </a:bodyPr>
          <a:lstStyle/>
          <a:p>
            <a:r>
              <a:rPr lang="en-US" dirty="0" smtClean="0"/>
              <a:t>Impacts to other systems</a:t>
            </a:r>
          </a:p>
          <a:p>
            <a:pPr lvl="1"/>
            <a:r>
              <a:rPr lang="en-US" dirty="0" smtClean="0"/>
              <a:t>PeopleSoft</a:t>
            </a:r>
          </a:p>
          <a:p>
            <a:pPr lvl="1"/>
            <a:r>
              <a:rPr lang="en-US" dirty="0" smtClean="0"/>
              <a:t>Time collection</a:t>
            </a:r>
          </a:p>
          <a:p>
            <a:pPr lvl="1"/>
            <a:r>
              <a:rPr lang="en-US" dirty="0" err="1" smtClean="0"/>
              <a:t>Kuali</a:t>
            </a:r>
            <a:r>
              <a:rPr lang="en-US" dirty="0" smtClean="0"/>
              <a:t> Financial System</a:t>
            </a:r>
          </a:p>
          <a:p>
            <a:pPr lvl="1"/>
            <a:r>
              <a:rPr lang="en-US" dirty="0" smtClean="0"/>
              <a:t>Identity </a:t>
            </a:r>
            <a:r>
              <a:rPr lang="en-US" dirty="0"/>
              <a:t>M</a:t>
            </a:r>
            <a:r>
              <a:rPr lang="en-US" dirty="0" smtClean="0"/>
              <a:t>anagement’s tools</a:t>
            </a:r>
          </a:p>
          <a:p>
            <a:pPr lvl="1"/>
            <a:r>
              <a:rPr lang="en-US" dirty="0" smtClean="0"/>
              <a:t>Data delivery solutions</a:t>
            </a:r>
          </a:p>
          <a:p>
            <a:pPr lvl="1"/>
            <a:r>
              <a:rPr lang="en-US" dirty="0" smtClean="0"/>
              <a:t>Others</a:t>
            </a:r>
          </a:p>
          <a:p>
            <a:r>
              <a:rPr lang="en-US" dirty="0" smtClean="0"/>
              <a:t>Risks and challenges</a:t>
            </a:r>
          </a:p>
          <a:p>
            <a:r>
              <a:rPr lang="en-US" dirty="0" smtClean="0"/>
              <a:t>Estimates</a:t>
            </a:r>
          </a:p>
          <a:p>
            <a:r>
              <a:rPr lang="en-US" dirty="0" smtClean="0"/>
              <a:t>Next steps</a:t>
            </a:r>
          </a:p>
          <a:p>
            <a:endParaRPr lang="en-US" dirty="0" smtClean="0"/>
          </a:p>
          <a:p>
            <a:endParaRPr lang="en-US" dirty="0"/>
          </a:p>
        </p:txBody>
      </p:sp>
      <p:sp>
        <p:nvSpPr>
          <p:cNvPr id="4" name="Date Placeholder 3"/>
          <p:cNvSpPr>
            <a:spLocks noGrp="1"/>
          </p:cNvSpPr>
          <p:nvPr>
            <p:ph type="dt" sz="half" idx="10"/>
          </p:nvPr>
        </p:nvSpPr>
        <p:spPr/>
        <p:txBody>
          <a:bodyPr/>
          <a:lstStyle/>
          <a:p>
            <a:fld id="{6E943DD7-6FE3-8149-8616-580EEC60D2B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a:t>
            </a:fld>
            <a:endParaRPr lang="en-US"/>
          </a:p>
        </p:txBody>
      </p:sp>
    </p:spTree>
    <p:extLst>
      <p:ext uri="{BB962C8B-B14F-4D97-AF65-F5344CB8AC3E}">
        <p14:creationId xmlns:p14="http://schemas.microsoft.com/office/powerpoint/2010/main" val="23704859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1143000"/>
          </a:xfrm>
        </p:spPr>
        <p:txBody>
          <a:bodyPr>
            <a:normAutofit fontScale="90000"/>
          </a:bodyPr>
          <a:lstStyle/>
          <a:p>
            <a:r>
              <a:rPr lang="en-US" dirty="0" smtClean="0"/>
              <a:t>High-Level Risk Assessment</a:t>
            </a:r>
            <a:br>
              <a:rPr lang="en-US" dirty="0" smtClean="0"/>
            </a:br>
            <a:r>
              <a:rPr lang="en-US" dirty="0" smtClean="0"/>
              <a:t>Summary</a:t>
            </a:r>
            <a:endParaRPr lang="en-US" dirty="0"/>
          </a:p>
        </p:txBody>
      </p:sp>
      <p:sp>
        <p:nvSpPr>
          <p:cNvPr id="4" name="Date Placeholder 3"/>
          <p:cNvSpPr>
            <a:spLocks noGrp="1"/>
          </p:cNvSpPr>
          <p:nvPr>
            <p:ph type="dt" sz="half" idx="10"/>
          </p:nvPr>
        </p:nvSpPr>
        <p:spPr/>
        <p:txBody>
          <a:bodyPr/>
          <a:lstStyle/>
          <a:p>
            <a:fld id="{CD61A4A2-9723-A542-8150-F1A40481457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20</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3263265699"/>
              </p:ext>
            </p:extLst>
          </p:nvPr>
        </p:nvGraphicFramePr>
        <p:xfrm>
          <a:off x="457200" y="1879598"/>
          <a:ext cx="8229600" cy="3652240"/>
        </p:xfrm>
        <a:graphic>
          <a:graphicData uri="http://schemas.openxmlformats.org/drawingml/2006/table">
            <a:tbl>
              <a:tblPr firstRow="1" bandRow="1">
                <a:tableStyleId>{D7AC3CCA-C797-4891-BE02-D94E43425B78}</a:tableStyleId>
              </a:tblPr>
              <a:tblGrid>
                <a:gridCol w="474133"/>
                <a:gridCol w="6853593"/>
                <a:gridCol w="901874"/>
              </a:tblGrid>
              <a:tr h="474416">
                <a:tc>
                  <a:txBody>
                    <a:bodyPr/>
                    <a:lstStyle/>
                    <a:p>
                      <a:r>
                        <a:rPr lang="en-US" sz="1800" kern="1200" dirty="0" smtClean="0">
                          <a:effectLst/>
                        </a:rPr>
                        <a:t>1</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kern="1200" dirty="0" smtClean="0">
                          <a:effectLst/>
                        </a:rPr>
                        <a:t>Reporting, data mapping and business intelligence (BI)</a:t>
                      </a:r>
                      <a:r>
                        <a:rPr lang="en-US" b="1" dirty="0" smtClean="0">
                          <a:effectLst/>
                        </a:rPr>
                        <a:t> </a:t>
                      </a:r>
                      <a:endParaRPr lang="en-US" b="1" dirty="0" smtClean="0"/>
                    </a:p>
                  </a:txBody>
                  <a:tcPr/>
                </a:tc>
                <a:tc>
                  <a:txBody>
                    <a:bodyPr/>
                    <a:lstStyle/>
                    <a:p>
                      <a:r>
                        <a:rPr lang="en-US" b="1" dirty="0" smtClean="0"/>
                        <a:t>High</a:t>
                      </a:r>
                      <a:endParaRPr lang="en-US" b="1" dirty="0"/>
                    </a:p>
                  </a:txBody>
                  <a:tcPr/>
                </a:tc>
              </a:tr>
              <a:tr h="474416">
                <a:tc>
                  <a:txBody>
                    <a:bodyPr/>
                    <a:lstStyle/>
                    <a:p>
                      <a:r>
                        <a:rPr lang="en-US" dirty="0" smtClean="0"/>
                        <a:t>2</a:t>
                      </a:r>
                      <a:endParaRPr lang="en-US" dirty="0"/>
                    </a:p>
                  </a:txBody>
                  <a:tcPr/>
                </a:tc>
                <a:tc>
                  <a:txBody>
                    <a:bodyPr/>
                    <a:lstStyle/>
                    <a:p>
                      <a:r>
                        <a:rPr lang="en-US" sz="1800" b="1" kern="1200" dirty="0" smtClean="0">
                          <a:solidFill>
                            <a:schemeClr val="dk1"/>
                          </a:solidFill>
                          <a:effectLst/>
                          <a:latin typeface="+mn-lt"/>
                          <a:ea typeface="+mn-ea"/>
                          <a:cs typeface="+mn-cs"/>
                        </a:rPr>
                        <a:t>Multiple enterprise systems containing basic PEOPLE data (Cornell Community)</a:t>
                      </a:r>
                      <a:r>
                        <a:rPr lang="en-US" b="1" dirty="0" smtClean="0">
                          <a:effectLst/>
                        </a:rPr>
                        <a:t> </a:t>
                      </a:r>
                      <a:endParaRPr lang="en-US" b="1" dirty="0"/>
                    </a:p>
                  </a:txBody>
                  <a:tcPr/>
                </a:tc>
                <a:tc>
                  <a:txBody>
                    <a:bodyPr/>
                    <a:lstStyle/>
                    <a:p>
                      <a:r>
                        <a:rPr lang="en-US" b="1" dirty="0" smtClean="0"/>
                        <a:t>High</a:t>
                      </a:r>
                      <a:endParaRPr lang="en-US" b="1" dirty="0"/>
                    </a:p>
                  </a:txBody>
                  <a:tcPr/>
                </a:tc>
              </a:tr>
              <a:tr h="474416">
                <a:tc>
                  <a:txBody>
                    <a:bodyPr/>
                    <a:lstStyle/>
                    <a:p>
                      <a:r>
                        <a:rPr lang="en-US" dirty="0" smtClean="0"/>
                        <a:t>3</a:t>
                      </a:r>
                      <a:endParaRPr lang="en-US" dirty="0"/>
                    </a:p>
                  </a:txBody>
                  <a:tcPr/>
                </a:tc>
                <a:tc>
                  <a:txBody>
                    <a:bodyPr/>
                    <a:lstStyle/>
                    <a:p>
                      <a:r>
                        <a:rPr lang="en-US" sz="1800" b="1" kern="1200" dirty="0" smtClean="0">
                          <a:solidFill>
                            <a:schemeClr val="dk1"/>
                          </a:solidFill>
                          <a:effectLst/>
                          <a:latin typeface="+mn-lt"/>
                          <a:ea typeface="+mn-ea"/>
                          <a:cs typeface="+mn-cs"/>
                        </a:rPr>
                        <a:t>Provisioning and De-Provisioning Process </a:t>
                      </a:r>
                      <a:endParaRPr lang="en-US" b="1" dirty="0"/>
                    </a:p>
                  </a:txBody>
                  <a:tcPr/>
                </a:tc>
                <a:tc>
                  <a:txBody>
                    <a:bodyPr/>
                    <a:lstStyle/>
                    <a:p>
                      <a:r>
                        <a:rPr lang="en-US" b="1" dirty="0" smtClean="0"/>
                        <a:t>High</a:t>
                      </a:r>
                      <a:endParaRPr lang="en-US" b="1" dirty="0"/>
                    </a:p>
                  </a:txBody>
                  <a:tcPr/>
                </a:tc>
              </a:tr>
              <a:tr h="474416">
                <a:tc>
                  <a:txBody>
                    <a:bodyPr/>
                    <a:lstStyle/>
                    <a:p>
                      <a:r>
                        <a:rPr lang="en-US" dirty="0" smtClean="0"/>
                        <a:t>4</a:t>
                      </a:r>
                      <a:endParaRPr lang="en-US" dirty="0"/>
                    </a:p>
                  </a:txBody>
                  <a:tcPr/>
                </a:tc>
                <a:tc>
                  <a:txBody>
                    <a:bodyPr/>
                    <a:lstStyle/>
                    <a:p>
                      <a:r>
                        <a:rPr lang="en-US" sz="1800" b="1" kern="1200" dirty="0" smtClean="0">
                          <a:solidFill>
                            <a:schemeClr val="dk1"/>
                          </a:solidFill>
                          <a:effectLst/>
                          <a:latin typeface="+mn-lt"/>
                          <a:ea typeface="+mn-ea"/>
                          <a:cs typeface="+mn-cs"/>
                        </a:rPr>
                        <a:t>Lack of internal talent and resources </a:t>
                      </a:r>
                      <a:endParaRPr lang="en-US" b="1" dirty="0"/>
                    </a:p>
                  </a:txBody>
                  <a:tcPr/>
                </a:tc>
                <a:tc>
                  <a:txBody>
                    <a:bodyPr/>
                    <a:lstStyle/>
                    <a:p>
                      <a:r>
                        <a:rPr lang="en-US" b="1" dirty="0" smtClean="0"/>
                        <a:t>High</a:t>
                      </a:r>
                      <a:endParaRPr lang="en-US" b="1" dirty="0"/>
                    </a:p>
                  </a:txBody>
                  <a:tcPr/>
                </a:tc>
              </a:tr>
              <a:tr h="474416">
                <a:tc>
                  <a:txBody>
                    <a:bodyPr/>
                    <a:lstStyle/>
                    <a:p>
                      <a:r>
                        <a:rPr lang="en-US" dirty="0" smtClean="0"/>
                        <a:t>5</a:t>
                      </a:r>
                      <a:endParaRPr lang="en-US" dirty="0"/>
                    </a:p>
                  </a:txBody>
                  <a:tcPr/>
                </a:tc>
                <a:tc>
                  <a:txBody>
                    <a:bodyPr/>
                    <a:lstStyle/>
                    <a:p>
                      <a:r>
                        <a:rPr lang="en-US" sz="1800" b="1" kern="1200" dirty="0" smtClean="0">
                          <a:solidFill>
                            <a:schemeClr val="dk1"/>
                          </a:solidFill>
                          <a:effectLst/>
                          <a:latin typeface="+mn-lt"/>
                          <a:ea typeface="+mn-ea"/>
                          <a:cs typeface="+mn-cs"/>
                        </a:rPr>
                        <a:t>Time collection </a:t>
                      </a:r>
                      <a:endParaRPr lang="en-US" b="1" dirty="0"/>
                    </a:p>
                  </a:txBody>
                  <a:tcPr/>
                </a:tc>
                <a:tc>
                  <a:txBody>
                    <a:bodyPr/>
                    <a:lstStyle/>
                    <a:p>
                      <a:r>
                        <a:rPr lang="en-US" b="1" dirty="0" smtClean="0"/>
                        <a:t>High</a:t>
                      </a:r>
                      <a:endParaRPr lang="en-US" b="1" dirty="0"/>
                    </a:p>
                  </a:txBody>
                  <a:tcPr/>
                </a:tc>
              </a:tr>
              <a:tr h="474416">
                <a:tc>
                  <a:txBody>
                    <a:bodyPr/>
                    <a:lstStyle/>
                    <a:p>
                      <a:r>
                        <a:rPr lang="en-US" dirty="0" smtClean="0"/>
                        <a:t>6</a:t>
                      </a:r>
                      <a:endParaRPr lang="en-US" dirty="0"/>
                    </a:p>
                  </a:txBody>
                  <a:tcPr/>
                </a:tc>
                <a:tc>
                  <a:txBody>
                    <a:bodyPr/>
                    <a:lstStyle/>
                    <a:p>
                      <a:r>
                        <a:rPr lang="en-US" sz="1800" b="1" kern="1200" dirty="0" smtClean="0">
                          <a:solidFill>
                            <a:schemeClr val="dk1"/>
                          </a:solidFill>
                          <a:effectLst/>
                          <a:latin typeface="+mn-lt"/>
                          <a:ea typeface="+mn-ea"/>
                          <a:cs typeface="+mn-cs"/>
                        </a:rPr>
                        <a:t>Applications/interfaces designed and using current PeopleSoft data constructs &amp; values</a:t>
                      </a:r>
                      <a:r>
                        <a:rPr lang="en-US" b="1" dirty="0" smtClean="0">
                          <a:effectLst/>
                        </a:rPr>
                        <a:t> </a:t>
                      </a:r>
                      <a:endParaRPr lang="en-US" b="1" dirty="0"/>
                    </a:p>
                  </a:txBody>
                  <a:tcPr/>
                </a:tc>
                <a:tc>
                  <a:txBody>
                    <a:bodyPr/>
                    <a:lstStyle/>
                    <a:p>
                      <a:r>
                        <a:rPr lang="en-US" b="1" dirty="0" smtClean="0"/>
                        <a:t>Med</a:t>
                      </a:r>
                      <a:endParaRPr lang="en-US" b="1" dirty="0"/>
                    </a:p>
                  </a:txBody>
                  <a:tcPr/>
                </a:tc>
              </a:tr>
              <a:tr h="474416">
                <a:tc>
                  <a:txBody>
                    <a:bodyPr/>
                    <a:lstStyle/>
                    <a:p>
                      <a:r>
                        <a:rPr lang="en-US" dirty="0" smtClean="0"/>
                        <a:t>7</a:t>
                      </a:r>
                      <a:endParaRPr lang="en-US" dirty="0"/>
                    </a:p>
                  </a:txBody>
                  <a:tcPr/>
                </a:tc>
                <a:tc>
                  <a:txBody>
                    <a:bodyPr/>
                    <a:lstStyle/>
                    <a:p>
                      <a:r>
                        <a:rPr lang="en-US" sz="1800" b="1" kern="1200" dirty="0" smtClean="0">
                          <a:solidFill>
                            <a:schemeClr val="dk1"/>
                          </a:solidFill>
                          <a:effectLst/>
                          <a:latin typeface="+mn-lt"/>
                          <a:ea typeface="+mn-ea"/>
                          <a:cs typeface="+mn-cs"/>
                        </a:rPr>
                        <a:t>Historical data retention in PeopleSoft and data warehouses</a:t>
                      </a:r>
                      <a:r>
                        <a:rPr lang="en-US" b="1" dirty="0" smtClean="0">
                          <a:effectLst/>
                        </a:rPr>
                        <a:t> </a:t>
                      </a:r>
                      <a:endParaRPr lang="en-US" b="1" dirty="0"/>
                    </a:p>
                  </a:txBody>
                  <a:tcPr/>
                </a:tc>
                <a:tc>
                  <a:txBody>
                    <a:bodyPr/>
                    <a:lstStyle/>
                    <a:p>
                      <a:r>
                        <a:rPr lang="en-US" b="1" dirty="0" smtClean="0"/>
                        <a:t>Med</a:t>
                      </a:r>
                      <a:endParaRPr lang="en-US" b="1" dirty="0"/>
                    </a:p>
                  </a:txBody>
                  <a:tcPr/>
                </a:tc>
              </a:tr>
            </a:tbl>
          </a:graphicData>
        </a:graphic>
      </p:graphicFrame>
    </p:spTree>
    <p:extLst>
      <p:ext uri="{BB962C8B-B14F-4D97-AF65-F5344CB8AC3E}">
        <p14:creationId xmlns:p14="http://schemas.microsoft.com/office/powerpoint/2010/main" val="28141860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
        <p:nvSpPr>
          <p:cNvPr id="4" name="Date Placeholder 3"/>
          <p:cNvSpPr>
            <a:spLocks noGrp="1"/>
          </p:cNvSpPr>
          <p:nvPr>
            <p:ph type="dt" sz="half" idx="10"/>
          </p:nvPr>
        </p:nvSpPr>
        <p:spPr/>
        <p:txBody>
          <a:bodyPr/>
          <a:lstStyle/>
          <a:p>
            <a:fld id="{CD61A4A2-9723-A542-8150-F1A40481457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21</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4087952997"/>
              </p:ext>
            </p:extLst>
          </p:nvPr>
        </p:nvGraphicFramePr>
        <p:xfrm>
          <a:off x="457200" y="1879598"/>
          <a:ext cx="8229600" cy="3674815"/>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kern="1200" dirty="0" smtClean="0">
                          <a:effectLst/>
                        </a:rPr>
                        <a:t>1. Reporting, data mapping and business intelligence (BI)</a:t>
                      </a:r>
                      <a:r>
                        <a:rPr lang="en-US" dirty="0" smtClean="0">
                          <a:effectLst/>
                        </a:rPr>
                        <a:t> </a:t>
                      </a:r>
                      <a:endParaRPr lang="en-US" dirty="0"/>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u="sng" kern="1200" dirty="0" smtClean="0">
                          <a:effectLst/>
                        </a:rPr>
                        <a:t>Risk</a:t>
                      </a:r>
                      <a:r>
                        <a:rPr lang="en-US" sz="1800" kern="1200" dirty="0" smtClean="0">
                          <a:effectLst/>
                        </a:rPr>
                        <a:t>:</a:t>
                      </a:r>
                    </a:p>
                    <a:p>
                      <a:r>
                        <a:rPr lang="en-US" sz="1800" kern="1200" dirty="0" smtClean="0">
                          <a:effectLst/>
                        </a:rPr>
                        <a:t>Without a global, scalable solution, the University loses the ability to aggregate data as a valuable, easily utilized asset of the University.  The University loses the ability to combine data for reporting across the institution; historical reporting; use of data for analytics (trends, projections </a:t>
                      </a:r>
                      <a:r>
                        <a:rPr lang="en-US" sz="1800" kern="1200" dirty="0" err="1" smtClean="0">
                          <a:effectLst/>
                        </a:rPr>
                        <a:t>etc</a:t>
                      </a:r>
                      <a:r>
                        <a:rPr lang="en-US" sz="1800" kern="1200" dirty="0" smtClean="0">
                          <a:effectLst/>
                        </a:rPr>
                        <a:t>). </a:t>
                      </a:r>
                      <a:endParaRPr lang="en-US" dirty="0"/>
                    </a:p>
                  </a:txBody>
                  <a:tcPr/>
                </a:tc>
              </a:tr>
              <a:tr h="474416">
                <a:tc gridSpan="2">
                  <a:txBody>
                    <a:bodyPr/>
                    <a:lstStyle/>
                    <a:p>
                      <a:r>
                        <a:rPr lang="en-US" sz="1800" u="sng" kern="1200" dirty="0" smtClean="0">
                          <a:effectLst/>
                        </a:rPr>
                        <a:t>Mitigation Strategies</a:t>
                      </a:r>
                      <a:r>
                        <a:rPr lang="en-US" sz="1800" kern="1200" dirty="0" smtClean="0">
                          <a:effectLst/>
                        </a:rPr>
                        <a:t>:</a:t>
                      </a:r>
                    </a:p>
                    <a:p>
                      <a:r>
                        <a:rPr lang="en-US" sz="1800" kern="1200" dirty="0" smtClean="0">
                          <a:effectLst/>
                        </a:rPr>
                        <a:t>Assign resource(s) dedicated to defining a data mapping strategy and creation of a data dictionary specific to Workday. </a:t>
                      </a:r>
                    </a:p>
                    <a:p>
                      <a:r>
                        <a:rPr lang="en-US" sz="1800" kern="1200" dirty="0" smtClean="0">
                          <a:effectLst/>
                        </a:rPr>
                        <a:t>Design and implement a data mapping and reporting solution for Workday/HR that can scale to meet the University’s warehouse and BI objectives.</a:t>
                      </a:r>
                      <a:r>
                        <a:rPr lang="en-US" dirty="0" smtClean="0">
                          <a:effectLst/>
                        </a:rPr>
                        <a:t> </a:t>
                      </a:r>
                      <a:endParaRPr lang="en-US" dirty="0"/>
                    </a:p>
                  </a:txBody>
                  <a:tcPr/>
                </a:tc>
                <a:tc hMerge="1">
                  <a:txBody>
                    <a:bodyPr/>
                    <a:lstStyle/>
                    <a:p>
                      <a:endParaRPr lang="en-US" dirty="0"/>
                    </a:p>
                  </a:txBody>
                  <a:tcPr/>
                </a:tc>
              </a:tr>
            </a:tbl>
          </a:graphicData>
        </a:graphic>
      </p:graphicFrame>
    </p:spTree>
    <p:extLst>
      <p:ext uri="{BB962C8B-B14F-4D97-AF65-F5344CB8AC3E}">
        <p14:creationId xmlns:p14="http://schemas.microsoft.com/office/powerpoint/2010/main" val="115605918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D61A4A2-9723-A542-8150-F1A40481457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22</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3982539010"/>
              </p:ext>
            </p:extLst>
          </p:nvPr>
        </p:nvGraphicFramePr>
        <p:xfrm>
          <a:off x="457200" y="1879598"/>
          <a:ext cx="8229600" cy="3126175"/>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2. Multiple enterprise systems containing basic PEOPLE data (Cornell Community)</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Duplicate entry of people, increased overhead/costs to maintain across multiple systems, inaccurate reporting, incompleteness of data and data currency.</a:t>
                      </a:r>
                      <a:r>
                        <a:rPr lang="en-US" dirty="0" smtClean="0">
                          <a:effectLst/>
                        </a:rPr>
                        <a:t> </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Design and implement technological solutions that will validate and synchronize PEOPLE data across multiple enterprise systems.  Define and implement business processes that support multiple points of data entry and common data management processes.</a:t>
                      </a:r>
                      <a:r>
                        <a:rPr lang="en-US" dirty="0" smtClean="0">
                          <a:effectLst/>
                        </a:rPr>
                        <a:t> </a:t>
                      </a:r>
                      <a:endParaRPr lang="en-US" dirty="0"/>
                    </a:p>
                  </a:txBody>
                  <a:tcPr/>
                </a:tc>
                <a:tc hMerge="1">
                  <a:txBody>
                    <a:bodyPr/>
                    <a:lstStyle/>
                    <a:p>
                      <a:endParaRPr lang="en-US" dirty="0"/>
                    </a:p>
                  </a:txBody>
                  <a:tcPr/>
                </a:tc>
              </a:tr>
            </a:tbl>
          </a:graphicData>
        </a:graphic>
      </p:graphicFrame>
      <p:sp>
        <p:nvSpPr>
          <p:cNvPr id="10"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252622239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D61A4A2-9723-A542-8150-F1A40481457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23</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4255680256"/>
              </p:ext>
            </p:extLst>
          </p:nvPr>
        </p:nvGraphicFramePr>
        <p:xfrm>
          <a:off x="457200" y="1879598"/>
          <a:ext cx="8229600" cy="3108960"/>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3. Provisioning and De-Provisioning Process </a:t>
                      </a:r>
                    </a:p>
                    <a:p>
                      <a:r>
                        <a:rPr lang="en-US" sz="1200" b="1" i="1" kern="1200" dirty="0" smtClean="0">
                          <a:solidFill>
                            <a:schemeClr val="lt1"/>
                          </a:solidFill>
                          <a:effectLst/>
                          <a:latin typeface="+mn-lt"/>
                          <a:ea typeface="+mn-ea"/>
                          <a:cs typeface="+mn-cs"/>
                        </a:rPr>
                        <a:t>(including the identification, administration and termination of identities with access to information systems, buildings and data.)</a:t>
                      </a:r>
                      <a:endParaRPr lang="en-US" sz="12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Improper provisioning will result in technical, data privacy, user access, incorrect privileges (based on roles, rules and policies) and increased system and business administration costs.</a:t>
                      </a:r>
                      <a:r>
                        <a:rPr lang="en-US" dirty="0" smtClean="0">
                          <a:effectLst/>
                        </a:rPr>
                        <a:t> </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Re-design and implement technological solutions to facilitate common, consistent, automated provisioning/de-provisioning solutions that scale multiple enterprise systems.</a:t>
                      </a:r>
                      <a:r>
                        <a:rPr lang="en-US" dirty="0" smtClean="0">
                          <a:effectLst/>
                        </a:rPr>
                        <a:t> </a:t>
                      </a:r>
                      <a:endParaRPr lang="en-US" dirty="0"/>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75124139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D61A4A2-9723-A542-8150-F1A40481457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24</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1389749815"/>
              </p:ext>
            </p:extLst>
          </p:nvPr>
        </p:nvGraphicFramePr>
        <p:xfrm>
          <a:off x="457200" y="1879598"/>
          <a:ext cx="8229600" cy="2851856"/>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4. Lack of internal talent and resources </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Delay in the design, development, integration, remediation and troubleshooting for the University’s most complex, mission critical, administrative applications. </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Employ skilled consultants paired with internal leadership for project implementation phase.  Plan for post-deployment, operational transition that will enable resources to provide timely support solutions. </a:t>
                      </a:r>
                      <a:endParaRPr lang="en-US" dirty="0"/>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383785208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D61A4A2-9723-A542-8150-F1A40481457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25</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410849378"/>
              </p:ext>
            </p:extLst>
          </p:nvPr>
        </p:nvGraphicFramePr>
        <p:xfrm>
          <a:off x="457200" y="1879598"/>
          <a:ext cx="8229600" cy="2411871"/>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5. Multiple time collection applications</a:t>
                      </a:r>
                      <a:r>
                        <a:rPr lang="en-US" dirty="0" smtClean="0">
                          <a:effectLst/>
                        </a:rPr>
                        <a:t> </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Maintaining multiple time collection systems (1 vendor application and 1 custom application) time collection system (COLTS) is used for collecting hourly time for 9000 users.  System is tightly coupled with PeopleSoft.</a:t>
                      </a:r>
                      <a:r>
                        <a:rPr lang="en-US" dirty="0" smtClean="0">
                          <a:effectLst/>
                        </a:rPr>
                        <a:t> </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425630802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D61A4A2-9723-A542-8150-F1A40481457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26</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2123310194"/>
              </p:ext>
            </p:extLst>
          </p:nvPr>
        </p:nvGraphicFramePr>
        <p:xfrm>
          <a:off x="457200" y="1879598"/>
          <a:ext cx="8229600" cy="2194559"/>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6. Applications/interfaces designed and using current PeopleSoft data constructs and values</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Applications and interfaces designed around the PeopleSoft data construct and values may not be operational. </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Identify impacted applications/interfaces and engage application stewards in project.</a:t>
                      </a:r>
                      <a:r>
                        <a:rPr lang="en-US" dirty="0" smtClean="0">
                          <a:effectLst/>
                        </a:rPr>
                        <a:t> </a:t>
                      </a:r>
                      <a:endParaRPr lang="en-US" sz="1800" kern="1200" dirty="0" smtClean="0">
                        <a:solidFill>
                          <a:schemeClr val="dk1"/>
                        </a:solidFill>
                        <a:effectLst/>
                        <a:latin typeface="+mn-lt"/>
                        <a:ea typeface="+mn-ea"/>
                        <a:cs typeface="+mn-cs"/>
                      </a:endParaRPr>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350912393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D61A4A2-9723-A542-8150-F1A404814577}"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27</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2172862754"/>
              </p:ext>
            </p:extLst>
          </p:nvPr>
        </p:nvGraphicFramePr>
        <p:xfrm>
          <a:off x="457200" y="1879598"/>
          <a:ext cx="8229600" cy="2851855"/>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7. Historical data retention in PeopleSoft and data warehouses</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Continued use of outdated (“stale”) data from PeopleSoft and/or data warehouses can result in inaccurate reporting, proliferation of stale data to shadow systems, compliance/regulatory/legal issues if misinterpreted.</a:t>
                      </a:r>
                      <a:r>
                        <a:rPr lang="en-US" dirty="0" smtClean="0">
                          <a:effectLst/>
                        </a:rPr>
                        <a:t> </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Design and implement a technological solution that illustrates and re-enforces the state of the HRMS data in PeopleSoft and existing data warehouse(s).</a:t>
                      </a:r>
                      <a:r>
                        <a:rPr lang="en-US" dirty="0" smtClean="0">
                          <a:effectLst/>
                        </a:rPr>
                        <a:t> </a:t>
                      </a:r>
                      <a:endParaRPr lang="en-US" sz="1800" kern="1200" dirty="0" smtClean="0">
                        <a:solidFill>
                          <a:schemeClr val="dk1"/>
                        </a:solidFill>
                        <a:effectLst/>
                        <a:latin typeface="+mn-lt"/>
                        <a:ea typeface="+mn-ea"/>
                        <a:cs typeface="+mn-cs"/>
                      </a:endParaRPr>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316545562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hlinkClick r:id="rId3"/>
              </a:rPr>
              <a:t>Estimate Subtotals</a:t>
            </a:r>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28</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238175228"/>
              </p:ext>
            </p:extLst>
          </p:nvPr>
        </p:nvGraphicFramePr>
        <p:xfrm>
          <a:off x="932891" y="1082312"/>
          <a:ext cx="7747654" cy="3478460"/>
        </p:xfrm>
        <a:graphic>
          <a:graphicData uri="http://schemas.openxmlformats.org/drawingml/2006/table">
            <a:tbl>
              <a:tblPr firstRow="1" bandRow="1">
                <a:tableStyleId>{3C2FFA5D-87B4-456A-9821-1D502468CF0F}</a:tableStyleId>
              </a:tblPr>
              <a:tblGrid>
                <a:gridCol w="4187437"/>
                <a:gridCol w="1778822"/>
                <a:gridCol w="1781395"/>
              </a:tblGrid>
              <a:tr h="668983">
                <a:tc>
                  <a:txBody>
                    <a:bodyPr/>
                    <a:lstStyle/>
                    <a:p>
                      <a:pPr algn="l" fontAlgn="ctr"/>
                      <a:r>
                        <a:rPr lang="en-US" sz="1800" u="none" strike="noStrike" dirty="0">
                          <a:effectLst/>
                        </a:rPr>
                        <a:t>Category</a:t>
                      </a:r>
                      <a:endParaRPr lang="en-US" sz="1800" b="1" i="0" u="none" strike="noStrike" dirty="0">
                        <a:effectLst/>
                        <a:latin typeface="Arial"/>
                      </a:endParaRPr>
                    </a:p>
                  </a:txBody>
                  <a:tcPr marL="12700" marR="12700" marT="12700" marB="0" anchor="ctr"/>
                </a:tc>
                <a:tc>
                  <a:txBody>
                    <a:bodyPr/>
                    <a:lstStyle/>
                    <a:p>
                      <a:pPr algn="r" fontAlgn="t"/>
                      <a:r>
                        <a:rPr lang="en-US" sz="1800" u="none" strike="noStrike" dirty="0" smtClean="0">
                          <a:effectLst/>
                        </a:rPr>
                        <a:t>Lower Estimate</a:t>
                      </a:r>
                      <a:endParaRPr lang="en-US" sz="1800" b="1" i="0" u="none" strike="noStrike" dirty="0">
                        <a:effectLst/>
                        <a:latin typeface="Arial"/>
                      </a:endParaRPr>
                    </a:p>
                  </a:txBody>
                  <a:tcPr marL="12700" marR="12700" marT="12700" marB="0"/>
                </a:tc>
                <a:tc>
                  <a:txBody>
                    <a:bodyPr/>
                    <a:lstStyle/>
                    <a:p>
                      <a:pPr algn="r" fontAlgn="t"/>
                      <a:r>
                        <a:rPr lang="en-US" sz="1800" u="none" strike="noStrike" dirty="0">
                          <a:effectLst/>
                        </a:rPr>
                        <a:t>Upper </a:t>
                      </a:r>
                      <a:r>
                        <a:rPr lang="en-US" sz="1800" u="none" strike="noStrike" dirty="0" smtClean="0">
                          <a:effectLst/>
                        </a:rPr>
                        <a:t>Estimate</a:t>
                      </a:r>
                      <a:endParaRPr lang="en-US" sz="1800" b="1" i="0" u="none" strike="noStrike" dirty="0">
                        <a:effectLst/>
                        <a:latin typeface="Arial"/>
                      </a:endParaRPr>
                    </a:p>
                  </a:txBody>
                  <a:tcPr marL="12700" marR="12700" marT="12700" marB="0"/>
                </a:tc>
              </a:tr>
              <a:tr h="469993">
                <a:tc>
                  <a:txBody>
                    <a:bodyPr/>
                    <a:lstStyle/>
                    <a:p>
                      <a:pPr algn="l" fontAlgn="t"/>
                      <a:r>
                        <a:rPr lang="en-US" sz="1600" b="0" i="0" u="none" strike="noStrike" dirty="0">
                          <a:effectLst/>
                          <a:latin typeface="Arial"/>
                        </a:rPr>
                        <a:t>Identify Management and IT Security</a:t>
                      </a:r>
                    </a:p>
                  </a:txBody>
                  <a:tcPr marL="12700" marR="12700" marT="12700" marB="0"/>
                </a:tc>
                <a:tc>
                  <a:txBody>
                    <a:bodyPr/>
                    <a:lstStyle/>
                    <a:p>
                      <a:pPr algn="r" fontAlgn="t"/>
                      <a:r>
                        <a:rPr lang="en-US" sz="1600" b="0" i="0" u="none" strike="noStrike">
                          <a:effectLst/>
                          <a:latin typeface="Arial"/>
                        </a:rPr>
                        <a:t> $212,000 </a:t>
                      </a:r>
                    </a:p>
                  </a:txBody>
                  <a:tcPr marL="12700" marR="12700" marT="12700" marB="0"/>
                </a:tc>
                <a:tc>
                  <a:txBody>
                    <a:bodyPr/>
                    <a:lstStyle/>
                    <a:p>
                      <a:pPr algn="r" fontAlgn="t"/>
                      <a:r>
                        <a:rPr lang="en-US" sz="1600" b="0" i="0" u="none" strike="noStrike">
                          <a:effectLst/>
                          <a:latin typeface="Arial"/>
                        </a:rPr>
                        <a:t> $318,000 </a:t>
                      </a:r>
                    </a:p>
                  </a:txBody>
                  <a:tcPr marL="12700" marR="12700" marT="12700" marB="0"/>
                </a:tc>
              </a:tr>
              <a:tr h="414304">
                <a:tc>
                  <a:txBody>
                    <a:bodyPr/>
                    <a:lstStyle/>
                    <a:p>
                      <a:pPr algn="l" fontAlgn="t"/>
                      <a:r>
                        <a:rPr lang="en-US" sz="1600" b="0" i="0" u="none" strike="noStrike" dirty="0">
                          <a:effectLst/>
                          <a:latin typeface="Arial"/>
                        </a:rPr>
                        <a:t>Direct, Core Workday transactional impact</a:t>
                      </a:r>
                    </a:p>
                  </a:txBody>
                  <a:tcPr marL="12700" marR="12700" marT="12700" marB="0"/>
                </a:tc>
                <a:tc>
                  <a:txBody>
                    <a:bodyPr/>
                    <a:lstStyle/>
                    <a:p>
                      <a:pPr algn="r" fontAlgn="t"/>
                      <a:r>
                        <a:rPr lang="en-US" sz="1600" b="0" i="0" u="none" strike="noStrike">
                          <a:effectLst/>
                          <a:latin typeface="Arial"/>
                        </a:rPr>
                        <a:t> $1,067,000 </a:t>
                      </a:r>
                    </a:p>
                  </a:txBody>
                  <a:tcPr marL="12700" marR="12700" marT="12700" marB="0"/>
                </a:tc>
                <a:tc>
                  <a:txBody>
                    <a:bodyPr/>
                    <a:lstStyle/>
                    <a:p>
                      <a:pPr algn="r" fontAlgn="t"/>
                      <a:r>
                        <a:rPr lang="en-US" sz="1600" b="0" i="0" u="none" strike="noStrike">
                          <a:effectLst/>
                          <a:latin typeface="Arial"/>
                        </a:rPr>
                        <a:t> $1,853,500 </a:t>
                      </a:r>
                    </a:p>
                  </a:txBody>
                  <a:tcPr marL="12700" marR="12700" marT="12700" marB="0"/>
                </a:tc>
              </a:tr>
              <a:tr h="426728">
                <a:tc>
                  <a:txBody>
                    <a:bodyPr/>
                    <a:lstStyle/>
                    <a:p>
                      <a:pPr algn="l" fontAlgn="t"/>
                      <a:r>
                        <a:rPr lang="en-US" sz="1600" b="0" i="0" u="none" strike="noStrike">
                          <a:effectLst/>
                          <a:latin typeface="Arial"/>
                        </a:rPr>
                        <a:t>Data deliver, warehouses and BI</a:t>
                      </a:r>
                    </a:p>
                  </a:txBody>
                  <a:tcPr marL="12700" marR="12700" marT="12700" marB="0"/>
                </a:tc>
                <a:tc>
                  <a:txBody>
                    <a:bodyPr/>
                    <a:lstStyle/>
                    <a:p>
                      <a:pPr algn="r" fontAlgn="t"/>
                      <a:r>
                        <a:rPr lang="en-US" sz="1600" b="0" i="0" u="none" strike="noStrike">
                          <a:effectLst/>
                          <a:latin typeface="Arial"/>
                        </a:rPr>
                        <a:t> $2,000,000 </a:t>
                      </a:r>
                    </a:p>
                  </a:txBody>
                  <a:tcPr marL="12700" marR="12700" marT="12700" marB="0"/>
                </a:tc>
                <a:tc>
                  <a:txBody>
                    <a:bodyPr/>
                    <a:lstStyle/>
                    <a:p>
                      <a:pPr algn="r" fontAlgn="t"/>
                      <a:r>
                        <a:rPr lang="en-US" sz="1600" b="0" i="0" u="none" strike="noStrike">
                          <a:effectLst/>
                          <a:latin typeface="Arial"/>
                        </a:rPr>
                        <a:t> $3,000,000 </a:t>
                      </a:r>
                    </a:p>
                  </a:txBody>
                  <a:tcPr marL="12700" marR="12700" marT="12700" marB="0"/>
                </a:tc>
              </a:tr>
              <a:tr h="374613">
                <a:tc>
                  <a:txBody>
                    <a:bodyPr/>
                    <a:lstStyle/>
                    <a:p>
                      <a:pPr algn="l" fontAlgn="t"/>
                      <a:r>
                        <a:rPr lang="en-US" sz="1600" b="0" i="0" u="none" strike="noStrike">
                          <a:effectLst/>
                          <a:latin typeface="Arial"/>
                        </a:rPr>
                        <a:t>Niche or unit apps</a:t>
                      </a:r>
                    </a:p>
                  </a:txBody>
                  <a:tcPr marL="12700" marR="12700" marT="12700" marB="0"/>
                </a:tc>
                <a:tc>
                  <a:txBody>
                    <a:bodyPr/>
                    <a:lstStyle/>
                    <a:p>
                      <a:pPr algn="r" fontAlgn="t"/>
                      <a:r>
                        <a:rPr lang="en-US" sz="1600" b="0" i="0" u="none" strike="noStrike">
                          <a:effectLst/>
                          <a:latin typeface="Arial"/>
                        </a:rPr>
                        <a:t> $61,000 </a:t>
                      </a:r>
                    </a:p>
                  </a:txBody>
                  <a:tcPr marL="12700" marR="12700" marT="12700" marB="0"/>
                </a:tc>
                <a:tc>
                  <a:txBody>
                    <a:bodyPr/>
                    <a:lstStyle/>
                    <a:p>
                      <a:pPr algn="r" fontAlgn="t"/>
                      <a:r>
                        <a:rPr lang="en-US" sz="1600" b="0" i="0" u="none" strike="noStrike">
                          <a:effectLst/>
                          <a:latin typeface="Arial"/>
                        </a:rPr>
                        <a:t> $90,000 </a:t>
                      </a:r>
                    </a:p>
                  </a:txBody>
                  <a:tcPr marL="12700" marR="12700" marT="12700" marB="0"/>
                </a:tc>
              </a:tr>
              <a:tr h="374613">
                <a:tc>
                  <a:txBody>
                    <a:bodyPr/>
                    <a:lstStyle/>
                    <a:p>
                      <a:pPr algn="l" fontAlgn="t"/>
                      <a:r>
                        <a:rPr lang="en-US" sz="1600" b="0" i="0" u="none" strike="noStrike">
                          <a:effectLst/>
                          <a:latin typeface="Arial"/>
                        </a:rPr>
                        <a:t>General Technical</a:t>
                      </a:r>
                    </a:p>
                  </a:txBody>
                  <a:tcPr marL="12700" marR="12700" marT="12700" marB="0"/>
                </a:tc>
                <a:tc>
                  <a:txBody>
                    <a:bodyPr/>
                    <a:lstStyle/>
                    <a:p>
                      <a:pPr algn="r" fontAlgn="t"/>
                      <a:r>
                        <a:rPr lang="en-US" sz="1600" b="0" i="0" u="none" strike="noStrike">
                          <a:effectLst/>
                          <a:latin typeface="Arial"/>
                        </a:rPr>
                        <a:t> $19,000 </a:t>
                      </a:r>
                    </a:p>
                  </a:txBody>
                  <a:tcPr marL="12700" marR="12700" marT="12700" marB="0"/>
                </a:tc>
                <a:tc>
                  <a:txBody>
                    <a:bodyPr/>
                    <a:lstStyle/>
                    <a:p>
                      <a:pPr algn="r" fontAlgn="t"/>
                      <a:r>
                        <a:rPr lang="en-US" sz="1600" b="0" i="0" u="none" strike="noStrike">
                          <a:effectLst/>
                          <a:latin typeface="Arial"/>
                        </a:rPr>
                        <a:t> $28,500 </a:t>
                      </a:r>
                    </a:p>
                  </a:txBody>
                  <a:tcPr marL="12700" marR="12700" marT="12700" marB="0"/>
                </a:tc>
              </a:tr>
              <a:tr h="374613">
                <a:tc>
                  <a:txBody>
                    <a:bodyPr/>
                    <a:lstStyle/>
                    <a:p>
                      <a:pPr algn="l" fontAlgn="t"/>
                      <a:r>
                        <a:rPr lang="en-US" sz="1600" b="0" i="0" u="none" strike="noStrike">
                          <a:effectLst/>
                          <a:latin typeface="Arial"/>
                        </a:rPr>
                        <a:t>Consult/Advise Payroll</a:t>
                      </a:r>
                    </a:p>
                  </a:txBody>
                  <a:tcPr marL="12700" marR="12700" marT="12700" marB="0"/>
                </a:tc>
                <a:tc>
                  <a:txBody>
                    <a:bodyPr/>
                    <a:lstStyle/>
                    <a:p>
                      <a:pPr algn="r" fontAlgn="t"/>
                      <a:r>
                        <a:rPr lang="en-US" sz="1600" b="0" i="0" u="none" strike="noStrike">
                          <a:effectLst/>
                          <a:latin typeface="Arial"/>
                        </a:rPr>
                        <a:t> $30,000 </a:t>
                      </a:r>
                    </a:p>
                  </a:txBody>
                  <a:tcPr marL="12700" marR="12700" marT="12700" marB="0"/>
                </a:tc>
                <a:tc>
                  <a:txBody>
                    <a:bodyPr/>
                    <a:lstStyle/>
                    <a:p>
                      <a:pPr algn="r" fontAlgn="t"/>
                      <a:r>
                        <a:rPr lang="en-US" sz="1600" b="0" i="0" u="none" strike="noStrike">
                          <a:effectLst/>
                          <a:latin typeface="Arial"/>
                        </a:rPr>
                        <a:t> $37,500 </a:t>
                      </a:r>
                    </a:p>
                  </a:txBody>
                  <a:tcPr marL="12700" marR="12700" marT="12700" marB="0"/>
                </a:tc>
              </a:tr>
              <a:tr h="374613">
                <a:tc>
                  <a:txBody>
                    <a:bodyPr/>
                    <a:lstStyle/>
                    <a:p>
                      <a:pPr algn="l" fontAlgn="ctr"/>
                      <a:r>
                        <a:rPr lang="en-US" sz="1600" b="1" i="0" u="none" strike="noStrike" dirty="0" smtClean="0">
                          <a:effectLst/>
                          <a:latin typeface="Arial"/>
                        </a:rPr>
                        <a:t>Core</a:t>
                      </a:r>
                      <a:r>
                        <a:rPr lang="en-US" sz="1600" b="1" i="0" u="none" strike="noStrike" baseline="0" dirty="0" smtClean="0">
                          <a:effectLst/>
                          <a:latin typeface="Arial"/>
                        </a:rPr>
                        <a:t> CIT Technical work totals</a:t>
                      </a:r>
                      <a:endParaRPr lang="en-US" sz="1600" b="1" i="0" u="none" strike="noStrike" dirty="0">
                        <a:effectLst/>
                        <a:latin typeface="Arial"/>
                      </a:endParaRPr>
                    </a:p>
                  </a:txBody>
                  <a:tcPr marL="12700" marR="12700" marT="12700" marB="0" anchor="ctr"/>
                </a:tc>
                <a:tc>
                  <a:txBody>
                    <a:bodyPr/>
                    <a:lstStyle/>
                    <a:p>
                      <a:pPr algn="r" fontAlgn="t"/>
                      <a:r>
                        <a:rPr lang="en-US" sz="1800" b="0" i="0" u="none" strike="noStrike" dirty="0">
                          <a:effectLst/>
                          <a:latin typeface="Arial"/>
                        </a:rPr>
                        <a:t> $3,389,000 </a:t>
                      </a:r>
                    </a:p>
                  </a:txBody>
                  <a:tcPr marL="12700" marR="12700" marT="12700" marB="0"/>
                </a:tc>
                <a:tc>
                  <a:txBody>
                    <a:bodyPr/>
                    <a:lstStyle/>
                    <a:p>
                      <a:pPr algn="r" fontAlgn="t"/>
                      <a:r>
                        <a:rPr lang="en-US" sz="1800" b="0" i="0" u="none" strike="noStrike" dirty="0">
                          <a:effectLst/>
                          <a:latin typeface="Arial"/>
                        </a:rPr>
                        <a:t> $5,327,500 </a:t>
                      </a:r>
                    </a:p>
                  </a:txBody>
                  <a:tcPr marL="12700" marR="12700" marT="12700" marB="0"/>
                </a:tc>
              </a:tr>
            </a:tbl>
          </a:graphicData>
        </a:graphic>
      </p:graphicFrame>
      <p:sp>
        <p:nvSpPr>
          <p:cNvPr id="3" name="TextBox 2"/>
          <p:cNvSpPr txBox="1"/>
          <p:nvPr/>
        </p:nvSpPr>
        <p:spPr>
          <a:xfrm>
            <a:off x="660401" y="4560772"/>
            <a:ext cx="6032421" cy="2031325"/>
          </a:xfrm>
          <a:prstGeom prst="rect">
            <a:avLst/>
          </a:prstGeom>
          <a:noFill/>
        </p:spPr>
        <p:txBody>
          <a:bodyPr wrap="none" rtlCol="0">
            <a:spAutoFit/>
          </a:bodyPr>
          <a:lstStyle/>
          <a:p>
            <a:r>
              <a:rPr lang="en-US" dirty="0" smtClean="0"/>
              <a:t>Based on $100/hour.</a:t>
            </a:r>
          </a:p>
          <a:p>
            <a:r>
              <a:rPr lang="en-US" b="1" dirty="0" smtClean="0"/>
              <a:t>Not included: </a:t>
            </a:r>
          </a:p>
          <a:p>
            <a:pPr marL="285750" indent="-285750">
              <a:buFont typeface="Arial"/>
              <a:buChar char="•"/>
            </a:pPr>
            <a:r>
              <a:rPr lang="en-US" dirty="0" smtClean="0"/>
              <a:t>Increased KRONOS license and support costs;</a:t>
            </a:r>
          </a:p>
          <a:p>
            <a:pPr marL="285750" indent="-285750">
              <a:buFont typeface="Arial"/>
              <a:buChar char="•"/>
            </a:pPr>
            <a:r>
              <a:rPr lang="en-US" dirty="0" smtClean="0"/>
              <a:t>Additional contingency for contractors ($150 to $200/hour)</a:t>
            </a:r>
          </a:p>
          <a:p>
            <a:pPr marL="285750" indent="-285750">
              <a:buFont typeface="Arial"/>
              <a:buChar char="•"/>
            </a:pPr>
            <a:r>
              <a:rPr lang="en-US" dirty="0" smtClean="0"/>
              <a:t>Changes to all systems downstream of </a:t>
            </a:r>
            <a:r>
              <a:rPr lang="en-US" dirty="0" err="1" smtClean="0"/>
              <a:t>datamarts</a:t>
            </a:r>
            <a:r>
              <a:rPr lang="en-US" dirty="0" smtClean="0"/>
              <a:t>;</a:t>
            </a:r>
            <a:endParaRPr lang="en-US" dirty="0"/>
          </a:p>
          <a:p>
            <a:pPr marL="285750" indent="-285750">
              <a:buFont typeface="Arial"/>
              <a:buChar char="•"/>
            </a:pPr>
            <a:r>
              <a:rPr lang="en-US" dirty="0" smtClean="0"/>
              <a:t>All time for functional team members;</a:t>
            </a:r>
          </a:p>
          <a:p>
            <a:pPr marL="285750" indent="-285750">
              <a:buFont typeface="Arial"/>
              <a:buChar char="•"/>
            </a:pPr>
            <a:r>
              <a:rPr lang="en-US" dirty="0" smtClean="0"/>
              <a:t>Technical Project overhead.</a:t>
            </a:r>
            <a:endParaRPr lang="en-US" dirty="0"/>
          </a:p>
        </p:txBody>
      </p:sp>
    </p:spTree>
    <p:extLst>
      <p:ext uri="{BB962C8B-B14F-4D97-AF65-F5344CB8AC3E}">
        <p14:creationId xmlns:p14="http://schemas.microsoft.com/office/powerpoint/2010/main" val="268377131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3"/>
              </a:rPr>
              <a:t>Estimate Subtotals</a:t>
            </a:r>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29</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497817792"/>
              </p:ext>
            </p:extLst>
          </p:nvPr>
        </p:nvGraphicFramePr>
        <p:xfrm>
          <a:off x="660400" y="1274750"/>
          <a:ext cx="7420567" cy="2758311"/>
        </p:xfrm>
        <a:graphic>
          <a:graphicData uri="http://schemas.openxmlformats.org/drawingml/2006/table">
            <a:tbl>
              <a:tblPr firstRow="1" bandRow="1">
                <a:tableStyleId>{284E427A-3D55-4303-BF80-6455036E1DE7}</a:tableStyleId>
              </a:tblPr>
              <a:tblGrid>
                <a:gridCol w="4010654"/>
                <a:gridCol w="1703724"/>
                <a:gridCol w="1706189"/>
              </a:tblGrid>
              <a:tr h="496583">
                <a:tc>
                  <a:txBody>
                    <a:bodyPr/>
                    <a:lstStyle/>
                    <a:p>
                      <a:pPr algn="l" fontAlgn="ctr"/>
                      <a:r>
                        <a:rPr lang="en-US" sz="1800" u="none" strike="noStrike" dirty="0">
                          <a:effectLst/>
                        </a:rPr>
                        <a:t>Category</a:t>
                      </a:r>
                      <a:endParaRPr lang="en-US" sz="1800" b="1" i="0" u="none" strike="noStrike" dirty="0">
                        <a:effectLst/>
                        <a:latin typeface="Arial"/>
                      </a:endParaRPr>
                    </a:p>
                  </a:txBody>
                  <a:tcPr marL="12700" marR="12700" marT="12700" marB="0" anchor="ctr"/>
                </a:tc>
                <a:tc>
                  <a:txBody>
                    <a:bodyPr/>
                    <a:lstStyle/>
                    <a:p>
                      <a:pPr algn="r" fontAlgn="t"/>
                      <a:r>
                        <a:rPr lang="en-US" sz="1800" u="none" strike="noStrike" dirty="0" smtClean="0">
                          <a:effectLst/>
                        </a:rPr>
                        <a:t>Lower Estimate</a:t>
                      </a:r>
                      <a:endParaRPr lang="en-US" sz="1800" b="1" i="0" u="none" strike="noStrike" dirty="0">
                        <a:effectLst/>
                        <a:latin typeface="Arial"/>
                      </a:endParaRPr>
                    </a:p>
                  </a:txBody>
                  <a:tcPr marL="12700" marR="12700" marT="12700" marB="0"/>
                </a:tc>
                <a:tc>
                  <a:txBody>
                    <a:bodyPr/>
                    <a:lstStyle/>
                    <a:p>
                      <a:pPr algn="r" fontAlgn="t"/>
                      <a:r>
                        <a:rPr lang="en-US" sz="1800" u="none" strike="noStrike" dirty="0">
                          <a:effectLst/>
                        </a:rPr>
                        <a:t>Upper </a:t>
                      </a:r>
                      <a:r>
                        <a:rPr lang="en-US" sz="1800" u="none" strike="noStrike" dirty="0" smtClean="0">
                          <a:effectLst/>
                        </a:rPr>
                        <a:t>Estimate</a:t>
                      </a:r>
                      <a:endParaRPr lang="en-US" sz="1800" b="1" i="0" u="none" strike="noStrike" dirty="0">
                        <a:effectLst/>
                        <a:latin typeface="Arial"/>
                      </a:endParaRPr>
                    </a:p>
                  </a:txBody>
                  <a:tcPr marL="12700" marR="12700" marT="12700" marB="0"/>
                </a:tc>
              </a:tr>
              <a:tr h="348874">
                <a:tc>
                  <a:txBody>
                    <a:bodyPr/>
                    <a:lstStyle/>
                    <a:p>
                      <a:pPr algn="l" fontAlgn="t"/>
                      <a:r>
                        <a:rPr lang="en-US" sz="1600" u="none" strike="noStrike" dirty="0" smtClean="0">
                          <a:effectLst/>
                        </a:rPr>
                        <a:t>Technical labor </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 $3,389,000 </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 $5,327,500 </a:t>
                      </a:r>
                      <a:endParaRPr lang="en-US" sz="1600" b="0" i="0" u="none" strike="noStrike" dirty="0">
                        <a:effectLst/>
                        <a:latin typeface="Arial"/>
                      </a:endParaRPr>
                    </a:p>
                  </a:txBody>
                  <a:tcPr marL="12700" marR="12700" marT="12700" marB="0"/>
                </a:tc>
              </a:tr>
              <a:tr h="307536">
                <a:tc>
                  <a:txBody>
                    <a:bodyPr/>
                    <a:lstStyle/>
                    <a:p>
                      <a:pPr algn="l" fontAlgn="t"/>
                      <a:r>
                        <a:rPr lang="en-US" sz="1600" u="none" strike="noStrike" dirty="0" err="1" smtClean="0">
                          <a:effectLst/>
                        </a:rPr>
                        <a:t>Kronos</a:t>
                      </a:r>
                      <a:r>
                        <a:rPr lang="en-US" sz="1600" u="none" strike="noStrike" dirty="0" smtClean="0">
                          <a:effectLst/>
                        </a:rPr>
                        <a:t> licenses</a:t>
                      </a:r>
                      <a:r>
                        <a:rPr lang="en-US" sz="1600" u="none" strike="noStrike" baseline="0" dirty="0" smtClean="0">
                          <a:effectLst/>
                        </a:rPr>
                        <a:t> , VMs,  and 1</a:t>
                      </a:r>
                      <a:r>
                        <a:rPr lang="en-US" sz="1600" u="none" strike="noStrike" baseline="30000" dirty="0" smtClean="0">
                          <a:effectLst/>
                        </a:rPr>
                        <a:t>st</a:t>
                      </a:r>
                      <a:r>
                        <a:rPr lang="en-US" sz="1600" u="none" strike="noStrike" baseline="0" dirty="0" smtClean="0">
                          <a:effectLst/>
                        </a:rPr>
                        <a:t> year support:</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$410,000</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$410,00</a:t>
                      </a:r>
                      <a:endParaRPr lang="en-US" sz="1600" b="0" i="0" u="none" strike="noStrike" dirty="0">
                        <a:effectLst/>
                        <a:latin typeface="Arial"/>
                      </a:endParaRPr>
                    </a:p>
                  </a:txBody>
                  <a:tcPr marL="12700" marR="12700" marT="12700" marB="0"/>
                </a:tc>
              </a:tr>
              <a:tr h="504872">
                <a:tc>
                  <a:txBody>
                    <a:bodyPr/>
                    <a:lstStyle/>
                    <a:p>
                      <a:pPr algn="l" fontAlgn="t"/>
                      <a:r>
                        <a:rPr lang="en-US" sz="1600" u="none" strike="noStrike" dirty="0" smtClean="0">
                          <a:effectLst/>
                        </a:rPr>
                        <a:t>Contingency for $150/</a:t>
                      </a:r>
                      <a:r>
                        <a:rPr lang="en-US" sz="1600" u="none" strike="noStrike" baseline="0" dirty="0" smtClean="0">
                          <a:effectLst/>
                        </a:rPr>
                        <a:t> hour </a:t>
                      </a:r>
                      <a:r>
                        <a:rPr lang="en-US" sz="1600" u="none" strike="noStrike" dirty="0" smtClean="0">
                          <a:effectLst/>
                        </a:rPr>
                        <a:t>contractors for ½ of the work</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$500,000</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$750,000</a:t>
                      </a:r>
                      <a:endParaRPr lang="en-US" sz="1600" b="0" i="0" u="none" strike="noStrike" dirty="0">
                        <a:effectLst/>
                        <a:latin typeface="Arial"/>
                      </a:endParaRPr>
                    </a:p>
                  </a:txBody>
                  <a:tcPr marL="12700" marR="12700" marT="12700" marB="0"/>
                </a:tc>
              </a:tr>
              <a:tr h="504872">
                <a:tc>
                  <a:txBody>
                    <a:bodyPr/>
                    <a:lstStyle/>
                    <a:p>
                      <a:pPr algn="l" fontAlgn="t"/>
                      <a:r>
                        <a:rPr lang="en-US" sz="1600" u="none" strike="noStrike" dirty="0" smtClean="0">
                          <a:effectLst/>
                        </a:rPr>
                        <a:t>Changes to all down stream systems (a complete guess!)</a:t>
                      </a:r>
                      <a:endParaRPr lang="en-US" sz="1600" b="0" i="0" u="none" strike="noStrike" dirty="0">
                        <a:effectLst/>
                        <a:latin typeface="Arial"/>
                      </a:endParaRPr>
                    </a:p>
                  </a:txBody>
                  <a:tcPr marL="12700" marR="12700" marT="12700" marB="0"/>
                </a:tc>
                <a:tc>
                  <a:txBody>
                    <a:bodyPr/>
                    <a:lstStyle/>
                    <a:p>
                      <a:pPr algn="r" fontAlgn="t"/>
                      <a:r>
                        <a:rPr lang="en-US" sz="1600" u="none" strike="noStrike" dirty="0">
                          <a:effectLst/>
                        </a:rPr>
                        <a:t> </a:t>
                      </a:r>
                      <a:r>
                        <a:rPr lang="en-US" sz="1600" u="none" strike="noStrike" dirty="0" smtClean="0">
                          <a:effectLst/>
                        </a:rPr>
                        <a:t>$100,000</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$500,000</a:t>
                      </a:r>
                      <a:endParaRPr lang="en-US" sz="1600" b="0" i="0" u="none" strike="noStrike" dirty="0">
                        <a:effectLst/>
                        <a:latin typeface="Arial"/>
                      </a:endParaRPr>
                    </a:p>
                  </a:txBody>
                  <a:tcPr marL="12700" marR="12700" marT="12700" marB="0"/>
                </a:tc>
              </a:tr>
              <a:tr h="278074">
                <a:tc>
                  <a:txBody>
                    <a:bodyPr/>
                    <a:lstStyle/>
                    <a:p>
                      <a:pPr algn="l" fontAlgn="t"/>
                      <a:r>
                        <a:rPr lang="en-US" sz="1600" u="none" strike="noStrike" dirty="0" smtClean="0">
                          <a:effectLst/>
                        </a:rPr>
                        <a:t>Technical</a:t>
                      </a:r>
                      <a:r>
                        <a:rPr lang="en-US" sz="1600" u="none" strike="noStrike" baseline="0" dirty="0" smtClean="0">
                          <a:effectLst/>
                        </a:rPr>
                        <a:t> Project overhead (15%)</a:t>
                      </a:r>
                      <a:endParaRPr lang="en-US" sz="1600" b="0" i="0" u="none" strike="noStrike" dirty="0">
                        <a:effectLst/>
                        <a:latin typeface="Arial"/>
                      </a:endParaRPr>
                    </a:p>
                  </a:txBody>
                  <a:tcPr marL="12700" marR="12700" marT="12700" marB="0"/>
                </a:tc>
                <a:tc>
                  <a:txBody>
                    <a:bodyPr/>
                    <a:lstStyle/>
                    <a:p>
                      <a:pPr algn="r" fontAlgn="t"/>
                      <a:r>
                        <a:rPr lang="en-US" sz="1600" u="none" strike="noStrike" dirty="0">
                          <a:effectLst/>
                        </a:rPr>
                        <a:t> </a:t>
                      </a:r>
                      <a:r>
                        <a:rPr lang="en-US" sz="1600" u="none" strike="noStrike" dirty="0" smtClean="0">
                          <a:effectLst/>
                        </a:rPr>
                        <a:t>$525,000</a:t>
                      </a:r>
                      <a:endParaRPr lang="en-US" sz="1600" b="0" i="0" u="none" strike="noStrike" dirty="0">
                        <a:effectLst/>
                        <a:latin typeface="Arial"/>
                      </a:endParaRPr>
                    </a:p>
                  </a:txBody>
                  <a:tcPr marL="12700" marR="12700" marT="12700" marB="0"/>
                </a:tc>
                <a:tc>
                  <a:txBody>
                    <a:bodyPr/>
                    <a:lstStyle/>
                    <a:p>
                      <a:pPr algn="r" fontAlgn="t"/>
                      <a:r>
                        <a:rPr lang="en-US" sz="1600" u="none" strike="noStrike" dirty="0">
                          <a:effectLst/>
                        </a:rPr>
                        <a:t> $37,500 </a:t>
                      </a:r>
                      <a:endParaRPr lang="en-US" sz="1600" b="0" i="0" u="none" strike="noStrike" dirty="0">
                        <a:effectLst/>
                        <a:latin typeface="Arial"/>
                      </a:endParaRPr>
                    </a:p>
                  </a:txBody>
                  <a:tcPr marL="12700" marR="12700" marT="12700" marB="0"/>
                </a:tc>
              </a:tr>
              <a:tr h="278074">
                <a:tc>
                  <a:txBody>
                    <a:bodyPr/>
                    <a:lstStyle/>
                    <a:p>
                      <a:pPr algn="l" fontAlgn="ctr"/>
                      <a:r>
                        <a:rPr lang="en-US" sz="2000" u="none" strike="noStrike" dirty="0" smtClean="0">
                          <a:effectLst/>
                        </a:rPr>
                        <a:t>Most complete estimate</a:t>
                      </a:r>
                      <a:endParaRPr lang="en-US" sz="2000" b="0" i="0" u="none" strike="noStrike" dirty="0">
                        <a:effectLst/>
                        <a:latin typeface="Arial"/>
                      </a:endParaRPr>
                    </a:p>
                  </a:txBody>
                  <a:tcPr marL="12700" marR="12700" marT="12700" marB="0" anchor="ctr"/>
                </a:tc>
                <a:tc>
                  <a:txBody>
                    <a:bodyPr/>
                    <a:lstStyle/>
                    <a:p>
                      <a:pPr algn="r" fontAlgn="b"/>
                      <a:r>
                        <a:rPr lang="en-US" sz="2000" b="0" i="0" u="none" strike="noStrike" dirty="0">
                          <a:solidFill>
                            <a:srgbClr val="000000"/>
                          </a:solidFill>
                          <a:effectLst/>
                          <a:latin typeface="Calibri"/>
                        </a:rPr>
                        <a:t>$4,924,000 </a:t>
                      </a:r>
                    </a:p>
                  </a:txBody>
                  <a:tcPr marL="12700" marR="12700" marT="12700" marB="0" anchor="b"/>
                </a:tc>
                <a:tc>
                  <a:txBody>
                    <a:bodyPr/>
                    <a:lstStyle/>
                    <a:p>
                      <a:pPr algn="r" fontAlgn="b"/>
                      <a:r>
                        <a:rPr lang="en-US" sz="2000" b="0" i="0" u="none" strike="noStrike" dirty="0">
                          <a:solidFill>
                            <a:srgbClr val="000000"/>
                          </a:solidFill>
                          <a:effectLst/>
                          <a:latin typeface="Calibri"/>
                        </a:rPr>
                        <a:t>$6,615,000 </a:t>
                      </a:r>
                    </a:p>
                  </a:txBody>
                  <a:tcPr marL="12700" marR="12700" marT="12700" marB="0" anchor="b"/>
                </a:tc>
              </a:tr>
            </a:tbl>
          </a:graphicData>
        </a:graphic>
      </p:graphicFrame>
      <p:sp>
        <p:nvSpPr>
          <p:cNvPr id="3" name="TextBox 2"/>
          <p:cNvSpPr txBox="1"/>
          <p:nvPr/>
        </p:nvSpPr>
        <p:spPr>
          <a:xfrm>
            <a:off x="660400" y="4821117"/>
            <a:ext cx="4044697" cy="923330"/>
          </a:xfrm>
          <a:prstGeom prst="rect">
            <a:avLst/>
          </a:prstGeom>
          <a:noFill/>
        </p:spPr>
        <p:txBody>
          <a:bodyPr wrap="none" rtlCol="0">
            <a:spAutoFit/>
          </a:bodyPr>
          <a:lstStyle/>
          <a:p>
            <a:endParaRPr lang="en-US" dirty="0" smtClean="0"/>
          </a:p>
          <a:p>
            <a:r>
              <a:rPr lang="en-US" b="1" dirty="0" smtClean="0"/>
              <a:t>Not included: </a:t>
            </a:r>
          </a:p>
          <a:p>
            <a:pPr marL="285750" indent="-285750">
              <a:buFont typeface="Arial"/>
              <a:buChar char="•"/>
            </a:pPr>
            <a:r>
              <a:rPr lang="en-US" dirty="0" smtClean="0"/>
              <a:t>All time for functional team members;</a:t>
            </a:r>
          </a:p>
        </p:txBody>
      </p:sp>
    </p:spTree>
    <p:extLst>
      <p:ext uri="{BB962C8B-B14F-4D97-AF65-F5344CB8AC3E}">
        <p14:creationId xmlns:p14="http://schemas.microsoft.com/office/powerpoint/2010/main" val="216695599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orkday_Conte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7452" y="423362"/>
            <a:ext cx="9011876" cy="685800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5/9/11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3</a:t>
            </a:fld>
            <a:endParaRPr lang="en-US"/>
          </a:p>
        </p:txBody>
      </p:sp>
      <p:sp>
        <p:nvSpPr>
          <p:cNvPr id="9"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 Application to Application</a:t>
            </a:r>
            <a:endParaRPr lang="en-US" dirty="0"/>
          </a:p>
        </p:txBody>
      </p:sp>
    </p:spTree>
    <p:extLst>
      <p:ext uri="{BB962C8B-B14F-4D97-AF65-F5344CB8AC3E}">
        <p14:creationId xmlns:p14="http://schemas.microsoft.com/office/powerpoint/2010/main" val="133898186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Recommended next near-term steps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Understand executive expectations for the next set of HR’s workday requests.</a:t>
            </a:r>
          </a:p>
          <a:p>
            <a:r>
              <a:rPr lang="en-US" dirty="0" smtClean="0"/>
              <a:t>When IT governance approves it….</a:t>
            </a:r>
            <a:endParaRPr lang="en-US" dirty="0"/>
          </a:p>
          <a:p>
            <a:pPr lvl="1"/>
            <a:r>
              <a:rPr lang="en-US" dirty="0" smtClean="0"/>
              <a:t>Get a project manager for the Technical Implementation.</a:t>
            </a:r>
          </a:p>
          <a:p>
            <a:pPr lvl="1"/>
            <a:r>
              <a:rPr lang="en-US" dirty="0" smtClean="0"/>
              <a:t>Determine and resolve resource </a:t>
            </a:r>
            <a:r>
              <a:rPr lang="en-US" dirty="0"/>
              <a:t>contentions with </a:t>
            </a:r>
            <a:r>
              <a:rPr lang="en-US" dirty="0" smtClean="0"/>
              <a:t>KFS and KC for data delivery work in particular.</a:t>
            </a:r>
            <a:endParaRPr lang="en-US" dirty="0"/>
          </a:p>
          <a:p>
            <a:pPr lvl="1"/>
            <a:r>
              <a:rPr lang="en-US" dirty="0" smtClean="0"/>
              <a:t>Address open questions presented</a:t>
            </a:r>
          </a:p>
          <a:p>
            <a:pPr lvl="1"/>
            <a:r>
              <a:rPr lang="en-US" dirty="0" smtClean="0"/>
              <a:t>Prepare </a:t>
            </a:r>
            <a:r>
              <a:rPr lang="en-US" dirty="0"/>
              <a:t>an implementation </a:t>
            </a:r>
            <a:r>
              <a:rPr lang="en-US" dirty="0" smtClean="0"/>
              <a:t>plan</a:t>
            </a:r>
          </a:p>
          <a:p>
            <a:pPr lvl="1"/>
            <a:r>
              <a:rPr lang="en-US" dirty="0"/>
              <a:t>Prototype a few integrations technically</a:t>
            </a:r>
          </a:p>
          <a:p>
            <a:pPr lvl="1"/>
            <a:r>
              <a:rPr lang="en-US" dirty="0"/>
              <a:t>Extend PS </a:t>
            </a:r>
            <a:r>
              <a:rPr lang="en-US" dirty="0" smtClean="0"/>
              <a:t>Meta Data analysis Consulting </a:t>
            </a:r>
            <a:r>
              <a:rPr lang="en-US" dirty="0"/>
              <a:t>engagement, and </a:t>
            </a:r>
            <a:r>
              <a:rPr lang="en-US" dirty="0" smtClean="0"/>
              <a:t>try </a:t>
            </a:r>
            <a:r>
              <a:rPr lang="en-US" dirty="0"/>
              <a:t>out 1 or 2 PS </a:t>
            </a:r>
            <a:r>
              <a:rPr lang="en-US" dirty="0" err="1" smtClean="0"/>
              <a:t>remediations</a:t>
            </a:r>
            <a:endParaRPr lang="en-US" dirty="0" smtClean="0"/>
          </a:p>
          <a:p>
            <a:pPr marL="0" indent="0">
              <a:buNone/>
            </a:pPr>
            <a:endParaRPr lang="en-US" dirty="0"/>
          </a:p>
        </p:txBody>
      </p:sp>
      <p:sp>
        <p:nvSpPr>
          <p:cNvPr id="4" name="Date Placeholder 3"/>
          <p:cNvSpPr>
            <a:spLocks noGrp="1"/>
          </p:cNvSpPr>
          <p:nvPr>
            <p:ph type="dt" sz="half" idx="10"/>
          </p:nvPr>
        </p:nvSpPr>
        <p:spPr/>
        <p:txBody>
          <a:bodyPr/>
          <a:lstStyle/>
          <a:p>
            <a:fld id="{9356FF94-F390-FE47-8880-9FE92DBF8004}"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30</a:t>
            </a:fld>
            <a:endParaRPr lang="en-US"/>
          </a:p>
        </p:txBody>
      </p:sp>
    </p:spTree>
    <p:extLst>
      <p:ext uri="{BB962C8B-B14F-4D97-AF65-F5344CB8AC3E}">
        <p14:creationId xmlns:p14="http://schemas.microsoft.com/office/powerpoint/2010/main" val="17548537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orkday_Conte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267" y="419755"/>
            <a:ext cx="9011876" cy="6858000"/>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5/9/11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4</a:t>
            </a:fld>
            <a:endParaRPr lang="en-US"/>
          </a:p>
        </p:txBody>
      </p:sp>
      <p:sp>
        <p:nvSpPr>
          <p:cNvPr id="9"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 Application to Application</a:t>
            </a:r>
            <a:endParaRPr lang="en-US" dirty="0"/>
          </a:p>
        </p:txBody>
      </p:sp>
      <p:sp>
        <p:nvSpPr>
          <p:cNvPr id="2" name="Rounded Rectangular Callout 1"/>
          <p:cNvSpPr/>
          <p:nvPr/>
        </p:nvSpPr>
        <p:spPr>
          <a:xfrm>
            <a:off x="6553200" y="1881426"/>
            <a:ext cx="1828800" cy="605947"/>
          </a:xfrm>
          <a:prstGeom prst="wedgeRoundRectCallout">
            <a:avLst>
              <a:gd name="adj1" fmla="val -117840"/>
              <a:gd name="adj2" fmla="val 272700"/>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Enterprise Learning Mgmt.</a:t>
            </a:r>
            <a:endParaRPr lang="en-US" sz="1600" dirty="0"/>
          </a:p>
        </p:txBody>
      </p:sp>
      <p:sp>
        <p:nvSpPr>
          <p:cNvPr id="10" name="Rounded Rectangular Callout 9"/>
          <p:cNvSpPr/>
          <p:nvPr/>
        </p:nvSpPr>
        <p:spPr>
          <a:xfrm>
            <a:off x="6581821" y="2825734"/>
            <a:ext cx="1800179" cy="869071"/>
          </a:xfrm>
          <a:prstGeom prst="wedgeRoundRectCallout">
            <a:avLst>
              <a:gd name="adj1" fmla="val -119584"/>
              <a:gd name="adj2" fmla="val 127513"/>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Emergency Mass Notification</a:t>
            </a:r>
            <a:endParaRPr lang="en-US" sz="1600" dirty="0"/>
          </a:p>
        </p:txBody>
      </p:sp>
      <p:sp>
        <p:nvSpPr>
          <p:cNvPr id="11" name="Rounded Rectangular Callout 10"/>
          <p:cNvSpPr/>
          <p:nvPr/>
        </p:nvSpPr>
        <p:spPr>
          <a:xfrm>
            <a:off x="6581821" y="4018848"/>
            <a:ext cx="1800180" cy="654752"/>
          </a:xfrm>
          <a:prstGeom prst="wedgeRoundRectCallout">
            <a:avLst>
              <a:gd name="adj1" fmla="val -111011"/>
              <a:gd name="adj2" fmla="val 12107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Set of Identity </a:t>
            </a:r>
            <a:r>
              <a:rPr lang="en-US" sz="1600" dirty="0" err="1" smtClean="0"/>
              <a:t>Mgmt</a:t>
            </a:r>
            <a:r>
              <a:rPr lang="en-US" sz="1600" dirty="0" smtClean="0"/>
              <a:t> tools</a:t>
            </a:r>
            <a:endParaRPr lang="en-US" sz="1600" dirty="0"/>
          </a:p>
        </p:txBody>
      </p:sp>
      <p:sp>
        <p:nvSpPr>
          <p:cNvPr id="13" name="Rounded Rectangular Callout 12"/>
          <p:cNvSpPr/>
          <p:nvPr/>
        </p:nvSpPr>
        <p:spPr>
          <a:xfrm>
            <a:off x="924514" y="2825734"/>
            <a:ext cx="1836977" cy="580414"/>
          </a:xfrm>
          <a:prstGeom prst="wedgeRoundRectCallout">
            <a:avLst>
              <a:gd name="adj1" fmla="val 4795"/>
              <a:gd name="adj2" fmla="val -234033"/>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1 of 2 time collection systems.</a:t>
            </a:r>
            <a:endParaRPr lang="en-US" sz="1600" dirty="0"/>
          </a:p>
        </p:txBody>
      </p:sp>
    </p:spTree>
    <p:extLst>
      <p:ext uri="{BB962C8B-B14F-4D97-AF65-F5344CB8AC3E}">
        <p14:creationId xmlns:p14="http://schemas.microsoft.com/office/powerpoint/2010/main" val="34077402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Making use of the</a:t>
            </a:r>
            <a:br>
              <a:rPr lang="en-US" dirty="0" smtClean="0"/>
            </a:br>
            <a:r>
              <a:rPr lang="en-US" dirty="0" smtClean="0"/>
              <a:t> PeopleSoft’s Meta </a:t>
            </a:r>
            <a:r>
              <a:rPr lang="en-US" dirty="0"/>
              <a:t>Data model</a:t>
            </a:r>
          </a:p>
        </p:txBody>
      </p:sp>
      <p:sp>
        <p:nvSpPr>
          <p:cNvPr id="4" name="Date Placeholder 3"/>
          <p:cNvSpPr>
            <a:spLocks noGrp="1"/>
          </p:cNvSpPr>
          <p:nvPr>
            <p:ph type="dt" sz="half" idx="10"/>
          </p:nvPr>
        </p:nvSpPr>
        <p:spPr/>
        <p:txBody>
          <a:bodyPr/>
          <a:lstStyle/>
          <a:p>
            <a:fld id="{67868A5E-6BBA-964D-A567-0E97CDFDCD3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5</a:t>
            </a:fld>
            <a:endParaRPr lang="en-US"/>
          </a:p>
        </p:txBody>
      </p:sp>
      <p:sp>
        <p:nvSpPr>
          <p:cNvPr id="7" name="Can 6"/>
          <p:cNvSpPr/>
          <p:nvPr/>
        </p:nvSpPr>
        <p:spPr>
          <a:xfrm>
            <a:off x="457200" y="5209637"/>
            <a:ext cx="895473" cy="55352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PS DB</a:t>
            </a:r>
            <a:endParaRPr lang="en-US" dirty="0">
              <a:solidFill>
                <a:schemeClr val="tx1"/>
              </a:solidFill>
            </a:endParaRPr>
          </a:p>
        </p:txBody>
      </p:sp>
      <p:sp>
        <p:nvSpPr>
          <p:cNvPr id="8" name="Folded Corner 7"/>
          <p:cNvSpPr/>
          <p:nvPr/>
        </p:nvSpPr>
        <p:spPr>
          <a:xfrm>
            <a:off x="7342878" y="50793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9" name="Folded Corner 8"/>
          <p:cNvSpPr/>
          <p:nvPr/>
        </p:nvSpPr>
        <p:spPr>
          <a:xfrm>
            <a:off x="7495278" y="52317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10" name="Folded Corner 9"/>
          <p:cNvSpPr/>
          <p:nvPr/>
        </p:nvSpPr>
        <p:spPr>
          <a:xfrm>
            <a:off x="7647678" y="53841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11" name="Rectangle 10"/>
          <p:cNvSpPr/>
          <p:nvPr/>
        </p:nvSpPr>
        <p:spPr>
          <a:xfrm>
            <a:off x="3742890" y="5188835"/>
            <a:ext cx="942994" cy="879127"/>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Scripts</a:t>
            </a:r>
            <a:endParaRPr lang="en-US" dirty="0">
              <a:solidFill>
                <a:schemeClr val="tx1"/>
              </a:solidFill>
            </a:endParaRPr>
          </a:p>
        </p:txBody>
      </p:sp>
      <p:sp>
        <p:nvSpPr>
          <p:cNvPr id="12" name="Right Arrow 11"/>
          <p:cNvSpPr/>
          <p:nvPr/>
        </p:nvSpPr>
        <p:spPr>
          <a:xfrm>
            <a:off x="1611851" y="5384197"/>
            <a:ext cx="1709540" cy="37896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ight Arrow 12"/>
          <p:cNvSpPr/>
          <p:nvPr/>
        </p:nvSpPr>
        <p:spPr>
          <a:xfrm>
            <a:off x="5020516" y="5416757"/>
            <a:ext cx="1709540" cy="37896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ounded Rectangular Callout 14"/>
          <p:cNvSpPr/>
          <p:nvPr/>
        </p:nvSpPr>
        <p:spPr>
          <a:xfrm>
            <a:off x="3124200" y="2006600"/>
            <a:ext cx="2297482" cy="2334314"/>
          </a:xfrm>
          <a:prstGeom prst="wedgeRoundRectCallout">
            <a:avLst>
              <a:gd name="adj1" fmla="val -6121"/>
              <a:gd name="adj2" fmla="val 78067"/>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dirty="0" smtClean="0"/>
              <a:t>Scripts go through the user navigation and ultimately find the data structures used to support processes.</a:t>
            </a:r>
            <a:endParaRPr lang="en-US" dirty="0"/>
          </a:p>
        </p:txBody>
      </p:sp>
      <p:sp>
        <p:nvSpPr>
          <p:cNvPr id="17" name="Rounded Rectangular Callout 16"/>
          <p:cNvSpPr/>
          <p:nvPr/>
        </p:nvSpPr>
        <p:spPr>
          <a:xfrm>
            <a:off x="704151" y="3048000"/>
            <a:ext cx="2297482" cy="1274552"/>
          </a:xfrm>
          <a:prstGeom prst="wedgeRoundRectCallout">
            <a:avLst>
              <a:gd name="adj1" fmla="val -28386"/>
              <a:gd name="adj2" fmla="val 107960"/>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dirty="0" smtClean="0"/>
              <a:t>Code accesses data to support business processes. </a:t>
            </a:r>
            <a:endParaRPr lang="en-US" dirty="0"/>
          </a:p>
        </p:txBody>
      </p:sp>
      <p:sp>
        <p:nvSpPr>
          <p:cNvPr id="18" name="Can 17"/>
          <p:cNvSpPr/>
          <p:nvPr/>
        </p:nvSpPr>
        <p:spPr>
          <a:xfrm>
            <a:off x="904936" y="5763162"/>
            <a:ext cx="895473" cy="55352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PS Code</a:t>
            </a:r>
            <a:endParaRPr lang="en-US" dirty="0">
              <a:solidFill>
                <a:schemeClr val="tx1"/>
              </a:solidFill>
            </a:endParaRPr>
          </a:p>
        </p:txBody>
      </p:sp>
      <p:sp>
        <p:nvSpPr>
          <p:cNvPr id="19" name="Rounded Rectangular Callout 18"/>
          <p:cNvSpPr/>
          <p:nvPr/>
        </p:nvSpPr>
        <p:spPr>
          <a:xfrm>
            <a:off x="5689599" y="1507067"/>
            <a:ext cx="3285068" cy="2815485"/>
          </a:xfrm>
          <a:prstGeom prst="wedgeRoundRectCallout">
            <a:avLst>
              <a:gd name="adj1" fmla="val 22992"/>
              <a:gd name="adj2" fmla="val 77555"/>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dirty="0" smtClean="0"/>
              <a:t>PeopleSoft requires changes:</a:t>
            </a:r>
          </a:p>
          <a:p>
            <a:pPr marL="285750" indent="-285750">
              <a:buFont typeface="Arial"/>
              <a:buChar char="•"/>
            </a:pPr>
            <a:r>
              <a:rPr lang="en-US" dirty="0" smtClean="0"/>
              <a:t># setup type of tables that are impacted: 27</a:t>
            </a:r>
          </a:p>
          <a:p>
            <a:pPr marL="285750" indent="-285750">
              <a:buFont typeface="Arial"/>
              <a:buChar char="•"/>
            </a:pPr>
            <a:r>
              <a:rPr lang="en-US" dirty="0" smtClean="0"/>
              <a:t># of transactional type of tables that are impacted: 30</a:t>
            </a:r>
          </a:p>
          <a:p>
            <a:pPr marL="285750" indent="-285750">
              <a:buFont typeface="Arial"/>
              <a:buChar char="•"/>
            </a:pPr>
            <a:r>
              <a:rPr lang="en-US" dirty="0" smtClean="0"/>
              <a:t># of batch PS production control jobs to be decommissioned: 52</a:t>
            </a:r>
            <a:endParaRPr lang="en-US" sz="2000" dirty="0" smtClean="0"/>
          </a:p>
          <a:p>
            <a:endParaRPr lang="en-US" dirty="0"/>
          </a:p>
        </p:txBody>
      </p:sp>
      <p:sp>
        <p:nvSpPr>
          <p:cNvPr id="20" name="TextBox 19"/>
          <p:cNvSpPr txBox="1"/>
          <p:nvPr/>
        </p:nvSpPr>
        <p:spPr>
          <a:xfrm>
            <a:off x="436234" y="1360269"/>
            <a:ext cx="4985448" cy="830997"/>
          </a:xfrm>
          <a:prstGeom prst="rect">
            <a:avLst/>
          </a:prstGeom>
          <a:noFill/>
        </p:spPr>
        <p:txBody>
          <a:bodyPr wrap="square" rtlCol="0">
            <a:spAutoFit/>
          </a:bodyPr>
          <a:lstStyle/>
          <a:p>
            <a:r>
              <a:rPr lang="en-US" sz="2400" b="1" dirty="0" smtClean="0">
                <a:solidFill>
                  <a:srgbClr val="FF0000"/>
                </a:solidFill>
              </a:rPr>
              <a:t>DO NOT LIKE THIS SLIDE. </a:t>
            </a:r>
          </a:p>
          <a:p>
            <a:r>
              <a:rPr lang="en-US" sz="2400" b="1" dirty="0" smtClean="0">
                <a:solidFill>
                  <a:srgbClr val="FF0000"/>
                </a:solidFill>
              </a:rPr>
              <a:t>AND #S ARE REDUNDANT</a:t>
            </a:r>
            <a:endParaRPr lang="en-US" sz="2400" b="1" dirty="0">
              <a:solidFill>
                <a:srgbClr val="FF0000"/>
              </a:solidFill>
            </a:endParaRPr>
          </a:p>
        </p:txBody>
      </p:sp>
    </p:spTree>
    <p:extLst>
      <p:ext uri="{BB962C8B-B14F-4D97-AF65-F5344CB8AC3E}">
        <p14:creationId xmlns:p14="http://schemas.microsoft.com/office/powerpoint/2010/main" val="219347066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Cornell’s People Records in PeopleSoft</a:t>
            </a:r>
          </a:p>
        </p:txBody>
      </p:sp>
      <p:sp>
        <p:nvSpPr>
          <p:cNvPr id="3" name="Content Placeholder 2"/>
          <p:cNvSpPr>
            <a:spLocks noGrp="1"/>
          </p:cNvSpPr>
          <p:nvPr>
            <p:ph idx="1"/>
          </p:nvPr>
        </p:nvSpPr>
        <p:spPr/>
        <p:txBody>
          <a:bodyPr>
            <a:normAutofit fontScale="70000" lnSpcReduction="20000"/>
          </a:bodyPr>
          <a:lstStyle/>
          <a:p>
            <a:pPr marL="457200" lvl="1" indent="0">
              <a:buNone/>
            </a:pPr>
            <a:r>
              <a:rPr lang="en-US" sz="1800" dirty="0" smtClean="0">
                <a:solidFill>
                  <a:srgbClr val="000000"/>
                </a:solidFill>
              </a:rPr>
              <a:t>+ 65,449 NON-</a:t>
            </a:r>
            <a:r>
              <a:rPr lang="en-US" sz="1800" dirty="0" smtClean="0"/>
              <a:t>Student employees</a:t>
            </a:r>
          </a:p>
          <a:p>
            <a:pPr marL="457200" lvl="1" indent="0">
              <a:buNone/>
            </a:pPr>
            <a:r>
              <a:rPr lang="en-US" sz="1800" dirty="0" smtClean="0">
                <a:solidFill>
                  <a:srgbClr val="000000"/>
                </a:solidFill>
              </a:rPr>
              <a:t>+ 51,295</a:t>
            </a:r>
            <a:r>
              <a:rPr lang="en-US" sz="1800" dirty="0" smtClean="0"/>
              <a:t> </a:t>
            </a:r>
            <a:r>
              <a:rPr lang="en-US" sz="1800" dirty="0"/>
              <a:t>Student </a:t>
            </a:r>
            <a:r>
              <a:rPr lang="en-US" sz="1800" dirty="0" smtClean="0"/>
              <a:t>employees</a:t>
            </a:r>
          </a:p>
          <a:p>
            <a:pPr marL="914400" lvl="2" indent="0">
              <a:buNone/>
            </a:pPr>
            <a:r>
              <a:rPr lang="en-US" sz="2300" dirty="0">
                <a:solidFill>
                  <a:srgbClr val="000000"/>
                </a:solidFill>
              </a:rPr>
              <a:t> </a:t>
            </a:r>
            <a:r>
              <a:rPr lang="en-US" sz="2300" dirty="0" smtClean="0">
                <a:solidFill>
                  <a:srgbClr val="000000"/>
                </a:solidFill>
              </a:rPr>
              <a:t>= 116,723 </a:t>
            </a:r>
            <a:r>
              <a:rPr lang="en-US" sz="2300" dirty="0" smtClean="0"/>
              <a:t>Employees</a:t>
            </a:r>
          </a:p>
          <a:p>
            <a:pPr marL="914400" lvl="2" indent="0">
              <a:buNone/>
            </a:pPr>
            <a:endParaRPr lang="en-US" sz="2300" dirty="0" smtClean="0"/>
          </a:p>
          <a:p>
            <a:pPr marL="457200" lvl="1" indent="0">
              <a:buNone/>
            </a:pPr>
            <a:r>
              <a:rPr lang="en-US" sz="1800" dirty="0" smtClean="0">
                <a:solidFill>
                  <a:srgbClr val="000000"/>
                </a:solidFill>
              </a:rPr>
              <a:t>+ 229,417 Students</a:t>
            </a:r>
          </a:p>
          <a:p>
            <a:pPr marL="457200" lvl="1" indent="0">
              <a:buNone/>
            </a:pPr>
            <a:r>
              <a:rPr lang="en-US" sz="1800" dirty="0" smtClean="0">
                <a:solidFill>
                  <a:srgbClr val="000000"/>
                </a:solidFill>
              </a:rPr>
              <a:t>+ 191,131 Applicants</a:t>
            </a:r>
          </a:p>
          <a:p>
            <a:pPr marL="457200" lvl="1" indent="0">
              <a:buNone/>
            </a:pPr>
            <a:r>
              <a:rPr lang="en-US" sz="1800" dirty="0" smtClean="0">
                <a:solidFill>
                  <a:srgbClr val="000000"/>
                </a:solidFill>
              </a:rPr>
              <a:t>+ 761,722 Prospects</a:t>
            </a:r>
          </a:p>
          <a:p>
            <a:pPr marL="914400" lvl="2" indent="0">
              <a:buNone/>
            </a:pPr>
            <a:r>
              <a:rPr lang="en-US" sz="2300" dirty="0" smtClean="0">
                <a:solidFill>
                  <a:srgbClr val="000000"/>
                </a:solidFill>
              </a:rPr>
              <a:t>= 1,182,270 </a:t>
            </a:r>
            <a:r>
              <a:rPr lang="en-US" sz="2300" dirty="0">
                <a:solidFill>
                  <a:srgbClr val="000000"/>
                </a:solidFill>
              </a:rPr>
              <a:t>Campus Solutions </a:t>
            </a:r>
            <a:r>
              <a:rPr lang="en-US" sz="2300" dirty="0" smtClean="0">
                <a:solidFill>
                  <a:srgbClr val="000000"/>
                </a:solidFill>
              </a:rPr>
              <a:t>people</a:t>
            </a:r>
          </a:p>
          <a:p>
            <a:pPr marL="914400" lvl="2" indent="0">
              <a:buNone/>
            </a:pPr>
            <a:endParaRPr lang="en-US" sz="2300" dirty="0">
              <a:solidFill>
                <a:srgbClr val="000000"/>
              </a:solidFill>
            </a:endParaRPr>
          </a:p>
          <a:p>
            <a:pPr marL="514350" lvl="1" indent="0">
              <a:buNone/>
            </a:pPr>
            <a:r>
              <a:rPr lang="en-US" sz="1800" dirty="0" smtClean="0">
                <a:solidFill>
                  <a:srgbClr val="000000"/>
                </a:solidFill>
              </a:rPr>
              <a:t>+ 5,062 Trustees </a:t>
            </a:r>
            <a:r>
              <a:rPr lang="en-US" sz="1800" dirty="0">
                <a:solidFill>
                  <a:srgbClr val="000000"/>
                </a:solidFill>
              </a:rPr>
              <a:t>and </a:t>
            </a:r>
            <a:r>
              <a:rPr lang="en-US" sz="1800" dirty="0" smtClean="0">
                <a:solidFill>
                  <a:srgbClr val="000000"/>
                </a:solidFill>
              </a:rPr>
              <a:t>Affiliates</a:t>
            </a:r>
          </a:p>
          <a:p>
            <a:pPr marL="514350" lvl="1" indent="0">
              <a:buNone/>
            </a:pPr>
            <a:r>
              <a:rPr lang="en-US" sz="1800" dirty="0" smtClean="0">
                <a:solidFill>
                  <a:srgbClr val="000000"/>
                </a:solidFill>
              </a:rPr>
              <a:t>+ 468,018 Alumni </a:t>
            </a:r>
            <a:r>
              <a:rPr lang="en-US" sz="1800" dirty="0">
                <a:solidFill>
                  <a:srgbClr val="000000"/>
                </a:solidFill>
              </a:rPr>
              <a:t>and </a:t>
            </a:r>
            <a:r>
              <a:rPr lang="en-US" sz="1800" dirty="0" smtClean="0">
                <a:solidFill>
                  <a:srgbClr val="000000"/>
                </a:solidFill>
              </a:rPr>
              <a:t>Related</a:t>
            </a:r>
          </a:p>
          <a:p>
            <a:pPr marL="914400" lvl="2" indent="0">
              <a:buNone/>
            </a:pPr>
            <a:r>
              <a:rPr lang="en-US" sz="2300" dirty="0" smtClean="0">
                <a:solidFill>
                  <a:srgbClr val="000000"/>
                </a:solidFill>
              </a:rPr>
              <a:t>= 473,080 Contributor Relations Persons</a:t>
            </a:r>
          </a:p>
          <a:p>
            <a:pPr marL="914400" lvl="2" indent="0">
              <a:buNone/>
            </a:pPr>
            <a:endParaRPr lang="en-US" sz="2300" dirty="0" smtClean="0">
              <a:solidFill>
                <a:srgbClr val="000000"/>
              </a:solidFill>
            </a:endParaRPr>
          </a:p>
          <a:p>
            <a:pPr marL="514350" lvl="1" indent="0">
              <a:buNone/>
            </a:pPr>
            <a:r>
              <a:rPr lang="en-US" sz="2700" dirty="0" smtClean="0">
                <a:solidFill>
                  <a:srgbClr val="000000"/>
                </a:solidFill>
              </a:rPr>
              <a:t>+ </a:t>
            </a:r>
            <a:r>
              <a:rPr lang="en-US" sz="2000" dirty="0" smtClean="0">
                <a:solidFill>
                  <a:srgbClr val="000000"/>
                </a:solidFill>
              </a:rPr>
              <a:t>28,409 unidentifiable people</a:t>
            </a:r>
          </a:p>
          <a:p>
            <a:pPr marL="914400" lvl="2" indent="0">
              <a:buNone/>
            </a:pPr>
            <a:r>
              <a:rPr lang="en-US" sz="2300" b="1" dirty="0" smtClean="0"/>
              <a:t>= 1,800,452 Total People records in PeopleSoft </a:t>
            </a:r>
            <a:endParaRPr lang="en-US" sz="2600" dirty="0" smtClean="0">
              <a:solidFill>
                <a:srgbClr val="000000"/>
              </a:solidFill>
            </a:endParaRPr>
          </a:p>
          <a:p>
            <a:pPr lvl="2">
              <a:buFont typeface="Wingdings" charset="2"/>
              <a:buChar char="ü"/>
            </a:pPr>
            <a:endParaRPr lang="en-US" sz="2600" dirty="0">
              <a:solidFill>
                <a:srgbClr val="000000"/>
              </a:solidFill>
            </a:endParaRPr>
          </a:p>
          <a:p>
            <a:pPr marL="514350" lvl="1" indent="0">
              <a:buNone/>
            </a:pPr>
            <a:r>
              <a:rPr lang="en-US" sz="2100" dirty="0" smtClean="0">
                <a:solidFill>
                  <a:srgbClr val="000000"/>
                </a:solidFill>
              </a:rPr>
              <a:t>NOTE: Based on data from March 2011. The numbers are based on primary affiliations so no one is counted more than once.</a:t>
            </a:r>
            <a:endParaRPr lang="en-US" sz="2100" dirty="0">
              <a:solidFill>
                <a:srgbClr val="000000"/>
              </a:solidFill>
            </a:endParaRPr>
          </a:p>
          <a:p>
            <a:pPr lvl="1">
              <a:buFont typeface="Wingdings" charset="2"/>
              <a:buChar char="ü"/>
            </a:pPr>
            <a:endParaRPr lang="en-US" b="1" dirty="0">
              <a:solidFill>
                <a:srgbClr val="000000"/>
              </a:solidFill>
            </a:endParaRPr>
          </a:p>
          <a:p>
            <a:pPr lvl="1">
              <a:buFont typeface="Wingdings" charset="2"/>
              <a:buChar char="ü"/>
            </a:pPr>
            <a:endParaRPr lang="en-US" b="1" dirty="0">
              <a:solidFill>
                <a:srgbClr val="000000"/>
              </a:solidFill>
            </a:endParaRPr>
          </a:p>
          <a:p>
            <a:pPr lvl="2">
              <a:buFont typeface="Wingdings" charset="2"/>
              <a:buChar char="ü"/>
            </a:pPr>
            <a:endParaRPr lang="en-US" sz="2000" dirty="0">
              <a:solidFill>
                <a:srgbClr val="000000"/>
              </a:solidFill>
            </a:endParaRPr>
          </a:p>
          <a:p>
            <a:pPr lvl="2">
              <a:buFont typeface="Wingdings" charset="2"/>
              <a:buChar char="ü"/>
            </a:pPr>
            <a:endParaRPr lang="en-US" dirty="0" smtClean="0"/>
          </a:p>
          <a:p>
            <a:endParaRPr lang="en-US" dirty="0" smtClean="0"/>
          </a:p>
          <a:p>
            <a:pPr lvl="1"/>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6</a:t>
            </a:fld>
            <a:endParaRPr lang="en-US"/>
          </a:p>
        </p:txBody>
      </p:sp>
    </p:spTree>
    <p:extLst>
      <p:ext uri="{BB962C8B-B14F-4D97-AF65-F5344CB8AC3E}">
        <p14:creationId xmlns:p14="http://schemas.microsoft.com/office/powerpoint/2010/main" val="156980318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7EF352-D803-1E46-BAD6-9535B3A5FDE0}" type="datetime1">
              <a:rPr lang="en-US" smtClean="0"/>
              <a:pPr/>
              <a:t>5/9/11</a:t>
            </a:fld>
            <a:endParaRPr lang="en-US"/>
          </a:p>
        </p:txBody>
      </p:sp>
      <p:sp>
        <p:nvSpPr>
          <p:cNvPr id="3" name="Footer Placeholder 2"/>
          <p:cNvSpPr>
            <a:spLocks noGrp="1"/>
          </p:cNvSpPr>
          <p:nvPr>
            <p:ph type="ftr" sz="quarter" idx="11"/>
          </p:nvPr>
        </p:nvSpPr>
        <p:spPr/>
        <p:txBody>
          <a:bodyPr/>
          <a:lstStyle/>
          <a:p>
            <a:r>
              <a:rPr lang="en-US" smtClean="0"/>
              <a:t>CIT's report on the impact of Workday</a:t>
            </a:r>
            <a:endParaRPr lang="en-US"/>
          </a:p>
        </p:txBody>
      </p:sp>
      <p:sp>
        <p:nvSpPr>
          <p:cNvPr id="4" name="Slide Number Placeholder 3"/>
          <p:cNvSpPr>
            <a:spLocks noGrp="1"/>
          </p:cNvSpPr>
          <p:nvPr>
            <p:ph type="sldNum" sz="quarter" idx="12"/>
          </p:nvPr>
        </p:nvSpPr>
        <p:spPr/>
        <p:txBody>
          <a:bodyPr/>
          <a:lstStyle/>
          <a:p>
            <a:fld id="{E7E4E951-29B6-4F4F-85B1-AF82D8333769}" type="slidenum">
              <a:rPr lang="en-US" smtClean="0"/>
              <a:pPr/>
              <a:t>7</a:t>
            </a:fld>
            <a:endParaRPr lang="en-US"/>
          </a:p>
        </p:txBody>
      </p:sp>
      <p:pic>
        <p:nvPicPr>
          <p:cNvPr id="5" name="Picture 4" descr="Workday_PeopleSof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4925" y="641350"/>
            <a:ext cx="4622800" cy="5715000"/>
          </a:xfrm>
          <a:prstGeom prst="rect">
            <a:avLst/>
          </a:prstGeom>
        </p:spPr>
      </p:pic>
      <p:sp>
        <p:nvSpPr>
          <p:cNvPr id="6"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and PeopleSoft</a:t>
            </a:r>
            <a:endParaRPr lang="en-US" dirty="0"/>
          </a:p>
        </p:txBody>
      </p:sp>
    </p:spTree>
    <p:extLst>
      <p:ext uri="{BB962C8B-B14F-4D97-AF65-F5344CB8AC3E}">
        <p14:creationId xmlns:p14="http://schemas.microsoft.com/office/powerpoint/2010/main" val="15557676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93" y="2404534"/>
            <a:ext cx="2590800" cy="1744133"/>
          </a:xfrm>
        </p:spPr>
        <p:txBody>
          <a:bodyPr>
            <a:noAutofit/>
          </a:bodyPr>
          <a:lstStyle/>
          <a:p>
            <a:r>
              <a:rPr lang="en-US" sz="2400" i="1" dirty="0" smtClean="0"/>
              <a:t>Search – Match</a:t>
            </a:r>
            <a:r>
              <a:rPr lang="en-US" sz="2400" dirty="0" smtClean="0"/>
              <a:t> : </a:t>
            </a:r>
            <a:br>
              <a:rPr lang="en-US" sz="2400" dirty="0" smtClean="0"/>
            </a:br>
            <a:r>
              <a:rPr lang="en-US" sz="2400" dirty="0" smtClean="0"/>
              <a:t>match and avoid </a:t>
            </a:r>
            <a:br>
              <a:rPr lang="en-US" sz="2400" dirty="0" smtClean="0"/>
            </a:br>
            <a:r>
              <a:rPr lang="en-US" sz="2400" dirty="0" smtClean="0"/>
              <a:t>duplicate People </a:t>
            </a:r>
            <a:br>
              <a:rPr lang="en-US" sz="2400" dirty="0" smtClean="0"/>
            </a:br>
            <a:r>
              <a:rPr lang="en-US" sz="2400" dirty="0" smtClean="0"/>
              <a:t>records in </a:t>
            </a:r>
            <a:br>
              <a:rPr lang="en-US" sz="2400" dirty="0" smtClean="0"/>
            </a:br>
            <a:r>
              <a:rPr lang="en-US" sz="2400" dirty="0" smtClean="0"/>
              <a:t>both systems.</a:t>
            </a:r>
            <a:endParaRPr lang="en-US" sz="2400" dirty="0"/>
          </a:p>
        </p:txBody>
      </p:sp>
      <p:sp>
        <p:nvSpPr>
          <p:cNvPr id="5" name="Date Placeholder 4"/>
          <p:cNvSpPr>
            <a:spLocks noGrp="1"/>
          </p:cNvSpPr>
          <p:nvPr>
            <p:ph type="dt" sz="half" idx="10"/>
          </p:nvPr>
        </p:nvSpPr>
        <p:spPr/>
        <p:txBody>
          <a:bodyPr/>
          <a:lstStyle/>
          <a:p>
            <a:fld id="{BFF459E2-7728-2A47-869A-1BE6DD66A190}" type="datetime1">
              <a:rPr lang="en-US" smtClean="0"/>
              <a:pPr/>
              <a:t>5/9/11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8</a:t>
            </a:fld>
            <a:endParaRPr lang="en-US"/>
          </a:p>
        </p:txBody>
      </p:sp>
      <p:sp>
        <p:nvSpPr>
          <p:cNvPr id="3" name="Rectangle 2"/>
          <p:cNvSpPr/>
          <p:nvPr/>
        </p:nvSpPr>
        <p:spPr>
          <a:xfrm rot="19091976">
            <a:off x="1587556" y="2703751"/>
            <a:ext cx="5471270" cy="1446550"/>
          </a:xfrm>
          <a:prstGeom prst="rect">
            <a:avLst/>
          </a:prstGeom>
          <a:noFill/>
        </p:spPr>
        <p:txBody>
          <a:bodyPr wrap="none" lIns="91440" tIns="45720" rIns="91440" bIns="45720">
            <a:spAutoFit/>
          </a:bodyPr>
          <a:lstStyle/>
          <a:p>
            <a:pPr algn="ctr"/>
            <a:r>
              <a:rPr lang="en-US" sz="8800" b="1" cap="none" spc="0" dirty="0" smtClean="0">
                <a:ln w="12700">
                  <a:solidFill>
                    <a:schemeClr val="bg1">
                      <a:lumMod val="85000"/>
                    </a:schemeClr>
                  </a:solidFill>
                  <a:prstDash val="solid"/>
                </a:ln>
                <a:solidFill>
                  <a:schemeClr val="bg1">
                    <a:lumMod val="85000"/>
                    <a:alpha val="23000"/>
                  </a:schemeClr>
                </a:solidFill>
                <a:effectLst>
                  <a:outerShdw blurRad="41275" dist="20320" dir="1800000" algn="tl" rotWithShape="0">
                    <a:srgbClr val="000000">
                      <a:alpha val="0"/>
                    </a:srgbClr>
                  </a:outerShdw>
                </a:effectLst>
              </a:rPr>
              <a:t>Conceptual</a:t>
            </a:r>
            <a:endParaRPr lang="en-US" sz="8800" b="1" cap="none" spc="0" dirty="0">
              <a:ln w="12700">
                <a:solidFill>
                  <a:schemeClr val="bg1">
                    <a:lumMod val="85000"/>
                  </a:schemeClr>
                </a:solidFill>
                <a:prstDash val="solid"/>
              </a:ln>
              <a:solidFill>
                <a:schemeClr val="bg1">
                  <a:lumMod val="85000"/>
                  <a:alpha val="23000"/>
                </a:schemeClr>
              </a:solidFill>
              <a:effectLst>
                <a:outerShdw blurRad="41275" dist="20320" dir="1800000" algn="tl" rotWithShape="0">
                  <a:srgbClr val="000000">
                    <a:alpha val="0"/>
                  </a:srgbClr>
                </a:outerShdw>
              </a:effectLst>
            </a:endParaRPr>
          </a:p>
        </p:txBody>
      </p:sp>
      <p:grpSp>
        <p:nvGrpSpPr>
          <p:cNvPr id="9" name="Group 8"/>
          <p:cNvGrpSpPr/>
          <p:nvPr/>
        </p:nvGrpSpPr>
        <p:grpSpPr>
          <a:xfrm>
            <a:off x="2356867" y="377856"/>
            <a:ext cx="6565900" cy="5740400"/>
            <a:chOff x="1435101" y="736600"/>
            <a:chExt cx="6565900" cy="5740400"/>
          </a:xfrm>
        </p:grpSpPr>
        <p:pic>
          <p:nvPicPr>
            <p:cNvPr id="11" name="Picture 10" descr="searchmatc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5101" y="736600"/>
              <a:ext cx="6565900" cy="5740400"/>
            </a:xfrm>
            <a:prstGeom prst="rect">
              <a:avLst/>
            </a:prstGeom>
          </p:spPr>
        </p:pic>
        <p:sp>
          <p:nvSpPr>
            <p:cNvPr id="4" name="Rectangle 3"/>
            <p:cNvSpPr/>
            <p:nvPr/>
          </p:nvSpPr>
          <p:spPr>
            <a:xfrm rot="19977706">
              <a:off x="3101991" y="2107005"/>
              <a:ext cx="3428718" cy="923330"/>
            </a:xfrm>
            <a:prstGeom prst="rect">
              <a:avLst/>
            </a:prstGeom>
            <a:noFill/>
          </p:spPr>
          <p:txBody>
            <a:bodyPr wrap="none" lIns="91440" tIns="45720" rIns="91440" bIns="45720">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Conceptual</a:t>
              </a:r>
              <a:endParaRPr lang="en-US"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grpSp>
      <p:sp>
        <p:nvSpPr>
          <p:cNvPr id="8" name="TextBox 7"/>
          <p:cNvSpPr txBox="1"/>
          <p:nvPr/>
        </p:nvSpPr>
        <p:spPr>
          <a:xfrm>
            <a:off x="2590800" y="5604945"/>
            <a:ext cx="4857219" cy="369332"/>
          </a:xfrm>
          <a:prstGeom prst="rect">
            <a:avLst/>
          </a:prstGeom>
          <a:noFill/>
        </p:spPr>
        <p:txBody>
          <a:bodyPr wrap="none" rtlCol="0">
            <a:spAutoFit/>
          </a:bodyPr>
          <a:lstStyle/>
          <a:p>
            <a:r>
              <a:rPr lang="en-US" dirty="0" smtClean="0"/>
              <a:t>Not shown: A process for </a:t>
            </a:r>
            <a:r>
              <a:rPr lang="en-US" i="1" dirty="0" smtClean="0"/>
              <a:t>checking for </a:t>
            </a:r>
            <a:r>
              <a:rPr lang="en-US" dirty="0" smtClean="0"/>
              <a:t>duplicates.</a:t>
            </a:r>
            <a:endParaRPr lang="en-US" dirty="0"/>
          </a:p>
        </p:txBody>
      </p:sp>
    </p:spTree>
    <p:extLst>
      <p:ext uri="{BB962C8B-B14F-4D97-AF65-F5344CB8AC3E}">
        <p14:creationId xmlns:p14="http://schemas.microsoft.com/office/powerpoint/2010/main" val="381703016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7868A5E-6BBA-964D-A567-0E97CDFDCD3A}" type="datetime1">
              <a:rPr lang="en-US" smtClean="0"/>
              <a:pPr/>
              <a:t>5/9/11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9</a:t>
            </a:fld>
            <a:endParaRPr lang="en-US"/>
          </a:p>
        </p:txBody>
      </p:sp>
      <p:sp>
        <p:nvSpPr>
          <p:cNvPr id="7" name="Title 1"/>
          <p:cNvSpPr>
            <a:spLocks noGrp="1"/>
          </p:cNvSpPr>
          <p:nvPr>
            <p:ph type="title"/>
          </p:nvPr>
        </p:nvSpPr>
        <p:spPr>
          <a:xfrm>
            <a:off x="457200" y="274638"/>
            <a:ext cx="8229600" cy="1143000"/>
          </a:xfrm>
        </p:spPr>
        <p:txBody>
          <a:bodyPr/>
          <a:lstStyle/>
          <a:p>
            <a:r>
              <a:rPr lang="en-US" dirty="0" smtClean="0"/>
              <a:t>Recap: In Numbers (1 of 2)</a:t>
            </a:r>
            <a:endParaRPr lang="en-US" dirty="0"/>
          </a:p>
        </p:txBody>
      </p:sp>
      <p:sp>
        <p:nvSpPr>
          <p:cNvPr id="8" name="Date Placeholder 3"/>
          <p:cNvSpPr txBox="1">
            <a:spLocks/>
          </p:cNvSpPr>
          <p:nvPr/>
        </p:nvSpPr>
        <p:spPr>
          <a:xfrm>
            <a:off x="457200" y="6356350"/>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67868A5E-6BBA-964D-A567-0E97CDFDCD3A}"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5/9/11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Footer Placeholder 4"/>
          <p:cNvSpPr txBox="1">
            <a:spLocks/>
          </p:cNvSpPr>
          <p:nvPr/>
        </p:nvSpPr>
        <p:spPr>
          <a:xfrm>
            <a:off x="3124200" y="6356350"/>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CIT's report on the impact of Workday</a:t>
            </a: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E7E4E951-29B6-4F4F-85B1-AF82D833376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graphicFrame>
        <p:nvGraphicFramePr>
          <p:cNvPr id="11" name="Table 10"/>
          <p:cNvGraphicFramePr>
            <a:graphicFrameLocks noGrp="1"/>
          </p:cNvGraphicFramePr>
          <p:nvPr/>
        </p:nvGraphicFramePr>
        <p:xfrm>
          <a:off x="253998" y="1727200"/>
          <a:ext cx="8686802" cy="2966720"/>
        </p:xfrm>
        <a:graphic>
          <a:graphicData uri="http://schemas.openxmlformats.org/drawingml/2006/table">
            <a:tbl>
              <a:tblPr firstRow="1" bandRow="1">
                <a:tableStyleId>{5C22544A-7EE6-4342-B048-85BDC9FD1C3A}</a:tableStyleId>
              </a:tblPr>
              <a:tblGrid>
                <a:gridCol w="7789335"/>
                <a:gridCol w="897467"/>
              </a:tblGrid>
              <a:tr h="370840">
                <a:tc>
                  <a:txBody>
                    <a:bodyPr/>
                    <a:lstStyle/>
                    <a:p>
                      <a:endParaRPr lang="en-US" dirty="0"/>
                    </a:p>
                  </a:txBody>
                  <a:tcPr/>
                </a:tc>
                <a:tc>
                  <a:txBody>
                    <a:bodyPr/>
                    <a:lstStyle/>
                    <a:p>
                      <a:endParaRPr lang="en-US"/>
                    </a:p>
                  </a:txBody>
                  <a:tcPr/>
                </a:tc>
              </a:tr>
              <a:tr h="370840">
                <a:tc>
                  <a:txBody>
                    <a:bodyPr/>
                    <a:lstStyle/>
                    <a:p>
                      <a:r>
                        <a:rPr lang="en-US" dirty="0" smtClean="0"/>
                        <a:t># of PS Campus Community tables shared between HRMS, Campus Solutions, CR</a:t>
                      </a:r>
                      <a:endParaRPr lang="en-US" dirty="0"/>
                    </a:p>
                  </a:txBody>
                  <a:tcPr/>
                </a:tc>
                <a:tc>
                  <a:txBody>
                    <a:bodyPr/>
                    <a:lstStyle/>
                    <a:p>
                      <a:r>
                        <a:rPr lang="en-US" dirty="0" smtClean="0"/>
                        <a:t>25</a:t>
                      </a:r>
                      <a:endParaRPr lang="en-US" dirty="0"/>
                    </a:p>
                  </a:txBody>
                  <a:tcPr/>
                </a:tc>
              </a:tr>
              <a:tr h="370840">
                <a:tc>
                  <a:txBody>
                    <a:bodyPr/>
                    <a:lstStyle/>
                    <a:p>
                      <a:r>
                        <a:rPr lang="en-US" dirty="0" smtClean="0"/>
                        <a:t>    # of PS Campus Community business</a:t>
                      </a:r>
                      <a:r>
                        <a:rPr lang="en-US" baseline="0" dirty="0" smtClean="0"/>
                        <a:t> processes impacted by above tables</a:t>
                      </a:r>
                      <a:endParaRPr lang="en-US" dirty="0"/>
                    </a:p>
                  </a:txBody>
                  <a:tcPr/>
                </a:tc>
                <a:tc>
                  <a:txBody>
                    <a:bodyPr/>
                    <a:lstStyle/>
                    <a:p>
                      <a:r>
                        <a:rPr lang="en-US" dirty="0" smtClean="0"/>
                        <a:t>712</a:t>
                      </a:r>
                      <a:endParaRPr lang="en-US" dirty="0"/>
                    </a:p>
                  </a:txBody>
                  <a:tcPr/>
                </a:tc>
              </a:tr>
              <a:tr h="370840">
                <a:tc>
                  <a:txBody>
                    <a:bodyPr/>
                    <a:lstStyle/>
                    <a:p>
                      <a:r>
                        <a:rPr lang="en-US" dirty="0" smtClean="0"/>
                        <a:t>#</a:t>
                      </a:r>
                      <a:r>
                        <a:rPr lang="en-US" baseline="0" dirty="0" smtClean="0"/>
                        <a:t> of PS HRMS tables used by Campus Solutions &amp; CR</a:t>
                      </a:r>
                      <a:endParaRPr lang="en-US" dirty="0" smtClean="0"/>
                    </a:p>
                  </a:txBody>
                  <a:tcPr/>
                </a:tc>
                <a:tc>
                  <a:txBody>
                    <a:bodyPr/>
                    <a:lstStyle/>
                    <a:p>
                      <a:r>
                        <a:rPr lang="en-US" dirty="0" smtClean="0"/>
                        <a:t>32</a:t>
                      </a:r>
                      <a:endParaRPr lang="en-US" dirty="0"/>
                    </a:p>
                  </a:txBody>
                  <a:tcPr/>
                </a:tc>
              </a:tr>
              <a:tr h="370840">
                <a:tc>
                  <a:txBody>
                    <a:bodyPr/>
                    <a:lstStyle/>
                    <a:p>
                      <a:r>
                        <a:rPr lang="en-US" dirty="0" smtClean="0"/>
                        <a:t>   # of PS Campus</a:t>
                      </a:r>
                      <a:r>
                        <a:rPr lang="en-US" baseline="0" dirty="0" smtClean="0"/>
                        <a:t> Solution &amp; CR business processes impacted by above tables</a:t>
                      </a:r>
                      <a:endParaRPr lang="en-US" dirty="0" smtClean="0"/>
                    </a:p>
                  </a:txBody>
                  <a:tcPr/>
                </a:tc>
                <a:tc>
                  <a:txBody>
                    <a:bodyPr/>
                    <a:lstStyle/>
                    <a:p>
                      <a:r>
                        <a:rPr lang="en-US" dirty="0" smtClean="0"/>
                        <a:t>585</a:t>
                      </a:r>
                      <a:endParaRPr lang="en-US" dirty="0"/>
                    </a:p>
                  </a:txBody>
                  <a:tcPr/>
                </a:tc>
              </a:tr>
              <a:tr h="370840">
                <a:tc>
                  <a:txBody>
                    <a:bodyPr/>
                    <a:lstStyle/>
                    <a:p>
                      <a:r>
                        <a:rPr lang="en-US" dirty="0" smtClean="0"/>
                        <a:t># of PS Production Control jobs to decommission</a:t>
                      </a:r>
                    </a:p>
                  </a:txBody>
                  <a:tcPr/>
                </a:tc>
                <a:tc>
                  <a:txBody>
                    <a:bodyPr/>
                    <a:lstStyle/>
                    <a:p>
                      <a:r>
                        <a:rPr lang="en-US" dirty="0" smtClean="0"/>
                        <a:t>51</a:t>
                      </a:r>
                      <a:endParaRPr lang="en-US" dirty="0"/>
                    </a:p>
                  </a:txBody>
                  <a:tcPr/>
                </a:tc>
              </a:tr>
              <a:tr h="370840">
                <a:tc>
                  <a:txBody>
                    <a:bodyPr/>
                    <a:lstStyle/>
                    <a:p>
                      <a:r>
                        <a:rPr lang="en-US" dirty="0" smtClean="0"/>
                        <a:t># of</a:t>
                      </a:r>
                      <a:r>
                        <a:rPr lang="en-US" baseline="0" dirty="0" smtClean="0"/>
                        <a:t> affected</a:t>
                      </a:r>
                      <a:r>
                        <a:rPr lang="en-US" dirty="0" smtClean="0"/>
                        <a:t> systems interfacing with PS directly or indirectly</a:t>
                      </a:r>
                      <a:endParaRPr lang="en-US" dirty="0"/>
                    </a:p>
                  </a:txBody>
                  <a:tcPr/>
                </a:tc>
                <a:tc>
                  <a:txBody>
                    <a:bodyPr/>
                    <a:lstStyle/>
                    <a:p>
                      <a:r>
                        <a:rPr lang="en-US" dirty="0" smtClean="0"/>
                        <a:t>?</a:t>
                      </a:r>
                      <a:endParaRPr lang="en-US" dirty="0"/>
                    </a:p>
                  </a:txBody>
                  <a:tcPr/>
                </a:tc>
              </a:tr>
              <a:tr h="370840">
                <a:tc>
                  <a:txBody>
                    <a:bodyPr/>
                    <a:lstStyle/>
                    <a:p>
                      <a:r>
                        <a:rPr lang="en-US" dirty="0" smtClean="0"/>
                        <a:t># of </a:t>
                      </a:r>
                      <a:endParaRPr lang="en-US" dirty="0"/>
                    </a:p>
                  </a:txBody>
                  <a:tcPr/>
                </a:tc>
                <a:tc>
                  <a:txBody>
                    <a:bodyPr/>
                    <a:lstStyle/>
                    <a:p>
                      <a:endParaRPr lang="en-US"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2890</TotalTime>
  <Words>3743</Words>
  <Application>Microsoft Macintosh PowerPoint</Application>
  <PresentationFormat>On-screen Show (4:3)</PresentationFormat>
  <Paragraphs>513</Paragraphs>
  <Slides>30</Slides>
  <Notes>23</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A Technical Point of View</vt:lpstr>
      <vt:lpstr>Topics to cover</vt:lpstr>
      <vt:lpstr>PowerPoint Presentation</vt:lpstr>
      <vt:lpstr>PowerPoint Presentation</vt:lpstr>
      <vt:lpstr>Making use of the  PeopleSoft’s Meta Data model</vt:lpstr>
      <vt:lpstr>Cornell’s People Records in PeopleSoft</vt:lpstr>
      <vt:lpstr>PowerPoint Presentation</vt:lpstr>
      <vt:lpstr>Search – Match :  match and avoid  duplicate People  records in  both systems.</vt:lpstr>
      <vt:lpstr>Recap: In Numbers (1 of 2)</vt:lpstr>
      <vt:lpstr>Recap: In Numbers (1 of 2)</vt:lpstr>
      <vt:lpstr>Recap: In Numbers (2 of 2)</vt:lpstr>
      <vt:lpstr>PowerPoint Presentation</vt:lpstr>
      <vt:lpstr>PowerPoint Presentation</vt:lpstr>
      <vt:lpstr>PowerPoint Presentation</vt:lpstr>
      <vt:lpstr>PowerPoint Presentation</vt:lpstr>
      <vt:lpstr>PowerPoint Presentation</vt:lpstr>
      <vt:lpstr>HR/Payroll data propagation for data delivery: current</vt:lpstr>
      <vt:lpstr>HR/Payroll data propagation for data delivery: future</vt:lpstr>
      <vt:lpstr>HR/Payroll data propagation for data delivery: questions</vt:lpstr>
      <vt:lpstr>High-Level Risk Assessment Summary</vt:lpstr>
      <vt:lpstr>High-Level Risk Assessment</vt:lpstr>
      <vt:lpstr>High-Level Risk Assessment</vt:lpstr>
      <vt:lpstr>High-Level Risk Assessment</vt:lpstr>
      <vt:lpstr>High-Level Risk Assessment</vt:lpstr>
      <vt:lpstr>High-Level Risk Assessment</vt:lpstr>
      <vt:lpstr>High-Level Risk Assessment</vt:lpstr>
      <vt:lpstr>High-Level Risk Assessment</vt:lpstr>
      <vt:lpstr>Estimate Subtotals</vt:lpstr>
      <vt:lpstr>Estimate Subtotals</vt:lpstr>
      <vt:lpstr>Recommended next near-term steps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Technical Point of View</dc:title>
  <dc:creator>Steve Lutter</dc:creator>
  <cp:lastModifiedBy>Steve Lutter</cp:lastModifiedBy>
  <cp:revision>140</cp:revision>
  <dcterms:created xsi:type="dcterms:W3CDTF">2011-05-09T18:03:04Z</dcterms:created>
  <dcterms:modified xsi:type="dcterms:W3CDTF">2011-05-09T19:13:58Z</dcterms:modified>
</cp:coreProperties>
</file>