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56" r:id="rId2"/>
    <p:sldId id="257" r:id="rId3"/>
    <p:sldId id="258" r:id="rId4"/>
    <p:sldId id="282" r:id="rId5"/>
    <p:sldId id="262" r:id="rId6"/>
    <p:sldId id="281" r:id="rId7"/>
    <p:sldId id="310" r:id="rId8"/>
    <p:sldId id="305" r:id="rId9"/>
    <p:sldId id="280" r:id="rId10"/>
    <p:sldId id="311" r:id="rId11"/>
    <p:sldId id="276" r:id="rId12"/>
    <p:sldId id="275" r:id="rId13"/>
    <p:sldId id="277" r:id="rId14"/>
    <p:sldId id="279" r:id="rId15"/>
    <p:sldId id="259" r:id="rId16"/>
    <p:sldId id="291" r:id="rId17"/>
    <p:sldId id="292" r:id="rId18"/>
    <p:sldId id="278" r:id="rId19"/>
    <p:sldId id="288" r:id="rId20"/>
    <p:sldId id="294" r:id="rId21"/>
    <p:sldId id="293" r:id="rId22"/>
    <p:sldId id="295" r:id="rId23"/>
    <p:sldId id="263" r:id="rId24"/>
    <p:sldId id="312" r:id="rId25"/>
    <p:sldId id="313" r:id="rId26"/>
    <p:sldId id="289" r:id="rId27"/>
    <p:sldId id="296" r:id="rId28"/>
    <p:sldId id="304" r:id="rId29"/>
    <p:sldId id="26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780" autoAdjust="0"/>
  </p:normalViewPr>
  <p:slideViewPr>
    <p:cSldViewPr snapToGrid="0" snapToObjects="1">
      <p:cViewPr>
        <p:scale>
          <a:sx n="100" d="100"/>
          <a:sy n="100" d="100"/>
        </p:scale>
        <p:origin x="-1336"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tevelutter:Downloads:Workday%20master%20li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6"/>
          <c:order val="6"/>
          <c:dLbls>
            <c:dLbl>
              <c:idx val="0"/>
              <c:layout>
                <c:manualLayout>
                  <c:x val="0.234825323216127"/>
                  <c:y val="0.0787866123796029"/>
                </c:manualLayout>
              </c:layout>
              <c:dLblPos val="bestFit"/>
              <c:showLegendKey val="1"/>
              <c:showVal val="0"/>
              <c:showCatName val="1"/>
              <c:showSerName val="0"/>
              <c:showPercent val="1"/>
              <c:showBubbleSize val="0"/>
              <c:separator>
</c:separator>
            </c:dLbl>
            <c:dLbl>
              <c:idx val="21"/>
              <c:layout>
                <c:manualLayout>
                  <c:x val="-0.270271626720392"/>
                  <c:y val="0.0572335120980037"/>
                </c:manualLayout>
              </c:layout>
              <c:dLblPos val="bestFit"/>
              <c:showLegendKey val="1"/>
              <c:showVal val="0"/>
              <c:showCatName val="1"/>
              <c:showSerName val="0"/>
              <c:showPercent val="1"/>
              <c:showBubbleSize val="0"/>
              <c:separator>
</c:separator>
            </c:dLbl>
            <c:dLbl>
              <c:idx val="30"/>
              <c:layout>
                <c:manualLayout>
                  <c:x val="-0.221100872042774"/>
                  <c:y val="-0.0449364159776155"/>
                </c:manualLayout>
              </c:layout>
              <c:dLblPos val="bestFit"/>
              <c:showLegendKey val="1"/>
              <c:showVal val="0"/>
              <c:showCatName val="1"/>
              <c:showSerName val="0"/>
              <c:showPercent val="1"/>
              <c:showBubbleSize val="0"/>
              <c:separator>
</c:separator>
            </c:dLbl>
            <c:dLbl>
              <c:idx val="35"/>
              <c:layout>
                <c:manualLayout>
                  <c:x val="0.346446917450989"/>
                  <c:y val="-0.0397492511613725"/>
                </c:manualLayout>
              </c:layout>
              <c:dLblPos val="bestFit"/>
              <c:showLegendKey val="1"/>
              <c:showVal val="0"/>
              <c:showCatName val="1"/>
              <c:showSerName val="0"/>
              <c:showPercent val="1"/>
              <c:showBubbleSize val="0"/>
              <c:separator>
</c:separator>
            </c:dLbl>
            <c:txPr>
              <a:bodyPr/>
              <a:lstStyle/>
              <a:p>
                <a:pPr>
                  <a:defRPr sz="1200"/>
                </a:pPr>
                <a:endParaRPr lang="en-US"/>
              </a:p>
            </c:txPr>
            <c:dLblPos val="bestFit"/>
            <c:showLegendKey val="1"/>
            <c:showVal val="0"/>
            <c:showCatName val="1"/>
            <c:showSerName val="0"/>
            <c:showPercent val="1"/>
            <c:showBubbleSize val="0"/>
            <c:separator>
</c:separator>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7"/>
          <c:order val="7"/>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8"/>
          <c:order val="8"/>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9"/>
          <c:order val="9"/>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10"/>
          <c:order val="10"/>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11"/>
          <c:order val="11"/>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3"/>
          <c:order val="3"/>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4"/>
          <c:order val="4"/>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5"/>
          <c:order val="5"/>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ser>
          <c:idx val="0"/>
          <c:order val="0"/>
          <c:dLbls>
            <c:dLbl>
              <c:idx val="0"/>
              <c:layout>
                <c:manualLayout>
                  <c:x val="0.279677409740891"/>
                  <c:y val="0.0651191864114935"/>
                </c:manualLayout>
              </c:layout>
              <c:showLegendKey val="0"/>
              <c:showVal val="0"/>
              <c:showCatName val="1"/>
              <c:showSerName val="0"/>
              <c:showPercent val="1"/>
              <c:showBubbleSize val="0"/>
            </c:dLbl>
            <c:dLbl>
              <c:idx val="21"/>
              <c:layout>
                <c:manualLayout>
                  <c:x val="-0.239979674190991"/>
                  <c:y val="0.0686230337380948"/>
                </c:manualLayout>
              </c:layout>
              <c:showLegendKey val="0"/>
              <c:showVal val="0"/>
              <c:showCatName val="1"/>
              <c:showSerName val="0"/>
              <c:showPercent val="1"/>
              <c:showBubbleSize val="0"/>
            </c:dLbl>
            <c:dLbl>
              <c:idx val="30"/>
              <c:layout>
                <c:manualLayout>
                  <c:x val="-0.196585383299457"/>
                  <c:y val="-0.0153236597133786"/>
                </c:manualLayout>
              </c:layout>
              <c:showLegendKey val="0"/>
              <c:showVal val="0"/>
              <c:showCatName val="1"/>
              <c:showSerName val="0"/>
              <c:showPercent val="1"/>
              <c:showBubbleSize val="0"/>
            </c:dLbl>
            <c:dLbl>
              <c:idx val="35"/>
              <c:layout>
                <c:manualLayout>
                  <c:x val="0.295799591099561"/>
                  <c:y val="-0.0215260165372267"/>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Sheet1!$K$2:$K$37</c:f>
              <c:numCache>
                <c:formatCode>General</c:formatCode>
                <c:ptCount val="36"/>
                <c:pt idx="0">
                  <c:v>3180.0</c:v>
                </c:pt>
                <c:pt idx="5">
                  <c:v>18535.0</c:v>
                </c:pt>
                <c:pt idx="18">
                  <c:v>30000.0</c:v>
                </c:pt>
                <c:pt idx="21">
                  <c:v>900.0</c:v>
                </c:pt>
                <c:pt idx="30">
                  <c:v>285.0</c:v>
                </c:pt>
                <c:pt idx="35">
                  <c:v>375.0</c:v>
                </c:pt>
              </c:numCache>
            </c:numRef>
          </c:val>
        </c:ser>
        <c:ser>
          <c:idx val="1"/>
          <c:order val="1"/>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Sheet1!$J$23:$J$39</c:f>
              <c:numCache>
                <c:formatCode>General</c:formatCode>
                <c:ptCount val="17"/>
                <c:pt idx="0">
                  <c:v>610.0</c:v>
                </c:pt>
                <c:pt idx="9">
                  <c:v>190.0</c:v>
                </c:pt>
                <c:pt idx="14">
                  <c:v>300.0</c:v>
                </c:pt>
              </c:numCache>
            </c:numRef>
          </c:val>
        </c:ser>
        <c:ser>
          <c:idx val="2"/>
          <c:order val="2"/>
          <c:dLbls>
            <c:showLegendKey val="0"/>
            <c:showVal val="0"/>
            <c:showCatName val="1"/>
            <c:showSerName val="0"/>
            <c:showPercent val="1"/>
            <c:showBubbleSize val="0"/>
            <c:showLeaderLines val="1"/>
          </c:dLbls>
          <c:cat>
            <c:strRef>
              <c:f>Sheet1!$A$2:$A$37</c:f>
              <c:strCache>
                <c:ptCount val="36"/>
                <c:pt idx="0">
                  <c:v>Identify Management and IT Security</c:v>
                </c:pt>
                <c:pt idx="5">
                  <c:v>Direct, Core Workday transactional impact</c:v>
                </c:pt>
                <c:pt idx="18">
                  <c:v>Data deliver, warehouses and BI</c:v>
                </c:pt>
                <c:pt idx="21">
                  <c:v>Niche or unit apps</c:v>
                </c:pt>
                <c:pt idx="30">
                  <c:v>General Technical</c:v>
                </c:pt>
                <c:pt idx="35">
                  <c:v>Consult/Advise Payroll</c:v>
                </c:pt>
              </c:strCache>
            </c:strRef>
          </c:cat>
          <c:val>
            <c:numRef>
              <c:f>Sheet1!$K$23:$K$39</c:f>
              <c:numCache>
                <c:formatCode>General</c:formatCode>
                <c:ptCount val="17"/>
                <c:pt idx="0">
                  <c:v>900.0</c:v>
                </c:pt>
                <c:pt idx="9">
                  <c:v>285.0</c:v>
                </c:pt>
                <c:pt idx="14">
                  <c:v>375.0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DB77DE-CF71-2943-B1F0-A279D391C846}" type="datetimeFigureOut">
              <a:rPr lang="en-US" smtClean="0"/>
              <a:pPr/>
              <a:t>5/4/11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9ACB64-306F-8B46-8C1F-B04BC2D2DEC9}" type="slidenum">
              <a:rPr lang="en-US" smtClean="0"/>
              <a:pPr/>
              <a:t>‹#›</a:t>
            </a:fld>
            <a:endParaRPr lang="en-US"/>
          </a:p>
        </p:txBody>
      </p:sp>
    </p:spTree>
    <p:extLst>
      <p:ext uri="{BB962C8B-B14F-4D97-AF65-F5344CB8AC3E}">
        <p14:creationId xmlns:p14="http://schemas.microsoft.com/office/powerpoint/2010/main" val="19791120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1F7E1-D3AD-294D-A9E3-6AC46AE14D05}" type="datetimeFigureOut">
              <a:rPr lang="en-US" smtClean="0"/>
              <a:pPr/>
              <a:t>5/4/11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789179-8FA9-5345-8A44-AEC9918E39B5}" type="slidenum">
              <a:rPr lang="en-US" smtClean="0"/>
              <a:pPr/>
              <a:t>‹#›</a:t>
            </a:fld>
            <a:endParaRPr lang="en-US"/>
          </a:p>
        </p:txBody>
      </p:sp>
    </p:spTree>
    <p:extLst>
      <p:ext uri="{BB962C8B-B14F-4D97-AF65-F5344CB8AC3E}">
        <p14:creationId xmlns:p14="http://schemas.microsoft.com/office/powerpoint/2010/main" val="12322894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Reporting: no strategy yet</a:t>
            </a:r>
          </a:p>
          <a:p>
            <a:pPr lvl="2"/>
            <a:r>
              <a:rPr lang="en-US" dirty="0" smtClean="0"/>
              <a:t>Identifying unique people (Search/Match) requires a new design.</a:t>
            </a:r>
          </a:p>
          <a:p>
            <a:pPr lvl="2"/>
            <a:r>
              <a:rPr lang="en-US" dirty="0" smtClean="0"/>
              <a:t>Core CR, Campus Community and Campus Solutions processes</a:t>
            </a:r>
          </a:p>
          <a:p>
            <a:pPr lvl="3"/>
            <a:r>
              <a:rPr lang="en-US" dirty="0" smtClean="0"/>
              <a:t> List the top 5 or so &lt;&lt;&lt;&lt;&lt;&lt;</a:t>
            </a:r>
          </a:p>
          <a:p>
            <a:pPr lvl="3"/>
            <a:r>
              <a:rPr lang="en-US" dirty="0" smtClean="0"/>
              <a:t> </a:t>
            </a:r>
          </a:p>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23</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Reporting: no strategy yet</a:t>
            </a:r>
          </a:p>
          <a:p>
            <a:pPr lvl="2"/>
            <a:r>
              <a:rPr lang="en-US" dirty="0" smtClean="0"/>
              <a:t>Identifying unique people (Search/Match) requires a new design.</a:t>
            </a:r>
          </a:p>
          <a:p>
            <a:pPr lvl="2"/>
            <a:r>
              <a:rPr lang="en-US" dirty="0" smtClean="0"/>
              <a:t>Core CR, Campus Community and Campus Solutions processes</a:t>
            </a:r>
          </a:p>
          <a:p>
            <a:pPr lvl="3"/>
            <a:r>
              <a:rPr lang="en-US" dirty="0" smtClean="0"/>
              <a:t> List the top 5 or so &lt;&lt;&lt;&lt;&lt;&lt;</a:t>
            </a:r>
          </a:p>
          <a:p>
            <a:pPr lvl="3"/>
            <a:r>
              <a:rPr lang="en-US" dirty="0" smtClean="0"/>
              <a:t> </a:t>
            </a:r>
          </a:p>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24</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Reporting: no strategy yet</a:t>
            </a:r>
          </a:p>
          <a:p>
            <a:pPr lvl="2"/>
            <a:r>
              <a:rPr lang="en-US" dirty="0" smtClean="0"/>
              <a:t>Identifying unique people (Search/Match) requires a new design.</a:t>
            </a:r>
          </a:p>
          <a:p>
            <a:pPr lvl="2"/>
            <a:r>
              <a:rPr lang="en-US" dirty="0" smtClean="0"/>
              <a:t>Core CR, Campus Community and Campus Solutions processes</a:t>
            </a:r>
          </a:p>
          <a:p>
            <a:pPr lvl="3"/>
            <a:r>
              <a:rPr lang="en-US" dirty="0" smtClean="0"/>
              <a:t> List the top 5 or so &lt;&lt;&lt;&lt;&lt;&lt;</a:t>
            </a:r>
          </a:p>
          <a:p>
            <a:pPr lvl="3"/>
            <a:r>
              <a:rPr lang="en-US" dirty="0" smtClean="0"/>
              <a:t> </a:t>
            </a:r>
          </a:p>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25</a:t>
            </a:fld>
            <a:endParaRPr lang="en-US"/>
          </a:p>
        </p:txBody>
      </p:sp>
    </p:spTree>
    <p:extLst>
      <p:ext uri="{BB962C8B-B14F-4D97-AF65-F5344CB8AC3E}">
        <p14:creationId xmlns:p14="http://schemas.microsoft.com/office/powerpoint/2010/main" val="643402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0E6F89-99FF-0146-96F5-E5B27B04B0A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9083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0E5D2A-AE7A-C344-A5D1-F39EE579CDC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90001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F5CE2-8D24-D741-A3C9-31018B7A3889}"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426338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868A5E-6BBA-964D-A567-0E97CDFDCD3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4397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F4431E-22AC-BF4E-9470-16C209BFB484}"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31515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9BC781-FD94-1C4C-9F6F-C5C6A1F7D39A}" type="datetime1">
              <a:rPr lang="en-US" smtClean="0"/>
              <a:pPr/>
              <a:t>5/4/11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1508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66107-D38E-8C4F-AC1D-7437AF8CCC8B}" type="datetime1">
              <a:rPr lang="en-US" smtClean="0"/>
              <a:pPr/>
              <a:t>5/4/11</a:t>
            </a:fld>
            <a:endParaRPr lang="en-US"/>
          </a:p>
        </p:txBody>
      </p:sp>
      <p:sp>
        <p:nvSpPr>
          <p:cNvPr id="8" name="Footer Placeholder 7"/>
          <p:cNvSpPr>
            <a:spLocks noGrp="1"/>
          </p:cNvSpPr>
          <p:nvPr>
            <p:ph type="ftr" sz="quarter" idx="11"/>
          </p:nvPr>
        </p:nvSpPr>
        <p:spPr/>
        <p:txBody>
          <a:bodyPr/>
          <a:lstStyle/>
          <a:p>
            <a:r>
              <a:rPr lang="en-US" smtClean="0"/>
              <a:t>CIT's report on the impact of Workday</a:t>
            </a:r>
            <a:endParaRPr lang="en-US"/>
          </a:p>
        </p:txBody>
      </p:sp>
      <p:sp>
        <p:nvSpPr>
          <p:cNvPr id="9" name="Slide Number Placeholder 8"/>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6879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3D0DD4-673E-484A-9C9A-B3E014EC6BB0}" type="datetime1">
              <a:rPr lang="en-US" smtClean="0"/>
              <a:pPr/>
              <a:t>5/4/11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5345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EF352-D803-1E46-BAD6-9535B3A5FDE0}" type="datetime1">
              <a:rPr lang="en-US" smtClean="0"/>
              <a:pPr/>
              <a:t>5/4/11</a:t>
            </a:fld>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11794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D52C26-4F86-2244-B746-C2DF13F1FE14}" type="datetime1">
              <a:rPr lang="en-US" smtClean="0"/>
              <a:pPr/>
              <a:t>5/4/11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988021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F459E2-7728-2A47-869A-1BE6DD66A190}" type="datetime1">
              <a:rPr lang="en-US" smtClean="0"/>
              <a:pPr/>
              <a:t>5/4/11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700472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1A0A81-B373-B049-A4D3-6898C3E5C356}" type="datetime1">
              <a:rPr lang="en-US" smtClean="0"/>
              <a:pPr/>
              <a:t>5/4/11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CIT's report on the impact of Workday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E4E951-29B6-4F4F-85B1-AF82D8333769}" type="slidenum">
              <a:rPr lang="en-US" smtClean="0"/>
              <a:pPr/>
              <a:t>‹#›</a:t>
            </a:fld>
            <a:endParaRPr lang="en-US"/>
          </a:p>
        </p:txBody>
      </p:sp>
    </p:spTree>
    <p:extLst>
      <p:ext uri="{BB962C8B-B14F-4D97-AF65-F5344CB8AC3E}">
        <p14:creationId xmlns:p14="http://schemas.microsoft.com/office/powerpoint/2010/main" val="2096763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confluence.cornell.edu/display/WRKDAYTCHPOV/Tasks+and+Estimates" TargetMode="External"/><Relationship Id="rId3" Type="http://schemas.openxmlformats.org/officeDocument/2006/relationships/chart" Target="../charts/char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Tasks+and+Estimate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2010+Workday+Assessment" TargetMode="External"/><Relationship Id="rId3" Type="http://schemas.openxmlformats.org/officeDocument/2006/relationships/hyperlink" Target="https://confluence.cornell.edu/display/WRKDAYTCHPOV/2011+Impact+Assessmen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hyperlink" Target="https://confluence.cornell.edu/x/XJzB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a:t>
            </a:r>
            <a:r>
              <a:rPr lang="en-US" dirty="0"/>
              <a:t>T</a:t>
            </a:r>
            <a:r>
              <a:rPr lang="en-US" dirty="0" smtClean="0"/>
              <a:t>echnical Point of View</a:t>
            </a:r>
            <a:endParaRPr lang="en-US" dirty="0"/>
          </a:p>
        </p:txBody>
      </p:sp>
      <p:sp>
        <p:nvSpPr>
          <p:cNvPr id="3" name="Subtitle 2"/>
          <p:cNvSpPr>
            <a:spLocks noGrp="1"/>
          </p:cNvSpPr>
          <p:nvPr>
            <p:ph type="subTitle" idx="1"/>
          </p:nvPr>
        </p:nvSpPr>
        <p:spPr/>
        <p:txBody>
          <a:bodyPr>
            <a:normAutofit/>
          </a:bodyPr>
          <a:lstStyle/>
          <a:p>
            <a:r>
              <a:rPr lang="en-US" sz="2000" dirty="0" smtClean="0"/>
              <a:t>Data collection coordination and presentation </a:t>
            </a:r>
          </a:p>
          <a:p>
            <a:r>
              <a:rPr lang="en-US" sz="2000" dirty="0" smtClean="0"/>
              <a:t>by Vicky </a:t>
            </a:r>
            <a:r>
              <a:rPr lang="en-US" sz="2000" dirty="0" err="1" smtClean="0"/>
              <a:t>Mikula</a:t>
            </a:r>
            <a:r>
              <a:rPr lang="en-US" sz="2000" dirty="0"/>
              <a:t> </a:t>
            </a:r>
            <a:r>
              <a:rPr lang="en-US" sz="2000" dirty="0" smtClean="0"/>
              <a:t>and Steve Lutter</a:t>
            </a:r>
            <a:endParaRPr lang="en-US" sz="2000" dirty="0"/>
          </a:p>
        </p:txBody>
      </p:sp>
      <p:grpSp>
        <p:nvGrpSpPr>
          <p:cNvPr id="8" name="Group 7"/>
          <p:cNvGrpSpPr/>
          <p:nvPr/>
        </p:nvGrpSpPr>
        <p:grpSpPr>
          <a:xfrm>
            <a:off x="1171808" y="268114"/>
            <a:ext cx="7487975" cy="1124200"/>
            <a:chOff x="1171808" y="268114"/>
            <a:chExt cx="7487975" cy="1124200"/>
          </a:xfrm>
        </p:grpSpPr>
        <p:pic>
          <p:nvPicPr>
            <p:cNvPr id="4" name="Picture 3" descr="CU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583" y="503314"/>
              <a:ext cx="3378200" cy="889000"/>
            </a:xfrm>
            <a:prstGeom prst="rect">
              <a:avLst/>
            </a:prstGeom>
          </p:spPr>
        </p:pic>
        <p:pic>
          <p:nvPicPr>
            <p:cNvPr id="5" name="Picture 4" descr="Workday Human Resource (HR) Management, Financial Management and Payroll Software On Demand.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1808" y="503314"/>
              <a:ext cx="2019300" cy="787400"/>
            </a:xfrm>
            <a:prstGeom prst="rect">
              <a:avLst/>
            </a:prstGeom>
          </p:spPr>
        </p:pic>
        <p:sp>
          <p:nvSpPr>
            <p:cNvPr id="6" name="TextBox 5"/>
            <p:cNvSpPr txBox="1"/>
            <p:nvPr/>
          </p:nvSpPr>
          <p:spPr>
            <a:xfrm>
              <a:off x="3684252" y="268114"/>
              <a:ext cx="941371" cy="1107996"/>
            </a:xfrm>
            <a:prstGeom prst="rect">
              <a:avLst/>
            </a:prstGeom>
            <a:noFill/>
          </p:spPr>
          <p:txBody>
            <a:bodyPr wrap="none" rtlCol="0">
              <a:spAutoFit/>
            </a:bodyPr>
            <a:lstStyle/>
            <a:p>
              <a:r>
                <a:rPr lang="en-US" sz="6600" dirty="0" smtClean="0"/>
                <a:t>@</a:t>
              </a:r>
              <a:endParaRPr lang="en-US" sz="6600" dirty="0"/>
            </a:p>
          </p:txBody>
        </p:sp>
      </p:grpSp>
      <p:sp>
        <p:nvSpPr>
          <p:cNvPr id="7" name="Date Placeholder 6"/>
          <p:cNvSpPr>
            <a:spLocks noGrp="1"/>
          </p:cNvSpPr>
          <p:nvPr>
            <p:ph type="dt" sz="half" idx="10"/>
          </p:nvPr>
        </p:nvSpPr>
        <p:spPr/>
        <p:txBody>
          <a:bodyPr/>
          <a:lstStyle/>
          <a:p>
            <a:fld id="{C32637AA-DF16-4D4D-9D3D-A94BBFC6F55F}" type="datetime1">
              <a:rPr lang="en-US" smtClean="0"/>
              <a:pPr/>
              <a:t>5/4/11</a:t>
            </a:fld>
            <a:endParaRPr lang="en-US"/>
          </a:p>
        </p:txBody>
      </p:sp>
      <p:sp>
        <p:nvSpPr>
          <p:cNvPr id="9" name="Footer Placeholder 8"/>
          <p:cNvSpPr>
            <a:spLocks noGrp="1"/>
          </p:cNvSpPr>
          <p:nvPr>
            <p:ph type="ftr" sz="quarter" idx="11"/>
          </p:nvPr>
        </p:nvSpPr>
        <p:spPr/>
        <p:txBody>
          <a:bodyPr/>
          <a:lstStyle/>
          <a:p>
            <a:r>
              <a:rPr lang="en-US" smtClean="0"/>
              <a:t>CIT's report on the impact of Workday</a:t>
            </a:r>
            <a:endParaRPr lang="en-US"/>
          </a:p>
        </p:txBody>
      </p:sp>
      <p:sp>
        <p:nvSpPr>
          <p:cNvPr id="10" name="Slide Number Placeholder 9"/>
          <p:cNvSpPr>
            <a:spLocks noGrp="1"/>
          </p:cNvSpPr>
          <p:nvPr>
            <p:ph type="sldNum" sz="quarter" idx="12"/>
          </p:nvPr>
        </p:nvSpPr>
        <p:spPr/>
        <p:txBody>
          <a:bodyPr/>
          <a:lstStyle/>
          <a:p>
            <a:fld id="{E7E4E951-29B6-4F4F-85B1-AF82D8333769}" type="slidenum">
              <a:rPr lang="en-US" smtClean="0"/>
              <a:pPr/>
              <a:t>1</a:t>
            </a:fld>
            <a:endParaRPr lang="en-US"/>
          </a:p>
        </p:txBody>
      </p:sp>
    </p:spTree>
    <p:extLst>
      <p:ext uri="{BB962C8B-B14F-4D97-AF65-F5344CB8AC3E}">
        <p14:creationId xmlns:p14="http://schemas.microsoft.com/office/powerpoint/2010/main" val="15652321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p:nvPr/>
        </p:nvPicPr>
        <p:blipFill>
          <a:blip r:embed="rId2">
            <a:extLst>
              <a:ext uri="{28A0092B-C50C-407E-A947-70E740481C1C}">
                <a14:useLocalDpi xmlns:a14="http://schemas.microsoft.com/office/drawing/2010/main" val="0"/>
              </a:ext>
            </a:extLst>
          </a:blip>
          <a:srcRect/>
          <a:stretch>
            <a:fillRect/>
          </a:stretch>
        </p:blipFill>
        <p:spPr bwMode="auto">
          <a:xfrm>
            <a:off x="1417637" y="1485900"/>
            <a:ext cx="6308725" cy="3886200"/>
          </a:xfrm>
          <a:prstGeom prst="rect">
            <a:avLst/>
          </a:prstGeom>
          <a:noFill/>
          <a:ln>
            <a:noFill/>
          </a:ln>
        </p:spPr>
      </p:pic>
    </p:spTree>
    <p:extLst>
      <p:ext uri="{BB962C8B-B14F-4D97-AF65-F5344CB8AC3E}">
        <p14:creationId xmlns:p14="http://schemas.microsoft.com/office/powerpoint/2010/main" val="10149758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1603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11</a:t>
            </a:fld>
            <a:endParaRPr lang="en-US"/>
          </a:p>
        </p:txBody>
      </p:sp>
      <p:sp>
        <p:nvSpPr>
          <p:cNvPr id="9" name="Rounded Rectangular Callout 8"/>
          <p:cNvSpPr/>
          <p:nvPr/>
        </p:nvSpPr>
        <p:spPr>
          <a:xfrm>
            <a:off x="4790177" y="3896784"/>
            <a:ext cx="4226823" cy="2573866"/>
          </a:xfrm>
          <a:prstGeom prst="wedgeRoundRectCallout">
            <a:avLst>
              <a:gd name="adj1" fmla="val -39794"/>
              <a:gd name="adj2" fmla="val -102925"/>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Assumption is that all people (employees and students) records, including bio/demo and basic status/affiliation with University will still exist in PS.  The systems using this data from PS today should function post-Workday with little remediation.  Those systems requiring more specific job/position data will require interaction with Workday as data of record for employee data.  PS will continue to be data of record for student data.</a:t>
            </a:r>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12</a:t>
            </a:fld>
            <a:endParaRPr lang="en-US"/>
          </a:p>
        </p:txBody>
      </p:sp>
      <p:sp>
        <p:nvSpPr>
          <p:cNvPr id="9" name="Rounded Rectangular Callout 8"/>
          <p:cNvSpPr/>
          <p:nvPr/>
        </p:nvSpPr>
        <p:spPr>
          <a:xfrm>
            <a:off x="3509162" y="3511931"/>
            <a:ext cx="4226823" cy="1493294"/>
          </a:xfrm>
          <a:prstGeom prst="wedgeRoundRectCallout">
            <a:avLst>
              <a:gd name="adj1" fmla="val -68890"/>
              <a:gd name="adj2" fmla="val -21896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Financial Aid packaging requires tracking of work study, award and gross pay earnings. </a:t>
            </a:r>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13</a:t>
            </a:fld>
            <a:endParaRPr lang="en-US"/>
          </a:p>
        </p:txBody>
      </p:sp>
      <p:sp>
        <p:nvSpPr>
          <p:cNvPr id="9" name="Rounded Rectangular Callout 8"/>
          <p:cNvSpPr/>
          <p:nvPr/>
        </p:nvSpPr>
        <p:spPr>
          <a:xfrm>
            <a:off x="3528450" y="3966701"/>
            <a:ext cx="4226823" cy="1954483"/>
          </a:xfrm>
          <a:prstGeom prst="wedgeRoundRectCallout">
            <a:avLst>
              <a:gd name="adj1" fmla="val -101387"/>
              <a:gd name="adj2" fmla="val -11777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KFS (</a:t>
            </a:r>
            <a:r>
              <a:rPr lang="en-US" sz="1600" dirty="0" err="1" smtClean="0"/>
              <a:t>Kuali</a:t>
            </a:r>
            <a:r>
              <a:rPr lang="en-US" sz="1600" dirty="0" smtClean="0"/>
              <a:t> Finance):</a:t>
            </a:r>
          </a:p>
          <a:p>
            <a:pPr marL="285750" indent="-285750">
              <a:buFont typeface="Arial"/>
              <a:buChar char="•"/>
            </a:pPr>
            <a:r>
              <a:rPr lang="en-US" sz="1600" dirty="0" smtClean="0"/>
              <a:t>Sends account data to Workday.</a:t>
            </a:r>
          </a:p>
          <a:p>
            <a:pPr marL="285750" indent="-285750">
              <a:buFont typeface="Arial"/>
              <a:buChar char="•"/>
            </a:pPr>
            <a:r>
              <a:rPr lang="en-US" sz="1600" dirty="0" smtClean="0"/>
              <a:t>Gets transaction data for liabilities, gross pay, encumbrances. </a:t>
            </a:r>
          </a:p>
          <a:p>
            <a:pPr marL="285750" indent="-285750">
              <a:buFont typeface="Arial"/>
              <a:buChar char="•"/>
            </a:pPr>
            <a:r>
              <a:rPr lang="en-US" sz="1600" dirty="0" smtClean="0"/>
              <a:t>Some transformation of the data between the two applications, as with all of these, should be expected.</a:t>
            </a:r>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14</a:t>
            </a:fld>
            <a:endParaRPr lang="en-US"/>
          </a:p>
        </p:txBody>
      </p:sp>
      <p:sp>
        <p:nvSpPr>
          <p:cNvPr id="9" name="Rounded Rectangular Callout 8"/>
          <p:cNvSpPr/>
          <p:nvPr/>
        </p:nvSpPr>
        <p:spPr>
          <a:xfrm>
            <a:off x="3967124" y="274638"/>
            <a:ext cx="4816156" cy="3975039"/>
          </a:xfrm>
          <a:prstGeom prst="wedgeRoundRectCallout">
            <a:avLst>
              <a:gd name="adj1" fmla="val -100385"/>
              <a:gd name="adj2" fmla="val 3274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Warehouse and reporting:</a:t>
            </a:r>
          </a:p>
          <a:p>
            <a:pPr marL="285750" indent="-285750">
              <a:buFont typeface="Arial"/>
              <a:buChar char="•"/>
            </a:pPr>
            <a:r>
              <a:rPr lang="en-US" sz="1600" dirty="0" smtClean="0"/>
              <a:t>Most operational reporting will be done straight from Workday. All historical analysis and merging/reporting with other institutional data requires a warehouse.</a:t>
            </a:r>
          </a:p>
          <a:p>
            <a:pPr marL="285750" indent="-285750">
              <a:buFont typeface="Arial"/>
              <a:buChar char="•"/>
            </a:pPr>
            <a:r>
              <a:rPr lang="en-US" sz="1600" i="1" dirty="0">
                <a:solidFill>
                  <a:srgbClr val="FF0000"/>
                </a:solidFill>
              </a:rPr>
              <a:t>Not enough requirements or assumptions are known at this time to do anything other than </a:t>
            </a:r>
            <a:r>
              <a:rPr lang="en-US" sz="1600" i="1" dirty="0" smtClean="0">
                <a:solidFill>
                  <a:srgbClr val="FF0000"/>
                </a:solidFill>
              </a:rPr>
              <a:t>compare the effort to that of the KDW</a:t>
            </a:r>
            <a:r>
              <a:rPr lang="en-US" sz="1600" i="1" dirty="0">
                <a:solidFill>
                  <a:srgbClr val="FF0000"/>
                </a:solidFill>
              </a:rPr>
              <a:t>.</a:t>
            </a:r>
          </a:p>
          <a:p>
            <a:pPr marL="285750" indent="-285750">
              <a:buFont typeface="Arial"/>
              <a:buChar char="•"/>
            </a:pPr>
            <a:r>
              <a:rPr lang="en-US" sz="1600" b="1" dirty="0" smtClean="0"/>
              <a:t>IF</a:t>
            </a:r>
            <a:r>
              <a:rPr lang="en-US" sz="1600" dirty="0" smtClean="0"/>
              <a:t> the effort is similar to that of the </a:t>
            </a:r>
            <a:r>
              <a:rPr lang="en-US" sz="1600" dirty="0" err="1" smtClean="0"/>
              <a:t>Kuali</a:t>
            </a:r>
            <a:r>
              <a:rPr lang="en-US" sz="1600" dirty="0" smtClean="0"/>
              <a:t> Data Warehouse then it will be between 20000 and 30000 hours, which is ~ 2/3 of the overall IT estimate for Workday.</a:t>
            </a:r>
          </a:p>
          <a:p>
            <a:endParaRPr lang="en-US" sz="1600" dirty="0"/>
          </a:p>
        </p:txBody>
      </p:sp>
      <p:sp>
        <p:nvSpPr>
          <p:cNvPr id="11" name="Rounded Rectangular Callout 10"/>
          <p:cNvSpPr/>
          <p:nvPr/>
        </p:nvSpPr>
        <p:spPr>
          <a:xfrm>
            <a:off x="3692617" y="4912695"/>
            <a:ext cx="4816156" cy="1443655"/>
          </a:xfrm>
          <a:prstGeom prst="wedgeRoundRectCallout">
            <a:avLst>
              <a:gd name="adj1" fmla="val -96409"/>
              <a:gd name="adj2" fmla="val -7090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Some systems, such as Cornell Connect, Academic Personnel Database</a:t>
            </a:r>
            <a:r>
              <a:rPr lang="en-US" sz="1600" dirty="0"/>
              <a:t> </a:t>
            </a:r>
            <a:r>
              <a:rPr lang="en-US" sz="1600" dirty="0" smtClean="0"/>
              <a:t>and Activity Insight for Academic reporting, are fed from the HR/PY </a:t>
            </a:r>
            <a:r>
              <a:rPr lang="en-US" sz="1600" dirty="0" err="1" smtClean="0"/>
              <a:t>datamart</a:t>
            </a:r>
            <a:r>
              <a:rPr lang="en-US" sz="1600" dirty="0" smtClean="0"/>
              <a:t> and will be affected by changes in the structure. Impact to these systems are not accounted for at this time.</a:t>
            </a:r>
          </a:p>
          <a:p>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011238"/>
            <a:ext cx="6630613" cy="5440362"/>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15</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smtClean="0"/>
              <a:t>Data delivery: </a:t>
            </a:r>
            <a:r>
              <a:rPr lang="en-US" sz="3600" dirty="0" smtClean="0"/>
              <a:t>more questions than answers</a:t>
            </a:r>
            <a:endParaRPr lang="en-US" dirty="0"/>
          </a:p>
        </p:txBody>
      </p:sp>
      <p:sp>
        <p:nvSpPr>
          <p:cNvPr id="16" name="Rounded Rectangular Callout 15"/>
          <p:cNvSpPr/>
          <p:nvPr/>
        </p:nvSpPr>
        <p:spPr>
          <a:xfrm>
            <a:off x="6822707" y="2321304"/>
            <a:ext cx="2105011" cy="1369058"/>
          </a:xfrm>
          <a:prstGeom prst="wedgeRoundRectCallout">
            <a:avLst>
              <a:gd name="adj1" fmla="val -71001"/>
              <a:gd name="adj2" fmla="val 944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1: Do we keep our historical data as is or convert it?</a:t>
            </a:r>
            <a:endParaRPr lang="en-US" dirty="0"/>
          </a:p>
        </p:txBody>
      </p:sp>
    </p:spTree>
    <p:extLst>
      <p:ext uri="{BB962C8B-B14F-4D97-AF65-F5344CB8AC3E}">
        <p14:creationId xmlns:p14="http://schemas.microsoft.com/office/powerpoint/2010/main" val="51242008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16</a:t>
            </a:fld>
            <a:endParaRPr lang="en-US"/>
          </a:p>
        </p:txBody>
      </p:sp>
      <p:sp>
        <p:nvSpPr>
          <p:cNvPr id="16" name="Rounded Rectangular Callout 15"/>
          <p:cNvSpPr/>
          <p:nvPr/>
        </p:nvSpPr>
        <p:spPr>
          <a:xfrm>
            <a:off x="5475754" y="2030178"/>
            <a:ext cx="3048126" cy="1546490"/>
          </a:xfrm>
          <a:prstGeom prst="wedgeRoundRectCallout">
            <a:avLst>
              <a:gd name="adj1" fmla="val -52550"/>
              <a:gd name="adj2" fmla="val 8399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3: What are the requirements of the new </a:t>
            </a:r>
            <a:r>
              <a:rPr lang="en-US" dirty="0" err="1" smtClean="0"/>
              <a:t>datamart</a:t>
            </a:r>
            <a:r>
              <a:rPr lang="en-US" dirty="0" smtClean="0"/>
              <a:t>?</a:t>
            </a:r>
            <a:endParaRPr lang="en-US" dirty="0"/>
          </a:p>
        </p:txBody>
      </p:sp>
      <p:sp>
        <p:nvSpPr>
          <p:cNvPr id="8" name="Rounded Rectangular Callout 7"/>
          <p:cNvSpPr/>
          <p:nvPr/>
        </p:nvSpPr>
        <p:spPr>
          <a:xfrm>
            <a:off x="391836" y="1417638"/>
            <a:ext cx="3048126" cy="1969614"/>
          </a:xfrm>
          <a:prstGeom prst="wedgeRoundRectCallout">
            <a:avLst>
              <a:gd name="adj1" fmla="val 34451"/>
              <a:gd name="adj2" fmla="val 13417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2: Workday data representation and extraction is unconventional and there is no data model or data dictionary.  What is the process and effort extract, transform and load?</a:t>
            </a:r>
            <a:endParaRPr lang="en-US" dirty="0"/>
          </a:p>
        </p:txBody>
      </p:sp>
      <p:sp>
        <p:nvSpPr>
          <p:cNvPr id="9" name="Title 1"/>
          <p:cNvSpPr txBox="1">
            <a:spLocks/>
          </p:cNvSpPr>
          <p:nvPr/>
        </p:nvSpPr>
        <p:spPr>
          <a:xfrm>
            <a:off x="0" y="274638"/>
            <a:ext cx="8229600" cy="1143000"/>
          </a:xfrm>
          <a:prstGeom prst="rect">
            <a:avLst/>
          </a:prstGeom>
        </p:spPr>
        <p:txBody>
          <a:bodyPr vert="horz" lIns="91440" tIns="45720" rIns="9144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Data delivery: </a:t>
            </a:r>
            <a:r>
              <a:rPr lang="en-US" sz="3600" smtClean="0"/>
              <a:t>more questions than answers</a:t>
            </a:r>
            <a:endParaRPr lang="en-US" dirty="0"/>
          </a:p>
        </p:txBody>
      </p:sp>
    </p:spTree>
    <p:extLst>
      <p:ext uri="{BB962C8B-B14F-4D97-AF65-F5344CB8AC3E}">
        <p14:creationId xmlns:p14="http://schemas.microsoft.com/office/powerpoint/2010/main" val="396538435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ataDeliveryConceptualDiagra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645" y="663037"/>
            <a:ext cx="5923172" cy="5817835"/>
          </a:xfrm>
          <a:prstGeom prst="rect">
            <a:avLst/>
          </a:prstGeom>
        </p:spPr>
      </p:pic>
      <p:sp>
        <p:nvSpPr>
          <p:cNvPr id="4" name="Date Placeholder 3"/>
          <p:cNvSpPr>
            <a:spLocks noGrp="1"/>
          </p:cNvSpPr>
          <p:nvPr>
            <p:ph type="dt" sz="half" idx="10"/>
          </p:nvPr>
        </p:nvSpPr>
        <p:spPr/>
        <p:txBody>
          <a:bodyPr/>
          <a:lstStyle/>
          <a:p>
            <a:fld id="{A56B7866-37BA-754D-B4A0-9DBBE1F1C2E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17</a:t>
            </a:fld>
            <a:endParaRPr lang="en-US"/>
          </a:p>
        </p:txBody>
      </p:sp>
      <p:sp>
        <p:nvSpPr>
          <p:cNvPr id="16" name="Rounded Rectangular Callout 15"/>
          <p:cNvSpPr/>
          <p:nvPr/>
        </p:nvSpPr>
        <p:spPr>
          <a:xfrm>
            <a:off x="264272" y="3479813"/>
            <a:ext cx="3048126" cy="2349605"/>
          </a:xfrm>
          <a:prstGeom prst="wedgeRoundRectCallout">
            <a:avLst>
              <a:gd name="adj1" fmla="val 76847"/>
              <a:gd name="adj2" fmla="val -4280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4: Finance reporting provides labor detail. Is there an impact to the KDW and labor reporting from a finance point of view?</a:t>
            </a:r>
            <a:endParaRPr lang="en-US" dirty="0"/>
          </a:p>
        </p:txBody>
      </p:sp>
      <p:sp>
        <p:nvSpPr>
          <p:cNvPr id="9" name="Rounded Rectangular Callout 8"/>
          <p:cNvSpPr/>
          <p:nvPr/>
        </p:nvSpPr>
        <p:spPr>
          <a:xfrm>
            <a:off x="5475754" y="4006006"/>
            <a:ext cx="3048126" cy="1620247"/>
          </a:xfrm>
          <a:prstGeom prst="wedgeRoundRectCallout">
            <a:avLst>
              <a:gd name="adj1" fmla="val -37839"/>
              <a:gd name="adj2" fmla="val -14067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6: SRDM and CRDM make use of  HR data. How extensive are the changes there?</a:t>
            </a:r>
            <a:endParaRPr lang="en-US" dirty="0"/>
          </a:p>
        </p:txBody>
      </p:sp>
      <p:sp>
        <p:nvSpPr>
          <p:cNvPr id="10" name="Title 1"/>
          <p:cNvSpPr txBox="1">
            <a:spLocks/>
          </p:cNvSpPr>
          <p:nvPr/>
        </p:nvSpPr>
        <p:spPr>
          <a:xfrm>
            <a:off x="0" y="274638"/>
            <a:ext cx="8229600" cy="1143000"/>
          </a:xfrm>
          <a:prstGeom prst="rect">
            <a:avLst/>
          </a:prstGeom>
        </p:spPr>
        <p:txBody>
          <a:bodyPr vert="horz" lIns="91440" tIns="45720" rIns="9144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Data delivery: </a:t>
            </a:r>
            <a:r>
              <a:rPr lang="en-US" sz="3600" smtClean="0"/>
              <a:t>more questions than answers</a:t>
            </a:r>
            <a:endParaRPr lang="en-US" dirty="0"/>
          </a:p>
        </p:txBody>
      </p:sp>
      <p:sp>
        <p:nvSpPr>
          <p:cNvPr id="11" name="Rounded Rectangular Callout 10"/>
          <p:cNvSpPr/>
          <p:nvPr/>
        </p:nvSpPr>
        <p:spPr>
          <a:xfrm>
            <a:off x="5475754" y="4006006"/>
            <a:ext cx="3048126" cy="1620247"/>
          </a:xfrm>
          <a:prstGeom prst="wedgeRoundRectCallout">
            <a:avLst>
              <a:gd name="adj1" fmla="val -33914"/>
              <a:gd name="adj2" fmla="val -17815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5: SRDM and CRDM make use of  HR data. How extensive are the impacts?</a:t>
            </a:r>
            <a:endParaRPr lang="en-US" dirty="0"/>
          </a:p>
        </p:txBody>
      </p:sp>
    </p:spTree>
    <p:extLst>
      <p:ext uri="{BB962C8B-B14F-4D97-AF65-F5344CB8AC3E}">
        <p14:creationId xmlns:p14="http://schemas.microsoft.com/office/powerpoint/2010/main" val="39653843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18</a:t>
            </a:fld>
            <a:endParaRPr lang="en-US"/>
          </a:p>
        </p:txBody>
      </p:sp>
      <p:sp>
        <p:nvSpPr>
          <p:cNvPr id="9" name="Rounded Rectangular Callout 8"/>
          <p:cNvSpPr/>
          <p:nvPr/>
        </p:nvSpPr>
        <p:spPr>
          <a:xfrm>
            <a:off x="3992524" y="274638"/>
            <a:ext cx="4816156" cy="2082605"/>
          </a:xfrm>
          <a:prstGeom prst="wedgeRoundRectCallout">
            <a:avLst>
              <a:gd name="adj1" fmla="val -73454"/>
              <a:gd name="adj2" fmla="val 135995"/>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3</a:t>
            </a:r>
            <a:r>
              <a:rPr lang="en-US" sz="1600" baseline="30000" dirty="0" smtClean="0"/>
              <a:t>rd</a:t>
            </a:r>
            <a:r>
              <a:rPr lang="en-US" sz="1600" dirty="0" smtClean="0"/>
              <a:t> party oversight: Payroll has requested CIT help in overseeing/developing their Workday integrations and reports.  Payroll is also seeking on-going support of all integrations and reports post-Workday go-live. It is not known yet what that entails in terms of number of integrations, actual responsibilities, or level of effort.</a:t>
            </a:r>
          </a:p>
          <a:p>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19</a:t>
            </a:fld>
            <a:endParaRPr lang="en-US"/>
          </a:p>
        </p:txBody>
      </p:sp>
      <p:sp>
        <p:nvSpPr>
          <p:cNvPr id="9" name="Rounded Rectangular Callout 8"/>
          <p:cNvSpPr/>
          <p:nvPr/>
        </p:nvSpPr>
        <p:spPr>
          <a:xfrm>
            <a:off x="3906388" y="3020935"/>
            <a:ext cx="4226823" cy="3157615"/>
          </a:xfrm>
          <a:prstGeom prst="wedgeRoundRectCallout">
            <a:avLst>
              <a:gd name="adj1" fmla="val -113434"/>
              <a:gd name="adj2" fmla="val -85356"/>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err="1" smtClean="0"/>
              <a:t>Kronos</a:t>
            </a:r>
            <a:r>
              <a:rPr lang="en-US" sz="1600" dirty="0" smtClean="0"/>
              <a:t> (time collection) :</a:t>
            </a:r>
          </a:p>
          <a:p>
            <a:pPr marL="285750" indent="-285750">
              <a:buFont typeface="Arial"/>
              <a:buChar char="•"/>
            </a:pPr>
            <a:r>
              <a:rPr lang="en-US" sz="1600" dirty="0" smtClean="0"/>
              <a:t>Options:</a:t>
            </a:r>
          </a:p>
          <a:p>
            <a:pPr marL="742950" lvl="1" indent="-285750">
              <a:buFont typeface="Arial"/>
              <a:buChar char="•"/>
            </a:pPr>
            <a:r>
              <a:rPr lang="en-US" sz="1600" dirty="0" err="1" smtClean="0"/>
              <a:t>Kronos</a:t>
            </a:r>
            <a:r>
              <a:rPr lang="en-US" sz="1600" dirty="0" smtClean="0"/>
              <a:t> takes over all campus time </a:t>
            </a:r>
            <a:r>
              <a:rPr lang="en-US" sz="1600" dirty="0"/>
              <a:t>collection. Upgrading </a:t>
            </a:r>
            <a:r>
              <a:rPr lang="en-US" sz="1600" dirty="0" err="1"/>
              <a:t>Kronos</a:t>
            </a:r>
            <a:r>
              <a:rPr lang="en-US" sz="1600" dirty="0"/>
              <a:t> to replace COLTS will require licensing, more training, more technical support and a project</a:t>
            </a:r>
            <a:r>
              <a:rPr lang="en-US" sz="1600" dirty="0" smtClean="0"/>
              <a:t>.</a:t>
            </a:r>
          </a:p>
          <a:p>
            <a:pPr lvl="1"/>
            <a:r>
              <a:rPr lang="en-US" sz="1600" dirty="0" smtClean="0"/>
              <a:t> or </a:t>
            </a:r>
          </a:p>
          <a:p>
            <a:pPr marL="742950" lvl="1" indent="-285750">
              <a:buFont typeface="Arial"/>
              <a:buChar char="•"/>
            </a:pPr>
            <a:r>
              <a:rPr lang="en-US" sz="1600" dirty="0" smtClean="0"/>
              <a:t>COLTS (not illustrated) has to be remediated. </a:t>
            </a:r>
          </a:p>
          <a:p>
            <a:r>
              <a:rPr lang="en-US" sz="1600" dirty="0" smtClean="0"/>
              <a:t>CU requirements have and will continue to require custom a2a interface development.</a:t>
            </a:r>
            <a:endParaRPr lang="en-US" dirty="0"/>
          </a:p>
        </p:txBody>
      </p:sp>
    </p:spTree>
    <p:extLst>
      <p:ext uri="{BB962C8B-B14F-4D97-AF65-F5344CB8AC3E}">
        <p14:creationId xmlns:p14="http://schemas.microsoft.com/office/powerpoint/2010/main" val="378616525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cover</a:t>
            </a:r>
            <a:endParaRPr lang="en-US" dirty="0"/>
          </a:p>
        </p:txBody>
      </p:sp>
      <p:sp>
        <p:nvSpPr>
          <p:cNvPr id="3" name="Content Placeholder 2"/>
          <p:cNvSpPr>
            <a:spLocks noGrp="1"/>
          </p:cNvSpPr>
          <p:nvPr>
            <p:ph idx="1"/>
          </p:nvPr>
        </p:nvSpPr>
        <p:spPr/>
        <p:txBody>
          <a:bodyPr>
            <a:normAutofit lnSpcReduction="10000"/>
          </a:bodyPr>
          <a:lstStyle/>
          <a:p>
            <a:r>
              <a:rPr lang="en-US" dirty="0" smtClean="0"/>
              <a:t>Background and status</a:t>
            </a:r>
          </a:p>
          <a:p>
            <a:r>
              <a:rPr lang="en-US" dirty="0" smtClean="0"/>
              <a:t>Impact to Business processes and technologies supporting those processes that CIT stewards.</a:t>
            </a:r>
          </a:p>
          <a:p>
            <a:pPr lvl="1"/>
            <a:r>
              <a:rPr lang="en-US" dirty="0" smtClean="0"/>
              <a:t>Diagrams</a:t>
            </a:r>
          </a:p>
          <a:p>
            <a:pPr lvl="1"/>
            <a:r>
              <a:rPr lang="en-US" dirty="0" smtClean="0"/>
              <a:t>Risks</a:t>
            </a:r>
          </a:p>
          <a:p>
            <a:pPr lvl="1"/>
            <a:r>
              <a:rPr lang="en-US" dirty="0" smtClean="0"/>
              <a:t>Biggest Factors</a:t>
            </a:r>
          </a:p>
          <a:p>
            <a:r>
              <a:rPr lang="en-US" dirty="0" smtClean="0"/>
              <a:t>Tasks and Estimates</a:t>
            </a:r>
          </a:p>
          <a:p>
            <a:r>
              <a:rPr lang="en-US" dirty="0" smtClean="0"/>
              <a:t>Recommended next steps</a:t>
            </a:r>
          </a:p>
          <a:p>
            <a:endParaRPr lang="en-US" dirty="0" smtClean="0"/>
          </a:p>
          <a:p>
            <a:endParaRPr lang="en-US" dirty="0"/>
          </a:p>
        </p:txBody>
      </p:sp>
      <p:sp>
        <p:nvSpPr>
          <p:cNvPr id="4" name="Date Placeholder 3"/>
          <p:cNvSpPr>
            <a:spLocks noGrp="1"/>
          </p:cNvSpPr>
          <p:nvPr>
            <p:ph type="dt" sz="half" idx="10"/>
          </p:nvPr>
        </p:nvSpPr>
        <p:spPr/>
        <p:txBody>
          <a:bodyPr/>
          <a:lstStyle/>
          <a:p>
            <a:fld id="{6E943DD7-6FE3-8149-8616-580EEC60D2B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a:t>
            </a:fld>
            <a:endParaRPr lang="en-US"/>
          </a:p>
        </p:txBody>
      </p:sp>
    </p:spTree>
    <p:extLst>
      <p:ext uri="{BB962C8B-B14F-4D97-AF65-F5344CB8AC3E}">
        <p14:creationId xmlns:p14="http://schemas.microsoft.com/office/powerpoint/2010/main" val="23704859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pPr/>
              <a:t>5/4/11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20</a:t>
            </a:fld>
            <a:endParaRPr lang="en-US"/>
          </a:p>
        </p:txBody>
      </p:sp>
      <p:sp>
        <p:nvSpPr>
          <p:cNvPr id="8" name="TextBox 7"/>
          <p:cNvSpPr txBox="1"/>
          <p:nvPr/>
        </p:nvSpPr>
        <p:spPr>
          <a:xfrm>
            <a:off x="5854700" y="3111500"/>
            <a:ext cx="698500" cy="1569660"/>
          </a:xfrm>
          <a:prstGeom prst="rect">
            <a:avLst/>
          </a:prstGeom>
          <a:noFill/>
        </p:spPr>
        <p:txBody>
          <a:bodyPr wrap="square" rtlCol="0">
            <a:spAutoFit/>
          </a:bodyPr>
          <a:lstStyle/>
          <a:p>
            <a:r>
              <a:rPr lang="en-US" sz="9600" dirty="0" smtClean="0"/>
              <a:t>?</a:t>
            </a:r>
            <a:endParaRPr lang="en-US" sz="9600" dirty="0"/>
          </a:p>
        </p:txBody>
      </p:sp>
      <p:sp>
        <p:nvSpPr>
          <p:cNvPr id="15" name="Line Callout 2 (No Border) 14"/>
          <p:cNvSpPr/>
          <p:nvPr/>
        </p:nvSpPr>
        <p:spPr>
          <a:xfrm>
            <a:off x="0" y="1214438"/>
            <a:ext cx="4064000" cy="2811462"/>
          </a:xfrm>
          <a:prstGeom prst="callout2">
            <a:avLst>
              <a:gd name="adj1" fmla="val 53199"/>
              <a:gd name="adj2" fmla="val 105778"/>
              <a:gd name="adj3" fmla="val 79393"/>
              <a:gd name="adj4" fmla="val 135411"/>
              <a:gd name="adj5" fmla="val 91625"/>
              <a:gd name="adj6" fmla="val 146047"/>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rgbClr val="000000"/>
                </a:solidFill>
              </a:rPr>
              <a:t>Question 1: Expand </a:t>
            </a:r>
            <a:r>
              <a:rPr lang="en-US" dirty="0" err="1">
                <a:solidFill>
                  <a:srgbClr val="000000"/>
                </a:solidFill>
              </a:rPr>
              <a:t>Kronos</a:t>
            </a:r>
            <a:r>
              <a:rPr lang="en-US" dirty="0">
                <a:solidFill>
                  <a:srgbClr val="000000"/>
                </a:solidFill>
              </a:rPr>
              <a:t> to all of campus and eliminate COLTS? Or remediate COLTS for Workday?</a:t>
            </a:r>
          </a:p>
          <a:p>
            <a:endParaRPr lang="en-US" dirty="0">
              <a:solidFill>
                <a:srgbClr val="000000"/>
              </a:solidFill>
            </a:endParaRPr>
          </a:p>
          <a:p>
            <a:r>
              <a:rPr lang="en-US" dirty="0">
                <a:solidFill>
                  <a:srgbClr val="000000"/>
                </a:solidFill>
              </a:rPr>
              <a:t>Answer: Anticipated plan is to migrate 100% of time collection to </a:t>
            </a:r>
            <a:r>
              <a:rPr lang="en-US" dirty="0" err="1">
                <a:solidFill>
                  <a:srgbClr val="000000"/>
                </a:solidFill>
              </a:rPr>
              <a:t>Kronos</a:t>
            </a:r>
            <a:r>
              <a:rPr lang="en-US" dirty="0">
                <a:solidFill>
                  <a:srgbClr val="000000"/>
                </a:solidFill>
              </a:rPr>
              <a:t> within next couple years.  Use Workday deployment as opportunity to fast track migration of all time collection to </a:t>
            </a:r>
            <a:r>
              <a:rPr lang="en-US" dirty="0" err="1">
                <a:solidFill>
                  <a:srgbClr val="000000"/>
                </a:solidFill>
              </a:rPr>
              <a:t>Kronos</a:t>
            </a:r>
            <a:r>
              <a:rPr lang="en-US" dirty="0">
                <a:solidFill>
                  <a:srgbClr val="000000"/>
                </a:solidFill>
              </a:rPr>
              <a:t> and decommission COLTS. </a:t>
            </a:r>
          </a:p>
        </p:txBody>
      </p:sp>
    </p:spTree>
    <p:extLst>
      <p:ext uri="{BB962C8B-B14F-4D97-AF65-F5344CB8AC3E}">
        <p14:creationId xmlns:p14="http://schemas.microsoft.com/office/powerpoint/2010/main" val="27086579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pPr/>
              <a:t>5/4/11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21</a:t>
            </a:fld>
            <a:endParaRPr lang="en-US"/>
          </a:p>
        </p:txBody>
      </p:sp>
      <p:pic>
        <p:nvPicPr>
          <p:cNvPr id="6" name="Picture 5" descr="WorkdayTimeCollec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24" y="1941220"/>
            <a:ext cx="7164395" cy="4083868"/>
          </a:xfrm>
          <a:prstGeom prst="rect">
            <a:avLst/>
          </a:prstGeom>
        </p:spPr>
      </p:pic>
      <p:sp>
        <p:nvSpPr>
          <p:cNvPr id="7" name="Rounded Rectangular Callout 6"/>
          <p:cNvSpPr/>
          <p:nvPr/>
        </p:nvSpPr>
        <p:spPr>
          <a:xfrm>
            <a:off x="1090409" y="2671302"/>
            <a:ext cx="3783901" cy="2129298"/>
          </a:xfrm>
          <a:prstGeom prst="wedgeRoundRectCallout">
            <a:avLst>
              <a:gd name="adj1" fmla="val 87839"/>
              <a:gd name="adj2" fmla="val 76288"/>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2: If we are keeping COLTS then .. Remediate or rewrite it? </a:t>
            </a:r>
          </a:p>
          <a:p>
            <a:endParaRPr lang="en-US" dirty="0" smtClean="0"/>
          </a:p>
          <a:p>
            <a:r>
              <a:rPr lang="en-US" dirty="0" smtClean="0"/>
              <a:t>Answer: Rewrite application as the logic is tightly coupled with PS.  The estimate to rewrite has been reported at $500 to $600K.</a:t>
            </a:r>
            <a:endParaRPr lang="en-US" dirty="0"/>
          </a:p>
        </p:txBody>
      </p:sp>
    </p:spTree>
    <p:extLst>
      <p:ext uri="{BB962C8B-B14F-4D97-AF65-F5344CB8AC3E}">
        <p14:creationId xmlns:p14="http://schemas.microsoft.com/office/powerpoint/2010/main" val="88766970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Workday and Cornell Time Collection</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pPr/>
              <a:t>5/4/11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22</a:t>
            </a:fld>
            <a:endParaRPr lang="en-US"/>
          </a:p>
        </p:txBody>
      </p:sp>
      <p:pic>
        <p:nvPicPr>
          <p:cNvPr id="6" name="Picture 5" descr="WorkdayTimeCollec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24" y="1941220"/>
            <a:ext cx="7164395" cy="4083868"/>
          </a:xfrm>
          <a:prstGeom prst="rect">
            <a:avLst/>
          </a:prstGeom>
        </p:spPr>
      </p:pic>
      <p:sp>
        <p:nvSpPr>
          <p:cNvPr id="7" name="Rounded Rectangular Callout 6"/>
          <p:cNvSpPr/>
          <p:nvPr/>
        </p:nvSpPr>
        <p:spPr>
          <a:xfrm>
            <a:off x="186754" y="2873071"/>
            <a:ext cx="3847157" cy="2607760"/>
          </a:xfrm>
          <a:prstGeom prst="wedgeRoundRectCallout">
            <a:avLst>
              <a:gd name="adj1" fmla="val 56834"/>
              <a:gd name="adj2" fmla="val -12011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3: What is the time frame needed for either the expansion of </a:t>
            </a:r>
            <a:r>
              <a:rPr lang="en-US" dirty="0" err="1" smtClean="0"/>
              <a:t>Kronos</a:t>
            </a:r>
            <a:r>
              <a:rPr lang="en-US" dirty="0" smtClean="0"/>
              <a:t> or the remediation/rewrite of COLTS?</a:t>
            </a:r>
          </a:p>
          <a:p>
            <a:endParaRPr lang="en-US" dirty="0" smtClean="0"/>
          </a:p>
          <a:p>
            <a:r>
              <a:rPr lang="en-US" dirty="0" smtClean="0"/>
              <a:t>Answer: Equally sized efforts.  Estimated one year to implement either solution. </a:t>
            </a:r>
            <a:endParaRPr lang="en-US" dirty="0"/>
          </a:p>
        </p:txBody>
      </p:sp>
      <p:sp>
        <p:nvSpPr>
          <p:cNvPr id="8" name="Rounded Rectangular Callout 7"/>
          <p:cNvSpPr/>
          <p:nvPr/>
        </p:nvSpPr>
        <p:spPr>
          <a:xfrm>
            <a:off x="4482901" y="4114460"/>
            <a:ext cx="4500022" cy="1740240"/>
          </a:xfrm>
          <a:prstGeom prst="wedgeRoundRectCallout">
            <a:avLst>
              <a:gd name="adj1" fmla="val -54141"/>
              <a:gd name="adj2" fmla="val -22695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Question 4: What are the TCO differences between the options?</a:t>
            </a:r>
          </a:p>
          <a:p>
            <a:endParaRPr lang="en-US" dirty="0" smtClean="0"/>
          </a:p>
          <a:p>
            <a:r>
              <a:rPr lang="en-US" dirty="0" smtClean="0"/>
              <a:t>Answer: This hasn’t been computed.</a:t>
            </a:r>
          </a:p>
          <a:p>
            <a:r>
              <a:rPr lang="en-US" dirty="0" err="1" smtClean="0"/>
              <a:t>Kronos</a:t>
            </a:r>
            <a:r>
              <a:rPr lang="en-US" dirty="0" smtClean="0"/>
              <a:t> averages .5 FTE for 4700 users. </a:t>
            </a:r>
          </a:p>
          <a:p>
            <a:r>
              <a:rPr lang="en-US" dirty="0" smtClean="0"/>
              <a:t>COLTS averages .3 FTE for 9000 users.</a:t>
            </a:r>
            <a:endParaRPr lang="en-US" dirty="0"/>
          </a:p>
        </p:txBody>
      </p:sp>
    </p:spTree>
    <p:extLst>
      <p:ext uri="{BB962C8B-B14F-4D97-AF65-F5344CB8AC3E}">
        <p14:creationId xmlns:p14="http://schemas.microsoft.com/office/powerpoint/2010/main" val="31309770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Risks</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Campus Level Processes disrupted and/or redone:</a:t>
            </a:r>
          </a:p>
          <a:p>
            <a:pPr lvl="2"/>
            <a:r>
              <a:rPr lang="en-US" dirty="0" smtClean="0"/>
              <a:t>Reporting</a:t>
            </a:r>
          </a:p>
          <a:p>
            <a:pPr lvl="2"/>
            <a:r>
              <a:rPr lang="en-US" dirty="0" smtClean="0"/>
              <a:t>Identifying unique people (Search/Match)</a:t>
            </a:r>
          </a:p>
          <a:p>
            <a:pPr lvl="2"/>
            <a:r>
              <a:rPr lang="en-US" dirty="0" smtClean="0"/>
              <a:t>Core CR, Campus Community and Campus Solutions processes</a:t>
            </a:r>
          </a:p>
          <a:p>
            <a:pPr lvl="3"/>
            <a:r>
              <a:rPr lang="en-US" dirty="0"/>
              <a:t> </a:t>
            </a:r>
            <a:r>
              <a:rPr lang="en-US" dirty="0" smtClean="0"/>
              <a:t>List the top 5 or so &lt;&lt;&lt;&lt;&lt;&lt;</a:t>
            </a:r>
            <a:endParaRPr lang="en-US" dirty="0"/>
          </a:p>
          <a:p>
            <a:pPr lvl="3"/>
            <a:r>
              <a:rPr lang="en-US" dirty="0"/>
              <a:t> </a:t>
            </a:r>
            <a:endParaRPr lang="en-US" dirty="0" smtClean="0"/>
          </a:p>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a:t>
            </a:r>
          </a:p>
          <a:p>
            <a:pPr lvl="1"/>
            <a:r>
              <a:rPr lang="en-US" dirty="0" smtClean="0"/>
              <a:t>Technical troubleshooting</a:t>
            </a:r>
          </a:p>
          <a:p>
            <a:pPr lvl="1"/>
            <a:r>
              <a:rPr lang="en-US" dirty="0" smtClean="0"/>
              <a:t>Timeline</a:t>
            </a:r>
          </a:p>
          <a:p>
            <a:pPr marL="457200" lvl="1" indent="0">
              <a:buNone/>
            </a:pPr>
            <a:endParaRPr lang="en-US" dirty="0" smtClean="0"/>
          </a:p>
          <a:p>
            <a:pPr lvl="2"/>
            <a:endParaRPr lang="en-US" dirty="0" smtClean="0"/>
          </a:p>
        </p:txBody>
      </p:sp>
      <p:sp>
        <p:nvSpPr>
          <p:cNvPr id="4" name="Date Placeholder 3"/>
          <p:cNvSpPr>
            <a:spLocks noGrp="1"/>
          </p:cNvSpPr>
          <p:nvPr>
            <p:ph type="dt" sz="half" idx="10"/>
          </p:nvPr>
        </p:nvSpPr>
        <p:spPr/>
        <p:txBody>
          <a:bodyPr/>
          <a:lstStyle/>
          <a:p>
            <a:fld id="{CD61A4A2-9723-A542-8150-F1A40481457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23</a:t>
            </a:fld>
            <a:endParaRPr lang="en-US"/>
          </a:p>
        </p:txBody>
      </p:sp>
      <p:sp>
        <p:nvSpPr>
          <p:cNvPr id="8" name="Oval Callout 7"/>
          <p:cNvSpPr/>
          <p:nvPr/>
        </p:nvSpPr>
        <p:spPr>
          <a:xfrm>
            <a:off x="6651612" y="1831740"/>
            <a:ext cx="2133600" cy="2641055"/>
          </a:xfrm>
          <a:prstGeom prst="wedgeEllipseCallout">
            <a:avLst>
              <a:gd name="adj1" fmla="val -127513"/>
              <a:gd name="adj2" fmla="val 2048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smtClean="0"/>
              <a:t>I am looking for a way to summarize the largest processes at risk on this page. Maybe a table format is better. See the next slide and the notes below.</a:t>
            </a:r>
            <a:endParaRPr lang="en-US" sz="1200" dirty="0"/>
          </a:p>
        </p:txBody>
      </p:sp>
    </p:spTree>
    <p:extLst>
      <p:ext uri="{BB962C8B-B14F-4D97-AF65-F5344CB8AC3E}">
        <p14:creationId xmlns:p14="http://schemas.microsoft.com/office/powerpoint/2010/main" val="38599690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lstStyle/>
          <a:p>
            <a:r>
              <a:rPr lang="en-US" dirty="0" smtClean="0"/>
              <a:t>Impact – Risks</a:t>
            </a:r>
            <a:endParaRPr lang="en-US" dirty="0"/>
          </a:p>
        </p:txBody>
      </p:sp>
      <p:sp>
        <p:nvSpPr>
          <p:cNvPr id="4" name="Date Placeholder 3"/>
          <p:cNvSpPr>
            <a:spLocks noGrp="1"/>
          </p:cNvSpPr>
          <p:nvPr>
            <p:ph type="dt" sz="half" idx="10"/>
          </p:nvPr>
        </p:nvSpPr>
        <p:spPr/>
        <p:txBody>
          <a:bodyPr/>
          <a:lstStyle/>
          <a:p>
            <a:fld id="{CD61A4A2-9723-A542-8150-F1A40481457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24</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675492629"/>
              </p:ext>
            </p:extLst>
          </p:nvPr>
        </p:nvGraphicFramePr>
        <p:xfrm>
          <a:off x="457200" y="1341438"/>
          <a:ext cx="8318500" cy="4094479"/>
        </p:xfrm>
        <a:graphic>
          <a:graphicData uri="http://schemas.openxmlformats.org/drawingml/2006/table">
            <a:tbl>
              <a:tblPr firstRow="1" bandRow="1">
                <a:tableStyleId>{5C22544A-7EE6-4342-B048-85BDC9FD1C3A}</a:tableStyleId>
              </a:tblPr>
              <a:tblGrid>
                <a:gridCol w="4159250"/>
                <a:gridCol w="4159250"/>
              </a:tblGrid>
              <a:tr h="370840">
                <a:tc>
                  <a:txBody>
                    <a:bodyPr/>
                    <a:lstStyle/>
                    <a:p>
                      <a:r>
                        <a:rPr lang="en-US" dirty="0" smtClean="0"/>
                        <a:t>Category</a:t>
                      </a:r>
                      <a:r>
                        <a:rPr lang="en-US" baseline="0" dirty="0" smtClean="0"/>
                        <a:t> of Risk</a:t>
                      </a:r>
                      <a:endParaRPr lang="en-US" dirty="0"/>
                    </a:p>
                  </a:txBody>
                  <a:tcPr/>
                </a:tc>
                <a:tc>
                  <a:txBody>
                    <a:bodyPr/>
                    <a:lstStyle/>
                    <a:p>
                      <a:r>
                        <a:rPr lang="en-US" dirty="0" smtClean="0"/>
                        <a:t>Risk of Failure</a:t>
                      </a:r>
                      <a:endParaRPr lang="en-US" dirty="0"/>
                    </a:p>
                  </a:txBody>
                  <a:tcPr/>
                </a:tc>
              </a:tr>
              <a:tr h="370840">
                <a:tc>
                  <a:txBody>
                    <a:bodyPr/>
                    <a:lstStyle/>
                    <a:p>
                      <a:r>
                        <a:rPr lang="en-US" sz="1400" dirty="0" smtClean="0"/>
                        <a:t>Reporting and Business Intelligence</a:t>
                      </a:r>
                      <a:endParaRPr lang="en-US" sz="1400" dirty="0"/>
                    </a:p>
                  </a:txBody>
                  <a:tcPr/>
                </a:tc>
                <a:tc>
                  <a:txBody>
                    <a:bodyPr/>
                    <a:lstStyle/>
                    <a:p>
                      <a:r>
                        <a:rPr lang="en-US" sz="1400" dirty="0" smtClean="0"/>
                        <a:t>Reporting</a:t>
                      </a:r>
                      <a:r>
                        <a:rPr lang="en-US" sz="1400" baseline="0" dirty="0" smtClean="0"/>
                        <a:t> over time, reporting with other data such as financial records is inadequate.</a:t>
                      </a:r>
                      <a:endParaRPr lang="en-US" sz="1400" dirty="0"/>
                    </a:p>
                  </a:txBody>
                  <a:tcPr/>
                </a:tc>
              </a:tr>
              <a:tr h="370840">
                <a:tc>
                  <a:txBody>
                    <a:bodyPr/>
                    <a:lstStyle/>
                    <a:p>
                      <a:r>
                        <a:rPr lang="en-US" sz="1400" dirty="0" smtClean="0"/>
                        <a:t>Cornell Community</a:t>
                      </a:r>
                      <a:endParaRPr lang="en-US" sz="1400" dirty="0"/>
                    </a:p>
                  </a:txBody>
                  <a:tcPr/>
                </a:tc>
                <a:tc>
                  <a:txBody>
                    <a:bodyPr/>
                    <a:lstStyle/>
                    <a:p>
                      <a:r>
                        <a:rPr lang="en-US" sz="1400" dirty="0" smtClean="0"/>
                        <a:t>Multiple enterprise systems</a:t>
                      </a:r>
                      <a:r>
                        <a:rPr lang="en-US" sz="1400" baseline="0" dirty="0" smtClean="0"/>
                        <a:t> will be the data of record for creation of “people”.  Duplicate people, reporting, knowledge of primary affiliation to university, inaccurate data, duplicity of data and so forth will be issues the University will need to address technically and through business process definition.</a:t>
                      </a:r>
                      <a:endParaRPr lang="en-US" sz="1400" dirty="0"/>
                    </a:p>
                  </a:txBody>
                  <a:tcPr/>
                </a:tc>
              </a:tr>
              <a:tr h="370840">
                <a:tc>
                  <a:txBody>
                    <a:bodyPr/>
                    <a:lstStyle/>
                    <a:p>
                      <a:r>
                        <a:rPr lang="en-US" sz="1400" dirty="0" smtClean="0"/>
                        <a:t>Provisioning</a:t>
                      </a:r>
                      <a:endParaRPr lang="en-US" sz="1400" dirty="0"/>
                    </a:p>
                  </a:txBody>
                  <a:tcPr/>
                </a:tc>
                <a:tc>
                  <a:txBody>
                    <a:bodyPr/>
                    <a:lstStyle/>
                    <a:p>
                      <a:r>
                        <a:rPr lang="en-US" sz="1400" dirty="0" smtClean="0"/>
                        <a:t>All processes related</a:t>
                      </a:r>
                      <a:r>
                        <a:rPr lang="en-US" sz="1400" baseline="0" dirty="0" smtClean="0"/>
                        <a:t> to provisioning and de-provisioning a person within the Cornell community who spans multiple enterprise systems.</a:t>
                      </a:r>
                      <a:endParaRPr lang="en-US" sz="1400" dirty="0"/>
                    </a:p>
                  </a:txBody>
                  <a:tcPr/>
                </a:tc>
              </a:tr>
              <a:tr h="370840">
                <a:tc>
                  <a:txBody>
                    <a:bodyPr/>
                    <a:lstStyle/>
                    <a:p>
                      <a:r>
                        <a:rPr lang="en-US" sz="1400" dirty="0" smtClean="0"/>
                        <a:t>Time Collection</a:t>
                      </a:r>
                      <a:endParaRPr lang="en-US" sz="1400" dirty="0"/>
                    </a:p>
                  </a:txBody>
                  <a:tcPr/>
                </a:tc>
                <a:tc>
                  <a:txBody>
                    <a:bodyPr/>
                    <a:lstStyle/>
                    <a:p>
                      <a:r>
                        <a:rPr lang="en-US" sz="1400" dirty="0" smtClean="0"/>
                        <a:t>University</a:t>
                      </a:r>
                      <a:r>
                        <a:rPr lang="en-US" sz="1400" baseline="0" dirty="0" smtClean="0"/>
                        <a:t> has 2 time collection systems.  Upgrade to one or both time collection systems imposes a significant risk to calculation of paychecks. </a:t>
                      </a:r>
                      <a:endParaRPr lang="en-US" sz="1400" dirty="0"/>
                    </a:p>
                  </a:txBody>
                  <a:tcPr/>
                </a:tc>
              </a:tr>
              <a:tr h="370840">
                <a:tc>
                  <a:txBody>
                    <a:bodyPr/>
                    <a:lstStyle/>
                    <a:p>
                      <a:r>
                        <a:rPr lang="en-US" sz="1400" dirty="0" smtClean="0"/>
                        <a:t>Resources</a:t>
                      </a:r>
                      <a:endParaRPr lang="en-US" sz="1400" dirty="0"/>
                    </a:p>
                  </a:txBody>
                  <a:tcPr/>
                </a:tc>
                <a:tc>
                  <a:txBody>
                    <a:bodyPr/>
                    <a:lstStyle/>
                    <a:p>
                      <a:endParaRPr lang="en-US" sz="1400" dirty="0"/>
                    </a:p>
                  </a:txBody>
                  <a:tcPr/>
                </a:tc>
              </a:tr>
            </a:tbl>
          </a:graphicData>
        </a:graphic>
      </p:graphicFrame>
    </p:spTree>
    <p:extLst>
      <p:ext uri="{BB962C8B-B14F-4D97-AF65-F5344CB8AC3E}">
        <p14:creationId xmlns:p14="http://schemas.microsoft.com/office/powerpoint/2010/main" val="33321998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lstStyle/>
          <a:p>
            <a:r>
              <a:rPr lang="en-US" dirty="0" smtClean="0"/>
              <a:t>Impact – Risks</a:t>
            </a:r>
            <a:endParaRPr lang="en-US" dirty="0"/>
          </a:p>
        </p:txBody>
      </p:sp>
      <p:sp>
        <p:nvSpPr>
          <p:cNvPr id="4" name="Date Placeholder 3"/>
          <p:cNvSpPr>
            <a:spLocks noGrp="1"/>
          </p:cNvSpPr>
          <p:nvPr>
            <p:ph type="dt" sz="half" idx="10"/>
          </p:nvPr>
        </p:nvSpPr>
        <p:spPr/>
        <p:txBody>
          <a:bodyPr/>
          <a:lstStyle/>
          <a:p>
            <a:fld id="{CD61A4A2-9723-A542-8150-F1A40481457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25</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125606564"/>
              </p:ext>
            </p:extLst>
          </p:nvPr>
        </p:nvGraphicFramePr>
        <p:xfrm>
          <a:off x="419100" y="1179513"/>
          <a:ext cx="8318500" cy="4790440"/>
        </p:xfrm>
        <a:graphic>
          <a:graphicData uri="http://schemas.openxmlformats.org/drawingml/2006/table">
            <a:tbl>
              <a:tblPr firstRow="1" bandRow="1">
                <a:tableStyleId>{5C22544A-7EE6-4342-B048-85BDC9FD1C3A}</a:tableStyleId>
              </a:tblPr>
              <a:tblGrid>
                <a:gridCol w="4159250"/>
                <a:gridCol w="4159250"/>
              </a:tblGrid>
              <a:tr h="370840">
                <a:tc>
                  <a:txBody>
                    <a:bodyPr/>
                    <a:lstStyle/>
                    <a:p>
                      <a:r>
                        <a:rPr lang="en-US" dirty="0" smtClean="0"/>
                        <a:t>Risk</a:t>
                      </a:r>
                      <a:endParaRPr lang="en-US" dirty="0"/>
                    </a:p>
                  </a:txBody>
                  <a:tcPr/>
                </a:tc>
                <a:tc>
                  <a:txBody>
                    <a:bodyPr/>
                    <a:lstStyle/>
                    <a:p>
                      <a:r>
                        <a:rPr lang="en-US" dirty="0" smtClean="0"/>
                        <a:t>Scope of Risk</a:t>
                      </a:r>
                      <a:endParaRPr lang="en-US" dirty="0"/>
                    </a:p>
                  </a:txBody>
                  <a:tcPr/>
                </a:tc>
              </a:tr>
              <a:tr h="370840">
                <a:tc>
                  <a:txBody>
                    <a:bodyPr/>
                    <a:lstStyle/>
                    <a:p>
                      <a:r>
                        <a:rPr lang="en-US" sz="1400" dirty="0" smtClean="0"/>
                        <a:t>Reporting and Business Intelligence</a:t>
                      </a:r>
                      <a:endParaRPr lang="en-US" sz="1400" dirty="0"/>
                    </a:p>
                  </a:txBody>
                  <a:tcPr/>
                </a:tc>
                <a:tc>
                  <a:txBody>
                    <a:bodyPr/>
                    <a:lstStyle/>
                    <a:p>
                      <a:r>
                        <a:rPr lang="en-US" sz="1400" dirty="0" smtClean="0"/>
                        <a:t>Reporting</a:t>
                      </a:r>
                      <a:r>
                        <a:rPr lang="en-US" sz="1400" baseline="0" dirty="0" smtClean="0"/>
                        <a:t> over time, reporting with other data such as financial records is inadequate.</a:t>
                      </a:r>
                      <a:endParaRPr lang="en-US" sz="1400" dirty="0"/>
                    </a:p>
                  </a:txBody>
                  <a:tcPr/>
                </a:tc>
              </a:tr>
              <a:tr h="370840">
                <a:tc>
                  <a:txBody>
                    <a:bodyPr/>
                    <a:lstStyle/>
                    <a:p>
                      <a:r>
                        <a:rPr lang="en-US" sz="1400" dirty="0" smtClean="0"/>
                        <a:t>Cornell Community</a:t>
                      </a:r>
                      <a:endParaRPr lang="en-US" sz="1400" dirty="0"/>
                    </a:p>
                  </a:txBody>
                  <a:tcPr/>
                </a:tc>
                <a:tc>
                  <a:txBody>
                    <a:bodyPr/>
                    <a:lstStyle/>
                    <a:p>
                      <a:r>
                        <a:rPr lang="en-US" sz="1400" dirty="0" smtClean="0"/>
                        <a:t>Multiple enterprise systems</a:t>
                      </a:r>
                      <a:r>
                        <a:rPr lang="en-US" sz="1400" baseline="0" dirty="0" smtClean="0"/>
                        <a:t> will be the data of record for creation of “people”.  Duplicate people, reporting, knowledge of primary affiliation to university, inaccurate data, duplicity of data and so forth will be issues the University will need to address technically and through business process definition.</a:t>
                      </a:r>
                      <a:endParaRPr lang="en-US" sz="1400" dirty="0"/>
                    </a:p>
                  </a:txBody>
                  <a:tcPr/>
                </a:tc>
              </a:tr>
              <a:tr h="370840">
                <a:tc>
                  <a:txBody>
                    <a:bodyPr/>
                    <a:lstStyle/>
                    <a:p>
                      <a:r>
                        <a:rPr lang="en-US" sz="1400" dirty="0" smtClean="0"/>
                        <a:t>Provisioning</a:t>
                      </a:r>
                      <a:endParaRPr lang="en-US" sz="1400" dirty="0"/>
                    </a:p>
                  </a:txBody>
                  <a:tcPr/>
                </a:tc>
                <a:tc>
                  <a:txBody>
                    <a:bodyPr/>
                    <a:lstStyle/>
                    <a:p>
                      <a:r>
                        <a:rPr lang="en-US" sz="1400" dirty="0" smtClean="0"/>
                        <a:t>All processes related</a:t>
                      </a:r>
                      <a:r>
                        <a:rPr lang="en-US" sz="1400" baseline="0" dirty="0" smtClean="0"/>
                        <a:t> to provisioning and de-provisioning a person within the Cornell community who spans multiple enterprise systems.</a:t>
                      </a:r>
                      <a:endParaRPr lang="en-US" sz="1400" dirty="0"/>
                    </a:p>
                  </a:txBody>
                  <a:tcPr/>
                </a:tc>
              </a:tr>
              <a:tr h="370840">
                <a:tc>
                  <a:txBody>
                    <a:bodyPr/>
                    <a:lstStyle/>
                    <a:p>
                      <a:r>
                        <a:rPr lang="en-US" sz="1400" dirty="0" smtClean="0"/>
                        <a:t>Time Collection</a:t>
                      </a:r>
                      <a:endParaRPr lang="en-US" sz="1400" dirty="0"/>
                    </a:p>
                  </a:txBody>
                  <a:tcPr/>
                </a:tc>
                <a:tc>
                  <a:txBody>
                    <a:bodyPr/>
                    <a:lstStyle/>
                    <a:p>
                      <a:r>
                        <a:rPr lang="en-US" sz="1400" dirty="0" smtClean="0"/>
                        <a:t>A</a:t>
                      </a:r>
                      <a:r>
                        <a:rPr lang="en-US" sz="1400" baseline="0" dirty="0" smtClean="0"/>
                        <a:t> highly complex, customized time collection system (COLTS) is used for collecting hourly time for 9000 users.  System is tightly coupled with PeopleSoft.  A remediation effort of COLTS to support Workday deployment would be an investment of time and money into a secondary time collection system which is in contradiction to the university’s direction of moving to one common time collection system.</a:t>
                      </a:r>
                      <a:endParaRPr lang="en-US" sz="1400" dirty="0"/>
                    </a:p>
                  </a:txBody>
                  <a:tcPr/>
                </a:tc>
              </a:tr>
            </a:tbl>
          </a:graphicData>
        </a:graphic>
      </p:graphicFrame>
    </p:spTree>
    <p:extLst>
      <p:ext uri="{BB962C8B-B14F-4D97-AF65-F5344CB8AC3E}">
        <p14:creationId xmlns:p14="http://schemas.microsoft.com/office/powerpoint/2010/main" val="386456751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 The Biggest Variables</a:t>
            </a:r>
            <a:endParaRPr lang="en-US" dirty="0"/>
          </a:p>
        </p:txBody>
      </p:sp>
      <p:sp>
        <p:nvSpPr>
          <p:cNvPr id="3" name="Content Placeholder 2"/>
          <p:cNvSpPr>
            <a:spLocks noGrp="1"/>
          </p:cNvSpPr>
          <p:nvPr>
            <p:ph idx="1"/>
          </p:nvPr>
        </p:nvSpPr>
        <p:spPr/>
        <p:txBody>
          <a:bodyPr>
            <a:normAutofit fontScale="85000" lnSpcReduction="10000"/>
          </a:bodyPr>
          <a:lstStyle/>
          <a:p>
            <a:pPr lvl="1"/>
            <a:r>
              <a:rPr lang="en-US" dirty="0" smtClean="0"/>
              <a:t>Data delivery for HR/PY:  What is the end goal? What are the requirements? Just how different will the extract/transforms from Workday be? (Based </a:t>
            </a:r>
            <a:r>
              <a:rPr lang="en-US" dirty="0"/>
              <a:t>purely on the KDW experience and </a:t>
            </a:r>
            <a:r>
              <a:rPr lang="en-US" dirty="0" smtClean="0"/>
              <a:t>plans, this is currently 2/3s of the entire technical cost estimate.)</a:t>
            </a:r>
          </a:p>
          <a:p>
            <a:pPr lvl="1"/>
            <a:r>
              <a:rPr lang="en-US" dirty="0" smtClean="0"/>
              <a:t>Time collection options: </a:t>
            </a:r>
            <a:r>
              <a:rPr lang="en-US" dirty="0" err="1" smtClean="0"/>
              <a:t>Kronos</a:t>
            </a:r>
            <a:r>
              <a:rPr lang="en-US" dirty="0" smtClean="0"/>
              <a:t> 100% or (remediate both COLTS </a:t>
            </a:r>
            <a:r>
              <a:rPr lang="en-US" i="1" dirty="0" smtClean="0"/>
              <a:t>and</a:t>
            </a:r>
            <a:r>
              <a:rPr lang="en-US" dirty="0" smtClean="0"/>
              <a:t> </a:t>
            </a:r>
            <a:r>
              <a:rPr lang="en-US" dirty="0" err="1" smtClean="0"/>
              <a:t>Kronos</a:t>
            </a:r>
            <a:r>
              <a:rPr lang="en-US" dirty="0" smtClean="0"/>
              <a:t>)?</a:t>
            </a:r>
          </a:p>
          <a:p>
            <a:pPr lvl="1"/>
            <a:r>
              <a:rPr lang="en-US" dirty="0" smtClean="0"/>
              <a:t>Integration options : point to point or through a SOA tool for CU &lt;-&gt;Workday a2a traffic? (SOA is not included in the estimate at all so the default is point to point.)</a:t>
            </a:r>
          </a:p>
          <a:p>
            <a:pPr lvl="1"/>
            <a:r>
              <a:rPr lang="en-US" dirty="0" smtClean="0"/>
              <a:t>Payroll 3</a:t>
            </a:r>
            <a:r>
              <a:rPr lang="en-US" baseline="30000" dirty="0" smtClean="0"/>
              <a:t>rd</a:t>
            </a:r>
            <a:r>
              <a:rPr lang="en-US" dirty="0" smtClean="0"/>
              <a:t> party integration advice: to what degree?</a:t>
            </a:r>
          </a:p>
          <a:p>
            <a:pPr lvl="1"/>
            <a:r>
              <a:rPr lang="en-US" dirty="0" smtClean="0"/>
              <a:t>Payroll: data modeling and report writing request</a:t>
            </a:r>
          </a:p>
          <a:p>
            <a:pPr marL="0" indent="0">
              <a:buNone/>
            </a:pPr>
            <a:endParaRPr lang="en-US" dirty="0"/>
          </a:p>
        </p:txBody>
      </p:sp>
      <p:sp>
        <p:nvSpPr>
          <p:cNvPr id="4" name="Date Placeholder 3"/>
          <p:cNvSpPr>
            <a:spLocks noGrp="1"/>
          </p:cNvSpPr>
          <p:nvPr>
            <p:ph type="dt" sz="half" idx="10"/>
          </p:nvPr>
        </p:nvSpPr>
        <p:spPr/>
        <p:txBody>
          <a:bodyPr/>
          <a:lstStyle/>
          <a:p>
            <a:fld id="{A56B7866-37BA-754D-B4A0-9DBBE1F1C2E7}"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26</a:t>
            </a:fld>
            <a:endParaRPr lang="en-US"/>
          </a:p>
        </p:txBody>
      </p:sp>
    </p:spTree>
    <p:extLst>
      <p:ext uri="{BB962C8B-B14F-4D97-AF65-F5344CB8AC3E}">
        <p14:creationId xmlns:p14="http://schemas.microsoft.com/office/powerpoint/2010/main" val="73566361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High Level Estimates</a:t>
            </a:r>
            <a:endParaRPr lang="en-US" dirty="0"/>
          </a:p>
        </p:txBody>
      </p:sp>
      <p:sp>
        <p:nvSpPr>
          <p:cNvPr id="3" name="Date Placeholder 2"/>
          <p:cNvSpPr>
            <a:spLocks noGrp="1"/>
          </p:cNvSpPr>
          <p:nvPr>
            <p:ph type="dt" sz="half" idx="10"/>
          </p:nvPr>
        </p:nvSpPr>
        <p:spPr/>
        <p:txBody>
          <a:bodyPr/>
          <a:lstStyle/>
          <a:p>
            <a:fld id="{173D0DD4-673E-484A-9C9A-B3E014EC6BB0}" type="datetime1">
              <a:rPr lang="en-US" smtClean="0"/>
              <a:pPr/>
              <a:t>5/4/11</a:t>
            </a:fld>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27</a:t>
            </a:fld>
            <a:endParaRPr lang="en-US"/>
          </a:p>
        </p:txBody>
      </p:sp>
      <p:graphicFrame>
        <p:nvGraphicFramePr>
          <p:cNvPr id="10" name="Chart 9"/>
          <p:cNvGraphicFramePr>
            <a:graphicFrameLocks/>
          </p:cNvGraphicFramePr>
          <p:nvPr>
            <p:extLst>
              <p:ext uri="{D42A27DB-BD31-4B8C-83A1-F6EECF244321}">
                <p14:modId xmlns:p14="http://schemas.microsoft.com/office/powerpoint/2010/main" val="2007357741"/>
              </p:ext>
            </p:extLst>
          </p:nvPr>
        </p:nvGraphicFramePr>
        <p:xfrm>
          <a:off x="927099" y="1400176"/>
          <a:ext cx="7381875" cy="49768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599908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Estimate Subtotals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28</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410265342"/>
              </p:ext>
            </p:extLst>
          </p:nvPr>
        </p:nvGraphicFramePr>
        <p:xfrm>
          <a:off x="1770867" y="1274750"/>
          <a:ext cx="5962343" cy="3347760"/>
        </p:xfrm>
        <a:graphic>
          <a:graphicData uri="http://schemas.openxmlformats.org/drawingml/2006/table">
            <a:tbl>
              <a:tblPr firstRow="1" bandRow="1">
                <a:tableStyleId>{3C2FFA5D-87B4-456A-9821-1D502468CF0F}</a:tableStyleId>
              </a:tblPr>
              <a:tblGrid>
                <a:gridCol w="2578604"/>
                <a:gridCol w="2012835"/>
                <a:gridCol w="1370904"/>
              </a:tblGrid>
              <a:tr h="492165">
                <a:tc>
                  <a:txBody>
                    <a:bodyPr/>
                    <a:lstStyle/>
                    <a:p>
                      <a:pPr algn="l" fontAlgn="ctr"/>
                      <a:r>
                        <a:rPr lang="en-US" sz="1600" u="none" strike="noStrike" dirty="0">
                          <a:effectLst/>
                        </a:rPr>
                        <a:t>Category</a:t>
                      </a:r>
                      <a:endParaRPr lang="en-US" sz="1600" b="1" i="0" u="none" strike="noStrike" dirty="0">
                        <a:effectLst/>
                        <a:latin typeface="Arial"/>
                      </a:endParaRPr>
                    </a:p>
                  </a:txBody>
                  <a:tcPr marL="12700" marR="12700" marT="12700" marB="0" anchor="ctr"/>
                </a:tc>
                <a:tc>
                  <a:txBody>
                    <a:bodyPr/>
                    <a:lstStyle/>
                    <a:p>
                      <a:pPr algn="r" fontAlgn="t"/>
                      <a:r>
                        <a:rPr lang="en-US" sz="1600" u="none" strike="noStrike" dirty="0" smtClean="0">
                          <a:effectLst/>
                        </a:rPr>
                        <a:t>Lower Estimate </a:t>
                      </a:r>
                      <a:r>
                        <a:rPr lang="en-US" sz="1600" u="none" strike="noStrike" dirty="0">
                          <a:effectLst/>
                        </a:rPr>
                        <a:t>in Hours</a:t>
                      </a:r>
                      <a:endParaRPr lang="en-US" sz="1600" b="1" i="0" u="none" strike="noStrike" dirty="0">
                        <a:effectLst/>
                        <a:latin typeface="Arial"/>
                      </a:endParaRPr>
                    </a:p>
                  </a:txBody>
                  <a:tcPr marL="12700" marR="12700" marT="12700" marB="0"/>
                </a:tc>
                <a:tc>
                  <a:txBody>
                    <a:bodyPr/>
                    <a:lstStyle/>
                    <a:p>
                      <a:pPr algn="r" fontAlgn="t"/>
                      <a:r>
                        <a:rPr lang="en-US" sz="1600" u="none" strike="noStrike" dirty="0">
                          <a:effectLst/>
                        </a:rPr>
                        <a:t>Upper </a:t>
                      </a:r>
                      <a:r>
                        <a:rPr lang="en-US" sz="1600" u="none" strike="noStrike" dirty="0" smtClean="0">
                          <a:effectLst/>
                        </a:rPr>
                        <a:t>Estimate in </a:t>
                      </a:r>
                      <a:r>
                        <a:rPr lang="en-US" sz="1600" u="none" strike="noStrike" dirty="0">
                          <a:effectLst/>
                        </a:rPr>
                        <a:t>Hours</a:t>
                      </a:r>
                      <a:endParaRPr lang="en-US" sz="1600" b="1" i="0" u="none" strike="noStrike" dirty="0">
                        <a:effectLst/>
                        <a:latin typeface="Arial"/>
                      </a:endParaRPr>
                    </a:p>
                  </a:txBody>
                  <a:tcPr marL="12700" marR="12700" marT="12700" marB="0"/>
                </a:tc>
              </a:tr>
              <a:tr h="492165">
                <a:tc>
                  <a:txBody>
                    <a:bodyPr/>
                    <a:lstStyle/>
                    <a:p>
                      <a:pPr algn="l" fontAlgn="ctr"/>
                      <a:r>
                        <a:rPr lang="en-US" sz="1600" u="none" strike="noStrike" dirty="0">
                          <a:effectLst/>
                        </a:rPr>
                        <a:t>Identify Management and IT Security</a:t>
                      </a:r>
                      <a:endParaRPr lang="en-US" sz="1600" b="0" i="0" u="none" strike="noStrike" dirty="0">
                        <a:effectLst/>
                        <a:latin typeface="Arial"/>
                      </a:endParaRPr>
                    </a:p>
                  </a:txBody>
                  <a:tcPr marL="12700" marR="12700" marT="12700" marB="0" anchor="ctr"/>
                </a:tc>
                <a:tc>
                  <a:txBody>
                    <a:bodyPr/>
                    <a:lstStyle/>
                    <a:p>
                      <a:pPr algn="r" fontAlgn="t"/>
                      <a:r>
                        <a:rPr lang="en-US" sz="1600" u="none" strike="noStrike">
                          <a:effectLst/>
                        </a:rPr>
                        <a:t>2120</a:t>
                      </a:r>
                      <a:endParaRPr lang="en-US" sz="1600" b="0" i="0" u="none" strike="noStrike">
                        <a:effectLst/>
                        <a:latin typeface="Arial"/>
                      </a:endParaRPr>
                    </a:p>
                  </a:txBody>
                  <a:tcPr marL="12700" marR="12700" marT="12700" marB="0"/>
                </a:tc>
                <a:tc>
                  <a:txBody>
                    <a:bodyPr/>
                    <a:lstStyle/>
                    <a:p>
                      <a:pPr algn="r" fontAlgn="t"/>
                      <a:r>
                        <a:rPr lang="en-US" sz="1600" u="none" strike="noStrike">
                          <a:effectLst/>
                        </a:rPr>
                        <a:t>3180</a:t>
                      </a:r>
                      <a:endParaRPr lang="en-US" sz="1600" b="0" i="0" u="none" strike="noStrike">
                        <a:effectLst/>
                        <a:latin typeface="Arial"/>
                      </a:endParaRPr>
                    </a:p>
                  </a:txBody>
                  <a:tcPr marL="12700" marR="12700" marT="12700" marB="0"/>
                </a:tc>
              </a:tr>
              <a:tr h="492165">
                <a:tc>
                  <a:txBody>
                    <a:bodyPr/>
                    <a:lstStyle/>
                    <a:p>
                      <a:pPr algn="l" fontAlgn="ctr"/>
                      <a:r>
                        <a:rPr lang="en-US" sz="1600" u="none" strike="noStrike" dirty="0">
                          <a:effectLst/>
                        </a:rPr>
                        <a:t>Direct, Core Workday transactional </a:t>
                      </a:r>
                      <a:r>
                        <a:rPr lang="en-US" sz="1600" u="none" strike="noStrike" dirty="0" smtClean="0">
                          <a:effectLst/>
                        </a:rPr>
                        <a:t>impact to CU systems</a:t>
                      </a:r>
                      <a:endParaRPr lang="en-US" sz="1600" b="0" i="0" u="none" strike="noStrike" dirty="0">
                        <a:effectLst/>
                        <a:latin typeface="Arial"/>
                      </a:endParaRPr>
                    </a:p>
                  </a:txBody>
                  <a:tcPr marL="12700" marR="12700" marT="12700" marB="0" anchor="ctr"/>
                </a:tc>
                <a:tc>
                  <a:txBody>
                    <a:bodyPr/>
                    <a:lstStyle/>
                    <a:p>
                      <a:pPr algn="r" fontAlgn="t"/>
                      <a:r>
                        <a:rPr lang="en-US" sz="1600" u="none" strike="noStrike">
                          <a:effectLst/>
                        </a:rPr>
                        <a:t>10670</a:t>
                      </a:r>
                      <a:endParaRPr lang="en-US" sz="1600" b="0" i="0" u="none" strike="noStrike">
                        <a:effectLst/>
                        <a:latin typeface="Arial"/>
                      </a:endParaRPr>
                    </a:p>
                  </a:txBody>
                  <a:tcPr marL="12700" marR="12700" marT="12700" marB="0"/>
                </a:tc>
                <a:tc>
                  <a:txBody>
                    <a:bodyPr/>
                    <a:lstStyle/>
                    <a:p>
                      <a:pPr algn="r" fontAlgn="t"/>
                      <a:r>
                        <a:rPr lang="en-US" sz="1600" u="none" strike="noStrike">
                          <a:effectLst/>
                        </a:rPr>
                        <a:t>18535</a:t>
                      </a:r>
                      <a:endParaRPr lang="en-US" sz="1600" b="0" i="0" u="none" strike="noStrike">
                        <a:effectLst/>
                        <a:latin typeface="Arial"/>
                      </a:endParaRPr>
                    </a:p>
                  </a:txBody>
                  <a:tcPr marL="12700" marR="12700" marT="12700" marB="0"/>
                </a:tc>
              </a:tr>
              <a:tr h="492165">
                <a:tc>
                  <a:txBody>
                    <a:bodyPr/>
                    <a:lstStyle/>
                    <a:p>
                      <a:pPr algn="l" fontAlgn="ctr"/>
                      <a:r>
                        <a:rPr lang="en-US" sz="1600" u="none" strike="noStrike">
                          <a:effectLst/>
                        </a:rPr>
                        <a:t>Data deliver, warehouses and BI</a:t>
                      </a:r>
                      <a:endParaRPr lang="en-US" sz="1600" b="0" i="0" u="none" strike="noStrike">
                        <a:effectLst/>
                        <a:latin typeface="Arial"/>
                      </a:endParaRPr>
                    </a:p>
                  </a:txBody>
                  <a:tcPr marL="12700" marR="12700" marT="12700" marB="0" anchor="ctr"/>
                </a:tc>
                <a:tc>
                  <a:txBody>
                    <a:bodyPr/>
                    <a:lstStyle/>
                    <a:p>
                      <a:pPr algn="r" fontAlgn="t"/>
                      <a:r>
                        <a:rPr lang="en-US" sz="1600" u="none" strike="noStrike">
                          <a:effectLst/>
                        </a:rPr>
                        <a:t>20000</a:t>
                      </a:r>
                      <a:endParaRPr lang="en-US" sz="1600" b="0" i="0" u="none" strike="noStrike">
                        <a:effectLst/>
                        <a:latin typeface="Arial"/>
                      </a:endParaRPr>
                    </a:p>
                  </a:txBody>
                  <a:tcPr marL="12700" marR="12700" marT="12700" marB="0"/>
                </a:tc>
                <a:tc>
                  <a:txBody>
                    <a:bodyPr/>
                    <a:lstStyle/>
                    <a:p>
                      <a:pPr algn="r" fontAlgn="t"/>
                      <a:r>
                        <a:rPr lang="en-US" sz="1600" u="none" strike="noStrike" dirty="0">
                          <a:effectLst/>
                        </a:rPr>
                        <a:t>30000</a:t>
                      </a:r>
                      <a:endParaRPr lang="en-US" sz="1600" b="0" i="0" u="none" strike="noStrike" dirty="0">
                        <a:effectLst/>
                        <a:latin typeface="Arial"/>
                      </a:endParaRPr>
                    </a:p>
                  </a:txBody>
                  <a:tcPr marL="12700" marR="12700" marT="12700" marB="0"/>
                </a:tc>
              </a:tr>
              <a:tr h="275600">
                <a:tc>
                  <a:txBody>
                    <a:bodyPr/>
                    <a:lstStyle/>
                    <a:p>
                      <a:pPr algn="l" fontAlgn="ctr"/>
                      <a:r>
                        <a:rPr lang="en-US" sz="1600" u="none" strike="noStrike" dirty="0">
                          <a:effectLst/>
                        </a:rPr>
                        <a:t>Niche or unit apps</a:t>
                      </a:r>
                      <a:endParaRPr lang="en-US" sz="1600" b="0" i="0" u="none" strike="noStrike" dirty="0">
                        <a:effectLst/>
                        <a:latin typeface="Arial"/>
                      </a:endParaRPr>
                    </a:p>
                  </a:txBody>
                  <a:tcPr marL="12700" marR="12700" marT="12700" marB="0" anchor="ctr"/>
                </a:tc>
                <a:tc>
                  <a:txBody>
                    <a:bodyPr/>
                    <a:lstStyle/>
                    <a:p>
                      <a:pPr algn="r" fontAlgn="t"/>
                      <a:r>
                        <a:rPr lang="en-US" sz="1600" u="none" strike="noStrike">
                          <a:effectLst/>
                        </a:rPr>
                        <a:t>610</a:t>
                      </a:r>
                      <a:endParaRPr lang="en-US" sz="1600" b="0" i="0" u="none" strike="noStrike">
                        <a:effectLst/>
                        <a:latin typeface="Arial"/>
                      </a:endParaRPr>
                    </a:p>
                  </a:txBody>
                  <a:tcPr marL="12700" marR="12700" marT="12700" marB="0"/>
                </a:tc>
                <a:tc>
                  <a:txBody>
                    <a:bodyPr/>
                    <a:lstStyle/>
                    <a:p>
                      <a:pPr algn="r" fontAlgn="t"/>
                      <a:r>
                        <a:rPr lang="en-US" sz="1600" u="none" strike="noStrike">
                          <a:effectLst/>
                        </a:rPr>
                        <a:t>900</a:t>
                      </a:r>
                      <a:endParaRPr lang="en-US" sz="1600" b="0" i="0" u="none" strike="noStrike">
                        <a:effectLst/>
                        <a:latin typeface="Arial"/>
                      </a:endParaRPr>
                    </a:p>
                  </a:txBody>
                  <a:tcPr marL="12700" marR="12700" marT="12700" marB="0"/>
                </a:tc>
              </a:tr>
              <a:tr h="275600">
                <a:tc>
                  <a:txBody>
                    <a:bodyPr/>
                    <a:lstStyle/>
                    <a:p>
                      <a:pPr algn="l" fontAlgn="ctr"/>
                      <a:r>
                        <a:rPr lang="en-US" sz="1600" u="none" strike="noStrike" dirty="0">
                          <a:effectLst/>
                        </a:rPr>
                        <a:t>General Technical</a:t>
                      </a:r>
                      <a:endParaRPr lang="en-US" sz="1600" b="0" i="0" u="none" strike="noStrike" dirty="0">
                        <a:effectLst/>
                        <a:latin typeface="Arial"/>
                      </a:endParaRPr>
                    </a:p>
                  </a:txBody>
                  <a:tcPr marL="12700" marR="12700" marT="12700" marB="0" anchor="ctr"/>
                </a:tc>
                <a:tc>
                  <a:txBody>
                    <a:bodyPr/>
                    <a:lstStyle/>
                    <a:p>
                      <a:pPr algn="r" fontAlgn="t"/>
                      <a:r>
                        <a:rPr lang="en-US" sz="1600" u="none" strike="noStrike">
                          <a:effectLst/>
                        </a:rPr>
                        <a:t>190</a:t>
                      </a:r>
                      <a:endParaRPr lang="en-US" sz="1600" b="0" i="0" u="none" strike="noStrike">
                        <a:effectLst/>
                        <a:latin typeface="Arial"/>
                      </a:endParaRPr>
                    </a:p>
                  </a:txBody>
                  <a:tcPr marL="12700" marR="12700" marT="12700" marB="0"/>
                </a:tc>
                <a:tc>
                  <a:txBody>
                    <a:bodyPr/>
                    <a:lstStyle/>
                    <a:p>
                      <a:pPr algn="r" fontAlgn="t"/>
                      <a:r>
                        <a:rPr lang="en-US" sz="1600" u="none" strike="noStrike">
                          <a:effectLst/>
                        </a:rPr>
                        <a:t>285</a:t>
                      </a:r>
                      <a:endParaRPr lang="en-US" sz="1600" b="0" i="0" u="none" strike="noStrike">
                        <a:effectLst/>
                        <a:latin typeface="Arial"/>
                      </a:endParaRPr>
                    </a:p>
                  </a:txBody>
                  <a:tcPr marL="12700" marR="12700" marT="12700" marB="0"/>
                </a:tc>
              </a:tr>
              <a:tr h="275600">
                <a:tc>
                  <a:txBody>
                    <a:bodyPr/>
                    <a:lstStyle/>
                    <a:p>
                      <a:pPr algn="l" fontAlgn="ctr"/>
                      <a:r>
                        <a:rPr lang="en-US" sz="1600" u="none" strike="noStrike">
                          <a:effectLst/>
                        </a:rPr>
                        <a:t>Consult/Advise Payroll</a:t>
                      </a:r>
                      <a:endParaRPr lang="en-US" sz="1600" b="0" i="0" u="none" strike="noStrike">
                        <a:effectLst/>
                        <a:latin typeface="Arial"/>
                      </a:endParaRPr>
                    </a:p>
                  </a:txBody>
                  <a:tcPr marL="12700" marR="12700" marT="12700" marB="0" anchor="ctr"/>
                </a:tc>
                <a:tc>
                  <a:txBody>
                    <a:bodyPr/>
                    <a:lstStyle/>
                    <a:p>
                      <a:pPr algn="r" fontAlgn="t"/>
                      <a:r>
                        <a:rPr lang="en-US" sz="1600" u="none" strike="noStrike" dirty="0">
                          <a:effectLst/>
                        </a:rPr>
                        <a:t>300</a:t>
                      </a:r>
                      <a:endParaRPr lang="en-US" sz="1600" b="0" i="0" u="none" strike="noStrike" dirty="0">
                        <a:effectLst/>
                        <a:latin typeface="Arial"/>
                      </a:endParaRPr>
                    </a:p>
                  </a:txBody>
                  <a:tcPr marL="12700" marR="12700" marT="12700" marB="0"/>
                </a:tc>
                <a:tc>
                  <a:txBody>
                    <a:bodyPr/>
                    <a:lstStyle/>
                    <a:p>
                      <a:pPr algn="r" fontAlgn="t"/>
                      <a:r>
                        <a:rPr lang="en-US" sz="1600" u="none" strike="noStrike">
                          <a:effectLst/>
                        </a:rPr>
                        <a:t>375</a:t>
                      </a:r>
                      <a:endParaRPr lang="en-US" sz="1600" b="0" i="0" u="none" strike="noStrike">
                        <a:effectLst/>
                        <a:latin typeface="Arial"/>
                      </a:endParaRPr>
                    </a:p>
                  </a:txBody>
                  <a:tcPr marL="12700" marR="12700" marT="12700" marB="0"/>
                </a:tc>
              </a:tr>
              <a:tr h="275600">
                <a:tc>
                  <a:txBody>
                    <a:bodyPr/>
                    <a:lstStyle/>
                    <a:p>
                      <a:pPr algn="l" fontAlgn="ctr"/>
                      <a:r>
                        <a:rPr lang="en-US" sz="1600" u="none" strike="noStrike" dirty="0">
                          <a:effectLst/>
                        </a:rPr>
                        <a:t>Total</a:t>
                      </a:r>
                      <a:endParaRPr lang="en-US" sz="1600" b="1" i="0" u="none" strike="noStrike" dirty="0">
                        <a:effectLst/>
                        <a:latin typeface="Arial"/>
                      </a:endParaRPr>
                    </a:p>
                  </a:txBody>
                  <a:tcPr marL="12700" marR="12700" marT="12700" marB="0" anchor="ctr"/>
                </a:tc>
                <a:tc>
                  <a:txBody>
                    <a:bodyPr/>
                    <a:lstStyle/>
                    <a:p>
                      <a:pPr algn="r" fontAlgn="t"/>
                      <a:r>
                        <a:rPr lang="en-US" sz="1600" u="none" strike="noStrike" dirty="0">
                          <a:effectLst/>
                        </a:rPr>
                        <a:t>33890</a:t>
                      </a:r>
                      <a:endParaRPr lang="en-US" sz="1600" b="1" i="0" u="none" strike="noStrike" dirty="0">
                        <a:effectLst/>
                        <a:latin typeface="Arial"/>
                      </a:endParaRPr>
                    </a:p>
                  </a:txBody>
                  <a:tcPr marL="12700" marR="12700" marT="12700" marB="0"/>
                </a:tc>
                <a:tc>
                  <a:txBody>
                    <a:bodyPr/>
                    <a:lstStyle/>
                    <a:p>
                      <a:pPr algn="r" fontAlgn="t"/>
                      <a:r>
                        <a:rPr lang="en-US" sz="1600" u="none" strike="noStrike" dirty="0">
                          <a:effectLst/>
                        </a:rPr>
                        <a:t>53275</a:t>
                      </a:r>
                      <a:endParaRPr lang="en-US" sz="1600" b="1" i="0" u="none" strike="noStrike" dirty="0">
                        <a:effectLst/>
                        <a:latin typeface="Arial"/>
                      </a:endParaRPr>
                    </a:p>
                  </a:txBody>
                  <a:tcPr marL="12700" marR="12700" marT="12700" marB="0"/>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055269107"/>
              </p:ext>
            </p:extLst>
          </p:nvPr>
        </p:nvGraphicFramePr>
        <p:xfrm>
          <a:off x="1770866" y="5265601"/>
          <a:ext cx="5962344" cy="1077823"/>
        </p:xfrm>
        <a:graphic>
          <a:graphicData uri="http://schemas.openxmlformats.org/drawingml/2006/table">
            <a:tbl>
              <a:tblPr firstCol="1" bandRow="1">
                <a:tableStyleId>{3C2FFA5D-87B4-456A-9821-1D502468CF0F}</a:tableStyleId>
              </a:tblPr>
              <a:tblGrid>
                <a:gridCol w="3042779"/>
                <a:gridCol w="1454769"/>
                <a:gridCol w="1464796"/>
              </a:tblGrid>
              <a:tr h="246950">
                <a:tc>
                  <a:txBody>
                    <a:bodyPr/>
                    <a:lstStyle/>
                    <a:p>
                      <a:pPr algn="l" fontAlgn="t"/>
                      <a:r>
                        <a:rPr lang="en-US" sz="1600" u="none" strike="noStrike" dirty="0">
                          <a:effectLst/>
                        </a:rPr>
                        <a:t>Rounded </a:t>
                      </a:r>
                      <a:r>
                        <a:rPr lang="en-US" sz="1600" u="none" strike="noStrike" dirty="0" smtClean="0">
                          <a:effectLst/>
                        </a:rPr>
                        <a:t>Hours</a:t>
                      </a:r>
                      <a:endParaRPr lang="en-US" sz="1600" b="0" i="0" u="none" strike="noStrike" dirty="0">
                        <a:effectLst/>
                        <a:latin typeface="Arial"/>
                      </a:endParaRPr>
                    </a:p>
                  </a:txBody>
                  <a:tcPr marL="12032" marR="12032" marT="12032" marB="0"/>
                </a:tc>
                <a:tc>
                  <a:txBody>
                    <a:bodyPr/>
                    <a:lstStyle/>
                    <a:p>
                      <a:pPr algn="r" fontAlgn="t"/>
                      <a:r>
                        <a:rPr lang="en-US" sz="1600" u="none" strike="noStrike" dirty="0">
                          <a:effectLst/>
                        </a:rPr>
                        <a:t>30,000</a:t>
                      </a:r>
                      <a:endParaRPr lang="en-US" sz="1600" b="0" i="0" u="none" strike="noStrike" dirty="0">
                        <a:effectLst/>
                        <a:latin typeface="Arial"/>
                      </a:endParaRPr>
                    </a:p>
                  </a:txBody>
                  <a:tcPr marL="12032" marR="12032" marT="12032" marB="0"/>
                </a:tc>
                <a:tc>
                  <a:txBody>
                    <a:bodyPr/>
                    <a:lstStyle/>
                    <a:p>
                      <a:pPr algn="r" fontAlgn="t"/>
                      <a:r>
                        <a:rPr lang="en-US" sz="1600" u="none" strike="noStrike" dirty="0">
                          <a:effectLst/>
                        </a:rPr>
                        <a:t>50,000</a:t>
                      </a:r>
                      <a:endParaRPr lang="en-US" sz="1600" b="0" i="0" u="none" strike="noStrike" dirty="0">
                        <a:effectLst/>
                        <a:latin typeface="Arial"/>
                      </a:endParaRPr>
                    </a:p>
                  </a:txBody>
                  <a:tcPr marL="12032" marR="12032" marT="12032" marB="0"/>
                </a:tc>
              </a:tr>
              <a:tr h="133765">
                <a:tc>
                  <a:txBody>
                    <a:bodyPr/>
                    <a:lstStyle/>
                    <a:p>
                      <a:pPr algn="l" fontAlgn="t"/>
                      <a:r>
                        <a:rPr lang="en-US" sz="1600" u="none" strike="noStrike">
                          <a:effectLst/>
                        </a:rPr>
                        <a:t>TOTAL IN FTE</a:t>
                      </a:r>
                      <a:endParaRPr lang="en-US" sz="1600" b="0" i="0" u="none" strike="noStrike">
                        <a:effectLst/>
                        <a:latin typeface="Arial"/>
                      </a:endParaRPr>
                    </a:p>
                  </a:txBody>
                  <a:tcPr marL="12032" marR="12032" marT="12032" marB="0"/>
                </a:tc>
                <a:tc>
                  <a:txBody>
                    <a:bodyPr/>
                    <a:lstStyle/>
                    <a:p>
                      <a:pPr algn="r" fontAlgn="t"/>
                      <a:r>
                        <a:rPr lang="en-US" sz="1600" u="none" strike="noStrike">
                          <a:effectLst/>
                        </a:rPr>
                        <a:t>19.42</a:t>
                      </a:r>
                      <a:endParaRPr lang="en-US" sz="1600" b="0" i="0" u="none" strike="noStrike">
                        <a:effectLst/>
                        <a:latin typeface="Arial"/>
                      </a:endParaRPr>
                    </a:p>
                  </a:txBody>
                  <a:tcPr marL="12032" marR="12032" marT="12032" marB="0"/>
                </a:tc>
                <a:tc>
                  <a:txBody>
                    <a:bodyPr/>
                    <a:lstStyle/>
                    <a:p>
                      <a:pPr algn="r" fontAlgn="t"/>
                      <a:r>
                        <a:rPr lang="en-US" sz="1600" u="none" strike="noStrike" dirty="0">
                          <a:effectLst/>
                        </a:rPr>
                        <a:t>30.53</a:t>
                      </a:r>
                      <a:endParaRPr lang="en-US" sz="1600" b="0" i="0" u="none" strike="noStrike" dirty="0">
                        <a:effectLst/>
                        <a:latin typeface="Arial"/>
                      </a:endParaRPr>
                    </a:p>
                  </a:txBody>
                  <a:tcPr marL="12032" marR="12032" marT="12032" marB="0"/>
                </a:tc>
              </a:tr>
              <a:tr h="310207">
                <a:tc>
                  <a:txBody>
                    <a:bodyPr/>
                    <a:lstStyle/>
                    <a:p>
                      <a:pPr algn="l" fontAlgn="t"/>
                      <a:r>
                        <a:rPr lang="it-IT" sz="1600" u="none" strike="noStrike" dirty="0">
                          <a:effectLst/>
                        </a:rPr>
                        <a:t>TOTAL in $ </a:t>
                      </a:r>
                      <a:r>
                        <a:rPr lang="it-IT" sz="1600" u="none" strike="noStrike" dirty="0" err="1">
                          <a:effectLst/>
                        </a:rPr>
                        <a:t>at</a:t>
                      </a:r>
                      <a:r>
                        <a:rPr lang="it-IT" sz="1600" u="none" strike="noStrike" dirty="0">
                          <a:effectLst/>
                        </a:rPr>
                        <a:t> $100,000 per FTE</a:t>
                      </a:r>
                      <a:endParaRPr lang="it-IT" sz="1600" b="0" i="0" u="none" strike="noStrike" dirty="0">
                        <a:effectLst/>
                        <a:latin typeface="Arial"/>
                      </a:endParaRPr>
                    </a:p>
                  </a:txBody>
                  <a:tcPr marL="12032" marR="12032" marT="12032" marB="0"/>
                </a:tc>
                <a:tc>
                  <a:txBody>
                    <a:bodyPr/>
                    <a:lstStyle/>
                    <a:p>
                      <a:pPr algn="r" fontAlgn="t"/>
                      <a:r>
                        <a:rPr lang="en-US" sz="1600" u="none" strike="noStrike" dirty="0" smtClean="0">
                          <a:effectLst/>
                        </a:rPr>
                        <a:t>$1,942,120</a:t>
                      </a:r>
                      <a:endParaRPr lang="en-US" sz="1600" b="0" i="0" u="none" strike="noStrike" dirty="0">
                        <a:effectLst/>
                        <a:latin typeface="Arial"/>
                      </a:endParaRPr>
                    </a:p>
                  </a:txBody>
                  <a:tcPr marL="12032" marR="12032" marT="12032" marB="0"/>
                </a:tc>
                <a:tc>
                  <a:txBody>
                    <a:bodyPr/>
                    <a:lstStyle/>
                    <a:p>
                      <a:pPr algn="r" fontAlgn="t"/>
                      <a:r>
                        <a:rPr lang="en-US" sz="1600" u="none" strike="noStrike" dirty="0" smtClean="0">
                          <a:effectLst/>
                        </a:rPr>
                        <a:t>$3,053,009</a:t>
                      </a:r>
                      <a:endParaRPr lang="en-US" sz="1600" b="0" i="0" u="none" strike="noStrike" dirty="0">
                        <a:effectLst/>
                        <a:latin typeface="Arial"/>
                      </a:endParaRPr>
                    </a:p>
                  </a:txBody>
                  <a:tcPr marL="12032" marR="12032" marT="12032" marB="0"/>
                </a:tc>
              </a:tr>
              <a:tr h="133765">
                <a:tc>
                  <a:txBody>
                    <a:bodyPr/>
                    <a:lstStyle/>
                    <a:p>
                      <a:pPr algn="l" fontAlgn="t"/>
                      <a:r>
                        <a:rPr lang="en-US" sz="1600" u="none" strike="noStrike" dirty="0">
                          <a:effectLst/>
                        </a:rPr>
                        <a:t>TOTAL $s </a:t>
                      </a:r>
                      <a:r>
                        <a:rPr lang="en-US" sz="1600" u="none" strike="noStrike" dirty="0" smtClean="0">
                          <a:effectLst/>
                        </a:rPr>
                        <a:t>ROUNDED</a:t>
                      </a:r>
                      <a:endParaRPr lang="en-US" sz="1600" b="0" i="0" u="none" strike="noStrike" dirty="0">
                        <a:effectLst/>
                        <a:latin typeface="Arial"/>
                      </a:endParaRPr>
                    </a:p>
                  </a:txBody>
                  <a:tcPr marL="12032" marR="12032" marT="12032" marB="0"/>
                </a:tc>
                <a:tc>
                  <a:txBody>
                    <a:bodyPr/>
                    <a:lstStyle/>
                    <a:p>
                      <a:pPr algn="r" fontAlgn="t"/>
                      <a:r>
                        <a:rPr lang="en-US" sz="1600" b="1" u="none" strike="noStrike" dirty="0" smtClean="0">
                          <a:effectLst/>
                        </a:rPr>
                        <a:t>$2,000,000</a:t>
                      </a:r>
                      <a:endParaRPr lang="en-US" sz="1600" b="1" i="0" u="none" strike="noStrike" dirty="0">
                        <a:effectLst/>
                        <a:latin typeface="Arial"/>
                      </a:endParaRPr>
                    </a:p>
                  </a:txBody>
                  <a:tcPr marL="12032" marR="12032" marT="12032" marB="0"/>
                </a:tc>
                <a:tc>
                  <a:txBody>
                    <a:bodyPr/>
                    <a:lstStyle/>
                    <a:p>
                      <a:pPr algn="r" fontAlgn="t"/>
                      <a:r>
                        <a:rPr lang="en-US" sz="1600" b="1" u="none" strike="noStrike" dirty="0" smtClean="0">
                          <a:effectLst/>
                        </a:rPr>
                        <a:t>$3,000,000</a:t>
                      </a:r>
                      <a:endParaRPr lang="en-US" sz="1600" b="1" i="0" u="none" strike="noStrike" dirty="0">
                        <a:effectLst/>
                        <a:latin typeface="Arial"/>
                      </a:endParaRPr>
                    </a:p>
                  </a:txBody>
                  <a:tcPr marL="12032" marR="12032" marT="12032" marB="0"/>
                </a:tc>
              </a:tr>
            </a:tbl>
          </a:graphicData>
        </a:graphic>
      </p:graphicFrame>
    </p:spTree>
    <p:extLst>
      <p:ext uri="{BB962C8B-B14F-4D97-AF65-F5344CB8AC3E}">
        <p14:creationId xmlns:p14="http://schemas.microsoft.com/office/powerpoint/2010/main" val="26837713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Recommended next near-term steps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Continue planning and research</a:t>
            </a:r>
          </a:p>
          <a:p>
            <a:pPr lvl="1"/>
            <a:r>
              <a:rPr lang="en-US" dirty="0" smtClean="0"/>
              <a:t>Determine scope </a:t>
            </a:r>
            <a:r>
              <a:rPr lang="en-US" dirty="0"/>
              <a:t>of data delivery</a:t>
            </a:r>
          </a:p>
          <a:p>
            <a:pPr lvl="1"/>
            <a:r>
              <a:rPr lang="en-US" dirty="0"/>
              <a:t>Prepare an implementation </a:t>
            </a:r>
            <a:r>
              <a:rPr lang="en-US" dirty="0" smtClean="0"/>
              <a:t>plan</a:t>
            </a:r>
          </a:p>
          <a:p>
            <a:pPr lvl="1"/>
            <a:r>
              <a:rPr lang="en-US" dirty="0"/>
              <a:t>Prototype a few integrations technically</a:t>
            </a:r>
          </a:p>
          <a:p>
            <a:pPr lvl="1"/>
            <a:r>
              <a:rPr lang="en-US" dirty="0"/>
              <a:t>Extend PS </a:t>
            </a:r>
            <a:r>
              <a:rPr lang="en-US" dirty="0" smtClean="0"/>
              <a:t>Reverse Engineering Consulting </a:t>
            </a:r>
            <a:r>
              <a:rPr lang="en-US" dirty="0"/>
              <a:t>engagement, and </a:t>
            </a:r>
            <a:r>
              <a:rPr lang="en-US" dirty="0" smtClean="0"/>
              <a:t>try </a:t>
            </a:r>
            <a:r>
              <a:rPr lang="en-US" dirty="0"/>
              <a:t>out 1 or 2 PS </a:t>
            </a:r>
            <a:r>
              <a:rPr lang="en-US" dirty="0" err="1" smtClean="0"/>
              <a:t>remediations</a:t>
            </a:r>
            <a:endParaRPr lang="en-US" dirty="0" smtClean="0"/>
          </a:p>
          <a:p>
            <a:pPr lvl="1"/>
            <a:r>
              <a:rPr lang="en-US" dirty="0" smtClean="0"/>
              <a:t>Clarify resource contentions with previously approved projects</a:t>
            </a:r>
          </a:p>
          <a:p>
            <a:pPr lvl="1"/>
            <a:r>
              <a:rPr lang="en-US" dirty="0" smtClean="0"/>
              <a:t>Figure out if SOA Oracle Suite is in the picture or not and if not if we can upgrade </a:t>
            </a:r>
            <a:r>
              <a:rPr lang="en-US" dirty="0" err="1" smtClean="0"/>
              <a:t>webMethods</a:t>
            </a:r>
            <a:r>
              <a:rPr lang="en-US" dirty="0" smtClean="0"/>
              <a:t> in time.</a:t>
            </a:r>
          </a:p>
          <a:p>
            <a:pPr marL="0" indent="0">
              <a:buNone/>
            </a:pP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fld id="{9356FF94-F390-FE47-8880-9FE92DBF8004}"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29</a:t>
            </a:fld>
            <a:endParaRPr lang="en-US"/>
          </a:p>
        </p:txBody>
      </p:sp>
    </p:spTree>
    <p:extLst>
      <p:ext uri="{BB962C8B-B14F-4D97-AF65-F5344CB8AC3E}">
        <p14:creationId xmlns:p14="http://schemas.microsoft.com/office/powerpoint/2010/main" val="17548537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and status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April 2010</a:t>
            </a:r>
          </a:p>
          <a:p>
            <a:pPr lvl="1"/>
            <a:r>
              <a:rPr lang="en-US" dirty="0" smtClean="0"/>
              <a:t>Received our first introduction to Workday and did our first </a:t>
            </a:r>
            <a:r>
              <a:rPr lang="en-US" dirty="0" smtClean="0">
                <a:hlinkClick r:id="rId2"/>
              </a:rPr>
              <a:t>assessment</a:t>
            </a:r>
            <a:r>
              <a:rPr lang="en-US" dirty="0" smtClean="0"/>
              <a:t>.</a:t>
            </a:r>
          </a:p>
          <a:p>
            <a:r>
              <a:rPr lang="en-US" dirty="0" smtClean="0"/>
              <a:t>November and December 2010</a:t>
            </a:r>
          </a:p>
          <a:p>
            <a:pPr lvl="1"/>
            <a:r>
              <a:rPr lang="en-US" dirty="0" smtClean="0"/>
              <a:t>Vicky </a:t>
            </a:r>
            <a:r>
              <a:rPr lang="en-US" dirty="0" err="1" smtClean="0"/>
              <a:t>Mikula</a:t>
            </a:r>
            <a:r>
              <a:rPr lang="en-US" dirty="0" smtClean="0"/>
              <a:t> (CIT/IS/ES) joins the HR Core Workday team as overall CIT Liaison.</a:t>
            </a:r>
          </a:p>
          <a:p>
            <a:r>
              <a:rPr lang="en-US" dirty="0" smtClean="0">
                <a:hlinkClick r:id="rId3"/>
              </a:rPr>
              <a:t>January through April 2011</a:t>
            </a:r>
            <a:endParaRPr lang="en-US" dirty="0" smtClean="0"/>
          </a:p>
          <a:p>
            <a:pPr lvl="1"/>
            <a:r>
              <a:rPr lang="en-US" dirty="0" smtClean="0"/>
              <a:t>CIT Charters a Discovery project, reverse engineers impact from PeopleSoft, and meets to track down other technical impacts.</a:t>
            </a:r>
          </a:p>
          <a:p>
            <a:endParaRPr lang="en-US" dirty="0"/>
          </a:p>
        </p:txBody>
      </p:sp>
      <p:sp>
        <p:nvSpPr>
          <p:cNvPr id="4" name="Date Placeholder 3"/>
          <p:cNvSpPr>
            <a:spLocks noGrp="1"/>
          </p:cNvSpPr>
          <p:nvPr>
            <p:ph type="dt" sz="half" idx="10"/>
          </p:nvPr>
        </p:nvSpPr>
        <p:spPr/>
        <p:txBody>
          <a:bodyPr/>
          <a:lstStyle/>
          <a:p>
            <a:fld id="{432717D8-577E-374E-BDC1-49DC7C23F162}"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3</a:t>
            </a:fld>
            <a:endParaRPr lang="en-US"/>
          </a:p>
        </p:txBody>
      </p:sp>
    </p:spTree>
    <p:extLst>
      <p:ext uri="{BB962C8B-B14F-4D97-AF65-F5344CB8AC3E}">
        <p14:creationId xmlns:p14="http://schemas.microsoft.com/office/powerpoint/2010/main" val="17521094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7902"/>
            <a:ext cx="8229600" cy="1143000"/>
          </a:xfrm>
        </p:spPr>
        <p:txBody>
          <a:bodyPr/>
          <a:lstStyle/>
          <a:p>
            <a:r>
              <a:rPr lang="en-US" dirty="0" smtClean="0"/>
              <a:t>Reverse Engineering PS</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4</a:t>
            </a:fld>
            <a:endParaRPr lang="en-US"/>
          </a:p>
        </p:txBody>
      </p:sp>
      <p:sp>
        <p:nvSpPr>
          <p:cNvPr id="7" name="Can 6"/>
          <p:cNvSpPr/>
          <p:nvPr/>
        </p:nvSpPr>
        <p:spPr>
          <a:xfrm>
            <a:off x="457200" y="5209637"/>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DB</a:t>
            </a:r>
            <a:endParaRPr lang="en-US" dirty="0">
              <a:solidFill>
                <a:schemeClr val="tx1"/>
              </a:solidFill>
            </a:endParaRPr>
          </a:p>
        </p:txBody>
      </p:sp>
      <p:sp>
        <p:nvSpPr>
          <p:cNvPr id="8" name="Folded Corner 7"/>
          <p:cNvSpPr/>
          <p:nvPr/>
        </p:nvSpPr>
        <p:spPr>
          <a:xfrm>
            <a:off x="7342878" y="50793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9" name="Folded Corner 8"/>
          <p:cNvSpPr/>
          <p:nvPr/>
        </p:nvSpPr>
        <p:spPr>
          <a:xfrm>
            <a:off x="7495278" y="52317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0" name="Folded Corner 9"/>
          <p:cNvSpPr/>
          <p:nvPr/>
        </p:nvSpPr>
        <p:spPr>
          <a:xfrm>
            <a:off x="7647678" y="5384197"/>
            <a:ext cx="781504" cy="683765"/>
          </a:xfrm>
          <a:prstGeom prst="foldedCorner">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Excel</a:t>
            </a:r>
            <a:endParaRPr lang="en-US" dirty="0">
              <a:solidFill>
                <a:schemeClr val="tx1"/>
              </a:solidFill>
            </a:endParaRPr>
          </a:p>
        </p:txBody>
      </p:sp>
      <p:sp>
        <p:nvSpPr>
          <p:cNvPr id="11" name="Rectangle 10"/>
          <p:cNvSpPr/>
          <p:nvPr/>
        </p:nvSpPr>
        <p:spPr>
          <a:xfrm>
            <a:off x="3742890" y="5188835"/>
            <a:ext cx="942994" cy="87912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Scripts</a:t>
            </a:r>
            <a:endParaRPr lang="en-US" dirty="0">
              <a:solidFill>
                <a:schemeClr val="tx1"/>
              </a:solidFill>
            </a:endParaRPr>
          </a:p>
        </p:txBody>
      </p:sp>
      <p:sp>
        <p:nvSpPr>
          <p:cNvPr id="12" name="Right Arrow 11"/>
          <p:cNvSpPr/>
          <p:nvPr/>
        </p:nvSpPr>
        <p:spPr>
          <a:xfrm>
            <a:off x="1611851" y="538419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ight Arrow 12"/>
          <p:cNvSpPr/>
          <p:nvPr/>
        </p:nvSpPr>
        <p:spPr>
          <a:xfrm>
            <a:off x="5020516" y="5416757"/>
            <a:ext cx="1709540" cy="37896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ounded Rectangular Callout 14"/>
          <p:cNvSpPr/>
          <p:nvPr/>
        </p:nvSpPr>
        <p:spPr>
          <a:xfrm>
            <a:off x="3124200" y="1235970"/>
            <a:ext cx="2297482" cy="3104944"/>
          </a:xfrm>
          <a:prstGeom prst="wedgeRoundRectCallout">
            <a:avLst>
              <a:gd name="adj1" fmla="val -6121"/>
              <a:gd name="adj2" fmla="val 7806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Custom scripts built by an on-site  consultant extracted the HRMS and Campus Solutions inventory of meta data.  Intersection scripts located cross-module use of data/records.</a:t>
            </a:r>
            <a:endParaRPr lang="en-US" dirty="0"/>
          </a:p>
        </p:txBody>
      </p:sp>
      <p:sp>
        <p:nvSpPr>
          <p:cNvPr id="16" name="Rounded Rectangular Callout 15"/>
          <p:cNvSpPr/>
          <p:nvPr/>
        </p:nvSpPr>
        <p:spPr>
          <a:xfrm>
            <a:off x="5553509" y="1216527"/>
            <a:ext cx="2456904" cy="3124386"/>
          </a:xfrm>
          <a:prstGeom prst="wedgeRoundRectCallout">
            <a:avLst>
              <a:gd name="adj1" fmla="val 38894"/>
              <a:gd name="adj2" fmla="val 8295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The scripts reported the intersection records and associated business processes (navigation selections from the PS Portal) impacted. </a:t>
            </a:r>
            <a:endParaRPr lang="en-US" dirty="0"/>
          </a:p>
        </p:txBody>
      </p:sp>
      <p:sp>
        <p:nvSpPr>
          <p:cNvPr id="17" name="Rounded Rectangular Callout 16"/>
          <p:cNvSpPr/>
          <p:nvPr/>
        </p:nvSpPr>
        <p:spPr>
          <a:xfrm>
            <a:off x="704151" y="1217608"/>
            <a:ext cx="2297482" cy="3104944"/>
          </a:xfrm>
          <a:prstGeom prst="wedgeRoundRectCallout">
            <a:avLst>
              <a:gd name="adj1" fmla="val -34467"/>
              <a:gd name="adj2" fmla="val 78067"/>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dirty="0" smtClean="0"/>
              <a:t>Component and record data is all available for harvesting and can be linked back to a portal navigation/business process/module area. </a:t>
            </a:r>
            <a:endParaRPr lang="en-US" dirty="0"/>
          </a:p>
        </p:txBody>
      </p:sp>
      <p:sp>
        <p:nvSpPr>
          <p:cNvPr id="18" name="Can 17"/>
          <p:cNvSpPr/>
          <p:nvPr/>
        </p:nvSpPr>
        <p:spPr>
          <a:xfrm>
            <a:off x="904936" y="5763162"/>
            <a:ext cx="895473" cy="55352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PS Code</a:t>
            </a:r>
            <a:endParaRPr lang="en-US" dirty="0">
              <a:solidFill>
                <a:schemeClr val="tx1"/>
              </a:solidFill>
            </a:endParaRPr>
          </a:p>
        </p:txBody>
      </p:sp>
    </p:spTree>
    <p:extLst>
      <p:ext uri="{BB962C8B-B14F-4D97-AF65-F5344CB8AC3E}">
        <p14:creationId xmlns:p14="http://schemas.microsoft.com/office/powerpoint/2010/main" val="21934706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5</a:t>
            </a:fld>
            <a:endParaRPr lang="en-US"/>
          </a:p>
        </p:txBody>
      </p:sp>
      <p:sp>
        <p:nvSpPr>
          <p:cNvPr id="9" name="Rectangle 3"/>
          <p:cNvSpPr txBox="1">
            <a:spLocks noChangeArrowheads="1"/>
          </p:cNvSpPr>
          <p:nvPr/>
        </p:nvSpPr>
        <p:spPr>
          <a:xfrm>
            <a:off x="457200" y="0"/>
            <a:ext cx="8229600" cy="1143000"/>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Application to Application</a:t>
            </a:r>
            <a:endParaRPr lang="en-US" dirty="0"/>
          </a:p>
        </p:txBody>
      </p:sp>
      <p:pic>
        <p:nvPicPr>
          <p:cNvPr id="2" name="Picture 1"/>
          <p:cNvPicPr>
            <a:picLocks noChangeAspect="1"/>
          </p:cNvPicPr>
          <p:nvPr/>
        </p:nvPicPr>
        <p:blipFill>
          <a:blip r:embed="rId2"/>
          <a:stretch>
            <a:fillRect/>
          </a:stretch>
        </p:blipFill>
        <p:spPr>
          <a:xfrm>
            <a:off x="1003301" y="939800"/>
            <a:ext cx="8140699" cy="5524500"/>
          </a:xfrm>
          <a:prstGeom prst="rect">
            <a:avLst/>
          </a:prstGeom>
        </p:spPr>
      </p:pic>
    </p:spTree>
    <p:extLst>
      <p:ext uri="{BB962C8B-B14F-4D97-AF65-F5344CB8AC3E}">
        <p14:creationId xmlns:p14="http://schemas.microsoft.com/office/powerpoint/2010/main" val="34077402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6</a:t>
            </a:fld>
            <a:endParaRPr lang="en-US"/>
          </a:p>
        </p:txBody>
      </p:sp>
      <p:sp>
        <p:nvSpPr>
          <p:cNvPr id="9" name="Rounded Rectangular Callout 8"/>
          <p:cNvSpPr/>
          <p:nvPr/>
        </p:nvSpPr>
        <p:spPr>
          <a:xfrm>
            <a:off x="457200" y="4014510"/>
            <a:ext cx="4226823" cy="1966401"/>
          </a:xfrm>
          <a:prstGeom prst="wedgeRoundRectCallout">
            <a:avLst>
              <a:gd name="adj1" fmla="val 37115"/>
              <a:gd name="adj2" fmla="val -137103"/>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PeopleSoft and Workday have to jointly avoid duplicate people records and jointly manage the data of record for individuals who are employees and also students, prospects, or alumni. Currently, that is done in PeopleSoft as the </a:t>
            </a:r>
            <a:r>
              <a:rPr lang="en-US" sz="1600" dirty="0" smtClean="0">
                <a:hlinkClick r:id="rId3"/>
              </a:rPr>
              <a:t>delivered Search-Match function.</a:t>
            </a:r>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Cornell’s People Records in PeopleSoft</a:t>
            </a:r>
            <a:endParaRPr lang="en-US" dirty="0"/>
          </a:p>
        </p:txBody>
      </p:sp>
      <p:sp>
        <p:nvSpPr>
          <p:cNvPr id="4" name="Date Placeholder 3"/>
          <p:cNvSpPr>
            <a:spLocks noGrp="1"/>
          </p:cNvSpPr>
          <p:nvPr>
            <p:ph type="dt" sz="half" idx="10"/>
          </p:nvPr>
        </p:nvSpPr>
        <p:spPr/>
        <p:txBody>
          <a:bodyPr/>
          <a:lstStyle/>
          <a:p>
            <a:fld id="{67868A5E-6BBA-964D-A567-0E97CDFDCD3A}" type="datetime1">
              <a:rPr lang="en-US" smtClean="0"/>
              <a:pPr/>
              <a:t>5/4/11</a:t>
            </a:fld>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7</a:t>
            </a:fld>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2074639165"/>
              </p:ext>
            </p:extLst>
          </p:nvPr>
        </p:nvGraphicFramePr>
        <p:xfrm>
          <a:off x="540024" y="1622203"/>
          <a:ext cx="8229600" cy="2089363"/>
        </p:xfrm>
        <a:graphic>
          <a:graphicData uri="http://schemas.openxmlformats.org/drawingml/2006/table">
            <a:tbl>
              <a:tblPr/>
              <a:tblGrid>
                <a:gridCol w="428878"/>
                <a:gridCol w="1594131"/>
                <a:gridCol w="517890"/>
                <a:gridCol w="2492347"/>
                <a:gridCol w="534074"/>
                <a:gridCol w="2662280"/>
              </a:tblGrid>
              <a:tr h="145657">
                <a:tc>
                  <a:txBody>
                    <a:bodyPr/>
                    <a:lstStyle/>
                    <a:p>
                      <a:pPr algn="l" fontAlgn="b"/>
                      <a:r>
                        <a:rPr lang="en-US" sz="700" b="0" i="0" u="none" strike="noStrike">
                          <a:solidFill>
                            <a:srgbClr val="000000"/>
                          </a:solidFill>
                          <a:effectLst/>
                          <a:latin typeface="Calibri"/>
                        </a:rPr>
                        <a:t> </a:t>
                      </a:r>
                    </a:p>
                  </a:txBody>
                  <a:tcPr marL="8092" marR="8092" marT="8092" marB="0" anchor="b">
                    <a:lnL>
                      <a:noFill/>
                    </a:lnL>
                    <a:lnR>
                      <a:noFill/>
                    </a:lnR>
                    <a:lnT>
                      <a:noFill/>
                    </a:lnT>
                    <a:lnB>
                      <a:noFill/>
                    </a:lnB>
                    <a:solidFill>
                      <a:srgbClr val="B1A0C7"/>
                    </a:solidFill>
                  </a:tcPr>
                </a:tc>
                <a:tc>
                  <a:txBody>
                    <a:bodyPr/>
                    <a:lstStyle/>
                    <a:p>
                      <a:pPr algn="l" fontAlgn="b"/>
                      <a:r>
                        <a:rPr lang="en-US" sz="700" b="0" i="0" u="none" strike="noStrike">
                          <a:solidFill>
                            <a:srgbClr val="000000"/>
                          </a:solidFill>
                          <a:effectLst/>
                          <a:latin typeface="Calibri"/>
                        </a:rPr>
                        <a:t> </a:t>
                      </a:r>
                    </a:p>
                  </a:txBody>
                  <a:tcPr marL="8092" marR="8092" marT="8092" marB="0" anchor="b">
                    <a:lnL>
                      <a:noFill/>
                    </a:lnL>
                    <a:lnR w="6350" cap="flat" cmpd="sng" algn="ctr">
                      <a:solidFill>
                        <a:srgbClr val="000000"/>
                      </a:solidFill>
                      <a:prstDash val="solid"/>
                      <a:round/>
                      <a:headEnd type="none" w="med" len="med"/>
                      <a:tailEnd type="none" w="med" len="med"/>
                    </a:lnR>
                    <a:lnT>
                      <a:noFill/>
                    </a:lnT>
                    <a:lnB>
                      <a:noFill/>
                    </a:lnB>
                    <a:solidFill>
                      <a:srgbClr val="B1A0C7"/>
                    </a:solidFill>
                  </a:tcPr>
                </a:tc>
                <a:tc gridSpan="3">
                  <a:txBody>
                    <a:bodyPr/>
                    <a:lstStyle/>
                    <a:p>
                      <a:pPr algn="ctr" fontAlgn="b"/>
                      <a:r>
                        <a:rPr lang="en-US" sz="900" b="1" i="0" u="none" strike="noStrike">
                          <a:solidFill>
                            <a:srgbClr val="000000"/>
                          </a:solidFill>
                          <a:effectLst/>
                          <a:latin typeface="Calibri"/>
                        </a:rPr>
                        <a:t>Total Population PERSON Record</a:t>
                      </a:r>
                    </a:p>
                  </a:txBody>
                  <a:tcPr marL="8092" marR="8092" marT="80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1A0C7"/>
                    </a:solidFill>
                  </a:tcPr>
                </a:tc>
                <a:tc hMerge="1">
                  <a:txBody>
                    <a:bodyPr/>
                    <a:lstStyle/>
                    <a:p>
                      <a:endParaRPr lang="en-US"/>
                    </a:p>
                  </a:txBody>
                  <a:tcPr/>
                </a:tc>
                <a:tc hMerge="1">
                  <a:txBody>
                    <a:bodyPr/>
                    <a:lstStyle/>
                    <a:p>
                      <a:endParaRPr lang="en-US"/>
                    </a:p>
                  </a:txBody>
                  <a:tcPr/>
                </a:tc>
                <a:tc>
                  <a:txBody>
                    <a:bodyPr/>
                    <a:lstStyle/>
                    <a:p>
                      <a:pPr algn="l" fontAlgn="b"/>
                      <a:r>
                        <a:rPr lang="en-US" sz="700" b="0" i="0" u="none" strike="noStrike">
                          <a:solidFill>
                            <a:srgbClr val="000000"/>
                          </a:solidFill>
                          <a:effectLst/>
                          <a:latin typeface="Calibri"/>
                        </a:rPr>
                        <a:t> </a:t>
                      </a:r>
                    </a:p>
                  </a:txBody>
                  <a:tcPr marL="8092" marR="8092" marT="8092" marB="0" anchor="b">
                    <a:lnL w="6350" cap="flat" cmpd="sng" algn="ctr">
                      <a:solidFill>
                        <a:srgbClr val="000000"/>
                      </a:solidFill>
                      <a:prstDash val="solid"/>
                      <a:round/>
                      <a:headEnd type="none" w="med" len="med"/>
                      <a:tailEnd type="none" w="med" len="med"/>
                    </a:lnL>
                    <a:lnR>
                      <a:noFill/>
                    </a:lnR>
                    <a:lnT>
                      <a:noFill/>
                    </a:lnT>
                    <a:lnB>
                      <a:noFill/>
                    </a:lnB>
                    <a:solidFill>
                      <a:srgbClr val="B1A0C7"/>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B1A0C7"/>
                    </a:solidFill>
                  </a:tcPr>
                </a:tc>
                <a:tc>
                  <a:txBody>
                    <a:bodyPr/>
                    <a:lstStyle/>
                    <a:p>
                      <a:pPr algn="l" fontAlgn="b"/>
                      <a:r>
                        <a:rPr lang="en-US" sz="1000" b="1" i="0" u="none" strike="noStrike">
                          <a:solidFill>
                            <a:srgbClr val="000000"/>
                          </a:solidFill>
                          <a:effectLst/>
                          <a:latin typeface="Calibri"/>
                        </a:rPr>
                        <a:t> </a:t>
                      </a:r>
                    </a:p>
                  </a:txBody>
                  <a:tcPr marL="8092" marR="8092" marT="8092" marB="0" anchor="b">
                    <a:lnL>
                      <a:noFill/>
                    </a:lnL>
                    <a:lnR w="6350" cap="flat" cmpd="sng" algn="ctr">
                      <a:solidFill>
                        <a:srgbClr val="000000"/>
                      </a:solidFill>
                      <a:prstDash val="solid"/>
                      <a:round/>
                      <a:headEnd type="none" w="med" len="med"/>
                      <a:tailEnd type="none" w="med" len="med"/>
                    </a:lnR>
                    <a:lnT>
                      <a:noFill/>
                    </a:lnT>
                    <a:lnB>
                      <a:noFill/>
                    </a:lnB>
                    <a:solidFill>
                      <a:srgbClr val="B1A0C7"/>
                    </a:solidFill>
                  </a:tcPr>
                </a:tc>
                <a:tc gridSpan="3">
                  <a:txBody>
                    <a:bodyPr/>
                    <a:lstStyle/>
                    <a:p>
                      <a:pPr algn="ctr" fontAlgn="b"/>
                      <a:r>
                        <a:rPr lang="en-US" sz="1000" b="1" i="0" u="none" strike="noStrike">
                          <a:solidFill>
                            <a:srgbClr val="000000"/>
                          </a:solidFill>
                          <a:effectLst/>
                          <a:latin typeface="Calibri"/>
                        </a:rPr>
                        <a:t>1,800,482</a:t>
                      </a:r>
                    </a:p>
                  </a:txBody>
                  <a:tcPr marL="8092" marR="8092" marT="80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1A0C7"/>
                    </a:solidFill>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000000"/>
                      </a:solidFill>
                      <a:prstDash val="solid"/>
                      <a:round/>
                      <a:headEnd type="none" w="med" len="med"/>
                      <a:tailEnd type="none" w="med" len="med"/>
                    </a:lnL>
                    <a:lnR>
                      <a:noFill/>
                    </a:lnR>
                    <a:lnT>
                      <a:noFill/>
                    </a:lnT>
                    <a:lnB>
                      <a:noFill/>
                    </a:lnB>
                    <a:solidFill>
                      <a:srgbClr val="B1A0C7"/>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w="6350" cap="flat" cmpd="sng" algn="ctr">
                      <a:solidFill>
                        <a:srgbClr val="7F7F7F"/>
                      </a:solidFill>
                      <a:prstDash val="solid"/>
                      <a:round/>
                      <a:headEnd type="none" w="med" len="med"/>
                      <a:tailEnd type="none" w="med" len="med"/>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w="6350" cap="flat" cmpd="sng" algn="ctr">
                      <a:solidFill>
                        <a:srgbClr val="7F7F7F"/>
                      </a:solidFill>
                      <a:prstDash val="solid"/>
                      <a:round/>
                      <a:headEnd type="none" w="med" len="med"/>
                      <a:tailEnd type="none" w="med" len="med"/>
                    </a:lnB>
                    <a:solidFill>
                      <a:srgbClr val="D9D9D9"/>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Total number of Employees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Total Number of Campus Solutions Persons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Total Number of Contributor Relations Persons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116,723</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1,182,270</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473,080</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CC99"/>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Non-Student Employees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Students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Trustees and Affiliates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65,449</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229,417</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5,062</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8DB4E2"/>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Student Employees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Total Number of Applicants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Alumni and Related</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51,295</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191,131</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468,018</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DFEC"/>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7F7F7F"/>
                      </a:solidFill>
                      <a:prstDash val="solid"/>
                      <a:round/>
                      <a:headEnd type="none" w="med" len="med"/>
                      <a:tailEnd type="none" w="med" len="med"/>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Total Number of Prospects</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BF1DE"/>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7F7F7F"/>
                      </a:solidFill>
                      <a:prstDash val="solid"/>
                      <a:round/>
                      <a:headEnd type="none" w="med" len="med"/>
                      <a:tailEnd type="none" w="med" len="med"/>
                    </a:lnT>
                    <a:lnB>
                      <a:noFill/>
                    </a:lnB>
                    <a:solidFill>
                      <a:srgbClr val="D9D9D9"/>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w="6350" cap="flat" cmpd="sng" algn="ctr">
                      <a:solidFill>
                        <a:srgbClr val="7F7F7F"/>
                      </a:solidFill>
                      <a:prstDash val="solid"/>
                      <a:round/>
                      <a:headEnd type="none" w="med" len="med"/>
                      <a:tailEnd type="none" w="med" len="med"/>
                    </a:lnR>
                    <a:lnT>
                      <a:noFill/>
                    </a:lnT>
                    <a:lnB>
                      <a:noFill/>
                    </a:lnB>
                    <a:solidFill>
                      <a:srgbClr val="D9D9D9"/>
                    </a:solidFill>
                  </a:tcPr>
                </a:tc>
                <a:tc>
                  <a:txBody>
                    <a:bodyPr/>
                    <a:lstStyle/>
                    <a:p>
                      <a:pPr algn="ctr" fontAlgn="b"/>
                      <a:r>
                        <a:rPr lang="en-US" sz="1000" b="1" i="0" u="none" strike="noStrike">
                          <a:solidFill>
                            <a:srgbClr val="000000"/>
                          </a:solidFill>
                          <a:effectLst/>
                          <a:latin typeface="Calibri"/>
                        </a:rPr>
                        <a:t>761,722</a:t>
                      </a:r>
                    </a:p>
                  </a:txBody>
                  <a:tcPr marL="8092" marR="8092" marT="8092"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BF1DE"/>
                    </a:solidFill>
                  </a:tcPr>
                </a:tc>
                <a:tc>
                  <a:txBody>
                    <a:bodyPr/>
                    <a:lstStyle/>
                    <a:p>
                      <a:pPr algn="l" fontAlgn="b"/>
                      <a:r>
                        <a:rPr lang="en-US" sz="1000" b="0" i="0" u="none" strike="noStrike">
                          <a:solidFill>
                            <a:srgbClr val="000000"/>
                          </a:solidFill>
                          <a:effectLst/>
                          <a:latin typeface="Calibri"/>
                        </a:rPr>
                        <a:t> </a:t>
                      </a:r>
                    </a:p>
                  </a:txBody>
                  <a:tcPr marL="8092" marR="8092" marT="8092" marB="0" anchor="b">
                    <a:lnL w="6350" cap="flat" cmpd="sng" algn="ctr">
                      <a:solidFill>
                        <a:srgbClr val="7F7F7F"/>
                      </a:solidFill>
                      <a:prstDash val="solid"/>
                      <a:round/>
                      <a:headEnd type="none" w="med" len="med"/>
                      <a:tailEnd type="none" w="med" len="med"/>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r>
              <a:tr h="163459">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w="6350" cap="flat" cmpd="sng" algn="ctr">
                      <a:solidFill>
                        <a:srgbClr val="7F7F7F"/>
                      </a:solidFill>
                      <a:prstDash val="solid"/>
                      <a:round/>
                      <a:headEnd type="none" w="med" len="med"/>
                      <a:tailEnd type="none" w="med" len="med"/>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c>
                  <a:txBody>
                    <a:bodyPr/>
                    <a:lstStyle/>
                    <a:p>
                      <a:pPr algn="l" fontAlgn="b"/>
                      <a:r>
                        <a:rPr lang="en-US" sz="1000" b="0" i="0" u="none" strike="noStrike">
                          <a:solidFill>
                            <a:srgbClr val="000000"/>
                          </a:solidFill>
                          <a:effectLst/>
                          <a:latin typeface="Calibri"/>
                        </a:rPr>
                        <a:t> </a:t>
                      </a:r>
                    </a:p>
                  </a:txBody>
                  <a:tcPr marL="8092" marR="8092" marT="8092" marB="0" anchor="b">
                    <a:lnL>
                      <a:noFill/>
                    </a:lnL>
                    <a:lnR>
                      <a:noFill/>
                    </a:lnR>
                    <a:lnT>
                      <a:noFill/>
                    </a:lnT>
                    <a:lnB>
                      <a:noFill/>
                    </a:lnB>
                    <a:solidFill>
                      <a:srgbClr val="D9D9D9"/>
                    </a:solidFill>
                  </a:tcPr>
                </a:tc>
              </a:tr>
              <a:tr h="145657">
                <a:tc gridSpan="6">
                  <a:txBody>
                    <a:bodyPr/>
                    <a:lstStyle/>
                    <a:p>
                      <a:pPr algn="l" fontAlgn="b"/>
                      <a:r>
                        <a:rPr lang="en-US" sz="900" b="1" i="1" u="none" strike="noStrike" dirty="0">
                          <a:solidFill>
                            <a:srgbClr val="000000"/>
                          </a:solidFill>
                          <a:effectLst/>
                          <a:latin typeface="Calibri"/>
                        </a:rPr>
                        <a:t>*Person record counts are based on primary affiliation with the University.  For example:  A person who is an employee and a student was counted as an employee.</a:t>
                      </a:r>
                    </a:p>
                  </a:txBody>
                  <a:tcPr marL="8092" marR="8092" marT="8092" marB="0" anchor="b">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40248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362"/>
            <a:ext cx="5486400" cy="566738"/>
          </a:xfrm>
        </p:spPr>
        <p:txBody>
          <a:bodyPr>
            <a:normAutofit fontScale="90000"/>
          </a:bodyPr>
          <a:lstStyle/>
          <a:p>
            <a:r>
              <a:rPr lang="en-US" dirty="0" smtClean="0"/>
              <a:t>Search – Match and avoiding duplicate People records.</a:t>
            </a:r>
            <a:endParaRPr lang="en-US" dirty="0"/>
          </a:p>
        </p:txBody>
      </p:sp>
      <p:sp>
        <p:nvSpPr>
          <p:cNvPr id="5" name="Date Placeholder 4"/>
          <p:cNvSpPr>
            <a:spLocks noGrp="1"/>
          </p:cNvSpPr>
          <p:nvPr>
            <p:ph type="dt" sz="half" idx="10"/>
          </p:nvPr>
        </p:nvSpPr>
        <p:spPr/>
        <p:txBody>
          <a:bodyPr/>
          <a:lstStyle/>
          <a:p>
            <a:fld id="{BFF459E2-7728-2A47-869A-1BE6DD66A190}" type="datetime1">
              <a:rPr lang="en-US" smtClean="0"/>
              <a:pPr/>
              <a:t>5/4/11</a:t>
            </a:fld>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8</a:t>
            </a:fld>
            <a:endParaRPr lang="en-US"/>
          </a:p>
        </p:txBody>
      </p:sp>
      <p:sp>
        <p:nvSpPr>
          <p:cNvPr id="3" name="Rectangle 2"/>
          <p:cNvSpPr/>
          <p:nvPr/>
        </p:nvSpPr>
        <p:spPr>
          <a:xfrm rot="19091976">
            <a:off x="1587556" y="2703751"/>
            <a:ext cx="5471270" cy="1446550"/>
          </a:xfrm>
          <a:prstGeom prst="rect">
            <a:avLst/>
          </a:prstGeom>
          <a:noFill/>
        </p:spPr>
        <p:txBody>
          <a:bodyPr wrap="none" lIns="91440" tIns="45720" rIns="91440" bIns="45720">
            <a:spAutoFit/>
          </a:bodyPr>
          <a:lstStyle/>
          <a:p>
            <a:pPr algn="ctr"/>
            <a:r>
              <a:rPr lang="en-US" sz="8800" b="1" cap="none" spc="0" dirty="0" smtClean="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rPr>
              <a:t>Conceptual</a:t>
            </a:r>
            <a:endParaRPr lang="en-US" sz="8800" b="1" cap="none" spc="0" dirty="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endParaRPr>
          </a:p>
        </p:txBody>
      </p:sp>
      <p:pic>
        <p:nvPicPr>
          <p:cNvPr id="11" name="Picture 10" descr="searchmatc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5101" y="736600"/>
            <a:ext cx="6565900" cy="5740400"/>
          </a:xfrm>
          <a:prstGeom prst="rect">
            <a:avLst/>
          </a:prstGeom>
        </p:spPr>
      </p:pic>
    </p:spTree>
    <p:extLst>
      <p:ext uri="{BB962C8B-B14F-4D97-AF65-F5344CB8AC3E}">
        <p14:creationId xmlns:p14="http://schemas.microsoft.com/office/powerpoint/2010/main" val="38170301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57200" y="274638"/>
            <a:ext cx="8140699" cy="6081712"/>
          </a:xfrm>
          <a:prstGeom prst="rect">
            <a:avLst/>
          </a:prstGeom>
        </p:spPr>
      </p:pic>
      <p:sp>
        <p:nvSpPr>
          <p:cNvPr id="6" name="Date Placeholder 5"/>
          <p:cNvSpPr>
            <a:spLocks noGrp="1"/>
          </p:cNvSpPr>
          <p:nvPr>
            <p:ph type="dt" sz="half" idx="10"/>
          </p:nvPr>
        </p:nvSpPr>
        <p:spPr/>
        <p:txBody>
          <a:bodyPr/>
          <a:lstStyle/>
          <a:p>
            <a:fld id="{B9BF3792-DBF2-004D-B8FA-2858BDC730CA}" type="datetime1">
              <a:rPr lang="en-US" smtClean="0"/>
              <a:pPr/>
              <a:t>5/4/11</a:t>
            </a:fld>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9</a:t>
            </a:fld>
            <a:endParaRPr lang="en-US"/>
          </a:p>
        </p:txBody>
      </p:sp>
      <p:sp>
        <p:nvSpPr>
          <p:cNvPr id="9" name="Rounded Rectangular Callout 8"/>
          <p:cNvSpPr/>
          <p:nvPr/>
        </p:nvSpPr>
        <p:spPr>
          <a:xfrm>
            <a:off x="289108" y="4192310"/>
            <a:ext cx="6381662" cy="1966401"/>
          </a:xfrm>
          <a:prstGeom prst="wedgeRoundRectCallout">
            <a:avLst>
              <a:gd name="adj1" fmla="val 25889"/>
              <a:gd name="adj2" fmla="val -146340"/>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sz="1600" dirty="0" smtClean="0"/>
              <a:t>PeopleSoft requires changes:</a:t>
            </a:r>
          </a:p>
          <a:p>
            <a:pPr marL="285750" indent="-285750">
              <a:buFont typeface="Arial"/>
              <a:buChar char="•"/>
            </a:pPr>
            <a:r>
              <a:rPr lang="en-US" sz="1600" dirty="0" smtClean="0"/>
              <a:t># setup type of tables that are impacted: 27</a:t>
            </a:r>
          </a:p>
          <a:p>
            <a:pPr marL="285750" indent="-285750">
              <a:buFont typeface="Arial"/>
              <a:buChar char="•"/>
            </a:pPr>
            <a:r>
              <a:rPr lang="en-US" sz="1600" dirty="0" smtClean="0"/>
              <a:t># of transactional type of tables that are impacted: 30</a:t>
            </a:r>
          </a:p>
          <a:p>
            <a:pPr marL="285750" indent="-285750">
              <a:buFont typeface="Arial"/>
              <a:buChar char="•"/>
            </a:pPr>
            <a:r>
              <a:rPr lang="en-US" sz="1600" dirty="0" smtClean="0"/>
              <a:t># of batch PS Jobs to be decommissioned: 52</a:t>
            </a:r>
            <a:endParaRPr lang="en-US" dirty="0" smtClean="0"/>
          </a:p>
          <a:p>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2043</TotalTime>
  <Words>2460</Words>
  <Application>Microsoft Macintosh PowerPoint</Application>
  <PresentationFormat>On-screen Show (4:3)</PresentationFormat>
  <Paragraphs>353</Paragraphs>
  <Slides>29</Slides>
  <Notes>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 Technical Point of View</vt:lpstr>
      <vt:lpstr>Topics to cover</vt:lpstr>
      <vt:lpstr>Background and status</vt:lpstr>
      <vt:lpstr>Reverse Engineering PS</vt:lpstr>
      <vt:lpstr>PowerPoint Presentation</vt:lpstr>
      <vt:lpstr>PowerPoint Presentation</vt:lpstr>
      <vt:lpstr>Cornell’s People Records in PeopleSoft</vt:lpstr>
      <vt:lpstr>Search – Match and avoiding duplicate People records.</vt:lpstr>
      <vt:lpstr>PowerPoint Presentation</vt:lpstr>
      <vt:lpstr>PowerPoint Presentation</vt:lpstr>
      <vt:lpstr>PowerPoint Presentation</vt:lpstr>
      <vt:lpstr>PowerPoint Presentation</vt:lpstr>
      <vt:lpstr>PowerPoint Presentation</vt:lpstr>
      <vt:lpstr>PowerPoint Presentation</vt:lpstr>
      <vt:lpstr>Data delivery: more questions than answers</vt:lpstr>
      <vt:lpstr>PowerPoint Presentation</vt:lpstr>
      <vt:lpstr>PowerPoint Presentation</vt:lpstr>
      <vt:lpstr>PowerPoint Presentation</vt:lpstr>
      <vt:lpstr>PowerPoint Presentation</vt:lpstr>
      <vt:lpstr>Workday and Cornell Time Collection</vt:lpstr>
      <vt:lpstr>Workday and Cornell Time Collection</vt:lpstr>
      <vt:lpstr>Workday and Cornell Time Collection</vt:lpstr>
      <vt:lpstr>Impact – Risks</vt:lpstr>
      <vt:lpstr>Impact – Risks</vt:lpstr>
      <vt:lpstr>Impact – Risks</vt:lpstr>
      <vt:lpstr>Impact – The Biggest Variables</vt:lpstr>
      <vt:lpstr>High Level Estimates</vt:lpstr>
      <vt:lpstr>Estimate Subtotals</vt:lpstr>
      <vt:lpstr>Recommended next near-term steps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Technical Point of View</dc:title>
  <dc:creator>Steve Lutter</dc:creator>
  <cp:lastModifiedBy>Steve Lutter</cp:lastModifiedBy>
  <cp:revision>96</cp:revision>
  <dcterms:created xsi:type="dcterms:W3CDTF">2011-05-03T21:11:42Z</dcterms:created>
  <dcterms:modified xsi:type="dcterms:W3CDTF">2011-05-04T20:03:47Z</dcterms:modified>
</cp:coreProperties>
</file>