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1" r:id="rId2"/>
    <p:sldMasterId id="2147483652" r:id="rId3"/>
    <p:sldMasterId id="2147483653" r:id="rId4"/>
  </p:sldMasterIdLst>
  <p:notesMasterIdLst>
    <p:notesMasterId r:id="rId22"/>
  </p:notesMasterIdLst>
  <p:sldIdLst>
    <p:sldId id="299" r:id="rId5"/>
    <p:sldId id="300" r:id="rId6"/>
    <p:sldId id="314" r:id="rId7"/>
    <p:sldId id="302" r:id="rId8"/>
    <p:sldId id="318" r:id="rId9"/>
    <p:sldId id="324" r:id="rId10"/>
    <p:sldId id="326" r:id="rId11"/>
    <p:sldId id="325" r:id="rId12"/>
    <p:sldId id="327" r:id="rId13"/>
    <p:sldId id="304" r:id="rId14"/>
    <p:sldId id="322" r:id="rId15"/>
    <p:sldId id="323" r:id="rId16"/>
    <p:sldId id="308" r:id="rId17"/>
    <p:sldId id="309" r:id="rId18"/>
    <p:sldId id="310" r:id="rId19"/>
    <p:sldId id="306" r:id="rId20"/>
    <p:sldId id="307" r:id="rId21"/>
  </p:sldIdLst>
  <p:sldSz cx="9144000" cy="6858000" type="screen4x3"/>
  <p:notesSz cx="6985000" cy="9271000"/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buClr>
        <a:schemeClr val="bg2"/>
      </a:buClr>
      <a:buFont typeface="Wingdings" pitchFamily="2" charset="2"/>
      <a:buChar char="Ø"/>
      <a:defRPr kumimoji="1" sz="3200" kern="1200">
        <a:solidFill>
          <a:schemeClr val="bg2"/>
        </a:solidFill>
        <a:latin typeface="Garamond" pitchFamily="18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Clr>
        <a:schemeClr val="bg2"/>
      </a:buClr>
      <a:buFont typeface="Wingdings" pitchFamily="2" charset="2"/>
      <a:buChar char="Ø"/>
      <a:defRPr kumimoji="1" sz="3200" kern="1200">
        <a:solidFill>
          <a:schemeClr val="bg2"/>
        </a:solidFill>
        <a:latin typeface="Garamond" pitchFamily="18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Clr>
        <a:schemeClr val="bg2"/>
      </a:buClr>
      <a:buFont typeface="Wingdings" pitchFamily="2" charset="2"/>
      <a:buChar char="Ø"/>
      <a:defRPr kumimoji="1" sz="3200" kern="1200">
        <a:solidFill>
          <a:schemeClr val="bg2"/>
        </a:solidFill>
        <a:latin typeface="Garamond" pitchFamily="18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Clr>
        <a:schemeClr val="bg2"/>
      </a:buClr>
      <a:buFont typeface="Wingdings" pitchFamily="2" charset="2"/>
      <a:buChar char="Ø"/>
      <a:defRPr kumimoji="1" sz="3200" kern="1200">
        <a:solidFill>
          <a:schemeClr val="bg2"/>
        </a:solidFill>
        <a:latin typeface="Garamond" pitchFamily="18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Clr>
        <a:schemeClr val="bg2"/>
      </a:buClr>
      <a:buFont typeface="Wingdings" pitchFamily="2" charset="2"/>
      <a:buChar char="Ø"/>
      <a:defRPr kumimoji="1" sz="3200" kern="1200">
        <a:solidFill>
          <a:schemeClr val="bg2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umimoji="1" sz="3200" kern="1200">
        <a:solidFill>
          <a:schemeClr val="bg2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umimoji="1" sz="3200" kern="1200">
        <a:solidFill>
          <a:schemeClr val="bg2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umimoji="1" sz="3200" kern="1200">
        <a:solidFill>
          <a:schemeClr val="bg2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umimoji="1" sz="3200" kern="1200">
        <a:solidFill>
          <a:schemeClr val="bg2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398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77" tIns="46438" rIns="92877" bIns="46438" numCol="1" anchor="t" anchorCtr="0" compatLnSpc="1">
            <a:prstTxWarp prst="textNoShape">
              <a:avLst/>
            </a:prstTxWarp>
          </a:bodyPr>
          <a:lstStyle>
            <a:lvl1pPr defTabSz="928987" eaLnBrk="1" hangingPunct="1">
              <a:spcBef>
                <a:spcPct val="0"/>
              </a:spcBef>
              <a:buClrTx/>
              <a:buFontTx/>
              <a:buNone/>
              <a:defRPr kumimoji="0"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050" y="0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77" tIns="46438" rIns="92877" bIns="46438" numCol="1" anchor="t" anchorCtr="0" compatLnSpc="1">
            <a:prstTxWarp prst="textNoShape">
              <a:avLst/>
            </a:prstTxWarp>
          </a:bodyPr>
          <a:lstStyle>
            <a:lvl1pPr algn="r" defTabSz="928987" eaLnBrk="1" hangingPunct="1">
              <a:spcBef>
                <a:spcPct val="0"/>
              </a:spcBef>
              <a:buClrTx/>
              <a:buFontTx/>
              <a:buNone/>
              <a:defRPr kumimoji="0"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475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3725"/>
            <a:ext cx="55880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77" tIns="46438" rIns="92877" bIns="464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77" tIns="46438" rIns="92877" bIns="46438" numCol="1" anchor="b" anchorCtr="0" compatLnSpc="1">
            <a:prstTxWarp prst="textNoShape">
              <a:avLst/>
            </a:prstTxWarp>
          </a:bodyPr>
          <a:lstStyle>
            <a:lvl1pPr defTabSz="928987" eaLnBrk="1" hangingPunct="1">
              <a:spcBef>
                <a:spcPct val="0"/>
              </a:spcBef>
              <a:buClrTx/>
              <a:buFontTx/>
              <a:buNone/>
              <a:defRPr kumimoji="0"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050" y="8805863"/>
            <a:ext cx="302736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877" tIns="46438" rIns="92877" bIns="46438" numCol="1" anchor="b" anchorCtr="0" compatLnSpc="1">
            <a:prstTxWarp prst="textNoShape">
              <a:avLst/>
            </a:prstTxWarp>
          </a:bodyPr>
          <a:lstStyle>
            <a:lvl1pPr algn="r" defTabSz="928987" eaLnBrk="1" hangingPunct="1">
              <a:spcBef>
                <a:spcPct val="0"/>
              </a:spcBef>
              <a:buClrTx/>
              <a:buFontTx/>
              <a:buNone/>
              <a:defRPr kumimoji="0" sz="12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DFBA4B51-92BD-4C5B-B2BF-77D14D13E6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9730435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8688"/>
            <a:fld id="{5743B9BD-54F1-4676-B492-ECB29E44C4C1}" type="slidenum">
              <a:rPr lang="en-US" smtClean="0"/>
              <a:pPr defTabSz="928688"/>
              <a:t>3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8688"/>
            <a:fld id="{5743B9BD-54F1-4676-B492-ECB29E44C4C1}" type="slidenum">
              <a:rPr lang="en-US" smtClean="0"/>
              <a:pPr defTabSz="928688"/>
              <a:t>4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8688"/>
            <a:fld id="{9C75F050-4504-4BC0-83C8-ABFE1C3C05A0}" type="slidenum">
              <a:rPr lang="en-US" smtClean="0"/>
              <a:pPr defTabSz="928688"/>
              <a:t>14</a:t>
            </a:fld>
            <a:endParaRPr 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6338" y="695325"/>
            <a:ext cx="4635500" cy="3476625"/>
          </a:xfrm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8688"/>
            <a:fld id="{5743B9BD-54F1-4676-B492-ECB29E44C4C1}" type="slidenum">
              <a:rPr lang="en-US" smtClean="0"/>
              <a:pPr defTabSz="928688"/>
              <a:t>16</a:t>
            </a:fld>
            <a:endParaRPr lang="en-US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invGray">
          <a:xfrm>
            <a:off x="395288" y="2413000"/>
            <a:ext cx="8748712" cy="21463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spcBef>
                <a:spcPct val="0"/>
              </a:spcBef>
              <a:buClrTx/>
              <a:buFontTx/>
              <a:buNone/>
              <a:defRPr/>
            </a:pPr>
            <a:endParaRPr lang="en-US" sz="4400">
              <a:solidFill>
                <a:srgbClr val="CC0000"/>
              </a:solidFill>
              <a:latin typeface="Times New Roman" pitchFamily="18" charset="0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787400" y="22225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65300" y="18669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16EF091-412F-46B6-A4EE-B80CBF36B9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5EF9B6-160B-4EFC-AB6D-7177834AD7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8450" y="838200"/>
            <a:ext cx="211455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838200"/>
            <a:ext cx="6191250" cy="5181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D0BF80-ECA0-4623-B7AD-925BD854FC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19D738-5D1D-4F4A-971C-AF11B0BBC5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454C3B-6BA3-4143-B6C5-7A0923ED52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0DDF63-F19A-4A41-B585-402BB9523A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1FCD0C2-0367-4A44-9AC9-60DE0FBA3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5891A8-D5B7-447B-AB70-30253B95A3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C68EE8-C53C-46E5-93DC-7E63C7A0EC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A7485-0557-47EC-92E7-F55373A189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979E8-87B5-4E7F-9831-26F3497340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32B04-E5F9-4F31-A297-5F61FA4DF0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E1FBB9-667B-4485-89BA-68129EB0C2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50F4D3-F9FB-4AD3-AD24-8365A32807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054D3D-4E95-4AA5-A489-6A2406DB87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E6BD4C-85F1-4D0B-87EF-C0A518BDD1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3696D-015E-4B22-9E9A-9366D71126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4754BC-1C6B-48A1-B4CD-C59BC5EEB9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D58FDD-FAD5-4738-ABB7-8A816F23F0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090FE-9730-42ED-A547-C384F8B3F9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088A04-C6A2-4FC9-8B1B-65C3375991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7B32C9-7298-4FB1-98F9-04D7E9F5CF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32E16-E5B1-4D97-BD91-9D135A915A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72E8EF-14F0-41D7-A8FE-CCDA51D08B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DFC84B-A565-4DC1-B181-53CAC0F690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304B20-CA49-4E4B-BF78-F324D3BBCD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A61B7E-0A85-4889-B6D7-B72923DBA0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BC585A-B8B3-41DA-9D84-D24DDD5941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D66C2B-4838-43CA-9ECA-E8600C4B23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C3ABDE-8827-4917-9686-78BA50C51B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345B6-60EA-4EF7-9017-519D9C6B53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FAA57C-56EA-4E83-9166-0B10652B19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93B483-2A53-4B7A-B702-2D22E251EB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9DCF4-B755-470B-B3C8-0DE795F4A4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D2BE6-C14D-4874-86F0-91003D3937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1AD136-ABB0-4478-947F-EA9E2CA127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EE25A8-7328-45A9-91E5-A0BA3AF261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4F8FD-346F-49E2-8330-F7C0B28913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2AAE98-7700-4141-9D42-1F6965B972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3A570-B1EC-4F50-B9D2-CC0A3206A7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BC0010-5468-4DAA-8A4C-8508D3A934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CD3947-EF93-41A2-9018-D3D872DE9C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ACE62-598B-4292-8D82-E53CCD0EDB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EDAE5-0B33-4DA1-8D05-C38DA0D48F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invGray">
          <a:xfrm>
            <a:off x="152400" y="838200"/>
            <a:ext cx="8839200" cy="914400"/>
          </a:xfrm>
          <a:prstGeom prst="rect">
            <a:avLst/>
          </a:prstGeom>
          <a:solidFill>
            <a:srgbClr val="CC0000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123" name="Oval 3"/>
          <p:cNvSpPr>
            <a:spLocks noChangeArrowheads="1"/>
          </p:cNvSpPr>
          <p:nvPr/>
        </p:nvSpPr>
        <p:spPr bwMode="invGray">
          <a:xfrm>
            <a:off x="804863" y="117475"/>
            <a:ext cx="66675" cy="66675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124" name="Oval 4"/>
          <p:cNvSpPr>
            <a:spLocks noChangeArrowheads="1"/>
          </p:cNvSpPr>
          <p:nvPr/>
        </p:nvSpPr>
        <p:spPr bwMode="invGray">
          <a:xfrm>
            <a:off x="804863" y="347663"/>
            <a:ext cx="66675" cy="65087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125" name="Oval 5"/>
          <p:cNvSpPr>
            <a:spLocks noChangeArrowheads="1"/>
          </p:cNvSpPr>
          <p:nvPr/>
        </p:nvSpPr>
        <p:spPr bwMode="invGray">
          <a:xfrm>
            <a:off x="804863" y="574675"/>
            <a:ext cx="66675" cy="65088"/>
          </a:xfrm>
          <a:prstGeom prst="ellipse">
            <a:avLst/>
          </a:prstGeom>
          <a:solidFill>
            <a:schemeClr val="tx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4"/>
            <a:endParaRPr lang="en-US" smtClean="0"/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838200"/>
            <a:ext cx="845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buClrTx/>
              <a:buFontTx/>
              <a:buNone/>
              <a:defRPr kumimoji="0" sz="14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50000"/>
              </a:spcBef>
              <a:buClrTx/>
              <a:buFontTx/>
              <a:buNone/>
              <a:defRPr kumimoji="0" sz="14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50000"/>
              </a:spcBef>
              <a:buClrTx/>
              <a:buFontTx/>
              <a:buNone/>
              <a:defRPr kumimoji="0" sz="1400">
                <a:latin typeface="Times New Roman" pitchFamily="18" charset="0"/>
              </a:defRPr>
            </a:lvl1pPr>
          </a:lstStyle>
          <a:p>
            <a:pPr>
              <a:defRPr/>
            </a:pPr>
            <a:fld id="{70709342-4C6A-473E-A21C-F9C48DAED0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5" name="Group 11"/>
          <p:cNvGrpSpPr>
            <a:grpSpLocks/>
          </p:cNvGrpSpPr>
          <p:nvPr/>
        </p:nvGrpSpPr>
        <p:grpSpPr bwMode="auto">
          <a:xfrm rot="5400000">
            <a:off x="8468519" y="6401594"/>
            <a:ext cx="66675" cy="522287"/>
            <a:chOff x="603" y="170"/>
            <a:chExt cx="42" cy="329"/>
          </a:xfrm>
        </p:grpSpPr>
        <p:sp>
          <p:nvSpPr>
            <p:cNvPr id="5132" name="Oval 12"/>
            <p:cNvSpPr>
              <a:spLocks noChangeArrowheads="1"/>
            </p:cNvSpPr>
            <p:nvPr/>
          </p:nvSpPr>
          <p:spPr bwMode="invGray">
            <a:xfrm>
              <a:off x="603" y="167"/>
              <a:ext cx="42" cy="42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133" name="Oval 13"/>
            <p:cNvSpPr>
              <a:spLocks noChangeArrowheads="1"/>
            </p:cNvSpPr>
            <p:nvPr/>
          </p:nvSpPr>
          <p:spPr bwMode="invGray">
            <a:xfrm>
              <a:off x="603" y="315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134" name="Oval 14"/>
            <p:cNvSpPr>
              <a:spLocks noChangeArrowheads="1"/>
            </p:cNvSpPr>
            <p:nvPr/>
          </p:nvSpPr>
          <p:spPr bwMode="invGray">
            <a:xfrm>
              <a:off x="603" y="458"/>
              <a:ext cx="42" cy="41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  <p:pic>
        <p:nvPicPr>
          <p:cNvPr id="1036" name="Picture 15" descr="CornellBearRed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696200" y="5486400"/>
            <a:ext cx="1219200" cy="115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Picture 16" descr="cit_web2colo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37909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Picture 17" descr="cit_web2colo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37909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788" r:id="rId2"/>
    <p:sldLayoutId id="2147483789" r:id="rId3"/>
    <p:sldLayoutId id="2147483790" r:id="rId4"/>
    <p:sldLayoutId id="2147483791" r:id="rId5"/>
    <p:sldLayoutId id="2147483792" r:id="rId6"/>
    <p:sldLayoutId id="2147483793" r:id="rId7"/>
    <p:sldLayoutId id="2147483794" r:id="rId8"/>
    <p:sldLayoutId id="2147483795" r:id="rId9"/>
    <p:sldLayoutId id="2147483796" r:id="rId10"/>
    <p:sldLayoutId id="2147483797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Garamond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Garamond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Garamond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Garamond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bg1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2" charset="2"/>
        <a:buBlip>
          <a:blip r:embed="rId15"/>
        </a:buBlip>
        <a:defRPr kumimoji="1" sz="3200">
          <a:solidFill>
            <a:schemeClr val="bg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n"/>
        <a:defRPr kumimoji="1" sz="2400">
          <a:solidFill>
            <a:schemeClr val="bg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Font typeface="Wingdings" pitchFamily="2" charset="2"/>
        <a:buChar char="§"/>
        <a:defRPr kumimoji="1" sz="2400">
          <a:solidFill>
            <a:schemeClr val="bg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400">
          <a:solidFill>
            <a:schemeClr val="bg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defRPr kumimoji="1" sz="2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defRPr kumimoji="1" sz="2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defRPr kumimoji="1" sz="2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defRPr kumimoji="1"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 kumimoji="0"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FontTx/>
              <a:buNone/>
              <a:defRPr kumimoji="0"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FontTx/>
              <a:buNone/>
              <a:defRPr kumimoji="0"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C9DBCE91-8B7B-4FEC-9F26-5B4F3ABF3A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 kumimoji="0"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FontTx/>
              <a:buNone/>
              <a:defRPr kumimoji="0"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FontTx/>
              <a:buNone/>
              <a:defRPr kumimoji="0"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6E2396F6-EBE8-4AD1-AFA6-5C3E770DA4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ClrTx/>
              <a:buFontTx/>
              <a:buNone/>
              <a:defRPr kumimoji="0"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ClrTx/>
              <a:buFontTx/>
              <a:buNone/>
              <a:defRPr kumimoji="0"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10-28-08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ClrTx/>
              <a:buFontTx/>
              <a:buNone/>
              <a:defRPr kumimoji="0" sz="140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6B72475F-A1CA-491F-91D3-43D25D7D3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CIT Hosting User Group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</a:pPr>
            <a:endParaRPr lang="en-US" dirty="0" smtClean="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US" dirty="0" smtClean="0"/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dirty="0" smtClean="0"/>
              <a:t>Hosting Quarterly Meeting</a:t>
            </a:r>
          </a:p>
          <a:p>
            <a:pPr algn="ctr">
              <a:lnSpc>
                <a:spcPct val="90000"/>
              </a:lnSpc>
              <a:buFont typeface="Wingdings" pitchFamily="2" charset="2"/>
              <a:buNone/>
            </a:pPr>
            <a:r>
              <a:rPr lang="en-US" strike="sngStrike" dirty="0" smtClean="0"/>
              <a:t>April 21, 2011</a:t>
            </a:r>
          </a:p>
          <a:p>
            <a:pPr algn="ctr">
              <a:lnSpc>
                <a:spcPct val="90000"/>
              </a:lnSpc>
              <a:buNone/>
            </a:pPr>
            <a:r>
              <a:rPr lang="en-US" smtClean="0"/>
              <a:t>May 3, 2011</a:t>
            </a:r>
            <a:endParaRPr lang="en-US" dirty="0" smtClean="0"/>
          </a:p>
        </p:txBody>
      </p:sp>
      <p:sp>
        <p:nvSpPr>
          <p:cNvPr id="6146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10-28-08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Service Roadmaps</a:t>
            </a:r>
          </a:p>
        </p:txBody>
      </p:sp>
      <p:sp>
        <p:nvSpPr>
          <p:cNvPr id="9220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Snapshot – what the picture looks like today</a:t>
            </a:r>
          </a:p>
          <a:p>
            <a:r>
              <a:rPr lang="en-US" smtClean="0"/>
              <a:t>Looking 18 months out, updated quarterly</a:t>
            </a:r>
          </a:p>
          <a:p>
            <a:r>
              <a:rPr lang="en-US" smtClean="0"/>
              <a:t>Intended to be a statement of direction</a:t>
            </a:r>
          </a:p>
        </p:txBody>
      </p:sp>
      <p:sp>
        <p:nvSpPr>
          <p:cNvPr id="9218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10-28-08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04-21-11</a:t>
            </a:r>
            <a:endParaRPr lang="en-US" dirty="0"/>
          </a:p>
        </p:txBody>
      </p:sp>
      <p:sp>
        <p:nvSpPr>
          <p:cNvPr id="10243" name="Rectangle 2"/>
          <p:cNvSpPr>
            <a:spLocks noChangeArrowheads="1"/>
          </p:cNvSpPr>
          <p:nvPr/>
        </p:nvSpPr>
        <p:spPr bwMode="auto">
          <a:xfrm>
            <a:off x="838200" y="2286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>
                <a:solidFill>
                  <a:schemeClr val="tx2"/>
                </a:solidFill>
                <a:latin typeface="Arial" charset="0"/>
              </a:rPr>
              <a:t>ColdFusion Roadmap – 18 month</a:t>
            </a:r>
          </a:p>
        </p:txBody>
      </p:sp>
      <p:sp>
        <p:nvSpPr>
          <p:cNvPr id="10244" name="Line 3"/>
          <p:cNvSpPr>
            <a:spLocks noChangeShapeType="1"/>
          </p:cNvSpPr>
          <p:nvPr/>
        </p:nvSpPr>
        <p:spPr bwMode="auto">
          <a:xfrm>
            <a:off x="1371600" y="1524000"/>
            <a:ext cx="7315200" cy="0"/>
          </a:xfrm>
          <a:prstGeom prst="line">
            <a:avLst/>
          </a:prstGeom>
          <a:noFill/>
          <a:ln w="6350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45" name="Text Box 4"/>
          <p:cNvSpPr txBox="1">
            <a:spLocks noChangeArrowheads="1"/>
          </p:cNvSpPr>
          <p:nvPr/>
        </p:nvSpPr>
        <p:spPr bwMode="auto">
          <a:xfrm>
            <a:off x="1371600" y="1524000"/>
            <a:ext cx="3276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2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ColdFusion 8 available from Adobe</a:t>
            </a:r>
          </a:p>
        </p:txBody>
      </p:sp>
      <p:sp>
        <p:nvSpPr>
          <p:cNvPr id="10246" name="Text Box 5"/>
          <p:cNvSpPr txBox="1">
            <a:spLocks noChangeArrowheads="1"/>
          </p:cNvSpPr>
          <p:nvPr/>
        </p:nvSpPr>
        <p:spPr bwMode="auto">
          <a:xfrm rot="-5400000">
            <a:off x="-392907" y="1459707"/>
            <a:ext cx="2278063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kumimoji="0" lang="en-US" sz="2000" i="1">
                <a:solidFill>
                  <a:schemeClr val="accent2"/>
                </a:solidFill>
                <a:latin typeface="Arial" charset="0"/>
                <a:cs typeface="Times New Roman" pitchFamily="18" charset="0"/>
              </a:rPr>
              <a:t>External/Industry Factors</a:t>
            </a:r>
          </a:p>
        </p:txBody>
      </p:sp>
      <p:sp>
        <p:nvSpPr>
          <p:cNvPr id="10247" name="Text Box 6"/>
          <p:cNvSpPr txBox="1">
            <a:spLocks noChangeArrowheads="1"/>
          </p:cNvSpPr>
          <p:nvPr/>
        </p:nvSpPr>
        <p:spPr bwMode="auto">
          <a:xfrm rot="-5400000">
            <a:off x="-525463" y="4713288"/>
            <a:ext cx="2543175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kumimoji="0" lang="en-US" sz="2000" i="1">
                <a:solidFill>
                  <a:schemeClr val="accent2"/>
                </a:solidFill>
                <a:latin typeface="Arial" charset="0"/>
                <a:cs typeface="Times New Roman" pitchFamily="18" charset="0"/>
              </a:rPr>
              <a:t>Internal Technology Development</a:t>
            </a:r>
          </a:p>
        </p:txBody>
      </p:sp>
      <p:sp>
        <p:nvSpPr>
          <p:cNvPr id="10248" name="Text Box 8"/>
          <p:cNvSpPr txBox="1">
            <a:spLocks noChangeArrowheads="1"/>
          </p:cNvSpPr>
          <p:nvPr/>
        </p:nvSpPr>
        <p:spPr bwMode="auto">
          <a:xfrm>
            <a:off x="1295400" y="4800600"/>
            <a:ext cx="36576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2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ColdFusion </a:t>
            </a:r>
            <a:r>
              <a:rPr kumimoji="0" lang="en-US" sz="1200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9 Migration</a:t>
            </a:r>
          </a:p>
        </p:txBody>
      </p:sp>
      <p:sp>
        <p:nvSpPr>
          <p:cNvPr id="10249" name="Line 9"/>
          <p:cNvSpPr>
            <a:spLocks noChangeShapeType="1"/>
          </p:cNvSpPr>
          <p:nvPr/>
        </p:nvSpPr>
        <p:spPr bwMode="auto">
          <a:xfrm flipV="1">
            <a:off x="1371600" y="1143000"/>
            <a:ext cx="7315200" cy="12700"/>
          </a:xfrm>
          <a:prstGeom prst="line">
            <a:avLst/>
          </a:prstGeom>
          <a:noFill/>
          <a:ln w="6350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50" name="Text Box 10"/>
          <p:cNvSpPr txBox="1">
            <a:spLocks noChangeArrowheads="1"/>
          </p:cNvSpPr>
          <p:nvPr/>
        </p:nvSpPr>
        <p:spPr bwMode="auto">
          <a:xfrm>
            <a:off x="1371600" y="1143000"/>
            <a:ext cx="3048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2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ColdFusion 7 available from Adobe</a:t>
            </a:r>
          </a:p>
        </p:txBody>
      </p:sp>
      <p:sp>
        <p:nvSpPr>
          <p:cNvPr id="10251" name="Rectangle 11"/>
          <p:cNvSpPr>
            <a:spLocks noChangeArrowheads="1"/>
          </p:cNvSpPr>
          <p:nvPr/>
        </p:nvSpPr>
        <p:spPr bwMode="auto">
          <a:xfrm>
            <a:off x="1295400" y="2971800"/>
            <a:ext cx="7620000" cy="609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800" dirty="0" smtClean="0">
                <a:solidFill>
                  <a:schemeClr val="bg1"/>
                </a:solidFill>
                <a:latin typeface="Times New Roman" pitchFamily="18" charset="0"/>
                <a:cs typeface="Arial" charset="0"/>
              </a:rPr>
              <a:t> Apr    May    Jun    Jul    Aug   Sep   Oct-Dec   Jan-Mar12   Apr–Jun   Jul–Sep  </a:t>
            </a:r>
            <a:endParaRPr kumimoji="0" lang="en-US" sz="1800" dirty="0">
              <a:solidFill>
                <a:schemeClr val="bg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10253" name="Line 20"/>
          <p:cNvSpPr>
            <a:spLocks noChangeShapeType="1"/>
          </p:cNvSpPr>
          <p:nvPr/>
        </p:nvSpPr>
        <p:spPr bwMode="auto">
          <a:xfrm>
            <a:off x="1371600" y="2286000"/>
            <a:ext cx="7315200" cy="0"/>
          </a:xfrm>
          <a:prstGeom prst="line">
            <a:avLst/>
          </a:prstGeom>
          <a:noFill/>
          <a:ln w="6350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54" name="Text Box 21"/>
          <p:cNvSpPr txBox="1">
            <a:spLocks noChangeArrowheads="1"/>
          </p:cNvSpPr>
          <p:nvPr/>
        </p:nvSpPr>
        <p:spPr bwMode="auto">
          <a:xfrm>
            <a:off x="1371600" y="2286000"/>
            <a:ext cx="3048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200" b="1" dirty="0" err="1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CUWebAuth</a:t>
            </a:r>
            <a:r>
              <a:rPr kumimoji="0" lang="en-US" sz="12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 2.0</a:t>
            </a:r>
          </a:p>
        </p:txBody>
      </p:sp>
      <p:sp>
        <p:nvSpPr>
          <p:cNvPr id="10257" name="Line 24"/>
          <p:cNvSpPr>
            <a:spLocks noChangeShapeType="1"/>
          </p:cNvSpPr>
          <p:nvPr/>
        </p:nvSpPr>
        <p:spPr bwMode="auto">
          <a:xfrm>
            <a:off x="1295400" y="3733800"/>
            <a:ext cx="4495800" cy="0"/>
          </a:xfrm>
          <a:prstGeom prst="line">
            <a:avLst/>
          </a:prstGeom>
          <a:noFill/>
          <a:ln w="6350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0258" name="Text Box 25"/>
          <p:cNvSpPr txBox="1">
            <a:spLocks noChangeArrowheads="1"/>
          </p:cNvSpPr>
          <p:nvPr/>
        </p:nvSpPr>
        <p:spPr bwMode="auto">
          <a:xfrm>
            <a:off x="1295400" y="3763962"/>
            <a:ext cx="2514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2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ColdFusion 7 hosting</a:t>
            </a:r>
          </a:p>
        </p:txBody>
      </p:sp>
      <p:sp>
        <p:nvSpPr>
          <p:cNvPr id="20" name="Line 5"/>
          <p:cNvSpPr>
            <a:spLocks noChangeShapeType="1"/>
          </p:cNvSpPr>
          <p:nvPr/>
        </p:nvSpPr>
        <p:spPr bwMode="auto">
          <a:xfrm>
            <a:off x="1295400" y="4724400"/>
            <a:ext cx="3657600" cy="0"/>
          </a:xfrm>
          <a:prstGeom prst="line">
            <a:avLst/>
          </a:prstGeom>
          <a:noFill/>
          <a:ln w="63500">
            <a:solidFill>
              <a:srgbClr val="00B05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1371600" y="1905000"/>
            <a:ext cx="3276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2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ColdFusion </a:t>
            </a:r>
            <a:r>
              <a:rPr kumimoji="0" lang="en-US" sz="1200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9 </a:t>
            </a:r>
            <a:r>
              <a:rPr kumimoji="0" lang="en-US" sz="12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available from Adobe</a:t>
            </a:r>
          </a:p>
        </p:txBody>
      </p:sp>
      <p:sp>
        <p:nvSpPr>
          <p:cNvPr id="24" name="Line 3"/>
          <p:cNvSpPr>
            <a:spLocks noChangeShapeType="1"/>
          </p:cNvSpPr>
          <p:nvPr/>
        </p:nvSpPr>
        <p:spPr bwMode="auto">
          <a:xfrm>
            <a:off x="1371600" y="1905000"/>
            <a:ext cx="7315200" cy="0"/>
          </a:xfrm>
          <a:prstGeom prst="line">
            <a:avLst/>
          </a:prstGeom>
          <a:noFill/>
          <a:ln w="6350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1" name="Line 24"/>
          <p:cNvSpPr>
            <a:spLocks noChangeShapeType="1"/>
          </p:cNvSpPr>
          <p:nvPr/>
        </p:nvSpPr>
        <p:spPr bwMode="auto">
          <a:xfrm>
            <a:off x="1295400" y="4191000"/>
            <a:ext cx="7391400" cy="0"/>
          </a:xfrm>
          <a:prstGeom prst="line">
            <a:avLst/>
          </a:prstGeom>
          <a:noFill/>
          <a:ln w="6350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5" name="Text Box 25"/>
          <p:cNvSpPr txBox="1">
            <a:spLocks noChangeArrowheads="1"/>
          </p:cNvSpPr>
          <p:nvPr/>
        </p:nvSpPr>
        <p:spPr bwMode="auto">
          <a:xfrm>
            <a:off x="1295400" y="4297362"/>
            <a:ext cx="2514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2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ColdFusion </a:t>
            </a:r>
            <a:r>
              <a:rPr kumimoji="0" lang="en-US" sz="1200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9 </a:t>
            </a:r>
            <a:r>
              <a:rPr kumimoji="0" lang="en-US" sz="12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hosting</a:t>
            </a:r>
          </a:p>
        </p:txBody>
      </p:sp>
      <p:sp>
        <p:nvSpPr>
          <p:cNvPr id="26" name="Text Box 8"/>
          <p:cNvSpPr txBox="1">
            <a:spLocks noChangeArrowheads="1"/>
          </p:cNvSpPr>
          <p:nvPr/>
        </p:nvSpPr>
        <p:spPr bwMode="auto">
          <a:xfrm>
            <a:off x="2667000" y="5285601"/>
            <a:ext cx="36576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200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ColdFusion 9.0.1</a:t>
            </a:r>
            <a:endParaRPr kumimoji="0" lang="en-US" sz="1200" b="1" dirty="0" smtClean="0">
              <a:solidFill>
                <a:schemeClr val="tx1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27" name="Line 5"/>
          <p:cNvSpPr>
            <a:spLocks noChangeShapeType="1"/>
          </p:cNvSpPr>
          <p:nvPr/>
        </p:nvSpPr>
        <p:spPr bwMode="auto">
          <a:xfrm>
            <a:off x="2678464" y="5209401"/>
            <a:ext cx="685800" cy="0"/>
          </a:xfrm>
          <a:prstGeom prst="line">
            <a:avLst/>
          </a:prstGeom>
          <a:noFill/>
          <a:ln w="63500">
            <a:solidFill>
              <a:srgbClr val="00B050"/>
            </a:solidFill>
            <a:prstDash val="sysDash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04-21-11</a:t>
            </a:r>
            <a:endParaRPr lang="en-US" dirty="0"/>
          </a:p>
        </p:txBody>
      </p:sp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838200" y="2286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>
                <a:solidFill>
                  <a:schemeClr val="tx2"/>
                </a:solidFill>
                <a:latin typeface="Arial" charset="0"/>
              </a:rPr>
              <a:t>CommonSpot Roadmap – 18 month</a:t>
            </a:r>
          </a:p>
        </p:txBody>
      </p:sp>
      <p:sp>
        <p:nvSpPr>
          <p:cNvPr id="11268" name="Text Box 3"/>
          <p:cNvSpPr txBox="1">
            <a:spLocks noChangeArrowheads="1"/>
          </p:cNvSpPr>
          <p:nvPr/>
        </p:nvSpPr>
        <p:spPr bwMode="auto">
          <a:xfrm rot="-5400000">
            <a:off x="-392907" y="1459707"/>
            <a:ext cx="2278063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kumimoji="0" lang="en-US" sz="2000" i="1">
                <a:solidFill>
                  <a:schemeClr val="accent2"/>
                </a:solidFill>
                <a:latin typeface="Arial" charset="0"/>
                <a:cs typeface="Times New Roman" pitchFamily="18" charset="0"/>
              </a:rPr>
              <a:t>External/Industry Factors</a:t>
            </a:r>
          </a:p>
        </p:txBody>
      </p:sp>
      <p:sp>
        <p:nvSpPr>
          <p:cNvPr id="11269" name="Text Box 4"/>
          <p:cNvSpPr txBox="1">
            <a:spLocks noChangeArrowheads="1"/>
          </p:cNvSpPr>
          <p:nvPr/>
        </p:nvSpPr>
        <p:spPr bwMode="auto">
          <a:xfrm rot="-5400000">
            <a:off x="-525463" y="4713288"/>
            <a:ext cx="2543175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kumimoji="0" lang="en-US" sz="2000" i="1" dirty="0">
                <a:solidFill>
                  <a:schemeClr val="accent2"/>
                </a:solidFill>
                <a:latin typeface="Arial" charset="0"/>
                <a:cs typeface="Times New Roman" pitchFamily="18" charset="0"/>
              </a:rPr>
              <a:t>Internal Technology Development</a:t>
            </a:r>
          </a:p>
        </p:txBody>
      </p:sp>
      <p:sp>
        <p:nvSpPr>
          <p:cNvPr id="11270" name="Line 5"/>
          <p:cNvSpPr>
            <a:spLocks noChangeShapeType="1"/>
          </p:cNvSpPr>
          <p:nvPr/>
        </p:nvSpPr>
        <p:spPr bwMode="auto">
          <a:xfrm flipV="1">
            <a:off x="1295400" y="2209800"/>
            <a:ext cx="7315200" cy="7340"/>
          </a:xfrm>
          <a:prstGeom prst="line">
            <a:avLst/>
          </a:prstGeom>
          <a:noFill/>
          <a:ln w="6350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71" name="Text Box 6"/>
          <p:cNvSpPr txBox="1">
            <a:spLocks noChangeArrowheads="1"/>
          </p:cNvSpPr>
          <p:nvPr/>
        </p:nvSpPr>
        <p:spPr bwMode="auto">
          <a:xfrm>
            <a:off x="1295400" y="1752600"/>
            <a:ext cx="4343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2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CommonSpot </a:t>
            </a:r>
            <a:r>
              <a:rPr kumimoji="0" lang="en-US" sz="1200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 5.1 </a:t>
            </a:r>
            <a:r>
              <a:rPr kumimoji="0" lang="en-US" sz="12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available from vendor</a:t>
            </a:r>
          </a:p>
        </p:txBody>
      </p:sp>
      <p:sp>
        <p:nvSpPr>
          <p:cNvPr id="11272" name="Line 8"/>
          <p:cNvSpPr>
            <a:spLocks noChangeShapeType="1"/>
          </p:cNvSpPr>
          <p:nvPr/>
        </p:nvSpPr>
        <p:spPr bwMode="auto">
          <a:xfrm flipV="1">
            <a:off x="1371600" y="3733800"/>
            <a:ext cx="4419600" cy="0"/>
          </a:xfrm>
          <a:prstGeom prst="line">
            <a:avLst/>
          </a:prstGeom>
          <a:noFill/>
          <a:ln w="6350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1371600" y="3733800"/>
            <a:ext cx="23622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200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CommonSpot  5 hosting</a:t>
            </a:r>
            <a:r>
              <a:rPr kumimoji="0" lang="en-US" sz="1600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  </a:t>
            </a:r>
            <a:endParaRPr kumimoji="0" lang="en-US" sz="1600" b="1" dirty="0">
              <a:solidFill>
                <a:schemeClr val="tx1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1295400" y="2286000"/>
            <a:ext cx="44196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2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CommonSpot </a:t>
            </a:r>
            <a:r>
              <a:rPr kumimoji="0" lang="en-US" sz="1200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 6.1 available from vendor</a:t>
            </a:r>
            <a:endParaRPr kumimoji="0" lang="en-US" sz="1600" b="1" dirty="0">
              <a:solidFill>
                <a:schemeClr val="tx1"/>
              </a:solidFill>
              <a:latin typeface="Arial" charset="0"/>
              <a:cs typeface="Times New Roman" pitchFamily="18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1905000" y="4800600"/>
            <a:ext cx="1981200" cy="1588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371600" y="4343400"/>
            <a:ext cx="36576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200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CommonSpot  6 Upgrade &amp; Migrations </a:t>
            </a:r>
          </a:p>
        </p:txBody>
      </p:sp>
      <p:sp>
        <p:nvSpPr>
          <p:cNvPr id="18" name="Line 5"/>
          <p:cNvSpPr>
            <a:spLocks noChangeShapeType="1"/>
          </p:cNvSpPr>
          <p:nvPr/>
        </p:nvSpPr>
        <p:spPr bwMode="auto">
          <a:xfrm>
            <a:off x="1383064" y="4267200"/>
            <a:ext cx="3646136" cy="0"/>
          </a:xfrm>
          <a:prstGeom prst="line">
            <a:avLst/>
          </a:prstGeom>
          <a:noFill/>
          <a:ln w="63500">
            <a:solidFill>
              <a:srgbClr val="00B05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0" name="Line 5"/>
          <p:cNvSpPr>
            <a:spLocks noChangeShapeType="1"/>
          </p:cNvSpPr>
          <p:nvPr/>
        </p:nvSpPr>
        <p:spPr bwMode="auto">
          <a:xfrm flipV="1">
            <a:off x="1295400" y="1676400"/>
            <a:ext cx="7315200" cy="7340"/>
          </a:xfrm>
          <a:prstGeom prst="line">
            <a:avLst/>
          </a:prstGeom>
          <a:noFill/>
          <a:ln w="6350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" name="Rectangle 11"/>
          <p:cNvSpPr>
            <a:spLocks noChangeArrowheads="1"/>
          </p:cNvSpPr>
          <p:nvPr/>
        </p:nvSpPr>
        <p:spPr bwMode="auto">
          <a:xfrm>
            <a:off x="1295400" y="2971800"/>
            <a:ext cx="7620000" cy="609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800" dirty="0" smtClean="0">
                <a:solidFill>
                  <a:schemeClr val="bg1"/>
                </a:solidFill>
                <a:latin typeface="Times New Roman" pitchFamily="18" charset="0"/>
                <a:cs typeface="Arial" charset="0"/>
              </a:rPr>
              <a:t> Apr    May    Jun    Jul    Aug   Sep   Oct-Dec   Jan-Mar12   Apr–Jun   Jul–Sep  </a:t>
            </a:r>
            <a:endParaRPr kumimoji="0" lang="en-US" sz="1800" dirty="0">
              <a:solidFill>
                <a:schemeClr val="bg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1" name="Text Box 8"/>
          <p:cNvSpPr txBox="1">
            <a:spLocks noChangeArrowheads="1"/>
          </p:cNvSpPr>
          <p:nvPr/>
        </p:nvSpPr>
        <p:spPr bwMode="auto">
          <a:xfrm>
            <a:off x="2807936" y="4876800"/>
            <a:ext cx="36576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200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CommonSpot  6.1.1</a:t>
            </a:r>
          </a:p>
        </p:txBody>
      </p:sp>
      <p:sp>
        <p:nvSpPr>
          <p:cNvPr id="23" name="Line 5"/>
          <p:cNvSpPr>
            <a:spLocks noChangeShapeType="1"/>
          </p:cNvSpPr>
          <p:nvPr/>
        </p:nvSpPr>
        <p:spPr bwMode="auto">
          <a:xfrm>
            <a:off x="2819400" y="4800600"/>
            <a:ext cx="685800" cy="0"/>
          </a:xfrm>
          <a:prstGeom prst="line">
            <a:avLst/>
          </a:prstGeom>
          <a:noFill/>
          <a:ln w="63500">
            <a:solidFill>
              <a:srgbClr val="00B050"/>
            </a:solidFill>
            <a:prstDash val="sysDash"/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04-21-11</a:t>
            </a:r>
            <a:endParaRPr lang="en-US" dirty="0"/>
          </a:p>
        </p:txBody>
      </p:sp>
      <p:sp>
        <p:nvSpPr>
          <p:cNvPr id="12291" name="Rectangle 2"/>
          <p:cNvSpPr>
            <a:spLocks noChangeArrowheads="1"/>
          </p:cNvSpPr>
          <p:nvPr/>
        </p:nvSpPr>
        <p:spPr bwMode="auto">
          <a:xfrm>
            <a:off x="838200" y="2286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>
                <a:solidFill>
                  <a:schemeClr val="tx2"/>
                </a:solidFill>
                <a:latin typeface="Arial" charset="0"/>
              </a:rPr>
              <a:t>Static Web Roadmap – 18 month</a:t>
            </a:r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auto">
          <a:xfrm rot="-5400000">
            <a:off x="-392907" y="1459707"/>
            <a:ext cx="2278063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kumimoji="0" lang="en-US" sz="2000" i="1">
                <a:solidFill>
                  <a:schemeClr val="accent2"/>
                </a:solidFill>
                <a:latin typeface="Arial" charset="0"/>
                <a:cs typeface="Times New Roman" pitchFamily="18" charset="0"/>
              </a:rPr>
              <a:t>External/Industry Factors</a:t>
            </a:r>
          </a:p>
        </p:txBody>
      </p:sp>
      <p:sp>
        <p:nvSpPr>
          <p:cNvPr id="12293" name="Text Box 4"/>
          <p:cNvSpPr txBox="1">
            <a:spLocks noChangeArrowheads="1"/>
          </p:cNvSpPr>
          <p:nvPr/>
        </p:nvSpPr>
        <p:spPr bwMode="auto">
          <a:xfrm rot="-5400000">
            <a:off x="-525463" y="4713288"/>
            <a:ext cx="2543175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kumimoji="0" lang="en-US" sz="2000" i="1">
                <a:solidFill>
                  <a:schemeClr val="accent2"/>
                </a:solidFill>
                <a:latin typeface="Arial" charset="0"/>
                <a:cs typeface="Times New Roman" pitchFamily="18" charset="0"/>
              </a:rPr>
              <a:t>Internal Technology Development</a:t>
            </a:r>
          </a:p>
        </p:txBody>
      </p:sp>
      <p:sp>
        <p:nvSpPr>
          <p:cNvPr id="12294" name="Line 7"/>
          <p:cNvSpPr>
            <a:spLocks noChangeShapeType="1"/>
          </p:cNvSpPr>
          <p:nvPr/>
        </p:nvSpPr>
        <p:spPr bwMode="auto">
          <a:xfrm flipV="1">
            <a:off x="1371600" y="1524000"/>
            <a:ext cx="7391400" cy="12700"/>
          </a:xfrm>
          <a:prstGeom prst="line">
            <a:avLst/>
          </a:prstGeom>
          <a:noFill/>
          <a:ln w="6350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295" name="Text Box 8"/>
          <p:cNvSpPr txBox="1">
            <a:spLocks noChangeArrowheads="1"/>
          </p:cNvSpPr>
          <p:nvPr/>
        </p:nvSpPr>
        <p:spPr bwMode="auto">
          <a:xfrm>
            <a:off x="1371600" y="1524000"/>
            <a:ext cx="3048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2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Apache </a:t>
            </a:r>
            <a:r>
              <a:rPr kumimoji="0" lang="en-US" sz="1200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2.2.x</a:t>
            </a:r>
            <a:endParaRPr kumimoji="0" lang="en-US" sz="1200" b="1" dirty="0">
              <a:solidFill>
                <a:schemeClr val="tx1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2296" name="Line 9"/>
          <p:cNvSpPr>
            <a:spLocks noChangeShapeType="1"/>
          </p:cNvSpPr>
          <p:nvPr/>
        </p:nvSpPr>
        <p:spPr bwMode="auto">
          <a:xfrm>
            <a:off x="1371600" y="2209800"/>
            <a:ext cx="7315200" cy="0"/>
          </a:xfrm>
          <a:prstGeom prst="line">
            <a:avLst/>
          </a:prstGeom>
          <a:noFill/>
          <a:ln w="6350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297" name="Text Box 10"/>
          <p:cNvSpPr txBox="1">
            <a:spLocks noChangeArrowheads="1"/>
          </p:cNvSpPr>
          <p:nvPr/>
        </p:nvSpPr>
        <p:spPr bwMode="auto">
          <a:xfrm>
            <a:off x="1371600" y="2209800"/>
            <a:ext cx="3048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200" b="1" dirty="0" err="1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CUWebAuth</a:t>
            </a:r>
            <a:r>
              <a:rPr kumimoji="0" lang="en-US" sz="12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 2.0</a:t>
            </a:r>
          </a:p>
        </p:txBody>
      </p:sp>
      <p:sp>
        <p:nvSpPr>
          <p:cNvPr id="12300" name="Line 13"/>
          <p:cNvSpPr>
            <a:spLocks noChangeShapeType="1"/>
          </p:cNvSpPr>
          <p:nvPr/>
        </p:nvSpPr>
        <p:spPr bwMode="auto">
          <a:xfrm flipV="1">
            <a:off x="1371600" y="3733800"/>
            <a:ext cx="7391400" cy="12700"/>
          </a:xfrm>
          <a:prstGeom prst="line">
            <a:avLst/>
          </a:prstGeom>
          <a:noFill/>
          <a:ln w="6350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2301" name="Text Box 14"/>
          <p:cNvSpPr txBox="1">
            <a:spLocks noChangeArrowheads="1"/>
          </p:cNvSpPr>
          <p:nvPr/>
        </p:nvSpPr>
        <p:spPr bwMode="auto">
          <a:xfrm>
            <a:off x="1371600" y="3810000"/>
            <a:ext cx="3048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2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Static Web </a:t>
            </a:r>
            <a:r>
              <a:rPr kumimoji="0" lang="en-US" sz="1200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Hosting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200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   Apache 2.2.10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200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   </a:t>
            </a:r>
            <a:r>
              <a:rPr kumimoji="0" lang="en-US" sz="1200" b="1" dirty="0" err="1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CUWebAuth</a:t>
            </a:r>
            <a:r>
              <a:rPr kumimoji="0" lang="en-US" sz="1200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 2.0</a:t>
            </a:r>
            <a:endParaRPr kumimoji="0" lang="en-US" sz="1200" b="1" dirty="0">
              <a:solidFill>
                <a:schemeClr val="tx1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1295400" y="2971800"/>
            <a:ext cx="7620000" cy="609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800" dirty="0" smtClean="0">
                <a:solidFill>
                  <a:schemeClr val="bg1"/>
                </a:solidFill>
                <a:latin typeface="Times New Roman" pitchFamily="18" charset="0"/>
                <a:cs typeface="Arial" charset="0"/>
              </a:rPr>
              <a:t> Apr    May    Jun    Jul    Aug   Sep   Oct-Dec   Jan-Mar12   Apr–Jun   Jul–Sep  </a:t>
            </a:r>
            <a:endParaRPr kumimoji="0" lang="en-US" sz="1800" dirty="0">
              <a:solidFill>
                <a:schemeClr val="bg1"/>
              </a:solidFill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04-21-11</a:t>
            </a:r>
            <a:endParaRPr lang="en-US" dirty="0"/>
          </a:p>
        </p:txBody>
      </p:sp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838200" y="2286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>
                <a:solidFill>
                  <a:schemeClr val="tx2"/>
                </a:solidFill>
                <a:latin typeface="Arial" charset="0"/>
              </a:rPr>
              <a:t>LAMP Roadmap – 18 month</a:t>
            </a:r>
          </a:p>
        </p:txBody>
      </p:sp>
      <p:sp>
        <p:nvSpPr>
          <p:cNvPr id="13316" name="Line 3"/>
          <p:cNvSpPr>
            <a:spLocks noChangeShapeType="1"/>
          </p:cNvSpPr>
          <p:nvPr/>
        </p:nvSpPr>
        <p:spPr bwMode="auto">
          <a:xfrm>
            <a:off x="1371600" y="2667000"/>
            <a:ext cx="7391400" cy="0"/>
          </a:xfrm>
          <a:prstGeom prst="line">
            <a:avLst/>
          </a:prstGeom>
          <a:noFill/>
          <a:ln w="6350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17" name="Line 4"/>
          <p:cNvSpPr>
            <a:spLocks noChangeShapeType="1"/>
          </p:cNvSpPr>
          <p:nvPr/>
        </p:nvSpPr>
        <p:spPr bwMode="auto">
          <a:xfrm>
            <a:off x="1371600" y="2286000"/>
            <a:ext cx="7391400" cy="0"/>
          </a:xfrm>
          <a:prstGeom prst="line">
            <a:avLst/>
          </a:prstGeom>
          <a:noFill/>
          <a:ln w="6350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18" name="Text Box 5"/>
          <p:cNvSpPr txBox="1">
            <a:spLocks noChangeArrowheads="1"/>
          </p:cNvSpPr>
          <p:nvPr/>
        </p:nvSpPr>
        <p:spPr bwMode="auto">
          <a:xfrm>
            <a:off x="1370710" y="2680473"/>
            <a:ext cx="130676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2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Python </a:t>
            </a:r>
            <a:r>
              <a:rPr kumimoji="0" lang="en-US" sz="1200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2.7 / 3.2</a:t>
            </a:r>
            <a:endParaRPr kumimoji="0" lang="en-US" sz="1200" b="1" dirty="0">
              <a:solidFill>
                <a:schemeClr val="tx1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3319" name="Text Box 6"/>
          <p:cNvSpPr txBox="1">
            <a:spLocks noChangeArrowheads="1"/>
          </p:cNvSpPr>
          <p:nvPr/>
        </p:nvSpPr>
        <p:spPr bwMode="auto">
          <a:xfrm>
            <a:off x="1378877" y="2302184"/>
            <a:ext cx="24796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2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Perl </a:t>
            </a:r>
            <a:r>
              <a:rPr kumimoji="0" lang="en-US" sz="1200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5.12</a:t>
            </a:r>
            <a:endParaRPr kumimoji="0" lang="en-US" sz="1200" b="1" dirty="0">
              <a:solidFill>
                <a:schemeClr val="tx1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3320" name="Line 7"/>
          <p:cNvSpPr>
            <a:spLocks noChangeShapeType="1"/>
          </p:cNvSpPr>
          <p:nvPr/>
        </p:nvSpPr>
        <p:spPr bwMode="auto">
          <a:xfrm>
            <a:off x="1371600" y="1905000"/>
            <a:ext cx="7391400" cy="0"/>
          </a:xfrm>
          <a:prstGeom prst="line">
            <a:avLst/>
          </a:prstGeom>
          <a:noFill/>
          <a:ln w="6350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 rot="-5400000">
            <a:off x="-392907" y="1459707"/>
            <a:ext cx="2278063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kumimoji="0" lang="en-US" sz="2000" i="1">
                <a:solidFill>
                  <a:schemeClr val="accent2"/>
                </a:solidFill>
                <a:latin typeface="Arial" charset="0"/>
                <a:cs typeface="Times New Roman" pitchFamily="18" charset="0"/>
              </a:rPr>
              <a:t>External/Industry Factors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 rot="-5400000">
            <a:off x="-525463" y="4713288"/>
            <a:ext cx="2543175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kumimoji="0" lang="en-US" sz="2000" i="1">
                <a:solidFill>
                  <a:schemeClr val="accent2"/>
                </a:solidFill>
                <a:latin typeface="Arial" charset="0"/>
                <a:cs typeface="Times New Roman" pitchFamily="18" charset="0"/>
              </a:rPr>
              <a:t>Internal Technology Development</a:t>
            </a:r>
          </a:p>
        </p:txBody>
      </p:sp>
      <p:sp>
        <p:nvSpPr>
          <p:cNvPr id="13323" name="Text Box 12"/>
          <p:cNvSpPr txBox="1">
            <a:spLocks noChangeArrowheads="1"/>
          </p:cNvSpPr>
          <p:nvPr/>
        </p:nvSpPr>
        <p:spPr bwMode="auto">
          <a:xfrm>
            <a:off x="1354449" y="3749984"/>
            <a:ext cx="1083951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0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LAMP </a:t>
            </a:r>
            <a:r>
              <a:rPr kumimoji="0" lang="en-US" sz="1000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1.2</a:t>
            </a:r>
            <a:endParaRPr kumimoji="0" lang="en-US" sz="1000" b="1" dirty="0">
              <a:solidFill>
                <a:schemeClr val="tx1"/>
              </a:solidFill>
              <a:latin typeface="Arial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0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RHE 5.1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0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Apache </a:t>
            </a:r>
            <a:r>
              <a:rPr kumimoji="0" lang="en-US" sz="1000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2.2.11</a:t>
            </a:r>
            <a:endParaRPr kumimoji="0" lang="en-US" sz="1000" b="1" dirty="0">
              <a:solidFill>
                <a:schemeClr val="tx1"/>
              </a:solidFill>
              <a:latin typeface="Arial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0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PHP </a:t>
            </a:r>
            <a:r>
              <a:rPr kumimoji="0" lang="en-US" sz="1000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5.2.9</a:t>
            </a:r>
            <a:endParaRPr kumimoji="0" lang="en-US" sz="1000" b="1" dirty="0">
              <a:solidFill>
                <a:schemeClr val="tx1"/>
              </a:solidFill>
              <a:latin typeface="Arial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000" b="1" dirty="0" err="1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MySQL</a:t>
            </a:r>
            <a:r>
              <a:rPr kumimoji="0" lang="en-US" sz="10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 5.0.51a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0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Perl 5.10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0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Python </a:t>
            </a:r>
            <a:r>
              <a:rPr kumimoji="0" lang="en-US" sz="1000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2.6.2</a:t>
            </a:r>
            <a:endParaRPr kumimoji="0" lang="en-US" sz="1000" b="1" dirty="0">
              <a:solidFill>
                <a:schemeClr val="tx1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3324" name="Line 13"/>
          <p:cNvSpPr>
            <a:spLocks noChangeShapeType="1"/>
          </p:cNvSpPr>
          <p:nvPr/>
        </p:nvSpPr>
        <p:spPr bwMode="auto">
          <a:xfrm>
            <a:off x="1371600" y="762000"/>
            <a:ext cx="7391400" cy="0"/>
          </a:xfrm>
          <a:prstGeom prst="line">
            <a:avLst/>
          </a:prstGeom>
          <a:noFill/>
          <a:ln w="6350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25" name="Text Box 14"/>
          <p:cNvSpPr txBox="1">
            <a:spLocks noChangeArrowheads="1"/>
          </p:cNvSpPr>
          <p:nvPr/>
        </p:nvSpPr>
        <p:spPr bwMode="auto">
          <a:xfrm>
            <a:off x="1371600" y="762000"/>
            <a:ext cx="4724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200" b="1" dirty="0" err="1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RedHat</a:t>
            </a:r>
            <a:r>
              <a:rPr kumimoji="0" lang="en-US" sz="12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 Enterprise </a:t>
            </a:r>
            <a:r>
              <a:rPr kumimoji="0" lang="en-US" sz="1200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5.1 (version supported by S&amp;O)</a:t>
            </a:r>
            <a:endParaRPr kumimoji="0" lang="en-US" sz="1200" b="1" dirty="0">
              <a:solidFill>
                <a:schemeClr val="tx1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3326" name="Line 15"/>
          <p:cNvSpPr>
            <a:spLocks noChangeShapeType="1"/>
          </p:cNvSpPr>
          <p:nvPr/>
        </p:nvSpPr>
        <p:spPr bwMode="auto">
          <a:xfrm flipV="1">
            <a:off x="1371600" y="1524000"/>
            <a:ext cx="7391400" cy="12700"/>
          </a:xfrm>
          <a:prstGeom prst="line">
            <a:avLst/>
          </a:prstGeom>
          <a:noFill/>
          <a:ln w="6350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327" name="Text Box 16"/>
          <p:cNvSpPr txBox="1">
            <a:spLocks noChangeArrowheads="1"/>
          </p:cNvSpPr>
          <p:nvPr/>
        </p:nvSpPr>
        <p:spPr bwMode="auto">
          <a:xfrm>
            <a:off x="1366880" y="1540184"/>
            <a:ext cx="3048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200" b="1" dirty="0">
                <a:solidFill>
                  <a:schemeClr val="tx1"/>
                </a:solidFill>
                <a:latin typeface="Arial" charset="0"/>
              </a:rPr>
              <a:t>PHP </a:t>
            </a:r>
            <a:r>
              <a:rPr kumimoji="0" lang="en-US" sz="1200" b="1" dirty="0" smtClean="0">
                <a:solidFill>
                  <a:schemeClr val="tx1"/>
                </a:solidFill>
                <a:latin typeface="Arial" charset="0"/>
              </a:rPr>
              <a:t>5.2.17 / 5.3.6</a:t>
            </a:r>
            <a:endParaRPr kumimoji="0" lang="en-US" sz="1200" b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329" name="Line 19"/>
          <p:cNvSpPr>
            <a:spLocks noChangeShapeType="1"/>
          </p:cNvSpPr>
          <p:nvPr/>
        </p:nvSpPr>
        <p:spPr bwMode="auto">
          <a:xfrm>
            <a:off x="1371600" y="1143000"/>
            <a:ext cx="7391400" cy="0"/>
          </a:xfrm>
          <a:prstGeom prst="line">
            <a:avLst/>
          </a:prstGeom>
          <a:noFill/>
          <a:ln w="6350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13330" name="Text Box 20"/>
          <p:cNvSpPr txBox="1">
            <a:spLocks noChangeArrowheads="1"/>
          </p:cNvSpPr>
          <p:nvPr/>
        </p:nvSpPr>
        <p:spPr bwMode="auto">
          <a:xfrm>
            <a:off x="1371600" y="1219200"/>
            <a:ext cx="33528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2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Apache 2.2.x</a:t>
            </a:r>
          </a:p>
        </p:txBody>
      </p:sp>
      <p:sp>
        <p:nvSpPr>
          <p:cNvPr id="13334" name="Text Box 26"/>
          <p:cNvSpPr txBox="1">
            <a:spLocks noChangeArrowheads="1"/>
          </p:cNvSpPr>
          <p:nvPr/>
        </p:nvSpPr>
        <p:spPr bwMode="auto">
          <a:xfrm>
            <a:off x="1371600" y="1905000"/>
            <a:ext cx="2479675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200" b="1" dirty="0" err="1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MySQL</a:t>
            </a:r>
            <a:r>
              <a:rPr kumimoji="0" lang="en-US" sz="12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 </a:t>
            </a:r>
            <a:r>
              <a:rPr kumimoji="0" lang="en-US" sz="1200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5.1</a:t>
            </a:r>
            <a:endParaRPr kumimoji="0" lang="en-US" sz="1200" b="1" dirty="0">
              <a:solidFill>
                <a:schemeClr val="tx1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3338" name="Line 3"/>
          <p:cNvSpPr>
            <a:spLocks noChangeShapeType="1"/>
          </p:cNvSpPr>
          <p:nvPr/>
        </p:nvSpPr>
        <p:spPr bwMode="auto">
          <a:xfrm>
            <a:off x="1371600" y="3733800"/>
            <a:ext cx="5486400" cy="0"/>
          </a:xfrm>
          <a:prstGeom prst="line">
            <a:avLst/>
          </a:prstGeom>
          <a:noFill/>
          <a:ln w="6350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dirty="0"/>
          </a:p>
        </p:txBody>
      </p:sp>
      <p:sp>
        <p:nvSpPr>
          <p:cNvPr id="25" name="Rectangle 24"/>
          <p:cNvSpPr/>
          <p:nvPr/>
        </p:nvSpPr>
        <p:spPr>
          <a:xfrm>
            <a:off x="1447800" y="5113492"/>
            <a:ext cx="12192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000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LAMP 2.0 build</a:t>
            </a:r>
          </a:p>
        </p:txBody>
      </p:sp>
      <p:sp>
        <p:nvSpPr>
          <p:cNvPr id="26" name="Line 19"/>
          <p:cNvSpPr>
            <a:spLocks noChangeShapeType="1"/>
          </p:cNvSpPr>
          <p:nvPr/>
        </p:nvSpPr>
        <p:spPr bwMode="auto">
          <a:xfrm>
            <a:off x="1447800" y="5105400"/>
            <a:ext cx="2362200" cy="0"/>
          </a:xfrm>
          <a:prstGeom prst="line">
            <a:avLst/>
          </a:prstGeom>
          <a:noFill/>
          <a:ln w="6350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3" name="Rectangle 11"/>
          <p:cNvSpPr>
            <a:spLocks noChangeArrowheads="1"/>
          </p:cNvSpPr>
          <p:nvPr/>
        </p:nvSpPr>
        <p:spPr bwMode="auto">
          <a:xfrm>
            <a:off x="1295400" y="2971800"/>
            <a:ext cx="7620000" cy="609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800" dirty="0" smtClean="0">
                <a:solidFill>
                  <a:schemeClr val="bg1"/>
                </a:solidFill>
                <a:latin typeface="Times New Roman" pitchFamily="18" charset="0"/>
                <a:cs typeface="Arial" charset="0"/>
              </a:rPr>
              <a:t> Apr    May    Jun    Jul    Aug   Sep   Oct-Dec   Jan-Mar12   Apr–Jun   Jul–Sep  </a:t>
            </a:r>
            <a:endParaRPr kumimoji="0" lang="en-US" sz="1800" dirty="0">
              <a:solidFill>
                <a:schemeClr val="bg1"/>
              </a:solidFill>
              <a:latin typeface="Times New Roman" pitchFamily="18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04-21-11</a:t>
            </a:r>
            <a:endParaRPr lang="en-US" dirty="0"/>
          </a:p>
        </p:txBody>
      </p:sp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838200" y="2286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>
                <a:solidFill>
                  <a:schemeClr val="tx2"/>
                </a:solidFill>
                <a:latin typeface="Arial" charset="0"/>
              </a:rPr>
              <a:t>Portal Roadmap – 18 month</a:t>
            </a:r>
          </a:p>
        </p:txBody>
      </p:sp>
      <p:sp>
        <p:nvSpPr>
          <p:cNvPr id="15364" name="Line 3"/>
          <p:cNvSpPr>
            <a:spLocks noChangeShapeType="1"/>
          </p:cNvSpPr>
          <p:nvPr/>
        </p:nvSpPr>
        <p:spPr bwMode="auto">
          <a:xfrm>
            <a:off x="1371600" y="2286000"/>
            <a:ext cx="7391400" cy="0"/>
          </a:xfrm>
          <a:prstGeom prst="line">
            <a:avLst/>
          </a:prstGeom>
          <a:noFill/>
          <a:ln w="6350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65" name="Text Box 4"/>
          <p:cNvSpPr txBox="1">
            <a:spLocks noChangeArrowheads="1"/>
          </p:cNvSpPr>
          <p:nvPr/>
        </p:nvSpPr>
        <p:spPr bwMode="auto">
          <a:xfrm>
            <a:off x="1371600" y="2286000"/>
            <a:ext cx="201295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200" b="1" dirty="0" err="1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CUWebAuth</a:t>
            </a:r>
            <a:r>
              <a:rPr kumimoji="0" lang="en-US" sz="12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 2.0 available</a:t>
            </a:r>
          </a:p>
        </p:txBody>
      </p:sp>
      <p:sp>
        <p:nvSpPr>
          <p:cNvPr id="15366" name="Line 5"/>
          <p:cNvSpPr>
            <a:spLocks noChangeShapeType="1"/>
          </p:cNvSpPr>
          <p:nvPr/>
        </p:nvSpPr>
        <p:spPr bwMode="auto">
          <a:xfrm>
            <a:off x="1371600" y="1905000"/>
            <a:ext cx="7391400" cy="0"/>
          </a:xfrm>
          <a:prstGeom prst="line">
            <a:avLst/>
          </a:prstGeom>
          <a:noFill/>
          <a:ln w="6350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67" name="Text Box 6"/>
          <p:cNvSpPr txBox="1">
            <a:spLocks noChangeArrowheads="1"/>
          </p:cNvSpPr>
          <p:nvPr/>
        </p:nvSpPr>
        <p:spPr bwMode="auto">
          <a:xfrm>
            <a:off x="1371600" y="1905000"/>
            <a:ext cx="1905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2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uPortal </a:t>
            </a:r>
            <a:r>
              <a:rPr kumimoji="0" lang="en-US" sz="1200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3.2.4 </a:t>
            </a:r>
            <a:r>
              <a:rPr kumimoji="0" lang="en-US" sz="12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GA</a:t>
            </a:r>
          </a:p>
        </p:txBody>
      </p:sp>
      <p:sp>
        <p:nvSpPr>
          <p:cNvPr id="15368" name="Text Box 7"/>
          <p:cNvSpPr txBox="1">
            <a:spLocks noChangeArrowheads="1"/>
          </p:cNvSpPr>
          <p:nvPr/>
        </p:nvSpPr>
        <p:spPr bwMode="auto">
          <a:xfrm rot="-5400000">
            <a:off x="-392907" y="1459707"/>
            <a:ext cx="2278063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kumimoji="0" lang="en-US" sz="2000" i="1">
                <a:solidFill>
                  <a:schemeClr val="accent2"/>
                </a:solidFill>
                <a:latin typeface="Arial" charset="0"/>
                <a:cs typeface="Times New Roman" pitchFamily="18" charset="0"/>
              </a:rPr>
              <a:t>External/Industry Factors</a:t>
            </a:r>
          </a:p>
        </p:txBody>
      </p:sp>
      <p:sp>
        <p:nvSpPr>
          <p:cNvPr id="15369" name="Text Box 8"/>
          <p:cNvSpPr txBox="1">
            <a:spLocks noChangeArrowheads="1"/>
          </p:cNvSpPr>
          <p:nvPr/>
        </p:nvSpPr>
        <p:spPr bwMode="auto">
          <a:xfrm rot="-5400000">
            <a:off x="-525463" y="4713288"/>
            <a:ext cx="2543175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kumimoji="0" lang="en-US" sz="2000" i="1">
                <a:solidFill>
                  <a:schemeClr val="accent2"/>
                </a:solidFill>
                <a:latin typeface="Arial" charset="0"/>
                <a:cs typeface="Times New Roman" pitchFamily="18" charset="0"/>
              </a:rPr>
              <a:t>Internal Technology Development</a:t>
            </a:r>
          </a:p>
        </p:txBody>
      </p:sp>
      <p:sp>
        <p:nvSpPr>
          <p:cNvPr id="15370" name="Line 9"/>
          <p:cNvSpPr>
            <a:spLocks noChangeShapeType="1"/>
          </p:cNvSpPr>
          <p:nvPr/>
        </p:nvSpPr>
        <p:spPr bwMode="auto">
          <a:xfrm flipV="1">
            <a:off x="1371600" y="1524000"/>
            <a:ext cx="7391400" cy="12700"/>
          </a:xfrm>
          <a:prstGeom prst="line">
            <a:avLst/>
          </a:prstGeom>
          <a:noFill/>
          <a:ln w="6350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1" name="Text Box 10"/>
          <p:cNvSpPr txBox="1">
            <a:spLocks noChangeArrowheads="1"/>
          </p:cNvSpPr>
          <p:nvPr/>
        </p:nvSpPr>
        <p:spPr bwMode="auto">
          <a:xfrm>
            <a:off x="1371600" y="1524000"/>
            <a:ext cx="3048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200" b="1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uPortal 2.6.1 GA</a:t>
            </a:r>
          </a:p>
        </p:txBody>
      </p:sp>
      <p:sp>
        <p:nvSpPr>
          <p:cNvPr id="15372" name="Line 11"/>
          <p:cNvSpPr>
            <a:spLocks noChangeShapeType="1"/>
          </p:cNvSpPr>
          <p:nvPr/>
        </p:nvSpPr>
        <p:spPr bwMode="auto">
          <a:xfrm flipV="1">
            <a:off x="1371600" y="3886200"/>
            <a:ext cx="2057400" cy="12700"/>
          </a:xfrm>
          <a:prstGeom prst="line">
            <a:avLst/>
          </a:prstGeom>
          <a:noFill/>
          <a:ln w="63500">
            <a:solidFill>
              <a:schemeClr val="bg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5373" name="Text Box 12"/>
          <p:cNvSpPr txBox="1">
            <a:spLocks noChangeArrowheads="1"/>
          </p:cNvSpPr>
          <p:nvPr/>
        </p:nvSpPr>
        <p:spPr bwMode="auto">
          <a:xfrm>
            <a:off x="1371600" y="3916362"/>
            <a:ext cx="30480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200" b="1" dirty="0" err="1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uPortal</a:t>
            </a:r>
            <a:r>
              <a:rPr kumimoji="0" lang="en-US" sz="1200" b="1" dirty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 2.5.3 in production</a:t>
            </a:r>
          </a:p>
        </p:txBody>
      </p:sp>
      <p:sp>
        <p:nvSpPr>
          <p:cNvPr id="20" name="Line 19"/>
          <p:cNvSpPr>
            <a:spLocks noChangeShapeType="1"/>
          </p:cNvSpPr>
          <p:nvPr/>
        </p:nvSpPr>
        <p:spPr bwMode="auto">
          <a:xfrm>
            <a:off x="1295400" y="4800600"/>
            <a:ext cx="1524000" cy="0"/>
          </a:xfrm>
          <a:prstGeom prst="line">
            <a:avLst/>
          </a:prstGeom>
          <a:noFill/>
          <a:ln w="6350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2" name="Line 19"/>
          <p:cNvSpPr>
            <a:spLocks noChangeShapeType="1"/>
          </p:cNvSpPr>
          <p:nvPr/>
        </p:nvSpPr>
        <p:spPr bwMode="auto">
          <a:xfrm>
            <a:off x="2895600" y="4800600"/>
            <a:ext cx="5867400" cy="0"/>
          </a:xfrm>
          <a:prstGeom prst="line">
            <a:avLst/>
          </a:prstGeom>
          <a:noFill/>
          <a:ln w="6350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24" name="Text Box 16"/>
          <p:cNvSpPr txBox="1">
            <a:spLocks noChangeArrowheads="1"/>
          </p:cNvSpPr>
          <p:nvPr/>
        </p:nvSpPr>
        <p:spPr bwMode="auto">
          <a:xfrm>
            <a:off x="1295400" y="4868708"/>
            <a:ext cx="1295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200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uPortal 3.2.2 in stabilization</a:t>
            </a:r>
            <a:endParaRPr kumimoji="0" lang="en-US" sz="1200" b="1" dirty="0">
              <a:solidFill>
                <a:schemeClr val="tx1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26" name="Text Box 16"/>
          <p:cNvSpPr txBox="1">
            <a:spLocks noChangeArrowheads="1"/>
          </p:cNvSpPr>
          <p:nvPr/>
        </p:nvSpPr>
        <p:spPr bwMode="auto">
          <a:xfrm>
            <a:off x="1295400" y="5257800"/>
            <a:ext cx="283443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200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Content creation, release to campus</a:t>
            </a:r>
            <a:endParaRPr kumimoji="0" lang="en-US" sz="1200" b="1" dirty="0">
              <a:solidFill>
                <a:schemeClr val="tx1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19" name="Rectangle 11"/>
          <p:cNvSpPr>
            <a:spLocks noChangeArrowheads="1"/>
          </p:cNvSpPr>
          <p:nvPr/>
        </p:nvSpPr>
        <p:spPr bwMode="auto">
          <a:xfrm>
            <a:off x="1295400" y="2971800"/>
            <a:ext cx="7620000" cy="609600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800" dirty="0" smtClean="0">
                <a:solidFill>
                  <a:schemeClr val="bg1"/>
                </a:solidFill>
                <a:latin typeface="Times New Roman" pitchFamily="18" charset="0"/>
                <a:cs typeface="Arial" charset="0"/>
              </a:rPr>
              <a:t> Apr    May    Jun    Jul    Aug   Sep   Oct-Dec   Jan-Mar12   Apr–Jun   Jul–Sep  </a:t>
            </a:r>
            <a:endParaRPr kumimoji="0" lang="en-US" sz="1800" dirty="0">
              <a:solidFill>
                <a:schemeClr val="bg1"/>
              </a:solidFill>
              <a:latin typeface="Times New Roman" pitchFamily="18" charset="0"/>
              <a:cs typeface="Arial" charset="0"/>
            </a:endParaRPr>
          </a:p>
        </p:txBody>
      </p:sp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2895600" y="4876800"/>
            <a:ext cx="4114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kumimoji="0" lang="en-US" sz="1200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myCornell full production</a:t>
            </a:r>
            <a:endParaRPr kumimoji="0" lang="en-US" sz="1200" b="1" dirty="0">
              <a:solidFill>
                <a:schemeClr val="tx1"/>
              </a:solidFill>
              <a:latin typeface="Arial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for hosting members?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Are there better approaches for communicating information?</a:t>
            </a:r>
          </a:p>
          <a:p>
            <a:r>
              <a:rPr lang="en-US" sz="2400" dirty="0" smtClean="0"/>
              <a:t>If there was an on-line forum, would you use it?</a:t>
            </a:r>
          </a:p>
          <a:p>
            <a:r>
              <a:rPr lang="en-US" sz="2400" dirty="0" smtClean="0"/>
              <a:t>Any interest in a newsletter?</a:t>
            </a:r>
          </a:p>
          <a:p>
            <a:r>
              <a:rPr lang="en-US" sz="2400" dirty="0" smtClean="0"/>
              <a:t>Future agenda items?</a:t>
            </a:r>
          </a:p>
        </p:txBody>
      </p:sp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10-28-08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Closing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Questions?</a:t>
            </a:r>
          </a:p>
          <a:p>
            <a:pPr lvl="1"/>
            <a:endParaRPr lang="en-US" smtClean="0"/>
          </a:p>
        </p:txBody>
      </p:sp>
      <p:sp>
        <p:nvSpPr>
          <p:cNvPr id="3277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10-28-08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Introductions</a:t>
            </a:r>
          </a:p>
          <a:p>
            <a:r>
              <a:rPr lang="en-US" dirty="0" smtClean="0"/>
              <a:t>Housekeeping</a:t>
            </a:r>
          </a:p>
          <a:p>
            <a:r>
              <a:rPr lang="en-US" dirty="0" smtClean="0"/>
              <a:t>Security</a:t>
            </a:r>
          </a:p>
          <a:p>
            <a:r>
              <a:rPr lang="en-US" dirty="0" smtClean="0"/>
              <a:t>Review roadmaps</a:t>
            </a:r>
          </a:p>
          <a:p>
            <a:r>
              <a:rPr lang="en-US" dirty="0" smtClean="0"/>
              <a:t>Questions for audience</a:t>
            </a:r>
          </a:p>
          <a:p>
            <a:r>
              <a:rPr lang="en-US" dirty="0" smtClean="0"/>
              <a:t>Q&amp;A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10-28-08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Introductions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05000"/>
            <a:ext cx="7772400" cy="4495800"/>
          </a:xfrm>
        </p:spPr>
        <p:txBody>
          <a:bodyPr/>
          <a:lstStyle/>
          <a:p>
            <a:r>
              <a:rPr lang="en-US" sz="2400" dirty="0" smtClean="0"/>
              <a:t>Donna Taber (service owner)</a:t>
            </a:r>
          </a:p>
          <a:p>
            <a:pPr lvl="1"/>
            <a:r>
              <a:rPr lang="en-US" sz="2000" dirty="0" err="1" smtClean="0"/>
              <a:t>CommonSpot</a:t>
            </a:r>
            <a:r>
              <a:rPr lang="en-US" sz="2000" dirty="0" smtClean="0"/>
              <a:t>, ColdFusion, LAMP, Static, and Portal</a:t>
            </a:r>
          </a:p>
          <a:p>
            <a:r>
              <a:rPr lang="en-US" sz="2400" dirty="0" smtClean="0"/>
              <a:t>Nathan Reimer (service manager)</a:t>
            </a:r>
          </a:p>
          <a:p>
            <a:pPr lvl="1"/>
            <a:r>
              <a:rPr lang="en-US" sz="2000" dirty="0" err="1" smtClean="0"/>
              <a:t>CommonSpot</a:t>
            </a:r>
            <a:r>
              <a:rPr lang="en-US" sz="2000" dirty="0" smtClean="0"/>
              <a:t> and ColdFusion</a:t>
            </a:r>
          </a:p>
          <a:p>
            <a:r>
              <a:rPr lang="en-US" sz="2400" dirty="0" smtClean="0"/>
              <a:t>Jon Atherton (service manager)</a:t>
            </a:r>
          </a:p>
          <a:p>
            <a:pPr lvl="1"/>
            <a:r>
              <a:rPr lang="en-US" sz="2000" dirty="0" smtClean="0"/>
              <a:t>LAMP, Static, and Portal</a:t>
            </a:r>
          </a:p>
          <a:p>
            <a:r>
              <a:rPr lang="en-US" sz="2400" dirty="0" smtClean="0"/>
              <a:t>Service Support team</a:t>
            </a:r>
          </a:p>
          <a:p>
            <a:pPr lvl="1"/>
            <a:r>
              <a:rPr lang="en-US" sz="1600" dirty="0" smtClean="0"/>
              <a:t>Those who monitor and support webservices@cornell.edu</a:t>
            </a:r>
          </a:p>
          <a:p>
            <a:pPr lvl="1"/>
            <a:r>
              <a:rPr lang="en-US" sz="1600" dirty="0" smtClean="0"/>
              <a:t>DBAs</a:t>
            </a:r>
          </a:p>
          <a:p>
            <a:pPr lvl="1"/>
            <a:r>
              <a:rPr lang="en-US" sz="1600" dirty="0" smtClean="0"/>
              <a:t>Communication &amp; Outreach</a:t>
            </a:r>
          </a:p>
          <a:p>
            <a:pPr lvl="1"/>
            <a:r>
              <a:rPr lang="en-US" sz="1600" dirty="0" smtClean="0"/>
              <a:t>NOC (Network Operation Center)</a:t>
            </a:r>
          </a:p>
          <a:p>
            <a:pPr lvl="1"/>
            <a:r>
              <a:rPr lang="en-US" sz="1600" dirty="0" smtClean="0"/>
              <a:t>Security</a:t>
            </a:r>
          </a:p>
          <a:p>
            <a:pPr lvl="1"/>
            <a:endParaRPr lang="en-US" sz="1600" dirty="0" smtClean="0"/>
          </a:p>
        </p:txBody>
      </p:sp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dirty="0" smtClean="0"/>
              <a:t>10-28-08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Housekeeping</a:t>
            </a:r>
          </a:p>
        </p:txBody>
      </p:sp>
      <p:sp>
        <p:nvSpPr>
          <p:cNvPr id="7172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05000"/>
            <a:ext cx="8001000" cy="4114800"/>
          </a:xfrm>
        </p:spPr>
        <p:txBody>
          <a:bodyPr/>
          <a:lstStyle/>
          <a:p>
            <a:r>
              <a:rPr lang="en-US" dirty="0" smtClean="0"/>
              <a:t>Renewals</a:t>
            </a:r>
          </a:p>
          <a:p>
            <a:r>
              <a:rPr lang="en-US" dirty="0" smtClean="0"/>
              <a:t>Rate information</a:t>
            </a:r>
          </a:p>
          <a:p>
            <a:pPr lvl="1"/>
            <a:r>
              <a:rPr lang="en-US" dirty="0" smtClean="0"/>
              <a:t>Web Hosting Custom Support $72/hr (FY11 rate: $85/hr)</a:t>
            </a:r>
          </a:p>
          <a:p>
            <a:pPr lvl="1"/>
            <a:r>
              <a:rPr lang="en-US" dirty="0" smtClean="0"/>
              <a:t>CMS Hosting: $2,000/yr (no change from FY11)</a:t>
            </a:r>
          </a:p>
          <a:p>
            <a:pPr lvl="2"/>
            <a:r>
              <a:rPr lang="en-US" dirty="0" smtClean="0"/>
              <a:t>License only: $800/yr (no change from FY11)  </a:t>
            </a:r>
          </a:p>
          <a:p>
            <a:pPr>
              <a:buNone/>
            </a:pPr>
            <a:endParaRPr lang="en-US" sz="2000" dirty="0" smtClean="0"/>
          </a:p>
        </p:txBody>
      </p:sp>
      <p:sp>
        <p:nvSpPr>
          <p:cNvPr id="7170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10-28-08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SSL and </a:t>
            </a:r>
            <a:r>
              <a:rPr lang="en-US" dirty="0" err="1" smtClean="0"/>
              <a:t>CUWebAuth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The IT </a:t>
            </a:r>
            <a:r>
              <a:rPr lang="en-US" sz="2000" dirty="0" smtClean="0"/>
              <a:t>Security Office </a:t>
            </a:r>
            <a:r>
              <a:rPr lang="en-US" sz="2000" dirty="0"/>
              <a:t>considers SSL a requirement for </a:t>
            </a:r>
            <a:r>
              <a:rPr lang="en-US" sz="2000" dirty="0" err="1"/>
              <a:t>CUWebAuth</a:t>
            </a:r>
            <a:r>
              <a:rPr lang="en-US" sz="2000" dirty="0"/>
              <a:t>-protected sites, particularly if the information available on the site is sensitive or confidential.  Unencrypted sites are vulnerable to session </a:t>
            </a:r>
            <a:r>
              <a:rPr lang="en-US" sz="2000" dirty="0" err="1"/>
              <a:t>highjacking</a:t>
            </a:r>
            <a:r>
              <a:rPr lang="en-US" sz="2000" dirty="0"/>
              <a:t>, an exploit that has become trivial with the release of tools such as </a:t>
            </a:r>
            <a:r>
              <a:rPr lang="en-US" sz="2000" dirty="0" err="1"/>
              <a:t>Firesheep</a:t>
            </a:r>
            <a:r>
              <a:rPr lang="en-US" sz="2000" dirty="0"/>
              <a:t>, a Firefox plug-in.  In most cases if the site is important enough to require authentication, the information available through the site is important enough to protect further by applying the SSL certificate.</a:t>
            </a:r>
          </a:p>
          <a:p>
            <a:r>
              <a:rPr lang="en-US" sz="2000" dirty="0"/>
              <a:t>If you believe your application does not require SSL, there is an exception process. The IT Security Office will ask you to specify the reason for the exception when you submit a request for a </a:t>
            </a:r>
            <a:r>
              <a:rPr lang="en-US" sz="2000" dirty="0" err="1"/>
              <a:t>ServiceID</a:t>
            </a:r>
            <a:r>
              <a:rPr lang="en-US" sz="2000" dirty="0"/>
              <a:t>. Although there is no formal approval process, the reason for exception will be reviewed and if there are questions the IT Security Office will contact you.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10-28-08</a:t>
            </a: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Confidential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Social Security numbers</a:t>
            </a:r>
          </a:p>
          <a:p>
            <a:r>
              <a:rPr lang="en-US" dirty="0" smtClean="0"/>
              <a:t>Credit card numbers</a:t>
            </a:r>
          </a:p>
          <a:p>
            <a:r>
              <a:rPr lang="en-US" dirty="0" smtClean="0"/>
              <a:t>Driver’s license numbers</a:t>
            </a:r>
          </a:p>
          <a:p>
            <a:r>
              <a:rPr lang="en-US" dirty="0" smtClean="0"/>
              <a:t>Bank account numbers</a:t>
            </a:r>
          </a:p>
          <a:p>
            <a:r>
              <a:rPr lang="en-US" dirty="0" smtClean="0"/>
              <a:t>Protected health information as defined under HIPPA, the U.S. Health Insurance Portability and Accountability Act.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10-28-08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283721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Survey</a:t>
            </a:r>
          </a:p>
          <a:p>
            <a:pPr lvl="1"/>
            <a:r>
              <a:rPr lang="en-US" dirty="0" smtClean="0"/>
              <a:t>40 (out of 233) completed responses to date</a:t>
            </a:r>
          </a:p>
          <a:p>
            <a:pPr lvl="1"/>
            <a:r>
              <a:rPr lang="en-US" dirty="0" smtClean="0"/>
              <a:t>Deadline was extended until 4/29. </a:t>
            </a:r>
            <a:endParaRPr lang="en-US" smtClean="0"/>
          </a:p>
          <a:p>
            <a:pPr lvl="1"/>
            <a:r>
              <a:rPr lang="en-US" smtClean="0"/>
              <a:t>Need </a:t>
            </a:r>
            <a:r>
              <a:rPr lang="en-US" dirty="0" smtClean="0"/>
              <a:t>more time?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10-28-08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52507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PCI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Cornell engaged with </a:t>
            </a:r>
            <a:r>
              <a:rPr lang="en-US" dirty="0" err="1" smtClean="0"/>
              <a:t>TrustWave</a:t>
            </a:r>
            <a:r>
              <a:rPr lang="en-US" dirty="0" smtClean="0"/>
              <a:t> for scanning</a:t>
            </a:r>
          </a:p>
          <a:p>
            <a:r>
              <a:rPr lang="en-US" dirty="0" smtClean="0"/>
              <a:t>Outsourcing all credit card processing including shopping carts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10-28-08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669762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Ongoing patching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environments are being patched up to Apache 2.2.17 over the next several weeks</a:t>
            </a:r>
          </a:p>
          <a:p>
            <a:r>
              <a:rPr lang="en-US" dirty="0" smtClean="0"/>
              <a:t>This includes supporting libraries such as the current version of </a:t>
            </a:r>
            <a:r>
              <a:rPr lang="en-US" dirty="0" err="1" smtClean="0"/>
              <a:t>ModSSL</a:t>
            </a:r>
            <a:r>
              <a:rPr lang="en-US" dirty="0" smtClean="0"/>
              <a:t>, CUWA and others</a:t>
            </a:r>
          </a:p>
          <a:p>
            <a:r>
              <a:rPr lang="en-US" dirty="0" smtClean="0"/>
              <a:t>OS Patching coming up too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10-28-08</a:t>
            </a:r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1_Contemporary">
  <a:themeElements>
    <a:clrScheme name="">
      <a:dk1>
        <a:srgbClr val="FFFFFF"/>
      </a:dk1>
      <a:lt1>
        <a:srgbClr val="FFFFFF"/>
      </a:lt1>
      <a:dk2>
        <a:srgbClr val="CBCBCB"/>
      </a:dk2>
      <a:lt2>
        <a:srgbClr val="000000"/>
      </a:lt2>
      <a:accent1>
        <a:srgbClr val="009999"/>
      </a:accent1>
      <a:accent2>
        <a:srgbClr val="FF0066"/>
      </a:accent2>
      <a:accent3>
        <a:srgbClr val="FFFFFF"/>
      </a:accent3>
      <a:accent4>
        <a:srgbClr val="DADADA"/>
      </a:accent4>
      <a:accent5>
        <a:srgbClr val="AACACA"/>
      </a:accent5>
      <a:accent6>
        <a:srgbClr val="E7005C"/>
      </a:accent6>
      <a:hlink>
        <a:srgbClr val="070014"/>
      </a:hlink>
      <a:folHlink>
        <a:srgbClr val="CBCBCB"/>
      </a:folHlink>
    </a:clrScheme>
    <a:fontScheme name="1_Contemporary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Tx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1" lang="en-US" sz="3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Tx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1" lang="en-US" sz="3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1_Contemporary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9999"/>
        </a:accent1>
        <a:accent2>
          <a:srgbClr val="FF9933"/>
        </a:accent2>
        <a:accent3>
          <a:srgbClr val="AAB8E2"/>
        </a:accent3>
        <a:accent4>
          <a:srgbClr val="DADADA"/>
        </a:accent4>
        <a:accent5>
          <a:srgbClr val="AACACA"/>
        </a:accent5>
        <a:accent6>
          <a:srgbClr val="E78A2D"/>
        </a:accent6>
        <a:hlink>
          <a:srgbClr val="330099"/>
        </a:hlink>
        <a:folHlink>
          <a:srgbClr val="CBC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ntemporary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ntemporary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Tx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1" lang="en-US" sz="3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Tx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1" lang="en-US" sz="3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ustom Design">
  <a:themeElements>
    <a:clrScheme name="1_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Tx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1" lang="en-US" sz="3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Tx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1" lang="en-US" sz="3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1_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Tx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1" lang="en-US" sz="3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Garamond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t" anchorCtr="0" compatLnSpc="1">
        <a:prstTxWarp prst="textNoShape">
          <a:avLst/>
        </a:prstTxWarp>
      </a:bodyPr>
      <a:lstStyle>
        <a:defPPr marL="342900" marR="0" indent="-3429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bg2"/>
          </a:buClr>
          <a:buSzTx/>
          <a:buFont typeface="Wingdings" pitchFamily="2" charset="2"/>
          <a:buBlip>
            <a:blip xmlns:r="http://schemas.openxmlformats.org/officeDocument/2006/relationships" r:embed="rId1"/>
          </a:buBlip>
          <a:tabLst/>
          <a:defRPr kumimoji="1" lang="en-US" sz="3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Garamond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Infrastructure.5.2007.v3</Template>
  <TotalTime>55813</TotalTime>
  <Words>571</Words>
  <Application>Microsoft Office PowerPoint</Application>
  <PresentationFormat>On-screen Show (4:3)</PresentationFormat>
  <Paragraphs>145</Paragraphs>
  <Slides>17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1_Contemporary</vt:lpstr>
      <vt:lpstr>Custom Design</vt:lpstr>
      <vt:lpstr>1_Custom Design</vt:lpstr>
      <vt:lpstr>Default Design</vt:lpstr>
      <vt:lpstr>CIT Hosting User Group</vt:lpstr>
      <vt:lpstr>Agenda</vt:lpstr>
      <vt:lpstr>Introductions</vt:lpstr>
      <vt:lpstr>Housekeeping</vt:lpstr>
      <vt:lpstr>SSL and CUWebAuth</vt:lpstr>
      <vt:lpstr>Confidential data</vt:lpstr>
      <vt:lpstr>Survey</vt:lpstr>
      <vt:lpstr>PCI</vt:lpstr>
      <vt:lpstr>Ongoing patching</vt:lpstr>
      <vt:lpstr>Service Roadmaps</vt:lpstr>
      <vt:lpstr>Slide 11</vt:lpstr>
      <vt:lpstr>Slide 12</vt:lpstr>
      <vt:lpstr>Slide 13</vt:lpstr>
      <vt:lpstr>Slide 14</vt:lpstr>
      <vt:lpstr>Slide 15</vt:lpstr>
      <vt:lpstr>Questions for hosting members?</vt:lpstr>
      <vt:lpstr>Closing</vt:lpstr>
    </vt:vector>
  </TitlesOfParts>
  <Company>CIT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 Hosting User Group</dc:title>
  <dc:creator>Jon Atherton</dc:creator>
  <cp:lastModifiedBy>Nathan Reimer</cp:lastModifiedBy>
  <cp:revision>1732</cp:revision>
  <dcterms:created xsi:type="dcterms:W3CDTF">2010-10-21T16:49:17Z</dcterms:created>
  <dcterms:modified xsi:type="dcterms:W3CDTF">2011-05-03T12:55:23Z</dcterms:modified>
</cp:coreProperties>
</file>