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5"/>
  </p:notesMasterIdLst>
  <p:sldIdLst>
    <p:sldId id="256" r:id="rId2"/>
    <p:sldId id="298" r:id="rId3"/>
    <p:sldId id="300" r:id="rId4"/>
    <p:sldId id="297" r:id="rId5"/>
    <p:sldId id="257" r:id="rId6"/>
    <p:sldId id="258" r:id="rId7"/>
    <p:sldId id="268" r:id="rId8"/>
    <p:sldId id="269" r:id="rId9"/>
    <p:sldId id="260" r:id="rId10"/>
    <p:sldId id="262" r:id="rId11"/>
    <p:sldId id="286" r:id="rId12"/>
    <p:sldId id="295" r:id="rId13"/>
    <p:sldId id="273" r:id="rId14"/>
    <p:sldId id="290" r:id="rId15"/>
    <p:sldId id="283" r:id="rId16"/>
    <p:sldId id="279" r:id="rId17"/>
    <p:sldId id="292" r:id="rId18"/>
    <p:sldId id="278" r:id="rId19"/>
    <p:sldId id="277" r:id="rId20"/>
    <p:sldId id="296" r:id="rId21"/>
    <p:sldId id="293" r:id="rId22"/>
    <p:sldId id="308" r:id="rId23"/>
    <p:sldId id="29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9" autoAdjust="0"/>
    <p:restoredTop sz="91905" autoAdjust="0"/>
  </p:normalViewPr>
  <p:slideViewPr>
    <p:cSldViewPr>
      <p:cViewPr varScale="1">
        <p:scale>
          <a:sx n="100" d="100"/>
          <a:sy n="100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260589-A69E-45F6-93C4-364153C862BB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3C15C6-8E02-46F7-A1C7-CAE0A98F3A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305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3C15C6-8E02-46F7-A1C7-CAE0A98F3A9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4419-A298-4C66-B8C4-A8ED9F4C0767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4419-A298-4C66-B8C4-A8ED9F4C0767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4419-A298-4C66-B8C4-A8ED9F4C0767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4419-A298-4C66-B8C4-A8ED9F4C0767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4419-A298-4C66-B8C4-A8ED9F4C0767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4419-A298-4C66-B8C4-A8ED9F4C0767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4419-A298-4C66-B8C4-A8ED9F4C0767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4419-A298-4C66-B8C4-A8ED9F4C0767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4419-A298-4C66-B8C4-A8ED9F4C0767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4419-A298-4C66-B8C4-A8ED9F4C0767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4419-A298-4C66-B8C4-A8ED9F4C0767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7B84419-A298-4C66-B8C4-A8ED9F4C0767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jpeg"/><Relationship Id="rId4" Type="http://schemas.openxmlformats.org/officeDocument/2006/relationships/image" Target="../media/image7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04800"/>
            <a:ext cx="8229600" cy="1622425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Food Safety Applications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14600"/>
            <a:ext cx="6400800" cy="1676400"/>
          </a:xfrm>
        </p:spPr>
        <p:txBody>
          <a:bodyPr>
            <a:noAutofit/>
          </a:bodyPr>
          <a:lstStyle/>
          <a:p>
            <a:pPr algn="l"/>
            <a:r>
              <a:rPr lang="en-US" sz="1600" dirty="0" smtClean="0"/>
              <a:t>Bernice </a:t>
            </a:r>
            <a:r>
              <a:rPr lang="en-US" sz="1600" dirty="0" err="1" smtClean="0"/>
              <a:t>Karlton-Senaye</a:t>
            </a:r>
            <a:endParaRPr lang="en-US" sz="1600" dirty="0" smtClean="0"/>
          </a:p>
          <a:p>
            <a:pPr algn="l"/>
            <a:r>
              <a:rPr lang="en-US" sz="1600" dirty="0" smtClean="0"/>
              <a:t>North Carolina A &amp; T State university</a:t>
            </a:r>
          </a:p>
          <a:p>
            <a:pPr algn="l"/>
            <a:r>
              <a:rPr lang="en-US" sz="1600" dirty="0" smtClean="0"/>
              <a:t>Food Safety Workshop</a:t>
            </a:r>
          </a:p>
          <a:p>
            <a:pPr algn="l"/>
            <a:r>
              <a:rPr lang="en-US" sz="1600" dirty="0" smtClean="0"/>
              <a:t>St. Pius Catholic School</a:t>
            </a:r>
          </a:p>
          <a:p>
            <a:pPr algn="l"/>
            <a:r>
              <a:rPr lang="en-US" sz="1600" dirty="0" smtClean="0"/>
              <a:t>Dec 12th, 2012</a:t>
            </a:r>
          </a:p>
        </p:txBody>
      </p:sp>
      <p:pic>
        <p:nvPicPr>
          <p:cNvPr id="12290" name="Picture 2" descr="https://encrypted-tbn0.google.com/images?q=tbn:ANd9GcTYLmaWYlPc2O3hUAbTCZX257BOAaDBZPLJ_8u8Rg_WDACa5T7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072062"/>
            <a:ext cx="2362200" cy="1785937"/>
          </a:xfrm>
          <a:prstGeom prst="rect">
            <a:avLst/>
          </a:prstGeom>
          <a:noFill/>
        </p:spPr>
      </p:pic>
      <p:pic>
        <p:nvPicPr>
          <p:cNvPr id="7" name="Picture 4" descr="https://encrypted-tbn3.google.com/images?q=tbn:ANd9GcSzBK8c0ZMxZ2j7KkjNCahWjxLMNAmuqCq3UJL3uv0aaV2uTnO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5072063"/>
            <a:ext cx="2285999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vendyxiao.com/pictures/Glass-of-milk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5072062"/>
            <a:ext cx="2209800" cy="182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6" name="Picture 2" descr="http://t1.gstatic.com/images?q=tbn:ANd9GcSn99IGPNr53avICM2PgM8qRLyd8zsjuvpgc_p7EmuUyF94Hkr7y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5105399"/>
            <a:ext cx="2164080" cy="1752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Oxygen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572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Aerobic bacteria = oxygen </a:t>
            </a:r>
            <a:r>
              <a:rPr lang="en-US" sz="2400" dirty="0"/>
              <a:t>(air</a:t>
            </a:r>
            <a:r>
              <a:rPr lang="en-US" sz="2400" dirty="0" smtClean="0"/>
              <a:t>). </a:t>
            </a: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Anaerobic bacteria=grow in the absence of oxygen.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Most pathogens -Facultative microorganisms </a:t>
            </a:r>
            <a:r>
              <a:rPr lang="en-US" sz="2400" dirty="0" smtClean="0"/>
              <a:t>grow with or without oxygen.</a:t>
            </a:r>
          </a:p>
          <a:p>
            <a:pPr marL="0" indent="0"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Precaution:</a:t>
            </a:r>
            <a:r>
              <a:rPr lang="en-US" sz="2400" dirty="0" smtClean="0"/>
              <a:t> Potentially hazardous food exposed to air increase bacterial growth</a:t>
            </a:r>
            <a:r>
              <a:rPr lang="en-US" sz="2400" dirty="0" smtClean="0">
                <a:solidFill>
                  <a:srgbClr val="FF0000"/>
                </a:solidFill>
              </a:rPr>
              <a:t>. 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2290" name="Picture 2" descr="https://encrypted-tbn3.google.com/images?q=tbn:ANd9GcRoqDOS5xxoTIVMlCyFZ1GeJELMzGOsP0f6tGd7CU2jknuk1PB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5010149"/>
            <a:ext cx="2667000" cy="1847851"/>
          </a:xfrm>
          <a:prstGeom prst="rect">
            <a:avLst/>
          </a:prstGeom>
          <a:noFill/>
        </p:spPr>
      </p:pic>
      <p:pic>
        <p:nvPicPr>
          <p:cNvPr id="12292" name="Picture 4" descr="https://encrypted-tbn3.google.com/images?q=tbn:ANd9GcQ-MmCOmLFJ2OJEtItRJbXXTy4E0bzVapybxF3A3KY_fcJhR3Ipt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" y="5029200"/>
            <a:ext cx="3200401" cy="1844040"/>
          </a:xfrm>
          <a:prstGeom prst="rect">
            <a:avLst/>
          </a:prstGeom>
          <a:noFill/>
        </p:spPr>
      </p:pic>
      <p:pic>
        <p:nvPicPr>
          <p:cNvPr id="12294" name="Picture 6" descr="https://encrypted-tbn3.google.com/images?q=tbn:ANd9GcT8I1gxfM9QRS5IvmHTq3swo7qI3UGM_PTL90oJ329yi3qYKCoW1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5038724"/>
            <a:ext cx="3276600" cy="1819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Moisture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7772400" cy="41148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Moisture content of food=Water activity, A</a:t>
            </a:r>
            <a:r>
              <a:rPr lang="en-US" baseline="-25000" dirty="0" smtClean="0"/>
              <a:t>W.</a:t>
            </a:r>
            <a:r>
              <a:rPr lang="en-US" dirty="0" smtClean="0"/>
              <a:t> (0 -1).</a:t>
            </a:r>
            <a:endParaRPr lang="en-US" dirty="0"/>
          </a:p>
          <a:p>
            <a:pPr marL="0" indent="0"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/>
              <a:t>Microorganisms grow best in moist </a:t>
            </a:r>
            <a:r>
              <a:rPr lang="en-US" dirty="0" smtClean="0"/>
              <a:t>foods (A</a:t>
            </a:r>
            <a:r>
              <a:rPr lang="en-US" baseline="-25000" dirty="0" smtClean="0"/>
              <a:t>W </a:t>
            </a:r>
            <a:r>
              <a:rPr lang="en-US" dirty="0" smtClean="0"/>
              <a:t>=0.91-0.99). </a:t>
            </a:r>
            <a:r>
              <a:rPr lang="en-US" dirty="0" err="1" smtClean="0"/>
              <a:t>eg</a:t>
            </a:r>
            <a:r>
              <a:rPr lang="en-US" dirty="0"/>
              <a:t>: </a:t>
            </a:r>
            <a:r>
              <a:rPr lang="en-US" dirty="0" smtClean="0"/>
              <a:t>meat (FEMM), vegetables </a:t>
            </a:r>
            <a:r>
              <a:rPr lang="en-US" dirty="0"/>
              <a:t>and soft cheeses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A</a:t>
            </a:r>
            <a:r>
              <a:rPr lang="en-US" baseline="-25000" dirty="0" smtClean="0"/>
              <a:t>W</a:t>
            </a:r>
            <a:r>
              <a:rPr lang="en-US" dirty="0" smtClean="0">
                <a:solidFill>
                  <a:srgbClr val="FF0000"/>
                </a:solidFill>
              </a:rPr>
              <a:t> ≤ 0.85 </a:t>
            </a:r>
            <a:r>
              <a:rPr lang="en-US" dirty="0">
                <a:solidFill>
                  <a:srgbClr val="FF0000"/>
                </a:solidFill>
              </a:rPr>
              <a:t>will not support the growth </a:t>
            </a:r>
            <a:r>
              <a:rPr lang="en-US" dirty="0" smtClean="0">
                <a:solidFill>
                  <a:srgbClr val="FF0000"/>
                </a:solidFill>
              </a:rPr>
              <a:t>of pathogens.</a:t>
            </a:r>
          </a:p>
          <a:p>
            <a:pPr>
              <a:buFont typeface="Wingdings" pitchFamily="2" charset="2"/>
              <a:buChar char="Ø"/>
            </a:pPr>
            <a:endParaRPr lang="en-US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Safer </a:t>
            </a:r>
            <a:r>
              <a:rPr lang="en-US" dirty="0"/>
              <a:t>foods have less moisture. </a:t>
            </a:r>
            <a:r>
              <a:rPr lang="en-US" dirty="0" err="1" smtClean="0"/>
              <a:t>Eg</a:t>
            </a:r>
            <a:r>
              <a:rPr lang="en-US" dirty="0" smtClean="0"/>
              <a:t>: Dry </a:t>
            </a:r>
            <a:r>
              <a:rPr lang="en-US" dirty="0"/>
              <a:t>foods </a:t>
            </a:r>
            <a:r>
              <a:rPr lang="en-US" dirty="0" smtClean="0"/>
              <a:t>such as crackers</a:t>
            </a:r>
            <a:r>
              <a:rPr lang="en-US" dirty="0"/>
              <a:t>, </a:t>
            </a:r>
            <a:r>
              <a:rPr lang="en-US" dirty="0" smtClean="0"/>
              <a:t>cereal etc.</a:t>
            </a:r>
            <a:endParaRPr lang="en-US" dirty="0"/>
          </a:p>
          <a:p>
            <a:pPr marL="0" indent="0">
              <a:buFont typeface="Wingdings" pitchFamily="2" charset="2"/>
              <a:buChar char="Ø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5257800"/>
            <a:ext cx="2743200" cy="1600200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650" y="5257800"/>
            <a:ext cx="2800350" cy="157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1599"/>
            <a:ext cx="3295650" cy="1676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861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&amp; A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What factors  affect  microbial growth?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Which of these food is not a PHF? Why?</a:t>
            </a:r>
          </a:p>
          <a:p>
            <a:pPr marL="694944" lvl="2" indent="-457200">
              <a:buFont typeface="+mj-lt"/>
              <a:buAutoNum type="alphaLcParenR"/>
            </a:pPr>
            <a:r>
              <a:rPr lang="en-US" sz="2000" dirty="0" smtClean="0"/>
              <a:t>Meat</a:t>
            </a:r>
          </a:p>
          <a:p>
            <a:pPr marL="694944" lvl="2" indent="-457200">
              <a:buFont typeface="+mj-lt"/>
              <a:buAutoNum type="alphaLcParenR"/>
            </a:pPr>
            <a:r>
              <a:rPr lang="en-US" sz="2000" dirty="0" smtClean="0"/>
              <a:t>Egg</a:t>
            </a:r>
          </a:p>
          <a:p>
            <a:pPr marL="694944" lvl="2" indent="-457200">
              <a:buFont typeface="+mj-lt"/>
              <a:buAutoNum type="alphaLcParenR"/>
            </a:pPr>
            <a:r>
              <a:rPr lang="en-US" sz="2000" dirty="0" smtClean="0"/>
              <a:t>Cereal</a:t>
            </a:r>
          </a:p>
          <a:p>
            <a:pPr marL="694944" lvl="2" indent="-457200">
              <a:buFont typeface="+mj-lt"/>
              <a:buAutoNum type="alphaLcParenR"/>
            </a:pPr>
            <a:r>
              <a:rPr lang="en-US" sz="2000" dirty="0" smtClean="0"/>
              <a:t>Yogurt</a:t>
            </a:r>
          </a:p>
          <a:p>
            <a:pPr marL="694944" lvl="2" indent="-457200">
              <a:buFont typeface="+mj-lt"/>
              <a:buAutoNum type="alphaLcParenR"/>
            </a:pPr>
            <a:r>
              <a:rPr lang="en-US" sz="2000" dirty="0" smtClean="0"/>
              <a:t>Fish</a:t>
            </a:r>
          </a:p>
          <a:p>
            <a:pPr marL="694944" lvl="2" indent="-457200">
              <a:buFont typeface="+mj-lt"/>
              <a:buAutoNum type="alphaLcParenR"/>
            </a:pPr>
            <a:r>
              <a:rPr lang="en-US" sz="2000" dirty="0" smtClean="0"/>
              <a:t>milk.</a:t>
            </a:r>
          </a:p>
          <a:p>
            <a:endParaRPr lang="en-US" sz="2000" dirty="0"/>
          </a:p>
        </p:txBody>
      </p:sp>
      <p:pic>
        <p:nvPicPr>
          <p:cNvPr id="2054" name="Picture 6" descr="https://encrypted-tbn2.google.com/images?q=tbn:ANd9GcQJTE6mQ7waX7ey-HwLBVT1Pt9TPWPc20FiFLwT_CL94MErfrX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066800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food become unsafe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8229600" cy="4572000"/>
          </a:xfrm>
        </p:spPr>
        <p:txBody>
          <a:bodyPr numCol="2">
            <a:normAutofit fontScale="92500" lnSpcReduction="20000"/>
          </a:bodyPr>
          <a:lstStyle/>
          <a:p>
            <a:endParaRPr lang="en-US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600" dirty="0" smtClean="0">
                <a:solidFill>
                  <a:srgbClr val="FF0000"/>
                </a:solidFill>
              </a:rPr>
              <a:t>Key safety practices</a:t>
            </a:r>
          </a:p>
          <a:p>
            <a:endParaRPr lang="en-US" sz="2600" dirty="0" smtClean="0">
              <a:solidFill>
                <a:srgbClr val="FF000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Time-Temperature abuse </a:t>
            </a:r>
          </a:p>
          <a:p>
            <a:pPr lvl="1">
              <a:buFont typeface="Arial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Cross-contamination</a:t>
            </a:r>
          </a:p>
          <a:p>
            <a:pPr lvl="1">
              <a:buFont typeface="Arial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Poor personal hygiene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FF0000"/>
                </a:solidFill>
              </a:rPr>
              <a:t>Time-Temperature abuse</a:t>
            </a: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Failing to hold, store or thaw food at required temperature.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Failing to properly cool foods. </a:t>
            </a:r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Failing to cook or reheat foods to temperatures that kill microorganisms</a:t>
            </a:r>
            <a:r>
              <a:rPr lang="en-US" dirty="0" smtClean="0"/>
              <a:t>.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4" name="Picture 2" descr="https://encrypted-tbn1.google.com/images?q=tbn:ANd9GcRxfRJY-4xQFhKTDYIICUIYlN6uOuEuVaIqiG-VHqcQ8oWJCwc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5105401"/>
            <a:ext cx="5486400" cy="1719262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29201"/>
            <a:ext cx="3581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438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1143000"/>
          </a:xfrm>
        </p:spPr>
        <p:txBody>
          <a:bodyPr/>
          <a:lstStyle/>
          <a:p>
            <a:r>
              <a:rPr lang="en-US" dirty="0"/>
              <a:t>Thawing </a:t>
            </a:r>
            <a:r>
              <a:rPr lang="en-US" dirty="0" smtClean="0"/>
              <a:t>foods </a:t>
            </a:r>
            <a:r>
              <a:rPr lang="en-US" dirty="0"/>
              <a:t>s</a:t>
            </a:r>
            <a:r>
              <a:rPr lang="en-US" dirty="0" smtClean="0"/>
              <a:t>afely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6019800" cy="40386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Food can be thawed in:</a:t>
            </a:r>
          </a:p>
          <a:p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The refrigerator </a:t>
            </a:r>
            <a:r>
              <a:rPr lang="en-US" dirty="0"/>
              <a:t>at </a:t>
            </a:r>
            <a:r>
              <a:rPr lang="en-US" dirty="0" smtClean="0"/>
              <a:t>41 </a:t>
            </a:r>
            <a:r>
              <a:rPr lang="en-US" dirty="0"/>
              <a:t>F or less</a:t>
            </a:r>
            <a:r>
              <a:rPr lang="en-US" dirty="0" smtClean="0"/>
              <a:t>.</a:t>
            </a:r>
          </a:p>
          <a:p>
            <a:pPr lvl="1">
              <a:buNone/>
            </a:pPr>
            <a:endParaRPr lang="en-US" dirty="0"/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Running</a:t>
            </a:r>
            <a:r>
              <a:rPr lang="en-US" dirty="0" smtClean="0"/>
              <a:t> </a:t>
            </a:r>
            <a:r>
              <a:rPr lang="en-US" dirty="0"/>
              <a:t>potable water </a:t>
            </a:r>
            <a:r>
              <a:rPr lang="en-US" dirty="0" smtClean="0"/>
              <a:t>at 70 F.</a:t>
            </a:r>
          </a:p>
          <a:p>
            <a:pPr lvl="1">
              <a:buNone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Microwave oven</a:t>
            </a:r>
          </a:p>
          <a:p>
            <a:pPr lvl="1">
              <a:buNone/>
            </a:pPr>
            <a:endParaRPr lang="en-US" dirty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As  part of cooking</a:t>
            </a:r>
            <a:endParaRPr lang="en-US" dirty="0"/>
          </a:p>
        </p:txBody>
      </p:sp>
      <p:pic>
        <p:nvPicPr>
          <p:cNvPr id="2050" name="Picture 2" descr="http://www.instablogsimages.com/images/2007/01/12/thaws_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28600"/>
            <a:ext cx="2590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3.gstatic.com/images?q=tbn:ANd9GcQzm9ZvYd-g9KSuiYywqWXt8YiJvURlqQU6rcCAn2SpxHiXcvRJJ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49" y="3581400"/>
            <a:ext cx="2528888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t3.gstatic.com/images?q=tbn:ANd9GcTwgfpf-v5ffP0Qar5XrRq1-G4pDOvbE1gNgjgdUv6wEauTr2Z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5353050"/>
            <a:ext cx="2667000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49" y="1752600"/>
            <a:ext cx="254317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515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foods safely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553200" cy="47244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Store hot food in </a:t>
            </a:r>
            <a:r>
              <a:rPr lang="en-US" dirty="0"/>
              <a:t>smaller </a:t>
            </a:r>
            <a:r>
              <a:rPr lang="en-US" dirty="0" smtClean="0"/>
              <a:t>quantities.</a:t>
            </a:r>
          </a:p>
          <a:p>
            <a:pPr marL="0" indent="0"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Use ice </a:t>
            </a:r>
            <a:r>
              <a:rPr lang="en-US" dirty="0"/>
              <a:t>to bring food </a:t>
            </a:r>
            <a:r>
              <a:rPr lang="en-US" dirty="0" smtClean="0"/>
              <a:t>temperatures </a:t>
            </a:r>
            <a:r>
              <a:rPr lang="en-US" dirty="0"/>
              <a:t>down quickly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Stir food  with cold paddles.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1026" name="Picture 2" descr="http://1.bp.blogspot.com/_P24UFU-ZOTs/TFMGEJ737-I/AAAAAAAAAHs/8gVlx3tn1tE/s1600/3+Circulating+Wat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657600"/>
            <a:ext cx="22098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i-cdn.apartmenttherapy.com/uimages/kitchen/2008_12_4-CoolingPaddl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5334000"/>
            <a:ext cx="22098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encrypted-tbn3.google.com/images?q=tbn:ANd9GcQLyfgVY_SLfBwUGyeLLdfs5ZdxQagSnGaMkXVeTukl1au-ZsOwi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29201"/>
            <a:ext cx="1828800" cy="1828800"/>
          </a:xfrm>
          <a:prstGeom prst="rect">
            <a:avLst/>
          </a:prstGeom>
          <a:noFill/>
        </p:spPr>
      </p:pic>
      <p:pic>
        <p:nvPicPr>
          <p:cNvPr id="8198" name="Picture 6" descr="https://encrypted-tbn2.google.com/images?q=tbn:ANd9GcSFUo4sIYZ1bu6GIU667DZZx_hGqc_KsIP-lT3cvPAxsjHGHMZ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7000" y="5029200"/>
            <a:ext cx="1676400" cy="1828800"/>
          </a:xfrm>
          <a:prstGeom prst="rect">
            <a:avLst/>
          </a:prstGeom>
          <a:noFill/>
        </p:spPr>
      </p:pic>
      <p:pic>
        <p:nvPicPr>
          <p:cNvPr id="8200" name="Picture 8" descr="https://encrypted-tbn2.google.com/images?q=tbn:ANd9GcS4HRY0tCpYDedVoIf5Y5Kwkl03ZKPESj7eBGxxA0k_Sk8BEEfS0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5029200"/>
            <a:ext cx="1676400" cy="1828800"/>
          </a:xfrm>
          <a:prstGeom prst="rect">
            <a:avLst/>
          </a:prstGeom>
          <a:noFill/>
        </p:spPr>
      </p:pic>
      <p:pic>
        <p:nvPicPr>
          <p:cNvPr id="8202" name="Picture 10" descr="https://encrypted-tbn0.google.com/images?q=tbn:ANd9GcQ5JY88SF8rhwmaw2jz2NY_g5SEWqSw2qtbBVZrV5b8e49QroIoj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34200" y="1828800"/>
            <a:ext cx="2209800" cy="16383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5174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95170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Cross-contamination and prevention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6324600" cy="2971800"/>
          </a:xfrm>
        </p:spPr>
        <p:txBody>
          <a:bodyPr>
            <a:normAutofit/>
          </a:bodyPr>
          <a:lstStyle/>
          <a:p>
            <a:pPr marL="742950" lvl="2" indent="-342900">
              <a:buFont typeface="Arial" pitchFamily="34" charset="0"/>
              <a:buChar char="•"/>
            </a:pPr>
            <a:r>
              <a:rPr lang="en-US" sz="2200" dirty="0" smtClean="0"/>
              <a:t>Keep Kitchen towel clean.</a:t>
            </a:r>
          </a:p>
          <a:p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Do not touch contaminated (usually raw) food and then touch cooked or ready-to-eat food.</a:t>
            </a:r>
          </a:p>
          <a:p>
            <a:pPr marL="457200" lvl="1" indent="0">
              <a:buNone/>
            </a:pPr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Use separate cutting board for raw and ready-to-eat foods.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4419600"/>
            <a:ext cx="2621280" cy="2438400"/>
          </a:xfr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419600"/>
            <a:ext cx="262128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848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85800"/>
            <a:ext cx="3948113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762000"/>
            <a:ext cx="42672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152400"/>
            <a:ext cx="67424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PREVENTING CROSS-CONTAMINATION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5791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Do not allow raw food to touch or drip fluids onto cooked or ready-to-eat food.</a:t>
            </a:r>
          </a:p>
        </p:txBody>
      </p:sp>
    </p:spTree>
    <p:extLst>
      <p:ext uri="{BB962C8B-B14F-4D97-AF65-F5344CB8AC3E}">
        <p14:creationId xmlns:p14="http://schemas.microsoft.com/office/powerpoint/2010/main" val="16043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Poor </a:t>
            </a:r>
            <a:r>
              <a:rPr lang="en-US" dirty="0"/>
              <a:t>Personal Hygiene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524000"/>
            <a:ext cx="5181600" cy="3886200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/>
              <a:t>Failure to properly wash hands after using restroom</a:t>
            </a:r>
            <a:r>
              <a:rPr lang="en-US" dirty="0" smtClean="0"/>
              <a:t>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/>
              <a:t>Coughing or sneezing on </a:t>
            </a:r>
            <a:r>
              <a:rPr lang="en-US" dirty="0" smtClean="0"/>
              <a:t>food.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/>
              <a:t>Touching or scratching </a:t>
            </a:r>
            <a:r>
              <a:rPr lang="en-US" dirty="0" smtClean="0"/>
              <a:t>sores</a:t>
            </a:r>
            <a:r>
              <a:rPr lang="en-US" dirty="0"/>
              <a:t>, cuts, or boils and then touch food.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615" y="2743200"/>
            <a:ext cx="2668385" cy="2132215"/>
          </a:xfrm>
        </p:spPr>
      </p:pic>
      <p:pic>
        <p:nvPicPr>
          <p:cNvPr id="6146" name="Picture 2" descr="https://encrypted-tbn2.google.com/images?q=tbn:ANd9GcQ2CdVS0XQYOC5zQVXzxNBBr1NkYTLUhvnfBi4paxxc3i_57n_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1" y="762000"/>
            <a:ext cx="2590800" cy="1847851"/>
          </a:xfrm>
          <a:prstGeom prst="rect">
            <a:avLst/>
          </a:prstGeom>
          <a:noFill/>
        </p:spPr>
      </p:pic>
      <p:pic>
        <p:nvPicPr>
          <p:cNvPr id="6148" name="Picture 4" descr="https://encrypted-tbn2.google.com/images?q=tbn:ANd9GcS7RTDQorttIeQae90xN8EoZbVHhkfF7wI2b2Yi4-2WSSccl6O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5029200"/>
            <a:ext cx="2590800" cy="1828800"/>
          </a:xfrm>
          <a:prstGeom prst="rect">
            <a:avLst/>
          </a:prstGeom>
          <a:noFill/>
        </p:spPr>
      </p:pic>
      <p:pic>
        <p:nvPicPr>
          <p:cNvPr id="6150" name="Picture 6" descr="https://encrypted-tbn2.google.com/images?q=tbn:ANd9GcTqpFHOfp4XoTh1NOkuata7LMghXQp8tL2GTMIrwi1FL4crM3W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5486400"/>
            <a:ext cx="4267200" cy="137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4381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685800"/>
          </a:xfrm>
        </p:spPr>
        <p:txBody>
          <a:bodyPr>
            <a:noAutofit/>
          </a:bodyPr>
          <a:lstStyle/>
          <a:p>
            <a:r>
              <a:rPr lang="en-US" sz="2800" b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</a:rPr>
              <a:t>Fight germs through proper </a:t>
            </a:r>
            <a:r>
              <a:rPr lang="en-US" sz="2800" b="0" dirty="0" err="1" smtClean="0">
                <a:ln w="6350">
                  <a:solidFill>
                    <a:schemeClr val="accent1">
                      <a:shade val="43000"/>
                    </a:schemeClr>
                  </a:solidFill>
                </a:ln>
              </a:rPr>
              <a:t>handwashing</a:t>
            </a:r>
            <a:endParaRPr lang="en-US" sz="2800" b="0" dirty="0">
              <a:ln w="6350">
                <a:solidFill>
                  <a:schemeClr val="accent1">
                    <a:shade val="43000"/>
                  </a:schemeClr>
                </a:solidFill>
              </a:ln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81000" y="1219200"/>
            <a:ext cx="4038600" cy="4191000"/>
          </a:xfrm>
        </p:spPr>
        <p:txBody>
          <a:bodyPr>
            <a:normAutofit fontScale="92500" lnSpcReduction="10000"/>
          </a:bodyPr>
          <a:lstStyle/>
          <a:p>
            <a:pPr marL="514350" indent="-457200">
              <a:buFont typeface="Arial" pitchFamily="34" charset="0"/>
              <a:buChar char="•"/>
            </a:pPr>
            <a:r>
              <a:rPr lang="en-US" dirty="0"/>
              <a:t>Wet </a:t>
            </a:r>
            <a:r>
              <a:rPr lang="en-US" dirty="0" smtClean="0"/>
              <a:t>hands. </a:t>
            </a:r>
          </a:p>
          <a:p>
            <a:pPr marL="400050">
              <a:buFont typeface="Arial" pitchFamily="34" charset="0"/>
              <a:buChar char="•"/>
            </a:pPr>
            <a:endParaRPr lang="en-US" dirty="0"/>
          </a:p>
          <a:p>
            <a:pPr marL="514350" indent="-457200">
              <a:buFont typeface="Arial" pitchFamily="34" charset="0"/>
              <a:buChar char="•"/>
            </a:pPr>
            <a:r>
              <a:rPr lang="en-US" dirty="0"/>
              <a:t>Lather and scrub hands for 20 </a:t>
            </a:r>
            <a:r>
              <a:rPr lang="en-US" dirty="0" smtClean="0"/>
              <a:t>sec.</a:t>
            </a:r>
          </a:p>
          <a:p>
            <a:pPr marL="400050">
              <a:buFont typeface="Arial" pitchFamily="34" charset="0"/>
              <a:buChar char="•"/>
            </a:pPr>
            <a:endParaRPr lang="en-US" dirty="0"/>
          </a:p>
          <a:p>
            <a:pPr marL="514350" indent="-457200">
              <a:buFont typeface="Arial" pitchFamily="34" charset="0"/>
              <a:buChar char="•"/>
            </a:pPr>
            <a:r>
              <a:rPr lang="en-US" dirty="0"/>
              <a:t>Rinse for 10 </a:t>
            </a:r>
            <a:r>
              <a:rPr lang="en-US" dirty="0" smtClean="0"/>
              <a:t>sec.</a:t>
            </a:r>
          </a:p>
          <a:p>
            <a:pPr marL="514350" indent="-457200">
              <a:buFont typeface="Arial" pitchFamily="34" charset="0"/>
              <a:buChar char="•"/>
            </a:pPr>
            <a:endParaRPr lang="en-US" dirty="0" smtClean="0"/>
          </a:p>
          <a:p>
            <a:pPr marL="514350" indent="-457200">
              <a:buFont typeface="Arial" pitchFamily="34" charset="0"/>
              <a:buChar char="•"/>
            </a:pPr>
            <a:r>
              <a:rPr lang="en-US" dirty="0" smtClean="0"/>
              <a:t>Close tap with towel, </a:t>
            </a:r>
            <a:r>
              <a:rPr lang="en-US" dirty="0" smtClean="0">
                <a:solidFill>
                  <a:srgbClr val="FF0000"/>
                </a:solidFill>
              </a:rPr>
              <a:t>NOT with washed hand!!</a:t>
            </a:r>
          </a:p>
          <a:p>
            <a:pPr marL="400050">
              <a:buFont typeface="Arial" pitchFamily="34" charset="0"/>
              <a:buChar char="•"/>
            </a:pPr>
            <a:endParaRPr lang="en-US" dirty="0"/>
          </a:p>
          <a:p>
            <a:pPr marL="514350" indent="-457200">
              <a:buFont typeface="Arial" pitchFamily="34" charset="0"/>
              <a:buChar char="•"/>
            </a:pPr>
            <a:r>
              <a:rPr lang="en-US" dirty="0"/>
              <a:t>Dry with towel</a:t>
            </a:r>
            <a:r>
              <a:rPr lang="en-US" dirty="0" smtClean="0"/>
              <a:t>.</a:t>
            </a:r>
          </a:p>
          <a:p>
            <a:pPr marL="514350" indent="-45720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53000" y="6400800"/>
            <a:ext cx="3016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weltschmertzed.blogspot.com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19200"/>
            <a:ext cx="4572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703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Overview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5867400" cy="3276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Introduction</a:t>
            </a:r>
          </a:p>
          <a:p>
            <a:pPr marL="294894" lvl="1" indent="-285750">
              <a:buFont typeface="Wingdings" pitchFamily="2" charset="2"/>
              <a:buChar char="Ø"/>
            </a:pPr>
            <a:r>
              <a:rPr lang="en-US" dirty="0" smtClean="0"/>
              <a:t>Factors affecting microbial growth</a:t>
            </a:r>
          </a:p>
          <a:p>
            <a:pPr marL="294894" lvl="1" indent="-285750">
              <a:buFont typeface="Wingdings" pitchFamily="2" charset="2"/>
              <a:buChar char="Ø"/>
            </a:pPr>
            <a:r>
              <a:rPr lang="en-US" dirty="0" smtClean="0"/>
              <a:t>How food become unsafe</a:t>
            </a:r>
          </a:p>
          <a:p>
            <a:pPr marL="294894" lvl="1" indent="-285750">
              <a:buFont typeface="Wingdings" pitchFamily="2" charset="2"/>
              <a:buChar char="Ø"/>
            </a:pPr>
            <a:r>
              <a:rPr lang="en-US" dirty="0" smtClean="0"/>
              <a:t>Key practices for ensuring food safety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Conclusion</a:t>
            </a:r>
          </a:p>
          <a:p>
            <a:endParaRPr lang="en-US" dirty="0"/>
          </a:p>
        </p:txBody>
      </p:sp>
      <p:pic>
        <p:nvPicPr>
          <p:cNvPr id="1028" name="Picture 4" descr="http://images.yourdictionary.com/images/definitions/lg/food-servic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75" y="4724400"/>
            <a:ext cx="3590925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https://encrypted-tbn1.google.com/images?q=tbn:ANd9GcQfBVgu9DDNEvHIi3fhY6QiwOjuPjxRwRpd1QvFMHW9veDRLhhi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4724400"/>
            <a:ext cx="2943225" cy="2133600"/>
          </a:xfrm>
          <a:prstGeom prst="rect">
            <a:avLst/>
          </a:prstGeom>
          <a:noFill/>
        </p:spPr>
      </p:pic>
      <p:pic>
        <p:nvPicPr>
          <p:cNvPr id="21508" name="Picture 4" descr="https://encrypted-tbn1.google.com/images?q=tbn:ANd9GcQQagDb7zpiTvkfQxE6areaic52jzddrzhNwW-LDwCyU0wKaX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724401"/>
            <a:ext cx="2628900" cy="2133600"/>
          </a:xfrm>
          <a:prstGeom prst="rect">
            <a:avLst/>
          </a:prstGeom>
          <a:noFill/>
        </p:spPr>
      </p:pic>
      <p:pic>
        <p:nvPicPr>
          <p:cNvPr id="7" name="Picture 2" descr="http://t3.gstatic.com/images?q=tbn:ANd9GcTmj7v7yVQvfy8aymYTjpQsBm3Y2QLCUb9aRUpwIpXapwRoveZ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95571" y="2514600"/>
            <a:ext cx="2648429" cy="2209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683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&amp; A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6873240" cy="3579849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What are the key practices for ensuring food safety.</a:t>
            </a:r>
          </a:p>
          <a:p>
            <a:pPr marL="0" indent="0"/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s://encrypted-tbn2.google.com/images?q=tbn:ANd9GcR_Pz9ZSDrROpHyPhjpwfHadkRu7QunGsKATg4W4O9iix2n0Tbuz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590800"/>
            <a:ext cx="1609725" cy="1647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pic>
        <p:nvPicPr>
          <p:cNvPr id="4" name="Content Placeholder 3" descr="gri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981200"/>
            <a:ext cx="4991084" cy="3579812"/>
          </a:xfrm>
        </p:spPr>
      </p:pic>
      <p:pic>
        <p:nvPicPr>
          <p:cNvPr id="5" name="Picture 4" descr="https://encrypted-tbn2.google.com/images?q=tbn:ANd9GcS9QbWxDkU35Li0JjQK-bMTQGBurEH1e_HI2gE7jgoCnUoWzeyVV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13" y="152400"/>
            <a:ext cx="2643187" cy="251460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2590800"/>
            <a:ext cx="26289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https://encrypted-tbn1.google.com/images?q=tbn:ANd9GcSKhYYongC6R-j8jHW5WKB1WGdcJ6wZYSV_oJStb5ocHmRRVXjP1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5100" y="5029200"/>
            <a:ext cx="26289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3600" y="68580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705600" y="68580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5" y="1542223"/>
            <a:ext cx="4363915" cy="4248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328" y="1531744"/>
            <a:ext cx="4114800" cy="479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066800"/>
            <a:ext cx="5629275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ttps://encrypted-tbn1.google.com/images?q=tbn:ANd9GcSjPX7WWxLP5PKCwooXjX_itD2racjFGkxgqI-Enb_s6yDfye_u_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81400"/>
            <a:ext cx="2253594" cy="3276600"/>
          </a:xfrm>
          <a:prstGeom prst="rect">
            <a:avLst/>
          </a:prstGeom>
          <a:noFill/>
        </p:spPr>
      </p:pic>
      <p:pic>
        <p:nvPicPr>
          <p:cNvPr id="3076" name="Picture 4" descr="https://encrypted-tbn2.google.com/images?q=tbn:ANd9GcTLbIXvuOQiHhxifGxhoHflBI_F0_btNaQw9NHBf2VenbccZ4E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3505200"/>
            <a:ext cx="23622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6816824" cy="45259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Food safety is a scientific discipline describing handling, preparation, and storage of food in ways that prevent </a:t>
            </a:r>
            <a:r>
              <a:rPr lang="en-US" sz="2400" dirty="0" err="1" smtClean="0"/>
              <a:t>foodborne</a:t>
            </a:r>
            <a:r>
              <a:rPr lang="en-US" sz="2400" dirty="0" smtClean="0"/>
              <a:t> illness. 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Several </a:t>
            </a:r>
            <a:r>
              <a:rPr lang="en-US" sz="2400" dirty="0"/>
              <a:t>foods are recalled as a result of </a:t>
            </a:r>
            <a:r>
              <a:rPr lang="en-US" sz="2400" dirty="0" smtClean="0"/>
              <a:t>microbial contamination</a:t>
            </a:r>
            <a:r>
              <a:rPr lang="en-US" sz="2400" dirty="0"/>
              <a:t>. </a:t>
            </a: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400" dirty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Food safety cannot be compromised!!!!!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Every year 5000 loss in human lives, 325,000 hospitalization and ~152 billion loss in revenue.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133600"/>
            <a:ext cx="19812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2" name="Picture 2" descr="https://encrypted-tbn2.google.com/images?q=tbn:ANd9GcTpVFv2Z0oWbqvV6NPrrUtjq_I9Kg1JmBlmnLUdJr0P0fcKIwM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181600"/>
            <a:ext cx="2447925" cy="1447801"/>
          </a:xfrm>
          <a:prstGeom prst="rect">
            <a:avLst/>
          </a:prstGeom>
          <a:noFill/>
        </p:spPr>
      </p:pic>
      <p:pic>
        <p:nvPicPr>
          <p:cNvPr id="46084" name="Picture 4" descr="https://encrypted-tbn0.google.com/images?q=tbn:ANd9GcTYG-E0DZddad2OE1yD7zBInkcJ1xXCE21O8wDJ2rrXG6KvZFf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5181600"/>
            <a:ext cx="2219325" cy="1524000"/>
          </a:xfrm>
          <a:prstGeom prst="rect">
            <a:avLst/>
          </a:prstGeom>
          <a:noFill/>
        </p:spPr>
      </p:pic>
      <p:pic>
        <p:nvPicPr>
          <p:cNvPr id="46086" name="Picture 6" descr="https://encrypted-tbn3.google.com/images?q=tbn:ANd9GcSsbXGsPZeXwBVN7kFOnMYC0JjDaNF6ozNYP2OyIdWvxuym2JdP5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5181600"/>
            <a:ext cx="2057400" cy="152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6964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05000" y="68580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53200" y="68580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2" y="1112520"/>
            <a:ext cx="4255190" cy="4754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83707"/>
            <a:ext cx="4648201" cy="4783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458200" cy="139903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Factors affecting microbial growth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115" y="1524000"/>
            <a:ext cx="8229600" cy="49377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/>
              <a:t>F = food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/>
              <a:t>A = </a:t>
            </a:r>
            <a:r>
              <a:rPr lang="en-US" sz="2000" dirty="0" smtClean="0"/>
              <a:t>acidity</a:t>
            </a:r>
            <a:endParaRPr lang="en-US" sz="2000" dirty="0"/>
          </a:p>
          <a:p>
            <a:pPr>
              <a:buFont typeface="Wingdings" pitchFamily="2" charset="2"/>
              <a:buChar char="Ø"/>
            </a:pPr>
            <a:r>
              <a:rPr lang="en-US" sz="2000" dirty="0"/>
              <a:t>T= time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/>
              <a:t>T = temperature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/>
              <a:t>O = oxygen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/>
              <a:t>M = moisture</a:t>
            </a:r>
          </a:p>
        </p:txBody>
      </p:sp>
      <p:pic>
        <p:nvPicPr>
          <p:cNvPr id="32770" name="Picture 2" descr="http://t3.gstatic.com/images?q=tbn:ANd9GcQh1fx2wX8CcI6Y8RnhJf7y0TRoHgkkUW_kP6QXilsvNcZCBF6r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4572000"/>
            <a:ext cx="2590800" cy="228123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1" y="1981200"/>
            <a:ext cx="2590799" cy="258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" y="4495800"/>
            <a:ext cx="66294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Microorganisms growth best in moist protein-rich foods.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</a:rPr>
              <a:t>Potentially hazardous foods (PHF)-</a:t>
            </a:r>
            <a:r>
              <a:rPr lang="en-US" sz="2400" dirty="0" smtClean="0"/>
              <a:t>Moist </a:t>
            </a:r>
            <a:r>
              <a:rPr lang="en-US" sz="2400" dirty="0"/>
              <a:t>protein-rich </a:t>
            </a:r>
            <a:r>
              <a:rPr lang="en-US" sz="2400" dirty="0" smtClean="0"/>
              <a:t>foods.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err="1" smtClean="0"/>
              <a:t>eg</a:t>
            </a:r>
            <a:r>
              <a:rPr lang="en-US" sz="2400" dirty="0" smtClean="0"/>
              <a:t>:(FEMM).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fish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eggs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meat,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milk, </a:t>
            </a:r>
          </a:p>
        </p:txBody>
      </p:sp>
      <p:sp>
        <p:nvSpPr>
          <p:cNvPr id="10242" name="AutoShape 2" descr="data:image/jpeg;base64,/9j/4AAQSkZJRgABAQAAAQABAAD/2wCEAAkGBhMSERUTExQWFRUWGBUYGBcXFRUYGBoXFxYXGhgXGBQXHSYfGBkjHBcVHy8gIycpLCwsGB4xNTAqNSYrLCkBCQoKDgwOGg8PGiwkHyQsLCwsLCwsLCwsLCwsLCwsLCwsLCwsLCwsLCwsLCwsKSwsLCwpLCwsLCwsLCwsLCwsLP/AABEIALcBEwMBIgACEQEDEQH/xAAbAAACAwEBAQAAAAAAAAAAAAAEBQIDBgABB//EADoQAAEDAgQDBgUDAwQCAwAAAAEAAhEDIQQFEjFBUWEGEyJxgZEyobHB8BRC0RUj4QdSYvEzgiRykv/EABkBAAMBAQEAAAAAAAAAAAAAAAECAwAEBf/EACcRAAICAgICAQQCAwAAAAAAAAABAhESIQMxQVETBCJhoTLBFCNx/9oADAMBAAIRAxEAPwDTYzOHOsLBAxK9ZTV9Oko9lCltFMsry3W6+w3UKVBP8spQ1Rm90E8xdUNbpaYP2QQYVCoDqM81Ni82cnOVtFUqRLuibQoVaRaYPFWirG26re6TJutjGvyE8DFMASoyEZh8MANTvmnjx5MDdHuaOApHyWYwDkTn2b6jpbsh8sB5Lj5eZcvM3HpaKxhjDY3oD1/OBTDLqV5QbalkbhXaWl5XZxJKS/BGXQi7ZPgCLXQfZ/NqgcBMt4zyQ+dZh3z7bBXZdh7W9VycXI5TlJey0ljFJmuc6lXaWkAzuCg3zQ2+H6KrBnQQT7I/MINO/EL0/lai5+V+zlrdBODx8hFhwO4C+N0+3bqD3M06gHFoMxIBPzVuP7cuxLWsM0wTNiSSZgA8hufRehGWSsGGz6jjsZh6bdT3NAnTYzc7C3FIsZ2mwLHuYasFu5AJEwLAjc3hfNsZhajazGsJIILvETfT+32K7Omdy0VA0QSASRsY2PzuE7UhvjN9he1WFqP7sVNLonx232E7J7+ldvuF8Sq4wNYHwPEJaQPSDy4JtgM9xc0+5qOkC25t0aZEfdMoM3xH1XSV6EvyrP6zqP8AdpRUFpix/wCUL3vam5d8gPskboTBjCF6gxjTa0+R/lWHGtG8jz/whkgYsIXKmti2s06jGogN6k7KOJzBjGOeTZszFzYwYHFMKELoWcq9tqQJhjnNgQdi6eTTwRGA7V0qjg0g0y4At1EXmbedkG0g0x0vFGlWa4S1wI6EH6KaICK9XLljGep0kQymh34qF5+sPP5Ln+SJf45DPDsumuCeBZZynmLhy9kRSzRx/bHkSoctvcVsZQ8MZ4/BuLtQuOSHGGfBJaVS/N3jYx81X/WKv+75BJ8Slt6ZqYS2k47NPsiqeXEjxGEAM6qdPZU4jHPeLuI8kr4sVaV/oNN/gZ1cRRoiSZKz2Z9oy+zbBVV8u1G73H2UWZO0bErg5eL6rlVUkvS/svBccd3bB8PQLjJTzBtiIVWEYGbiR0MH6JlRzCi24aZ6wm4vpZccbeheSdvQZQwwjU+yznaPtKDNOml/aLtNUcdABb5j6LM16RLTzKlycr5f9cdR8+2aPHX3Mf4CmTG1+K0eBpAAQvnmEc9ghpITTL8wxMw15I6gH6ro4uJQ0hZ7N5TogndA9r8+bQok+gHNx2CWVhXc0nW/aYHDyiFjc4Gt2io5xDTIl7veDtuu6P075o49Lz/z0JCO7EPfkvJMC/iB4kk+xTbD0hqFQbRBB5fyqaWW0506ieRNz7plhKAaANyOF/ovYjx1opj7Gz8Praxw3aZHtB+Str5W7EAsiJieQHNV5fTizZhx8PEeg53WwwGCDB14ocksEZ6BMp7PUqFNrQA4tHxOAJnienoi3UANhHki3MVVRcVtkiFMnzj3RDIP8IF0gyDdXNqaomx6JkboU5w/uzqmAURXqaqYdzC9zIhzS14sQRPC4+qGyjx0zT/cwkeY4JJIa7VmS7SZpUFWm0v8AB0tIFiDJg78rIPCdoNVTRolzqljJAa3TBAAte5M8gnfansyazCBGtt2E8HcvI7LF5dU7qodbYdseYOxCrBKSoSSTZr8BhwKZng50eRMDyUcywneQ1jdTjMnkLb9Nlf2foOxDjEhnE9eQ6rXnBtY3S0QBy/nin5Wlodr2Y/LcrxVEzhxpH7i8RrnjDv2jhZbVmaARrEHjxE+yGDSBcn3QbgSenGVzptdE8EzQgzcLlmhgHuuNj/yI+ULlTMHxlbxdE4fDc1KnQm/BERC5YKjqk7Id2OS4lSXkKhMq0SptpKzZcSjQLI6F73a9BXsrAIFi9aFOVxWsxFwVFRqIJVVVhiULCkBV2AiCAehH5CVPwImR7H+UyrkhC97JupT44y7RRJohhKDQb2J5/Y7JzRw4GyWNPPZE0qhbsfQ3H+Fzy+mrcWKwvG5vRpNIdULXEcN46civn2ZVw57oDnDVdxPiGoiDPH2R/avC1nEvDA5vMXI6Ra26WYBrf3yCbWkm44bgL1vpOPFd7DFUU4fQHgGQZjiQT06+S0zaIIHDa6WOYykwnQHQdUWjV/ujhPFQy/HvryaQ0mRMSRH2Xd/HsbZrMiw47wcgNXMGP3A8DJ2Wni081mOzssa7Wz+463hg243laJ9Z0bAch9pC4uaScicuybquyk5qS/qqgeJZMTIaefGdk5pYhrhaQbW+ygadA9Wnvuq2uix/PNFuOyj3QN+KJMrqMD2Fpg2SWkDRrzsHW/hNass2+iW544OEj8KcVd0GYupqErKNydtfG03aQ5gDjU5GPgtxkn5K3Nc30U9UxIvfjH1TfsZlz2sNV5adYEQZtvv7fNRtqWjqjBKDkx5hMKym3wtDZ4AAfTioVXcUTVf6oWoPZNRzN2wfFPgeanRo2aDufpuV4aUkE7ckSy0k8AiNZ1hZcltTHCSuSlaIaV6LcFdoC9hJYKKb8gpN6r3SptprJtmaRw8l0DkpbKDnLWZROkDgvNYUSu7klC2HFHverjWKre0hUl62RsAkYu9wiWVmkJU8lDOrweSOQHAbYjDcrhBPw4leUs0I5FF0cUypwEo68A2gXuwF61wV+JoWkbIJp5pbCthBAKVZnkdJ8m7Tzba/UbFMtVlU9uqyZSceh1EzdHs9VdVjUG0hdzh8Tze0Hay1WX5ewaWUwGg8h7k8/VdSZwFgmGEBaQ6JtcfwVfOUls09IuGCFISLzxKhiahgN2III6xsJ4TzRhGtkERP4PsleZ0XBrY3DgPTcEH3Hqlf5OddivDZo4vcYkbRttsmWHNQmw36hKaDdbtTBxItbbY9ZTjCUiNz6LUFsKxD9LQTM85BHoAl2FzkB0F1t72TKs4OBaTFuizeYZGXSQYPQW9Ukou7QYuNUzT0Ma2oIQma4URbikuTufSgPMcgf5RuY446Jtz3Ry1sK496Mhj3mpVpUIkueAB15+m/ovptCg2mxrGiA0ALEdicJ32PrVo8NFoY0nbW/4j56QB/wC3Vbx6UMnqipypqIghVVzAn091RIicKeyHzPFd2w9ZRbqg0yeSy+e1zUOmSBYADqd+izGgrZnnZ49xlrTHBctdhKFNjGt0tsOO97/deJcX7LfKvQy7sLx1A77joqG1eaKpYiEiQGwfSrA1F+F29iq6rNPkmcaBlYOWqtyucVBwSUOmRAU2WUCulFGZfAVNVm/56qo1VzXE/wDZR7BQPVMIHFCRKZYhtp4pRUcpyQ8QR7iNlA4stMj86qxypqMO6VDNDnD5vIjcHnf6QrgGnlfqVjziDTfHDh5Jph8dqgc09iY+h46o0deqppVJJTrB9mB3eqq4zxDSAB0niVQ/s5AJpuJ84+wTOEuwR5IlODItO3ELQYfBsDGw6S7bzPrwWZdg61O5abcQQfpdMMkxW59I+ting60bkVq0xxiMNpNvY7hDPHNWvxs/nyuqHVAmZAAp5eGmG/DM+V1IUjq+Y8kYF5VFgAJ2/wClkwMoYdR223XOuLbcV4+gS7YBsc4U+7INojlJRFAcRhmu4SOISjMMrfH9q/GHGJ6B38rSNomTtdetpHYwQkx9jqTXQt7IU+6ohrhpe4l7xyc48T0ED0T97pS9+HB4QeYJXgxIbYu+6FUPkmHCqJ81VVqiYO/5xQ9GqDcGbqvEtc64InrKdWBpeCjG5oRaJj8udgk2o6idy7d37WngATufJE/0l5cS9wMngCfYGwUn5e50aRJm5c73P0CZoF1pFbaxcJ8PqTNrLkvrZVitRhjIkx/cGy5YSjZMpW8PsVIt5he1KZEbKx8AWEqZiiLWv5bqmrjdDZJ5yDv4RJtvtdJ817V0mVWUyQ2JDnzMOi0aZkSCCCPdZXMcy71z3Azv8TZkeZvp6eSRy9Gs2OYZqGse5rmy1sxMnzvy5IfIs9biKQeTDrgiORiR0NvdfP8AE1PhqgXLTMTBIMXHE2HnxUMBm1UUWMp6pY4uMcZcC5hIvpMNtzSqVgXI72fVO+HAz6KxpWCxPaV5dpDYFtjIJngQZFk1wPaQFjnEwW7/AGN/yQrKLas6LvSNFUYq++4Ai2+3Hb6rP1u1o0ghpJINtQBkAfWVmqrC0EgkgHURImReCOlr8Y4JZJxFlOjfUsU1wOkh0GLc+SBxG5WSyrPnU2PDQLmZdztFtrX+Sv8A65/zLnQSbWk/ZDFtXRo8j7oeuUDsl+DzTvBJEHl+eivqVlNounYHm9TS0O6x7rT9gcmqVf8A5DwO7AOidydtYHAC9+fksxVY2qW03u0tc5oJEEi/CVvMMRTYKQcTSptDGDaQABLo3KpBCzt6QbiMSGvMHUDFhMCOXMq2jjdMG/UCI8vJD4Oi3RqiCSfQbKYYrURetIIOYMNrieY/he4XBU3SQAev5vy9ED+mta/RDkvbBEjgtQtjw5a3r7qs4Jg5nzKWtzJ4BBMx9Fd/VJifwLJADxQHBed3CppYoOs0+aKIMcLfWd0aAUvZ0VZYiXDdV7paMUkKt74VjwgMfi9O26boyTb0U4jGmSEvqPkyrG13E3+i8Icf2j2UW7OhRoqD4MgkeRV1POos73UXUoFwD6/gSzGFoN7ee3yS20NjZoqOPY7iAvH1A0zq+Swmb4zQQGnxWNriLxsq29p3ta5z4JFgOc/QK26sjKNH0cXvZcvi+Iz+q5xcXVDJ4OcB6CdlyaiVH3RmMa4C1og+fO3osl2uzB9B7NLiBuNJMgkfubsREq3N2uw3wvs6QJ2nkeXC+6y7e0rwSD/daGFrSZEB1/WLb8VySlejT1oCxulz3F7/ABAk6YIMkzbhBkodrIi5g9T9FaxmoXGombwBv5Lx+HLQJ3QjFgjDyWPwo7qd4k+pS39O4UyQ5oAA5STIkSNufVMKmPGiAkj8X8TP91+noq1iCSocUGB+HLg9o8Wot/d5C/mqq2YaAREixLgeMRt/0l2Shpa7XJcDYAHYC/GI9PVG5pmI7k0qdPS0xJO5gq8Lj0x4vY4ySh3tB9Z5cGM2eGy7e9uI5+qzmPqeJ+kksd4hO5v8R5CZ906pdoZw3csYWkaLh5B8O2kDrP8A+pSV+HLd7yARYTfb5J+ROT714GkmyjDVTIE+aYtaxt9z1SoATI4eSsZXMhGFDQ6NHhXOj4Q0byT9T9la7E2Usoy3EV2NbTYdLv3RDYm8uuTcEQOV02r9hMQBMsPSXfcKHJFXopCo9iPDUW1aga8mJAtvJcACPJbepThzgJ0tcWCd7Ex8gsRhsDUbXYHAtIeyZ6PHuFt8G7vK5AMtL3H3JlJFdFYy7HjnQ1rRyA+SrpB02XuIaQ6F6Xcl1I5GSYINt1Y+kHb3VYcAFKm/ckpaoQH/AEkO2t1XHDcOSPJB8uS90AifZCjWKW0SHS2fzpxVjM1c2Gv47OG3+EbWbe3qhsRh5H2S2OtjGk4ET0V7HiSRYrLuNWk6afibxZN//U/Yo3AZ4x7TDhI+Jp3EbyN0bsDQ5eJCW4rKO8eAHaYBMnbht1/hXNxQOx+aDzWs7SCPzgg+hoWnooxeV1Kcus5vNpm3UcEK+uONjyNlRUx7wqHY0O+IeqRqjpUX5J4ivZZ/G4u/590dizGxkc1mc6xWkSkTV7KY6FeJxji/VePPlb2U5EF3GCI87qqrWFiLhwn8+aCqVl2NUcjjRa3APInVC5UB55n2XqnoTR9H7eZq7V3dyBBgON+IcG9b39FlMFldSsSRIaTJ1EfKE0xtc1Xk6YYSSRHrN+ftx6K92ktLg4w0iBqPO/lE/JcsIuRPFyYbhMPSpUgHOB6ek8R1SDNMyLqhDSNAPhtc7W58/kp4jFahUbTEBphjXE/DsSIIuBFzySaljKmmQ6ImwA3/AD7rS0zP0XVaBBm8EXA3vP8AlVYrL2jS5kyQSaZBmw4GPkV5VcOJIIvPMnj80RhnnQD3haNQaG8Xb31SmVvyK9vYDRY4anPIYJ0ltgSY2J5XU6LJYdZ8Ii/RxiT/AMZ+oRGZ4YVahLReOExqAF78CLT0CFoYd1gGjaL/AF9+CpVsLiUVoEQZt7XVuX1oqhzyTuDJ6WurTlBLiNQ3sZF/wfRW0cldqI5fg+SrHekUTvRUcIargKTDqcQNIuSTwC+hdmv9KQIqYoybHum7T/zd+7yFupTf/T/IaLKYqkTVki/7R0HMjj1W3Asg9aNdaAMPSbTbpa0NAsAAAAOUDgqask3MI9zVTUb0QQDMdpshDwKjJDm8tyOqTdka0VXA20+huZ9LLeGjN/RLcXlLC0Ei4N3D4vQ8umyWt2VjKk0xnmNBsio0/FJjy3+aELeKAZgarGyHahNgRB+u6La59iWmVQl0SLOKiKCIDH6dIEXlS7hxsLBGxbBHAt9V4KlhJtP+EUcNzUThwlyCePEO0i5uPVW7b+XVDVG9UM8dT7rGDf0ocdoSnNeyFOs/Xdjxs9ji13SeB9USy2xPuVW/HObsT7paKKTF1LLsTQJGptZvA2Y8cp/a75Il9Kq5p1N08YBB+hK9/qzhvfz/AMKVPP2j4m+o/grDgVWhxg+xQGIbp3t7p9/WKL7atJ6iPncL3G0QGh2qWge61jKVGSxlRmku1QBdYPHY3vXEzt8I+62HbnC020DUpCJcwGCYJdJ+HbgsZk+UuqvEEnjDfite35wRjG2Zyb+0vq0NNJo3de25v9kC3B1Dswkc4P19Qn1YBmxc0EAONuE9befVROIDbBxeagjl094422XS4+AyVglPA1QAO6Duupt1yMdgKkmCIBI35W4hckxEwGmKcwnwzpJhoidnAGx32J9UNicXrhoNjc2iTYIuo4VDpFgdRHMF248t0pfQ0O3kqajTFiqdkauIDgdwRPiBvG1ktYQHGDIPX5eaPw1Iz5JViKYpVC0jY/I7LSh5BKO7RbUFx+eQhWvY9hgiNjYSJHlwQoAIsZNoujKGK0Md4Rq2J8U33HtKnVE2M6uLOrU0N8YA1CbG0kB2x8uqrqY0MqFpAJnhtt/2l1THuc4QYB2tYXHS158kJinnVBMnc85vv+cUItqXRkx/k1dtWvTpx4XPa0hxtpLhYei1NPsliKzu9LxSDiSGkXg/8BAHqUJ2G7Cvq93ia4aKZ8bGiQ4wbF1oDePX1X017AtKVPQ6Rnsry0YeYe5xPMADoYTanmbwZDj6os4YckPXwtkHKTdszd9l1DOnGzgJ5hW1MxbsbWSSdJurK1UObfgjboHkdNqCBG38K1rZkc1l6OZuadJJMfdHszpvUHkVlIdxHwotiI2XvdwleDzLXPAAx5os1uqZE2qCHBVmOaq1Su4o0KSdTVNRkKdWoQDA5wqa2K0tAO/GEOg9lGmVXWw4CnWx0NnjyS2vnxAOtrWti5JPvdDNDqDZbUqAWF0vrEnoUJgs+p1nltM+0wT0lNcVRGHZrqHxHYeinm5OkXxUOxFiajha/tsg+9dyMBU5lnz3GBYcAEqq4583KooSNaD6uZAHiFdg8+NORMtO7Tt5rMY7EEmZmfqq6WJJtzWaaGSTQ0zvNTVbUw8gNLmETvAj3QWGLKQ0gNJBgxOonaST/wBBL8yrjUHct49t0PVx7ARpYOGrr05eq6INJWTTSDqz/HpJBvYzaQRedptEdVZisUHObr3H7gPEGjiDxO5SqtSqOAOnS3hf86K5stdqc4P2B42PI7pszZWP8PWYGjjvfXE3taDdciKOVtLQRIEC0lculWWpituIc077KWrWZ9wrDh5vuiaGGB81w7OZaLcPQDWjmq8ywLXGYHX+Uc2W7gEc/wCRwVTHtfMGQCRPUJ8l0G/AifkbZ5clzMLEB9wN56dUxzJ+hkgT8wP4Chh2958RY0xefLgFN8sU6FlJJ0LsUQywsTJHHVJENEC2/wA1tOyf+nbXBuIxVjZwpECTy7yRy/b1vGyl2WpYZjP1Gk9+C4DVs3loHC3HdOm9pNYGshsuDRNonieihKab0Ujx2sjU4e4tsroCrowBp4fVWkICPZW5VPBROhVPWFoVY3D6krfUItKaY7FaASOqQPxWqZF/qimNiB5jj9D9jsLxZdQxfet4g8D+cFdQolxJd7Iv9G0CxhDHyNn4QNleZup+F9rmDNjxWmw+L1QQVm81ysmmdBGqJA69Chez+ZvJDC12oWLYMjzTRl4Fkr2bulUkIhpFpQuHpECXW6L1mI1XHBPKaJqDYRXdM8Al1amiKlZCVanFc7K9FTmlLseQQQRY80VVxKW4urN0tjJsR5diG4auCGgNNttrglMe0+bio7mAEnz/AApNIlvxC46wsqc4e4iZ5Lp4wT27HGMq7EJXiMUT/KtqVZgDZB4knWGj8K6LEREGWlV1aFTQXgHS2JPmjm0SBAbN7qTmB7S27WyIH1nqpz+17GlJx0zPOeSnGSYZjCHuYXm+wkN6kLyjloc7T8N9ztHNNssokGGFtpBEm/8AMp8aVhetlGPzV9RhaxpaD6H5FB4fLy4Q6313+qd46iGQCACeAMiOQVIpXkwANhM+6px4dpjww7sZUQwtBL3A8gwke83XIHa0/Ncqf5EPY/zR9lNSs0VHX24RBsLk9ZRdDH0NIc6SDA6z0vskWa401Hd6PCSGtLYh1h8RtddhaD9Oox0EDivLTkvJwKcl0N8adUvp1vCGgaTOoify6O7N06TGltVp6EmGyb6ShMvwDjBqbNBlogHT6LsyxQFMGmTodMTvY3k80l1K0KpO7J/q6r6b6VVlMCSWlrQ0lrdrjceaDotFu6m7S18xYcQOc2uj8ob3lMuqCCGkNnaCEurHQWsYNQPxEef0TVe2FN9ssr5wW8eiT4/MXH948gZ+a0Ta9NzgQ2YYAWuAib3HuvKHZDUKnhIY+IcYJaRf2VVSOmXK5H0TsRmwxWHZUO8Q7/7CxWkA9l8c7M5w7LnmTqpONwDMHgVum/6hYYtjvBJ80GvKF7NO42QmIrgBZzFdvaEaWOnyWfzTtmSAGzZI2MoMbZ/mW467rP4XMpdBKUYnNHvkuMC6CwjHlxIBI57ILW2GUkkbF2YtbxXjMY+p/wCO5txA9bpC7U8hh4Rc2Jv81N+M7t8CABboY3Re1ZuJxkbnBYMn/wAjpjgD907wbGNEtaBO5tw5lYXB9rRoOogRaefkn3ZzOP1QeB4WtgTG88Al6KyiNm4p1SoWj4WxJ4eQRxYAoUaQYIGy9JlDZOUl4KasJZi68JhiTY80gxlc8UHoRbIVq/VDvdKoqOk7qyk2yKQ7BsyMM9lgcUCx5IEjUbcQtlnGJi3JYs4gOe64F7T/AIXTxaFb0F4SJnY8v8Ij9J4y/ifl1VFCjzc0eQKKolzeII9V2RiuwpeQgsbEsF4uSbe3PihGVHNNwCQinNJiOFzYfRCVHRTcAZcTvy5hczyTpk/uvZZjMeHQBAggxufVWYZ7nulkAjkOP8pC6tptuea0PZqn/bc55Im8wTHI2TNIdpAlWk7VBBncmSVVVrljg3mJ3tCMzrEOeRUbYAQTbcnl1hIdBJtvxBU410STXQ0qVQTsFyBGkbm65bFA0Mv6g50NgXtcDimlRwIFIANES4iST6lcuXPyuloSXorfWnw6tNrmLxFh/wBLymwaHDYA6o3E9OUrlyh1sQqpY1xcWizSPh4TzhX4GgWglo1E8Tw5rly6F/FMdK0ScXAOJDZmPIprlfaGGaX3HwlcuVePdX5Hj4EXa/BCmR3f/jcyTw8SzuFraqTmxcceQXLkYuskG6KXOhoLSYgTJ4qn9e+11y5ECbNBlTyWw6/EEgEwVec0LIhvMDz4LlynKCSTEcdWQqVdWkVJBuZG8n7K+qJaBK5cuiMItHVCEcQjLMo79zaI5yXcm8V9Ty7LWUKbWUwAB+Seq5cuXlVSoNUXuqKDq0LlymKwbGP8NlnMS6SuXLMWJW0DiJUsRX0hcuRRjDdoMxJJHFZYVYuvFyutCy7HmFxg7saW36o7CB5DnOgRYcyZ6LlyqpuhlJ0H0aDdJu4mCTw9kpxtctYbQTZcuVZvaHkLsPTBcA7botxRxVOk2nS03cJI3iNrrlyhMlJ0ZTH44an6R/bLj4TFoJCpp4J7iCBE7XC8XKZNIa08ppx4rHjGy5cuRMf/2Q=="/>
          <p:cNvSpPr>
            <a:spLocks noChangeAspect="1" noChangeArrowheads="1"/>
          </p:cNvSpPr>
          <p:nvPr/>
        </p:nvSpPr>
        <p:spPr bwMode="auto">
          <a:xfrm>
            <a:off x="63500" y="-839788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4" name="AutoShape 4" descr="data:image/jpeg;base64,/9j/4AAQSkZJRgABAQAAAQABAAD/2wCEAAkGBhMSERUTExQWFRUWGBUYGBcXFRUYGBoXFxYXGhgXGBQXHSYfGBkjHBcVHy8gIycpLCwsGB4xNTAqNSYrLCkBCQoKDgwOGg8PGiwkHyQsLCwsLCwsLCwsLCwsLCwsLCwsLCwsLCwsLCwsLCwsKSwsLCwpLCwsLCwsLCwsLCwsLP/AABEIALcBEwMBIgACEQEDEQH/xAAbAAACAwEBAQAAAAAAAAAAAAAEBQIDBgABB//EADoQAAEDAgQDBgUDAwQCAwAAAAEAAhEDIQQFEjFBUWEGEyJxgZEyobHB8BRC0RUj4QdSYvEzgiRykv/EABkBAAMBAQEAAAAAAAAAAAAAAAECAwAEBf/EACcRAAICAgICAQQCAwAAAAAAAAABAhESIQMxQVETBCJhoTLBFCNx/9oADAMBAAIRAxEAPwDTYzOHOsLBAxK9ZTV9Oko9lCltFMsry3W6+w3UKVBP8spQ1Rm90E8xdUNbpaYP2QQYVCoDqM81Ni82cnOVtFUqRLuibQoVaRaYPFWirG26re6TJutjGvyE8DFMASoyEZh8MANTvmnjx5MDdHuaOApHyWYwDkTn2b6jpbsh8sB5Lj5eZcvM3HpaKxhjDY3oD1/OBTDLqV5QbalkbhXaWl5XZxJKS/BGXQi7ZPgCLXQfZ/NqgcBMt4zyQ+dZh3z7bBXZdh7W9VycXI5TlJey0ljFJmuc6lXaWkAzuCg3zQ2+H6KrBnQQT7I/MINO/EL0/lai5+V+zlrdBODx8hFhwO4C+N0+3bqD3M06gHFoMxIBPzVuP7cuxLWsM0wTNiSSZgA8hufRehGWSsGGz6jjsZh6bdT3NAnTYzc7C3FIsZ2mwLHuYasFu5AJEwLAjc3hfNsZhajazGsJIILvETfT+32K7Omdy0VA0QSASRsY2PzuE7UhvjN9he1WFqP7sVNLonx232E7J7+ldvuF8Sq4wNYHwPEJaQPSDy4JtgM9xc0+5qOkC25t0aZEfdMoM3xH1XSV6EvyrP6zqP8AdpRUFpix/wCUL3vam5d8gPskboTBjCF6gxjTa0+R/lWHGtG8jz/whkgYsIXKmti2s06jGogN6k7KOJzBjGOeTZszFzYwYHFMKELoWcq9tqQJhjnNgQdi6eTTwRGA7V0qjg0g0y4At1EXmbedkG0g0x0vFGlWa4S1wI6EH6KaICK9XLljGep0kQymh34qF5+sPP5Ln+SJf45DPDsumuCeBZZynmLhy9kRSzRx/bHkSoctvcVsZQ8MZ4/BuLtQuOSHGGfBJaVS/N3jYx81X/WKv+75BJ8Slt6ZqYS2k47NPsiqeXEjxGEAM6qdPZU4jHPeLuI8kr4sVaV/oNN/gZ1cRRoiSZKz2Z9oy+zbBVV8u1G73H2UWZO0bErg5eL6rlVUkvS/svBccd3bB8PQLjJTzBtiIVWEYGbiR0MH6JlRzCi24aZ6wm4vpZccbeheSdvQZQwwjU+yznaPtKDNOml/aLtNUcdABb5j6LM16RLTzKlycr5f9cdR8+2aPHX3Mf4CmTG1+K0eBpAAQvnmEc9ghpITTL8wxMw15I6gH6ro4uJQ0hZ7N5TogndA9r8+bQok+gHNx2CWVhXc0nW/aYHDyiFjc4Gt2io5xDTIl7veDtuu6P075o49Lz/z0JCO7EPfkvJMC/iB4kk+xTbD0hqFQbRBB5fyqaWW0506ieRNz7plhKAaANyOF/ovYjx1opj7Gz8Praxw3aZHtB+Str5W7EAsiJieQHNV5fTizZhx8PEeg53WwwGCDB14ocksEZ6BMp7PUqFNrQA4tHxOAJnienoi3UANhHki3MVVRcVtkiFMnzj3RDIP8IF0gyDdXNqaomx6JkboU5w/uzqmAURXqaqYdzC9zIhzS14sQRPC4+qGyjx0zT/cwkeY4JJIa7VmS7SZpUFWm0v8AB0tIFiDJg78rIPCdoNVTRolzqljJAa3TBAAte5M8gnfansyazCBGtt2E8HcvI7LF5dU7qodbYdseYOxCrBKSoSSTZr8BhwKZng50eRMDyUcywneQ1jdTjMnkLb9Nlf2foOxDjEhnE9eQ6rXnBtY3S0QBy/nin5Wlodr2Y/LcrxVEzhxpH7i8RrnjDv2jhZbVmaARrEHjxE+yGDSBcn3QbgSenGVzptdE8EzQgzcLlmhgHuuNj/yI+ULlTMHxlbxdE4fDc1KnQm/BERC5YKjqk7Id2OS4lSXkKhMq0SptpKzZcSjQLI6F73a9BXsrAIFi9aFOVxWsxFwVFRqIJVVVhiULCkBV2AiCAehH5CVPwImR7H+UyrkhC97JupT44y7RRJohhKDQb2J5/Y7JzRw4GyWNPPZE0qhbsfQ3H+Fzy+mrcWKwvG5vRpNIdULXEcN46civn2ZVw57oDnDVdxPiGoiDPH2R/avC1nEvDA5vMXI6Ra26WYBrf3yCbWkm44bgL1vpOPFd7DFUU4fQHgGQZjiQT06+S0zaIIHDa6WOYykwnQHQdUWjV/ujhPFQy/HvryaQ0mRMSRH2Xd/HsbZrMiw47wcgNXMGP3A8DJ2Wni081mOzssa7Wz+463hg243laJ9Z0bAch9pC4uaScicuybquyk5qS/qqgeJZMTIaefGdk5pYhrhaQbW+ygadA9Wnvuq2uix/PNFuOyj3QN+KJMrqMD2Fpg2SWkDRrzsHW/hNass2+iW544OEj8KcVd0GYupqErKNydtfG03aQ5gDjU5GPgtxkn5K3Nc30U9UxIvfjH1TfsZlz2sNV5adYEQZtvv7fNRtqWjqjBKDkx5hMKym3wtDZ4AAfTioVXcUTVf6oWoPZNRzN2wfFPgeanRo2aDufpuV4aUkE7ckSy0k8AiNZ1hZcltTHCSuSlaIaV6LcFdoC9hJYKKb8gpN6r3SptprJtmaRw8l0DkpbKDnLWZROkDgvNYUSu7klC2HFHverjWKre0hUl62RsAkYu9wiWVmkJU8lDOrweSOQHAbYjDcrhBPw4leUs0I5FF0cUypwEo68A2gXuwF61wV+JoWkbIJp5pbCthBAKVZnkdJ8m7Tzba/UbFMtVlU9uqyZSceh1EzdHs9VdVjUG0hdzh8Tze0Hay1WX5ewaWUwGg8h7k8/VdSZwFgmGEBaQ6JtcfwVfOUls09IuGCFISLzxKhiahgN2III6xsJ4TzRhGtkERP4PsleZ0XBrY3DgPTcEH3Hqlf5OddivDZo4vcYkbRttsmWHNQmw36hKaDdbtTBxItbbY9ZTjCUiNz6LUFsKxD9LQTM85BHoAl2FzkB0F1t72TKs4OBaTFuizeYZGXSQYPQW9Ukou7QYuNUzT0Ma2oIQma4URbikuTufSgPMcgf5RuY446Jtz3Ry1sK496Mhj3mpVpUIkueAB15+m/ovptCg2mxrGiA0ALEdicJ32PrVo8NFoY0nbW/4j56QB/wC3Vbx6UMnqipypqIghVVzAn091RIicKeyHzPFd2w9ZRbqg0yeSy+e1zUOmSBYADqd+izGgrZnnZ49xlrTHBctdhKFNjGt0tsOO97/deJcX7LfKvQy7sLx1A77joqG1eaKpYiEiQGwfSrA1F+F29iq6rNPkmcaBlYOWqtyucVBwSUOmRAU2WUCulFGZfAVNVm/56qo1VzXE/wDZR7BQPVMIHFCRKZYhtp4pRUcpyQ8QR7iNlA4stMj86qxypqMO6VDNDnD5vIjcHnf6QrgGnlfqVjziDTfHDh5Jph8dqgc09iY+h46o0deqppVJJTrB9mB3eqq4zxDSAB0niVQ/s5AJpuJ84+wTOEuwR5IlODItO3ELQYfBsDGw6S7bzPrwWZdg61O5abcQQfpdMMkxW59I+ting60bkVq0xxiMNpNvY7hDPHNWvxs/nyuqHVAmZAAp5eGmG/DM+V1IUjq+Y8kYF5VFgAJ2/wClkwMoYdR223XOuLbcV4+gS7YBsc4U+7INojlJRFAcRhmu4SOISjMMrfH9q/GHGJ6B38rSNomTtdetpHYwQkx9jqTXQt7IU+6ohrhpe4l7xyc48T0ED0T97pS9+HB4QeYJXgxIbYu+6FUPkmHCqJ81VVqiYO/5xQ9GqDcGbqvEtc64InrKdWBpeCjG5oRaJj8udgk2o6idy7d37WngATufJE/0l5cS9wMngCfYGwUn5e50aRJm5c73P0CZoF1pFbaxcJ8PqTNrLkvrZVitRhjIkx/cGy5YSjZMpW8PsVIt5he1KZEbKx8AWEqZiiLWv5bqmrjdDZJ5yDv4RJtvtdJ817V0mVWUyQ2JDnzMOi0aZkSCCCPdZXMcy71z3Azv8TZkeZvp6eSRy9Gs2OYZqGse5rmy1sxMnzvy5IfIs9biKQeTDrgiORiR0NvdfP8AE1PhqgXLTMTBIMXHE2HnxUMBm1UUWMp6pY4uMcZcC5hIvpMNtzSqVgXI72fVO+HAz6KxpWCxPaV5dpDYFtjIJngQZFk1wPaQFjnEwW7/AGN/yQrKLas6LvSNFUYq++4Ai2+3Hb6rP1u1o0ghpJINtQBkAfWVmqrC0EgkgHURImReCOlr8Y4JZJxFlOjfUsU1wOkh0GLc+SBxG5WSyrPnU2PDQLmZdztFtrX+Sv8A65/zLnQSbWk/ZDFtXRo8j7oeuUDsl+DzTvBJEHl+eivqVlNounYHm9TS0O6x7rT9gcmqVf8A5DwO7AOidydtYHAC9+fksxVY2qW03u0tc5oJEEi/CVvMMRTYKQcTSptDGDaQABLo3KpBCzt6QbiMSGvMHUDFhMCOXMq2jjdMG/UCI8vJD4Oi3RqiCSfQbKYYrURetIIOYMNrieY/he4XBU3SQAev5vy9ED+mta/RDkvbBEjgtQtjw5a3r7qs4Jg5nzKWtzJ4BBMx9Fd/VJifwLJADxQHBed3CppYoOs0+aKIMcLfWd0aAUvZ0VZYiXDdV7paMUkKt74VjwgMfi9O26boyTb0U4jGmSEvqPkyrG13E3+i8Icf2j2UW7OhRoqD4MgkeRV1POos73UXUoFwD6/gSzGFoN7ee3yS20NjZoqOPY7iAvH1A0zq+Swmb4zQQGnxWNriLxsq29p3ta5z4JFgOc/QK26sjKNH0cXvZcvi+Iz+q5xcXVDJ4OcB6CdlyaiVH3RmMa4C1og+fO3osl2uzB9B7NLiBuNJMgkfubsREq3N2uw3wvs6QJ2nkeXC+6y7e0rwSD/daGFrSZEB1/WLb8VySlejT1oCxulz3F7/ABAk6YIMkzbhBkodrIi5g9T9FaxmoXGombwBv5Lx+HLQJ3QjFgjDyWPwo7qd4k+pS39O4UyQ5oAA5STIkSNufVMKmPGiAkj8X8TP91+noq1iCSocUGB+HLg9o8Wot/d5C/mqq2YaAREixLgeMRt/0l2Shpa7XJcDYAHYC/GI9PVG5pmI7k0qdPS0xJO5gq8Lj0x4vY4ySh3tB9Z5cGM2eGy7e9uI5+qzmPqeJ+kksd4hO5v8R5CZ906pdoZw3csYWkaLh5B8O2kDrP8A+pSV+HLd7yARYTfb5J+ROT714GkmyjDVTIE+aYtaxt9z1SoATI4eSsZXMhGFDQ6NHhXOj4Q0byT9T9la7E2Usoy3EV2NbTYdLv3RDYm8uuTcEQOV02r9hMQBMsPSXfcKHJFXopCo9iPDUW1aga8mJAtvJcACPJbepThzgJ0tcWCd7Ex8gsRhsDUbXYHAtIeyZ6PHuFt8G7vK5AMtL3H3JlJFdFYy7HjnQ1rRyA+SrpB02XuIaQ6F6Xcl1I5GSYINt1Y+kHb3VYcAFKm/ckpaoQH/AEkO2t1XHDcOSPJB8uS90AifZCjWKW0SHS2fzpxVjM1c2Gv47OG3+EbWbe3qhsRh5H2S2OtjGk4ET0V7HiSRYrLuNWk6afibxZN//U/Yo3AZ4x7TDhI+Jp3EbyN0bsDQ5eJCW4rKO8eAHaYBMnbht1/hXNxQOx+aDzWs7SCPzgg+hoWnooxeV1Kcus5vNpm3UcEK+uONjyNlRUx7wqHY0O+IeqRqjpUX5J4ivZZ/G4u/590dizGxkc1mc6xWkSkTV7KY6FeJxji/VePPlb2U5EF3GCI87qqrWFiLhwn8+aCqVl2NUcjjRa3APInVC5UB55n2XqnoTR9H7eZq7V3dyBBgON+IcG9b39FlMFldSsSRIaTJ1EfKE0xtc1Xk6YYSSRHrN+ftx6K92ktLg4w0iBqPO/lE/JcsIuRPFyYbhMPSpUgHOB6ek8R1SDNMyLqhDSNAPhtc7W58/kp4jFahUbTEBphjXE/DsSIIuBFzySaljKmmQ6ImwA3/AD7rS0zP0XVaBBm8EXA3vP8AlVYrL2jS5kyQSaZBmw4GPkV5VcOJIIvPMnj80RhnnQD3haNQaG8Xb31SmVvyK9vYDRY4anPIYJ0ltgSY2J5XU6LJYdZ8Ii/RxiT/AMZ+oRGZ4YVahLReOExqAF78CLT0CFoYd1gGjaL/AF9+CpVsLiUVoEQZt7XVuX1oqhzyTuDJ6WurTlBLiNQ3sZF/wfRW0cldqI5fg+SrHekUTvRUcIargKTDqcQNIuSTwC+hdmv9KQIqYoybHum7T/zd+7yFupTf/T/IaLKYqkTVki/7R0HMjj1W3Asg9aNdaAMPSbTbpa0NAsAAAAOUDgqask3MI9zVTUb0QQDMdpshDwKjJDm8tyOqTdka0VXA20+huZ9LLeGjN/RLcXlLC0Ei4N3D4vQ8umyWt2VjKk0xnmNBsio0/FJjy3+aELeKAZgarGyHahNgRB+u6La59iWmVQl0SLOKiKCIDH6dIEXlS7hxsLBGxbBHAt9V4KlhJtP+EUcNzUThwlyCePEO0i5uPVW7b+XVDVG9UM8dT7rGDf0ocdoSnNeyFOs/Xdjxs9ji13SeB9USy2xPuVW/HObsT7paKKTF1LLsTQJGptZvA2Y8cp/a75Il9Kq5p1N08YBB+hK9/qzhvfz/AMKVPP2j4m+o/grDgVWhxg+xQGIbp3t7p9/WKL7atJ6iPncL3G0QGh2qWge61jKVGSxlRmku1QBdYPHY3vXEzt8I+62HbnC020DUpCJcwGCYJdJ+HbgsZk+UuqvEEnjDfite35wRjG2Zyb+0vq0NNJo3de25v9kC3B1Dswkc4P19Qn1YBmxc0EAONuE9befVROIDbBxeagjl094422XS4+AyVglPA1QAO6Duupt1yMdgKkmCIBI35W4hckxEwGmKcwnwzpJhoidnAGx32J9UNicXrhoNjc2iTYIuo4VDpFgdRHMF248t0pfQ0O3kqajTFiqdkauIDgdwRPiBvG1ktYQHGDIPX5eaPw1Iz5JViKYpVC0jY/I7LSh5BKO7RbUFx+eQhWvY9hgiNjYSJHlwQoAIsZNoujKGK0Md4Rq2J8U33HtKnVE2M6uLOrU0N8YA1CbG0kB2x8uqrqY0MqFpAJnhtt/2l1THuc4QYB2tYXHS158kJinnVBMnc85vv+cUItqXRkx/k1dtWvTpx4XPa0hxtpLhYei1NPsliKzu9LxSDiSGkXg/8BAHqUJ2G7Cvq93ia4aKZ8bGiQ4wbF1oDePX1X017AtKVPQ6Rnsry0YeYe5xPMADoYTanmbwZDj6os4YckPXwtkHKTdszd9l1DOnGzgJ5hW1MxbsbWSSdJurK1UObfgjboHkdNqCBG38K1rZkc1l6OZuadJJMfdHszpvUHkVlIdxHwotiI2XvdwleDzLXPAAx5os1uqZE2qCHBVmOaq1Su4o0KSdTVNRkKdWoQDA5wqa2K0tAO/GEOg9lGmVXWw4CnWx0NnjyS2vnxAOtrWti5JPvdDNDqDZbUqAWF0vrEnoUJgs+p1nltM+0wT0lNcVRGHZrqHxHYeinm5OkXxUOxFiajha/tsg+9dyMBU5lnz3GBYcAEqq4583KooSNaD6uZAHiFdg8+NORMtO7Tt5rMY7EEmZmfqq6WJJtzWaaGSTQ0zvNTVbUw8gNLmETvAj3QWGLKQ0gNJBgxOonaST/wBBL8yrjUHct49t0PVx7ARpYOGrr05eq6INJWTTSDqz/HpJBvYzaQRedptEdVZisUHObr3H7gPEGjiDxO5SqtSqOAOnS3hf86K5stdqc4P2B42PI7pszZWP8PWYGjjvfXE3taDdciKOVtLQRIEC0lculWWpituIc077KWrWZ9wrDh5vuiaGGB81w7OZaLcPQDWjmq8ywLXGYHX+Uc2W7gEc/wCRwVTHtfMGQCRPUJ8l0G/AifkbZ5clzMLEB9wN56dUxzJ+hkgT8wP4Chh2958RY0xefLgFN8sU6FlJJ0LsUQywsTJHHVJENEC2/wA1tOyf+nbXBuIxVjZwpECTy7yRy/b1vGyl2WpYZjP1Gk9+C4DVs3loHC3HdOm9pNYGshsuDRNonieihKab0Ujx2sjU4e4tsroCrowBp4fVWkICPZW5VPBROhVPWFoVY3D6krfUItKaY7FaASOqQPxWqZF/qimNiB5jj9D9jsLxZdQxfet4g8D+cFdQolxJd7Iv9G0CxhDHyNn4QNleZup+F9rmDNjxWmw+L1QQVm81ysmmdBGqJA69Chez+ZvJDC12oWLYMjzTRl4Fkr2bulUkIhpFpQuHpECXW6L1mI1XHBPKaJqDYRXdM8Al1amiKlZCVanFc7K9FTmlLseQQQRY80VVxKW4urN0tjJsR5diG4auCGgNNttrglMe0+bio7mAEnz/AApNIlvxC46wsqc4e4iZ5Lp4wT27HGMq7EJXiMUT/KtqVZgDZB4knWGj8K6LEREGWlV1aFTQXgHS2JPmjm0SBAbN7qTmB7S27WyIH1nqpz+17GlJx0zPOeSnGSYZjCHuYXm+wkN6kLyjloc7T8N9ztHNNssokGGFtpBEm/8AMp8aVhetlGPzV9RhaxpaD6H5FB4fLy4Q6313+qd46iGQCACeAMiOQVIpXkwANhM+6px4dpjww7sZUQwtBL3A8gwke83XIHa0/Ncqf5EPY/zR9lNSs0VHX24RBsLk9ZRdDH0NIc6SDA6z0vskWa401Hd6PCSGtLYh1h8RtddhaD9Oox0EDivLTkvJwKcl0N8adUvp1vCGgaTOoify6O7N06TGltVp6EmGyb6ShMvwDjBqbNBlogHT6LsyxQFMGmTodMTvY3k80l1K0KpO7J/q6r6b6VVlMCSWlrQ0lrdrjceaDotFu6m7S18xYcQOc2uj8ob3lMuqCCGkNnaCEurHQWsYNQPxEef0TVe2FN9ssr5wW8eiT4/MXH948gZ+a0Ta9NzgQ2YYAWuAib3HuvKHZDUKnhIY+IcYJaRf2VVSOmXK5H0TsRmwxWHZUO8Q7/7CxWkA9l8c7M5w7LnmTqpONwDMHgVum/6hYYtjvBJ80GvKF7NO42QmIrgBZzFdvaEaWOnyWfzTtmSAGzZI2MoMbZ/mW467rP4XMpdBKUYnNHvkuMC6CwjHlxIBI57ILW2GUkkbF2YtbxXjMY+p/wCO5txA9bpC7U8hh4Rc2Jv81N+M7t8CABboY3Re1ZuJxkbnBYMn/wAjpjgD907wbGNEtaBO5tw5lYXB9rRoOogRaefkn3ZzOP1QeB4WtgTG88Al6KyiNm4p1SoWj4WxJ4eQRxYAoUaQYIGy9JlDZOUl4KasJZi68JhiTY80gxlc8UHoRbIVq/VDvdKoqOk7qyk2yKQ7BsyMM9lgcUCx5IEjUbcQtlnGJi3JYs4gOe64F7T/AIXTxaFb0F4SJnY8v8Ij9J4y/ifl1VFCjzc0eQKKolzeII9V2RiuwpeQgsbEsF4uSbe3PihGVHNNwCQinNJiOFzYfRCVHRTcAZcTvy5hczyTpk/uvZZjMeHQBAggxufVWYZ7nulkAjkOP8pC6tptuea0PZqn/bc55Im8wTHI2TNIdpAlWk7VBBncmSVVVrljg3mJ3tCMzrEOeRUbYAQTbcnl1hIdBJtvxBU410STXQ0qVQTsFyBGkbm65bFA0Mv6g50NgXtcDimlRwIFIANES4iST6lcuXPyuloSXorfWnw6tNrmLxFh/wBLymwaHDYA6o3E9OUrlyh1sQqpY1xcWizSPh4TzhX4GgWglo1E8Tw5rly6F/FMdK0ScXAOJDZmPIprlfaGGaX3HwlcuVePdX5Hj4EXa/BCmR3f/jcyTw8SzuFraqTmxcceQXLkYuskG6KXOhoLSYgTJ4qn9e+11y5ECbNBlTyWw6/EEgEwVec0LIhvMDz4LlynKCSTEcdWQqVdWkVJBuZG8n7K+qJaBK5cuiMItHVCEcQjLMo79zaI5yXcm8V9Ty7LWUKbWUwAB+Seq5cuXlVSoNUXuqKDq0LlymKwbGP8NlnMS6SuXLMWJW0DiJUsRX0hcuRRjDdoMxJJHFZYVYuvFyutCy7HmFxg7saW36o7CB5DnOgRYcyZ6LlyqpuhlJ0H0aDdJu4mCTw9kpxtctYbQTZcuVZvaHkLsPTBcA7botxRxVOk2nS03cJI3iNrrlyhMlJ0ZTH44an6R/bLj4TFoJCpp4J7iCBE7XC8XKZNIa08ppx4rHjGy5cuRMf/2Q=="/>
          <p:cNvSpPr>
            <a:spLocks noChangeAspect="1" noChangeArrowheads="1"/>
          </p:cNvSpPr>
          <p:nvPr/>
        </p:nvSpPr>
        <p:spPr bwMode="auto">
          <a:xfrm>
            <a:off x="63500" y="-839788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46" name="Picture 6" descr="http://blstb.msn.com/i/FE/EC13A28E26C2CDDD6F197558FFC7A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0250" y="3200400"/>
            <a:ext cx="3333750" cy="2286000"/>
          </a:xfrm>
          <a:prstGeom prst="rect">
            <a:avLst/>
          </a:prstGeom>
          <a:noFill/>
        </p:spPr>
      </p:pic>
      <p:pic>
        <p:nvPicPr>
          <p:cNvPr id="10248" name="Picture 8" descr="Eggs (© Christoph Wilhelm/Nonstock/Jupiterimages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5486400"/>
            <a:ext cx="990600" cy="1371600"/>
          </a:xfrm>
          <a:prstGeom prst="rect">
            <a:avLst/>
          </a:prstGeom>
          <a:noFill/>
        </p:spPr>
      </p:pic>
      <p:pic>
        <p:nvPicPr>
          <p:cNvPr id="10250" name="Picture 10" descr="Alfalfa Sprouts (© Corbis / SuperStock) 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486400"/>
            <a:ext cx="990600" cy="1371600"/>
          </a:xfrm>
          <a:prstGeom prst="rect">
            <a:avLst/>
          </a:prstGeom>
          <a:noFill/>
        </p:spPr>
      </p:pic>
      <p:pic>
        <p:nvPicPr>
          <p:cNvPr id="10252" name="Picture 12" descr="Rare Burger (© Tetra Images/Corbis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81200" y="5486400"/>
            <a:ext cx="914400" cy="1371600"/>
          </a:xfrm>
          <a:prstGeom prst="rect">
            <a:avLst/>
          </a:prstGeom>
          <a:noFill/>
        </p:spPr>
      </p:pic>
      <p:pic>
        <p:nvPicPr>
          <p:cNvPr id="10254" name="Picture 14" descr="Sushi (© Renee Comet/FoodPix/Jupiterimages)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95600" y="5486400"/>
            <a:ext cx="990600" cy="1371600"/>
          </a:xfrm>
          <a:prstGeom prst="rect">
            <a:avLst/>
          </a:prstGeom>
          <a:noFill/>
        </p:spPr>
      </p:pic>
      <p:pic>
        <p:nvPicPr>
          <p:cNvPr id="10256" name="Picture 16" descr="Chicken (© Ben Fink/FoodPix/Jupiterimages)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86200" y="5486400"/>
            <a:ext cx="914400" cy="1371600"/>
          </a:xfrm>
          <a:prstGeom prst="rect">
            <a:avLst/>
          </a:prstGeom>
          <a:noFill/>
        </p:spPr>
      </p:pic>
      <p:pic>
        <p:nvPicPr>
          <p:cNvPr id="10260" name="Picture 20" descr="Mayonnaise (© Pornchai Mittongtare /FoodPix/Jupiterimages)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00600" y="5486400"/>
            <a:ext cx="1066800" cy="1371600"/>
          </a:xfrm>
          <a:prstGeom prst="rect">
            <a:avLst/>
          </a:prstGeom>
          <a:noFill/>
        </p:spPr>
      </p:pic>
      <p:pic>
        <p:nvPicPr>
          <p:cNvPr id="10262" name="Picture 22" descr="Cantaloupe (© C Squared Studios/)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67400" y="5486400"/>
            <a:ext cx="990600" cy="1371600"/>
          </a:xfrm>
          <a:prstGeom prst="rect">
            <a:avLst/>
          </a:prstGeom>
          <a:noFill/>
        </p:spPr>
      </p:pic>
      <p:pic>
        <p:nvPicPr>
          <p:cNvPr id="10264" name="Picture 24" descr="Milk &amp; Cheeses (© Tetra Images/Corbis)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58000" y="5486400"/>
            <a:ext cx="990600" cy="1371600"/>
          </a:xfrm>
          <a:prstGeom prst="rect">
            <a:avLst/>
          </a:prstGeom>
          <a:noFill/>
        </p:spPr>
      </p:pic>
      <p:pic>
        <p:nvPicPr>
          <p:cNvPr id="10268" name="Picture 28" descr="https://encrypted-tbn0.google.com/images?q=tbn:ANd9GcTeMdgTiuft7YNd_eWrqZxDcRBi7WbGi1UQ4qqvPnUnAKRq1FRx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001000" y="5486400"/>
            <a:ext cx="1143000" cy="1371600"/>
          </a:xfrm>
          <a:prstGeom prst="rect">
            <a:avLst/>
          </a:prstGeom>
          <a:noFill/>
        </p:spPr>
      </p:pic>
      <p:pic>
        <p:nvPicPr>
          <p:cNvPr id="16" name="Picture 16" descr="Chicken (© Ben Fink/FoodPix/Jupiterimages)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38600" y="5638800"/>
            <a:ext cx="9144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>
            <a:off x="1143000" y="457200"/>
            <a:ext cx="1107996" cy="646331"/>
          </a:xfr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	</a:t>
            </a:r>
            <a:endParaRPr lang="en-US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1066801"/>
            <a:ext cx="5867400" cy="40386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pH is the degree of acidity </a:t>
            </a:r>
          </a:p>
          <a:p>
            <a:pPr>
              <a:buNone/>
            </a:pPr>
            <a:r>
              <a:rPr lang="en-US" dirty="0" smtClean="0"/>
              <a:t>	or alkalinity of a substance. 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pH of 7.0 =neutral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pH&lt;7.0 = acidic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pH &gt;7.0=alkaline.</a:t>
            </a:r>
          </a:p>
          <a:p>
            <a:pPr>
              <a:buFont typeface="Wingdings" pitchFamily="2" charset="2"/>
              <a:buChar char="Ø"/>
            </a:pPr>
            <a:endParaRPr lang="en-US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Safer food –</a:t>
            </a:r>
            <a:r>
              <a:rPr lang="en-US" dirty="0" smtClean="0">
                <a:solidFill>
                  <a:srgbClr val="FF0000"/>
                </a:solidFill>
              </a:rPr>
              <a:t>pH</a:t>
            </a:r>
            <a:r>
              <a:rPr lang="en-US" i="1" dirty="0" smtClean="0">
                <a:solidFill>
                  <a:srgbClr val="FF0000"/>
                </a:solidFill>
              </a:rPr>
              <a:t> &lt;4.6.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6.6 </a:t>
            </a:r>
            <a:r>
              <a:rPr lang="en-US" dirty="0">
                <a:solidFill>
                  <a:srgbClr val="FF0000"/>
                </a:solidFill>
              </a:rPr>
              <a:t>and 7.5 Optimum pH </a:t>
            </a:r>
            <a:r>
              <a:rPr lang="en-US" dirty="0" smtClean="0">
                <a:solidFill>
                  <a:srgbClr val="FF0000"/>
                </a:solidFill>
              </a:rPr>
              <a:t>for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bacteria </a:t>
            </a:r>
            <a:r>
              <a:rPr lang="en-US" dirty="0">
                <a:solidFill>
                  <a:srgbClr val="FF0000"/>
                </a:solidFill>
              </a:rPr>
              <a:t>growth. 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Content Placeholder 7" descr="imagesCAW3SWQ5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638800" y="152400"/>
            <a:ext cx="3505200" cy="6705600"/>
          </a:xfr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29200"/>
            <a:ext cx="5562600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90600" y="457200"/>
            <a:ext cx="1437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tx2"/>
                </a:solidFill>
              </a:rPr>
              <a:t>Acidity</a:t>
            </a:r>
            <a:endParaRPr lang="en-US" sz="3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391400" cy="914400"/>
          </a:xfrm>
        </p:spPr>
        <p:txBody>
          <a:bodyPr>
            <a:normAutofit/>
          </a:bodyPr>
          <a:lstStyle/>
          <a:p>
            <a:pPr marL="484632"/>
            <a:r>
              <a:rPr lang="en-US" dirty="0" smtClean="0"/>
              <a:t>Temperature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1447800"/>
            <a:ext cx="4419600" cy="46783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Microorganisms thrives best around room temperature.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Keep </a:t>
            </a:r>
            <a:r>
              <a:rPr lang="en-US" dirty="0">
                <a:solidFill>
                  <a:srgbClr val="FF0000"/>
                </a:solidFill>
              </a:rPr>
              <a:t>food out of the danger zone- 40°-140° F.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Precaution: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Keep cold food cold and warm food warm.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6" name="Content Placeholder 3" descr="englishfoodsafety1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096000" y="0"/>
            <a:ext cx="3048000" cy="4846320"/>
          </a:xfrm>
        </p:spPr>
      </p:pic>
      <p:pic>
        <p:nvPicPr>
          <p:cNvPr id="7" name="Content Placeholder 6" descr="imagesCA2M9JL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1" y="4953000"/>
            <a:ext cx="3048000" cy="1905000"/>
          </a:xfrm>
          <a:prstGeom prst="rect">
            <a:avLst/>
          </a:prstGeom>
        </p:spPr>
      </p:pic>
      <p:pic>
        <p:nvPicPr>
          <p:cNvPr id="8" name="Content Placeholder 6" descr="imagesCA1E5PE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4953000"/>
            <a:ext cx="2590800" cy="1762125"/>
          </a:xfrm>
          <a:prstGeom prst="rect">
            <a:avLst/>
          </a:prstGeom>
        </p:spPr>
      </p:pic>
      <p:pic>
        <p:nvPicPr>
          <p:cNvPr id="9" name="Content Placeholder 8" descr="imagesCAHP8S3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0400" y="5114925"/>
            <a:ext cx="2619375" cy="1743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572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Bacteria grow and multiply in </a:t>
            </a:r>
            <a:r>
              <a:rPr lang="en-US" sz="2400" dirty="0"/>
              <a:t>a warm, moist </a:t>
            </a:r>
            <a:r>
              <a:rPr lang="en-US" sz="2400" dirty="0" smtClean="0"/>
              <a:t>environment with time. </a:t>
            </a:r>
            <a:r>
              <a:rPr lang="en-US" sz="2400" dirty="0" smtClean="0">
                <a:solidFill>
                  <a:srgbClr val="FF0000"/>
                </a:solidFill>
              </a:rPr>
              <a:t>Growth doubles every 20 min.</a:t>
            </a:r>
          </a:p>
          <a:p>
            <a:pPr marL="0" indent="0">
              <a:buFont typeface="Wingdings" pitchFamily="2" charset="2"/>
              <a:buChar char="Ø"/>
            </a:pPr>
            <a:endParaRPr lang="en-US" sz="24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</a:rPr>
              <a:t>PHF </a:t>
            </a:r>
            <a:r>
              <a:rPr lang="en-US" sz="2400" dirty="0" smtClean="0"/>
              <a:t>in the Danger </a:t>
            </a:r>
            <a:r>
              <a:rPr lang="en-US" sz="2400" dirty="0"/>
              <a:t>Zone for </a:t>
            </a:r>
            <a:r>
              <a:rPr lang="en-US" sz="2400" dirty="0" smtClean="0"/>
              <a:t>long period of time promotes growth and multiplication of pathogens.</a:t>
            </a:r>
          </a:p>
          <a:p>
            <a:pPr marL="0" indent="0"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FF0000"/>
                </a:solidFill>
              </a:rPr>
              <a:t>Precaution: </a:t>
            </a:r>
            <a:r>
              <a:rPr lang="en-US" sz="2400" b="1" dirty="0" smtClean="0"/>
              <a:t>Do not keep food in the danger zone for 4 hours!!  </a:t>
            </a:r>
            <a:r>
              <a:rPr lang="en-US" sz="2400" dirty="0" smtClean="0"/>
              <a:t>Foods in </a:t>
            </a:r>
            <a:r>
              <a:rPr lang="en-US" sz="2400" dirty="0"/>
              <a:t>the DANGER </a:t>
            </a:r>
            <a:r>
              <a:rPr lang="en-US" sz="2400" dirty="0" smtClean="0"/>
              <a:t>ZONE ≤ 2h</a:t>
            </a:r>
            <a:endParaRPr lang="en-US" sz="2400" dirty="0"/>
          </a:p>
        </p:txBody>
      </p:sp>
      <p:pic>
        <p:nvPicPr>
          <p:cNvPr id="15364" name="Picture 4" descr="https://encrypted-tbn0.google.com/images?q=tbn:ANd9GcTdM5ti1uEqLqDLuz03OtqwuWkcLKEH2daEq0o9CfYU4GoRBB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5048249"/>
            <a:ext cx="2743200" cy="1809751"/>
          </a:xfrm>
          <a:prstGeom prst="rect">
            <a:avLst/>
          </a:prstGeom>
          <a:noFill/>
        </p:spPr>
      </p:pic>
      <p:pic>
        <p:nvPicPr>
          <p:cNvPr id="15368" name="Picture 8" descr="https://encrypted-tbn0.google.com/images?q=tbn:ANd9GcTD059jYixys0dWNL8eC_EB5EJcIi4Ls5xugzRoy_5BY4axlxr3m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5105400"/>
            <a:ext cx="2466975" cy="1752600"/>
          </a:xfrm>
          <a:prstGeom prst="rect">
            <a:avLst/>
          </a:prstGeom>
          <a:noFill/>
        </p:spPr>
      </p:pic>
      <p:pic>
        <p:nvPicPr>
          <p:cNvPr id="15370" name="Picture 10" descr="https://encrypted-tbn2.google.com/images?q=tbn:ANd9GcT3q9fZvBfNNcXkTrEV8e6ZpNRjOqKk3J1u6xK-SAecd2Yw7iYO_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105400"/>
            <a:ext cx="22860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6031</TotalTime>
  <Words>619</Words>
  <Application>Microsoft Office PowerPoint</Application>
  <PresentationFormat>On-screen Show (4:3)</PresentationFormat>
  <Paragraphs>160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Trek</vt:lpstr>
      <vt:lpstr>Food Safety Applications</vt:lpstr>
      <vt:lpstr>Overview</vt:lpstr>
      <vt:lpstr>Introduction</vt:lpstr>
      <vt:lpstr>PowerPoint Presentation</vt:lpstr>
      <vt:lpstr>Factors affecting microbial growth</vt:lpstr>
      <vt:lpstr>Food</vt:lpstr>
      <vt:lpstr> </vt:lpstr>
      <vt:lpstr>Temperature</vt:lpstr>
      <vt:lpstr>Time</vt:lpstr>
      <vt:lpstr>Oxygen</vt:lpstr>
      <vt:lpstr>Moisture</vt:lpstr>
      <vt:lpstr>Q &amp; A Time</vt:lpstr>
      <vt:lpstr>How food become unsafe</vt:lpstr>
      <vt:lpstr>Thawing foods safely</vt:lpstr>
      <vt:lpstr>Cooling foods safely</vt:lpstr>
      <vt:lpstr>Cross-contamination and prevention</vt:lpstr>
      <vt:lpstr>PowerPoint Presentation</vt:lpstr>
      <vt:lpstr>Poor Personal Hygiene</vt:lpstr>
      <vt:lpstr>Fight germs through proper handwashing</vt:lpstr>
      <vt:lpstr>Q &amp; A time</vt:lpstr>
      <vt:lpstr>Conclusion</vt:lpstr>
      <vt:lpstr>PowerPoint Presentation</vt:lpstr>
      <vt:lpstr>PowerPoint Presentation</vt:lpstr>
    </vt:vector>
  </TitlesOfParts>
  <Company>NC A&amp;T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Factors affecting microbial growth</dc:title>
  <dc:creator>Bernice Karlton-Senaye</dc:creator>
  <cp:lastModifiedBy>Steven Kenneth Warchocki</cp:lastModifiedBy>
  <cp:revision>201</cp:revision>
  <dcterms:created xsi:type="dcterms:W3CDTF">2011-12-15T19:06:02Z</dcterms:created>
  <dcterms:modified xsi:type="dcterms:W3CDTF">2012-12-19T16:31:11Z</dcterms:modified>
</cp:coreProperties>
</file>