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56" r:id="rId2"/>
    <p:sldId id="264" r:id="rId3"/>
    <p:sldId id="302" r:id="rId4"/>
    <p:sldId id="303" r:id="rId5"/>
    <p:sldId id="304" r:id="rId6"/>
    <p:sldId id="305" r:id="rId7"/>
    <p:sldId id="306" r:id="rId8"/>
    <p:sldId id="290" r:id="rId9"/>
    <p:sldId id="273" r:id="rId10"/>
    <p:sldId id="274" r:id="rId11"/>
    <p:sldId id="275" r:id="rId12"/>
    <p:sldId id="276" r:id="rId13"/>
    <p:sldId id="272" r:id="rId14"/>
    <p:sldId id="269" r:id="rId15"/>
    <p:sldId id="315" r:id="rId16"/>
    <p:sldId id="328" r:id="rId17"/>
    <p:sldId id="310" r:id="rId18"/>
    <p:sldId id="318" r:id="rId19"/>
    <p:sldId id="317" r:id="rId20"/>
    <p:sldId id="311" r:id="rId21"/>
    <p:sldId id="312" r:id="rId22"/>
    <p:sldId id="349" r:id="rId23"/>
    <p:sldId id="314" r:id="rId24"/>
    <p:sldId id="320" r:id="rId25"/>
    <p:sldId id="324" r:id="rId26"/>
    <p:sldId id="322" r:id="rId27"/>
    <p:sldId id="323" r:id="rId28"/>
    <p:sldId id="321" r:id="rId29"/>
    <p:sldId id="325" r:id="rId30"/>
    <p:sldId id="319" r:id="rId31"/>
    <p:sldId id="347" r:id="rId32"/>
    <p:sldId id="348" r:id="rId33"/>
    <p:sldId id="334" r:id="rId34"/>
    <p:sldId id="331" r:id="rId35"/>
    <p:sldId id="329" r:id="rId36"/>
    <p:sldId id="333" r:id="rId37"/>
    <p:sldId id="346" r:id="rId38"/>
    <p:sldId id="289" r:id="rId39"/>
    <p:sldId id="332" r:id="rId40"/>
    <p:sldId id="340" r:id="rId41"/>
    <p:sldId id="344" r:id="rId42"/>
    <p:sldId id="335" r:id="rId43"/>
    <p:sldId id="342" r:id="rId44"/>
    <p:sldId id="336" r:id="rId45"/>
    <p:sldId id="350" r:id="rId46"/>
    <p:sldId id="351" r:id="rId47"/>
  </p:sldIdLst>
  <p:sldSz cx="9144000" cy="6858000" type="screen4x3"/>
  <p:notesSz cx="69469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A1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9" autoAdjust="0"/>
    <p:restoredTop sz="89235" autoAdjust="0"/>
  </p:normalViewPr>
  <p:slideViewPr>
    <p:cSldViewPr>
      <p:cViewPr>
        <p:scale>
          <a:sx n="71" d="100"/>
          <a:sy n="71" d="100"/>
        </p:scale>
        <p:origin x="-1038" y="-64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100" d="100"/>
          <a:sy n="100" d="100"/>
        </p:scale>
        <p:origin x="-1608" y="150"/>
      </p:cViewPr>
      <p:guideLst>
        <p:guide orient="horz" pos="2920"/>
        <p:guide pos="218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9900"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5413" y="0"/>
            <a:ext cx="3009900" cy="463550"/>
          </a:xfrm>
          <a:prstGeom prst="rect">
            <a:avLst/>
          </a:prstGeom>
        </p:spPr>
        <p:txBody>
          <a:bodyPr vert="horz" lIns="91440" tIns="45720" rIns="91440" bIns="45720" rtlCol="0"/>
          <a:lstStyle>
            <a:lvl1pPr algn="r">
              <a:defRPr sz="1200"/>
            </a:lvl1pPr>
          </a:lstStyle>
          <a:p>
            <a:fld id="{CE810AD0-BA4E-49B5-976A-FCC04F9F2040}" type="datetimeFigureOut">
              <a:rPr lang="en-US" smtClean="0"/>
              <a:t>6/22/2011</a:t>
            </a:fld>
            <a:endParaRPr lang="en-US"/>
          </a:p>
        </p:txBody>
      </p:sp>
      <p:sp>
        <p:nvSpPr>
          <p:cNvPr id="4" name="Footer Placeholder 3"/>
          <p:cNvSpPr>
            <a:spLocks noGrp="1"/>
          </p:cNvSpPr>
          <p:nvPr>
            <p:ph type="ftr" sz="quarter" idx="2"/>
          </p:nvPr>
        </p:nvSpPr>
        <p:spPr>
          <a:xfrm>
            <a:off x="0" y="8805863"/>
            <a:ext cx="3009900"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5413" y="8805863"/>
            <a:ext cx="3009900" cy="463550"/>
          </a:xfrm>
          <a:prstGeom prst="rect">
            <a:avLst/>
          </a:prstGeom>
        </p:spPr>
        <p:txBody>
          <a:bodyPr vert="horz" lIns="91440" tIns="45720" rIns="91440" bIns="45720" rtlCol="0" anchor="b"/>
          <a:lstStyle>
            <a:lvl1pPr algn="r">
              <a:defRPr sz="1200"/>
            </a:lvl1pPr>
          </a:lstStyle>
          <a:p>
            <a:fld id="{4AF339CB-B333-4554-AF16-89C8B94E860D}" type="slidenum">
              <a:rPr lang="en-US" smtClean="0"/>
              <a:t>‹#›</a:t>
            </a:fld>
            <a:endParaRPr lang="en-US"/>
          </a:p>
        </p:txBody>
      </p:sp>
    </p:spTree>
    <p:extLst>
      <p:ext uri="{BB962C8B-B14F-4D97-AF65-F5344CB8AC3E}">
        <p14:creationId xmlns:p14="http://schemas.microsoft.com/office/powerpoint/2010/main" val="19976236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0323" cy="463550"/>
          </a:xfrm>
          <a:prstGeom prst="rect">
            <a:avLst/>
          </a:prstGeom>
        </p:spPr>
        <p:txBody>
          <a:bodyPr vert="horz" lIns="92665" tIns="46333" rIns="92665" bIns="46333" rtlCol="0"/>
          <a:lstStyle>
            <a:lvl1pPr algn="l">
              <a:defRPr sz="1200"/>
            </a:lvl1pPr>
          </a:lstStyle>
          <a:p>
            <a:endParaRPr lang="en-US"/>
          </a:p>
        </p:txBody>
      </p:sp>
      <p:sp>
        <p:nvSpPr>
          <p:cNvPr id="3" name="Date Placeholder 2"/>
          <p:cNvSpPr>
            <a:spLocks noGrp="1"/>
          </p:cNvSpPr>
          <p:nvPr>
            <p:ph type="dt" idx="1"/>
          </p:nvPr>
        </p:nvSpPr>
        <p:spPr>
          <a:xfrm>
            <a:off x="3934969" y="0"/>
            <a:ext cx="3010323" cy="463550"/>
          </a:xfrm>
          <a:prstGeom prst="rect">
            <a:avLst/>
          </a:prstGeom>
        </p:spPr>
        <p:txBody>
          <a:bodyPr vert="horz" lIns="92665" tIns="46333" rIns="92665" bIns="46333" rtlCol="0"/>
          <a:lstStyle>
            <a:lvl1pPr algn="r">
              <a:defRPr sz="1200"/>
            </a:lvl1pPr>
          </a:lstStyle>
          <a:p>
            <a:fld id="{F3C68064-F110-4EA4-93B8-9B4F93F260AF}" type="datetimeFigureOut">
              <a:rPr lang="en-US" smtClean="0"/>
              <a:t>6/22/2011</a:t>
            </a:fld>
            <a:endParaRPr lang="en-US"/>
          </a:p>
        </p:txBody>
      </p:sp>
      <p:sp>
        <p:nvSpPr>
          <p:cNvPr id="4" name="Slide Image Placeholder 3"/>
          <p:cNvSpPr>
            <a:spLocks noGrp="1" noRot="1" noChangeAspect="1"/>
          </p:cNvSpPr>
          <p:nvPr>
            <p:ph type="sldImg" idx="2"/>
          </p:nvPr>
        </p:nvSpPr>
        <p:spPr>
          <a:xfrm>
            <a:off x="1155700" y="695325"/>
            <a:ext cx="4635500" cy="3476625"/>
          </a:xfrm>
          <a:prstGeom prst="rect">
            <a:avLst/>
          </a:prstGeom>
          <a:noFill/>
          <a:ln w="12700">
            <a:solidFill>
              <a:prstClr val="black"/>
            </a:solidFill>
          </a:ln>
        </p:spPr>
        <p:txBody>
          <a:bodyPr vert="horz" lIns="92665" tIns="46333" rIns="92665" bIns="46333" rtlCol="0" anchor="ctr"/>
          <a:lstStyle/>
          <a:p>
            <a:endParaRPr lang="en-US"/>
          </a:p>
        </p:txBody>
      </p:sp>
      <p:sp>
        <p:nvSpPr>
          <p:cNvPr id="5" name="Notes Placeholder 4"/>
          <p:cNvSpPr>
            <a:spLocks noGrp="1"/>
          </p:cNvSpPr>
          <p:nvPr>
            <p:ph type="body" sz="quarter" idx="3"/>
          </p:nvPr>
        </p:nvSpPr>
        <p:spPr>
          <a:xfrm>
            <a:off x="694690" y="4403725"/>
            <a:ext cx="5557520" cy="4171950"/>
          </a:xfrm>
          <a:prstGeom prst="rect">
            <a:avLst/>
          </a:prstGeom>
        </p:spPr>
        <p:txBody>
          <a:bodyPr vert="horz" lIns="92665" tIns="46333" rIns="92665" bIns="4633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05841"/>
            <a:ext cx="3010323" cy="463550"/>
          </a:xfrm>
          <a:prstGeom prst="rect">
            <a:avLst/>
          </a:prstGeom>
        </p:spPr>
        <p:txBody>
          <a:bodyPr vert="horz" lIns="92665" tIns="46333" rIns="92665" bIns="46333" rtlCol="0" anchor="b"/>
          <a:lstStyle>
            <a:lvl1pPr algn="l">
              <a:defRPr sz="1200"/>
            </a:lvl1pPr>
          </a:lstStyle>
          <a:p>
            <a:endParaRPr lang="en-US"/>
          </a:p>
        </p:txBody>
      </p:sp>
      <p:sp>
        <p:nvSpPr>
          <p:cNvPr id="7" name="Slide Number Placeholder 6"/>
          <p:cNvSpPr>
            <a:spLocks noGrp="1"/>
          </p:cNvSpPr>
          <p:nvPr>
            <p:ph type="sldNum" sz="quarter" idx="5"/>
          </p:nvPr>
        </p:nvSpPr>
        <p:spPr>
          <a:xfrm>
            <a:off x="3934969" y="8805841"/>
            <a:ext cx="3010323" cy="463550"/>
          </a:xfrm>
          <a:prstGeom prst="rect">
            <a:avLst/>
          </a:prstGeom>
        </p:spPr>
        <p:txBody>
          <a:bodyPr vert="horz" lIns="92665" tIns="46333" rIns="92665" bIns="46333" rtlCol="0" anchor="b"/>
          <a:lstStyle>
            <a:lvl1pPr algn="r">
              <a:defRPr sz="1200"/>
            </a:lvl1pPr>
          </a:lstStyle>
          <a:p>
            <a:fld id="{C957B317-C39E-406F-A480-D255BE1EF67D}" type="slidenum">
              <a:rPr lang="en-US" smtClean="0"/>
              <a:t>‹#›</a:t>
            </a:fld>
            <a:endParaRPr lang="en-US"/>
          </a:p>
        </p:txBody>
      </p:sp>
    </p:spTree>
    <p:extLst>
      <p:ext uri="{BB962C8B-B14F-4D97-AF65-F5344CB8AC3E}">
        <p14:creationId xmlns:p14="http://schemas.microsoft.com/office/powerpoint/2010/main" val="3380695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57B317-C39E-406F-A480-D255BE1EF67D}" type="slidenum">
              <a:rPr lang="en-US" smtClean="0"/>
              <a:t>1</a:t>
            </a:fld>
            <a:endParaRPr lang="en-US"/>
          </a:p>
        </p:txBody>
      </p:sp>
    </p:spTree>
    <p:extLst>
      <p:ext uri="{BB962C8B-B14F-4D97-AF65-F5344CB8AC3E}">
        <p14:creationId xmlns:p14="http://schemas.microsoft.com/office/powerpoint/2010/main" val="1296539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want to read Flaubert’s Madame Bovary,</a:t>
            </a:r>
            <a:r>
              <a:rPr lang="en-US" baseline="0" dirty="0" smtClean="0"/>
              <a:t> but since I don’t read French, it has to be an English translation.  In this instance, the I need information at both the Work level and the Expression level.  </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10</a:t>
            </a:fld>
            <a:endParaRPr lang="en-US"/>
          </a:p>
        </p:txBody>
      </p:sp>
    </p:spTree>
    <p:extLst>
      <p:ext uri="{BB962C8B-B14F-4D97-AF65-F5344CB8AC3E}">
        <p14:creationId xmlns:p14="http://schemas.microsoft.com/office/powerpoint/2010/main" val="24031808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If possible, I would like my English translation of Madame Bovary to be a large print edition. I definitely don’t want it in microform! This information is associated with the Manifestation.  As another example, let’s say I’m looking for a movie version of Madam Bovary, also in English, and it has to be on DVD, not Blu-ray, because I don’t have the right equipment to play </a:t>
            </a:r>
            <a:r>
              <a:rPr lang="en-US" baseline="0" dirty="0" err="1" smtClean="0"/>
              <a:t>Blu</a:t>
            </a:r>
            <a:r>
              <a:rPr lang="en-US" baseline="0" dirty="0" smtClean="0"/>
              <a:t>-rays. </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11</a:t>
            </a:fld>
            <a:endParaRPr lang="en-US"/>
          </a:p>
        </p:txBody>
      </p:sp>
    </p:spTree>
    <p:extLst>
      <p:ext uri="{BB962C8B-B14F-4D97-AF65-F5344CB8AC3E}">
        <p14:creationId xmlns:p14="http://schemas.microsoft.com/office/powerpoint/2010/main" val="2431362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“obtain” function often relies</a:t>
            </a:r>
            <a:r>
              <a:rPr lang="en-US" baseline="0" dirty="0" smtClean="0"/>
              <a:t> on item-level information.  If the resource I need is a physical item on a shelf, I need the local call number to be able to locate and “obtain” it.  Terms of availability (such as price) and restrictions on access are also elements associated with the “obtain” function (cf. RDA chapter 4).  What we’re seeing is that the various user tasks are associated with different Group 1 entities.</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12</a:t>
            </a:fld>
            <a:endParaRPr lang="en-US"/>
          </a:p>
        </p:txBody>
      </p:sp>
    </p:spTree>
    <p:extLst>
      <p:ext uri="{BB962C8B-B14F-4D97-AF65-F5344CB8AC3E}">
        <p14:creationId xmlns:p14="http://schemas.microsoft.com/office/powerpoint/2010/main" val="3385049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section</a:t>
            </a:r>
            <a:r>
              <a:rPr lang="en-US" baseline="0" dirty="0" smtClean="0"/>
              <a:t> 0.4.2, we see the stated objectives of RDA, which are: Responsiveness to user needs, cost efficiency, flexibility, and continuity.  In section 0.4.2.1, the first objective (responsiveness to user needs) is elaborated, using the FISO vocabulary. The bibliographic data we record should support user needs.</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13</a:t>
            </a:fld>
            <a:endParaRPr lang="en-US"/>
          </a:p>
        </p:txBody>
      </p:sp>
    </p:spTree>
    <p:extLst>
      <p:ext uri="{BB962C8B-B14F-4D97-AF65-F5344CB8AC3E}">
        <p14:creationId xmlns:p14="http://schemas.microsoft.com/office/powerpoint/2010/main" val="3715633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 it’s our old friends WEMI!  It’s like</a:t>
            </a:r>
            <a:r>
              <a:rPr lang="en-US" baseline="0" dirty="0" smtClean="0"/>
              <a:t> seeing a familiar face in a place you’ve never been before!</a:t>
            </a:r>
            <a:endParaRPr lang="en-US" dirty="0" smtClean="0"/>
          </a:p>
          <a:p>
            <a:r>
              <a:rPr lang="en-US" dirty="0" smtClean="0"/>
              <a:t>RDA tells</a:t>
            </a:r>
            <a:r>
              <a:rPr lang="en-US" baseline="0" dirty="0" smtClean="0"/>
              <a:t> us right up front in section 0.3 that RDA is designed to be in alignment with FRBR and FRAD (Functional Requirements for Authority Data). “</a:t>
            </a:r>
            <a:r>
              <a:rPr lang="en-US" dirty="0" smtClean="0"/>
              <a:t>The data elements describing a resource that are covered in RDA generally reflect the attributes and relationships associated with the entities work, expression, manifestation, and item, that are defined in FRBR.” </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14</a:t>
            </a:fld>
            <a:endParaRPr lang="en-US"/>
          </a:p>
        </p:txBody>
      </p:sp>
    </p:spTree>
    <p:extLst>
      <p:ext uri="{BB962C8B-B14F-4D97-AF65-F5344CB8AC3E}">
        <p14:creationId xmlns:p14="http://schemas.microsoft.com/office/powerpoint/2010/main" val="11395323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Relationships are very, very important in RDA</a:t>
            </a:r>
            <a:r>
              <a:rPr lang="en-US" dirty="0" smtClean="0"/>
              <a:t>. Looking at this diagram, it’s not hard to think of relationships between these entities and attributes, and entity-to-entity relationships as well.  A work has a creator or creators, most often a person or persons.  Date of birth is an attribute associated with persons. </a:t>
            </a:r>
            <a:r>
              <a:rPr lang="en-US" dirty="0"/>
              <a:t> </a:t>
            </a:r>
            <a:r>
              <a:rPr lang="en-US" dirty="0" smtClean="0"/>
              <a:t>A published manifestation has a place of publication, and a publisher is most often a corporate body.  A published manifestation has a date of publication associated with it.  Language is an attribute of expression.  An item might have been created by or owned by a family, or an individual, or a corporate body.  A person is a member of a family and a family has persons as its members.  A person can have a relationship with a corporate body, such as being its founder or CEO.  The list of attributes we see here is very small.  Imagine all the relationships  we could think of if we had a more complete list!  Also, we are not even considering the Group 3 entities as this point.  Recall that Group 3 entities have to do with subjects.</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15</a:t>
            </a:fld>
            <a:endParaRPr lang="en-US"/>
          </a:p>
        </p:txBody>
      </p:sp>
    </p:spTree>
    <p:extLst>
      <p:ext uri="{BB962C8B-B14F-4D97-AF65-F5344CB8AC3E}">
        <p14:creationId xmlns:p14="http://schemas.microsoft.com/office/powerpoint/2010/main" val="13420565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simplified terms, RDA is about describing entities, their attributes, and the relationships among all of them. There are 10 sections in RDA. The </a:t>
            </a:r>
            <a:r>
              <a:rPr lang="en-US" dirty="0"/>
              <a:t>first four sections of RDA are devoted to recording attributes; the remaining six sections are devoted to recording different kinds of bibliographic relationships. </a:t>
            </a:r>
            <a:r>
              <a:rPr lang="en-US" dirty="0" smtClean="0"/>
              <a:t>Each section begins with a chapter on general guidelines, a definition of the scope of the chapter, and explanations of the terminology used in the section. </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16</a:t>
            </a:fld>
            <a:endParaRPr lang="en-US"/>
          </a:p>
        </p:txBody>
      </p:sp>
    </p:spTree>
    <p:extLst>
      <p:ext uri="{BB962C8B-B14F-4D97-AF65-F5344CB8AC3E}">
        <p14:creationId xmlns:p14="http://schemas.microsoft.com/office/powerpoint/2010/main" val="27649869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Chapters 1-7 cover the recording of attributes of the Group 1 entities.  Chapters 8-11 are devoted to recording the attributes of Group 2 entities.  Section 4 covers attributes of Group 3 entities, but only chapter 16, having to do with identifying places, has been developed.</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17</a:t>
            </a:fld>
            <a:endParaRPr lang="en-US"/>
          </a:p>
        </p:txBody>
      </p:sp>
    </p:spTree>
    <p:extLst>
      <p:ext uri="{BB962C8B-B14F-4D97-AF65-F5344CB8AC3E}">
        <p14:creationId xmlns:p14="http://schemas.microsoft.com/office/powerpoint/2010/main" val="30559104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Functional Objectives and Principles listed</a:t>
            </a:r>
            <a:r>
              <a:rPr lang="en-US" baseline="0" dirty="0" smtClean="0"/>
              <a:t> at the beginning of chapter 1 refer to the four user tasks.</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18</a:t>
            </a:fld>
            <a:endParaRPr lang="en-US"/>
          </a:p>
        </p:txBody>
      </p:sp>
    </p:spTree>
    <p:extLst>
      <p:ext uri="{BB962C8B-B14F-4D97-AF65-F5344CB8AC3E}">
        <p14:creationId xmlns:p14="http://schemas.microsoft.com/office/powerpoint/2010/main" val="37075413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57B317-C39E-406F-A480-D255BE1EF67D}" type="slidenum">
              <a:rPr lang="en-US" smtClean="0"/>
              <a:t>19</a:t>
            </a:fld>
            <a:endParaRPr lang="en-US"/>
          </a:p>
        </p:txBody>
      </p:sp>
    </p:spTree>
    <p:extLst>
      <p:ext uri="{BB962C8B-B14F-4D97-AF65-F5344CB8AC3E}">
        <p14:creationId xmlns:p14="http://schemas.microsoft.com/office/powerpoint/2010/main" val="2152689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RDA is organized around the FRBR concepts of entities, attributes</a:t>
            </a:r>
            <a:r>
              <a:rPr lang="en-US" baseline="0" dirty="0" smtClean="0"/>
              <a:t>, and relationships.  It also explicitly addresses the user tasks outlined in FRBR.</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2</a:t>
            </a:fld>
            <a:endParaRPr lang="en-US"/>
          </a:p>
        </p:txBody>
      </p:sp>
    </p:spTree>
    <p:extLst>
      <p:ext uri="{BB962C8B-B14F-4D97-AF65-F5344CB8AC3E}">
        <p14:creationId xmlns:p14="http://schemas.microsoft.com/office/powerpoint/2010/main" val="23506790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aseline="0" dirty="0" smtClean="0"/>
              <a:t>Among many other things, Chapter 1 outlines the core elements (1.3) used to describe manifestations and items. As the word</a:t>
            </a:r>
            <a:r>
              <a:rPr lang="en-US" dirty="0" smtClean="0"/>
              <a:t> “core” suggests, core </a:t>
            </a:r>
            <a:r>
              <a:rPr lang="en-US" dirty="0"/>
              <a:t>elements are the minimum data elements needed to fulfill the four user tasks. </a:t>
            </a:r>
            <a:r>
              <a:rPr lang="en-US" baseline="0" dirty="0" smtClean="0"/>
              <a:t>These elements include familiar pieces of information such as title, statement of responsibility, edition statement and series statement.  </a:t>
            </a:r>
            <a:endParaRPr lang="en-US" dirty="0" smtClean="0"/>
          </a:p>
          <a:p>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20</a:t>
            </a:fld>
            <a:endParaRPr lang="en-US"/>
          </a:p>
        </p:txBody>
      </p:sp>
    </p:spTree>
    <p:extLst>
      <p:ext uri="{BB962C8B-B14F-4D97-AF65-F5344CB8AC3E}">
        <p14:creationId xmlns:p14="http://schemas.microsoft.com/office/powerpoint/2010/main" val="377669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Chapter 2 deals with </a:t>
            </a:r>
            <a:r>
              <a:rPr lang="en-US" b="1" dirty="0" smtClean="0"/>
              <a:t>identifying</a:t>
            </a:r>
            <a:r>
              <a:rPr lang="en-US" b="0" baseline="0" dirty="0" smtClean="0"/>
              <a:t> manifestations and items. “</a:t>
            </a:r>
            <a:r>
              <a:rPr lang="en-US" dirty="0" smtClean="0"/>
              <a:t>This chapter provides general guidelines and instructions on recording the attributes of manifestations and items that are most often used for purposes of </a:t>
            </a:r>
            <a:r>
              <a:rPr lang="en-US" b="1" dirty="0" smtClean="0"/>
              <a:t>identifying</a:t>
            </a:r>
            <a:r>
              <a:rPr lang="en-US" dirty="0" smtClean="0"/>
              <a:t> a resource.”  Remember that “Identify” is one of the four user tasks.</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21</a:t>
            </a:fld>
            <a:endParaRPr lang="en-US"/>
          </a:p>
        </p:txBody>
      </p:sp>
    </p:spTree>
    <p:extLst>
      <p:ext uri="{BB962C8B-B14F-4D97-AF65-F5344CB8AC3E}">
        <p14:creationId xmlns:p14="http://schemas.microsoft.com/office/powerpoint/2010/main" val="28416200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Chapter</a:t>
            </a:r>
            <a:r>
              <a:rPr lang="en-US" baseline="0" dirty="0" smtClean="0"/>
              <a:t> 3 covers elements </a:t>
            </a:r>
            <a:r>
              <a:rPr lang="en-US" dirty="0" smtClean="0"/>
              <a:t>that describe the characteristics of the carrier of the resource, what we are used to thinking of as the physical description of the resource. These elements convey information that users typically rely on when </a:t>
            </a:r>
            <a:r>
              <a:rPr lang="en-US" b="1" dirty="0" smtClean="0"/>
              <a:t>selecting</a:t>
            </a:r>
            <a:r>
              <a:rPr lang="en-US" dirty="0" smtClean="0"/>
              <a:t> a resource to meet their needs with respect to the physical characteristics of the carrier and the formatting and encoding of the information contained in or stored on the carrier. Users may also rely on characteristics of the carrier in order to </a:t>
            </a:r>
            <a:r>
              <a:rPr lang="en-US" b="1" dirty="0" smtClean="0"/>
              <a:t>identify</a:t>
            </a:r>
            <a:r>
              <a:rPr lang="en-US" dirty="0" smtClean="0"/>
              <a:t> a resource (i.e., to distinguish between resources with similar characteristics).</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22</a:t>
            </a:fld>
            <a:endParaRPr lang="en-US"/>
          </a:p>
        </p:txBody>
      </p:sp>
    </p:spTree>
    <p:extLst>
      <p:ext uri="{BB962C8B-B14F-4D97-AF65-F5344CB8AC3E}">
        <p14:creationId xmlns:p14="http://schemas.microsoft.com/office/powerpoint/2010/main" val="6129133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Chapter</a:t>
            </a:r>
            <a:r>
              <a:rPr lang="en-US" baseline="0" dirty="0" smtClean="0"/>
              <a:t> 4: t</a:t>
            </a:r>
            <a:r>
              <a:rPr lang="en-US" dirty="0" smtClean="0"/>
              <a:t>he elements covered include those used to </a:t>
            </a:r>
            <a:r>
              <a:rPr lang="en-US" b="1" dirty="0" smtClean="0"/>
              <a:t>obtain</a:t>
            </a:r>
            <a:r>
              <a:rPr lang="en-US" dirty="0" smtClean="0"/>
              <a:t> or access a resource—terms of availability, contact information, restrictions on access, etc.  Restrictions on access, for example, might be indicated in a note on a record for an electronic resource that says “Access restricted</a:t>
            </a:r>
            <a:r>
              <a:rPr lang="en-US" baseline="0" dirty="0" smtClean="0"/>
              <a:t> to subscribers.”  A URL is an example of information provided for access to a resource.</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23</a:t>
            </a:fld>
            <a:endParaRPr lang="en-US"/>
          </a:p>
        </p:txBody>
      </p:sp>
    </p:spTree>
    <p:extLst>
      <p:ext uri="{BB962C8B-B14F-4D97-AF65-F5344CB8AC3E}">
        <p14:creationId xmlns:p14="http://schemas.microsoft.com/office/powerpoint/2010/main" val="40075916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24</a:t>
            </a:fld>
            <a:endParaRPr lang="en-US"/>
          </a:p>
        </p:txBody>
      </p:sp>
    </p:spTree>
    <p:extLst>
      <p:ext uri="{BB962C8B-B14F-4D97-AF65-F5344CB8AC3E}">
        <p14:creationId xmlns:p14="http://schemas.microsoft.com/office/powerpoint/2010/main" val="35301313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table of contents for chapter</a:t>
            </a:r>
            <a:r>
              <a:rPr lang="en-US" baseline="0" dirty="0" smtClean="0"/>
              <a:t> 5. </a:t>
            </a:r>
            <a:r>
              <a:rPr lang="en-US" dirty="0" smtClean="0"/>
              <a:t>Chapter 5 talks about information to be included in </a:t>
            </a:r>
            <a:r>
              <a:rPr lang="en-US" b="1" dirty="0" smtClean="0"/>
              <a:t>authority</a:t>
            </a:r>
            <a:r>
              <a:rPr lang="en-US" dirty="0" smtClean="0"/>
              <a:t> records for works and expressions. Notice that </a:t>
            </a:r>
            <a:r>
              <a:rPr lang="en-US" baseline="0" dirty="0" smtClean="0"/>
              <a:t>RDA uses the phrase “access point” instead of “heading.”</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25</a:t>
            </a:fld>
            <a:endParaRPr lang="en-US"/>
          </a:p>
        </p:txBody>
      </p:sp>
    </p:spTree>
    <p:extLst>
      <p:ext uri="{BB962C8B-B14F-4D97-AF65-F5344CB8AC3E}">
        <p14:creationId xmlns:p14="http://schemas.microsoft.com/office/powerpoint/2010/main" val="597243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Partial table of contents for chapter</a:t>
            </a:r>
            <a:r>
              <a:rPr lang="en-US" baseline="0" dirty="0" smtClean="0"/>
              <a:t> 6, Identifying works and expressions. </a:t>
            </a:r>
            <a:r>
              <a:rPr lang="en-US" dirty="0" smtClean="0"/>
              <a:t>Chapter 6</a:t>
            </a:r>
            <a:r>
              <a:rPr lang="en-US" baseline="0" dirty="0" smtClean="0"/>
              <a:t> contains information on “choosing the preferred title” (6.2.2.3), what in AACR2 we referred to as the uniform title.  It also talks about “changes affecting the identification of a work,” such as a title change to a serial (6.1.3.2). </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26</a:t>
            </a:fld>
            <a:endParaRPr lang="en-US"/>
          </a:p>
        </p:txBody>
      </p:sp>
    </p:spTree>
    <p:extLst>
      <p:ext uri="{BB962C8B-B14F-4D97-AF65-F5344CB8AC3E}">
        <p14:creationId xmlns:p14="http://schemas.microsoft.com/office/powerpoint/2010/main" val="27858919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6653">
              <a:defRPr/>
            </a:pPr>
            <a:r>
              <a:rPr lang="en-US" dirty="0" smtClean="0"/>
              <a:t>Partial table of contents for chapter 7, Describing</a:t>
            </a:r>
            <a:r>
              <a:rPr lang="en-US" baseline="0" dirty="0" smtClean="0"/>
              <a:t> content. Chapter 7 contains a lot of information about describing cartographic content.  It also has a section about recording thesis or dissertation information, among other kinds of content.</a:t>
            </a:r>
            <a:endParaRPr lang="en-US" dirty="0" smtClean="0"/>
          </a:p>
          <a:p>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27</a:t>
            </a:fld>
            <a:endParaRPr lang="en-US"/>
          </a:p>
        </p:txBody>
      </p:sp>
    </p:spTree>
    <p:extLst>
      <p:ext uri="{BB962C8B-B14F-4D97-AF65-F5344CB8AC3E}">
        <p14:creationId xmlns:p14="http://schemas.microsoft.com/office/powerpoint/2010/main" val="29309626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instructions in section three refer</a:t>
            </a:r>
            <a:r>
              <a:rPr lang="en-US" baseline="0" dirty="0" smtClean="0"/>
              <a:t> to recording attributes of Group 2 entities – persons, families, and corporate bodies.  Many of the instructions apply to the construction of authority records, as well as access points representing group 2 entities.  RDA allows for the recording of much more, and more detailed, information in authority records than we are used to seeing.  Gender, language, and profession or occupation, and place of residence are some of the data elements that you may find recorded in RDA authority records.</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28</a:t>
            </a:fld>
            <a:endParaRPr lang="en-US"/>
          </a:p>
        </p:txBody>
      </p:sp>
    </p:spTree>
    <p:extLst>
      <p:ext uri="{BB962C8B-B14F-4D97-AF65-F5344CB8AC3E}">
        <p14:creationId xmlns:p14="http://schemas.microsoft.com/office/powerpoint/2010/main" val="13712614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the information in the 37x fields. These new fields have been valid in MARC since October 2009. This is quite a bit more information than</a:t>
            </a:r>
            <a:r>
              <a:rPr lang="en-US" baseline="0" dirty="0" smtClean="0"/>
              <a:t> we are used to seeing in authority records</a:t>
            </a:r>
            <a:r>
              <a:rPr lang="en-US" dirty="0" smtClean="0"/>
              <a:t>.  It’s kind of like</a:t>
            </a:r>
            <a:r>
              <a:rPr lang="en-US" baseline="0" dirty="0" smtClean="0"/>
              <a:t> we’re cataloging the person! In a later example, we’ll see</a:t>
            </a:r>
            <a:r>
              <a:rPr lang="en-US" dirty="0" smtClean="0"/>
              <a:t> that authority records can be used for recording </a:t>
            </a:r>
            <a:r>
              <a:rPr lang="en-US" b="1" dirty="0" smtClean="0"/>
              <a:t>relationships</a:t>
            </a:r>
            <a:r>
              <a:rPr lang="en-US" dirty="0" smtClean="0"/>
              <a:t> between separate Group 2 entities as well as </a:t>
            </a:r>
            <a:r>
              <a:rPr lang="en-US" b="1" dirty="0" smtClean="0"/>
              <a:t>attributes</a:t>
            </a:r>
            <a:r>
              <a:rPr lang="en-US" dirty="0" smtClean="0"/>
              <a:t>. </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29</a:t>
            </a:fld>
            <a:endParaRPr lang="en-US"/>
          </a:p>
        </p:txBody>
      </p:sp>
    </p:spTree>
    <p:extLst>
      <p:ext uri="{BB962C8B-B14F-4D97-AF65-F5344CB8AC3E}">
        <p14:creationId xmlns:p14="http://schemas.microsoft.com/office/powerpoint/2010/main" val="1078177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 Expression,</a:t>
            </a:r>
            <a:r>
              <a:rPr lang="en-US" baseline="0" dirty="0" smtClean="0"/>
              <a:t> Manifestation, and Item are also referred to as Group 1 entities.</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3</a:t>
            </a:fld>
            <a:endParaRPr lang="en-US"/>
          </a:p>
        </p:txBody>
      </p:sp>
    </p:spTree>
    <p:extLst>
      <p:ext uri="{BB962C8B-B14F-4D97-AF65-F5344CB8AC3E}">
        <p14:creationId xmlns:p14="http://schemas.microsoft.com/office/powerpoint/2010/main" val="919295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Relationships are very, very important in RDA and great emphasis is placed on identifying and recording these relationships. </a:t>
            </a:r>
            <a:r>
              <a:rPr lang="en-US" dirty="0" smtClean="0"/>
              <a:t>Relationships are </a:t>
            </a:r>
            <a:r>
              <a:rPr lang="en-US" dirty="0"/>
              <a:t>important in RDA because of the role they play in helping fulfill the user tasks. </a:t>
            </a:r>
            <a:r>
              <a:rPr lang="en-US" dirty="0" smtClean="0"/>
              <a:t>We only</a:t>
            </a:r>
            <a:r>
              <a:rPr lang="en-US" baseline="0" dirty="0" smtClean="0"/>
              <a:t> have to worry about four of these six sections right now, because two of them (sections 7 and 10) have not been developed yet; these are the sections dealing with subjects</a:t>
            </a:r>
            <a:r>
              <a:rPr lang="en-US" dirty="0" smtClean="0">
                <a:solidFill>
                  <a:srgbClr val="FF0000"/>
                </a:solidFill>
              </a:rPr>
              <a:t>. </a:t>
            </a:r>
            <a:r>
              <a:rPr lang="en-US" dirty="0" smtClean="0"/>
              <a:t>Something </a:t>
            </a:r>
            <a:r>
              <a:rPr lang="en-US" dirty="0"/>
              <a:t>to keep in mind is </a:t>
            </a:r>
            <a:r>
              <a:rPr lang="en-US" dirty="0" smtClean="0"/>
              <a:t>that some of the relationships described in these chapters </a:t>
            </a:r>
            <a:r>
              <a:rPr lang="en-US" dirty="0"/>
              <a:t>are </a:t>
            </a:r>
            <a:r>
              <a:rPr lang="en-US" dirty="0" smtClean="0"/>
              <a:t>expressed in </a:t>
            </a:r>
            <a:r>
              <a:rPr lang="en-US" dirty="0"/>
              <a:t>authority records, rather than bibliographic records. </a:t>
            </a:r>
          </a:p>
        </p:txBody>
      </p:sp>
      <p:sp>
        <p:nvSpPr>
          <p:cNvPr id="4" name="Slide Number Placeholder 3"/>
          <p:cNvSpPr>
            <a:spLocks noGrp="1"/>
          </p:cNvSpPr>
          <p:nvPr>
            <p:ph type="sldNum" sz="quarter" idx="10"/>
          </p:nvPr>
        </p:nvSpPr>
        <p:spPr/>
        <p:txBody>
          <a:bodyPr/>
          <a:lstStyle/>
          <a:p>
            <a:fld id="{C957B317-C39E-406F-A480-D255BE1EF67D}" type="slidenum">
              <a:rPr lang="en-US" smtClean="0"/>
              <a:t>30</a:t>
            </a:fld>
            <a:endParaRPr lang="en-US"/>
          </a:p>
        </p:txBody>
      </p:sp>
    </p:spTree>
    <p:extLst>
      <p:ext uri="{BB962C8B-B14F-4D97-AF65-F5344CB8AC3E}">
        <p14:creationId xmlns:p14="http://schemas.microsoft.com/office/powerpoint/2010/main" val="486965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Section 5, chapter</a:t>
            </a:r>
            <a:r>
              <a:rPr lang="en-US" baseline="0" dirty="0" smtClean="0"/>
              <a:t> 17 – note the definition of “Primary Relationships.”  The definition is not comprehensible</a:t>
            </a:r>
            <a:r>
              <a:rPr lang="en-US" dirty="0" smtClean="0"/>
              <a:t> unless you have a firm grasp of the WEMI entities.</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31</a:t>
            </a:fld>
            <a:endParaRPr lang="en-US"/>
          </a:p>
        </p:txBody>
      </p:sp>
    </p:spTree>
    <p:extLst>
      <p:ext uri="{BB962C8B-B14F-4D97-AF65-F5344CB8AC3E}">
        <p14:creationId xmlns:p14="http://schemas.microsoft.com/office/powerpoint/2010/main" val="28925354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These kinds of relationships, which should be becoming familiar to you, are referred to as “primary relationships” in RDA.</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32</a:t>
            </a:fld>
            <a:endParaRPr lang="en-US"/>
          </a:p>
        </p:txBody>
      </p:sp>
    </p:spTree>
    <p:extLst>
      <p:ext uri="{BB962C8B-B14F-4D97-AF65-F5344CB8AC3E}">
        <p14:creationId xmlns:p14="http://schemas.microsoft.com/office/powerpoint/2010/main" val="13817069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examples</a:t>
            </a:r>
            <a:r>
              <a:rPr lang="en-US" baseline="0" dirty="0" smtClean="0"/>
              <a:t> show two different ways of recording a primary relationship between Dan Brown’s Digital fortress and its French translation:</a:t>
            </a:r>
            <a:r>
              <a:rPr lang="en-US" dirty="0" smtClean="0"/>
              <a:t> </a:t>
            </a:r>
            <a:r>
              <a:rPr lang="en-US" baseline="0" dirty="0" smtClean="0"/>
              <a:t>authorized access point (RDA 17.4.2.2) and structured description (RDA 17.4.2.3).  Note that the structured description provides quite a bit of information related to a specific manifestation of Digital fortress, while the authorized access point refers to the authorized access point for the original work.  Both of these approaches are allowed in RDA, but keep in mind that in many, if not most cases, we as catalogers have no idea which manifestation a translation is based on.</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33</a:t>
            </a:fld>
            <a:endParaRPr lang="en-US"/>
          </a:p>
        </p:txBody>
      </p:sp>
    </p:spTree>
    <p:extLst>
      <p:ext uri="{BB962C8B-B14F-4D97-AF65-F5344CB8AC3E}">
        <p14:creationId xmlns:p14="http://schemas.microsoft.com/office/powerpoint/2010/main" val="37296309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shows</a:t>
            </a:r>
            <a:r>
              <a:rPr lang="en-US" baseline="0" dirty="0" smtClean="0"/>
              <a:t> part of the RDA table of contents for section 6, Recording Relationships to Persons, Families, and Corporate Bodies.  Looking at chapter 19, we see that the person, family, or corporate body most commonly associated with a </a:t>
            </a:r>
            <a:r>
              <a:rPr lang="en-US" b="1" baseline="0" dirty="0" smtClean="0"/>
              <a:t>work</a:t>
            </a:r>
            <a:r>
              <a:rPr lang="en-US" b="0" baseline="0" dirty="0" smtClean="0"/>
              <a:t> is its creator.</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34</a:t>
            </a:fld>
            <a:endParaRPr lang="en-US"/>
          </a:p>
        </p:txBody>
      </p:sp>
    </p:spTree>
    <p:extLst>
      <p:ext uri="{BB962C8B-B14F-4D97-AF65-F5344CB8AC3E}">
        <p14:creationId xmlns:p14="http://schemas.microsoft.com/office/powerpoint/2010/main" val="35589875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Section 6, chapter 20 is about persons, families, and corporate bodies associated with an </a:t>
            </a:r>
            <a:r>
              <a:rPr lang="en-US" b="1" baseline="0" dirty="0" smtClean="0"/>
              <a:t>expression</a:t>
            </a:r>
            <a:r>
              <a:rPr lang="en-US" b="0" baseline="0" dirty="0" smtClean="0"/>
              <a:t>. Chapter</a:t>
            </a:r>
            <a:r>
              <a:rPr lang="en-US" baseline="0" dirty="0" smtClean="0"/>
              <a:t> 20.2.1 provides instructions about recording a specific entity</a:t>
            </a:r>
            <a:r>
              <a:rPr lang="en-US" dirty="0" smtClean="0"/>
              <a:t> called a contributor.  RDA defines a contributor as: a </a:t>
            </a:r>
            <a:r>
              <a:rPr lang="en-US" dirty="0"/>
              <a:t>person, family, or corporate body contributing to the realization of a </a:t>
            </a:r>
            <a:r>
              <a:rPr lang="en-US" b="1" dirty="0"/>
              <a:t>work</a:t>
            </a:r>
            <a:r>
              <a:rPr lang="en-US" dirty="0"/>
              <a:t> through an </a:t>
            </a:r>
            <a:r>
              <a:rPr lang="en-US" b="1" dirty="0" smtClean="0"/>
              <a:t>expression</a:t>
            </a:r>
            <a:r>
              <a:rPr lang="en-US" dirty="0" smtClean="0"/>
              <a:t>.</a:t>
            </a:r>
            <a:r>
              <a:rPr lang="en-US" baseline="0" dirty="0" smtClean="0"/>
              <a:t> </a:t>
            </a:r>
            <a:r>
              <a:rPr lang="en-US" dirty="0" smtClean="0"/>
              <a:t>Contributors include editors, translators, arrangers of music, performers, etc. Note the use of a </a:t>
            </a:r>
            <a:r>
              <a:rPr lang="en-US" b="1" dirty="0" smtClean="0"/>
              <a:t>relationship</a:t>
            </a:r>
            <a:r>
              <a:rPr lang="en-US" b="1" baseline="0" dirty="0" smtClean="0"/>
              <a:t> designator</a:t>
            </a:r>
            <a:r>
              <a:rPr lang="en-US" baseline="0" dirty="0" smtClean="0"/>
              <a:t> in subfield e of the 700 field. Relationship designators</a:t>
            </a:r>
            <a:r>
              <a:rPr lang="en-US" dirty="0" smtClean="0"/>
              <a:t> come from a controlled vocabulary list in Appendix I of RDA.</a:t>
            </a:r>
          </a:p>
          <a:p>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35</a:t>
            </a:fld>
            <a:endParaRPr lang="en-US"/>
          </a:p>
        </p:txBody>
      </p:sp>
    </p:spTree>
    <p:extLst>
      <p:ext uri="{BB962C8B-B14F-4D97-AF65-F5344CB8AC3E}">
        <p14:creationId xmlns:p14="http://schemas.microsoft.com/office/powerpoint/2010/main" val="20136352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4690" y="4249208"/>
            <a:ext cx="5634708" cy="4867275"/>
          </a:xfrm>
        </p:spPr>
        <p:txBody>
          <a:bodyPr/>
          <a:lstStyle/>
          <a:p>
            <a:r>
              <a:rPr lang="en-US" dirty="0" smtClean="0"/>
              <a:t>Section 8 deals</a:t>
            </a:r>
            <a:r>
              <a:rPr lang="en-US" baseline="0" dirty="0" smtClean="0"/>
              <a:t> with works, expressions, manifestations, and items that are related to the resource being described.  The terms used to describe these relationships are in Appendix J of RDA.  Here’s an example we’re already familiar with.  In current cataloging, the relationship between the resource being cataloged (Pride and prejudice and zombies) and the work it’s a parody of (Pride and prejudice)</a:t>
            </a:r>
            <a:r>
              <a:rPr lang="en-US" dirty="0" smtClean="0"/>
              <a:t> </a:t>
            </a:r>
            <a:r>
              <a:rPr lang="en-US" baseline="0" dirty="0" smtClean="0"/>
              <a:t>would be described in a note, and the record would include an author-title added entry.  In RDA, we are encouraged to express not only that</a:t>
            </a:r>
            <a:r>
              <a:rPr lang="en-US" dirty="0" smtClean="0"/>
              <a:t> this relationship exists between the two works, but also the specific nature of the relationship, i.e., that one work is a parody of the other. </a:t>
            </a:r>
            <a:r>
              <a:rPr lang="en-US" baseline="0" dirty="0" smtClean="0"/>
              <a:t>RDA allows</a:t>
            </a:r>
            <a:r>
              <a:rPr lang="en-US" dirty="0" smtClean="0"/>
              <a:t> the cataloger to make this relationship explicit, and </a:t>
            </a:r>
            <a:r>
              <a:rPr lang="en-US" b="1" dirty="0" smtClean="0"/>
              <a:t>machine-actionable</a:t>
            </a:r>
            <a:r>
              <a:rPr lang="en-US" dirty="0" smtClean="0"/>
              <a:t>, within the 700 field itself.  A formatted relationship designator formulated in accordance with a controlled vocabulary, which is what the information in subfield i of the 700 field is, is much easier for a machine to interpret and act upon than a 500 note written in natural language, located in an indeterminate place in the record. You may be wondering, “How far do I have to go in specifying all these relationships?”  The relationships outlined in section 8 are not core elements, but LC has made some exceptions in its LC Policy Statements. Preceding and succeeding titles for serials need to be recorded, for example, according to LC. In the service of our users, it may be helpful to keep in mind that some resources are not really useful without the resource they are related to, for example, an index is not that helpful without the resource it indexes.  A concordance is another example of this kind of related resource, which FRBR calls “referential” to the original resource.  If you are creating cataloging for a referential resource, the needs of the user are best supported if the cataloging makes explicit the relationship between the two resources.  In the example above, Pride and prejudice and zombies, a parody is what FRBR calls an “autonomous” work; that is, it can stand on its own without reference to the original work.  </a:t>
            </a:r>
            <a:r>
              <a:rPr lang="en-US" dirty="0"/>
              <a:t>M</a:t>
            </a:r>
            <a:r>
              <a:rPr lang="en-US" dirty="0" smtClean="0"/>
              <a:t>aking that relationship explicit in the catalog record is useful to the user, even if not required.</a:t>
            </a:r>
            <a:endParaRPr lang="en-US" baseline="0" dirty="0" smtClean="0"/>
          </a:p>
        </p:txBody>
      </p:sp>
      <p:sp>
        <p:nvSpPr>
          <p:cNvPr id="4" name="Slide Number Placeholder 3"/>
          <p:cNvSpPr>
            <a:spLocks noGrp="1"/>
          </p:cNvSpPr>
          <p:nvPr>
            <p:ph type="sldNum" sz="quarter" idx="10"/>
          </p:nvPr>
        </p:nvSpPr>
        <p:spPr/>
        <p:txBody>
          <a:bodyPr/>
          <a:lstStyle/>
          <a:p>
            <a:fld id="{C957B317-C39E-406F-A480-D255BE1EF67D}" type="slidenum">
              <a:rPr lang="en-US" smtClean="0"/>
              <a:t>36</a:t>
            </a:fld>
            <a:endParaRPr lang="en-US"/>
          </a:p>
        </p:txBody>
      </p:sp>
    </p:spTree>
    <p:extLst>
      <p:ext uri="{BB962C8B-B14F-4D97-AF65-F5344CB8AC3E}">
        <p14:creationId xmlns:p14="http://schemas.microsoft.com/office/powerpoint/2010/main" val="3798050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57B317-C39E-406F-A480-D255BE1EF67D}" type="slidenum">
              <a:rPr lang="en-US" smtClean="0"/>
              <a:t>37</a:t>
            </a:fld>
            <a:endParaRPr lang="en-US"/>
          </a:p>
        </p:txBody>
      </p:sp>
    </p:spTree>
    <p:extLst>
      <p:ext uri="{BB962C8B-B14F-4D97-AF65-F5344CB8AC3E}">
        <p14:creationId xmlns:p14="http://schemas.microsoft.com/office/powerpoint/2010/main" val="33597652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Section 9 is about </a:t>
            </a:r>
            <a:r>
              <a:rPr lang="en-US" dirty="0"/>
              <a:t>recording relationships between persons, families, and corporate </a:t>
            </a:r>
            <a:r>
              <a:rPr lang="en-US" dirty="0" smtClean="0"/>
              <a:t>bodies, i.e., group 2 entities. These relationships are expressed primarily in authority records. </a:t>
            </a:r>
            <a:r>
              <a:rPr lang="en-US" dirty="0"/>
              <a:t>This authority record expresses the relationships between the authorized access point (Goldwyn Pictures Corporation) and several other group 2 entities (three persons and one corporate body). Note the use of relationship designators in subfield i of the  5xx fields. </a:t>
            </a:r>
            <a:r>
              <a:rPr lang="en-US" dirty="0" smtClean="0"/>
              <a:t>Appendix K is the source for the controlled vocabulary terms used as relationship designators for expressing relationships between group 2 entities. “Product of a merger” is a relationship designator found in K.4.3.</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38</a:t>
            </a:fld>
            <a:endParaRPr lang="en-US"/>
          </a:p>
        </p:txBody>
      </p:sp>
    </p:spTree>
    <p:extLst>
      <p:ext uri="{BB962C8B-B14F-4D97-AF65-F5344CB8AC3E}">
        <p14:creationId xmlns:p14="http://schemas.microsoft.com/office/powerpoint/2010/main" val="7802455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sum up …</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39</a:t>
            </a:fld>
            <a:endParaRPr lang="en-US"/>
          </a:p>
        </p:txBody>
      </p:sp>
    </p:spTree>
    <p:extLst>
      <p:ext uri="{BB962C8B-B14F-4D97-AF65-F5344CB8AC3E}">
        <p14:creationId xmlns:p14="http://schemas.microsoft.com/office/powerpoint/2010/main" val="2221884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FRBR gives</a:t>
            </a:r>
            <a:r>
              <a:rPr lang="en-US" baseline="0" dirty="0" smtClean="0"/>
              <a:t> us a new conceptual framework and vocabulary for understanding the bibliographic universe, but it doesn’t mean that the bibliographic universe will suddenly change the day we implement RDA. </a:t>
            </a:r>
            <a:r>
              <a:rPr lang="en-US" dirty="0" smtClean="0"/>
              <a:t>Pre-RDA</a:t>
            </a:r>
            <a:r>
              <a:rPr lang="en-US" baseline="0" dirty="0" smtClean="0"/>
              <a:t> bibliographic records include FRBR entities, attributes, and relationships.  Let’s look at this pre-RDA record through the lens of RDA.</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4</a:t>
            </a:fld>
            <a:endParaRPr lang="en-US"/>
          </a:p>
        </p:txBody>
      </p:sp>
    </p:spTree>
    <p:extLst>
      <p:ext uri="{BB962C8B-B14F-4D97-AF65-F5344CB8AC3E}">
        <p14:creationId xmlns:p14="http://schemas.microsoft.com/office/powerpoint/2010/main" val="34412501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40</a:t>
            </a:fld>
            <a:endParaRPr lang="en-US"/>
          </a:p>
        </p:txBody>
      </p:sp>
    </p:spTree>
    <p:extLst>
      <p:ext uri="{BB962C8B-B14F-4D97-AF65-F5344CB8AC3E}">
        <p14:creationId xmlns:p14="http://schemas.microsoft.com/office/powerpoint/2010/main" val="2289322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57B317-C39E-406F-A480-D255BE1EF67D}" type="slidenum">
              <a:rPr lang="en-US" smtClean="0"/>
              <a:t>41</a:t>
            </a:fld>
            <a:endParaRPr lang="en-US"/>
          </a:p>
        </p:txBody>
      </p:sp>
    </p:spTree>
    <p:extLst>
      <p:ext uri="{BB962C8B-B14F-4D97-AF65-F5344CB8AC3E}">
        <p14:creationId xmlns:p14="http://schemas.microsoft.com/office/powerpoint/2010/main" val="5542865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57B317-C39E-406F-A480-D255BE1EF67D}" type="slidenum">
              <a:rPr lang="en-US" smtClean="0"/>
              <a:t>42</a:t>
            </a:fld>
            <a:endParaRPr lang="en-US"/>
          </a:p>
        </p:txBody>
      </p:sp>
    </p:spTree>
    <p:extLst>
      <p:ext uri="{BB962C8B-B14F-4D97-AF65-F5344CB8AC3E}">
        <p14:creationId xmlns:p14="http://schemas.microsoft.com/office/powerpoint/2010/main" val="357489926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57B317-C39E-406F-A480-D255BE1EF67D}" type="slidenum">
              <a:rPr lang="en-US" smtClean="0"/>
              <a:t>43</a:t>
            </a:fld>
            <a:endParaRPr lang="en-US"/>
          </a:p>
        </p:txBody>
      </p:sp>
    </p:spTree>
    <p:extLst>
      <p:ext uri="{BB962C8B-B14F-4D97-AF65-F5344CB8AC3E}">
        <p14:creationId xmlns:p14="http://schemas.microsoft.com/office/powerpoint/2010/main" val="9229014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57B317-C39E-406F-A480-D255BE1EF67D}" type="slidenum">
              <a:rPr lang="en-US" smtClean="0"/>
              <a:t>44</a:t>
            </a:fld>
            <a:endParaRPr lang="en-US"/>
          </a:p>
        </p:txBody>
      </p:sp>
    </p:spTree>
    <p:extLst>
      <p:ext uri="{BB962C8B-B14F-4D97-AF65-F5344CB8AC3E}">
        <p14:creationId xmlns:p14="http://schemas.microsoft.com/office/powerpoint/2010/main" val="35290738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57B317-C39E-406F-A480-D255BE1EF67D}" type="slidenum">
              <a:rPr lang="en-US" smtClean="0"/>
              <a:t>46</a:t>
            </a:fld>
            <a:endParaRPr lang="en-US"/>
          </a:p>
        </p:txBody>
      </p:sp>
    </p:spTree>
    <p:extLst>
      <p:ext uri="{BB962C8B-B14F-4D97-AF65-F5344CB8AC3E}">
        <p14:creationId xmlns:p14="http://schemas.microsoft.com/office/powerpoint/2010/main" val="1013480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idea of “Work” is partially analogous</a:t>
            </a:r>
            <a:r>
              <a:rPr lang="en-US" baseline="0" dirty="0" smtClean="0"/>
              <a:t> to what we are used to thinking of as the uniform title.</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5</a:t>
            </a:fld>
            <a:endParaRPr lang="en-US"/>
          </a:p>
        </p:txBody>
      </p:sp>
    </p:spTree>
    <p:extLst>
      <p:ext uri="{BB962C8B-B14F-4D97-AF65-F5344CB8AC3E}">
        <p14:creationId xmlns:p14="http://schemas.microsoft.com/office/powerpoint/2010/main" val="2604179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Language</a:t>
            </a:r>
            <a:r>
              <a:rPr lang="en-US" baseline="0" dirty="0" smtClean="0"/>
              <a:t> is an attribute of the Expression.</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6</a:t>
            </a:fld>
            <a:endParaRPr lang="en-US"/>
          </a:p>
        </p:txBody>
      </p:sp>
    </p:spTree>
    <p:extLst>
      <p:ext uri="{BB962C8B-B14F-4D97-AF65-F5344CB8AC3E}">
        <p14:creationId xmlns:p14="http://schemas.microsoft.com/office/powerpoint/2010/main" val="1170136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Attributes of the Manifestation</a:t>
            </a:r>
            <a:r>
              <a:rPr lang="en-US" baseline="0" dirty="0" smtClean="0"/>
              <a:t> include the title of the Manifestation, statement of responsibility, edition designation, publisher, and many of the other elements of bibliographic description that we are familiar with. </a:t>
            </a:r>
            <a:r>
              <a:rPr lang="en-US" dirty="0" smtClean="0"/>
              <a:t>The vocabulary</a:t>
            </a:r>
            <a:r>
              <a:rPr lang="en-US" baseline="0" dirty="0" smtClean="0"/>
              <a:t> is new, but the FRBR concepts are ideas we are familiar with.  Current catalog records concatenate attributes of entities at different levels within a single bibliographic record.</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7</a:t>
            </a:fld>
            <a:endParaRPr lang="en-US"/>
          </a:p>
        </p:txBody>
      </p:sp>
    </p:spTree>
    <p:extLst>
      <p:ext uri="{BB962C8B-B14F-4D97-AF65-F5344CB8AC3E}">
        <p14:creationId xmlns:p14="http://schemas.microsoft.com/office/powerpoint/2010/main" val="908411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Hopefully, we are all beginning</a:t>
            </a:r>
            <a:r>
              <a:rPr lang="en-US" baseline="0" dirty="0" smtClean="0"/>
              <a:t> to get a handle on WEMI, also collectively referred to as “Group 1 entities.” Tracey’s FRBR presentation last month focused on entities, attributes, and relationships, but </a:t>
            </a:r>
            <a:r>
              <a:rPr lang="en-US" dirty="0" smtClean="0"/>
              <a:t>FRBR and</a:t>
            </a:r>
            <a:r>
              <a:rPr lang="en-US" baseline="0" dirty="0" smtClean="0"/>
              <a:t> RDA both incorporate the concept of four user tasks: find, identify, select, and obtain (sometimes</a:t>
            </a:r>
            <a:r>
              <a:rPr lang="en-US" dirty="0" smtClean="0"/>
              <a:t> referred to as “FISO”)</a:t>
            </a:r>
            <a:r>
              <a:rPr lang="en-US" baseline="0" dirty="0" smtClean="0"/>
              <a:t>. RDA very deliberately incorporates the concept of the user tasks, in order to help us as catalogers to focus on why we are recording each data element.  FRBR and RDA attempt to address the functions, or tasks, that the data elements need to support.  Let’s look at the Group 1 entities in the context of the four user tasks.</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8</a:t>
            </a:fld>
            <a:endParaRPr lang="en-US"/>
          </a:p>
        </p:txBody>
      </p:sp>
    </p:spTree>
    <p:extLst>
      <p:ext uri="{BB962C8B-B14F-4D97-AF65-F5344CB8AC3E}">
        <p14:creationId xmlns:p14="http://schemas.microsoft.com/office/powerpoint/2010/main" val="1810194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say you want</a:t>
            </a:r>
            <a:r>
              <a:rPr lang="en-US" baseline="0" dirty="0" smtClean="0"/>
              <a:t> to find all the works by Mark Twain in the library. The success of such a search in the catalog depends upon the catalogers having brought together the appropriate data elements in the bibliographic records.  For this particular user task, author and title are most important.</a:t>
            </a:r>
            <a:endParaRPr lang="en-US" dirty="0"/>
          </a:p>
        </p:txBody>
      </p:sp>
      <p:sp>
        <p:nvSpPr>
          <p:cNvPr id="4" name="Slide Number Placeholder 3"/>
          <p:cNvSpPr>
            <a:spLocks noGrp="1"/>
          </p:cNvSpPr>
          <p:nvPr>
            <p:ph type="sldNum" sz="quarter" idx="10"/>
          </p:nvPr>
        </p:nvSpPr>
        <p:spPr/>
        <p:txBody>
          <a:bodyPr/>
          <a:lstStyle/>
          <a:p>
            <a:fld id="{C957B317-C39E-406F-A480-D255BE1EF67D}" type="slidenum">
              <a:rPr lang="en-US" smtClean="0"/>
              <a:t>9</a:t>
            </a:fld>
            <a:endParaRPr lang="en-US"/>
          </a:p>
        </p:txBody>
      </p:sp>
    </p:spTree>
    <p:extLst>
      <p:ext uri="{BB962C8B-B14F-4D97-AF65-F5344CB8AC3E}">
        <p14:creationId xmlns:p14="http://schemas.microsoft.com/office/powerpoint/2010/main" val="1530406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44E18D-E970-4AE2-86EB-6F0257844FE9}" type="datetimeFigureOut">
              <a:rPr lang="en-US" smtClean="0"/>
              <a:t>6/22/2011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78D208-01D6-478F-95A8-6CAF09C53F67}" type="slidenum">
              <a:rPr lang="en-US" smtClean="0"/>
              <a:t>‹#›</a:t>
            </a:fld>
            <a:endParaRPr lang="en-US"/>
          </a:p>
        </p:txBody>
      </p:sp>
    </p:spTree>
    <p:extLst>
      <p:ext uri="{BB962C8B-B14F-4D97-AF65-F5344CB8AC3E}">
        <p14:creationId xmlns:p14="http://schemas.microsoft.com/office/powerpoint/2010/main" val="740541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44E18D-E970-4AE2-86EB-6F0257844FE9}" type="datetimeFigureOut">
              <a:rPr lang="en-US" smtClean="0"/>
              <a:t>6/22/2011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78D208-01D6-478F-95A8-6CAF09C53F67}" type="slidenum">
              <a:rPr lang="en-US" smtClean="0"/>
              <a:t>‹#›</a:t>
            </a:fld>
            <a:endParaRPr lang="en-US"/>
          </a:p>
        </p:txBody>
      </p:sp>
    </p:spTree>
    <p:extLst>
      <p:ext uri="{BB962C8B-B14F-4D97-AF65-F5344CB8AC3E}">
        <p14:creationId xmlns:p14="http://schemas.microsoft.com/office/powerpoint/2010/main" val="3967284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44E18D-E970-4AE2-86EB-6F0257844FE9}" type="datetimeFigureOut">
              <a:rPr lang="en-US" smtClean="0"/>
              <a:t>6/22/2011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78D208-01D6-478F-95A8-6CAF09C53F67}" type="slidenum">
              <a:rPr lang="en-US" smtClean="0"/>
              <a:t>‹#›</a:t>
            </a:fld>
            <a:endParaRPr lang="en-US"/>
          </a:p>
        </p:txBody>
      </p:sp>
    </p:spTree>
    <p:extLst>
      <p:ext uri="{BB962C8B-B14F-4D97-AF65-F5344CB8AC3E}">
        <p14:creationId xmlns:p14="http://schemas.microsoft.com/office/powerpoint/2010/main" val="1137070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44E18D-E970-4AE2-86EB-6F0257844FE9}" type="datetimeFigureOut">
              <a:rPr lang="en-US" smtClean="0"/>
              <a:t>6/22/2011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78D208-01D6-478F-95A8-6CAF09C53F67}" type="slidenum">
              <a:rPr lang="en-US" smtClean="0"/>
              <a:t>‹#›</a:t>
            </a:fld>
            <a:endParaRPr lang="en-US"/>
          </a:p>
        </p:txBody>
      </p:sp>
    </p:spTree>
    <p:extLst>
      <p:ext uri="{BB962C8B-B14F-4D97-AF65-F5344CB8AC3E}">
        <p14:creationId xmlns:p14="http://schemas.microsoft.com/office/powerpoint/2010/main" val="2576120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44E18D-E970-4AE2-86EB-6F0257844FE9}" type="datetimeFigureOut">
              <a:rPr lang="en-US" smtClean="0"/>
              <a:t>6/22/2011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78D208-01D6-478F-95A8-6CAF09C53F67}" type="slidenum">
              <a:rPr lang="en-US" smtClean="0"/>
              <a:t>‹#›</a:t>
            </a:fld>
            <a:endParaRPr lang="en-US"/>
          </a:p>
        </p:txBody>
      </p:sp>
    </p:spTree>
    <p:extLst>
      <p:ext uri="{BB962C8B-B14F-4D97-AF65-F5344CB8AC3E}">
        <p14:creationId xmlns:p14="http://schemas.microsoft.com/office/powerpoint/2010/main" val="643459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44E18D-E970-4AE2-86EB-6F0257844FE9}" type="datetimeFigureOut">
              <a:rPr lang="en-US" smtClean="0"/>
              <a:t>6/22/2011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78D208-01D6-478F-95A8-6CAF09C53F67}" type="slidenum">
              <a:rPr lang="en-US" smtClean="0"/>
              <a:t>‹#›</a:t>
            </a:fld>
            <a:endParaRPr lang="en-US"/>
          </a:p>
        </p:txBody>
      </p:sp>
    </p:spTree>
    <p:extLst>
      <p:ext uri="{BB962C8B-B14F-4D97-AF65-F5344CB8AC3E}">
        <p14:creationId xmlns:p14="http://schemas.microsoft.com/office/powerpoint/2010/main" val="289476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44E18D-E970-4AE2-86EB-6F0257844FE9}" type="datetimeFigureOut">
              <a:rPr lang="en-US" smtClean="0"/>
              <a:t>6/22/2011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78D208-01D6-478F-95A8-6CAF09C53F67}" type="slidenum">
              <a:rPr lang="en-US" smtClean="0"/>
              <a:t>‹#›</a:t>
            </a:fld>
            <a:endParaRPr lang="en-US"/>
          </a:p>
        </p:txBody>
      </p:sp>
    </p:spTree>
    <p:extLst>
      <p:ext uri="{BB962C8B-B14F-4D97-AF65-F5344CB8AC3E}">
        <p14:creationId xmlns:p14="http://schemas.microsoft.com/office/powerpoint/2010/main" val="682535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44E18D-E970-4AE2-86EB-6F0257844FE9}" type="datetimeFigureOut">
              <a:rPr lang="en-US" smtClean="0"/>
              <a:t>6/22/2011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78D208-01D6-478F-95A8-6CAF09C53F67}" type="slidenum">
              <a:rPr lang="en-US" smtClean="0"/>
              <a:t>‹#›</a:t>
            </a:fld>
            <a:endParaRPr lang="en-US"/>
          </a:p>
        </p:txBody>
      </p:sp>
    </p:spTree>
    <p:extLst>
      <p:ext uri="{BB962C8B-B14F-4D97-AF65-F5344CB8AC3E}">
        <p14:creationId xmlns:p14="http://schemas.microsoft.com/office/powerpoint/2010/main" val="2916637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44E18D-E970-4AE2-86EB-6F0257844FE9}" type="datetimeFigureOut">
              <a:rPr lang="en-US" smtClean="0"/>
              <a:t>6/22/2011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78D208-01D6-478F-95A8-6CAF09C53F67}" type="slidenum">
              <a:rPr lang="en-US" smtClean="0"/>
              <a:t>‹#›</a:t>
            </a:fld>
            <a:endParaRPr lang="en-US"/>
          </a:p>
        </p:txBody>
      </p:sp>
    </p:spTree>
    <p:extLst>
      <p:ext uri="{BB962C8B-B14F-4D97-AF65-F5344CB8AC3E}">
        <p14:creationId xmlns:p14="http://schemas.microsoft.com/office/powerpoint/2010/main" val="290289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44E18D-E970-4AE2-86EB-6F0257844FE9}" type="datetimeFigureOut">
              <a:rPr lang="en-US" smtClean="0"/>
              <a:t>6/22/2011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78D208-01D6-478F-95A8-6CAF09C53F67}" type="slidenum">
              <a:rPr lang="en-US" smtClean="0"/>
              <a:t>‹#›</a:t>
            </a:fld>
            <a:endParaRPr lang="en-US"/>
          </a:p>
        </p:txBody>
      </p:sp>
    </p:spTree>
    <p:extLst>
      <p:ext uri="{BB962C8B-B14F-4D97-AF65-F5344CB8AC3E}">
        <p14:creationId xmlns:p14="http://schemas.microsoft.com/office/powerpoint/2010/main" val="1926971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44E18D-E970-4AE2-86EB-6F0257844FE9}" type="datetimeFigureOut">
              <a:rPr lang="en-US" smtClean="0"/>
              <a:t>6/22/2011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78D208-01D6-478F-95A8-6CAF09C53F67}" type="slidenum">
              <a:rPr lang="en-US" smtClean="0"/>
              <a:t>‹#›</a:t>
            </a:fld>
            <a:endParaRPr lang="en-US"/>
          </a:p>
        </p:txBody>
      </p:sp>
    </p:spTree>
    <p:extLst>
      <p:ext uri="{BB962C8B-B14F-4D97-AF65-F5344CB8AC3E}">
        <p14:creationId xmlns:p14="http://schemas.microsoft.com/office/powerpoint/2010/main" val="2476524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44E18D-E970-4AE2-86EB-6F0257844FE9}" type="datetimeFigureOut">
              <a:rPr lang="en-US" smtClean="0"/>
              <a:t>6/22/2011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78D208-01D6-478F-95A8-6CAF09C53F67}" type="slidenum">
              <a:rPr lang="en-US" smtClean="0"/>
              <a:t>‹#›</a:t>
            </a:fld>
            <a:endParaRPr lang="en-US"/>
          </a:p>
        </p:txBody>
      </p:sp>
    </p:spTree>
    <p:extLst>
      <p:ext uri="{BB962C8B-B14F-4D97-AF65-F5344CB8AC3E}">
        <p14:creationId xmlns:p14="http://schemas.microsoft.com/office/powerpoint/2010/main" val="3140368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hyperlink" Target="http://www.caslisottawa.on.ca/docs/rda_2008-06-18.pdf" TargetMode="External"/><Relationship Id="rId2" Type="http://schemas.openxmlformats.org/officeDocument/2006/relationships/hyperlink" Target="http://www.rda-jsc.org/docs/10_2_26_OttawaPublicLibrary.pdf" TargetMode="External"/><Relationship Id="rId1" Type="http://schemas.openxmlformats.org/officeDocument/2006/relationships/slideLayout" Target="../slideLayouts/slideLayout7.xml"/><Relationship Id="rId4" Type="http://schemas.openxmlformats.org/officeDocument/2006/relationships/hyperlink" Target="http://www.loc.gov/catdir/cpso/RDAtest/module8.ppt"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www.rdatoolkit.org/" TargetMode="External"/><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85800" y="533400"/>
            <a:ext cx="7848600" cy="6019800"/>
          </a:xfrm>
        </p:spPr>
        <p:txBody>
          <a:bodyPr>
            <a:normAutofit fontScale="90000"/>
          </a:bodyPr>
          <a:lstStyle/>
          <a:p>
            <a:r>
              <a:rPr lang="en-US" dirty="0" smtClean="0">
                <a:solidFill>
                  <a:srgbClr val="00B050"/>
                </a:solidFill>
                <a:latin typeface="Goudy Stout" pitchFamily="18" charset="0"/>
              </a:rPr>
              <a:t>FRBR</a:t>
            </a:r>
            <a:r>
              <a:rPr lang="en-US" dirty="0" smtClean="0">
                <a:latin typeface="Goudy Stout" pitchFamily="18" charset="0"/>
              </a:rPr>
              <a:t/>
            </a:r>
            <a:br>
              <a:rPr lang="en-US" dirty="0" smtClean="0">
                <a:latin typeface="Goudy Stout" pitchFamily="18" charset="0"/>
              </a:rPr>
            </a:br>
            <a:r>
              <a:rPr lang="en-US" sz="2400" i="1" dirty="0" smtClean="0">
                <a:latin typeface="Goudy Stout" pitchFamily="18" charset="0"/>
              </a:rPr>
              <a:t>meets </a:t>
            </a:r>
            <a:r>
              <a:rPr lang="en-US" dirty="0" smtClean="0">
                <a:solidFill>
                  <a:srgbClr val="1CA1A4"/>
                </a:solidFill>
                <a:latin typeface="Goudy Stout" pitchFamily="18" charset="0"/>
              </a:rPr>
              <a:t>D</a:t>
            </a:r>
            <a:r>
              <a:rPr lang="en-US" dirty="0" smtClean="0">
                <a:latin typeface="Goudy Stout" pitchFamily="18" charset="0"/>
              </a:rPr>
              <a:t/>
            </a:r>
            <a:br>
              <a:rPr lang="en-US" dirty="0" smtClean="0">
                <a:latin typeface="Goudy Stout" pitchFamily="18" charset="0"/>
              </a:rPr>
            </a:br>
            <a:r>
              <a:rPr lang="en-US" dirty="0">
                <a:latin typeface="Goudy Stout" pitchFamily="18" charset="0"/>
              </a:rPr>
              <a:t>	</a:t>
            </a:r>
            <a:r>
              <a:rPr lang="en-US" dirty="0" smtClean="0">
                <a:latin typeface="Goudy Stout" pitchFamily="18" charset="0"/>
              </a:rPr>
              <a:t>	 </a:t>
            </a:r>
            <a:r>
              <a:rPr lang="en-US" dirty="0" smtClean="0">
                <a:solidFill>
                  <a:srgbClr val="0070C0"/>
                </a:solidFill>
                <a:latin typeface="Goudy Stout" pitchFamily="18" charset="0"/>
              </a:rPr>
              <a:t>A</a:t>
            </a:r>
            <a:r>
              <a:rPr lang="en-US" dirty="0" smtClean="0">
                <a:latin typeface="Goudy Stout" pitchFamily="18" charset="0"/>
              </a:rPr>
              <a:t/>
            </a:r>
            <a:br>
              <a:rPr lang="en-US" dirty="0" smtClean="0">
                <a:latin typeface="Goudy Stout" pitchFamily="18" charset="0"/>
              </a:rPr>
            </a:br>
            <a:r>
              <a:rPr lang="en-US" dirty="0">
                <a:latin typeface="Goudy Stout" pitchFamily="18" charset="0"/>
              </a:rPr>
              <a:t/>
            </a:r>
            <a:br>
              <a:rPr lang="en-US" dirty="0">
                <a:latin typeface="Goudy Stout" pitchFamily="18" charset="0"/>
              </a:rPr>
            </a:br>
            <a:r>
              <a:rPr lang="en-US" sz="2400" dirty="0" smtClean="0">
                <a:latin typeface="Arial Black" pitchFamily="34" charset="0"/>
              </a:rPr>
              <a:t>Understanding the Relationship Between FRBR and RDA</a:t>
            </a:r>
            <a:br>
              <a:rPr lang="en-US" sz="2400" dirty="0" smtClean="0">
                <a:latin typeface="Arial Black" pitchFamily="34" charset="0"/>
              </a:rPr>
            </a:br>
            <a:r>
              <a:rPr lang="en-US" sz="2400" dirty="0">
                <a:latin typeface="Arial Black" pitchFamily="34" charset="0"/>
              </a:rPr>
              <a:t/>
            </a:r>
            <a:br>
              <a:rPr lang="en-US" sz="2400" dirty="0">
                <a:latin typeface="Arial Black" pitchFamily="34" charset="0"/>
              </a:rPr>
            </a:br>
            <a:r>
              <a:rPr lang="en-US" sz="2400" dirty="0" smtClean="0">
                <a:latin typeface="Arial Black" pitchFamily="34" charset="0"/>
              </a:rPr>
              <a:t/>
            </a:r>
            <a:br>
              <a:rPr lang="en-US" sz="2400" dirty="0" smtClean="0">
                <a:latin typeface="Arial Black" pitchFamily="34" charset="0"/>
              </a:rPr>
            </a:br>
            <a:r>
              <a:rPr lang="en-US" sz="2400" dirty="0" smtClean="0">
                <a:latin typeface="Arial Black" pitchFamily="34" charset="0"/>
              </a:rPr>
              <a:t/>
            </a:r>
            <a:br>
              <a:rPr lang="en-US" sz="2400" dirty="0" smtClean="0">
                <a:latin typeface="Arial Black" pitchFamily="34" charset="0"/>
              </a:rPr>
            </a:br>
            <a:r>
              <a:rPr lang="en-US" sz="2000" dirty="0" smtClean="0">
                <a:latin typeface="Arial Black" pitchFamily="34" charset="0"/>
              </a:rPr>
              <a:t>Jean M. Pajerek</a:t>
            </a:r>
            <a:br>
              <a:rPr lang="en-US" sz="2000" dirty="0" smtClean="0">
                <a:latin typeface="Arial Black" pitchFamily="34" charset="0"/>
              </a:rPr>
            </a:br>
            <a:r>
              <a:rPr lang="en-US" sz="2000" dirty="0" smtClean="0">
                <a:latin typeface="Arial Black" pitchFamily="34" charset="0"/>
              </a:rPr>
              <a:t>Head of Information Management</a:t>
            </a:r>
            <a:br>
              <a:rPr lang="en-US" sz="2000" dirty="0" smtClean="0">
                <a:latin typeface="Arial Black" pitchFamily="34" charset="0"/>
              </a:rPr>
            </a:br>
            <a:r>
              <a:rPr lang="en-US" sz="2000" dirty="0" smtClean="0">
                <a:latin typeface="Arial Black" pitchFamily="34" charset="0"/>
              </a:rPr>
              <a:t>Cornell Law Library</a:t>
            </a:r>
            <a:br>
              <a:rPr lang="en-US" sz="2000" dirty="0" smtClean="0">
                <a:latin typeface="Arial Black" pitchFamily="34" charset="0"/>
              </a:rPr>
            </a:br>
            <a:r>
              <a:rPr lang="en-US" sz="2000" dirty="0" smtClean="0">
                <a:latin typeface="Arial Black" pitchFamily="34" charset="0"/>
              </a:rPr>
              <a:t>May 24, 2011</a:t>
            </a:r>
            <a:r>
              <a:rPr lang="en-US" sz="2000" dirty="0" smtClean="0">
                <a:latin typeface="Goudy Stout" pitchFamily="18" charset="0"/>
              </a:rPr>
              <a:t/>
            </a:r>
            <a:br>
              <a:rPr lang="en-US" sz="2000" dirty="0" smtClean="0">
                <a:latin typeface="Goudy Stout" pitchFamily="18" charset="0"/>
              </a:rPr>
            </a:br>
            <a:r>
              <a:rPr lang="en-US" dirty="0">
                <a:latin typeface="Goudy Stout" pitchFamily="18" charset="0"/>
              </a:rPr>
              <a:t> </a:t>
            </a:r>
            <a:r>
              <a:rPr lang="en-US" dirty="0" smtClean="0">
                <a:latin typeface="Goudy Stout" pitchFamily="18" charset="0"/>
              </a:rPr>
              <a:t>   </a:t>
            </a:r>
            <a:br>
              <a:rPr lang="en-US" dirty="0" smtClean="0">
                <a:latin typeface="Goudy Stout" pitchFamily="18" charset="0"/>
              </a:rPr>
            </a:br>
            <a:r>
              <a:rPr lang="en-US" dirty="0">
                <a:latin typeface="Goudy Stout" pitchFamily="18" charset="0"/>
              </a:rPr>
              <a:t>	</a:t>
            </a:r>
            <a:r>
              <a:rPr lang="en-US" dirty="0" smtClean="0">
                <a:latin typeface="Goudy Stout" pitchFamily="18" charset="0"/>
              </a:rPr>
              <a:t>	  	</a:t>
            </a:r>
            <a:endParaRPr lang="en-US" dirty="0">
              <a:latin typeface="Goudy Stout" pitchFamily="18" charset="0"/>
            </a:endParaRPr>
          </a:p>
        </p:txBody>
      </p:sp>
    </p:spTree>
    <p:extLst>
      <p:ext uri="{BB962C8B-B14F-4D97-AF65-F5344CB8AC3E}">
        <p14:creationId xmlns:p14="http://schemas.microsoft.com/office/powerpoint/2010/main" val="19215897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600200"/>
            <a:ext cx="7162800" cy="4524315"/>
          </a:xfrm>
          <a:prstGeom prst="rect">
            <a:avLst/>
          </a:prstGeom>
        </p:spPr>
        <p:txBody>
          <a:bodyPr wrap="square">
            <a:spAutoFit/>
          </a:bodyPr>
          <a:lstStyle/>
          <a:p>
            <a:r>
              <a:rPr lang="en-US" sz="3200" b="1" dirty="0"/>
              <a:t>Identify</a:t>
            </a:r>
            <a:r>
              <a:rPr lang="en-US" sz="3200" dirty="0"/>
              <a:t>—i.e., to confirm that the resource described corresponds to the resource sought, or to distinguish between two or more resources with similar </a:t>
            </a:r>
            <a:r>
              <a:rPr lang="en-US" sz="3200" dirty="0" smtClean="0"/>
              <a:t>characteristics – for example:</a:t>
            </a:r>
          </a:p>
          <a:p>
            <a:endParaRPr lang="en-US" sz="3200" dirty="0"/>
          </a:p>
          <a:p>
            <a:r>
              <a:rPr lang="en-US" sz="3200" dirty="0" smtClean="0"/>
              <a:t>I’m looking for an English translation of a novel originally written in French.</a:t>
            </a:r>
          </a:p>
          <a:p>
            <a:endParaRPr lang="en-US" sz="3200" dirty="0"/>
          </a:p>
        </p:txBody>
      </p:sp>
    </p:spTree>
    <p:extLst>
      <p:ext uri="{BB962C8B-B14F-4D97-AF65-F5344CB8AC3E}">
        <p14:creationId xmlns:p14="http://schemas.microsoft.com/office/powerpoint/2010/main" val="6447103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4614" y="914400"/>
            <a:ext cx="7620000" cy="5016758"/>
          </a:xfrm>
          <a:prstGeom prst="rect">
            <a:avLst/>
          </a:prstGeom>
        </p:spPr>
        <p:txBody>
          <a:bodyPr wrap="square">
            <a:spAutoFit/>
          </a:bodyPr>
          <a:lstStyle/>
          <a:p>
            <a:r>
              <a:rPr lang="en-US" sz="3200" b="1" dirty="0" smtClean="0"/>
              <a:t>Select</a:t>
            </a:r>
            <a:r>
              <a:rPr lang="en-US" sz="3200" dirty="0" smtClean="0"/>
              <a:t>—i.e., to select a resource that is appropriate to the user’s needs – for example:</a:t>
            </a:r>
          </a:p>
          <a:p>
            <a:endParaRPr lang="en-US" sz="3200" dirty="0"/>
          </a:p>
          <a:p>
            <a:r>
              <a:rPr lang="en-US" sz="3200" dirty="0" smtClean="0"/>
              <a:t>Select</a:t>
            </a:r>
            <a:r>
              <a:rPr lang="en-US" sz="3200" dirty="0"/>
              <a:t> a resource that is appropriate to the user’s requirements with respect to the physical characteristics of the carrier and the formatting and encoding of information stored on the </a:t>
            </a:r>
            <a:r>
              <a:rPr lang="en-US" sz="3200" dirty="0" smtClean="0"/>
              <a:t>carrier, such as a large print edition of a printed text.</a:t>
            </a:r>
            <a:endParaRPr lang="en-US" sz="3200" dirty="0"/>
          </a:p>
        </p:txBody>
      </p:sp>
    </p:spTree>
    <p:extLst>
      <p:ext uri="{BB962C8B-B14F-4D97-AF65-F5344CB8AC3E}">
        <p14:creationId xmlns:p14="http://schemas.microsoft.com/office/powerpoint/2010/main" val="4868540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752600"/>
            <a:ext cx="8077200" cy="3539430"/>
          </a:xfrm>
          <a:prstGeom prst="rect">
            <a:avLst/>
          </a:prstGeom>
        </p:spPr>
        <p:txBody>
          <a:bodyPr wrap="square">
            <a:spAutoFit/>
          </a:bodyPr>
          <a:lstStyle/>
          <a:p>
            <a:r>
              <a:rPr lang="en-US" sz="3200" b="1" dirty="0"/>
              <a:t>Obtain</a:t>
            </a:r>
            <a:r>
              <a:rPr lang="en-US" sz="3200" dirty="0"/>
              <a:t>—i.e., to acquire or access the resource </a:t>
            </a:r>
            <a:r>
              <a:rPr lang="en-US" sz="3200" dirty="0" smtClean="0"/>
              <a:t>described – for example:</a:t>
            </a:r>
          </a:p>
          <a:p>
            <a:endParaRPr lang="en-US" sz="3200" dirty="0"/>
          </a:p>
          <a:p>
            <a:pPr marL="457200" indent="-457200">
              <a:buFont typeface="Arial" pitchFamily="34" charset="0"/>
              <a:buChar char="•"/>
            </a:pPr>
            <a:r>
              <a:rPr lang="en-US" sz="3200" dirty="0" smtClean="0"/>
              <a:t>Access </a:t>
            </a:r>
            <a:r>
              <a:rPr lang="en-US" sz="3200" dirty="0"/>
              <a:t>a resource electronically through an online connection to a remote </a:t>
            </a:r>
            <a:r>
              <a:rPr lang="en-US" sz="3200" dirty="0" smtClean="0"/>
              <a:t>computer</a:t>
            </a:r>
          </a:p>
          <a:p>
            <a:pPr marL="457200" indent="-457200">
              <a:buFont typeface="Arial" pitchFamily="34" charset="0"/>
              <a:buChar char="•"/>
            </a:pPr>
            <a:endParaRPr lang="en-US" sz="3200" dirty="0"/>
          </a:p>
          <a:p>
            <a:pPr marL="457200" indent="-457200">
              <a:buFont typeface="Arial" pitchFamily="34" charset="0"/>
              <a:buChar char="•"/>
            </a:pPr>
            <a:r>
              <a:rPr lang="en-US" sz="3200" dirty="0" smtClean="0"/>
              <a:t>Check a book out of a library</a:t>
            </a:r>
            <a:endParaRPr lang="en-US" sz="3200" dirty="0"/>
          </a:p>
        </p:txBody>
      </p:sp>
    </p:spTree>
    <p:extLst>
      <p:ext uri="{BB962C8B-B14F-4D97-AF65-F5344CB8AC3E}">
        <p14:creationId xmlns:p14="http://schemas.microsoft.com/office/powerpoint/2010/main" val="11397997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89706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Left Brace 1"/>
          <p:cNvSpPr/>
          <p:nvPr/>
        </p:nvSpPr>
        <p:spPr>
          <a:xfrm>
            <a:off x="1600200" y="4495800"/>
            <a:ext cx="228600" cy="914400"/>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ectangle 2"/>
          <p:cNvSpPr/>
          <p:nvPr/>
        </p:nvSpPr>
        <p:spPr>
          <a:xfrm>
            <a:off x="304800" y="4343400"/>
            <a:ext cx="1143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It’s our old friends, WEMI!</a:t>
            </a:r>
            <a:endParaRPr lang="en-US" dirty="0"/>
          </a:p>
        </p:txBody>
      </p:sp>
    </p:spTree>
    <p:extLst>
      <p:ext uri="{BB962C8B-B14F-4D97-AF65-F5344CB8AC3E}">
        <p14:creationId xmlns:p14="http://schemas.microsoft.com/office/powerpoint/2010/main" val="9404660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701" y="261838"/>
            <a:ext cx="7313797" cy="369332"/>
          </a:xfrm>
          <a:prstGeom prst="rect">
            <a:avLst/>
          </a:prstGeom>
          <a:noFill/>
        </p:spPr>
        <p:txBody>
          <a:bodyPr wrap="none" rtlCol="0">
            <a:spAutoFit/>
          </a:bodyPr>
          <a:lstStyle/>
          <a:p>
            <a:r>
              <a:rPr lang="en-US" dirty="0" smtClean="0"/>
              <a:t>FRBR  introduced  us to the concepts of entities, attributes, and relationships</a:t>
            </a:r>
            <a:endParaRPr lang="en-US" dirty="0"/>
          </a:p>
        </p:txBody>
      </p:sp>
      <p:sp>
        <p:nvSpPr>
          <p:cNvPr id="15" name="Rectangle 14"/>
          <p:cNvSpPr/>
          <p:nvPr/>
        </p:nvSpPr>
        <p:spPr>
          <a:xfrm>
            <a:off x="1035950" y="1957885"/>
            <a:ext cx="1554850" cy="6329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a:t>
            </a:r>
            <a:endParaRPr lang="en-US" dirty="0"/>
          </a:p>
        </p:txBody>
      </p:sp>
      <p:sp>
        <p:nvSpPr>
          <p:cNvPr id="16" name="Rectangle 15"/>
          <p:cNvSpPr/>
          <p:nvPr/>
        </p:nvSpPr>
        <p:spPr>
          <a:xfrm>
            <a:off x="1035950" y="3042622"/>
            <a:ext cx="155485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Expression</a:t>
            </a:r>
            <a:endParaRPr lang="en-US" dirty="0"/>
          </a:p>
        </p:txBody>
      </p:sp>
      <p:sp>
        <p:nvSpPr>
          <p:cNvPr id="17" name="Rectangle 16"/>
          <p:cNvSpPr/>
          <p:nvPr/>
        </p:nvSpPr>
        <p:spPr>
          <a:xfrm>
            <a:off x="1035950" y="4267200"/>
            <a:ext cx="155485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Manifestation</a:t>
            </a:r>
            <a:endParaRPr lang="en-US" dirty="0"/>
          </a:p>
        </p:txBody>
      </p:sp>
      <p:sp>
        <p:nvSpPr>
          <p:cNvPr id="18" name="Rectangle 17"/>
          <p:cNvSpPr/>
          <p:nvPr/>
        </p:nvSpPr>
        <p:spPr>
          <a:xfrm>
            <a:off x="1035950" y="5583219"/>
            <a:ext cx="155485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Item</a:t>
            </a:r>
            <a:endParaRPr lang="en-US" dirty="0"/>
          </a:p>
        </p:txBody>
      </p:sp>
      <p:sp>
        <p:nvSpPr>
          <p:cNvPr id="19" name="Oval 18"/>
          <p:cNvSpPr/>
          <p:nvPr/>
        </p:nvSpPr>
        <p:spPr>
          <a:xfrm>
            <a:off x="6929717" y="1648606"/>
            <a:ext cx="1362634" cy="914400"/>
          </a:xfrm>
          <a:prstGeom prst="ellipse">
            <a:avLst/>
          </a:prstGeom>
          <a:solidFill>
            <a:srgbClr val="00B05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Date of birth</a:t>
            </a:r>
            <a:endParaRPr lang="en-US" dirty="0"/>
          </a:p>
        </p:txBody>
      </p:sp>
      <p:sp>
        <p:nvSpPr>
          <p:cNvPr id="20" name="Oval 19"/>
          <p:cNvSpPr/>
          <p:nvPr/>
        </p:nvSpPr>
        <p:spPr>
          <a:xfrm>
            <a:off x="6772834" y="3060551"/>
            <a:ext cx="1837766" cy="914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Date of Publication</a:t>
            </a:r>
            <a:endParaRPr lang="en-US" dirty="0"/>
          </a:p>
        </p:txBody>
      </p:sp>
      <p:sp>
        <p:nvSpPr>
          <p:cNvPr id="21" name="Oval 20"/>
          <p:cNvSpPr/>
          <p:nvPr/>
        </p:nvSpPr>
        <p:spPr>
          <a:xfrm>
            <a:off x="6899558" y="4419600"/>
            <a:ext cx="1676400" cy="914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Language</a:t>
            </a:r>
            <a:endParaRPr lang="en-US" dirty="0"/>
          </a:p>
        </p:txBody>
      </p:sp>
      <p:sp>
        <p:nvSpPr>
          <p:cNvPr id="22" name="Oval 21"/>
          <p:cNvSpPr/>
          <p:nvPr/>
        </p:nvSpPr>
        <p:spPr>
          <a:xfrm>
            <a:off x="6849035" y="5715000"/>
            <a:ext cx="1761565" cy="914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Place of publication</a:t>
            </a:r>
            <a:endParaRPr lang="en-US" dirty="0"/>
          </a:p>
        </p:txBody>
      </p:sp>
      <p:sp>
        <p:nvSpPr>
          <p:cNvPr id="23" name="Rounded Rectangle 22"/>
          <p:cNvSpPr/>
          <p:nvPr/>
        </p:nvSpPr>
        <p:spPr>
          <a:xfrm>
            <a:off x="4294990" y="1957885"/>
            <a:ext cx="914400" cy="9144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Person</a:t>
            </a:r>
            <a:endParaRPr lang="en-US" dirty="0"/>
          </a:p>
        </p:txBody>
      </p:sp>
      <p:sp>
        <p:nvSpPr>
          <p:cNvPr id="24" name="Rounded Rectangle 23"/>
          <p:cNvSpPr/>
          <p:nvPr/>
        </p:nvSpPr>
        <p:spPr>
          <a:xfrm>
            <a:off x="4311126" y="3467549"/>
            <a:ext cx="914400" cy="9144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Family</a:t>
            </a:r>
            <a:endParaRPr lang="en-US" dirty="0"/>
          </a:p>
        </p:txBody>
      </p:sp>
      <p:sp>
        <p:nvSpPr>
          <p:cNvPr id="25" name="Rounded Rectangle 24"/>
          <p:cNvSpPr/>
          <p:nvPr/>
        </p:nvSpPr>
        <p:spPr>
          <a:xfrm>
            <a:off x="4038599" y="5290969"/>
            <a:ext cx="1523999" cy="91440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Corporate Body</a:t>
            </a:r>
            <a:endParaRPr lang="en-US" dirty="0"/>
          </a:p>
        </p:txBody>
      </p:sp>
      <p:cxnSp>
        <p:nvCxnSpPr>
          <p:cNvPr id="29" name="Straight Connector 28"/>
          <p:cNvCxnSpPr>
            <a:endCxn id="21" idx="2"/>
          </p:cNvCxnSpPr>
          <p:nvPr/>
        </p:nvCxnSpPr>
        <p:spPr>
          <a:xfrm>
            <a:off x="2590800" y="3733800"/>
            <a:ext cx="4308758" cy="1143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590800" y="3733800"/>
            <a:ext cx="4258235" cy="1295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590800" y="2105806"/>
            <a:ext cx="1704190" cy="168536"/>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965739" y="1015694"/>
            <a:ext cx="1695272" cy="369332"/>
          </a:xfrm>
          <a:prstGeom prst="rect">
            <a:avLst/>
          </a:prstGeom>
          <a:noFill/>
        </p:spPr>
        <p:txBody>
          <a:bodyPr wrap="none" rtlCol="0">
            <a:spAutoFit/>
          </a:bodyPr>
          <a:lstStyle/>
          <a:p>
            <a:r>
              <a:rPr lang="en-US" dirty="0" smtClean="0"/>
              <a:t>Group 1 entities</a:t>
            </a:r>
            <a:endParaRPr lang="en-US" dirty="0"/>
          </a:p>
        </p:txBody>
      </p:sp>
      <p:sp>
        <p:nvSpPr>
          <p:cNvPr id="37" name="TextBox 36"/>
          <p:cNvSpPr txBox="1"/>
          <p:nvPr/>
        </p:nvSpPr>
        <p:spPr>
          <a:xfrm>
            <a:off x="3893329" y="1015694"/>
            <a:ext cx="1695272" cy="369332"/>
          </a:xfrm>
          <a:prstGeom prst="rect">
            <a:avLst/>
          </a:prstGeom>
          <a:noFill/>
        </p:spPr>
        <p:txBody>
          <a:bodyPr wrap="none" rtlCol="0">
            <a:spAutoFit/>
          </a:bodyPr>
          <a:lstStyle/>
          <a:p>
            <a:r>
              <a:rPr lang="en-US" dirty="0" smtClean="0"/>
              <a:t>Group 2 entities</a:t>
            </a:r>
            <a:endParaRPr lang="en-US" dirty="0"/>
          </a:p>
        </p:txBody>
      </p:sp>
      <p:sp>
        <p:nvSpPr>
          <p:cNvPr id="38" name="TextBox 37"/>
          <p:cNvSpPr txBox="1"/>
          <p:nvPr/>
        </p:nvSpPr>
        <p:spPr>
          <a:xfrm>
            <a:off x="7153834" y="990600"/>
            <a:ext cx="1118832" cy="369332"/>
          </a:xfrm>
          <a:prstGeom prst="rect">
            <a:avLst/>
          </a:prstGeom>
          <a:noFill/>
        </p:spPr>
        <p:txBody>
          <a:bodyPr wrap="none" rtlCol="0">
            <a:spAutoFit/>
          </a:bodyPr>
          <a:lstStyle/>
          <a:p>
            <a:r>
              <a:rPr lang="en-US" dirty="0" smtClean="0"/>
              <a:t>Attributes</a:t>
            </a:r>
            <a:endParaRPr lang="en-US" dirty="0"/>
          </a:p>
        </p:txBody>
      </p:sp>
      <p:cxnSp>
        <p:nvCxnSpPr>
          <p:cNvPr id="40" name="Straight Connector 39"/>
          <p:cNvCxnSpPr>
            <a:stCxn id="19" idx="2"/>
          </p:cNvCxnSpPr>
          <p:nvPr/>
        </p:nvCxnSpPr>
        <p:spPr>
          <a:xfrm flipH="1">
            <a:off x="5225526" y="2105806"/>
            <a:ext cx="1704191" cy="3245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519082" y="4419600"/>
            <a:ext cx="4719918" cy="136622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a:endCxn id="24" idx="1"/>
          </p:cNvCxnSpPr>
          <p:nvPr/>
        </p:nvCxnSpPr>
        <p:spPr>
          <a:xfrm flipV="1">
            <a:off x="2590800" y="3924749"/>
            <a:ext cx="1720326" cy="1969545"/>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Straight Connector 3"/>
          <p:cNvCxnSpPr>
            <a:stCxn id="23" idx="2"/>
          </p:cNvCxnSpPr>
          <p:nvPr/>
        </p:nvCxnSpPr>
        <p:spPr>
          <a:xfrm flipH="1">
            <a:off x="4749929" y="2872285"/>
            <a:ext cx="2261" cy="595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819423" y="4369398"/>
            <a:ext cx="72186" cy="90902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023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1508" y="1828800"/>
            <a:ext cx="7391400" cy="3785652"/>
          </a:xfrm>
          <a:prstGeom prst="rect">
            <a:avLst/>
          </a:prstGeom>
          <a:noFill/>
        </p:spPr>
        <p:txBody>
          <a:bodyPr wrap="square" rtlCol="0">
            <a:spAutoFit/>
          </a:bodyPr>
          <a:lstStyle/>
          <a:p>
            <a:r>
              <a:rPr lang="en-US" sz="4000" dirty="0" smtClean="0"/>
              <a:t>Broadly speaking, the text of RDA is divided </a:t>
            </a:r>
            <a:r>
              <a:rPr lang="en-US" sz="4000" dirty="0"/>
              <a:t>into </a:t>
            </a:r>
            <a:r>
              <a:rPr lang="en-US" sz="4000" dirty="0" smtClean="0"/>
              <a:t>sections devoted </a:t>
            </a:r>
            <a:r>
              <a:rPr lang="en-US" sz="4000" dirty="0"/>
              <a:t>to the recording of </a:t>
            </a:r>
            <a:r>
              <a:rPr lang="en-US" sz="4000" b="1" dirty="0"/>
              <a:t>attributes of bibliographic </a:t>
            </a:r>
            <a:r>
              <a:rPr lang="en-US" sz="4000" b="1" dirty="0" smtClean="0"/>
              <a:t>entities</a:t>
            </a:r>
            <a:r>
              <a:rPr lang="en-US" sz="4000" dirty="0" smtClean="0"/>
              <a:t>, </a:t>
            </a:r>
            <a:r>
              <a:rPr lang="en-US" sz="4000" dirty="0"/>
              <a:t>and sections devoted to the recording of </a:t>
            </a:r>
            <a:r>
              <a:rPr lang="en-US" sz="4000" b="1" dirty="0"/>
              <a:t>relationships between </a:t>
            </a:r>
            <a:r>
              <a:rPr lang="en-US" sz="4000" b="1" dirty="0" smtClean="0"/>
              <a:t>entities</a:t>
            </a:r>
            <a:r>
              <a:rPr lang="en-US" sz="4000" dirty="0" smtClean="0"/>
              <a:t>.</a:t>
            </a:r>
            <a:endParaRPr lang="en-US" sz="4000" dirty="0"/>
          </a:p>
        </p:txBody>
      </p:sp>
      <p:sp>
        <p:nvSpPr>
          <p:cNvPr id="3" name="TextBox 2"/>
          <p:cNvSpPr txBox="1"/>
          <p:nvPr/>
        </p:nvSpPr>
        <p:spPr>
          <a:xfrm>
            <a:off x="1905000" y="533398"/>
            <a:ext cx="4953000" cy="584775"/>
          </a:xfrm>
          <a:prstGeom prst="rect">
            <a:avLst/>
          </a:prstGeom>
          <a:noFill/>
        </p:spPr>
        <p:txBody>
          <a:bodyPr wrap="square" rtlCol="0">
            <a:spAutoFit/>
          </a:bodyPr>
          <a:lstStyle/>
          <a:p>
            <a:pPr algn="ctr"/>
            <a:r>
              <a:rPr lang="en-US" sz="3200" dirty="0" smtClean="0"/>
              <a:t>The Structure of RDA</a:t>
            </a:r>
            <a:endParaRPr lang="en-US" sz="3200" dirty="0"/>
          </a:p>
        </p:txBody>
      </p:sp>
    </p:spTree>
    <p:extLst>
      <p:ext uri="{BB962C8B-B14F-4D97-AF65-F5344CB8AC3E}">
        <p14:creationId xmlns:p14="http://schemas.microsoft.com/office/powerpoint/2010/main" val="7423969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918864"/>
            <a:ext cx="9302918" cy="954107"/>
          </a:xfrm>
          <a:prstGeom prst="rect">
            <a:avLst/>
          </a:prstGeom>
          <a:noFill/>
        </p:spPr>
        <p:txBody>
          <a:bodyPr wrap="square" rtlCol="0">
            <a:spAutoFit/>
          </a:bodyPr>
          <a:lstStyle/>
          <a:p>
            <a:r>
              <a:rPr lang="en-US" sz="2800" dirty="0" smtClean="0"/>
              <a:t>The first four sections (chapters 1-16) of RDA are devoted to the recording of </a:t>
            </a:r>
            <a:r>
              <a:rPr lang="en-US" sz="2800" b="1" dirty="0" smtClean="0"/>
              <a:t>attributes of bibliographic entities</a:t>
            </a:r>
            <a:r>
              <a:rPr lang="en-US" sz="2800" dirty="0" smtClean="0"/>
              <a:t>:</a:t>
            </a:r>
            <a:endParaRPr lang="en-US" sz="2800" dirty="0"/>
          </a:p>
        </p:txBody>
      </p:sp>
      <p:sp>
        <p:nvSpPr>
          <p:cNvPr id="3" name="TextBox 2"/>
          <p:cNvSpPr txBox="1"/>
          <p:nvPr/>
        </p:nvSpPr>
        <p:spPr>
          <a:xfrm>
            <a:off x="533400" y="2209800"/>
            <a:ext cx="8077200" cy="3970318"/>
          </a:xfrm>
          <a:prstGeom prst="rect">
            <a:avLst/>
          </a:prstGeom>
          <a:noFill/>
        </p:spPr>
        <p:txBody>
          <a:bodyPr wrap="square" rtlCol="0">
            <a:spAutoFit/>
          </a:bodyPr>
          <a:lstStyle/>
          <a:p>
            <a:pPr marL="342900" indent="-342900">
              <a:buAutoNum type="arabicPeriod"/>
            </a:pPr>
            <a:r>
              <a:rPr lang="en-US" sz="2800" dirty="0" smtClean="0"/>
              <a:t>Attributes of </a:t>
            </a:r>
            <a:r>
              <a:rPr lang="en-US" sz="2800" b="1" dirty="0" smtClean="0"/>
              <a:t>Manifestation and Item</a:t>
            </a:r>
          </a:p>
          <a:p>
            <a:r>
              <a:rPr lang="en-US" sz="2800" dirty="0"/>
              <a:t> </a:t>
            </a:r>
            <a:r>
              <a:rPr lang="en-US" sz="2800" dirty="0" smtClean="0"/>
              <a:t>   (chapters 1-4)</a:t>
            </a:r>
          </a:p>
          <a:p>
            <a:r>
              <a:rPr lang="en-US" sz="2800" dirty="0" smtClean="0"/>
              <a:t>2.  Attributes of </a:t>
            </a:r>
            <a:r>
              <a:rPr lang="en-US" sz="2800" b="1" dirty="0" smtClean="0"/>
              <a:t>Work and Expression </a:t>
            </a:r>
          </a:p>
          <a:p>
            <a:r>
              <a:rPr lang="en-US" sz="2800" dirty="0"/>
              <a:t> </a:t>
            </a:r>
            <a:r>
              <a:rPr lang="en-US" sz="2800" dirty="0" smtClean="0"/>
              <a:t>   (chapters 5-7)</a:t>
            </a:r>
          </a:p>
          <a:p>
            <a:r>
              <a:rPr lang="en-US" sz="2800" dirty="0" smtClean="0"/>
              <a:t>3. Attributes of </a:t>
            </a:r>
            <a:r>
              <a:rPr lang="en-US" sz="2800" b="1" dirty="0" smtClean="0"/>
              <a:t>Person, Family, and Corporate Body</a:t>
            </a:r>
          </a:p>
          <a:p>
            <a:r>
              <a:rPr lang="en-US" sz="2800" dirty="0" smtClean="0"/>
              <a:t>    (chapters 8-11)  - </a:t>
            </a:r>
            <a:r>
              <a:rPr lang="en-US" sz="2800" dirty="0" smtClean="0">
                <a:solidFill>
                  <a:srgbClr val="0070C0"/>
                </a:solidFill>
              </a:rPr>
              <a:t>Group 2 entities</a:t>
            </a:r>
          </a:p>
          <a:p>
            <a:r>
              <a:rPr lang="en-US" sz="2800" dirty="0" smtClean="0"/>
              <a:t>4. Attributes of </a:t>
            </a:r>
            <a:r>
              <a:rPr lang="en-US" sz="2800" b="1" dirty="0" smtClean="0"/>
              <a:t>Concept, Object, Event, and Place –          </a:t>
            </a:r>
            <a:r>
              <a:rPr lang="en-US" sz="2800" dirty="0" smtClean="0">
                <a:solidFill>
                  <a:srgbClr val="0070C0"/>
                </a:solidFill>
              </a:rPr>
              <a:t>Group 3 entities </a:t>
            </a:r>
            <a:r>
              <a:rPr lang="en-US" sz="2800" dirty="0" smtClean="0"/>
              <a:t>(chapters 12-16, but 12-15 have not yet been developed)</a:t>
            </a:r>
            <a:endParaRPr lang="en-US" sz="2800" dirty="0"/>
          </a:p>
        </p:txBody>
      </p:sp>
      <p:sp>
        <p:nvSpPr>
          <p:cNvPr id="5" name="Right Brace 4"/>
          <p:cNvSpPr/>
          <p:nvPr/>
        </p:nvSpPr>
        <p:spPr>
          <a:xfrm>
            <a:off x="6400800" y="2362200"/>
            <a:ext cx="914400" cy="1524000"/>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7391400" y="2662535"/>
            <a:ext cx="1066800" cy="646331"/>
          </a:xfrm>
          <a:prstGeom prst="rect">
            <a:avLst/>
          </a:prstGeom>
          <a:noFill/>
        </p:spPr>
        <p:txBody>
          <a:bodyPr wrap="square" rtlCol="0">
            <a:spAutoFit/>
          </a:bodyPr>
          <a:lstStyle/>
          <a:p>
            <a:r>
              <a:rPr lang="en-US" dirty="0" smtClean="0">
                <a:solidFill>
                  <a:srgbClr val="0070C0"/>
                </a:solidFill>
              </a:rPr>
              <a:t>Group 1 entities</a:t>
            </a:r>
            <a:endParaRPr lang="en-US" dirty="0">
              <a:solidFill>
                <a:srgbClr val="0070C0"/>
              </a:solidFill>
            </a:endParaRPr>
          </a:p>
        </p:txBody>
      </p:sp>
    </p:spTree>
    <p:extLst>
      <p:ext uri="{BB962C8B-B14F-4D97-AF65-F5344CB8AC3E}">
        <p14:creationId xmlns:p14="http://schemas.microsoft.com/office/powerpoint/2010/main" val="26869399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Left Brace 1"/>
          <p:cNvSpPr/>
          <p:nvPr/>
        </p:nvSpPr>
        <p:spPr>
          <a:xfrm>
            <a:off x="2438400" y="2286000"/>
            <a:ext cx="304800" cy="1524000"/>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ectangle 2"/>
          <p:cNvSpPr/>
          <p:nvPr/>
        </p:nvSpPr>
        <p:spPr>
          <a:xfrm>
            <a:off x="304800" y="3200400"/>
            <a:ext cx="1905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We are reminded of the four user tasks </a:t>
            </a:r>
            <a:endParaRPr lang="en-US" dirty="0"/>
          </a:p>
        </p:txBody>
      </p:sp>
      <p:cxnSp>
        <p:nvCxnSpPr>
          <p:cNvPr id="5" name="Straight Arrow Connector 4"/>
          <p:cNvCxnSpPr/>
          <p:nvPr/>
        </p:nvCxnSpPr>
        <p:spPr>
          <a:xfrm flipV="1">
            <a:off x="2209800" y="3352800"/>
            <a:ext cx="381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59622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609600"/>
            <a:ext cx="4582280" cy="461665"/>
          </a:xfrm>
          <a:prstGeom prst="rect">
            <a:avLst/>
          </a:prstGeom>
          <a:noFill/>
        </p:spPr>
        <p:txBody>
          <a:bodyPr wrap="none" rtlCol="0">
            <a:spAutoFit/>
          </a:bodyPr>
          <a:lstStyle/>
          <a:p>
            <a:r>
              <a:rPr lang="en-US" sz="2400" b="1" dirty="0"/>
              <a:t>Examples of associated FRBR tasks</a:t>
            </a:r>
          </a:p>
        </p:txBody>
      </p:sp>
      <p:sp>
        <p:nvSpPr>
          <p:cNvPr id="3" name="TextBox 2"/>
          <p:cNvSpPr txBox="1"/>
          <p:nvPr/>
        </p:nvSpPr>
        <p:spPr>
          <a:xfrm>
            <a:off x="691721" y="1752599"/>
            <a:ext cx="7961154" cy="4431983"/>
          </a:xfrm>
          <a:prstGeom prst="rect">
            <a:avLst/>
          </a:prstGeom>
          <a:noFill/>
        </p:spPr>
        <p:txBody>
          <a:bodyPr wrap="none" rtlCol="0">
            <a:spAutoFit/>
          </a:bodyPr>
          <a:lstStyle/>
          <a:p>
            <a:r>
              <a:rPr lang="en-US" sz="2400" dirty="0"/>
              <a:t>Section 1: Recording attributes of manifestation &amp; </a:t>
            </a:r>
            <a:r>
              <a:rPr lang="en-US" sz="2400" dirty="0" smtClean="0"/>
              <a:t>item</a:t>
            </a:r>
          </a:p>
          <a:p>
            <a:endParaRPr lang="en-US" sz="2400" dirty="0"/>
          </a:p>
          <a:p>
            <a:r>
              <a:rPr lang="en-US" sz="2400" dirty="0" smtClean="0"/>
              <a:t>	Chapter </a:t>
            </a:r>
            <a:r>
              <a:rPr lang="en-US" sz="2400" dirty="0"/>
              <a:t>1: General guidelines</a:t>
            </a:r>
          </a:p>
          <a:p>
            <a:r>
              <a:rPr lang="en-US" sz="2400" dirty="0" smtClean="0"/>
              <a:t>	Chapter </a:t>
            </a:r>
            <a:r>
              <a:rPr lang="en-US" sz="2400" dirty="0"/>
              <a:t>2: Identifying manifestations and items</a:t>
            </a:r>
          </a:p>
          <a:p>
            <a:r>
              <a:rPr lang="en-US" sz="2400" b="1" dirty="0" smtClean="0"/>
              <a:t>		FRBR </a:t>
            </a:r>
            <a:r>
              <a:rPr lang="en-US" sz="2400" b="1" dirty="0"/>
              <a:t>task = Identify</a:t>
            </a:r>
            <a:endParaRPr lang="en-US" sz="2400" dirty="0"/>
          </a:p>
          <a:p>
            <a:r>
              <a:rPr lang="en-US" sz="2400" dirty="0" smtClean="0"/>
              <a:t>	Chapter </a:t>
            </a:r>
            <a:r>
              <a:rPr lang="en-US" sz="2400" dirty="0"/>
              <a:t>3: Describing carriers</a:t>
            </a:r>
          </a:p>
          <a:p>
            <a:r>
              <a:rPr lang="en-US" sz="2400" b="1" dirty="0" smtClean="0"/>
              <a:t>		FRBR </a:t>
            </a:r>
            <a:r>
              <a:rPr lang="en-US" sz="2400" b="1" dirty="0"/>
              <a:t>task = Select</a:t>
            </a:r>
            <a:endParaRPr lang="en-US" sz="2400" dirty="0"/>
          </a:p>
          <a:p>
            <a:r>
              <a:rPr lang="en-US" sz="2400" dirty="0" smtClean="0"/>
              <a:t>	Chapter 4</a:t>
            </a:r>
            <a:r>
              <a:rPr lang="en-US" sz="2400" dirty="0"/>
              <a:t>: Providing acquisition and access information</a:t>
            </a:r>
          </a:p>
          <a:p>
            <a:r>
              <a:rPr lang="en-US" sz="2400" b="1" dirty="0" smtClean="0"/>
              <a:t>		FRBR </a:t>
            </a:r>
            <a:r>
              <a:rPr lang="en-US" sz="2400" b="1" dirty="0"/>
              <a:t>task = </a:t>
            </a:r>
            <a:r>
              <a:rPr lang="en-US" sz="2400" b="1" dirty="0" smtClean="0"/>
              <a:t>Obtain</a:t>
            </a:r>
          </a:p>
          <a:p>
            <a:endParaRPr lang="en-US" sz="2400" b="1" dirty="0"/>
          </a:p>
          <a:p>
            <a:endParaRPr lang="en-US" sz="2400" dirty="0"/>
          </a:p>
          <a:p>
            <a:r>
              <a:rPr lang="en-US" dirty="0"/>
              <a:t>Source: Chris Oliver (June 2008)</a:t>
            </a:r>
          </a:p>
        </p:txBody>
      </p:sp>
    </p:spTree>
    <p:extLst>
      <p:ext uri="{BB962C8B-B14F-4D97-AF65-F5344CB8AC3E}">
        <p14:creationId xmlns:p14="http://schemas.microsoft.com/office/powerpoint/2010/main" val="2168756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7534" y="838200"/>
            <a:ext cx="6248400" cy="707886"/>
          </a:xfrm>
          <a:prstGeom prst="rect">
            <a:avLst/>
          </a:prstGeom>
          <a:noFill/>
        </p:spPr>
        <p:txBody>
          <a:bodyPr wrap="square" rtlCol="0">
            <a:spAutoFit/>
          </a:bodyPr>
          <a:lstStyle/>
          <a:p>
            <a:pPr algn="ctr"/>
            <a:r>
              <a:rPr lang="en-US" sz="4000" dirty="0" smtClean="0"/>
              <a:t>RDA is written in “FRBR-</a:t>
            </a:r>
            <a:r>
              <a:rPr lang="en-US" sz="4000" dirty="0" err="1" smtClean="0"/>
              <a:t>ese</a:t>
            </a:r>
            <a:r>
              <a:rPr lang="en-US" sz="4000" dirty="0" smtClean="0"/>
              <a:t>”</a:t>
            </a:r>
            <a:endParaRPr lang="en-US" sz="4000" dirty="0"/>
          </a:p>
        </p:txBody>
      </p:sp>
      <p:sp>
        <p:nvSpPr>
          <p:cNvPr id="3" name="TextBox 2"/>
          <p:cNvSpPr txBox="1"/>
          <p:nvPr/>
        </p:nvSpPr>
        <p:spPr>
          <a:xfrm>
            <a:off x="1261334" y="2133600"/>
            <a:ext cx="6400800" cy="3046988"/>
          </a:xfrm>
          <a:prstGeom prst="rect">
            <a:avLst/>
          </a:prstGeom>
          <a:noFill/>
        </p:spPr>
        <p:txBody>
          <a:bodyPr wrap="square" rtlCol="0">
            <a:spAutoFit/>
          </a:bodyPr>
          <a:lstStyle/>
          <a:p>
            <a:r>
              <a:rPr lang="en-US" sz="3200" dirty="0" smtClean="0"/>
              <a:t>FRBR gives us a vocabulary and concepts with which to think about bibliographic </a:t>
            </a:r>
            <a:r>
              <a:rPr lang="en-US" sz="3200" b="1" dirty="0" smtClean="0"/>
              <a:t>entities, attributes</a:t>
            </a:r>
            <a:r>
              <a:rPr lang="en-US" sz="3200" dirty="0" smtClean="0"/>
              <a:t>, and </a:t>
            </a:r>
            <a:r>
              <a:rPr lang="en-US" sz="3200" b="1" dirty="0" smtClean="0"/>
              <a:t>relationships</a:t>
            </a:r>
            <a:r>
              <a:rPr lang="en-US" sz="3200" dirty="0" smtClean="0"/>
              <a:t>.  FRBR also defines the “</a:t>
            </a:r>
            <a:r>
              <a:rPr lang="en-US" sz="3200" b="1" dirty="0" smtClean="0"/>
              <a:t>user tasks</a:t>
            </a:r>
            <a:r>
              <a:rPr lang="en-US" sz="3200" dirty="0" smtClean="0"/>
              <a:t>” that our bibliographic data must support.</a:t>
            </a:r>
            <a:endParaRPr lang="en-US" sz="3200" dirty="0"/>
          </a:p>
        </p:txBody>
      </p:sp>
    </p:spTree>
    <p:extLst>
      <p:ext uri="{BB962C8B-B14F-4D97-AF65-F5344CB8AC3E}">
        <p14:creationId xmlns:p14="http://schemas.microsoft.com/office/powerpoint/2010/main" val="3329098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1" name="Straight Connector 20"/>
          <p:cNvCxnSpPr/>
          <p:nvPr/>
        </p:nvCxnSpPr>
        <p:spPr>
          <a:xfrm>
            <a:off x="1676400" y="3429000"/>
            <a:ext cx="1828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505200" y="34290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676400" y="3733800"/>
            <a:ext cx="1828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1676400" y="3429000"/>
            <a:ext cx="0" cy="30480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30204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71390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177800"/>
            <a:ext cx="8128000" cy="650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733800" y="2514600"/>
            <a:ext cx="4267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Chapter 3 covers what we used to call “physical description” of the resource. The description of the carrier is often associated with the </a:t>
            </a:r>
            <a:r>
              <a:rPr lang="en-US" b="1" dirty="0" smtClean="0"/>
              <a:t>Select</a:t>
            </a:r>
            <a:r>
              <a:rPr lang="en-US" dirty="0" smtClean="0"/>
              <a:t> user task.</a:t>
            </a:r>
            <a:endParaRPr lang="en-US" dirty="0"/>
          </a:p>
        </p:txBody>
      </p:sp>
    </p:spTree>
    <p:extLst>
      <p:ext uri="{BB962C8B-B14F-4D97-AF65-F5344CB8AC3E}">
        <p14:creationId xmlns:p14="http://schemas.microsoft.com/office/powerpoint/2010/main" val="18404357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94053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14399"/>
            <a:ext cx="8077200" cy="1015663"/>
          </a:xfrm>
          <a:prstGeom prst="rect">
            <a:avLst/>
          </a:prstGeom>
          <a:noFill/>
        </p:spPr>
        <p:txBody>
          <a:bodyPr wrap="square" rtlCol="0">
            <a:spAutoFit/>
          </a:bodyPr>
          <a:lstStyle/>
          <a:p>
            <a:endParaRPr lang="en-US" sz="2000" dirty="0"/>
          </a:p>
          <a:p>
            <a:pPr algn="ctr"/>
            <a:r>
              <a:rPr lang="en-US" sz="2000" b="1" dirty="0"/>
              <a:t>Section </a:t>
            </a:r>
            <a:r>
              <a:rPr lang="en-US" sz="2000" b="1" dirty="0" smtClean="0"/>
              <a:t>2 (chapters 5-7): </a:t>
            </a:r>
            <a:r>
              <a:rPr lang="en-US" sz="2000" b="1" dirty="0"/>
              <a:t>Recording attributes of work and expression</a:t>
            </a:r>
            <a:endParaRPr lang="en-US" sz="2000" dirty="0"/>
          </a:p>
          <a:p>
            <a:endParaRPr lang="en-US" sz="2000" dirty="0"/>
          </a:p>
        </p:txBody>
      </p:sp>
      <p:sp>
        <p:nvSpPr>
          <p:cNvPr id="3" name="TextBox 2"/>
          <p:cNvSpPr txBox="1"/>
          <p:nvPr/>
        </p:nvSpPr>
        <p:spPr>
          <a:xfrm>
            <a:off x="304800" y="2192767"/>
            <a:ext cx="8336962" cy="2554545"/>
          </a:xfrm>
          <a:prstGeom prst="rect">
            <a:avLst/>
          </a:prstGeom>
          <a:noFill/>
        </p:spPr>
        <p:txBody>
          <a:bodyPr wrap="none" rtlCol="0">
            <a:spAutoFit/>
          </a:bodyPr>
          <a:lstStyle/>
          <a:p>
            <a:endParaRPr lang="en-US" sz="2000" dirty="0"/>
          </a:p>
          <a:p>
            <a:endParaRPr lang="en-US" sz="2000" dirty="0"/>
          </a:p>
          <a:p>
            <a:r>
              <a:rPr lang="en-US" sz="2000" dirty="0" smtClean="0"/>
              <a:t>Chapter 5</a:t>
            </a:r>
            <a:r>
              <a:rPr lang="en-US" sz="2000" dirty="0"/>
              <a:t>: General guidelines on recording attributes of works and expressions</a:t>
            </a:r>
          </a:p>
          <a:p>
            <a:endParaRPr lang="en-US" sz="2000" dirty="0"/>
          </a:p>
          <a:p>
            <a:r>
              <a:rPr lang="en-US" sz="2000" dirty="0" smtClean="0"/>
              <a:t>Chapter 6</a:t>
            </a:r>
            <a:r>
              <a:rPr lang="en-US" sz="2000" dirty="0"/>
              <a:t>: </a:t>
            </a:r>
            <a:r>
              <a:rPr lang="en-US" sz="2000" dirty="0" smtClean="0"/>
              <a:t> </a:t>
            </a:r>
            <a:r>
              <a:rPr lang="en-US" sz="2000" b="1" dirty="0" smtClean="0"/>
              <a:t>Identifying</a:t>
            </a:r>
            <a:r>
              <a:rPr lang="en-US" sz="2000" dirty="0" smtClean="0"/>
              <a:t>  works </a:t>
            </a:r>
            <a:r>
              <a:rPr lang="en-US" sz="2000" dirty="0"/>
              <a:t>and expressions</a:t>
            </a:r>
          </a:p>
          <a:p>
            <a:endParaRPr lang="en-US" sz="2000" dirty="0"/>
          </a:p>
          <a:p>
            <a:r>
              <a:rPr lang="en-US" sz="2000" dirty="0" smtClean="0"/>
              <a:t>Chapter 7</a:t>
            </a:r>
            <a:r>
              <a:rPr lang="en-US" sz="2000" dirty="0"/>
              <a:t>: Describing content</a:t>
            </a:r>
          </a:p>
          <a:p>
            <a:endParaRPr lang="en-US" sz="2000" dirty="0"/>
          </a:p>
        </p:txBody>
      </p:sp>
    </p:spTree>
    <p:extLst>
      <p:ext uri="{BB962C8B-B14F-4D97-AF65-F5344CB8AC3E}">
        <p14:creationId xmlns:p14="http://schemas.microsoft.com/office/powerpoint/2010/main" val="7007128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Connector 2"/>
          <p:cNvCxnSpPr/>
          <p:nvPr/>
        </p:nvCxnSpPr>
        <p:spPr>
          <a:xfrm>
            <a:off x="1524000" y="1676400"/>
            <a:ext cx="0" cy="24384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524000" y="4114800"/>
            <a:ext cx="6781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8305800" y="1676400"/>
            <a:ext cx="0" cy="24384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1524001" y="1676400"/>
            <a:ext cx="6781799"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02370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04800" y="1828800"/>
            <a:ext cx="1447800" cy="16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The title of a work is similar to a uniform title.</a:t>
            </a:r>
            <a:endParaRPr lang="en-US" dirty="0"/>
          </a:p>
        </p:txBody>
      </p:sp>
      <p:cxnSp>
        <p:nvCxnSpPr>
          <p:cNvPr id="6" name="Straight Arrow Connector 5"/>
          <p:cNvCxnSpPr/>
          <p:nvPr/>
        </p:nvCxnSpPr>
        <p:spPr>
          <a:xfrm>
            <a:off x="1752600" y="2209800"/>
            <a:ext cx="152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26424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42342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559635"/>
            <a:ext cx="5736442" cy="461665"/>
          </a:xfrm>
          <a:prstGeom prst="rect">
            <a:avLst/>
          </a:prstGeom>
          <a:noFill/>
        </p:spPr>
        <p:txBody>
          <a:bodyPr wrap="none" rtlCol="0">
            <a:spAutoFit/>
          </a:bodyPr>
          <a:lstStyle/>
          <a:p>
            <a:r>
              <a:rPr lang="en-US" sz="2400" b="1" dirty="0"/>
              <a:t>Examples of Group 2 entities and user tasks</a:t>
            </a:r>
          </a:p>
        </p:txBody>
      </p:sp>
      <p:sp>
        <p:nvSpPr>
          <p:cNvPr id="3" name="TextBox 2"/>
          <p:cNvSpPr txBox="1"/>
          <p:nvPr/>
        </p:nvSpPr>
        <p:spPr>
          <a:xfrm>
            <a:off x="437276" y="1578428"/>
            <a:ext cx="7714163" cy="4832092"/>
          </a:xfrm>
          <a:prstGeom prst="rect">
            <a:avLst/>
          </a:prstGeom>
          <a:noFill/>
        </p:spPr>
        <p:txBody>
          <a:bodyPr wrap="none" rtlCol="0">
            <a:spAutoFit/>
          </a:bodyPr>
          <a:lstStyle/>
          <a:p>
            <a:r>
              <a:rPr lang="en-US" sz="2500" dirty="0"/>
              <a:t>Section </a:t>
            </a:r>
            <a:r>
              <a:rPr lang="en-US" sz="2500" dirty="0" smtClean="0"/>
              <a:t>3 (chapters 8-11):</a:t>
            </a:r>
          </a:p>
          <a:p>
            <a:r>
              <a:rPr lang="en-US" sz="2500" dirty="0" smtClean="0"/>
              <a:t>Recording </a:t>
            </a:r>
            <a:r>
              <a:rPr lang="en-US" sz="2500" dirty="0"/>
              <a:t>attributes of person, family and corporate </a:t>
            </a:r>
            <a:r>
              <a:rPr lang="en-US" sz="2500" dirty="0" smtClean="0"/>
              <a:t>body</a:t>
            </a:r>
          </a:p>
          <a:p>
            <a:endParaRPr lang="en-US" sz="2400" dirty="0"/>
          </a:p>
          <a:p>
            <a:r>
              <a:rPr lang="en-US" sz="2400" dirty="0" smtClean="0"/>
              <a:t>	Chapter </a:t>
            </a:r>
            <a:r>
              <a:rPr lang="en-US" sz="2400" dirty="0"/>
              <a:t>8: General guidelines</a:t>
            </a:r>
          </a:p>
          <a:p>
            <a:r>
              <a:rPr lang="en-US" sz="2400" dirty="0" smtClean="0"/>
              <a:t>	Chapter </a:t>
            </a:r>
            <a:r>
              <a:rPr lang="en-US" sz="2400" dirty="0"/>
              <a:t>9: Identifying persons</a:t>
            </a:r>
          </a:p>
          <a:p>
            <a:r>
              <a:rPr lang="en-US" sz="2400" b="1" dirty="0" smtClean="0"/>
              <a:t>		FRBR </a:t>
            </a:r>
            <a:r>
              <a:rPr lang="en-US" sz="2400" b="1" dirty="0"/>
              <a:t>task = Identify</a:t>
            </a:r>
            <a:endParaRPr lang="en-US" sz="2400" dirty="0"/>
          </a:p>
          <a:p>
            <a:r>
              <a:rPr lang="en-US" sz="2400" dirty="0" smtClean="0"/>
              <a:t>	Chapter </a:t>
            </a:r>
            <a:r>
              <a:rPr lang="en-US" sz="2400" dirty="0"/>
              <a:t>10: Identifying families</a:t>
            </a:r>
          </a:p>
          <a:p>
            <a:r>
              <a:rPr lang="en-US" sz="2400" b="1" dirty="0" smtClean="0"/>
              <a:t>		FRBR </a:t>
            </a:r>
            <a:r>
              <a:rPr lang="en-US" sz="2400" b="1" dirty="0"/>
              <a:t>task = Identify</a:t>
            </a:r>
            <a:endParaRPr lang="en-US" sz="2400" dirty="0"/>
          </a:p>
          <a:p>
            <a:r>
              <a:rPr lang="en-US" sz="2400" dirty="0" smtClean="0"/>
              <a:t>	Chapter </a:t>
            </a:r>
            <a:r>
              <a:rPr lang="en-US" sz="2400" dirty="0"/>
              <a:t>11: Identifying corporate bodies</a:t>
            </a:r>
          </a:p>
          <a:p>
            <a:r>
              <a:rPr lang="en-US" sz="2400" b="1" dirty="0" smtClean="0"/>
              <a:t>		FRBR </a:t>
            </a:r>
            <a:r>
              <a:rPr lang="en-US" sz="2400" b="1" dirty="0"/>
              <a:t>task = </a:t>
            </a:r>
            <a:r>
              <a:rPr lang="en-US" sz="2400" b="1" dirty="0" smtClean="0"/>
              <a:t>Identify</a:t>
            </a:r>
          </a:p>
          <a:p>
            <a:endParaRPr lang="en-US" sz="2400" b="1" dirty="0"/>
          </a:p>
          <a:p>
            <a:endParaRPr lang="en-US" sz="2400" dirty="0"/>
          </a:p>
          <a:p>
            <a:r>
              <a:rPr lang="en-US" dirty="0"/>
              <a:t>Source: Chris Oliver (June 2008)</a:t>
            </a:r>
          </a:p>
        </p:txBody>
      </p:sp>
    </p:spTree>
    <p:extLst>
      <p:ext uri="{BB962C8B-B14F-4D97-AF65-F5344CB8AC3E}">
        <p14:creationId xmlns:p14="http://schemas.microsoft.com/office/powerpoint/2010/main" val="13294511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459"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Connector 2"/>
          <p:cNvCxnSpPr/>
          <p:nvPr/>
        </p:nvCxnSpPr>
        <p:spPr>
          <a:xfrm>
            <a:off x="609600" y="4114800"/>
            <a:ext cx="3352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3962400" y="4114800"/>
            <a:ext cx="0" cy="9906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609600" y="5105400"/>
            <a:ext cx="3352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609600" y="4114800"/>
            <a:ext cx="0" cy="9906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 name="Line Callout 1 1"/>
          <p:cNvSpPr/>
          <p:nvPr/>
        </p:nvSpPr>
        <p:spPr>
          <a:xfrm>
            <a:off x="4709459" y="4191000"/>
            <a:ext cx="3328296" cy="1066800"/>
          </a:xfrm>
          <a:prstGeom prst="borderCallout1">
            <a:avLst>
              <a:gd name="adj1" fmla="val 16994"/>
              <a:gd name="adj2" fmla="val 355"/>
              <a:gd name="adj3" fmla="val 16114"/>
              <a:gd name="adj4" fmla="val -222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are not used to seeing this type of information in authority records.</a:t>
            </a:r>
            <a:endParaRPr lang="en-US" dirty="0"/>
          </a:p>
        </p:txBody>
      </p:sp>
    </p:spTree>
    <p:extLst>
      <p:ext uri="{BB962C8B-B14F-4D97-AF65-F5344CB8AC3E}">
        <p14:creationId xmlns:p14="http://schemas.microsoft.com/office/powerpoint/2010/main" val="2833719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2209800"/>
            <a:ext cx="5943600" cy="3970318"/>
          </a:xfrm>
          <a:prstGeom prst="rect">
            <a:avLst/>
          </a:prstGeom>
          <a:noFill/>
        </p:spPr>
        <p:txBody>
          <a:bodyPr wrap="square" rtlCol="0">
            <a:spAutoFit/>
          </a:bodyPr>
          <a:lstStyle/>
          <a:p>
            <a:pPr marL="285750" indent="-285750">
              <a:buFont typeface="Arial" pitchFamily="34" charset="0"/>
              <a:buChar char="•"/>
            </a:pPr>
            <a:r>
              <a:rPr lang="en-US" b="1" dirty="0" smtClean="0"/>
              <a:t>Work</a:t>
            </a:r>
            <a:r>
              <a:rPr lang="en-US" dirty="0" smtClean="0"/>
              <a:t>—a </a:t>
            </a:r>
            <a:r>
              <a:rPr lang="en-US" dirty="0"/>
              <a:t>distinct intellectual or artistic creation (i.e., the intellectual or artistic content</a:t>
            </a:r>
            <a:r>
              <a:rPr lang="en-US" dirty="0" smtClean="0"/>
              <a:t>)</a:t>
            </a:r>
          </a:p>
          <a:p>
            <a:pPr marL="285750" indent="-285750">
              <a:buFont typeface="Arial" pitchFamily="34" charset="0"/>
              <a:buChar char="•"/>
            </a:pPr>
            <a:endParaRPr lang="en-US" dirty="0"/>
          </a:p>
          <a:p>
            <a:pPr marL="285750" indent="-285750">
              <a:buFont typeface="Arial" pitchFamily="34" charset="0"/>
              <a:buChar char="•"/>
            </a:pPr>
            <a:r>
              <a:rPr lang="en-US" b="1" dirty="0" smtClean="0"/>
              <a:t>Expression</a:t>
            </a:r>
            <a:r>
              <a:rPr lang="en-US" dirty="0" smtClean="0"/>
              <a:t>—the </a:t>
            </a:r>
            <a:r>
              <a:rPr lang="en-US" dirty="0"/>
              <a:t>intellectual or artistic realization of a work in the form of alpha-numeric, musical or choreographic </a:t>
            </a:r>
            <a:r>
              <a:rPr lang="en-US" dirty="0" smtClean="0"/>
              <a:t>notation</a:t>
            </a:r>
            <a:r>
              <a:rPr lang="en-US" dirty="0"/>
              <a:t>, sound, image, object, movement, etc., or any combination of such </a:t>
            </a:r>
            <a:r>
              <a:rPr lang="en-US" dirty="0" smtClean="0"/>
              <a:t>forms</a:t>
            </a:r>
          </a:p>
          <a:p>
            <a:endParaRPr lang="en-US" dirty="0" smtClean="0"/>
          </a:p>
          <a:p>
            <a:r>
              <a:rPr lang="en-US" dirty="0" smtClean="0"/>
              <a:t>----------------------------------------------------------------------------------</a:t>
            </a:r>
          </a:p>
          <a:p>
            <a:endParaRPr lang="en-US" dirty="0"/>
          </a:p>
          <a:p>
            <a:pPr marL="285750" indent="-285750">
              <a:buFont typeface="Arial" pitchFamily="34" charset="0"/>
              <a:buChar char="•"/>
            </a:pPr>
            <a:r>
              <a:rPr lang="en-US" b="1" dirty="0" smtClean="0"/>
              <a:t>Manifestation</a:t>
            </a:r>
            <a:r>
              <a:rPr lang="en-US" dirty="0" smtClean="0"/>
              <a:t>—the </a:t>
            </a:r>
            <a:r>
              <a:rPr lang="en-US" dirty="0"/>
              <a:t>physical embodiment of an expression of a </a:t>
            </a:r>
            <a:r>
              <a:rPr lang="en-US" dirty="0" smtClean="0"/>
              <a:t>work</a:t>
            </a:r>
          </a:p>
          <a:p>
            <a:pPr marL="285750" indent="-285750">
              <a:buFont typeface="Arial" pitchFamily="34" charset="0"/>
              <a:buChar char="•"/>
            </a:pPr>
            <a:endParaRPr lang="en-US" dirty="0"/>
          </a:p>
          <a:p>
            <a:pPr marL="285750" indent="-285750">
              <a:buFont typeface="Arial" pitchFamily="34" charset="0"/>
              <a:buChar char="•"/>
            </a:pPr>
            <a:r>
              <a:rPr lang="en-US" b="1" dirty="0" smtClean="0"/>
              <a:t>Item</a:t>
            </a:r>
            <a:r>
              <a:rPr lang="en-US" dirty="0" smtClean="0"/>
              <a:t>—a </a:t>
            </a:r>
            <a:r>
              <a:rPr lang="en-US" dirty="0"/>
              <a:t>single exemplar or instance of a manifestation</a:t>
            </a:r>
          </a:p>
        </p:txBody>
      </p:sp>
      <p:sp>
        <p:nvSpPr>
          <p:cNvPr id="3" name="TextBox 2"/>
          <p:cNvSpPr txBox="1"/>
          <p:nvPr/>
        </p:nvSpPr>
        <p:spPr>
          <a:xfrm>
            <a:off x="1963615" y="304800"/>
            <a:ext cx="5334000" cy="1077218"/>
          </a:xfrm>
          <a:prstGeom prst="rect">
            <a:avLst/>
          </a:prstGeom>
          <a:noFill/>
        </p:spPr>
        <p:txBody>
          <a:bodyPr wrap="square" rtlCol="0">
            <a:spAutoFit/>
          </a:bodyPr>
          <a:lstStyle/>
          <a:p>
            <a:pPr algn="ctr"/>
            <a:r>
              <a:rPr lang="en-US" sz="3200" dirty="0" smtClean="0"/>
              <a:t>WEMI = Group 1 Entities  </a:t>
            </a:r>
          </a:p>
          <a:p>
            <a:pPr algn="ctr"/>
            <a:r>
              <a:rPr lang="en-US" sz="3200" dirty="0" smtClean="0"/>
              <a:t>Let’s recap</a:t>
            </a:r>
            <a:endParaRPr lang="en-US" sz="3200" dirty="0"/>
          </a:p>
        </p:txBody>
      </p:sp>
      <p:sp>
        <p:nvSpPr>
          <p:cNvPr id="4" name="TextBox 3"/>
          <p:cNvSpPr txBox="1"/>
          <p:nvPr/>
        </p:nvSpPr>
        <p:spPr>
          <a:xfrm>
            <a:off x="533400" y="2438400"/>
            <a:ext cx="1676400" cy="646331"/>
          </a:xfrm>
          <a:prstGeom prst="rect">
            <a:avLst/>
          </a:prstGeom>
          <a:noFill/>
        </p:spPr>
        <p:txBody>
          <a:bodyPr wrap="square" rtlCol="0">
            <a:spAutoFit/>
          </a:bodyPr>
          <a:lstStyle/>
          <a:p>
            <a:r>
              <a:rPr lang="en-US" dirty="0" smtClean="0"/>
              <a:t>Abstract; has to do with content</a:t>
            </a:r>
            <a:endParaRPr lang="en-US" dirty="0"/>
          </a:p>
        </p:txBody>
      </p:sp>
      <p:sp>
        <p:nvSpPr>
          <p:cNvPr id="5" name="TextBox 4"/>
          <p:cNvSpPr txBox="1"/>
          <p:nvPr/>
        </p:nvSpPr>
        <p:spPr>
          <a:xfrm>
            <a:off x="533400" y="5410200"/>
            <a:ext cx="1905000" cy="646331"/>
          </a:xfrm>
          <a:prstGeom prst="rect">
            <a:avLst/>
          </a:prstGeom>
          <a:noFill/>
        </p:spPr>
        <p:txBody>
          <a:bodyPr wrap="square" rtlCol="0">
            <a:spAutoFit/>
          </a:bodyPr>
          <a:lstStyle/>
          <a:p>
            <a:r>
              <a:rPr lang="en-US" dirty="0" smtClean="0"/>
              <a:t>Concrete; has to do with carrier</a:t>
            </a:r>
            <a:endParaRPr lang="en-US" dirty="0"/>
          </a:p>
        </p:txBody>
      </p:sp>
      <p:cxnSp>
        <p:nvCxnSpPr>
          <p:cNvPr id="9" name="Straight Connector 8"/>
          <p:cNvCxnSpPr/>
          <p:nvPr/>
        </p:nvCxnSpPr>
        <p:spPr>
          <a:xfrm>
            <a:off x="2514600" y="2362200"/>
            <a:ext cx="0" cy="1676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514600" y="4953000"/>
            <a:ext cx="0" cy="13716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38662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429308"/>
            <a:ext cx="7543800" cy="830997"/>
          </a:xfrm>
          <a:prstGeom prst="rect">
            <a:avLst/>
          </a:prstGeom>
          <a:noFill/>
        </p:spPr>
        <p:txBody>
          <a:bodyPr wrap="square" rtlCol="0">
            <a:spAutoFit/>
          </a:bodyPr>
          <a:lstStyle/>
          <a:p>
            <a:r>
              <a:rPr lang="en-US" sz="2400" dirty="0" smtClean="0"/>
              <a:t>The next six sections (chapters 17-37) of RDA are devoted to the recording of </a:t>
            </a:r>
            <a:r>
              <a:rPr lang="en-US" sz="2400" b="1" dirty="0" smtClean="0"/>
              <a:t>relationships between entities:</a:t>
            </a:r>
            <a:endParaRPr lang="en-US" sz="2400" b="1" dirty="0"/>
          </a:p>
        </p:txBody>
      </p:sp>
      <p:sp>
        <p:nvSpPr>
          <p:cNvPr id="3" name="TextBox 2"/>
          <p:cNvSpPr txBox="1"/>
          <p:nvPr/>
        </p:nvSpPr>
        <p:spPr>
          <a:xfrm>
            <a:off x="207081" y="1600200"/>
            <a:ext cx="8876148" cy="5078313"/>
          </a:xfrm>
          <a:prstGeom prst="rect">
            <a:avLst/>
          </a:prstGeom>
          <a:noFill/>
        </p:spPr>
        <p:txBody>
          <a:bodyPr wrap="none" rtlCol="0">
            <a:spAutoFit/>
          </a:bodyPr>
          <a:lstStyle/>
          <a:p>
            <a:r>
              <a:rPr lang="en-US" dirty="0"/>
              <a:t>5. </a:t>
            </a:r>
            <a:r>
              <a:rPr lang="en-US" dirty="0" smtClean="0"/>
              <a:t> </a:t>
            </a:r>
            <a:r>
              <a:rPr lang="en-US" dirty="0"/>
              <a:t>Relationships between </a:t>
            </a:r>
            <a:r>
              <a:rPr lang="en-US" b="1" dirty="0"/>
              <a:t>Work, Expression, Manifestation, &amp; Item </a:t>
            </a:r>
            <a:r>
              <a:rPr lang="en-US" dirty="0"/>
              <a:t>(also referred to as </a:t>
            </a:r>
          </a:p>
          <a:p>
            <a:r>
              <a:rPr lang="en-US" dirty="0"/>
              <a:t>     “Primary relationships”) (chapter 17)</a:t>
            </a:r>
          </a:p>
          <a:p>
            <a:endParaRPr lang="en-US" dirty="0" smtClean="0"/>
          </a:p>
          <a:p>
            <a:pPr marL="342900" indent="-342900">
              <a:buAutoNum type="arabicPeriod" startAt="6"/>
            </a:pPr>
            <a:r>
              <a:rPr lang="en-US" dirty="0" smtClean="0"/>
              <a:t>Relationships to Persons, Families, and Corporate Bodies </a:t>
            </a:r>
            <a:r>
              <a:rPr lang="en-US" b="1" dirty="0" smtClean="0"/>
              <a:t>associated with a resource</a:t>
            </a:r>
          </a:p>
          <a:p>
            <a:r>
              <a:rPr lang="en-US" dirty="0" smtClean="0"/>
              <a:t>      (chapters 18-22)</a:t>
            </a:r>
          </a:p>
          <a:p>
            <a:pPr marL="342900" indent="-342900">
              <a:buAutoNum type="arabicPeriod" startAt="6"/>
            </a:pPr>
            <a:endParaRPr lang="en-US" dirty="0" smtClean="0"/>
          </a:p>
          <a:p>
            <a:r>
              <a:rPr lang="en-US" dirty="0" smtClean="0"/>
              <a:t>7.   Subject Relationships (chapter 23; not yet developed)</a:t>
            </a:r>
          </a:p>
          <a:p>
            <a:pPr marL="342900" indent="-342900">
              <a:buAutoNum type="arabicPeriod" startAt="6"/>
            </a:pPr>
            <a:endParaRPr lang="en-US" dirty="0" smtClean="0"/>
          </a:p>
          <a:p>
            <a:pPr marL="342900" indent="-342900">
              <a:buAutoNum type="arabicPeriod" startAt="8"/>
            </a:pPr>
            <a:r>
              <a:rPr lang="en-US" dirty="0" smtClean="0"/>
              <a:t>Relationships </a:t>
            </a:r>
            <a:r>
              <a:rPr lang="en-US" b="1" dirty="0" smtClean="0"/>
              <a:t>between</a:t>
            </a:r>
            <a:r>
              <a:rPr lang="en-US" dirty="0" smtClean="0"/>
              <a:t> </a:t>
            </a:r>
            <a:r>
              <a:rPr lang="en-US" b="1" dirty="0" smtClean="0"/>
              <a:t>Works, Expressions, Manifestations, and Items </a:t>
            </a:r>
          </a:p>
          <a:p>
            <a:r>
              <a:rPr lang="en-US" dirty="0" smtClean="0"/>
              <a:t>      (chapters 24-28)</a:t>
            </a:r>
          </a:p>
          <a:p>
            <a:pPr marL="342900" indent="-342900">
              <a:buAutoNum type="arabicPeriod" startAt="6"/>
            </a:pPr>
            <a:endParaRPr lang="en-US" dirty="0" smtClean="0"/>
          </a:p>
          <a:p>
            <a:r>
              <a:rPr lang="en-US" dirty="0" smtClean="0"/>
              <a:t>9.    Relationships </a:t>
            </a:r>
            <a:r>
              <a:rPr lang="en-US" b="1" dirty="0"/>
              <a:t>b</a:t>
            </a:r>
            <a:r>
              <a:rPr lang="en-US" b="1" dirty="0" smtClean="0"/>
              <a:t>etween</a:t>
            </a:r>
            <a:r>
              <a:rPr lang="en-US" dirty="0" smtClean="0"/>
              <a:t> </a:t>
            </a:r>
            <a:r>
              <a:rPr lang="en-US" dirty="0"/>
              <a:t>Persons, Families, and Corporate </a:t>
            </a:r>
            <a:r>
              <a:rPr lang="en-US" dirty="0" smtClean="0"/>
              <a:t>Bodies</a:t>
            </a:r>
          </a:p>
          <a:p>
            <a:r>
              <a:rPr lang="en-US" dirty="0" smtClean="0"/>
              <a:t>       (chapters 29-32)</a:t>
            </a:r>
          </a:p>
          <a:p>
            <a:pPr marL="342900" indent="-342900">
              <a:buAutoNum type="arabicPeriod" startAt="6"/>
            </a:pPr>
            <a:endParaRPr lang="en-US" dirty="0" smtClean="0"/>
          </a:p>
          <a:p>
            <a:pPr marL="342900" indent="-342900">
              <a:buAutoNum type="arabicPeriod" startAt="10"/>
            </a:pPr>
            <a:r>
              <a:rPr lang="en-US" dirty="0" smtClean="0"/>
              <a:t>Relationships </a:t>
            </a:r>
            <a:r>
              <a:rPr lang="en-US" dirty="0"/>
              <a:t>between Concepts, Objects, Events, and </a:t>
            </a:r>
            <a:r>
              <a:rPr lang="en-US" dirty="0" smtClean="0"/>
              <a:t>Places </a:t>
            </a:r>
            <a:r>
              <a:rPr lang="en-US" dirty="0"/>
              <a:t>(chapters 33-37 </a:t>
            </a:r>
            <a:r>
              <a:rPr lang="en-US" dirty="0" smtClean="0"/>
              <a:t>; section 10</a:t>
            </a:r>
          </a:p>
          <a:p>
            <a:r>
              <a:rPr lang="en-US" dirty="0"/>
              <a:t> </a:t>
            </a:r>
            <a:r>
              <a:rPr lang="en-US" dirty="0" smtClean="0"/>
              <a:t>      has not yet been developed)</a:t>
            </a:r>
          </a:p>
          <a:p>
            <a:r>
              <a:rPr lang="en-US" dirty="0"/>
              <a:t>	</a:t>
            </a:r>
            <a:endParaRPr lang="en-US" dirty="0" smtClean="0"/>
          </a:p>
          <a:p>
            <a:endParaRPr lang="en-US" dirty="0"/>
          </a:p>
        </p:txBody>
      </p:sp>
    </p:spTree>
    <p:extLst>
      <p:ext uri="{BB962C8B-B14F-4D97-AF65-F5344CB8AC3E}">
        <p14:creationId xmlns:p14="http://schemas.microsoft.com/office/powerpoint/2010/main" val="15215616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553" y="-8965"/>
            <a:ext cx="10668000" cy="769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90298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3062" y="381000"/>
            <a:ext cx="8382000" cy="4154984"/>
          </a:xfrm>
          <a:prstGeom prst="rect">
            <a:avLst/>
          </a:prstGeom>
          <a:noFill/>
        </p:spPr>
        <p:txBody>
          <a:bodyPr wrap="square" rtlCol="0">
            <a:spAutoFit/>
          </a:bodyPr>
          <a:lstStyle/>
          <a:p>
            <a:pPr algn="ctr"/>
            <a:r>
              <a:rPr lang="en-US" sz="2400" dirty="0" smtClean="0"/>
              <a:t>Section 5 (Chapter 17)</a:t>
            </a:r>
          </a:p>
          <a:p>
            <a:pPr algn="ctr"/>
            <a:endParaRPr lang="en-US" sz="2400" dirty="0" smtClean="0"/>
          </a:p>
          <a:p>
            <a:r>
              <a:rPr lang="en-US" sz="2400" dirty="0" smtClean="0"/>
              <a:t>Relationships </a:t>
            </a:r>
            <a:r>
              <a:rPr lang="en-US" sz="2400" dirty="0"/>
              <a:t>between </a:t>
            </a:r>
            <a:r>
              <a:rPr lang="en-US" sz="2400" b="1" dirty="0"/>
              <a:t>Work, Expression, Manifestation, &amp; Item </a:t>
            </a:r>
            <a:r>
              <a:rPr lang="en-US" sz="2400" dirty="0"/>
              <a:t>(also referred to as </a:t>
            </a:r>
            <a:r>
              <a:rPr lang="en-US" sz="2400" dirty="0" smtClean="0"/>
              <a:t>“</a:t>
            </a:r>
            <a:r>
              <a:rPr lang="en-US" sz="2400" dirty="0"/>
              <a:t>Primary relationships</a:t>
            </a:r>
            <a:r>
              <a:rPr lang="en-US" sz="2400" dirty="0" smtClean="0"/>
              <a:t>”)</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a:p>
          <a:p>
            <a:endParaRPr lang="en-US" sz="2400" dirty="0"/>
          </a:p>
        </p:txBody>
      </p:sp>
      <p:sp>
        <p:nvSpPr>
          <p:cNvPr id="3" name="TextBox 2"/>
          <p:cNvSpPr txBox="1"/>
          <p:nvPr/>
        </p:nvSpPr>
        <p:spPr>
          <a:xfrm>
            <a:off x="454097" y="1981200"/>
            <a:ext cx="8382000" cy="4708981"/>
          </a:xfrm>
          <a:prstGeom prst="rect">
            <a:avLst/>
          </a:prstGeom>
          <a:noFill/>
        </p:spPr>
        <p:txBody>
          <a:bodyPr wrap="square" rtlCol="0">
            <a:spAutoFit/>
          </a:bodyPr>
          <a:lstStyle/>
          <a:p>
            <a:r>
              <a:rPr lang="en-US" sz="2400" dirty="0" smtClean="0"/>
              <a:t>These are relationships such as the relationship between:</a:t>
            </a:r>
          </a:p>
          <a:p>
            <a:endParaRPr lang="en-US" sz="2400" dirty="0" smtClean="0"/>
          </a:p>
          <a:p>
            <a:pPr marL="342900" indent="-342900">
              <a:buFont typeface="Arial" pitchFamily="34" charset="0"/>
              <a:buChar char="•"/>
            </a:pPr>
            <a:r>
              <a:rPr lang="en-US" sz="2400" dirty="0" smtClean="0"/>
              <a:t>The </a:t>
            </a:r>
            <a:r>
              <a:rPr lang="en-US" sz="2400" b="1" dirty="0" smtClean="0"/>
              <a:t>Work</a:t>
            </a:r>
            <a:r>
              <a:rPr lang="en-US" sz="2400" dirty="0" smtClean="0"/>
              <a:t> known as Pride and Prejudice and the </a:t>
            </a:r>
            <a:r>
              <a:rPr lang="en-US" sz="2400" b="1" dirty="0" smtClean="0"/>
              <a:t>Expression</a:t>
            </a:r>
            <a:r>
              <a:rPr lang="en-US" sz="2400" dirty="0" smtClean="0"/>
              <a:t> that is a German translation of that work:  </a:t>
            </a:r>
            <a:r>
              <a:rPr lang="en-US" sz="2400" dirty="0" err="1"/>
              <a:t>Stolz</a:t>
            </a:r>
            <a:r>
              <a:rPr lang="en-US" sz="2400" dirty="0"/>
              <a:t> und </a:t>
            </a:r>
            <a:r>
              <a:rPr lang="en-US" sz="2400" dirty="0" err="1" smtClean="0"/>
              <a:t>Vorurteil</a:t>
            </a:r>
            <a:endParaRPr lang="en-US" sz="2400" dirty="0" smtClean="0"/>
          </a:p>
          <a:p>
            <a:pPr marL="342900" indent="-342900">
              <a:buFont typeface="Arial" pitchFamily="34" charset="0"/>
              <a:buChar char="•"/>
            </a:pPr>
            <a:endParaRPr lang="en-US" sz="2400" dirty="0"/>
          </a:p>
          <a:p>
            <a:pPr marL="342900" indent="-342900">
              <a:buFont typeface="Arial" pitchFamily="34" charset="0"/>
              <a:buChar char="•"/>
            </a:pPr>
            <a:r>
              <a:rPr lang="en-US" sz="2400" dirty="0" smtClean="0"/>
              <a:t>The 1939 motion picture The Wizard of Oz (a </a:t>
            </a:r>
            <a:r>
              <a:rPr lang="en-US" sz="2400" b="1" dirty="0" smtClean="0"/>
              <a:t>Work</a:t>
            </a:r>
            <a:r>
              <a:rPr lang="en-US" sz="2400" dirty="0" smtClean="0"/>
              <a:t>) on DVD (a </a:t>
            </a:r>
            <a:r>
              <a:rPr lang="en-US" sz="2400" b="1" dirty="0" smtClean="0"/>
              <a:t>Manifestation of the Work</a:t>
            </a:r>
            <a:r>
              <a:rPr lang="en-US" sz="2400" dirty="0" smtClean="0"/>
              <a:t>)</a:t>
            </a:r>
          </a:p>
          <a:p>
            <a:pPr marL="342900" indent="-342900">
              <a:buFont typeface="Arial" pitchFamily="34" charset="0"/>
              <a:buChar char="•"/>
            </a:pPr>
            <a:endParaRPr lang="en-US" sz="2400" dirty="0"/>
          </a:p>
          <a:p>
            <a:pPr marL="342900" indent="-342900">
              <a:buFont typeface="Arial" pitchFamily="34" charset="0"/>
              <a:buChar char="•"/>
            </a:pPr>
            <a:r>
              <a:rPr lang="en-US" sz="2400" dirty="0" smtClean="0"/>
              <a:t>The 1933 Limited Editions </a:t>
            </a:r>
            <a:r>
              <a:rPr lang="en-US" sz="2400" dirty="0"/>
              <a:t>Club </a:t>
            </a:r>
            <a:r>
              <a:rPr lang="en-US" sz="2400" b="1" dirty="0" smtClean="0"/>
              <a:t>Manifestation</a:t>
            </a:r>
            <a:r>
              <a:rPr lang="en-US" sz="2400" dirty="0" smtClean="0"/>
              <a:t> </a:t>
            </a:r>
            <a:r>
              <a:rPr lang="en-US" sz="2400" dirty="0"/>
              <a:t>of The adventures of Huckleberry </a:t>
            </a:r>
            <a:r>
              <a:rPr lang="en-US" sz="2400" dirty="0" smtClean="0"/>
              <a:t>Finn , and CUL’s copy</a:t>
            </a:r>
            <a:r>
              <a:rPr lang="en-US" sz="2400" dirty="0"/>
              <a:t>, which </a:t>
            </a:r>
            <a:r>
              <a:rPr lang="en-US" sz="2400" dirty="0" smtClean="0"/>
              <a:t>is signed </a:t>
            </a:r>
            <a:r>
              <a:rPr lang="en-US" sz="2400" dirty="0"/>
              <a:t>by Carl P. </a:t>
            </a:r>
            <a:r>
              <a:rPr lang="en-US" sz="2400" dirty="0" smtClean="0"/>
              <a:t>Rollins (</a:t>
            </a:r>
            <a:r>
              <a:rPr lang="en-US" sz="2400" b="1" dirty="0" smtClean="0"/>
              <a:t>Item</a:t>
            </a:r>
            <a:r>
              <a:rPr lang="en-US" sz="2400" dirty="0" smtClean="0"/>
              <a:t>)</a:t>
            </a:r>
            <a:endParaRPr lang="en-US" sz="2400" dirty="0"/>
          </a:p>
          <a:p>
            <a:endParaRPr lang="en-US" dirty="0" smtClean="0"/>
          </a:p>
          <a:p>
            <a:endParaRPr lang="en-US" dirty="0"/>
          </a:p>
        </p:txBody>
      </p:sp>
    </p:spTree>
    <p:extLst>
      <p:ext uri="{BB962C8B-B14F-4D97-AF65-F5344CB8AC3E}">
        <p14:creationId xmlns:p14="http://schemas.microsoft.com/office/powerpoint/2010/main" val="1131523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18765" y="346501"/>
            <a:ext cx="5029200" cy="830997"/>
          </a:xfrm>
          <a:prstGeom prst="rect">
            <a:avLst/>
          </a:prstGeom>
          <a:noFill/>
        </p:spPr>
        <p:txBody>
          <a:bodyPr wrap="square" rtlCol="0">
            <a:spAutoFit/>
          </a:bodyPr>
          <a:lstStyle/>
          <a:p>
            <a:r>
              <a:rPr lang="en-US" sz="2400" dirty="0" smtClean="0"/>
              <a:t>Different ways of expressing a primary relationship</a:t>
            </a:r>
            <a:endParaRPr lang="en-US" sz="2400" b="1" dirty="0"/>
          </a:p>
        </p:txBody>
      </p:sp>
      <p:sp>
        <p:nvSpPr>
          <p:cNvPr id="3" name="TextBox 2"/>
          <p:cNvSpPr txBox="1"/>
          <p:nvPr/>
        </p:nvSpPr>
        <p:spPr>
          <a:xfrm>
            <a:off x="152400" y="1523999"/>
            <a:ext cx="8842998" cy="4524315"/>
          </a:xfrm>
          <a:prstGeom prst="rect">
            <a:avLst/>
          </a:prstGeom>
          <a:noFill/>
        </p:spPr>
        <p:txBody>
          <a:bodyPr wrap="none" rtlCol="0">
            <a:spAutoFit/>
          </a:bodyPr>
          <a:lstStyle/>
          <a:p>
            <a:r>
              <a:rPr lang="en-US" b="1" dirty="0">
                <a:solidFill>
                  <a:srgbClr val="0070C0"/>
                </a:solidFill>
              </a:rPr>
              <a:t>Authorized access </a:t>
            </a:r>
            <a:r>
              <a:rPr lang="en-US" b="1" dirty="0" smtClean="0">
                <a:solidFill>
                  <a:srgbClr val="0070C0"/>
                </a:solidFill>
              </a:rPr>
              <a:t>point:</a:t>
            </a:r>
            <a:endParaRPr lang="en-US" dirty="0">
              <a:solidFill>
                <a:srgbClr val="0070C0"/>
              </a:solidFill>
            </a:endParaRPr>
          </a:p>
          <a:p>
            <a:r>
              <a:rPr lang="en-US" dirty="0"/>
              <a:t>100 $a Brown, Dan, $d 1964-</a:t>
            </a:r>
          </a:p>
          <a:p>
            <a:r>
              <a:rPr lang="en-US" dirty="0"/>
              <a:t>240 $a Digital fortress. $l French</a:t>
            </a:r>
          </a:p>
          <a:p>
            <a:r>
              <a:rPr lang="en-US" dirty="0"/>
              <a:t>245 $a </a:t>
            </a:r>
            <a:r>
              <a:rPr lang="en-US" dirty="0" err="1"/>
              <a:t>Forteresse</a:t>
            </a:r>
            <a:r>
              <a:rPr lang="en-US" dirty="0"/>
              <a:t> </a:t>
            </a:r>
            <a:r>
              <a:rPr lang="en-US" dirty="0" err="1"/>
              <a:t>digitale</a:t>
            </a:r>
            <a:r>
              <a:rPr lang="en-US" dirty="0"/>
              <a:t>.</a:t>
            </a:r>
          </a:p>
          <a:p>
            <a:r>
              <a:rPr lang="en-US" b="1" dirty="0" smtClean="0">
                <a:solidFill>
                  <a:srgbClr val="0070C0"/>
                </a:solidFill>
              </a:rPr>
              <a:t>700 $i </a:t>
            </a:r>
            <a:r>
              <a:rPr lang="en-US" b="1" dirty="0">
                <a:solidFill>
                  <a:srgbClr val="0070C0"/>
                </a:solidFill>
              </a:rPr>
              <a:t>Translation of $a Brown, Dan, $d </a:t>
            </a:r>
            <a:r>
              <a:rPr lang="en-US" b="1" dirty="0" smtClean="0">
                <a:solidFill>
                  <a:srgbClr val="0070C0"/>
                </a:solidFill>
              </a:rPr>
              <a:t>1964- $</a:t>
            </a:r>
            <a:r>
              <a:rPr lang="en-US" b="1" dirty="0">
                <a:solidFill>
                  <a:srgbClr val="0070C0"/>
                </a:solidFill>
              </a:rPr>
              <a:t>t Digital fortress</a:t>
            </a:r>
            <a:r>
              <a:rPr lang="en-US" dirty="0" smtClean="0">
                <a:solidFill>
                  <a:srgbClr val="0070C0"/>
                </a:solidFill>
              </a:rPr>
              <a:t>.</a:t>
            </a:r>
          </a:p>
          <a:p>
            <a:endParaRPr lang="en-US" b="1" dirty="0" smtClean="0"/>
          </a:p>
          <a:p>
            <a:endParaRPr lang="en-US" b="1" dirty="0"/>
          </a:p>
          <a:p>
            <a:r>
              <a:rPr lang="en-US" b="1" dirty="0" smtClean="0">
                <a:solidFill>
                  <a:srgbClr val="0070C0"/>
                </a:solidFill>
              </a:rPr>
              <a:t>Structured </a:t>
            </a:r>
            <a:r>
              <a:rPr lang="en-US" b="1" dirty="0">
                <a:solidFill>
                  <a:srgbClr val="0070C0"/>
                </a:solidFill>
              </a:rPr>
              <a:t>description</a:t>
            </a:r>
            <a:r>
              <a:rPr lang="en-US" b="1" dirty="0" smtClean="0">
                <a:solidFill>
                  <a:srgbClr val="0070C0"/>
                </a:solidFill>
              </a:rPr>
              <a:t>:</a:t>
            </a:r>
          </a:p>
          <a:p>
            <a:r>
              <a:rPr lang="en-US" dirty="0" smtClean="0"/>
              <a:t>100 </a:t>
            </a:r>
            <a:r>
              <a:rPr lang="en-US" dirty="0"/>
              <a:t>$a Brown, Dan, $d </a:t>
            </a:r>
            <a:r>
              <a:rPr lang="en-US" dirty="0" smtClean="0"/>
              <a:t>1964-</a:t>
            </a:r>
          </a:p>
          <a:p>
            <a:r>
              <a:rPr lang="en-US" dirty="0" smtClean="0"/>
              <a:t>240 </a:t>
            </a:r>
            <a:r>
              <a:rPr lang="en-US" dirty="0"/>
              <a:t>$a Digital </a:t>
            </a:r>
            <a:r>
              <a:rPr lang="en-US" dirty="0" smtClean="0"/>
              <a:t>fortress. </a:t>
            </a:r>
            <a:r>
              <a:rPr lang="en-US" dirty="0"/>
              <a:t>$l French</a:t>
            </a:r>
          </a:p>
          <a:p>
            <a:r>
              <a:rPr lang="en-US" dirty="0" smtClean="0"/>
              <a:t>245$a </a:t>
            </a:r>
            <a:r>
              <a:rPr lang="en-US" dirty="0" err="1"/>
              <a:t>Forteresse</a:t>
            </a:r>
            <a:r>
              <a:rPr lang="en-US" dirty="0"/>
              <a:t> </a:t>
            </a:r>
            <a:r>
              <a:rPr lang="en-US" dirty="0" err="1"/>
              <a:t>digitale</a:t>
            </a:r>
            <a:r>
              <a:rPr lang="en-US" dirty="0"/>
              <a:t>.</a:t>
            </a:r>
          </a:p>
          <a:p>
            <a:r>
              <a:rPr lang="en-US" b="1" dirty="0" smtClean="0">
                <a:solidFill>
                  <a:srgbClr val="0070C0"/>
                </a:solidFill>
              </a:rPr>
              <a:t>500 $a </a:t>
            </a:r>
            <a:r>
              <a:rPr lang="en-US" b="1" dirty="0">
                <a:solidFill>
                  <a:srgbClr val="0070C0"/>
                </a:solidFill>
              </a:rPr>
              <a:t>Translation of: Digital fortress / Dan Brown. --1st ed.--New York : St. Martin’s Press, </a:t>
            </a:r>
            <a:endParaRPr lang="en-US" b="1" dirty="0" smtClean="0">
              <a:solidFill>
                <a:srgbClr val="0070C0"/>
              </a:solidFill>
            </a:endParaRPr>
          </a:p>
          <a:p>
            <a:r>
              <a:rPr lang="en-US" b="1" dirty="0" smtClean="0">
                <a:solidFill>
                  <a:srgbClr val="0070C0"/>
                </a:solidFill>
              </a:rPr>
              <a:t>1998</a:t>
            </a:r>
            <a:r>
              <a:rPr lang="en-US" b="1" dirty="0">
                <a:solidFill>
                  <a:srgbClr val="0070C0"/>
                </a:solidFill>
              </a:rPr>
              <a:t>. --371 pages ; 22 </a:t>
            </a:r>
            <a:r>
              <a:rPr lang="en-US" b="1" dirty="0" smtClean="0">
                <a:solidFill>
                  <a:srgbClr val="0070C0"/>
                </a:solidFill>
              </a:rPr>
              <a:t>cm</a:t>
            </a:r>
          </a:p>
          <a:p>
            <a:endParaRPr lang="en-US" b="1" dirty="0"/>
          </a:p>
          <a:p>
            <a:endParaRPr lang="en-US" dirty="0"/>
          </a:p>
          <a:p>
            <a:r>
              <a:rPr lang="sv-SE" dirty="0"/>
              <a:t>Source: Barbara Tillett (Jan. 2010)</a:t>
            </a:r>
            <a:endParaRPr lang="en-US" dirty="0"/>
          </a:p>
        </p:txBody>
      </p:sp>
      <p:sp>
        <p:nvSpPr>
          <p:cNvPr id="7" name="Rectangle 6"/>
          <p:cNvSpPr/>
          <p:nvPr/>
        </p:nvSpPr>
        <p:spPr>
          <a:xfrm>
            <a:off x="3657600" y="3200400"/>
            <a:ext cx="365570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Notice the relationship designator in subfield i of the 700 field. </a:t>
            </a:r>
            <a:endParaRPr lang="en-US" dirty="0"/>
          </a:p>
        </p:txBody>
      </p:sp>
      <p:cxnSp>
        <p:nvCxnSpPr>
          <p:cNvPr id="9" name="Straight Arrow Connector 8"/>
          <p:cNvCxnSpPr/>
          <p:nvPr/>
        </p:nvCxnSpPr>
        <p:spPr>
          <a:xfrm flipH="1" flipV="1">
            <a:off x="1828800" y="3048000"/>
            <a:ext cx="18288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64342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04800" y="4191000"/>
            <a:ext cx="13716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t>Creator is the most significant Group 2 entity associated with a Work.</a:t>
            </a:r>
            <a:endParaRPr lang="en-US" sz="1400" dirty="0"/>
          </a:p>
        </p:txBody>
      </p:sp>
      <p:cxnSp>
        <p:nvCxnSpPr>
          <p:cNvPr id="4" name="Straight Arrow Connector 3"/>
          <p:cNvCxnSpPr/>
          <p:nvPr/>
        </p:nvCxnSpPr>
        <p:spPr>
          <a:xfrm>
            <a:off x="1676400" y="4800600"/>
            <a:ext cx="228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80272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914400"/>
            <a:ext cx="7391400" cy="1200329"/>
          </a:xfrm>
          <a:prstGeom prst="rect">
            <a:avLst/>
          </a:prstGeom>
          <a:noFill/>
        </p:spPr>
        <p:txBody>
          <a:bodyPr wrap="square" rtlCol="0">
            <a:spAutoFit/>
          </a:bodyPr>
          <a:lstStyle/>
          <a:p>
            <a:r>
              <a:rPr lang="en-US" sz="2400" dirty="0" smtClean="0"/>
              <a:t>Section 6 (chapters 18-22): Relationships </a:t>
            </a:r>
            <a:r>
              <a:rPr lang="en-US" sz="2400" dirty="0"/>
              <a:t>to Persons, Families, and Corporate Bodies </a:t>
            </a:r>
            <a:r>
              <a:rPr lang="en-US" sz="2400" b="1" dirty="0"/>
              <a:t>associated with a </a:t>
            </a:r>
            <a:r>
              <a:rPr lang="en-US" sz="2400" b="1" dirty="0" smtClean="0"/>
              <a:t>resource</a:t>
            </a:r>
            <a:endParaRPr lang="en-US" sz="2400" b="1" dirty="0"/>
          </a:p>
        </p:txBody>
      </p:sp>
      <p:sp>
        <p:nvSpPr>
          <p:cNvPr id="5" name="Rectangle 4"/>
          <p:cNvSpPr/>
          <p:nvPr/>
        </p:nvSpPr>
        <p:spPr>
          <a:xfrm>
            <a:off x="838200" y="2590800"/>
            <a:ext cx="7086600" cy="3508653"/>
          </a:xfrm>
          <a:prstGeom prst="rect">
            <a:avLst/>
          </a:prstGeom>
        </p:spPr>
        <p:txBody>
          <a:bodyPr wrap="square">
            <a:spAutoFit/>
          </a:bodyPr>
          <a:lstStyle/>
          <a:p>
            <a:r>
              <a:rPr lang="en-US" sz="2800" dirty="0"/>
              <a:t>100 $a Lindgren, Astrid, $d 1907-2002.</a:t>
            </a:r>
          </a:p>
          <a:p>
            <a:r>
              <a:rPr lang="en-US" sz="2800" dirty="0"/>
              <a:t>240 $a </a:t>
            </a:r>
            <a:r>
              <a:rPr lang="en-US" sz="2800" dirty="0" err="1"/>
              <a:t>Pippi</a:t>
            </a:r>
            <a:r>
              <a:rPr lang="en-US" sz="2800" dirty="0"/>
              <a:t> </a:t>
            </a:r>
            <a:r>
              <a:rPr lang="en-US" sz="2800" dirty="0" err="1"/>
              <a:t>Långstrump</a:t>
            </a:r>
            <a:r>
              <a:rPr lang="en-US" sz="2800" dirty="0"/>
              <a:t>. $l English</a:t>
            </a:r>
          </a:p>
          <a:p>
            <a:r>
              <a:rPr lang="en-US" sz="2800" dirty="0"/>
              <a:t>245 $a </a:t>
            </a:r>
            <a:r>
              <a:rPr lang="en-US" sz="2800" dirty="0" err="1"/>
              <a:t>Pippi</a:t>
            </a:r>
            <a:r>
              <a:rPr lang="en-US" sz="2800" dirty="0"/>
              <a:t> </a:t>
            </a:r>
            <a:r>
              <a:rPr lang="en-US" sz="2800" dirty="0" err="1"/>
              <a:t>Longstocking</a:t>
            </a:r>
            <a:r>
              <a:rPr lang="en-US" sz="2800" dirty="0"/>
              <a:t> / $c Astrid Lindgren ; translated by </a:t>
            </a:r>
            <a:r>
              <a:rPr lang="en-US" sz="2800" dirty="0" err="1" smtClean="0"/>
              <a:t>Tiina</a:t>
            </a:r>
            <a:r>
              <a:rPr lang="en-US" sz="2800" dirty="0" smtClean="0"/>
              <a:t> </a:t>
            </a:r>
            <a:r>
              <a:rPr lang="en-US" sz="2800" dirty="0" err="1" smtClean="0"/>
              <a:t>Nunnally</a:t>
            </a:r>
            <a:r>
              <a:rPr lang="en-US" sz="2800" dirty="0"/>
              <a:t>.</a:t>
            </a:r>
          </a:p>
          <a:p>
            <a:r>
              <a:rPr lang="en-US" sz="2800" b="1" dirty="0">
                <a:solidFill>
                  <a:srgbClr val="0070C0"/>
                </a:solidFill>
              </a:rPr>
              <a:t>700 $a </a:t>
            </a:r>
            <a:r>
              <a:rPr lang="en-US" sz="2800" b="1" dirty="0" err="1">
                <a:solidFill>
                  <a:srgbClr val="0070C0"/>
                </a:solidFill>
              </a:rPr>
              <a:t>Nunnally</a:t>
            </a:r>
            <a:r>
              <a:rPr lang="en-US" sz="2800" b="1" dirty="0">
                <a:solidFill>
                  <a:srgbClr val="0070C0"/>
                </a:solidFill>
              </a:rPr>
              <a:t>, </a:t>
            </a:r>
            <a:r>
              <a:rPr lang="en-US" sz="2800" b="1" dirty="0" err="1">
                <a:solidFill>
                  <a:srgbClr val="0070C0"/>
                </a:solidFill>
              </a:rPr>
              <a:t>Tiina</a:t>
            </a:r>
            <a:r>
              <a:rPr lang="en-US" sz="2800" b="1" dirty="0">
                <a:solidFill>
                  <a:srgbClr val="0070C0"/>
                </a:solidFill>
              </a:rPr>
              <a:t>, $d 1952-$e translator</a:t>
            </a:r>
          </a:p>
          <a:p>
            <a:endParaRPr lang="en-US" sz="2800" b="1" dirty="0">
              <a:solidFill>
                <a:srgbClr val="0070C0"/>
              </a:solidFill>
            </a:endParaRPr>
          </a:p>
          <a:p>
            <a:endParaRPr lang="en-US" b="1" dirty="0">
              <a:solidFill>
                <a:srgbClr val="0070C0"/>
              </a:solidFill>
            </a:endParaRPr>
          </a:p>
          <a:p>
            <a:endParaRPr lang="en-US" b="1" dirty="0"/>
          </a:p>
          <a:p>
            <a:r>
              <a:rPr lang="sv-SE" dirty="0"/>
              <a:t>Source: Barbara Tillett (Jan. 2010)</a:t>
            </a:r>
            <a:endParaRPr lang="en-US" dirty="0"/>
          </a:p>
        </p:txBody>
      </p:sp>
      <p:sp>
        <p:nvSpPr>
          <p:cNvPr id="3" name="Rectangle 2"/>
          <p:cNvSpPr/>
          <p:nvPr/>
        </p:nvSpPr>
        <p:spPr>
          <a:xfrm>
            <a:off x="5791200" y="5257800"/>
            <a:ext cx="2362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Note the use of the relationship designator</a:t>
            </a:r>
            <a:endParaRPr lang="en-US" dirty="0"/>
          </a:p>
        </p:txBody>
      </p:sp>
      <p:cxnSp>
        <p:nvCxnSpPr>
          <p:cNvPr id="6" name="Straight Arrow Connector 5"/>
          <p:cNvCxnSpPr/>
          <p:nvPr/>
        </p:nvCxnSpPr>
        <p:spPr>
          <a:xfrm flipV="1">
            <a:off x="6972300" y="4724400"/>
            <a:ext cx="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42853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09600"/>
            <a:ext cx="7924800" cy="1200329"/>
          </a:xfrm>
          <a:prstGeom prst="rect">
            <a:avLst/>
          </a:prstGeom>
        </p:spPr>
        <p:txBody>
          <a:bodyPr wrap="square">
            <a:spAutoFit/>
          </a:bodyPr>
          <a:lstStyle/>
          <a:p>
            <a:r>
              <a:rPr lang="en-US" sz="2400" dirty="0" smtClean="0"/>
              <a:t>Section 8 (chapters 24-28):</a:t>
            </a:r>
          </a:p>
          <a:p>
            <a:r>
              <a:rPr lang="en-US" sz="2400" dirty="0" smtClean="0"/>
              <a:t>Relationships between Works</a:t>
            </a:r>
            <a:r>
              <a:rPr lang="en-US" sz="2400" dirty="0"/>
              <a:t>, Expressions, Manifestations, and Items </a:t>
            </a:r>
          </a:p>
        </p:txBody>
      </p:sp>
      <p:sp>
        <p:nvSpPr>
          <p:cNvPr id="3" name="TextBox 2"/>
          <p:cNvSpPr txBox="1"/>
          <p:nvPr/>
        </p:nvSpPr>
        <p:spPr>
          <a:xfrm>
            <a:off x="609600" y="2743200"/>
            <a:ext cx="7391400" cy="1815882"/>
          </a:xfrm>
          <a:prstGeom prst="rect">
            <a:avLst/>
          </a:prstGeom>
          <a:noFill/>
        </p:spPr>
        <p:txBody>
          <a:bodyPr wrap="square" rtlCol="0">
            <a:spAutoFit/>
          </a:bodyPr>
          <a:lstStyle/>
          <a:p>
            <a:pPr marL="342900" indent="-342900">
              <a:buAutoNum type="arabicPlain" startAt="100"/>
            </a:pPr>
            <a:r>
              <a:rPr lang="en-US" sz="2800" dirty="0" smtClean="0"/>
              <a:t> 1	  $a Grahame-Smith, Seth.</a:t>
            </a:r>
          </a:p>
          <a:p>
            <a:r>
              <a:rPr lang="en-US" sz="2800" dirty="0" smtClean="0"/>
              <a:t>245 10 $a Pride and prejudice and zombies.</a:t>
            </a:r>
          </a:p>
          <a:p>
            <a:r>
              <a:rPr lang="en-US" sz="2800" dirty="0" smtClean="0"/>
              <a:t>700 1	  </a:t>
            </a:r>
            <a:r>
              <a:rPr lang="en-US" sz="2800" dirty="0" smtClean="0">
                <a:solidFill>
                  <a:srgbClr val="0070C0"/>
                </a:solidFill>
              </a:rPr>
              <a:t>$i parody of (work) </a:t>
            </a:r>
            <a:r>
              <a:rPr lang="en-US" sz="2800" dirty="0" smtClean="0"/>
              <a:t>$a Austen, Jane, $d 1775-1817. $t Pride and prejudice.</a:t>
            </a:r>
          </a:p>
        </p:txBody>
      </p:sp>
    </p:spTree>
    <p:extLst>
      <p:ext uri="{BB962C8B-B14F-4D97-AF65-F5344CB8AC3E}">
        <p14:creationId xmlns:p14="http://schemas.microsoft.com/office/powerpoint/2010/main" val="10525640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990600"/>
            <a:ext cx="7391400" cy="4001095"/>
          </a:xfrm>
          <a:prstGeom prst="rect">
            <a:avLst/>
          </a:prstGeom>
          <a:noFill/>
        </p:spPr>
        <p:txBody>
          <a:bodyPr wrap="square" rtlCol="0">
            <a:spAutoFit/>
          </a:bodyPr>
          <a:lstStyle/>
          <a:p>
            <a:r>
              <a:rPr lang="en-US" sz="4000" dirty="0"/>
              <a:t>“It’s easier to generate human-comprehensible data from machine-comprehensible data than the other way around</a:t>
            </a:r>
            <a:r>
              <a:rPr lang="en-US" sz="4000" dirty="0" smtClean="0"/>
              <a:t>.”</a:t>
            </a:r>
          </a:p>
          <a:p>
            <a:endParaRPr lang="en-US" sz="4000" dirty="0" smtClean="0"/>
          </a:p>
          <a:p>
            <a:endParaRPr lang="en-US" dirty="0"/>
          </a:p>
          <a:p>
            <a:r>
              <a:rPr lang="en-US" dirty="0" smtClean="0"/>
              <a:t> </a:t>
            </a:r>
            <a:r>
              <a:rPr lang="en-US" dirty="0"/>
              <a:t>–Kelley McGrath, University of Oregon, ALA Midwinter 2011, “Will RDA Kill MARC?”</a:t>
            </a:r>
          </a:p>
        </p:txBody>
      </p:sp>
    </p:spTree>
    <p:extLst>
      <p:ext uri="{BB962C8B-B14F-4D97-AF65-F5344CB8AC3E}">
        <p14:creationId xmlns:p14="http://schemas.microsoft.com/office/powerpoint/2010/main" val="28941616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308" y="5334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Brace 4"/>
          <p:cNvSpPr/>
          <p:nvPr/>
        </p:nvSpPr>
        <p:spPr>
          <a:xfrm>
            <a:off x="3810000" y="4724400"/>
            <a:ext cx="533400" cy="762000"/>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4572000" y="4491335"/>
            <a:ext cx="2667000" cy="923330"/>
          </a:xfrm>
          <a:prstGeom prst="rect">
            <a:avLst/>
          </a:prstGeom>
          <a:solidFill>
            <a:schemeClr val="accent1"/>
          </a:solidFill>
        </p:spPr>
        <p:txBody>
          <a:bodyPr wrap="square" rtlCol="0">
            <a:spAutoFit/>
          </a:bodyPr>
          <a:lstStyle/>
          <a:p>
            <a:r>
              <a:rPr lang="en-US" dirty="0" smtClean="0">
                <a:solidFill>
                  <a:schemeClr val="bg1"/>
                </a:solidFill>
              </a:rPr>
              <a:t>Note the use of relationship designators in subfield i of the 5xx fields</a:t>
            </a:r>
            <a:r>
              <a:rPr lang="en-US" dirty="0" smtClean="0"/>
              <a:t>.</a:t>
            </a:r>
            <a:endParaRPr lang="en-US" dirty="0"/>
          </a:p>
        </p:txBody>
      </p:sp>
      <p:sp>
        <p:nvSpPr>
          <p:cNvPr id="2" name="TextBox 1"/>
          <p:cNvSpPr txBox="1"/>
          <p:nvPr/>
        </p:nvSpPr>
        <p:spPr>
          <a:xfrm>
            <a:off x="1371600" y="21522"/>
            <a:ext cx="6781800" cy="369332"/>
          </a:xfrm>
          <a:prstGeom prst="rect">
            <a:avLst/>
          </a:prstGeom>
          <a:noFill/>
        </p:spPr>
        <p:txBody>
          <a:bodyPr wrap="square" rtlCol="0">
            <a:spAutoFit/>
          </a:bodyPr>
          <a:lstStyle/>
          <a:p>
            <a:r>
              <a:rPr lang="en-US" dirty="0" smtClean="0"/>
              <a:t>Section 9 – recording relationships between Group 2 entities</a:t>
            </a:r>
            <a:endParaRPr lang="en-US" dirty="0"/>
          </a:p>
        </p:txBody>
      </p:sp>
    </p:spTree>
    <p:extLst>
      <p:ext uri="{BB962C8B-B14F-4D97-AF65-F5344CB8AC3E}">
        <p14:creationId xmlns:p14="http://schemas.microsoft.com/office/powerpoint/2010/main" val="22302684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457200"/>
            <a:ext cx="6781800" cy="6309420"/>
          </a:xfrm>
          <a:prstGeom prst="rect">
            <a:avLst/>
          </a:prstGeom>
          <a:noFill/>
        </p:spPr>
        <p:txBody>
          <a:bodyPr wrap="square" rtlCol="0">
            <a:spAutoFit/>
          </a:bodyPr>
          <a:lstStyle/>
          <a:p>
            <a:endParaRPr lang="en-US" sz="2400" dirty="0"/>
          </a:p>
          <a:p>
            <a:pPr marL="342900" indent="-342900">
              <a:buFont typeface="Arial" pitchFamily="34" charset="0"/>
              <a:buChar char="•"/>
            </a:pPr>
            <a:r>
              <a:rPr lang="en-US" sz="2400" dirty="0" smtClean="0"/>
              <a:t>Each chapter in RDA </a:t>
            </a:r>
            <a:r>
              <a:rPr lang="en-US" sz="2400" dirty="0"/>
              <a:t>records data associated with a particular user task </a:t>
            </a:r>
          </a:p>
          <a:p>
            <a:pPr marL="342900" indent="-342900">
              <a:buFont typeface="Arial" pitchFamily="34" charset="0"/>
              <a:buChar char="•"/>
            </a:pPr>
            <a:endParaRPr lang="en-US" sz="2400" dirty="0"/>
          </a:p>
          <a:p>
            <a:pPr marL="342900" indent="-342900">
              <a:buFont typeface="Arial" pitchFamily="34" charset="0"/>
              <a:buChar char="•"/>
            </a:pPr>
            <a:r>
              <a:rPr lang="en-US" sz="2400" dirty="0" smtClean="0"/>
              <a:t>RDA uses </a:t>
            </a:r>
            <a:r>
              <a:rPr lang="en-US" sz="2400" dirty="0"/>
              <a:t>the vocabulary and concepts of FRBR and FRAD</a:t>
            </a:r>
          </a:p>
          <a:p>
            <a:pPr marL="342900" indent="-342900">
              <a:buFont typeface="Arial" pitchFamily="34" charset="0"/>
              <a:buChar char="•"/>
            </a:pPr>
            <a:endParaRPr lang="en-US" sz="2400" dirty="0"/>
          </a:p>
          <a:p>
            <a:pPr marL="342900" indent="-342900">
              <a:buFont typeface="Arial" pitchFamily="34" charset="0"/>
              <a:buChar char="•"/>
            </a:pPr>
            <a:r>
              <a:rPr lang="en-US" sz="2400" dirty="0" smtClean="0"/>
              <a:t>RDA is organized </a:t>
            </a:r>
            <a:r>
              <a:rPr lang="en-US" sz="2400" dirty="0"/>
              <a:t>according to the entities identified in FRBR and FRAD</a:t>
            </a:r>
          </a:p>
          <a:p>
            <a:pPr marL="342900" indent="-342900">
              <a:buFont typeface="Arial" pitchFamily="34" charset="0"/>
              <a:buChar char="•"/>
            </a:pPr>
            <a:endParaRPr lang="en-US" sz="2400" dirty="0"/>
          </a:p>
          <a:p>
            <a:pPr marL="342900" indent="-342900">
              <a:buFont typeface="Arial" pitchFamily="34" charset="0"/>
              <a:buChar char="•"/>
            </a:pPr>
            <a:r>
              <a:rPr lang="en-US" sz="2400" dirty="0" smtClean="0"/>
              <a:t>RDA provides explicit </a:t>
            </a:r>
            <a:r>
              <a:rPr lang="en-US" sz="2400" dirty="0"/>
              <a:t>explanation of the relation between the instructions and the user tasks</a:t>
            </a:r>
          </a:p>
          <a:p>
            <a:pPr marL="342900" indent="-342900">
              <a:buFont typeface="Arial" pitchFamily="34" charset="0"/>
              <a:buChar char="•"/>
            </a:pPr>
            <a:endParaRPr lang="en-US" sz="2400" dirty="0"/>
          </a:p>
          <a:p>
            <a:pPr marL="342900" indent="-342900">
              <a:buFont typeface="Arial" pitchFamily="34" charset="0"/>
              <a:buChar char="•"/>
            </a:pPr>
            <a:r>
              <a:rPr lang="en-US" sz="2400" dirty="0" smtClean="0"/>
              <a:t>RDA emphasizes </a:t>
            </a:r>
            <a:r>
              <a:rPr lang="en-US" sz="2400" dirty="0"/>
              <a:t>relationships and </a:t>
            </a:r>
            <a:r>
              <a:rPr lang="en-US" sz="2400" dirty="0" smtClean="0"/>
              <a:t>clarifying </a:t>
            </a:r>
            <a:r>
              <a:rPr lang="en-US" sz="2400" dirty="0"/>
              <a:t>the nature of the </a:t>
            </a:r>
            <a:r>
              <a:rPr lang="en-US" sz="2400" dirty="0" smtClean="0"/>
              <a:t>relationships</a:t>
            </a:r>
          </a:p>
          <a:p>
            <a:endParaRPr lang="en-US" sz="2400" dirty="0"/>
          </a:p>
          <a:p>
            <a:r>
              <a:rPr lang="en-US" sz="2000" dirty="0"/>
              <a:t>Source: Laura May (Feb. 2010)</a:t>
            </a:r>
          </a:p>
        </p:txBody>
      </p:sp>
    </p:spTree>
    <p:extLst>
      <p:ext uri="{BB962C8B-B14F-4D97-AF65-F5344CB8AC3E}">
        <p14:creationId xmlns:p14="http://schemas.microsoft.com/office/powerpoint/2010/main" val="181871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800"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30419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4600" y="609600"/>
            <a:ext cx="4114800" cy="707886"/>
          </a:xfrm>
          <a:prstGeom prst="rect">
            <a:avLst/>
          </a:prstGeom>
          <a:noFill/>
        </p:spPr>
        <p:txBody>
          <a:bodyPr wrap="square" rtlCol="0">
            <a:spAutoFit/>
          </a:bodyPr>
          <a:lstStyle/>
          <a:p>
            <a:pPr algn="ctr"/>
            <a:r>
              <a:rPr lang="en-US" sz="4000" dirty="0" smtClean="0"/>
              <a:t>Exercises</a:t>
            </a:r>
            <a:endParaRPr lang="en-US" sz="4000" dirty="0"/>
          </a:p>
        </p:txBody>
      </p:sp>
      <p:sp>
        <p:nvSpPr>
          <p:cNvPr id="3" name="TextBox 2"/>
          <p:cNvSpPr txBox="1"/>
          <p:nvPr/>
        </p:nvSpPr>
        <p:spPr>
          <a:xfrm>
            <a:off x="1295400" y="1600200"/>
            <a:ext cx="6781800" cy="830997"/>
          </a:xfrm>
          <a:prstGeom prst="rect">
            <a:avLst/>
          </a:prstGeom>
          <a:noFill/>
        </p:spPr>
        <p:txBody>
          <a:bodyPr wrap="square" rtlCol="0">
            <a:spAutoFit/>
          </a:bodyPr>
          <a:lstStyle/>
          <a:p>
            <a:r>
              <a:rPr lang="en-US" sz="2400" dirty="0" smtClean="0"/>
              <a:t>Which of the terms below refers to one of the four “user tasks” identified in FRBR and RDA?</a:t>
            </a:r>
            <a:endParaRPr lang="en-US" sz="2400" dirty="0"/>
          </a:p>
        </p:txBody>
      </p:sp>
      <p:sp>
        <p:nvSpPr>
          <p:cNvPr id="4" name="TextBox 3"/>
          <p:cNvSpPr txBox="1"/>
          <p:nvPr/>
        </p:nvSpPr>
        <p:spPr>
          <a:xfrm>
            <a:off x="1676400" y="2904585"/>
            <a:ext cx="4800600" cy="2554545"/>
          </a:xfrm>
          <a:prstGeom prst="rect">
            <a:avLst/>
          </a:prstGeom>
          <a:noFill/>
        </p:spPr>
        <p:txBody>
          <a:bodyPr wrap="square" rtlCol="0">
            <a:spAutoFit/>
          </a:bodyPr>
          <a:lstStyle/>
          <a:p>
            <a:pPr marL="342900" indent="-342900">
              <a:buAutoNum type="alphaUcPeriod"/>
            </a:pPr>
            <a:r>
              <a:rPr lang="en-US" sz="3200" dirty="0" smtClean="0"/>
              <a:t> Isolate</a:t>
            </a:r>
          </a:p>
          <a:p>
            <a:pPr marL="342900" indent="-342900">
              <a:buAutoNum type="alphaUcPeriod"/>
            </a:pPr>
            <a:r>
              <a:rPr lang="en-US" sz="3200" dirty="0" smtClean="0"/>
              <a:t> Articulate</a:t>
            </a:r>
          </a:p>
          <a:p>
            <a:pPr marL="342900" indent="-342900">
              <a:buAutoNum type="alphaUcPeriod"/>
            </a:pPr>
            <a:r>
              <a:rPr lang="en-US" sz="3200" dirty="0" smtClean="0"/>
              <a:t> </a:t>
            </a:r>
            <a:r>
              <a:rPr lang="en-US" sz="3200" dirty="0" smtClean="0">
                <a:solidFill>
                  <a:srgbClr val="FF0000"/>
                </a:solidFill>
              </a:rPr>
              <a:t>Obtain</a:t>
            </a:r>
          </a:p>
          <a:p>
            <a:pPr marL="342900" indent="-342900">
              <a:buAutoNum type="alphaUcPeriod"/>
            </a:pPr>
            <a:r>
              <a:rPr lang="en-US" sz="3200" dirty="0" smtClean="0"/>
              <a:t> Fulfill</a:t>
            </a:r>
          </a:p>
          <a:p>
            <a:pPr marL="342900" indent="-342900">
              <a:buAutoNum type="alphaUcPeriod"/>
            </a:pPr>
            <a:r>
              <a:rPr lang="en-US" sz="3200" dirty="0" smtClean="0"/>
              <a:t> Surrender</a:t>
            </a:r>
            <a:endParaRPr lang="en-US" sz="3200" dirty="0"/>
          </a:p>
        </p:txBody>
      </p:sp>
    </p:spTree>
    <p:extLst>
      <p:ext uri="{BB962C8B-B14F-4D97-AF65-F5344CB8AC3E}">
        <p14:creationId xmlns:p14="http://schemas.microsoft.com/office/powerpoint/2010/main" val="35724100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990600"/>
            <a:ext cx="6553200" cy="1200329"/>
          </a:xfrm>
          <a:prstGeom prst="rect">
            <a:avLst/>
          </a:prstGeom>
          <a:noFill/>
        </p:spPr>
        <p:txBody>
          <a:bodyPr wrap="square" rtlCol="0">
            <a:spAutoFit/>
          </a:bodyPr>
          <a:lstStyle/>
          <a:p>
            <a:r>
              <a:rPr lang="en-US" sz="2400" dirty="0" smtClean="0"/>
              <a:t>The description of a resource’s </a:t>
            </a:r>
            <a:r>
              <a:rPr lang="en-US" sz="2400" i="1" dirty="0" smtClean="0"/>
              <a:t>carrier</a:t>
            </a:r>
            <a:r>
              <a:rPr lang="en-US" sz="2400" dirty="0" smtClean="0"/>
              <a:t> supports which of the four user tasks referred to in FRBR and RDA?  Hint – two answers are possible!</a:t>
            </a:r>
            <a:endParaRPr lang="en-US" sz="2400" dirty="0"/>
          </a:p>
        </p:txBody>
      </p:sp>
      <p:sp>
        <p:nvSpPr>
          <p:cNvPr id="3" name="TextBox 2"/>
          <p:cNvSpPr txBox="1"/>
          <p:nvPr/>
        </p:nvSpPr>
        <p:spPr>
          <a:xfrm>
            <a:off x="1411941" y="2514600"/>
            <a:ext cx="5410200" cy="2800767"/>
          </a:xfrm>
          <a:prstGeom prst="rect">
            <a:avLst/>
          </a:prstGeom>
          <a:noFill/>
        </p:spPr>
        <p:txBody>
          <a:bodyPr wrap="square" rtlCol="0">
            <a:spAutoFit/>
          </a:bodyPr>
          <a:lstStyle/>
          <a:p>
            <a:r>
              <a:rPr lang="en-US" sz="4400" dirty="0" smtClean="0"/>
              <a:t>A.  Find</a:t>
            </a:r>
          </a:p>
          <a:p>
            <a:r>
              <a:rPr lang="en-US" sz="4400" dirty="0" smtClean="0"/>
              <a:t>B.  </a:t>
            </a:r>
            <a:r>
              <a:rPr lang="en-US" sz="4400" dirty="0" smtClean="0">
                <a:solidFill>
                  <a:srgbClr val="FF0000"/>
                </a:solidFill>
              </a:rPr>
              <a:t>Identify</a:t>
            </a:r>
          </a:p>
          <a:p>
            <a:r>
              <a:rPr lang="en-US" sz="4400" dirty="0" smtClean="0"/>
              <a:t>C.  </a:t>
            </a:r>
            <a:r>
              <a:rPr lang="en-US" sz="4400" dirty="0" smtClean="0">
                <a:solidFill>
                  <a:srgbClr val="FF0000"/>
                </a:solidFill>
              </a:rPr>
              <a:t>Select</a:t>
            </a:r>
          </a:p>
          <a:p>
            <a:r>
              <a:rPr lang="en-US" sz="4400" dirty="0" smtClean="0"/>
              <a:t>D.  Obtain</a:t>
            </a:r>
            <a:endParaRPr lang="en-US" sz="4400" dirty="0"/>
          </a:p>
        </p:txBody>
      </p:sp>
    </p:spTree>
    <p:extLst>
      <p:ext uri="{BB962C8B-B14F-4D97-AF65-F5344CB8AC3E}">
        <p14:creationId xmlns:p14="http://schemas.microsoft.com/office/powerpoint/2010/main" val="40102836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1295399"/>
            <a:ext cx="6934200" cy="1200329"/>
          </a:xfrm>
          <a:prstGeom prst="rect">
            <a:avLst/>
          </a:prstGeom>
          <a:noFill/>
        </p:spPr>
        <p:txBody>
          <a:bodyPr wrap="square" rtlCol="0">
            <a:spAutoFit/>
          </a:bodyPr>
          <a:lstStyle/>
          <a:p>
            <a:r>
              <a:rPr lang="en-US" sz="2400" dirty="0" smtClean="0"/>
              <a:t>Which of the following is NOT an example of a relationship between a Group 2 entity and another Group 2 entity?</a:t>
            </a:r>
            <a:endParaRPr lang="en-US" sz="2400" dirty="0"/>
          </a:p>
        </p:txBody>
      </p:sp>
      <p:sp>
        <p:nvSpPr>
          <p:cNvPr id="5" name="TextBox 4"/>
          <p:cNvSpPr txBox="1"/>
          <p:nvPr/>
        </p:nvSpPr>
        <p:spPr>
          <a:xfrm>
            <a:off x="838200" y="3200400"/>
            <a:ext cx="7467600" cy="2246769"/>
          </a:xfrm>
          <a:prstGeom prst="rect">
            <a:avLst/>
          </a:prstGeom>
          <a:noFill/>
        </p:spPr>
        <p:txBody>
          <a:bodyPr wrap="square" rtlCol="0">
            <a:spAutoFit/>
          </a:bodyPr>
          <a:lstStyle/>
          <a:p>
            <a:r>
              <a:rPr lang="en-US" sz="2800" dirty="0" smtClean="0"/>
              <a:t>A.  Corporate body -- Related corporate body</a:t>
            </a:r>
          </a:p>
          <a:p>
            <a:r>
              <a:rPr lang="en-US" sz="2800" dirty="0" smtClean="0"/>
              <a:t>B.  Founding family -- Descendants</a:t>
            </a:r>
          </a:p>
          <a:p>
            <a:r>
              <a:rPr lang="en-US" sz="2800" dirty="0" smtClean="0"/>
              <a:t>C.  </a:t>
            </a:r>
            <a:r>
              <a:rPr lang="en-US" sz="2800" dirty="0" smtClean="0">
                <a:solidFill>
                  <a:srgbClr val="FF0000"/>
                </a:solidFill>
              </a:rPr>
              <a:t>Manifestation -- </a:t>
            </a:r>
            <a:r>
              <a:rPr lang="en-US" sz="2800" dirty="0">
                <a:solidFill>
                  <a:srgbClr val="FF0000"/>
                </a:solidFill>
              </a:rPr>
              <a:t>Publisher</a:t>
            </a:r>
          </a:p>
          <a:p>
            <a:r>
              <a:rPr lang="en-US" sz="2800" dirty="0" smtClean="0"/>
              <a:t>D.  Real identity -- Alternate identity</a:t>
            </a:r>
          </a:p>
          <a:p>
            <a:r>
              <a:rPr lang="en-US" sz="2800" dirty="0" smtClean="0"/>
              <a:t>E.  Employer -- Employee</a:t>
            </a:r>
          </a:p>
        </p:txBody>
      </p:sp>
    </p:spTree>
    <p:extLst>
      <p:ext uri="{BB962C8B-B14F-4D97-AF65-F5344CB8AC3E}">
        <p14:creationId xmlns:p14="http://schemas.microsoft.com/office/powerpoint/2010/main" val="23514333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81400" y="672612"/>
            <a:ext cx="2491772" cy="584775"/>
          </a:xfrm>
          <a:prstGeom prst="rect">
            <a:avLst/>
          </a:prstGeom>
          <a:noFill/>
        </p:spPr>
        <p:txBody>
          <a:bodyPr wrap="none" rtlCol="0">
            <a:spAutoFit/>
          </a:bodyPr>
          <a:lstStyle/>
          <a:p>
            <a:r>
              <a:rPr lang="en-US" sz="3200" dirty="0" smtClean="0"/>
              <a:t>True or False?</a:t>
            </a:r>
            <a:endParaRPr lang="en-US" sz="3200" dirty="0"/>
          </a:p>
        </p:txBody>
      </p:sp>
      <p:sp>
        <p:nvSpPr>
          <p:cNvPr id="3" name="TextBox 2"/>
          <p:cNvSpPr txBox="1"/>
          <p:nvPr/>
        </p:nvSpPr>
        <p:spPr>
          <a:xfrm>
            <a:off x="1371600" y="1752600"/>
            <a:ext cx="6324600" cy="3416320"/>
          </a:xfrm>
          <a:prstGeom prst="rect">
            <a:avLst/>
          </a:prstGeom>
          <a:noFill/>
        </p:spPr>
        <p:txBody>
          <a:bodyPr wrap="square" rtlCol="0">
            <a:spAutoFit/>
          </a:bodyPr>
          <a:lstStyle/>
          <a:p>
            <a:r>
              <a:rPr lang="en-US" sz="3600" dirty="0" smtClean="0"/>
              <a:t>Relationships between Group Two entities are  expressed in authority records.</a:t>
            </a:r>
          </a:p>
          <a:p>
            <a:endParaRPr lang="en-US" sz="3600" dirty="0"/>
          </a:p>
          <a:p>
            <a:pPr marL="742950" indent="-742950">
              <a:buAutoNum type="alphaUcPeriod"/>
            </a:pPr>
            <a:r>
              <a:rPr lang="en-US" sz="3600" dirty="0" smtClean="0">
                <a:solidFill>
                  <a:srgbClr val="FF0000"/>
                </a:solidFill>
              </a:rPr>
              <a:t>True</a:t>
            </a:r>
          </a:p>
          <a:p>
            <a:pPr marL="742950" indent="-742950">
              <a:buAutoNum type="alphaUcPeriod"/>
            </a:pPr>
            <a:r>
              <a:rPr lang="en-US" sz="3600" dirty="0" smtClean="0"/>
              <a:t>False</a:t>
            </a:r>
            <a:endParaRPr lang="en-US" sz="3600" dirty="0"/>
          </a:p>
        </p:txBody>
      </p:sp>
    </p:spTree>
    <p:extLst>
      <p:ext uri="{BB962C8B-B14F-4D97-AF65-F5344CB8AC3E}">
        <p14:creationId xmlns:p14="http://schemas.microsoft.com/office/powerpoint/2010/main" val="37849730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81000"/>
            <a:ext cx="7924800" cy="10033516"/>
          </a:xfrm>
          <a:prstGeom prst="rect">
            <a:avLst/>
          </a:prstGeom>
          <a:noFill/>
        </p:spPr>
        <p:txBody>
          <a:bodyPr wrap="square" rtlCol="0">
            <a:spAutoFit/>
          </a:bodyPr>
          <a:lstStyle/>
          <a:p>
            <a:pPr algn="ctr"/>
            <a:r>
              <a:rPr lang="en-US" sz="3200" dirty="0" smtClean="0"/>
              <a:t>Which one of the following exemplifies a “Primary Relationship?”</a:t>
            </a:r>
          </a:p>
          <a:p>
            <a:pPr algn="ctr"/>
            <a:endParaRPr lang="en-US" dirty="0"/>
          </a:p>
          <a:p>
            <a:endParaRPr lang="en-US" sz="4000" dirty="0"/>
          </a:p>
          <a:p>
            <a:r>
              <a:rPr lang="en-US" sz="4000" dirty="0" smtClean="0"/>
              <a:t>A.	“Is a digest </a:t>
            </a:r>
            <a:r>
              <a:rPr lang="en-US" sz="4000" dirty="0"/>
              <a:t>of”</a:t>
            </a:r>
          </a:p>
          <a:p>
            <a:r>
              <a:rPr lang="en-US" sz="4000" dirty="0" smtClean="0"/>
              <a:t>B.	“Is a commentary on”</a:t>
            </a:r>
          </a:p>
          <a:p>
            <a:r>
              <a:rPr lang="en-US" sz="4000" dirty="0" smtClean="0"/>
              <a:t>C. </a:t>
            </a:r>
            <a:r>
              <a:rPr lang="en-US" sz="4000" dirty="0"/>
              <a:t>	</a:t>
            </a:r>
            <a:r>
              <a:rPr lang="en-US" sz="4000" dirty="0" smtClean="0"/>
              <a:t>“Is a concordance to”</a:t>
            </a:r>
          </a:p>
          <a:p>
            <a:r>
              <a:rPr lang="en-US" sz="4000" dirty="0" smtClean="0"/>
              <a:t>D.</a:t>
            </a:r>
            <a:r>
              <a:rPr lang="en-US" sz="4000" dirty="0"/>
              <a:t>	</a:t>
            </a:r>
            <a:r>
              <a:rPr lang="en-US" sz="4000" dirty="0" smtClean="0"/>
              <a:t>“Is preceded by”</a:t>
            </a:r>
          </a:p>
          <a:p>
            <a:r>
              <a:rPr lang="en-US" sz="4000" dirty="0" smtClean="0"/>
              <a:t>E.	</a:t>
            </a:r>
            <a:r>
              <a:rPr lang="en-US" sz="4000" dirty="0" smtClean="0">
                <a:solidFill>
                  <a:srgbClr val="FF0000"/>
                </a:solidFill>
              </a:rPr>
              <a:t>“Is a large print edition </a:t>
            </a:r>
            <a:r>
              <a:rPr lang="en-US" sz="4000" dirty="0">
                <a:solidFill>
                  <a:srgbClr val="FF0000"/>
                </a:solidFill>
              </a:rPr>
              <a:t>of”</a:t>
            </a:r>
          </a:p>
          <a:p>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p:txBody>
      </p:sp>
    </p:spTree>
    <p:extLst>
      <p:ext uri="{BB962C8B-B14F-4D97-AF65-F5344CB8AC3E}">
        <p14:creationId xmlns:p14="http://schemas.microsoft.com/office/powerpoint/2010/main" val="17684274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6600" y="761998"/>
            <a:ext cx="2242025" cy="646331"/>
          </a:xfrm>
          <a:prstGeom prst="rect">
            <a:avLst/>
          </a:prstGeom>
          <a:noFill/>
        </p:spPr>
        <p:txBody>
          <a:bodyPr wrap="none" rtlCol="0">
            <a:spAutoFit/>
          </a:bodyPr>
          <a:lstStyle/>
          <a:p>
            <a:pPr algn="ctr"/>
            <a:r>
              <a:rPr lang="en-US" sz="3600" dirty="0" smtClean="0"/>
              <a:t>References</a:t>
            </a:r>
            <a:endParaRPr lang="en-US" sz="3600" dirty="0"/>
          </a:p>
        </p:txBody>
      </p:sp>
      <p:sp>
        <p:nvSpPr>
          <p:cNvPr id="3" name="TextBox 2"/>
          <p:cNvSpPr txBox="1"/>
          <p:nvPr/>
        </p:nvSpPr>
        <p:spPr>
          <a:xfrm>
            <a:off x="1921112" y="1676400"/>
            <a:ext cx="4953000" cy="4801314"/>
          </a:xfrm>
          <a:prstGeom prst="rect">
            <a:avLst/>
          </a:prstGeom>
          <a:noFill/>
        </p:spPr>
        <p:txBody>
          <a:bodyPr wrap="square" rtlCol="0">
            <a:spAutoFit/>
          </a:bodyPr>
          <a:lstStyle/>
          <a:p>
            <a:r>
              <a:rPr lang="en-US" dirty="0"/>
              <a:t>May, Laura, "Making way for RDA," (PowerPoint presentation presented at Ottawa Public Library, Ottawa, Ont., February 2010), </a:t>
            </a:r>
            <a:r>
              <a:rPr lang="en-US" dirty="0">
                <a:hlinkClick r:id="rId2"/>
              </a:rPr>
              <a:t>http://</a:t>
            </a:r>
            <a:r>
              <a:rPr lang="en-US" dirty="0" smtClean="0">
                <a:hlinkClick r:id="rId2"/>
              </a:rPr>
              <a:t>www.rda-jsc.org/docs/10_2_26_OttawaPublicLibrary.pdf</a:t>
            </a:r>
            <a:r>
              <a:rPr lang="en-US" dirty="0" smtClean="0"/>
              <a:t> (accessed June 22, 2011).</a:t>
            </a:r>
          </a:p>
          <a:p>
            <a:endParaRPr lang="en-US" dirty="0"/>
          </a:p>
          <a:p>
            <a:r>
              <a:rPr lang="en-US" dirty="0"/>
              <a:t>Oliver, Christine, "RDA: Resource Description and Access," (PowerPoint presentation presented to CASLIS, Ottawa, Ont. June 18, 2008), </a:t>
            </a:r>
            <a:r>
              <a:rPr lang="en-US" dirty="0">
                <a:hlinkClick r:id="rId3"/>
              </a:rPr>
              <a:t>http://www.caslisottawa.on.ca/docs/rda_2008-06-18.pdf </a:t>
            </a:r>
            <a:r>
              <a:rPr lang="en-US" dirty="0"/>
              <a:t>(accessed </a:t>
            </a:r>
            <a:r>
              <a:rPr lang="en-US" dirty="0" smtClean="0"/>
              <a:t>June 22, 2011).</a:t>
            </a:r>
          </a:p>
          <a:p>
            <a:endParaRPr lang="en-US" dirty="0" smtClean="0"/>
          </a:p>
          <a:p>
            <a:r>
              <a:rPr lang="en-US" dirty="0" smtClean="0"/>
              <a:t>“RDA test ‘Train the trainer’: Module 8, relationships,” (content as of Mar. 31, 2010),</a:t>
            </a:r>
          </a:p>
          <a:p>
            <a:r>
              <a:rPr lang="en-US" dirty="0">
                <a:hlinkClick r:id="rId4"/>
              </a:rPr>
              <a:t>http://</a:t>
            </a:r>
            <a:r>
              <a:rPr lang="en-US" dirty="0" smtClean="0">
                <a:hlinkClick r:id="rId4"/>
              </a:rPr>
              <a:t>www.loc.gov/catdir/cpso/RDAtest/module8.ppt</a:t>
            </a:r>
            <a:r>
              <a:rPr lang="en-US" dirty="0" smtClean="0"/>
              <a:t>, (accessed June 22, 2011).</a:t>
            </a:r>
            <a:endParaRPr lang="en-US" dirty="0"/>
          </a:p>
          <a:p>
            <a:endParaRPr lang="en-US" dirty="0"/>
          </a:p>
        </p:txBody>
      </p:sp>
    </p:spTree>
    <p:extLst>
      <p:ext uri="{BB962C8B-B14F-4D97-AF65-F5344CB8AC3E}">
        <p14:creationId xmlns:p14="http://schemas.microsoft.com/office/powerpoint/2010/main" val="24247764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42624" y="761998"/>
            <a:ext cx="3909981" cy="646331"/>
          </a:xfrm>
          <a:prstGeom prst="rect">
            <a:avLst/>
          </a:prstGeom>
          <a:noFill/>
        </p:spPr>
        <p:txBody>
          <a:bodyPr wrap="none" rtlCol="0">
            <a:spAutoFit/>
          </a:bodyPr>
          <a:lstStyle/>
          <a:p>
            <a:pPr algn="ctr"/>
            <a:r>
              <a:rPr lang="en-US" sz="3600" dirty="0" smtClean="0"/>
              <a:t>References (cont’d.)</a:t>
            </a:r>
            <a:endParaRPr lang="en-US" sz="3600" dirty="0"/>
          </a:p>
        </p:txBody>
      </p:sp>
      <p:sp>
        <p:nvSpPr>
          <p:cNvPr id="3" name="TextBox 2"/>
          <p:cNvSpPr txBox="1"/>
          <p:nvPr/>
        </p:nvSpPr>
        <p:spPr>
          <a:xfrm>
            <a:off x="914400" y="2286000"/>
            <a:ext cx="7086600" cy="2677656"/>
          </a:xfrm>
          <a:prstGeom prst="rect">
            <a:avLst/>
          </a:prstGeom>
          <a:noFill/>
        </p:spPr>
        <p:txBody>
          <a:bodyPr wrap="square" rtlCol="0">
            <a:spAutoFit/>
          </a:bodyPr>
          <a:lstStyle/>
          <a:p>
            <a:r>
              <a:rPr lang="en-US" sz="2800" dirty="0"/>
              <a:t>Screen </a:t>
            </a:r>
            <a:r>
              <a:rPr lang="en-US" sz="2800" dirty="0" smtClean="0"/>
              <a:t>images </a:t>
            </a:r>
            <a:r>
              <a:rPr lang="en-US" sz="2800" dirty="0"/>
              <a:t>from the RDA Toolkit (</a:t>
            </a:r>
            <a:r>
              <a:rPr lang="en-US" sz="2800" dirty="0">
                <a:hlinkClick r:id="rId3"/>
              </a:rPr>
              <a:t>www.rdatoolkit.org</a:t>
            </a:r>
            <a:r>
              <a:rPr lang="en-US" sz="2800" dirty="0"/>
              <a:t>) used by permission of the Co-Publishers for RDA (American Library Association, Canadian Library Association, and CILIP: Chartered Institute of Library and Information Professionals</a:t>
            </a:r>
            <a:r>
              <a:rPr lang="en-US" sz="2800" dirty="0" smtClean="0"/>
              <a:t>).</a:t>
            </a:r>
            <a:endParaRPr lang="en-US" sz="2800" dirty="0"/>
          </a:p>
        </p:txBody>
      </p:sp>
    </p:spTree>
    <p:extLst>
      <p:ext uri="{BB962C8B-B14F-4D97-AF65-F5344CB8AC3E}">
        <p14:creationId xmlns:p14="http://schemas.microsoft.com/office/powerpoint/2010/main" val="4207473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18851"/>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1295400" y="1828800"/>
            <a:ext cx="1295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“Preferred title” of the WORK</a:t>
            </a:r>
            <a:endParaRPr lang="en-US" sz="1200" dirty="0"/>
          </a:p>
        </p:txBody>
      </p:sp>
      <p:cxnSp>
        <p:nvCxnSpPr>
          <p:cNvPr id="12" name="Straight Arrow Connector 11"/>
          <p:cNvCxnSpPr>
            <a:stCxn id="10" idx="0"/>
          </p:cNvCxnSpPr>
          <p:nvPr/>
        </p:nvCxnSpPr>
        <p:spPr>
          <a:xfrm flipV="1">
            <a:off x="1943100" y="1524000"/>
            <a:ext cx="1905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13245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20472"/>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1676400" y="1828800"/>
            <a:ext cx="914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a:t>
            </a:r>
            <a:endParaRPr lang="en-US" dirty="0"/>
          </a:p>
        </p:txBody>
      </p:sp>
      <p:cxnSp>
        <p:nvCxnSpPr>
          <p:cNvPr id="12" name="Straight Arrow Connector 11"/>
          <p:cNvCxnSpPr>
            <a:stCxn id="10" idx="0"/>
          </p:cNvCxnSpPr>
          <p:nvPr/>
        </p:nvCxnSpPr>
        <p:spPr>
          <a:xfrm flipV="1">
            <a:off x="2133600" y="15240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581400" y="1257300"/>
            <a:ext cx="1600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Language of the EXPRESSION</a:t>
            </a:r>
            <a:endParaRPr lang="en-US" sz="1400" dirty="0"/>
          </a:p>
        </p:txBody>
      </p:sp>
      <p:cxnSp>
        <p:nvCxnSpPr>
          <p:cNvPr id="4" name="Straight Arrow Connector 3"/>
          <p:cNvCxnSpPr/>
          <p:nvPr/>
        </p:nvCxnSpPr>
        <p:spPr>
          <a:xfrm>
            <a:off x="3810000" y="152400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2743200" y="1447800"/>
            <a:ext cx="838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5943600" y="3733800"/>
            <a:ext cx="1676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Expression</a:t>
            </a:r>
            <a:endParaRPr lang="en-US" dirty="0"/>
          </a:p>
        </p:txBody>
      </p:sp>
      <p:cxnSp>
        <p:nvCxnSpPr>
          <p:cNvPr id="7" name="Straight Arrow Connector 6"/>
          <p:cNvCxnSpPr/>
          <p:nvPr/>
        </p:nvCxnSpPr>
        <p:spPr>
          <a:xfrm flipH="1">
            <a:off x="3886200" y="4038600"/>
            <a:ext cx="2057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6988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272" y="330200"/>
            <a:ext cx="8128000" cy="61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Straight Connector 15"/>
          <p:cNvCxnSpPr/>
          <p:nvPr/>
        </p:nvCxnSpPr>
        <p:spPr>
          <a:xfrm>
            <a:off x="1447800" y="1600200"/>
            <a:ext cx="38862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334000" y="1600200"/>
            <a:ext cx="0" cy="18288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1447800" y="3429000"/>
            <a:ext cx="38862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447800" y="1600200"/>
            <a:ext cx="0" cy="18288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5867400" y="2019300"/>
            <a:ext cx="1524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Manifestation</a:t>
            </a:r>
            <a:endParaRPr lang="en-US" dirty="0"/>
          </a:p>
        </p:txBody>
      </p:sp>
      <p:cxnSp>
        <p:nvCxnSpPr>
          <p:cNvPr id="26" name="Straight Arrow Connector 25"/>
          <p:cNvCxnSpPr/>
          <p:nvPr/>
        </p:nvCxnSpPr>
        <p:spPr>
          <a:xfrm flipH="1">
            <a:off x="5486400" y="2362200"/>
            <a:ext cx="381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447800" y="5257800"/>
            <a:ext cx="1143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447800" y="5257800"/>
            <a:ext cx="0" cy="4572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096" name="Straight Connector 4095"/>
          <p:cNvCxnSpPr/>
          <p:nvPr/>
        </p:nvCxnSpPr>
        <p:spPr>
          <a:xfrm>
            <a:off x="1447800" y="5715000"/>
            <a:ext cx="1143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099" name="Straight Connector 4098"/>
          <p:cNvCxnSpPr/>
          <p:nvPr/>
        </p:nvCxnSpPr>
        <p:spPr>
          <a:xfrm flipV="1">
            <a:off x="2590800" y="5257800"/>
            <a:ext cx="0" cy="4572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100" name="Rectangle 4099"/>
          <p:cNvSpPr/>
          <p:nvPr/>
        </p:nvSpPr>
        <p:spPr>
          <a:xfrm>
            <a:off x="3200400" y="5257800"/>
            <a:ext cx="12319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Item</a:t>
            </a:r>
            <a:endParaRPr lang="en-US" dirty="0"/>
          </a:p>
        </p:txBody>
      </p:sp>
      <p:cxnSp>
        <p:nvCxnSpPr>
          <p:cNvPr id="4102" name="Straight Arrow Connector 4101"/>
          <p:cNvCxnSpPr/>
          <p:nvPr/>
        </p:nvCxnSpPr>
        <p:spPr>
          <a:xfrm flipH="1">
            <a:off x="2743200" y="5486400"/>
            <a:ext cx="457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07" name="Straight Connector 4106"/>
          <p:cNvCxnSpPr/>
          <p:nvPr/>
        </p:nvCxnSpPr>
        <p:spPr>
          <a:xfrm flipH="1">
            <a:off x="1447800" y="4343400"/>
            <a:ext cx="35052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11" name="Straight Connector 4110"/>
          <p:cNvCxnSpPr/>
          <p:nvPr/>
        </p:nvCxnSpPr>
        <p:spPr>
          <a:xfrm>
            <a:off x="1447800" y="434340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13" name="Straight Connector 4112"/>
          <p:cNvCxnSpPr/>
          <p:nvPr/>
        </p:nvCxnSpPr>
        <p:spPr>
          <a:xfrm>
            <a:off x="1447800" y="4667250"/>
            <a:ext cx="35052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15" name="Straight Connector 4114"/>
          <p:cNvCxnSpPr/>
          <p:nvPr/>
        </p:nvCxnSpPr>
        <p:spPr>
          <a:xfrm flipV="1">
            <a:off x="4953000" y="4343400"/>
            <a:ext cx="0" cy="32385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116" name="Rectangle 4115"/>
          <p:cNvSpPr/>
          <p:nvPr/>
        </p:nvSpPr>
        <p:spPr>
          <a:xfrm>
            <a:off x="5562600" y="4248150"/>
            <a:ext cx="1371600" cy="419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Item</a:t>
            </a:r>
            <a:endParaRPr lang="en-US" dirty="0"/>
          </a:p>
        </p:txBody>
      </p:sp>
      <p:cxnSp>
        <p:nvCxnSpPr>
          <p:cNvPr id="4118" name="Straight Arrow Connector 4117"/>
          <p:cNvCxnSpPr/>
          <p:nvPr/>
        </p:nvCxnSpPr>
        <p:spPr>
          <a:xfrm flipH="1">
            <a:off x="5105400" y="4457700"/>
            <a:ext cx="457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885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2133600"/>
            <a:ext cx="6019800" cy="3416320"/>
          </a:xfrm>
          <a:prstGeom prst="rect">
            <a:avLst/>
          </a:prstGeom>
          <a:noFill/>
        </p:spPr>
        <p:txBody>
          <a:bodyPr wrap="square" rtlCol="0">
            <a:spAutoFit/>
          </a:bodyPr>
          <a:lstStyle/>
          <a:p>
            <a:pPr marL="571500" indent="-571500">
              <a:buFont typeface="Arial" pitchFamily="34" charset="0"/>
              <a:buChar char="•"/>
            </a:pPr>
            <a:r>
              <a:rPr lang="en-US" sz="5400" dirty="0" smtClean="0"/>
              <a:t>Find</a:t>
            </a:r>
          </a:p>
          <a:p>
            <a:pPr marL="571500" indent="-571500">
              <a:buFont typeface="Arial" pitchFamily="34" charset="0"/>
              <a:buChar char="•"/>
            </a:pPr>
            <a:r>
              <a:rPr lang="en-US" sz="5400" dirty="0" smtClean="0"/>
              <a:t>Identify</a:t>
            </a:r>
          </a:p>
          <a:p>
            <a:pPr marL="571500" indent="-571500">
              <a:buFont typeface="Arial" pitchFamily="34" charset="0"/>
              <a:buChar char="•"/>
            </a:pPr>
            <a:r>
              <a:rPr lang="en-US" sz="5400" dirty="0" smtClean="0"/>
              <a:t>Select</a:t>
            </a:r>
          </a:p>
          <a:p>
            <a:pPr marL="571500" indent="-571500">
              <a:buFont typeface="Arial" pitchFamily="34" charset="0"/>
              <a:buChar char="•"/>
            </a:pPr>
            <a:r>
              <a:rPr lang="en-US" sz="5400" dirty="0" smtClean="0"/>
              <a:t>Obtain</a:t>
            </a:r>
            <a:endParaRPr lang="en-US" sz="5400" dirty="0"/>
          </a:p>
        </p:txBody>
      </p:sp>
      <p:sp>
        <p:nvSpPr>
          <p:cNvPr id="3" name="TextBox 2"/>
          <p:cNvSpPr txBox="1"/>
          <p:nvPr/>
        </p:nvSpPr>
        <p:spPr>
          <a:xfrm>
            <a:off x="2286000" y="838200"/>
            <a:ext cx="4343400" cy="646331"/>
          </a:xfrm>
          <a:prstGeom prst="rect">
            <a:avLst/>
          </a:prstGeom>
          <a:noFill/>
        </p:spPr>
        <p:txBody>
          <a:bodyPr wrap="square" rtlCol="0">
            <a:spAutoFit/>
          </a:bodyPr>
          <a:lstStyle/>
          <a:p>
            <a:pPr algn="ctr"/>
            <a:r>
              <a:rPr lang="en-US" sz="3600" dirty="0" smtClean="0"/>
              <a:t>FRBR User Tasks</a:t>
            </a:r>
            <a:endParaRPr lang="en-US" sz="3600" dirty="0"/>
          </a:p>
        </p:txBody>
      </p:sp>
    </p:spTree>
    <p:extLst>
      <p:ext uri="{BB962C8B-B14F-4D97-AF65-F5344CB8AC3E}">
        <p14:creationId xmlns:p14="http://schemas.microsoft.com/office/powerpoint/2010/main" val="1408840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85800"/>
            <a:ext cx="8534400" cy="584775"/>
          </a:xfrm>
          <a:prstGeom prst="rect">
            <a:avLst/>
          </a:prstGeom>
        </p:spPr>
        <p:txBody>
          <a:bodyPr wrap="square">
            <a:spAutoFit/>
          </a:bodyPr>
          <a:lstStyle/>
          <a:p>
            <a:pPr algn="ctr"/>
            <a:r>
              <a:rPr lang="en-US" sz="3200" dirty="0"/>
              <a:t>Let’s start at the very beginning ... RDA section 0.0</a:t>
            </a:r>
          </a:p>
        </p:txBody>
      </p:sp>
      <p:sp>
        <p:nvSpPr>
          <p:cNvPr id="3" name="Rectangle 2"/>
          <p:cNvSpPr/>
          <p:nvPr/>
        </p:nvSpPr>
        <p:spPr>
          <a:xfrm>
            <a:off x="685800" y="1676400"/>
            <a:ext cx="7848600" cy="5109091"/>
          </a:xfrm>
          <a:prstGeom prst="rect">
            <a:avLst/>
          </a:prstGeom>
        </p:spPr>
        <p:txBody>
          <a:bodyPr wrap="square">
            <a:spAutoFit/>
          </a:bodyPr>
          <a:lstStyle/>
          <a:p>
            <a:r>
              <a:rPr lang="en-US" sz="2800" dirty="0" smtClean="0"/>
              <a:t>The </a:t>
            </a:r>
            <a:r>
              <a:rPr lang="en-US" sz="2800" dirty="0"/>
              <a:t>data created using RDA to describe a resource are designed to assist users </a:t>
            </a:r>
            <a:r>
              <a:rPr lang="en-US" sz="2800" dirty="0" smtClean="0"/>
              <a:t>in performing </a:t>
            </a:r>
            <a:r>
              <a:rPr lang="en-US" sz="2800" dirty="0"/>
              <a:t>the following tasks: </a:t>
            </a:r>
          </a:p>
          <a:p>
            <a:endParaRPr lang="en-US" sz="2800" dirty="0"/>
          </a:p>
          <a:p>
            <a:r>
              <a:rPr lang="en-US" sz="2800" b="1" dirty="0"/>
              <a:t>Find</a:t>
            </a:r>
            <a:r>
              <a:rPr lang="en-US" sz="2800" dirty="0"/>
              <a:t>—i.e., to find resources that correspond to the user’s stated search </a:t>
            </a:r>
            <a:r>
              <a:rPr lang="en-US" sz="2800" dirty="0" smtClean="0"/>
              <a:t>criteria – for example:</a:t>
            </a:r>
          </a:p>
          <a:p>
            <a:endParaRPr lang="en-US" sz="2800" dirty="0" smtClean="0"/>
          </a:p>
          <a:p>
            <a:pPr marL="457200" indent="-457200">
              <a:buFont typeface="Arial" pitchFamily="34" charset="0"/>
              <a:buChar char="•"/>
            </a:pPr>
            <a:r>
              <a:rPr lang="en-US" sz="2800" dirty="0" smtClean="0"/>
              <a:t>Find</a:t>
            </a:r>
            <a:r>
              <a:rPr lang="en-US" sz="2800" dirty="0"/>
              <a:t> all resources associated with a particular person, family, or corporate body</a:t>
            </a:r>
          </a:p>
          <a:p>
            <a:pPr marL="457200" indent="-457200">
              <a:buFont typeface="Arial" pitchFamily="34" charset="0"/>
              <a:buChar char="•"/>
            </a:pPr>
            <a:r>
              <a:rPr lang="en-US" sz="2800" dirty="0" smtClean="0"/>
              <a:t>Find </a:t>
            </a:r>
            <a:r>
              <a:rPr lang="en-US" sz="2800" dirty="0"/>
              <a:t>all resources on a given subject</a:t>
            </a:r>
          </a:p>
          <a:p>
            <a:endParaRPr lang="en-US" sz="2800" dirty="0"/>
          </a:p>
          <a:p>
            <a:endParaRPr lang="en-US" dirty="0"/>
          </a:p>
        </p:txBody>
      </p:sp>
    </p:spTree>
    <p:extLst>
      <p:ext uri="{BB962C8B-B14F-4D97-AF65-F5344CB8AC3E}">
        <p14:creationId xmlns:p14="http://schemas.microsoft.com/office/powerpoint/2010/main" val="18063115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6261</TotalTime>
  <Words>4200</Words>
  <Application>Microsoft Office PowerPoint</Application>
  <PresentationFormat>On-screen Show (4:3)</PresentationFormat>
  <Paragraphs>335</Paragraphs>
  <Slides>46</Slides>
  <Notes>45</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FRBR meets D    A  Understanding the Relationship Between FRBR and RDA    Jean M. Pajerek Head of Information Management Cornell Law Library May 24, 2011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Image: Staff, 5-25-2010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FRBR meetsD      A</dc:title>
  <dc:creator>LibUser</dc:creator>
  <cp:lastModifiedBy>LibUser</cp:lastModifiedBy>
  <cp:revision>297</cp:revision>
  <cp:lastPrinted>2011-05-19T19:14:18Z</cp:lastPrinted>
  <dcterms:created xsi:type="dcterms:W3CDTF">2011-03-30T20:26:11Z</dcterms:created>
  <dcterms:modified xsi:type="dcterms:W3CDTF">2011-06-22T17:53:28Z</dcterms:modified>
</cp:coreProperties>
</file>