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1" r:id="rId8"/>
    <p:sldId id="263" r:id="rId9"/>
    <p:sldId id="265" r:id="rId10"/>
    <p:sldId id="269" r:id="rId11"/>
    <p:sldId id="266" r:id="rId12"/>
    <p:sldId id="268" r:id="rId13"/>
    <p:sldId id="270" r:id="rId14"/>
    <p:sldId id="276" r:id="rId15"/>
    <p:sldId id="277" r:id="rId16"/>
    <p:sldId id="274" r:id="rId17"/>
    <p:sldId id="272" r:id="rId18"/>
    <p:sldId id="273" r:id="rId1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D:\Aquclara\aguaclara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Aquclara\aguaclara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mixing time Vs. rotating speed </a:t>
            </a:r>
          </a:p>
        </c:rich>
      </c:tx>
      <c:layout/>
    </c:title>
    <c:plotArea>
      <c:layout>
        <c:manualLayout>
          <c:layoutTarget val="inner"/>
          <c:xMode val="edge"/>
          <c:yMode val="edge"/>
          <c:x val="0.15191437775741165"/>
          <c:y val="0.14178285746028221"/>
          <c:w val="0.68239733025123561"/>
          <c:h val="0.71895300986094079"/>
        </c:manualLayout>
      </c:layout>
      <c:scatterChart>
        <c:scatterStyle val="smoothMarker"/>
        <c:ser>
          <c:idx val="0"/>
          <c:order val="0"/>
          <c:tx>
            <c:v>new pump</c:v>
          </c:tx>
          <c:marker>
            <c:symbol val="none"/>
          </c:marker>
          <c:xVal>
            <c:numRef>
              <c:f>Sheet1!$C$9:$C$13</c:f>
              <c:numCache>
                <c:formatCode>General</c:formatCode>
                <c:ptCount val="5"/>
                <c:pt idx="0">
                  <c:v>45</c:v>
                </c:pt>
                <c:pt idx="1">
                  <c:v>52</c:v>
                </c:pt>
                <c:pt idx="2">
                  <c:v>54.7</c:v>
                </c:pt>
                <c:pt idx="3">
                  <c:v>60</c:v>
                </c:pt>
                <c:pt idx="4">
                  <c:v>75</c:v>
                </c:pt>
              </c:numCache>
            </c:numRef>
          </c:xVal>
          <c:yVal>
            <c:numRef>
              <c:f>Sheet1!$H$9:$H$13</c:f>
              <c:numCache>
                <c:formatCode>General</c:formatCode>
                <c:ptCount val="5"/>
                <c:pt idx="0">
                  <c:v>144.5</c:v>
                </c:pt>
                <c:pt idx="1">
                  <c:v>37</c:v>
                </c:pt>
                <c:pt idx="2">
                  <c:v>34</c:v>
                </c:pt>
                <c:pt idx="3">
                  <c:v>22.75</c:v>
                </c:pt>
                <c:pt idx="4">
                  <c:v>10</c:v>
                </c:pt>
              </c:numCache>
            </c:numRef>
          </c:yVal>
          <c:smooth val="1"/>
        </c:ser>
        <c:ser>
          <c:idx val="1"/>
          <c:order val="1"/>
          <c:tx>
            <c:v>old pump</c:v>
          </c:tx>
          <c:marker>
            <c:symbol val="none"/>
          </c:marker>
          <c:xVal>
            <c:numRef>
              <c:f>Sheet1!$C$17:$C$19</c:f>
              <c:numCache>
                <c:formatCode>General</c:formatCode>
                <c:ptCount val="3"/>
                <c:pt idx="0">
                  <c:v>45</c:v>
                </c:pt>
                <c:pt idx="1">
                  <c:v>60</c:v>
                </c:pt>
                <c:pt idx="2">
                  <c:v>75</c:v>
                </c:pt>
              </c:numCache>
            </c:numRef>
          </c:xVal>
          <c:yVal>
            <c:numRef>
              <c:f>Sheet1!$E$17:$E$19</c:f>
              <c:numCache>
                <c:formatCode>General</c:formatCode>
                <c:ptCount val="3"/>
                <c:pt idx="0">
                  <c:v>111</c:v>
                </c:pt>
                <c:pt idx="1">
                  <c:v>31</c:v>
                </c:pt>
                <c:pt idx="2">
                  <c:v>20</c:v>
                </c:pt>
              </c:numCache>
            </c:numRef>
          </c:yVal>
          <c:smooth val="1"/>
        </c:ser>
        <c:axId val="61472768"/>
        <c:axId val="61474688"/>
      </c:scatterChart>
      <c:valAx>
        <c:axId val="61472768"/>
        <c:scaling>
          <c:orientation val="minMax"/>
          <c:min val="40"/>
        </c:scaling>
        <c:axPos val="b"/>
        <c:title>
          <c:tx>
            <c:rich>
              <a:bodyPr/>
              <a:lstStyle/>
              <a:p>
                <a:pPr>
                  <a:defRPr/>
                </a:pPr>
                <a:r>
                  <a:rPr lang="en-US" altLang="zh-CN"/>
                  <a:t>rotating speed (rpm)</a:t>
                </a:r>
                <a:endParaRPr lang="zh-CN" altLang="en-US"/>
              </a:p>
            </c:rich>
          </c:tx>
          <c:layout/>
        </c:title>
        <c:numFmt formatCode="General" sourceLinked="1"/>
        <c:tickLblPos val="nextTo"/>
        <c:crossAx val="61474688"/>
        <c:crosses val="autoZero"/>
        <c:crossBetween val="midCat"/>
        <c:majorUnit val="5"/>
      </c:valAx>
      <c:valAx>
        <c:axId val="61474688"/>
        <c:scaling>
          <c:orientation val="minMax"/>
        </c:scaling>
        <c:axPos val="l"/>
        <c:majorGridlines/>
        <c:title>
          <c:tx>
            <c:rich>
              <a:bodyPr rot="-5400000" vert="horz"/>
              <a:lstStyle/>
              <a:p>
                <a:pPr>
                  <a:defRPr/>
                </a:pPr>
                <a:r>
                  <a:rPr lang="en-US" altLang="zh-CN"/>
                  <a:t>mixing time</a:t>
                </a:r>
                <a:r>
                  <a:rPr lang="en-US" altLang="zh-CN" baseline="0"/>
                  <a:t> (s)</a:t>
                </a:r>
                <a:endParaRPr lang="zh-CN" altLang="en-US"/>
              </a:p>
            </c:rich>
          </c:tx>
          <c:layout/>
        </c:title>
        <c:numFmt formatCode="General" sourceLinked="1"/>
        <c:tickLblPos val="nextTo"/>
        <c:crossAx val="61472768"/>
        <c:crosses val="autoZero"/>
        <c:crossBetween val="midCat"/>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scatterChart>
        <c:scatterStyle val="lineMarker"/>
        <c:ser>
          <c:idx val="0"/>
          <c:order val="0"/>
          <c:tx>
            <c:v>measured sugar concentration-density curve</c:v>
          </c:tx>
          <c:spPr>
            <a:ln w="28575">
              <a:noFill/>
            </a:ln>
          </c:spPr>
          <c:trendline>
            <c:trendlineType val="linear"/>
            <c:dispRSqr val="1"/>
            <c:dispEq val="1"/>
            <c:trendlineLbl>
              <c:layout>
                <c:manualLayout>
                  <c:x val="8.6719378827646548E-2"/>
                  <c:y val="0.11098352289297164"/>
                </c:manualLayout>
              </c:layout>
              <c:numFmt formatCode="General" sourceLinked="0"/>
            </c:trendlineLbl>
          </c:trendline>
          <c:xVal>
            <c:numRef>
              <c:f>Sheet1!$H$2:$H$5</c:f>
              <c:numCache>
                <c:formatCode>General</c:formatCode>
                <c:ptCount val="4"/>
                <c:pt idx="0">
                  <c:v>33.333333333333336</c:v>
                </c:pt>
                <c:pt idx="1">
                  <c:v>66.666666666666671</c:v>
                </c:pt>
                <c:pt idx="2">
                  <c:v>100</c:v>
                </c:pt>
                <c:pt idx="3">
                  <c:v>222.22222222222223</c:v>
                </c:pt>
              </c:numCache>
            </c:numRef>
          </c:xVal>
          <c:yVal>
            <c:numRef>
              <c:f>Sheet1!$F$2:$F$5</c:f>
              <c:numCache>
                <c:formatCode>General</c:formatCode>
                <c:ptCount val="4"/>
                <c:pt idx="0">
                  <c:v>1.0109999999999992</c:v>
                </c:pt>
                <c:pt idx="1">
                  <c:v>1.0229999999999992</c:v>
                </c:pt>
                <c:pt idx="2">
                  <c:v>1.0329999999999993</c:v>
                </c:pt>
                <c:pt idx="3">
                  <c:v>1.073</c:v>
                </c:pt>
              </c:numCache>
            </c:numRef>
          </c:yVal>
        </c:ser>
        <c:axId val="61517184"/>
        <c:axId val="61527552"/>
      </c:scatterChart>
      <c:valAx>
        <c:axId val="61517184"/>
        <c:scaling>
          <c:orientation val="minMax"/>
        </c:scaling>
        <c:axPos val="b"/>
        <c:title>
          <c:tx>
            <c:rich>
              <a:bodyPr/>
              <a:lstStyle/>
              <a:p>
                <a:pPr>
                  <a:defRPr/>
                </a:pPr>
                <a:r>
                  <a:rPr lang="en-US" altLang="zh-CN"/>
                  <a:t>sugar concentration</a:t>
                </a:r>
                <a:r>
                  <a:rPr lang="en-US" altLang="zh-CN" baseline="0"/>
                  <a:t> (mg/L-water)</a:t>
                </a:r>
                <a:endParaRPr lang="zh-CN" altLang="en-US"/>
              </a:p>
            </c:rich>
          </c:tx>
          <c:layout/>
        </c:title>
        <c:numFmt formatCode="General" sourceLinked="1"/>
        <c:tickLblPos val="nextTo"/>
        <c:crossAx val="61527552"/>
        <c:crosses val="autoZero"/>
        <c:crossBetween val="midCat"/>
      </c:valAx>
      <c:valAx>
        <c:axId val="61527552"/>
        <c:scaling>
          <c:orientation val="minMax"/>
        </c:scaling>
        <c:axPos val="l"/>
        <c:majorGridlines/>
        <c:title>
          <c:tx>
            <c:rich>
              <a:bodyPr rot="-5400000" vert="horz"/>
              <a:lstStyle/>
              <a:p>
                <a:pPr>
                  <a:defRPr/>
                </a:pPr>
                <a:r>
                  <a:rPr lang="en-US" altLang="zh-CN"/>
                  <a:t>relative</a:t>
                </a:r>
                <a:r>
                  <a:rPr lang="en-US" altLang="zh-CN" baseline="0"/>
                  <a:t> density </a:t>
                </a:r>
                <a:endParaRPr lang="zh-CN" altLang="en-US"/>
              </a:p>
            </c:rich>
          </c:tx>
          <c:layout/>
        </c:title>
        <c:numFmt formatCode="General" sourceLinked="1"/>
        <c:tickLblPos val="nextTo"/>
        <c:crossAx val="61517184"/>
        <c:crosses val="autoZero"/>
        <c:crossBetween val="midCat"/>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3" name="矩形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矩形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矩形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矩形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矩形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圆角矩形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圆角矩形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矩形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6705600" y="4206240"/>
            <a:ext cx="960120" cy="457200"/>
          </a:xfrm>
        </p:spPr>
        <p:txBody>
          <a:bodyPr/>
          <a:lstStyle/>
          <a:p>
            <a:fld id="{530820CF-B880-4189-942D-D702A7CBA730}" type="datetimeFigureOut">
              <a:rPr lang="zh-CN" altLang="en-US" smtClean="0"/>
              <a:pPr/>
              <a:t>2011/8/9</a:t>
            </a:fld>
            <a:endParaRPr lang="zh-CN" altLang="en-US"/>
          </a:p>
        </p:txBody>
      </p:sp>
      <p:sp>
        <p:nvSpPr>
          <p:cNvPr id="17" name="页脚占位符 16"/>
          <p:cNvSpPr>
            <a:spLocks noGrp="1"/>
          </p:cNvSpPr>
          <p:nvPr>
            <p:ph type="ftr" sz="quarter" idx="11"/>
          </p:nvPr>
        </p:nvSpPr>
        <p:spPr>
          <a:xfrm>
            <a:off x="5410200" y="4205288"/>
            <a:ext cx="1295400" cy="457200"/>
          </a:xfrm>
        </p:spPr>
        <p:txBody>
          <a:bodyPr/>
          <a:lstStyle/>
          <a:p>
            <a:endParaRPr lang="zh-CN" altLang="en-US"/>
          </a:p>
        </p:txBody>
      </p:sp>
      <p:sp>
        <p:nvSpPr>
          <p:cNvPr id="29" name="灯片编号占位符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2011/8/9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1143000"/>
            <a:ext cx="1905000" cy="5486400"/>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143000"/>
            <a:ext cx="6248400" cy="5486400"/>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2011/8/9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2011/8/9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2011/8/9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2011/8/9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381000" y="1143000"/>
            <a:ext cx="8382000" cy="1069848"/>
          </a:xfrm>
        </p:spPr>
        <p:txBody>
          <a:bodyPr anchor="ctr"/>
          <a:lstStyle>
            <a:lvl1pPr>
              <a:defRPr sz="4000" b="0" i="0"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6" name="日期占位符 25"/>
          <p:cNvSpPr>
            <a:spLocks noGrp="1"/>
          </p:cNvSpPr>
          <p:nvPr>
            <p:ph type="dt" sz="half" idx="10"/>
          </p:nvPr>
        </p:nvSpPr>
        <p:spPr/>
        <p:txBody>
          <a:bodyPr rtlCol="0"/>
          <a:lstStyle/>
          <a:p>
            <a:fld id="{530820CF-B880-4189-942D-D702A7CBA730}" type="datetimeFigureOut">
              <a:rPr lang="zh-CN" altLang="en-US" smtClean="0"/>
              <a:pPr/>
              <a:t>2011/8/9</a:t>
            </a:fld>
            <a:endParaRPr lang="zh-CN" altLang="en-US"/>
          </a:p>
        </p:txBody>
      </p:sp>
      <p:sp>
        <p:nvSpPr>
          <p:cNvPr id="27" name="灯片编号占位符 26"/>
          <p:cNvSpPr>
            <a:spLocks noGrp="1"/>
          </p:cNvSpPr>
          <p:nvPr>
            <p:ph type="sldNum" sz="quarter" idx="11"/>
          </p:nvPr>
        </p:nvSpPr>
        <p:spPr/>
        <p:txBody>
          <a:bodyPr rtlCol="0"/>
          <a:lstStyle/>
          <a:p>
            <a:fld id="{0C913308-F349-4B6D-A68A-DD1791B4A57B}" type="slidenum">
              <a:rPr lang="zh-CN" altLang="en-US" smtClean="0"/>
              <a:pPr/>
              <a:t>‹#›</a:t>
            </a:fld>
            <a:endParaRPr lang="zh-CN" altLang="en-US"/>
          </a:p>
        </p:txBody>
      </p:sp>
      <p:sp>
        <p:nvSpPr>
          <p:cNvPr id="28" name="页脚占位符 27"/>
          <p:cNvSpPr>
            <a:spLocks noGrp="1"/>
          </p:cNvSpPr>
          <p:nvPr>
            <p:ph type="ftr" sz="quarter" idx="12"/>
          </p:nvPr>
        </p:nvSpPr>
        <p:spPr/>
        <p:txBody>
          <a:bodyPr rtlCol="0"/>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a:xfrm>
            <a:off x="6583680" y="612648"/>
            <a:ext cx="957264" cy="457200"/>
          </a:xfrm>
        </p:spPr>
        <p:txBody>
          <a:bodyPr/>
          <a:lstStyle/>
          <a:p>
            <a:fld id="{530820CF-B880-4189-942D-D702A7CBA730}" type="datetimeFigureOut">
              <a:rPr lang="zh-CN" altLang="en-US" smtClean="0"/>
              <a:pPr/>
              <a:t>2011/8/9</a:t>
            </a:fld>
            <a:endParaRPr lang="zh-CN" altLang="en-US"/>
          </a:p>
        </p:txBody>
      </p:sp>
      <p:sp>
        <p:nvSpPr>
          <p:cNvPr id="4" name="页脚占位符 3"/>
          <p:cNvSpPr>
            <a:spLocks noGrp="1"/>
          </p:cNvSpPr>
          <p:nvPr>
            <p:ph type="ftr" sz="quarter" idx="11"/>
          </p:nvPr>
        </p:nvSpPr>
        <p:spPr>
          <a:xfrm>
            <a:off x="5257800" y="612648"/>
            <a:ext cx="1325880" cy="457200"/>
          </a:xfrm>
        </p:spPr>
        <p:txBody>
          <a:bodyPr/>
          <a:lstStyle/>
          <a:p>
            <a:endParaRPr lang="zh-CN" altLang="en-US"/>
          </a:p>
        </p:txBody>
      </p:sp>
      <p:sp>
        <p:nvSpPr>
          <p:cNvPr id="5" name="灯片编号占位符 4"/>
          <p:cNvSpPr>
            <a:spLocks noGrp="1"/>
          </p:cNvSpPr>
          <p:nvPr>
            <p:ph type="sldNum" sz="quarter" idx="12"/>
          </p:nvPr>
        </p:nvSpPr>
        <p:spPr>
          <a:xfrm>
            <a:off x="8174736" y="2272"/>
            <a:ext cx="762000" cy="365760"/>
          </a:xfr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2011/8/9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353496" y="1101970"/>
            <a:ext cx="3383280" cy="877824"/>
          </a:xfrm>
        </p:spPr>
        <p:txBody>
          <a:bodyPr anchor="b"/>
          <a:lstStyle>
            <a:lvl1pPr algn="l">
              <a:buNone/>
              <a:defRPr sz="1800" b="1"/>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2011/8/9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zh-CN" altLang="en-US" smtClean="0"/>
              <a:t>单击图标添加图片</a:t>
            </a:r>
            <a:endParaRPr kumimoji="0" lang="en-US" dirty="0"/>
          </a:p>
        </p:txBody>
      </p:sp>
      <p:sp>
        <p:nvSpPr>
          <p:cNvPr id="4" name="文本占位符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2011/8/9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矩形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矩形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矩形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矩形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矩形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圆角矩形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圆角矩形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矩形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矩形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矩形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矩形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矩形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矩形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标题占位符 21"/>
          <p:cNvSpPr>
            <a:spLocks noGrp="1"/>
          </p:cNvSpPr>
          <p:nvPr>
            <p:ph type="title"/>
          </p:nvPr>
        </p:nvSpPr>
        <p:spPr>
          <a:xfrm>
            <a:off x="457200" y="1143000"/>
            <a:ext cx="8229600" cy="1066800"/>
          </a:xfrm>
          <a:prstGeom prst="rect">
            <a:avLst/>
          </a:prstGeom>
        </p:spPr>
        <p:txBody>
          <a:bodyPr vert="horz" anchor="ctr">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30820CF-B880-4189-942D-D702A7CBA730}" type="datetimeFigureOut">
              <a:rPr lang="zh-CN" altLang="en-US" smtClean="0"/>
              <a:pPr/>
              <a:t>2011/8/9</a:t>
            </a:fld>
            <a:endParaRPr lang="zh-CN" altLang="en-US"/>
          </a:p>
        </p:txBody>
      </p:sp>
      <p:sp>
        <p:nvSpPr>
          <p:cNvPr id="3" name="页脚占位符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zh-CN" altLang="en-US"/>
          </a:p>
        </p:txBody>
      </p:sp>
      <p:sp>
        <p:nvSpPr>
          <p:cNvPr id="23" name="灯片编号占位符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 Target="slide5.xml"/><Relationship Id="rId7" Type="http://schemas.openxmlformats.org/officeDocument/2006/relationships/slide" Target="slide17.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4.xml"/><Relationship Id="rId5" Type="http://schemas.openxmlformats.org/officeDocument/2006/relationships/slide" Target="slide11.xml"/><Relationship Id="rId4" Type="http://schemas.openxmlformats.org/officeDocument/2006/relationships/slide" Target="slide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dirty="0" smtClean="0"/>
              <a:t>Stock Tank Mixing</a:t>
            </a:r>
            <a:br>
              <a:rPr lang="en-US" dirty="0" smtClean="0"/>
            </a:br>
            <a:r>
              <a:rPr lang="en-US" dirty="0" smtClean="0"/>
              <a:t>Summer 2011</a:t>
            </a:r>
            <a:endParaRPr lang="en-US" dirty="0"/>
          </a:p>
        </p:txBody>
      </p:sp>
      <p:sp>
        <p:nvSpPr>
          <p:cNvPr id="3" name="副标题 2"/>
          <p:cNvSpPr>
            <a:spLocks noGrp="1"/>
          </p:cNvSpPr>
          <p:nvPr>
            <p:ph type="subTitle" idx="1"/>
          </p:nvPr>
        </p:nvSpPr>
        <p:spPr/>
        <p:txBody>
          <a:bodyPr/>
          <a:lstStyle/>
          <a:p>
            <a:r>
              <a:rPr lang="en-US" b="1" dirty="0" err="1" smtClean="0"/>
              <a:t>Aliya</a:t>
            </a:r>
            <a:r>
              <a:rPr lang="en-US" b="1" dirty="0" smtClean="0"/>
              <a:t> </a:t>
            </a:r>
            <a:r>
              <a:rPr lang="en-US" b="1" dirty="0" err="1" smtClean="0"/>
              <a:t>Adili</a:t>
            </a:r>
            <a:r>
              <a:rPr lang="en-US" b="1" dirty="0" smtClean="0"/>
              <a:t>, Christine Curtis, Justin Kim, Xuying Wang</a:t>
            </a:r>
            <a:endParaRPr lang="en-US" dirty="0"/>
          </a:p>
        </p:txBody>
      </p:sp>
      <p:pic>
        <p:nvPicPr>
          <p:cNvPr id="4"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Experiment and Results</a:t>
            </a:r>
            <a:endParaRPr lang="en-US" dirty="0"/>
          </a:p>
        </p:txBody>
      </p:sp>
      <p:sp>
        <p:nvSpPr>
          <p:cNvPr id="3" name="内容占位符 2"/>
          <p:cNvSpPr>
            <a:spLocks noGrp="1"/>
          </p:cNvSpPr>
          <p:nvPr>
            <p:ph idx="1"/>
          </p:nvPr>
        </p:nvSpPr>
        <p:spPr>
          <a:xfrm>
            <a:off x="395536" y="2348880"/>
            <a:ext cx="8496944" cy="3600400"/>
          </a:xfrm>
        </p:spPr>
        <p:txBody>
          <a:bodyPr>
            <a:normAutofit/>
          </a:bodyPr>
          <a:lstStyle/>
          <a:p>
            <a:r>
              <a:rPr lang="en-US" b="1" dirty="0" smtClean="0"/>
              <a:t>Mixing experiment:</a:t>
            </a:r>
          </a:p>
          <a:p>
            <a:pPr>
              <a:buNone/>
            </a:pPr>
            <a:r>
              <a:rPr lang="en-US" sz="2600" dirty="0" smtClean="0"/>
              <a:t>   (Centrifugal pump mixing system)</a:t>
            </a:r>
          </a:p>
          <a:p>
            <a:pPr>
              <a:buNone/>
            </a:pPr>
            <a:endParaRPr lang="en-US" sz="2600" dirty="0" smtClean="0"/>
          </a:p>
          <a:p>
            <a:pPr marL="514350" indent="-514350">
              <a:buAutoNum type="arabicParenR"/>
            </a:pPr>
            <a:r>
              <a:rPr lang="en-US" dirty="0" smtClean="0"/>
              <a:t>Feasible rotating speed: ~45-75 rpm</a:t>
            </a:r>
          </a:p>
          <a:p>
            <a:pPr marL="514350" indent="-514350">
              <a:buAutoNum type="arabicParenR"/>
            </a:pPr>
            <a:r>
              <a:rPr lang="en-US" dirty="0" smtClean="0"/>
              <a:t>Mixing time: ~140-10 s (new pump)</a:t>
            </a:r>
          </a:p>
          <a:p>
            <a:pPr marL="514350" indent="-514350">
              <a:buAutoNum type="arabicParenR"/>
            </a:pPr>
            <a:r>
              <a:rPr lang="en-US" dirty="0" smtClean="0"/>
              <a:t>New pump seems to work better than old one, sealing is important.</a:t>
            </a:r>
          </a:p>
          <a:p>
            <a:pPr>
              <a:buNone/>
            </a:pPr>
            <a:endParaRPr lang="en-US" dirty="0" smtClean="0"/>
          </a:p>
          <a:p>
            <a:pPr>
              <a:buNone/>
            </a:pPr>
            <a:endParaRPr lang="en-US" dirty="0" smtClean="0"/>
          </a:p>
          <a:p>
            <a:pPr>
              <a:buNone/>
            </a:pPr>
            <a:endParaRPr lang="en-US" sz="2400" dirty="0" smtClean="0"/>
          </a:p>
          <a:p>
            <a:endParaRPr lang="en-US" dirty="0"/>
          </a:p>
        </p:txBody>
      </p:sp>
      <p:pic>
        <p:nvPicPr>
          <p:cNvPr id="7"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Experiment and Results</a:t>
            </a:r>
            <a:endParaRPr lang="en-US" dirty="0"/>
          </a:p>
        </p:txBody>
      </p:sp>
      <p:sp>
        <p:nvSpPr>
          <p:cNvPr id="3" name="内容占位符 2"/>
          <p:cNvSpPr>
            <a:spLocks noGrp="1"/>
          </p:cNvSpPr>
          <p:nvPr>
            <p:ph idx="1"/>
          </p:nvPr>
        </p:nvSpPr>
        <p:spPr/>
        <p:txBody>
          <a:bodyPr/>
          <a:lstStyle/>
          <a:p>
            <a:r>
              <a:rPr lang="en-US" b="1" dirty="0" smtClean="0"/>
              <a:t>Hydrometer measurement</a:t>
            </a:r>
          </a:p>
          <a:p>
            <a:pPr>
              <a:buNone/>
            </a:pPr>
            <a:r>
              <a:rPr lang="en-US" dirty="0" smtClean="0"/>
              <a:t>    </a:t>
            </a:r>
            <a:r>
              <a:rPr lang="en-US" sz="2400" dirty="0" smtClean="0"/>
              <a:t>1)standard curve of hydrometer:   sugar concentration Vs. relative density</a:t>
            </a:r>
          </a:p>
          <a:p>
            <a:pPr>
              <a:buNone/>
            </a:pPr>
            <a:endParaRPr lang="en-US" sz="2400" dirty="0" smtClean="0"/>
          </a:p>
        </p:txBody>
      </p:sp>
      <p:graphicFrame>
        <p:nvGraphicFramePr>
          <p:cNvPr id="5" name="图表 4"/>
          <p:cNvGraphicFramePr/>
          <p:nvPr/>
        </p:nvGraphicFramePr>
        <p:xfrm>
          <a:off x="1115616" y="3645024"/>
          <a:ext cx="6336704" cy="2808312"/>
        </p:xfrm>
        <a:graphic>
          <a:graphicData uri="http://schemas.openxmlformats.org/drawingml/2006/chart">
            <c:chart xmlns:c="http://schemas.openxmlformats.org/drawingml/2006/chart" xmlns:r="http://schemas.openxmlformats.org/officeDocument/2006/relationships" r:id="rId2"/>
          </a:graphicData>
        </a:graphic>
      </p:graphicFrame>
      <p:pic>
        <p:nvPicPr>
          <p:cNvPr id="7"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Experiment and Results</a:t>
            </a:r>
            <a:endParaRPr lang="en-US" dirty="0"/>
          </a:p>
        </p:txBody>
      </p:sp>
      <p:sp>
        <p:nvSpPr>
          <p:cNvPr id="3" name="内容占位符 2"/>
          <p:cNvSpPr>
            <a:spLocks noGrp="1"/>
          </p:cNvSpPr>
          <p:nvPr>
            <p:ph idx="1"/>
          </p:nvPr>
        </p:nvSpPr>
        <p:spPr>
          <a:xfrm>
            <a:off x="467544" y="2332037"/>
            <a:ext cx="5472608" cy="4525963"/>
          </a:xfrm>
        </p:spPr>
        <p:txBody>
          <a:bodyPr/>
          <a:lstStyle/>
          <a:p>
            <a:r>
              <a:rPr lang="en-US" b="1" dirty="0" smtClean="0"/>
              <a:t>Hydrometer measurement</a:t>
            </a:r>
          </a:p>
          <a:p>
            <a:pPr>
              <a:buNone/>
            </a:pPr>
            <a:r>
              <a:rPr lang="en-US" dirty="0" smtClean="0"/>
              <a:t>    </a:t>
            </a:r>
            <a:r>
              <a:rPr lang="en-US" sz="2400" dirty="0" smtClean="0"/>
              <a:t>2) right after mixing, we used a hydrometer to measure the relative density of the mixed solution.</a:t>
            </a:r>
          </a:p>
          <a:p>
            <a:pPr>
              <a:buNone/>
            </a:pPr>
            <a:endParaRPr lang="en-US" sz="2400" dirty="0" smtClean="0"/>
          </a:p>
          <a:p>
            <a:pPr>
              <a:buNone/>
            </a:pPr>
            <a:endParaRPr lang="en-US" sz="2400" dirty="0" smtClean="0"/>
          </a:p>
          <a:p>
            <a:pPr>
              <a:buNone/>
            </a:pPr>
            <a:endParaRPr lang="en-US" sz="2400" dirty="0" smtClean="0"/>
          </a:p>
        </p:txBody>
      </p:sp>
      <p:pic>
        <p:nvPicPr>
          <p:cNvPr id="5" name="Content Placeholder 5" descr="100_2545.JPG"/>
          <p:cNvPicPr>
            <a:picLocks noChangeAspect="1"/>
          </p:cNvPicPr>
          <p:nvPr/>
        </p:nvPicPr>
        <p:blipFill>
          <a:blip r:embed="rId2" cstate="print">
            <a:extLst>
              <a:ext uri="{28A0092B-C50C-407E-A947-70E740481C1C}">
                <a14:useLocalDpi xmlns:a14="http://schemas.microsoft.com/office/drawing/2010/main" xmlns="" val="0"/>
              </a:ext>
            </a:extLst>
          </a:blip>
          <a:srcRect l="-71236" r="-71236"/>
          <a:stretch>
            <a:fillRect/>
          </a:stretch>
        </p:blipFill>
        <p:spPr>
          <a:xfrm>
            <a:off x="4182749" y="2636912"/>
            <a:ext cx="6365915" cy="3501008"/>
          </a:xfrm>
          <a:prstGeom prst="rect">
            <a:avLst/>
          </a:prstGeom>
        </p:spPr>
      </p:pic>
      <p:pic>
        <p:nvPicPr>
          <p:cNvPr id="7"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908720"/>
            <a:ext cx="8229600" cy="1066800"/>
          </a:xfrm>
        </p:spPr>
        <p:txBody>
          <a:bodyPr/>
          <a:lstStyle/>
          <a:p>
            <a:r>
              <a:rPr lang="en-US" dirty="0" smtClean="0"/>
              <a:t>Experiment and Results</a:t>
            </a:r>
            <a:endParaRPr lang="en-US" dirty="0"/>
          </a:p>
        </p:txBody>
      </p:sp>
      <p:sp>
        <p:nvSpPr>
          <p:cNvPr id="3" name="内容占位符 2"/>
          <p:cNvSpPr>
            <a:spLocks noGrp="1"/>
          </p:cNvSpPr>
          <p:nvPr>
            <p:ph idx="1"/>
          </p:nvPr>
        </p:nvSpPr>
        <p:spPr>
          <a:xfrm>
            <a:off x="467544" y="1916833"/>
            <a:ext cx="5688632" cy="4464496"/>
          </a:xfrm>
        </p:spPr>
        <p:txBody>
          <a:bodyPr/>
          <a:lstStyle/>
          <a:p>
            <a:r>
              <a:rPr lang="en-US" b="1" dirty="0" smtClean="0"/>
              <a:t>Hydrometer measurement</a:t>
            </a:r>
          </a:p>
          <a:p>
            <a:pPr>
              <a:buNone/>
            </a:pPr>
            <a:r>
              <a:rPr lang="en-US" dirty="0" smtClean="0"/>
              <a:t>    </a:t>
            </a:r>
            <a:r>
              <a:rPr lang="en-US" sz="2400" dirty="0" smtClean="0"/>
              <a:t>measured relative density of the solution after mixing </a:t>
            </a:r>
            <a:r>
              <a:rPr lang="en-US" sz="2400" dirty="0" smtClean="0">
                <a:solidFill>
                  <a:srgbClr val="FF0000"/>
                </a:solidFill>
              </a:rPr>
              <a:t>= 1.012</a:t>
            </a:r>
            <a:r>
              <a:rPr lang="en-US" sz="2400" dirty="0" smtClean="0"/>
              <a:t>,    very close to theoretical value calculated from standard curve </a:t>
            </a:r>
            <a:r>
              <a:rPr lang="en-US" sz="2400" dirty="0" smtClean="0">
                <a:solidFill>
                  <a:srgbClr val="FF0000"/>
                </a:solidFill>
              </a:rPr>
              <a:t>1.0114</a:t>
            </a:r>
            <a:r>
              <a:rPr lang="en-US" sz="2400" dirty="0" smtClean="0"/>
              <a:t> (if we assume the solution was fully mixed after mixing).</a:t>
            </a:r>
          </a:p>
          <a:p>
            <a:pPr>
              <a:buNone/>
            </a:pPr>
            <a:endParaRPr lang="en-US" sz="2400" b="1" dirty="0" smtClean="0"/>
          </a:p>
          <a:p>
            <a:pPr>
              <a:buNone/>
            </a:pPr>
            <a:r>
              <a:rPr lang="en-US" sz="2400" b="1" dirty="0" smtClean="0"/>
              <a:t>It indicates that:</a:t>
            </a:r>
          </a:p>
          <a:p>
            <a:pPr>
              <a:buNone/>
            </a:pPr>
            <a:r>
              <a:rPr lang="en-US" sz="2400" dirty="0" smtClean="0"/>
              <a:t> hydrometer can be used to tell the mixing condition of water and sugar.</a:t>
            </a:r>
          </a:p>
          <a:p>
            <a:pPr>
              <a:buNone/>
            </a:pPr>
            <a:endParaRPr lang="en-US" sz="2400" dirty="0" smtClean="0"/>
          </a:p>
          <a:p>
            <a:pPr>
              <a:buNone/>
            </a:pPr>
            <a:endParaRPr lang="en-US" sz="2400" dirty="0" smtClean="0"/>
          </a:p>
          <a:p>
            <a:pPr>
              <a:buNone/>
            </a:pPr>
            <a:endParaRPr lang="en-US" sz="2400" dirty="0" smtClean="0"/>
          </a:p>
        </p:txBody>
      </p:sp>
      <p:pic>
        <p:nvPicPr>
          <p:cNvPr id="5" name="Content Placeholder 5" descr="100_2545.JPG"/>
          <p:cNvPicPr>
            <a:picLocks noChangeAspect="1"/>
          </p:cNvPicPr>
          <p:nvPr/>
        </p:nvPicPr>
        <p:blipFill>
          <a:blip r:embed="rId2" cstate="print">
            <a:extLst>
              <a:ext uri="{28A0092B-C50C-407E-A947-70E740481C1C}">
                <a14:useLocalDpi xmlns:a14="http://schemas.microsoft.com/office/drawing/2010/main" xmlns="" val="0"/>
              </a:ext>
            </a:extLst>
          </a:blip>
          <a:srcRect l="-71236" r="-71236"/>
          <a:stretch>
            <a:fillRect/>
          </a:stretch>
        </p:blipFill>
        <p:spPr>
          <a:xfrm>
            <a:off x="4211960" y="2492896"/>
            <a:ext cx="6365915" cy="3501008"/>
          </a:xfrm>
          <a:prstGeom prst="rect">
            <a:avLst/>
          </a:prstGeom>
        </p:spPr>
      </p:pic>
      <p:pic>
        <p:nvPicPr>
          <p:cNvPr id="8"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692696"/>
            <a:ext cx="8229600" cy="1066800"/>
          </a:xfrm>
        </p:spPr>
        <p:txBody>
          <a:bodyPr/>
          <a:lstStyle/>
          <a:p>
            <a:r>
              <a:rPr lang="en-US" dirty="0" smtClean="0"/>
              <a:t>New Idea: Bicycle Mixer Design </a:t>
            </a:r>
            <a:endParaRPr lang="en-US" dirty="0"/>
          </a:p>
        </p:txBody>
      </p:sp>
      <p:pic>
        <p:nvPicPr>
          <p:cNvPr id="7"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graphicFrame>
        <p:nvGraphicFramePr>
          <p:cNvPr id="1026" name="Object 2"/>
          <p:cNvGraphicFramePr>
            <a:graphicFrameLocks noChangeAspect="1"/>
          </p:cNvGraphicFramePr>
          <p:nvPr/>
        </p:nvGraphicFramePr>
        <p:xfrm>
          <a:off x="755576" y="1628800"/>
          <a:ext cx="7488832" cy="4627864"/>
        </p:xfrm>
        <a:graphic>
          <a:graphicData uri="http://schemas.openxmlformats.org/presentationml/2006/ole">
            <p:oleObj spid="_x0000_s1026" name="BMP 图像" r:id="rId4" imgW="11545912" imgH="7133333" progId="PBrush">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Grp="1" noChangeAspect="1" noChangeArrowheads="1"/>
          </p:cNvPicPr>
          <p:nvPr>
            <p:ph idx="1"/>
          </p:nvPr>
        </p:nvPicPr>
        <p:blipFill>
          <a:blip r:embed="rId2" cstate="print"/>
          <a:srcRect/>
          <a:stretch>
            <a:fillRect/>
          </a:stretch>
        </p:blipFill>
        <p:spPr bwMode="auto">
          <a:xfrm>
            <a:off x="-540568" y="980728"/>
            <a:ext cx="10292823" cy="5388406"/>
          </a:xfrm>
          <a:prstGeom prst="rect">
            <a:avLst/>
          </a:prstGeom>
          <a:noFill/>
          <a:ln w="9525">
            <a:noFill/>
            <a:miter lim="800000"/>
            <a:headEnd/>
            <a:tailEnd/>
          </a:ln>
          <a:effectLst/>
        </p:spPr>
      </p:pic>
      <p:pic>
        <p:nvPicPr>
          <p:cNvPr id="5"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692696"/>
            <a:ext cx="8229600" cy="1066800"/>
          </a:xfrm>
        </p:spPr>
        <p:txBody>
          <a:bodyPr/>
          <a:lstStyle/>
          <a:p>
            <a:r>
              <a:rPr lang="en-US" dirty="0" smtClean="0"/>
              <a:t>New Idea: Bicycle Mixer Design</a:t>
            </a:r>
            <a:endParaRPr lang="en-US" dirty="0"/>
          </a:p>
        </p:txBody>
      </p:sp>
      <p:sp>
        <p:nvSpPr>
          <p:cNvPr id="3" name="内容占位符 2"/>
          <p:cNvSpPr>
            <a:spLocks noGrp="1"/>
          </p:cNvSpPr>
          <p:nvPr>
            <p:ph idx="1"/>
          </p:nvPr>
        </p:nvSpPr>
        <p:spPr>
          <a:xfrm>
            <a:off x="395536" y="1700808"/>
            <a:ext cx="8229600" cy="4781128"/>
          </a:xfrm>
        </p:spPr>
        <p:txBody>
          <a:bodyPr>
            <a:normAutofit fontScale="92500"/>
          </a:bodyPr>
          <a:lstStyle/>
          <a:p>
            <a:r>
              <a:rPr lang="en-US" b="1" dirty="0" smtClean="0"/>
              <a:t>Advantages</a:t>
            </a:r>
            <a:r>
              <a:rPr lang="en-US" dirty="0" smtClean="0"/>
              <a:t>:</a:t>
            </a:r>
          </a:p>
          <a:p>
            <a:pPr>
              <a:buNone/>
            </a:pPr>
            <a:r>
              <a:rPr lang="en-US" dirty="0" smtClean="0"/>
              <a:t>    </a:t>
            </a:r>
            <a:r>
              <a:rPr lang="en-US" sz="2600" dirty="0" smtClean="0"/>
              <a:t>-cycling: high efficient way to do work;  </a:t>
            </a:r>
          </a:p>
          <a:p>
            <a:pPr>
              <a:buNone/>
            </a:pPr>
            <a:r>
              <a:rPr lang="en-US" sz="2600" dirty="0" smtClean="0"/>
              <a:t>    -legs provide power, easier for operation than hands;</a:t>
            </a:r>
          </a:p>
          <a:p>
            <a:pPr>
              <a:buNone/>
            </a:pPr>
            <a:r>
              <a:rPr lang="en-US" sz="2600" dirty="0" smtClean="0"/>
              <a:t>    -axial impellers: both vertical and horizontal direction mixing</a:t>
            </a:r>
          </a:p>
          <a:p>
            <a:pPr>
              <a:buNone/>
            </a:pPr>
            <a:endParaRPr lang="en-US" dirty="0" smtClean="0"/>
          </a:p>
          <a:p>
            <a:r>
              <a:rPr lang="en-US" b="1" dirty="0" smtClean="0"/>
              <a:t>Problems to be considered</a:t>
            </a:r>
            <a:r>
              <a:rPr lang="en-US" dirty="0" smtClean="0"/>
              <a:t>:</a:t>
            </a:r>
          </a:p>
          <a:p>
            <a:pPr>
              <a:buNone/>
            </a:pPr>
            <a:r>
              <a:rPr lang="en-US" sz="2600" dirty="0" smtClean="0"/>
              <a:t>    -choosing cost-effective and anticorrosion materials;</a:t>
            </a:r>
          </a:p>
          <a:p>
            <a:pPr>
              <a:buNone/>
            </a:pPr>
            <a:r>
              <a:rPr lang="en-US" sz="2600" dirty="0" smtClean="0"/>
              <a:t>    -fixing the device underwater, </a:t>
            </a:r>
          </a:p>
          <a:p>
            <a:pPr>
              <a:buNone/>
            </a:pPr>
            <a:r>
              <a:rPr lang="en-US" sz="2600" dirty="0" smtClean="0"/>
              <a:t>    -lots of design details to be decided, etc.</a:t>
            </a:r>
          </a:p>
          <a:p>
            <a:pPr>
              <a:buNone/>
            </a:pPr>
            <a:r>
              <a:rPr lang="en-US" dirty="0" smtClean="0"/>
              <a:t>   </a:t>
            </a:r>
          </a:p>
        </p:txBody>
      </p:sp>
      <p:pic>
        <p:nvPicPr>
          <p:cNvPr id="5" name="Picture 5" descr="b"/>
          <p:cNvPicPr>
            <a:picLocks noChangeAspect="1" noChangeArrowheads="1"/>
          </p:cNvPicPr>
          <p:nvPr/>
        </p:nvPicPr>
        <p:blipFill>
          <a:blip r:embed="rId2" cstate="print"/>
          <a:srcRect/>
          <a:stretch>
            <a:fillRect/>
          </a:stretch>
        </p:blipFill>
        <p:spPr bwMode="auto">
          <a:xfrm>
            <a:off x="7209971" y="6310482"/>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836712"/>
            <a:ext cx="8229600" cy="1066800"/>
          </a:xfrm>
        </p:spPr>
        <p:txBody>
          <a:bodyPr/>
          <a:lstStyle/>
          <a:p>
            <a:r>
              <a:rPr lang="en-US" dirty="0" smtClean="0"/>
              <a:t>Suggestion on Future Work</a:t>
            </a:r>
            <a:endParaRPr lang="en-US" dirty="0"/>
          </a:p>
        </p:txBody>
      </p:sp>
      <p:sp>
        <p:nvSpPr>
          <p:cNvPr id="3" name="内容占位符 2"/>
          <p:cNvSpPr>
            <a:spLocks noGrp="1"/>
          </p:cNvSpPr>
          <p:nvPr>
            <p:ph idx="1"/>
          </p:nvPr>
        </p:nvSpPr>
        <p:spPr>
          <a:xfrm>
            <a:off x="395536" y="1916832"/>
            <a:ext cx="8229600" cy="4325112"/>
          </a:xfrm>
        </p:spPr>
        <p:txBody>
          <a:bodyPr>
            <a:normAutofit fontScale="92500" lnSpcReduction="10000"/>
          </a:bodyPr>
          <a:lstStyle/>
          <a:p>
            <a:r>
              <a:rPr lang="en-US" b="1" dirty="0" smtClean="0"/>
              <a:t>Centrifugal pump mixing system:</a:t>
            </a:r>
          </a:p>
          <a:p>
            <a:pPr>
              <a:buNone/>
            </a:pPr>
            <a:r>
              <a:rPr lang="en-US" sz="2600" dirty="0" smtClean="0"/>
              <a:t>    -add baffles or impellers to improve mixing efficiency;</a:t>
            </a:r>
          </a:p>
          <a:p>
            <a:pPr>
              <a:buNone/>
            </a:pPr>
            <a:r>
              <a:rPr lang="en-US" sz="2600" dirty="0" smtClean="0"/>
              <a:t>    -scale up to see how the system works;</a:t>
            </a:r>
          </a:p>
          <a:p>
            <a:pPr>
              <a:buNone/>
            </a:pPr>
            <a:r>
              <a:rPr lang="en-US" sz="2600" dirty="0" smtClean="0"/>
              <a:t>    -provide a rotating guideline for stock tank mixing operators(by doing experiments and math work, to figure out the relationship between rotating speed and mixing time), such as stirring time needed at certain rotating speed, etc.</a:t>
            </a:r>
          </a:p>
          <a:p>
            <a:pPr>
              <a:buNone/>
            </a:pPr>
            <a:r>
              <a:rPr lang="en-US" dirty="0" smtClean="0"/>
              <a:t>    </a:t>
            </a:r>
          </a:p>
          <a:p>
            <a:r>
              <a:rPr lang="en-US" b="1" dirty="0" smtClean="0"/>
              <a:t>New design ideas:</a:t>
            </a:r>
          </a:p>
          <a:p>
            <a:pPr>
              <a:buNone/>
            </a:pPr>
            <a:r>
              <a:rPr lang="en-US" dirty="0" smtClean="0"/>
              <a:t>     </a:t>
            </a:r>
            <a:r>
              <a:rPr lang="en-US" sz="2600" dirty="0" smtClean="0"/>
              <a:t>-continue on our bicycle idea or other ideas if needed</a:t>
            </a:r>
            <a:endParaRPr lang="en-US" sz="2600" dirty="0"/>
          </a:p>
        </p:txBody>
      </p:sp>
      <p:pic>
        <p:nvPicPr>
          <p:cNvPr id="5"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95536" y="2276872"/>
            <a:ext cx="8229600" cy="2088232"/>
          </a:xfrm>
        </p:spPr>
        <p:txBody>
          <a:bodyPr>
            <a:normAutofit/>
          </a:bodyPr>
          <a:lstStyle/>
          <a:p>
            <a:pPr algn="ctr"/>
            <a:r>
              <a:rPr lang="en-US" dirty="0" smtClean="0"/>
              <a:t>Thank You! </a:t>
            </a:r>
            <a:br>
              <a:rPr lang="en-US" dirty="0" smtClean="0"/>
            </a:br>
            <a:r>
              <a:rPr lang="en-US" dirty="0" smtClean="0"/>
              <a:t>Questions?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Outline</a:t>
            </a:r>
            <a:endParaRPr lang="en-US" dirty="0"/>
          </a:p>
        </p:txBody>
      </p:sp>
      <p:sp>
        <p:nvSpPr>
          <p:cNvPr id="3" name="内容占位符 2"/>
          <p:cNvSpPr>
            <a:spLocks noGrp="1"/>
          </p:cNvSpPr>
          <p:nvPr>
            <p:ph idx="1"/>
          </p:nvPr>
        </p:nvSpPr>
        <p:spPr/>
        <p:txBody>
          <a:bodyPr/>
          <a:lstStyle/>
          <a:p>
            <a:r>
              <a:rPr lang="en-US" dirty="0" smtClean="0">
                <a:hlinkClick r:id="rId2" action="ppaction://hlinksldjump"/>
              </a:rPr>
              <a:t>Introduction</a:t>
            </a:r>
            <a:endParaRPr lang="en-US" dirty="0" smtClean="0"/>
          </a:p>
          <a:p>
            <a:r>
              <a:rPr lang="en-US" dirty="0" smtClean="0">
                <a:hlinkClick r:id="rId3" action="ppaction://hlinksldjump"/>
              </a:rPr>
              <a:t>Experiment and results</a:t>
            </a:r>
            <a:endParaRPr lang="en-US" dirty="0" smtClean="0"/>
          </a:p>
          <a:p>
            <a:pPr>
              <a:buNone/>
            </a:pPr>
            <a:r>
              <a:rPr lang="en-US" dirty="0" smtClean="0"/>
              <a:t>    --</a:t>
            </a:r>
            <a:r>
              <a:rPr lang="en-US" dirty="0" smtClean="0">
                <a:hlinkClick r:id="rId4" action="ppaction://hlinksldjump"/>
              </a:rPr>
              <a:t>mixing experiment</a:t>
            </a:r>
            <a:endParaRPr lang="en-US" dirty="0" smtClean="0"/>
          </a:p>
          <a:p>
            <a:pPr>
              <a:buNone/>
            </a:pPr>
            <a:r>
              <a:rPr lang="en-US" dirty="0" smtClean="0"/>
              <a:t>    --</a:t>
            </a:r>
            <a:r>
              <a:rPr lang="en-US" dirty="0" smtClean="0">
                <a:hlinkClick r:id="rId5" action="ppaction://hlinksldjump"/>
              </a:rPr>
              <a:t>hydrometer measurement</a:t>
            </a:r>
            <a:endParaRPr lang="en-US" dirty="0" smtClean="0"/>
          </a:p>
          <a:p>
            <a:r>
              <a:rPr lang="en-US" dirty="0" smtClean="0">
                <a:hlinkClick r:id="rId6" action="ppaction://hlinksldjump"/>
              </a:rPr>
              <a:t>New Idea: bicycle mixer design</a:t>
            </a:r>
            <a:endParaRPr lang="en-US" dirty="0" smtClean="0"/>
          </a:p>
          <a:p>
            <a:r>
              <a:rPr lang="en-US" dirty="0" smtClean="0">
                <a:hlinkClick r:id="rId7" action="ppaction://hlinksldjump"/>
              </a:rPr>
              <a:t>Suggestion on future work</a:t>
            </a:r>
            <a:endParaRPr lang="en-US" dirty="0" smtClean="0"/>
          </a:p>
          <a:p>
            <a:endParaRPr lang="en-US" dirty="0" smtClean="0"/>
          </a:p>
          <a:p>
            <a:endParaRPr lang="en-US" dirty="0" smtClean="0"/>
          </a:p>
          <a:p>
            <a:endParaRPr lang="en-US" dirty="0" smtClean="0"/>
          </a:p>
          <a:p>
            <a:endParaRPr lang="en-US" dirty="0"/>
          </a:p>
        </p:txBody>
      </p:sp>
      <p:pic>
        <p:nvPicPr>
          <p:cNvPr id="4" name="Picture 5" descr="b"/>
          <p:cNvPicPr>
            <a:picLocks noChangeAspect="1" noChangeArrowheads="1"/>
          </p:cNvPicPr>
          <p:nvPr/>
        </p:nvPicPr>
        <p:blipFill>
          <a:blip r:embed="rId8" cstate="print"/>
          <a:srcRect/>
          <a:stretch>
            <a:fillRect/>
          </a:stretch>
        </p:blipFill>
        <p:spPr bwMode="auto">
          <a:xfrm>
            <a:off x="7209971" y="6237312"/>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836712"/>
            <a:ext cx="8229600" cy="1066800"/>
          </a:xfrm>
        </p:spPr>
        <p:txBody>
          <a:bodyPr/>
          <a:lstStyle/>
          <a:p>
            <a:r>
              <a:rPr lang="en-US" dirty="0" smtClean="0"/>
              <a:t>Introduction</a:t>
            </a:r>
            <a:endParaRPr lang="en-US" dirty="0"/>
          </a:p>
        </p:txBody>
      </p:sp>
      <p:sp>
        <p:nvSpPr>
          <p:cNvPr id="3" name="内容占位符 2"/>
          <p:cNvSpPr>
            <a:spLocks noGrp="1"/>
          </p:cNvSpPr>
          <p:nvPr>
            <p:ph idx="1"/>
          </p:nvPr>
        </p:nvSpPr>
        <p:spPr>
          <a:xfrm>
            <a:off x="539552" y="1916832"/>
            <a:ext cx="8229600" cy="4325112"/>
          </a:xfrm>
        </p:spPr>
        <p:txBody>
          <a:bodyPr>
            <a:normAutofit/>
          </a:bodyPr>
          <a:lstStyle/>
          <a:p>
            <a:r>
              <a:rPr lang="en-US" dirty="0" smtClean="0"/>
              <a:t>current “Stock Mixing Tank” :</a:t>
            </a:r>
          </a:p>
          <a:p>
            <a:pPr>
              <a:buNone/>
            </a:pPr>
            <a:r>
              <a:rPr lang="en-US" sz="2400" dirty="0" smtClean="0"/>
              <a:t>    Tanks holding homogenized solutions of coagulants(</a:t>
            </a:r>
            <a:r>
              <a:rPr lang="en-US" sz="2400" dirty="0" err="1" smtClean="0"/>
              <a:t>PACl</a:t>
            </a:r>
            <a:r>
              <a:rPr lang="en-US" sz="2400" dirty="0" smtClean="0"/>
              <a:t>) for flocculation</a:t>
            </a:r>
          </a:p>
          <a:p>
            <a:pPr>
              <a:buNone/>
            </a:pPr>
            <a:r>
              <a:rPr lang="en-US" sz="2400" dirty="0" smtClean="0"/>
              <a:t>    Tank Volume: 55 gallons, or </a:t>
            </a:r>
            <a:r>
              <a:rPr lang="en-US" sz="2400" dirty="0" err="1" smtClean="0"/>
              <a:t>Rotoplas</a:t>
            </a:r>
            <a:r>
              <a:rPr lang="en-US" sz="2400" dirty="0" smtClean="0"/>
              <a:t> (200 gallons)</a:t>
            </a:r>
          </a:p>
          <a:p>
            <a:pPr>
              <a:buNone/>
            </a:pPr>
            <a:r>
              <a:rPr lang="en-US" sz="2400" dirty="0" smtClean="0"/>
              <a:t>     </a:t>
            </a:r>
          </a:p>
          <a:p>
            <a:pPr>
              <a:buNone/>
            </a:pPr>
            <a:endParaRPr lang="en-US" sz="2400" dirty="0" smtClean="0"/>
          </a:p>
          <a:p>
            <a:pPr>
              <a:buNone/>
            </a:pPr>
            <a:endParaRPr lang="en-US" sz="2400" dirty="0" smtClean="0"/>
          </a:p>
        </p:txBody>
      </p:sp>
      <p:pic>
        <p:nvPicPr>
          <p:cNvPr id="4" name="Picture 6" descr="DSCN1188.JPG"/>
          <p:cNvPicPr>
            <a:picLocks noChangeAspect="1"/>
          </p:cNvPicPr>
          <p:nvPr/>
        </p:nvPicPr>
        <p:blipFill>
          <a:blip r:embed="rId2" cstate="print"/>
          <a:stretch>
            <a:fillRect/>
          </a:stretch>
        </p:blipFill>
        <p:spPr>
          <a:xfrm>
            <a:off x="755576" y="3645024"/>
            <a:ext cx="3860800" cy="2895600"/>
          </a:xfrm>
          <a:prstGeom prst="rect">
            <a:avLst/>
          </a:prstGeom>
        </p:spPr>
      </p:pic>
      <p:pic>
        <p:nvPicPr>
          <p:cNvPr id="5" name="Picture 7" descr="IMG_4174.JPG"/>
          <p:cNvPicPr>
            <a:picLocks noChangeAspect="1"/>
          </p:cNvPicPr>
          <p:nvPr/>
        </p:nvPicPr>
        <p:blipFill>
          <a:blip r:embed="rId3" cstate="print"/>
          <a:stretch>
            <a:fillRect/>
          </a:stretch>
        </p:blipFill>
        <p:spPr>
          <a:xfrm>
            <a:off x="4716016" y="3645024"/>
            <a:ext cx="4343400" cy="2895600"/>
          </a:xfrm>
          <a:prstGeom prst="rect">
            <a:avLst/>
          </a:prstGeom>
        </p:spPr>
      </p:pic>
      <p:pic>
        <p:nvPicPr>
          <p:cNvPr id="6" name="Picture 5" descr="b"/>
          <p:cNvPicPr>
            <a:picLocks noChangeAspect="1" noChangeArrowheads="1"/>
          </p:cNvPicPr>
          <p:nvPr/>
        </p:nvPicPr>
        <p:blipFill>
          <a:blip r:embed="rId4"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Introduction</a:t>
            </a:r>
            <a:endParaRPr lang="en-US" dirty="0"/>
          </a:p>
        </p:txBody>
      </p:sp>
      <p:sp>
        <p:nvSpPr>
          <p:cNvPr id="3" name="内容占位符 2"/>
          <p:cNvSpPr>
            <a:spLocks noGrp="1"/>
          </p:cNvSpPr>
          <p:nvPr>
            <p:ph idx="1"/>
          </p:nvPr>
        </p:nvSpPr>
        <p:spPr/>
        <p:txBody>
          <a:bodyPr>
            <a:normAutofit/>
          </a:bodyPr>
          <a:lstStyle/>
          <a:p>
            <a:r>
              <a:rPr lang="en-US" dirty="0" smtClean="0"/>
              <a:t>Main purpose:</a:t>
            </a:r>
          </a:p>
          <a:p>
            <a:pPr>
              <a:buNone/>
            </a:pPr>
            <a:r>
              <a:rPr lang="en-US" dirty="0" smtClean="0"/>
              <a:t>     1) design high efficiency human power mixing system</a:t>
            </a:r>
          </a:p>
          <a:p>
            <a:pPr>
              <a:buNone/>
            </a:pPr>
            <a:r>
              <a:rPr lang="en-US" dirty="0" smtClean="0"/>
              <a:t>     2) find better methods to tell when the solution is fully mixed</a:t>
            </a:r>
          </a:p>
          <a:p>
            <a:pPr>
              <a:buNone/>
            </a:pPr>
            <a:endParaRPr lang="en-US" sz="2400" dirty="0" smtClean="0"/>
          </a:p>
          <a:p>
            <a:pPr>
              <a:buNone/>
            </a:pPr>
            <a:r>
              <a:rPr lang="en-US" sz="2400" dirty="0" smtClean="0"/>
              <a:t>    As currently, operators only use hands to do mixing work and have to inspect visually to judge whether the solution is saturated or not.</a:t>
            </a:r>
          </a:p>
          <a:p>
            <a:pPr>
              <a:buNone/>
            </a:pPr>
            <a:endParaRPr lang="en-US" dirty="0" smtClean="0"/>
          </a:p>
        </p:txBody>
      </p:sp>
      <p:pic>
        <p:nvPicPr>
          <p:cNvPr id="4"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476672"/>
            <a:ext cx="8229600" cy="1066800"/>
          </a:xfrm>
        </p:spPr>
        <p:txBody>
          <a:bodyPr/>
          <a:lstStyle/>
          <a:p>
            <a:r>
              <a:rPr lang="en-US" dirty="0" smtClean="0"/>
              <a:t>Experiment and Results</a:t>
            </a:r>
            <a:endParaRPr lang="en-US" dirty="0"/>
          </a:p>
        </p:txBody>
      </p:sp>
      <p:sp>
        <p:nvSpPr>
          <p:cNvPr id="3" name="内容占位符 2"/>
          <p:cNvSpPr>
            <a:spLocks noGrp="1"/>
          </p:cNvSpPr>
          <p:nvPr>
            <p:ph idx="1"/>
          </p:nvPr>
        </p:nvSpPr>
        <p:spPr>
          <a:xfrm>
            <a:off x="0" y="1484784"/>
            <a:ext cx="8435280" cy="1872208"/>
          </a:xfrm>
        </p:spPr>
        <p:txBody>
          <a:bodyPr>
            <a:normAutofit fontScale="92500" lnSpcReduction="10000"/>
          </a:bodyPr>
          <a:lstStyle/>
          <a:p>
            <a:r>
              <a:rPr lang="en-US" b="1" dirty="0" smtClean="0"/>
              <a:t>Experiment devices &amp; materials:</a:t>
            </a:r>
          </a:p>
          <a:p>
            <a:pPr>
              <a:buNone/>
            </a:pPr>
            <a:r>
              <a:rPr lang="en-US" sz="2400" dirty="0" smtClean="0"/>
              <a:t>     scaled-down clear PVC vessel (22L),</a:t>
            </a:r>
          </a:p>
          <a:p>
            <a:pPr>
              <a:buNone/>
            </a:pPr>
            <a:r>
              <a:rPr lang="en-US" sz="2400" dirty="0" smtClean="0"/>
              <a:t>     mixing system(centrifugal pump made of clear PVC),</a:t>
            </a:r>
          </a:p>
          <a:p>
            <a:pPr>
              <a:buNone/>
            </a:pPr>
            <a:r>
              <a:rPr lang="en-US" sz="2400" dirty="0" smtClean="0"/>
              <a:t>     hydrometer,</a:t>
            </a:r>
          </a:p>
          <a:p>
            <a:pPr>
              <a:buNone/>
            </a:pPr>
            <a:r>
              <a:rPr lang="en-US" sz="2400" dirty="0" smtClean="0"/>
              <a:t>     sugar(as representation of </a:t>
            </a:r>
            <a:r>
              <a:rPr lang="en-US" sz="2400" dirty="0" err="1" smtClean="0"/>
              <a:t>PACl</a:t>
            </a:r>
            <a:r>
              <a:rPr lang="en-US" sz="2400" dirty="0" smtClean="0"/>
              <a:t>), red staining agent</a:t>
            </a:r>
          </a:p>
          <a:p>
            <a:pPr>
              <a:buNone/>
            </a:pPr>
            <a:endParaRPr lang="en-US" dirty="0"/>
          </a:p>
        </p:txBody>
      </p:sp>
      <p:pic>
        <p:nvPicPr>
          <p:cNvPr id="5" name="Content Placeholder 3" descr="100_2539.JPG"/>
          <p:cNvPicPr>
            <a:picLocks noChangeAspect="1"/>
          </p:cNvPicPr>
          <p:nvPr/>
        </p:nvPicPr>
        <p:blipFill>
          <a:blip r:embed="rId2" cstate="print">
            <a:extLst>
              <a:ext uri="{28A0092B-C50C-407E-A947-70E740481C1C}">
                <a14:useLocalDpi xmlns:a14="http://schemas.microsoft.com/office/drawing/2010/main" xmlns="" val="0"/>
              </a:ext>
            </a:extLst>
          </a:blip>
          <a:srcRect l="-71236" r="-71236"/>
          <a:stretch>
            <a:fillRect/>
          </a:stretch>
        </p:blipFill>
        <p:spPr>
          <a:xfrm>
            <a:off x="1259632" y="3356992"/>
            <a:ext cx="6365915" cy="3501008"/>
          </a:xfrm>
          <a:prstGeom prst="rect">
            <a:avLst/>
          </a:prstGeom>
        </p:spPr>
      </p:pic>
      <p:pic>
        <p:nvPicPr>
          <p:cNvPr id="6" name="Content Placeholder 5" descr="100_2545.JPG"/>
          <p:cNvPicPr>
            <a:picLocks noChangeAspect="1"/>
          </p:cNvPicPr>
          <p:nvPr/>
        </p:nvPicPr>
        <p:blipFill>
          <a:blip r:embed="rId3" cstate="print">
            <a:extLst>
              <a:ext uri="{28A0092B-C50C-407E-A947-70E740481C1C}">
                <a14:useLocalDpi xmlns:a14="http://schemas.microsoft.com/office/drawing/2010/main" xmlns="" val="0"/>
              </a:ext>
            </a:extLst>
          </a:blip>
          <a:srcRect l="-71236" r="-71236"/>
          <a:stretch>
            <a:fillRect/>
          </a:stretch>
        </p:blipFill>
        <p:spPr>
          <a:xfrm>
            <a:off x="4211960" y="3356992"/>
            <a:ext cx="6365915" cy="3501008"/>
          </a:xfrm>
          <a:prstGeom prst="rect">
            <a:avLst/>
          </a:prstGeom>
        </p:spPr>
      </p:pic>
      <p:pic>
        <p:nvPicPr>
          <p:cNvPr id="7" name="Picture 7" descr="100_2521.JP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23528" y="3359696"/>
            <a:ext cx="2623728" cy="349830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620688"/>
            <a:ext cx="8229600" cy="1066800"/>
          </a:xfrm>
        </p:spPr>
        <p:txBody>
          <a:bodyPr/>
          <a:lstStyle/>
          <a:p>
            <a:r>
              <a:rPr lang="en-US" dirty="0" smtClean="0"/>
              <a:t>Experiment and Results</a:t>
            </a:r>
            <a:endParaRPr lang="en-US" dirty="0"/>
          </a:p>
        </p:txBody>
      </p:sp>
      <p:sp>
        <p:nvSpPr>
          <p:cNvPr id="3" name="内容占位符 2"/>
          <p:cNvSpPr>
            <a:spLocks noGrp="1"/>
          </p:cNvSpPr>
          <p:nvPr>
            <p:ph idx="1"/>
          </p:nvPr>
        </p:nvSpPr>
        <p:spPr>
          <a:xfrm>
            <a:off x="179512" y="1628800"/>
            <a:ext cx="8229600" cy="4325112"/>
          </a:xfrm>
        </p:spPr>
        <p:txBody>
          <a:bodyPr/>
          <a:lstStyle/>
          <a:p>
            <a:r>
              <a:rPr lang="en-US" dirty="0" smtClean="0"/>
              <a:t>Improvement on mixing system: </a:t>
            </a:r>
          </a:p>
          <a:p>
            <a:pPr>
              <a:buNone/>
            </a:pPr>
            <a:r>
              <a:rPr lang="en-US" sz="2400" dirty="0" smtClean="0"/>
              <a:t>    clear PVC – good for observation</a:t>
            </a:r>
          </a:p>
          <a:p>
            <a:pPr>
              <a:buNone/>
            </a:pPr>
            <a:r>
              <a:rPr lang="en-US" sz="2400" dirty="0" smtClean="0"/>
              <a:t>    bottom part better sealed – to reduce head loss</a:t>
            </a:r>
          </a:p>
          <a:p>
            <a:pPr>
              <a:buNone/>
            </a:pPr>
            <a:endParaRPr lang="en-US" dirty="0" smtClean="0"/>
          </a:p>
          <a:p>
            <a:endParaRPr lang="en-US" dirty="0"/>
          </a:p>
        </p:txBody>
      </p:sp>
      <p:pic>
        <p:nvPicPr>
          <p:cNvPr id="4" name="Content Placeholder 3" descr="100_2541.JPG"/>
          <p:cNvPicPr>
            <a:picLocks noChangeAspect="1"/>
          </p:cNvPicPr>
          <p:nvPr/>
        </p:nvPicPr>
        <p:blipFill>
          <a:blip r:embed="rId2" cstate="print">
            <a:extLst>
              <a:ext uri="{28A0092B-C50C-407E-A947-70E740481C1C}">
                <a14:useLocalDpi xmlns:a14="http://schemas.microsoft.com/office/drawing/2010/main" xmlns="" val="0"/>
              </a:ext>
            </a:extLst>
          </a:blip>
          <a:srcRect t="13336" b="13336"/>
          <a:stretch>
            <a:fillRect/>
          </a:stretch>
        </p:blipFill>
        <p:spPr>
          <a:xfrm>
            <a:off x="971600" y="3284984"/>
            <a:ext cx="5688632" cy="3128527"/>
          </a:xfrm>
          <a:prstGeom prst="rect">
            <a:avLst/>
          </a:prstGeom>
        </p:spPr>
      </p:pic>
      <p:pic>
        <p:nvPicPr>
          <p:cNvPr id="8"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620688"/>
            <a:ext cx="8229600" cy="1066800"/>
          </a:xfrm>
        </p:spPr>
        <p:txBody>
          <a:bodyPr/>
          <a:lstStyle/>
          <a:p>
            <a:r>
              <a:rPr lang="en-US" dirty="0" smtClean="0"/>
              <a:t>Experiment and Results</a:t>
            </a:r>
            <a:endParaRPr lang="en-US" dirty="0"/>
          </a:p>
        </p:txBody>
      </p:sp>
      <p:sp>
        <p:nvSpPr>
          <p:cNvPr id="3" name="内容占位符 2"/>
          <p:cNvSpPr>
            <a:spLocks noGrp="1"/>
          </p:cNvSpPr>
          <p:nvPr>
            <p:ph idx="1"/>
          </p:nvPr>
        </p:nvSpPr>
        <p:spPr>
          <a:xfrm>
            <a:off x="457200" y="1600200"/>
            <a:ext cx="4546848" cy="4781128"/>
          </a:xfrm>
        </p:spPr>
        <p:txBody>
          <a:bodyPr/>
          <a:lstStyle/>
          <a:p>
            <a:r>
              <a:rPr lang="en-US" b="1" dirty="0" smtClean="0"/>
              <a:t>Mixing experiment:</a:t>
            </a:r>
          </a:p>
          <a:p>
            <a:pPr>
              <a:buNone/>
            </a:pPr>
            <a:r>
              <a:rPr lang="en-US" dirty="0" smtClean="0"/>
              <a:t>  how does a centrifugal pump work?</a:t>
            </a:r>
            <a:endParaRPr lang="en-US" dirty="0"/>
          </a:p>
        </p:txBody>
      </p:sp>
      <p:pic>
        <p:nvPicPr>
          <p:cNvPr id="4" name="Picture 3"/>
          <p:cNvPicPr/>
          <p:nvPr/>
        </p:nvPicPr>
        <p:blipFill>
          <a:blip r:embed="rId2" cstate="print"/>
          <a:srcRect/>
          <a:stretch>
            <a:fillRect/>
          </a:stretch>
        </p:blipFill>
        <p:spPr bwMode="auto">
          <a:xfrm>
            <a:off x="5105400" y="1916832"/>
            <a:ext cx="4038600" cy="4495800"/>
          </a:xfrm>
          <a:prstGeom prst="rect">
            <a:avLst/>
          </a:prstGeom>
          <a:noFill/>
          <a:ln w="9525">
            <a:noFill/>
            <a:miter lim="800000"/>
            <a:headEnd/>
            <a:tailEnd/>
          </a:ln>
        </p:spPr>
      </p:pic>
      <p:sp>
        <p:nvSpPr>
          <p:cNvPr id="5" name="矩形 4"/>
          <p:cNvSpPr/>
          <p:nvPr/>
        </p:nvSpPr>
        <p:spPr>
          <a:xfrm>
            <a:off x="626567" y="3645024"/>
            <a:ext cx="360727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Show Time!</a:t>
            </a:r>
            <a:endParaRPr lang="zh-CN" alt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8"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836712"/>
            <a:ext cx="8229600" cy="1066800"/>
          </a:xfrm>
        </p:spPr>
        <p:txBody>
          <a:bodyPr/>
          <a:lstStyle/>
          <a:p>
            <a:r>
              <a:rPr lang="en-US" dirty="0" smtClean="0"/>
              <a:t>Experiment and Results</a:t>
            </a:r>
            <a:endParaRPr lang="en-US" dirty="0"/>
          </a:p>
        </p:txBody>
      </p:sp>
      <p:sp>
        <p:nvSpPr>
          <p:cNvPr id="3" name="内容占位符 2"/>
          <p:cNvSpPr>
            <a:spLocks noGrp="1"/>
          </p:cNvSpPr>
          <p:nvPr>
            <p:ph idx="1"/>
          </p:nvPr>
        </p:nvSpPr>
        <p:spPr>
          <a:xfrm>
            <a:off x="457200" y="1844824"/>
            <a:ext cx="8229600" cy="4441680"/>
          </a:xfrm>
        </p:spPr>
        <p:txBody>
          <a:bodyPr>
            <a:normAutofit fontScale="85000" lnSpcReduction="10000"/>
          </a:bodyPr>
          <a:lstStyle/>
          <a:p>
            <a:r>
              <a:rPr lang="en-US" b="1" dirty="0" smtClean="0"/>
              <a:t>Mixing experiment:</a:t>
            </a:r>
          </a:p>
          <a:p>
            <a:pPr>
              <a:buNone/>
            </a:pPr>
            <a:r>
              <a:rPr lang="en-US" sz="2600" dirty="0" smtClean="0"/>
              <a:t>   (Centrifugal pump mixing system)</a:t>
            </a:r>
          </a:p>
          <a:p>
            <a:pPr algn="ctr">
              <a:buNone/>
            </a:pPr>
            <a:endParaRPr lang="en-US" sz="2400" dirty="0" smtClean="0"/>
          </a:p>
          <a:p>
            <a:pPr algn="ctr">
              <a:buNone/>
            </a:pPr>
            <a:r>
              <a:rPr lang="en-US" sz="2400" dirty="0" smtClean="0"/>
              <a:t>Table 1. mixing time at different rotating speed for new &amp; old pump</a:t>
            </a:r>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sz="2400" dirty="0" smtClean="0"/>
              <a:t>    </a:t>
            </a:r>
          </a:p>
          <a:p>
            <a:pPr>
              <a:buNone/>
            </a:pPr>
            <a:r>
              <a:rPr lang="en-US" sz="2400" dirty="0" smtClean="0"/>
              <a:t>   </a:t>
            </a:r>
          </a:p>
          <a:p>
            <a:pPr>
              <a:buNone/>
            </a:pPr>
            <a:r>
              <a:rPr lang="en-US" sz="2400" dirty="0" smtClean="0"/>
              <a:t>            </a:t>
            </a:r>
          </a:p>
          <a:p>
            <a:pPr>
              <a:buNone/>
            </a:pPr>
            <a:r>
              <a:rPr lang="en-US" sz="2400" dirty="0" smtClean="0"/>
              <a:t>            X: solution did not reach spout.</a:t>
            </a:r>
          </a:p>
          <a:p>
            <a:pPr>
              <a:buNone/>
            </a:pPr>
            <a:r>
              <a:rPr lang="en-US" sz="2400" dirty="0" smtClean="0"/>
              <a:t>            the other numbers are average values based on original data.</a:t>
            </a:r>
          </a:p>
          <a:p>
            <a:endParaRPr lang="en-US" dirty="0"/>
          </a:p>
        </p:txBody>
      </p:sp>
      <p:graphicFrame>
        <p:nvGraphicFramePr>
          <p:cNvPr id="4" name="表格 3"/>
          <p:cNvGraphicFramePr>
            <a:graphicFrameLocks noGrp="1"/>
          </p:cNvGraphicFramePr>
          <p:nvPr/>
        </p:nvGraphicFramePr>
        <p:xfrm>
          <a:off x="1331640" y="3356992"/>
          <a:ext cx="6120680" cy="2123440"/>
        </p:xfrm>
        <a:graphic>
          <a:graphicData uri="http://schemas.openxmlformats.org/drawingml/2006/table">
            <a:tbl>
              <a:tblPr firstRow="1" bandRow="1">
                <a:tableStyleId>{5C22544A-7EE6-4342-B048-85BDC9FD1C3A}</a:tableStyleId>
              </a:tblPr>
              <a:tblGrid>
                <a:gridCol w="1872208"/>
                <a:gridCol w="2088232"/>
                <a:gridCol w="2160240"/>
              </a:tblGrid>
              <a:tr h="640080">
                <a:tc>
                  <a:txBody>
                    <a:bodyPr/>
                    <a:lstStyle/>
                    <a:p>
                      <a:pPr algn="ctr"/>
                      <a:r>
                        <a:rPr lang="en-US" baseline="0" dirty="0" smtClean="0"/>
                        <a:t>Rotating speed (rpm)</a:t>
                      </a:r>
                      <a:endParaRPr lang="en-US" dirty="0"/>
                    </a:p>
                  </a:txBody>
                  <a:tcPr/>
                </a:tc>
                <a:tc>
                  <a:txBody>
                    <a:bodyPr/>
                    <a:lstStyle/>
                    <a:p>
                      <a:pPr algn="ctr"/>
                      <a:r>
                        <a:rPr lang="en-US" dirty="0" smtClean="0"/>
                        <a:t>Time</a:t>
                      </a:r>
                      <a:r>
                        <a:rPr lang="en-US" baseline="0" dirty="0" smtClean="0"/>
                        <a:t> (s), old pump</a:t>
                      </a:r>
                      <a:endParaRPr lang="en-US" dirty="0"/>
                    </a:p>
                  </a:txBody>
                  <a:tcPr/>
                </a:tc>
                <a:tc>
                  <a:txBody>
                    <a:bodyPr/>
                    <a:lstStyle/>
                    <a:p>
                      <a:pPr algn="ctr"/>
                      <a:r>
                        <a:rPr lang="en-US" dirty="0" smtClean="0"/>
                        <a:t>Time (s), new pump</a:t>
                      </a:r>
                      <a:endParaRPr lang="en-US" dirty="0"/>
                    </a:p>
                  </a:txBody>
                  <a:tcPr/>
                </a:tc>
              </a:tr>
              <a:tr h="370840">
                <a:tc>
                  <a:txBody>
                    <a:bodyPr/>
                    <a:lstStyle/>
                    <a:p>
                      <a:pPr algn="ctr"/>
                      <a:r>
                        <a:rPr lang="en-US" dirty="0" smtClean="0"/>
                        <a:t>30</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370840">
                <a:tc>
                  <a:txBody>
                    <a:bodyPr/>
                    <a:lstStyle/>
                    <a:p>
                      <a:pPr algn="ctr"/>
                      <a:r>
                        <a:rPr lang="en-US" dirty="0" smtClean="0"/>
                        <a:t>45</a:t>
                      </a:r>
                      <a:endParaRPr lang="en-US" dirty="0"/>
                    </a:p>
                  </a:txBody>
                  <a:tcPr/>
                </a:tc>
                <a:tc>
                  <a:txBody>
                    <a:bodyPr/>
                    <a:lstStyle/>
                    <a:p>
                      <a:pPr algn="ctr"/>
                      <a:r>
                        <a:rPr lang="en-US" dirty="0" smtClean="0"/>
                        <a:t>111</a:t>
                      </a:r>
                      <a:endParaRPr lang="en-US" dirty="0"/>
                    </a:p>
                  </a:txBody>
                  <a:tcPr/>
                </a:tc>
                <a:tc>
                  <a:txBody>
                    <a:bodyPr/>
                    <a:lstStyle/>
                    <a:p>
                      <a:pPr algn="ctr"/>
                      <a:r>
                        <a:rPr lang="en-US" dirty="0" smtClean="0"/>
                        <a:t>145</a:t>
                      </a:r>
                      <a:endParaRPr lang="en-US" dirty="0"/>
                    </a:p>
                  </a:txBody>
                  <a:tcPr/>
                </a:tc>
              </a:tr>
              <a:tr h="370840">
                <a:tc>
                  <a:txBody>
                    <a:bodyPr/>
                    <a:lstStyle/>
                    <a:p>
                      <a:pPr algn="ctr"/>
                      <a:r>
                        <a:rPr lang="en-US" dirty="0" smtClean="0"/>
                        <a:t>60</a:t>
                      </a:r>
                      <a:endParaRPr lang="en-US" dirty="0"/>
                    </a:p>
                  </a:txBody>
                  <a:tcPr/>
                </a:tc>
                <a:tc>
                  <a:txBody>
                    <a:bodyPr/>
                    <a:lstStyle/>
                    <a:p>
                      <a:pPr algn="ctr"/>
                      <a:r>
                        <a:rPr lang="en-US" dirty="0" smtClean="0"/>
                        <a:t>31</a:t>
                      </a:r>
                      <a:endParaRPr lang="en-US" dirty="0"/>
                    </a:p>
                  </a:txBody>
                  <a:tcPr/>
                </a:tc>
                <a:tc>
                  <a:txBody>
                    <a:bodyPr/>
                    <a:lstStyle/>
                    <a:p>
                      <a:pPr algn="ctr"/>
                      <a:r>
                        <a:rPr lang="en-US" dirty="0" smtClean="0"/>
                        <a:t>23</a:t>
                      </a:r>
                      <a:endParaRPr lang="en-US" dirty="0"/>
                    </a:p>
                  </a:txBody>
                  <a:tcPr/>
                </a:tc>
              </a:tr>
              <a:tr h="370840">
                <a:tc>
                  <a:txBody>
                    <a:bodyPr/>
                    <a:lstStyle/>
                    <a:p>
                      <a:pPr algn="ctr"/>
                      <a:r>
                        <a:rPr lang="en-US" dirty="0" smtClean="0"/>
                        <a:t>75(limit)</a:t>
                      </a:r>
                      <a:endParaRPr lang="en-US" dirty="0"/>
                    </a:p>
                  </a:txBody>
                  <a:tcPr/>
                </a:tc>
                <a:tc>
                  <a:txBody>
                    <a:bodyPr/>
                    <a:lstStyle/>
                    <a:p>
                      <a:pPr algn="ctr"/>
                      <a:r>
                        <a:rPr lang="en-US" dirty="0" smtClean="0"/>
                        <a:t>20</a:t>
                      </a:r>
                      <a:endParaRPr lang="en-US" dirty="0"/>
                    </a:p>
                  </a:txBody>
                  <a:tcPr/>
                </a:tc>
                <a:tc>
                  <a:txBody>
                    <a:bodyPr/>
                    <a:lstStyle/>
                    <a:p>
                      <a:pPr algn="ctr"/>
                      <a:r>
                        <a:rPr lang="en-US" dirty="0" smtClean="0"/>
                        <a:t>10</a:t>
                      </a:r>
                      <a:endParaRPr lang="en-US" dirty="0"/>
                    </a:p>
                  </a:txBody>
                  <a:tcPr/>
                </a:tc>
              </a:tr>
            </a:tbl>
          </a:graphicData>
        </a:graphic>
      </p:graphicFrame>
      <p:pic>
        <p:nvPicPr>
          <p:cNvPr id="6"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692696"/>
            <a:ext cx="8229600" cy="1066800"/>
          </a:xfrm>
        </p:spPr>
        <p:txBody>
          <a:bodyPr/>
          <a:lstStyle/>
          <a:p>
            <a:r>
              <a:rPr lang="en-US" dirty="0" smtClean="0"/>
              <a:t>Experiment and Results</a:t>
            </a:r>
            <a:endParaRPr lang="en-US" dirty="0"/>
          </a:p>
        </p:txBody>
      </p:sp>
      <p:sp>
        <p:nvSpPr>
          <p:cNvPr id="3" name="内容占位符 2"/>
          <p:cNvSpPr>
            <a:spLocks noGrp="1"/>
          </p:cNvSpPr>
          <p:nvPr>
            <p:ph idx="1"/>
          </p:nvPr>
        </p:nvSpPr>
        <p:spPr>
          <a:xfrm>
            <a:off x="251520" y="1628800"/>
            <a:ext cx="8496944" cy="3600400"/>
          </a:xfrm>
        </p:spPr>
        <p:txBody>
          <a:bodyPr>
            <a:normAutofit fontScale="92500" lnSpcReduction="10000"/>
          </a:bodyPr>
          <a:lstStyle/>
          <a:p>
            <a:r>
              <a:rPr lang="en-US" b="1" dirty="0" smtClean="0"/>
              <a:t>Mixing experiment:</a:t>
            </a:r>
          </a:p>
          <a:p>
            <a:pPr>
              <a:buNone/>
            </a:pPr>
            <a:r>
              <a:rPr lang="en-US" sz="2600" dirty="0" smtClean="0"/>
              <a:t>   (Centrifugal pump mixing system)</a:t>
            </a:r>
          </a:p>
          <a:p>
            <a:pPr>
              <a:buNone/>
            </a:pPr>
            <a:endParaRPr lang="en-US" sz="2600"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sz="2400" dirty="0" smtClean="0"/>
              <a:t>    </a:t>
            </a:r>
          </a:p>
          <a:p>
            <a:pPr>
              <a:buNone/>
            </a:pPr>
            <a:r>
              <a:rPr lang="en-US" sz="2400" dirty="0" smtClean="0"/>
              <a:t>.</a:t>
            </a:r>
          </a:p>
          <a:p>
            <a:endParaRPr lang="en-US" dirty="0"/>
          </a:p>
        </p:txBody>
      </p:sp>
      <p:graphicFrame>
        <p:nvGraphicFramePr>
          <p:cNvPr id="5" name="图表 4"/>
          <p:cNvGraphicFramePr/>
          <p:nvPr/>
        </p:nvGraphicFramePr>
        <p:xfrm>
          <a:off x="899592" y="2420888"/>
          <a:ext cx="7056784" cy="4032448"/>
        </p:xfrm>
        <a:graphic>
          <a:graphicData uri="http://schemas.openxmlformats.org/drawingml/2006/chart">
            <c:chart xmlns:c="http://schemas.openxmlformats.org/drawingml/2006/chart" xmlns:r="http://schemas.openxmlformats.org/officeDocument/2006/relationships" r:id="rId2"/>
          </a:graphicData>
        </a:graphic>
      </p:graphicFrame>
      <p:pic>
        <p:nvPicPr>
          <p:cNvPr id="7"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都市">
  <a:themeElements>
    <a:clrScheme name="都市">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都市">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都市">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430</TotalTime>
  <Words>640</Words>
  <Application>Microsoft Office PowerPoint</Application>
  <PresentationFormat>On-screen Show (4:3)</PresentationFormat>
  <Paragraphs>124</Paragraphs>
  <Slides>18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都市</vt:lpstr>
      <vt:lpstr>BMP 图像</vt:lpstr>
      <vt:lpstr>Stock Tank Mixing Summer 2011</vt:lpstr>
      <vt:lpstr>Outline</vt:lpstr>
      <vt:lpstr>Introduction</vt:lpstr>
      <vt:lpstr>Introduction</vt:lpstr>
      <vt:lpstr>Experiment and Results</vt:lpstr>
      <vt:lpstr>Experiment and Results</vt:lpstr>
      <vt:lpstr>Experiment and Results</vt:lpstr>
      <vt:lpstr>Experiment and Results</vt:lpstr>
      <vt:lpstr>Experiment and Results</vt:lpstr>
      <vt:lpstr>Experiment and Results</vt:lpstr>
      <vt:lpstr>Experiment and Results</vt:lpstr>
      <vt:lpstr>Experiment and Results</vt:lpstr>
      <vt:lpstr>Experiment and Results</vt:lpstr>
      <vt:lpstr>New Idea: Bicycle Mixer Design </vt:lpstr>
      <vt:lpstr>Slide 15</vt:lpstr>
      <vt:lpstr>New Idea: Bicycle Mixer Design</vt:lpstr>
      <vt:lpstr>Suggestion on Future Work</vt:lpstr>
      <vt:lpstr>Thank You!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Stock Tank Mixing Summer 2011</dc:title>
  <dc:creator>Date</dc:creator>
  <cp:lastModifiedBy>Christine Curtis</cp:lastModifiedBy>
  <cp:revision>31</cp:revision>
  <dcterms:created xsi:type="dcterms:W3CDTF">2011-08-07T19:51:43Z</dcterms:created>
  <dcterms:modified xsi:type="dcterms:W3CDTF">2011-08-09T15:08:05Z</dcterms:modified>
</cp:coreProperties>
</file>