
<file path=[Content_Types].xml><?xml version="1.0" encoding="utf-8"?>
<Types xmlns="http://schemas.openxmlformats.org/package/2006/content-types">
  <Override PartName="/ppt/charts/chart1.xml" ContentType="application/vnd.openxmlformats-officedocument.drawingml.chart+xml"/>
  <Override PartName="/ppt/slideLayouts/slideLayout1.xml" ContentType="application/vnd.openxmlformats-officedocument.presentationml.slideLayout+xml"/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notesSlides/notesSlide3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2.xml" ContentType="application/vnd.openxmlformats-officedocument.drawingml.chart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charts/chart3.xml" ContentType="application/vnd.openxmlformats-officedocument.drawingml.chart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834" r:id="rId1"/>
  </p:sldMasterIdLst>
  <p:notesMasterIdLst>
    <p:notesMasterId r:id="rId18"/>
  </p:notesMasterIdLst>
  <p:sldIdLst>
    <p:sldId id="256" r:id="rId2"/>
    <p:sldId id="257" r:id="rId3"/>
    <p:sldId id="259" r:id="rId4"/>
    <p:sldId id="272" r:id="rId5"/>
    <p:sldId id="260" r:id="rId6"/>
    <p:sldId id="261" r:id="rId7"/>
    <p:sldId id="263" r:id="rId8"/>
    <p:sldId id="262" r:id="rId9"/>
    <p:sldId id="269" r:id="rId10"/>
    <p:sldId id="273" r:id="rId11"/>
    <p:sldId id="270" r:id="rId12"/>
    <p:sldId id="264" r:id="rId13"/>
    <p:sldId id="265" r:id="rId14"/>
    <p:sldId id="268" r:id="rId15"/>
    <p:sldId id="267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92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1\Desktop\Julie\Gantt%20chart-%20insulatio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ding\Desktop\Gantt%20chart-%20concentrated%20cook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tding\Desktop\Gantt%20chart-%20oven%20build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Insulation</a:t>
            </a:r>
          </a:p>
        </c:rich>
      </c:tx>
      <c:layout>
        <c:manualLayout>
          <c:xMode val="edge"/>
          <c:yMode val="edge"/>
          <c:x val="0.396583333333335"/>
          <c:y val="0.0416666666666667"/>
        </c:manualLayout>
      </c:layout>
    </c:title>
    <c:plotArea>
      <c:layout/>
      <c:barChart>
        <c:barDir val="bar"/>
        <c:grouping val="stacked"/>
        <c:ser>
          <c:idx val="0"/>
          <c:order val="0"/>
          <c:spPr>
            <a:noFill/>
          </c:spPr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Destruction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Sheet1!$B$2:$B$6</c:f>
              <c:numCache>
                <c:formatCode>d\-mmm</c:formatCode>
                <c:ptCount val="5"/>
                <c:pt idx="0">
                  <c:v>40455.0</c:v>
                </c:pt>
                <c:pt idx="1">
                  <c:v>40469.0</c:v>
                </c:pt>
                <c:pt idx="2">
                  <c:v>40476.0</c:v>
                </c:pt>
                <c:pt idx="3">
                  <c:v>40490.0</c:v>
                </c:pt>
                <c:pt idx="4">
                  <c:v>40504.0</c:v>
                </c:pt>
              </c:numCache>
            </c:numRef>
          </c:val>
        </c:ser>
        <c:ser>
          <c:idx val="1"/>
          <c:order val="1"/>
          <c:cat>
            <c:strRef>
              <c:f>Sheet1!$A$2:$A$6</c:f>
              <c:strCache>
                <c:ptCount val="5"/>
                <c:pt idx="0">
                  <c:v>Finalize Experimental Design</c:v>
                </c:pt>
                <c:pt idx="1">
                  <c:v>Acquire Materials</c:v>
                </c:pt>
                <c:pt idx="2">
                  <c:v>Complete Unit Destruction</c:v>
                </c:pt>
                <c:pt idx="3">
                  <c:v>Experimentation</c:v>
                </c:pt>
                <c:pt idx="4">
                  <c:v>Put Together Final Report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14.0</c:v>
                </c:pt>
                <c:pt idx="1">
                  <c:v>7.0</c:v>
                </c:pt>
                <c:pt idx="2">
                  <c:v>14.0</c:v>
                </c:pt>
                <c:pt idx="3">
                  <c:v>14.0</c:v>
                </c:pt>
                <c:pt idx="4">
                  <c:v>11.0</c:v>
                </c:pt>
              </c:numCache>
            </c:numRef>
          </c:val>
        </c:ser>
        <c:dLbls/>
        <c:gapWidth val="55"/>
        <c:overlap val="100"/>
        <c:axId val="501251624"/>
        <c:axId val="501254728"/>
      </c:barChart>
      <c:catAx>
        <c:axId val="501251624"/>
        <c:scaling>
          <c:orientation val="maxMin"/>
        </c:scaling>
        <c:axPos val="l"/>
        <c:majorTickMark val="none"/>
        <c:tickLblPos val="nextTo"/>
        <c:crossAx val="501254728"/>
        <c:crosses val="autoZero"/>
        <c:auto val="1"/>
        <c:lblAlgn val="ctr"/>
        <c:lblOffset val="100"/>
      </c:catAx>
      <c:valAx>
        <c:axId val="501254728"/>
        <c:scaling>
          <c:orientation val="minMax"/>
          <c:max val="40515.0"/>
          <c:min val="40455.0"/>
        </c:scaling>
        <c:axPos val="t"/>
        <c:majorGridlines/>
        <c:numFmt formatCode="d\-mmm" sourceLinked="1"/>
        <c:majorTickMark val="none"/>
        <c:tickLblPos val="nextTo"/>
        <c:crossAx val="501251624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Concentrated</a:t>
            </a:r>
            <a:r>
              <a:rPr lang="en-US" baseline="0"/>
              <a:t> Cooker</a:t>
            </a:r>
            <a:endParaRPr lang="en-US"/>
          </a:p>
        </c:rich>
      </c:tx>
      <c:layout>
        <c:manualLayout>
          <c:xMode val="edge"/>
          <c:yMode val="edge"/>
          <c:x val="0.274361111111111"/>
          <c:y val="0.0416666209406752"/>
        </c:manualLayout>
      </c:layout>
    </c:title>
    <c:plotArea>
      <c:layout/>
      <c:barChart>
        <c:barDir val="bar"/>
        <c:grouping val="stacked"/>
        <c:ser>
          <c:idx val="0"/>
          <c:order val="0"/>
          <c:spPr>
            <a:noFill/>
          </c:spPr>
          <c:cat>
            <c:strRef>
              <c:f>Sheet1!$A$2:$A$9</c:f>
              <c:strCache>
                <c:ptCount val="6"/>
                <c:pt idx="0">
                  <c:v>Research</c:v>
                </c:pt>
                <c:pt idx="1">
                  <c:v>Design Ovens</c:v>
                </c:pt>
                <c:pt idx="2">
                  <c:v>Determine Materials</c:v>
                </c:pt>
                <c:pt idx="3">
                  <c:v>Choose Best Design</c:v>
                </c:pt>
                <c:pt idx="4">
                  <c:v>Build Design</c:v>
                </c:pt>
                <c:pt idx="5">
                  <c:v>Test Prototype</c:v>
                </c:pt>
              </c:strCache>
            </c:strRef>
          </c:cat>
          <c:val>
            <c:numRef>
              <c:f>Sheet1!$B$2:$B$7</c:f>
              <c:numCache>
                <c:formatCode>d\-mmm</c:formatCode>
                <c:ptCount val="6"/>
                <c:pt idx="0">
                  <c:v>40447.0</c:v>
                </c:pt>
                <c:pt idx="1">
                  <c:v>40461.0</c:v>
                </c:pt>
                <c:pt idx="2">
                  <c:v>40476.0</c:v>
                </c:pt>
                <c:pt idx="3">
                  <c:v>40478.0</c:v>
                </c:pt>
                <c:pt idx="4">
                  <c:v>40485.0</c:v>
                </c:pt>
                <c:pt idx="5">
                  <c:v>40507.0</c:v>
                </c:pt>
              </c:numCache>
            </c:numRef>
          </c:val>
        </c:ser>
        <c:ser>
          <c:idx val="1"/>
          <c:order val="1"/>
          <c:cat>
            <c:strRef>
              <c:f>Sheet1!$A$2:$A$9</c:f>
              <c:strCache>
                <c:ptCount val="6"/>
                <c:pt idx="0">
                  <c:v>Research</c:v>
                </c:pt>
                <c:pt idx="1">
                  <c:v>Design Ovens</c:v>
                </c:pt>
                <c:pt idx="2">
                  <c:v>Determine Materials</c:v>
                </c:pt>
                <c:pt idx="3">
                  <c:v>Choose Best Design</c:v>
                </c:pt>
                <c:pt idx="4">
                  <c:v>Build Design</c:v>
                </c:pt>
                <c:pt idx="5">
                  <c:v>Test Prototype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21.0</c:v>
                </c:pt>
                <c:pt idx="1">
                  <c:v>21.0</c:v>
                </c:pt>
                <c:pt idx="2">
                  <c:v>9.0</c:v>
                </c:pt>
                <c:pt idx="3">
                  <c:v>7.0</c:v>
                </c:pt>
                <c:pt idx="4">
                  <c:v>22.0</c:v>
                </c:pt>
                <c:pt idx="5">
                  <c:v>9.0</c:v>
                </c:pt>
              </c:numCache>
            </c:numRef>
          </c:val>
        </c:ser>
        <c:dLbls/>
        <c:gapWidth val="55"/>
        <c:overlap val="100"/>
        <c:axId val="513953080"/>
        <c:axId val="513956136"/>
      </c:barChart>
      <c:catAx>
        <c:axId val="513953080"/>
        <c:scaling>
          <c:orientation val="maxMin"/>
        </c:scaling>
        <c:axPos val="l"/>
        <c:majorTickMark val="none"/>
        <c:tickLblPos val="nextTo"/>
        <c:crossAx val="513956136"/>
        <c:crosses val="autoZero"/>
        <c:auto val="1"/>
        <c:lblAlgn val="ctr"/>
        <c:lblOffset val="100"/>
      </c:catAx>
      <c:valAx>
        <c:axId val="513956136"/>
        <c:scaling>
          <c:orientation val="minMax"/>
          <c:max val="40515.0"/>
          <c:min val="40447.0"/>
        </c:scaling>
        <c:axPos val="t"/>
        <c:majorGridlines/>
        <c:numFmt formatCode="d\-mmm" sourceLinked="1"/>
        <c:majorTickMark val="none"/>
        <c:tickLblPos val="nextTo"/>
        <c:crossAx val="513953080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Small </a:t>
            </a:r>
            <a:r>
              <a:rPr lang="en-US" baseline="0"/>
              <a:t>Solar Ovens</a:t>
            </a:r>
            <a:endParaRPr lang="en-US"/>
          </a:p>
        </c:rich>
      </c:tx>
      <c:layout>
        <c:manualLayout>
          <c:xMode val="edge"/>
          <c:yMode val="edge"/>
          <c:x val="0.299361111111111"/>
          <c:y val="0.0416666209406752"/>
        </c:manualLayout>
      </c:layout>
    </c:title>
    <c:plotArea>
      <c:layout/>
      <c:barChart>
        <c:barDir val="bar"/>
        <c:grouping val="stacked"/>
        <c:ser>
          <c:idx val="0"/>
          <c:order val="0"/>
          <c:spPr>
            <a:noFill/>
          </c:spPr>
          <c:cat>
            <c:strRef>
              <c:f>Sheet1!$A$2:$A$9</c:f>
              <c:strCache>
                <c:ptCount val="8"/>
                <c:pt idx="0">
                  <c:v>Research</c:v>
                </c:pt>
                <c:pt idx="1">
                  <c:v>Update Solar Cooker Design</c:v>
                </c:pt>
                <c:pt idx="2">
                  <c:v>Determine Materials</c:v>
                </c:pt>
                <c:pt idx="3">
                  <c:v>Gather Materials</c:v>
                </c:pt>
                <c:pt idx="4">
                  <c:v>Build Prototype</c:v>
                </c:pt>
                <c:pt idx="5">
                  <c:v>Test Prototype</c:v>
                </c:pt>
                <c:pt idx="6">
                  <c:v>Make Changes to Design</c:v>
                </c:pt>
                <c:pt idx="7">
                  <c:v>Build More Ovens</c:v>
                </c:pt>
              </c:strCache>
            </c:strRef>
          </c:cat>
          <c:val>
            <c:numRef>
              <c:f>Sheet1!$B$2:$B$9</c:f>
              <c:numCache>
                <c:formatCode>d\-mmm</c:formatCode>
                <c:ptCount val="8"/>
                <c:pt idx="0">
                  <c:v>40447.0</c:v>
                </c:pt>
                <c:pt idx="1">
                  <c:v>40461.0</c:v>
                </c:pt>
                <c:pt idx="2">
                  <c:v>40468.0</c:v>
                </c:pt>
                <c:pt idx="3">
                  <c:v>40468.0</c:v>
                </c:pt>
                <c:pt idx="4">
                  <c:v>40475.0</c:v>
                </c:pt>
                <c:pt idx="5">
                  <c:v>40489.0</c:v>
                </c:pt>
                <c:pt idx="6">
                  <c:v>40496.0</c:v>
                </c:pt>
                <c:pt idx="7">
                  <c:v>40503.0</c:v>
                </c:pt>
              </c:numCache>
            </c:numRef>
          </c:val>
        </c:ser>
        <c:ser>
          <c:idx val="1"/>
          <c:order val="1"/>
          <c:cat>
            <c:strRef>
              <c:f>Sheet1!$A$2:$A$9</c:f>
              <c:strCache>
                <c:ptCount val="8"/>
                <c:pt idx="0">
                  <c:v>Research</c:v>
                </c:pt>
                <c:pt idx="1">
                  <c:v>Update Solar Cooker Design</c:v>
                </c:pt>
                <c:pt idx="2">
                  <c:v>Determine Materials</c:v>
                </c:pt>
                <c:pt idx="3">
                  <c:v>Gather Materials</c:v>
                </c:pt>
                <c:pt idx="4">
                  <c:v>Build Prototype</c:v>
                </c:pt>
                <c:pt idx="5">
                  <c:v>Test Prototype</c:v>
                </c:pt>
                <c:pt idx="6">
                  <c:v>Make Changes to Design</c:v>
                </c:pt>
                <c:pt idx="7">
                  <c:v>Build More Ovens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14.0</c:v>
                </c:pt>
                <c:pt idx="1">
                  <c:v>14.0</c:v>
                </c:pt>
                <c:pt idx="2">
                  <c:v>7.0</c:v>
                </c:pt>
                <c:pt idx="3">
                  <c:v>7.0</c:v>
                </c:pt>
                <c:pt idx="4">
                  <c:v>14.0</c:v>
                </c:pt>
                <c:pt idx="5">
                  <c:v>7.0</c:v>
                </c:pt>
                <c:pt idx="6">
                  <c:v>14.0</c:v>
                </c:pt>
                <c:pt idx="7">
                  <c:v>14.0</c:v>
                </c:pt>
              </c:numCache>
            </c:numRef>
          </c:val>
        </c:ser>
        <c:dLbls/>
        <c:gapWidth val="55"/>
        <c:overlap val="100"/>
        <c:axId val="514000040"/>
        <c:axId val="514003096"/>
      </c:barChart>
      <c:catAx>
        <c:axId val="514000040"/>
        <c:scaling>
          <c:orientation val="maxMin"/>
        </c:scaling>
        <c:axPos val="l"/>
        <c:majorTickMark val="none"/>
        <c:tickLblPos val="nextTo"/>
        <c:crossAx val="514003096"/>
        <c:crosses val="autoZero"/>
        <c:auto val="1"/>
        <c:lblAlgn val="ctr"/>
        <c:lblOffset val="100"/>
      </c:catAx>
      <c:valAx>
        <c:axId val="514003096"/>
        <c:scaling>
          <c:orientation val="minMax"/>
          <c:max val="40515.0"/>
          <c:min val="40447.0"/>
        </c:scaling>
        <c:axPos val="t"/>
        <c:majorGridlines/>
        <c:numFmt formatCode="d\-mmm" sourceLinked="1"/>
        <c:majorTickMark val="none"/>
        <c:tickLblPos val="nextTo"/>
        <c:crossAx val="514000040"/>
        <c:crosses val="autoZero"/>
        <c:crossBetween val="between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A6BFEA-E059-4082-9298-187D2B4B493D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34595-483C-40D5-A23C-8649CE11BD7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2703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578F1C-0F55-41CF-B0CF-8834BA828338}" type="slidenum">
              <a:rPr lang="en-US"/>
              <a:pPr/>
              <a:t>12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D5433D-CE62-4E6C-82FE-79FAF5170E6D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1193F8-7F2D-44B0-82EC-6D7991E6F0BF}" type="slidenum">
              <a:rPr lang="en-US"/>
              <a:pPr/>
              <a:t>15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957AF-53C0-420B-9C2D-77DB1416566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63202A9-1A6A-4590-8DFA-8758DBBF9E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474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211694C0-01FA-4EFB-B0B8-24D055E40391}" type="datetimeFigureOut">
              <a:rPr lang="en-US" smtClean="0"/>
              <a:pPr/>
              <a:t>10/6/10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F47F1AA9-9087-4E9C-8A5F-4DD7F0722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914400"/>
            <a:ext cx="3553007" cy="461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US" dirty="0" smtClean="0"/>
              <a:t>Solar </a:t>
            </a:r>
            <a:r>
              <a:rPr lang="en-US" dirty="0" err="1" smtClean="0"/>
              <a:t>Lovin</a:t>
            </a:r>
            <a:r>
              <a:rPr lang="en-US" dirty="0" smtClean="0"/>
              <a:t>'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600200" y="5638800"/>
            <a:ext cx="6400800" cy="12192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Project Proposal</a:t>
            </a:r>
          </a:p>
          <a:p>
            <a:pPr algn="ctr">
              <a:buNone/>
            </a:pPr>
            <a:r>
              <a:rPr lang="en-US" dirty="0" smtClean="0">
                <a:solidFill>
                  <a:srgbClr val="000000"/>
                </a:solidFill>
              </a:rPr>
              <a:t>10/7/2010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925331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Concentrated Cooker: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042276" cy="5257799"/>
          </a:xfrm>
        </p:spPr>
        <p:txBody>
          <a:bodyPr numCol="2"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Technical</a:t>
            </a:r>
            <a:endParaRPr lang="en-US" dirty="0" smtClean="0"/>
          </a:p>
          <a:p>
            <a:r>
              <a:rPr lang="en-US" dirty="0" smtClean="0"/>
              <a:t>D</a:t>
            </a:r>
            <a:r>
              <a:rPr lang="en-US" dirty="0" smtClean="0"/>
              <a:t>esign </a:t>
            </a:r>
            <a:r>
              <a:rPr lang="en-US" dirty="0" smtClean="0"/>
              <a:t>should be user-friendly such </a:t>
            </a:r>
            <a:r>
              <a:rPr lang="en-US" dirty="0" smtClean="0"/>
              <a:t>that</a:t>
            </a:r>
            <a:r>
              <a:rPr lang="en-US" dirty="0" smtClean="0"/>
              <a:t> </a:t>
            </a:r>
            <a:r>
              <a:rPr lang="en-US" dirty="0" smtClean="0"/>
              <a:t>components </a:t>
            </a:r>
            <a:r>
              <a:rPr lang="en-US" dirty="0" smtClean="0"/>
              <a:t>may be removed and/or replaced </a:t>
            </a:r>
            <a:r>
              <a:rPr lang="en-US" dirty="0" smtClean="0"/>
              <a:t>accordingly</a:t>
            </a:r>
          </a:p>
          <a:p>
            <a:r>
              <a:rPr lang="en-US" dirty="0" smtClean="0"/>
              <a:t>A</a:t>
            </a:r>
            <a:r>
              <a:rPr lang="en-US" dirty="0" smtClean="0"/>
              <a:t>ble </a:t>
            </a:r>
            <a:r>
              <a:rPr lang="en-US" dirty="0" smtClean="0"/>
              <a:t>to meet the temperature requirements for frying </a:t>
            </a:r>
            <a:r>
              <a:rPr lang="en-US" dirty="0" smtClean="0"/>
              <a:t>foods</a:t>
            </a:r>
          </a:p>
          <a:p>
            <a:r>
              <a:rPr lang="en-US" dirty="0" smtClean="0"/>
              <a:t>E</a:t>
            </a:r>
            <a:r>
              <a:rPr lang="en-US" dirty="0" smtClean="0"/>
              <a:t>fficient</a:t>
            </a:r>
            <a:r>
              <a:rPr lang="en-US" dirty="0" smtClean="0"/>
              <a:t>, durable, and </a:t>
            </a:r>
            <a:r>
              <a:rPr lang="en-US" dirty="0" smtClean="0"/>
              <a:t>practical and should </a:t>
            </a:r>
            <a:r>
              <a:rPr lang="en-US" dirty="0" smtClean="0"/>
              <a:t>be relatively mobile in order to track the path of the sun.</a:t>
            </a:r>
          </a:p>
          <a:p>
            <a:pPr>
              <a:buNone/>
            </a:pPr>
            <a:r>
              <a:rPr lang="en-US" dirty="0" smtClean="0"/>
              <a:t>Social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llow </a:t>
            </a:r>
            <a:r>
              <a:rPr lang="en-US" dirty="0" smtClean="0"/>
              <a:t>women to reduce their use of wood-burning stoves in unsafe </a:t>
            </a:r>
            <a:r>
              <a:rPr lang="en-US" dirty="0" smtClean="0"/>
              <a:t>conditions</a:t>
            </a:r>
          </a:p>
          <a:p>
            <a:r>
              <a:rPr lang="en-US" dirty="0" smtClean="0"/>
              <a:t>L</a:t>
            </a:r>
            <a:r>
              <a:rPr lang="en-US" dirty="0" smtClean="0"/>
              <a:t>essen </a:t>
            </a:r>
            <a:r>
              <a:rPr lang="en-US" dirty="0" smtClean="0"/>
              <a:t>their time spent gathering </a:t>
            </a:r>
            <a:r>
              <a:rPr lang="en-US" dirty="0" smtClean="0"/>
              <a:t>wood</a:t>
            </a:r>
          </a:p>
          <a:p>
            <a:pPr>
              <a:buNone/>
            </a:pPr>
            <a:r>
              <a:rPr lang="en-US" dirty="0" smtClean="0"/>
              <a:t>Economic</a:t>
            </a:r>
          </a:p>
          <a:p>
            <a:r>
              <a:rPr lang="en-US" dirty="0" smtClean="0"/>
              <a:t>Materials in the final design must be available (in terms of location and cost) to residents in </a:t>
            </a:r>
            <a:r>
              <a:rPr lang="en-US" dirty="0" smtClean="0"/>
              <a:t>Nicaragua</a:t>
            </a:r>
          </a:p>
          <a:p>
            <a:pPr>
              <a:buNone/>
            </a:pPr>
            <a:r>
              <a:rPr lang="en-US" dirty="0" smtClean="0"/>
              <a:t>Environmental</a:t>
            </a:r>
          </a:p>
          <a:p>
            <a:r>
              <a:rPr lang="en-US" dirty="0" smtClean="0"/>
              <a:t>Resources used in the fabrication of the parabolic oven should be renewable and </a:t>
            </a:r>
            <a:r>
              <a:rPr lang="en-US" dirty="0" smtClean="0"/>
              <a:t>sustainable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Concentrated Cooker: Gantt </a:t>
            </a:r>
            <a:r>
              <a:rPr lang="en-US" dirty="0" smtClean="0"/>
              <a:t>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49275" y="1600200"/>
          <a:ext cx="8042275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74159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Small Solar Oven: Problem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Smaller, more portable ovens</a:t>
            </a:r>
          </a:p>
          <a:p>
            <a:r>
              <a:rPr lang="en-US" sz="2800"/>
              <a:t>Design for Ithaca climate</a:t>
            </a:r>
          </a:p>
          <a:p>
            <a:r>
              <a:rPr lang="en-US" sz="2800"/>
              <a:t>Promote and raise awareness</a:t>
            </a:r>
          </a:p>
        </p:txBody>
      </p:sp>
      <p:pic>
        <p:nvPicPr>
          <p:cNvPr id="5127" name="Picture 7" descr="2970719696_654dcffbc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>
          <a:xfrm>
            <a:off x="4419600" y="2133600"/>
            <a:ext cx="4038600" cy="3028950"/>
          </a:xfrm>
          <a:noFill/>
          <a:ln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594901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042276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</a:rPr>
              <a:t>Small Solar </a:t>
            </a:r>
            <a:r>
              <a:rPr lang="en-US" dirty="0" smtClean="0">
                <a:solidFill>
                  <a:srgbClr val="000000"/>
                </a:solidFill>
              </a:rPr>
              <a:t>Oven: </a:t>
            </a:r>
            <a:r>
              <a:rPr lang="en-US" dirty="0" smtClean="0">
                <a:solidFill>
                  <a:srgbClr val="000000"/>
                </a:solidFill>
              </a:rPr>
              <a:t>Criteria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 numCol="2">
            <a:normAutofit/>
          </a:bodyPr>
          <a:lstStyle/>
          <a:p>
            <a:r>
              <a:rPr lang="en-US" sz="2800" dirty="0"/>
              <a:t>Technical</a:t>
            </a:r>
          </a:p>
          <a:p>
            <a:pPr lvl="1"/>
            <a:r>
              <a:rPr lang="en-US" sz="2400" dirty="0"/>
              <a:t>Smaller than current design</a:t>
            </a:r>
          </a:p>
          <a:p>
            <a:pPr lvl="1"/>
            <a:r>
              <a:rPr lang="en-US" sz="2400" dirty="0"/>
              <a:t>Must perform adequately</a:t>
            </a:r>
          </a:p>
          <a:p>
            <a:pPr lvl="1"/>
            <a:r>
              <a:rPr lang="en-US" sz="2400" dirty="0"/>
              <a:t>Design for Ithaca</a:t>
            </a:r>
          </a:p>
          <a:p>
            <a:pPr lvl="1"/>
            <a:r>
              <a:rPr lang="en-US" sz="2400" dirty="0"/>
              <a:t>Similar </a:t>
            </a:r>
            <a:r>
              <a:rPr lang="en-US" sz="2400" dirty="0" smtClean="0"/>
              <a:t>materials</a:t>
            </a:r>
          </a:p>
          <a:p>
            <a:pPr>
              <a:buFontTx/>
              <a:buChar char="•"/>
            </a:pPr>
            <a:r>
              <a:rPr lang="en-US" sz="2800" dirty="0" smtClean="0"/>
              <a:t>Social</a:t>
            </a:r>
          </a:p>
          <a:p>
            <a:pPr lvl="1">
              <a:buFontTx/>
              <a:buChar char="–"/>
            </a:pPr>
            <a:r>
              <a:rPr lang="en-US" sz="2400" dirty="0" smtClean="0"/>
              <a:t>Demonstrate cooking outside</a:t>
            </a:r>
          </a:p>
          <a:p>
            <a:pPr lvl="1">
              <a:buFontTx/>
              <a:buChar char="–"/>
            </a:pPr>
            <a:r>
              <a:rPr lang="en-US" sz="2400" dirty="0" smtClean="0"/>
              <a:t>Raise awareness</a:t>
            </a:r>
          </a:p>
          <a:p>
            <a:pPr lvl="1">
              <a:buFontTx/>
              <a:buChar char="–"/>
            </a:pPr>
            <a:r>
              <a:rPr lang="en-US" sz="2400" dirty="0" smtClean="0"/>
              <a:t>Reproducible in </a:t>
            </a:r>
            <a:r>
              <a:rPr lang="en-US" sz="2400" dirty="0" smtClean="0"/>
              <a:t>Nicaragua</a:t>
            </a:r>
            <a:endParaRPr lang="en-US" sz="2800" dirty="0" smtClean="0"/>
          </a:p>
          <a:p>
            <a:r>
              <a:rPr lang="en-US" sz="2800" dirty="0" smtClean="0"/>
              <a:t>Economic</a:t>
            </a:r>
            <a:endParaRPr lang="en-US" sz="2800" dirty="0" smtClean="0"/>
          </a:p>
          <a:p>
            <a:pPr lvl="1"/>
            <a:r>
              <a:rPr lang="en-US" sz="2400" dirty="0" smtClean="0"/>
              <a:t>Minimize cost of materials</a:t>
            </a:r>
          </a:p>
          <a:p>
            <a:pPr lvl="1"/>
            <a:r>
              <a:rPr lang="en-US" sz="2400" dirty="0" smtClean="0"/>
              <a:t>Local materials</a:t>
            </a:r>
          </a:p>
          <a:p>
            <a:pPr>
              <a:buFontTx/>
              <a:buChar char="•"/>
            </a:pPr>
            <a:r>
              <a:rPr lang="en-US" sz="2800" dirty="0" smtClean="0"/>
              <a:t>Environmental</a:t>
            </a:r>
          </a:p>
          <a:p>
            <a:pPr lvl="1">
              <a:buFontTx/>
              <a:buChar char="–"/>
            </a:pPr>
            <a:r>
              <a:rPr lang="en-US" sz="2400" dirty="0" smtClean="0"/>
              <a:t>Minimize energy consumption</a:t>
            </a:r>
          </a:p>
          <a:p>
            <a:pPr lvl="1">
              <a:buFontTx/>
              <a:buChar char="–"/>
            </a:pPr>
            <a:r>
              <a:rPr lang="en-US" sz="2400" dirty="0" smtClean="0"/>
              <a:t>Durable, not </a:t>
            </a:r>
            <a:r>
              <a:rPr lang="en-US" sz="2400" dirty="0" smtClean="0"/>
              <a:t>unbreakable</a:t>
            </a:r>
            <a:r>
              <a:rPr lang="en-US" dirty="0" smtClean="0"/>
              <a:t>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9981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Solar Oven: Gantt </a:t>
            </a:r>
            <a:r>
              <a:rPr lang="en-US" dirty="0" smtClean="0"/>
              <a:t>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49275" y="1600200"/>
          <a:ext cx="8042275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300960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Success</a:t>
            </a:r>
            <a:endParaRPr lang="en-U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Completion of stoves</a:t>
            </a:r>
          </a:p>
          <a:p>
            <a:r>
              <a:rPr lang="en-US"/>
              <a:t>Adherence to principles</a:t>
            </a:r>
          </a:p>
          <a:p>
            <a:r>
              <a:rPr lang="en-US"/>
              <a:t>Test stoves (FOOD!)</a:t>
            </a:r>
          </a:p>
          <a:p>
            <a:r>
              <a:rPr lang="en-US"/>
              <a:t>Staying within budget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274270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Solar Oven Budget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1447800"/>
            <a:ext cx="8042276" cy="5410200"/>
          </a:xfrm>
        </p:spPr>
        <p:txBody>
          <a:bodyPr numCol="2">
            <a:normAutofit fontScale="92500"/>
          </a:bodyPr>
          <a:lstStyle/>
          <a:p>
            <a:r>
              <a:rPr lang="en-US" dirty="0" smtClean="0"/>
              <a:t>Insulation</a:t>
            </a:r>
          </a:p>
          <a:p>
            <a:pPr lvl="1"/>
            <a:r>
              <a:rPr lang="en-US" dirty="0"/>
              <a:t>Rice Hulls: $17</a:t>
            </a:r>
            <a:endParaRPr lang="en-US" sz="2400" dirty="0"/>
          </a:p>
          <a:p>
            <a:pPr lvl="1"/>
            <a:r>
              <a:rPr lang="en-US" dirty="0"/>
              <a:t>Wood:  $20</a:t>
            </a:r>
            <a:endParaRPr lang="en-US" sz="2400" dirty="0"/>
          </a:p>
          <a:p>
            <a:pPr lvl="1"/>
            <a:r>
              <a:rPr lang="en-US" dirty="0"/>
              <a:t>Aluminum: $12</a:t>
            </a:r>
            <a:endParaRPr lang="en-US" sz="2400" dirty="0"/>
          </a:p>
          <a:p>
            <a:pPr lvl="1"/>
            <a:r>
              <a:rPr lang="en-US" dirty="0"/>
              <a:t>Fiber board: $5</a:t>
            </a:r>
            <a:endParaRPr lang="en-US" sz="2400" dirty="0"/>
          </a:p>
          <a:p>
            <a:pPr lvl="1"/>
            <a:r>
              <a:rPr lang="en-US" dirty="0"/>
              <a:t>Sheet metal: $15</a:t>
            </a:r>
            <a:endParaRPr lang="en-US" sz="2400" dirty="0"/>
          </a:p>
          <a:p>
            <a:pPr lvl="1"/>
            <a:r>
              <a:rPr lang="en-US" dirty="0" smtClean="0"/>
              <a:t>Other materials</a:t>
            </a:r>
            <a:r>
              <a:rPr lang="en-US" dirty="0"/>
              <a:t>: $</a:t>
            </a:r>
            <a:r>
              <a:rPr lang="en-US" dirty="0" smtClean="0"/>
              <a:t>30</a:t>
            </a:r>
          </a:p>
          <a:p>
            <a:r>
              <a:rPr lang="en-US" dirty="0" smtClean="0"/>
              <a:t>Concentrated Solar Cooker</a:t>
            </a:r>
          </a:p>
          <a:p>
            <a:pPr lvl="1"/>
            <a:r>
              <a:rPr lang="en-US" dirty="0"/>
              <a:t>Online resources requiring viewing fee: n/a</a:t>
            </a:r>
            <a:endParaRPr lang="en-US" sz="2400" dirty="0"/>
          </a:p>
          <a:p>
            <a:pPr lvl="1"/>
            <a:r>
              <a:rPr lang="en-US" dirty="0"/>
              <a:t>Potential material costs: n/a</a:t>
            </a:r>
            <a:endParaRPr lang="en-US" sz="2400" dirty="0"/>
          </a:p>
          <a:p>
            <a:pPr lvl="1"/>
            <a:r>
              <a:rPr lang="en-US" dirty="0"/>
              <a:t>Trip to Nicaragua over Spring Break: </a:t>
            </a:r>
            <a:r>
              <a:rPr lang="en-US" dirty="0" smtClean="0"/>
              <a:t>n/a</a:t>
            </a:r>
          </a:p>
          <a:p>
            <a:r>
              <a:rPr lang="en-US" dirty="0" smtClean="0"/>
              <a:t>Small Solar Oven</a:t>
            </a:r>
          </a:p>
          <a:p>
            <a:pPr lvl="1"/>
            <a:r>
              <a:rPr lang="en-US" dirty="0"/>
              <a:t>Small sheets of glass: $20</a:t>
            </a:r>
            <a:endParaRPr lang="en-US" sz="2400" dirty="0"/>
          </a:p>
          <a:p>
            <a:pPr lvl="1"/>
            <a:r>
              <a:rPr lang="en-US" dirty="0"/>
              <a:t>Wood/fiberboard: $20</a:t>
            </a:r>
            <a:endParaRPr lang="en-US" sz="2400" dirty="0"/>
          </a:p>
          <a:p>
            <a:pPr lvl="1"/>
            <a:r>
              <a:rPr lang="en-US" dirty="0"/>
              <a:t>Sheet metal and paint:  $10</a:t>
            </a:r>
            <a:endParaRPr lang="en-US" sz="2400" dirty="0"/>
          </a:p>
          <a:p>
            <a:pPr lvl="1"/>
            <a:r>
              <a:rPr lang="en-US" dirty="0"/>
              <a:t>Rice hulls/wood shavings: free</a:t>
            </a:r>
            <a:endParaRPr lang="en-US" sz="2400" dirty="0"/>
          </a:p>
          <a:p>
            <a:pPr lvl="1"/>
            <a:r>
              <a:rPr lang="en-US" dirty="0"/>
              <a:t>Mineral wool: up to $10</a:t>
            </a:r>
            <a:endParaRPr lang="en-US" sz="2400" dirty="0"/>
          </a:p>
          <a:p>
            <a:pPr lvl="1"/>
            <a:r>
              <a:rPr lang="en-US" dirty="0"/>
              <a:t>Hinges, screws/bolts: available at </a:t>
            </a:r>
            <a:r>
              <a:rPr lang="en-US" dirty="0" smtClean="0"/>
              <a:t>lab</a:t>
            </a:r>
          </a:p>
          <a:p>
            <a:r>
              <a:rPr lang="en-US" dirty="0" smtClean="0"/>
              <a:t>Total Solar Oven Budget for Fall 2010 =</a:t>
            </a:r>
            <a:r>
              <a:rPr lang="en-US" dirty="0" smtClean="0"/>
              <a:t> $149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7735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Subteams</a:t>
            </a:r>
            <a:r>
              <a:rPr lang="en-US" dirty="0" smtClean="0"/>
              <a:t> for Fall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Insulation</a:t>
            </a:r>
          </a:p>
          <a:p>
            <a:r>
              <a:rPr lang="en-US" dirty="0" smtClean="0"/>
              <a:t>Concentrated Solar Cooker</a:t>
            </a:r>
          </a:p>
          <a:p>
            <a:r>
              <a:rPr lang="en-US" dirty="0" smtClean="0"/>
              <a:t>Small Solar Cooker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84572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19600"/>
          </a:xfrm>
        </p:spPr>
        <p:txBody>
          <a:bodyPr/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US" dirty="0" smtClean="0"/>
              <a:t>Reduction of box cooker efficiency after one year of operation</a:t>
            </a:r>
          </a:p>
          <a:p>
            <a:pPr lvl="1"/>
            <a:r>
              <a:rPr lang="en-US" dirty="0" smtClean="0"/>
              <a:t>Box cookers have life expectancy of 10-12 years</a:t>
            </a:r>
          </a:p>
          <a:p>
            <a:r>
              <a:rPr lang="en-US" dirty="0" smtClean="0"/>
              <a:t>Possible Cause</a:t>
            </a:r>
          </a:p>
          <a:p>
            <a:pPr lvl="1"/>
            <a:r>
              <a:rPr lang="en-US" dirty="0" smtClean="0"/>
              <a:t>Insulation settling</a:t>
            </a:r>
          </a:p>
          <a:p>
            <a:pPr lvl="1"/>
            <a:r>
              <a:rPr lang="en-US" dirty="0" smtClean="0"/>
              <a:t>Breakdown of resin (absorbs more water)</a:t>
            </a:r>
            <a:endParaRPr lang="en-US" dirty="0"/>
          </a:p>
          <a:p>
            <a:pPr lvl="1"/>
            <a:r>
              <a:rPr lang="en-US" dirty="0" smtClean="0"/>
              <a:t>No longer prevents convective heat transfer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513285" y="254032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69619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Insulation: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 numCol="2">
            <a:normAutofit fontScale="92500" lnSpcReduction="20000"/>
          </a:bodyPr>
          <a:lstStyle/>
          <a:p>
            <a:pPr>
              <a:buNone/>
            </a:pPr>
            <a:r>
              <a:rPr lang="en-US" sz="3429" dirty="0" smtClean="0"/>
              <a:t> Technical</a:t>
            </a:r>
          </a:p>
          <a:p>
            <a:r>
              <a:rPr lang="en-US" dirty="0" smtClean="0"/>
              <a:t>M</a:t>
            </a:r>
            <a:r>
              <a:rPr lang="en-US" dirty="0" smtClean="0"/>
              <a:t>aterial </a:t>
            </a:r>
            <a:r>
              <a:rPr lang="en-US" dirty="0" smtClean="0"/>
              <a:t>must perform equal to or superior to the current </a:t>
            </a:r>
            <a:r>
              <a:rPr lang="en-US" dirty="0" smtClean="0"/>
              <a:t>material  </a:t>
            </a:r>
          </a:p>
          <a:p>
            <a:pPr>
              <a:buNone/>
            </a:pPr>
            <a:r>
              <a:rPr lang="en-US" sz="3429" dirty="0" smtClean="0"/>
              <a:t>Social</a:t>
            </a:r>
          </a:p>
          <a:p>
            <a:r>
              <a:rPr lang="en-US" dirty="0" smtClean="0"/>
              <a:t>M</a:t>
            </a:r>
            <a:r>
              <a:rPr lang="en-US" dirty="0" smtClean="0"/>
              <a:t>ust </a:t>
            </a:r>
            <a:r>
              <a:rPr lang="en-US" dirty="0" smtClean="0"/>
              <a:t>effectively explain the benefits of </a:t>
            </a:r>
            <a:r>
              <a:rPr lang="en-US" dirty="0" smtClean="0"/>
              <a:t>using </a:t>
            </a:r>
            <a:r>
              <a:rPr lang="en-US" dirty="0" smtClean="0"/>
              <a:t>new material to the Nicaraguan </a:t>
            </a:r>
            <a:r>
              <a:rPr lang="en-US" dirty="0" smtClean="0"/>
              <a:t>women</a:t>
            </a:r>
          </a:p>
          <a:p>
            <a:pPr>
              <a:buNone/>
            </a:pPr>
            <a:r>
              <a:rPr lang="en-US" sz="3429" dirty="0" smtClean="0"/>
              <a:t>Economic</a:t>
            </a:r>
          </a:p>
          <a:p>
            <a:r>
              <a:rPr lang="en-US" dirty="0" smtClean="0"/>
              <a:t>The materials used for the insulation must be both inexpensive and readily available in Nicaragua.   </a:t>
            </a:r>
          </a:p>
          <a:p>
            <a:pPr>
              <a:buNone/>
            </a:pPr>
            <a:r>
              <a:rPr lang="en-US" sz="3429" dirty="0" smtClean="0"/>
              <a:t>Environmental</a:t>
            </a:r>
            <a:endParaRPr lang="en-US" sz="3429" dirty="0" smtClean="0"/>
          </a:p>
          <a:p>
            <a:r>
              <a:rPr lang="en-US" dirty="0" smtClean="0"/>
              <a:t>Ensure </a:t>
            </a:r>
            <a:r>
              <a:rPr lang="en-US" dirty="0" smtClean="0"/>
              <a:t>all material and energy inputs and outputs are as inherently nonhazardous as </a:t>
            </a:r>
            <a:r>
              <a:rPr lang="en-US" dirty="0" smtClean="0"/>
              <a:t>possible</a:t>
            </a:r>
          </a:p>
          <a:p>
            <a:r>
              <a:rPr lang="en-US" dirty="0" smtClean="0"/>
              <a:t>A</a:t>
            </a:r>
            <a:r>
              <a:rPr lang="en-US" dirty="0" smtClean="0"/>
              <a:t>ttempt </a:t>
            </a:r>
            <a:r>
              <a:rPr lang="en-US" dirty="0" smtClean="0"/>
              <a:t>to design the products, processes, and systems to maximize mass, energy, space, and time efficiency.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Insulation: Tasks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Investigate the source of the problem</a:t>
            </a:r>
          </a:p>
          <a:p>
            <a:r>
              <a:rPr lang="en-US" dirty="0" smtClean="0"/>
              <a:t>Investigate possible solutions</a:t>
            </a:r>
          </a:p>
          <a:p>
            <a:r>
              <a:rPr lang="en-US" dirty="0" smtClean="0"/>
              <a:t>Identify alternate materials for insulation</a:t>
            </a:r>
          </a:p>
          <a:p>
            <a:r>
              <a:rPr lang="en-US" dirty="0" smtClean="0"/>
              <a:t>Design and construct experiment</a:t>
            </a:r>
          </a:p>
          <a:p>
            <a:r>
              <a:rPr lang="en-US" dirty="0" smtClean="0"/>
              <a:t>Conduct experimental testing</a:t>
            </a:r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Communicate with Nicaraguan Community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57114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Insulation: Experimental </a:t>
            </a:r>
            <a:r>
              <a:rPr lang="en-US" dirty="0" smtClean="0"/>
              <a:t>Setup</a:t>
            </a:r>
            <a:endParaRPr lang="en-US" dirty="0"/>
          </a:p>
        </p:txBody>
      </p:sp>
      <p:pic>
        <p:nvPicPr>
          <p:cNvPr id="11266" name="Picture 2" descr="https://confluence.cornell.edu/download/attachments/118754694/diagram%2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20399" r="-20399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6928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Insulation: Gantt </a:t>
            </a:r>
            <a:r>
              <a:rPr lang="en-US" dirty="0" smtClean="0"/>
              <a:t>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49275" y="1600200"/>
          <a:ext cx="8042275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6756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Criteria for Success!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Did we reach any conclusions?</a:t>
            </a:r>
          </a:p>
          <a:p>
            <a:r>
              <a:rPr lang="en-US" dirty="0" smtClean="0"/>
              <a:t>Is the insulation effective?</a:t>
            </a:r>
          </a:p>
          <a:p>
            <a:r>
              <a:rPr lang="en-US" dirty="0" smtClean="0"/>
              <a:t>Is the new method economical?</a:t>
            </a:r>
          </a:p>
          <a:p>
            <a:r>
              <a:rPr lang="en-US" dirty="0" smtClean="0"/>
              <a:t>Is the new method sustainable?</a:t>
            </a:r>
          </a:p>
          <a:p>
            <a:r>
              <a:rPr lang="en-US" dirty="0" smtClean="0"/>
              <a:t>Did we communicate with the community in Nicaragua?</a:t>
            </a:r>
          </a:p>
          <a:p>
            <a:r>
              <a:rPr lang="en-US" dirty="0" smtClean="0"/>
              <a:t>Did we have fun?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77170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Concentrated Cooker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800" i="1" dirty="0" smtClean="0"/>
              <a:t>Problem</a:t>
            </a:r>
          </a:p>
          <a:p>
            <a:pPr>
              <a:buNone/>
            </a:pPr>
            <a:r>
              <a:rPr lang="en-US" sz="2800" i="1" dirty="0"/>
              <a:t>	</a:t>
            </a:r>
            <a:r>
              <a:rPr lang="en-US" sz="2800" dirty="0" smtClean="0"/>
              <a:t>Current solar box cookers do not reach high enough temperatures to fry foods (i.e. tortillas)</a:t>
            </a:r>
            <a:endParaRPr lang="en-US" sz="2800" i="1" dirty="0" smtClean="0"/>
          </a:p>
          <a:p>
            <a:r>
              <a:rPr lang="en-US" sz="2800" i="1" dirty="0" smtClean="0"/>
              <a:t>Approach</a:t>
            </a:r>
          </a:p>
          <a:p>
            <a:pPr>
              <a:buNone/>
            </a:pPr>
            <a:r>
              <a:rPr lang="en-US" sz="2800" i="1" dirty="0"/>
              <a:t>	</a:t>
            </a:r>
            <a:r>
              <a:rPr lang="en-US" sz="2800" dirty="0" smtClean="0"/>
              <a:t>Research 3D parabolic cookers in order to create and execute an optimal design for the Nicaraguan women</a:t>
            </a:r>
            <a:endParaRPr lang="en-US" sz="2800" i="1" dirty="0" smtClean="0"/>
          </a:p>
          <a:p>
            <a:r>
              <a:rPr lang="en-US" sz="2800" i="1" dirty="0" smtClean="0"/>
              <a:t>Measure</a:t>
            </a:r>
          </a:p>
          <a:p>
            <a:pPr>
              <a:buNone/>
            </a:pPr>
            <a:r>
              <a:rPr lang="en-US" sz="2800" i="1" dirty="0"/>
              <a:t>	</a:t>
            </a:r>
            <a:r>
              <a:rPr lang="en-US" sz="2800" dirty="0" smtClean="0"/>
              <a:t>Determine prototype’s ability to effectively fry food (temperature readings), as well as its buildability</a:t>
            </a:r>
            <a:endParaRPr lang="en-US" sz="2800" i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3430606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42</TotalTime>
  <Words>608</Words>
  <Application>Microsoft Macintosh PowerPoint</Application>
  <PresentationFormat>On-screen Show (4:3)</PresentationFormat>
  <Paragraphs>115</Paragraphs>
  <Slides>16</Slides>
  <Notes>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Breeze</vt:lpstr>
      <vt:lpstr>Solar Lovin'</vt:lpstr>
      <vt:lpstr>Subteams for Fall 2010</vt:lpstr>
      <vt:lpstr>Insulation</vt:lpstr>
      <vt:lpstr>Insulation: Criteria</vt:lpstr>
      <vt:lpstr>Insulation: Tasks</vt:lpstr>
      <vt:lpstr>Insulation: Experimental Setup</vt:lpstr>
      <vt:lpstr>Insulation: Gantt Chart</vt:lpstr>
      <vt:lpstr>Criteria for Success!</vt:lpstr>
      <vt:lpstr>Concentrated Cooker</vt:lpstr>
      <vt:lpstr>Concentrated Cooker: Criteria</vt:lpstr>
      <vt:lpstr>Concentrated Cooker: Gantt Chart</vt:lpstr>
      <vt:lpstr>Small Solar Oven: Problem</vt:lpstr>
      <vt:lpstr>Small Solar Oven: Criteria</vt:lpstr>
      <vt:lpstr>Small Solar Oven: Gantt Chart</vt:lpstr>
      <vt:lpstr>Criteria for Success</vt:lpstr>
      <vt:lpstr>Solar Oven Budget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Solar Lovin'</dc:title>
  <dc:creator>CIT Lab User</dc:creator>
  <cp:lastModifiedBy>Rachel Philipson</cp:lastModifiedBy>
  <cp:revision>3</cp:revision>
  <dcterms:created xsi:type="dcterms:W3CDTF">2010-10-07T01:55:46Z</dcterms:created>
  <dcterms:modified xsi:type="dcterms:W3CDTF">2010-10-07T02:24:28Z</dcterms:modified>
</cp:coreProperties>
</file>