
<file path=[Content_Types].xml><?xml version="1.0" encoding="utf-8"?>
<Types xmlns="http://schemas.openxmlformats.org/package/2006/content-types">
  <Override PartName="/ppt/notesSlides/notesSlide31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notesSlides/notesSlide32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theme/theme2.xml" ContentType="application/vnd.openxmlformats-officedocument.theme+xml"/>
  <Override PartName="/ppt/notesSlides/notesSlide27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38.xml" ContentType="application/vnd.openxmlformats-officedocument.presentationml.notesSlide+xml"/>
  <Override PartName="/ppt/drawings/drawing1.xml" ContentType="application/vnd.openxmlformats-officedocument.drawingml.chartshapes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6.xml" ContentType="application/vnd.openxmlformats-officedocument.presentationml.notes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notesSlides/notesSlide2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notesSlides/notesSlide33.xml" ContentType="application/vnd.openxmlformats-officedocument.presentationml.notes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20" r:id="rId1"/>
  </p:sldMasterIdLst>
  <p:notesMasterIdLst>
    <p:notesMasterId r:id="rId40"/>
  </p:notesMasterIdLst>
  <p:sldIdLst>
    <p:sldId id="256" r:id="rId2"/>
    <p:sldId id="257" r:id="rId3"/>
    <p:sldId id="284" r:id="rId4"/>
    <p:sldId id="271" r:id="rId5"/>
    <p:sldId id="272" r:id="rId6"/>
    <p:sldId id="273" r:id="rId7"/>
    <p:sldId id="270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5" r:id="rId19"/>
    <p:sldId id="259" r:id="rId20"/>
    <p:sldId id="286" r:id="rId21"/>
    <p:sldId id="287" r:id="rId22"/>
    <p:sldId id="296" r:id="rId23"/>
    <p:sldId id="298" r:id="rId24"/>
    <p:sldId id="290" r:id="rId25"/>
    <p:sldId id="300" r:id="rId26"/>
    <p:sldId id="292" r:id="rId27"/>
    <p:sldId id="293" r:id="rId28"/>
    <p:sldId id="294" r:id="rId29"/>
    <p:sldId id="295" r:id="rId30"/>
    <p:sldId id="269" r:id="rId31"/>
    <p:sldId id="261" r:id="rId32"/>
    <p:sldId id="262" r:id="rId33"/>
    <p:sldId id="301" r:id="rId34"/>
    <p:sldId id="264" r:id="rId35"/>
    <p:sldId id="265" r:id="rId36"/>
    <p:sldId id="266" r:id="rId37"/>
    <p:sldId id="267" r:id="rId38"/>
    <p:sldId id="268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rgbClr val="FF0000"/>
    </p:penClr>
  </p:showPr>
  <p:clrMru>
    <a:srgbClr val="FAB26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8483" autoAdjust="0"/>
    <p:restoredTop sz="94660"/>
  </p:normalViewPr>
  <p:slideViewPr>
    <p:cSldViewPr>
      <p:cViewPr>
        <p:scale>
          <a:sx n="100" d="100"/>
          <a:sy n="100" d="100"/>
        </p:scale>
        <p:origin x="-1464" y="-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tableStyles" Target="tableStyle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presProps" Target="presProps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theme" Target="theme/theme1.xml"/><Relationship Id="rId41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Template\Desktop\Copy%20of%20Gantt%20chart-%20insula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achelphilipson:Downloads:Small%20Solar%20Oven%20Gantt%20Cha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Insulation</a:t>
            </a:r>
            <a:r>
              <a:rPr lang="en-US" baseline="0" dirty="0" smtClean="0"/>
              <a:t> Subteam Project Schedule</a:t>
            </a:r>
            <a:endParaRPr lang="en-US" dirty="0"/>
          </a:p>
        </c:rich>
      </c:tx>
      <c:layout>
        <c:manualLayout>
          <c:xMode val="edge"/>
          <c:yMode val="edge"/>
          <c:x val="0.363873108151201"/>
          <c:y val="0.0190677966101695"/>
        </c:manualLayout>
      </c:layout>
    </c:title>
    <c:plotArea>
      <c:layout/>
      <c:barChart>
        <c:barDir val="bar"/>
        <c:grouping val="stacked"/>
        <c:ser>
          <c:idx val="0"/>
          <c:order val="0"/>
          <c:spPr>
            <a:noFill/>
          </c:spPr>
          <c:cat>
            <c:strRef>
              <c:f>Sheet1!$A$2:$A$6</c:f>
              <c:strCache>
                <c:ptCount val="5"/>
                <c:pt idx="0">
                  <c:v>Finalize Experimental Design</c:v>
                </c:pt>
                <c:pt idx="1">
                  <c:v>Acquire Materials</c:v>
                </c:pt>
                <c:pt idx="2">
                  <c:v>Complete Unit Construction</c:v>
                </c:pt>
                <c:pt idx="3">
                  <c:v>Experimentation</c:v>
                </c:pt>
                <c:pt idx="4">
                  <c:v>Put Together Final Report</c:v>
                </c:pt>
              </c:strCache>
            </c:strRef>
          </c:cat>
          <c:val>
            <c:numRef>
              <c:f>Sheet1!$B$2:$B$6</c:f>
              <c:numCache>
                <c:formatCode>d\-mmm</c:formatCode>
                <c:ptCount val="5"/>
                <c:pt idx="0">
                  <c:v>40455.0</c:v>
                </c:pt>
                <c:pt idx="1">
                  <c:v>40469.0</c:v>
                </c:pt>
                <c:pt idx="2">
                  <c:v>40476.0</c:v>
                </c:pt>
                <c:pt idx="3">
                  <c:v>40490.0</c:v>
                </c:pt>
                <c:pt idx="4">
                  <c:v>40509.0</c:v>
                </c:pt>
              </c:numCache>
            </c:numRef>
          </c:val>
        </c:ser>
        <c:ser>
          <c:idx val="1"/>
          <c:order val="1"/>
          <c:cat>
            <c:strRef>
              <c:f>Sheet1!$A$2:$A$6</c:f>
              <c:strCache>
                <c:ptCount val="5"/>
                <c:pt idx="0">
                  <c:v>Finalize Experimental Design</c:v>
                </c:pt>
                <c:pt idx="1">
                  <c:v>Acquire Materials</c:v>
                </c:pt>
                <c:pt idx="2">
                  <c:v>Complete Unit Construction</c:v>
                </c:pt>
                <c:pt idx="3">
                  <c:v>Experimentation</c:v>
                </c:pt>
                <c:pt idx="4">
                  <c:v>Put Together Final Report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14.0</c:v>
                </c:pt>
                <c:pt idx="1">
                  <c:v>7.0</c:v>
                </c:pt>
                <c:pt idx="2">
                  <c:v>14.0</c:v>
                </c:pt>
                <c:pt idx="3">
                  <c:v>21.0</c:v>
                </c:pt>
                <c:pt idx="4">
                  <c:v>7.0</c:v>
                </c:pt>
              </c:numCache>
            </c:numRef>
          </c:val>
        </c:ser>
        <c:gapWidth val="55"/>
        <c:overlap val="100"/>
        <c:axId val="291675960"/>
        <c:axId val="283971544"/>
      </c:barChart>
      <c:catAx>
        <c:axId val="291675960"/>
        <c:scaling>
          <c:orientation val="maxMin"/>
        </c:scaling>
        <c:axPos val="l"/>
        <c:majorTickMark val="none"/>
        <c:tickLblPos val="nextTo"/>
        <c:spPr>
          <a:ln w="12700"/>
        </c:spPr>
        <c:crossAx val="283971544"/>
        <c:crosses val="autoZero"/>
        <c:auto val="1"/>
        <c:lblAlgn val="ctr"/>
        <c:lblOffset val="100"/>
      </c:catAx>
      <c:valAx>
        <c:axId val="283971544"/>
        <c:scaling>
          <c:orientation val="minMax"/>
          <c:max val="40515.0"/>
          <c:min val="40455.0"/>
        </c:scaling>
        <c:axPos val="t"/>
        <c:majorGridlines/>
        <c:numFmt formatCode="d\-mmm" sourceLinked="1"/>
        <c:majorTickMark val="none"/>
        <c:tickLblPos val="nextTo"/>
        <c:crossAx val="291675960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Small Solar Oven Subteam</a:t>
            </a:r>
            <a:r>
              <a:rPr lang="en-US" baseline="0" dirty="0" smtClean="0"/>
              <a:t> Project Schedule</a:t>
            </a:r>
            <a:endParaRPr lang="en-US" dirty="0"/>
          </a:p>
        </c:rich>
      </c:tx>
      <c:layout>
        <c:manualLayout>
          <c:xMode val="edge"/>
          <c:yMode val="edge"/>
          <c:x val="0.326489930581107"/>
          <c:y val="0.0190677966101695"/>
        </c:manualLayout>
      </c:layout>
    </c:title>
    <c:plotArea>
      <c:layout/>
      <c:barChart>
        <c:barDir val="bar"/>
        <c:grouping val="stacked"/>
        <c:ser>
          <c:idx val="2"/>
          <c:order val="2"/>
          <c:spPr>
            <a:noFill/>
          </c:spPr>
          <c:cat>
            <c:multiLvlStrRef>
              <c:f>Sheet1!$A$2:$A$9</c:f>
            </c:multiLvlStrRef>
          </c:cat>
          <c:val>
            <c:numRef>
              <c:f>Sheet1!$B$2:$B$9</c:f>
            </c:numRef>
          </c:val>
        </c:ser>
        <c:ser>
          <c:idx val="3"/>
          <c:order val="3"/>
          <c:cat>
            <c:multiLvlStrRef>
              <c:f>Sheet1!$A$2:$A$9</c:f>
            </c:multiLvlStrRef>
          </c:cat>
          <c:val>
            <c:numRef>
              <c:f>Sheet1!$C$2:$C$9</c:f>
            </c:numRef>
          </c:val>
        </c:ser>
        <c:ser>
          <c:idx val="0"/>
          <c:order val="0"/>
          <c:spPr>
            <a:noFill/>
          </c:spPr>
          <c:cat>
            <c:strRef>
              <c:f>'[Small Solar Oven Gantt Chart.xlsx]Sheet1'!$A$2:$A$12</c:f>
              <c:strCache>
                <c:ptCount val="11"/>
                <c:pt idx="0">
                  <c:v>Research</c:v>
                </c:pt>
                <c:pt idx="1">
                  <c:v>Design of Prop Rod</c:v>
                </c:pt>
                <c:pt idx="2">
                  <c:v>Update solar cooker design</c:v>
                </c:pt>
                <c:pt idx="3">
                  <c:v>Determine materials</c:v>
                </c:pt>
                <c:pt idx="4">
                  <c:v>Gather materials</c:v>
                </c:pt>
                <c:pt idx="5">
                  <c:v>Build Prop Rod Prototype</c:v>
                </c:pt>
                <c:pt idx="6">
                  <c:v>Build prototype</c:v>
                </c:pt>
                <c:pt idx="7">
                  <c:v>Test Prop Rod</c:v>
                </c:pt>
                <c:pt idx="8">
                  <c:v>Test prototype</c:v>
                </c:pt>
                <c:pt idx="9">
                  <c:v>Make changes to design</c:v>
                </c:pt>
                <c:pt idx="10">
                  <c:v>Build more ovens</c:v>
                </c:pt>
              </c:strCache>
            </c:strRef>
          </c:cat>
          <c:val>
            <c:numRef>
              <c:f>'[Small Solar Oven Gantt Chart.xlsx]Sheet1'!$B$2:$B$12</c:f>
              <c:numCache>
                <c:formatCode>d\-mmm</c:formatCode>
                <c:ptCount val="11"/>
                <c:pt idx="0">
                  <c:v>40447.0</c:v>
                </c:pt>
                <c:pt idx="1">
                  <c:v>40454.0</c:v>
                </c:pt>
                <c:pt idx="2">
                  <c:v>40461.0</c:v>
                </c:pt>
                <c:pt idx="3">
                  <c:v>40468.0</c:v>
                </c:pt>
                <c:pt idx="4">
                  <c:v>40468.0</c:v>
                </c:pt>
                <c:pt idx="5">
                  <c:v>40476.0</c:v>
                </c:pt>
                <c:pt idx="6">
                  <c:v>40475.0</c:v>
                </c:pt>
                <c:pt idx="7">
                  <c:v>40490.0</c:v>
                </c:pt>
                <c:pt idx="8">
                  <c:v>40503.0</c:v>
                </c:pt>
                <c:pt idx="9">
                  <c:v>40506.0</c:v>
                </c:pt>
                <c:pt idx="10">
                  <c:v>40506.0</c:v>
                </c:pt>
              </c:numCache>
            </c:numRef>
          </c:val>
        </c:ser>
        <c:ser>
          <c:idx val="1"/>
          <c:order val="1"/>
          <c:cat>
            <c:strRef>
              <c:f>'[Small Solar Oven Gantt Chart.xlsx]Sheet1'!$A$2:$A$12</c:f>
              <c:strCache>
                <c:ptCount val="11"/>
                <c:pt idx="0">
                  <c:v>Research</c:v>
                </c:pt>
                <c:pt idx="1">
                  <c:v>Design of Prop Rod</c:v>
                </c:pt>
                <c:pt idx="2">
                  <c:v>Update solar cooker design</c:v>
                </c:pt>
                <c:pt idx="3">
                  <c:v>Determine materials</c:v>
                </c:pt>
                <c:pt idx="4">
                  <c:v>Gather materials</c:v>
                </c:pt>
                <c:pt idx="5">
                  <c:v>Build Prop Rod Prototype</c:v>
                </c:pt>
                <c:pt idx="6">
                  <c:v>Build prototype</c:v>
                </c:pt>
                <c:pt idx="7">
                  <c:v>Test Prop Rod</c:v>
                </c:pt>
                <c:pt idx="8">
                  <c:v>Test prototype</c:v>
                </c:pt>
                <c:pt idx="9">
                  <c:v>Make changes to design</c:v>
                </c:pt>
                <c:pt idx="10">
                  <c:v>Build more ovens</c:v>
                </c:pt>
              </c:strCache>
            </c:strRef>
          </c:cat>
          <c:val>
            <c:numRef>
              <c:f>'[Small Solar Oven Gantt Chart.xlsx]Sheet1'!$C$2:$C$12</c:f>
              <c:numCache>
                <c:formatCode>General</c:formatCode>
                <c:ptCount val="11"/>
                <c:pt idx="0">
                  <c:v>14.0</c:v>
                </c:pt>
                <c:pt idx="1">
                  <c:v>23.0</c:v>
                </c:pt>
                <c:pt idx="2">
                  <c:v>14.0</c:v>
                </c:pt>
                <c:pt idx="3">
                  <c:v>7.0</c:v>
                </c:pt>
                <c:pt idx="4">
                  <c:v>7.0</c:v>
                </c:pt>
                <c:pt idx="5">
                  <c:v>7.0</c:v>
                </c:pt>
                <c:pt idx="6">
                  <c:v>28.0</c:v>
                </c:pt>
                <c:pt idx="7">
                  <c:v>21.0</c:v>
                </c:pt>
                <c:pt idx="8">
                  <c:v>3.0</c:v>
                </c:pt>
                <c:pt idx="9">
                  <c:v>7.0</c:v>
                </c:pt>
                <c:pt idx="10">
                  <c:v>14.0</c:v>
                </c:pt>
              </c:numCache>
            </c:numRef>
          </c:val>
        </c:ser>
        <c:gapWidth val="55"/>
        <c:overlap val="100"/>
        <c:axId val="276574312"/>
        <c:axId val="290465128"/>
      </c:barChart>
      <c:catAx>
        <c:axId val="276574312"/>
        <c:scaling>
          <c:orientation val="maxMin"/>
        </c:scaling>
        <c:axPos val="l"/>
        <c:majorTickMark val="none"/>
        <c:tickLblPos val="nextTo"/>
        <c:crossAx val="290465128"/>
        <c:crosses val="autoZero"/>
        <c:auto val="1"/>
        <c:lblAlgn val="ctr"/>
        <c:lblOffset val="100"/>
      </c:catAx>
      <c:valAx>
        <c:axId val="290465128"/>
        <c:scaling>
          <c:orientation val="minMax"/>
          <c:max val="40515.0"/>
          <c:min val="40447.0"/>
        </c:scaling>
        <c:axPos val="t"/>
        <c:majorGridlines/>
        <c:numFmt formatCode="d\-mmm" sourceLinked="1"/>
        <c:majorTickMark val="none"/>
        <c:tickLblPos val="nextTo"/>
        <c:crossAx val="276574312"/>
        <c:crosses val="autoZero"/>
        <c:crossBetween val="between"/>
      </c:valAx>
    </c:plotArea>
    <c:plotVisOnly val="1"/>
    <c:dispBlanksAs val="gap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0.60748</cdr:x>
      <cdr:y>0.64407</cdr:y>
    </cdr:from>
    <cdr:to>
      <cdr:x>0.63551</cdr:x>
      <cdr:y>0.77966</cdr:y>
    </cdr:to>
    <cdr:sp macro="" textlink="">
      <cdr:nvSpPr>
        <cdr:cNvPr id="2" name="Up Arrow 1"/>
        <cdr:cNvSpPr/>
      </cdr:nvSpPr>
      <cdr:spPr>
        <a:xfrm xmlns:a="http://schemas.openxmlformats.org/drawingml/2006/main">
          <a:off x="4953000" y="2895600"/>
          <a:ext cx="228600" cy="609600"/>
        </a:xfrm>
        <a:prstGeom xmlns:a="http://schemas.openxmlformats.org/drawingml/2006/main" prst="up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D48FB90-91B7-43FC-A491-340C3A0EC783}" type="datetimeFigureOut">
              <a:rPr lang="en-US"/>
              <a:pPr>
                <a:defRPr/>
              </a:pPr>
              <a:t>11/25/10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56845C3-0B57-4F5A-95FE-E98C0F36D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ＭＳ Ｐゴシック" pitchFamily="8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>
                <a:ea typeface="ＭＳ Ｐゴシック" pitchFamily="-128" charset="-128"/>
                <a:cs typeface="ＭＳ Ｐゴシック" pitchFamily="-128" charset="-128"/>
              </a:rPr>
              <a:t>Right on schedule as of now- the building of the oven is taking longer than expected so we will revise the schedule to include more time for building</a:t>
            </a:r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9EA123-B185-4F67-BAD4-64CEE211D68B}" type="slidenum">
              <a:rPr lang="en-US">
                <a:ea typeface="Arial" pitchFamily="84" charset="0"/>
                <a:cs typeface="Arial" pitchFamily="8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US">
              <a:ea typeface="Arial" pitchFamily="84" charset="0"/>
              <a:cs typeface="Arial" pitchFamily="8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4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Rectangle 5"/>
          <p:cNvSpPr/>
          <p:nvPr userDrawn="1"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4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  <a:solidFill>
            <a:schemeClr val="accent4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Insulation Subteam</a:t>
            </a:r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4BB16B3-92C3-4F87-B128-C6C437FFC1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 marL="320040" indent="-320040">
              <a:buClr>
                <a:schemeClr val="tx1"/>
              </a:buClr>
              <a:buSzPct val="100000"/>
              <a:buFont typeface="Arial" pitchFamily="34" charset="0"/>
              <a:buChar char="•"/>
              <a:defRPr/>
            </a:lvl1pPr>
            <a:lvl2pPr marL="640080" indent="-274320">
              <a:buClrTx/>
              <a:buSzPct val="100000"/>
              <a:buFont typeface="Arial" pitchFamily="34" charset="0"/>
              <a:buChar char="•"/>
              <a:defRPr/>
            </a:lvl2pPr>
            <a:lvl3pPr marL="914400" indent="-228600">
              <a:buClrTx/>
              <a:buSzPct val="100000"/>
              <a:buFont typeface="Arial" pitchFamily="34" charset="0"/>
              <a:buChar char="•"/>
              <a:defRPr/>
            </a:lvl3pPr>
            <a:lvl4pPr marL="1371600" indent="-228600">
              <a:buClrTx/>
              <a:buSzPct val="100000"/>
              <a:buFont typeface="Arial" pitchFamily="34" charset="0"/>
              <a:buChar char="•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baseline="0">
                <a:solidFill>
                  <a:schemeClr val="bg1">
                    <a:lumMod val="50000"/>
                  </a:schemeClr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r>
              <a:rPr lang="en-US"/>
              <a:t>Insulation Subteam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61C231F-0AA9-4121-811B-F268AAD7B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 marL="320040" indent="-320040">
              <a:buClr>
                <a:schemeClr val="tx1"/>
              </a:buClr>
              <a:buSzPct val="100000"/>
              <a:buFont typeface="Arial" pitchFamily="34" charset="0"/>
              <a:buChar char="•"/>
              <a:defRPr/>
            </a:lvl1pPr>
            <a:lvl2pPr marL="640080" indent="-274320">
              <a:buClrTx/>
              <a:buSzPct val="100000"/>
              <a:buFont typeface="Arial" pitchFamily="34" charset="0"/>
              <a:buChar char="•"/>
              <a:defRPr/>
            </a:lvl2pPr>
            <a:lvl3pPr marL="914400" indent="-228600">
              <a:buClrTx/>
              <a:buSzPct val="100000"/>
              <a:buFont typeface="Arial" pitchFamily="34" charset="0"/>
              <a:buChar char="•"/>
              <a:defRPr/>
            </a:lvl3pPr>
            <a:lvl4pPr marL="1371600" indent="-228600">
              <a:buClrTx/>
              <a:buSzPct val="100000"/>
              <a:buFont typeface="Arial" pitchFamily="34" charset="0"/>
              <a:buChar char="•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r>
              <a:rPr lang="en-US"/>
              <a:t>Insulation Subteam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C8A7FF3-047C-4312-B183-FB042E75E2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 marL="320040" indent="-320040">
              <a:buClr>
                <a:schemeClr val="tx1"/>
              </a:buClr>
              <a:buSzPct val="100000"/>
              <a:buFont typeface="Arial" pitchFamily="34" charset="0"/>
              <a:buChar char="•"/>
              <a:defRPr/>
            </a:lvl1pPr>
            <a:lvl2pPr marL="640080" indent="-274320">
              <a:buClrTx/>
              <a:buSzPct val="100000"/>
              <a:buFont typeface="Arial" pitchFamily="34" charset="0"/>
              <a:buChar char="•"/>
              <a:defRPr/>
            </a:lvl2pPr>
            <a:lvl3pPr marL="914400" indent="-228600">
              <a:buClrTx/>
              <a:buSzPct val="100000"/>
              <a:buFont typeface="Arial" pitchFamily="34" charset="0"/>
              <a:buChar char="•"/>
              <a:defRPr/>
            </a:lvl3pPr>
            <a:lvl4pPr marL="1371600" indent="-228600">
              <a:buClrTx/>
              <a:buSzPct val="100000"/>
              <a:buFont typeface="Arial" pitchFamily="34" charset="0"/>
              <a:buChar char="•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r>
              <a:rPr lang="en-US"/>
              <a:t>Insulation Subteam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1473E79-A678-42B3-B8F7-7BF8324D7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 baseline="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  <a:solidFill>
            <a:schemeClr val="accent4">
              <a:lumMod val="50000"/>
            </a:schemeClr>
          </a:solidFill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38259AF-C04E-4240-8C65-1EEE7B22C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98AA386-0D31-427E-8BCB-493A111ED0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Insulation Subteam</a:t>
            </a: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D87C5-5A26-4CD9-B439-50A29D87D9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Insulation Subteam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AB49889-69CA-4165-A88F-6CA0993817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27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Rockwell" pitchFamily="18" charset="0"/>
          <a:ea typeface="ＭＳ Ｐゴシック" pitchFamily="84" charset="-128"/>
          <a:cs typeface="ＭＳ Ｐゴシック" pitchFamily="84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84" charset="0"/>
          <a:ea typeface="ＭＳ Ｐゴシック" pitchFamily="84" charset="-128"/>
          <a:cs typeface="ＭＳ Ｐゴシック" pitchFamily="8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84" charset="0"/>
          <a:ea typeface="ＭＳ Ｐゴシック" pitchFamily="84" charset="-128"/>
          <a:cs typeface="ＭＳ Ｐゴシック" pitchFamily="8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84" charset="0"/>
          <a:ea typeface="ＭＳ Ｐゴシック" pitchFamily="84" charset="-128"/>
          <a:cs typeface="ＭＳ Ｐゴシック" pitchFamily="8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84" charset="0"/>
          <a:ea typeface="ＭＳ Ｐゴシック" pitchFamily="84" charset="-128"/>
          <a:cs typeface="ＭＳ Ｐゴシック" pitchFamily="8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84" charset="0"/>
          <a:ea typeface="ＭＳ Ｐゴシック" pitchFamily="84" charset="-128"/>
          <a:cs typeface="ＭＳ Ｐゴシック" pitchFamily="8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84" charset="0"/>
          <a:ea typeface="ＭＳ Ｐゴシック" pitchFamily="84" charset="-128"/>
          <a:cs typeface="ＭＳ Ｐゴシック" pitchFamily="8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84" charset="0"/>
          <a:ea typeface="ＭＳ Ｐゴシック" pitchFamily="84" charset="-128"/>
          <a:cs typeface="ＭＳ Ｐゴシック" pitchFamily="8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84" charset="0"/>
          <a:ea typeface="ＭＳ Ｐゴシック" pitchFamily="84" charset="-128"/>
          <a:cs typeface="ＭＳ Ｐゴシック" pitchFamily="84" charset="-128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-128" charset="2"/>
        <a:buChar char=""/>
        <a:defRPr sz="2900" kern="1200">
          <a:solidFill>
            <a:schemeClr val="tx1"/>
          </a:solidFill>
          <a:latin typeface="Rockwell" pitchFamily="18" charset="0"/>
          <a:ea typeface="ＭＳ Ｐゴシック" pitchFamily="84" charset="-128"/>
          <a:cs typeface="ＭＳ Ｐゴシック" pitchFamily="84" charset="-128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-128" charset="2"/>
        <a:buChar char=""/>
        <a:defRPr sz="2600" kern="1200">
          <a:solidFill>
            <a:schemeClr val="tx1"/>
          </a:solidFill>
          <a:latin typeface="Rockwell" pitchFamily="18" charset="0"/>
          <a:ea typeface="ＭＳ Ｐゴシック" pitchFamily="84" charset="-128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-128" charset="2"/>
        <a:buChar char=""/>
        <a:defRPr sz="2300" kern="1200">
          <a:solidFill>
            <a:schemeClr val="tx1"/>
          </a:solidFill>
          <a:latin typeface="Rockwell" pitchFamily="18" charset="0"/>
          <a:ea typeface="ＭＳ Ｐゴシック" pitchFamily="84" charset="-128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DEAE00"/>
        </a:buClr>
        <a:buSzPct val="75000"/>
        <a:buFont typeface="Wingdings" pitchFamily="-128" charset="2"/>
        <a:buChar char=""/>
        <a:defRPr sz="2000" kern="1200">
          <a:solidFill>
            <a:schemeClr val="tx1"/>
          </a:solidFill>
          <a:latin typeface="Rockwell" pitchFamily="18" charset="0"/>
          <a:ea typeface="ＭＳ Ｐゴシック" pitchFamily="84" charset="-128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B77BB4"/>
        </a:buClr>
        <a:buSzPct val="65000"/>
        <a:buFont typeface="Wingdings" pitchFamily="-128" charset="2"/>
        <a:buChar char=""/>
        <a:defRPr sz="2000" kern="1200">
          <a:solidFill>
            <a:schemeClr val="tx1"/>
          </a:solidFill>
          <a:latin typeface="Rockwell" pitchFamily="18" charset="0"/>
          <a:ea typeface="ＭＳ Ｐゴシック" pitchFamily="84" charset="-128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3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3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1524000"/>
            <a:ext cx="6477000" cy="1828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Solar Lovin’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Technical update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>
                <a:ea typeface="+mn-ea"/>
                <a:cs typeface="+mn-cs"/>
              </a:rPr>
              <a:t>November 8, 2010</a:t>
            </a:r>
            <a:endParaRPr lang="en-US" dirty="0">
              <a:ea typeface="+mn-ea"/>
              <a:cs typeface="+mn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2438400" y="3352800"/>
            <a:ext cx="6705600" cy="0"/>
          </a:xfrm>
          <a:prstGeom prst="line">
            <a:avLst/>
          </a:prstGeom>
          <a:ln w="571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244" name="TextBox 11"/>
          <p:cNvSpPr txBox="1">
            <a:spLocks noChangeArrowheads="1"/>
          </p:cNvSpPr>
          <p:nvPr/>
        </p:nvSpPr>
        <p:spPr bwMode="auto">
          <a:xfrm>
            <a:off x="2438400" y="3505200"/>
            <a:ext cx="57912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Rockwell" pitchFamily="-128" charset="0"/>
              </a:rPr>
              <a:t>Joe Beaudette, Sarah Clement, Margaret Ding, Catherine Hanna, Harrison Ko, Lauren Nielson, Leif Paulson, Rachel Philipson, </a:t>
            </a:r>
          </a:p>
          <a:p>
            <a:r>
              <a:rPr lang="en-US" sz="1400">
                <a:latin typeface="Rockwell" pitchFamily="-128" charset="0"/>
              </a:rPr>
              <a:t>Julianne Schwartz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Construction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sz="quarter" idx="1"/>
          </p:nvPr>
        </p:nvSpPr>
        <p:spPr>
          <a:xfrm>
            <a:off x="558800" y="1981200"/>
            <a:ext cx="8153400" cy="4495800"/>
          </a:xfrm>
        </p:spPr>
        <p:txBody>
          <a:bodyPr/>
          <a:lstStyle/>
          <a:p>
            <a:pPr marL="319088" indent="-319088" eaLnBrk="1" hangingPunct="1">
              <a:buClrTx/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Outer frame</a:t>
            </a:r>
          </a:p>
          <a:p>
            <a:pPr marL="319088" indent="-319088" eaLnBrk="1" hangingPunct="1">
              <a:buClrTx/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Insulated sides</a:t>
            </a:r>
          </a:p>
          <a:p>
            <a:pPr marL="319088" indent="-319088" eaLnBrk="1" hangingPunct="1">
              <a:buClrTx/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Insulated lid</a:t>
            </a:r>
          </a:p>
          <a:p>
            <a:pPr marL="319088" indent="-319088" eaLnBrk="1" hangingPunct="1">
              <a:buClrTx/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Experimental wall </a:t>
            </a:r>
            <a:endParaRPr lang="en-US">
              <a:latin typeface="Rockwell" pitchFamily="-128" charset="0"/>
              <a:ea typeface="ＭＳ Ｐゴシック" pitchFamily="-128" charset="-128"/>
              <a:cs typeface="ＭＳ Ｐゴシック" pitchFamily="-128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057400"/>
            <a:ext cx="4064000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4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Construction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775" y="1676400"/>
            <a:ext cx="8153400" cy="449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Outer frame made of plywood, connected with metal brackets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Inside box is an old solar oven with door removed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Mineral wool used for extreme insulation on the five super-insulated sides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Experimental wall made of pine framing with construction almost identical to solar oven wall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Communication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752600"/>
            <a:ext cx="8153400" cy="4495800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Communication with community in Nicaragua determined:</a:t>
            </a:r>
          </a:p>
          <a:p>
            <a:pPr marL="974725" indent="-223838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Material of interest for insulation: fiberglass</a:t>
            </a:r>
          </a:p>
          <a:p>
            <a:pPr marL="974725" indent="-223838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Experimental wood shavings will differ, since the wood shavings used in Nicaragua are longer and more “oily,” leading to increased moisture resistance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Final materials of interest:</a:t>
            </a:r>
          </a:p>
          <a:p>
            <a:pPr marL="1258888" lvl="1" indent="-514350" eaLnBrk="1" fontAlgn="auto" hangingPunct="1"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sz="2900" dirty="0" smtClean="0">
                <a:ea typeface="+mn-ea"/>
              </a:rPr>
              <a:t>Wood shavings</a:t>
            </a:r>
          </a:p>
          <a:p>
            <a:pPr marL="1258888" lvl="1" indent="-514350" eaLnBrk="1" fontAlgn="auto" hangingPunct="1"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sz="2900" dirty="0" smtClean="0">
                <a:ea typeface="+mn-ea"/>
              </a:rPr>
              <a:t>Fiberglass</a:t>
            </a:r>
          </a:p>
          <a:p>
            <a:pPr marL="1258888" lvl="1" indent="-514350" eaLnBrk="1" fontAlgn="auto" hangingPunct="1"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sz="2900" dirty="0" smtClean="0">
                <a:ea typeface="+mn-ea"/>
              </a:rPr>
              <a:t>Rice hulls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4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Problems Encountered</a:t>
            </a:r>
          </a:p>
        </p:txBody>
      </p:sp>
      <p:sp>
        <p:nvSpPr>
          <p:cNvPr id="34818" name="Content Placeholder 6"/>
          <p:cNvSpPr>
            <a:spLocks noGrp="1"/>
          </p:cNvSpPr>
          <p:nvPr>
            <p:ph sz="quarter" idx="1"/>
          </p:nvPr>
        </p:nvSpPr>
        <p:spPr>
          <a:xfrm>
            <a:off x="612775" y="1676400"/>
            <a:ext cx="8153400" cy="4495800"/>
          </a:xfrm>
        </p:spPr>
        <p:txBody>
          <a:bodyPr/>
          <a:lstStyle/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Replicating real life situation: Issue only exists after a year of using the oven</a:t>
            </a:r>
          </a:p>
          <a:p>
            <a:pPr marL="1198563" lvl="1" indent="-45720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Accelerating time may prove to be time consuming and difficult</a:t>
            </a:r>
          </a:p>
          <a:p>
            <a:pPr marL="1198563" lvl="1" indent="-45720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Matching experimental wood chips with those used in Nicaragua</a:t>
            </a:r>
            <a:endParaRPr lang="en-US">
              <a:latin typeface="Rockwell" pitchFamily="-12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Work Remaining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752600"/>
            <a:ext cx="8153400" cy="4495800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Implementing experimental design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Determining and using a valid heat source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Placing temperature sensors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Defining our heating cycle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Programming system for heating and cooling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Running experiments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Plan is to run “half of years” worth of heating cycles for each insulation material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Observations will made over time while monitoring temperature gradient and moisture to determine correlation and/or causation</a:t>
            </a:r>
            <a:endParaRPr lang="en-US" dirty="0">
              <a:ea typeface="+mn-e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Revisiting of Schedule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533400" y="1600200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ea typeface="+mj-ea"/>
                <a:cs typeface="+mj-cs"/>
              </a:rPr>
              <a:t>Recommendations/Conclusions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0962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752600"/>
            <a:ext cx="4114800" cy="4495800"/>
          </a:xfrm>
        </p:spPr>
        <p:txBody>
          <a:bodyPr/>
          <a:lstStyle/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z="260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D</a:t>
            </a:r>
            <a:r>
              <a:rPr lang="en-US" sz="2600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ifficulty with attaching the experimental wall to the device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z="2600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Change in orientation of the insulated box to an upright position 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z="2600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Plan is to put weights on the experimental wall so that it is easily removable</a:t>
            </a:r>
            <a:endParaRPr lang="en-US" sz="2600">
              <a:latin typeface="Rockwell" pitchFamily="-128" charset="0"/>
              <a:ea typeface="ＭＳ Ｐゴシック" pitchFamily="-128" charset="-128"/>
              <a:cs typeface="ＭＳ Ｐゴシック" pitchFamily="-128" charset="-128"/>
            </a:endParaRPr>
          </a:p>
        </p:txBody>
      </p:sp>
      <p:pic>
        <p:nvPicPr>
          <p:cNvPr id="5" name="Content Placeholder 4" descr="up.jpg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4953000" y="2419350"/>
            <a:ext cx="3581400" cy="268605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Recommendations/Conclusions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3010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752600"/>
            <a:ext cx="4111625" cy="4495800"/>
          </a:xfrm>
        </p:spPr>
        <p:txBody>
          <a:bodyPr/>
          <a:lstStyle/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z="2600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Encountered issue with the performance of the heat source under high temperatures (~200 degrees C)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z="2600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Instead of using hotplates, a system of lights was determined to be a more adequate solution</a:t>
            </a:r>
            <a:endParaRPr lang="en-US" sz="2600">
              <a:latin typeface="Rockwell" pitchFamily="-128" charset="0"/>
              <a:ea typeface="ＭＳ Ｐゴシック" pitchFamily="-128" charset="-128"/>
              <a:cs typeface="ＭＳ Ｐゴシック" pitchFamily="-128" charset="-128"/>
            </a:endParaRPr>
          </a:p>
        </p:txBody>
      </p:sp>
      <p:pic>
        <p:nvPicPr>
          <p:cNvPr id="5" name="Content Placeholder 4" descr="lights.jpg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4953000" y="2419350"/>
            <a:ext cx="3581400" cy="268605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CONCENTRATED COOKER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5058" name="TextBox 7"/>
          <p:cNvSpPr txBox="1">
            <a:spLocks noChangeArrowheads="1"/>
          </p:cNvSpPr>
          <p:nvPr/>
        </p:nvSpPr>
        <p:spPr bwMode="auto">
          <a:xfrm>
            <a:off x="1371600" y="2767013"/>
            <a:ext cx="5791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Rockwell" pitchFamily="-128" charset="0"/>
              </a:rPr>
              <a:t>Margaret Ding, Catherine Hanna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Project Summary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Problem:</a:t>
            </a:r>
          </a:p>
          <a:p>
            <a:pPr marL="2841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Current solar oven design does not reach high enough temperatures to fry foods</a:t>
            </a:r>
          </a:p>
          <a:p>
            <a:pPr marL="2841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Current solar oven max temp = 180 C</a:t>
            </a:r>
          </a:p>
          <a:p>
            <a:pPr marL="2841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Min temp needed to fry foods = 250 C</a:t>
            </a:r>
          </a:p>
          <a:p>
            <a:pPr marL="2841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1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Objective:</a:t>
            </a:r>
          </a:p>
          <a:p>
            <a:pPr marL="2841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Research, design, and build a concentrated cooker that meets temperature requirements</a:t>
            </a:r>
            <a:endParaRPr lang="en-US" dirty="0"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buClrTx/>
              <a:buSzPct val="100000"/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Insulation</a:t>
            </a:r>
          </a:p>
          <a:p>
            <a:pPr marL="457200" indent="-457200" eaLnBrk="1" hangingPunct="1">
              <a:buClrTx/>
              <a:buSzPct val="100000"/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Concentrated Cooker</a:t>
            </a:r>
          </a:p>
          <a:p>
            <a:pPr marL="457200" indent="-457200" eaLnBrk="1" hangingPunct="1">
              <a:buClrTx/>
              <a:buSzPct val="100000"/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Small Solar Oven</a:t>
            </a:r>
            <a:endParaRPr lang="en-US">
              <a:latin typeface="Rockwell" pitchFamily="-128" charset="0"/>
              <a:ea typeface="ＭＳ Ｐゴシック" pitchFamily="-128" charset="-128"/>
              <a:cs typeface="ＭＳ Ｐゴシック" pitchFamily="-128" charset="-128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SUBTEAMS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Work Accomplished to Date</a:t>
            </a:r>
          </a:p>
        </p:txBody>
      </p:sp>
      <p:sp>
        <p:nvSpPr>
          <p:cNvPr id="49154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Research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Design Choices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Initial Construction</a:t>
            </a:r>
            <a:endParaRPr lang="en-US">
              <a:latin typeface="Rockwell" pitchFamily="-128" charset="0"/>
              <a:ea typeface="ＭＳ Ｐゴシック" pitchFamily="-128" charset="-128"/>
              <a:cs typeface="ＭＳ Ｐゴシック" pitchFamily="-128" charset="-128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Design Choices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Spherical vs. Parabolic: </a:t>
            </a:r>
            <a:r>
              <a:rPr lang="en-US" dirty="0" smtClean="0">
                <a:ea typeface="+mn-ea"/>
                <a:cs typeface="+mn-cs"/>
              </a:rPr>
              <a:t>Parabolic</a:t>
            </a:r>
          </a:p>
          <a:p>
            <a:pPr marL="346075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900" dirty="0" smtClean="0">
                <a:ea typeface="+mn-ea"/>
              </a:rPr>
              <a:t>Spherical aberration</a:t>
            </a:r>
          </a:p>
          <a:p>
            <a:pPr marL="346075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900" dirty="0">
              <a:ea typeface="+mn-ea"/>
            </a:endParaRPr>
          </a:p>
          <a:p>
            <a:pPr marL="346075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900" dirty="0" smtClean="0">
              <a:ea typeface="+mn-ea"/>
            </a:endParaRPr>
          </a:p>
          <a:p>
            <a:pPr marL="346075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900" dirty="0">
              <a:ea typeface="+mn-ea"/>
            </a:endParaRPr>
          </a:p>
          <a:p>
            <a:pPr marL="346075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900" dirty="0" smtClean="0">
              <a:ea typeface="+mn-ea"/>
            </a:endParaRPr>
          </a:p>
          <a:p>
            <a:pPr marL="346075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900" dirty="0">
              <a:ea typeface="+mn-ea"/>
            </a:endParaRPr>
          </a:p>
          <a:p>
            <a:pPr marL="403225" lvl="1" indent="-403225" eaLnBrk="1" fontAlgn="auto" hangingPunct="1">
              <a:spcAft>
                <a:spcPts val="0"/>
              </a:spcAft>
              <a:defRPr/>
            </a:pPr>
            <a:r>
              <a:rPr lang="en-US" sz="2900" dirty="0">
                <a:ea typeface="+mn-ea"/>
              </a:rPr>
              <a:t>Future Improvement on Parabolic Shape: Compound Parabola</a:t>
            </a:r>
          </a:p>
          <a:p>
            <a:pPr marL="346075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900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3"/>
          <a:srcRect b="11143"/>
          <a:stretch>
            <a:fillRect/>
          </a:stretch>
        </p:blipFill>
        <p:spPr bwMode="auto">
          <a:xfrm>
            <a:off x="914400" y="2667000"/>
            <a:ext cx="73914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Design Choices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Paraboloid</a:t>
            </a:r>
            <a:r>
              <a:rPr lang="en-US" dirty="0">
                <a:ea typeface="+mn-ea"/>
                <a:cs typeface="+mn-cs"/>
              </a:rPr>
              <a:t>: Shallow vs. </a:t>
            </a:r>
            <a:r>
              <a:rPr lang="en-US" dirty="0" smtClean="0">
                <a:ea typeface="+mn-ea"/>
                <a:cs typeface="+mn-cs"/>
              </a:rPr>
              <a:t>Deep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>
                <a:ea typeface="+mn-ea"/>
                <a:cs typeface="+mn-cs"/>
              </a:rPr>
              <a:t>	</a:t>
            </a:r>
            <a:r>
              <a:rPr lang="en-US" sz="2800" dirty="0" smtClean="0">
                <a:ea typeface="+mn-ea"/>
                <a:cs typeface="+mn-cs"/>
              </a:rPr>
              <a:t>Safety hazards, maneuverability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Focal Point: 25 cm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>
                <a:ea typeface="+mn-ea"/>
                <a:cs typeface="+mn-cs"/>
              </a:rPr>
              <a:t>	</a:t>
            </a:r>
            <a:r>
              <a:rPr lang="en-US" sz="2800" dirty="0" smtClean="0">
                <a:ea typeface="+mn-ea"/>
                <a:cs typeface="+mn-cs"/>
              </a:rPr>
              <a:t>Most effective is 1/3 down from top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>
                <a:ea typeface="+mn-ea"/>
                <a:cs typeface="+mn-cs"/>
              </a:rPr>
              <a:t>	</a:t>
            </a:r>
            <a:r>
              <a:rPr lang="en-US" sz="2800" dirty="0" smtClean="0">
                <a:ea typeface="+mn-ea"/>
                <a:cs typeface="+mn-cs"/>
              </a:rPr>
              <a:t>Generates ~ 800 Watts of solar energy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3"/>
          <a:srcRect l="10922" t="30573" r="74641" b="60107"/>
          <a:stretch>
            <a:fillRect/>
          </a:stretch>
        </p:blipFill>
        <p:spPr bwMode="auto">
          <a:xfrm>
            <a:off x="2393950" y="4267200"/>
            <a:ext cx="4540250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Design Choices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09600" y="1828800"/>
            <a:ext cx="4495800" cy="4495800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Paraboloid Material</a:t>
            </a:r>
            <a:r>
              <a:rPr lang="en-US" dirty="0">
                <a:ea typeface="+mn-ea"/>
                <a:cs typeface="+mn-cs"/>
              </a:rPr>
              <a:t>: </a:t>
            </a:r>
            <a:endParaRPr lang="en-US" dirty="0" smtClean="0">
              <a:ea typeface="+mn-ea"/>
              <a:cs typeface="+mn-cs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	3</a:t>
            </a:r>
            <a:r>
              <a:rPr lang="en-US" dirty="0">
                <a:ea typeface="+mn-ea"/>
                <a:cs typeface="+mn-cs"/>
              </a:rPr>
              <a:t>’ x 4’ x </a:t>
            </a:r>
            <a:r>
              <a:rPr lang="en-US" dirty="0" smtClean="0">
                <a:ea typeface="+mn-ea"/>
                <a:cs typeface="+mn-cs"/>
              </a:rPr>
              <a:t>.016” 	Aluminum Sheet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+mn-cs"/>
              </a:rPr>
              <a:t>	</a:t>
            </a:r>
            <a:endParaRPr lang="en-US" dirty="0" smtClean="0">
              <a:ea typeface="+mn-ea"/>
              <a:cs typeface="+mn-cs"/>
            </a:endParaRPr>
          </a:p>
          <a:p>
            <a:pPr marL="909638" indent="-319088" eaLnBrk="1" fontAlgn="auto" hangingPunct="1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	</a:t>
            </a:r>
            <a:r>
              <a:rPr lang="en-US" dirty="0" smtClean="0">
                <a:ea typeface="+mn-ea"/>
                <a:cs typeface="+mn-cs"/>
              </a:rPr>
              <a:t>Still flexible</a:t>
            </a:r>
          </a:p>
          <a:p>
            <a:pPr marL="909638" indent="-319088" eaLnBrk="1" fontAlgn="auto" hangingPunct="1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	</a:t>
            </a:r>
            <a:r>
              <a:rPr lang="en-US" dirty="0" smtClean="0">
                <a:ea typeface="+mn-ea"/>
                <a:cs typeface="+mn-cs"/>
              </a:rPr>
              <a:t>More durable than 	cardboard</a:t>
            </a:r>
          </a:p>
          <a:p>
            <a:pPr marL="909638" indent="-319088" eaLnBrk="1" fontAlgn="auto" hangingPunct="1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	</a:t>
            </a:r>
            <a:r>
              <a:rPr lang="en-US" dirty="0" smtClean="0">
                <a:ea typeface="+mn-ea"/>
                <a:cs typeface="+mn-cs"/>
              </a:rPr>
              <a:t>Structural rigidity</a:t>
            </a:r>
          </a:p>
          <a:p>
            <a:pPr marL="909638" indent="-319088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Preserving rectangular shape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	</a:t>
            </a: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  <p:pic>
        <p:nvPicPr>
          <p:cNvPr id="2050" name="Picture 2" descr="C:\Users\Template\Desktop\IMG00348-20101102-15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953000" y="2438400"/>
            <a:ext cx="3657600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Construction: Paraboloid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sz="quarter" idx="1"/>
          </p:nvPr>
        </p:nvGraphicFramePr>
        <p:xfrm>
          <a:off x="381000" y="1981200"/>
          <a:ext cx="5181600" cy="385603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40229"/>
                <a:gridCol w="740229"/>
                <a:gridCol w="740229"/>
                <a:gridCol w="740229"/>
                <a:gridCol w="740229"/>
                <a:gridCol w="740229"/>
                <a:gridCol w="740229"/>
              </a:tblGrid>
              <a:tr h="3790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row number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x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y1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from centre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5.11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5.11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1.04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10.27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2.03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1.04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2.34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5.26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15.53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2.34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5.42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20.94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4.06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5.61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26.56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5.07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9.36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5.85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32.40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6.09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9.36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12.74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38.52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12.74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16.65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6.42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44.94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8.12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16.65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21.07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6.75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51.69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9.13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21.07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26.01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58.80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10.14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26.01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x increment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5.1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90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 (focal length)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sections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3"/>
          <a:srcRect l="11378" t="47949" r="62660" b="29271"/>
          <a:stretch/>
        </p:blipFill>
        <p:spPr bwMode="auto">
          <a:xfrm>
            <a:off x="5791200" y="2057400"/>
            <a:ext cx="3048000" cy="16764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/>
          </a:extLst>
        </p:spPr>
      </p:pic>
      <p:grpSp>
        <p:nvGrpSpPr>
          <p:cNvPr id="57486" name="Group 4"/>
          <p:cNvGrpSpPr>
            <a:grpSpLocks/>
          </p:cNvGrpSpPr>
          <p:nvPr/>
        </p:nvGrpSpPr>
        <p:grpSpPr bwMode="auto">
          <a:xfrm>
            <a:off x="5867400" y="4022725"/>
            <a:ext cx="3019425" cy="1616075"/>
            <a:chOff x="5867400" y="4023360"/>
            <a:chExt cx="3019425" cy="1615440"/>
          </a:xfrm>
        </p:grpSpPr>
        <p:grpSp>
          <p:nvGrpSpPr>
            <p:cNvPr id="57487" name="Group 2"/>
            <p:cNvGrpSpPr>
              <a:grpSpLocks/>
            </p:cNvGrpSpPr>
            <p:nvPr/>
          </p:nvGrpSpPr>
          <p:grpSpPr bwMode="auto">
            <a:xfrm>
              <a:off x="5867400" y="4023360"/>
              <a:ext cx="3019425" cy="1615440"/>
              <a:chOff x="5934074" y="4218940"/>
              <a:chExt cx="3019425" cy="1615440"/>
            </a:xfrm>
          </p:grpSpPr>
          <p:grpSp>
            <p:nvGrpSpPr>
              <p:cNvPr id="57495" name="Group 8"/>
              <p:cNvGrpSpPr>
                <a:grpSpLocks/>
              </p:cNvGrpSpPr>
              <p:nvPr/>
            </p:nvGrpSpPr>
            <p:grpSpPr bwMode="auto">
              <a:xfrm>
                <a:off x="5934074" y="4218940"/>
                <a:ext cx="1628775" cy="1615440"/>
                <a:chOff x="0" y="0"/>
                <a:chExt cx="1628775" cy="1615440"/>
              </a:xfrm>
            </p:grpSpPr>
            <p:sp>
              <p:nvSpPr>
                <p:cNvPr id="23" name="Oval 22"/>
                <p:cNvSpPr/>
                <p:nvPr/>
              </p:nvSpPr>
              <p:spPr>
                <a:xfrm>
                  <a:off x="0" y="0"/>
                  <a:ext cx="1628775" cy="1615440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0" y="809307"/>
                  <a:ext cx="162877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flipV="1">
                  <a:off x="809625" y="0"/>
                  <a:ext cx="0" cy="161544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209550" y="266595"/>
                  <a:ext cx="1209675" cy="108542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flipV="1">
                  <a:off x="209550" y="266595"/>
                  <a:ext cx="1209675" cy="108542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57150" y="523669"/>
                  <a:ext cx="1524000" cy="56175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flipV="1">
                  <a:off x="57150" y="523669"/>
                  <a:ext cx="1524000" cy="56175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 flipV="1">
                  <a:off x="485775" y="85691"/>
                  <a:ext cx="657225" cy="146627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485775" y="85691"/>
                  <a:ext cx="657225" cy="146627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7496" name="Group 10"/>
              <p:cNvGrpSpPr>
                <a:grpSpLocks/>
              </p:cNvGrpSpPr>
              <p:nvPr/>
            </p:nvGrpSpPr>
            <p:grpSpPr bwMode="auto">
              <a:xfrm>
                <a:off x="7762874" y="4399915"/>
                <a:ext cx="1190625" cy="276225"/>
                <a:chOff x="0" y="0"/>
                <a:chExt cx="1190625" cy="276225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>
                  <a:off x="0" y="133226"/>
                  <a:ext cx="190500" cy="0"/>
                </a:xfrm>
                <a:prstGeom prst="line">
                  <a:avLst/>
                </a:prstGeom>
                <a:ln w="15875">
                  <a:solidFill>
                    <a:schemeClr val="accent2">
                      <a:lumMod val="60000"/>
                      <a:lumOff val="40000"/>
                    </a:schemeClr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7501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71450" y="0"/>
                  <a:ext cx="1019175" cy="276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100">
                      <a:latin typeface="Calibri" pitchFamily="-128" charset="0"/>
                      <a:ea typeface="Calibri" pitchFamily="-128" charset="0"/>
                      <a:cs typeface="Calibri" pitchFamily="-128" charset="0"/>
                    </a:rPr>
                    <a:t>= cutting line</a:t>
                  </a:r>
                </a:p>
              </p:txBody>
            </p:sp>
          </p:grpSp>
          <p:grpSp>
            <p:nvGrpSpPr>
              <p:cNvPr id="57497" name="Group 11"/>
              <p:cNvGrpSpPr>
                <a:grpSpLocks/>
              </p:cNvGrpSpPr>
              <p:nvPr/>
            </p:nvGrpSpPr>
            <p:grpSpPr bwMode="auto">
              <a:xfrm>
                <a:off x="7715249" y="4657090"/>
                <a:ext cx="1219200" cy="276225"/>
                <a:chOff x="0" y="0"/>
                <a:chExt cx="1219200" cy="276225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0" y="18871"/>
                  <a:ext cx="200025" cy="187251"/>
                </a:xfrm>
                <a:prstGeom prst="ellipse">
                  <a:avLst/>
                </a:prstGeom>
                <a:solidFill>
                  <a:schemeClr val="tx1">
                    <a:alpha val="2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/>
                </a:p>
              </p:txBody>
            </p:sp>
            <p:sp>
              <p:nvSpPr>
                <p:cNvPr id="57499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00025" y="0"/>
                  <a:ext cx="1019175" cy="276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100">
                      <a:latin typeface="Calibri" pitchFamily="-128" charset="0"/>
                      <a:ea typeface="Calibri" pitchFamily="-128" charset="0"/>
                      <a:cs typeface="Calibri" pitchFamily="-128" charset="0"/>
                    </a:rPr>
                    <a:t>= uncut region</a:t>
                  </a:r>
                </a:p>
              </p:txBody>
            </p:sp>
          </p:grpSp>
        </p:grpSp>
        <p:grpSp>
          <p:nvGrpSpPr>
            <p:cNvPr id="57488" name="Group 9"/>
            <p:cNvGrpSpPr>
              <a:grpSpLocks/>
            </p:cNvGrpSpPr>
            <p:nvPr/>
          </p:nvGrpSpPr>
          <p:grpSpPr bwMode="auto">
            <a:xfrm>
              <a:off x="6553200" y="4038600"/>
              <a:ext cx="228600" cy="791210"/>
              <a:chOff x="0" y="0"/>
              <a:chExt cx="228600" cy="79121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flipH="1" flipV="1">
                <a:off x="57150" y="590947"/>
                <a:ext cx="57150" cy="198360"/>
              </a:xfrm>
              <a:prstGeom prst="line">
                <a:avLst/>
              </a:prstGeom>
              <a:ln w="15875">
                <a:solidFill>
                  <a:schemeClr val="accent2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114300" y="590947"/>
                <a:ext cx="47625" cy="199946"/>
              </a:xfrm>
              <a:prstGeom prst="line">
                <a:avLst/>
              </a:prstGeom>
              <a:ln w="15875">
                <a:solidFill>
                  <a:schemeClr val="accent2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 flipV="1">
                <a:off x="0" y="324352"/>
                <a:ext cx="47625" cy="265009"/>
              </a:xfrm>
              <a:prstGeom prst="line">
                <a:avLst/>
              </a:prstGeom>
              <a:ln w="15875">
                <a:solidFill>
                  <a:schemeClr val="accent2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161925" y="324352"/>
                <a:ext cx="66675" cy="265009"/>
              </a:xfrm>
              <a:prstGeom prst="line">
                <a:avLst/>
              </a:prstGeom>
              <a:ln w="15875">
                <a:solidFill>
                  <a:schemeClr val="accent2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0" y="629"/>
                <a:ext cx="0" cy="323723"/>
              </a:xfrm>
              <a:prstGeom prst="line">
                <a:avLst/>
              </a:prstGeom>
              <a:ln w="15875">
                <a:solidFill>
                  <a:schemeClr val="accent2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228600" y="629"/>
                <a:ext cx="0" cy="323723"/>
              </a:xfrm>
              <a:prstGeom prst="line">
                <a:avLst/>
              </a:prstGeom>
              <a:ln w="15875">
                <a:solidFill>
                  <a:schemeClr val="accent2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Construction: Paraboloid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  <p:pic>
        <p:nvPicPr>
          <p:cNvPr id="6" name="Picture 2" descr="C:\Users\Template\Desktop\IMG00350-20101102-160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 rot="5400000">
            <a:off x="1247775" y="1571625"/>
            <a:ext cx="3371850" cy="449580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4098" name="Picture 2" descr="C:\Users\Template\Desktop\2010-11-04 11.02.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5181600" y="2486025"/>
            <a:ext cx="3657600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Problems Encountered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Design of entire cooker (including cooking surface) cannot be finalized until paraboloid is constructed and tested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Calculating the paraboloid’s theoretical focal point must be confirmed/adjusted with an empirical value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Design/build in phases:</a:t>
            </a:r>
          </a:p>
          <a:p>
            <a:pPr marL="800100" indent="-514350" eaLnBrk="1" fontAlgn="auto" hangingPunct="1"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dirty="0" smtClean="0">
                <a:ea typeface="+mn-ea"/>
                <a:cs typeface="+mn-cs"/>
              </a:rPr>
              <a:t>Paraboloid</a:t>
            </a:r>
          </a:p>
          <a:p>
            <a:pPr marL="800100" indent="-514350" eaLnBrk="1" fontAlgn="auto" hangingPunct="1"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dirty="0" smtClean="0">
                <a:ea typeface="+mn-ea"/>
                <a:cs typeface="+mn-cs"/>
              </a:rPr>
              <a:t>Frame and Cooking Surface</a:t>
            </a:r>
            <a:endParaRPr lang="en-US" dirty="0">
              <a:ea typeface="+mn-ea"/>
              <a:cs typeface="+mn-cs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Work Remaining</a:t>
            </a:r>
          </a:p>
        </p:txBody>
      </p:sp>
      <p:sp>
        <p:nvSpPr>
          <p:cNvPr id="63490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Finish paraboloid construction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Temp test on paraboloid to find focal point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Design frame and cooking surface configuration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Build frame and cooking surface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Test final concentrated cooker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endParaRPr lang="en-US">
              <a:latin typeface="Rockwell" pitchFamily="-128" charset="0"/>
              <a:ea typeface="ＭＳ Ｐゴシック" pitchFamily="-128" charset="-128"/>
              <a:cs typeface="ＭＳ Ｐゴシック" pitchFamily="-128" charset="-128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Revisiting of Schedule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  <p:pic>
        <p:nvPicPr>
          <p:cNvPr id="65539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027238"/>
            <a:ext cx="60801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Up Arrow 15"/>
          <p:cNvSpPr/>
          <p:nvPr/>
        </p:nvSpPr>
        <p:spPr>
          <a:xfrm>
            <a:off x="5715000" y="5181600"/>
            <a:ext cx="2286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Recommendations/Conclusions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Human error makes construction of parts contingent on one another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Design/Build split into phases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Dimension checks between phases (to confirm focal point location)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Final concentrated cooker will be base point from which improvements can be made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INSULATION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14338" name="TextBox 7"/>
          <p:cNvSpPr txBox="1">
            <a:spLocks noChangeArrowheads="1"/>
          </p:cNvSpPr>
          <p:nvPr/>
        </p:nvSpPr>
        <p:spPr bwMode="auto">
          <a:xfrm>
            <a:off x="1371600" y="2767013"/>
            <a:ext cx="5791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Rockwell" pitchFamily="-128" charset="0"/>
              </a:rPr>
              <a:t>Sarah Clement, Harrison Ko, Julianne Schwartz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SMALL SOLAR OVEN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69634" name="TextBox 7"/>
          <p:cNvSpPr txBox="1">
            <a:spLocks noChangeArrowheads="1"/>
          </p:cNvSpPr>
          <p:nvPr/>
        </p:nvSpPr>
        <p:spPr bwMode="auto">
          <a:xfrm>
            <a:off x="1371600" y="2767013"/>
            <a:ext cx="5791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Rockwell" pitchFamily="-128" charset="0"/>
              </a:rPr>
              <a:t>Joe Beaudette, Lauren Nielson, Leif Paulson, Rachel Philipson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Project Summary</a:t>
            </a:r>
          </a:p>
        </p:txBody>
      </p:sp>
      <p:sp>
        <p:nvSpPr>
          <p:cNvPr id="71682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0" indent="0" eaLnBrk="1" hangingPunct="1">
              <a:buFont typeface="Arial" pitchFamily="-128" charset="0"/>
              <a:buNone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The scope of our project is to design and build at least two solar ovens of </a:t>
            </a:r>
            <a:r>
              <a:rPr lang="en-US" u="sng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smaller scale</a:t>
            </a: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 than the current design used in Nicaragua. The ovens will be optimized to work well in the </a:t>
            </a:r>
            <a:r>
              <a:rPr lang="en-US" u="sng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Ithaca climate </a:t>
            </a: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to be used in </a:t>
            </a:r>
            <a:r>
              <a:rPr lang="en-US" u="sng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demonstration</a:t>
            </a: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 purposes locally. One oven will remain with the solar oven team, and one oven will be donated to the Cornell chapter of Engineers for a Sustainable World. </a:t>
            </a:r>
            <a:endParaRPr lang="en-US">
              <a:latin typeface="Rockwell" pitchFamily="-128" charset="0"/>
              <a:ea typeface="ＭＳ Ｐゴシック" pitchFamily="-128" charset="-128"/>
              <a:cs typeface="ＭＳ Ｐゴシック" pitchFamily="-128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Small Solar Oven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Work Accomplished to Date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Prop-rod redesign (additional project)</a:t>
            </a:r>
          </a:p>
          <a:p>
            <a:pPr marL="639763" lvl="1" indent="-27305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Design formed</a:t>
            </a:r>
          </a:p>
          <a:p>
            <a:pPr marL="639763" lvl="1" indent="-27305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Materials acquired and assembled</a:t>
            </a:r>
          </a:p>
          <a:p>
            <a:pPr marL="639763" lvl="1" indent="-27305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Testing needed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Oven frame dimensions designed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AutoCAD design drawn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Construction phase begun</a:t>
            </a:r>
          </a:p>
          <a:p>
            <a:pPr marL="639763" lvl="1" indent="-27305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Began cutting wood for frame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endParaRPr lang="en-US">
              <a:latin typeface="Rockwell" pitchFamily="-128" charset="0"/>
              <a:ea typeface="ＭＳ Ｐゴシック" pitchFamily="-128" charset="-128"/>
              <a:cs typeface="ＭＳ Ｐゴシック" pitchFamily="-128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Small Solar Oven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Small Solar Oven Design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Small Solar Oven Subteam</a:t>
            </a:r>
          </a:p>
        </p:txBody>
      </p:sp>
      <p:pic>
        <p:nvPicPr>
          <p:cNvPr id="75779" name="Picture 4" descr="Solar Oven Drawing"/>
          <p:cNvPicPr>
            <a:picLocks noChangeAspect="1" noChangeArrowheads="1"/>
          </p:cNvPicPr>
          <p:nvPr/>
        </p:nvPicPr>
        <p:blipFill>
          <a:blip r:embed="rId3"/>
          <a:srcRect t="2406" r="7330"/>
          <a:stretch>
            <a:fillRect/>
          </a:stretch>
        </p:blipFill>
        <p:spPr bwMode="auto">
          <a:xfrm>
            <a:off x="1676400" y="1676400"/>
            <a:ext cx="5943600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Problems Encountered</a:t>
            </a:r>
          </a:p>
        </p:txBody>
      </p:sp>
      <p:sp>
        <p:nvSpPr>
          <p:cNvPr id="77826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Overall project has gone smoothly and is on track.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Window angle issue</a:t>
            </a:r>
          </a:p>
          <a:p>
            <a:pPr marL="639763" lvl="1" indent="-27305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Rule of thumb:  angle corresponds to latitude (42.4° for Ithaca)</a:t>
            </a:r>
          </a:p>
          <a:p>
            <a:pPr marL="639763" lvl="1" indent="-27305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Engineering decision:  make it 45°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endParaRPr lang="en-US" smtClean="0">
              <a:latin typeface="Rockwell" pitchFamily="-128" charset="0"/>
              <a:ea typeface="ＭＳ Ｐゴシック" pitchFamily="-128" charset="-128"/>
              <a:cs typeface="ＭＳ Ｐゴシック" pitchFamily="-128" charset="-12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Small Solar Oven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Work Remaining</a:t>
            </a:r>
          </a:p>
        </p:txBody>
      </p:sp>
      <p:sp>
        <p:nvSpPr>
          <p:cNvPr id="79874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Assemble framing and install insulation, window, and siding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Test prop rod and tees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Demonstrate ovens</a:t>
            </a:r>
          </a:p>
          <a:p>
            <a:pPr marL="639763" lvl="1" indent="-27305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As long as there is sunlight they will work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Small Solar Oven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Revisiting of Schedule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Small Solar Oven Subteam</a:t>
            </a:r>
          </a:p>
        </p:txBody>
      </p:sp>
      <p:pic>
        <p:nvPicPr>
          <p:cNvPr id="8192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052638"/>
            <a:ext cx="6096000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Up Arrow 6"/>
          <p:cNvSpPr/>
          <p:nvPr/>
        </p:nvSpPr>
        <p:spPr>
          <a:xfrm>
            <a:off x="5824538" y="4953000"/>
            <a:ext cx="2286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ea typeface="+mj-ea"/>
                <a:cs typeface="+mj-cs"/>
              </a:rPr>
              <a:t>Recommendations/Conclusions</a:t>
            </a:r>
          </a:p>
        </p:txBody>
      </p:sp>
      <p:sp>
        <p:nvSpPr>
          <p:cNvPr id="83970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Need more time to build oven than expected</a:t>
            </a:r>
          </a:p>
          <a:p>
            <a:pPr marL="639763" lvl="1" indent="-27305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Schedule will be bumped back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Since design is based off of a successful design, we don’t anticipate any need to redesign oven</a:t>
            </a:r>
          </a:p>
          <a:p>
            <a:pPr marL="639763" lvl="1" indent="-27305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Testing/redesign period will be shorter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Small Solar Oven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Updated Gantt Chart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Small Solar Oven Subteam</a:t>
            </a:r>
          </a:p>
        </p:txBody>
      </p:sp>
      <p:sp>
        <p:nvSpPr>
          <p:cNvPr id="5" name="Up Arrow 4"/>
          <p:cNvSpPr/>
          <p:nvPr/>
        </p:nvSpPr>
        <p:spPr>
          <a:xfrm>
            <a:off x="6019800" y="5029200"/>
            <a:ext cx="2286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Project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Problem:</a:t>
            </a:r>
          </a:p>
          <a:p>
            <a:pPr marL="344488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Current </a:t>
            </a:r>
            <a:r>
              <a:rPr lang="en-US" dirty="0">
                <a:ea typeface="+mn-ea"/>
                <a:cs typeface="+mn-cs"/>
              </a:rPr>
              <a:t>i</a:t>
            </a:r>
            <a:r>
              <a:rPr lang="en-US" dirty="0" smtClean="0">
                <a:ea typeface="+mn-ea"/>
                <a:cs typeface="+mn-cs"/>
              </a:rPr>
              <a:t>nsulation unsatisfactory</a:t>
            </a:r>
          </a:p>
          <a:p>
            <a:pPr marL="344488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Women’s group in Nicaragua observe material’s lack of longevity</a:t>
            </a:r>
          </a:p>
          <a:p>
            <a:pPr marL="344488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200" dirty="0" smtClean="0">
              <a:ea typeface="+mn-ea"/>
              <a:cs typeface="+mn-cs"/>
            </a:endParaRPr>
          </a:p>
          <a:p>
            <a:pPr marL="319088" indent="-319088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Objective:</a:t>
            </a:r>
          </a:p>
          <a:p>
            <a:pPr marL="344488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Investigate and identify materials of insulation that would improve performance and longevity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Project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905000"/>
            <a:ext cx="8153400" cy="449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Process: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100" dirty="0" smtClean="0">
              <a:ea typeface="+mn-ea"/>
              <a:cs typeface="+mn-cs"/>
            </a:endParaRPr>
          </a:p>
          <a:p>
            <a:pPr marL="344488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Design a new experiment which isolates the heat transfer of the system through a single wall with interchangeable insulation</a:t>
            </a:r>
          </a:p>
          <a:p>
            <a:pPr marL="344488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00" dirty="0" smtClean="0">
              <a:ea typeface="+mn-ea"/>
              <a:cs typeface="+mn-cs"/>
            </a:endParaRPr>
          </a:p>
          <a:p>
            <a:pPr marL="344488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Experimental observations will allow us to draw conclusions to improve the insulation in the solar box cookers</a:t>
            </a:r>
            <a:endParaRPr lang="en-US" dirty="0"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Work Accomplished to Date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93850" y="1752600"/>
            <a:ext cx="5797550" cy="43481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Experimental Design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/>
          <a:srcRect l="1398" r="6616"/>
          <a:stretch>
            <a:fillRect/>
          </a:stretch>
        </p:blipFill>
        <p:spPr bwMode="auto">
          <a:xfrm>
            <a:off x="1841500" y="1668463"/>
            <a:ext cx="5397500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Experimental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752600"/>
            <a:ext cx="8153400" cy="44958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300" dirty="0" smtClean="0">
                <a:ea typeface="+mn-ea"/>
                <a:cs typeface="+mn-cs"/>
              </a:rPr>
              <a:t>Insulation Testing Concept</a:t>
            </a:r>
          </a:p>
          <a:p>
            <a:pPr marL="7413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300" dirty="0" smtClean="0">
                <a:ea typeface="+mn-ea"/>
                <a:cs typeface="+mn-cs"/>
              </a:rPr>
              <a:t>Isolate heat transfer through single wall of solar oven</a:t>
            </a:r>
            <a:endParaRPr lang="en-US" sz="2300" dirty="0">
              <a:ea typeface="+mn-ea"/>
              <a:cs typeface="+mn-cs"/>
            </a:endParaRPr>
          </a:p>
          <a:p>
            <a:pPr marL="7413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300" dirty="0" smtClean="0">
                <a:ea typeface="+mn-ea"/>
                <a:cs typeface="+mn-cs"/>
              </a:rPr>
              <a:t>Heat inside the box will travel the path of least resistance</a:t>
            </a:r>
            <a:endParaRPr lang="en-US" sz="23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300" dirty="0" smtClean="0">
                <a:ea typeface="+mn-ea"/>
                <a:cs typeface="+mn-cs"/>
              </a:rPr>
              <a:t>Experimental Wall</a:t>
            </a:r>
          </a:p>
          <a:p>
            <a:pPr marL="7413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300" dirty="0" smtClean="0">
                <a:ea typeface="+mn-ea"/>
                <a:cs typeface="+mn-cs"/>
              </a:rPr>
              <a:t>Will mimic the walls of a conventional solar oven</a:t>
            </a:r>
          </a:p>
          <a:p>
            <a:pPr marL="7413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300" dirty="0" smtClean="0">
                <a:ea typeface="+mn-ea"/>
                <a:cs typeface="+mn-cs"/>
              </a:rPr>
              <a:t>Main Difference: interchangeable interior of the wall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300" dirty="0" smtClean="0">
                <a:ea typeface="+mn-ea"/>
                <a:cs typeface="+mn-cs"/>
              </a:rPr>
              <a:t>Insulated Box</a:t>
            </a:r>
          </a:p>
          <a:p>
            <a:pPr marL="7413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300" dirty="0" smtClean="0">
                <a:ea typeface="+mn-ea"/>
                <a:cs typeface="+mn-cs"/>
              </a:rPr>
              <a:t>Will have five non-experimental faces with a thermal resistivity far greater than that of experimental wall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Experimental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76400"/>
            <a:ext cx="8153400" cy="4495800"/>
          </a:xfrm>
        </p:spPr>
        <p:txBody>
          <a:bodyPr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Measurements to be Recorded</a:t>
            </a:r>
          </a:p>
          <a:p>
            <a:pPr marL="744538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ea typeface="+mn-ea"/>
              </a:rPr>
              <a:t>Measure temperature of the inside air, the outside air, and on many locations on the wall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Two Basic </a:t>
            </a:r>
            <a:r>
              <a:rPr lang="en-US" dirty="0">
                <a:ea typeface="+mn-ea"/>
                <a:cs typeface="+mn-cs"/>
              </a:rPr>
              <a:t>F</a:t>
            </a:r>
            <a:r>
              <a:rPr lang="en-US" dirty="0" smtClean="0">
                <a:ea typeface="+mn-ea"/>
                <a:cs typeface="+mn-cs"/>
              </a:rPr>
              <a:t>actors of Insulation Effectiveness</a:t>
            </a:r>
          </a:p>
          <a:p>
            <a:pPr marL="1255713" indent="-514350" eaLnBrk="1" fontAlgn="auto" hangingPunct="1"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dirty="0">
                <a:ea typeface="+mn-ea"/>
                <a:cs typeface="+mn-cs"/>
              </a:rPr>
              <a:t>T</a:t>
            </a:r>
            <a:r>
              <a:rPr lang="en-US" dirty="0" smtClean="0">
                <a:ea typeface="+mn-ea"/>
                <a:cs typeface="+mn-cs"/>
              </a:rPr>
              <a:t>he time it takes the oven to heat up to cooking temperature</a:t>
            </a:r>
          </a:p>
          <a:p>
            <a:pPr marL="1255713" indent="-514350" eaLnBrk="1" fontAlgn="auto" hangingPunct="1"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dirty="0">
                <a:ea typeface="+mn-ea"/>
                <a:cs typeface="+mn-cs"/>
              </a:rPr>
              <a:t>H</a:t>
            </a:r>
            <a:r>
              <a:rPr lang="en-US" dirty="0" smtClean="0">
                <a:ea typeface="+mn-ea"/>
                <a:cs typeface="+mn-cs"/>
              </a:rPr>
              <a:t>ow well the oven retains the heat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R-value</a:t>
            </a:r>
          </a:p>
          <a:p>
            <a:pPr marL="7413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Initial goal of this experiment was to obtain an R-value for the experimental wall</a:t>
            </a:r>
          </a:p>
          <a:p>
            <a:pPr marL="7413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+mn-cs"/>
              </a:rPr>
              <a:t>F</a:t>
            </a:r>
            <a:r>
              <a:rPr lang="en-US" dirty="0" smtClean="0">
                <a:ea typeface="+mn-ea"/>
                <a:cs typeface="+mn-cs"/>
              </a:rPr>
              <a:t>urther research determined obtaining an official R-value is arbitrary as long as the data can be characterized in a logical and scientifically sound manner</a:t>
            </a:r>
            <a:endParaRPr lang="en-US" dirty="0"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1965</TotalTime>
  <Words>1245</Words>
  <Application>Microsoft Office PowerPoint</Application>
  <PresentationFormat>On-screen Show (4:3)</PresentationFormat>
  <Paragraphs>309</Paragraphs>
  <Slides>38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Arial</vt:lpstr>
      <vt:lpstr>ＭＳ Ｐゴシック</vt:lpstr>
      <vt:lpstr>Rockwell</vt:lpstr>
      <vt:lpstr>Wingdings</vt:lpstr>
      <vt:lpstr>Wingdings 2</vt:lpstr>
      <vt:lpstr>Calibri</vt:lpstr>
      <vt:lpstr>Tw Cen MT</vt:lpstr>
      <vt:lpstr>Median</vt:lpstr>
      <vt:lpstr>SOLAR LOVIN’ TECHNICAL UPDATE</vt:lpstr>
      <vt:lpstr>SUBTEAMS</vt:lpstr>
      <vt:lpstr>INSULATION</vt:lpstr>
      <vt:lpstr>Project Summary</vt:lpstr>
      <vt:lpstr>Project Summary</vt:lpstr>
      <vt:lpstr>Work Accomplished to Date</vt:lpstr>
      <vt:lpstr>Experimental Design</vt:lpstr>
      <vt:lpstr>Experimental Design</vt:lpstr>
      <vt:lpstr>Experimental Design</vt:lpstr>
      <vt:lpstr>Construction</vt:lpstr>
      <vt:lpstr>Construction</vt:lpstr>
      <vt:lpstr>Communication</vt:lpstr>
      <vt:lpstr>Problems Encountered</vt:lpstr>
      <vt:lpstr>Work Remaining</vt:lpstr>
      <vt:lpstr>Revisiting of Schedule</vt:lpstr>
      <vt:lpstr>Recommendations/Conclusions</vt:lpstr>
      <vt:lpstr>Recommendations/Conclusions</vt:lpstr>
      <vt:lpstr>CONCENTRATED COOKER</vt:lpstr>
      <vt:lpstr>Project Summary</vt:lpstr>
      <vt:lpstr>Work Accomplished to Date</vt:lpstr>
      <vt:lpstr>Design Choices</vt:lpstr>
      <vt:lpstr>Design Choices</vt:lpstr>
      <vt:lpstr>Design Choices</vt:lpstr>
      <vt:lpstr>Construction: Paraboloid</vt:lpstr>
      <vt:lpstr>Construction: Paraboloid</vt:lpstr>
      <vt:lpstr>Problems Encountered</vt:lpstr>
      <vt:lpstr>Work Remaining</vt:lpstr>
      <vt:lpstr>Revisiting of Schedule</vt:lpstr>
      <vt:lpstr>Recommendations/Conclusions</vt:lpstr>
      <vt:lpstr>SMALL SOLAR OVEN</vt:lpstr>
      <vt:lpstr>Project Summary</vt:lpstr>
      <vt:lpstr>Work Accomplished to Date</vt:lpstr>
      <vt:lpstr>Small Solar Oven Design</vt:lpstr>
      <vt:lpstr>Problems Encountered</vt:lpstr>
      <vt:lpstr>Work Remaining</vt:lpstr>
      <vt:lpstr>Revisiting of Schedule</vt:lpstr>
      <vt:lpstr>Recommendations/Conclusions</vt:lpstr>
      <vt:lpstr>Updated Gantt Chart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Labuser</dc:creator>
  <cp:lastModifiedBy>Julianne Schwartz</cp:lastModifiedBy>
  <cp:revision>39</cp:revision>
  <dcterms:created xsi:type="dcterms:W3CDTF">2010-11-03T21:17:37Z</dcterms:created>
  <dcterms:modified xsi:type="dcterms:W3CDTF">2010-11-26T04:03:09Z</dcterms:modified>
</cp:coreProperties>
</file>