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28" charset="0"/>
        <a:ea typeface="ＭＳ Ｐゴシック" pitchFamily="-128" charset="-128"/>
        <a:cs typeface="ＭＳ Ｐゴシック" pitchFamily="-128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4136" autoAdjust="0"/>
    <p:restoredTop sz="94660"/>
  </p:normalViewPr>
  <p:slideViewPr>
    <p:cSldViewPr>
      <p:cViewPr varScale="1">
        <p:scale>
          <a:sx n="103" d="100"/>
          <a:sy n="103" d="100"/>
        </p:scale>
        <p:origin x="-160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4E0E24-0348-476C-B607-17CA893D72D0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87EB9C4-3601-448B-B0CF-4CD8243365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ＭＳ Ｐゴシック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 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81A7150-CFEB-4726-89E0-31BF1AB5F7E9}" type="slidenum">
              <a:rPr lang="en-US">
                <a:ea typeface="ＭＳ Ｐゴシック" pitchFamily="84" charset="-128"/>
                <a:cs typeface="ＭＳ Ｐゴシック" pitchFamily="8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>
              <a:ea typeface="ＭＳ Ｐゴシック" pitchFamily="84" charset="-128"/>
              <a:cs typeface="ＭＳ Ｐゴシック" pitchFamily="8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F968A-7AB7-4F6C-9F62-B895FFC996BE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A6238-32AD-4333-91E2-3DFDB12F73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67B80-8B39-4323-ADAF-F1D32A207913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1699-0B10-4209-9E53-D533DBA50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3F1A5-7885-4110-9650-3730456140BF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D131-A74E-46F9-8606-02EE6AF8E1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D5586-DF39-47AF-9DEA-DED9B50BCE88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029B09-A2FF-45B4-9F27-AF2E59EAC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3C700-40E4-4DA3-BFEA-0AA5D7A2F2BD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40CCF-1507-4E17-8DDB-9974FBA5B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3DD37-FF61-494C-9D3A-F9D3BF9C0CD3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45CB9-BB22-48B1-A1DD-5C5198E19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96EC5-0720-487C-9E36-4DE7437497E1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2DEF62-2283-4A94-899D-AC9B15051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F2D37-6D3B-456E-A363-45E0E4536578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A08B39-3AE4-4524-AC7F-98D68651C7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F0C10-B819-4223-BAE0-9E79A7AEFA02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8B519-47EF-4EB6-B12F-87894265A0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C0925-32B3-4C17-A76F-25A832D0158E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C225A-E4E9-44D2-92F3-680CE023ED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2ED52-A50B-4C7C-834E-F26002EDF5FE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F6EF84-0567-42BE-80C5-E82AF08C0E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CFCF177-A1D1-4523-9406-FCEF69F058A2}" type="datetimeFigureOut">
              <a:rPr lang="en-US"/>
              <a:pPr>
                <a:defRPr/>
              </a:pPr>
              <a:t>11/25/10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6F9FB1F-FFE6-4B17-B020-F5AC29D1EF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90" r:id="rId9"/>
    <p:sldLayoutId id="2147483681" r:id="rId10"/>
    <p:sldLayoutId id="21474836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ＭＳ Ｐゴシック" pitchFamily="84" charset="-128"/>
          <a:cs typeface="ＭＳ Ｐゴシック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charset="0"/>
          <a:ea typeface="ＭＳ Ｐゴシック" pitchFamily="84" charset="-128"/>
          <a:cs typeface="ＭＳ Ｐゴシック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"/>
        <a:defRPr sz="3200" kern="1200">
          <a:solidFill>
            <a:schemeClr val="tx2"/>
          </a:solidFill>
          <a:latin typeface="+mn-lt"/>
          <a:ea typeface="ＭＳ Ｐゴシック" pitchFamily="84" charset="-128"/>
          <a:cs typeface="ＭＳ Ｐゴシック" pitchFamily="8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"/>
        <a:defRPr sz="2800" kern="1200">
          <a:solidFill>
            <a:schemeClr val="tx2"/>
          </a:solidFill>
          <a:latin typeface="+mn-lt"/>
          <a:ea typeface="ＭＳ Ｐゴシック" pitchFamily="8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"/>
        <a:defRPr sz="2400" kern="1200">
          <a:solidFill>
            <a:schemeClr val="tx2"/>
          </a:solidFill>
          <a:latin typeface="+mn-lt"/>
          <a:ea typeface="ＭＳ Ｐゴシック" pitchFamily="8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-128" charset="2"/>
        <a:buChar char=""/>
        <a:defRPr sz="2000" kern="1200">
          <a:solidFill>
            <a:schemeClr val="tx2"/>
          </a:solidFill>
          <a:latin typeface="+mn-lt"/>
          <a:ea typeface="ＭＳ Ｐゴシック" pitchFamily="8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-128" charset="2"/>
        <a:buChar char=""/>
        <a:defRPr kern="1200">
          <a:solidFill>
            <a:schemeClr val="tx2"/>
          </a:solidFill>
          <a:latin typeface="+mn-lt"/>
          <a:ea typeface="ＭＳ Ｐゴシック" pitchFamily="84" charset="-128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3048000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Solar box-cooker:  Part I—modeling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733800"/>
            <a:ext cx="84582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ea typeface="+mn-ea"/>
                <a:cs typeface="+mn-cs"/>
              </a:rPr>
              <a:t>T.C. </a:t>
            </a:r>
            <a:r>
              <a:rPr lang="en-US" dirty="0" err="1" smtClean="0">
                <a:ea typeface="+mn-ea"/>
                <a:cs typeface="+mn-cs"/>
              </a:rPr>
              <a:t>Thulasi</a:t>
            </a:r>
            <a:r>
              <a:rPr lang="en-US" dirty="0" smtClean="0">
                <a:ea typeface="+mn-ea"/>
                <a:cs typeface="+mn-cs"/>
              </a:rPr>
              <a:t> Das, S. </a:t>
            </a:r>
            <a:r>
              <a:rPr lang="en-US" dirty="0" err="1" smtClean="0">
                <a:ea typeface="+mn-ea"/>
                <a:cs typeface="+mn-cs"/>
              </a:rPr>
              <a:t>Karmakar</a:t>
            </a:r>
            <a:r>
              <a:rPr lang="en-US" dirty="0" smtClean="0">
                <a:ea typeface="+mn-ea"/>
                <a:cs typeface="+mn-cs"/>
              </a:rPr>
              <a:t>, and D.P. </a:t>
            </a:r>
            <a:r>
              <a:rPr lang="en-US" dirty="0" err="1" smtClean="0">
                <a:ea typeface="+mn-ea"/>
                <a:cs typeface="+mn-cs"/>
              </a:rPr>
              <a:t>Rao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Absorber plate temperature profile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447800"/>
            <a:ext cx="9144000" cy="2667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Reflector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295400"/>
            <a:ext cx="7713663" cy="1371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2971800"/>
            <a:ext cx="8610600" cy="3657600"/>
          </a:xfrm>
        </p:spPr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smtClean="0">
                <a:ea typeface="+mn-ea"/>
                <a:cs typeface="+mn-cs"/>
              </a:rPr>
              <a:t>S</a:t>
            </a:r>
            <a:r>
              <a:rPr lang="en-US" baseline="-25000" dirty="0" smtClean="0">
                <a:ea typeface="+mn-ea"/>
                <a:cs typeface="+mn-cs"/>
              </a:rPr>
              <a:t>0</a:t>
            </a:r>
            <a:r>
              <a:rPr lang="en-US" dirty="0" smtClean="0">
                <a:ea typeface="+mn-ea"/>
                <a:cs typeface="+mn-cs"/>
              </a:rPr>
              <a:t> = solar radiation incident on glass cover 2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ea typeface="+mn-ea"/>
                <a:cs typeface="+mn-cs"/>
              </a:rPr>
              <a:t>I</a:t>
            </a:r>
            <a:r>
              <a:rPr lang="en-US" baseline="-25000" dirty="0" err="1" smtClean="0">
                <a:ea typeface="+mn-ea"/>
                <a:cs typeface="+mn-cs"/>
              </a:rPr>
              <a:t>bg</a:t>
            </a:r>
            <a:r>
              <a:rPr lang="en-US" dirty="0" smtClean="0">
                <a:ea typeface="+mn-ea"/>
                <a:cs typeface="+mn-cs"/>
              </a:rPr>
              <a:t> = intensity of beam radiation falling on glass cover 2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ea typeface="+mn-ea"/>
                <a:cs typeface="+mn-cs"/>
              </a:rPr>
              <a:t>I</a:t>
            </a:r>
            <a:r>
              <a:rPr lang="en-US" baseline="-25000" dirty="0" err="1" smtClean="0">
                <a:ea typeface="+mn-ea"/>
                <a:cs typeface="+mn-cs"/>
              </a:rPr>
              <a:t>dg</a:t>
            </a:r>
            <a:r>
              <a:rPr lang="en-US" dirty="0" smtClean="0">
                <a:ea typeface="+mn-ea"/>
                <a:cs typeface="+mn-cs"/>
              </a:rPr>
              <a:t> = intensity of diffuse radiation falling on glass cover 2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l-GR" dirty="0" smtClean="0">
                <a:ea typeface="+mn-ea"/>
                <a:cs typeface="+mn-cs"/>
              </a:rPr>
              <a:t>ρ</a:t>
            </a:r>
            <a:r>
              <a:rPr lang="el-GR" baseline="-25000" dirty="0" smtClean="0">
                <a:ea typeface="+mn-ea"/>
                <a:cs typeface="+mn-cs"/>
              </a:rPr>
              <a:t> </a:t>
            </a:r>
            <a:r>
              <a:rPr lang="en-US" baseline="-25000" dirty="0" smtClean="0">
                <a:ea typeface="+mn-ea"/>
                <a:cs typeface="+mn-cs"/>
              </a:rPr>
              <a:t>r</a:t>
            </a:r>
            <a:r>
              <a:rPr lang="en-US" dirty="0" smtClean="0">
                <a:ea typeface="+mn-ea"/>
                <a:cs typeface="+mn-cs"/>
              </a:rPr>
              <a:t> = reflectivity of the reflector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dirty="0" err="1" smtClean="0">
                <a:ea typeface="+mn-ea"/>
                <a:cs typeface="+mn-cs"/>
              </a:rPr>
              <a:t>I</a:t>
            </a:r>
            <a:r>
              <a:rPr lang="en-US" baseline="-25000" dirty="0" err="1" smtClean="0">
                <a:ea typeface="+mn-ea"/>
                <a:cs typeface="+mn-cs"/>
              </a:rPr>
              <a:t>br</a:t>
            </a:r>
            <a:r>
              <a:rPr lang="en-US" dirty="0" smtClean="0">
                <a:ea typeface="+mn-ea"/>
                <a:cs typeface="+mn-cs"/>
              </a:rPr>
              <a:t> = beam radiation falling on reflector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n-US" i="1" dirty="0" err="1" smtClean="0">
                <a:ea typeface="+mn-ea"/>
                <a:cs typeface="+mn-cs"/>
              </a:rPr>
              <a:t>f</a:t>
            </a:r>
            <a:r>
              <a:rPr lang="en-US" baseline="-25000" dirty="0" err="1" smtClean="0">
                <a:ea typeface="+mn-ea"/>
                <a:cs typeface="+mn-cs"/>
              </a:rPr>
              <a:t>rg</a:t>
            </a:r>
            <a:r>
              <a:rPr lang="en-US" dirty="0" smtClean="0">
                <a:ea typeface="+mn-ea"/>
                <a:cs typeface="+mn-cs"/>
              </a:rPr>
              <a:t> = exchange factor (fraction of the area of glass cover 2 exposed to the reflected radiation)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el-GR" dirty="0" smtClean="0">
                <a:ea typeface="+mn-ea"/>
                <a:cs typeface="+mn-cs"/>
              </a:rPr>
              <a:t>θ</a:t>
            </a:r>
            <a:r>
              <a:rPr lang="en-US" baseline="-25000" dirty="0" err="1" smtClean="0">
                <a:ea typeface="+mn-ea"/>
                <a:cs typeface="+mn-cs"/>
              </a:rPr>
              <a:t>rg</a:t>
            </a:r>
            <a:r>
              <a:rPr lang="en-US" dirty="0" smtClean="0">
                <a:ea typeface="+mn-ea"/>
                <a:cs typeface="+mn-cs"/>
              </a:rPr>
              <a:t> = angle of incidence of the reflected on glass cover 2</a:t>
            </a:r>
            <a:endParaRPr lang="en-US" dirty="0"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Other information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662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Discussion of arrangement and number of vessels in the box cooker</a:t>
            </a:r>
          </a:p>
          <a:p>
            <a:pPr eaLnBrk="1" hangingPunct="1"/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Evaluation of heat fluxes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Overview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151437"/>
          </a:xfrm>
        </p:spPr>
        <p:txBody>
          <a:bodyPr/>
          <a:lstStyle/>
          <a:p>
            <a:pPr eaLnBrk="1" hangingPunct="1"/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Provides theoretical view of methods of heat transfer in conventional solar box cooker</a:t>
            </a:r>
          </a:p>
          <a:p>
            <a:pPr eaLnBrk="1" hangingPunct="1"/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Mathematical model closely mirrors our current design</a:t>
            </a:r>
          </a:p>
          <a:p>
            <a:pPr eaLnBrk="1" hangingPunct="1"/>
            <a:r>
              <a:rPr lang="en-US" smtClean="0">
                <a:ea typeface="ＭＳ Ｐゴシック" pitchFamily="-128" charset="-128"/>
                <a:cs typeface="ＭＳ Ｐゴシック" pitchFamily="-128" charset="-128"/>
              </a:rPr>
              <a:t>Provides team with better understanding of subject matter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Solar box cooker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6386" name="Content Placeholder 3" descr="solarboxcooker1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25650" y="1219200"/>
            <a:ext cx="5365750" cy="531495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Key assumptions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Various components of the cooker </a:t>
            </a:r>
            <a:r>
              <a:rPr lang="en-US" sz="1200" b="1" smtClean="0">
                <a:solidFill>
                  <a:schemeClr val="hlink"/>
                </a:solidFill>
                <a:ea typeface="ＭＳ Ｐゴシック" pitchFamily="-128" charset="-128"/>
                <a:cs typeface="ＭＳ Ｐゴシック" pitchFamily="-128" charset="-128"/>
              </a:rPr>
              <a:t>(AIR INSIDE COOKER, EACH GLASS COVER, VESSEL, VESSEL COVER)</a:t>
            </a:r>
            <a:r>
              <a:rPr lang="en-US" sz="2800" b="1" smtClean="0">
                <a:solidFill>
                  <a:schemeClr val="hlink"/>
                </a:solidFill>
                <a:ea typeface="ＭＳ Ｐゴシック" pitchFamily="-128" charset="-128"/>
                <a:cs typeface="ＭＳ Ｐゴシック" pitchFamily="-128" charset="-128"/>
              </a:rPr>
              <a:t> </a:t>
            </a: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are at different but uniform temperatures at any given time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Heat conduction </a:t>
            </a:r>
            <a:r>
              <a:rPr lang="en-US" sz="1200" b="1" smtClean="0">
                <a:solidFill>
                  <a:schemeClr val="hlink"/>
                </a:solidFill>
                <a:ea typeface="ＭＳ Ｐゴシック" pitchFamily="-128" charset="-128"/>
                <a:cs typeface="ＭＳ Ｐゴシック" pitchFamily="-128" charset="-128"/>
              </a:rPr>
              <a:t>(HEAT DIRECTLY TRANSMITTED)</a:t>
            </a: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 between the absorber plate and the side plates and that between the vessel cover and vessel side, is negligible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Solar radiation is incident only on the absorber plate and the vessel cover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There is no radiative transfer between the side walls of the cooker and the vessel cover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Heat loss due to air exchange between the cooker and the ambient </a:t>
            </a:r>
            <a:r>
              <a:rPr lang="en-US" sz="1200" b="1" smtClean="0">
                <a:solidFill>
                  <a:schemeClr val="hlink"/>
                </a:solidFill>
                <a:ea typeface="ＭＳ Ｐゴシック" pitchFamily="-128" charset="-128"/>
                <a:cs typeface="ＭＳ Ｐゴシック" pitchFamily="-128" charset="-128"/>
              </a:rPr>
              <a:t>(IMMEDIATE SURROUNDINGS)</a:t>
            </a:r>
            <a:r>
              <a:rPr lang="en-US" sz="2800" smtClean="0">
                <a:solidFill>
                  <a:schemeClr val="hlink"/>
                </a:solidFill>
                <a:ea typeface="ＭＳ Ｐゴシック" pitchFamily="-128" charset="-128"/>
                <a:cs typeface="ＭＳ Ｐゴシック" pitchFamily="-128" charset="-128"/>
              </a:rPr>
              <a:t> </a:t>
            </a:r>
            <a:r>
              <a:rPr lang="en-US" sz="2800" smtClean="0">
                <a:ea typeface="ＭＳ Ｐゴシック" pitchFamily="-128" charset="-128"/>
                <a:cs typeface="ＭＳ Ｐゴシック" pitchFamily="-128" charset="-128"/>
              </a:rPr>
              <a:t>is negligible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Heat transfer mechanisms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19458" name="Content Placeholder 3" descr="solarboxcooker2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71600" y="1304925"/>
            <a:ext cx="6553200" cy="555307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>
                <a:ea typeface="+mj-ea"/>
                <a:cs typeface="+mj-cs"/>
              </a:rPr>
              <a:t>Energy Balance Equations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>
              <a:ea typeface="ＭＳ Ｐゴシック" pitchFamily="-128" charset="-128"/>
              <a:cs typeface="ＭＳ Ｐゴシック" pitchFamily="-128" charset="-128"/>
            </a:endParaRP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8037513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More equations!!!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1506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1323975"/>
            <a:ext cx="6299200" cy="5153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Even more equations!!!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2530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9200" y="1295400"/>
            <a:ext cx="6973888" cy="526891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Absorber plate</a:t>
            </a:r>
            <a:endParaRPr lang="en-US" dirty="0">
              <a:ea typeface="+mj-ea"/>
              <a:cs typeface="+mj-cs"/>
            </a:endParaRPr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67000" y="1260475"/>
            <a:ext cx="4038600" cy="5597525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118</TotalTime>
  <Words>221</Words>
  <Application>Microsoft Office PowerPoint</Application>
  <PresentationFormat>On-screen Show (4:3)</PresentationFormat>
  <Paragraphs>20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ＭＳ Ｐゴシック</vt:lpstr>
      <vt:lpstr>Franklin Gothic Medium</vt:lpstr>
      <vt:lpstr>Franklin Gothic Book</vt:lpstr>
      <vt:lpstr>Wingdings 2</vt:lpstr>
      <vt:lpstr>Calibri</vt:lpstr>
      <vt:lpstr>Trek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box-cooker:  Part I—modeling</dc:title>
  <dc:creator>Harri</dc:creator>
  <cp:lastModifiedBy>Julianne Schwartz</cp:lastModifiedBy>
  <cp:revision>16</cp:revision>
  <dcterms:created xsi:type="dcterms:W3CDTF">2010-09-14T18:43:16Z</dcterms:created>
  <dcterms:modified xsi:type="dcterms:W3CDTF">2010-11-26T03:50:02Z</dcterms:modified>
</cp:coreProperties>
</file>