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43"/>
  </p:notesMasterIdLst>
  <p:sldIdLst>
    <p:sldId id="370" r:id="rId2"/>
    <p:sldId id="304" r:id="rId3"/>
    <p:sldId id="333" r:id="rId4"/>
    <p:sldId id="300" r:id="rId5"/>
    <p:sldId id="301" r:id="rId6"/>
    <p:sldId id="302" r:id="rId7"/>
    <p:sldId id="257" r:id="rId8"/>
    <p:sldId id="344" r:id="rId9"/>
    <p:sldId id="289" r:id="rId10"/>
    <p:sldId id="262" r:id="rId11"/>
    <p:sldId id="345" r:id="rId12"/>
    <p:sldId id="367" r:id="rId13"/>
    <p:sldId id="369" r:id="rId14"/>
    <p:sldId id="346" r:id="rId15"/>
    <p:sldId id="335" r:id="rId16"/>
    <p:sldId id="336" r:id="rId17"/>
    <p:sldId id="354" r:id="rId18"/>
    <p:sldId id="353" r:id="rId19"/>
    <p:sldId id="347" r:id="rId20"/>
    <p:sldId id="349" r:id="rId21"/>
    <p:sldId id="337" r:id="rId22"/>
    <p:sldId id="340" r:id="rId23"/>
    <p:sldId id="341" r:id="rId24"/>
    <p:sldId id="352" r:id="rId25"/>
    <p:sldId id="357" r:id="rId26"/>
    <p:sldId id="363" r:id="rId27"/>
    <p:sldId id="364" r:id="rId28"/>
    <p:sldId id="365" r:id="rId29"/>
    <p:sldId id="366" r:id="rId30"/>
    <p:sldId id="368" r:id="rId31"/>
    <p:sldId id="273" r:id="rId32"/>
    <p:sldId id="263" r:id="rId33"/>
    <p:sldId id="266" r:id="rId34"/>
    <p:sldId id="278" r:id="rId35"/>
    <p:sldId id="350" r:id="rId36"/>
    <p:sldId id="290" r:id="rId37"/>
    <p:sldId id="297" r:id="rId38"/>
    <p:sldId id="330" r:id="rId39"/>
    <p:sldId id="331" r:id="rId40"/>
    <p:sldId id="332" r:id="rId41"/>
    <p:sldId id="271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8E4373-0AAA-4146-AB3A-797DCC40E0F1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7666E4-BC94-4D22-8DE6-FF865E0E6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7F9D7-A308-4BDE-AAC6-F56A33A9509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B5A36-6E49-47B6-BF78-17F99DA56E5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A4619E-2566-40C1-93F4-70177155BCB4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BC865D-B976-45DB-B04D-39C62D85D8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42AC77-D0B6-48D6-B0B8-1C85B8D9747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7EDFFB-2B78-4FBA-B6B8-289C1F0C5753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26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AA46E-21AB-40D1-9A37-E6077627CAD5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27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5B7486-9827-404C-85FF-24F6339597DF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28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8634CD-A7BA-4F90-B6A2-FCC702DE36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793C6A-4F09-455A-BB21-5FA2B7139DA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D5C72D-3D52-40E4-A798-A7B692755B3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Simon Cook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6EEFA2-32A3-45D3-A69C-DAFE68DC39D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1A668E-976B-44CA-8287-83593387FA6B}" type="slidenum">
              <a:rPr lang="en-US" smtClean="0"/>
              <a:pPr>
                <a:defRPr/>
              </a:pPr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2813A4-3131-4D1A-899C-3D967AB261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C2102C-5BEA-4043-A7EF-048DF2186D5C}" type="slidenum">
              <a:rPr lang="en-US" smtClean="0"/>
              <a:pPr>
                <a:defRPr/>
              </a:pPr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36FBE7-4869-45B6-AB08-DE63451E144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E5ABCE-4F4D-482C-84FD-F3567B4FEC3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6594FD-655F-4914-8491-F274547AB21E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4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50959D-927E-4C53-AF58-C772BE01811A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5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7526E5-767A-4297-B64F-82C33F161A97}" type="slidenum">
              <a:rPr lang="en-US" smtClean="0">
                <a:latin typeface="Arial" pitchFamily="34" charset="0"/>
                <a:ea typeface="MS PGothic" pitchFamily="34" charset="-128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982F64-1771-4FE8-8CC5-FC47282183E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820F4B-55DC-4043-96D3-3BA0E3D256C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dirty="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ADF2B9-C9FC-4B55-B7B3-499E5C19739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6E5FD-5723-4F86-BDBE-B7DB853AEC14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CB79-387D-493B-8E06-1983DA29E834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F7507-C26C-42E8-A27E-5C026254D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1434-FEF5-4648-AF45-64905DCC5422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F2FDD-97D4-44AD-9130-14ECB2636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591C0-D244-4353-A4F6-E5A2AD200C2B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5C0B7-BE23-4070-9A40-A27B52BA0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17500" y="722313"/>
            <a:ext cx="8637588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A845D-19F7-4738-900F-8D12641EB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863758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4BA50-45FC-4223-B98D-B1A2FA8BD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2E35D-5044-4125-B799-437FA35C1276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B8D9-B5B1-48CA-82C0-5BE3294AC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C7C9-80FE-4A2D-A2B8-82B19634843B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7362-7154-4593-8E25-C4E5CF25E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A4FA4-46A8-4533-AC17-EAE90EA04824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8813-6BDB-4A88-AE91-C30C24C45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31AA6-A49E-4ACA-BFBA-313B6616C9FB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3C31A-69D8-4C39-9BDC-F7936E565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0C128-5397-4E7F-91ED-2BF4585F18CA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EECB4-FC0C-4E04-8A08-9B28ABED7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4795-74D6-4D0F-9279-0D3FF2372AD4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26033-77DA-45A6-B5B1-493C68E28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ACB50-C51F-4575-A893-E18ECFCEF503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03C03-67A8-4AA3-8D2D-8707B791D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F95F-39EC-4947-A7D5-D504896D3950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0F4F-E6D8-4FF5-A881-34A1BBAA3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63767F-B181-4447-9A6E-6BECF78830E5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B1DBBC3-133D-4CB6-8640-026A4E71A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13" Type="http://schemas.openxmlformats.org/officeDocument/2006/relationships/image" Target="../media/image37.emf"/><Relationship Id="rId3" Type="http://schemas.openxmlformats.org/officeDocument/2006/relationships/image" Target="../media/image27.png"/><Relationship Id="rId7" Type="http://schemas.openxmlformats.org/officeDocument/2006/relationships/image" Target="../media/image31.emf"/><Relationship Id="rId12" Type="http://schemas.openxmlformats.org/officeDocument/2006/relationships/image" Target="../media/image3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11" Type="http://schemas.openxmlformats.org/officeDocument/2006/relationships/image" Target="../media/image35.emf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png"/><Relationship Id="rId9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Water, agriculture and poverty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785495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Aguaclara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LW Harrington, Fall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2010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 Director, CGIAR Challenge Program on Water and Food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317500" y="722313"/>
            <a:ext cx="8637588" cy="523875"/>
          </a:xfrm>
        </p:spPr>
        <p:txBody>
          <a:bodyPr/>
          <a:lstStyle/>
          <a:p>
            <a:endParaRPr lang="en-US" sz="2800" smtClean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983038" y="6583363"/>
            <a:ext cx="5160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Source: Comprehensive Assessment of Water Management in Agriculture</a:t>
            </a:r>
          </a:p>
        </p:txBody>
      </p:sp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1440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temporal and spatial distribution in basins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hangingPunct="1"/>
            <a:r>
              <a:rPr lang="en-GB" sz="3200" dirty="0" smtClean="0"/>
              <a:t>Temporal distribution of water - Limpopo basin</a:t>
            </a:r>
          </a:p>
        </p:txBody>
      </p:sp>
      <p:graphicFrame>
        <p:nvGraphicFramePr>
          <p:cNvPr id="112643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0" y="765175"/>
          <a:ext cx="8820150" cy="5013325"/>
        </p:xfrm>
        <a:graphic>
          <a:graphicData uri="http://schemas.openxmlformats.org/presentationml/2006/ole">
            <p:oleObj spid="_x0000_s36866" name="Chart" r:id="rId3" imgW="9525000" imgH="54196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8763000" cy="61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486400" y="0"/>
            <a:ext cx="3657600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Limpopo basin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6553200"/>
          <a:ext cx="9143999" cy="4267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447800"/>
                <a:gridCol w="1600200"/>
                <a:gridCol w="1981200"/>
                <a:gridCol w="1447800"/>
                <a:gridCol w="1066800"/>
                <a:gridCol w="1600199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Ongoing research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Research approach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entury Gothic" pitchFamily="34" charset="0"/>
                        </a:rPr>
                        <a:t>ABC’s in AWM research</a:t>
                      </a:r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FF00"/>
                          </a:solidFill>
                          <a:latin typeface="Century Gothic" pitchFamily="34" charset="0"/>
                        </a:rPr>
                        <a:t>CPWF I</a:t>
                      </a:r>
                      <a:r>
                        <a:rPr lang="en-US" sz="1100" baseline="0" dirty="0" smtClean="0">
                          <a:solidFill>
                            <a:srgbClr val="FFFF00"/>
                          </a:solidFill>
                          <a:latin typeface="Century Gothic" pitchFamily="34" charset="0"/>
                        </a:rPr>
                        <a:t> spotlight</a:t>
                      </a:r>
                      <a:endParaRPr lang="en-US" sz="1100" dirty="0" smtClean="0">
                        <a:solidFill>
                          <a:srgbClr val="FFFF00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entury Gothic" pitchFamily="34" charset="0"/>
                        </a:rPr>
                        <a:t>Case studies</a:t>
                      </a:r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entury Gothic" pitchFamily="34" charset="0"/>
                        </a:rPr>
                        <a:t>Vision for CPWF II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quality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95" name="Rectangle 51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41346" name="Picture 2" descr="CM-Present2_Distri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12800"/>
            <a:ext cx="9144000" cy="554672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4281488"/>
            <a:ext cx="1412875" cy="430212"/>
            <a:chOff x="0" y="2697"/>
            <a:chExt cx="890" cy="271"/>
          </a:xfrm>
        </p:grpSpPr>
        <p:sp>
          <p:nvSpPr>
            <p:cNvPr id="441348" name="Rectangle 4"/>
            <p:cNvSpPr>
              <a:spLocks noChangeArrowheads="1"/>
            </p:cNvSpPr>
            <p:nvPr/>
          </p:nvSpPr>
          <p:spPr bwMode="auto">
            <a:xfrm>
              <a:off x="736" y="2912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49" name="AutoShape 5"/>
            <p:cNvSpPr>
              <a:spLocks noChangeArrowheads="1"/>
            </p:cNvSpPr>
            <p:nvPr/>
          </p:nvSpPr>
          <p:spPr bwMode="auto">
            <a:xfrm>
              <a:off x="0" y="2697"/>
              <a:ext cx="890" cy="152"/>
            </a:xfrm>
            <a:prstGeom prst="wedgeRectCallout">
              <a:avLst>
                <a:gd name="adj1" fmla="val 34384"/>
                <a:gd name="adj2" fmla="val 90792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Bach Nguu (2000)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210175" y="3978275"/>
            <a:ext cx="1643063" cy="287338"/>
            <a:chOff x="3282" y="2506"/>
            <a:chExt cx="1035" cy="181"/>
          </a:xfrm>
        </p:grpSpPr>
        <p:sp>
          <p:nvSpPr>
            <p:cNvPr id="441351" name="Rectangle 7"/>
            <p:cNvSpPr>
              <a:spLocks noChangeArrowheads="1"/>
            </p:cNvSpPr>
            <p:nvPr/>
          </p:nvSpPr>
          <p:spPr bwMode="auto">
            <a:xfrm>
              <a:off x="3282" y="2506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52" name="AutoShape 8"/>
            <p:cNvSpPr>
              <a:spLocks noChangeArrowheads="1"/>
            </p:cNvSpPr>
            <p:nvPr/>
          </p:nvSpPr>
          <p:spPr bwMode="auto">
            <a:xfrm>
              <a:off x="3554" y="2525"/>
              <a:ext cx="763" cy="162"/>
            </a:xfrm>
            <a:prstGeom prst="wedgeRectCallout">
              <a:avLst>
                <a:gd name="adj1" fmla="val -79620"/>
                <a:gd name="adj2" fmla="val -45681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Cau Sap (1996)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653088" y="3000375"/>
            <a:ext cx="1631950" cy="257175"/>
            <a:chOff x="3561" y="1890"/>
            <a:chExt cx="1028" cy="162"/>
          </a:xfrm>
        </p:grpSpPr>
        <p:sp>
          <p:nvSpPr>
            <p:cNvPr id="441354" name="Rectangle 10"/>
            <p:cNvSpPr>
              <a:spLocks noChangeArrowheads="1"/>
            </p:cNvSpPr>
            <p:nvPr/>
          </p:nvSpPr>
          <p:spPr bwMode="auto">
            <a:xfrm>
              <a:off x="3561" y="1907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55" name="AutoShape 11"/>
            <p:cNvSpPr>
              <a:spLocks noChangeArrowheads="1"/>
            </p:cNvSpPr>
            <p:nvPr/>
          </p:nvSpPr>
          <p:spPr bwMode="auto">
            <a:xfrm>
              <a:off x="3766" y="1890"/>
              <a:ext cx="823" cy="162"/>
            </a:xfrm>
            <a:prstGeom prst="wedgeRectCallout">
              <a:avLst>
                <a:gd name="adj1" fmla="val -73449"/>
                <a:gd name="adj2" fmla="val -13579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Thanh Tri (1995)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964238" y="2081213"/>
            <a:ext cx="1597025" cy="257175"/>
            <a:chOff x="3757" y="1311"/>
            <a:chExt cx="1006" cy="162"/>
          </a:xfrm>
        </p:grpSpPr>
        <p:sp>
          <p:nvSpPr>
            <p:cNvPr id="441357" name="Rectangle 13"/>
            <p:cNvSpPr>
              <a:spLocks noChangeArrowheads="1"/>
            </p:cNvSpPr>
            <p:nvPr/>
          </p:nvSpPr>
          <p:spPr bwMode="auto">
            <a:xfrm>
              <a:off x="3757" y="1327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58" name="AutoShape 14"/>
            <p:cNvSpPr>
              <a:spLocks noChangeArrowheads="1"/>
            </p:cNvSpPr>
            <p:nvPr/>
          </p:nvSpPr>
          <p:spPr bwMode="auto">
            <a:xfrm>
              <a:off x="4017" y="1311"/>
              <a:ext cx="746" cy="162"/>
            </a:xfrm>
            <a:prstGeom prst="wedgeRectCallout">
              <a:avLst>
                <a:gd name="adj1" fmla="val -76139"/>
                <a:gd name="adj2" fmla="val -24690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Cai Trau (1994)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5972175" y="1638300"/>
            <a:ext cx="1474788" cy="433388"/>
            <a:chOff x="3762" y="1032"/>
            <a:chExt cx="929" cy="273"/>
          </a:xfrm>
        </p:grpSpPr>
        <p:sp>
          <p:nvSpPr>
            <p:cNvPr id="441360" name="Rectangle 16"/>
            <p:cNvSpPr>
              <a:spLocks noChangeArrowheads="1"/>
            </p:cNvSpPr>
            <p:nvPr/>
          </p:nvSpPr>
          <p:spPr bwMode="auto">
            <a:xfrm>
              <a:off x="3762" y="1249"/>
              <a:ext cx="47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61" name="AutoShape 17"/>
            <p:cNvSpPr>
              <a:spLocks noChangeArrowheads="1"/>
            </p:cNvSpPr>
            <p:nvPr/>
          </p:nvSpPr>
          <p:spPr bwMode="auto">
            <a:xfrm>
              <a:off x="3885" y="1032"/>
              <a:ext cx="806" cy="144"/>
            </a:xfrm>
            <a:prstGeom prst="wedgeRectCallout">
              <a:avLst>
                <a:gd name="adj1" fmla="val -59926"/>
                <a:gd name="adj2" fmla="val 124306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My Phuoc (1994)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-1" y="152400"/>
            <a:ext cx="9144001" cy="6199188"/>
            <a:chOff x="174" y="96"/>
            <a:chExt cx="5760" cy="3905"/>
          </a:xfrm>
        </p:grpSpPr>
        <p:pic>
          <p:nvPicPr>
            <p:cNvPr id="441363" name="Picture 19" descr="DCP_023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1" y="2704"/>
              <a:ext cx="1729" cy="1297"/>
            </a:xfrm>
            <a:prstGeom prst="rect">
              <a:avLst/>
            </a:prstGeom>
            <a:noFill/>
          </p:spPr>
        </p:pic>
        <p:sp>
          <p:nvSpPr>
            <p:cNvPr id="441364" name="Rectangle 20"/>
            <p:cNvSpPr>
              <a:spLocks noChangeArrowheads="1"/>
            </p:cNvSpPr>
            <p:nvPr/>
          </p:nvSpPr>
          <p:spPr bwMode="auto">
            <a:xfrm>
              <a:off x="174" y="96"/>
              <a:ext cx="5760" cy="3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l"/>
              <a:r>
                <a:rPr lang="en-US" sz="3000" i="0" dirty="0" smtClean="0">
                  <a:effectLst/>
                </a:rPr>
                <a:t>Mekong: conflict over fresh vs. brackish water</a:t>
              </a:r>
              <a:endParaRPr lang="en-US" sz="3000" i="0" dirty="0">
                <a:effectLst/>
              </a:endParaRPr>
            </a:p>
          </p:txBody>
        </p:sp>
      </p:grpSp>
      <p:sp>
        <p:nvSpPr>
          <p:cNvPr id="441365" name="AutoShape 21" descr="50%"/>
          <p:cNvSpPr>
            <a:spLocks noChangeArrowheads="1"/>
          </p:cNvSpPr>
          <p:nvPr/>
        </p:nvSpPr>
        <p:spPr bwMode="auto">
          <a:xfrm rot="9253398" flipH="1">
            <a:off x="7818438" y="1270000"/>
            <a:ext cx="909637" cy="2897188"/>
          </a:xfrm>
          <a:prstGeom prst="curvedLeftArrow">
            <a:avLst>
              <a:gd name="adj1" fmla="val 24256"/>
              <a:gd name="adj2" fmla="val 87956"/>
              <a:gd name="adj3" fmla="val 26958"/>
            </a:avLst>
          </a:prstGeom>
          <a:pattFill prst="pct50">
            <a:fgClr>
              <a:srgbClr val="CC99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1366" name="Text Box 22"/>
          <p:cNvSpPr txBox="1">
            <a:spLocks noChangeArrowheads="1"/>
          </p:cNvSpPr>
          <p:nvPr/>
        </p:nvSpPr>
        <p:spPr bwMode="auto">
          <a:xfrm>
            <a:off x="1485900" y="309245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 i="0" dirty="0">
                <a:solidFill>
                  <a:srgbClr val="000066"/>
                </a:solidFill>
                <a:effectLst/>
              </a:rPr>
              <a:t>Bac Lieu province</a:t>
            </a:r>
          </a:p>
        </p:txBody>
      </p: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60325" y="2533650"/>
            <a:ext cx="6378575" cy="3689350"/>
            <a:chOff x="38" y="1596"/>
            <a:chExt cx="4018" cy="2324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38" y="1596"/>
              <a:ext cx="3348" cy="2324"/>
              <a:chOff x="38" y="1596"/>
              <a:chExt cx="3348" cy="2324"/>
            </a:xfrm>
          </p:grpSpPr>
          <p:sp>
            <p:nvSpPr>
              <p:cNvPr id="441372" name="AutoShape 28" descr="60%"/>
              <p:cNvSpPr>
                <a:spLocks noChangeArrowheads="1"/>
              </p:cNvSpPr>
              <p:nvPr/>
            </p:nvSpPr>
            <p:spPr bwMode="auto">
              <a:xfrm rot="-6284389">
                <a:off x="1809" y="3278"/>
                <a:ext cx="789" cy="223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pattFill prst="pct60">
                <a:fgClr>
                  <a:srgbClr val="3333CC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373" name="AutoShape 29" descr="60%"/>
              <p:cNvSpPr>
                <a:spLocks noChangeArrowheads="1"/>
              </p:cNvSpPr>
              <p:nvPr/>
            </p:nvSpPr>
            <p:spPr bwMode="auto">
              <a:xfrm rot="-6761010">
                <a:off x="2880" y="2981"/>
                <a:ext cx="789" cy="223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pattFill prst="pct60">
                <a:fgClr>
                  <a:srgbClr val="3333CC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374" name="AutoShape 30" descr="60%"/>
              <p:cNvSpPr>
                <a:spLocks noChangeArrowheads="1"/>
              </p:cNvSpPr>
              <p:nvPr/>
            </p:nvSpPr>
            <p:spPr bwMode="auto">
              <a:xfrm rot="-3224261">
                <a:off x="112" y="3414"/>
                <a:ext cx="789" cy="223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pattFill prst="pct60">
                <a:fgClr>
                  <a:srgbClr val="3333CC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375" name="AutoShape 31" descr="60%"/>
              <p:cNvSpPr>
                <a:spLocks noChangeArrowheads="1"/>
              </p:cNvSpPr>
              <p:nvPr/>
            </p:nvSpPr>
            <p:spPr bwMode="auto">
              <a:xfrm rot="1823771">
                <a:off x="38" y="1596"/>
                <a:ext cx="789" cy="223"/>
              </a:xfrm>
              <a:custGeom>
                <a:avLst/>
                <a:gdLst>
                  <a:gd name="G0" fmla="+- 18397 0 0"/>
                  <a:gd name="G1" fmla="+- 6784 0 0"/>
                  <a:gd name="G2" fmla="+- 21600 0 6784"/>
                  <a:gd name="G3" fmla="+- 10800 0 6784"/>
                  <a:gd name="G4" fmla="+- 21600 0 18397"/>
                  <a:gd name="G5" fmla="*/ G4 G3 10800"/>
                  <a:gd name="G6" fmla="+- 21600 0 G5"/>
                  <a:gd name="T0" fmla="*/ 18397 w 21600"/>
                  <a:gd name="T1" fmla="*/ 0 h 21600"/>
                  <a:gd name="T2" fmla="*/ 0 w 21600"/>
                  <a:gd name="T3" fmla="*/ 10800 h 21600"/>
                  <a:gd name="T4" fmla="*/ 18397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8397" y="0"/>
                    </a:moveTo>
                    <a:lnTo>
                      <a:pt x="18397" y="6784"/>
                    </a:lnTo>
                    <a:lnTo>
                      <a:pt x="3375" y="6784"/>
                    </a:lnTo>
                    <a:lnTo>
                      <a:pt x="3375" y="14816"/>
                    </a:lnTo>
                    <a:lnTo>
                      <a:pt x="18397" y="14816"/>
                    </a:lnTo>
                    <a:lnTo>
                      <a:pt x="18397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6784"/>
                    </a:moveTo>
                    <a:lnTo>
                      <a:pt x="1350" y="14816"/>
                    </a:lnTo>
                    <a:lnTo>
                      <a:pt x="2700" y="14816"/>
                    </a:lnTo>
                    <a:lnTo>
                      <a:pt x="2700" y="6784"/>
                    </a:lnTo>
                    <a:close/>
                  </a:path>
                  <a:path w="21600" h="21600">
                    <a:moveTo>
                      <a:pt x="0" y="6784"/>
                    </a:moveTo>
                    <a:lnTo>
                      <a:pt x="0" y="14816"/>
                    </a:lnTo>
                    <a:lnTo>
                      <a:pt x="675" y="14816"/>
                    </a:lnTo>
                    <a:lnTo>
                      <a:pt x="675" y="6784"/>
                    </a:lnTo>
                    <a:close/>
                  </a:path>
                </a:pathLst>
              </a:custGeom>
              <a:pattFill prst="pct60">
                <a:fgClr>
                  <a:srgbClr val="3333CC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441376" name="Text Box 32"/>
            <p:cNvSpPr txBox="1">
              <a:spLocks noChangeArrowheads="1"/>
            </p:cNvSpPr>
            <p:nvPr/>
          </p:nvSpPr>
          <p:spPr bwMode="auto">
            <a:xfrm>
              <a:off x="1704" y="3625"/>
              <a:ext cx="23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b="1" i="0" dirty="0">
                  <a:solidFill>
                    <a:srgbClr val="000066"/>
                  </a:solidFill>
                  <a:effectLst/>
                </a:rPr>
                <a:t>Saline water</a:t>
              </a:r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3902075" y="792163"/>
            <a:ext cx="3733800" cy="1212850"/>
            <a:chOff x="2458" y="499"/>
            <a:chExt cx="2352" cy="764"/>
          </a:xfrm>
        </p:grpSpPr>
        <p:sp>
          <p:nvSpPr>
            <p:cNvPr id="441378" name="AutoShape 34"/>
            <p:cNvSpPr>
              <a:spLocks noChangeArrowheads="1"/>
            </p:cNvSpPr>
            <p:nvPr/>
          </p:nvSpPr>
          <p:spPr bwMode="auto">
            <a:xfrm rot="8215496">
              <a:off x="2562" y="1040"/>
              <a:ext cx="1052" cy="223"/>
            </a:xfrm>
            <a:custGeom>
              <a:avLst/>
              <a:gdLst>
                <a:gd name="G0" fmla="+- 16725 0 0"/>
                <a:gd name="G1" fmla="+- 4737 0 0"/>
                <a:gd name="G2" fmla="+- 21600 0 4737"/>
                <a:gd name="G3" fmla="+- 10800 0 4737"/>
                <a:gd name="G4" fmla="+- 21600 0 16725"/>
                <a:gd name="G5" fmla="*/ G4 G3 10800"/>
                <a:gd name="G6" fmla="+- 21600 0 G5"/>
                <a:gd name="T0" fmla="*/ 16725 w 21600"/>
                <a:gd name="T1" fmla="*/ 0 h 21600"/>
                <a:gd name="T2" fmla="*/ 0 w 21600"/>
                <a:gd name="T3" fmla="*/ 10800 h 21600"/>
                <a:gd name="T4" fmla="*/ 16725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725" y="0"/>
                  </a:moveTo>
                  <a:lnTo>
                    <a:pt x="16725" y="4737"/>
                  </a:lnTo>
                  <a:lnTo>
                    <a:pt x="3375" y="4737"/>
                  </a:lnTo>
                  <a:lnTo>
                    <a:pt x="3375" y="16863"/>
                  </a:lnTo>
                  <a:lnTo>
                    <a:pt x="16725" y="16863"/>
                  </a:lnTo>
                  <a:lnTo>
                    <a:pt x="16725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4737"/>
                  </a:moveTo>
                  <a:lnTo>
                    <a:pt x="1350" y="16863"/>
                  </a:lnTo>
                  <a:lnTo>
                    <a:pt x="2700" y="16863"/>
                  </a:lnTo>
                  <a:lnTo>
                    <a:pt x="2700" y="4737"/>
                  </a:lnTo>
                  <a:close/>
                </a:path>
                <a:path w="21600" h="21600">
                  <a:moveTo>
                    <a:pt x="0" y="4737"/>
                  </a:moveTo>
                  <a:lnTo>
                    <a:pt x="0" y="16863"/>
                  </a:lnTo>
                  <a:lnTo>
                    <a:pt x="675" y="16863"/>
                  </a:lnTo>
                  <a:lnTo>
                    <a:pt x="675" y="4737"/>
                  </a:lnTo>
                  <a:close/>
                </a:path>
              </a:pathLst>
            </a:cu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79" name="Text Box 35"/>
            <p:cNvSpPr txBox="1">
              <a:spLocks noChangeArrowheads="1"/>
            </p:cNvSpPr>
            <p:nvPr/>
          </p:nvSpPr>
          <p:spPr bwMode="auto">
            <a:xfrm>
              <a:off x="2458" y="499"/>
              <a:ext cx="23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b="1" i="0" dirty="0">
                  <a:solidFill>
                    <a:srgbClr val="000066"/>
                  </a:solidFill>
                  <a:effectLst/>
                </a:rPr>
                <a:t>Fresh water</a:t>
              </a:r>
            </a:p>
          </p:txBody>
        </p: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2943225" y="4506913"/>
            <a:ext cx="1246188" cy="557212"/>
            <a:chOff x="1854" y="2839"/>
            <a:chExt cx="785" cy="351"/>
          </a:xfrm>
        </p:grpSpPr>
        <p:sp>
          <p:nvSpPr>
            <p:cNvPr id="441381" name="Rectangle 37"/>
            <p:cNvSpPr>
              <a:spLocks noChangeArrowheads="1"/>
            </p:cNvSpPr>
            <p:nvPr/>
          </p:nvSpPr>
          <p:spPr bwMode="auto">
            <a:xfrm>
              <a:off x="2080" y="2839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82" name="AutoShape 38"/>
            <p:cNvSpPr>
              <a:spLocks noChangeArrowheads="1"/>
            </p:cNvSpPr>
            <p:nvPr/>
          </p:nvSpPr>
          <p:spPr bwMode="auto">
            <a:xfrm>
              <a:off x="1854" y="3052"/>
              <a:ext cx="785" cy="138"/>
            </a:xfrm>
            <a:prstGeom prst="wedgeRectCallout">
              <a:avLst>
                <a:gd name="adj1" fmla="val -17134"/>
                <a:gd name="adj2" fmla="val -157972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Chu Chi  (1997)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" name="Group 39"/>
          <p:cNvGrpSpPr>
            <a:grpSpLocks/>
          </p:cNvGrpSpPr>
          <p:nvPr/>
        </p:nvGrpSpPr>
        <p:grpSpPr bwMode="auto">
          <a:xfrm>
            <a:off x="2238375" y="4868863"/>
            <a:ext cx="1401763" cy="498475"/>
            <a:chOff x="1410" y="3067"/>
            <a:chExt cx="883" cy="314"/>
          </a:xfrm>
        </p:grpSpPr>
        <p:sp>
          <p:nvSpPr>
            <p:cNvPr id="441384" name="Rectangle 40"/>
            <p:cNvSpPr>
              <a:spLocks noChangeArrowheads="1"/>
            </p:cNvSpPr>
            <p:nvPr/>
          </p:nvSpPr>
          <p:spPr bwMode="auto">
            <a:xfrm>
              <a:off x="1468" y="3067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85" name="AutoShape 41"/>
            <p:cNvSpPr>
              <a:spLocks noChangeArrowheads="1"/>
            </p:cNvSpPr>
            <p:nvPr/>
          </p:nvSpPr>
          <p:spPr bwMode="auto">
            <a:xfrm>
              <a:off x="1410" y="3245"/>
              <a:ext cx="883" cy="136"/>
            </a:xfrm>
            <a:prstGeom prst="wedgeRectCallout">
              <a:avLst>
                <a:gd name="adj1" fmla="val -42301"/>
                <a:gd name="adj2" fmla="val -150000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Lang Tram (1998)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" name="Group 42"/>
          <p:cNvGrpSpPr>
            <a:grpSpLocks/>
          </p:cNvGrpSpPr>
          <p:nvPr/>
        </p:nvGrpSpPr>
        <p:grpSpPr bwMode="auto">
          <a:xfrm>
            <a:off x="3629025" y="4413250"/>
            <a:ext cx="2046288" cy="468313"/>
            <a:chOff x="2286" y="2780"/>
            <a:chExt cx="1289" cy="295"/>
          </a:xfrm>
        </p:grpSpPr>
        <p:sp>
          <p:nvSpPr>
            <p:cNvPr id="441387" name="Rectangle 43"/>
            <p:cNvSpPr>
              <a:spLocks noChangeArrowheads="1"/>
            </p:cNvSpPr>
            <p:nvPr/>
          </p:nvSpPr>
          <p:spPr bwMode="auto">
            <a:xfrm>
              <a:off x="2286" y="2780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88" name="AutoShape 44"/>
            <p:cNvSpPr>
              <a:spLocks noChangeArrowheads="1"/>
            </p:cNvSpPr>
            <p:nvPr/>
          </p:nvSpPr>
          <p:spPr bwMode="auto">
            <a:xfrm>
              <a:off x="2752" y="2913"/>
              <a:ext cx="823" cy="162"/>
            </a:xfrm>
            <a:prstGeom prst="wedgeRectCallout">
              <a:avLst>
                <a:gd name="adj1" fmla="val -103583"/>
                <a:gd name="adj2" fmla="val -120370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Pho Sinh (1998)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4549775" y="4216400"/>
            <a:ext cx="1611313" cy="382588"/>
            <a:chOff x="2866" y="2656"/>
            <a:chExt cx="1015" cy="241"/>
          </a:xfrm>
        </p:grpSpPr>
        <p:sp>
          <p:nvSpPr>
            <p:cNvPr id="441390" name="Rectangle 46"/>
            <p:cNvSpPr>
              <a:spLocks noChangeArrowheads="1"/>
            </p:cNvSpPr>
            <p:nvPr/>
          </p:nvSpPr>
          <p:spPr bwMode="auto">
            <a:xfrm>
              <a:off x="2866" y="2656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91" name="AutoShape 47"/>
            <p:cNvSpPr>
              <a:spLocks noChangeArrowheads="1"/>
            </p:cNvSpPr>
            <p:nvPr/>
          </p:nvSpPr>
          <p:spPr bwMode="auto">
            <a:xfrm>
              <a:off x="3101" y="2743"/>
              <a:ext cx="780" cy="154"/>
            </a:xfrm>
            <a:prstGeom prst="wedgeRectCallout">
              <a:avLst>
                <a:gd name="adj1" fmla="val -75384"/>
                <a:gd name="adj2" fmla="val -87014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Vinh My (1997)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833438" y="4870450"/>
            <a:ext cx="1169987" cy="552450"/>
            <a:chOff x="525" y="3068"/>
            <a:chExt cx="737" cy="348"/>
          </a:xfrm>
        </p:grpSpPr>
        <p:sp>
          <p:nvSpPr>
            <p:cNvPr id="441393" name="Rectangle 49"/>
            <p:cNvSpPr>
              <a:spLocks noChangeArrowheads="1"/>
            </p:cNvSpPr>
            <p:nvPr/>
          </p:nvSpPr>
          <p:spPr bwMode="auto">
            <a:xfrm>
              <a:off x="891" y="3068"/>
              <a:ext cx="56" cy="56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394" name="AutoShape 50"/>
            <p:cNvSpPr>
              <a:spLocks noChangeArrowheads="1"/>
            </p:cNvSpPr>
            <p:nvPr/>
          </p:nvSpPr>
          <p:spPr bwMode="auto">
            <a:xfrm>
              <a:off x="525" y="3280"/>
              <a:ext cx="737" cy="136"/>
            </a:xfrm>
            <a:prstGeom prst="wedgeRectCallout">
              <a:avLst>
                <a:gd name="adj1" fmla="val 2509"/>
                <a:gd name="adj2" fmla="val -158088"/>
              </a:avLst>
            </a:prstGeom>
            <a:solidFill>
              <a:srgbClr val="FFFFFF"/>
            </a:solidFill>
            <a:ln w="317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 algn="l" eaLnBrk="0" hangingPunct="0"/>
              <a:r>
                <a:rPr lang="en-US" sz="1200" b="1" i="0" dirty="0">
                  <a:effectLst/>
                </a:rPr>
                <a:t>  Ca Mau (2000)</a:t>
              </a:r>
              <a:endParaRPr lang="en-US" sz="1200" i="0" dirty="0"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625" name="Rectangle 41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51586" name="Picture 2" descr="BL_Luse2002-256-Aileen_noEa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63" y="969930"/>
            <a:ext cx="5557837" cy="511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1588" name="Picture 4" descr="PRA-Legen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7888" y="5264150"/>
            <a:ext cx="1900237" cy="1593850"/>
          </a:xfrm>
          <a:prstGeom prst="rect">
            <a:avLst/>
          </a:prstGeom>
          <a:noFill/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-36513" y="3097213"/>
            <a:ext cx="2967038" cy="3757612"/>
            <a:chOff x="-23" y="1951"/>
            <a:chExt cx="1869" cy="2367"/>
          </a:xfrm>
        </p:grpSpPr>
        <p:sp>
          <p:nvSpPr>
            <p:cNvPr id="451598" name="AutoShape 14"/>
            <p:cNvSpPr>
              <a:spLocks noChangeArrowheads="1"/>
            </p:cNvSpPr>
            <p:nvPr/>
          </p:nvSpPr>
          <p:spPr bwMode="auto">
            <a:xfrm rot="18103195">
              <a:off x="1573" y="3114"/>
              <a:ext cx="183" cy="363"/>
            </a:xfrm>
            <a:prstGeom prst="downArrow">
              <a:avLst>
                <a:gd name="adj1" fmla="val 37843"/>
                <a:gd name="adj2" fmla="val 25530"/>
              </a:avLst>
            </a:pr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69804"/>
                    <a:invGamma/>
                  </a:srgb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-23" y="1951"/>
              <a:ext cx="1388" cy="2367"/>
              <a:chOff x="-23" y="1951"/>
              <a:chExt cx="1388" cy="2367"/>
            </a:xfrm>
          </p:grpSpPr>
          <p:pic>
            <p:nvPicPr>
              <p:cNvPr id="451600" name="Picture 1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23" y="3544"/>
                <a:ext cx="707" cy="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601" name="Text Box 17"/>
              <p:cNvSpPr txBox="1">
                <a:spLocks noChangeArrowheads="1"/>
              </p:cNvSpPr>
              <p:nvPr/>
            </p:nvSpPr>
            <p:spPr bwMode="auto">
              <a:xfrm>
                <a:off x="268" y="4146"/>
                <a:ext cx="337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Rich</a:t>
                </a:r>
              </a:p>
            </p:txBody>
          </p:sp>
          <p:pic>
            <p:nvPicPr>
              <p:cNvPr id="451602" name="Picture 1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-13" y="1951"/>
                <a:ext cx="707" cy="1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603" name="Text Box 19"/>
              <p:cNvSpPr txBox="1">
                <a:spLocks noChangeArrowheads="1"/>
              </p:cNvSpPr>
              <p:nvPr/>
            </p:nvSpPr>
            <p:spPr bwMode="auto">
              <a:xfrm>
                <a:off x="164" y="3459"/>
                <a:ext cx="4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Average</a:t>
                </a:r>
              </a:p>
            </p:txBody>
          </p:sp>
          <p:sp>
            <p:nvSpPr>
              <p:cNvPr id="451604" name="Text Box 20"/>
              <p:cNvSpPr txBox="1">
                <a:spLocks noChangeArrowheads="1"/>
              </p:cNvSpPr>
              <p:nvPr/>
            </p:nvSpPr>
            <p:spPr bwMode="auto">
              <a:xfrm>
                <a:off x="895" y="3471"/>
                <a:ext cx="344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Poor</a:t>
                </a:r>
              </a:p>
            </p:txBody>
          </p:sp>
          <p:pic>
            <p:nvPicPr>
              <p:cNvPr id="451605" name="Picture 2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658" y="2840"/>
                <a:ext cx="707" cy="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51606" name="Text Box 22"/>
            <p:cNvSpPr txBox="1">
              <a:spLocks noChangeArrowheads="1"/>
            </p:cNvSpPr>
            <p:nvPr/>
          </p:nvSpPr>
          <p:spPr bwMode="auto">
            <a:xfrm>
              <a:off x="126" y="2423"/>
              <a:ext cx="1057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 b="1" i="0" dirty="0">
                  <a:solidFill>
                    <a:srgbClr val="777777"/>
                  </a:solidFill>
                  <a:effectLst/>
                  <a:ea typeface="SimSun" pitchFamily="2" charset="-122"/>
                </a:rPr>
                <a:t>Phong Thanh Tay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643438" y="188913"/>
            <a:ext cx="3770312" cy="2935287"/>
            <a:chOff x="2925" y="119"/>
            <a:chExt cx="2375" cy="1849"/>
          </a:xfrm>
        </p:grpSpPr>
        <p:sp>
          <p:nvSpPr>
            <p:cNvPr id="451608" name="Rectangle 24"/>
            <p:cNvSpPr>
              <a:spLocks noChangeArrowheads="1"/>
            </p:cNvSpPr>
            <p:nvPr/>
          </p:nvSpPr>
          <p:spPr bwMode="auto">
            <a:xfrm>
              <a:off x="3560" y="444"/>
              <a:ext cx="1740" cy="15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2925" y="119"/>
              <a:ext cx="2240" cy="1732"/>
              <a:chOff x="2975" y="164"/>
              <a:chExt cx="2240" cy="1732"/>
            </a:xfrm>
          </p:grpSpPr>
          <p:sp>
            <p:nvSpPr>
              <p:cNvPr id="451610" name="AutoShape 26"/>
              <p:cNvSpPr>
                <a:spLocks noChangeArrowheads="1"/>
              </p:cNvSpPr>
              <p:nvPr/>
            </p:nvSpPr>
            <p:spPr bwMode="auto">
              <a:xfrm rot="4558039">
                <a:off x="3183" y="636"/>
                <a:ext cx="181" cy="597"/>
              </a:xfrm>
              <a:prstGeom prst="downArrow">
                <a:avLst>
                  <a:gd name="adj1" fmla="val 40981"/>
                  <a:gd name="adj2" fmla="val 63783"/>
                </a:avLst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69804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51611" name="Text Box 27"/>
              <p:cNvSpPr txBox="1">
                <a:spLocks noChangeArrowheads="1"/>
              </p:cNvSpPr>
              <p:nvPr/>
            </p:nvSpPr>
            <p:spPr bwMode="auto">
              <a:xfrm>
                <a:off x="4163" y="164"/>
                <a:ext cx="719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400" b="1" i="0" dirty="0">
                    <a:solidFill>
                      <a:srgbClr val="777777"/>
                    </a:solidFill>
                    <a:effectLst/>
                    <a:ea typeface="SimSun" pitchFamily="2" charset="-122"/>
                  </a:rPr>
                  <a:t>Ninh Hoa</a:t>
                </a:r>
              </a:p>
            </p:txBody>
          </p:sp>
          <p:grpSp>
            <p:nvGrpSpPr>
              <p:cNvPr id="6" name="Group 28"/>
              <p:cNvGrpSpPr>
                <a:grpSpLocks/>
              </p:cNvGrpSpPr>
              <p:nvPr/>
            </p:nvGrpSpPr>
            <p:grpSpPr bwMode="auto">
              <a:xfrm>
                <a:off x="3664" y="346"/>
                <a:ext cx="1551" cy="1550"/>
                <a:chOff x="3664" y="346"/>
                <a:chExt cx="1551" cy="1550"/>
              </a:xfrm>
            </p:grpSpPr>
            <p:pic>
              <p:nvPicPr>
                <p:cNvPr id="451613" name="Picture 29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664" y="351"/>
                  <a:ext cx="725" cy="1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5161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826" y="1715"/>
                  <a:ext cx="609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0" hangingPunct="0"/>
                  <a:r>
                    <a:rPr lang="en-US" sz="1200" b="1" i="0" dirty="0">
                      <a:effectLst/>
                      <a:ea typeface="SimSun" pitchFamily="2" charset="-122"/>
                    </a:rPr>
                    <a:t>Average</a:t>
                  </a:r>
                </a:p>
              </p:txBody>
            </p:sp>
            <p:pic>
              <p:nvPicPr>
                <p:cNvPr id="451615" name="Picture 31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4362" y="346"/>
                  <a:ext cx="725" cy="1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5161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551" y="1723"/>
                  <a:ext cx="6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0" hangingPunct="0"/>
                  <a:r>
                    <a:rPr lang="en-US" sz="1200" b="1" i="0" dirty="0">
                      <a:effectLst/>
                      <a:ea typeface="SimSun" pitchFamily="2" charset="-122"/>
                    </a:rPr>
                    <a:t>Very poor</a:t>
                  </a:r>
                </a:p>
              </p:txBody>
            </p:sp>
          </p:grpSp>
        </p:grp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6189663" y="2981325"/>
            <a:ext cx="2954337" cy="3673475"/>
            <a:chOff x="3899" y="1878"/>
            <a:chExt cx="1861" cy="2314"/>
          </a:xfrm>
        </p:grpSpPr>
        <p:sp>
          <p:nvSpPr>
            <p:cNvPr id="451618" name="Text Box 34"/>
            <p:cNvSpPr txBox="1">
              <a:spLocks noChangeArrowheads="1"/>
            </p:cNvSpPr>
            <p:nvPr/>
          </p:nvSpPr>
          <p:spPr bwMode="auto">
            <a:xfrm>
              <a:off x="4872" y="2840"/>
              <a:ext cx="8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 b="1" i="0" dirty="0">
                  <a:solidFill>
                    <a:srgbClr val="777777"/>
                  </a:solidFill>
                  <a:effectLst/>
                  <a:ea typeface="SimSun" pitchFamily="2" charset="-122"/>
                </a:rPr>
                <a:t>Minh Dieu</a:t>
              </a:r>
            </a:p>
          </p:txBody>
        </p:sp>
        <p:sp>
          <p:nvSpPr>
            <p:cNvPr id="451619" name="AutoShape 35"/>
            <p:cNvSpPr>
              <a:spLocks noChangeArrowheads="1"/>
            </p:cNvSpPr>
            <p:nvPr/>
          </p:nvSpPr>
          <p:spPr bwMode="auto">
            <a:xfrm rot="8352851">
              <a:off x="3899" y="2546"/>
              <a:ext cx="185" cy="678"/>
            </a:xfrm>
            <a:prstGeom prst="downArrow">
              <a:avLst>
                <a:gd name="adj1" fmla="val 40981"/>
                <a:gd name="adj2" fmla="val 70871"/>
              </a:avLst>
            </a:pr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69804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4195" y="1878"/>
              <a:ext cx="1415" cy="2314"/>
              <a:chOff x="4195" y="1878"/>
              <a:chExt cx="1415" cy="2314"/>
            </a:xfrm>
          </p:grpSpPr>
          <p:pic>
            <p:nvPicPr>
              <p:cNvPr id="451621" name="Picture 3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195" y="1878"/>
                <a:ext cx="725" cy="2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622" name="Text Box 38"/>
              <p:cNvSpPr txBox="1">
                <a:spLocks noChangeArrowheads="1"/>
              </p:cNvSpPr>
              <p:nvPr/>
            </p:nvSpPr>
            <p:spPr bwMode="auto">
              <a:xfrm>
                <a:off x="4434" y="4019"/>
                <a:ext cx="68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Average</a:t>
                </a:r>
              </a:p>
            </p:txBody>
          </p:sp>
          <p:pic>
            <p:nvPicPr>
              <p:cNvPr id="451623" name="Picture 39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4885" y="3067"/>
                <a:ext cx="725" cy="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624" name="Text Box 40"/>
              <p:cNvSpPr txBox="1">
                <a:spLocks noChangeArrowheads="1"/>
              </p:cNvSpPr>
              <p:nvPr/>
            </p:nvSpPr>
            <p:spPr bwMode="auto">
              <a:xfrm>
                <a:off x="5117" y="4016"/>
                <a:ext cx="44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Poor</a:t>
                </a:r>
              </a:p>
            </p:txBody>
          </p:sp>
        </p:grpSp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-36513" y="-107950"/>
            <a:ext cx="2743201" cy="3543300"/>
            <a:chOff x="-23" y="-68"/>
            <a:chExt cx="1728" cy="2232"/>
          </a:xfrm>
        </p:grpSpPr>
        <p:sp>
          <p:nvSpPr>
            <p:cNvPr id="451590" name="AutoShape 6"/>
            <p:cNvSpPr>
              <a:spLocks noChangeArrowheads="1"/>
            </p:cNvSpPr>
            <p:nvPr/>
          </p:nvSpPr>
          <p:spPr bwMode="auto">
            <a:xfrm rot="-3650194">
              <a:off x="1349" y="1808"/>
              <a:ext cx="187" cy="525"/>
            </a:xfrm>
            <a:prstGeom prst="downArrow">
              <a:avLst>
                <a:gd name="adj1" fmla="val 40981"/>
                <a:gd name="adj2" fmla="val 54291"/>
              </a:avLst>
            </a:prstGeom>
            <a:gradFill rotWithShape="0">
              <a:gsLst>
                <a:gs pos="0">
                  <a:srgbClr val="FF9900"/>
                </a:gs>
                <a:gs pos="100000">
                  <a:srgbClr val="FF9900">
                    <a:gamma/>
                    <a:shade val="69804"/>
                    <a:invGamma/>
                  </a:srgb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-23" y="-68"/>
              <a:ext cx="1382" cy="2183"/>
              <a:chOff x="-12" y="-60"/>
              <a:chExt cx="1382" cy="2183"/>
            </a:xfrm>
          </p:grpSpPr>
          <p:pic>
            <p:nvPicPr>
              <p:cNvPr id="451592" name="Picture 8"/>
              <p:cNvPicPr preferRelativeResize="0">
                <a:picLocks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-12" y="-60"/>
                <a:ext cx="707" cy="2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51593" name="Picture 9"/>
              <p:cNvPicPr preferRelativeResize="0"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663" y="-6"/>
                <a:ext cx="707" cy="2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594" name="Text Box 10"/>
              <p:cNvSpPr txBox="1">
                <a:spLocks noChangeArrowheads="1"/>
              </p:cNvSpPr>
              <p:nvPr/>
            </p:nvSpPr>
            <p:spPr bwMode="auto">
              <a:xfrm>
                <a:off x="145" y="1950"/>
                <a:ext cx="51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Average</a:t>
                </a:r>
              </a:p>
            </p:txBody>
          </p:sp>
          <p:sp>
            <p:nvSpPr>
              <p:cNvPr id="451595" name="Text Box 11"/>
              <p:cNvSpPr txBox="1">
                <a:spLocks noChangeArrowheads="1"/>
              </p:cNvSpPr>
              <p:nvPr/>
            </p:nvSpPr>
            <p:spPr bwMode="auto">
              <a:xfrm>
                <a:off x="860" y="1981"/>
                <a:ext cx="340" cy="11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lang="en-US" sz="1200" b="1" i="0" dirty="0">
                    <a:effectLst/>
                    <a:ea typeface="SimSun" pitchFamily="2" charset="-122"/>
                  </a:rPr>
                  <a:t>Poor</a:t>
                </a:r>
              </a:p>
            </p:txBody>
          </p:sp>
        </p:grpSp>
        <p:sp>
          <p:nvSpPr>
            <p:cNvPr id="451596" name="Text Box 12"/>
            <p:cNvSpPr txBox="1">
              <a:spLocks noChangeArrowheads="1"/>
            </p:cNvSpPr>
            <p:nvPr/>
          </p:nvSpPr>
          <p:spPr bwMode="auto">
            <a:xfrm>
              <a:off x="229" y="182"/>
              <a:ext cx="9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1400" b="1" i="0" dirty="0">
                  <a:solidFill>
                    <a:srgbClr val="777777"/>
                  </a:solidFill>
                  <a:effectLst/>
                  <a:ea typeface="SimSun" pitchFamily="2" charset="-122"/>
                </a:rPr>
                <a:t>Ninh Thanh Loi</a:t>
              </a:r>
            </a:p>
          </p:txBody>
        </p:sp>
      </p:grpSp>
      <p:sp>
        <p:nvSpPr>
          <p:cNvPr id="451587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861060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i="0" dirty="0" smtClean="0">
                <a:effectLst/>
                <a:latin typeface="Tahoma" pitchFamily="34" charset="0"/>
                <a:ea typeface="SimSun" pitchFamily="2" charset="-122"/>
              </a:rPr>
              <a:t>Mekong: land use zoning for freshwater rice </a:t>
            </a:r>
          </a:p>
          <a:p>
            <a:pPr algn="ctr"/>
            <a:r>
              <a:rPr lang="en-US" sz="2400" i="0" dirty="0" smtClean="0">
                <a:effectLst/>
                <a:latin typeface="Tahoma" pitchFamily="34" charset="0"/>
                <a:ea typeface="SimSun" pitchFamily="2" charset="-122"/>
              </a:rPr>
              <a:t>vs. brackish water shrimp</a:t>
            </a:r>
            <a:endParaRPr lang="en-US" sz="2400" i="0" dirty="0">
              <a:effectLst/>
              <a:latin typeface="Tahoma" pitchFamily="34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seasonality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Is water scarce in coastal Bangladesh?</a:t>
            </a:r>
            <a:endParaRPr lang="en-US" sz="3600" dirty="0"/>
          </a:p>
        </p:txBody>
      </p:sp>
      <p:pic>
        <p:nvPicPr>
          <p:cNvPr id="4" name="Content Placeholder 3" descr="SDC106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ecosystem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Questions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is the CGIAR Challenge Program on Water and Food? (CPWF)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722313"/>
            <a:ext cx="8637588" cy="5238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Scarcity of water for ecosystem services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8613" y="1941513"/>
            <a:ext cx="3252787" cy="2238375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Calibri" pitchFamily="34" charset="0"/>
              </a:rPr>
              <a:t>Effects of upstream land and water management are felt downstream</a:t>
            </a:r>
            <a:br>
              <a:rPr lang="en-US" sz="2200" dirty="0" smtClean="0">
                <a:latin typeface="Calibri" pitchFamily="34" charset="0"/>
              </a:rPr>
            </a:br>
            <a:endParaRPr lang="en-US" sz="2200" dirty="0" smtClean="0">
              <a:latin typeface="Calibri" pitchFamily="34" charset="0"/>
            </a:endParaRPr>
          </a:p>
          <a:p>
            <a:pPr eaLnBrk="1" hangingPunct="1"/>
            <a:r>
              <a:rPr lang="en-US" sz="2200" dirty="0" smtClean="0">
                <a:latin typeface="Calibri" pitchFamily="34" charset="0"/>
              </a:rPr>
              <a:t>What incentives do upstream people have to improve land and water management?</a:t>
            </a:r>
          </a:p>
        </p:txBody>
      </p:sp>
      <p:pic>
        <p:nvPicPr>
          <p:cNvPr id="21508" name="Picture 4" descr="framsidebild_hogupplo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86200" y="1828800"/>
            <a:ext cx="5314950" cy="3124200"/>
          </a:xfrm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184900" y="6583363"/>
            <a:ext cx="2959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Source: Stockholm Environment Institute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s-CO" sz="2400" dirty="0" err="1" smtClean="0">
                <a:latin typeface="+mn-lt"/>
              </a:rPr>
              <a:t>Problem</a:t>
            </a:r>
            <a:r>
              <a:rPr lang="es-CO" sz="2400" dirty="0" smtClean="0">
                <a:latin typeface="+mn-lt"/>
              </a:rPr>
              <a:t> </a:t>
            </a:r>
            <a:r>
              <a:rPr lang="es-CO" sz="2400" dirty="0" err="1" smtClean="0">
                <a:latin typeface="+mn-lt"/>
              </a:rPr>
              <a:t>context</a:t>
            </a:r>
            <a:r>
              <a:rPr lang="es-CO" sz="2400" dirty="0">
                <a:latin typeface="+mn-lt"/>
              </a:rPr>
              <a:t/>
            </a:r>
            <a:br>
              <a:rPr lang="es-CO" sz="2400" dirty="0">
                <a:latin typeface="+mn-lt"/>
              </a:rPr>
            </a:br>
            <a:r>
              <a:rPr lang="es-CO" sz="2400" dirty="0" smtClean="0">
                <a:latin typeface="+mn-lt"/>
              </a:rPr>
              <a:t>“Laguna </a:t>
            </a:r>
            <a:r>
              <a:rPr lang="es-CO" sz="2400" dirty="0">
                <a:latin typeface="+mn-lt"/>
              </a:rPr>
              <a:t>de </a:t>
            </a:r>
            <a:r>
              <a:rPr lang="es-CO" sz="2400" dirty="0" err="1" smtClean="0">
                <a:latin typeface="+mn-lt"/>
              </a:rPr>
              <a:t>Fúquene</a:t>
            </a:r>
            <a:r>
              <a:rPr lang="es-CO" sz="2400" dirty="0" smtClean="0">
                <a:latin typeface="+mn-lt"/>
              </a:rPr>
              <a:t>” </a:t>
            </a:r>
            <a:r>
              <a:rPr lang="es-CO" sz="2400" dirty="0">
                <a:latin typeface="+mn-lt"/>
              </a:rPr>
              <a:t>(Colombia</a:t>
            </a:r>
            <a:r>
              <a:rPr lang="es-CO" sz="2400" dirty="0" smtClean="0">
                <a:latin typeface="+mn-lt"/>
              </a:rPr>
              <a:t>) *</a:t>
            </a:r>
            <a:endParaRPr lang="es-CO" sz="2400" dirty="0">
              <a:latin typeface="+mn-lt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357298"/>
            <a:ext cx="392909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CO" sz="2400" b="1" dirty="0"/>
          </a:p>
          <a:p>
            <a:pPr>
              <a:lnSpc>
                <a:spcPct val="90000"/>
              </a:lnSpc>
            </a:pPr>
            <a:r>
              <a:rPr lang="en-GB" sz="2200" dirty="0"/>
              <a:t>Area </a:t>
            </a:r>
            <a:r>
              <a:rPr lang="es-CO" sz="2200" dirty="0" smtClean="0"/>
              <a:t>187,200 ha</a:t>
            </a:r>
            <a:br>
              <a:rPr lang="es-CO" sz="2200" dirty="0" smtClean="0"/>
            </a:br>
            <a:endParaRPr lang="en-US" sz="2200" dirty="0"/>
          </a:p>
          <a:p>
            <a:pPr>
              <a:lnSpc>
                <a:spcPct val="90000"/>
              </a:lnSpc>
            </a:pPr>
            <a:r>
              <a:rPr lang="es-CO" sz="2200" dirty="0" err="1" smtClean="0"/>
              <a:t>Sediment</a:t>
            </a:r>
            <a:r>
              <a:rPr lang="es-CO" sz="2200" dirty="0" smtClean="0"/>
              <a:t> </a:t>
            </a:r>
            <a:r>
              <a:rPr lang="es-CO" sz="2200" dirty="0" err="1" smtClean="0"/>
              <a:t>from</a:t>
            </a:r>
            <a:r>
              <a:rPr lang="es-CO" sz="2200" dirty="0" smtClean="0"/>
              <a:t> </a:t>
            </a:r>
            <a:r>
              <a:rPr lang="es-CO" sz="2200" dirty="0" err="1" smtClean="0"/>
              <a:t>upstream</a:t>
            </a:r>
            <a:r>
              <a:rPr lang="es-CO" sz="2200" dirty="0" smtClean="0"/>
              <a:t> </a:t>
            </a:r>
            <a:r>
              <a:rPr lang="es-CO" sz="2200" dirty="0" err="1" smtClean="0"/>
              <a:t>farms</a:t>
            </a:r>
            <a:r>
              <a:rPr lang="es-CO" sz="2200" dirty="0" smtClean="0"/>
              <a:t/>
            </a:r>
            <a:br>
              <a:rPr lang="es-CO" sz="2200" dirty="0" smtClean="0"/>
            </a:br>
            <a:r>
              <a:rPr lang="es-CO" sz="22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s-CO" sz="2200" dirty="0" err="1" smtClean="0"/>
              <a:t>Loss</a:t>
            </a:r>
            <a:r>
              <a:rPr lang="es-CO" sz="2200" dirty="0" smtClean="0"/>
              <a:t> of </a:t>
            </a:r>
            <a:r>
              <a:rPr lang="es-CO" sz="2200" dirty="0" err="1" smtClean="0"/>
              <a:t>lake</a:t>
            </a:r>
            <a:r>
              <a:rPr lang="es-CO" sz="2200" dirty="0" smtClean="0"/>
              <a:t> </a:t>
            </a:r>
            <a:r>
              <a:rPr lang="es-CO" sz="2200" dirty="0" err="1" smtClean="0"/>
              <a:t>area</a:t>
            </a:r>
            <a:r>
              <a:rPr lang="es-CO" sz="2200" dirty="0" smtClean="0"/>
              <a:t/>
            </a:r>
            <a:br>
              <a:rPr lang="es-CO" sz="2200" dirty="0" smtClean="0"/>
            </a:br>
            <a:endParaRPr lang="es-CO" sz="2200" dirty="0" smtClean="0"/>
          </a:p>
          <a:p>
            <a:pPr>
              <a:lnSpc>
                <a:spcPct val="90000"/>
              </a:lnSpc>
            </a:pPr>
            <a:r>
              <a:rPr lang="es-CO" sz="2200" dirty="0" err="1" smtClean="0"/>
              <a:t>Water</a:t>
            </a:r>
            <a:r>
              <a:rPr lang="es-CO" sz="2200" dirty="0" smtClean="0"/>
              <a:t> </a:t>
            </a:r>
            <a:r>
              <a:rPr lang="es-CO" sz="2200" dirty="0" err="1" smtClean="0"/>
              <a:t>quality</a:t>
            </a:r>
            <a:r>
              <a:rPr lang="es-CO" sz="2200" dirty="0" smtClean="0"/>
              <a:t> </a:t>
            </a:r>
            <a:r>
              <a:rPr lang="es-CO" sz="2200" dirty="0" err="1" smtClean="0"/>
              <a:t>problems</a:t>
            </a:r>
            <a:r>
              <a:rPr lang="es-CO" sz="2200" dirty="0" smtClean="0"/>
              <a:t> </a:t>
            </a:r>
            <a:r>
              <a:rPr lang="es-CO" sz="2200" dirty="0" err="1" smtClean="0"/>
              <a:t>for</a:t>
            </a:r>
            <a:r>
              <a:rPr lang="es-CO" sz="2200" dirty="0" smtClean="0"/>
              <a:t> </a:t>
            </a:r>
            <a:r>
              <a:rPr lang="es-CO" sz="2200" dirty="0" err="1" smtClean="0"/>
              <a:t>downstream</a:t>
            </a:r>
            <a:r>
              <a:rPr lang="es-CO" sz="2200" dirty="0" smtClean="0"/>
              <a:t> </a:t>
            </a:r>
            <a:r>
              <a:rPr lang="es-CO" sz="2200" dirty="0" err="1" smtClean="0"/>
              <a:t>consumers</a:t>
            </a:r>
            <a:endParaRPr lang="es-CO" sz="2200" dirty="0"/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643050"/>
            <a:ext cx="4859337" cy="3675062"/>
          </a:xfrm>
          <a:noFill/>
          <a:ln/>
        </p:spPr>
      </p:pic>
      <p:sp>
        <p:nvSpPr>
          <p:cNvPr id="5" name="Subtitle 5"/>
          <p:cNvSpPr txBox="1">
            <a:spLocks/>
          </p:cNvSpPr>
          <p:nvPr/>
        </p:nvSpPr>
        <p:spPr bwMode="auto">
          <a:xfrm>
            <a:off x="1428728" y="6357958"/>
            <a:ext cx="528641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·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water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·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 · livelihoods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CP_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16" y="6072206"/>
            <a:ext cx="2214578" cy="7408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5643578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 Also, catchment </a:t>
            </a:r>
            <a:r>
              <a:rPr lang="en-US" sz="1600" i="1" dirty="0" err="1" smtClean="0"/>
              <a:t>Miskiyacu-Rumiyacu</a:t>
            </a:r>
            <a:r>
              <a:rPr lang="en-US" sz="1600" i="1" dirty="0" smtClean="0"/>
              <a:t>  (</a:t>
            </a:r>
            <a:r>
              <a:rPr lang="en-US" sz="1600" i="1" dirty="0" err="1" smtClean="0"/>
              <a:t>Moyobamba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Perú</a:t>
            </a:r>
            <a:r>
              <a:rPr lang="en-US" sz="1600" i="1" dirty="0" smtClean="0"/>
              <a:t>), not described here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88"/>
            <a:ext cx="9144000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57158" y="1000108"/>
            <a:ext cx="8458200" cy="52540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Mapping sediment sources</a:t>
            </a: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559" name="Picture 7" descr="hr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0"/>
            <a:ext cx="5562600" cy="433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0"/>
            <a:ext cx="8229600" cy="1060472"/>
          </a:xfrm>
        </p:spPr>
        <p:txBody>
          <a:bodyPr/>
          <a:lstStyle/>
          <a:p>
            <a:r>
              <a:rPr lang="en-US" sz="2400" dirty="0" smtClean="0">
                <a:latin typeface="+mn-lt"/>
              </a:rPr>
              <a:t>What can be done reduce sediment flow and improve water quality?</a:t>
            </a:r>
            <a:endParaRPr lang="es-CO" sz="2400" dirty="0">
              <a:latin typeface="+mn-lt"/>
            </a:endParaRPr>
          </a:p>
        </p:txBody>
      </p:sp>
      <p:pic>
        <p:nvPicPr>
          <p:cNvPr id="25604" name="Picture 4" descr="fuquene dic2005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49513"/>
            <a:ext cx="3348038" cy="3211512"/>
          </a:xfrm>
          <a:prstGeom prst="rect">
            <a:avLst/>
          </a:prstGeom>
          <a:noFill/>
        </p:spPr>
      </p:pic>
      <p:pic>
        <p:nvPicPr>
          <p:cNvPr id="25614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5400675"/>
            <a:ext cx="18478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7866033" y="5429264"/>
            <a:ext cx="1277967" cy="12009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US" dirty="0" smtClean="0"/>
              <a:t>Green manures in the rotation</a:t>
            </a: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956050" y="3887788"/>
            <a:ext cx="5187950" cy="1417637"/>
            <a:chOff x="249" y="2399"/>
            <a:chExt cx="3043" cy="714"/>
          </a:xfrm>
        </p:grpSpPr>
        <p:pic>
          <p:nvPicPr>
            <p:cNvPr id="25617" name="Picture 17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9" y="2399"/>
              <a:ext cx="1010" cy="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618" name="Picture 18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69" y="2467"/>
              <a:ext cx="83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619" name="Rectangle 19"/>
            <p:cNvSpPr>
              <a:spLocks noChangeArrowheads="1"/>
            </p:cNvSpPr>
            <p:nvPr/>
          </p:nvSpPr>
          <p:spPr bwMode="auto">
            <a:xfrm>
              <a:off x="2315" y="2432"/>
              <a:ext cx="977" cy="2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 eaLnBrk="0" hangingPunct="0"/>
              <a:r>
                <a:rPr lang="en-US" sz="2200" b="0" dirty="0"/>
                <a:t> </a:t>
              </a:r>
              <a:r>
                <a:rPr lang="en-US" dirty="0" smtClean="0"/>
                <a:t>No till</a:t>
              </a:r>
              <a:endParaRPr lang="en-US" dirty="0"/>
            </a:p>
          </p:txBody>
        </p:sp>
      </p:grp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7146925" y="2305050"/>
            <a:ext cx="1997075" cy="6469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dirty="0" smtClean="0"/>
              <a:t>Permanent </a:t>
            </a:r>
          </a:p>
          <a:p>
            <a:pPr algn="ctr" eaLnBrk="0" hangingPunct="0"/>
            <a:r>
              <a:rPr lang="en-US" dirty="0" smtClean="0"/>
              <a:t>soil cover </a:t>
            </a:r>
            <a:endParaRPr lang="en-US" dirty="0"/>
          </a:p>
        </p:txBody>
      </p:sp>
      <p:pic>
        <p:nvPicPr>
          <p:cNvPr id="25621" name="Picture 21" descr="Diapositiva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2136775"/>
            <a:ext cx="15446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3779838" y="1196975"/>
            <a:ext cx="0" cy="6048375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3" name="Rectangle 23"/>
          <p:cNvSpPr>
            <a:spLocks noRot="1" noChangeArrowheads="1"/>
          </p:cNvSpPr>
          <p:nvPr/>
        </p:nvSpPr>
        <p:spPr bwMode="auto">
          <a:xfrm>
            <a:off x="3995738" y="1125538"/>
            <a:ext cx="4679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dirty="0" smtClean="0"/>
              <a:t>Conservation agriculture </a:t>
            </a:r>
            <a:endParaRPr lang="es-CO" sz="2000" dirty="0"/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323850" y="5688013"/>
            <a:ext cx="31686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/>
              <a:t>Fuquene</a:t>
            </a:r>
            <a:r>
              <a:rPr lang="en-US" sz="2000" dirty="0"/>
              <a:t> (Colombia)</a:t>
            </a:r>
            <a:endParaRPr lang="es-CO" sz="2000" dirty="0"/>
          </a:p>
        </p:txBody>
      </p:sp>
      <p:sp>
        <p:nvSpPr>
          <p:cNvPr id="25626" name="Rectangle 26"/>
          <p:cNvSpPr>
            <a:spLocks noRot="1" noChangeArrowheads="1"/>
          </p:cNvSpPr>
          <p:nvPr/>
        </p:nvSpPr>
        <p:spPr bwMode="auto">
          <a:xfrm>
            <a:off x="-396875" y="1196975"/>
            <a:ext cx="4679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dirty="0" smtClean="0"/>
              <a:t>Normal intensive </a:t>
            </a:r>
          </a:p>
          <a:p>
            <a:pPr algn="ctr"/>
            <a:r>
              <a:rPr lang="en-US" sz="2000" dirty="0" smtClean="0"/>
              <a:t>agriculture</a:t>
            </a:r>
            <a:endParaRPr lang="es-CO" sz="2000" dirty="0"/>
          </a:p>
        </p:txBody>
      </p:sp>
      <p:sp>
        <p:nvSpPr>
          <p:cNvPr id="25627" name="AutoShape 27"/>
          <p:cNvSpPr>
            <a:spLocks noChangeArrowheads="1"/>
          </p:cNvSpPr>
          <p:nvPr/>
        </p:nvSpPr>
        <p:spPr bwMode="auto">
          <a:xfrm>
            <a:off x="3276600" y="1916113"/>
            <a:ext cx="2087563" cy="433387"/>
          </a:xfrm>
          <a:prstGeom prst="curvedUpArrow">
            <a:avLst>
              <a:gd name="adj1" fmla="val 96337"/>
              <a:gd name="adj2" fmla="val 192674"/>
              <a:gd name="adj3" fmla="val 33333"/>
            </a:avLst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downstream users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Water flows downstream – but money and power can flow upstream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sz="2800" dirty="0" smtClean="0"/>
              <a:t>Benefit sharing mechanisms (BSM) in the Andes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sz="2000" dirty="0" smtClean="0"/>
              <a:t>Water scarcity felt by downstream urban/ industrial users </a:t>
            </a:r>
          </a:p>
          <a:p>
            <a:endParaRPr lang="en-US" sz="2000" dirty="0" smtClean="0"/>
          </a:p>
          <a:p>
            <a:r>
              <a:rPr lang="en-US" sz="2000" dirty="0" smtClean="0"/>
              <a:t>These users contributed to a “water supply trust fund”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Trust fund used to make investments in “productive technologies” in upstream communities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i="1" dirty="0" smtClean="0"/>
              <a:t>In exchange, upstream communities agree to reduce or eliminate cropping or grazing on key catchment areas, e.g., “</a:t>
            </a:r>
            <a:r>
              <a:rPr lang="en-US" sz="2000" i="1" dirty="0" err="1" smtClean="0"/>
              <a:t>paramos</a:t>
            </a:r>
            <a:r>
              <a:rPr lang="en-US" sz="2000" i="1" dirty="0" smtClean="0"/>
              <a:t>”</a:t>
            </a:r>
          </a:p>
        </p:txBody>
      </p:sp>
      <p:pic>
        <p:nvPicPr>
          <p:cNvPr id="41988" name="Picture 3" descr="C:\Users\sony vaio\Desktop\FOTOS\FOTOS MANIZALES\DSCN36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72138" y="1600200"/>
            <a:ext cx="3471862" cy="1905000"/>
          </a:xfrm>
        </p:spPr>
      </p:pic>
      <p:sp>
        <p:nvSpPr>
          <p:cNvPr id="41989" name="TextBox 9"/>
          <p:cNvSpPr txBox="1">
            <a:spLocks noChangeArrowheads="1"/>
          </p:cNvSpPr>
          <p:nvPr/>
        </p:nvSpPr>
        <p:spPr bwMode="auto">
          <a:xfrm>
            <a:off x="7470775" y="3657600"/>
            <a:ext cx="1673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Photo: Gonzalo Pajares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sz="2800" dirty="0" smtClean="0"/>
              <a:t>BSM in the Andes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en-US" sz="2000" dirty="0" smtClean="0"/>
              <a:t>Examples of investments: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 smtClean="0"/>
              <a:t>Market-led dairy intensification with improved pastures, milk collection points, vet services, market access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 smtClean="0"/>
              <a:t>Small irrigation for high value crops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 smtClean="0"/>
              <a:t>Specialized production and marketing of “legacy” crops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pic>
        <p:nvPicPr>
          <p:cNvPr id="43012" name="Picture 2" descr="C:\Users\sony vaio\Desktop\Nueva carpeta\DSCN4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83200" y="1600200"/>
            <a:ext cx="3860800" cy="2895600"/>
          </a:xfrm>
        </p:spPr>
      </p:pic>
      <p:sp>
        <p:nvSpPr>
          <p:cNvPr id="43013" name="TextBox 9"/>
          <p:cNvSpPr txBox="1">
            <a:spLocks noChangeArrowheads="1"/>
          </p:cNvSpPr>
          <p:nvPr/>
        </p:nvSpPr>
        <p:spPr bwMode="auto">
          <a:xfrm>
            <a:off x="7470775" y="4572000"/>
            <a:ext cx="1673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Photo: Gonzalo Pajares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sz="2800" dirty="0" smtClean="0"/>
              <a:t>BSM in the Andes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r>
              <a:rPr lang="en-US" sz="2000" smtClean="0"/>
              <a:t>Agreement to cease grazing on vulnerable uplands (“paramos”) community-enforced</a:t>
            </a:r>
            <a:r>
              <a:rPr lang="en-US" sz="1800" smtClean="0"/>
              <a:t/>
            </a:r>
            <a:br>
              <a:rPr lang="en-US" sz="1800" smtClean="0"/>
            </a:br>
            <a:endParaRPr lang="en-US" sz="1800" smtClean="0"/>
          </a:p>
          <a:p>
            <a:r>
              <a:rPr lang="en-US" sz="2000" smtClean="0"/>
              <a:t>Investments were at the community level, NOT the individual farm level</a:t>
            </a:r>
            <a:br>
              <a:rPr lang="en-US" sz="2000" smtClean="0"/>
            </a:br>
            <a:endParaRPr lang="en-US" sz="2000" smtClean="0"/>
          </a:p>
          <a:p>
            <a:r>
              <a:rPr lang="en-US" sz="2000" smtClean="0"/>
              <a:t>In fact, individual farmers categorically reject anything called “payment for environmental services”|</a:t>
            </a:r>
            <a:br>
              <a:rPr lang="en-US" sz="2000" smtClean="0"/>
            </a:br>
            <a:endParaRPr lang="en-US" sz="2000" smtClean="0"/>
          </a:p>
          <a:p>
            <a:r>
              <a:rPr lang="en-US" sz="2000" i="1" smtClean="0"/>
              <a:t>They fear that in some sense they might be selling some rights to their land</a:t>
            </a:r>
            <a:r>
              <a:rPr lang="en-US" sz="2000" i="1" u="sng" smtClean="0"/>
              <a:t/>
            </a:r>
            <a:br>
              <a:rPr lang="en-US" sz="2000" i="1" u="sng" smtClean="0"/>
            </a:br>
            <a:endParaRPr lang="en-US" sz="2000" i="1" u="sng" smtClean="0"/>
          </a:p>
        </p:txBody>
      </p:sp>
      <p:pic>
        <p:nvPicPr>
          <p:cNvPr id="44036" name="Picture 2" descr="C:\Users\sony vaio\Desktop\Nueva carpeta\DSCN23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r="11053"/>
          <a:stretch>
            <a:fillRect/>
          </a:stretch>
        </p:blipFill>
        <p:spPr>
          <a:xfrm>
            <a:off x="5438775" y="1600200"/>
            <a:ext cx="3705225" cy="3124200"/>
          </a:xfrm>
          <a:solidFill>
            <a:schemeClr val="accent2"/>
          </a:solidFill>
          <a:ln>
            <a:solidFill>
              <a:schemeClr val="bg1"/>
            </a:solidFill>
          </a:ln>
        </p:spPr>
      </p:pic>
      <p:sp>
        <p:nvSpPr>
          <p:cNvPr id="44037" name="TextBox 9"/>
          <p:cNvSpPr txBox="1">
            <a:spLocks noChangeArrowheads="1"/>
          </p:cNvSpPr>
          <p:nvPr/>
        </p:nvSpPr>
        <p:spPr bwMode="auto">
          <a:xfrm>
            <a:off x="7470775" y="4876800"/>
            <a:ext cx="1673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Photo: Gonzalo Pajares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equitable access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CGIAR Centers</a:t>
            </a:r>
            <a:endParaRPr lang="en-US" sz="36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1308" y="1500174"/>
            <a:ext cx="582833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ubtitle 5"/>
          <p:cNvSpPr txBox="1">
            <a:spLocks/>
          </p:cNvSpPr>
          <p:nvPr/>
        </p:nvSpPr>
        <p:spPr bwMode="auto">
          <a:xfrm>
            <a:off x="1428728" y="6357958"/>
            <a:ext cx="528641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·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water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·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 · livelihoods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CP_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16" y="6072206"/>
            <a:ext cx="2214578" cy="740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Poverty &amp; Water in South Africa</a:t>
            </a:r>
            <a:endParaRPr lang="en-GB" smtClean="0"/>
          </a:p>
        </p:txBody>
      </p:sp>
      <p:pic>
        <p:nvPicPr>
          <p:cNvPr id="101380" name="Picture 4" descr="sa poverty leve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57338"/>
            <a:ext cx="4789488" cy="3700462"/>
          </a:xfrm>
          <a:ln/>
        </p:spPr>
      </p:pic>
      <p:pic>
        <p:nvPicPr>
          <p:cNvPr id="101381" name="Picture 5" descr="piped water inside hou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00213"/>
            <a:ext cx="4572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Questions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What is agricultural water productivity? How can it be increased? 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Water productivity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Value of products and services (crops, livestock, fisheries, ecosystem services) per unit water depleted</a:t>
            </a:r>
            <a:br>
              <a:rPr lang="en-US" sz="2400" smtClean="0"/>
            </a:br>
            <a:endParaRPr lang="en-US" sz="2400" smtClean="0"/>
          </a:p>
          <a:p>
            <a:r>
              <a:rPr lang="en-US" sz="2400" smtClean="0"/>
              <a:t>Water depleted is that made unavailable for reuse, e.g., through evaporation, transpiration, contamination or flow to a saline sink</a:t>
            </a:r>
            <a:br>
              <a:rPr lang="en-US" sz="2400" smtClean="0"/>
            </a:b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637588" cy="954088"/>
          </a:xfrm>
        </p:spPr>
        <p:txBody>
          <a:bodyPr/>
          <a:lstStyle/>
          <a:p>
            <a:r>
              <a:rPr lang="en-US" sz="4000" smtClean="0"/>
              <a:t>Water productivity in rice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224088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8" y="1909763"/>
            <a:ext cx="7758112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609600" y="1524000"/>
            <a:ext cx="8305800" cy="5105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nstantia" pitchFamily="18" charset="0"/>
            </a:endParaRPr>
          </a:p>
        </p:txBody>
      </p:sp>
      <p:grpSp>
        <p:nvGrpSpPr>
          <p:cNvPr id="26630" name="Group 7"/>
          <p:cNvGrpSpPr>
            <a:grpSpLocks/>
          </p:cNvGrpSpPr>
          <p:nvPr/>
        </p:nvGrpSpPr>
        <p:grpSpPr bwMode="auto">
          <a:xfrm>
            <a:off x="1524000" y="1676400"/>
            <a:ext cx="6019800" cy="4084638"/>
            <a:chOff x="960" y="1056"/>
            <a:chExt cx="3792" cy="2573"/>
          </a:xfrm>
        </p:grpSpPr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>
              <a:off x="1776" y="1056"/>
              <a:ext cx="0" cy="240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 flipH="1" flipV="1">
              <a:off x="1776" y="3456"/>
              <a:ext cx="211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H="1">
              <a:off x="1776" y="1392"/>
              <a:ext cx="2112" cy="206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H="1">
              <a:off x="1776" y="1200"/>
              <a:ext cx="1872" cy="220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 flipH="1">
              <a:off x="1824" y="1488"/>
              <a:ext cx="2160" cy="196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8" name="Text Box 13"/>
            <p:cNvSpPr txBox="1">
              <a:spLocks noChangeArrowheads="1"/>
            </p:cNvSpPr>
            <p:nvPr/>
          </p:nvSpPr>
          <p:spPr bwMode="auto">
            <a:xfrm>
              <a:off x="2976" y="2592"/>
              <a:ext cx="105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FFFF00"/>
                </a:buClr>
                <a:buSzPct val="80000"/>
                <a:buFont typeface="Monotype Sorts"/>
                <a:buNone/>
              </a:pPr>
              <a:r>
                <a:rPr lang="en-US" sz="3200" b="1">
                  <a:solidFill>
                    <a:srgbClr val="FFFF00"/>
                  </a:solidFill>
                  <a:latin typeface="Bookman Old Style" pitchFamily="18" charset="0"/>
                </a:rPr>
                <a:t>crisis</a:t>
              </a:r>
            </a:p>
          </p:txBody>
        </p:sp>
        <p:sp>
          <p:nvSpPr>
            <p:cNvPr id="26639" name="Text Box 14"/>
            <p:cNvSpPr txBox="1">
              <a:spLocks noChangeArrowheads="1"/>
            </p:cNvSpPr>
            <p:nvPr/>
          </p:nvSpPr>
          <p:spPr bwMode="auto">
            <a:xfrm>
              <a:off x="1872" y="1344"/>
              <a:ext cx="129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FFFF00"/>
                </a:buClr>
                <a:buSzPct val="80000"/>
                <a:buFont typeface="Monotype Sorts"/>
                <a:buNone/>
              </a:pPr>
              <a:r>
                <a:rPr lang="en-US" sz="3200" b="1">
                  <a:solidFill>
                    <a:srgbClr val="FFFF00"/>
                  </a:solidFill>
                  <a:latin typeface="Bookman Old Style" pitchFamily="18" charset="0"/>
                </a:rPr>
                <a:t>response</a:t>
              </a:r>
            </a:p>
          </p:txBody>
        </p:sp>
        <p:sp>
          <p:nvSpPr>
            <p:cNvPr id="26640" name="Text Box 15"/>
            <p:cNvSpPr txBox="1">
              <a:spLocks noChangeArrowheads="1"/>
            </p:cNvSpPr>
            <p:nvPr/>
          </p:nvSpPr>
          <p:spPr bwMode="auto">
            <a:xfrm>
              <a:off x="960" y="1747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FFFF00"/>
                </a:buClr>
                <a:buSzPct val="80000"/>
                <a:buFont typeface="Monotype Sorts"/>
                <a:buNone/>
              </a:pPr>
              <a:r>
                <a:rPr lang="en-US" sz="3200" b="1">
                  <a:solidFill>
                    <a:srgbClr val="FFFF00"/>
                  </a:solidFill>
                  <a:latin typeface="Bookman Old Style" pitchFamily="18" charset="0"/>
                </a:rPr>
                <a:t>WP</a:t>
              </a:r>
            </a:p>
          </p:txBody>
        </p:sp>
        <p:sp>
          <p:nvSpPr>
            <p:cNvPr id="26641" name="Text Box 16"/>
            <p:cNvSpPr txBox="1">
              <a:spLocks noChangeArrowheads="1"/>
            </p:cNvSpPr>
            <p:nvPr/>
          </p:nvSpPr>
          <p:spPr bwMode="auto">
            <a:xfrm>
              <a:off x="3840" y="3264"/>
              <a:ext cx="91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FFFF00"/>
                </a:buClr>
                <a:buSzPct val="80000"/>
                <a:buFont typeface="Monotype Sorts"/>
                <a:buNone/>
              </a:pPr>
              <a:r>
                <a:rPr lang="en-US" sz="3200" b="1">
                  <a:solidFill>
                    <a:srgbClr val="FFFF00"/>
                  </a:solidFill>
                  <a:latin typeface="Bookman Old Style" pitchFamily="18" charset="0"/>
                </a:rPr>
                <a:t>time</a:t>
              </a:r>
            </a:p>
          </p:txBody>
        </p:sp>
      </p:grpSp>
      <p:sp>
        <p:nvSpPr>
          <p:cNvPr id="26631" name="Rectangle 17"/>
          <p:cNvSpPr>
            <a:spLocks noChangeArrowheads="1"/>
          </p:cNvSpPr>
          <p:nvPr/>
        </p:nvSpPr>
        <p:spPr bwMode="auto">
          <a:xfrm>
            <a:off x="2224088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2663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47800"/>
            <a:ext cx="8229600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09600"/>
            <a:ext cx="5027613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5943600" y="1524000"/>
            <a:ext cx="3200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6600"/>
                </a:solidFill>
              </a:rPr>
              <a:t>Crop water productivity in the Volta – </a:t>
            </a: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r>
              <a:rPr lang="en-US" sz="2400">
                <a:solidFill>
                  <a:srgbClr val="006600"/>
                </a:solidFill>
              </a:rPr>
              <a:t>. . . up to 0.2 kg/m</a:t>
            </a:r>
            <a:r>
              <a:rPr lang="en-US" sz="2400" baseline="30000">
                <a:solidFill>
                  <a:srgbClr val="0066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LWP framework - Nov 2005 - BW6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066800"/>
            <a:ext cx="7543800" cy="5222875"/>
          </a:xfrm>
        </p:spPr>
      </p:pic>
      <p:sp>
        <p:nvSpPr>
          <p:cNvPr id="357379" name="Text Box 3"/>
          <p:cNvSpPr txBox="1">
            <a:spLocks noChangeArrowheads="1"/>
          </p:cNvSpPr>
          <p:nvPr/>
        </p:nvSpPr>
        <p:spPr bwMode="auto">
          <a:xfrm>
            <a:off x="2057400" y="533400"/>
            <a:ext cx="6089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atin typeface="Tahoma" pitchFamily="34" charset="0"/>
                <a:cs typeface="+mn-cs"/>
              </a:rPr>
              <a:t>Livestock water productivity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 </a:t>
            </a:r>
          </a:p>
        </p:txBody>
      </p:sp>
      <p:sp>
        <p:nvSpPr>
          <p:cNvPr id="357380" name="Text Box 4"/>
          <p:cNvSpPr txBox="1">
            <a:spLocks noChangeArrowheads="1"/>
          </p:cNvSpPr>
          <p:nvPr/>
        </p:nvSpPr>
        <p:spPr bwMode="auto">
          <a:xfrm>
            <a:off x="1355725" y="6205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357381" name="Text Box 5"/>
          <p:cNvSpPr txBox="1">
            <a:spLocks noChangeArrowheads="1"/>
          </p:cNvSpPr>
          <p:nvPr/>
        </p:nvSpPr>
        <p:spPr bwMode="auto">
          <a:xfrm>
            <a:off x="914400" y="6400800"/>
            <a:ext cx="977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+mn-cs"/>
              </a:rPr>
              <a:t>Source: CPWF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+mn-ea"/>
                <a:cs typeface="+mn-cs"/>
              </a:rPr>
              <a:t>Ways to increase agricultural water productivity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Maintain yields while using less water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Aerobic rice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Raise yields by using water that otherwise would be “lost”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Input use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Less evaporation, more transpiration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In-field water harvesting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Reallocate water from lower to higher value uses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Across users in a basin or catchment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Diversify farming systems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Livestock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Aquaculture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>
                <a:latin typeface="+mj-lt"/>
              </a:rPr>
              <a:t>High value crops</a:t>
            </a:r>
          </a:p>
          <a:p>
            <a:pPr fontAlgn="auto">
              <a:spcAft>
                <a:spcPts val="0"/>
              </a:spcAft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Questions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How is water related to poverty?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How can water-related interventions reduce poverty?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It’s easy to be naïve: </a:t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Simplistic view of water and poverty</a:t>
            </a: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1"/>
            <a:ext cx="8786874" cy="366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6550223"/>
            <a:ext cx="3142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Eric Kemp Benedict, SEI</a:t>
            </a:r>
            <a:endParaRPr lang="en-US" sz="1400" dirty="0"/>
          </a:p>
        </p:txBody>
      </p:sp>
      <p:pic>
        <p:nvPicPr>
          <p:cNvPr id="6" name="Picture 5" descr="CP_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16" y="6072206"/>
            <a:ext cx="2214578" cy="740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Adding the livelihoods framework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9072626" cy="438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6550223"/>
            <a:ext cx="3142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Eric Kemp Benedict, SEI</a:t>
            </a:r>
            <a:endParaRPr lang="en-US" sz="1400" dirty="0"/>
          </a:p>
        </p:txBody>
      </p:sp>
      <p:pic>
        <p:nvPicPr>
          <p:cNvPr id="5" name="Picture 4" descr="CP_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16" y="6072206"/>
            <a:ext cx="2214578" cy="740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 smtClean="0"/>
              <a:t>2004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r>
              <a:rPr lang="en-US" sz="2000" dirty="0" smtClean="0"/>
              <a:t>Generation Challenge Program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r>
              <a:rPr lang="en-US" sz="2000" dirty="0" smtClean="0"/>
              <a:t>Harvest Plus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Challenge Program on Water and Food (CPWF)</a:t>
            </a:r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 smtClean="0"/>
              <a:t>2005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r>
              <a:rPr lang="en-US" sz="2000" dirty="0" smtClean="0"/>
              <a:t>Sub-Saharan Africa Challenge Program</a:t>
            </a:r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 smtClean="0"/>
              <a:t>2008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r>
              <a:rPr lang="en-US" sz="2000" dirty="0" smtClean="0"/>
              <a:t>Climate change, agriculture and food security</a:t>
            </a:r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endParaRPr lang="en-US" sz="2000" dirty="0" smtClean="0"/>
          </a:p>
          <a:p>
            <a:pPr lvl="1" fontAlgn="auto">
              <a:spcAft>
                <a:spcPts val="0"/>
              </a:spcAft>
              <a:buFont typeface="Arial" charset="0"/>
              <a:buChar char="–"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en-US" sz="2400" dirty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CGIAR Challenge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429552" cy="511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Setting up a Bayesian network model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550223"/>
            <a:ext cx="3142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Eric Kemp Benedict, SEI</a:t>
            </a:r>
            <a:endParaRPr lang="en-US" sz="1400" dirty="0"/>
          </a:p>
        </p:txBody>
      </p:sp>
      <p:pic>
        <p:nvPicPr>
          <p:cNvPr id="6" name="Picture 5" descr="CP_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16" y="6072206"/>
            <a:ext cx="2214578" cy="740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3" descr="C:\Users\Larry\Pictures\Photos work\02-02 Bangladesh\DSC00609.JPG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686800" cy="533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solidFill>
                  <a:srgbClr val="009999"/>
                </a:solidFill>
                <a:latin typeface="Georgia" pitchFamily="18" charset="0"/>
              </a:rPr>
              <a:t/>
            </a:r>
            <a:br>
              <a:rPr lang="en-US" sz="4000" smtClean="0">
                <a:solidFill>
                  <a:srgbClr val="009999"/>
                </a:solidFill>
                <a:latin typeface="Georgia" pitchFamily="18" charset="0"/>
              </a:rPr>
            </a:br>
            <a:endParaRPr lang="en-US" sz="2800" smtClean="0">
              <a:solidFill>
                <a:srgbClr val="009999"/>
              </a:solidFill>
              <a:latin typeface="Georgia" pitchFamily="18" charset="0"/>
            </a:endParaRPr>
          </a:p>
        </p:txBody>
      </p:sp>
      <p:sp>
        <p:nvSpPr>
          <p:cNvPr id="15363" name="Line 4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364" name="Picture 5" descr="CP_Logo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91200" y="5653088"/>
            <a:ext cx="2971800" cy="1031875"/>
          </a:xfrm>
          <a:noFill/>
        </p:spPr>
      </p:pic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228600" y="2209800"/>
            <a:ext cx="891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119816" name="Group 8"/>
          <p:cNvGraphicFramePr>
            <a:graphicFrameLocks noGrp="1"/>
          </p:cNvGraphicFramePr>
          <p:nvPr/>
        </p:nvGraphicFramePr>
        <p:xfrm>
          <a:off x="609600" y="1196975"/>
          <a:ext cx="7696201" cy="4444988"/>
        </p:xfrm>
        <a:graphic>
          <a:graphicData uri="http://schemas.openxmlformats.org/drawingml/2006/table">
            <a:tbl>
              <a:tblPr/>
              <a:tblGrid>
                <a:gridCol w="1992767"/>
                <a:gridCol w="5703434"/>
              </a:tblGrid>
              <a:tr h="713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eorgia" pitchFamily="18" charset="0"/>
                        </a:rPr>
                        <a:t>CGIAR Future Harvest Centers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eorgia" pitchFamily="18" charset="0"/>
                        </a:rPr>
                        <a:t>Nat’l Agricultural Research and Extension Systems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eorgia" pitchFamily="18" charset="0"/>
                        </a:rPr>
                        <a:t>Advanced Research Institutes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eorgia" pitchFamily="18" charset="0"/>
                        </a:rPr>
                        <a:t>International River Basin Organizations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eorgia" pitchFamily="18" charset="0"/>
                        </a:rPr>
                        <a:t>International NGOs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86" name="Picture 28" descr="IWM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143000"/>
            <a:ext cx="1066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29" descr="CIA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1371600"/>
            <a:ext cx="9525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30" descr="IRR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1295400"/>
            <a:ext cx="1143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Picture 31" descr="ICLAR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43800" y="1219200"/>
            <a:ext cx="952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32" descr="IFPRI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62400" y="1066800"/>
            <a:ext cx="523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33" descr="Embrap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286000"/>
            <a:ext cx="9525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2" name="Text Box 34"/>
          <p:cNvSpPr txBox="1">
            <a:spLocks noChangeArrowheads="1"/>
          </p:cNvSpPr>
          <p:nvPr/>
        </p:nvSpPr>
        <p:spPr bwMode="auto">
          <a:xfrm>
            <a:off x="3581400" y="2286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ARC</a:t>
            </a:r>
          </a:p>
        </p:txBody>
      </p:sp>
      <p:pic>
        <p:nvPicPr>
          <p:cNvPr id="15393" name="Picture 35" descr="NWRC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91200" y="1981200"/>
            <a:ext cx="7143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4" name="Picture 36" descr="ICAR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1800" y="1981200"/>
            <a:ext cx="809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5" name="Text Box 37"/>
          <p:cNvSpPr txBox="1">
            <a:spLocks noChangeArrowheads="1"/>
          </p:cNvSpPr>
          <p:nvPr/>
        </p:nvSpPr>
        <p:spPr bwMode="auto">
          <a:xfrm>
            <a:off x="7696200" y="2286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YRCC</a:t>
            </a:r>
          </a:p>
        </p:txBody>
      </p:sp>
      <p:sp>
        <p:nvSpPr>
          <p:cNvPr id="15396" name="Text Box 38"/>
          <p:cNvSpPr txBox="1">
            <a:spLocks noChangeArrowheads="1"/>
          </p:cNvSpPr>
          <p:nvPr/>
        </p:nvSpPr>
        <p:spPr bwMode="auto">
          <a:xfrm>
            <a:off x="2590800" y="2286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AREO</a:t>
            </a:r>
          </a:p>
        </p:txBody>
      </p:sp>
      <p:pic>
        <p:nvPicPr>
          <p:cNvPr id="15397" name="Picture 39" descr="CSIRO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19400" y="2895600"/>
            <a:ext cx="6858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8" name="Picture 40" descr="IR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14800" y="3048000"/>
            <a:ext cx="8477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41" descr="jirca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0" y="304800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0" name="Picture 42" descr="UC Davis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239000" y="3276600"/>
            <a:ext cx="9525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1" name="Picture 43" descr="mrc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495800" y="38100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2" name="Picture 44" descr="CARE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124200" y="4724400"/>
            <a:ext cx="6381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3" name="Picture 45" descr="SEI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648200" y="5105400"/>
            <a:ext cx="9525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4" name="Picture 46" descr="WRI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553200" y="4724400"/>
            <a:ext cx="742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33" name="Text Box 47"/>
          <p:cNvSpPr txBox="1">
            <a:spLocks noChangeArrowheads="1"/>
          </p:cNvSpPr>
          <p:nvPr/>
        </p:nvSpPr>
        <p:spPr bwMode="auto">
          <a:xfrm>
            <a:off x="2362200" y="228600"/>
            <a:ext cx="487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CPWF partners</a:t>
            </a:r>
          </a:p>
        </p:txBody>
      </p:sp>
      <p:sp>
        <p:nvSpPr>
          <p:cNvPr id="119856" name="Text Box 48"/>
          <p:cNvSpPr txBox="1">
            <a:spLocks noChangeArrowheads="1"/>
          </p:cNvSpPr>
          <p:nvPr/>
        </p:nvSpPr>
        <p:spPr bwMode="auto">
          <a:xfrm>
            <a:off x="212725" y="5748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686800" cy="533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solidFill>
                  <a:srgbClr val="009999"/>
                </a:solidFill>
                <a:latin typeface="Georgia" pitchFamily="18" charset="0"/>
              </a:rPr>
              <a:t/>
            </a:r>
            <a:br>
              <a:rPr lang="en-US" sz="4000" smtClean="0">
                <a:solidFill>
                  <a:srgbClr val="009999"/>
                </a:solidFill>
                <a:latin typeface="Georgia" pitchFamily="18" charset="0"/>
              </a:rPr>
            </a:br>
            <a:endParaRPr lang="en-US" sz="2800" smtClean="0">
              <a:solidFill>
                <a:srgbClr val="009999"/>
              </a:solidFill>
              <a:latin typeface="Georgia" pitchFamily="18" charset="0"/>
            </a:endParaRPr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388" name="Picture 5" descr="CP_Logo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91200" y="5653088"/>
            <a:ext cx="2971800" cy="1031875"/>
          </a:xfrm>
          <a:noFill/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228600" y="2209800"/>
            <a:ext cx="891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6390" name="Picture 8" descr="ma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838200"/>
            <a:ext cx="8153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Questions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does it mean for water to be scarce?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Where is water most scarce? 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scarcity: the global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9144000" cy="55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83038" y="6583363"/>
            <a:ext cx="5160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Source: Comprehensive Assessment of Water Management in Agriculture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673</Words>
  <Application>Microsoft Office PowerPoint</Application>
  <PresentationFormat>On-screen Show (4:3)</PresentationFormat>
  <Paragraphs>186</Paragraphs>
  <Slides>41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Chart</vt:lpstr>
      <vt:lpstr>Water, agriculture and poverty</vt:lpstr>
      <vt:lpstr>Questions</vt:lpstr>
      <vt:lpstr>CGIAR Centers</vt:lpstr>
      <vt:lpstr>CGIAR Challenge Programs</vt:lpstr>
      <vt:lpstr> </vt:lpstr>
      <vt:lpstr> </vt:lpstr>
      <vt:lpstr>Questions</vt:lpstr>
      <vt:lpstr>Water scarcity: the global picture</vt:lpstr>
      <vt:lpstr>Slide 9</vt:lpstr>
      <vt:lpstr>Slide 10</vt:lpstr>
      <vt:lpstr>Water scarcity: temporal and spatial distribution in basins</vt:lpstr>
      <vt:lpstr>Temporal distribution of water - Limpopo basin</vt:lpstr>
      <vt:lpstr>Limpopo basin</vt:lpstr>
      <vt:lpstr>Water scarcity: quality</vt:lpstr>
      <vt:lpstr>Slide 15</vt:lpstr>
      <vt:lpstr>Slide 16</vt:lpstr>
      <vt:lpstr>Water scarcity: seasonality</vt:lpstr>
      <vt:lpstr>Is water scarce in coastal Bangladesh?</vt:lpstr>
      <vt:lpstr>Water Scarcity: ecosystem services</vt:lpstr>
      <vt:lpstr>Scarcity of water for ecosystem services</vt:lpstr>
      <vt:lpstr>Problem context “Laguna de Fúquene” (Colombia) *</vt:lpstr>
      <vt:lpstr>Slide 22</vt:lpstr>
      <vt:lpstr>What can be done reduce sediment flow and improve water quality?</vt:lpstr>
      <vt:lpstr>Water scarcity: downstream users</vt:lpstr>
      <vt:lpstr>Slide 25</vt:lpstr>
      <vt:lpstr>Benefit sharing mechanisms (BSM) in the Andes</vt:lpstr>
      <vt:lpstr>BSM in the Andes</vt:lpstr>
      <vt:lpstr>BSM in the Andes</vt:lpstr>
      <vt:lpstr>Water scarcity: equitable access</vt:lpstr>
      <vt:lpstr>Poverty &amp; Water in South Africa</vt:lpstr>
      <vt:lpstr>Questions</vt:lpstr>
      <vt:lpstr>Water productivity </vt:lpstr>
      <vt:lpstr>Water productivity in rice</vt:lpstr>
      <vt:lpstr>Slide 34</vt:lpstr>
      <vt:lpstr>Slide 35</vt:lpstr>
      <vt:lpstr>Ways to increase agricultural water productivity </vt:lpstr>
      <vt:lpstr>Questions</vt:lpstr>
      <vt:lpstr>It’s easy to be naïve:  Simplistic view of water and poverty</vt:lpstr>
      <vt:lpstr>Adding the livelihoods framework</vt:lpstr>
      <vt:lpstr>Setting up a Bayesian network model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and agriculture</dc:title>
  <dc:creator>Larry</dc:creator>
  <cp:lastModifiedBy>Larry Harrington</cp:lastModifiedBy>
  <cp:revision>19</cp:revision>
  <dcterms:created xsi:type="dcterms:W3CDTF">2008-09-10T14:31:03Z</dcterms:created>
  <dcterms:modified xsi:type="dcterms:W3CDTF">2010-09-17T12:44:27Z</dcterms:modified>
</cp:coreProperties>
</file>