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62" r:id="rId2"/>
    <p:sldId id="263" r:id="rId3"/>
    <p:sldId id="264" r:id="rId4"/>
    <p:sldId id="345" r:id="rId5"/>
    <p:sldId id="265" r:id="rId6"/>
    <p:sldId id="266" r:id="rId7"/>
    <p:sldId id="346" r:id="rId8"/>
    <p:sldId id="347" r:id="rId9"/>
    <p:sldId id="348" r:id="rId10"/>
    <p:sldId id="274" r:id="rId11"/>
    <p:sldId id="344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75" r:id="rId39"/>
    <p:sldId id="376" r:id="rId40"/>
    <p:sldId id="377" r:id="rId41"/>
    <p:sldId id="378" r:id="rId42"/>
    <p:sldId id="379" r:id="rId43"/>
    <p:sldId id="380" r:id="rId44"/>
    <p:sldId id="381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82" r:id="rId55"/>
    <p:sldId id="383" r:id="rId56"/>
    <p:sldId id="384" r:id="rId57"/>
    <p:sldId id="330" r:id="rId58"/>
    <p:sldId id="385" r:id="rId59"/>
    <p:sldId id="386" r:id="rId60"/>
    <p:sldId id="334" r:id="rId61"/>
    <p:sldId id="387" r:id="rId62"/>
    <p:sldId id="336" r:id="rId63"/>
    <p:sldId id="316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4" autoAdjust="0"/>
  </p:normalViewPr>
  <p:slideViewPr>
    <p:cSldViewPr>
      <p:cViewPr varScale="1">
        <p:scale>
          <a:sx n="67" d="100"/>
          <a:sy n="67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24" y="-8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98D75-3E7B-443E-9FBD-B806BE3640DA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99F11-A6C2-4503-A626-8910C089F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 start with UI – blaze through since</a:t>
            </a:r>
            <a:r>
              <a:rPr lang="en-US" baseline="0" dirty="0" smtClean="0"/>
              <a:t> they’ve seen this earlier in the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99F11-A6C2-4503-A626-8910C089FF6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Removed </a:t>
            </a:r>
            <a:r>
              <a:rPr lang="en-US" dirty="0" err="1" smtClean="0"/>
              <a:t>prev</a:t>
            </a:r>
            <a:r>
              <a:rPr lang="en-US" baseline="0" dirty="0" smtClean="0"/>
              <a:t> slide notes:</a:t>
            </a:r>
            <a:br>
              <a:rPr lang="en-US" baseline="0" dirty="0" smtClean="0"/>
            </a:br>
            <a:r>
              <a:rPr lang="en-US" dirty="0" smtClean="0"/>
              <a:t>Initial KC/</a:t>
            </a:r>
            <a:r>
              <a:rPr lang="en-US" dirty="0" err="1" smtClean="0"/>
              <a:t>Coeus</a:t>
            </a:r>
            <a:r>
              <a:rPr lang="en-US" dirty="0" smtClean="0"/>
              <a:t> Gap Analysis Spring 2007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Functional and Technical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Coeus</a:t>
            </a:r>
            <a:r>
              <a:rPr lang="en-US" dirty="0" smtClean="0"/>
              <a:t> Workflow configuration is significantly different than the KEW configuration we were starting with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There were also some areas of </a:t>
            </a:r>
            <a:r>
              <a:rPr lang="en-US" dirty="0" err="1" smtClean="0"/>
              <a:t>Coeus</a:t>
            </a:r>
            <a:r>
              <a:rPr lang="en-US" dirty="0" smtClean="0"/>
              <a:t> Workflow functionality that KEW couldn’t provide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99F11-A6C2-4503-A626-8910C089FF6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62109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5143512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26" name="Picture 2" descr="C:\Documents and Settings\batiste\Desktop\Copy of kualistudent\images\stockphotos\puzzl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97673"/>
            <a:ext cx="3000396" cy="2983727"/>
          </a:xfrm>
          <a:prstGeom prst="rect">
            <a:avLst/>
          </a:prstGeom>
          <a:noFill/>
          <a:effectLst>
            <a:softEdge rad="1016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707202"/>
            <a:ext cx="6858000" cy="9219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71612"/>
            <a:ext cx="5111750" cy="45545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71744"/>
            <a:ext cx="3008313" cy="3554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274638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5000636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5918" y="1500174"/>
            <a:ext cx="5486400" cy="34290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918" y="5572140"/>
            <a:ext cx="5486400" cy="419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274638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44" y="128542"/>
            <a:ext cx="8858312" cy="6500858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62109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5143512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26" name="Picture 2" descr="C:\Documents and Settings\batiste\Desktop\Copy of kualistudent\images\stockphotos\standinggroup_visio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142984"/>
            <a:ext cx="3214710" cy="2438746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657600"/>
            <a:ext cx="5201188" cy="9500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62109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5143512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3" descr="C:\Documents and Settings\batiste\Desktop\RICE - software development simplified.jpg"/>
          <p:cNvPicPr>
            <a:picLocks noChangeAspect="1" noChangeArrowheads="1"/>
          </p:cNvPicPr>
          <p:nvPr userDrawn="1"/>
        </p:nvPicPr>
        <p:blipFill>
          <a:blip r:embed="rId2" cstate="print"/>
          <a:srcRect l="66667" b="22113"/>
          <a:stretch>
            <a:fillRect/>
          </a:stretch>
        </p:blipFill>
        <p:spPr bwMode="auto">
          <a:xfrm>
            <a:off x="3571869" y="1000108"/>
            <a:ext cx="2012170" cy="1714512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093" y="3689350"/>
            <a:ext cx="5231707" cy="882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62109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5143512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101" name="Picture 5" descr="C:\Documents and Settings\batiste\Local Settings\Temporary Internet Files\Content.IE5\6Q68P6JW\MCj04339200000[1]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857232"/>
            <a:ext cx="2643206" cy="2643206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551" y="3657600"/>
            <a:ext cx="5770649" cy="8509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62109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5143512"/>
            <a:ext cx="8229600" cy="8683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066800"/>
            <a:ext cx="1892300" cy="1905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657600"/>
            <a:ext cx="4288255" cy="89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Click to add presentation title, date, occasion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42844" y="219068"/>
            <a:ext cx="8858312" cy="1000132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2">
                <a:lumMod val="40000"/>
                <a:lumOff val="6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142844" y="1357298"/>
            <a:ext cx="8858312" cy="5357850"/>
          </a:xfrm>
          <a:prstGeom prst="roundRect">
            <a:avLst>
              <a:gd name="adj" fmla="val 2445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2">
                <a:lumMod val="60000"/>
                <a:lumOff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28596" y="6072206"/>
            <a:ext cx="8286808" cy="1588"/>
          </a:xfrm>
          <a:prstGeom prst="line">
            <a:avLst/>
          </a:prstGeom>
          <a:ln w="28575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>
          <a:xfrm>
            <a:off x="5357818" y="6215082"/>
            <a:ext cx="332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Click to add presentation title, date, occasion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57200" y="6170961"/>
            <a:ext cx="4267200" cy="534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8" r:id="rId2"/>
    <p:sldLayoutId id="2147483659" r:id="rId3"/>
    <p:sldLayoutId id="2147483660" r:id="rId4"/>
    <p:sldLayoutId id="2147483661" r:id="rId5"/>
    <p:sldLayoutId id="2147483650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4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838199" y="5791200"/>
            <a:ext cx="7656513" cy="381000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Dan Dwyer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Cornell University,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Lisa Oliva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Michigan State University ,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Chris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Denne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Colorado State University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714348" y="5257800"/>
            <a:ext cx="82296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Kuali Coeus Workflow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Protocol Routing Challenges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Generally simpler routing rules the proposal routing</a:t>
            </a:r>
          </a:p>
          <a:p>
            <a:pPr eaLnBrk="1" hangingPunct="1"/>
            <a:r>
              <a:rPr lang="en-US" sz="2800" dirty="0" smtClean="0"/>
              <a:t>However, a protocol may be routed many times during its lifecycle from researcher to IRB administrator to reviewer.</a:t>
            </a:r>
          </a:p>
          <a:p>
            <a:pPr eaLnBrk="1" hangingPunct="1"/>
            <a:r>
              <a:rPr lang="en-US" sz="2800" dirty="0" smtClean="0"/>
              <a:t>Interest in routing for some special reviews prior to or in parallel to routing to compliance office</a:t>
            </a:r>
          </a:p>
          <a:p>
            <a:pPr eaLnBrk="1" hangingPunct="1"/>
            <a:r>
              <a:rPr lang="en-US" sz="2800" dirty="0" smtClean="0"/>
              <a:t>Routing for review may involve some confidentiality issues not found with proposals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KC Workflow Analysis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 use case that represents most common scenarios</a:t>
            </a:r>
          </a:p>
          <a:p>
            <a:pPr eaLnBrk="1" hangingPunct="1"/>
            <a:r>
              <a:rPr lang="en-US" smtClean="0"/>
              <a:t>Check use case among partner institutions</a:t>
            </a:r>
          </a:p>
          <a:p>
            <a:pPr eaLnBrk="1" hangingPunct="1"/>
            <a:r>
              <a:rPr lang="en-US" smtClean="0"/>
              <a:t>Test multiple scenarios during quality assurance testing</a:t>
            </a:r>
          </a:p>
          <a:p>
            <a:pPr eaLnBrk="1" hangingPunct="1"/>
            <a:r>
              <a:rPr lang="en-US" smtClean="0"/>
              <a:t>Recognition that implementing institutions will modify according to local needs – configurability is critical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sz="4000" dirty="0" smtClean="0"/>
              <a:t>KC ROUTING IMPLEMENTATION </a:t>
            </a:r>
            <a:r>
              <a:rPr lang="en-US" cap="none" dirty="0" smtClean="0"/>
              <a:t/>
            </a:r>
            <a:br>
              <a:rPr lang="en-US" cap="none" dirty="0" smtClean="0"/>
            </a:br>
            <a:endParaRPr lang="en-US" cap="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Demonstrating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Workflow use case – where it all began</a:t>
            </a:r>
          </a:p>
          <a:p>
            <a:r>
              <a:rPr lang="en-US" dirty="0" smtClean="0"/>
              <a:t>Proposal search – initiating a detailed search</a:t>
            </a:r>
          </a:p>
          <a:p>
            <a:r>
              <a:rPr lang="en-US" dirty="0" smtClean="0"/>
              <a:t>Opening a proposal</a:t>
            </a:r>
          </a:p>
          <a:p>
            <a:r>
              <a:rPr lang="en-US" dirty="0" smtClean="0"/>
              <a:t>Submitting a proposal into  workflow</a:t>
            </a:r>
          </a:p>
          <a:p>
            <a:r>
              <a:rPr lang="en-US" dirty="0" smtClean="0"/>
              <a:t>Approval process– normal case </a:t>
            </a:r>
          </a:p>
          <a:p>
            <a:r>
              <a:rPr lang="en-US" dirty="0" smtClean="0"/>
              <a:t>Approval process – submission to sponsor before workflow has completed</a:t>
            </a:r>
          </a:p>
          <a:p>
            <a:r>
              <a:rPr lang="en-US" dirty="0" smtClean="0"/>
              <a:t>Disapproving a proposal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Workflow Use Case - Proposal</a:t>
            </a:r>
          </a:p>
        </p:txBody>
      </p:sp>
      <p:pic>
        <p:nvPicPr>
          <p:cNvPr id="9219" name="Content Placeholder 3" descr="Cornell Proposal Approval Workflow Sample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0000"/>
          <a:stretch>
            <a:fillRect/>
          </a:stretch>
        </p:blipFill>
        <p:spPr>
          <a:xfrm>
            <a:off x="914400" y="1371600"/>
            <a:ext cx="2743200" cy="4410075"/>
          </a:xfrm>
        </p:spPr>
      </p:pic>
      <p:pic>
        <p:nvPicPr>
          <p:cNvPr id="9220" name="Content Placeholder 3" descr="Cornell Proposal Approval Workflow Sample2.gif"/>
          <p:cNvPicPr>
            <a:picLocks noChangeAspect="1"/>
          </p:cNvPicPr>
          <p:nvPr/>
        </p:nvPicPr>
        <p:blipFill>
          <a:blip r:embed="rId2" cstate="print"/>
          <a:srcRect t="50000"/>
          <a:stretch>
            <a:fillRect/>
          </a:stretch>
        </p:blipFill>
        <p:spPr bwMode="auto">
          <a:xfrm>
            <a:off x="4876800" y="1376363"/>
            <a:ext cx="27463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>
            <a:stCxn id="8195" idx="2"/>
          </p:cNvCxnSpPr>
          <p:nvPr/>
        </p:nvCxnSpPr>
        <p:spPr>
          <a:xfrm rot="16200000" flipH="1">
            <a:off x="2166937" y="5900738"/>
            <a:ext cx="238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62200" y="6019800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V="1">
            <a:off x="1905000" y="3581400"/>
            <a:ext cx="4800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67200" y="1219200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9220" idx="0"/>
          </p:cNvCxnSpPr>
          <p:nvPr/>
        </p:nvCxnSpPr>
        <p:spPr>
          <a:xfrm rot="16200000" flipH="1">
            <a:off x="6170613" y="1296987"/>
            <a:ext cx="15716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Workflow Use Case - Initiation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3" descr="OSP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4582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Workflow Use Case - Researcher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3" descr="PI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575675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Workflow Use Case - Department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3" descr="dep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820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Workflow Use Case - College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3" descr="college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35063"/>
            <a:ext cx="8610600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Workflow Use Case - Completion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3" descr="OSP2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86947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KC Routing Requirements </a:t>
            </a:r>
          </a:p>
          <a:p>
            <a:pPr eaLnBrk="1" hangingPunct="1"/>
            <a:r>
              <a:rPr lang="en-US" dirty="0" smtClean="0"/>
              <a:t>KC Proposal Routing Implementation</a:t>
            </a:r>
          </a:p>
          <a:p>
            <a:r>
              <a:rPr lang="en-US" dirty="0" smtClean="0"/>
              <a:t>KC Workflow Technical Overview</a:t>
            </a:r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Workflow Use Case – IRB Review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35695"/>
            <a:ext cx="2518202" cy="458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405285"/>
            <a:ext cx="3200400" cy="458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an existing Proposal</a:t>
            </a:r>
            <a:endParaRPr lang="en-US" dirty="0"/>
          </a:p>
        </p:txBody>
      </p:sp>
      <p:pic>
        <p:nvPicPr>
          <p:cNvPr id="4" name="Content Placeholder 3" descr="main me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360"/>
            <a:ext cx="8229600" cy="3915642"/>
          </a:xfrm>
          <a:ln w="6350"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1191768" y="2362200"/>
            <a:ext cx="914400" cy="316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 a detailed search</a:t>
            </a:r>
            <a:endParaRPr lang="en-US" dirty="0"/>
          </a:p>
        </p:txBody>
      </p:sp>
      <p:pic>
        <p:nvPicPr>
          <p:cNvPr id="4" name="Content Placeholder 3" descr="detailed search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93888"/>
            <a:ext cx="8229600" cy="2605927"/>
          </a:xfrm>
          <a:ln w="6350"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3761232" y="2545080"/>
            <a:ext cx="914400" cy="316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414" y="1893888"/>
            <a:ext cx="6735171" cy="403550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search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349752" y="5334819"/>
            <a:ext cx="1386840" cy="316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search results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310" y="1893888"/>
            <a:ext cx="7945380" cy="395312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50760" y="5027739"/>
            <a:ext cx="8422783" cy="8707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5256" y="5468112"/>
            <a:ext cx="320040" cy="118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2494" y="5478971"/>
            <a:ext cx="283424" cy="9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80760" y="5458968"/>
            <a:ext cx="502920" cy="14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482971"/>
            <a:ext cx="405384" cy="11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the Proposal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627" y="1893888"/>
            <a:ext cx="7259216" cy="399584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5381150" y="2239907"/>
            <a:ext cx="2761861" cy="8397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563" y="1893888"/>
            <a:ext cx="8434873" cy="369112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Submitting a proposal into Workflow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53512" y="5193792"/>
            <a:ext cx="4087368" cy="219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02152" y="5312664"/>
            <a:ext cx="1069848" cy="256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– submitted into Workflow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281" y="1893888"/>
            <a:ext cx="8259438" cy="364526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4124131" y="5168226"/>
            <a:ext cx="1453710" cy="411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8713" y="3247053"/>
            <a:ext cx="2331720" cy="411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approver – action list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4890" y="1893888"/>
            <a:ext cx="7114219" cy="413196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267712" y="5276088"/>
            <a:ext cx="6016752" cy="6217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approver – open proposal to review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791" y="1893888"/>
            <a:ext cx="5968418" cy="395609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dirty="0" smtClean="0"/>
              <a:t> KC ROUTING REQUIREMENTS </a:t>
            </a:r>
            <a:r>
              <a:rPr lang="en-US" cap="none" dirty="0" smtClean="0"/>
              <a:t/>
            </a:r>
            <a:br>
              <a:rPr lang="en-US" cap="none" dirty="0" smtClean="0"/>
            </a:br>
            <a:endParaRPr lang="en-US" cap="none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Approval 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6" y="1893888"/>
            <a:ext cx="7653528" cy="3892689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929743" y="5519059"/>
            <a:ext cx="3178629" cy="4027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Approver – Principal Investigator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93" y="1893888"/>
            <a:ext cx="7044614" cy="401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267712" y="5138928"/>
            <a:ext cx="6016752" cy="6217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Approval Enacted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265" y="1893888"/>
            <a:ext cx="7481470" cy="39954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983480" y="5632704"/>
            <a:ext cx="1353312" cy="301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Outbox &amp; Route Log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844" y="1592136"/>
            <a:ext cx="7321047" cy="31496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7406640" y="3474720"/>
            <a:ext cx="484632" cy="12252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2026" y="3679811"/>
            <a:ext cx="4943918" cy="235830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Fully Approved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428" y="1490230"/>
            <a:ext cx="7326622" cy="319149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737360" y="3941064"/>
            <a:ext cx="6016752" cy="512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7257" y="2381473"/>
            <a:ext cx="6215744" cy="359954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5837791" y="2525921"/>
            <a:ext cx="3121152" cy="512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to Sponsor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114" y="1587264"/>
            <a:ext cx="6880614" cy="322422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1776" y="2321596"/>
            <a:ext cx="6706281" cy="367643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6770915" y="2677886"/>
            <a:ext cx="2514600" cy="664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Approval – submitting to sponsor before workflow completes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Proposals can be submitted to the Sponsor before Workflow has completed</a:t>
            </a:r>
          </a:p>
          <a:p>
            <a:r>
              <a:rPr lang="en-US" dirty="0" smtClean="0"/>
              <a:t>Proposal must have entered workflow before it can be submitted to the sponsor</a:t>
            </a:r>
          </a:p>
          <a:p>
            <a:r>
              <a:rPr lang="en-US" dirty="0" smtClean="0"/>
              <a:t>Workflow continues even after submission to the sponsor (approvals are still necessary!)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Approval – submitting to sponsor before workflow completes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668" y="1893888"/>
            <a:ext cx="8102663" cy="338568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to Sponsor action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115" y="1545545"/>
            <a:ext cx="6585856" cy="341922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8543" y="2424402"/>
            <a:ext cx="6706253" cy="355185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912429" y="2960914"/>
            <a:ext cx="1872342" cy="5660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Approved Post-Submission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1893888"/>
            <a:ext cx="6581774" cy="409121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4572000" y="1785028"/>
            <a:ext cx="2906486" cy="5662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and Routing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Workflow - The movement of a document around an organization for purposes including sign-off, notification and execution of actions. </a:t>
            </a:r>
          </a:p>
          <a:p>
            <a:r>
              <a:rPr lang="en-US" dirty="0" smtClean="0"/>
              <a:t>Routing – The path by which a document will travel to its destination. </a:t>
            </a:r>
          </a:p>
          <a:p>
            <a:r>
              <a:rPr lang="en-US" dirty="0" smtClean="0"/>
              <a:t>Research administration processes involve researchers, departments, central administration offices and review committees.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Disapproving a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disapproving the document must provide a comment</a:t>
            </a:r>
          </a:p>
          <a:p>
            <a:r>
              <a:rPr lang="en-US" dirty="0" smtClean="0"/>
              <a:t>Principal Investigator receives a acknowledgement request </a:t>
            </a:r>
          </a:p>
          <a:p>
            <a:r>
              <a:rPr lang="en-US" dirty="0" smtClean="0"/>
              <a:t>All individuals who have previously approved the proposal receive a notification that the proposal was disapproved</a:t>
            </a:r>
          </a:p>
          <a:p>
            <a:r>
              <a:rPr lang="en-US" dirty="0" smtClean="0"/>
              <a:t>Cancels the document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Disapproving a Proposal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93888"/>
            <a:ext cx="7772400" cy="403517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Disapproving a Proposal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43" y="1893888"/>
            <a:ext cx="7990114" cy="321740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List shows Disapproval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7152" y="1893888"/>
            <a:ext cx="6809695" cy="384500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155371" y="5355771"/>
            <a:ext cx="6085114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Returning the proposal to the initiator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developed in this release (e.g. unable to demonstrate it today)</a:t>
            </a:r>
          </a:p>
          <a:p>
            <a:r>
              <a:rPr lang="en-US" dirty="0" smtClean="0"/>
              <a:t>Allows the initiator to correct any errors and resubmit the document into Workflow</a:t>
            </a:r>
          </a:p>
          <a:p>
            <a:r>
              <a:rPr lang="en-US" dirty="0" smtClean="0"/>
              <a:t>Records entire route log - initial path, return, through completion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>KC WORKFLOW TECHNICAL OVERVIEW</a:t>
            </a:r>
            <a:br>
              <a:rPr lang="en-US" cap="none" dirty="0" smtClean="0"/>
            </a:br>
            <a:endParaRPr lang="en-US" cap="none" dirty="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KC Workflow Technical Overview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Kuali</a:t>
            </a:r>
            <a:r>
              <a:rPr lang="en-US" dirty="0" smtClean="0"/>
              <a:t> Enterprise Workflow (KEW) Overview</a:t>
            </a:r>
          </a:p>
          <a:p>
            <a:pPr eaLnBrk="1" hangingPunct="1"/>
            <a:r>
              <a:rPr lang="en-US" dirty="0" smtClean="0"/>
              <a:t>KEW Configuration</a:t>
            </a:r>
          </a:p>
          <a:p>
            <a:pPr eaLnBrk="1" hangingPunct="1"/>
            <a:r>
              <a:rPr lang="en-US" dirty="0" err="1" smtClean="0"/>
              <a:t>Coeus</a:t>
            </a:r>
            <a:r>
              <a:rPr lang="en-US" dirty="0" smtClean="0"/>
              <a:t>/KC Workflow Functional Parity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Kuali Enterprise Workflow Overview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KEW is a component of </a:t>
            </a:r>
            <a:r>
              <a:rPr lang="en-US" dirty="0" err="1" smtClean="0"/>
              <a:t>Kuali</a:t>
            </a:r>
            <a:r>
              <a:rPr lang="en-US" dirty="0" smtClean="0"/>
              <a:t> Rice</a:t>
            </a:r>
          </a:p>
          <a:p>
            <a:r>
              <a:rPr lang="en-US" dirty="0" smtClean="0"/>
              <a:t>Rice is </a:t>
            </a:r>
            <a:r>
              <a:rPr lang="en-US" dirty="0" err="1" smtClean="0"/>
              <a:t>Kuali</a:t>
            </a:r>
            <a:r>
              <a:rPr lang="en-US" dirty="0" smtClean="0"/>
              <a:t> based enterprise class middleware for Rapid Application Development</a:t>
            </a:r>
          </a:p>
          <a:p>
            <a:r>
              <a:rPr lang="en-US" dirty="0" smtClean="0"/>
              <a:t>Provides consistent Workflow API &amp; functionality across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Kuali Enterprise Workflow Overview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Workflow as a Service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Embedded/External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Configurable Elements of a Workflow in KEW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Route Nodes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Rules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Roles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Actions (Approval, Acknowledgement, FYI)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Integrated into KNS Documents &amp; KIM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Accessible from existing applications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UI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Action List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Document Search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Route Log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List</a:t>
            </a:r>
          </a:p>
        </p:txBody>
      </p:sp>
      <p:pic>
        <p:nvPicPr>
          <p:cNvPr id="20483" name="Picture 8" descr="KewActionL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2525"/>
            <a:ext cx="91440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Proposal Routing Requirements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Proposals are routed for:</a:t>
            </a:r>
          </a:p>
          <a:p>
            <a:pPr eaLnBrk="1" hangingPunct="1"/>
            <a:r>
              <a:rPr lang="en-US" smtClean="0"/>
              <a:t>Researcher certifications</a:t>
            </a:r>
          </a:p>
          <a:p>
            <a:pPr eaLnBrk="1" hangingPunct="1"/>
            <a:r>
              <a:rPr lang="en-US" smtClean="0"/>
              <a:t>Department and college approvals</a:t>
            </a:r>
          </a:p>
          <a:p>
            <a:pPr eaLnBrk="1" hangingPunct="1"/>
            <a:r>
              <a:rPr lang="en-US" smtClean="0"/>
              <a:t>Special reviews</a:t>
            </a:r>
          </a:p>
          <a:p>
            <a:pPr eaLnBrk="1" hangingPunct="1"/>
            <a:r>
              <a:rPr lang="en-US" smtClean="0"/>
              <a:t>Delivery to sponsored programs office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Document Search</a:t>
            </a:r>
          </a:p>
        </p:txBody>
      </p:sp>
      <p:pic>
        <p:nvPicPr>
          <p:cNvPr id="21507" name="Picture 4" descr="KewDocSea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7763"/>
            <a:ext cx="9144000" cy="571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Route Log</a:t>
            </a:r>
          </a:p>
        </p:txBody>
      </p:sp>
      <p:pic>
        <p:nvPicPr>
          <p:cNvPr id="22531" name="Picture 6" descr="KewRoute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22375"/>
            <a:ext cx="91440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Kuali Enterprise Workflow Overview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KEW Allows KC to:</a:t>
            </a:r>
          </a:p>
          <a:p>
            <a:pPr lvl="1"/>
            <a:r>
              <a:rPr lang="en-US" sz="2400" dirty="0" smtClean="0"/>
              <a:t>Submit a Document to a group of users for approval</a:t>
            </a:r>
          </a:p>
          <a:p>
            <a:pPr lvl="1"/>
            <a:r>
              <a:rPr lang="en-US" sz="2400" dirty="0" smtClean="0"/>
              <a:t>Give approvers the ability to route the Document to users for approval on an ad-hoc basis</a:t>
            </a:r>
          </a:p>
          <a:p>
            <a:pPr lvl="1"/>
            <a:r>
              <a:rPr lang="en-US" sz="2400" dirty="0" smtClean="0"/>
              <a:t>Track where a Document is in the approval process</a:t>
            </a:r>
          </a:p>
          <a:p>
            <a:pPr lvl="1"/>
            <a:r>
              <a:rPr lang="en-US" sz="2400" dirty="0" smtClean="0"/>
              <a:t>Give Administrators the ability to approve or disapprove a Document, or return it to the PI for modification</a:t>
            </a:r>
          </a:p>
          <a:p>
            <a:pPr lvl="1"/>
            <a:r>
              <a:rPr lang="en-US" sz="2400" dirty="0" smtClean="0"/>
              <a:t>Return a document to a previous Workflow Status</a:t>
            </a:r>
          </a:p>
          <a:p>
            <a:pPr lvl="1"/>
            <a:r>
              <a:rPr lang="en-US" sz="2400" dirty="0" smtClean="0"/>
              <a:t>Notify users for either FYI or required actions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KEW Configuration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Primarily XML</a:t>
            </a:r>
          </a:p>
          <a:p>
            <a:pPr lvl="1" eaLnBrk="1" hangingPunct="1"/>
            <a:r>
              <a:rPr lang="en-US" sz="2400" smtClean="0"/>
              <a:t>Rules can be maintained through the KEW web UI</a:t>
            </a:r>
          </a:p>
          <a:p>
            <a:pPr eaLnBrk="1" hangingPunct="1"/>
            <a:r>
              <a:rPr lang="en-US" sz="2800" smtClean="0"/>
              <a:t>Requires technical expertise</a:t>
            </a:r>
          </a:p>
          <a:p>
            <a:pPr eaLnBrk="1" hangingPunct="1"/>
            <a:r>
              <a:rPr lang="en-US" sz="2800" smtClean="0"/>
              <a:t>Defines KEW Configuration Components: Document Type, Route Nodes, Route Templates, Routing Attributes, Searchable Attributes, Rules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Document Type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documentType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ProposalDevelopmentDocument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Create an Awesome Development Proposal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label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KC Proposal Development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label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postProcessorName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org.kuali.workflow.postprocessor.KualiPostProcessor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postProcessorName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superUserWorkgroupName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WorkflowAdmin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superUserWorkgroupName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blanketApproveWorkgroupName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WorkflowAdmin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blanketApproveWorkgroupName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defaultExceptionWorkgroupName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WorkflowAdmin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defaultExceptionWorkgroupName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docHandler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${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kuali.docHandler.url.prefix}/proposalDevelopmentProposal.do?methodToCall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docHandler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docHandler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active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true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active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attributes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AggregatorSearchAttribute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…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attributes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routingVersion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2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routingVersion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routePaths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routePath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start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"Initiated" </a:t>
            </a:r>
            <a:r>
              <a:rPr lang="en-US" sz="1000" dirty="0" err="1" smtClean="0">
                <a:solidFill>
                  <a:srgbClr val="7F007F"/>
                </a:solidFill>
                <a:latin typeface="Monaco" pitchFamily="-32" charset="0"/>
              </a:rPr>
              <a:t>nextNode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OSPInitial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requests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OSPInitial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err="1" smtClean="0">
                <a:solidFill>
                  <a:srgbClr val="7F007F"/>
                </a:solidFill>
                <a:latin typeface="Monaco" pitchFamily="-32" charset="0"/>
              </a:rPr>
              <a:t>nextNode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ProposalPersons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requests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ProposalPersons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err="1" smtClean="0">
                <a:solidFill>
                  <a:srgbClr val="7F007F"/>
                </a:solidFill>
                <a:latin typeface="Monaco" pitchFamily="-32" charset="0"/>
              </a:rPr>
              <a:t>nextNode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UnitRouting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requests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UnitRouting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err="1" smtClean="0">
                <a:solidFill>
                  <a:srgbClr val="7F007F"/>
                </a:solidFill>
                <a:latin typeface="Monaco" pitchFamily="-32" charset="0"/>
              </a:rPr>
              <a:t>nextNode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OSPOfficeRouting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requests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OSPOfficeRouting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routePath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routePaths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Defines and name the document including Workgroups, </a:t>
            </a:r>
            <a:r>
              <a:rPr lang="en-US" dirty="0" err="1" smtClean="0"/>
              <a:t>PostProcessor</a:t>
            </a:r>
            <a:r>
              <a:rPr lang="en-US" dirty="0" smtClean="0"/>
              <a:t>, </a:t>
            </a:r>
            <a:r>
              <a:rPr lang="en-US" dirty="0" err="1" smtClean="0"/>
              <a:t>docHandler</a:t>
            </a:r>
            <a:r>
              <a:rPr lang="en-US" dirty="0" smtClean="0"/>
              <a:t>, attributes, and route Path &amp; Nodes.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Rule Attribute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000" dirty="0" smtClean="0"/>
              <a:t>      &lt;</a:t>
            </a:r>
            <a:r>
              <a:rPr lang="en-US" sz="2000" dirty="0" err="1" smtClean="0"/>
              <a:t>ruleAttribute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&lt;name&gt;</a:t>
            </a:r>
            <a:r>
              <a:rPr lang="en-US" sz="2000" dirty="0" err="1" smtClean="0"/>
              <a:t>ProtocolWorkflowTypeAttribute</a:t>
            </a:r>
            <a:r>
              <a:rPr lang="en-US" sz="2000" dirty="0" smtClean="0"/>
              <a:t>&lt;/name&gt;</a:t>
            </a:r>
          </a:p>
          <a:p>
            <a:pPr>
              <a:buNone/>
            </a:pPr>
            <a:r>
              <a:rPr lang="en-US" sz="2000" dirty="0" smtClean="0"/>
              <a:t>            &lt;</a:t>
            </a:r>
            <a:r>
              <a:rPr lang="en-US" sz="2000" dirty="0" err="1" smtClean="0"/>
              <a:t>className</a:t>
            </a:r>
            <a:r>
              <a:rPr lang="en-US" sz="2000" dirty="0" smtClean="0"/>
              <a:t>&gt;</a:t>
            </a:r>
            <a:r>
              <a:rPr lang="en-US" sz="2000" dirty="0" err="1" smtClean="0"/>
              <a:t>org.kuali.rice.kew.rule.xmlrouting.StandardGenericXMLRuleAttribute</a:t>
            </a:r>
            <a:r>
              <a:rPr lang="en-US" sz="2000" dirty="0" smtClean="0"/>
              <a:t>&lt;/</a:t>
            </a:r>
            <a:r>
              <a:rPr lang="en-US" sz="2000" dirty="0" err="1" smtClean="0"/>
              <a:t>className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&lt;label&gt;</a:t>
            </a:r>
            <a:r>
              <a:rPr lang="en-US" sz="2000" dirty="0" err="1" smtClean="0"/>
              <a:t>ProtocolWorkflowTypeAttribute</a:t>
            </a:r>
            <a:r>
              <a:rPr lang="en-US" sz="2000" dirty="0" smtClean="0"/>
              <a:t>&lt;/label&gt;</a:t>
            </a:r>
          </a:p>
          <a:p>
            <a:pPr>
              <a:buNone/>
            </a:pPr>
            <a:r>
              <a:rPr lang="en-US" sz="2000" dirty="0" smtClean="0"/>
              <a:t>            &lt;description&gt;</a:t>
            </a:r>
            <a:r>
              <a:rPr lang="en-US" sz="2000" dirty="0" err="1" smtClean="0"/>
              <a:t>ProtocolWorkflowTypeAttribute</a:t>
            </a:r>
            <a:r>
              <a:rPr lang="en-US" sz="2000" dirty="0" smtClean="0"/>
              <a:t>&lt;/description&gt;</a:t>
            </a:r>
          </a:p>
          <a:p>
            <a:pPr>
              <a:buNone/>
            </a:pPr>
            <a:r>
              <a:rPr lang="en-US" sz="2000" dirty="0" smtClean="0"/>
              <a:t>            &lt;type&gt;</a:t>
            </a:r>
            <a:r>
              <a:rPr lang="en-US" sz="2000" dirty="0" err="1" smtClean="0"/>
              <a:t>RuleXmlAttribute</a:t>
            </a:r>
            <a:r>
              <a:rPr lang="en-US" sz="2000" dirty="0" smtClean="0"/>
              <a:t>&lt;/type&gt;</a:t>
            </a:r>
          </a:p>
          <a:p>
            <a:pPr>
              <a:buNone/>
            </a:pPr>
            <a:r>
              <a:rPr lang="en-US" sz="2000" dirty="0" smtClean="0"/>
              <a:t>            &lt;</a:t>
            </a:r>
            <a:r>
              <a:rPr lang="en-US" sz="2000" dirty="0" err="1" smtClean="0"/>
              <a:t>routingConfig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    &lt;</a:t>
            </a:r>
            <a:r>
              <a:rPr lang="en-US" sz="2000" dirty="0" err="1" smtClean="0"/>
              <a:t>fieldDef</a:t>
            </a:r>
            <a:r>
              <a:rPr lang="en-US" sz="2000" dirty="0" smtClean="0"/>
              <a:t> name=</a:t>
            </a:r>
            <a:r>
              <a:rPr lang="en-US" sz="2000" i="1" dirty="0" smtClean="0"/>
              <a:t>"</a:t>
            </a:r>
            <a:r>
              <a:rPr lang="en-US" sz="2000" i="1" dirty="0" err="1" smtClean="0"/>
              <a:t>protocolWorkflowType</a:t>
            </a:r>
            <a:r>
              <a:rPr lang="en-US" sz="2000" i="1" dirty="0" smtClean="0"/>
              <a:t>" title="</a:t>
            </a:r>
            <a:r>
              <a:rPr lang="en-US" sz="2000" i="1" dirty="0" err="1" smtClean="0"/>
              <a:t>protocolWorkflowType</a:t>
            </a:r>
            <a:r>
              <a:rPr lang="en-US" sz="2000" i="1" dirty="0" smtClean="0"/>
              <a:t>" </a:t>
            </a:r>
            <a:r>
              <a:rPr lang="en-US" sz="2000" i="1" dirty="0" err="1" smtClean="0"/>
              <a:t>workflowType</a:t>
            </a:r>
            <a:r>
              <a:rPr lang="en-US" sz="2000" i="1" dirty="0" smtClean="0"/>
              <a:t>="RULE"&gt;</a:t>
            </a:r>
          </a:p>
          <a:p>
            <a:pPr>
              <a:buNone/>
            </a:pPr>
            <a:r>
              <a:rPr lang="en-US" sz="2000" dirty="0" smtClean="0"/>
              <a:t>                    &lt;display&gt;</a:t>
            </a:r>
          </a:p>
          <a:p>
            <a:pPr>
              <a:buNone/>
            </a:pPr>
            <a:r>
              <a:rPr lang="en-US" sz="2000" dirty="0" smtClean="0"/>
              <a:t>                        &lt;type&gt;text&lt;/type&gt;</a:t>
            </a:r>
          </a:p>
          <a:p>
            <a:pPr>
              <a:buNone/>
            </a:pPr>
            <a:r>
              <a:rPr lang="en-US" sz="2000" dirty="0" smtClean="0"/>
              <a:t>                    &lt;/display&gt;</a:t>
            </a:r>
          </a:p>
          <a:p>
            <a:pPr>
              <a:buNone/>
            </a:pPr>
            <a:r>
              <a:rPr lang="en-US" sz="2000" dirty="0" smtClean="0"/>
              <a:t>                    &lt;validation required=</a:t>
            </a:r>
            <a:r>
              <a:rPr lang="en-US" sz="2000" i="1" dirty="0" smtClean="0"/>
              <a:t>"false" /&gt;</a:t>
            </a:r>
          </a:p>
          <a:p>
            <a:pPr>
              <a:buNone/>
            </a:pPr>
            <a:r>
              <a:rPr lang="en-US" sz="2000" dirty="0" smtClean="0"/>
              <a:t>                    &lt;</a:t>
            </a:r>
            <a:r>
              <a:rPr lang="en-US" sz="2000" dirty="0" err="1" smtClean="0"/>
              <a:t>fieldEvaluation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            &lt;!-- expectation: this is run and evaluates to true  --&gt;</a:t>
            </a:r>
          </a:p>
          <a:p>
            <a:pPr>
              <a:buNone/>
            </a:pPr>
            <a:r>
              <a:rPr lang="en-US" sz="2000" dirty="0" smtClean="0"/>
              <a:t>                        &lt;</a:t>
            </a:r>
            <a:r>
              <a:rPr lang="en-US" sz="2000" dirty="0" err="1" smtClean="0"/>
              <a:t>xpathexpression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            </a:t>
            </a:r>
            <a:r>
              <a:rPr lang="en-US" sz="2000" dirty="0" err="1" smtClean="0"/>
              <a:t>wf:xstreamsafe('//document/protocolWorkflowType</a:t>
            </a:r>
            <a:r>
              <a:rPr lang="en-US" sz="2000" dirty="0" smtClean="0"/>
              <a:t>') = </a:t>
            </a:r>
            <a:r>
              <a:rPr lang="en-US" sz="2000" dirty="0" err="1" smtClean="0"/>
              <a:t>wf:ruledata('protocolWorkflowType</a:t>
            </a:r>
            <a:r>
              <a:rPr lang="en-US" sz="2000" dirty="0" smtClean="0"/>
              <a:t>')</a:t>
            </a:r>
          </a:p>
          <a:p>
            <a:pPr>
              <a:buNone/>
            </a:pPr>
            <a:r>
              <a:rPr lang="en-US" sz="2000" dirty="0" smtClean="0"/>
              <a:t>                        &lt;/</a:t>
            </a:r>
            <a:r>
              <a:rPr lang="en-US" sz="2000" dirty="0" err="1" smtClean="0"/>
              <a:t>xpathexpression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        &lt;/</a:t>
            </a:r>
            <a:r>
              <a:rPr lang="en-US" sz="2000" dirty="0" err="1" smtClean="0"/>
              <a:t>fieldEvaluation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    &lt;/</a:t>
            </a:r>
            <a:r>
              <a:rPr lang="en-US" sz="2000" dirty="0" err="1" smtClean="0"/>
              <a:t>fieldDef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    &lt;/</a:t>
            </a:r>
            <a:r>
              <a:rPr lang="en-US" sz="2000" dirty="0" err="1" smtClean="0"/>
              <a:t>routingConfig</a:t>
            </a:r>
            <a:r>
              <a:rPr lang="en-US" sz="2000" dirty="0" smtClean="0"/>
              <a:t>&gt;</a:t>
            </a:r>
          </a:p>
          <a:p>
            <a:pPr>
              <a:buNone/>
            </a:pPr>
            <a:r>
              <a:rPr lang="en-US" sz="2000" dirty="0" smtClean="0"/>
              <a:t>        &lt;/</a:t>
            </a:r>
            <a:r>
              <a:rPr lang="en-US" sz="2000" dirty="0" err="1" smtClean="0"/>
              <a:t>ruleAttribute</a:t>
            </a:r>
            <a:r>
              <a:rPr lang="en-US" sz="2000" dirty="0" smtClean="0"/>
              <a:t>&gt;</a:t>
            </a:r>
            <a:endParaRPr lang="en-US" sz="2000" dirty="0" smtClean="0">
              <a:solidFill>
                <a:srgbClr val="008080"/>
              </a:solidFill>
              <a:latin typeface="Monaco" pitchFamily="-3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Attributes and expressions for rule evaluation to conditionally require a node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Search Attribute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ruleAttribute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BudgetCreatorSearchAttribute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className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edu.iu.uis.eden.docsearch.xml.StandardGenericXMLSearchableAttribute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className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label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BudgetCreatorSearchAttribute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label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BudgetCreatorSearchAttribute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type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SearchableXmlAttribute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type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searchingConfig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fieldDef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name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budgetCreator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title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"Budget Creator"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display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type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text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type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display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quickfinder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service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UserLookupableImplService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err="1" smtClean="0">
                <a:solidFill>
                  <a:srgbClr val="7F007F"/>
                </a:solidFill>
                <a:latin typeface="Monaco" pitchFamily="-32" charset="0"/>
              </a:rPr>
              <a:t>appliesTo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</a:t>
            </a:r>
            <a:r>
              <a:rPr lang="en-US" sz="1000" i="1" dirty="0" err="1" smtClean="0">
                <a:solidFill>
                  <a:srgbClr val="2A00FF"/>
                </a:solidFill>
                <a:latin typeface="Monaco" pitchFamily="-32" charset="0"/>
              </a:rPr>
              <a:t>networkId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 </a:t>
            </a:r>
            <a:r>
              <a:rPr lang="en-US" sz="1000" dirty="0" smtClean="0">
                <a:solidFill>
                  <a:srgbClr val="7F007F"/>
                </a:solidFill>
                <a:latin typeface="Monaco" pitchFamily="-32" charset="0"/>
              </a:rPr>
              <a:t>draw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000" i="1" dirty="0" smtClean="0">
                <a:solidFill>
                  <a:srgbClr val="2A00FF"/>
                </a:solidFill>
                <a:latin typeface="Monaco" pitchFamily="-32" charset="0"/>
              </a:rPr>
              <a:t>"true" 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/&gt;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fieldEvaluation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xpathexpression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//users/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budgetCreator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/value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xpathexpression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fieldEvaluation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 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fieldDef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xmlSearchContent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users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  &lt;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budgetCreator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    &lt;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value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%</a:t>
            </a:r>
            <a:r>
              <a:rPr lang="en-US" sz="1000" dirty="0" err="1" smtClean="0">
                <a:solidFill>
                  <a:srgbClr val="000000"/>
                </a:solidFill>
                <a:latin typeface="Monaco" pitchFamily="-32" charset="0"/>
              </a:rPr>
              <a:t>budgetCreator</a:t>
            </a:r>
            <a:r>
              <a:rPr lang="en-US" sz="1000" dirty="0" smtClean="0">
                <a:solidFill>
                  <a:srgbClr val="000000"/>
                </a:solidFill>
                <a:latin typeface="Monaco" pitchFamily="-32" charset="0"/>
              </a:rPr>
              <a:t>%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value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  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budgetCreator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  &lt;/</a:t>
            </a:r>
            <a:r>
              <a:rPr lang="en-US" sz="1000" dirty="0" smtClean="0">
                <a:solidFill>
                  <a:srgbClr val="3F7F7F"/>
                </a:solidFill>
                <a:latin typeface="Monaco" pitchFamily="-32" charset="0"/>
              </a:rPr>
              <a:t>users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  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xmlSearchContent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  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searchingConfig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0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000" dirty="0" err="1" smtClean="0">
                <a:solidFill>
                  <a:srgbClr val="3F7F7F"/>
                </a:solidFill>
                <a:latin typeface="Monaco" pitchFamily="-32" charset="0"/>
              </a:rPr>
              <a:t>ruleAttribute</a:t>
            </a:r>
            <a:r>
              <a:rPr lang="en-US" sz="10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Defines searchable Document attributes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Document Search </a:t>
            </a:r>
            <a:br>
              <a:rPr lang="en-US" smtClean="0"/>
            </a:br>
            <a:r>
              <a:rPr lang="en-US" smtClean="0"/>
              <a:t>with Search Attributes</a:t>
            </a:r>
          </a:p>
        </p:txBody>
      </p:sp>
      <p:pic>
        <p:nvPicPr>
          <p:cNvPr id="29699" name="Picture 8" descr="KewRoleSea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17663"/>
            <a:ext cx="9144000" cy="524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Rule Template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 </a:t>
            </a:r>
            <a:r>
              <a:rPr lang="en-US" sz="1600" dirty="0" err="1" smtClean="0">
                <a:solidFill>
                  <a:srgbClr val="7F007F"/>
                </a:solidFill>
                <a:latin typeface="Monaco" pitchFamily="-32" charset="0"/>
              </a:rPr>
              <a:t>allowOverwrite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600" i="1" dirty="0" smtClean="0">
                <a:solidFill>
                  <a:srgbClr val="2A00FF"/>
                </a:solidFill>
                <a:latin typeface="Monaco" pitchFamily="-32" charset="0"/>
              </a:rPr>
              <a:t>"true"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OSPInitialApproval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OSP Initial Approval Routing Rule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dirty="0" smtClean="0">
              <a:solidFill>
                <a:srgbClr val="008080"/>
              </a:solidFill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 </a:t>
            </a:r>
            <a:r>
              <a:rPr lang="en-US" sz="1600" dirty="0" err="1" smtClean="0">
                <a:solidFill>
                  <a:srgbClr val="7F007F"/>
                </a:solidFill>
                <a:latin typeface="Monaco" pitchFamily="-32" charset="0"/>
              </a:rPr>
              <a:t>allowOverwrite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=</a:t>
            </a:r>
            <a:r>
              <a:rPr lang="en-US" sz="1600" i="1" dirty="0" smtClean="0">
                <a:solidFill>
                  <a:srgbClr val="2A00FF"/>
                </a:solidFill>
                <a:latin typeface="Monaco" pitchFamily="-32" charset="0"/>
              </a:rPr>
              <a:t>"true"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ProposalPersonsApproval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ProposalPersons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Approval Routing Rule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attributes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attribute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ProposalPersonRoleAttribute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name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required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false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required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attribute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attributes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Aggregates rule attributes for a particular rule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User &amp; Role Rules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5562600" cy="2057401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rule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  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documentType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ProposalDevelopmentDocument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documentType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OSPInitialApproval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ruleTemplate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OSP Initial Approval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description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ignorePrevious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true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ignorePrevious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responsibilities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responsibility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user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err="1" smtClean="0">
                <a:solidFill>
                  <a:srgbClr val="000000"/>
                </a:solidFill>
                <a:latin typeface="Monaco" pitchFamily="-32" charset="0"/>
              </a:rPr>
              <a:t>quickstart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user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approvePolicy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A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approvePolicy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actionRequested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A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err="1" smtClean="0">
                <a:solidFill>
                  <a:srgbClr val="3F7F7F"/>
                </a:solidFill>
                <a:latin typeface="Monaco" pitchFamily="-32" charset="0"/>
              </a:rPr>
              <a:t>actionRequested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priority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1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priority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responsibility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Monaco" pitchFamily="-32" charset="0"/>
              </a:rPr>
              <a:t>  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responsibilities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1600" dirty="0" smtClean="0">
              <a:latin typeface="Monaco" pitchFamily="-3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&lt;/</a:t>
            </a:r>
            <a:r>
              <a:rPr lang="en-US" sz="1600" dirty="0" smtClean="0">
                <a:solidFill>
                  <a:srgbClr val="3F7F7F"/>
                </a:solidFill>
                <a:latin typeface="Monaco" pitchFamily="-32" charset="0"/>
              </a:rPr>
              <a:t>rule</a:t>
            </a:r>
            <a:r>
              <a:rPr lang="en-US" sz="1600" dirty="0" smtClean="0">
                <a:solidFill>
                  <a:srgbClr val="008080"/>
                </a:solidFill>
                <a:latin typeface="Monaco" pitchFamily="-32" charset="0"/>
              </a:rPr>
              <a:t>&gt;</a:t>
            </a:r>
            <a:endParaRPr lang="en-US" sz="2400" dirty="0" smtClean="0">
              <a:solidFill>
                <a:srgbClr val="008080"/>
              </a:solidFill>
              <a:latin typeface="Monaco" pitchFamily="-3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Defines entities for routing approval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886200"/>
            <a:ext cx="8229600" cy="223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rule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documentType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ProposalDevelopmentDocument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documentType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ruleTemplate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ProposalPersonsApproval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ruleTemplate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description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ProposalPersons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Approval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description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ignorePrevious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true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ignorePrevious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responsibilities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responsibility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role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org.kuali.kra.workflow.ProposalPersonRoleAttribute!PROPOSALINVESTIGATOR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role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approvePolicy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approvePolicy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actionRequested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actionRequested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priority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priority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responsibility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responsibilities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aco" pitchFamily="-3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&lt;/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F7F7F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rule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Monaco" pitchFamily="-32" charset="0"/>
                <a:ea typeface="+mn-ea"/>
                <a:cs typeface="+mn-cs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Proposal Routing Challenges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department approval due to collaboration or joint appointment </a:t>
            </a:r>
          </a:p>
          <a:p>
            <a:pPr eaLnBrk="1" hangingPunct="1"/>
            <a:r>
              <a:rPr lang="en-US" smtClean="0"/>
              <a:t>Variability in rules by unit, sponsor or type</a:t>
            </a:r>
          </a:p>
          <a:p>
            <a:pPr eaLnBrk="1" hangingPunct="1"/>
            <a:r>
              <a:rPr lang="en-US" smtClean="0"/>
              <a:t>Time constraints due to hard deadlines</a:t>
            </a:r>
          </a:p>
          <a:p>
            <a:pPr eaLnBrk="1" hangingPunct="1"/>
            <a:r>
              <a:rPr lang="en-US" smtClean="0"/>
              <a:t>Who does rejected proposal return to?</a:t>
            </a:r>
          </a:p>
          <a:p>
            <a:pPr eaLnBrk="1" hangingPunct="1"/>
            <a:r>
              <a:rPr lang="en-US" smtClean="0"/>
              <a:t>What data can change without re-routing?</a:t>
            </a:r>
          </a:p>
          <a:p>
            <a:pPr eaLnBrk="1" hangingPunct="1"/>
            <a:r>
              <a:rPr lang="en-US" smtClean="0"/>
              <a:t>Workgroup coverage and proxy approvals at many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Workflow Rule - GUI</a:t>
            </a:r>
          </a:p>
        </p:txBody>
      </p:sp>
      <p:pic>
        <p:nvPicPr>
          <p:cNvPr id="4" name="Picture 3" descr="Picture 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79284"/>
            <a:ext cx="8839200" cy="3699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Workflow Rule - GUI</a:t>
            </a:r>
          </a:p>
        </p:txBody>
      </p:sp>
      <p:pic>
        <p:nvPicPr>
          <p:cNvPr id="4" name="Picture 3" descr="Picture 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604920"/>
            <a:ext cx="8839200" cy="3648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err="1" smtClean="0"/>
              <a:t>Coeus</a:t>
            </a:r>
            <a:r>
              <a:rPr lang="en-US" dirty="0" smtClean="0"/>
              <a:t>/KC Workflow </a:t>
            </a:r>
            <a:r>
              <a:rPr lang="en-US" smtClean="0"/>
              <a:t>Functional Parity</a:t>
            </a:r>
            <a:endParaRPr lang="en-US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Filled Gaps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Configuration - Meta-Rules, Rules and Conditions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Multiple Approvals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Inbox (Action List) - View Resolved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Return to initiator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Gaps for KC Release 2.0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Workflow Configuration through GUI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Other potential Workflow Use Cases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More dynamic Actions/Statuses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Multiple documents tied together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Other expansion for KC Release 2.0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Workflow used in Awards and IRB modules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/>
          </p:cNvSpPr>
          <p:nvPr/>
        </p:nvSpPr>
        <p:spPr bwMode="auto">
          <a:xfrm>
            <a:off x="685800" y="28956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4000" b="1" i="1">
                <a:solidFill>
                  <a:srgbClr val="AC3652"/>
                </a:solidFill>
                <a:latin typeface="Times New Roman" pitchFamily="-32" charset="0"/>
              </a:rPr>
              <a:t>Questions?</a:t>
            </a:r>
            <a:br>
              <a:rPr lang="en-US" sz="4000" b="1" i="1">
                <a:solidFill>
                  <a:srgbClr val="AC3652"/>
                </a:solidFill>
                <a:latin typeface="Times New Roman" pitchFamily="-32" charset="0"/>
              </a:rPr>
            </a:br>
            <a:endParaRPr lang="en-US" sz="4000" b="1" i="1">
              <a:solidFill>
                <a:srgbClr val="AC3652"/>
              </a:solidFill>
              <a:latin typeface="Times New Roman" pitchFamily="-32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 Routing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Ability to route different parts of the Award independently – Award, Time &amp; Money, Award Budget – while still sequencing the Award as a combined entity</a:t>
            </a:r>
          </a:p>
          <a:p>
            <a:pPr lvl="0"/>
            <a:r>
              <a:rPr lang="en-US" dirty="0" smtClean="0"/>
              <a:t>Ability to allow unit administrators/PIs to create and/or modify budget and route to central office for approval</a:t>
            </a:r>
          </a:p>
          <a:p>
            <a:pPr lvl="0"/>
            <a:r>
              <a:rPr lang="en-US" dirty="0" smtClean="0"/>
              <a:t>Ability to blanket approve Award documents for internal actions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 Routing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Generally simpler routing rules than proposal routing</a:t>
            </a:r>
          </a:p>
          <a:p>
            <a:pPr lvl="0"/>
            <a:r>
              <a:rPr lang="en-US" dirty="0" smtClean="0"/>
              <a:t>An award may be routed many times during its lifecycle (e.g. changes to PI or </a:t>
            </a:r>
            <a:r>
              <a:rPr lang="en-US" dirty="0" err="1" smtClean="0"/>
              <a:t>CoPI</a:t>
            </a:r>
            <a:r>
              <a:rPr lang="en-US" smtClean="0"/>
              <a:t>, rebudgeting</a:t>
            </a:r>
            <a:r>
              <a:rPr lang="en-US" dirty="0" smtClean="0"/>
              <a:t> between budget categories; new funding for subsequent periods, changes in award terms &amp; conditions or reporting requirements.)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Routing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Ability to route from researcher </a:t>
            </a:r>
            <a:r>
              <a:rPr lang="en-US" smtClean="0"/>
              <a:t>to IRB administrator </a:t>
            </a:r>
            <a:r>
              <a:rPr lang="en-US" dirty="0" smtClean="0"/>
              <a:t>with different rules for initial protocol verses revisions, amendments and renewals</a:t>
            </a:r>
          </a:p>
          <a:p>
            <a:r>
              <a:rPr lang="en-US" dirty="0" smtClean="0"/>
              <a:t>Ability to route from IRB Administrator to Reviewer and back</a:t>
            </a:r>
          </a:p>
          <a:p>
            <a:r>
              <a:rPr lang="en-US" dirty="0" smtClean="0"/>
              <a:t>Ability to route many correspondence types from IRB administrator to researcher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Kuali Foundation Template multi-proje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Kuali.thmx</Template>
  <TotalTime>7465</TotalTime>
  <Words>1709</Words>
  <Application>Microsoft Office PowerPoint</Application>
  <PresentationFormat>On-screen Show (4:3)</PresentationFormat>
  <Paragraphs>283</Paragraphs>
  <Slides>63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Kuali Foundation Template multi-project</vt:lpstr>
      <vt:lpstr>Kuali Coeus Workflow</vt:lpstr>
      <vt:lpstr>Agenda</vt:lpstr>
      <vt:lpstr>  KC ROUTING REQUIREMENTS  </vt:lpstr>
      <vt:lpstr>Workflow and Routing</vt:lpstr>
      <vt:lpstr>Proposal Routing Requirements</vt:lpstr>
      <vt:lpstr>Proposal Routing Challenges</vt:lpstr>
      <vt:lpstr>Award Routing Requirements</vt:lpstr>
      <vt:lpstr>Award Routing Challenges</vt:lpstr>
      <vt:lpstr>Protocol Routing Requirements</vt:lpstr>
      <vt:lpstr>Protocol Routing Challenges</vt:lpstr>
      <vt:lpstr>KC Workflow Analysis</vt:lpstr>
      <vt:lpstr> KC ROUTING IMPLEMENTATION  </vt:lpstr>
      <vt:lpstr>Demonstrating Workflow</vt:lpstr>
      <vt:lpstr>Workflow Use Case - Proposal</vt:lpstr>
      <vt:lpstr>Workflow Use Case - Initiation</vt:lpstr>
      <vt:lpstr>Workflow Use Case - Researcher</vt:lpstr>
      <vt:lpstr>Workflow Use Case - Department</vt:lpstr>
      <vt:lpstr>Workflow Use Case - College</vt:lpstr>
      <vt:lpstr>Workflow Use Case - Completion</vt:lpstr>
      <vt:lpstr>Workflow Use Case – IRB Review</vt:lpstr>
      <vt:lpstr>Searching for an existing Proposal</vt:lpstr>
      <vt:lpstr>Initiating a detailed search</vt:lpstr>
      <vt:lpstr>Detailed search</vt:lpstr>
      <vt:lpstr>Detailed search results</vt:lpstr>
      <vt:lpstr>Opening the Proposal </vt:lpstr>
      <vt:lpstr>Submitting a proposal into Workflow</vt:lpstr>
      <vt:lpstr>Proposal – submitted into Workflow</vt:lpstr>
      <vt:lpstr>First approver – action list</vt:lpstr>
      <vt:lpstr>First approver – open proposal to review</vt:lpstr>
      <vt:lpstr>First Approval </vt:lpstr>
      <vt:lpstr>Second Approver – Principal Investigator</vt:lpstr>
      <vt:lpstr>Second Approval Enacted</vt:lpstr>
      <vt:lpstr>Outbox &amp; Route Log</vt:lpstr>
      <vt:lpstr>Fully Approved</vt:lpstr>
      <vt:lpstr>Submit to Sponsor</vt:lpstr>
      <vt:lpstr>Approval – submitting to sponsor before workflow completes</vt:lpstr>
      <vt:lpstr>Approval – submitting to sponsor before workflow completes</vt:lpstr>
      <vt:lpstr>Submit to Sponsor action </vt:lpstr>
      <vt:lpstr>Approved Post-Submission</vt:lpstr>
      <vt:lpstr>Disapproving a proposal</vt:lpstr>
      <vt:lpstr>Disapproving a Proposal</vt:lpstr>
      <vt:lpstr>Disapproving a Proposal</vt:lpstr>
      <vt:lpstr>Action List shows Disapproval</vt:lpstr>
      <vt:lpstr>Returning the proposal to the initiator</vt:lpstr>
      <vt:lpstr> KC WORKFLOW TECHNICAL OVERVIEW </vt:lpstr>
      <vt:lpstr>KC Workflow Technical Overview</vt:lpstr>
      <vt:lpstr>Kuali Enterprise Workflow Overview</vt:lpstr>
      <vt:lpstr>Kuali Enterprise Workflow Overview</vt:lpstr>
      <vt:lpstr>Action List</vt:lpstr>
      <vt:lpstr>Document Search</vt:lpstr>
      <vt:lpstr>Route Log</vt:lpstr>
      <vt:lpstr>Kuali Enterprise Workflow Overview</vt:lpstr>
      <vt:lpstr>KEW Configuration</vt:lpstr>
      <vt:lpstr>Document Type</vt:lpstr>
      <vt:lpstr>Rule Attribute</vt:lpstr>
      <vt:lpstr>Search Attribute</vt:lpstr>
      <vt:lpstr>Document Search  with Search Attributes</vt:lpstr>
      <vt:lpstr>Rule Template</vt:lpstr>
      <vt:lpstr>User &amp; Role Rules</vt:lpstr>
      <vt:lpstr>Workflow Rule - GUI</vt:lpstr>
      <vt:lpstr>Workflow Rule - GUI</vt:lpstr>
      <vt:lpstr>Coeus/KC Workflow Functional Parity</vt:lpstr>
      <vt:lpstr>Slide 63</vt:lpstr>
    </vt:vector>
  </TitlesOfParts>
  <Company>Kuali Foundation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jfoutty</dc:creator>
  <cp:lastModifiedBy>Dan Dwyer</cp:lastModifiedBy>
  <cp:revision>45</cp:revision>
  <dcterms:created xsi:type="dcterms:W3CDTF">2009-11-15T19:32:50Z</dcterms:created>
  <dcterms:modified xsi:type="dcterms:W3CDTF">2009-11-16T22:19:01Z</dcterms:modified>
</cp:coreProperties>
</file>