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charts/chart4.xml" ContentType="application/vnd.openxmlformats-officedocument.drawingml.chart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charts/chart5.xml" ContentType="application/vnd.openxmlformats-officedocument.drawingml.chart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charts/chart6.xml" ContentType="application/vnd.openxmlformats-officedocument.drawingml.chart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3" r:id="rId4"/>
    <p:sldId id="264" r:id="rId5"/>
    <p:sldId id="265" r:id="rId6"/>
    <p:sldId id="276" r:id="rId7"/>
    <p:sldId id="277" r:id="rId8"/>
    <p:sldId id="281" r:id="rId9"/>
    <p:sldId id="282" r:id="rId10"/>
    <p:sldId id="268" r:id="rId11"/>
    <p:sldId id="270" r:id="rId12"/>
    <p:sldId id="271" r:id="rId13"/>
    <p:sldId id="258" r:id="rId14"/>
    <p:sldId id="259" r:id="rId15"/>
    <p:sldId id="260" r:id="rId16"/>
    <p:sldId id="261" r:id="rId17"/>
    <p:sldId id="262" r:id="rId18"/>
    <p:sldId id="266" r:id="rId19"/>
    <p:sldId id="267" r:id="rId20"/>
    <p:sldId id="283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Style à thème 2 - Accentuation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ophie:Documents:Cornell:Cours:Aguaclara%20project:mean%20turbidit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ophie:Documents:Cornell:Cours:Aguaclara%20project:mean%20turbidit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ophie:Documents:Cornell:Cours:Aguaclara%20project:mean%20turbidity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ophie:Documents:Cornell:Cours:Aguaclara%20project:mean%20turbidit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ophie:Documents:Cornell:Cours:Aguaclara%20project:mean%20turbidity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ophie:Documents:Cornell:Cours:Aguaclara%20project:mean%20turbidit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fr-FR"/>
              <a:t>500 NTU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2796 cm</c:v>
          </c:tx>
          <c:xVal>
            <c:numRef>
              <c:f>'[mean turbidity.xlsx]Sheet1'!$B$55:$B$63</c:f>
              <c:numCache>
                <c:formatCode>General</c:formatCode>
                <c:ptCount val="9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</c:numCache>
            </c:numRef>
          </c:xVal>
          <c:yVal>
            <c:numRef>
              <c:f>'[mean turbidity.xlsx]Sheet1'!$C$55:$C$63</c:f>
              <c:numCache>
                <c:formatCode>General</c:formatCode>
                <c:ptCount val="9"/>
                <c:pt idx="0">
                  <c:v>6.396999999999998</c:v>
                </c:pt>
                <c:pt idx="1">
                  <c:v>3.901</c:v>
                </c:pt>
                <c:pt idx="2">
                  <c:v>3.123</c:v>
                </c:pt>
                <c:pt idx="3">
                  <c:v>3.486</c:v>
                </c:pt>
                <c:pt idx="4">
                  <c:v>2.566</c:v>
                </c:pt>
                <c:pt idx="5">
                  <c:v>2.635</c:v>
                </c:pt>
                <c:pt idx="6">
                  <c:v>2.786</c:v>
                </c:pt>
                <c:pt idx="7">
                  <c:v>2.297</c:v>
                </c:pt>
                <c:pt idx="8">
                  <c:v>2.467</c:v>
                </c:pt>
              </c:numCache>
            </c:numRef>
          </c:yVal>
          <c:smooth val="1"/>
        </c:ser>
        <c:ser>
          <c:idx val="1"/>
          <c:order val="1"/>
          <c:tx>
            <c:v>8388 cm</c:v>
          </c:tx>
          <c:xVal>
            <c:numRef>
              <c:f>'[mean turbidity.xlsx]Sheet1'!$B$55:$B$63</c:f>
              <c:numCache>
                <c:formatCode>General</c:formatCode>
                <c:ptCount val="9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</c:numCache>
            </c:numRef>
          </c:xVal>
          <c:yVal>
            <c:numRef>
              <c:f>'[mean turbidity.xlsx]Sheet1'!$D$55:$D$63</c:f>
              <c:numCache>
                <c:formatCode>General</c:formatCode>
                <c:ptCount val="9"/>
                <c:pt idx="0">
                  <c:v>5.463999999999999</c:v>
                </c:pt>
                <c:pt idx="1">
                  <c:v>3.949</c:v>
                </c:pt>
                <c:pt idx="2">
                  <c:v>3.073</c:v>
                </c:pt>
                <c:pt idx="3">
                  <c:v>3.598</c:v>
                </c:pt>
                <c:pt idx="4">
                  <c:v>3.252</c:v>
                </c:pt>
                <c:pt idx="5">
                  <c:v>2.967</c:v>
                </c:pt>
                <c:pt idx="6">
                  <c:v>2.873</c:v>
                </c:pt>
                <c:pt idx="7">
                  <c:v>3.206</c:v>
                </c:pt>
                <c:pt idx="8">
                  <c:v>3.18</c:v>
                </c:pt>
              </c:numCache>
            </c:numRef>
          </c:yVal>
          <c:smooth val="1"/>
        </c:ser>
        <c:axId val="627221896"/>
        <c:axId val="596306888"/>
      </c:scatterChart>
      <c:valAx>
        <c:axId val="6272218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Alum dose (mg/L)</a:t>
                </a:r>
              </a:p>
            </c:rich>
          </c:tx>
          <c:layout/>
        </c:title>
        <c:numFmt formatCode="General" sourceLinked="1"/>
        <c:tickLblPos val="nextTo"/>
        <c:crossAx val="596306888"/>
        <c:crosses val="autoZero"/>
        <c:crossBetween val="midCat"/>
      </c:valAx>
      <c:valAx>
        <c:axId val="59630688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Residual turbidity (NTU)</a:t>
                </a:r>
              </a:p>
            </c:rich>
          </c:tx>
          <c:layout/>
        </c:title>
        <c:numFmt formatCode="General" sourceLinked="1"/>
        <c:tickLblPos val="nextTo"/>
        <c:crossAx val="627221896"/>
        <c:crosses val="autoZero"/>
        <c:crossBetween val="midCat"/>
      </c:valAx>
    </c:plotArea>
    <c:legend>
      <c:legendPos val="r"/>
      <c:layout/>
    </c:legend>
    <c:plotVisOnly val="1"/>
  </c:chart>
  <c:spPr>
    <a:ln>
      <a:solidFill>
        <a:srgbClr val="FFFFFF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5 NTU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2796 cm</c:v>
          </c:tx>
          <c:xVal>
            <c:numRef>
              <c:f>'[mean turbidity.xlsx]Sheet1'!$B$5:$B$13</c:f>
              <c:numCache>
                <c:formatCode>General</c:formatCode>
                <c:ptCount val="9"/>
                <c:pt idx="0">
                  <c:v>10.0</c:v>
                </c:pt>
                <c:pt idx="1">
                  <c:v>15.0</c:v>
                </c:pt>
                <c:pt idx="2">
                  <c:v>20.0</c:v>
                </c:pt>
                <c:pt idx="3">
                  <c:v>25.0</c:v>
                </c:pt>
                <c:pt idx="4">
                  <c:v>30.0</c:v>
                </c:pt>
                <c:pt idx="5">
                  <c:v>35.0</c:v>
                </c:pt>
                <c:pt idx="6">
                  <c:v>40.0</c:v>
                </c:pt>
                <c:pt idx="7">
                  <c:v>45.0</c:v>
                </c:pt>
                <c:pt idx="8">
                  <c:v>50.0</c:v>
                </c:pt>
              </c:numCache>
            </c:numRef>
          </c:xVal>
          <c:yVal>
            <c:numRef>
              <c:f>'[mean turbidity.xlsx]Sheet1'!$C$5:$C$13</c:f>
              <c:numCache>
                <c:formatCode>General</c:formatCode>
                <c:ptCount val="9"/>
                <c:pt idx="0">
                  <c:v>4.932</c:v>
                </c:pt>
                <c:pt idx="1">
                  <c:v>3.375</c:v>
                </c:pt>
                <c:pt idx="2">
                  <c:v>2.594</c:v>
                </c:pt>
                <c:pt idx="3">
                  <c:v>2.366</c:v>
                </c:pt>
                <c:pt idx="4">
                  <c:v>2.31</c:v>
                </c:pt>
                <c:pt idx="5">
                  <c:v>2.317</c:v>
                </c:pt>
                <c:pt idx="6">
                  <c:v>2.063</c:v>
                </c:pt>
                <c:pt idx="7">
                  <c:v>1.978</c:v>
                </c:pt>
                <c:pt idx="8">
                  <c:v>2.036</c:v>
                </c:pt>
              </c:numCache>
            </c:numRef>
          </c:yVal>
          <c:smooth val="1"/>
        </c:ser>
        <c:ser>
          <c:idx val="1"/>
          <c:order val="1"/>
          <c:tx>
            <c:v>8388 cm</c:v>
          </c:tx>
          <c:xVal>
            <c:numRef>
              <c:f>'[mean turbidity.xlsx]Sheet1'!$B$5:$B$13</c:f>
              <c:numCache>
                <c:formatCode>General</c:formatCode>
                <c:ptCount val="9"/>
                <c:pt idx="0">
                  <c:v>10.0</c:v>
                </c:pt>
                <c:pt idx="1">
                  <c:v>15.0</c:v>
                </c:pt>
                <c:pt idx="2">
                  <c:v>20.0</c:v>
                </c:pt>
                <c:pt idx="3">
                  <c:v>25.0</c:v>
                </c:pt>
                <c:pt idx="4">
                  <c:v>30.0</c:v>
                </c:pt>
                <c:pt idx="5">
                  <c:v>35.0</c:v>
                </c:pt>
                <c:pt idx="6">
                  <c:v>40.0</c:v>
                </c:pt>
                <c:pt idx="7">
                  <c:v>45.0</c:v>
                </c:pt>
                <c:pt idx="8">
                  <c:v>50.0</c:v>
                </c:pt>
              </c:numCache>
            </c:numRef>
          </c:xVal>
          <c:yVal>
            <c:numRef>
              <c:f>'[mean turbidity.xlsx]Sheet1'!$D$5:$D$13</c:f>
              <c:numCache>
                <c:formatCode>General</c:formatCode>
                <c:ptCount val="9"/>
                <c:pt idx="0">
                  <c:v>0.608</c:v>
                </c:pt>
                <c:pt idx="1">
                  <c:v>0.696</c:v>
                </c:pt>
                <c:pt idx="2">
                  <c:v>0.77</c:v>
                </c:pt>
                <c:pt idx="3">
                  <c:v>0.725</c:v>
                </c:pt>
                <c:pt idx="4">
                  <c:v>0.819</c:v>
                </c:pt>
                <c:pt idx="5">
                  <c:v>0.755</c:v>
                </c:pt>
                <c:pt idx="6">
                  <c:v>0.884</c:v>
                </c:pt>
                <c:pt idx="7">
                  <c:v>0.789</c:v>
                </c:pt>
                <c:pt idx="8">
                  <c:v>1.171</c:v>
                </c:pt>
              </c:numCache>
            </c:numRef>
          </c:yVal>
          <c:smooth val="1"/>
        </c:ser>
        <c:axId val="596442584"/>
        <c:axId val="511475368"/>
      </c:scatterChart>
      <c:valAx>
        <c:axId val="5964425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Alum dose (mg/L)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11475368"/>
        <c:crosses val="autoZero"/>
        <c:crossBetween val="midCat"/>
      </c:valAx>
      <c:valAx>
        <c:axId val="51147536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Turbidity (NTU)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9644258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5 NTU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2796 cm</c:v>
          </c:tx>
          <c:xVal>
            <c:numRef>
              <c:f>'[mean turbidity.xlsx]Sheet1'!$B$5:$B$13</c:f>
              <c:numCache>
                <c:formatCode>General</c:formatCode>
                <c:ptCount val="9"/>
                <c:pt idx="0">
                  <c:v>10.0</c:v>
                </c:pt>
                <c:pt idx="1">
                  <c:v>15.0</c:v>
                </c:pt>
                <c:pt idx="2">
                  <c:v>20.0</c:v>
                </c:pt>
                <c:pt idx="3">
                  <c:v>25.0</c:v>
                </c:pt>
                <c:pt idx="4">
                  <c:v>30.0</c:v>
                </c:pt>
                <c:pt idx="5">
                  <c:v>35.0</c:v>
                </c:pt>
                <c:pt idx="6">
                  <c:v>40.0</c:v>
                </c:pt>
                <c:pt idx="7">
                  <c:v>45.0</c:v>
                </c:pt>
                <c:pt idx="8">
                  <c:v>50.0</c:v>
                </c:pt>
              </c:numCache>
            </c:numRef>
          </c:xVal>
          <c:yVal>
            <c:numRef>
              <c:f>'[mean turbidity.xlsx]Sheet1'!$C$5:$C$13</c:f>
              <c:numCache>
                <c:formatCode>General</c:formatCode>
                <c:ptCount val="9"/>
                <c:pt idx="0">
                  <c:v>4.932</c:v>
                </c:pt>
                <c:pt idx="1">
                  <c:v>3.375</c:v>
                </c:pt>
                <c:pt idx="2">
                  <c:v>2.594</c:v>
                </c:pt>
                <c:pt idx="3">
                  <c:v>2.366</c:v>
                </c:pt>
                <c:pt idx="4">
                  <c:v>2.31</c:v>
                </c:pt>
                <c:pt idx="5">
                  <c:v>2.317</c:v>
                </c:pt>
                <c:pt idx="6">
                  <c:v>2.063</c:v>
                </c:pt>
                <c:pt idx="7">
                  <c:v>1.978</c:v>
                </c:pt>
                <c:pt idx="8">
                  <c:v>2.036</c:v>
                </c:pt>
              </c:numCache>
            </c:numRef>
          </c:yVal>
          <c:smooth val="1"/>
        </c:ser>
        <c:ser>
          <c:idx val="1"/>
          <c:order val="1"/>
          <c:tx>
            <c:v>8388 cm</c:v>
          </c:tx>
          <c:xVal>
            <c:numRef>
              <c:f>'[mean turbidity.xlsx]Sheet1'!$B$5:$B$13</c:f>
              <c:numCache>
                <c:formatCode>General</c:formatCode>
                <c:ptCount val="9"/>
                <c:pt idx="0">
                  <c:v>10.0</c:v>
                </c:pt>
                <c:pt idx="1">
                  <c:v>15.0</c:v>
                </c:pt>
                <c:pt idx="2">
                  <c:v>20.0</c:v>
                </c:pt>
                <c:pt idx="3">
                  <c:v>25.0</c:v>
                </c:pt>
                <c:pt idx="4">
                  <c:v>30.0</c:v>
                </c:pt>
                <c:pt idx="5">
                  <c:v>35.0</c:v>
                </c:pt>
                <c:pt idx="6">
                  <c:v>40.0</c:v>
                </c:pt>
                <c:pt idx="7">
                  <c:v>45.0</c:v>
                </c:pt>
                <c:pt idx="8">
                  <c:v>50.0</c:v>
                </c:pt>
              </c:numCache>
            </c:numRef>
          </c:xVal>
          <c:yVal>
            <c:numRef>
              <c:f>'[mean turbidity.xlsx]Sheet1'!$D$5:$D$13</c:f>
              <c:numCache>
                <c:formatCode>General</c:formatCode>
                <c:ptCount val="9"/>
                <c:pt idx="0">
                  <c:v>0.608</c:v>
                </c:pt>
                <c:pt idx="1">
                  <c:v>0.696</c:v>
                </c:pt>
                <c:pt idx="2">
                  <c:v>0.77</c:v>
                </c:pt>
                <c:pt idx="3">
                  <c:v>0.725</c:v>
                </c:pt>
                <c:pt idx="4">
                  <c:v>0.819</c:v>
                </c:pt>
                <c:pt idx="5">
                  <c:v>0.755</c:v>
                </c:pt>
                <c:pt idx="6">
                  <c:v>0.884</c:v>
                </c:pt>
                <c:pt idx="7">
                  <c:v>0.789</c:v>
                </c:pt>
                <c:pt idx="8">
                  <c:v>1.171</c:v>
                </c:pt>
              </c:numCache>
            </c:numRef>
          </c:yVal>
          <c:smooth val="1"/>
        </c:ser>
        <c:axId val="595782136"/>
        <c:axId val="596321736"/>
      </c:scatterChart>
      <c:valAx>
        <c:axId val="5957821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Alum dose (mg/L)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96321736"/>
        <c:crosses val="autoZero"/>
        <c:crossBetween val="midCat"/>
      </c:valAx>
      <c:valAx>
        <c:axId val="5963217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Turbidity (NTU)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9578213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fr-FR"/>
              <a:t>500 NTU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2796 cm</c:v>
          </c:tx>
          <c:xVal>
            <c:numRef>
              <c:f>'[mean turbidity.xlsx]Sheet1'!$B$55:$B$63</c:f>
              <c:numCache>
                <c:formatCode>General</c:formatCode>
                <c:ptCount val="9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</c:numCache>
            </c:numRef>
          </c:xVal>
          <c:yVal>
            <c:numRef>
              <c:f>'[mean turbidity.xlsx]Sheet1'!$C$55:$C$63</c:f>
              <c:numCache>
                <c:formatCode>General</c:formatCode>
                <c:ptCount val="9"/>
                <c:pt idx="0">
                  <c:v>6.396999999999998</c:v>
                </c:pt>
                <c:pt idx="1">
                  <c:v>3.901</c:v>
                </c:pt>
                <c:pt idx="2">
                  <c:v>3.123</c:v>
                </c:pt>
                <c:pt idx="3">
                  <c:v>3.486</c:v>
                </c:pt>
                <c:pt idx="4">
                  <c:v>2.566</c:v>
                </c:pt>
                <c:pt idx="5">
                  <c:v>2.635</c:v>
                </c:pt>
                <c:pt idx="6">
                  <c:v>2.786</c:v>
                </c:pt>
                <c:pt idx="7">
                  <c:v>2.297</c:v>
                </c:pt>
                <c:pt idx="8">
                  <c:v>2.467</c:v>
                </c:pt>
              </c:numCache>
            </c:numRef>
          </c:yVal>
          <c:smooth val="1"/>
        </c:ser>
        <c:ser>
          <c:idx val="1"/>
          <c:order val="1"/>
          <c:tx>
            <c:v>8388 cm</c:v>
          </c:tx>
          <c:xVal>
            <c:numRef>
              <c:f>'[mean turbidity.xlsx]Sheet1'!$B$55:$B$63</c:f>
              <c:numCache>
                <c:formatCode>General</c:formatCode>
                <c:ptCount val="9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</c:numCache>
            </c:numRef>
          </c:xVal>
          <c:yVal>
            <c:numRef>
              <c:f>'[mean turbidity.xlsx]Sheet1'!$D$55:$D$63</c:f>
              <c:numCache>
                <c:formatCode>General</c:formatCode>
                <c:ptCount val="9"/>
                <c:pt idx="0">
                  <c:v>5.463999999999999</c:v>
                </c:pt>
                <c:pt idx="1">
                  <c:v>3.949</c:v>
                </c:pt>
                <c:pt idx="2">
                  <c:v>3.073</c:v>
                </c:pt>
                <c:pt idx="3">
                  <c:v>3.598</c:v>
                </c:pt>
                <c:pt idx="4">
                  <c:v>3.252</c:v>
                </c:pt>
                <c:pt idx="5">
                  <c:v>2.967</c:v>
                </c:pt>
                <c:pt idx="6">
                  <c:v>2.873</c:v>
                </c:pt>
                <c:pt idx="7">
                  <c:v>3.206</c:v>
                </c:pt>
                <c:pt idx="8">
                  <c:v>3.18</c:v>
                </c:pt>
              </c:numCache>
            </c:numRef>
          </c:yVal>
          <c:smooth val="1"/>
        </c:ser>
        <c:axId val="485927416"/>
        <c:axId val="596549784"/>
      </c:scatterChart>
      <c:valAx>
        <c:axId val="4859274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Alum dose (mg/L)</a:t>
                </a:r>
              </a:p>
            </c:rich>
          </c:tx>
          <c:layout/>
        </c:title>
        <c:numFmt formatCode="General" sourceLinked="1"/>
        <c:tickLblPos val="nextTo"/>
        <c:crossAx val="596549784"/>
        <c:crosses val="autoZero"/>
        <c:crossBetween val="midCat"/>
      </c:valAx>
      <c:valAx>
        <c:axId val="59654978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Residual turbidity (NTU)</a:t>
                </a:r>
              </a:p>
            </c:rich>
          </c:tx>
          <c:layout/>
        </c:title>
        <c:numFmt formatCode="General" sourceLinked="1"/>
        <c:tickLblPos val="nextTo"/>
        <c:crossAx val="485927416"/>
        <c:crosses val="autoZero"/>
        <c:crossBetween val="midCat"/>
      </c:valAx>
    </c:plotArea>
    <c:legend>
      <c:legendPos val="r"/>
      <c:layout/>
    </c:legend>
    <c:plotVisOnly val="1"/>
  </c:chart>
  <c:spPr>
    <a:ln>
      <a:solidFill>
        <a:srgbClr val="FFFFFF"/>
      </a:solidFill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fr-FR"/>
              <a:t>Residual turbidity length 1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5 NTU</c:v>
          </c:tx>
          <c:xVal>
            <c:numRef>
              <c:f>'[mean turbidity.xlsx]Sheet1'!$B$5:$B$13</c:f>
              <c:numCache>
                <c:formatCode>General</c:formatCode>
                <c:ptCount val="9"/>
                <c:pt idx="0">
                  <c:v>10.0</c:v>
                </c:pt>
                <c:pt idx="1">
                  <c:v>15.0</c:v>
                </c:pt>
                <c:pt idx="2">
                  <c:v>20.0</c:v>
                </c:pt>
                <c:pt idx="3">
                  <c:v>25.0</c:v>
                </c:pt>
                <c:pt idx="4">
                  <c:v>30.0</c:v>
                </c:pt>
                <c:pt idx="5">
                  <c:v>35.0</c:v>
                </c:pt>
                <c:pt idx="6">
                  <c:v>40.0</c:v>
                </c:pt>
                <c:pt idx="7">
                  <c:v>45.0</c:v>
                </c:pt>
                <c:pt idx="8">
                  <c:v>50.0</c:v>
                </c:pt>
              </c:numCache>
            </c:numRef>
          </c:xVal>
          <c:yVal>
            <c:numRef>
              <c:f>'[mean turbidity.xlsx]Sheet1'!$C$5:$C$13</c:f>
              <c:numCache>
                <c:formatCode>General</c:formatCode>
                <c:ptCount val="9"/>
                <c:pt idx="0">
                  <c:v>4.932</c:v>
                </c:pt>
                <c:pt idx="1">
                  <c:v>3.375</c:v>
                </c:pt>
                <c:pt idx="2">
                  <c:v>2.594</c:v>
                </c:pt>
                <c:pt idx="3">
                  <c:v>2.366</c:v>
                </c:pt>
                <c:pt idx="4">
                  <c:v>2.31</c:v>
                </c:pt>
                <c:pt idx="5">
                  <c:v>2.317</c:v>
                </c:pt>
                <c:pt idx="6">
                  <c:v>2.063</c:v>
                </c:pt>
                <c:pt idx="7">
                  <c:v>1.978</c:v>
                </c:pt>
                <c:pt idx="8">
                  <c:v>2.036</c:v>
                </c:pt>
              </c:numCache>
            </c:numRef>
          </c:yVal>
          <c:smooth val="1"/>
        </c:ser>
        <c:ser>
          <c:idx val="1"/>
          <c:order val="1"/>
          <c:tx>
            <c:v>25 NTU</c:v>
          </c:tx>
          <c:xVal>
            <c:numRef>
              <c:f>'[mean turbidity.xlsx]Sheet1'!$B$18:$B$26</c:f>
              <c:numCache>
                <c:formatCode>General</c:formatCode>
                <c:ptCount val="9"/>
                <c:pt idx="0">
                  <c:v>10.0</c:v>
                </c:pt>
                <c:pt idx="1">
                  <c:v>15.0</c:v>
                </c:pt>
                <c:pt idx="2">
                  <c:v>20.0</c:v>
                </c:pt>
                <c:pt idx="3">
                  <c:v>25.0</c:v>
                </c:pt>
                <c:pt idx="4">
                  <c:v>30.0</c:v>
                </c:pt>
                <c:pt idx="5">
                  <c:v>35.0</c:v>
                </c:pt>
                <c:pt idx="6">
                  <c:v>40.0</c:v>
                </c:pt>
                <c:pt idx="7">
                  <c:v>45.0</c:v>
                </c:pt>
                <c:pt idx="8">
                  <c:v>50.0</c:v>
                </c:pt>
              </c:numCache>
            </c:numRef>
          </c:xVal>
          <c:yVal>
            <c:numRef>
              <c:f>'[mean turbidity.xlsx]Sheet1'!$C$18:$C$26</c:f>
              <c:numCache>
                <c:formatCode>General</c:formatCode>
                <c:ptCount val="9"/>
                <c:pt idx="0">
                  <c:v>5.73</c:v>
                </c:pt>
                <c:pt idx="1">
                  <c:v>4.231</c:v>
                </c:pt>
                <c:pt idx="2">
                  <c:v>3.488</c:v>
                </c:pt>
                <c:pt idx="3">
                  <c:v>2.826</c:v>
                </c:pt>
                <c:pt idx="4">
                  <c:v>2.734</c:v>
                </c:pt>
                <c:pt idx="5">
                  <c:v>2.914</c:v>
                </c:pt>
                <c:pt idx="6">
                  <c:v>2.555</c:v>
                </c:pt>
                <c:pt idx="7">
                  <c:v>2.384</c:v>
                </c:pt>
                <c:pt idx="8">
                  <c:v>2.423</c:v>
                </c:pt>
              </c:numCache>
            </c:numRef>
          </c:yVal>
          <c:smooth val="1"/>
        </c:ser>
        <c:ser>
          <c:idx val="2"/>
          <c:order val="2"/>
          <c:tx>
            <c:v>100 NTU</c:v>
          </c:tx>
          <c:xVal>
            <c:numRef>
              <c:f>'[mean turbidity.xlsx]Sheet1'!$B$42:$B$49</c:f>
              <c:numCache>
                <c:formatCode>General</c:formatCode>
                <c:ptCount val="8"/>
                <c:pt idx="0">
                  <c:v>20.0</c:v>
                </c:pt>
                <c:pt idx="1">
                  <c:v>25.0</c:v>
                </c:pt>
                <c:pt idx="2">
                  <c:v>30.0</c:v>
                </c:pt>
                <c:pt idx="3">
                  <c:v>35.0</c:v>
                </c:pt>
                <c:pt idx="4">
                  <c:v>40.0</c:v>
                </c:pt>
                <c:pt idx="5">
                  <c:v>45.0</c:v>
                </c:pt>
                <c:pt idx="6">
                  <c:v>50.0</c:v>
                </c:pt>
                <c:pt idx="7">
                  <c:v>55.0</c:v>
                </c:pt>
              </c:numCache>
            </c:numRef>
          </c:xVal>
          <c:yVal>
            <c:numRef>
              <c:f>'[mean turbidity.xlsx]Sheet1'!$C$42:$C$49</c:f>
              <c:numCache>
                <c:formatCode>General</c:formatCode>
                <c:ptCount val="8"/>
                <c:pt idx="0">
                  <c:v>2.663</c:v>
                </c:pt>
                <c:pt idx="1">
                  <c:v>1.755</c:v>
                </c:pt>
                <c:pt idx="2">
                  <c:v>1.81</c:v>
                </c:pt>
                <c:pt idx="3">
                  <c:v>1.497</c:v>
                </c:pt>
                <c:pt idx="4">
                  <c:v>1.437</c:v>
                </c:pt>
                <c:pt idx="5">
                  <c:v>1.413</c:v>
                </c:pt>
                <c:pt idx="6">
                  <c:v>1.325</c:v>
                </c:pt>
                <c:pt idx="7">
                  <c:v>0.984</c:v>
                </c:pt>
              </c:numCache>
            </c:numRef>
          </c:yVal>
          <c:smooth val="1"/>
        </c:ser>
        <c:ser>
          <c:idx val="3"/>
          <c:order val="3"/>
          <c:tx>
            <c:v>500 NTU</c:v>
          </c:tx>
          <c:xVal>
            <c:numRef>
              <c:f>'[mean turbidity.xlsx]Sheet1'!$B$55:$B$63</c:f>
              <c:numCache>
                <c:formatCode>General</c:formatCode>
                <c:ptCount val="9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</c:numCache>
            </c:numRef>
          </c:xVal>
          <c:yVal>
            <c:numRef>
              <c:f>'[mean turbidity.xlsx]Sheet1'!$C$55:$C$63</c:f>
              <c:numCache>
                <c:formatCode>General</c:formatCode>
                <c:ptCount val="9"/>
                <c:pt idx="0">
                  <c:v>6.396999999999998</c:v>
                </c:pt>
                <c:pt idx="1">
                  <c:v>3.901</c:v>
                </c:pt>
                <c:pt idx="2">
                  <c:v>3.123</c:v>
                </c:pt>
                <c:pt idx="3">
                  <c:v>3.486</c:v>
                </c:pt>
                <c:pt idx="4">
                  <c:v>2.566</c:v>
                </c:pt>
                <c:pt idx="5">
                  <c:v>2.635</c:v>
                </c:pt>
                <c:pt idx="6">
                  <c:v>2.786</c:v>
                </c:pt>
                <c:pt idx="7">
                  <c:v>2.297</c:v>
                </c:pt>
                <c:pt idx="8">
                  <c:v>2.467</c:v>
                </c:pt>
              </c:numCache>
            </c:numRef>
          </c:yVal>
          <c:smooth val="1"/>
        </c:ser>
        <c:axId val="595727528"/>
        <c:axId val="596622008"/>
      </c:scatterChart>
      <c:valAx>
        <c:axId val="5957275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Alum dose (mg/L)</a:t>
                </a:r>
              </a:p>
            </c:rich>
          </c:tx>
          <c:layout/>
        </c:title>
        <c:numFmt formatCode="General" sourceLinked="1"/>
        <c:tickLblPos val="nextTo"/>
        <c:crossAx val="596622008"/>
        <c:crosses val="autoZero"/>
        <c:crossBetween val="midCat"/>
      </c:valAx>
      <c:valAx>
        <c:axId val="59662200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Turbidity (NTU)</a:t>
                </a:r>
              </a:p>
            </c:rich>
          </c:tx>
          <c:layout/>
        </c:title>
        <c:numFmt formatCode="General" sourceLinked="1"/>
        <c:tickLblPos val="nextTo"/>
        <c:crossAx val="59572752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fr-FR"/>
              <a:t>Residual turbidity length 1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5 NTU</c:v>
          </c:tx>
          <c:xVal>
            <c:numRef>
              <c:f>'[mean turbidity.xlsx]Sheet1'!$B$5:$B$13</c:f>
              <c:numCache>
                <c:formatCode>General</c:formatCode>
                <c:ptCount val="9"/>
                <c:pt idx="0">
                  <c:v>10.0</c:v>
                </c:pt>
                <c:pt idx="1">
                  <c:v>15.0</c:v>
                </c:pt>
                <c:pt idx="2">
                  <c:v>20.0</c:v>
                </c:pt>
                <c:pt idx="3">
                  <c:v>25.0</c:v>
                </c:pt>
                <c:pt idx="4">
                  <c:v>30.0</c:v>
                </c:pt>
                <c:pt idx="5">
                  <c:v>35.0</c:v>
                </c:pt>
                <c:pt idx="6">
                  <c:v>40.0</c:v>
                </c:pt>
                <c:pt idx="7">
                  <c:v>45.0</c:v>
                </c:pt>
                <c:pt idx="8">
                  <c:v>50.0</c:v>
                </c:pt>
              </c:numCache>
            </c:numRef>
          </c:xVal>
          <c:yVal>
            <c:numRef>
              <c:f>'[mean turbidity.xlsx]Sheet1'!$C$5:$C$13</c:f>
              <c:numCache>
                <c:formatCode>General</c:formatCode>
                <c:ptCount val="9"/>
                <c:pt idx="0">
                  <c:v>4.932</c:v>
                </c:pt>
                <c:pt idx="1">
                  <c:v>3.375</c:v>
                </c:pt>
                <c:pt idx="2">
                  <c:v>2.594</c:v>
                </c:pt>
                <c:pt idx="3">
                  <c:v>2.366</c:v>
                </c:pt>
                <c:pt idx="4">
                  <c:v>2.31</c:v>
                </c:pt>
                <c:pt idx="5">
                  <c:v>2.317</c:v>
                </c:pt>
                <c:pt idx="6">
                  <c:v>2.063</c:v>
                </c:pt>
                <c:pt idx="7">
                  <c:v>1.978</c:v>
                </c:pt>
                <c:pt idx="8">
                  <c:v>2.036</c:v>
                </c:pt>
              </c:numCache>
            </c:numRef>
          </c:yVal>
          <c:smooth val="1"/>
        </c:ser>
        <c:ser>
          <c:idx val="1"/>
          <c:order val="1"/>
          <c:tx>
            <c:v>25 NTU</c:v>
          </c:tx>
          <c:xVal>
            <c:numRef>
              <c:f>'[mean turbidity.xlsx]Sheet1'!$B$18:$B$26</c:f>
              <c:numCache>
                <c:formatCode>General</c:formatCode>
                <c:ptCount val="9"/>
                <c:pt idx="0">
                  <c:v>10.0</c:v>
                </c:pt>
                <c:pt idx="1">
                  <c:v>15.0</c:v>
                </c:pt>
                <c:pt idx="2">
                  <c:v>20.0</c:v>
                </c:pt>
                <c:pt idx="3">
                  <c:v>25.0</c:v>
                </c:pt>
                <c:pt idx="4">
                  <c:v>30.0</c:v>
                </c:pt>
                <c:pt idx="5">
                  <c:v>35.0</c:v>
                </c:pt>
                <c:pt idx="6">
                  <c:v>40.0</c:v>
                </c:pt>
                <c:pt idx="7">
                  <c:v>45.0</c:v>
                </c:pt>
                <c:pt idx="8">
                  <c:v>50.0</c:v>
                </c:pt>
              </c:numCache>
            </c:numRef>
          </c:xVal>
          <c:yVal>
            <c:numRef>
              <c:f>'[mean turbidity.xlsx]Sheet1'!$C$18:$C$26</c:f>
              <c:numCache>
                <c:formatCode>General</c:formatCode>
                <c:ptCount val="9"/>
                <c:pt idx="0">
                  <c:v>5.73</c:v>
                </c:pt>
                <c:pt idx="1">
                  <c:v>4.231</c:v>
                </c:pt>
                <c:pt idx="2">
                  <c:v>3.488</c:v>
                </c:pt>
                <c:pt idx="3">
                  <c:v>2.826</c:v>
                </c:pt>
                <c:pt idx="4">
                  <c:v>2.734</c:v>
                </c:pt>
                <c:pt idx="5">
                  <c:v>2.914</c:v>
                </c:pt>
                <c:pt idx="6">
                  <c:v>2.555</c:v>
                </c:pt>
                <c:pt idx="7">
                  <c:v>2.384</c:v>
                </c:pt>
                <c:pt idx="8">
                  <c:v>2.423</c:v>
                </c:pt>
              </c:numCache>
            </c:numRef>
          </c:yVal>
          <c:smooth val="1"/>
        </c:ser>
        <c:ser>
          <c:idx val="2"/>
          <c:order val="2"/>
          <c:tx>
            <c:v>100 NTU</c:v>
          </c:tx>
          <c:xVal>
            <c:numRef>
              <c:f>'[mean turbidity.xlsx]Sheet1'!$B$42:$B$49</c:f>
              <c:numCache>
                <c:formatCode>General</c:formatCode>
                <c:ptCount val="8"/>
                <c:pt idx="0">
                  <c:v>20.0</c:v>
                </c:pt>
                <c:pt idx="1">
                  <c:v>25.0</c:v>
                </c:pt>
                <c:pt idx="2">
                  <c:v>30.0</c:v>
                </c:pt>
                <c:pt idx="3">
                  <c:v>35.0</c:v>
                </c:pt>
                <c:pt idx="4">
                  <c:v>40.0</c:v>
                </c:pt>
                <c:pt idx="5">
                  <c:v>45.0</c:v>
                </c:pt>
                <c:pt idx="6">
                  <c:v>50.0</c:v>
                </c:pt>
                <c:pt idx="7">
                  <c:v>55.0</c:v>
                </c:pt>
              </c:numCache>
            </c:numRef>
          </c:xVal>
          <c:yVal>
            <c:numRef>
              <c:f>'[mean turbidity.xlsx]Sheet1'!$C$42:$C$49</c:f>
              <c:numCache>
                <c:formatCode>General</c:formatCode>
                <c:ptCount val="8"/>
                <c:pt idx="0">
                  <c:v>2.663</c:v>
                </c:pt>
                <c:pt idx="1">
                  <c:v>1.755</c:v>
                </c:pt>
                <c:pt idx="2">
                  <c:v>1.81</c:v>
                </c:pt>
                <c:pt idx="3">
                  <c:v>1.497</c:v>
                </c:pt>
                <c:pt idx="4">
                  <c:v>1.437</c:v>
                </c:pt>
                <c:pt idx="5">
                  <c:v>1.413</c:v>
                </c:pt>
                <c:pt idx="6">
                  <c:v>1.325</c:v>
                </c:pt>
                <c:pt idx="7">
                  <c:v>0.984</c:v>
                </c:pt>
              </c:numCache>
            </c:numRef>
          </c:yVal>
          <c:smooth val="1"/>
        </c:ser>
        <c:ser>
          <c:idx val="3"/>
          <c:order val="3"/>
          <c:tx>
            <c:v>500 NTU</c:v>
          </c:tx>
          <c:xVal>
            <c:numRef>
              <c:f>'[mean turbidity.xlsx]Sheet1'!$B$55:$B$63</c:f>
              <c:numCache>
                <c:formatCode>General</c:formatCode>
                <c:ptCount val="9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</c:numCache>
            </c:numRef>
          </c:xVal>
          <c:yVal>
            <c:numRef>
              <c:f>'[mean turbidity.xlsx]Sheet1'!$C$55:$C$63</c:f>
              <c:numCache>
                <c:formatCode>General</c:formatCode>
                <c:ptCount val="9"/>
                <c:pt idx="0">
                  <c:v>6.396999999999998</c:v>
                </c:pt>
                <c:pt idx="1">
                  <c:v>3.901</c:v>
                </c:pt>
                <c:pt idx="2">
                  <c:v>3.123</c:v>
                </c:pt>
                <c:pt idx="3">
                  <c:v>3.486</c:v>
                </c:pt>
                <c:pt idx="4">
                  <c:v>2.566</c:v>
                </c:pt>
                <c:pt idx="5">
                  <c:v>2.635</c:v>
                </c:pt>
                <c:pt idx="6">
                  <c:v>2.786</c:v>
                </c:pt>
                <c:pt idx="7">
                  <c:v>2.297</c:v>
                </c:pt>
                <c:pt idx="8">
                  <c:v>2.467</c:v>
                </c:pt>
              </c:numCache>
            </c:numRef>
          </c:yVal>
          <c:smooth val="1"/>
        </c:ser>
        <c:axId val="485879976"/>
        <c:axId val="596468088"/>
      </c:scatterChart>
      <c:valAx>
        <c:axId val="4858799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Alum dose (mg/L)</a:t>
                </a:r>
              </a:p>
            </c:rich>
          </c:tx>
          <c:layout/>
        </c:title>
        <c:numFmt formatCode="General" sourceLinked="1"/>
        <c:tickLblPos val="nextTo"/>
        <c:crossAx val="596468088"/>
        <c:crosses val="autoZero"/>
        <c:crossBetween val="midCat"/>
      </c:valAx>
      <c:valAx>
        <c:axId val="59646808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Turbidity (NTU)</a:t>
                </a:r>
              </a:p>
            </c:rich>
          </c:tx>
          <c:layout/>
        </c:title>
        <c:numFmt formatCode="General" sourceLinked="1"/>
        <c:tickLblPos val="nextTo"/>
        <c:crossAx val="48587997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EEC6-99A9-8C43-8C2F-18D6D4DCF210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5B1B0-8BA5-F14A-B354-72B694ABF1E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100 NTU </a:t>
            </a:r>
            <a:r>
              <a:rPr lang="en-US" dirty="0" err="1" smtClean="0"/>
              <a:t>experiement</a:t>
            </a:r>
            <a:r>
              <a:rPr lang="en-US" baseline="0" dirty="0" smtClean="0"/>
              <a:t> @ 1</a:t>
            </a:r>
            <a:r>
              <a:rPr lang="en-US" baseline="30000" dirty="0" smtClean="0"/>
              <a:t>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flocculator</a:t>
            </a:r>
            <a:r>
              <a:rPr lang="en-US" baseline="0" dirty="0" smtClean="0"/>
              <a:t> length.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73F00-CBF5-CD4C-995B-1B238A3FA97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r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93D51FF2-0048-A245-AC78-71284B65C433}" type="datetimeFigureOut">
              <a:rPr lang="fr-FR" smtClean="0"/>
              <a:pPr/>
              <a:t>8/04/10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46B2926-308E-0343-A707-79C268674580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???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Tube </a:t>
            </a:r>
            <a:r>
              <a:rPr lang="en-US" sz="5400" dirty="0" err="1" smtClean="0"/>
              <a:t>Floc</a:t>
            </a:r>
            <a:r>
              <a:rPr lang="en-US" sz="5400" dirty="0" smtClean="0"/>
              <a:t> Experiments</a:t>
            </a:r>
            <a:endParaRPr lang="en-US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Final presentation Fall 2009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1905000" y="5486400"/>
            <a:ext cx="2209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FFFF"/>
                </a:solidFill>
                <a:latin typeface="Lucida Sans Unicode (Corps)" charset="0"/>
                <a:ea typeface="Lucida Sans Unicode (Corps)" charset="0"/>
                <a:cs typeface="Lucida Sans Unicode (Corps)" charset="0"/>
              </a:rPr>
              <a:t>Laura</a:t>
            </a:r>
            <a:r>
              <a:rPr lang="en-US" sz="2500" dirty="0" smtClean="0">
                <a:solidFill>
                  <a:srgbClr val="FFFFFF"/>
                </a:solidFill>
                <a:ea typeface="ヒラギノ角ゴ Pro W3" pitchFamily="-106" charset="-128"/>
                <a:cs typeface="ヒラギノ角ゴ Pro W3" pitchFamily="-106" charset="-128"/>
              </a:rPr>
              <a:t> Floyd</a:t>
            </a:r>
          </a:p>
          <a:p>
            <a:r>
              <a:rPr lang="en-US" sz="2500" dirty="0" smtClean="0">
                <a:solidFill>
                  <a:srgbClr val="FFFFFF"/>
                </a:solidFill>
                <a:ea typeface="ヒラギノ角ゴ Pro W3" pitchFamily="-106" charset="-128"/>
                <a:cs typeface="ヒラギノ角ゴ Pro W3" pitchFamily="-106" charset="-128"/>
              </a:rPr>
              <a:t>Tami Chung</a:t>
            </a:r>
          </a:p>
          <a:p>
            <a:r>
              <a:rPr lang="en-US" sz="2500" dirty="0" smtClean="0">
                <a:solidFill>
                  <a:srgbClr val="FFFFFF"/>
                </a:solidFill>
                <a:ea typeface="ヒラギノ角ゴ Pro W3" pitchFamily="-106" charset="-128"/>
                <a:cs typeface="ヒラギノ角ゴ Pro W3" pitchFamily="-106" charset="-128"/>
              </a:rPr>
              <a:t>Sophie </a:t>
            </a:r>
            <a:r>
              <a:rPr lang="en-US" sz="2500" dirty="0" err="1" smtClean="0">
                <a:solidFill>
                  <a:srgbClr val="FFFFFF"/>
                </a:solidFill>
                <a:ea typeface="ヒラギノ角ゴ Pro W3" pitchFamily="-106" charset="-128"/>
                <a:cs typeface="ヒラギノ角ゴ Pro W3" pitchFamily="-106" charset="-128"/>
              </a:rPr>
              <a:t>Bernat</a:t>
            </a:r>
            <a:endParaRPr lang="en-US" sz="2500" dirty="0" smtClean="0">
              <a:solidFill>
                <a:srgbClr val="FFFFFF"/>
              </a:solidFill>
              <a:ea typeface="ヒラギノ角ゴ Pro W3" pitchFamily="-106" charset="-128"/>
              <a:cs typeface="ヒラギノ角ゴ Pro W3" pitchFamily="-106" charset="-128"/>
            </a:endParaRP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572000" y="5791200"/>
            <a:ext cx="2438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500" dirty="0" smtClean="0">
                <a:solidFill>
                  <a:schemeClr val="bg1"/>
                </a:solidFill>
              </a:rPr>
              <a:t>Alex </a:t>
            </a:r>
            <a:r>
              <a:rPr lang="fr-FR" sz="2500" dirty="0" err="1" smtClean="0">
                <a:solidFill>
                  <a:schemeClr val="bg1"/>
                </a:solidFill>
              </a:rPr>
              <a:t>O’Connell</a:t>
            </a:r>
            <a:endParaRPr lang="fr-FR" sz="25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fr-FR" sz="2500" dirty="0" smtClean="0">
                <a:solidFill>
                  <a:schemeClr val="bg1"/>
                </a:solidFill>
              </a:rPr>
              <a:t>Dali Sun</a:t>
            </a:r>
            <a:endParaRPr lang="fr-FR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Varying Alum Dose and </a:t>
            </a:r>
            <a:r>
              <a:rPr lang="en-US" dirty="0" err="1" smtClean="0"/>
              <a:t>Flocculator</a:t>
            </a:r>
            <a:r>
              <a:rPr lang="en-US" dirty="0" smtClean="0"/>
              <a:t> Length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Goal: </a:t>
            </a:r>
            <a:r>
              <a:rPr lang="en-US" dirty="0" smtClean="0"/>
              <a:t>To determine the effect of alum dosage and </a:t>
            </a:r>
            <a:r>
              <a:rPr lang="en-US" dirty="0" err="1" smtClean="0"/>
              <a:t>flocculator</a:t>
            </a:r>
            <a:r>
              <a:rPr lang="en-US" dirty="0" smtClean="0"/>
              <a:t> length on tube flocculation.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Varied alum dosage (increasing by constant increments)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Applied the set alum dosages to three different </a:t>
            </a:r>
            <a:r>
              <a:rPr lang="en-US" dirty="0" err="1" smtClean="0"/>
              <a:t>flocculator</a:t>
            </a:r>
            <a:r>
              <a:rPr lang="en-US" dirty="0" smtClean="0"/>
              <a:t> lengths.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Residual Turbidity vs. Sedimentation Velocity</a:t>
            </a:r>
            <a:endParaRPr lang="en-US" dirty="0"/>
          </a:p>
        </p:txBody>
      </p:sp>
      <p:pic>
        <p:nvPicPr>
          <p:cNvPr id="4" name="Content Placeholder 3" descr="100NTULength1_RisidualTurbidity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065" r="-2332"/>
          <a:stretch>
            <a:fillRect/>
          </a:stretch>
        </p:blipFill>
        <p:spPr>
          <a:xfrm>
            <a:off x="0" y="1447800"/>
            <a:ext cx="5867400" cy="4858858"/>
          </a:xfrm>
        </p:spPr>
      </p:pic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6096000" y="2514600"/>
          <a:ext cx="2667000" cy="356616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295400"/>
                <a:gridCol w="1371600"/>
              </a:tblGrid>
              <a:tr h="242711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Alum</a:t>
                      </a:r>
                      <a:r>
                        <a:rPr lang="fr-FR" dirty="0" smtClean="0"/>
                        <a:t> Dose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Residual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Turbidity</a:t>
                      </a:r>
                      <a:endParaRPr lang="fr-FR" dirty="0"/>
                    </a:p>
                  </a:txBody>
                  <a:tcPr/>
                </a:tc>
              </a:tr>
              <a:tr h="242711">
                <a:tc>
                  <a:txBody>
                    <a:bodyPr/>
                    <a:lstStyle/>
                    <a:p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2.663</a:t>
                      </a:r>
                      <a:endParaRPr lang="fr-FR" dirty="0"/>
                    </a:p>
                  </a:txBody>
                  <a:tcPr/>
                </a:tc>
              </a:tr>
              <a:tr h="242711">
                <a:tc>
                  <a:txBody>
                    <a:bodyPr/>
                    <a:lstStyle/>
                    <a:p>
                      <a:r>
                        <a:rPr lang="fr-FR" dirty="0" smtClean="0"/>
                        <a:t>25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1.755</a:t>
                      </a:r>
                      <a:endParaRPr lang="fr-FR" dirty="0"/>
                    </a:p>
                  </a:txBody>
                  <a:tcPr/>
                </a:tc>
              </a:tr>
              <a:tr h="242711">
                <a:tc>
                  <a:txBody>
                    <a:bodyPr/>
                    <a:lstStyle/>
                    <a:p>
                      <a:r>
                        <a:rPr lang="fr-FR" dirty="0" smtClean="0"/>
                        <a:t>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1.81</a:t>
                      </a:r>
                      <a:endParaRPr lang="fr-FR" dirty="0"/>
                    </a:p>
                  </a:txBody>
                  <a:tcPr/>
                </a:tc>
              </a:tr>
              <a:tr h="242711">
                <a:tc>
                  <a:txBody>
                    <a:bodyPr/>
                    <a:lstStyle/>
                    <a:p>
                      <a:r>
                        <a:rPr lang="fr-FR" dirty="0" smtClean="0"/>
                        <a:t>35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1.497</a:t>
                      </a:r>
                      <a:endParaRPr lang="fr-FR" dirty="0"/>
                    </a:p>
                  </a:txBody>
                  <a:tcPr/>
                </a:tc>
              </a:tr>
              <a:tr h="242711">
                <a:tc>
                  <a:txBody>
                    <a:bodyPr/>
                    <a:lstStyle/>
                    <a:p>
                      <a:r>
                        <a:rPr lang="fr-FR" dirty="0" smtClean="0"/>
                        <a:t>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1.437</a:t>
                      </a:r>
                      <a:endParaRPr lang="fr-FR" dirty="0"/>
                    </a:p>
                  </a:txBody>
                  <a:tcPr/>
                </a:tc>
              </a:tr>
              <a:tr h="242711">
                <a:tc>
                  <a:txBody>
                    <a:bodyPr/>
                    <a:lstStyle/>
                    <a:p>
                      <a:r>
                        <a:rPr lang="fr-FR" dirty="0" smtClean="0"/>
                        <a:t>45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1.413</a:t>
                      </a:r>
                      <a:endParaRPr lang="fr-FR" dirty="0"/>
                    </a:p>
                  </a:txBody>
                  <a:tcPr/>
                </a:tc>
              </a:tr>
              <a:tr h="242711">
                <a:tc>
                  <a:txBody>
                    <a:bodyPr/>
                    <a:lstStyle/>
                    <a:p>
                      <a:r>
                        <a:rPr lang="fr-FR" dirty="0" smtClean="0"/>
                        <a:t>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1.325</a:t>
                      </a:r>
                      <a:endParaRPr lang="fr-FR" dirty="0"/>
                    </a:p>
                  </a:txBody>
                  <a:tcPr/>
                </a:tc>
              </a:tr>
              <a:tr h="242711">
                <a:tc>
                  <a:txBody>
                    <a:bodyPr/>
                    <a:lstStyle/>
                    <a:p>
                      <a:r>
                        <a:rPr lang="fr-FR" dirty="0" smtClean="0"/>
                        <a:t>55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0.984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Gamma PDF graph</a:t>
            </a:r>
            <a:endParaRPr lang="en-US" dirty="0"/>
          </a:p>
        </p:txBody>
      </p:sp>
      <p:pic>
        <p:nvPicPr>
          <p:cNvPr id="4" name="Content Placeholder 3" descr="100NTULength1_GammaPDF-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64" t="3822" r="-18364"/>
          <a:stretch>
            <a:fillRect/>
          </a:stretch>
        </p:blipFill>
        <p:spPr>
          <a:xfrm>
            <a:off x="137998" y="2171111"/>
            <a:ext cx="8548802" cy="3973136"/>
          </a:xfrm>
        </p:spPr>
      </p:pic>
      <p:sp>
        <p:nvSpPr>
          <p:cNvPr id="5" name="Left-Right Arrow 4"/>
          <p:cNvSpPr/>
          <p:nvPr/>
        </p:nvSpPr>
        <p:spPr>
          <a:xfrm>
            <a:off x="4504835" y="4809012"/>
            <a:ext cx="542751" cy="173689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cap="all" dirty="0">
              <a:ln>
                <a:solidFill>
                  <a:schemeClr val="accent2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 of length of the </a:t>
            </a:r>
            <a:r>
              <a:rPr lang="en-US" dirty="0" err="1" smtClean="0"/>
              <a:t>flocculator</a:t>
            </a:r>
            <a:r>
              <a:rPr lang="en-US" dirty="0" smtClean="0"/>
              <a:t> on residual turbidity: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 err="1" smtClean="0"/>
              <a:t>Results</a:t>
            </a:r>
            <a:endParaRPr lang="fr-FR" sz="4800" dirty="0"/>
          </a:p>
        </p:txBody>
      </p:sp>
      <p:graphicFrame>
        <p:nvGraphicFramePr>
          <p:cNvPr id="7" name="Graphique 6"/>
          <p:cNvGraphicFramePr/>
          <p:nvPr/>
        </p:nvGraphicFramePr>
        <p:xfrm>
          <a:off x="4572000" y="2438400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1"/>
          <p:cNvGraphicFramePr/>
          <p:nvPr/>
        </p:nvGraphicFramePr>
        <p:xfrm>
          <a:off x="0" y="2438400"/>
          <a:ext cx="47244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contenu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 of length of the </a:t>
            </a:r>
            <a:r>
              <a:rPr lang="en-US" dirty="0" err="1" smtClean="0"/>
              <a:t>flocculator</a:t>
            </a:r>
            <a:r>
              <a:rPr lang="en-US" dirty="0" smtClean="0"/>
              <a:t> on residual turbidity: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Results</a:t>
            </a:r>
            <a:endParaRPr lang="fr-FR" dirty="0"/>
          </a:p>
        </p:txBody>
      </p:sp>
      <p:pic>
        <p:nvPicPr>
          <p:cNvPr id="25" name="Image 24" descr="p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735574"/>
            <a:ext cx="4343400" cy="979264"/>
          </a:xfrm>
          <a:prstGeom prst="rect">
            <a:avLst/>
          </a:prstGeom>
        </p:spPr>
      </p:pic>
      <p:graphicFrame>
        <p:nvGraphicFramePr>
          <p:cNvPr id="26" name="Chart 1"/>
          <p:cNvGraphicFramePr/>
          <p:nvPr/>
        </p:nvGraphicFramePr>
        <p:xfrm>
          <a:off x="0" y="2438400"/>
          <a:ext cx="5181600" cy="3568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Image 6" descr="collision potenti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4495800"/>
            <a:ext cx="1661079" cy="1038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 of length of the </a:t>
            </a:r>
            <a:r>
              <a:rPr lang="en-US" dirty="0" err="1" smtClean="0"/>
              <a:t>flocculator</a:t>
            </a:r>
            <a:r>
              <a:rPr lang="en-US" dirty="0" smtClean="0"/>
              <a:t> on residual turbidity: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Results</a:t>
            </a:r>
            <a:endParaRPr lang="fr-FR" dirty="0"/>
          </a:p>
        </p:txBody>
      </p:sp>
      <p:graphicFrame>
        <p:nvGraphicFramePr>
          <p:cNvPr id="4" name="Graphique 3"/>
          <p:cNvGraphicFramePr/>
          <p:nvPr/>
        </p:nvGraphicFramePr>
        <p:xfrm>
          <a:off x="228600" y="2578291"/>
          <a:ext cx="4876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4800600" y="2678668"/>
            <a:ext cx="3352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4"/>
              </a:buClr>
              <a:buSzPct val="100000"/>
              <a:buFont typeface="Courier New"/>
              <a:buChar char="o"/>
            </a:pPr>
            <a:r>
              <a:rPr lang="fr-FR" dirty="0" smtClean="0"/>
              <a:t> Break up flocs</a:t>
            </a:r>
          </a:p>
          <a:p>
            <a:pPr>
              <a:buClr>
                <a:schemeClr val="accent5"/>
              </a:buClr>
              <a:buSzPct val="100000"/>
              <a:buFont typeface="Lucida Grande"/>
              <a:buChar char="▸"/>
            </a:pPr>
            <a:endParaRPr lang="fr-FR" dirty="0" smtClean="0"/>
          </a:p>
          <a:p>
            <a:pPr>
              <a:buClr>
                <a:schemeClr val="accent5"/>
              </a:buClr>
              <a:buSzPct val="100000"/>
            </a:pPr>
            <a:endParaRPr lang="fr-FR" dirty="0" smtClean="0"/>
          </a:p>
          <a:p>
            <a:pPr>
              <a:buClr>
                <a:schemeClr val="accent5"/>
              </a:buClr>
              <a:buSzPct val="100000"/>
              <a:buFont typeface="Lucida Grande"/>
              <a:buChar char="▸"/>
            </a:pPr>
            <a:endParaRPr lang="fr-FR" dirty="0" smtClean="0"/>
          </a:p>
          <a:p>
            <a:pPr>
              <a:buClr>
                <a:schemeClr val="accent5"/>
              </a:buClr>
              <a:buSzPct val="100000"/>
              <a:buFont typeface="Lucida Grande"/>
              <a:buChar char="▸"/>
            </a:pPr>
            <a:endParaRPr lang="fr-FR" dirty="0" smtClean="0"/>
          </a:p>
          <a:p>
            <a:pPr>
              <a:buClr>
                <a:schemeClr val="accent5"/>
              </a:buClr>
              <a:buSzPct val="100000"/>
              <a:buFont typeface="Lucida Grande"/>
              <a:buChar char="▸"/>
            </a:pPr>
            <a:endParaRPr lang="fr-FR" dirty="0" smtClean="0"/>
          </a:p>
          <a:p>
            <a:pPr>
              <a:buClr>
                <a:schemeClr val="accent5"/>
              </a:buClr>
              <a:buSzPct val="100000"/>
              <a:buFont typeface="Lucida Grande"/>
              <a:buChar char="▸"/>
            </a:pPr>
            <a:endParaRPr lang="fr-FR" dirty="0" smtClean="0"/>
          </a:p>
          <a:p>
            <a:pPr>
              <a:buClr>
                <a:schemeClr val="accent5"/>
              </a:buClr>
              <a:buSzPct val="100000"/>
            </a:pPr>
            <a:endParaRPr lang="fr-FR" dirty="0" smtClean="0"/>
          </a:p>
          <a:p>
            <a:pPr>
              <a:buClr>
                <a:schemeClr val="accent5"/>
              </a:buClr>
              <a:buSzPct val="100000"/>
            </a:pPr>
            <a:endParaRPr lang="fr-FR" dirty="0" smtClean="0"/>
          </a:p>
          <a:p>
            <a:pPr>
              <a:buClr>
                <a:schemeClr val="accent4"/>
              </a:buClr>
              <a:buSzPct val="100000"/>
              <a:buFont typeface="Courier New"/>
              <a:buChar char="o"/>
            </a:pPr>
            <a:r>
              <a:rPr lang="fr-FR" dirty="0" smtClean="0"/>
              <a:t> </a:t>
            </a:r>
            <a:r>
              <a:rPr lang="fr-FR" dirty="0" err="1" smtClean="0"/>
              <a:t>Steady</a:t>
            </a:r>
            <a:r>
              <a:rPr lang="fr-FR" dirty="0" smtClean="0"/>
              <a:t> state</a:t>
            </a:r>
          </a:p>
          <a:p>
            <a:pPr>
              <a:buClr>
                <a:schemeClr val="accent4"/>
              </a:buClr>
              <a:buSzPct val="100000"/>
            </a:pPr>
            <a:endParaRPr lang="fr-FR" dirty="0" smtClean="0"/>
          </a:p>
          <a:p>
            <a:pPr lvl="1">
              <a:buClr>
                <a:schemeClr val="accent4"/>
              </a:buClr>
              <a:buSzPct val="100000"/>
              <a:buFont typeface="Wingdings" charset="2"/>
              <a:buChar char="Ø"/>
            </a:pPr>
            <a:r>
              <a:rPr lang="fr-FR" dirty="0" smtClean="0"/>
              <a:t> Floc size </a:t>
            </a:r>
            <a:r>
              <a:rPr lang="fr-FR" dirty="0" err="1" smtClean="0"/>
              <a:t>disribution</a:t>
            </a:r>
            <a:r>
              <a:rPr lang="fr-FR" dirty="0" smtClean="0"/>
              <a:t> constant  </a:t>
            </a:r>
          </a:p>
          <a:p>
            <a:pPr lvl="1">
              <a:buClr>
                <a:schemeClr val="accent4"/>
              </a:buClr>
              <a:buSzPct val="100000"/>
              <a:buFont typeface="Lucida Grande"/>
              <a:buChar char="▸"/>
            </a:pPr>
            <a:endParaRPr lang="fr-FR" dirty="0"/>
          </a:p>
        </p:txBody>
      </p:sp>
      <p:grpSp>
        <p:nvGrpSpPr>
          <p:cNvPr id="22" name="Grouper 21"/>
          <p:cNvGrpSpPr/>
          <p:nvPr/>
        </p:nvGrpSpPr>
        <p:grpSpPr>
          <a:xfrm>
            <a:off x="5638800" y="3191745"/>
            <a:ext cx="2263142" cy="1555358"/>
            <a:chOff x="5638800" y="2895600"/>
            <a:chExt cx="3048003" cy="2026919"/>
          </a:xfrm>
        </p:grpSpPr>
        <p:grpSp>
          <p:nvGrpSpPr>
            <p:cNvPr id="21" name="Grouper 20"/>
            <p:cNvGrpSpPr/>
            <p:nvPr/>
          </p:nvGrpSpPr>
          <p:grpSpPr>
            <a:xfrm>
              <a:off x="5638800" y="2895600"/>
              <a:ext cx="3048003" cy="2026919"/>
              <a:chOff x="5638800" y="2895600"/>
              <a:chExt cx="3048003" cy="2026919"/>
            </a:xfrm>
          </p:grpSpPr>
          <p:sp>
            <p:nvSpPr>
              <p:cNvPr id="10" name="Flèche vers la droite 9"/>
              <p:cNvSpPr/>
              <p:nvPr/>
            </p:nvSpPr>
            <p:spPr>
              <a:xfrm>
                <a:off x="7086602" y="3292567"/>
                <a:ext cx="1066800" cy="45720"/>
              </a:xfrm>
              <a:prstGeom prst="rightArrow">
                <a:avLst/>
              </a:prstGeom>
              <a:ln>
                <a:solidFill>
                  <a:srgbClr val="474B78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Flèche vers la droite 10"/>
              <p:cNvSpPr/>
              <p:nvPr/>
            </p:nvSpPr>
            <p:spPr>
              <a:xfrm>
                <a:off x="7086600" y="3751860"/>
                <a:ext cx="228600" cy="45719"/>
              </a:xfrm>
              <a:prstGeom prst="rightArrow">
                <a:avLst/>
              </a:prstGeom>
              <a:ln>
                <a:solidFill>
                  <a:srgbClr val="474B78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Flèche vers la droite 11"/>
              <p:cNvSpPr/>
              <p:nvPr/>
            </p:nvSpPr>
            <p:spPr>
              <a:xfrm>
                <a:off x="7086600" y="3505200"/>
                <a:ext cx="762000" cy="45719"/>
              </a:xfrm>
              <a:prstGeom prst="rightArrow">
                <a:avLst/>
              </a:prstGeom>
              <a:ln>
                <a:solidFill>
                  <a:srgbClr val="474B78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Flèche vers la droite 12"/>
              <p:cNvSpPr/>
              <p:nvPr/>
            </p:nvSpPr>
            <p:spPr>
              <a:xfrm>
                <a:off x="7086602" y="3078481"/>
                <a:ext cx="1295401" cy="45720"/>
              </a:xfrm>
              <a:prstGeom prst="rightArrow">
                <a:avLst/>
              </a:prstGeom>
              <a:ln>
                <a:solidFill>
                  <a:srgbClr val="474B78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Flèche vers la droite 13"/>
              <p:cNvSpPr/>
              <p:nvPr/>
            </p:nvSpPr>
            <p:spPr>
              <a:xfrm>
                <a:off x="7086602" y="2895600"/>
                <a:ext cx="1600201" cy="45720"/>
              </a:xfrm>
              <a:prstGeom prst="rightArrow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Flèche vers la droite 14"/>
              <p:cNvSpPr/>
              <p:nvPr/>
            </p:nvSpPr>
            <p:spPr>
              <a:xfrm flipH="1" flipV="1">
                <a:off x="6781800" y="3992878"/>
                <a:ext cx="304800" cy="45719"/>
              </a:xfrm>
              <a:prstGeom prst="rightArrow">
                <a:avLst/>
              </a:prstGeom>
              <a:ln>
                <a:solidFill>
                  <a:srgbClr val="474B78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Flèche vers la gauche 15"/>
              <p:cNvSpPr/>
              <p:nvPr/>
            </p:nvSpPr>
            <p:spPr>
              <a:xfrm>
                <a:off x="6417316" y="4194139"/>
                <a:ext cx="669284" cy="45719"/>
              </a:xfrm>
              <a:prstGeom prst="leftArrow">
                <a:avLst/>
              </a:prstGeom>
              <a:ln>
                <a:solidFill>
                  <a:srgbClr val="474B78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" name="Flèche vers la gauche 16"/>
              <p:cNvSpPr/>
              <p:nvPr/>
            </p:nvSpPr>
            <p:spPr>
              <a:xfrm>
                <a:off x="6096000" y="4419600"/>
                <a:ext cx="990600" cy="45719"/>
              </a:xfrm>
              <a:prstGeom prst="leftArrow">
                <a:avLst/>
              </a:prstGeom>
              <a:ln>
                <a:solidFill>
                  <a:srgbClr val="474B78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" name="Flèche vers la gauche 17"/>
              <p:cNvSpPr/>
              <p:nvPr/>
            </p:nvSpPr>
            <p:spPr>
              <a:xfrm>
                <a:off x="5867400" y="4648200"/>
                <a:ext cx="1219200" cy="45719"/>
              </a:xfrm>
              <a:prstGeom prst="leftArrow">
                <a:avLst/>
              </a:prstGeom>
              <a:ln>
                <a:solidFill>
                  <a:srgbClr val="474B78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" name="Flèche vers la gauche 18"/>
              <p:cNvSpPr/>
              <p:nvPr/>
            </p:nvSpPr>
            <p:spPr>
              <a:xfrm>
                <a:off x="5638800" y="4876800"/>
                <a:ext cx="1447800" cy="45719"/>
              </a:xfrm>
              <a:prstGeom prst="leftArrow">
                <a:avLst/>
              </a:prstGeom>
              <a:ln>
                <a:solidFill>
                  <a:srgbClr val="474B78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9" name="Grouper 8"/>
            <p:cNvGrpSpPr/>
            <p:nvPr/>
          </p:nvGrpSpPr>
          <p:grpSpPr>
            <a:xfrm>
              <a:off x="6400800" y="3212910"/>
              <a:ext cx="1371600" cy="1435290"/>
              <a:chOff x="5867400" y="3035491"/>
              <a:chExt cx="1933575" cy="1905000"/>
            </a:xfrm>
          </p:grpSpPr>
          <p:pic>
            <p:nvPicPr>
              <p:cNvPr id="7" name="Picture 2457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6105525" y="3035491"/>
                <a:ext cx="1695450" cy="125730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</p:spPr>
          </p:pic>
          <p:pic>
            <p:nvPicPr>
              <p:cNvPr id="8" name="Picture 2458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5867400" y="3645091"/>
                <a:ext cx="1933575" cy="129540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 of the alum dose on flocculation: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Results</a:t>
            </a:r>
            <a:endParaRPr lang="fr-FR" dirty="0"/>
          </a:p>
        </p:txBody>
      </p:sp>
      <p:graphicFrame>
        <p:nvGraphicFramePr>
          <p:cNvPr id="4" name="Graphique 3"/>
          <p:cNvGraphicFramePr/>
          <p:nvPr/>
        </p:nvGraphicFramePr>
        <p:xfrm>
          <a:off x="1485900" y="2057400"/>
          <a:ext cx="6172200" cy="414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 of the alum dose on flocculation: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Results</a:t>
            </a:r>
            <a:endParaRPr lang="fr-FR" dirty="0"/>
          </a:p>
        </p:txBody>
      </p:sp>
      <p:graphicFrame>
        <p:nvGraphicFramePr>
          <p:cNvPr id="4" name="Graphique 3"/>
          <p:cNvGraphicFramePr/>
          <p:nvPr/>
        </p:nvGraphicFramePr>
        <p:xfrm>
          <a:off x="228600" y="2133599"/>
          <a:ext cx="5029200" cy="3645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562600" y="3813467"/>
          <a:ext cx="3124200" cy="1944904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057400"/>
                <a:gridCol w="1066800"/>
              </a:tblGrid>
              <a:tr h="481864">
                <a:tc>
                  <a:txBody>
                    <a:bodyPr/>
                    <a:lstStyle/>
                    <a:p>
                      <a:r>
                        <a:rPr lang="fr-FR" dirty="0" smtClean="0"/>
                        <a:t>Influent </a:t>
                      </a:r>
                      <a:r>
                        <a:rPr lang="fr-FR" dirty="0" err="1" smtClean="0"/>
                        <a:t>Turbidity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pC</a:t>
                      </a:r>
                      <a:r>
                        <a:rPr lang="fr-FR" dirty="0" smtClean="0"/>
                        <a:t>*</a:t>
                      </a:r>
                      <a:endParaRPr lang="fr-FR" dirty="0"/>
                    </a:p>
                  </a:txBody>
                  <a:tcPr/>
                </a:tc>
              </a:tr>
              <a:tr h="312897">
                <a:tc>
                  <a:txBody>
                    <a:bodyPr/>
                    <a:lstStyle/>
                    <a:p>
                      <a:r>
                        <a:rPr lang="fr-FR" dirty="0" smtClean="0"/>
                        <a:t>5 NTU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0.38</a:t>
                      </a:r>
                      <a:endParaRPr lang="fr-FR" dirty="0"/>
                    </a:p>
                  </a:txBody>
                  <a:tcPr/>
                </a:tc>
              </a:tr>
              <a:tr h="312897">
                <a:tc>
                  <a:txBody>
                    <a:bodyPr/>
                    <a:lstStyle/>
                    <a:p>
                      <a:r>
                        <a:rPr lang="fr-FR" dirty="0" smtClean="0"/>
                        <a:t>25 NTU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0.99</a:t>
                      </a:r>
                      <a:endParaRPr lang="fr-FR" dirty="0"/>
                    </a:p>
                  </a:txBody>
                  <a:tcPr/>
                </a:tc>
              </a:tr>
              <a:tr h="312897">
                <a:tc>
                  <a:txBody>
                    <a:bodyPr/>
                    <a:lstStyle/>
                    <a:p>
                      <a:r>
                        <a:rPr lang="fr-FR" dirty="0" smtClean="0"/>
                        <a:t>100 NTU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1.84</a:t>
                      </a:r>
                      <a:endParaRPr lang="fr-FR" dirty="0"/>
                    </a:p>
                  </a:txBody>
                  <a:tcPr/>
                </a:tc>
              </a:tr>
              <a:tr h="312897">
                <a:tc>
                  <a:txBody>
                    <a:bodyPr/>
                    <a:lstStyle/>
                    <a:p>
                      <a:r>
                        <a:rPr lang="fr-FR" dirty="0" smtClean="0"/>
                        <a:t>500 NTU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2.16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Conclusions…What We Know So Far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Extending </a:t>
            </a:r>
            <a:r>
              <a:rPr lang="en-US" dirty="0" err="1" smtClean="0"/>
              <a:t>flocculator</a:t>
            </a:r>
            <a:r>
              <a:rPr lang="en-US" dirty="0" smtClean="0"/>
              <a:t> length appears to improve flocculation at low influent turbidities but has less of an effect at higher influent turbidities</a:t>
            </a:r>
          </a:p>
          <a:p>
            <a:endParaRPr lang="en-US" dirty="0" smtClean="0"/>
          </a:p>
          <a:p>
            <a:r>
              <a:rPr lang="en-US" dirty="0" smtClean="0"/>
              <a:t>Increasing alum dose improves flocculation initially but with diminishing returns as dose increases beyond a certain level</a:t>
            </a:r>
          </a:p>
          <a:p>
            <a:endParaRPr lang="en-US" dirty="0" smtClean="0"/>
          </a:p>
          <a:p>
            <a:r>
              <a:rPr lang="en-US" dirty="0" smtClean="0"/>
              <a:t>Results are preliminary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Complete our investigation of alum dose and </a:t>
            </a:r>
            <a:r>
              <a:rPr lang="en-US" dirty="0" err="1" smtClean="0"/>
              <a:t>flocculator</a:t>
            </a:r>
            <a:r>
              <a:rPr lang="en-US" dirty="0" smtClean="0"/>
              <a:t> length by collecting more data to fill in optimal alum dosages for the different influent turbidities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Begin investigating how pH affects flocculation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We Hope To Learn…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sz="3200" dirty="0" smtClean="0"/>
              <a:t>Introduction</a:t>
            </a:r>
          </a:p>
          <a:p>
            <a:endParaRPr lang="fr-FR" sz="3200" dirty="0" smtClean="0"/>
          </a:p>
          <a:p>
            <a:r>
              <a:rPr lang="fr-FR" sz="3200" dirty="0" smtClean="0"/>
              <a:t>Data </a:t>
            </a:r>
            <a:r>
              <a:rPr lang="fr-FR" sz="3200" dirty="0" err="1" smtClean="0"/>
              <a:t>analysis</a:t>
            </a:r>
            <a:endParaRPr lang="fr-FR" sz="3200" dirty="0" smtClean="0"/>
          </a:p>
          <a:p>
            <a:endParaRPr lang="fr-FR" sz="3200" dirty="0" smtClean="0"/>
          </a:p>
          <a:p>
            <a:r>
              <a:rPr lang="fr-FR" sz="3200" dirty="0" err="1" smtClean="0"/>
              <a:t>Results</a:t>
            </a:r>
            <a:r>
              <a:rPr lang="fr-FR" sz="3200" dirty="0" smtClean="0"/>
              <a:t> of </a:t>
            </a:r>
            <a:r>
              <a:rPr lang="fr-FR" sz="3200" dirty="0" err="1" smtClean="0"/>
              <a:t>our</a:t>
            </a:r>
            <a:r>
              <a:rPr lang="fr-FR" sz="3200" dirty="0" smtClean="0"/>
              <a:t> </a:t>
            </a:r>
            <a:r>
              <a:rPr lang="fr-FR" sz="3200" dirty="0" err="1" smtClean="0"/>
              <a:t>experiments</a:t>
            </a:r>
            <a:endParaRPr lang="fr-FR" sz="3200" dirty="0" smtClean="0"/>
          </a:p>
          <a:p>
            <a:pPr>
              <a:buNone/>
            </a:pPr>
            <a:endParaRPr lang="fr-FR" sz="3200" dirty="0" smtClean="0"/>
          </a:p>
          <a:p>
            <a:r>
              <a:rPr lang="fr-FR" sz="3200" dirty="0" smtClean="0"/>
              <a:t>Conclusion</a:t>
            </a:r>
            <a:endParaRPr lang="fr-FR" sz="3200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Table of Contents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7900" dirty="0" err="1" smtClean="0"/>
              <a:t>Thank</a:t>
            </a:r>
            <a:r>
              <a:rPr lang="fr-FR" sz="7900" dirty="0" smtClean="0"/>
              <a:t> </a:t>
            </a:r>
            <a:r>
              <a:rPr lang="fr-FR" sz="7900" dirty="0" err="1" smtClean="0"/>
              <a:t>you</a:t>
            </a:r>
            <a:r>
              <a:rPr lang="fr-FR" sz="7900" dirty="0" smtClean="0"/>
              <a:t> </a:t>
            </a:r>
            <a:endParaRPr lang="fr-FR" sz="7900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5000" dirty="0" smtClean="0"/>
              <a:t>Question ?</a:t>
            </a:r>
            <a:endParaRPr lang="fr-FR" sz="5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DSCN098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86000" y="228600"/>
              <a:ext cx="449580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err="1" smtClean="0">
                  <a:latin typeface="Times" pitchFamily="18" charset="0"/>
                </a:rPr>
                <a:t>FReTA</a:t>
              </a:r>
              <a:r>
                <a:rPr lang="en-US" sz="3600" dirty="0" smtClean="0">
                  <a:latin typeface="Times" pitchFamily="18" charset="0"/>
                </a:rPr>
                <a:t> Experimental Setup</a:t>
              </a:r>
              <a:r>
                <a:rPr lang="en-US" sz="2600" dirty="0" smtClean="0">
                  <a:latin typeface="Times" pitchFamily="18" charset="0"/>
                </a:rPr>
                <a:t>:</a:t>
              </a:r>
              <a:br>
                <a:rPr lang="en-US" sz="2600" dirty="0" smtClean="0">
                  <a:latin typeface="Times" pitchFamily="18" charset="0"/>
                </a:rPr>
              </a:br>
              <a:r>
                <a:rPr lang="en-US" sz="2000" dirty="0" smtClean="0">
                  <a:latin typeface="Times" pitchFamily="18" charset="0"/>
                </a:rPr>
                <a:t>The Equipment We Use to Analyze Flocculation </a:t>
              </a:r>
              <a:endParaRPr lang="en-US" sz="2000" dirty="0">
                <a:latin typeface="Times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27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242" y="161924"/>
            <a:ext cx="7163516" cy="5372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161924"/>
            <a:ext cx="3810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FF"/>
                </a:solidFill>
              </a:rPr>
              <a:t>Tube </a:t>
            </a:r>
            <a:r>
              <a:rPr lang="en-US" sz="3200" b="1" dirty="0" err="1" smtClean="0">
                <a:solidFill>
                  <a:srgbClr val="FFFFFF"/>
                </a:solidFill>
              </a:rPr>
              <a:t>Flocculator</a:t>
            </a:r>
            <a:endParaRPr lang="en-US" sz="3200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5534561"/>
            <a:ext cx="731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our current experiment, we are testing several different influent turbidities over a range of alum dosage and comparing the performance of flocculation over these ranges at different lengths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990600" y="4038600"/>
            <a:ext cx="22098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209801" y="2362200"/>
            <a:ext cx="3200400" cy="2895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209801" y="4114800"/>
            <a:ext cx="28956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1905000"/>
          <a:ext cx="815340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346200"/>
                <a:gridCol w="1346200"/>
                <a:gridCol w="1346200"/>
                <a:gridCol w="1346200"/>
                <a:gridCol w="134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Flocculator</a:t>
                      </a:r>
                      <a:r>
                        <a:rPr lang="en-US" sz="1800" dirty="0" smtClean="0"/>
                        <a:t> length(m)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NTU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 NTU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NTU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NTU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NTU</a:t>
                      </a:r>
                      <a:endParaRPr lang="en-US" dirty="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10-50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10-66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20-60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10-90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Increment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10-50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10-50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10-66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20-60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10-90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Increment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10-50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10-50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10-66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20-60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10-90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Increment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533400"/>
            <a:ext cx="7848600" cy="8683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Alum Dose Ranges (mg/L) and Increments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r>
              <a:rPr lang="fr-FR" sz="3200" dirty="0" smtClean="0"/>
              <a:t>Essential </a:t>
            </a:r>
            <a:r>
              <a:rPr lang="fr-FR" sz="3200" dirty="0" err="1" smtClean="0"/>
              <a:t>tool</a:t>
            </a:r>
            <a:r>
              <a:rPr lang="fr-FR" sz="3200" dirty="0" smtClean="0"/>
              <a:t> </a:t>
            </a:r>
            <a:r>
              <a:rPr lang="fr-FR" sz="3200" dirty="0" err="1" smtClean="0"/>
              <a:t>used</a:t>
            </a:r>
            <a:r>
              <a:rPr lang="fr-FR" sz="3200" dirty="0" smtClean="0"/>
              <a:t> for </a:t>
            </a:r>
            <a:r>
              <a:rPr lang="fr-FR" sz="3200" dirty="0" err="1" smtClean="0"/>
              <a:t>analyzing</a:t>
            </a:r>
            <a:r>
              <a:rPr lang="fr-FR" sz="3200" dirty="0" smtClean="0"/>
              <a:t> data</a:t>
            </a:r>
            <a:endParaRPr lang="fr-FR" sz="2800" dirty="0" smtClean="0"/>
          </a:p>
          <a:p>
            <a:pPr lvl="2"/>
            <a:r>
              <a:rPr lang="fr-FR" sz="2600" dirty="0" err="1" smtClean="0"/>
              <a:t>MathCad</a:t>
            </a:r>
            <a:endParaRPr lang="fr-FR" sz="26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5333" dirty="0" smtClean="0"/>
              <a:t>Data </a:t>
            </a:r>
            <a:r>
              <a:rPr lang="fr-FR" sz="5333" dirty="0" err="1" smtClean="0"/>
              <a:t>Analysis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b="40000"/>
          <a:stretch>
            <a:fillRect/>
          </a:stretch>
        </p:blipFill>
        <p:spPr bwMode="auto">
          <a:xfrm>
            <a:off x="838200" y="3048000"/>
            <a:ext cx="7620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err="1" smtClean="0"/>
              <a:t>MathCad</a:t>
            </a:r>
            <a:endParaRPr lang="en-US" dirty="0" smtClean="0"/>
          </a:p>
          <a:p>
            <a:pPr lvl="1"/>
            <a:r>
              <a:rPr lang="en-US" dirty="0" smtClean="0"/>
              <a:t>Processes data and presents graphs plotting important information needed for data analysis</a:t>
            </a:r>
          </a:p>
          <a:p>
            <a:pPr lvl="1">
              <a:buNone/>
            </a:pPr>
            <a:endParaRPr lang="en-US" sz="2800" dirty="0" smtClean="0"/>
          </a:p>
          <a:p>
            <a:r>
              <a:rPr lang="en-US" sz="2800" dirty="0" smtClean="0"/>
              <a:t>Main graphs we used for our experiment:</a:t>
            </a:r>
          </a:p>
          <a:p>
            <a:pPr lvl="1"/>
            <a:r>
              <a:rPr lang="en-US" dirty="0" smtClean="0"/>
              <a:t>Gamma PDF Graph</a:t>
            </a:r>
          </a:p>
          <a:p>
            <a:pPr lvl="1"/>
            <a:r>
              <a:rPr lang="en-US" dirty="0" smtClean="0"/>
              <a:t>Residual Turbidity Graph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 smtClean="0"/>
              <a:t>Data </a:t>
            </a:r>
            <a:r>
              <a:rPr lang="fr-FR" sz="4800" dirty="0" err="1" smtClean="0"/>
              <a:t>Analysis</a:t>
            </a:r>
            <a:endParaRPr lang="fr-FR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err="1" smtClean="0"/>
              <a:t>Obtaining</a:t>
            </a:r>
            <a:r>
              <a:rPr lang="fr-FR" dirty="0" smtClean="0"/>
              <a:t> the </a:t>
            </a:r>
            <a:r>
              <a:rPr lang="fr-FR" dirty="0" err="1" smtClean="0"/>
              <a:t>Residual</a:t>
            </a:r>
            <a:r>
              <a:rPr lang="fr-FR" dirty="0" smtClean="0"/>
              <a:t> </a:t>
            </a:r>
            <a:r>
              <a:rPr lang="fr-FR" dirty="0" err="1" smtClean="0"/>
              <a:t>Turbidity</a:t>
            </a:r>
            <a:r>
              <a:rPr lang="fr-FR" dirty="0" smtClean="0"/>
              <a:t> Graph…</a:t>
            </a:r>
            <a:br>
              <a:rPr lang="fr-FR" dirty="0" smtClean="0"/>
            </a:br>
            <a:endParaRPr lang="fr-FR" dirty="0"/>
          </a:p>
        </p:txBody>
      </p:sp>
      <p:graphicFrame>
        <p:nvGraphicFramePr>
          <p:cNvPr id="51202" name="Object 6"/>
          <p:cNvGraphicFramePr>
            <a:graphicFrameLocks noChangeAspect="1"/>
          </p:cNvGraphicFramePr>
          <p:nvPr/>
        </p:nvGraphicFramePr>
        <p:xfrm>
          <a:off x="334963" y="2667000"/>
          <a:ext cx="4237037" cy="3624555"/>
        </p:xfrm>
        <a:graphic>
          <a:graphicData uri="http://schemas.openxmlformats.org/presentationml/2006/ole">
            <p:oleObj spid="_x0000_s51202" name="Mathcad" r:id="rId3" imgW="6489700" imgH="5549900" progId="Mathcad">
              <p:link updateAutomatic="1"/>
            </p:oleObj>
          </a:graphicData>
        </a:graphic>
      </p:graphicFrame>
      <p:graphicFrame>
        <p:nvGraphicFramePr>
          <p:cNvPr id="51203" name="Object 5"/>
          <p:cNvGraphicFramePr>
            <a:graphicFrameLocks noChangeAspect="1"/>
          </p:cNvGraphicFramePr>
          <p:nvPr/>
        </p:nvGraphicFramePr>
        <p:xfrm>
          <a:off x="4465637" y="1417638"/>
          <a:ext cx="4678363" cy="3936442"/>
        </p:xfrm>
        <a:graphic>
          <a:graphicData uri="http://schemas.openxmlformats.org/presentationml/2006/ole">
            <p:oleObj spid="_x0000_s51203" name="Mathcad" r:id="rId3" imgW="6235700" imgH="5245100" progId="Mathcad">
              <p:link updateAutomatic="1"/>
            </p:oleObj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457199" y="1600200"/>
            <a:ext cx="400843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Arial"/>
              <a:buChar char="•"/>
            </a:pPr>
            <a:r>
              <a:rPr lang="en-US" sz="2100" dirty="0" smtClean="0"/>
              <a:t> Plot of Raw data: Turbidity vs. Sedimentation Velocity throughout experiment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789487" y="5260001"/>
            <a:ext cx="4354513" cy="1262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8000"/>
              </a:lnSpc>
              <a:buClr>
                <a:schemeClr val="accent1"/>
              </a:buClr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300" dirty="0" smtClean="0">
                <a:solidFill>
                  <a:srgbClr val="000080"/>
                </a:solidFill>
              </a:rPr>
              <a:t> </a:t>
            </a:r>
            <a:r>
              <a:rPr lang="en-US" sz="2100" dirty="0" smtClean="0"/>
              <a:t>Focusing on Residual Turbidity: Residual Turbidity vs. Sedimentation Velocity</a:t>
            </a:r>
            <a:endParaRPr lang="en-US" sz="2100" dirty="0"/>
          </a:p>
        </p:txBody>
      </p:sp>
      <p:sp>
        <p:nvSpPr>
          <p:cNvPr id="17" name="Rectangle 16"/>
          <p:cNvSpPr/>
          <p:nvPr/>
        </p:nvSpPr>
        <p:spPr>
          <a:xfrm>
            <a:off x="5943600" y="4495800"/>
            <a:ext cx="457200" cy="457200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avec flèche 18"/>
          <p:cNvCxnSpPr/>
          <p:nvPr/>
        </p:nvCxnSpPr>
        <p:spPr>
          <a:xfrm rot="10800000" flipV="1">
            <a:off x="4267200" y="4799499"/>
            <a:ext cx="1477961" cy="307001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7620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Obtaining</a:t>
            </a:r>
            <a:r>
              <a:rPr lang="fr-FR" dirty="0" smtClean="0"/>
              <a:t> the Gamma PDF Graph…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114800" y="1021121"/>
            <a:ext cx="457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Arial"/>
              <a:buChar char="•"/>
            </a:pPr>
            <a:r>
              <a:rPr lang="fr-FR" sz="2200" dirty="0" smtClean="0"/>
              <a:t> </a:t>
            </a:r>
            <a:r>
              <a:rPr lang="fr-FR" sz="2200" dirty="0" err="1" smtClean="0"/>
              <a:t>Probability</a:t>
            </a:r>
            <a:r>
              <a:rPr lang="fr-FR" sz="2200" dirty="0" smtClean="0"/>
              <a:t> distribution of the </a:t>
            </a:r>
            <a:r>
              <a:rPr lang="fr-FR" sz="2200" dirty="0" err="1" smtClean="0"/>
              <a:t>particle</a:t>
            </a:r>
            <a:r>
              <a:rPr lang="fr-FR" sz="2200" dirty="0" smtClean="0"/>
              <a:t> population </a:t>
            </a:r>
            <a:r>
              <a:rPr lang="fr-FR" sz="2200" dirty="0" err="1" smtClean="0"/>
              <a:t>with</a:t>
            </a:r>
            <a:r>
              <a:rPr lang="fr-FR" sz="2200" dirty="0" smtClean="0"/>
              <a:t> respect to Vs</a:t>
            </a:r>
          </a:p>
          <a:p>
            <a:endParaRPr lang="fr-FR" dirty="0"/>
          </a:p>
        </p:txBody>
      </p:sp>
      <p:graphicFrame>
        <p:nvGraphicFramePr>
          <p:cNvPr id="52226" name="Object 5"/>
          <p:cNvGraphicFramePr>
            <a:graphicFrameLocks noChangeAspect="1"/>
          </p:cNvGraphicFramePr>
          <p:nvPr/>
        </p:nvGraphicFramePr>
        <p:xfrm>
          <a:off x="16551" y="1021121"/>
          <a:ext cx="3336249" cy="2873016"/>
        </p:xfrm>
        <a:graphic>
          <a:graphicData uri="http://schemas.openxmlformats.org/presentationml/2006/ole">
            <p:oleObj spid="_x0000_s52226" name="Mathcad" r:id="rId3" imgW="5384800" imgH="4635500" progId="Mathcad">
              <p:link updateAutomatic="1"/>
            </p:oleObj>
          </a:graphicData>
        </a:graphic>
      </p:graphicFrame>
      <p:graphicFrame>
        <p:nvGraphicFramePr>
          <p:cNvPr id="52227" name="Object 6"/>
          <p:cNvGraphicFramePr>
            <a:graphicFrameLocks noChangeAspect="1"/>
          </p:cNvGraphicFramePr>
          <p:nvPr/>
        </p:nvGraphicFramePr>
        <p:xfrm>
          <a:off x="1169988" y="3741737"/>
          <a:ext cx="3706812" cy="2963863"/>
        </p:xfrm>
        <a:graphic>
          <a:graphicData uri="http://schemas.openxmlformats.org/presentationml/2006/ole">
            <p:oleObj spid="_x0000_s52227" name="Mathcad" r:id="rId3" imgW="5448300" imgH="4356100" progId="Mathcad">
              <p:link updateAutomatic="1"/>
            </p:oleObj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 t="4419"/>
          <a:stretch>
            <a:fillRect/>
          </a:stretch>
        </p:blipFill>
        <p:spPr bwMode="auto">
          <a:xfrm>
            <a:off x="4876800" y="2340968"/>
            <a:ext cx="4495799" cy="316565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11" name="Connecteur droit avec flèche 10"/>
          <p:cNvCxnSpPr/>
          <p:nvPr/>
        </p:nvCxnSpPr>
        <p:spPr>
          <a:xfrm rot="5400000">
            <a:off x="2623343" y="3547269"/>
            <a:ext cx="693737" cy="1588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4648200" y="4419600"/>
            <a:ext cx="1219200" cy="685800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assemblement">
  <a:themeElements>
    <a:clrScheme name="Rassemblement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assemblement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assemble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Rassemblement.thmx</Template>
  <TotalTime>761</TotalTime>
  <Words>586</Words>
  <Application>Microsoft Macintosh PowerPoint</Application>
  <PresentationFormat>Présentation à l'écran (4:3)</PresentationFormat>
  <Paragraphs>172</Paragraphs>
  <Slides>20</Slides>
  <Notes>1</Notes>
  <HiddenSlides>0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Liaisons</vt:lpstr>
      </vt:variant>
      <vt:variant>
        <vt:i4>4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Rassemblement</vt:lpstr>
      <vt:lpstr>???</vt:lpstr>
      <vt:lpstr>???</vt:lpstr>
      <vt:lpstr>???</vt:lpstr>
      <vt:lpstr>???</vt:lpstr>
      <vt:lpstr>Tube Floc Experiments</vt:lpstr>
      <vt:lpstr>Table of Contents</vt:lpstr>
      <vt:lpstr>Diapositive 3</vt:lpstr>
      <vt:lpstr>Diapositive 4</vt:lpstr>
      <vt:lpstr>Alum Dose Ranges (mg/L) and Increments  </vt:lpstr>
      <vt:lpstr>Data Analysis </vt:lpstr>
      <vt:lpstr>Data Analysis</vt:lpstr>
      <vt:lpstr>Obtaining the Residual Turbidity Graph… </vt:lpstr>
      <vt:lpstr>Obtaining the Gamma PDF Graph… </vt:lpstr>
      <vt:lpstr>Varying Alum Dose and Flocculator Length</vt:lpstr>
      <vt:lpstr>Residual Turbidity vs. Sedimentation Velocity</vt:lpstr>
      <vt:lpstr>Gamma PDF graph</vt:lpstr>
      <vt:lpstr>Results</vt:lpstr>
      <vt:lpstr>Results</vt:lpstr>
      <vt:lpstr>Results</vt:lpstr>
      <vt:lpstr>Results</vt:lpstr>
      <vt:lpstr>Results</vt:lpstr>
      <vt:lpstr>Conclusions…What We Know So Far</vt:lpstr>
      <vt:lpstr>What We Hope To Learn…</vt:lpstr>
      <vt:lpstr>Thank you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Sophie BERNAT</dc:creator>
  <cp:lastModifiedBy>Sophie BERNAT</cp:lastModifiedBy>
  <cp:revision>47</cp:revision>
  <dcterms:created xsi:type="dcterms:W3CDTF">2010-04-08T18:02:59Z</dcterms:created>
  <dcterms:modified xsi:type="dcterms:W3CDTF">2010-04-08T18:15:20Z</dcterms:modified>
</cp:coreProperties>
</file>