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19"/>
  </p:notesMasterIdLst>
  <p:sldIdLst>
    <p:sldId id="256" r:id="rId2"/>
    <p:sldId id="269" r:id="rId3"/>
    <p:sldId id="259" r:id="rId4"/>
    <p:sldId id="266" r:id="rId5"/>
    <p:sldId id="264" r:id="rId6"/>
    <p:sldId id="258" r:id="rId7"/>
    <p:sldId id="277" r:id="rId8"/>
    <p:sldId id="271" r:id="rId9"/>
    <p:sldId id="270" r:id="rId10"/>
    <p:sldId id="272" r:id="rId11"/>
    <p:sldId id="260" r:id="rId12"/>
    <p:sldId id="261" r:id="rId13"/>
    <p:sldId id="273" r:id="rId14"/>
    <p:sldId id="263" r:id="rId15"/>
    <p:sldId id="267" r:id="rId16"/>
    <p:sldId id="268" r:id="rId17"/>
    <p:sldId id="276"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72" autoAdjust="0"/>
    <p:restoredTop sz="94660"/>
  </p:normalViewPr>
  <p:slideViewPr>
    <p:cSldViewPr>
      <p:cViewPr>
        <p:scale>
          <a:sx n="75" d="100"/>
          <a:sy n="75" d="100"/>
        </p:scale>
        <p:origin x="-2514" y="-8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DF707EC4-C7B8-4541-8D9E-CB487106487F}" type="datetimeFigureOut">
              <a:rPr lang="en-US"/>
              <a:pPr>
                <a:defRPr/>
              </a:pPr>
              <a:t>12/23/2009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B1201385-1089-473C-80B3-B511CCE1C10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Minor head loss is pretty much insignificant. Intuitively you might think that if we had many more pipe diameters, and many more contractions, the minor losses might become important. However, when there are more contractions, velocity is less variable across the contraction. Since V</a:t>
            </a:r>
            <a:r>
              <a:rPr lang="en-US" baseline="-25000" smtClean="0"/>
              <a:t>2</a:t>
            </a:r>
            <a:r>
              <a:rPr lang="en-US" smtClean="0"/>
              <a:t> – V</a:t>
            </a:r>
            <a:r>
              <a:rPr lang="en-US" baseline="-25000" smtClean="0"/>
              <a:t>1</a:t>
            </a:r>
            <a:r>
              <a:rPr lang="en-US" smtClean="0"/>
              <a:t> is becomes much smaller, minor losses become smaller too. </a:t>
            </a:r>
          </a:p>
        </p:txBody>
      </p:sp>
      <p:sp>
        <p:nvSpPr>
          <p:cNvPr id="22532" name="Slide Number Placeholder 3"/>
          <p:cNvSpPr>
            <a:spLocks noGrp="1"/>
          </p:cNvSpPr>
          <p:nvPr>
            <p:ph type="sldNum" sz="quarter" idx="5"/>
          </p:nvPr>
        </p:nvSpPr>
        <p:spPr bwMode="auto">
          <a:noFill/>
          <a:ln>
            <a:miter lim="800000"/>
            <a:headEnd/>
            <a:tailEnd/>
          </a:ln>
        </p:spPr>
        <p:txBody>
          <a:bodyPr/>
          <a:lstStyle/>
          <a:p>
            <a:fld id="{D3B46147-3C0C-4DFB-99DD-A7B33DDB17F1}" type="slidenum">
              <a:rPr lang="en-US" smtClean="0"/>
              <a:pPr/>
              <a:t>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we assume that the contraction is efficient (we take inefficiencies into account in the minor loss term explained above). </a:t>
            </a:r>
          </a:p>
        </p:txBody>
      </p:sp>
      <p:sp>
        <p:nvSpPr>
          <p:cNvPr id="23556" name="Slide Number Placeholder 3"/>
          <p:cNvSpPr>
            <a:spLocks noGrp="1"/>
          </p:cNvSpPr>
          <p:nvPr>
            <p:ph type="sldNum" sz="quarter" idx="5"/>
          </p:nvPr>
        </p:nvSpPr>
        <p:spPr bwMode="auto">
          <a:noFill/>
          <a:ln>
            <a:miter lim="800000"/>
            <a:headEnd/>
            <a:tailEnd/>
          </a:ln>
        </p:spPr>
        <p:txBody>
          <a:bodyPr/>
          <a:lstStyle/>
          <a:p>
            <a:fld id="{2EA56103-3E58-46A6-8EAE-07C0DEEAAEED}" type="slidenum">
              <a:rPr lang="en-US" smtClean="0"/>
              <a:pPr/>
              <a:t>10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we’re showing a step tapered manifold using reducing couplings, since these are the easiest reducers to find. You’re actually looking at the bottom side because we want the ports to point towards the bottom of the sedimentation tank. Ideally we would use eccentric reducers, which would keep all the ports at the same level. </a:t>
            </a:r>
          </a:p>
        </p:txBody>
      </p:sp>
      <p:sp>
        <p:nvSpPr>
          <p:cNvPr id="24580" name="Slide Number Placeholder 3"/>
          <p:cNvSpPr>
            <a:spLocks noGrp="1"/>
          </p:cNvSpPr>
          <p:nvPr>
            <p:ph type="sldNum" sz="quarter" idx="5"/>
          </p:nvPr>
        </p:nvSpPr>
        <p:spPr bwMode="auto">
          <a:noFill/>
          <a:ln>
            <a:miter lim="800000"/>
            <a:headEnd/>
            <a:tailEnd/>
          </a:ln>
        </p:spPr>
        <p:txBody>
          <a:bodyPr/>
          <a:lstStyle/>
          <a:p>
            <a:fld id="{8AB4FEE2-B79E-4D0D-B231-07002C938055}" type="slidenum">
              <a:rPr lang="en-US" smtClean="0"/>
              <a:pPr/>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5" name="Rectangle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6" name="Rectangle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7" name="Rectangle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10" name="Rectangle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useBgFill="1">
        <p:nvSpPr>
          <p:cNvPr id="11" name="Rounded Rectangle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useBgFill="1">
        <p:nvSpPr>
          <p:cNvPr id="12" name="Rounded Rectangle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13" name="Rectangle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14" name="Rectangle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15" name="Rectangle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16" name="Rectangle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n-US" smtClean="0"/>
              <a:t>Click to edit Master title style</a:t>
            </a:r>
            <a:endParaRPr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7" name="Date Placeholder 27"/>
          <p:cNvSpPr>
            <a:spLocks noGrp="1"/>
          </p:cNvSpPr>
          <p:nvPr>
            <p:ph type="dt" sz="half" idx="10"/>
          </p:nvPr>
        </p:nvSpPr>
        <p:spPr>
          <a:xfrm>
            <a:off x="6705600" y="4206875"/>
            <a:ext cx="960438" cy="457200"/>
          </a:xfrm>
        </p:spPr>
        <p:txBody>
          <a:bodyPr/>
          <a:lstStyle>
            <a:lvl1pPr>
              <a:defRPr/>
            </a:lvl1pPr>
          </a:lstStyle>
          <a:p>
            <a:pPr>
              <a:defRPr/>
            </a:pPr>
            <a:fld id="{884B7718-A105-4BDA-964E-6219AC2AB157}" type="datetimeFigureOut">
              <a:rPr lang="en-US"/>
              <a:pPr>
                <a:defRPr/>
              </a:pPr>
              <a:t>12/23/2009</a:t>
            </a:fld>
            <a:endParaRPr lang="en-US"/>
          </a:p>
        </p:txBody>
      </p:sp>
      <p:sp>
        <p:nvSpPr>
          <p:cNvPr id="18" name="Footer Placeholder 16"/>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Slide Number Placeholder 28"/>
          <p:cNvSpPr>
            <a:spLocks noGrp="1"/>
          </p:cNvSpPr>
          <p:nvPr>
            <p:ph type="sldNum" sz="quarter" idx="12"/>
          </p:nvPr>
        </p:nvSpPr>
        <p:spPr>
          <a:xfrm>
            <a:off x="8320088" y="1588"/>
            <a:ext cx="747712" cy="365125"/>
          </a:xfrm>
        </p:spPr>
        <p:txBody>
          <a:bodyPr/>
          <a:lstStyle>
            <a:lvl1pPr>
              <a:defRPr>
                <a:solidFill>
                  <a:schemeClr val="bg1"/>
                </a:solidFill>
              </a:defRPr>
            </a:lvl1pPr>
          </a:lstStyle>
          <a:p>
            <a:pPr>
              <a:defRPr/>
            </a:pPr>
            <a:fld id="{DE7222BF-5F47-44B4-99A5-0C7BE8D6463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B0B79F6-DA23-471A-987C-CA98063CFAF0}" type="datetimeFigureOut">
              <a:rPr lang="en-US"/>
              <a:pPr>
                <a:defRPr/>
              </a:pPr>
              <a:t>12/23/2009</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F9363BA-93DE-4891-A237-B9BD07C548B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39982D6-20D2-49EA-A787-5F9EF35EE717}" type="datetimeFigureOut">
              <a:rPr lang="en-US"/>
              <a:pPr>
                <a:defRPr/>
              </a:pPr>
              <a:t>12/23/2009</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11E88C5-E981-4501-B5AF-1DFB4CA6753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0FD5429-D793-436A-8AA1-F30395254019}" type="datetimeFigureOut">
              <a:rPr lang="en-US"/>
              <a:pPr>
                <a:defRPr/>
              </a:pPr>
              <a:t>12/23/2009</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5ADC26AB-CBB4-484B-8654-1BAAE968DD8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099C7707-2A79-435C-B1EF-6B12E8E4B47C}" type="datetimeFigureOut">
              <a:rPr lang="en-US"/>
              <a:pPr>
                <a:defRPr/>
              </a:pPr>
              <a:t>12/23/2009</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D7B9BD8-58A8-43D8-B9BC-A30AD503203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2AB5DD73-D694-4158-A63A-C2E6B21101C2}" type="datetimeFigureOut">
              <a:rPr lang="en-US"/>
              <a:pPr>
                <a:defRPr/>
              </a:pPr>
              <a:t>12/23/2009</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4B90B67-7BF7-41FD-B911-3235D7505CB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lstStyle>
            <a:lvl1pPr>
              <a:defRPr sz="4000" b="0" i="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FDA2ECCF-41D0-45F1-A321-1EBC88ABFC5D}" type="datetimeFigureOut">
              <a:rPr lang="en-US"/>
              <a:pPr>
                <a:defRPr/>
              </a:pPr>
              <a:t>12/23/2009</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744B090F-7FD8-4C36-85F5-D5F92ACF29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smtClean="0"/>
              <a:t>Click to edit Master title style</a:t>
            </a:r>
            <a:endParaRPr lang="en-US"/>
          </a:p>
        </p:txBody>
      </p:sp>
      <p:sp>
        <p:nvSpPr>
          <p:cNvPr id="3" name="Date Placeholder 2"/>
          <p:cNvSpPr>
            <a:spLocks noGrp="1"/>
          </p:cNvSpPr>
          <p:nvPr>
            <p:ph type="dt" sz="half" idx="10"/>
          </p:nvPr>
        </p:nvSpPr>
        <p:spPr>
          <a:xfrm>
            <a:off x="6583363" y="612775"/>
            <a:ext cx="957262" cy="457200"/>
          </a:xfrm>
        </p:spPr>
        <p:txBody>
          <a:bodyPr/>
          <a:lstStyle>
            <a:lvl1pPr>
              <a:defRPr/>
            </a:lvl1pPr>
          </a:lstStyle>
          <a:p>
            <a:pPr>
              <a:defRPr/>
            </a:pPr>
            <a:fld id="{F755DB89-27B1-4151-BAF9-1C7783E0C555}" type="datetimeFigureOut">
              <a:rPr lang="en-US"/>
              <a:pPr>
                <a:defRPr/>
              </a:pPr>
              <a:t>12/23/2009</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05C61916-D3F7-4551-B102-AC415FFD8A3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C7A804BE-9145-4981-A63B-DC5989B55280}" type="datetimeFigureOut">
              <a:rPr lang="en-US"/>
              <a:pPr>
                <a:defRPr/>
              </a:pPr>
              <a:t>12/23/2009</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52659E5F-B8DB-4747-9605-3DF3A0026D3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lang="en-US" smtClean="0"/>
              <a:t>Click to edit Master title style</a:t>
            </a:r>
            <a:endParaRPr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D48F7948-04E0-419B-8ADF-43153C964DFE}" type="datetimeFigureOut">
              <a:rPr lang="en-US"/>
              <a:pPr>
                <a:defRPr/>
              </a:pPr>
              <a:t>12/23/2009</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EB4BFA0-EC9B-4646-8383-C03CEA7D784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A13C75B5-E4CD-4298-8A0C-463EBB3EE19C}" type="datetimeFigureOut">
              <a:rPr lang="en-US"/>
              <a:pPr>
                <a:defRPr/>
              </a:pPr>
              <a:t>12/23/2009</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7AF9315-CFE8-48EE-9235-C72991677EA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29" name="Rectangle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30" name="Rectangle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31" name="Rectangle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32" name="Rectangle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useBgFill="1">
        <p:nvSpPr>
          <p:cNvPr id="33" name="Rounded Rectangle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useBgFill="1">
        <p:nvSpPr>
          <p:cNvPr id="34" name="Rounded Rectangle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35" name="Rectangle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36" name="Rectangle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37" name="Rectangle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38" name="Rectangle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39" name="Rectangle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40" name="Rectangle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endParaRPr>
          </a:p>
        </p:txBody>
      </p:sp>
      <p:sp>
        <p:nvSpPr>
          <p:cNvPr id="1039" name="Title Placeholder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40" name="Text Placeholder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586538" y="612775"/>
            <a:ext cx="957262" cy="457200"/>
          </a:xfrm>
          <a:prstGeom prst="rect">
            <a:avLst/>
          </a:prstGeom>
        </p:spPr>
        <p:txBody>
          <a:bodyPr vert="horz" wrap="square" lIns="91440" tIns="45720" rIns="91440" bIns="45720" numCol="1" anchor="t" anchorCtr="0" compatLnSpc="1">
            <a:prstTxWarp prst="textNoShape">
              <a:avLst/>
            </a:prstTxWarp>
          </a:bodyPr>
          <a:lstStyle>
            <a:lvl1pPr>
              <a:defRPr sz="800">
                <a:solidFill>
                  <a:schemeClr val="accent2"/>
                </a:solidFill>
                <a:latin typeface="Georgia" pitchFamily="18" charset="0"/>
              </a:defRPr>
            </a:lvl1pPr>
          </a:lstStyle>
          <a:p>
            <a:pPr>
              <a:defRPr/>
            </a:pPr>
            <a:fld id="{32ED15E8-F51E-4364-8BEE-8FD0DB3B79ED}" type="datetimeFigureOut">
              <a:rPr lang="en-US"/>
              <a:pPr>
                <a:defRPr/>
              </a:pPr>
              <a:t>12/23/2009</a:t>
            </a:fld>
            <a:endParaRPr lang="en-US"/>
          </a:p>
        </p:txBody>
      </p:sp>
      <p:sp>
        <p:nvSpPr>
          <p:cNvPr id="3" name="Footer Placeholder 2"/>
          <p:cNvSpPr>
            <a:spLocks noGrp="1"/>
          </p:cNvSpPr>
          <p:nvPr>
            <p:ph type="ftr" sz="quarter" idx="3"/>
          </p:nvPr>
        </p:nvSpPr>
        <p:spPr>
          <a:xfrm>
            <a:off x="5257800" y="612775"/>
            <a:ext cx="1325563" cy="457200"/>
          </a:xfrm>
          <a:prstGeom prst="rect">
            <a:avLst/>
          </a:prstGeom>
        </p:spPr>
        <p:txBody>
          <a:bodyPr vert="horz" wrap="square" lIns="91440" tIns="45720" rIns="91440" bIns="45720" numCol="1" anchor="t" anchorCtr="0" compatLnSpc="1">
            <a:prstTxWarp prst="textNoShape">
              <a:avLst/>
            </a:prstTxWarp>
          </a:bodyPr>
          <a:lstStyle>
            <a:lvl1pPr algn="r">
              <a:defRPr sz="800">
                <a:solidFill>
                  <a:schemeClr val="accent2"/>
                </a:solidFill>
                <a:latin typeface="Georgia" pitchFamily="18" charset="0"/>
              </a:defRPr>
            </a:lvl1pPr>
          </a:lstStyle>
          <a:p>
            <a:pPr>
              <a:defRPr/>
            </a:pPr>
            <a:endParaRPr lang="en-US"/>
          </a:p>
        </p:txBody>
      </p:sp>
      <p:sp>
        <p:nvSpPr>
          <p:cNvPr id="23" name="Slide Number Placeholder 22"/>
          <p:cNvSpPr>
            <a:spLocks noGrp="1"/>
          </p:cNvSpPr>
          <p:nvPr>
            <p:ph type="sldNum" sz="quarter" idx="4"/>
          </p:nvPr>
        </p:nvSpPr>
        <p:spPr>
          <a:xfrm>
            <a:off x="8174038" y="1588"/>
            <a:ext cx="762000" cy="366712"/>
          </a:xfrm>
          <a:prstGeom prst="rect">
            <a:avLst/>
          </a:prstGeom>
        </p:spPr>
        <p:txBody>
          <a:bodyPr vert="horz" wrap="square" lIns="91440" tIns="45720" rIns="91440" bIns="45720" numCol="1" anchor="b" anchorCtr="0" compatLnSpc="1">
            <a:prstTxWarp prst="textNoShape">
              <a:avLst/>
            </a:prstTxWarp>
          </a:bodyPr>
          <a:lstStyle>
            <a:lvl1pPr algn="r">
              <a:defRPr>
                <a:solidFill>
                  <a:srgbClr val="FFFFFF"/>
                </a:solidFill>
                <a:latin typeface="Georgia" pitchFamily="18" charset="0"/>
              </a:defRPr>
            </a:lvl1pPr>
          </a:lstStyle>
          <a:p>
            <a:pPr>
              <a:defRPr/>
            </a:pPr>
            <a:fld id="{679203AB-0BF3-41B3-9CDE-5605CA88834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50" r:id="rId1"/>
    <p:sldLayoutId id="2147483941" r:id="rId2"/>
    <p:sldLayoutId id="2147483942" r:id="rId3"/>
    <p:sldLayoutId id="2147483943" r:id="rId4"/>
    <p:sldLayoutId id="2147483944" r:id="rId5"/>
    <p:sldLayoutId id="2147483951" r:id="rId6"/>
    <p:sldLayoutId id="2147483945" r:id="rId7"/>
    <p:sldLayoutId id="2147483946" r:id="rId8"/>
    <p:sldLayoutId id="2147483947" r:id="rId9"/>
    <p:sldLayoutId id="2147483948" r:id="rId10"/>
    <p:sldLayoutId id="2147483949"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457200" y="2401888"/>
            <a:ext cx="8458200" cy="1470025"/>
          </a:xfrm>
        </p:spPr>
        <p:txBody>
          <a:bodyPr/>
          <a:lstStyle/>
          <a:p>
            <a:pPr eaLnBrk="1" hangingPunct="1"/>
            <a:r>
              <a:rPr lang="en-US" smtClean="0"/>
              <a:t>Step-Tapered Inlet Manifold</a:t>
            </a:r>
          </a:p>
        </p:txBody>
      </p:sp>
      <p:sp>
        <p:nvSpPr>
          <p:cNvPr id="3" name="Subtitle 2"/>
          <p:cNvSpPr>
            <a:spLocks noGrp="1"/>
          </p:cNvSpPr>
          <p:nvPr>
            <p:ph type="subTitle" idx="1"/>
          </p:nvPr>
        </p:nvSpPr>
        <p:spPr>
          <a:xfrm>
            <a:off x="457200" y="4343400"/>
            <a:ext cx="4953000" cy="1752600"/>
          </a:xfrm>
        </p:spPr>
        <p:txBody>
          <a:bodyPr>
            <a:normAutofit fontScale="92500" lnSpcReduction="10000"/>
          </a:bodyPr>
          <a:lstStyle/>
          <a:p>
            <a:pPr eaLnBrk="1" fontAlgn="auto" hangingPunct="1">
              <a:spcAft>
                <a:spcPts val="0"/>
              </a:spcAft>
              <a:buClr>
                <a:schemeClr val="accent3"/>
              </a:buClr>
              <a:buFont typeface="Georgia"/>
              <a:buNone/>
              <a:defRPr/>
            </a:pPr>
            <a:r>
              <a:rPr lang="en-US" b="1" dirty="0" smtClean="0"/>
              <a:t>Mountaineers:</a:t>
            </a:r>
          </a:p>
          <a:p>
            <a:pPr eaLnBrk="1" fontAlgn="auto" hangingPunct="1">
              <a:spcAft>
                <a:spcPts val="0"/>
              </a:spcAft>
              <a:buClr>
                <a:schemeClr val="accent3"/>
              </a:buClr>
              <a:buFont typeface="Georgia"/>
              <a:buNone/>
              <a:defRPr/>
            </a:pPr>
            <a:r>
              <a:rPr lang="en-US" dirty="0" smtClean="0"/>
              <a:t>Kara Grant</a:t>
            </a:r>
          </a:p>
          <a:p>
            <a:pPr eaLnBrk="1" fontAlgn="auto" hangingPunct="1">
              <a:spcAft>
                <a:spcPts val="0"/>
              </a:spcAft>
              <a:buClr>
                <a:schemeClr val="accent3"/>
              </a:buClr>
              <a:buFont typeface="Georgia"/>
              <a:buNone/>
              <a:defRPr/>
            </a:pPr>
            <a:r>
              <a:rPr lang="en-US" dirty="0" smtClean="0"/>
              <a:t>Drew Hart</a:t>
            </a:r>
          </a:p>
          <a:p>
            <a:pPr eaLnBrk="1" fontAlgn="auto" hangingPunct="1">
              <a:spcAft>
                <a:spcPts val="0"/>
              </a:spcAft>
              <a:buClr>
                <a:schemeClr val="accent3"/>
              </a:buClr>
              <a:buFont typeface="Georgia"/>
              <a:buNone/>
              <a:defRPr/>
            </a:pPr>
            <a:r>
              <a:rPr lang="en-US" dirty="0" smtClean="0"/>
              <a:t>Julia Leung</a:t>
            </a:r>
          </a:p>
          <a:p>
            <a:pPr eaLnBrk="1" fontAlgn="auto" hangingPunct="1">
              <a:spcAft>
                <a:spcPts val="0"/>
              </a:spcAft>
              <a:buClr>
                <a:schemeClr val="accent3"/>
              </a:buClr>
              <a:buFont typeface="Georgia"/>
              <a:buNone/>
              <a:defRPr/>
            </a:pPr>
            <a:r>
              <a:rPr lang="en-US" dirty="0" smtClean="0"/>
              <a:t>Elena Vandebroek</a:t>
            </a:r>
            <a:endParaRPr lang="en-US" dirty="0"/>
          </a:p>
        </p:txBody>
      </p:sp>
      <p:pic>
        <p:nvPicPr>
          <p:cNvPr id="4100" name="Picture 3" descr="P1070539.JPG"/>
          <p:cNvPicPr>
            <a:picLocks noChangeAspect="1"/>
          </p:cNvPicPr>
          <p:nvPr/>
        </p:nvPicPr>
        <p:blipFill>
          <a:blip r:embed="rId2" cstate="print"/>
          <a:srcRect/>
          <a:stretch>
            <a:fillRect/>
          </a:stretch>
        </p:blipFill>
        <p:spPr bwMode="auto">
          <a:xfrm>
            <a:off x="228600" y="152400"/>
            <a:ext cx="4240213" cy="2895600"/>
          </a:xfrm>
          <a:prstGeom prst="rect">
            <a:avLst/>
          </a:prstGeom>
          <a:noFill/>
          <a:ln w="9525">
            <a:noFill/>
            <a:miter lim="800000"/>
            <a:headEnd/>
            <a:tailEnd/>
          </a:ln>
        </p:spPr>
      </p:pic>
      <p:pic>
        <p:nvPicPr>
          <p:cNvPr id="4101" name="Picture 4" descr="P1070540.JPG"/>
          <p:cNvPicPr>
            <a:picLocks noChangeAspect="1"/>
          </p:cNvPicPr>
          <p:nvPr/>
        </p:nvPicPr>
        <p:blipFill>
          <a:blip r:embed="rId3" cstate="print"/>
          <a:srcRect/>
          <a:stretch>
            <a:fillRect/>
          </a:stretch>
        </p:blipFill>
        <p:spPr bwMode="auto">
          <a:xfrm>
            <a:off x="4876800" y="152400"/>
            <a:ext cx="3860800" cy="2895600"/>
          </a:xfrm>
          <a:prstGeom prst="rect">
            <a:avLst/>
          </a:prstGeom>
          <a:noFill/>
          <a:ln w="9525">
            <a:noFill/>
            <a:miter lim="800000"/>
            <a:headEnd/>
            <a:tailEnd/>
          </a:ln>
        </p:spPr>
      </p:pic>
      <p:sp>
        <p:nvSpPr>
          <p:cNvPr id="4102" name="Subtitle 2"/>
          <p:cNvSpPr txBox="1">
            <a:spLocks/>
          </p:cNvSpPr>
          <p:nvPr/>
        </p:nvSpPr>
        <p:spPr bwMode="auto">
          <a:xfrm>
            <a:off x="5638800" y="5791200"/>
            <a:ext cx="3124200" cy="762000"/>
          </a:xfrm>
          <a:prstGeom prst="rect">
            <a:avLst/>
          </a:prstGeom>
          <a:noFill/>
          <a:ln w="9525">
            <a:noFill/>
            <a:miter lim="800000"/>
            <a:headEnd/>
            <a:tailEnd/>
          </a:ln>
        </p:spPr>
        <p:txBody>
          <a:bodyPr/>
          <a:lstStyle/>
          <a:p>
            <a:pPr marL="63500" algn="r">
              <a:spcBef>
                <a:spcPts val="300"/>
              </a:spcBef>
              <a:buClr>
                <a:srgbClr val="A04DA3"/>
              </a:buClr>
              <a:buFont typeface="Georgia" pitchFamily="18" charset="0"/>
              <a:buNone/>
            </a:pPr>
            <a:r>
              <a:rPr lang="en-US" sz="2000" b="1">
                <a:solidFill>
                  <a:schemeClr val="tx2"/>
                </a:solidFill>
                <a:latin typeface="Georgia" pitchFamily="18" charset="0"/>
              </a:rPr>
              <a:t>CEE 4540</a:t>
            </a:r>
          </a:p>
          <a:p>
            <a:pPr marL="63500" algn="r">
              <a:spcBef>
                <a:spcPts val="300"/>
              </a:spcBef>
              <a:buClr>
                <a:srgbClr val="A04DA3"/>
              </a:buClr>
              <a:buFont typeface="Georgia" pitchFamily="18" charset="0"/>
              <a:buNone/>
            </a:pPr>
            <a:r>
              <a:rPr lang="en-US" sz="2000" b="1">
                <a:solidFill>
                  <a:schemeClr val="tx2"/>
                </a:solidFill>
                <a:latin typeface="Georgia" pitchFamily="18" charset="0"/>
              </a:rPr>
              <a:t>December 14</a:t>
            </a:r>
            <a:r>
              <a:rPr lang="en-US" sz="2000" b="1" baseline="30000">
                <a:solidFill>
                  <a:schemeClr val="tx2"/>
                </a:solidFill>
                <a:latin typeface="Georgia" pitchFamily="18" charset="0"/>
              </a:rPr>
              <a:t>th</a:t>
            </a:r>
            <a:r>
              <a:rPr lang="en-US" sz="2000" b="1">
                <a:solidFill>
                  <a:schemeClr val="tx2"/>
                </a:solidFill>
                <a:latin typeface="Georgia" pitchFamily="18" charset="0"/>
              </a:rPr>
              <a:t>, 2009</a:t>
            </a:r>
            <a:endParaRPr lang="en-US" sz="2000">
              <a:solidFill>
                <a:schemeClr val="tx2"/>
              </a:solidFill>
              <a:latin typeface="Georg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fontScale="90000"/>
          </a:bodyPr>
          <a:lstStyle/>
          <a:p>
            <a:pPr algn="ctr" eaLnBrk="1" fontAlgn="auto" hangingPunct="1">
              <a:spcAft>
                <a:spcPts val="0"/>
              </a:spcAft>
              <a:defRPr/>
            </a:pPr>
            <a:r>
              <a:rPr lang="en-US" b="1" dirty="0" smtClean="0"/>
              <a:t>Energy Conversion in Contractions</a:t>
            </a:r>
            <a:endParaRPr lang="en-US" b="1" dirty="0"/>
          </a:p>
        </p:txBody>
      </p:sp>
      <p:sp>
        <p:nvSpPr>
          <p:cNvPr id="13315" name="Content Placeholder 2"/>
          <p:cNvSpPr>
            <a:spLocks noGrp="1"/>
          </p:cNvSpPr>
          <p:nvPr>
            <p:ph idx="1"/>
          </p:nvPr>
        </p:nvSpPr>
        <p:spPr>
          <a:xfrm>
            <a:off x="457200" y="1676400"/>
            <a:ext cx="8229600" cy="4324350"/>
          </a:xfrm>
        </p:spPr>
        <p:txBody>
          <a:bodyPr/>
          <a:lstStyle/>
          <a:p>
            <a:pPr eaLnBrk="1" hangingPunct="1"/>
            <a:r>
              <a:rPr lang="en-US" smtClean="0"/>
              <a:t>In the Ideally-Tapered Manifold Model, velocity is constant, so this term can be omitted.</a:t>
            </a:r>
          </a:p>
          <a:p>
            <a:pPr eaLnBrk="1" hangingPunct="1">
              <a:buFont typeface="Georgia" pitchFamily="18" charset="0"/>
              <a:buNone/>
            </a:pPr>
            <a:endParaRPr lang="en-US" smtClean="0"/>
          </a:p>
        </p:txBody>
      </p:sp>
      <p:sp>
        <p:nvSpPr>
          <p:cNvPr id="1331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3317"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3318"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3319" name="Rectangle 7"/>
          <p:cNvSpPr>
            <a:spLocks noChangeArrowheads="1"/>
          </p:cNvSpPr>
          <p:nvPr/>
        </p:nvSpPr>
        <p:spPr bwMode="auto">
          <a:xfrm>
            <a:off x="0" y="1304925"/>
            <a:ext cx="9144000" cy="0"/>
          </a:xfrm>
          <a:prstGeom prst="rect">
            <a:avLst/>
          </a:prstGeom>
          <a:noFill/>
          <a:ln w="9525">
            <a:noFill/>
            <a:miter lim="800000"/>
            <a:headEnd/>
            <a:tailEnd/>
          </a:ln>
        </p:spPr>
        <p:txBody>
          <a:bodyPr wrap="none" anchor="ctr">
            <a:spAutoFit/>
          </a:bodyPr>
          <a:lstStyle/>
          <a:p>
            <a:endParaRPr lang="en-US"/>
          </a:p>
        </p:txBody>
      </p:sp>
      <p:sp>
        <p:nvSpPr>
          <p:cNvPr id="13320"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3321" name="Rectangle 10"/>
          <p:cNvSpPr>
            <a:spLocks noChangeArrowheads="1"/>
          </p:cNvSpPr>
          <p:nvPr/>
        </p:nvSpPr>
        <p:spPr bwMode="auto">
          <a:xfrm>
            <a:off x="0" y="1276350"/>
            <a:ext cx="9144000" cy="0"/>
          </a:xfrm>
          <a:prstGeom prst="rect">
            <a:avLst/>
          </a:prstGeom>
          <a:noFill/>
          <a:ln w="9525">
            <a:noFill/>
            <a:miter lim="800000"/>
            <a:headEnd/>
            <a:tailEnd/>
          </a:ln>
        </p:spPr>
        <p:txBody>
          <a:bodyPr wrap="none" anchor="ctr">
            <a:spAutoFit/>
          </a:bodyPr>
          <a:lstStyle/>
          <a:p>
            <a:endParaRPr lang="en-US"/>
          </a:p>
        </p:txBody>
      </p:sp>
      <p:sp>
        <p:nvSpPr>
          <p:cNvPr id="13322" name="Rectangle 1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3323" name="Rectangle 13"/>
          <p:cNvSpPr>
            <a:spLocks noChangeArrowheads="1"/>
          </p:cNvSpPr>
          <p:nvPr/>
        </p:nvSpPr>
        <p:spPr bwMode="auto">
          <a:xfrm>
            <a:off x="0" y="1276350"/>
            <a:ext cx="9144000" cy="0"/>
          </a:xfrm>
          <a:prstGeom prst="rect">
            <a:avLst/>
          </a:prstGeom>
          <a:noFill/>
          <a:ln w="9525">
            <a:noFill/>
            <a:miter lim="800000"/>
            <a:headEnd/>
            <a:tailEnd/>
          </a:ln>
        </p:spPr>
        <p:txBody>
          <a:bodyPr wrap="none" anchor="ctr">
            <a:spAutoFit/>
          </a:bodyPr>
          <a:lstStyle/>
          <a:p>
            <a:endParaRPr lang="en-US"/>
          </a:p>
        </p:txBody>
      </p:sp>
      <p:sp>
        <p:nvSpPr>
          <p:cNvPr id="13324" name="Rectangle 1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3325" name="Rectangle 17"/>
          <p:cNvSpPr>
            <a:spLocks noChangeArrowheads="1"/>
          </p:cNvSpPr>
          <p:nvPr/>
        </p:nvSpPr>
        <p:spPr bwMode="auto">
          <a:xfrm>
            <a:off x="4191000" y="5791200"/>
            <a:ext cx="4800600" cy="838200"/>
          </a:xfrm>
          <a:prstGeom prst="rect">
            <a:avLst/>
          </a:prstGeom>
          <a:noFill/>
          <a:ln w="25400">
            <a:solidFill>
              <a:schemeClr val="accent1"/>
            </a:solidFill>
            <a:miter lim="800000"/>
            <a:headEnd/>
            <a:tailEnd/>
          </a:ln>
        </p:spPr>
        <p:txBody>
          <a:bodyPr/>
          <a:lstStyle/>
          <a:p>
            <a:r>
              <a:rPr lang="en-US" sz="2400" b="1">
                <a:latin typeface="Georgia" pitchFamily="18" charset="0"/>
              </a:rPr>
              <a:t>Assumed constant elevation</a:t>
            </a:r>
          </a:p>
          <a:p>
            <a:pPr>
              <a:buFont typeface="Arial" charset="0"/>
              <a:buChar char="•"/>
            </a:pPr>
            <a:r>
              <a:rPr lang="en-US" sz="2000">
                <a:latin typeface="Georgia" pitchFamily="18" charset="0"/>
              </a:rPr>
              <a:t>  Max  ∆Z = 5 cm</a:t>
            </a:r>
            <a:endParaRPr lang="en-US" sz="2400">
              <a:latin typeface="Georgia" pitchFamily="18" charset="0"/>
            </a:endParaRPr>
          </a:p>
        </p:txBody>
      </p:sp>
      <p:pic>
        <p:nvPicPr>
          <p:cNvPr id="13326" name="Picture 6"/>
          <p:cNvPicPr>
            <a:picLocks noChangeAspect="1" noChangeArrowheads="1"/>
          </p:cNvPicPr>
          <p:nvPr/>
        </p:nvPicPr>
        <p:blipFill>
          <a:blip r:embed="rId3" cstate="print"/>
          <a:srcRect/>
          <a:stretch>
            <a:fillRect/>
          </a:stretch>
        </p:blipFill>
        <p:spPr bwMode="auto">
          <a:xfrm>
            <a:off x="762000" y="4343400"/>
            <a:ext cx="2617788" cy="1066800"/>
          </a:xfrm>
          <a:prstGeom prst="rect">
            <a:avLst/>
          </a:prstGeom>
          <a:noFill/>
          <a:ln w="9525">
            <a:noFill/>
            <a:miter lim="800000"/>
            <a:headEnd/>
            <a:tailEnd/>
          </a:ln>
        </p:spPr>
      </p:pic>
      <p:pic>
        <p:nvPicPr>
          <p:cNvPr id="13327" name="Picture 6"/>
          <p:cNvPicPr>
            <a:picLocks noChangeAspect="1" noChangeArrowheads="1"/>
          </p:cNvPicPr>
          <p:nvPr/>
        </p:nvPicPr>
        <p:blipFill>
          <a:blip r:embed="rId4" cstate="print"/>
          <a:srcRect/>
          <a:stretch>
            <a:fillRect/>
          </a:stretch>
        </p:blipFill>
        <p:spPr bwMode="auto">
          <a:xfrm>
            <a:off x="762000" y="2819400"/>
            <a:ext cx="2971800" cy="762000"/>
          </a:xfrm>
          <a:prstGeom prst="rect">
            <a:avLst/>
          </a:prstGeom>
          <a:noFill/>
          <a:ln w="9525">
            <a:noFill/>
            <a:miter lim="800000"/>
            <a:headEnd/>
            <a:tailEnd/>
          </a:ln>
        </p:spPr>
      </p:pic>
      <p:pic>
        <p:nvPicPr>
          <p:cNvPr id="13328" name="Picture 6"/>
          <p:cNvPicPr>
            <a:picLocks noChangeAspect="1" noChangeArrowheads="1"/>
          </p:cNvPicPr>
          <p:nvPr/>
        </p:nvPicPr>
        <p:blipFill>
          <a:blip r:embed="rId5" cstate="print"/>
          <a:srcRect/>
          <a:stretch>
            <a:fillRect/>
          </a:stretch>
        </p:blipFill>
        <p:spPr bwMode="auto">
          <a:xfrm>
            <a:off x="838200" y="3657600"/>
            <a:ext cx="4191000" cy="685800"/>
          </a:xfrm>
          <a:prstGeom prst="rect">
            <a:avLst/>
          </a:prstGeom>
          <a:noFill/>
          <a:ln w="9525">
            <a:noFill/>
            <a:miter lim="800000"/>
            <a:headEnd/>
            <a:tailEnd/>
          </a:ln>
        </p:spPr>
      </p:pic>
      <p:sp>
        <p:nvSpPr>
          <p:cNvPr id="13329" name="Rectangle 22"/>
          <p:cNvSpPr>
            <a:spLocks noChangeArrowheads="1"/>
          </p:cNvSpPr>
          <p:nvPr/>
        </p:nvSpPr>
        <p:spPr bwMode="auto">
          <a:xfrm>
            <a:off x="2667000" y="6096000"/>
            <a:ext cx="1295400" cy="533400"/>
          </a:xfrm>
          <a:prstGeom prst="rect">
            <a:avLst/>
          </a:prstGeom>
          <a:noFill/>
          <a:ln w="25400">
            <a:noFill/>
            <a:miter lim="800000"/>
            <a:headEnd/>
            <a:tailEnd/>
          </a:ln>
        </p:spPr>
        <p:txBody>
          <a:bodyPr/>
          <a:lstStyle/>
          <a:p>
            <a:r>
              <a:rPr lang="en-US" sz="2400" b="1">
                <a:latin typeface="Georgia" pitchFamily="18" charset="0"/>
              </a:rPr>
              <a:t>V</a:t>
            </a:r>
            <a:r>
              <a:rPr lang="en-US" sz="2400" b="1" baseline="-25000">
                <a:latin typeface="Georgia" pitchFamily="18" charset="0"/>
              </a:rPr>
              <a:t>1</a:t>
            </a:r>
            <a:r>
              <a:rPr lang="en-US" sz="2400" b="1">
                <a:latin typeface="Georgia" pitchFamily="18" charset="0"/>
              </a:rPr>
              <a:t> &lt; V</a:t>
            </a:r>
            <a:r>
              <a:rPr lang="en-US" sz="2400" b="1" baseline="-25000">
                <a:latin typeface="Georgia" pitchFamily="18" charset="0"/>
              </a:rPr>
              <a:t>2</a:t>
            </a:r>
            <a:endParaRPr lang="en-US" sz="2400">
              <a:latin typeface="Georgia" pitchFamily="18" charset="0"/>
            </a:endParaRPr>
          </a:p>
        </p:txBody>
      </p:sp>
      <p:sp>
        <p:nvSpPr>
          <p:cNvPr id="13330" name="Rectangle 23"/>
          <p:cNvSpPr>
            <a:spLocks noChangeArrowheads="1"/>
          </p:cNvSpPr>
          <p:nvPr/>
        </p:nvSpPr>
        <p:spPr bwMode="auto">
          <a:xfrm>
            <a:off x="5181600" y="2895600"/>
            <a:ext cx="3200400" cy="533400"/>
          </a:xfrm>
          <a:prstGeom prst="rect">
            <a:avLst/>
          </a:prstGeom>
          <a:noFill/>
          <a:ln w="25400">
            <a:noFill/>
            <a:miter lim="800000"/>
            <a:headEnd/>
            <a:tailEnd/>
          </a:ln>
        </p:spPr>
        <p:txBody>
          <a:bodyPr/>
          <a:lstStyle/>
          <a:p>
            <a:r>
              <a:rPr lang="en-US" sz="2400" b="1">
                <a:latin typeface="Georgia" pitchFamily="18" charset="0"/>
              </a:rPr>
              <a:t>Energy Conserved</a:t>
            </a:r>
            <a:endParaRPr lang="en-US" sz="2000">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a:latin typeface="Georgia" pitchFamily="18" charset="0"/>
            </a:endParaRPr>
          </a:p>
        </p:txBody>
      </p:sp>
      <p:sp>
        <p:nvSpPr>
          <p:cNvPr id="13331" name="Rectangle 24"/>
          <p:cNvSpPr>
            <a:spLocks noChangeArrowheads="1"/>
          </p:cNvSpPr>
          <p:nvPr/>
        </p:nvSpPr>
        <p:spPr bwMode="auto">
          <a:xfrm>
            <a:off x="5181600" y="3657600"/>
            <a:ext cx="3657600" cy="533400"/>
          </a:xfrm>
          <a:prstGeom prst="rect">
            <a:avLst/>
          </a:prstGeom>
          <a:noFill/>
          <a:ln w="25400">
            <a:noFill/>
            <a:miter lim="800000"/>
            <a:headEnd/>
            <a:tailEnd/>
          </a:ln>
        </p:spPr>
        <p:txBody>
          <a:bodyPr/>
          <a:lstStyle/>
          <a:p>
            <a:r>
              <a:rPr lang="en-US" sz="2400" b="1">
                <a:latin typeface="Georgia" pitchFamily="18" charset="0"/>
              </a:rPr>
              <a:t>Rearrange for ∆H</a:t>
            </a:r>
            <a:r>
              <a:rPr lang="en-US" sz="2400" b="1" baseline="-25000">
                <a:latin typeface="Georgia" pitchFamily="18" charset="0"/>
              </a:rPr>
              <a:t>Piezo</a:t>
            </a:r>
            <a:endParaRPr lang="en-US" sz="2000">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a:latin typeface="Georgia" pitchFamily="18" charset="0"/>
            </a:endParaRPr>
          </a:p>
        </p:txBody>
      </p:sp>
      <p:sp>
        <p:nvSpPr>
          <p:cNvPr id="13332" name="Rectangle 25"/>
          <p:cNvSpPr>
            <a:spLocks noChangeArrowheads="1"/>
          </p:cNvSpPr>
          <p:nvPr/>
        </p:nvSpPr>
        <p:spPr bwMode="auto">
          <a:xfrm>
            <a:off x="5105400" y="4343400"/>
            <a:ext cx="3200400" cy="533400"/>
          </a:xfrm>
          <a:prstGeom prst="rect">
            <a:avLst/>
          </a:prstGeom>
          <a:noFill/>
          <a:ln w="25400">
            <a:noFill/>
            <a:miter lim="800000"/>
            <a:headEnd/>
            <a:tailEnd/>
          </a:ln>
        </p:spPr>
        <p:txBody>
          <a:bodyPr/>
          <a:lstStyle/>
          <a:p>
            <a:endParaRPr lang="en-US" sz="2000">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a:latin typeface="Georgia" pitchFamily="18" charset="0"/>
            </a:endParaRPr>
          </a:p>
        </p:txBody>
      </p:sp>
      <p:sp>
        <p:nvSpPr>
          <p:cNvPr id="13333" name="Rectangle 26"/>
          <p:cNvSpPr>
            <a:spLocks noChangeArrowheads="1"/>
          </p:cNvSpPr>
          <p:nvPr/>
        </p:nvSpPr>
        <p:spPr bwMode="auto">
          <a:xfrm>
            <a:off x="5181600" y="4572000"/>
            <a:ext cx="3200400" cy="533400"/>
          </a:xfrm>
          <a:prstGeom prst="rect">
            <a:avLst/>
          </a:prstGeom>
          <a:noFill/>
          <a:ln w="25400">
            <a:noFill/>
            <a:miter lim="800000"/>
            <a:headEnd/>
            <a:tailEnd/>
          </a:ln>
        </p:spPr>
        <p:txBody>
          <a:bodyPr/>
          <a:lstStyle/>
          <a:p>
            <a:r>
              <a:rPr lang="en-US" sz="2400" b="1">
                <a:latin typeface="Georgia" pitchFamily="18" charset="0"/>
              </a:rPr>
              <a:t>Ignore elevation</a:t>
            </a:r>
          </a:p>
          <a:p>
            <a:endParaRPr lang="en-US" sz="2400">
              <a:latin typeface="Georgia" pitchFamily="18" charset="0"/>
            </a:endParaRPr>
          </a:p>
        </p:txBody>
      </p:sp>
      <p:pic>
        <p:nvPicPr>
          <p:cNvPr id="13334" name="Picture 4"/>
          <p:cNvPicPr>
            <a:picLocks noChangeAspect="1" noChangeArrowheads="1"/>
          </p:cNvPicPr>
          <p:nvPr/>
        </p:nvPicPr>
        <p:blipFill>
          <a:blip r:embed="rId6" cstate="print"/>
          <a:srcRect/>
          <a:stretch>
            <a:fillRect/>
          </a:stretch>
        </p:blipFill>
        <p:spPr bwMode="auto">
          <a:xfrm>
            <a:off x="457200" y="5181600"/>
            <a:ext cx="3276600" cy="966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609600"/>
            <a:ext cx="8229600" cy="1066800"/>
          </a:xfrm>
        </p:spPr>
        <p:txBody>
          <a:bodyPr/>
          <a:lstStyle/>
          <a:p>
            <a:pPr algn="ctr" eaLnBrk="1" hangingPunct="1"/>
            <a:r>
              <a:rPr lang="en-US" b="1" smtClean="0">
                <a:solidFill>
                  <a:schemeClr val="bg1"/>
                </a:solidFill>
              </a:rPr>
              <a:t>Step-Tapered Manifold</a:t>
            </a:r>
          </a:p>
        </p:txBody>
      </p:sp>
      <p:pic>
        <p:nvPicPr>
          <p:cNvPr id="14339" name="Picture 3"/>
          <p:cNvPicPr>
            <a:picLocks noChangeAspect="1" noChangeArrowheads="1"/>
          </p:cNvPicPr>
          <p:nvPr/>
        </p:nvPicPr>
        <p:blipFill>
          <a:blip r:embed="rId3" cstate="print"/>
          <a:srcRect/>
          <a:stretch>
            <a:fillRect/>
          </a:stretch>
        </p:blipFill>
        <p:spPr bwMode="auto">
          <a:xfrm>
            <a:off x="-53975" y="1905000"/>
            <a:ext cx="9121775" cy="3657600"/>
          </a:xfrm>
          <a:prstGeom prst="rect">
            <a:avLst/>
          </a:prstGeom>
          <a:noFill/>
          <a:ln w="9525">
            <a:noFill/>
            <a:miter lim="800000"/>
            <a:headEnd/>
            <a:tailEnd/>
          </a:ln>
        </p:spPr>
      </p:pic>
      <p:sp>
        <p:nvSpPr>
          <p:cNvPr id="8" name="Rectangle 7"/>
          <p:cNvSpPr/>
          <p:nvPr/>
        </p:nvSpPr>
        <p:spPr>
          <a:xfrm>
            <a:off x="0" y="0"/>
            <a:ext cx="9144000" cy="838200"/>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srcRect/>
          <a:stretch>
            <a:fillRect/>
          </a:stretch>
        </p:blipFill>
        <p:spPr bwMode="auto">
          <a:xfrm>
            <a:off x="0" y="3190875"/>
            <a:ext cx="3667125" cy="3667125"/>
          </a:xfrm>
          <a:prstGeom prst="rect">
            <a:avLst/>
          </a:prstGeom>
          <a:noFill/>
          <a:ln w="9525">
            <a:noFill/>
            <a:miter lim="800000"/>
            <a:headEnd/>
            <a:tailEnd/>
          </a:ln>
        </p:spPr>
      </p:pic>
      <p:sp>
        <p:nvSpPr>
          <p:cNvPr id="15363" name="Title 1"/>
          <p:cNvSpPr>
            <a:spLocks noGrp="1"/>
          </p:cNvSpPr>
          <p:nvPr>
            <p:ph type="title"/>
          </p:nvPr>
        </p:nvSpPr>
        <p:spPr>
          <a:xfrm>
            <a:off x="457200" y="609600"/>
            <a:ext cx="8229600" cy="1066800"/>
          </a:xfrm>
        </p:spPr>
        <p:txBody>
          <a:bodyPr/>
          <a:lstStyle/>
          <a:p>
            <a:pPr algn="ctr" eaLnBrk="1" hangingPunct="1"/>
            <a:r>
              <a:rPr lang="en-US" b="1" smtClean="0"/>
              <a:t>Fabrication</a:t>
            </a:r>
          </a:p>
        </p:txBody>
      </p:sp>
      <p:sp>
        <p:nvSpPr>
          <p:cNvPr id="15364" name="Content Placeholder 4"/>
          <p:cNvSpPr>
            <a:spLocks noGrp="1"/>
          </p:cNvSpPr>
          <p:nvPr>
            <p:ph idx="1"/>
          </p:nvPr>
        </p:nvSpPr>
        <p:spPr>
          <a:xfrm>
            <a:off x="457200" y="1676400"/>
            <a:ext cx="8534400" cy="4897438"/>
          </a:xfrm>
        </p:spPr>
        <p:txBody>
          <a:bodyPr/>
          <a:lstStyle/>
          <a:p>
            <a:pPr marL="623888" indent="-514350" eaLnBrk="1" hangingPunct="1">
              <a:buFont typeface="Trebuchet MS" pitchFamily="34" charset="0"/>
              <a:buAutoNum type="arabicParenR"/>
            </a:pPr>
            <a:r>
              <a:rPr lang="en-US" smtClean="0"/>
              <a:t>Function calculates approximate pipe lengths</a:t>
            </a:r>
          </a:p>
          <a:p>
            <a:pPr marL="915988" lvl="1" indent="-514350" eaLnBrk="1" hangingPunct="1">
              <a:buFont typeface="Arial" charset="0"/>
              <a:buChar char="•"/>
            </a:pPr>
            <a:r>
              <a:rPr lang="en-US" smtClean="0"/>
              <a:t>Input </a:t>
            </a:r>
            <a:r>
              <a:rPr lang="en-US" smtClean="0">
                <a:sym typeface="Wingdings" pitchFamily="2" charset="2"/>
              </a:rPr>
              <a:t></a:t>
            </a:r>
            <a:r>
              <a:rPr lang="en-US" smtClean="0"/>
              <a:t>Array of diameters before each port</a:t>
            </a:r>
          </a:p>
          <a:p>
            <a:pPr marL="915988" lvl="1" indent="-514350" eaLnBrk="1" hangingPunct="1">
              <a:buFont typeface="Arial" charset="0"/>
              <a:buChar char="•"/>
            </a:pPr>
            <a:endParaRPr lang="en-US" smtClean="0"/>
          </a:p>
          <a:p>
            <a:pPr marL="623888" indent="-514350" eaLnBrk="1" hangingPunct="1">
              <a:buFont typeface="Trebuchet MS" pitchFamily="34" charset="0"/>
              <a:buAutoNum type="arabicParenR"/>
            </a:pPr>
            <a:r>
              <a:rPr lang="en-US" smtClean="0"/>
              <a:t>Another function calculates exact pipe lengths</a:t>
            </a:r>
          </a:p>
          <a:p>
            <a:pPr marL="915988" lvl="1" indent="-514350" eaLnBrk="1" hangingPunct="1">
              <a:buFont typeface="Arial" charset="0"/>
              <a:buChar char="•"/>
            </a:pPr>
            <a:r>
              <a:rPr lang="en-US" smtClean="0"/>
              <a:t>Inputs </a:t>
            </a:r>
            <a:r>
              <a:rPr lang="en-US" smtClean="0">
                <a:sym typeface="Wingdings" pitchFamily="2" charset="2"/>
              </a:rPr>
              <a:t></a:t>
            </a:r>
            <a:r>
              <a:rPr lang="en-US" smtClean="0"/>
              <a:t> Array of approximate pipe lengths</a:t>
            </a:r>
            <a:br>
              <a:rPr lang="en-US" smtClean="0"/>
            </a:br>
            <a:r>
              <a:rPr lang="en-US" smtClean="0"/>
              <a:t>	      Reducer dimension array</a:t>
            </a:r>
          </a:p>
          <a:p>
            <a:pPr marL="623888" indent="-514350" eaLnBrk="1" hangingPunct="1">
              <a:buFont typeface="Georgia" pitchFamily="18" charset="0"/>
              <a:buNone/>
            </a:pPr>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609600"/>
            <a:ext cx="8229600" cy="1066800"/>
          </a:xfrm>
        </p:spPr>
        <p:txBody>
          <a:bodyPr/>
          <a:lstStyle/>
          <a:p>
            <a:pPr algn="ctr" eaLnBrk="1" hangingPunct="1"/>
            <a:r>
              <a:rPr lang="en-US" b="1" smtClean="0"/>
              <a:t>Constraint: Available Supplies</a:t>
            </a:r>
          </a:p>
        </p:txBody>
      </p:sp>
      <p:sp>
        <p:nvSpPr>
          <p:cNvPr id="16387" name="Content Placeholder 4"/>
          <p:cNvSpPr>
            <a:spLocks noGrp="1"/>
          </p:cNvSpPr>
          <p:nvPr>
            <p:ph idx="1"/>
          </p:nvPr>
        </p:nvSpPr>
        <p:spPr>
          <a:xfrm>
            <a:off x="457200" y="1600200"/>
            <a:ext cx="3733800" cy="990600"/>
          </a:xfrm>
        </p:spPr>
        <p:txBody>
          <a:bodyPr/>
          <a:lstStyle/>
          <a:p>
            <a:pPr eaLnBrk="1" hangingPunct="1">
              <a:lnSpc>
                <a:spcPct val="90000"/>
              </a:lnSpc>
            </a:pPr>
            <a:r>
              <a:rPr lang="en-US" smtClean="0"/>
              <a:t>Limited by available pipe diameters</a:t>
            </a:r>
          </a:p>
        </p:txBody>
      </p:sp>
      <p:pic>
        <p:nvPicPr>
          <p:cNvPr id="16388" name="Picture 8"/>
          <p:cNvPicPr>
            <a:picLocks noChangeAspect="1" noChangeArrowheads="1"/>
          </p:cNvPicPr>
          <p:nvPr/>
        </p:nvPicPr>
        <p:blipFill>
          <a:blip r:embed="rId2" cstate="print"/>
          <a:srcRect/>
          <a:stretch>
            <a:fillRect/>
          </a:stretch>
        </p:blipFill>
        <p:spPr bwMode="auto">
          <a:xfrm>
            <a:off x="4648200" y="2438400"/>
            <a:ext cx="4000500" cy="4267200"/>
          </a:xfrm>
          <a:prstGeom prst="rect">
            <a:avLst/>
          </a:prstGeom>
          <a:noFill/>
          <a:ln w="9525">
            <a:noFill/>
            <a:miter lim="800000"/>
            <a:headEnd/>
            <a:tailEnd/>
          </a:ln>
        </p:spPr>
      </p:pic>
      <p:sp>
        <p:nvSpPr>
          <p:cNvPr id="16389" name="Content Placeholder 4"/>
          <p:cNvSpPr>
            <a:spLocks/>
          </p:cNvSpPr>
          <p:nvPr/>
        </p:nvSpPr>
        <p:spPr bwMode="auto">
          <a:xfrm>
            <a:off x="4648200" y="1600200"/>
            <a:ext cx="3733800" cy="990600"/>
          </a:xfrm>
          <a:prstGeom prst="rect">
            <a:avLst/>
          </a:prstGeom>
          <a:noFill/>
          <a:ln w="9525">
            <a:noFill/>
            <a:miter lim="800000"/>
            <a:headEnd/>
            <a:tailEnd/>
          </a:ln>
        </p:spPr>
        <p:txBody>
          <a:bodyPr/>
          <a:lstStyle/>
          <a:p>
            <a:pPr marL="365125" indent="-255588">
              <a:lnSpc>
                <a:spcPct val="90000"/>
              </a:lnSpc>
              <a:spcBef>
                <a:spcPts val="300"/>
              </a:spcBef>
              <a:buClr>
                <a:srgbClr val="A04DA3"/>
              </a:buClr>
              <a:buFont typeface="Georgia" pitchFamily="18" charset="0"/>
              <a:buChar char="•"/>
            </a:pPr>
            <a:r>
              <a:rPr lang="en-US" sz="2800">
                <a:latin typeface="Georgia" pitchFamily="18" charset="0"/>
              </a:rPr>
              <a:t>Limited by available reducers</a:t>
            </a:r>
          </a:p>
        </p:txBody>
      </p:sp>
      <p:pic>
        <p:nvPicPr>
          <p:cNvPr id="16390" name="Picture 12"/>
          <p:cNvPicPr>
            <a:picLocks noChangeAspect="1" noChangeArrowheads="1"/>
          </p:cNvPicPr>
          <p:nvPr/>
        </p:nvPicPr>
        <p:blipFill>
          <a:blip r:embed="rId3" cstate="print"/>
          <a:srcRect/>
          <a:stretch>
            <a:fillRect/>
          </a:stretch>
        </p:blipFill>
        <p:spPr bwMode="auto">
          <a:xfrm>
            <a:off x="304800" y="2438400"/>
            <a:ext cx="4000500"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609600"/>
            <a:ext cx="8229600" cy="1066800"/>
          </a:xfrm>
        </p:spPr>
        <p:txBody>
          <a:bodyPr/>
          <a:lstStyle/>
          <a:p>
            <a:pPr algn="ctr" eaLnBrk="1" hangingPunct="1"/>
            <a:r>
              <a:rPr lang="en-US" b="1" smtClean="0"/>
              <a:t>Selecting a PVC Reducer</a:t>
            </a:r>
          </a:p>
        </p:txBody>
      </p:sp>
      <p:sp>
        <p:nvSpPr>
          <p:cNvPr id="5" name="Content Placeholder 2"/>
          <p:cNvSpPr txBox="1">
            <a:spLocks/>
          </p:cNvSpPr>
          <p:nvPr/>
        </p:nvSpPr>
        <p:spPr>
          <a:xfrm>
            <a:off x="152400" y="3810000"/>
            <a:ext cx="3124200" cy="381000"/>
          </a:xfrm>
          <a:prstGeom prst="rect">
            <a:avLst/>
          </a:prstGeom>
        </p:spPr>
        <p:txBody>
          <a:bodyPr anchor="ctr"/>
          <a:lstStyle/>
          <a:p>
            <a:pPr marL="365760" indent="-256032" fontAlgn="auto">
              <a:spcBef>
                <a:spcPts val="300"/>
              </a:spcBef>
              <a:spcAft>
                <a:spcPts val="0"/>
              </a:spcAft>
              <a:buClr>
                <a:schemeClr val="accent3"/>
              </a:buClr>
              <a:defRPr/>
            </a:pPr>
            <a:r>
              <a:rPr lang="en-US" sz="2400" dirty="0">
                <a:latin typeface="+mn-lt"/>
                <a:cs typeface="+mn-cs"/>
              </a:rPr>
              <a:t>Eccentric Reducer</a:t>
            </a:r>
          </a:p>
        </p:txBody>
      </p:sp>
      <p:sp>
        <p:nvSpPr>
          <p:cNvPr id="6" name="Content Placeholder 2"/>
          <p:cNvSpPr txBox="1">
            <a:spLocks/>
          </p:cNvSpPr>
          <p:nvPr/>
        </p:nvSpPr>
        <p:spPr>
          <a:xfrm>
            <a:off x="2971800" y="3810000"/>
            <a:ext cx="3124200" cy="381000"/>
          </a:xfrm>
          <a:prstGeom prst="rect">
            <a:avLst/>
          </a:prstGeom>
        </p:spPr>
        <p:txBody>
          <a:bodyPr anchor="ctr"/>
          <a:lstStyle/>
          <a:p>
            <a:pPr marL="365760" indent="-256032" fontAlgn="auto">
              <a:spcBef>
                <a:spcPts val="300"/>
              </a:spcBef>
              <a:spcAft>
                <a:spcPts val="0"/>
              </a:spcAft>
              <a:buClr>
                <a:schemeClr val="accent3"/>
              </a:buClr>
              <a:defRPr/>
            </a:pPr>
            <a:r>
              <a:rPr lang="en-US" sz="2400" dirty="0">
                <a:latin typeface="+mn-lt"/>
                <a:cs typeface="+mn-cs"/>
              </a:rPr>
              <a:t>Concentric Reducer</a:t>
            </a:r>
          </a:p>
        </p:txBody>
      </p:sp>
      <p:sp>
        <p:nvSpPr>
          <p:cNvPr id="7" name="Content Placeholder 2"/>
          <p:cNvSpPr txBox="1">
            <a:spLocks/>
          </p:cNvSpPr>
          <p:nvPr/>
        </p:nvSpPr>
        <p:spPr>
          <a:xfrm>
            <a:off x="6096000" y="3810000"/>
            <a:ext cx="2895600" cy="381000"/>
          </a:xfrm>
          <a:prstGeom prst="rect">
            <a:avLst/>
          </a:prstGeom>
        </p:spPr>
        <p:txBody>
          <a:bodyPr anchor="ctr"/>
          <a:lstStyle/>
          <a:p>
            <a:pPr marL="365760" indent="-256032" fontAlgn="auto">
              <a:spcBef>
                <a:spcPts val="300"/>
              </a:spcBef>
              <a:spcAft>
                <a:spcPts val="0"/>
              </a:spcAft>
              <a:buClr>
                <a:schemeClr val="accent3"/>
              </a:buClr>
              <a:defRPr/>
            </a:pPr>
            <a:r>
              <a:rPr lang="en-US" sz="2400" dirty="0">
                <a:latin typeface="+mn-lt"/>
                <a:cs typeface="+mn-cs"/>
              </a:rPr>
              <a:t>Reducing Coupling</a:t>
            </a:r>
          </a:p>
        </p:txBody>
      </p:sp>
      <p:pic>
        <p:nvPicPr>
          <p:cNvPr id="17414" name="Picture 3"/>
          <p:cNvPicPr>
            <a:picLocks noChangeAspect="1" noChangeArrowheads="1"/>
          </p:cNvPicPr>
          <p:nvPr/>
        </p:nvPicPr>
        <p:blipFill>
          <a:blip r:embed="rId2" cstate="print"/>
          <a:srcRect/>
          <a:stretch>
            <a:fillRect/>
          </a:stretch>
        </p:blipFill>
        <p:spPr bwMode="auto">
          <a:xfrm>
            <a:off x="609600" y="1828800"/>
            <a:ext cx="1781175" cy="1752600"/>
          </a:xfrm>
          <a:prstGeom prst="rect">
            <a:avLst/>
          </a:prstGeom>
          <a:noFill/>
          <a:ln w="9525">
            <a:noFill/>
            <a:miter lim="800000"/>
            <a:headEnd/>
            <a:tailEnd/>
          </a:ln>
        </p:spPr>
      </p:pic>
      <p:pic>
        <p:nvPicPr>
          <p:cNvPr id="17415" name="Picture 4"/>
          <p:cNvPicPr>
            <a:picLocks noChangeAspect="1" noChangeArrowheads="1"/>
          </p:cNvPicPr>
          <p:nvPr/>
        </p:nvPicPr>
        <p:blipFill>
          <a:blip r:embed="rId3" cstate="print"/>
          <a:srcRect/>
          <a:stretch>
            <a:fillRect/>
          </a:stretch>
        </p:blipFill>
        <p:spPr bwMode="auto">
          <a:xfrm>
            <a:off x="3581400" y="1752600"/>
            <a:ext cx="1676400" cy="1781175"/>
          </a:xfrm>
          <a:prstGeom prst="rect">
            <a:avLst/>
          </a:prstGeom>
          <a:noFill/>
          <a:ln w="9525">
            <a:noFill/>
            <a:miter lim="800000"/>
            <a:headEnd/>
            <a:tailEnd/>
          </a:ln>
        </p:spPr>
      </p:pic>
      <p:pic>
        <p:nvPicPr>
          <p:cNvPr id="17416" name="Picture 5"/>
          <p:cNvPicPr>
            <a:picLocks noChangeAspect="1" noChangeArrowheads="1"/>
          </p:cNvPicPr>
          <p:nvPr/>
        </p:nvPicPr>
        <p:blipFill>
          <a:blip r:embed="rId4" cstate="print"/>
          <a:srcRect/>
          <a:stretch>
            <a:fillRect/>
          </a:stretch>
        </p:blipFill>
        <p:spPr bwMode="auto">
          <a:xfrm>
            <a:off x="6705600" y="1905000"/>
            <a:ext cx="1762125" cy="1762125"/>
          </a:xfrm>
          <a:prstGeom prst="rect">
            <a:avLst/>
          </a:prstGeom>
          <a:noFill/>
          <a:ln w="9525">
            <a:noFill/>
            <a:miter lim="800000"/>
            <a:headEnd/>
            <a:tailEnd/>
          </a:ln>
        </p:spPr>
      </p:pic>
      <p:pic>
        <p:nvPicPr>
          <p:cNvPr id="17417" name="Picture 6"/>
          <p:cNvPicPr>
            <a:picLocks noChangeAspect="1" noChangeArrowheads="1"/>
          </p:cNvPicPr>
          <p:nvPr/>
        </p:nvPicPr>
        <p:blipFill>
          <a:blip r:embed="rId5" cstate="print"/>
          <a:srcRect/>
          <a:stretch>
            <a:fillRect/>
          </a:stretch>
        </p:blipFill>
        <p:spPr bwMode="auto">
          <a:xfrm>
            <a:off x="3429000" y="4953000"/>
            <a:ext cx="1905000" cy="1695450"/>
          </a:xfrm>
          <a:prstGeom prst="rect">
            <a:avLst/>
          </a:prstGeom>
          <a:noFill/>
          <a:ln w="9525">
            <a:noFill/>
            <a:miter lim="800000"/>
            <a:headEnd/>
            <a:tailEnd/>
          </a:ln>
        </p:spPr>
      </p:pic>
      <p:sp>
        <p:nvSpPr>
          <p:cNvPr id="15" name="Content Placeholder 2"/>
          <p:cNvSpPr txBox="1">
            <a:spLocks/>
          </p:cNvSpPr>
          <p:nvPr/>
        </p:nvSpPr>
        <p:spPr>
          <a:xfrm>
            <a:off x="152400" y="4267200"/>
            <a:ext cx="2667000" cy="2133600"/>
          </a:xfrm>
          <a:prstGeom prst="rect">
            <a:avLst/>
          </a:prstGeom>
        </p:spPr>
        <p:txBody>
          <a:bodyPr/>
          <a:lstStyle/>
          <a:p>
            <a:pPr marL="365760" indent="-256032" fontAlgn="auto">
              <a:spcBef>
                <a:spcPts val="300"/>
              </a:spcBef>
              <a:spcAft>
                <a:spcPts val="0"/>
              </a:spcAft>
              <a:buClr>
                <a:schemeClr val="accent3"/>
              </a:buClr>
              <a:buFont typeface="Arial" pitchFamily="34" charset="0"/>
              <a:buChar char="•"/>
              <a:defRPr/>
            </a:pPr>
            <a:r>
              <a:rPr lang="en-US" sz="2000" dirty="0">
                <a:latin typeface="+mn-lt"/>
                <a:cs typeface="+mn-cs"/>
              </a:rPr>
              <a:t>Maintains constant elevation</a:t>
            </a:r>
          </a:p>
          <a:p>
            <a:pPr marL="365760" indent="-256032" fontAlgn="auto">
              <a:spcBef>
                <a:spcPts val="300"/>
              </a:spcBef>
              <a:spcAft>
                <a:spcPts val="0"/>
              </a:spcAft>
              <a:buClr>
                <a:schemeClr val="accent3"/>
              </a:buClr>
              <a:buFont typeface="Arial" pitchFamily="34" charset="0"/>
              <a:buChar char="•"/>
              <a:defRPr/>
            </a:pPr>
            <a:r>
              <a:rPr lang="en-US" sz="2000" dirty="0">
                <a:latin typeface="+mn-lt"/>
                <a:cs typeface="+mn-cs"/>
              </a:rPr>
              <a:t>Smooth taper</a:t>
            </a:r>
          </a:p>
          <a:p>
            <a:pPr marL="365760" indent="-256032" fontAlgn="auto">
              <a:spcBef>
                <a:spcPts val="300"/>
              </a:spcBef>
              <a:spcAft>
                <a:spcPts val="0"/>
              </a:spcAft>
              <a:buClr>
                <a:schemeClr val="accent3"/>
              </a:buClr>
              <a:buFont typeface="Arial" pitchFamily="34" charset="0"/>
              <a:buChar char="•"/>
              <a:defRPr/>
            </a:pPr>
            <a:r>
              <a:rPr lang="en-US" sz="2000" dirty="0">
                <a:latin typeface="+mn-lt"/>
                <a:cs typeface="+mn-cs"/>
              </a:rPr>
              <a:t>Almost impossible to find in PVC</a:t>
            </a:r>
          </a:p>
        </p:txBody>
      </p:sp>
      <p:sp>
        <p:nvSpPr>
          <p:cNvPr id="16" name="Content Placeholder 2"/>
          <p:cNvSpPr txBox="1">
            <a:spLocks/>
          </p:cNvSpPr>
          <p:nvPr/>
        </p:nvSpPr>
        <p:spPr>
          <a:xfrm>
            <a:off x="3048000" y="4267200"/>
            <a:ext cx="2819400" cy="838200"/>
          </a:xfrm>
          <a:prstGeom prst="rect">
            <a:avLst/>
          </a:prstGeom>
        </p:spPr>
        <p:txBody>
          <a:bodyPr/>
          <a:lstStyle/>
          <a:p>
            <a:pPr marL="365760" indent="-256032" fontAlgn="auto">
              <a:spcBef>
                <a:spcPts val="300"/>
              </a:spcBef>
              <a:spcAft>
                <a:spcPts val="0"/>
              </a:spcAft>
              <a:buClr>
                <a:schemeClr val="accent3"/>
              </a:buClr>
              <a:buFont typeface="Arial" pitchFamily="34" charset="0"/>
              <a:buChar char="•"/>
              <a:defRPr/>
            </a:pPr>
            <a:r>
              <a:rPr lang="en-US" sz="2000" dirty="0">
                <a:latin typeface="+mn-lt"/>
                <a:cs typeface="+mn-cs"/>
              </a:rPr>
              <a:t>Smooth taper</a:t>
            </a:r>
          </a:p>
          <a:p>
            <a:pPr marL="365760" indent="-256032" fontAlgn="auto">
              <a:spcBef>
                <a:spcPts val="300"/>
              </a:spcBef>
              <a:spcAft>
                <a:spcPts val="0"/>
              </a:spcAft>
              <a:buClr>
                <a:schemeClr val="accent3"/>
              </a:buClr>
              <a:buFont typeface="Arial" pitchFamily="34" charset="0"/>
              <a:buChar char="•"/>
              <a:defRPr/>
            </a:pPr>
            <a:r>
              <a:rPr lang="en-US" sz="2000" dirty="0">
                <a:latin typeface="+mn-lt"/>
                <a:cs typeface="+mn-cs"/>
              </a:rPr>
              <a:t>Hard to find in PVC</a:t>
            </a:r>
          </a:p>
        </p:txBody>
      </p:sp>
      <p:sp>
        <p:nvSpPr>
          <p:cNvPr id="17" name="Content Placeholder 2"/>
          <p:cNvSpPr txBox="1">
            <a:spLocks/>
          </p:cNvSpPr>
          <p:nvPr/>
        </p:nvSpPr>
        <p:spPr>
          <a:xfrm>
            <a:off x="6172200" y="4267200"/>
            <a:ext cx="2667000" cy="1295400"/>
          </a:xfrm>
          <a:prstGeom prst="rect">
            <a:avLst/>
          </a:prstGeom>
        </p:spPr>
        <p:txBody>
          <a:bodyPr/>
          <a:lstStyle/>
          <a:p>
            <a:pPr marL="365760" indent="-256032" fontAlgn="auto">
              <a:spcBef>
                <a:spcPts val="300"/>
              </a:spcBef>
              <a:spcAft>
                <a:spcPts val="0"/>
              </a:spcAft>
              <a:buClr>
                <a:schemeClr val="accent3"/>
              </a:buClr>
              <a:buFont typeface="Arial" pitchFamily="34" charset="0"/>
              <a:buChar char="•"/>
              <a:defRPr/>
            </a:pPr>
            <a:r>
              <a:rPr lang="en-US" sz="2000" dirty="0">
                <a:latin typeface="+mn-lt"/>
                <a:cs typeface="+mn-cs"/>
              </a:rPr>
              <a:t>Abrupt taper</a:t>
            </a:r>
          </a:p>
          <a:p>
            <a:pPr marL="365760" indent="-256032" fontAlgn="auto">
              <a:spcBef>
                <a:spcPts val="300"/>
              </a:spcBef>
              <a:spcAft>
                <a:spcPts val="0"/>
              </a:spcAft>
              <a:buClr>
                <a:schemeClr val="accent3"/>
              </a:buClr>
              <a:buFont typeface="Arial" pitchFamily="34" charset="0"/>
              <a:buChar char="•"/>
              <a:defRPr/>
            </a:pPr>
            <a:r>
              <a:rPr lang="en-US" sz="2000" dirty="0">
                <a:latin typeface="+mn-lt"/>
                <a:cs typeface="+mn-cs"/>
              </a:rPr>
              <a:t>Readily available</a:t>
            </a:r>
          </a:p>
          <a:p>
            <a:pPr marL="365760" indent="-256032" fontAlgn="auto">
              <a:spcBef>
                <a:spcPts val="300"/>
              </a:spcBef>
              <a:spcAft>
                <a:spcPts val="0"/>
              </a:spcAft>
              <a:buClr>
                <a:schemeClr val="accent3"/>
              </a:buClr>
              <a:buFont typeface="Arial" pitchFamily="34" charset="0"/>
              <a:buChar char="•"/>
              <a:defRPr/>
            </a:pPr>
            <a:r>
              <a:rPr lang="en-US" sz="2000" dirty="0">
                <a:latin typeface="+mn-lt"/>
                <a:cs typeface="+mn-cs"/>
              </a:rPr>
              <a:t>Cheap</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609600"/>
            <a:ext cx="8229600" cy="1066800"/>
          </a:xfrm>
        </p:spPr>
        <p:txBody>
          <a:bodyPr/>
          <a:lstStyle/>
          <a:p>
            <a:pPr algn="ctr" eaLnBrk="1" hangingPunct="1"/>
            <a:r>
              <a:rPr lang="en-US" smtClean="0"/>
              <a:t>Conclusions</a:t>
            </a:r>
            <a:endParaRPr lang="en-US" sz="1600" smtClean="0">
              <a:solidFill>
                <a:srgbClr val="FF0000"/>
              </a:solidFill>
            </a:endParaRPr>
          </a:p>
        </p:txBody>
      </p:sp>
      <p:sp>
        <p:nvSpPr>
          <p:cNvPr id="18435" name="Content Placeholder 2"/>
          <p:cNvSpPr>
            <a:spLocks noGrp="1"/>
          </p:cNvSpPr>
          <p:nvPr>
            <p:ph idx="1"/>
          </p:nvPr>
        </p:nvSpPr>
        <p:spPr>
          <a:xfrm>
            <a:off x="457200" y="1600200"/>
            <a:ext cx="8153400" cy="4973638"/>
          </a:xfrm>
        </p:spPr>
        <p:txBody>
          <a:bodyPr/>
          <a:lstStyle/>
          <a:p>
            <a:pPr eaLnBrk="1" hangingPunct="1"/>
            <a:r>
              <a:rPr lang="en-US" smtClean="0"/>
              <a:t>Material availability is a significant constraint</a:t>
            </a:r>
          </a:p>
          <a:p>
            <a:pPr eaLnBrk="1" hangingPunct="1"/>
            <a:r>
              <a:rPr lang="en-US" smtClean="0"/>
              <a:t>Port flow uniformity is a big problem for step-tapered case</a:t>
            </a:r>
          </a:p>
          <a:p>
            <a:pPr eaLnBrk="1" hangingPunct="1"/>
            <a:r>
              <a:rPr lang="en-US" smtClean="0"/>
              <a:t>Recommendation</a:t>
            </a:r>
          </a:p>
          <a:p>
            <a:pPr marL="742950" lvl="1" indent="-285750" eaLnBrk="1" hangingPunct="1"/>
            <a:r>
              <a:rPr lang="en-US" smtClean="0"/>
              <a:t>Step-tapered inlet manifold </a:t>
            </a:r>
          </a:p>
          <a:p>
            <a:pPr marL="742950" lvl="1" indent="-285750" eaLnBrk="1" hangingPunct="1"/>
            <a:r>
              <a:rPr lang="en-US" smtClean="0"/>
              <a:t>Smooth contractions</a:t>
            </a:r>
          </a:p>
          <a:p>
            <a:pPr marL="1143000" lvl="2" indent="-228600" eaLnBrk="1" hangingPunct="1"/>
            <a:r>
              <a:rPr lang="en-US" smtClean="0"/>
              <a:t>Follow vena contracta</a:t>
            </a:r>
          </a:p>
          <a:p>
            <a:pPr marL="742950" lvl="1" indent="-285750" eaLnBrk="1" hangingPunct="1"/>
            <a:r>
              <a:rPr lang="en-US" smtClean="0"/>
              <a:t>Many available pipe diameters</a:t>
            </a:r>
          </a:p>
          <a:p>
            <a:pPr eaLnBrk="1" hangingPunct="1"/>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609600"/>
            <a:ext cx="8229600" cy="1066800"/>
          </a:xfrm>
        </p:spPr>
        <p:txBody>
          <a:bodyPr/>
          <a:lstStyle/>
          <a:p>
            <a:pPr algn="ctr" eaLnBrk="1" hangingPunct="1"/>
            <a:r>
              <a:rPr lang="en-US" smtClean="0"/>
              <a:t>Next Steps</a:t>
            </a:r>
          </a:p>
        </p:txBody>
      </p:sp>
      <p:sp>
        <p:nvSpPr>
          <p:cNvPr id="19459" name="Content Placeholder 2"/>
          <p:cNvSpPr>
            <a:spLocks noGrp="1"/>
          </p:cNvSpPr>
          <p:nvPr>
            <p:ph idx="1"/>
          </p:nvPr>
        </p:nvSpPr>
        <p:spPr>
          <a:xfrm>
            <a:off x="457200" y="1981200"/>
            <a:ext cx="8153400" cy="4324350"/>
          </a:xfrm>
        </p:spPr>
        <p:txBody>
          <a:bodyPr/>
          <a:lstStyle/>
          <a:p>
            <a:pPr eaLnBrk="1" hangingPunct="1"/>
            <a:r>
              <a:rPr lang="en-US" smtClean="0"/>
              <a:t>Continue experimenting with flow development in the pipe in order to more accurately calculate </a:t>
            </a:r>
            <a:r>
              <a:rPr lang="en-US" b="1" smtClean="0"/>
              <a:t>major head losses</a:t>
            </a:r>
            <a:r>
              <a:rPr lang="en-US" smtClean="0"/>
              <a:t>. </a:t>
            </a:r>
          </a:p>
          <a:p>
            <a:pPr eaLnBrk="1" hangingPunct="1"/>
            <a:r>
              <a:rPr lang="en-US" smtClean="0"/>
              <a:t>Re-examine the contribution of </a:t>
            </a:r>
            <a:r>
              <a:rPr lang="en-US" b="1" smtClean="0"/>
              <a:t>pressure recovery</a:t>
            </a:r>
            <a:r>
              <a:rPr lang="en-US" smtClean="0"/>
              <a:t> term to piezometric head. </a:t>
            </a:r>
          </a:p>
          <a:p>
            <a:pPr eaLnBrk="1" hangingPunct="1"/>
            <a:r>
              <a:rPr lang="en-US" smtClean="0"/>
              <a:t>Re-evaluate contraction minor loss term.</a:t>
            </a:r>
          </a:p>
          <a:p>
            <a:pPr eaLnBrk="1" hangingPunct="1"/>
            <a:r>
              <a:rPr lang="en-US" smtClean="0"/>
              <a:t>Research availability of reducers and pipe diameters in Honduras.</a:t>
            </a:r>
          </a:p>
          <a:p>
            <a:pPr eaLnBrk="1" hangingPunct="1"/>
            <a:r>
              <a:rPr lang="en-US" smtClean="0"/>
              <a:t>Try a step-tapered manifold in an experimental setting. </a:t>
            </a:r>
          </a:p>
          <a:p>
            <a:pPr eaLnBrk="1" hangingPunct="1"/>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286000"/>
            <a:ext cx="8229600" cy="1066800"/>
          </a:xfrm>
        </p:spPr>
        <p:txBody>
          <a:bodyPr/>
          <a:lstStyle/>
          <a:p>
            <a:pPr algn="ctr" eaLnBrk="1" hangingPunct="1"/>
            <a:r>
              <a:rPr lang="en-US" sz="6600" smtClean="0"/>
              <a:t>Questions?</a:t>
            </a:r>
            <a:endParaRPr lang="en-US" sz="6600" smtClean="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609600"/>
            <a:ext cx="8229600" cy="1066800"/>
          </a:xfrm>
        </p:spPr>
        <p:txBody>
          <a:bodyPr/>
          <a:lstStyle/>
          <a:p>
            <a:pPr algn="ctr" eaLnBrk="1" hangingPunct="1"/>
            <a:r>
              <a:rPr lang="en-US" smtClean="0"/>
              <a:t>Objectives</a:t>
            </a:r>
          </a:p>
        </p:txBody>
      </p:sp>
      <p:sp>
        <p:nvSpPr>
          <p:cNvPr id="5123" name="Content Placeholder 2"/>
          <p:cNvSpPr>
            <a:spLocks noGrp="1"/>
          </p:cNvSpPr>
          <p:nvPr>
            <p:ph idx="1"/>
          </p:nvPr>
        </p:nvSpPr>
        <p:spPr>
          <a:xfrm>
            <a:off x="152400" y="1676400"/>
            <a:ext cx="6248400" cy="4476750"/>
          </a:xfrm>
        </p:spPr>
        <p:txBody>
          <a:bodyPr/>
          <a:lstStyle/>
          <a:p>
            <a:pPr eaLnBrk="1" hangingPunct="1"/>
            <a:r>
              <a:rPr lang="en-US" smtClean="0"/>
              <a:t>Improve floc delivery into sedimentation tank</a:t>
            </a:r>
          </a:p>
          <a:p>
            <a:pPr lvl="1" eaLnBrk="1" hangingPunct="1"/>
            <a:r>
              <a:rPr lang="en-US" smtClean="0"/>
              <a:t>Avoid floc break-up</a:t>
            </a:r>
          </a:p>
          <a:p>
            <a:pPr lvl="1" eaLnBrk="1" hangingPunct="1"/>
            <a:r>
              <a:rPr lang="en-US" smtClean="0"/>
              <a:t>Prevent early settling</a:t>
            </a:r>
          </a:p>
          <a:p>
            <a:pPr lvl="1" eaLnBrk="1" hangingPunct="1"/>
            <a:endParaRPr lang="en-US" smtClean="0"/>
          </a:p>
          <a:p>
            <a:pPr eaLnBrk="1" hangingPunct="1"/>
            <a:r>
              <a:rPr lang="en-US" smtClean="0"/>
              <a:t>Design a manifold with:</a:t>
            </a:r>
          </a:p>
          <a:p>
            <a:pPr lvl="1" eaLnBrk="1" hangingPunct="1"/>
            <a:r>
              <a:rPr lang="en-US" smtClean="0"/>
              <a:t>Even distribution of water</a:t>
            </a:r>
          </a:p>
          <a:p>
            <a:pPr lvl="1" eaLnBrk="1" hangingPunct="1"/>
            <a:r>
              <a:rPr lang="en-US" smtClean="0"/>
              <a:t>No short circuits</a:t>
            </a:r>
          </a:p>
          <a:p>
            <a:pPr lvl="1" eaLnBrk="1" hangingPunct="1"/>
            <a:r>
              <a:rPr lang="en-US" smtClean="0"/>
              <a:t>Scour velocity &gt; 0.15 m/s</a:t>
            </a:r>
          </a:p>
          <a:p>
            <a:pPr lvl="1" eaLnBrk="1" hangingPunct="1"/>
            <a:r>
              <a:rPr lang="en-US" smtClean="0"/>
              <a:t>Energy dissipation rate &lt; 6 mW/kg</a:t>
            </a:r>
          </a:p>
        </p:txBody>
      </p:sp>
      <p:pic>
        <p:nvPicPr>
          <p:cNvPr id="5124" name="Picture 3" descr="IMGP6686"/>
          <p:cNvPicPr>
            <a:picLocks noChangeAspect="1" noChangeArrowheads="1"/>
          </p:cNvPicPr>
          <p:nvPr/>
        </p:nvPicPr>
        <p:blipFill>
          <a:blip r:embed="rId2" cstate="print"/>
          <a:srcRect/>
          <a:stretch>
            <a:fillRect/>
          </a:stretch>
        </p:blipFill>
        <p:spPr bwMode="auto">
          <a:xfrm>
            <a:off x="6324600" y="1752600"/>
            <a:ext cx="23622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609600"/>
            <a:ext cx="8229600" cy="1066800"/>
          </a:xfrm>
        </p:spPr>
        <p:txBody>
          <a:bodyPr/>
          <a:lstStyle/>
          <a:p>
            <a:pPr algn="ctr" eaLnBrk="1" hangingPunct="1"/>
            <a:r>
              <a:rPr lang="en-US" smtClean="0"/>
              <a:t>Background</a:t>
            </a:r>
          </a:p>
        </p:txBody>
      </p:sp>
      <p:sp>
        <p:nvSpPr>
          <p:cNvPr id="6147" name="Content Placeholder 8"/>
          <p:cNvSpPr>
            <a:spLocks noGrp="1"/>
          </p:cNvSpPr>
          <p:nvPr>
            <p:ph sz="half" idx="1"/>
          </p:nvPr>
        </p:nvSpPr>
        <p:spPr>
          <a:xfrm>
            <a:off x="381000" y="1676400"/>
            <a:ext cx="5257800" cy="4525963"/>
          </a:xfrm>
        </p:spPr>
        <p:txBody>
          <a:bodyPr/>
          <a:lstStyle/>
          <a:p>
            <a:pPr eaLnBrk="1" hangingPunct="1"/>
            <a:r>
              <a:rPr lang="en-US" sz="2800" smtClean="0"/>
              <a:t>Constant Diameter Manifold</a:t>
            </a:r>
          </a:p>
          <a:p>
            <a:pPr lvl="1" eaLnBrk="1" hangingPunct="1"/>
            <a:r>
              <a:rPr lang="en-US" sz="2400" smtClean="0"/>
              <a:t>Current plan for Agalteca</a:t>
            </a:r>
          </a:p>
          <a:p>
            <a:pPr lvl="1" eaLnBrk="1" hangingPunct="1"/>
            <a:r>
              <a:rPr lang="en-US" sz="2400" smtClean="0"/>
              <a:t>Flocs may settle in manifold</a:t>
            </a:r>
            <a:endParaRPr lang="en-US" smtClean="0"/>
          </a:p>
          <a:p>
            <a:pPr lvl="1" eaLnBrk="1" hangingPunct="1">
              <a:buFont typeface="Georgia" pitchFamily="18" charset="0"/>
              <a:buNone/>
            </a:pPr>
            <a:endParaRPr lang="en-US" smtClean="0"/>
          </a:p>
          <a:p>
            <a:pPr lvl="1" eaLnBrk="1" hangingPunct="1">
              <a:buFont typeface="Georgia" pitchFamily="18" charset="0"/>
              <a:buNone/>
            </a:pPr>
            <a:endParaRPr lang="en-US" smtClean="0"/>
          </a:p>
          <a:p>
            <a:pPr eaLnBrk="1" hangingPunct="1"/>
            <a:r>
              <a:rPr lang="en-US" sz="2800" smtClean="0"/>
              <a:t>Ideally-Tapered Manifold</a:t>
            </a:r>
          </a:p>
          <a:p>
            <a:pPr lvl="1" eaLnBrk="1" hangingPunct="1"/>
            <a:r>
              <a:rPr lang="en-US" sz="2400" smtClean="0"/>
              <a:t>Maintains scour velocity</a:t>
            </a:r>
          </a:p>
          <a:p>
            <a:pPr lvl="1" eaLnBrk="1" hangingPunct="1"/>
            <a:r>
              <a:rPr lang="en-US" sz="2400" smtClean="0"/>
              <a:t>Not realistic to build</a:t>
            </a:r>
          </a:p>
        </p:txBody>
      </p:sp>
      <p:pic>
        <p:nvPicPr>
          <p:cNvPr id="6148" name="Content Placeholder 10" descr="In_Mannifold_c_isometric.png"/>
          <p:cNvPicPr>
            <a:picLocks noGrp="1" noChangeAspect="1"/>
          </p:cNvPicPr>
          <p:nvPr>
            <p:ph sz="half" idx="2"/>
          </p:nvPr>
        </p:nvPicPr>
        <p:blipFill>
          <a:blip r:embed="rId2" cstate="print"/>
          <a:srcRect/>
          <a:stretch>
            <a:fillRect/>
          </a:stretch>
        </p:blipFill>
        <p:spPr>
          <a:xfrm>
            <a:off x="5943600" y="1600200"/>
            <a:ext cx="1905000" cy="1574800"/>
          </a:xfrm>
        </p:spPr>
      </p:pic>
      <p:pic>
        <p:nvPicPr>
          <p:cNvPr id="6149" name="Picture 3"/>
          <p:cNvPicPr>
            <a:picLocks noChangeAspect="1" noChangeArrowheads="1"/>
          </p:cNvPicPr>
          <p:nvPr/>
        </p:nvPicPr>
        <p:blipFill>
          <a:blip r:embed="rId3" cstate="print"/>
          <a:srcRect/>
          <a:stretch>
            <a:fillRect/>
          </a:stretch>
        </p:blipFill>
        <p:spPr bwMode="auto">
          <a:xfrm>
            <a:off x="5257800" y="3505200"/>
            <a:ext cx="3505200" cy="2860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609600"/>
            <a:ext cx="8229600" cy="1066800"/>
          </a:xfrm>
        </p:spPr>
        <p:txBody>
          <a:bodyPr/>
          <a:lstStyle/>
          <a:p>
            <a:pPr algn="ctr" eaLnBrk="1" hangingPunct="1"/>
            <a:r>
              <a:rPr lang="en-US" smtClean="0"/>
              <a:t>Design Steps</a:t>
            </a:r>
          </a:p>
        </p:txBody>
      </p:sp>
      <p:sp>
        <p:nvSpPr>
          <p:cNvPr id="7171" name="Content Placeholder 2"/>
          <p:cNvSpPr>
            <a:spLocks noGrp="1"/>
          </p:cNvSpPr>
          <p:nvPr>
            <p:ph idx="1"/>
          </p:nvPr>
        </p:nvSpPr>
        <p:spPr>
          <a:xfrm>
            <a:off x="457200" y="1676400"/>
            <a:ext cx="8229600" cy="4745038"/>
          </a:xfrm>
        </p:spPr>
        <p:txBody>
          <a:bodyPr/>
          <a:lstStyle/>
          <a:p>
            <a:pPr marL="365125" lvl="1" indent="-255588" eaLnBrk="1" hangingPunct="1">
              <a:buClr>
                <a:srgbClr val="A04DA3"/>
              </a:buClr>
              <a:buFont typeface="Georgia" pitchFamily="18" charset="0"/>
              <a:buChar char="•"/>
              <a:tabLst>
                <a:tab pos="571500" algn="l"/>
              </a:tabLst>
            </a:pPr>
            <a:r>
              <a:rPr lang="en-US" sz="2800" smtClean="0">
                <a:solidFill>
                  <a:schemeClr val="tx1"/>
                </a:solidFill>
              </a:rPr>
              <a:t>Based on sedimentation tank dimensions</a:t>
            </a:r>
          </a:p>
          <a:p>
            <a:pPr marL="365125" lvl="1" indent="-255588" eaLnBrk="1" hangingPunct="1">
              <a:tabLst>
                <a:tab pos="571500" algn="l"/>
              </a:tabLst>
            </a:pPr>
            <a:r>
              <a:rPr lang="en-US" sz="2400" smtClean="0"/>
              <a:t>Largest possible initial diameter with V &gt; V</a:t>
            </a:r>
            <a:r>
              <a:rPr lang="en-US" sz="2400" baseline="-25000" smtClean="0"/>
              <a:t>Scour</a:t>
            </a:r>
          </a:p>
          <a:p>
            <a:pPr marL="365125" lvl="1" indent="-255588" eaLnBrk="1" hangingPunct="1">
              <a:tabLst>
                <a:tab pos="571500" algn="l"/>
              </a:tabLst>
            </a:pPr>
            <a:r>
              <a:rPr lang="en-US" sz="2400" smtClean="0"/>
              <a:t>Before V &lt; V</a:t>
            </a:r>
            <a:r>
              <a:rPr lang="en-US" sz="2400" baseline="-25000" smtClean="0"/>
              <a:t>Scour,</a:t>
            </a:r>
            <a:r>
              <a:rPr lang="en-US" sz="2400" smtClean="0"/>
              <a:t> reduce pipe diameter</a:t>
            </a:r>
          </a:p>
          <a:p>
            <a:pPr marL="365125" lvl="1" indent="-255588" eaLnBrk="1" hangingPunct="1">
              <a:tabLst>
                <a:tab pos="571500" algn="l"/>
              </a:tabLst>
            </a:pPr>
            <a:r>
              <a:rPr lang="en-US" sz="2400" smtClean="0"/>
              <a:t>Port size based on max permissible </a:t>
            </a:r>
            <a:r>
              <a:rPr lang="el-GR" sz="2400" smtClean="0"/>
              <a:t>ε</a:t>
            </a:r>
            <a:endParaRPr lang="en-US" sz="2400" smtClean="0"/>
          </a:p>
          <a:p>
            <a:pPr marL="365125" lvl="1" indent="-255588" eaLnBrk="1" hangingPunct="1">
              <a:tabLst>
                <a:tab pos="571500" algn="l"/>
              </a:tabLst>
            </a:pPr>
            <a:r>
              <a:rPr lang="en-US" sz="2400" smtClean="0"/>
              <a:t>MathCAD programming function models port flow and creates arrays of other parameters indexed by port number.</a:t>
            </a:r>
            <a:endParaRPr lang="en-US" sz="2400" b="1" baseline="-25000" smtClean="0"/>
          </a:p>
          <a:p>
            <a:pPr marL="365125" lvl="1" indent="-255588" eaLnBrk="1" hangingPunct="1">
              <a:buClr>
                <a:srgbClr val="A04DA3"/>
              </a:buClr>
              <a:buFont typeface="Georgia" pitchFamily="18" charset="0"/>
              <a:buChar char="•"/>
              <a:tabLst>
                <a:tab pos="571500" algn="l"/>
              </a:tabLst>
            </a:pPr>
            <a:r>
              <a:rPr lang="en-US" sz="2800" smtClean="0">
                <a:solidFill>
                  <a:schemeClr val="tx1"/>
                </a:solidFill>
              </a:rPr>
              <a:t>Added 3 piezometric head change terms to the Ideally-Tapered Manifold function</a:t>
            </a:r>
          </a:p>
          <a:p>
            <a:pPr eaLnBrk="1" hangingPunct="1">
              <a:tabLst>
                <a:tab pos="571500" algn="l"/>
              </a:tabLst>
            </a:pPr>
            <a:r>
              <a:rPr lang="en-US" smtClean="0"/>
              <a:t>Developed algorithm to fabricate manifold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457200"/>
            <a:ext cx="8229600" cy="1066800"/>
          </a:xfrm>
        </p:spPr>
        <p:txBody>
          <a:bodyPr/>
          <a:lstStyle/>
          <a:p>
            <a:pPr algn="ctr" eaLnBrk="1" hangingPunct="1"/>
            <a:r>
              <a:rPr lang="en-US" smtClean="0"/>
              <a:t>Piezometric Head Terms</a:t>
            </a:r>
          </a:p>
        </p:txBody>
      </p:sp>
      <p:sp>
        <p:nvSpPr>
          <p:cNvPr id="8195" name="Content Placeholder 3"/>
          <p:cNvSpPr>
            <a:spLocks noGrp="1"/>
          </p:cNvSpPr>
          <p:nvPr>
            <p:ph idx="1"/>
          </p:nvPr>
        </p:nvSpPr>
        <p:spPr>
          <a:xfrm>
            <a:off x="152400" y="1884363"/>
            <a:ext cx="3810000" cy="3068637"/>
          </a:xfrm>
        </p:spPr>
        <p:txBody>
          <a:bodyPr/>
          <a:lstStyle/>
          <a:p>
            <a:pPr marL="623888" indent="-514350" eaLnBrk="1" hangingPunct="1">
              <a:buFont typeface="Trebuchet MS" pitchFamily="34" charset="0"/>
              <a:buAutoNum type="arabicParenR"/>
            </a:pPr>
            <a:r>
              <a:rPr lang="en-US" smtClean="0"/>
              <a:t>Major head losses</a:t>
            </a:r>
          </a:p>
          <a:p>
            <a:pPr marL="623888" indent="-514350" eaLnBrk="1" hangingPunct="1">
              <a:buFont typeface="Trebuchet MS" pitchFamily="34" charset="0"/>
              <a:buAutoNum type="arabicParenR"/>
            </a:pPr>
            <a:r>
              <a:rPr lang="en-US" smtClean="0"/>
              <a:t>Pressure recovery </a:t>
            </a:r>
          </a:p>
          <a:p>
            <a:pPr marL="623888" indent="-514350" eaLnBrk="1" hangingPunct="1">
              <a:buFont typeface="Trebuchet MS" pitchFamily="34" charset="0"/>
              <a:buAutoNum type="arabicParenR"/>
            </a:pPr>
            <a:r>
              <a:rPr lang="en-US" smtClean="0"/>
              <a:t>Minor losses</a:t>
            </a:r>
          </a:p>
          <a:p>
            <a:pPr marL="623888" indent="-514350" eaLnBrk="1" hangingPunct="1">
              <a:buFont typeface="Trebuchet MS" pitchFamily="34" charset="0"/>
              <a:buAutoNum type="arabicParenR"/>
            </a:pPr>
            <a:r>
              <a:rPr lang="en-US" smtClean="0"/>
              <a:t>Contraction conversion</a:t>
            </a:r>
          </a:p>
        </p:txBody>
      </p:sp>
      <p:pic>
        <p:nvPicPr>
          <p:cNvPr id="8196" name="Picture 3"/>
          <p:cNvPicPr>
            <a:picLocks noChangeAspect="1" noChangeArrowheads="1"/>
          </p:cNvPicPr>
          <p:nvPr/>
        </p:nvPicPr>
        <p:blipFill>
          <a:blip r:embed="rId2" cstate="print"/>
          <a:srcRect/>
          <a:stretch>
            <a:fillRect/>
          </a:stretch>
        </p:blipFill>
        <p:spPr bwMode="auto">
          <a:xfrm>
            <a:off x="533400" y="5181600"/>
            <a:ext cx="8077200" cy="973138"/>
          </a:xfrm>
          <a:prstGeom prst="rect">
            <a:avLst/>
          </a:prstGeom>
          <a:noFill/>
          <a:ln w="9525">
            <a:noFill/>
            <a:miter lim="800000"/>
            <a:headEnd/>
            <a:tailEnd/>
          </a:ln>
        </p:spPr>
      </p:pic>
      <p:pic>
        <p:nvPicPr>
          <p:cNvPr id="8197" name="Picture 7"/>
          <p:cNvPicPr>
            <a:picLocks noChangeAspect="1" noChangeArrowheads="1"/>
          </p:cNvPicPr>
          <p:nvPr/>
        </p:nvPicPr>
        <p:blipFill>
          <a:blip r:embed="rId3" cstate="print"/>
          <a:srcRect/>
          <a:stretch>
            <a:fillRect/>
          </a:stretch>
        </p:blipFill>
        <p:spPr bwMode="auto">
          <a:xfrm>
            <a:off x="3886200" y="1600200"/>
            <a:ext cx="4876800" cy="327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a:xfrm>
            <a:off x="5334000" y="2362200"/>
            <a:ext cx="3352800" cy="914400"/>
          </a:xfrm>
          <a:prstGeom prst="rect">
            <a:avLst/>
          </a:prstGeom>
          <a:ln w="28575">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endParaRPr lang="en-US" b="1">
              <a:solidFill>
                <a:srgbClr val="FFFFFF"/>
              </a:solidFill>
            </a:endParaRPr>
          </a:p>
        </p:txBody>
      </p:sp>
      <p:sp>
        <p:nvSpPr>
          <p:cNvPr id="9219" name="Title 1"/>
          <p:cNvSpPr>
            <a:spLocks noGrp="1"/>
          </p:cNvSpPr>
          <p:nvPr>
            <p:ph type="title"/>
          </p:nvPr>
        </p:nvSpPr>
        <p:spPr>
          <a:xfrm>
            <a:off x="457200" y="609600"/>
            <a:ext cx="8229600" cy="1066800"/>
          </a:xfrm>
        </p:spPr>
        <p:txBody>
          <a:bodyPr/>
          <a:lstStyle/>
          <a:p>
            <a:pPr algn="ctr" eaLnBrk="1" hangingPunct="1"/>
            <a:r>
              <a:rPr lang="en-US" smtClean="0"/>
              <a:t>Major Head Loss Between Ports</a:t>
            </a:r>
          </a:p>
        </p:txBody>
      </p:sp>
      <p:sp>
        <p:nvSpPr>
          <p:cNvPr id="9220" name="Content Placeholder 2"/>
          <p:cNvSpPr>
            <a:spLocks noGrp="1"/>
          </p:cNvSpPr>
          <p:nvPr>
            <p:ph idx="1"/>
          </p:nvPr>
        </p:nvSpPr>
        <p:spPr>
          <a:xfrm>
            <a:off x="457200" y="3581400"/>
            <a:ext cx="8229600" cy="2952750"/>
          </a:xfrm>
        </p:spPr>
        <p:txBody>
          <a:bodyPr/>
          <a:lstStyle/>
          <a:p>
            <a:pPr eaLnBrk="1" hangingPunct="1"/>
            <a:r>
              <a:rPr lang="en-US" sz="2400" smtClean="0"/>
              <a:t>Previous manifold model uses Darcy friction factor, assumes fully developed flow between ports</a:t>
            </a:r>
          </a:p>
          <a:p>
            <a:pPr eaLnBrk="1" hangingPunct="1">
              <a:buFont typeface="Georgia" pitchFamily="18" charset="0"/>
              <a:buNone/>
            </a:pPr>
            <a:endParaRPr lang="en-US" sz="2400" smtClean="0"/>
          </a:p>
          <a:p>
            <a:pPr eaLnBrk="1" hangingPunct="1">
              <a:buFont typeface="Georgia" pitchFamily="18" charset="0"/>
              <a:buNone/>
            </a:pPr>
            <a:endParaRPr lang="en-US" sz="2400" smtClean="0"/>
          </a:p>
          <a:p>
            <a:pPr eaLnBrk="1" hangingPunct="1"/>
            <a:r>
              <a:rPr lang="en-US" sz="2400" smtClean="0"/>
              <a:t>Flow is likely not close to fully developed</a:t>
            </a:r>
          </a:p>
          <a:p>
            <a:pPr eaLnBrk="1" hangingPunct="1"/>
            <a:r>
              <a:rPr lang="en-US" sz="2400" smtClean="0"/>
              <a:t>We analyzed the other extreme – uniform flow following each port</a:t>
            </a:r>
          </a:p>
        </p:txBody>
      </p:sp>
      <p:sp>
        <p:nvSpPr>
          <p:cNvPr id="9221"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9222"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9223"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9224" name="Rectangle 7"/>
          <p:cNvSpPr>
            <a:spLocks noChangeArrowheads="1"/>
          </p:cNvSpPr>
          <p:nvPr/>
        </p:nvSpPr>
        <p:spPr bwMode="auto">
          <a:xfrm>
            <a:off x="0" y="1304925"/>
            <a:ext cx="9144000" cy="0"/>
          </a:xfrm>
          <a:prstGeom prst="rect">
            <a:avLst/>
          </a:prstGeom>
          <a:noFill/>
          <a:ln w="9525">
            <a:noFill/>
            <a:miter lim="800000"/>
            <a:headEnd/>
            <a:tailEnd/>
          </a:ln>
        </p:spPr>
        <p:txBody>
          <a:bodyPr wrap="none" anchor="ctr">
            <a:spAutoFit/>
          </a:bodyPr>
          <a:lstStyle/>
          <a:p>
            <a:endParaRPr lang="en-US"/>
          </a:p>
        </p:txBody>
      </p:sp>
      <p:sp>
        <p:nvSpPr>
          <p:cNvPr id="9225"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9226" name="Rectangle 10"/>
          <p:cNvSpPr>
            <a:spLocks noChangeArrowheads="1"/>
          </p:cNvSpPr>
          <p:nvPr/>
        </p:nvSpPr>
        <p:spPr bwMode="auto">
          <a:xfrm>
            <a:off x="0" y="1276350"/>
            <a:ext cx="9144000" cy="0"/>
          </a:xfrm>
          <a:prstGeom prst="rect">
            <a:avLst/>
          </a:prstGeom>
          <a:noFill/>
          <a:ln w="9525">
            <a:noFill/>
            <a:miter lim="800000"/>
            <a:headEnd/>
            <a:tailEnd/>
          </a:ln>
        </p:spPr>
        <p:txBody>
          <a:bodyPr wrap="none" anchor="ctr">
            <a:spAutoFit/>
          </a:bodyPr>
          <a:lstStyle/>
          <a:p>
            <a:endParaRPr lang="en-US"/>
          </a:p>
        </p:txBody>
      </p:sp>
      <p:sp>
        <p:nvSpPr>
          <p:cNvPr id="9227" name="Rectangle 1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9228" name="Rectangle 13"/>
          <p:cNvSpPr>
            <a:spLocks noChangeArrowheads="1"/>
          </p:cNvSpPr>
          <p:nvPr/>
        </p:nvSpPr>
        <p:spPr bwMode="auto">
          <a:xfrm>
            <a:off x="0" y="1276350"/>
            <a:ext cx="9144000" cy="0"/>
          </a:xfrm>
          <a:prstGeom prst="rect">
            <a:avLst/>
          </a:prstGeom>
          <a:noFill/>
          <a:ln w="9525">
            <a:noFill/>
            <a:miter lim="800000"/>
            <a:headEnd/>
            <a:tailEnd/>
          </a:ln>
        </p:spPr>
        <p:txBody>
          <a:bodyPr wrap="none" anchor="ctr">
            <a:spAutoFit/>
          </a:bodyPr>
          <a:lstStyle/>
          <a:p>
            <a:endParaRPr lang="en-US"/>
          </a:p>
        </p:txBody>
      </p:sp>
      <p:sp>
        <p:nvSpPr>
          <p:cNvPr id="9229" name="Rectangle 1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9230" name="Rectangle 15"/>
          <p:cNvSpPr>
            <a:spLocks noChangeArrowheads="1"/>
          </p:cNvSpPr>
          <p:nvPr/>
        </p:nvSpPr>
        <p:spPr bwMode="auto">
          <a:xfrm>
            <a:off x="457200" y="1752600"/>
            <a:ext cx="3657600" cy="533400"/>
          </a:xfrm>
          <a:prstGeom prst="rect">
            <a:avLst/>
          </a:prstGeom>
          <a:noFill/>
          <a:ln w="25400">
            <a:noFill/>
            <a:miter lim="800000"/>
            <a:headEnd/>
            <a:tailEnd/>
          </a:ln>
        </p:spPr>
        <p:txBody>
          <a:bodyPr/>
          <a:lstStyle/>
          <a:p>
            <a:r>
              <a:rPr lang="en-US" sz="2400" b="1">
                <a:latin typeface="Georgia" pitchFamily="18" charset="0"/>
              </a:rPr>
              <a:t>Fully Developed Flow</a:t>
            </a:r>
            <a:endParaRPr lang="en-US" sz="2000">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a:latin typeface="Georgia" pitchFamily="18" charset="0"/>
            </a:endParaRPr>
          </a:p>
        </p:txBody>
      </p:sp>
      <p:sp>
        <p:nvSpPr>
          <p:cNvPr id="9231" name="Rectangle 16"/>
          <p:cNvSpPr>
            <a:spLocks noChangeArrowheads="1"/>
          </p:cNvSpPr>
          <p:nvPr/>
        </p:nvSpPr>
        <p:spPr bwMode="auto">
          <a:xfrm>
            <a:off x="5867400" y="1752600"/>
            <a:ext cx="2514600" cy="533400"/>
          </a:xfrm>
          <a:prstGeom prst="rect">
            <a:avLst/>
          </a:prstGeom>
          <a:noFill/>
          <a:ln w="25400">
            <a:noFill/>
            <a:miter lim="800000"/>
            <a:headEnd/>
            <a:tailEnd/>
          </a:ln>
        </p:spPr>
        <p:txBody>
          <a:bodyPr/>
          <a:lstStyle/>
          <a:p>
            <a:r>
              <a:rPr lang="en-US" sz="2400" b="1">
                <a:latin typeface="Georgia" pitchFamily="18" charset="0"/>
              </a:rPr>
              <a:t>Uniform Flow</a:t>
            </a:r>
            <a:endParaRPr lang="en-US" sz="2000">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b="1">
              <a:latin typeface="Georgia" pitchFamily="18" charset="0"/>
            </a:endParaRPr>
          </a:p>
          <a:p>
            <a:endParaRPr lang="en-US" sz="2400">
              <a:latin typeface="Georgia" pitchFamily="18" charset="0"/>
            </a:endParaRPr>
          </a:p>
        </p:txBody>
      </p:sp>
      <p:sp>
        <p:nvSpPr>
          <p:cNvPr id="22" name="Rectangle 21"/>
          <p:cNvSpPr/>
          <p:nvPr/>
        </p:nvSpPr>
        <p:spPr>
          <a:xfrm>
            <a:off x="533400" y="2362200"/>
            <a:ext cx="3352800" cy="914400"/>
          </a:xfrm>
          <a:prstGeom prst="rect">
            <a:avLst/>
          </a:prstGeom>
          <a:ln w="28575">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endParaRPr lang="en-US" b="1">
              <a:solidFill>
                <a:srgbClr val="FFFFFF"/>
              </a:solidFill>
            </a:endParaRPr>
          </a:p>
        </p:txBody>
      </p:sp>
      <p:cxnSp>
        <p:nvCxnSpPr>
          <p:cNvPr id="27" name="Straight Connector 26"/>
          <p:cNvCxnSpPr/>
          <p:nvPr/>
        </p:nvCxnSpPr>
        <p:spPr>
          <a:xfrm rot="5400000">
            <a:off x="7010400" y="2819400"/>
            <a:ext cx="914400"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cxnSp>
        <p:nvCxnSpPr>
          <p:cNvPr id="30" name="Straight Arrow Connector 29"/>
          <p:cNvCxnSpPr/>
          <p:nvPr/>
        </p:nvCxnSpPr>
        <p:spPr>
          <a:xfrm>
            <a:off x="2133600" y="2590800"/>
            <a:ext cx="533400" cy="1588"/>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2133600" y="2743200"/>
            <a:ext cx="685800" cy="1588"/>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2133600" y="2894013"/>
            <a:ext cx="685800" cy="158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2133600" y="3046413"/>
            <a:ext cx="533400" cy="158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2133600" y="3198813"/>
            <a:ext cx="228600" cy="158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2133600" y="2438400"/>
            <a:ext cx="228600" cy="1588"/>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a:off x="6858000" y="2438400"/>
            <a:ext cx="533400" cy="1588"/>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6858000" y="2590800"/>
            <a:ext cx="533400" cy="1588"/>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a:off x="6858000" y="2743200"/>
            <a:ext cx="533400" cy="1588"/>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6858000" y="2894013"/>
            <a:ext cx="533400" cy="158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6858000" y="3046413"/>
            <a:ext cx="533400" cy="158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6858000" y="3198813"/>
            <a:ext cx="533400" cy="158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53" name="Freeform 52"/>
          <p:cNvSpPr/>
          <p:nvPr/>
        </p:nvSpPr>
        <p:spPr>
          <a:xfrm>
            <a:off x="2330450" y="2355850"/>
            <a:ext cx="717550" cy="922338"/>
          </a:xfrm>
          <a:custGeom>
            <a:avLst/>
            <a:gdLst>
              <a:gd name="connsiteX0" fmla="*/ 0 w 717357"/>
              <a:gd name="connsiteY0" fmla="*/ 0 h 923636"/>
              <a:gd name="connsiteX1" fmla="*/ 221673 w 717357"/>
              <a:gd name="connsiteY1" fmla="*/ 73891 h 923636"/>
              <a:gd name="connsiteX2" fmla="*/ 517236 w 717357"/>
              <a:gd name="connsiteY2" fmla="*/ 240145 h 923636"/>
              <a:gd name="connsiteX3" fmla="*/ 674255 w 717357"/>
              <a:gd name="connsiteY3" fmla="*/ 397163 h 923636"/>
              <a:gd name="connsiteX4" fmla="*/ 692727 w 717357"/>
              <a:gd name="connsiteY4" fmla="*/ 544945 h 923636"/>
              <a:gd name="connsiteX5" fmla="*/ 526473 w 717357"/>
              <a:gd name="connsiteY5" fmla="*/ 701963 h 923636"/>
              <a:gd name="connsiteX6" fmla="*/ 221673 w 717357"/>
              <a:gd name="connsiteY6" fmla="*/ 849745 h 923636"/>
              <a:gd name="connsiteX7" fmla="*/ 18473 w 717357"/>
              <a:gd name="connsiteY7" fmla="*/ 923636 h 92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7357" h="923636">
                <a:moveTo>
                  <a:pt x="0" y="0"/>
                </a:moveTo>
                <a:cubicBezTo>
                  <a:pt x="67733" y="16933"/>
                  <a:pt x="135467" y="33867"/>
                  <a:pt x="221673" y="73891"/>
                </a:cubicBezTo>
                <a:cubicBezTo>
                  <a:pt x="307879" y="113915"/>
                  <a:pt x="441806" y="186266"/>
                  <a:pt x="517236" y="240145"/>
                </a:cubicBezTo>
                <a:cubicBezTo>
                  <a:pt x="592666" y="294024"/>
                  <a:pt x="645007" y="346363"/>
                  <a:pt x="674255" y="397163"/>
                </a:cubicBezTo>
                <a:cubicBezTo>
                  <a:pt x="703503" y="447963"/>
                  <a:pt x="717357" y="494145"/>
                  <a:pt x="692727" y="544945"/>
                </a:cubicBezTo>
                <a:cubicBezTo>
                  <a:pt x="668097" y="595745"/>
                  <a:pt x="604982" y="651163"/>
                  <a:pt x="526473" y="701963"/>
                </a:cubicBezTo>
                <a:cubicBezTo>
                  <a:pt x="447964" y="752763"/>
                  <a:pt x="306339" y="812800"/>
                  <a:pt x="221673" y="849745"/>
                </a:cubicBezTo>
                <a:cubicBezTo>
                  <a:pt x="137007" y="886690"/>
                  <a:pt x="77740" y="905163"/>
                  <a:pt x="18473" y="923636"/>
                </a:cubicBezTo>
              </a:path>
            </a:pathLst>
          </a:custGeom>
          <a:ln>
            <a:solidFill>
              <a:schemeClr val="bg1"/>
            </a:solidFill>
          </a:ln>
        </p:spPr>
        <p:style>
          <a:lnRef idx="3">
            <a:schemeClr val="accent2"/>
          </a:lnRef>
          <a:fillRef idx="0">
            <a:schemeClr val="accent2"/>
          </a:fillRef>
          <a:effectRef idx="2">
            <a:schemeClr val="accent2"/>
          </a:effectRef>
          <a:fontRef idx="minor">
            <a:schemeClr val="tx1"/>
          </a:fontRef>
        </p:style>
        <p:txBody>
          <a:bodyPr anchor="ctr"/>
          <a:lstStyle/>
          <a:p>
            <a:pPr algn="ctr" fontAlgn="auto">
              <a:spcBef>
                <a:spcPts val="0"/>
              </a:spcBef>
              <a:spcAft>
                <a:spcPts val="0"/>
              </a:spcAft>
              <a:defRPr/>
            </a:pPr>
            <a:endParaRPr lang="en-US"/>
          </a:p>
        </p:txBody>
      </p:sp>
      <p:sp>
        <p:nvSpPr>
          <p:cNvPr id="54" name="Chord 53"/>
          <p:cNvSpPr/>
          <p:nvPr/>
        </p:nvSpPr>
        <p:spPr>
          <a:xfrm>
            <a:off x="990600" y="2209800"/>
            <a:ext cx="617538" cy="361950"/>
          </a:xfrm>
          <a:prstGeom prst="chord">
            <a:avLst>
              <a:gd name="adj1" fmla="val 53400"/>
              <a:gd name="adj2" fmla="val 10778049"/>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sp>
        <p:nvSpPr>
          <p:cNvPr id="55" name="Chord 54"/>
          <p:cNvSpPr/>
          <p:nvPr/>
        </p:nvSpPr>
        <p:spPr>
          <a:xfrm>
            <a:off x="5791200" y="2209800"/>
            <a:ext cx="617538" cy="361950"/>
          </a:xfrm>
          <a:prstGeom prst="chord">
            <a:avLst>
              <a:gd name="adj1" fmla="val 53400"/>
              <a:gd name="adj2" fmla="val 10778049"/>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pic>
        <p:nvPicPr>
          <p:cNvPr id="9249" name="Picture 34"/>
          <p:cNvPicPr>
            <a:picLocks noChangeAspect="1" noChangeArrowheads="1"/>
          </p:cNvPicPr>
          <p:nvPr/>
        </p:nvPicPr>
        <p:blipFill>
          <a:blip r:embed="rId2" cstate="print"/>
          <a:srcRect/>
          <a:stretch>
            <a:fillRect/>
          </a:stretch>
        </p:blipFill>
        <p:spPr bwMode="auto">
          <a:xfrm>
            <a:off x="914400" y="4343400"/>
            <a:ext cx="160020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457200" y="1905000"/>
            <a:ext cx="8229600" cy="4324350"/>
          </a:xfrm>
        </p:spPr>
        <p:txBody>
          <a:bodyPr/>
          <a:lstStyle/>
          <a:p>
            <a:pPr eaLnBrk="1" hangingPunct="1"/>
            <a:r>
              <a:rPr lang="en-US" sz="2400" smtClean="0"/>
              <a:t>We modeled the walls of the pipe as a flat plate in a constant-velocity stream</a:t>
            </a:r>
          </a:p>
          <a:p>
            <a:pPr eaLnBrk="1" hangingPunct="1"/>
            <a:r>
              <a:rPr lang="en-US" sz="2400" smtClean="0"/>
              <a:t>Used boundary layer equations to approximate shear force, balanced with pressure forces to get head loss</a:t>
            </a:r>
          </a:p>
          <a:p>
            <a:pPr eaLnBrk="1" hangingPunct="1"/>
            <a:endParaRPr lang="en-US" sz="2400" smtClean="0"/>
          </a:p>
          <a:p>
            <a:pPr eaLnBrk="1" hangingPunct="1"/>
            <a:endParaRPr lang="en-US" sz="2400" smtClean="0"/>
          </a:p>
          <a:p>
            <a:pPr eaLnBrk="1" hangingPunct="1"/>
            <a:endParaRPr lang="en-US" sz="2400" smtClean="0"/>
          </a:p>
          <a:p>
            <a:pPr eaLnBrk="1" hangingPunct="1"/>
            <a:r>
              <a:rPr lang="en-US" sz="2400" smtClean="0"/>
              <a:t>Difference in major head loss models does not dramatically affect manifold model</a:t>
            </a:r>
          </a:p>
          <a:p>
            <a:pPr eaLnBrk="1" hangingPunct="1"/>
            <a:endParaRPr lang="en-US" sz="2400" smtClean="0"/>
          </a:p>
        </p:txBody>
      </p:sp>
      <p:sp>
        <p:nvSpPr>
          <p:cNvPr id="10243" name="Title 1"/>
          <p:cNvSpPr>
            <a:spLocks noGrp="1"/>
          </p:cNvSpPr>
          <p:nvPr>
            <p:ph type="title"/>
          </p:nvPr>
        </p:nvSpPr>
        <p:spPr>
          <a:xfrm>
            <a:off x="457200" y="838200"/>
            <a:ext cx="8229600" cy="1066800"/>
          </a:xfrm>
        </p:spPr>
        <p:txBody>
          <a:bodyPr/>
          <a:lstStyle/>
          <a:p>
            <a:pPr algn="ctr" eaLnBrk="1" hangingPunct="1"/>
            <a:r>
              <a:rPr lang="en-US" smtClean="0"/>
              <a:t>Major Head Loss Between Ports</a:t>
            </a:r>
          </a:p>
        </p:txBody>
      </p:sp>
      <p:sp>
        <p:nvSpPr>
          <p:cNvPr id="10244"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024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0246"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pic>
        <p:nvPicPr>
          <p:cNvPr id="10247"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133600" y="3733800"/>
            <a:ext cx="1423988" cy="914400"/>
          </a:xfrm>
          <a:prstGeom prst="rect">
            <a:avLst/>
          </a:prstGeom>
          <a:noFill/>
          <a:ln w="9525">
            <a:noFill/>
            <a:miter lim="800000"/>
            <a:headEnd/>
            <a:tailEnd/>
          </a:ln>
        </p:spPr>
      </p:pic>
      <p:sp>
        <p:nvSpPr>
          <p:cNvPr id="10248" name="Rectangle 7"/>
          <p:cNvSpPr>
            <a:spLocks noChangeArrowheads="1"/>
          </p:cNvSpPr>
          <p:nvPr/>
        </p:nvSpPr>
        <p:spPr bwMode="auto">
          <a:xfrm>
            <a:off x="0" y="1209675"/>
            <a:ext cx="9144000" cy="0"/>
          </a:xfrm>
          <a:prstGeom prst="rect">
            <a:avLst/>
          </a:prstGeom>
          <a:noFill/>
          <a:ln w="9525">
            <a:noFill/>
            <a:miter lim="800000"/>
            <a:headEnd/>
            <a:tailEnd/>
          </a:ln>
        </p:spPr>
        <p:txBody>
          <a:bodyPr wrap="none" anchor="ctr">
            <a:spAutoFit/>
          </a:bodyPr>
          <a:lstStyle/>
          <a:p>
            <a:endParaRPr lang="en-US"/>
          </a:p>
        </p:txBody>
      </p:sp>
      <p:sp>
        <p:nvSpPr>
          <p:cNvPr id="10249"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pic>
        <p:nvPicPr>
          <p:cNvPr id="10250"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76800" y="3733800"/>
            <a:ext cx="1295400" cy="831850"/>
          </a:xfrm>
          <a:prstGeom prst="rect">
            <a:avLst/>
          </a:prstGeom>
          <a:noFill/>
          <a:ln w="9525">
            <a:noFill/>
            <a:miter lim="800000"/>
            <a:headEnd/>
            <a:tailEnd/>
          </a:ln>
        </p:spPr>
      </p:pic>
      <p:sp>
        <p:nvSpPr>
          <p:cNvPr id="10251" name="Rectangle 10"/>
          <p:cNvSpPr>
            <a:spLocks noChangeArrowheads="1"/>
          </p:cNvSpPr>
          <p:nvPr/>
        </p:nvSpPr>
        <p:spPr bwMode="auto">
          <a:xfrm>
            <a:off x="0" y="1209675"/>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7"/>
          <p:cNvPicPr>
            <a:picLocks noChangeAspect="1" noChangeArrowheads="1"/>
          </p:cNvPicPr>
          <p:nvPr/>
        </p:nvPicPr>
        <p:blipFill>
          <a:blip r:embed="rId2" cstate="print"/>
          <a:srcRect/>
          <a:stretch>
            <a:fillRect/>
          </a:stretch>
        </p:blipFill>
        <p:spPr bwMode="auto">
          <a:xfrm>
            <a:off x="4343400" y="1524000"/>
            <a:ext cx="4572000" cy="2995613"/>
          </a:xfrm>
          <a:prstGeom prst="rect">
            <a:avLst/>
          </a:prstGeom>
          <a:noFill/>
          <a:ln w="9525">
            <a:noFill/>
            <a:miter lim="800000"/>
            <a:headEnd/>
            <a:tailEnd/>
          </a:ln>
        </p:spPr>
      </p:pic>
      <p:sp>
        <p:nvSpPr>
          <p:cNvPr id="11267" name="Title 1"/>
          <p:cNvSpPr>
            <a:spLocks noGrp="1"/>
          </p:cNvSpPr>
          <p:nvPr>
            <p:ph type="title"/>
          </p:nvPr>
        </p:nvSpPr>
        <p:spPr>
          <a:xfrm>
            <a:off x="457200" y="609600"/>
            <a:ext cx="8229600" cy="1066800"/>
          </a:xfrm>
        </p:spPr>
        <p:txBody>
          <a:bodyPr/>
          <a:lstStyle/>
          <a:p>
            <a:pPr algn="ctr" eaLnBrk="1" hangingPunct="1"/>
            <a:r>
              <a:rPr lang="en-US" b="1" smtClean="0"/>
              <a:t>Pressure Recovery</a:t>
            </a:r>
          </a:p>
        </p:txBody>
      </p:sp>
      <p:sp>
        <p:nvSpPr>
          <p:cNvPr id="11268" name="Content Placeholder 2"/>
          <p:cNvSpPr>
            <a:spLocks noGrp="1"/>
          </p:cNvSpPr>
          <p:nvPr>
            <p:ph idx="1"/>
          </p:nvPr>
        </p:nvSpPr>
        <p:spPr>
          <a:xfrm>
            <a:off x="457200" y="1676400"/>
            <a:ext cx="3886200" cy="3276600"/>
          </a:xfrm>
        </p:spPr>
        <p:txBody>
          <a:bodyPr/>
          <a:lstStyle/>
          <a:p>
            <a:pPr eaLnBrk="1" hangingPunct="1"/>
            <a:r>
              <a:rPr lang="en-US" sz="2400" smtClean="0"/>
              <a:t>Change in pressure head associated with flow leaving through ports</a:t>
            </a:r>
          </a:p>
          <a:p>
            <a:pPr eaLnBrk="1" hangingPunct="1"/>
            <a:r>
              <a:rPr lang="en-US" sz="2400" smtClean="0"/>
              <a:t>Causes piezometric head to become negative at last pipe reduction</a:t>
            </a:r>
          </a:p>
          <a:p>
            <a:pPr eaLnBrk="1" hangingPunct="1"/>
            <a:endParaRPr lang="en-US" sz="2400" smtClean="0"/>
          </a:p>
        </p:txBody>
      </p:sp>
      <p:sp>
        <p:nvSpPr>
          <p:cNvPr id="11269"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1270"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1271"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1272" name="Rectangle 7"/>
          <p:cNvSpPr>
            <a:spLocks noChangeArrowheads="1"/>
          </p:cNvSpPr>
          <p:nvPr/>
        </p:nvSpPr>
        <p:spPr bwMode="auto">
          <a:xfrm>
            <a:off x="0" y="1304925"/>
            <a:ext cx="9144000" cy="0"/>
          </a:xfrm>
          <a:prstGeom prst="rect">
            <a:avLst/>
          </a:prstGeom>
          <a:noFill/>
          <a:ln w="9525">
            <a:noFill/>
            <a:miter lim="800000"/>
            <a:headEnd/>
            <a:tailEnd/>
          </a:ln>
        </p:spPr>
        <p:txBody>
          <a:bodyPr wrap="none" anchor="ctr">
            <a:spAutoFit/>
          </a:bodyPr>
          <a:lstStyle/>
          <a:p>
            <a:endParaRPr lang="en-US"/>
          </a:p>
        </p:txBody>
      </p:sp>
      <p:sp>
        <p:nvSpPr>
          <p:cNvPr id="11273"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1274" name="Rectangle 10"/>
          <p:cNvSpPr>
            <a:spLocks noChangeArrowheads="1"/>
          </p:cNvSpPr>
          <p:nvPr/>
        </p:nvSpPr>
        <p:spPr bwMode="auto">
          <a:xfrm>
            <a:off x="0" y="1276350"/>
            <a:ext cx="9144000" cy="0"/>
          </a:xfrm>
          <a:prstGeom prst="rect">
            <a:avLst/>
          </a:prstGeom>
          <a:noFill/>
          <a:ln w="9525">
            <a:noFill/>
            <a:miter lim="800000"/>
            <a:headEnd/>
            <a:tailEnd/>
          </a:ln>
        </p:spPr>
        <p:txBody>
          <a:bodyPr wrap="none" anchor="ctr">
            <a:spAutoFit/>
          </a:bodyPr>
          <a:lstStyle/>
          <a:p>
            <a:endParaRPr lang="en-US"/>
          </a:p>
        </p:txBody>
      </p:sp>
      <p:sp>
        <p:nvSpPr>
          <p:cNvPr id="11275" name="Rectangle 1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1276" name="Rectangle 13"/>
          <p:cNvSpPr>
            <a:spLocks noChangeArrowheads="1"/>
          </p:cNvSpPr>
          <p:nvPr/>
        </p:nvSpPr>
        <p:spPr bwMode="auto">
          <a:xfrm>
            <a:off x="0" y="1276350"/>
            <a:ext cx="9144000" cy="0"/>
          </a:xfrm>
          <a:prstGeom prst="rect">
            <a:avLst/>
          </a:prstGeom>
          <a:noFill/>
          <a:ln w="9525">
            <a:noFill/>
            <a:miter lim="800000"/>
            <a:headEnd/>
            <a:tailEnd/>
          </a:ln>
        </p:spPr>
        <p:txBody>
          <a:bodyPr wrap="none" anchor="ctr">
            <a:spAutoFit/>
          </a:bodyPr>
          <a:lstStyle/>
          <a:p>
            <a:endParaRPr lang="en-US"/>
          </a:p>
        </p:txBody>
      </p:sp>
      <p:sp>
        <p:nvSpPr>
          <p:cNvPr id="11277" name="Rectangle 1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Georgia" pitchFamily="18" charset="0"/>
            </a:endParaRPr>
          </a:p>
        </p:txBody>
      </p:sp>
      <p:pic>
        <p:nvPicPr>
          <p:cNvPr id="11278" name="Picture 2"/>
          <p:cNvPicPr>
            <a:picLocks noChangeAspect="1" noChangeArrowheads="1"/>
          </p:cNvPicPr>
          <p:nvPr/>
        </p:nvPicPr>
        <p:blipFill>
          <a:blip r:embed="rId3" cstate="print"/>
          <a:srcRect/>
          <a:stretch>
            <a:fillRect/>
          </a:stretch>
        </p:blipFill>
        <p:spPr bwMode="auto">
          <a:xfrm>
            <a:off x="457200" y="4648200"/>
            <a:ext cx="4114800" cy="914400"/>
          </a:xfrm>
          <a:prstGeom prst="rect">
            <a:avLst/>
          </a:prstGeom>
          <a:noFill/>
          <a:ln w="9525">
            <a:noFill/>
            <a:miter lim="800000"/>
            <a:headEnd/>
            <a:tailEnd/>
          </a:ln>
        </p:spPr>
      </p:pic>
      <p:pic>
        <p:nvPicPr>
          <p:cNvPr id="11279" name="Picture 3"/>
          <p:cNvPicPr>
            <a:picLocks noChangeAspect="1" noChangeArrowheads="1"/>
          </p:cNvPicPr>
          <p:nvPr/>
        </p:nvPicPr>
        <p:blipFill>
          <a:blip r:embed="rId4" cstate="print"/>
          <a:srcRect/>
          <a:stretch>
            <a:fillRect/>
          </a:stretch>
        </p:blipFill>
        <p:spPr bwMode="auto">
          <a:xfrm>
            <a:off x="5105400" y="4800600"/>
            <a:ext cx="3429000" cy="414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304800" y="1524000"/>
            <a:ext cx="8686800" cy="609600"/>
          </a:xfrm>
        </p:spPr>
        <p:txBody>
          <a:bodyPr/>
          <a:lstStyle/>
          <a:p>
            <a:pPr eaLnBrk="1" hangingPunct="1"/>
            <a:r>
              <a:rPr lang="en-US" sz="2400" smtClean="0"/>
              <a:t>Loss coefficient related to pipe size and upstream velocities.</a:t>
            </a:r>
            <a:endParaRPr lang="en-US" sz="2600" smtClean="0"/>
          </a:p>
        </p:txBody>
      </p:sp>
      <p:sp>
        <p:nvSpPr>
          <p:cNvPr id="12291" name="Title 1"/>
          <p:cNvSpPr>
            <a:spLocks noGrp="1"/>
          </p:cNvSpPr>
          <p:nvPr>
            <p:ph type="title"/>
          </p:nvPr>
        </p:nvSpPr>
        <p:spPr>
          <a:xfrm>
            <a:off x="457200" y="609600"/>
            <a:ext cx="8229600" cy="1066800"/>
          </a:xfrm>
        </p:spPr>
        <p:txBody>
          <a:bodyPr/>
          <a:lstStyle/>
          <a:p>
            <a:pPr algn="ctr" eaLnBrk="1" hangingPunct="1"/>
            <a:r>
              <a:rPr lang="en-US" b="1" smtClean="0"/>
              <a:t>Minor Head Loss</a:t>
            </a:r>
          </a:p>
        </p:txBody>
      </p:sp>
      <p:sp>
        <p:nvSpPr>
          <p:cNvPr id="12292"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2293"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2294"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2295"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2296" name="Rectangle 10"/>
          <p:cNvSpPr>
            <a:spLocks noChangeArrowheads="1"/>
          </p:cNvSpPr>
          <p:nvPr/>
        </p:nvSpPr>
        <p:spPr bwMode="auto">
          <a:xfrm>
            <a:off x="0" y="1276350"/>
            <a:ext cx="9144000" cy="0"/>
          </a:xfrm>
          <a:prstGeom prst="rect">
            <a:avLst/>
          </a:prstGeom>
          <a:noFill/>
          <a:ln w="9525">
            <a:noFill/>
            <a:miter lim="800000"/>
            <a:headEnd/>
            <a:tailEnd/>
          </a:ln>
        </p:spPr>
        <p:txBody>
          <a:bodyPr wrap="none" anchor="ctr">
            <a:spAutoFit/>
          </a:bodyPr>
          <a:lstStyle/>
          <a:p>
            <a:endParaRPr lang="en-US"/>
          </a:p>
        </p:txBody>
      </p:sp>
      <p:sp>
        <p:nvSpPr>
          <p:cNvPr id="12297" name="Rectangle 1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eorgia" pitchFamily="18" charset="0"/>
            </a:endParaRPr>
          </a:p>
        </p:txBody>
      </p:sp>
      <p:sp>
        <p:nvSpPr>
          <p:cNvPr id="12298" name="Rectangle 13"/>
          <p:cNvSpPr>
            <a:spLocks noChangeArrowheads="1"/>
          </p:cNvSpPr>
          <p:nvPr/>
        </p:nvSpPr>
        <p:spPr bwMode="auto">
          <a:xfrm>
            <a:off x="0" y="1276350"/>
            <a:ext cx="9144000" cy="0"/>
          </a:xfrm>
          <a:prstGeom prst="rect">
            <a:avLst/>
          </a:prstGeom>
          <a:noFill/>
          <a:ln w="9525">
            <a:noFill/>
            <a:miter lim="800000"/>
            <a:headEnd/>
            <a:tailEnd/>
          </a:ln>
        </p:spPr>
        <p:txBody>
          <a:bodyPr wrap="none" anchor="ctr">
            <a:spAutoFit/>
          </a:bodyPr>
          <a:lstStyle/>
          <a:p>
            <a:endParaRPr lang="en-US"/>
          </a:p>
        </p:txBody>
      </p:sp>
      <p:sp>
        <p:nvSpPr>
          <p:cNvPr id="12299" name="Rectangle 1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Georgia" pitchFamily="18" charset="0"/>
            </a:endParaRPr>
          </a:p>
        </p:txBody>
      </p:sp>
      <p:pic>
        <p:nvPicPr>
          <p:cNvPr id="12300" name="Picture 2"/>
          <p:cNvPicPr>
            <a:picLocks noChangeAspect="1" noChangeArrowheads="1"/>
          </p:cNvPicPr>
          <p:nvPr/>
        </p:nvPicPr>
        <p:blipFill>
          <a:blip r:embed="rId3" cstate="print"/>
          <a:srcRect/>
          <a:stretch>
            <a:fillRect/>
          </a:stretch>
        </p:blipFill>
        <p:spPr bwMode="auto">
          <a:xfrm>
            <a:off x="685800" y="2286000"/>
            <a:ext cx="4757738" cy="3314700"/>
          </a:xfrm>
          <a:prstGeom prst="rect">
            <a:avLst/>
          </a:prstGeom>
          <a:noFill/>
          <a:ln w="9525">
            <a:noFill/>
            <a:miter lim="800000"/>
            <a:headEnd/>
            <a:tailEnd/>
          </a:ln>
        </p:spPr>
      </p:pic>
      <p:sp>
        <p:nvSpPr>
          <p:cNvPr id="19" name="Rectangle 18"/>
          <p:cNvSpPr>
            <a:spLocks noChangeArrowheads="1"/>
          </p:cNvSpPr>
          <p:nvPr/>
        </p:nvSpPr>
        <p:spPr bwMode="auto">
          <a:xfrm>
            <a:off x="228600" y="6400800"/>
            <a:ext cx="5486400" cy="457200"/>
          </a:xfrm>
          <a:prstGeom prst="rect">
            <a:avLst/>
          </a:prstGeom>
          <a:noFill/>
          <a:ln w="9525">
            <a:noFill/>
            <a:miter lim="800000"/>
            <a:headEnd/>
            <a:tailEnd/>
          </a:ln>
        </p:spPr>
        <p:txBody>
          <a:bodyPr>
            <a:spAutoFit/>
          </a:bodyPr>
          <a:lstStyle/>
          <a:p>
            <a:r>
              <a:rPr lang="en-US" sz="1200" b="1">
                <a:latin typeface="Georgia" pitchFamily="18" charset="0"/>
              </a:rPr>
              <a:t>Source: </a:t>
            </a:r>
            <a:r>
              <a:rPr lang="en-US" sz="1200">
                <a:latin typeface="Georgia" pitchFamily="18" charset="0"/>
              </a:rPr>
              <a:t>Chengwei Ding, et. al,</a:t>
            </a:r>
            <a:r>
              <a:rPr lang="en-US" sz="1200" i="1">
                <a:latin typeface="Georgia" pitchFamily="18" charset="0"/>
              </a:rPr>
              <a:t> Pressure Loss Coefficients of 6, 8, and 10-inch Steel Pipe Fittings. St. Anthony Falls Laboratory at University of Minnesota. </a:t>
            </a:r>
            <a:endParaRPr lang="en-US" sz="1200">
              <a:latin typeface="Georgia" pitchFamily="18" charset="0"/>
            </a:endParaRPr>
          </a:p>
        </p:txBody>
      </p:sp>
      <p:sp>
        <p:nvSpPr>
          <p:cNvPr id="12302" name="Rectangle 19"/>
          <p:cNvSpPr>
            <a:spLocks noChangeArrowheads="1"/>
          </p:cNvSpPr>
          <p:nvPr/>
        </p:nvSpPr>
        <p:spPr bwMode="auto">
          <a:xfrm>
            <a:off x="5638800" y="3124200"/>
            <a:ext cx="2971800" cy="533400"/>
          </a:xfrm>
          <a:prstGeom prst="rect">
            <a:avLst/>
          </a:prstGeom>
          <a:noFill/>
          <a:ln w="25400">
            <a:solidFill>
              <a:schemeClr val="accent1"/>
            </a:solidFill>
            <a:miter lim="800000"/>
            <a:headEnd/>
            <a:tailEnd/>
          </a:ln>
        </p:spPr>
        <p:txBody>
          <a:bodyPr/>
          <a:lstStyle/>
          <a:p>
            <a:r>
              <a:rPr lang="en-US" sz="2400" b="1">
                <a:latin typeface="Georgia" pitchFamily="18" charset="0"/>
              </a:rPr>
              <a:t>Assumed K</a:t>
            </a:r>
            <a:r>
              <a:rPr lang="en-US" sz="2400" b="1" baseline="-25000">
                <a:latin typeface="Georgia" pitchFamily="18" charset="0"/>
              </a:rPr>
              <a:t>c</a:t>
            </a:r>
            <a:r>
              <a:rPr lang="en-US" sz="2400" b="1">
                <a:latin typeface="Georgia" pitchFamily="18" charset="0"/>
              </a:rPr>
              <a:t> ≈ 0.6</a:t>
            </a:r>
          </a:p>
        </p:txBody>
      </p:sp>
      <p:pic>
        <p:nvPicPr>
          <p:cNvPr id="12303" name="Picture 4"/>
          <p:cNvPicPr>
            <a:picLocks noChangeAspect="1" noChangeArrowheads="1"/>
          </p:cNvPicPr>
          <p:nvPr/>
        </p:nvPicPr>
        <p:blipFill>
          <a:blip r:embed="rId4" cstate="print"/>
          <a:srcRect/>
          <a:stretch>
            <a:fillRect/>
          </a:stretch>
        </p:blipFill>
        <p:spPr bwMode="auto">
          <a:xfrm>
            <a:off x="6019800" y="4191000"/>
            <a:ext cx="2514600" cy="741363"/>
          </a:xfrm>
          <a:prstGeom prst="rect">
            <a:avLst/>
          </a:prstGeom>
          <a:noFill/>
          <a:ln w="9525">
            <a:noFill/>
            <a:miter lim="800000"/>
            <a:headEnd/>
            <a:tailEnd/>
          </a:ln>
        </p:spPr>
      </p:pic>
      <p:pic>
        <p:nvPicPr>
          <p:cNvPr id="14358" name="Picture 22"/>
          <p:cNvPicPr>
            <a:picLocks noChangeAspect="1" noChangeArrowheads="1"/>
          </p:cNvPicPr>
          <p:nvPr/>
        </p:nvPicPr>
        <p:blipFill>
          <a:blip r:embed="rId5" cstate="print"/>
          <a:srcRect/>
          <a:stretch>
            <a:fillRect/>
          </a:stretch>
        </p:blipFill>
        <p:spPr bwMode="auto">
          <a:xfrm>
            <a:off x="457200" y="2133600"/>
            <a:ext cx="5029200" cy="4338638"/>
          </a:xfrm>
          <a:prstGeom prst="rect">
            <a:avLst/>
          </a:prstGeom>
          <a:noFill/>
          <a:ln w="9525">
            <a:noFill/>
            <a:miter lim="800000"/>
            <a:headEnd/>
            <a:tailEnd/>
          </a:ln>
        </p:spPr>
      </p:pic>
      <p:pic>
        <p:nvPicPr>
          <p:cNvPr id="12305" name="Picture 18"/>
          <p:cNvPicPr>
            <a:picLocks noChangeAspect="1" noChangeArrowheads="1"/>
          </p:cNvPicPr>
          <p:nvPr/>
        </p:nvPicPr>
        <p:blipFill>
          <a:blip r:embed="rId6" cstate="print"/>
          <a:srcRect/>
          <a:stretch>
            <a:fillRect/>
          </a:stretch>
        </p:blipFill>
        <p:spPr bwMode="auto">
          <a:xfrm>
            <a:off x="6096000" y="1905000"/>
            <a:ext cx="1828800" cy="13620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par>
                                <p:cTn id="8" presetID="10" presetClass="exit" presetSubtype="0" fill="hold" grpId="1" nodeType="withEffect">
                                  <p:stCondLst>
                                    <p:cond delay="0"/>
                                  </p:stCondLst>
                                  <p:childTnLst>
                                    <p:animEffect transition="out" filter="fade">
                                      <p:cBhvr>
                                        <p:cTn id="9" dur="500"/>
                                        <p:tgtEl>
                                          <p:spTgt spid="19"/>
                                        </p:tgtEl>
                                      </p:cBhvr>
                                    </p:animEffect>
                                    <p:set>
                                      <p:cBhvr>
                                        <p:cTn id="10" dur="1" fill="hold">
                                          <p:stCondLst>
                                            <p:cond delay="499"/>
                                          </p:stCondLst>
                                        </p:cTn>
                                        <p:tgtEl>
                                          <p:spTgt spid="19"/>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14358"/>
                                        </p:tgtEl>
                                        <p:attrNameLst>
                                          <p:attrName>style.visibility</p:attrName>
                                        </p:attrNameLst>
                                      </p:cBhvr>
                                      <p:to>
                                        <p:strVal val="visible"/>
                                      </p:to>
                                    </p:set>
                                    <p:animEffect transition="in" filter="fade">
                                      <p:cBhvr>
                                        <p:cTn id="13" dur="500"/>
                                        <p:tgtEl>
                                          <p:spTgt spid="14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1286</TotalTime>
  <Words>670</Words>
  <Application>Microsoft Office PowerPoint</Application>
  <PresentationFormat>On-screen Show (4:3)</PresentationFormat>
  <Paragraphs>134</Paragraphs>
  <Slides>17</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Trebuchet MS</vt:lpstr>
      <vt:lpstr>Georgia</vt:lpstr>
      <vt:lpstr>Wingdings 2</vt:lpstr>
      <vt:lpstr>Calibri</vt:lpstr>
      <vt:lpstr>Wingdings</vt:lpstr>
      <vt:lpstr>Urban</vt:lpstr>
      <vt:lpstr>Step-Tapered Inlet Manifold</vt:lpstr>
      <vt:lpstr>Objectives</vt:lpstr>
      <vt:lpstr>Background</vt:lpstr>
      <vt:lpstr>Design Steps</vt:lpstr>
      <vt:lpstr>Piezometric Head Terms</vt:lpstr>
      <vt:lpstr>Major Head Loss Between Ports</vt:lpstr>
      <vt:lpstr>Major Head Loss Between Ports</vt:lpstr>
      <vt:lpstr>Pressure Recovery</vt:lpstr>
      <vt:lpstr>Minor Head Loss</vt:lpstr>
      <vt:lpstr>Energy Conversion in Contractions</vt:lpstr>
      <vt:lpstr>Step-Tapered Manifold</vt:lpstr>
      <vt:lpstr>Fabrication</vt:lpstr>
      <vt:lpstr>Constraint: Available Supplies</vt:lpstr>
      <vt:lpstr>Selecting a PVC Reducer</vt:lpstr>
      <vt:lpstr>Conclusions</vt:lpstr>
      <vt:lpstr>Next Steps</vt:lpstr>
      <vt:lpstr>Questions?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Tapered Manifold</dc:title>
  <dc:creator> </dc:creator>
  <cp:lastModifiedBy>mw24</cp:lastModifiedBy>
  <cp:revision>70</cp:revision>
  <dcterms:created xsi:type="dcterms:W3CDTF">2009-12-12T00:04:56Z</dcterms:created>
  <dcterms:modified xsi:type="dcterms:W3CDTF">2009-12-23T21:12:23Z</dcterms:modified>
</cp:coreProperties>
</file>