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Default Extension="png" ContentType="image/png"/>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6.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5"/>
  </p:notesMasterIdLst>
  <p:sldIdLst>
    <p:sldId id="268" r:id="rId2"/>
    <p:sldId id="260" r:id="rId3"/>
    <p:sldId id="257" r:id="rId4"/>
    <p:sldId id="258" r:id="rId5"/>
    <p:sldId id="256" r:id="rId6"/>
    <p:sldId id="264" r:id="rId7"/>
    <p:sldId id="273" r:id="rId8"/>
    <p:sldId id="263" r:id="rId9"/>
    <p:sldId id="269" r:id="rId10"/>
    <p:sldId id="271" r:id="rId11"/>
    <p:sldId id="272" r:id="rId12"/>
    <p:sldId id="262" r:id="rId13"/>
    <p:sldId id="265"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5265" autoAdjust="0"/>
  </p:normalViewPr>
  <p:slideViewPr>
    <p:cSldViewPr>
      <p:cViewPr varScale="1">
        <p:scale>
          <a:sx n="55" d="100"/>
          <a:sy n="55" d="100"/>
        </p:scale>
        <p:origin x="-942"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D2144E7-404F-4D09-A03B-1E11DE1B57DB}" type="datetimeFigureOut">
              <a:rPr lang="en-US" smtClean="0"/>
              <a:pPr/>
              <a:t>12/14/2009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CE78555-C9A2-4C9C-9E8D-5222112E3266}"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Don’t break </a:t>
            </a:r>
            <a:r>
              <a:rPr lang="en-US" dirty="0" err="1" smtClean="0"/>
              <a:t>flocs</a:t>
            </a:r>
            <a:r>
              <a:rPr lang="en-US" dirty="0" smtClean="0"/>
              <a:t>, Don’t let </a:t>
            </a:r>
            <a:r>
              <a:rPr lang="en-US" dirty="0" err="1" smtClean="0"/>
              <a:t>flocs</a:t>
            </a:r>
            <a:r>
              <a:rPr lang="en-US" dirty="0" smtClean="0"/>
              <a:t> settle,</a:t>
            </a:r>
            <a:r>
              <a:rPr lang="en-US" baseline="0" dirty="0" smtClean="0"/>
              <a:t> have equal flow through all the ports</a:t>
            </a:r>
          </a:p>
          <a:p>
            <a:endParaRPr lang="en-US" dirty="0" smtClean="0"/>
          </a:p>
        </p:txBody>
      </p:sp>
      <p:sp>
        <p:nvSpPr>
          <p:cNvPr id="4" name="Slide Number Placeholder 3"/>
          <p:cNvSpPr>
            <a:spLocks noGrp="1"/>
          </p:cNvSpPr>
          <p:nvPr>
            <p:ph type="sldNum" sz="quarter" idx="10"/>
          </p:nvPr>
        </p:nvSpPr>
        <p:spPr/>
        <p:txBody>
          <a:bodyPr/>
          <a:lstStyle/>
          <a:p>
            <a:fld id="{DCE78555-C9A2-4C9C-9E8D-5222112E3266}" type="slidenum">
              <a:rPr lang="en-US" smtClean="0"/>
              <a:pPr/>
              <a:t>2</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Our primary focus for this project was finding the optimal tapering method for the inlet manifold. We knew that a tapered manifold, theoretically, produces constant velocity in the manifold, creating a more even distribution of flow through the ports.  We calculated the ratio of the diameter at the last port to the diameter at the entrance of the manifold.  Then we varied the shape of the manifold between those ports by decreasing the manifold area linearly, </a:t>
            </a:r>
            <a:r>
              <a:rPr lang="en-US" dirty="0" err="1" smtClean="0"/>
              <a:t>parabolicaly</a:t>
            </a:r>
            <a:r>
              <a:rPr lang="en-US" dirty="0" smtClean="0"/>
              <a:t>, etc. </a:t>
            </a:r>
            <a:endParaRPr lang="en-US" dirty="0"/>
          </a:p>
        </p:txBody>
      </p:sp>
      <p:sp>
        <p:nvSpPr>
          <p:cNvPr id="4" name="Slide Number Placeholder 3"/>
          <p:cNvSpPr>
            <a:spLocks noGrp="1"/>
          </p:cNvSpPr>
          <p:nvPr>
            <p:ph type="sldNum" sz="quarter" idx="10"/>
          </p:nvPr>
        </p:nvSpPr>
        <p:spPr/>
        <p:txBody>
          <a:bodyPr/>
          <a:lstStyle/>
          <a:p>
            <a:fld id="{DCE78555-C9A2-4C9C-9E8D-5222112E3266}" type="slidenum">
              <a:rPr lang="en-US" smtClean="0"/>
              <a:pPr/>
              <a:t>3</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We want</a:t>
            </a:r>
            <a:r>
              <a:rPr lang="en-US" baseline="0" dirty="0" smtClean="0"/>
              <a:t> to find the right relationship (equation) for the manifold shape</a:t>
            </a:r>
          </a:p>
          <a:p>
            <a:endParaRPr lang="en-US" baseline="0" dirty="0" smtClean="0"/>
          </a:p>
          <a:p>
            <a:r>
              <a:rPr lang="en-US" baseline="0" dirty="0" smtClean="0"/>
              <a:t>Regardless of how easy that shape is </a:t>
            </a:r>
            <a:r>
              <a:rPr lang="en-US" baseline="0" smtClean="0"/>
              <a:t>to build</a:t>
            </a:r>
            <a:endParaRPr lang="en-US"/>
          </a:p>
        </p:txBody>
      </p:sp>
      <p:sp>
        <p:nvSpPr>
          <p:cNvPr id="4" name="Slide Number Placeholder 3"/>
          <p:cNvSpPr>
            <a:spLocks noGrp="1"/>
          </p:cNvSpPr>
          <p:nvPr>
            <p:ph type="sldNum" sz="quarter" idx="10"/>
          </p:nvPr>
        </p:nvSpPr>
        <p:spPr/>
        <p:txBody>
          <a:bodyPr/>
          <a:lstStyle/>
          <a:p>
            <a:fld id="{DCE78555-C9A2-4C9C-9E8D-5222112E3266}" type="slidenum">
              <a:rPr lang="en-US" smtClean="0"/>
              <a:pPr/>
              <a:t>4</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Since we vary the diameter: area depends</a:t>
            </a:r>
            <a:r>
              <a:rPr lang="en-US" baseline="0" dirty="0" smtClean="0"/>
              <a:t> on square of the diameter</a:t>
            </a:r>
          </a:p>
          <a:p>
            <a:r>
              <a:rPr lang="en-US" baseline="0" dirty="0" smtClean="0"/>
              <a:t>	vary diameter linearly = vary area </a:t>
            </a:r>
            <a:r>
              <a:rPr lang="en-US" baseline="0" dirty="0" err="1" smtClean="0"/>
              <a:t>parabolically</a:t>
            </a:r>
            <a:endParaRPr lang="en-US" baseline="0" dirty="0" smtClean="0"/>
          </a:p>
          <a:p>
            <a:r>
              <a:rPr lang="en-US" baseline="0" dirty="0" smtClean="0"/>
              <a:t>	if we want to vary the area linearly we make exponent = 0.5</a:t>
            </a:r>
            <a:endParaRPr lang="en-US" dirty="0"/>
          </a:p>
        </p:txBody>
      </p:sp>
      <p:sp>
        <p:nvSpPr>
          <p:cNvPr id="4" name="Slide Number Placeholder 3"/>
          <p:cNvSpPr>
            <a:spLocks noGrp="1"/>
          </p:cNvSpPr>
          <p:nvPr>
            <p:ph type="sldNum" sz="quarter" idx="10"/>
          </p:nvPr>
        </p:nvSpPr>
        <p:spPr/>
        <p:txBody>
          <a:bodyPr/>
          <a:lstStyle/>
          <a:p>
            <a:fld id="{DCE78555-C9A2-4C9C-9E8D-5222112E3266}" type="slidenum">
              <a:rPr lang="en-US" smtClean="0"/>
              <a:pPr/>
              <a:t>6</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Using the two empirical relationships</a:t>
            </a:r>
            <a:r>
              <a:rPr lang="en-US" baseline="0" dirty="0" smtClean="0"/>
              <a:t> we can get an equation for </a:t>
            </a:r>
            <a:r>
              <a:rPr lang="en-US" baseline="0" dirty="0" err="1" smtClean="0"/>
              <a:t>emax</a:t>
            </a:r>
            <a:r>
              <a:rPr lang="en-US" baseline="0" dirty="0" smtClean="0"/>
              <a:t> based on the capture velocity</a:t>
            </a:r>
          </a:p>
          <a:p>
            <a:endParaRPr lang="en-US" baseline="0" dirty="0" smtClean="0"/>
          </a:p>
          <a:p>
            <a:r>
              <a:rPr lang="en-US" baseline="0" dirty="0" smtClean="0"/>
              <a:t>Account for varying </a:t>
            </a:r>
            <a:r>
              <a:rPr lang="en-US" baseline="0" dirty="0" err="1" smtClean="0"/>
              <a:t>floc</a:t>
            </a:r>
            <a:r>
              <a:rPr lang="en-US" baseline="0" dirty="0" smtClean="0"/>
              <a:t> size by saying </a:t>
            </a:r>
            <a:r>
              <a:rPr lang="en-US" baseline="0" dirty="0" err="1" smtClean="0"/>
              <a:t>Vt</a:t>
            </a:r>
            <a:r>
              <a:rPr lang="en-US" baseline="0" dirty="0" smtClean="0"/>
              <a:t> = 10Vc</a:t>
            </a:r>
            <a:endParaRPr lang="en-US" dirty="0"/>
          </a:p>
        </p:txBody>
      </p:sp>
      <p:sp>
        <p:nvSpPr>
          <p:cNvPr id="4" name="Slide Number Placeholder 3"/>
          <p:cNvSpPr>
            <a:spLocks noGrp="1"/>
          </p:cNvSpPr>
          <p:nvPr>
            <p:ph type="sldNum" sz="quarter" idx="10"/>
          </p:nvPr>
        </p:nvSpPr>
        <p:spPr/>
        <p:txBody>
          <a:bodyPr/>
          <a:lstStyle/>
          <a:p>
            <a:fld id="{DCE78555-C9A2-4C9C-9E8D-5222112E3266}" type="slidenum">
              <a:rPr lang="en-US" smtClean="0"/>
              <a:pPr/>
              <a:t>8</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CE78555-C9A2-4C9C-9E8D-5222112E3266}" type="slidenum">
              <a:rPr lang="en-US" smtClean="0"/>
              <a:pPr/>
              <a:t>12</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0FBD4FE-F0E1-4757-B05A-BE894703D0B7}" type="datetimeFigureOut">
              <a:rPr lang="en-US" smtClean="0"/>
              <a:pPr/>
              <a:t>12/14/2009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68F2BA1-95AB-41C0-BC35-21E23694808C}"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0FBD4FE-F0E1-4757-B05A-BE894703D0B7}" type="datetimeFigureOut">
              <a:rPr lang="en-US" smtClean="0"/>
              <a:pPr/>
              <a:t>12/14/2009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68F2BA1-95AB-41C0-BC35-21E23694808C}"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0FBD4FE-F0E1-4757-B05A-BE894703D0B7}" type="datetimeFigureOut">
              <a:rPr lang="en-US" smtClean="0"/>
              <a:pPr/>
              <a:t>12/14/2009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68F2BA1-95AB-41C0-BC35-21E23694808C}"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0FBD4FE-F0E1-4757-B05A-BE894703D0B7}" type="datetimeFigureOut">
              <a:rPr lang="en-US" smtClean="0"/>
              <a:pPr/>
              <a:t>12/14/2009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68F2BA1-95AB-41C0-BC35-21E23694808C}"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0FBD4FE-F0E1-4757-B05A-BE894703D0B7}" type="datetimeFigureOut">
              <a:rPr lang="en-US" smtClean="0"/>
              <a:pPr/>
              <a:t>12/14/2009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68F2BA1-95AB-41C0-BC35-21E23694808C}"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20FBD4FE-F0E1-4757-B05A-BE894703D0B7}" type="datetimeFigureOut">
              <a:rPr lang="en-US" smtClean="0"/>
              <a:pPr/>
              <a:t>12/14/2009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68F2BA1-95AB-41C0-BC35-21E23694808C}"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0FBD4FE-F0E1-4757-B05A-BE894703D0B7}" type="datetimeFigureOut">
              <a:rPr lang="en-US" smtClean="0"/>
              <a:pPr/>
              <a:t>12/14/2009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68F2BA1-95AB-41C0-BC35-21E23694808C}"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0FBD4FE-F0E1-4757-B05A-BE894703D0B7}" type="datetimeFigureOut">
              <a:rPr lang="en-US" smtClean="0"/>
              <a:pPr/>
              <a:t>12/14/2009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68F2BA1-95AB-41C0-BC35-21E23694808C}"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0FBD4FE-F0E1-4757-B05A-BE894703D0B7}" type="datetimeFigureOut">
              <a:rPr lang="en-US" smtClean="0"/>
              <a:pPr/>
              <a:t>12/14/2009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68F2BA1-95AB-41C0-BC35-21E23694808C}"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0FBD4FE-F0E1-4757-B05A-BE894703D0B7}" type="datetimeFigureOut">
              <a:rPr lang="en-US" smtClean="0"/>
              <a:pPr/>
              <a:t>12/14/2009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68F2BA1-95AB-41C0-BC35-21E23694808C}"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0FBD4FE-F0E1-4757-B05A-BE894703D0B7}" type="datetimeFigureOut">
              <a:rPr lang="en-US" smtClean="0"/>
              <a:pPr/>
              <a:t>12/14/2009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68F2BA1-95AB-41C0-BC35-21E23694808C}"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0FBD4FE-F0E1-4757-B05A-BE894703D0B7}" type="datetimeFigureOut">
              <a:rPr lang="en-US" smtClean="0"/>
              <a:pPr/>
              <a:t>12/14/2009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68F2BA1-95AB-41C0-BC35-21E23694808C}"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image" Target="../media/image10.png"/></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 Id="rId5" Type="http://schemas.openxmlformats.org/officeDocument/2006/relationships/image" Target="../media/image15.png"/><Relationship Id="rId4" Type="http://schemas.openxmlformats.org/officeDocument/2006/relationships/image" Target="../media/image14.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effectLst>
                  <a:outerShdw blurRad="38100" dist="38100" dir="2700000" algn="tl">
                    <a:srgbClr val="000000">
                      <a:alpha val="43137"/>
                    </a:srgbClr>
                  </a:outerShdw>
                </a:effectLst>
              </a:rPr>
              <a:t>CAPSTONE INVENTION</a:t>
            </a:r>
            <a:endParaRPr lang="en-US" b="1"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p:txBody>
          <a:bodyPr>
            <a:normAutofit/>
          </a:bodyPr>
          <a:lstStyle/>
          <a:p>
            <a:pPr algn="ctr">
              <a:buNone/>
            </a:pPr>
            <a:endParaRPr lang="en-US" dirty="0" smtClean="0"/>
          </a:p>
          <a:p>
            <a:pPr algn="ctr">
              <a:buNone/>
            </a:pPr>
            <a:r>
              <a:rPr lang="en-US" dirty="0" smtClean="0"/>
              <a:t>CEE 4540</a:t>
            </a:r>
          </a:p>
          <a:p>
            <a:pPr algn="ctr">
              <a:buNone/>
            </a:pPr>
            <a:r>
              <a:rPr lang="en-US" b="1" u="sng" dirty="0" smtClean="0"/>
              <a:t>INLET MANIFOLD DESIGN APPROACH</a:t>
            </a:r>
          </a:p>
          <a:p>
            <a:pPr algn="ctr">
              <a:buNone/>
            </a:pPr>
            <a:endParaRPr lang="en-US" dirty="0" smtClean="0"/>
          </a:p>
          <a:p>
            <a:pPr algn="ctr">
              <a:buNone/>
            </a:pPr>
            <a:r>
              <a:rPr lang="en-US" dirty="0" smtClean="0"/>
              <a:t>TEAM AGUAPATODOS</a:t>
            </a:r>
          </a:p>
          <a:p>
            <a:pPr algn="ctr">
              <a:buNone/>
            </a:pPr>
            <a:r>
              <a:rPr lang="en-US" dirty="0" smtClean="0"/>
              <a:t>Michael </a:t>
            </a:r>
            <a:r>
              <a:rPr lang="en-US" dirty="0" err="1" smtClean="0"/>
              <a:t>Brancato</a:t>
            </a:r>
            <a:r>
              <a:rPr lang="en-US" dirty="0" smtClean="0"/>
              <a:t>, Maggie Reuter, </a:t>
            </a:r>
          </a:p>
          <a:p>
            <a:pPr algn="ctr">
              <a:buNone/>
            </a:pPr>
            <a:r>
              <a:rPr lang="en-US" dirty="0" smtClean="0"/>
              <a:t>Pablo Gomez, Jesus Rodriguez</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normAutofit/>
          </a:bodyPr>
          <a:lstStyle/>
          <a:p>
            <a:r>
              <a:rPr lang="en-US" b="1" dirty="0" smtClean="0">
                <a:effectLst>
                  <a:outerShdw blurRad="38100" dist="38100" dir="2700000" algn="tl">
                    <a:srgbClr val="000000">
                      <a:alpha val="43137"/>
                    </a:srgbClr>
                  </a:outerShdw>
                </a:effectLst>
              </a:rPr>
              <a:t>Influence of Port Spacing</a:t>
            </a:r>
            <a:endParaRPr lang="en-US" b="1" dirty="0">
              <a:effectLst>
                <a:outerShdw blurRad="38100" dist="38100" dir="2700000" algn="tl">
                  <a:srgbClr val="000000">
                    <a:alpha val="43137"/>
                  </a:srgbClr>
                </a:outerShdw>
              </a:effectLst>
            </a:endParaRPr>
          </a:p>
        </p:txBody>
      </p:sp>
      <p:pic>
        <p:nvPicPr>
          <p:cNvPr id="2051" name="Picture 3"/>
          <p:cNvPicPr>
            <a:picLocks noChangeAspect="1" noChangeArrowheads="1"/>
          </p:cNvPicPr>
          <p:nvPr/>
        </p:nvPicPr>
        <p:blipFill>
          <a:blip r:embed="rId2" cstate="print"/>
          <a:srcRect/>
          <a:stretch>
            <a:fillRect/>
          </a:stretch>
        </p:blipFill>
        <p:spPr bwMode="auto">
          <a:xfrm>
            <a:off x="381000" y="914400"/>
            <a:ext cx="3638550" cy="2392275"/>
          </a:xfrm>
          <a:prstGeom prst="rect">
            <a:avLst/>
          </a:prstGeom>
          <a:noFill/>
          <a:ln w="9525">
            <a:noFill/>
            <a:miter lim="800000"/>
            <a:headEnd/>
            <a:tailEnd/>
          </a:ln>
        </p:spPr>
      </p:pic>
      <p:pic>
        <p:nvPicPr>
          <p:cNvPr id="2052" name="Picture 4"/>
          <p:cNvPicPr>
            <a:picLocks noChangeAspect="1" noChangeArrowheads="1"/>
          </p:cNvPicPr>
          <p:nvPr/>
        </p:nvPicPr>
        <p:blipFill>
          <a:blip r:embed="rId3" cstate="print"/>
          <a:srcRect/>
          <a:stretch>
            <a:fillRect/>
          </a:stretch>
        </p:blipFill>
        <p:spPr bwMode="auto">
          <a:xfrm>
            <a:off x="304800" y="3733800"/>
            <a:ext cx="3765037" cy="2367856"/>
          </a:xfrm>
          <a:prstGeom prst="rect">
            <a:avLst/>
          </a:prstGeom>
          <a:noFill/>
          <a:ln w="9525">
            <a:noFill/>
            <a:miter lim="800000"/>
            <a:headEnd/>
            <a:tailEnd/>
          </a:ln>
        </p:spPr>
      </p:pic>
      <p:pic>
        <p:nvPicPr>
          <p:cNvPr id="2053" name="Picture 5"/>
          <p:cNvPicPr>
            <a:picLocks noChangeAspect="1" noChangeArrowheads="1"/>
          </p:cNvPicPr>
          <p:nvPr/>
        </p:nvPicPr>
        <p:blipFill>
          <a:blip r:embed="rId4" cstate="print"/>
          <a:srcRect/>
          <a:stretch>
            <a:fillRect/>
          </a:stretch>
        </p:blipFill>
        <p:spPr bwMode="auto">
          <a:xfrm>
            <a:off x="4648200" y="990600"/>
            <a:ext cx="3660347" cy="2362200"/>
          </a:xfrm>
          <a:prstGeom prst="rect">
            <a:avLst/>
          </a:prstGeom>
          <a:noFill/>
          <a:ln w="9525">
            <a:noFill/>
            <a:miter lim="800000"/>
            <a:headEnd/>
            <a:tailEnd/>
          </a:ln>
        </p:spPr>
      </p:pic>
      <p:pic>
        <p:nvPicPr>
          <p:cNvPr id="2054" name="Picture 6"/>
          <p:cNvPicPr>
            <a:picLocks noChangeAspect="1" noChangeArrowheads="1"/>
          </p:cNvPicPr>
          <p:nvPr/>
        </p:nvPicPr>
        <p:blipFill>
          <a:blip r:embed="rId5" cstate="print"/>
          <a:srcRect/>
          <a:stretch>
            <a:fillRect/>
          </a:stretch>
        </p:blipFill>
        <p:spPr bwMode="auto">
          <a:xfrm>
            <a:off x="4576996" y="3733800"/>
            <a:ext cx="3809767" cy="2362200"/>
          </a:xfrm>
          <a:prstGeom prst="rect">
            <a:avLst/>
          </a:prstGeom>
          <a:noFill/>
          <a:ln w="9525">
            <a:noFill/>
            <a:miter lim="800000"/>
            <a:headEnd/>
            <a:tailEnd/>
          </a:ln>
        </p:spPr>
      </p:pic>
      <p:sp>
        <p:nvSpPr>
          <p:cNvPr id="9" name="TextBox 8"/>
          <p:cNvSpPr txBox="1"/>
          <p:nvPr/>
        </p:nvSpPr>
        <p:spPr>
          <a:xfrm>
            <a:off x="1219200" y="6324600"/>
            <a:ext cx="2438400" cy="369332"/>
          </a:xfrm>
          <a:prstGeom prst="rect">
            <a:avLst/>
          </a:prstGeom>
          <a:noFill/>
        </p:spPr>
        <p:txBody>
          <a:bodyPr wrap="square" rtlCol="0">
            <a:spAutoFit/>
          </a:bodyPr>
          <a:lstStyle/>
          <a:p>
            <a:r>
              <a:rPr lang="en-US" dirty="0" smtClean="0"/>
              <a:t>Spacing = 10 cm</a:t>
            </a:r>
            <a:endParaRPr lang="en-US" dirty="0"/>
          </a:p>
        </p:txBody>
      </p:sp>
      <p:sp>
        <p:nvSpPr>
          <p:cNvPr id="10" name="TextBox 9"/>
          <p:cNvSpPr txBox="1"/>
          <p:nvPr/>
        </p:nvSpPr>
        <p:spPr>
          <a:xfrm>
            <a:off x="5715000" y="6324600"/>
            <a:ext cx="2438400" cy="369332"/>
          </a:xfrm>
          <a:prstGeom prst="rect">
            <a:avLst/>
          </a:prstGeom>
          <a:noFill/>
        </p:spPr>
        <p:txBody>
          <a:bodyPr wrap="square" rtlCol="0">
            <a:spAutoFit/>
          </a:bodyPr>
          <a:lstStyle/>
          <a:p>
            <a:r>
              <a:rPr lang="en-US" dirty="0" smtClean="0"/>
              <a:t>Spacing = 20 cm</a:t>
            </a: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lstStyle/>
          <a:p>
            <a:r>
              <a:rPr lang="en-US" b="1" dirty="0" smtClean="0">
                <a:effectLst>
                  <a:outerShdw blurRad="38100" dist="38100" dir="2700000" algn="tl">
                    <a:srgbClr val="000000">
                      <a:alpha val="43137"/>
                    </a:srgbClr>
                  </a:outerShdw>
                </a:effectLst>
              </a:rPr>
              <a:t>Influence of Port Diameter</a:t>
            </a:r>
            <a:endParaRPr lang="en-US" b="1" dirty="0">
              <a:effectLst>
                <a:outerShdw blurRad="38100" dist="38100" dir="2700000" algn="tl">
                  <a:srgbClr val="000000">
                    <a:alpha val="43137"/>
                  </a:srgbClr>
                </a:outerShdw>
              </a:effectLst>
            </a:endParaRPr>
          </a:p>
        </p:txBody>
      </p:sp>
      <p:pic>
        <p:nvPicPr>
          <p:cNvPr id="3074" name="Picture 2"/>
          <p:cNvPicPr>
            <a:picLocks noChangeAspect="1" noChangeArrowheads="1"/>
          </p:cNvPicPr>
          <p:nvPr/>
        </p:nvPicPr>
        <p:blipFill>
          <a:blip r:embed="rId2" cstate="print"/>
          <a:srcRect/>
          <a:stretch>
            <a:fillRect/>
          </a:stretch>
        </p:blipFill>
        <p:spPr bwMode="auto">
          <a:xfrm>
            <a:off x="381000" y="1143000"/>
            <a:ext cx="3666698" cy="2362200"/>
          </a:xfrm>
          <a:prstGeom prst="rect">
            <a:avLst/>
          </a:prstGeom>
          <a:noFill/>
          <a:ln w="9525">
            <a:noFill/>
            <a:miter lim="800000"/>
            <a:headEnd/>
            <a:tailEnd/>
          </a:ln>
        </p:spPr>
      </p:pic>
      <p:pic>
        <p:nvPicPr>
          <p:cNvPr id="3075" name="Picture 3"/>
          <p:cNvPicPr>
            <a:picLocks noChangeAspect="1" noChangeArrowheads="1"/>
          </p:cNvPicPr>
          <p:nvPr/>
        </p:nvPicPr>
        <p:blipFill>
          <a:blip r:embed="rId3" cstate="print"/>
          <a:srcRect/>
          <a:stretch>
            <a:fillRect/>
          </a:stretch>
        </p:blipFill>
        <p:spPr bwMode="auto">
          <a:xfrm>
            <a:off x="304800" y="3733800"/>
            <a:ext cx="3810000" cy="2375818"/>
          </a:xfrm>
          <a:prstGeom prst="rect">
            <a:avLst/>
          </a:prstGeom>
          <a:noFill/>
          <a:ln w="9525">
            <a:noFill/>
            <a:miter lim="800000"/>
            <a:headEnd/>
            <a:tailEnd/>
          </a:ln>
        </p:spPr>
      </p:pic>
      <p:pic>
        <p:nvPicPr>
          <p:cNvPr id="3076" name="Picture 4"/>
          <p:cNvPicPr>
            <a:picLocks noChangeAspect="1" noChangeArrowheads="1"/>
          </p:cNvPicPr>
          <p:nvPr/>
        </p:nvPicPr>
        <p:blipFill>
          <a:blip r:embed="rId4" cstate="print"/>
          <a:srcRect/>
          <a:stretch>
            <a:fillRect/>
          </a:stretch>
        </p:blipFill>
        <p:spPr bwMode="auto">
          <a:xfrm>
            <a:off x="4876800" y="1143000"/>
            <a:ext cx="3595688" cy="2283087"/>
          </a:xfrm>
          <a:prstGeom prst="rect">
            <a:avLst/>
          </a:prstGeom>
          <a:noFill/>
          <a:ln w="9525">
            <a:noFill/>
            <a:miter lim="800000"/>
            <a:headEnd/>
            <a:tailEnd/>
          </a:ln>
        </p:spPr>
      </p:pic>
      <p:pic>
        <p:nvPicPr>
          <p:cNvPr id="3077" name="Picture 5"/>
          <p:cNvPicPr>
            <a:picLocks noChangeAspect="1" noChangeArrowheads="1"/>
          </p:cNvPicPr>
          <p:nvPr/>
        </p:nvPicPr>
        <p:blipFill>
          <a:blip r:embed="rId5" cstate="print"/>
          <a:srcRect/>
          <a:stretch>
            <a:fillRect/>
          </a:stretch>
        </p:blipFill>
        <p:spPr bwMode="auto">
          <a:xfrm>
            <a:off x="4876800" y="3810000"/>
            <a:ext cx="3643313" cy="2269018"/>
          </a:xfrm>
          <a:prstGeom prst="rect">
            <a:avLst/>
          </a:prstGeom>
          <a:noFill/>
          <a:ln w="9525">
            <a:noFill/>
            <a:miter lim="800000"/>
            <a:headEnd/>
            <a:tailEnd/>
          </a:ln>
        </p:spPr>
      </p:pic>
      <p:sp>
        <p:nvSpPr>
          <p:cNvPr id="8" name="TextBox 7"/>
          <p:cNvSpPr txBox="1"/>
          <p:nvPr/>
        </p:nvSpPr>
        <p:spPr>
          <a:xfrm>
            <a:off x="1066800" y="6248400"/>
            <a:ext cx="2514600" cy="381000"/>
          </a:xfrm>
          <a:prstGeom prst="rect">
            <a:avLst/>
          </a:prstGeom>
          <a:noFill/>
        </p:spPr>
        <p:txBody>
          <a:bodyPr wrap="square" rtlCol="0">
            <a:spAutoFit/>
          </a:bodyPr>
          <a:lstStyle/>
          <a:p>
            <a:r>
              <a:rPr lang="en-US" dirty="0" smtClean="0"/>
              <a:t>Port Diameter = 6 cm</a:t>
            </a:r>
            <a:endParaRPr lang="en-US" dirty="0"/>
          </a:p>
        </p:txBody>
      </p:sp>
      <p:sp>
        <p:nvSpPr>
          <p:cNvPr id="9" name="TextBox 8"/>
          <p:cNvSpPr txBox="1"/>
          <p:nvPr/>
        </p:nvSpPr>
        <p:spPr>
          <a:xfrm>
            <a:off x="5715000" y="6324600"/>
            <a:ext cx="2514600" cy="381000"/>
          </a:xfrm>
          <a:prstGeom prst="rect">
            <a:avLst/>
          </a:prstGeom>
          <a:noFill/>
        </p:spPr>
        <p:txBody>
          <a:bodyPr wrap="square" rtlCol="0">
            <a:spAutoFit/>
          </a:bodyPr>
          <a:lstStyle/>
          <a:p>
            <a:r>
              <a:rPr lang="en-US" dirty="0" smtClean="0"/>
              <a:t>Port Diameter = 10 cm</a:t>
            </a: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800" b="1" dirty="0" smtClean="0">
                <a:effectLst>
                  <a:outerShdw blurRad="38100" dist="38100" dir="2700000" algn="tl">
                    <a:srgbClr val="000000">
                      <a:alpha val="43137"/>
                    </a:srgbClr>
                  </a:outerShdw>
                </a:effectLst>
              </a:rPr>
              <a:t>Conclusions	</a:t>
            </a:r>
            <a:endParaRPr lang="en-US" sz="4800" b="1"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p:txBody>
          <a:bodyPr>
            <a:normAutofit lnSpcReduction="10000"/>
          </a:bodyPr>
          <a:lstStyle/>
          <a:p>
            <a:r>
              <a:rPr lang="en-US" dirty="0" smtClean="0"/>
              <a:t>Design of the inlet manifold is a complex process involving many interconnected parameters.</a:t>
            </a:r>
          </a:p>
          <a:p>
            <a:r>
              <a:rPr lang="en-US" dirty="0" smtClean="0"/>
              <a:t>Changing a parameter improves certain aspects of the manifold while worsening other aspects.</a:t>
            </a:r>
          </a:p>
          <a:p>
            <a:r>
              <a:rPr lang="en-US" dirty="0" smtClean="0"/>
              <a:t>Meeting all of the constraints simultaneously is a challenge that requires further investigation.</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effectLst>
                  <a:outerShdw blurRad="38100" dist="38100" dir="2700000" algn="tl">
                    <a:srgbClr val="000000">
                      <a:alpha val="43137"/>
                    </a:srgbClr>
                  </a:outerShdw>
                </a:effectLst>
              </a:rPr>
              <a:t>Future Research Suggestions</a:t>
            </a:r>
            <a:endParaRPr lang="en-US" b="1"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p:txBody>
          <a:bodyPr/>
          <a:lstStyle/>
          <a:p>
            <a:r>
              <a:rPr lang="en-US" dirty="0" smtClean="0"/>
              <a:t>Finding Optimal Tapering Ratio using head loss and pressure recovery</a:t>
            </a:r>
          </a:p>
          <a:p>
            <a:r>
              <a:rPr lang="en-US" dirty="0" smtClean="0"/>
              <a:t>Tilting the inlet manifold</a:t>
            </a:r>
          </a:p>
          <a:p>
            <a:pPr lvl="1"/>
            <a:r>
              <a:rPr lang="en-US" dirty="0" smtClean="0"/>
              <a:t>Lab research:</a:t>
            </a:r>
          </a:p>
          <a:p>
            <a:pPr lvl="2"/>
            <a:r>
              <a:rPr lang="en-US" dirty="0" smtClean="0">
                <a:solidFill>
                  <a:prstClr val="black"/>
                </a:solidFill>
              </a:rPr>
              <a:t>Shape of </a:t>
            </a:r>
            <a:r>
              <a:rPr lang="en-US" dirty="0" err="1" smtClean="0">
                <a:solidFill>
                  <a:prstClr val="black"/>
                </a:solidFill>
              </a:rPr>
              <a:t>flocs</a:t>
            </a:r>
            <a:endParaRPr lang="en-US" dirty="0" smtClean="0">
              <a:solidFill>
                <a:prstClr val="black"/>
              </a:solidFill>
            </a:endParaRPr>
          </a:p>
          <a:p>
            <a:pPr lvl="2"/>
            <a:r>
              <a:rPr lang="en-US" sz="2400" dirty="0" smtClean="0">
                <a:solidFill>
                  <a:prstClr val="black"/>
                </a:solidFill>
              </a:rPr>
              <a:t> Eliminate the need for scour velocity</a:t>
            </a:r>
          </a:p>
          <a:p>
            <a:pPr lvl="2">
              <a:buNone/>
            </a:pPr>
            <a:endParaRPr lang="en-US" dirty="0" smtClean="0"/>
          </a:p>
        </p:txBody>
      </p:sp>
      <p:pic>
        <p:nvPicPr>
          <p:cNvPr id="4" name="Picture 2"/>
          <p:cNvPicPr>
            <a:picLocks noChangeAspect="1" noChangeArrowheads="1"/>
          </p:cNvPicPr>
          <p:nvPr/>
        </p:nvPicPr>
        <p:blipFill>
          <a:blip r:embed="rId2" cstate="print"/>
          <a:srcRect/>
          <a:stretch>
            <a:fillRect/>
          </a:stretch>
        </p:blipFill>
        <p:spPr bwMode="auto">
          <a:xfrm>
            <a:off x="1219200" y="4724400"/>
            <a:ext cx="5793845" cy="1809790"/>
          </a:xfrm>
          <a:prstGeom prst="rect">
            <a:avLst/>
          </a:prstGeom>
          <a:noFill/>
          <a:ln w="9525">
            <a:noFill/>
            <a:miter lim="800000"/>
            <a:headEnd/>
            <a:tailEnd/>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b="1" dirty="0" smtClean="0">
                <a:effectLst>
                  <a:outerShdw blurRad="38100" dist="38100" dir="2700000" algn="tl">
                    <a:srgbClr val="000000">
                      <a:alpha val="43137"/>
                    </a:srgbClr>
                  </a:outerShdw>
                </a:effectLst>
              </a:rPr>
              <a:t>Project Goals</a:t>
            </a:r>
            <a:endParaRPr lang="en-US" b="1"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457200" y="1066800"/>
            <a:ext cx="8229600" cy="3429000"/>
          </a:xfrm>
        </p:spPr>
        <p:txBody>
          <a:bodyPr>
            <a:normAutofit/>
          </a:bodyPr>
          <a:lstStyle/>
          <a:p>
            <a:r>
              <a:rPr lang="en-US" dirty="0" smtClean="0"/>
              <a:t>Improve the design of the inlet manifold</a:t>
            </a:r>
          </a:p>
          <a:p>
            <a:r>
              <a:rPr lang="en-US" dirty="0" smtClean="0"/>
              <a:t>Satisfy several design constraints</a:t>
            </a:r>
          </a:p>
          <a:p>
            <a:pPr lvl="1"/>
            <a:r>
              <a:rPr lang="en-US" dirty="0" smtClean="0"/>
              <a:t>Energy dissipation</a:t>
            </a:r>
          </a:p>
          <a:p>
            <a:pPr lvl="1"/>
            <a:r>
              <a:rPr lang="en-US" dirty="0" smtClean="0"/>
              <a:t>Scour velocity</a:t>
            </a:r>
          </a:p>
          <a:p>
            <a:pPr lvl="1"/>
            <a:r>
              <a:rPr lang="en-US" dirty="0" smtClean="0"/>
              <a:t>Uniform flow distribution</a:t>
            </a:r>
            <a:endParaRPr lang="en-US" dirty="0"/>
          </a:p>
          <a:p>
            <a:r>
              <a:rPr lang="en-US" dirty="0" smtClean="0"/>
              <a:t>Strategy = Taper the Manifold</a:t>
            </a:r>
          </a:p>
        </p:txBody>
      </p:sp>
      <p:sp>
        <p:nvSpPr>
          <p:cNvPr id="4" name="Title 1"/>
          <p:cNvSpPr txBox="1">
            <a:spLocks/>
          </p:cNvSpPr>
          <p:nvPr/>
        </p:nvSpPr>
        <p:spPr>
          <a:xfrm>
            <a:off x="381000" y="4495800"/>
            <a:ext cx="8229600" cy="1143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1" i="0"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j-lt"/>
                <a:ea typeface="+mj-ea"/>
                <a:cs typeface="+mj-cs"/>
              </a:rPr>
              <a:t>Why?</a:t>
            </a:r>
            <a:r>
              <a:rPr kumimoji="0" lang="en-US" sz="4400" b="1" i="0" u="none" strike="noStrike" kern="1200" cap="none" spc="0" normalizeH="0" noProof="0" dirty="0" smtClean="0">
                <a:ln>
                  <a:noFill/>
                </a:ln>
                <a:solidFill>
                  <a:schemeClr val="tx1"/>
                </a:solidFill>
                <a:effectLst>
                  <a:outerShdw blurRad="38100" dist="38100" dir="2700000" algn="tl">
                    <a:srgbClr val="000000">
                      <a:alpha val="43137"/>
                    </a:srgbClr>
                  </a:outerShdw>
                </a:effectLst>
                <a:uLnTx/>
                <a:uFillTx/>
                <a:latin typeface="+mj-lt"/>
                <a:ea typeface="+mj-ea"/>
                <a:cs typeface="+mj-cs"/>
              </a:rPr>
              <a:t> </a:t>
            </a:r>
            <a:endParaRPr kumimoji="0" lang="en-US" sz="4400" b="1" i="0" u="none" strike="noStrike" kern="1200" cap="none" spc="0" normalizeH="0" baseline="0" noProof="0" dirty="0">
              <a:ln>
                <a:noFill/>
              </a:ln>
              <a:solidFill>
                <a:schemeClr val="tx1"/>
              </a:solidFill>
              <a:effectLst>
                <a:outerShdw blurRad="38100" dist="38100" dir="2700000" algn="tl">
                  <a:srgbClr val="000000">
                    <a:alpha val="43137"/>
                  </a:srgbClr>
                </a:outerShdw>
              </a:effectLst>
              <a:uLnTx/>
              <a:uFillTx/>
              <a:latin typeface="+mj-lt"/>
              <a:ea typeface="+mj-ea"/>
              <a:cs typeface="+mj-cs"/>
            </a:endParaRPr>
          </a:p>
        </p:txBody>
      </p:sp>
      <p:sp>
        <p:nvSpPr>
          <p:cNvPr id="5" name="Content Placeholder 2"/>
          <p:cNvSpPr txBox="1">
            <a:spLocks/>
          </p:cNvSpPr>
          <p:nvPr/>
        </p:nvSpPr>
        <p:spPr>
          <a:xfrm>
            <a:off x="381000" y="5638800"/>
            <a:ext cx="8229600" cy="838200"/>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lang="en-US" sz="3200" dirty="0" smtClean="0"/>
              <a:t>This is a current problem in </a:t>
            </a:r>
            <a:r>
              <a:rPr lang="en-US" sz="3200" dirty="0" err="1" smtClean="0"/>
              <a:t>AguaClara</a:t>
            </a:r>
            <a:r>
              <a:rPr lang="en-US" sz="3200" dirty="0" smtClean="0"/>
              <a:t> plants </a:t>
            </a:r>
            <a:endParaRPr kumimoji="0" lang="en-US" sz="3200" b="0" i="0" u="none" strike="noStrike" kern="120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effectLst>
                  <a:outerShdw blurRad="38100" dist="38100" dir="2700000" algn="tl">
                    <a:srgbClr val="000000">
                      <a:alpha val="43137"/>
                    </a:srgbClr>
                  </a:outerShdw>
                </a:effectLst>
              </a:rPr>
              <a:t>Inlet Manifold </a:t>
            </a:r>
            <a:endParaRPr lang="en-US" b="1"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457200" y="1371600"/>
            <a:ext cx="8229600" cy="3505200"/>
          </a:xfrm>
        </p:spPr>
        <p:txBody>
          <a:bodyPr>
            <a:normAutofit/>
          </a:bodyPr>
          <a:lstStyle/>
          <a:p>
            <a:r>
              <a:rPr lang="en-US" dirty="0" smtClean="0"/>
              <a:t>Objectives</a:t>
            </a:r>
          </a:p>
          <a:p>
            <a:pPr lvl="1"/>
            <a:r>
              <a:rPr lang="en-US" dirty="0" smtClean="0"/>
              <a:t>Provide a design algorithm with the following input variables:</a:t>
            </a:r>
          </a:p>
          <a:p>
            <a:pPr lvl="2"/>
            <a:r>
              <a:rPr lang="en-US" dirty="0" smtClean="0"/>
              <a:t>Tapering Ratios</a:t>
            </a:r>
          </a:p>
          <a:p>
            <a:pPr lvl="2"/>
            <a:r>
              <a:rPr lang="en-US" dirty="0" smtClean="0"/>
              <a:t>Tapering Geometries</a:t>
            </a:r>
          </a:p>
          <a:p>
            <a:pPr lvl="2"/>
            <a:r>
              <a:rPr lang="en-US" dirty="0" smtClean="0"/>
              <a:t>Port Diameter</a:t>
            </a:r>
          </a:p>
          <a:p>
            <a:pPr lvl="2"/>
            <a:r>
              <a:rPr lang="en-US" dirty="0" smtClean="0"/>
              <a:t>Spacing between Ports </a:t>
            </a:r>
          </a:p>
          <a:p>
            <a:pPr lvl="1"/>
            <a:endParaRPr lang="en-US" dirty="0"/>
          </a:p>
        </p:txBody>
      </p:sp>
      <p:pic>
        <p:nvPicPr>
          <p:cNvPr id="4100" name="Picture 4"/>
          <p:cNvPicPr>
            <a:picLocks noChangeAspect="1" noChangeArrowheads="1"/>
          </p:cNvPicPr>
          <p:nvPr/>
        </p:nvPicPr>
        <p:blipFill>
          <a:blip r:embed="rId3" cstate="print"/>
          <a:srcRect/>
          <a:stretch>
            <a:fillRect/>
          </a:stretch>
        </p:blipFill>
        <p:spPr bwMode="auto">
          <a:xfrm>
            <a:off x="4953000" y="2895600"/>
            <a:ext cx="4038600" cy="35337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effectLst>
                  <a:outerShdw blurRad="38100" dist="38100" dir="2700000" algn="tl">
                    <a:srgbClr val="000000">
                      <a:alpha val="43137"/>
                    </a:srgbClr>
                  </a:outerShdw>
                </a:effectLst>
              </a:rPr>
              <a:t>Tapering Parameters</a:t>
            </a:r>
            <a:endParaRPr lang="en-US" b="1"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533400" y="2057400"/>
            <a:ext cx="8229600" cy="3200400"/>
          </a:xfrm>
        </p:spPr>
        <p:txBody>
          <a:bodyPr/>
          <a:lstStyle/>
          <a:p>
            <a:r>
              <a:rPr lang="en-US" dirty="0" smtClean="0"/>
              <a:t>Tapering Ratio: final diameter to initial diameter</a:t>
            </a:r>
          </a:p>
          <a:p>
            <a:pPr>
              <a:buNone/>
            </a:pPr>
            <a:endParaRPr lang="en-US" dirty="0" smtClean="0"/>
          </a:p>
          <a:p>
            <a:r>
              <a:rPr lang="en-US" dirty="0" smtClean="0"/>
              <a:t>Tapering Geometry</a:t>
            </a:r>
          </a:p>
          <a:p>
            <a:pPr lvl="1"/>
            <a:r>
              <a:rPr lang="en-US" dirty="0" smtClean="0"/>
              <a:t>Y = Y</a:t>
            </a:r>
            <a:r>
              <a:rPr lang="en-US" baseline="-25000" dirty="0" smtClean="0"/>
              <a:t>0 </a:t>
            </a:r>
            <a:r>
              <a:rPr lang="en-US" dirty="0" smtClean="0"/>
              <a:t>- </a:t>
            </a:r>
            <a:r>
              <a:rPr lang="en-US" dirty="0" err="1" smtClean="0"/>
              <a:t>ax</a:t>
            </a:r>
            <a:r>
              <a:rPr lang="en-US" baseline="30000" dirty="0" err="1" smtClean="0"/>
              <a:t>exponent</a:t>
            </a:r>
            <a:endParaRPr lang="en-US" dirty="0" smtClean="0"/>
          </a:p>
          <a:p>
            <a:pPr>
              <a:buNone/>
            </a:pPr>
            <a:endParaRPr lang="en-US" dirty="0"/>
          </a:p>
          <a:p>
            <a:pPr>
              <a:buNone/>
            </a:pPr>
            <a:endParaRPr lang="en-US" dirty="0"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rot="5400000">
            <a:off x="419100" y="2095500"/>
            <a:ext cx="19050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rot="5400000">
            <a:off x="5943600" y="2209800"/>
            <a:ext cx="10668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1371600" y="1143000"/>
            <a:ext cx="5105400" cy="533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flipV="1">
            <a:off x="1371600" y="2743200"/>
            <a:ext cx="510540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a:off x="1371600" y="3505200"/>
            <a:ext cx="5105400" cy="1588"/>
          </a:xfrm>
          <a:prstGeom prst="straightConnector1">
            <a:avLst/>
          </a:prstGeom>
          <a:ln>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rot="5400000">
            <a:off x="114300" y="2095500"/>
            <a:ext cx="1905000" cy="1588"/>
          </a:xfrm>
          <a:prstGeom prst="straightConnector1">
            <a:avLst/>
          </a:prstGeom>
          <a:ln>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rot="5400000">
            <a:off x="6324600" y="2209800"/>
            <a:ext cx="1066800" cy="1588"/>
          </a:xfrm>
          <a:prstGeom prst="straightConnector1">
            <a:avLst/>
          </a:prstGeom>
          <a:ln>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1600200" y="3657600"/>
            <a:ext cx="4267200" cy="461665"/>
          </a:xfrm>
          <a:prstGeom prst="rect">
            <a:avLst/>
          </a:prstGeom>
          <a:noFill/>
        </p:spPr>
        <p:txBody>
          <a:bodyPr wrap="square" rtlCol="0">
            <a:spAutoFit/>
          </a:bodyPr>
          <a:lstStyle/>
          <a:p>
            <a:pPr algn="ctr"/>
            <a:r>
              <a:rPr lang="en-US" sz="2400" b="1" dirty="0" err="1" smtClean="0"/>
              <a:t>L</a:t>
            </a:r>
            <a:r>
              <a:rPr lang="en-US" sz="2400" b="1" baseline="-25000" dirty="0" err="1" smtClean="0"/>
              <a:t>Manifold</a:t>
            </a:r>
            <a:endParaRPr lang="en-US" sz="2400" b="1" dirty="0"/>
          </a:p>
        </p:txBody>
      </p:sp>
      <p:sp>
        <p:nvSpPr>
          <p:cNvPr id="20" name="TextBox 19"/>
          <p:cNvSpPr txBox="1"/>
          <p:nvPr/>
        </p:nvSpPr>
        <p:spPr>
          <a:xfrm>
            <a:off x="304800" y="1828800"/>
            <a:ext cx="762000" cy="461665"/>
          </a:xfrm>
          <a:prstGeom prst="rect">
            <a:avLst/>
          </a:prstGeom>
          <a:noFill/>
        </p:spPr>
        <p:txBody>
          <a:bodyPr wrap="square" rtlCol="0">
            <a:spAutoFit/>
          </a:bodyPr>
          <a:lstStyle/>
          <a:p>
            <a:r>
              <a:rPr lang="en-US" sz="2400" b="1" dirty="0" smtClean="0"/>
              <a:t>D</a:t>
            </a:r>
            <a:r>
              <a:rPr lang="en-US" sz="2400" b="1" baseline="-25000" dirty="0" smtClean="0"/>
              <a:t>M0</a:t>
            </a:r>
            <a:endParaRPr lang="en-US" sz="2400" b="1" dirty="0"/>
          </a:p>
        </p:txBody>
      </p:sp>
      <p:sp>
        <p:nvSpPr>
          <p:cNvPr id="21" name="TextBox 20"/>
          <p:cNvSpPr txBox="1"/>
          <p:nvPr/>
        </p:nvSpPr>
        <p:spPr>
          <a:xfrm>
            <a:off x="304800" y="4419600"/>
            <a:ext cx="4114800" cy="1200329"/>
          </a:xfrm>
          <a:prstGeom prst="rect">
            <a:avLst/>
          </a:prstGeom>
          <a:noFill/>
        </p:spPr>
        <p:txBody>
          <a:bodyPr wrap="square" rtlCol="0">
            <a:spAutoFit/>
          </a:bodyPr>
          <a:lstStyle/>
          <a:p>
            <a:r>
              <a:rPr lang="en-US" sz="2400" dirty="0" smtClean="0"/>
              <a:t>D</a:t>
            </a:r>
            <a:r>
              <a:rPr lang="en-US" sz="2400" baseline="-25000" dirty="0" smtClean="0"/>
              <a:t>M0</a:t>
            </a:r>
            <a:r>
              <a:rPr lang="en-US" sz="2400" dirty="0" smtClean="0"/>
              <a:t> = Initial Manifold Diameter</a:t>
            </a:r>
          </a:p>
          <a:p>
            <a:r>
              <a:rPr lang="en-US" sz="2400" dirty="0" smtClean="0"/>
              <a:t>D</a:t>
            </a:r>
            <a:r>
              <a:rPr lang="en-US" sz="2400" baseline="-25000" dirty="0" smtClean="0"/>
              <a:t>MF</a:t>
            </a:r>
            <a:r>
              <a:rPr lang="en-US" sz="2400" dirty="0" smtClean="0"/>
              <a:t> = Final Manifold Diameter</a:t>
            </a:r>
          </a:p>
          <a:p>
            <a:r>
              <a:rPr lang="en-US" sz="2400" dirty="0" err="1" smtClean="0"/>
              <a:t>L</a:t>
            </a:r>
            <a:r>
              <a:rPr lang="en-US" sz="2400" baseline="-25000" dirty="0" err="1" smtClean="0"/>
              <a:t>Manifold</a:t>
            </a:r>
            <a:r>
              <a:rPr lang="en-US" sz="2400" dirty="0" smtClean="0"/>
              <a:t> = Length of Manifold</a:t>
            </a:r>
          </a:p>
        </p:txBody>
      </p:sp>
      <p:sp>
        <p:nvSpPr>
          <p:cNvPr id="22" name="TextBox 21"/>
          <p:cNvSpPr txBox="1"/>
          <p:nvPr/>
        </p:nvSpPr>
        <p:spPr>
          <a:xfrm>
            <a:off x="6934200" y="1981200"/>
            <a:ext cx="762000" cy="461665"/>
          </a:xfrm>
          <a:prstGeom prst="rect">
            <a:avLst/>
          </a:prstGeom>
          <a:noFill/>
        </p:spPr>
        <p:txBody>
          <a:bodyPr wrap="square" rtlCol="0">
            <a:spAutoFit/>
          </a:bodyPr>
          <a:lstStyle/>
          <a:p>
            <a:r>
              <a:rPr lang="en-US" sz="2400" b="1" dirty="0" smtClean="0"/>
              <a:t>D</a:t>
            </a:r>
            <a:r>
              <a:rPr lang="en-US" sz="2400" b="1" baseline="-25000" dirty="0" smtClean="0"/>
              <a:t>MF</a:t>
            </a:r>
            <a:endParaRPr lang="en-US" sz="2400" b="1" dirty="0"/>
          </a:p>
        </p:txBody>
      </p:sp>
      <p:sp>
        <p:nvSpPr>
          <p:cNvPr id="2056"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1" name="Title 1"/>
          <p:cNvSpPr txBox="1">
            <a:spLocks/>
          </p:cNvSpPr>
          <p:nvPr/>
        </p:nvSpPr>
        <p:spPr>
          <a:xfrm>
            <a:off x="457200" y="0"/>
            <a:ext cx="8229600" cy="1143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1" i="0"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j-lt"/>
                <a:ea typeface="+mj-ea"/>
                <a:cs typeface="+mj-cs"/>
              </a:rPr>
              <a:t>Tapering Ratio</a:t>
            </a:r>
          </a:p>
        </p:txBody>
      </p:sp>
      <p:sp>
        <p:nvSpPr>
          <p:cNvPr id="1229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2289" name="Picture 1"/>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5029199" y="4648200"/>
            <a:ext cx="2852615" cy="762000"/>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b="1" dirty="0" smtClean="0">
                <a:effectLst>
                  <a:outerShdw blurRad="38100" dist="38100" dir="2700000" algn="tl">
                    <a:srgbClr val="000000">
                      <a:alpha val="43137"/>
                    </a:srgbClr>
                  </a:outerShdw>
                </a:effectLst>
              </a:rPr>
              <a:t>Tapering Geometry</a:t>
            </a:r>
            <a:endParaRPr lang="en-US" b="1" dirty="0">
              <a:effectLst>
                <a:outerShdw blurRad="38100" dist="38100" dir="2700000" algn="tl">
                  <a:srgbClr val="000000">
                    <a:alpha val="43137"/>
                  </a:srgbClr>
                </a:outerShdw>
              </a:effectLst>
            </a:endParaRPr>
          </a:p>
        </p:txBody>
      </p:sp>
      <p:cxnSp>
        <p:nvCxnSpPr>
          <p:cNvPr id="4" name="Straight Connector 3"/>
          <p:cNvCxnSpPr/>
          <p:nvPr/>
        </p:nvCxnSpPr>
        <p:spPr>
          <a:xfrm rot="5400000">
            <a:off x="4038600" y="2057400"/>
            <a:ext cx="15240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5" name="Straight Connector 4"/>
          <p:cNvCxnSpPr>
            <a:stCxn id="17" idx="2"/>
            <a:endCxn id="18" idx="2"/>
          </p:cNvCxnSpPr>
          <p:nvPr/>
        </p:nvCxnSpPr>
        <p:spPr>
          <a:xfrm>
            <a:off x="8748889" y="1783644"/>
            <a:ext cx="11289" cy="488245"/>
          </a:xfrm>
          <a:prstGeom prst="line">
            <a:avLst/>
          </a:prstGeom>
        </p:spPr>
        <p:style>
          <a:lnRef idx="1">
            <a:schemeClr val="accent1"/>
          </a:lnRef>
          <a:fillRef idx="0">
            <a:schemeClr val="accent1"/>
          </a:fillRef>
          <a:effectRef idx="0">
            <a:schemeClr val="accent1"/>
          </a:effectRef>
          <a:fontRef idx="minor">
            <a:schemeClr val="tx1"/>
          </a:fontRef>
        </p:style>
      </p:cxnSp>
      <p:sp>
        <p:nvSpPr>
          <p:cNvPr id="17" name="Freeform 16"/>
          <p:cNvSpPr/>
          <p:nvPr/>
        </p:nvSpPr>
        <p:spPr>
          <a:xfrm>
            <a:off x="4800600" y="1295400"/>
            <a:ext cx="3948289" cy="488244"/>
          </a:xfrm>
          <a:custGeom>
            <a:avLst/>
            <a:gdLst>
              <a:gd name="connsiteX0" fmla="*/ 0 w 5249333"/>
              <a:gd name="connsiteY0" fmla="*/ 0 h 440266"/>
              <a:gd name="connsiteX1" fmla="*/ 2348088 w 5249333"/>
              <a:gd name="connsiteY1" fmla="*/ 327378 h 440266"/>
              <a:gd name="connsiteX2" fmla="*/ 5249333 w 5249333"/>
              <a:gd name="connsiteY2" fmla="*/ 440266 h 440266"/>
            </a:gdLst>
            <a:ahLst/>
            <a:cxnLst>
              <a:cxn ang="0">
                <a:pos x="connsiteX0" y="connsiteY0"/>
              </a:cxn>
              <a:cxn ang="0">
                <a:pos x="connsiteX1" y="connsiteY1"/>
              </a:cxn>
              <a:cxn ang="0">
                <a:pos x="connsiteX2" y="connsiteY2"/>
              </a:cxn>
            </a:cxnLst>
            <a:rect l="l" t="t" r="r" b="b"/>
            <a:pathLst>
              <a:path w="5249333" h="440266">
                <a:moveTo>
                  <a:pt x="0" y="0"/>
                </a:moveTo>
                <a:cubicBezTo>
                  <a:pt x="736599" y="127000"/>
                  <a:pt x="1473199" y="254000"/>
                  <a:pt x="2348088" y="327378"/>
                </a:cubicBezTo>
                <a:cubicBezTo>
                  <a:pt x="3222977" y="400756"/>
                  <a:pt x="4236155" y="420511"/>
                  <a:pt x="5249333" y="440266"/>
                </a:cubicBez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8" name="Freeform 17"/>
          <p:cNvSpPr/>
          <p:nvPr/>
        </p:nvSpPr>
        <p:spPr>
          <a:xfrm>
            <a:off x="4800600" y="2271889"/>
            <a:ext cx="3959578" cy="547511"/>
          </a:xfrm>
          <a:custGeom>
            <a:avLst/>
            <a:gdLst>
              <a:gd name="connsiteX0" fmla="*/ 0 w 5260622"/>
              <a:gd name="connsiteY0" fmla="*/ 530578 h 530578"/>
              <a:gd name="connsiteX1" fmla="*/ 2257777 w 5260622"/>
              <a:gd name="connsiteY1" fmla="*/ 146755 h 530578"/>
              <a:gd name="connsiteX2" fmla="*/ 5260622 w 5260622"/>
              <a:gd name="connsiteY2" fmla="*/ 0 h 530578"/>
            </a:gdLst>
            <a:ahLst/>
            <a:cxnLst>
              <a:cxn ang="0">
                <a:pos x="connsiteX0" y="connsiteY0"/>
              </a:cxn>
              <a:cxn ang="0">
                <a:pos x="connsiteX1" y="connsiteY1"/>
              </a:cxn>
              <a:cxn ang="0">
                <a:pos x="connsiteX2" y="connsiteY2"/>
              </a:cxn>
            </a:cxnLst>
            <a:rect l="l" t="t" r="r" b="b"/>
            <a:pathLst>
              <a:path w="5260622" h="530578">
                <a:moveTo>
                  <a:pt x="0" y="530578"/>
                </a:moveTo>
                <a:cubicBezTo>
                  <a:pt x="690503" y="382881"/>
                  <a:pt x="1381007" y="235185"/>
                  <a:pt x="2257777" y="146755"/>
                </a:cubicBezTo>
                <a:cubicBezTo>
                  <a:pt x="3134547" y="58325"/>
                  <a:pt x="4197584" y="29162"/>
                  <a:pt x="5260622" y="0"/>
                </a:cubicBez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41" name="Straight Connector 40"/>
          <p:cNvCxnSpPr/>
          <p:nvPr/>
        </p:nvCxnSpPr>
        <p:spPr>
          <a:xfrm rot="5400000">
            <a:off x="-381000" y="1981200"/>
            <a:ext cx="15240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a:off x="4329289" y="1676400"/>
            <a:ext cx="11289" cy="519289"/>
          </a:xfrm>
          <a:prstGeom prst="line">
            <a:avLst/>
          </a:prstGeom>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a:off x="381000" y="1219200"/>
            <a:ext cx="3962400" cy="457200"/>
          </a:xfrm>
          <a:prstGeom prst="line">
            <a:avLst/>
          </a:prstGeom>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a:xfrm flipV="1">
            <a:off x="381000" y="2209800"/>
            <a:ext cx="3962400" cy="533400"/>
          </a:xfrm>
          <a:prstGeom prst="line">
            <a:avLst/>
          </a:prstGeom>
        </p:spPr>
        <p:style>
          <a:lnRef idx="1">
            <a:schemeClr val="accent1"/>
          </a:lnRef>
          <a:fillRef idx="0">
            <a:schemeClr val="accent1"/>
          </a:fillRef>
          <a:effectRef idx="0">
            <a:schemeClr val="accent1"/>
          </a:effectRef>
          <a:fontRef idx="minor">
            <a:schemeClr val="tx1"/>
          </a:fontRef>
        </p:style>
      </p:cxnSp>
      <p:sp>
        <p:nvSpPr>
          <p:cNvPr id="54" name="TextBox 53"/>
          <p:cNvSpPr txBox="1"/>
          <p:nvPr/>
        </p:nvSpPr>
        <p:spPr>
          <a:xfrm>
            <a:off x="990600" y="3048000"/>
            <a:ext cx="3276600" cy="461665"/>
          </a:xfrm>
          <a:prstGeom prst="rect">
            <a:avLst/>
          </a:prstGeom>
          <a:noFill/>
        </p:spPr>
        <p:txBody>
          <a:bodyPr wrap="square" rtlCol="0">
            <a:spAutoFit/>
          </a:bodyPr>
          <a:lstStyle/>
          <a:p>
            <a:r>
              <a:rPr lang="en-US" sz="2400" dirty="0" smtClean="0"/>
              <a:t>Linear Taper</a:t>
            </a:r>
            <a:endParaRPr lang="en-US" sz="2400" dirty="0"/>
          </a:p>
        </p:txBody>
      </p:sp>
      <p:sp>
        <p:nvSpPr>
          <p:cNvPr id="55" name="Rectangle 54"/>
          <p:cNvSpPr/>
          <p:nvPr/>
        </p:nvSpPr>
        <p:spPr>
          <a:xfrm>
            <a:off x="6096000" y="2971800"/>
            <a:ext cx="2093778" cy="461665"/>
          </a:xfrm>
          <a:prstGeom prst="rect">
            <a:avLst/>
          </a:prstGeom>
        </p:spPr>
        <p:txBody>
          <a:bodyPr wrap="none">
            <a:spAutoFit/>
          </a:bodyPr>
          <a:lstStyle/>
          <a:p>
            <a:r>
              <a:rPr lang="en-US" sz="2400" dirty="0" smtClean="0"/>
              <a:t>Parabolic Taper</a:t>
            </a:r>
            <a:endParaRPr lang="en-US" sz="2400" dirty="0"/>
          </a:p>
        </p:txBody>
      </p:sp>
      <p:sp>
        <p:nvSpPr>
          <p:cNvPr id="56" name="Rectangle 55"/>
          <p:cNvSpPr/>
          <p:nvPr/>
        </p:nvSpPr>
        <p:spPr>
          <a:xfrm>
            <a:off x="685800" y="4267200"/>
            <a:ext cx="7772400" cy="1569660"/>
          </a:xfrm>
          <a:prstGeom prst="rect">
            <a:avLst/>
          </a:prstGeom>
        </p:spPr>
        <p:txBody>
          <a:bodyPr wrap="square">
            <a:spAutoFit/>
          </a:bodyPr>
          <a:lstStyle/>
          <a:p>
            <a:pPr>
              <a:buFont typeface="Arial" pitchFamily="34" charset="0"/>
              <a:buChar char="•"/>
            </a:pPr>
            <a:r>
              <a:rPr lang="en-US" sz="2400" dirty="0" smtClean="0"/>
              <a:t>Vary the diameter according to the equation:</a:t>
            </a:r>
          </a:p>
          <a:p>
            <a:pPr lvl="1"/>
            <a:r>
              <a:rPr lang="en-US" sz="2400" dirty="0" smtClean="0"/>
              <a:t>Y = Y</a:t>
            </a:r>
            <a:r>
              <a:rPr lang="en-US" sz="2400" baseline="-25000" dirty="0" smtClean="0"/>
              <a:t>0</a:t>
            </a:r>
            <a:r>
              <a:rPr lang="en-US" sz="2400" dirty="0" smtClean="0"/>
              <a:t> - </a:t>
            </a:r>
            <a:r>
              <a:rPr lang="en-US" sz="2400" dirty="0" err="1" smtClean="0"/>
              <a:t>ax</a:t>
            </a:r>
            <a:r>
              <a:rPr lang="en-US" sz="2400" baseline="30000" dirty="0" err="1" smtClean="0"/>
              <a:t>exponent</a:t>
            </a:r>
            <a:endParaRPr lang="en-US" sz="2400" dirty="0" smtClean="0"/>
          </a:p>
          <a:p>
            <a:pPr lvl="1"/>
            <a:endParaRPr lang="en-US" sz="2400" dirty="0" smtClean="0"/>
          </a:p>
          <a:p>
            <a:pPr>
              <a:buFont typeface="Arial" pitchFamily="34" charset="0"/>
              <a:buChar char="•"/>
            </a:pPr>
            <a:r>
              <a:rPr lang="en-US" sz="2400" dirty="0" smtClean="0"/>
              <a:t>Vary the exponent to vary the tapering geometry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28600" y="0"/>
            <a:ext cx="8686800" cy="1470025"/>
          </a:xfrm>
        </p:spPr>
        <p:txBody>
          <a:bodyPr>
            <a:normAutofit/>
          </a:bodyPr>
          <a:lstStyle/>
          <a:p>
            <a:r>
              <a:rPr lang="en-US" sz="4000" b="1" dirty="0" smtClean="0">
                <a:effectLst>
                  <a:outerShdw blurRad="38100" dist="38100" dir="2700000" algn="tl">
                    <a:srgbClr val="000000">
                      <a:alpha val="43137"/>
                    </a:srgbClr>
                  </a:outerShdw>
                </a:effectLst>
              </a:rPr>
              <a:t>ITERATIVE APPROACH – DESIGN STEPS</a:t>
            </a:r>
            <a:endParaRPr lang="en-US" sz="4000" b="1" dirty="0">
              <a:effectLst>
                <a:outerShdw blurRad="38100" dist="38100" dir="2700000" algn="tl">
                  <a:srgbClr val="000000">
                    <a:alpha val="43137"/>
                  </a:srgbClr>
                </a:outerShdw>
              </a:effectLst>
            </a:endParaRPr>
          </a:p>
        </p:txBody>
      </p:sp>
      <p:sp>
        <p:nvSpPr>
          <p:cNvPr id="3" name="Subtitle 2"/>
          <p:cNvSpPr>
            <a:spLocks noGrp="1"/>
          </p:cNvSpPr>
          <p:nvPr>
            <p:ph type="subTitle" idx="1"/>
          </p:nvPr>
        </p:nvSpPr>
        <p:spPr>
          <a:xfrm>
            <a:off x="6172200" y="4953000"/>
            <a:ext cx="2971800" cy="1447800"/>
          </a:xfrm>
        </p:spPr>
        <p:txBody>
          <a:bodyPr>
            <a:noAutofit/>
          </a:bodyPr>
          <a:lstStyle/>
          <a:p>
            <a:pPr algn="l">
              <a:buFont typeface="Arial" pitchFamily="34" charset="0"/>
              <a:buChar char="•"/>
            </a:pPr>
            <a:r>
              <a:rPr lang="en-US" sz="2000" b="1" dirty="0" smtClean="0">
                <a:solidFill>
                  <a:schemeClr val="tx1"/>
                </a:solidFill>
              </a:rPr>
              <a:t> Energy Head</a:t>
            </a:r>
          </a:p>
          <a:p>
            <a:pPr algn="l">
              <a:buFont typeface="Arial" pitchFamily="34" charset="0"/>
              <a:buChar char="•"/>
            </a:pPr>
            <a:r>
              <a:rPr lang="en-US" sz="2000" b="1" dirty="0" smtClean="0">
                <a:solidFill>
                  <a:schemeClr val="tx1"/>
                </a:solidFill>
              </a:rPr>
              <a:t> Port Flow rate</a:t>
            </a:r>
          </a:p>
          <a:p>
            <a:pPr algn="l">
              <a:buFont typeface="Arial" pitchFamily="34" charset="0"/>
              <a:buChar char="•"/>
            </a:pPr>
            <a:r>
              <a:rPr lang="en-US" sz="2000" b="1" dirty="0" smtClean="0">
                <a:solidFill>
                  <a:schemeClr val="tx1"/>
                </a:solidFill>
              </a:rPr>
              <a:t> Manifold Flow rate</a:t>
            </a:r>
          </a:p>
          <a:p>
            <a:pPr algn="l">
              <a:buFont typeface="Arial" pitchFamily="34" charset="0"/>
              <a:buChar char="•"/>
            </a:pPr>
            <a:r>
              <a:rPr lang="en-US" sz="2000" b="1" dirty="0" smtClean="0">
                <a:solidFill>
                  <a:schemeClr val="tx1"/>
                </a:solidFill>
              </a:rPr>
              <a:t> Manifold Area variation</a:t>
            </a:r>
            <a:endParaRPr lang="en-US" sz="2000" b="1" dirty="0">
              <a:solidFill>
                <a:schemeClr val="tx1"/>
              </a:solidFill>
            </a:endParaRPr>
          </a:p>
        </p:txBody>
      </p:sp>
      <p:sp>
        <p:nvSpPr>
          <p:cNvPr id="13" name="Flowchart: Terminator 12"/>
          <p:cNvSpPr/>
          <p:nvPr/>
        </p:nvSpPr>
        <p:spPr>
          <a:xfrm>
            <a:off x="2971800" y="1752600"/>
            <a:ext cx="2057400" cy="381000"/>
          </a:xfrm>
          <a:prstGeom prst="flowChartTermina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DESIGN INPUTS</a:t>
            </a:r>
            <a:endParaRPr lang="en-US" b="1" dirty="0"/>
          </a:p>
        </p:txBody>
      </p:sp>
      <p:sp>
        <p:nvSpPr>
          <p:cNvPr id="16" name="Rectangle 15"/>
          <p:cNvSpPr/>
          <p:nvPr/>
        </p:nvSpPr>
        <p:spPr>
          <a:xfrm>
            <a:off x="457200" y="2895600"/>
            <a:ext cx="2438400" cy="762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MAXIMUM ENERGY DISSIPATION RATE</a:t>
            </a:r>
            <a:endParaRPr lang="en-US" b="1" dirty="0"/>
          </a:p>
        </p:txBody>
      </p:sp>
      <p:sp>
        <p:nvSpPr>
          <p:cNvPr id="17" name="Flowchart: Process 16"/>
          <p:cNvSpPr/>
          <p:nvPr/>
        </p:nvSpPr>
        <p:spPr>
          <a:xfrm>
            <a:off x="609600" y="4419600"/>
            <a:ext cx="2133600" cy="609600"/>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IMPLEMENT ALGORITHM</a:t>
            </a:r>
            <a:endParaRPr lang="en-US" b="1" dirty="0"/>
          </a:p>
        </p:txBody>
      </p:sp>
      <p:sp>
        <p:nvSpPr>
          <p:cNvPr id="18" name="Flowchart: Process 17"/>
          <p:cNvSpPr/>
          <p:nvPr/>
        </p:nvSpPr>
        <p:spPr>
          <a:xfrm>
            <a:off x="3505200" y="5486400"/>
            <a:ext cx="1981200" cy="381000"/>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OBTAIN OUTPUTS</a:t>
            </a:r>
            <a:endParaRPr lang="en-US" b="1" dirty="0"/>
          </a:p>
        </p:txBody>
      </p:sp>
      <p:sp>
        <p:nvSpPr>
          <p:cNvPr id="21" name="Left Brace 20"/>
          <p:cNvSpPr/>
          <p:nvPr/>
        </p:nvSpPr>
        <p:spPr>
          <a:xfrm>
            <a:off x="6019800" y="4953000"/>
            <a:ext cx="228600" cy="1447800"/>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23" name="Straight Arrow Connector 22"/>
          <p:cNvCxnSpPr>
            <a:stCxn id="18" idx="3"/>
            <a:endCxn id="21" idx="1"/>
          </p:cNvCxnSpPr>
          <p:nvPr/>
        </p:nvCxnSpPr>
        <p:spPr>
          <a:xfrm>
            <a:off x="5486400" y="5676900"/>
            <a:ext cx="5334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1" name="Rectangle 30"/>
          <p:cNvSpPr/>
          <p:nvPr/>
        </p:nvSpPr>
        <p:spPr>
          <a:xfrm>
            <a:off x="4800600" y="2971800"/>
            <a:ext cx="3962400" cy="838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CALCULATE OPTIMAL PORT DIAMETER; VARIATION OF PARAMETERS</a:t>
            </a:r>
            <a:endParaRPr lang="en-US" b="1" dirty="0"/>
          </a:p>
        </p:txBody>
      </p:sp>
      <p:cxnSp>
        <p:nvCxnSpPr>
          <p:cNvPr id="35" name="Straight Connector 34"/>
          <p:cNvCxnSpPr>
            <a:stCxn id="13" idx="1"/>
            <a:endCxn id="13" idx="1"/>
          </p:cNvCxnSpPr>
          <p:nvPr/>
        </p:nvCxnSpPr>
        <p:spPr>
          <a:xfrm rot="10800000">
            <a:off x="2971800" y="1943100"/>
            <a:ext cx="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7" name="Elbow Connector 36"/>
          <p:cNvCxnSpPr>
            <a:stCxn id="13" idx="1"/>
            <a:endCxn id="16" idx="0"/>
          </p:cNvCxnSpPr>
          <p:nvPr/>
        </p:nvCxnSpPr>
        <p:spPr>
          <a:xfrm rot="10800000" flipV="1">
            <a:off x="1676400" y="1943100"/>
            <a:ext cx="1295400" cy="952500"/>
          </a:xfrm>
          <a:prstGeom prst="bentConnector2">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3" name="Straight Arrow Connector 42"/>
          <p:cNvCxnSpPr>
            <a:stCxn id="16" idx="2"/>
            <a:endCxn id="17" idx="0"/>
          </p:cNvCxnSpPr>
          <p:nvPr/>
        </p:nvCxnSpPr>
        <p:spPr>
          <a:xfrm rot="5400000">
            <a:off x="1295400" y="4038600"/>
            <a:ext cx="7620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8" name="Shape 47"/>
          <p:cNvCxnSpPr>
            <a:stCxn id="17" idx="2"/>
            <a:endCxn id="18" idx="1"/>
          </p:cNvCxnSpPr>
          <p:nvPr/>
        </p:nvCxnSpPr>
        <p:spPr>
          <a:xfrm rot="16200000" flipH="1">
            <a:off x="2266950" y="4438650"/>
            <a:ext cx="647700" cy="1828800"/>
          </a:xfrm>
          <a:prstGeom prst="bentConnector2">
            <a:avLst/>
          </a:prstGeom>
          <a:ln>
            <a:tailEnd type="arrow"/>
          </a:ln>
        </p:spPr>
        <p:style>
          <a:lnRef idx="1">
            <a:schemeClr val="accent1"/>
          </a:lnRef>
          <a:fillRef idx="0">
            <a:schemeClr val="accent1"/>
          </a:fillRef>
          <a:effectRef idx="0">
            <a:schemeClr val="accent1"/>
          </a:effectRef>
          <a:fontRef idx="minor">
            <a:schemeClr val="tx1"/>
          </a:fontRef>
        </p:style>
      </p:cxnSp>
      <p:cxnSp>
        <p:nvCxnSpPr>
          <p:cNvPr id="50" name="Elbow Connector 49"/>
          <p:cNvCxnSpPr>
            <a:stCxn id="18" idx="0"/>
            <a:endCxn id="31" idx="2"/>
          </p:cNvCxnSpPr>
          <p:nvPr/>
        </p:nvCxnSpPr>
        <p:spPr>
          <a:xfrm rot="5400000" flipH="1" flipV="1">
            <a:off x="4800600" y="3505200"/>
            <a:ext cx="1676400" cy="2286000"/>
          </a:xfrm>
          <a:prstGeom prst="bentConnector3">
            <a:avLst>
              <a:gd name="adj1" fmla="val 50000"/>
            </a:avLst>
          </a:prstGeom>
          <a:ln>
            <a:tailEnd type="arrow"/>
          </a:ln>
        </p:spPr>
        <p:style>
          <a:lnRef idx="1">
            <a:schemeClr val="accent1"/>
          </a:lnRef>
          <a:fillRef idx="0">
            <a:schemeClr val="accent1"/>
          </a:fillRef>
          <a:effectRef idx="0">
            <a:schemeClr val="accent1"/>
          </a:effectRef>
          <a:fontRef idx="minor">
            <a:schemeClr val="tx1"/>
          </a:fontRef>
        </p:style>
      </p:cxnSp>
      <p:cxnSp>
        <p:nvCxnSpPr>
          <p:cNvPr id="52" name="Shape 51"/>
          <p:cNvCxnSpPr>
            <a:stCxn id="31" idx="0"/>
            <a:endCxn id="13" idx="3"/>
          </p:cNvCxnSpPr>
          <p:nvPr/>
        </p:nvCxnSpPr>
        <p:spPr>
          <a:xfrm rot="16200000" flipV="1">
            <a:off x="5391150" y="1581150"/>
            <a:ext cx="1028700" cy="1752600"/>
          </a:xfrm>
          <a:prstGeom prst="bentConnector2">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effectLst>
                  <a:outerShdw blurRad="38100" dist="38100" dir="2700000" algn="tl">
                    <a:srgbClr val="000000">
                      <a:alpha val="43137"/>
                    </a:srgbClr>
                  </a:outerShdw>
                </a:effectLst>
              </a:rPr>
              <a:t>Energy Dissipation</a:t>
            </a:r>
            <a:endParaRPr lang="en-US" b="1"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457200" y="1600201"/>
            <a:ext cx="8458200" cy="2666999"/>
          </a:xfrm>
        </p:spPr>
        <p:txBody>
          <a:bodyPr>
            <a:normAutofit/>
          </a:bodyPr>
          <a:lstStyle/>
          <a:p>
            <a:r>
              <a:rPr lang="en-US" dirty="0" smtClean="0"/>
              <a:t>Empirical Relationship</a:t>
            </a:r>
          </a:p>
          <a:p>
            <a:pPr lvl="1"/>
            <a:r>
              <a:rPr lang="en-US" dirty="0" err="1" smtClean="0"/>
              <a:t>Floc</a:t>
            </a:r>
            <a:r>
              <a:rPr lang="en-US" dirty="0" smtClean="0"/>
              <a:t> terminal velocity and </a:t>
            </a:r>
            <a:r>
              <a:rPr lang="en-US" dirty="0" err="1" smtClean="0"/>
              <a:t>floc</a:t>
            </a:r>
            <a:r>
              <a:rPr lang="en-US" dirty="0" smtClean="0"/>
              <a:t> size (diameter)</a:t>
            </a:r>
          </a:p>
          <a:p>
            <a:pPr lvl="1"/>
            <a:r>
              <a:rPr lang="en-US" dirty="0" smtClean="0"/>
              <a:t> </a:t>
            </a:r>
            <a:r>
              <a:rPr lang="en-US" dirty="0" err="1" smtClean="0"/>
              <a:t>Floc</a:t>
            </a:r>
            <a:r>
              <a:rPr lang="en-US" dirty="0" smtClean="0"/>
              <a:t> size and energy dissipation rate</a:t>
            </a:r>
          </a:p>
          <a:p>
            <a:pPr lvl="1"/>
            <a:endParaRPr lang="en-US" dirty="0" smtClean="0"/>
          </a:p>
          <a:p>
            <a:pPr lvl="1">
              <a:buNone/>
            </a:pPr>
            <a:endParaRPr lang="en-US" dirty="0" smtClean="0"/>
          </a:p>
        </p:txBody>
      </p:sp>
      <p:pic>
        <p:nvPicPr>
          <p:cNvPr id="7" name="Picture 6" descr="empirical eqns.bmp"/>
          <p:cNvPicPr>
            <a:picLocks noChangeAspect="1"/>
          </p:cNvPicPr>
          <p:nvPr/>
        </p:nvPicPr>
        <p:blipFill>
          <a:blip r:embed="rId3" cstate="print"/>
          <a:stretch>
            <a:fillRect/>
          </a:stretch>
        </p:blipFill>
        <p:spPr>
          <a:xfrm>
            <a:off x="2438400" y="3276600"/>
            <a:ext cx="4621959" cy="3276600"/>
          </a:xfrm>
          <a:prstGeom prst="rect">
            <a:avLst/>
          </a:prstGeo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b="1" dirty="0" smtClean="0">
                <a:effectLst>
                  <a:outerShdw blurRad="38100" dist="38100" dir="2700000" algn="tl">
                    <a:srgbClr val="000000">
                      <a:alpha val="43137"/>
                    </a:srgbClr>
                  </a:outerShdw>
                </a:effectLst>
              </a:rPr>
              <a:t>Influence of the Tapering Ratio</a:t>
            </a:r>
            <a:endParaRPr lang="en-US" b="1" dirty="0">
              <a:effectLst>
                <a:outerShdw blurRad="38100" dist="38100" dir="2700000" algn="tl">
                  <a:srgbClr val="000000">
                    <a:alpha val="43137"/>
                  </a:srgbClr>
                </a:outerShdw>
              </a:effectLst>
            </a:endParaRPr>
          </a:p>
        </p:txBody>
      </p:sp>
      <p:pic>
        <p:nvPicPr>
          <p:cNvPr id="1026" name="Picture 2"/>
          <p:cNvPicPr>
            <a:picLocks noChangeAspect="1" noChangeArrowheads="1"/>
          </p:cNvPicPr>
          <p:nvPr/>
        </p:nvPicPr>
        <p:blipFill>
          <a:blip r:embed="rId2" cstate="print"/>
          <a:srcRect/>
          <a:stretch>
            <a:fillRect/>
          </a:stretch>
        </p:blipFill>
        <p:spPr bwMode="auto">
          <a:xfrm>
            <a:off x="381000" y="1295400"/>
            <a:ext cx="3668202" cy="2438400"/>
          </a:xfrm>
          <a:prstGeom prst="rect">
            <a:avLst/>
          </a:prstGeom>
          <a:noFill/>
          <a:ln w="9525">
            <a:noFill/>
            <a:miter lim="800000"/>
            <a:headEnd/>
            <a:tailEnd/>
          </a:ln>
        </p:spPr>
      </p:pic>
      <p:pic>
        <p:nvPicPr>
          <p:cNvPr id="1027" name="Picture 3"/>
          <p:cNvPicPr>
            <a:picLocks noChangeAspect="1" noChangeArrowheads="1"/>
          </p:cNvPicPr>
          <p:nvPr/>
        </p:nvPicPr>
        <p:blipFill>
          <a:blip r:embed="rId3" cstate="print"/>
          <a:srcRect/>
          <a:stretch>
            <a:fillRect/>
          </a:stretch>
        </p:blipFill>
        <p:spPr bwMode="auto">
          <a:xfrm>
            <a:off x="4648200" y="1295400"/>
            <a:ext cx="3649762" cy="2514600"/>
          </a:xfrm>
          <a:prstGeom prst="rect">
            <a:avLst/>
          </a:prstGeom>
          <a:noFill/>
          <a:ln w="9525">
            <a:noFill/>
            <a:miter lim="800000"/>
            <a:headEnd/>
            <a:tailEnd/>
          </a:ln>
        </p:spPr>
      </p:pic>
      <p:pic>
        <p:nvPicPr>
          <p:cNvPr id="1028" name="Picture 4"/>
          <p:cNvPicPr>
            <a:picLocks noChangeAspect="1" noChangeArrowheads="1"/>
          </p:cNvPicPr>
          <p:nvPr/>
        </p:nvPicPr>
        <p:blipFill>
          <a:blip r:embed="rId4" cstate="print"/>
          <a:srcRect/>
          <a:stretch>
            <a:fillRect/>
          </a:stretch>
        </p:blipFill>
        <p:spPr bwMode="auto">
          <a:xfrm>
            <a:off x="381000" y="4038600"/>
            <a:ext cx="3810000" cy="2407457"/>
          </a:xfrm>
          <a:prstGeom prst="rect">
            <a:avLst/>
          </a:prstGeom>
          <a:noFill/>
          <a:ln w="9525">
            <a:noFill/>
            <a:miter lim="800000"/>
            <a:headEnd/>
            <a:tailEnd/>
          </a:ln>
        </p:spPr>
      </p:pic>
      <p:pic>
        <p:nvPicPr>
          <p:cNvPr id="1029" name="Picture 5"/>
          <p:cNvPicPr>
            <a:picLocks noChangeAspect="1" noChangeArrowheads="1"/>
          </p:cNvPicPr>
          <p:nvPr/>
        </p:nvPicPr>
        <p:blipFill>
          <a:blip r:embed="rId5" cstate="print"/>
          <a:srcRect/>
          <a:stretch>
            <a:fillRect/>
          </a:stretch>
        </p:blipFill>
        <p:spPr bwMode="auto">
          <a:xfrm>
            <a:off x="4648200" y="4191000"/>
            <a:ext cx="3662363" cy="224168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455</TotalTime>
  <Words>476</Words>
  <Application>Microsoft Office PowerPoint</Application>
  <PresentationFormat>On-screen Show (4:3)</PresentationFormat>
  <Paragraphs>91</Paragraphs>
  <Slides>13</Slides>
  <Notes>6</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Office Theme</vt:lpstr>
      <vt:lpstr>CAPSTONE INVENTION</vt:lpstr>
      <vt:lpstr>Project Goals</vt:lpstr>
      <vt:lpstr>Inlet Manifold </vt:lpstr>
      <vt:lpstr>Tapering Parameters</vt:lpstr>
      <vt:lpstr>Slide 5</vt:lpstr>
      <vt:lpstr>Tapering Geometry</vt:lpstr>
      <vt:lpstr>ITERATIVE APPROACH – DESIGN STEPS</vt:lpstr>
      <vt:lpstr>Energy Dissipation</vt:lpstr>
      <vt:lpstr>Influence of the Tapering Ratio</vt:lpstr>
      <vt:lpstr>Influence of Port Spacing</vt:lpstr>
      <vt:lpstr>Influence of Port Diameter</vt:lpstr>
      <vt:lpstr>Conclusions </vt:lpstr>
      <vt:lpstr>Future Research Suggestions</vt:lpstr>
    </vt:vector>
  </TitlesOfParts>
  <Company>ACCEL</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labuser</dc:creator>
  <cp:lastModifiedBy>Gabriela Hidalgo</cp:lastModifiedBy>
  <cp:revision>77</cp:revision>
  <dcterms:created xsi:type="dcterms:W3CDTF">2009-12-13T23:12:04Z</dcterms:created>
  <dcterms:modified xsi:type="dcterms:W3CDTF">2009-12-14T18:47:53Z</dcterms:modified>
</cp:coreProperties>
</file>