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7"/>
  </p:notesMasterIdLst>
  <p:handoutMasterIdLst>
    <p:handoutMasterId r:id="rId28"/>
  </p:handoutMasterIdLst>
  <p:sldIdLst>
    <p:sldId id="475" r:id="rId2"/>
    <p:sldId id="485" r:id="rId3"/>
    <p:sldId id="486" r:id="rId4"/>
    <p:sldId id="487" r:id="rId5"/>
    <p:sldId id="488" r:id="rId6"/>
    <p:sldId id="480" r:id="rId7"/>
    <p:sldId id="481" r:id="rId8"/>
    <p:sldId id="502" r:id="rId9"/>
    <p:sldId id="483" r:id="rId10"/>
    <p:sldId id="490" r:id="rId11"/>
    <p:sldId id="491" r:id="rId12"/>
    <p:sldId id="492" r:id="rId13"/>
    <p:sldId id="493" r:id="rId14"/>
    <p:sldId id="494" r:id="rId15"/>
    <p:sldId id="495" r:id="rId16"/>
    <p:sldId id="496" r:id="rId17"/>
    <p:sldId id="497" r:id="rId18"/>
    <p:sldId id="498" r:id="rId19"/>
    <p:sldId id="499" r:id="rId20"/>
    <p:sldId id="500" r:id="rId21"/>
    <p:sldId id="501" r:id="rId22"/>
    <p:sldId id="477" r:id="rId23"/>
    <p:sldId id="479" r:id="rId24"/>
    <p:sldId id="478" r:id="rId25"/>
    <p:sldId id="489" r:id="rId2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20" autoAdjust="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0" y="0"/>
            <a:ext cx="0" cy="0"/>
          </a:xfrm>
        </p:spPr>
        <p:txBody>
          <a:bodyPr lIns="96661" tIns="48331" rIns="96661" bIns="48331">
            <a:prstTxWarp prst="textNoShape">
              <a:avLst/>
            </a:prstTxWarp>
            <a:normAutofit/>
          </a:bodyPr>
          <a:lstStyle/>
          <a:p>
            <a:pPr defTabSz="965200"/>
            <a:r>
              <a:rPr lang="en-US" smtClean="0">
                <a:latin typeface="Arial" pitchFamily="84" charset="0"/>
              </a:rPr>
              <a:t>pC* is the log removal of the system.  When varying the influent turbidity, it is often more straightforward to compare effluent turbidities than compare pc* values.  Theoretically, when two filters are put in series, the pC*s of the two filters should be additive for the entire system.  We are hoping to achieve a pC* of approximately 1.5 - 1.6 so that we can reduce turbidity from 100 to EPA approved 3</a:t>
            </a:r>
          </a:p>
        </p:txBody>
      </p:sp>
      <p:sp>
        <p:nvSpPr>
          <p:cNvPr id="24580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 defTabSz="966788"/>
            <a:fld id="{D63297B6-F4F6-4CEA-8470-DFEB5054327A}" type="slidenum">
              <a:rPr lang="en-US" sz="1300">
                <a:latin typeface="Arial" pitchFamily="84" charset="0"/>
              </a:rPr>
              <a:pPr algn="r" defTabSz="966788"/>
              <a:t>5</a:t>
            </a:fld>
            <a:endParaRPr lang="en-US" sz="1300">
              <a:latin typeface="Arial" pitchFamily="8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" name="Picture 5" descr="b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a"/>
          <p:cNvPicPr>
            <a:picLocks noChangeAspect="1" noChangeArrowheads="1"/>
          </p:cNvPicPr>
          <p:nvPr userDrawn="1"/>
        </p:nvPicPr>
        <p:blipFill>
          <a:blip r:embed="rId7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  <p:sldLayoutId id="2147483656" r:id="rId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Office_PowerPoint_Presentation11111.pptx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-76200" y="5181600"/>
            <a:ext cx="8915400" cy="1524000"/>
          </a:xfrm>
        </p:spPr>
        <p:txBody>
          <a:bodyPr/>
          <a:lstStyle/>
          <a:p>
            <a:pPr algn="ctr"/>
            <a:r>
              <a:rPr lang="en-US" dirty="0" smtClean="0"/>
              <a:t>Katie Edwards, Walker </a:t>
            </a:r>
            <a:r>
              <a:rPr lang="en-US" dirty="0" err="1" smtClean="0"/>
              <a:t>Grimshaw</a:t>
            </a:r>
            <a:r>
              <a:rPr lang="en-US" dirty="0" smtClean="0"/>
              <a:t>, </a:t>
            </a:r>
          </a:p>
          <a:p>
            <a:pPr algn="ctr"/>
            <a:r>
              <a:rPr lang="en-US" dirty="0" smtClean="0"/>
              <a:t>Bradshaw Irish, Kelly McBride, Nadia </a:t>
            </a:r>
            <a:r>
              <a:rPr lang="en-US" dirty="0" err="1" smtClean="0"/>
              <a:t>Shebaro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Foam Filtration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P3 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Preparation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Grant Proposal</a:t>
            </a:r>
          </a:p>
          <a:p>
            <a:pPr lvl="1"/>
            <a:endParaRPr lang="en-US" dirty="0" smtClean="0"/>
          </a:p>
        </p:txBody>
      </p:sp>
      <p:pic>
        <p:nvPicPr>
          <p:cNvPr id="5" name="Content Placeholder 4" descr="greedy-man-asking-for-mone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19600" y="1752600"/>
            <a:ext cx="3657600" cy="242692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Poster</a:t>
            </a:r>
            <a:endParaRPr lang="en-US" dirty="0"/>
          </a:p>
        </p:txBody>
      </p:sp>
      <p:graphicFrame>
        <p:nvGraphicFramePr>
          <p:cNvPr id="2050" name="Content Placeholder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7150" y="2057400"/>
          <a:ext cx="9086850" cy="345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Presentation" r:id="rId4" imgW="20572391" imgH="8228060" progId="PowerPoint.Show.12">
                  <p:embed/>
                </p:oleObj>
              </mc:Choice>
              <mc:Fallback>
                <p:oleObj name="Presentation" r:id="rId4" imgW="20572391" imgH="8228060" progId="PowerPoint.Show.12">
                  <p:embed/>
                  <p:pic>
                    <p:nvPicPr>
                      <p:cNvPr id="0" name="Content Placeholder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" y="2057400"/>
                        <a:ext cx="9086850" cy="3451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Talked…</a:t>
            </a:r>
            <a:endParaRPr lang="en-US" dirty="0"/>
          </a:p>
        </p:txBody>
      </p:sp>
      <p:pic>
        <p:nvPicPr>
          <p:cNvPr id="6" name="Content Placeholder 5" descr="DSC064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18187" r="-18187"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Talked…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888" y="1817973"/>
            <a:ext cx="4840224" cy="4090416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talked</a:t>
            </a:r>
            <a:endParaRPr lang="en-US" dirty="0"/>
          </a:p>
        </p:txBody>
      </p:sp>
      <p:pic>
        <p:nvPicPr>
          <p:cNvPr id="4" name="Content Placeholder 3" descr="DSC064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18187" r="-18187"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“Data”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Influent: 180-250 NTU</a:t>
            </a:r>
          </a:p>
          <a:p>
            <a:endParaRPr lang="en-US" dirty="0" smtClean="0"/>
          </a:p>
          <a:p>
            <a:r>
              <a:rPr lang="en-US" dirty="0" smtClean="0"/>
              <a:t>Effluent: 0.2-0.5 NTU</a:t>
            </a:r>
          </a:p>
          <a:p>
            <a:endParaRPr lang="en-US" dirty="0" smtClean="0"/>
          </a:p>
          <a:p>
            <a:r>
              <a:rPr lang="en-US" dirty="0" err="1" smtClean="0"/>
              <a:t>pC</a:t>
            </a:r>
            <a:r>
              <a:rPr lang="en-US" dirty="0" smtClean="0"/>
              <a:t>* = 2.55-2.70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Being Green: Recycling </a:t>
            </a:r>
            <a:r>
              <a:rPr lang="en-US" dirty="0" err="1" smtClean="0"/>
              <a:t>PACl</a:t>
            </a:r>
            <a:endParaRPr lang="en-US" dirty="0" smtClean="0"/>
          </a:p>
          <a:p>
            <a:r>
              <a:rPr lang="en-US" dirty="0" smtClean="0"/>
              <a:t>Poorly Calibrated </a:t>
            </a:r>
            <a:r>
              <a:rPr lang="en-US" dirty="0" err="1" smtClean="0"/>
              <a:t>Turbidimeter</a:t>
            </a:r>
            <a:endParaRPr lang="en-US" dirty="0" smtClean="0"/>
          </a:p>
          <a:p>
            <a:r>
              <a:rPr lang="en-US" dirty="0" smtClean="0"/>
              <a:t>Children in Water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038600"/>
            <a:ext cx="3429000" cy="231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Judging</a:t>
            </a:r>
            <a:endParaRPr lang="en-US" dirty="0"/>
          </a:p>
        </p:txBody>
      </p:sp>
      <p:pic>
        <p:nvPicPr>
          <p:cNvPr id="4" name="Content Placeholder 3" descr="DSC064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18187" r="-18187"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judging</a:t>
            </a:r>
            <a:endParaRPr lang="en-US" dirty="0"/>
          </a:p>
        </p:txBody>
      </p:sp>
      <p:pic>
        <p:nvPicPr>
          <p:cNvPr id="4" name="Content Placeholder 3" descr="DSC064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18187" r="-18187"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money</a:t>
            </a:r>
          </a:p>
          <a:p>
            <a:endParaRPr lang="en-US" dirty="0"/>
          </a:p>
          <a:p>
            <a:r>
              <a:rPr lang="en-US" dirty="0" smtClean="0"/>
              <a:t>But…what did we learn?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2849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Equanimity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1905000" cy="197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ight Arrow 5"/>
          <p:cNvSpPr/>
          <p:nvPr/>
        </p:nvSpPr>
        <p:spPr bwMode="auto">
          <a:xfrm>
            <a:off x="3505200" y="2438400"/>
            <a:ext cx="1600200" cy="6096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3505200" y="4648200"/>
            <a:ext cx="1600200" cy="6096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0" y="2438400"/>
            <a:ext cx="2895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 </a:t>
            </a:r>
            <a:r>
              <a:rPr lang="en-US" sz="3200" dirty="0" err="1" smtClean="0"/>
              <a:t>meh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715000" y="4800600"/>
            <a:ext cx="2895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 </a:t>
            </a:r>
            <a:r>
              <a:rPr lang="en-US" sz="3200" dirty="0" err="1" smtClean="0"/>
              <a:t>meh</a:t>
            </a:r>
            <a:endParaRPr lang="en-US" sz="3200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191000"/>
            <a:ext cx="262071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Foam Filtration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676400"/>
            <a:ext cx="4724400" cy="4876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Serves smaller scale communities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Easily scalable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Readily available materials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Simple to operate and maintain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Ideal for water kiosks, emergency situations</a:t>
            </a:r>
            <a:endParaRPr lang="en-US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86000"/>
            <a:ext cx="3886200" cy="309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598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438400"/>
            <a:ext cx="1905000" cy="3733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Foam?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Gravity?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410200" y="1447800"/>
            <a:ext cx="2743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AguaClara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1600" y="1447800"/>
            <a:ext cx="18288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EPA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188" y="2806885"/>
            <a:ext cx="32893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188" y="2616200"/>
            <a:ext cx="30480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5600" y="3308350"/>
            <a:ext cx="203200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3980587"/>
            <a:ext cx="2747453" cy="194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3048000"/>
            <a:ext cx="342900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" y="2171700"/>
            <a:ext cx="284480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044040" y="2385020"/>
            <a:ext cx="21563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Crazy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3682" y="5031085"/>
            <a:ext cx="18053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TopUp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Cool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200" y="3605171"/>
            <a:ext cx="22333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WOW!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Takeaways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Contacts</a:t>
            </a:r>
          </a:p>
          <a:p>
            <a:pPr lvl="1"/>
            <a:r>
              <a:rPr lang="en-US" dirty="0" smtClean="0"/>
              <a:t>Already one order for a filter!</a:t>
            </a:r>
          </a:p>
          <a:p>
            <a:endParaRPr lang="en-US" dirty="0" smtClean="0"/>
          </a:p>
          <a:p>
            <a:r>
              <a:rPr lang="en-US" dirty="0" smtClean="0"/>
              <a:t>What do we still have to learn?</a:t>
            </a:r>
          </a:p>
          <a:p>
            <a:pPr lvl="1"/>
            <a:r>
              <a:rPr lang="en-US" dirty="0" smtClean="0"/>
              <a:t>Lots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dirty="0" smtClean="0"/>
              <a:t>Prototype Improvements</a:t>
            </a:r>
          </a:p>
          <a:p>
            <a:pPr lvl="1"/>
            <a:r>
              <a:rPr lang="en-US" dirty="0" smtClean="0"/>
              <a:t>Determine actual filter performance</a:t>
            </a:r>
          </a:p>
          <a:p>
            <a:pPr lvl="1"/>
            <a:r>
              <a:rPr lang="en-US" dirty="0" smtClean="0"/>
              <a:t>Examine cleaning method further</a:t>
            </a:r>
          </a:p>
          <a:p>
            <a:pPr lvl="1"/>
            <a:r>
              <a:rPr lang="en-US" dirty="0" smtClean="0"/>
              <a:t>Test for leaching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Prototype pictur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810000"/>
            <a:ext cx="1926127" cy="2356016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 bwMode="auto">
          <a:xfrm>
            <a:off x="3962400" y="4267200"/>
            <a:ext cx="1524000" cy="12954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8" name="Picture 7" descr="Prototype pictur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473" y="3810000"/>
            <a:ext cx="1926127" cy="23560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43574" y="4004608"/>
            <a:ext cx="112402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0" dirty="0" smtClean="0">
                <a:ln w="3175">
                  <a:solidFill>
                    <a:schemeClr val="tx1"/>
                  </a:solidFill>
                </a:ln>
                <a:solidFill>
                  <a:schemeClr val="accent1"/>
                </a:solidFill>
                <a:latin typeface="Arial Black" pitchFamily="34" charset="0"/>
              </a:rPr>
              <a:t>?</a:t>
            </a:r>
            <a:endParaRPr lang="en-US" sz="12000" dirty="0">
              <a:ln w="3175">
                <a:solidFill>
                  <a:schemeClr val="tx1"/>
                </a:solidFill>
              </a:ln>
              <a:solidFill>
                <a:schemeClr val="accent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</a:p>
          <a:p>
            <a:pPr lvl="1"/>
            <a:r>
              <a:rPr lang="en-US" dirty="0" smtClean="0"/>
              <a:t>Determine head loss between columns</a:t>
            </a:r>
          </a:p>
          <a:p>
            <a:pPr lvl="1"/>
            <a:r>
              <a:rPr lang="en-US" dirty="0" smtClean="0"/>
              <a:t>Life expectancy of prototype and foam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 descr="http://sites.google.com/a/ddouglas.k12.or.us/payroll/Paycheck-Calculator/wild%20calculator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http://sites.google.com/a/ddouglas.k12.or.us/payroll/Paycheck-Calculator/wild%20calculator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http://sites.google.com/a/ddouglas.k12.or.us/payroll/Paycheck-Calculator/wild%20calculator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http://3.bp.blogspot.com/-Yndkeu_7jIs/T5qLQHSCxYI/AAAAAAAAALQ/NlikJKzwWJc/s320/Calculat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3200400"/>
            <a:ext cx="3505200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13309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495799"/>
          </a:xfrm>
        </p:spPr>
        <p:txBody>
          <a:bodyPr/>
          <a:lstStyle/>
          <a:p>
            <a:r>
              <a:rPr lang="en-US" dirty="0" smtClean="0"/>
              <a:t>Documentation</a:t>
            </a:r>
          </a:p>
          <a:p>
            <a:pPr lvl="1"/>
            <a:r>
              <a:rPr lang="en-US" dirty="0" smtClean="0"/>
              <a:t>Develop an “Owner’s Manual”</a:t>
            </a:r>
          </a:p>
          <a:p>
            <a:pPr lvl="1"/>
            <a:r>
              <a:rPr lang="en-US" dirty="0" smtClean="0"/>
              <a:t>Detailed parts list and construction guide</a:t>
            </a:r>
          </a:p>
          <a:p>
            <a:pPr lvl="1"/>
            <a:r>
              <a:rPr lang="en-US" dirty="0" smtClean="0"/>
              <a:t>Research alternate sources of foam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evanlaar2012.files.wordpress.com/2012/02/following-instructions-for-dummie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828800"/>
            <a:ext cx="3342323" cy="4191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13309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3" descr="Team 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1524000"/>
            <a:ext cx="5892800" cy="441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04800" y="58674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Thank You!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Foam as Filtration Media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505200" cy="4038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Advantages: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High </a:t>
            </a:r>
            <a:r>
              <a:rPr lang="en-US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solids loading capacity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High 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porosity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Lightweight</a:t>
            </a:r>
            <a:endParaRPr lang="en-US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Depth filtration vs. surface filtration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Easy cleaning 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mechanism</a:t>
            </a:r>
            <a:endParaRPr lang="en-US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Content Placeholder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000" y="2514600"/>
            <a:ext cx="4002024" cy="2721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3745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Pores Per Inch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4"/>
          <p:cNvGrpSpPr>
            <a:grpSpLocks/>
          </p:cNvGrpSpPr>
          <p:nvPr/>
        </p:nvGrpSpPr>
        <p:grpSpPr bwMode="auto">
          <a:xfrm>
            <a:off x="4721713" y="1752600"/>
            <a:ext cx="3597292" cy="2362200"/>
            <a:chOff x="822308" y="2514600"/>
            <a:chExt cx="3597293" cy="2362200"/>
          </a:xfrm>
        </p:grpSpPr>
        <p:grpSp>
          <p:nvGrpSpPr>
            <p:cNvPr id="3" name="Group 35"/>
            <p:cNvGrpSpPr>
              <a:grpSpLocks/>
            </p:cNvGrpSpPr>
            <p:nvPr/>
          </p:nvGrpSpPr>
          <p:grpSpPr bwMode="auto">
            <a:xfrm>
              <a:off x="1447800" y="2514600"/>
              <a:ext cx="2971800" cy="990600"/>
              <a:chOff x="1752600" y="3505200"/>
              <a:chExt cx="2971800" cy="990600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1752600" y="3505200"/>
                <a:ext cx="2971801" cy="9906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1752600" y="3505200"/>
                <a:ext cx="990600" cy="990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2743200" y="3505200"/>
                <a:ext cx="990600" cy="990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3733801" y="3505200"/>
                <a:ext cx="990600" cy="990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7" name="Group 34"/>
            <p:cNvGrpSpPr>
              <a:grpSpLocks/>
            </p:cNvGrpSpPr>
            <p:nvPr/>
          </p:nvGrpSpPr>
          <p:grpSpPr bwMode="auto">
            <a:xfrm>
              <a:off x="1447800" y="3700272"/>
              <a:ext cx="2971801" cy="338328"/>
              <a:chOff x="1752600" y="4648200"/>
              <a:chExt cx="2971801" cy="338328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1752600" y="4648391"/>
                <a:ext cx="2971801" cy="33813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1752600" y="4648391"/>
                <a:ext cx="330200" cy="330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2082800" y="4648391"/>
                <a:ext cx="330200" cy="330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2413000" y="4648391"/>
                <a:ext cx="330200" cy="330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2743200" y="4648391"/>
                <a:ext cx="330200" cy="330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3403601" y="4648391"/>
                <a:ext cx="330200" cy="330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3073400" y="4648391"/>
                <a:ext cx="330200" cy="330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3733801" y="4648391"/>
                <a:ext cx="330200" cy="330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4064001" y="4648391"/>
                <a:ext cx="330200" cy="330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4394201" y="4648391"/>
                <a:ext cx="330200" cy="330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33" name="TextBox 147"/>
            <p:cNvSpPr txBox="1">
              <a:spLocks noChangeArrowheads="1"/>
            </p:cNvSpPr>
            <p:nvPr/>
          </p:nvSpPr>
          <p:spPr bwMode="auto">
            <a:xfrm>
              <a:off x="2133600" y="4353580"/>
              <a:ext cx="17526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dirty="0">
                  <a:latin typeface="Arial "/>
                </a:rPr>
                <a:t>1/10 inch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1447800" y="4343400"/>
              <a:ext cx="2971801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149"/>
            <p:cNvSpPr>
              <a:spLocks noChangeArrowheads="1"/>
            </p:cNvSpPr>
            <p:nvPr/>
          </p:nvSpPr>
          <p:spPr bwMode="auto">
            <a:xfrm>
              <a:off x="822308" y="2713912"/>
              <a:ext cx="6254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  <a:latin typeface="Arial "/>
                </a:rPr>
                <a:t>(a)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822308" y="3591580"/>
              <a:ext cx="6254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  <a:latin typeface="Arial "/>
                </a:rPr>
                <a:t>(b)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51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56100"/>
            <a:ext cx="4343400" cy="235458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Pores per inch (ppi): the number of pores within a linear inch of foam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Higher ppi foam 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has more, </a:t>
            </a:r>
            <a:r>
              <a:rPr lang="en-US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smaller 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pores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987908" y="4267200"/>
            <a:ext cx="36226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(a)</a:t>
            </a:r>
            <a:r>
              <a:rPr lang="en-US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30 </a:t>
            </a:r>
            <a:r>
              <a:rPr lang="en-US" sz="28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ppi</a:t>
            </a:r>
            <a:r>
              <a:rPr lang="en-US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foam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(b) </a:t>
            </a:r>
            <a:r>
              <a:rPr lang="en-US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90 </a:t>
            </a:r>
            <a:r>
              <a:rPr lang="en-US" sz="28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ppi</a:t>
            </a:r>
            <a:r>
              <a:rPr lang="en-US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foam</a:t>
            </a:r>
            <a:endParaRPr lang="en-US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pC*</a:t>
            </a: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8475" y="2438400"/>
            <a:ext cx="5470525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22596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Design Schematic</a:t>
            </a:r>
            <a:endParaRPr lang="en-US" dirty="0"/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1447800" y="1524000"/>
            <a:ext cx="6420515" cy="5013204"/>
            <a:chOff x="665878" y="-624662"/>
            <a:chExt cx="7352542" cy="7065079"/>
          </a:xfrm>
        </p:grpSpPr>
        <p:sp>
          <p:nvSpPr>
            <p:cNvPr id="5" name="TextBox 4"/>
            <p:cNvSpPr txBox="1"/>
            <p:nvPr/>
          </p:nvSpPr>
          <p:spPr>
            <a:xfrm>
              <a:off x="4328272" y="449220"/>
              <a:ext cx="2362186" cy="12144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457031">
                <a:defRPr/>
              </a:pPr>
              <a:r>
                <a:rPr lang="en-US" sz="1600" b="1" dirty="0">
                  <a:latin typeface="+mn-lt"/>
                </a:rPr>
                <a:t>Finishing </a:t>
              </a:r>
              <a:r>
                <a:rPr lang="en-US" sz="1600" b="1" dirty="0" smtClean="0">
                  <a:latin typeface="+mn-lt"/>
                </a:rPr>
                <a:t>Filter</a:t>
              </a:r>
            </a:p>
            <a:p>
              <a:pPr algn="ctr" defTabSz="457031">
                <a:defRPr/>
              </a:pPr>
              <a:r>
                <a:rPr lang="en-US" sz="1600" b="1" dirty="0" smtClean="0">
                  <a:latin typeface="+mn-lt"/>
                </a:rPr>
                <a:t>15 inches</a:t>
              </a:r>
              <a:endParaRPr lang="en-US" sz="1600" b="1" dirty="0">
                <a:latin typeface="+mn-lt"/>
              </a:endParaRPr>
            </a:p>
            <a:p>
              <a:pPr algn="ctr" defTabSz="457031">
                <a:defRPr/>
              </a:pPr>
              <a:r>
                <a:rPr lang="en-US" sz="1600" b="1" dirty="0" smtClean="0">
                  <a:latin typeface="+mn-lt"/>
                </a:rPr>
                <a:t>90 </a:t>
              </a:r>
              <a:r>
                <a:rPr lang="en-US" sz="1600" b="1" dirty="0" err="1">
                  <a:latin typeface="+mn-lt"/>
                </a:rPr>
                <a:t>ppi</a:t>
              </a:r>
              <a:r>
                <a:rPr lang="en-US" sz="1600" b="1" dirty="0">
                  <a:latin typeface="+mn-lt"/>
                </a:rPr>
                <a:t> </a:t>
              </a:r>
              <a:r>
                <a:rPr lang="en-US" sz="1600" b="1" dirty="0" smtClean="0">
                  <a:latin typeface="+mn-lt"/>
                </a:rPr>
                <a:t>foam</a:t>
              </a:r>
              <a:endParaRPr lang="en-US" sz="1600" b="1" dirty="0">
                <a:latin typeface="+mn-lt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733752" y="2137623"/>
              <a:ext cx="838152" cy="3822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733752" y="2345586"/>
              <a:ext cx="838152" cy="3640137"/>
            </a:xfrm>
            <a:prstGeom prst="rect">
              <a:avLst/>
            </a:prstGeom>
            <a:solidFill>
              <a:srgbClr val="CC9F6E"/>
            </a:solidFill>
            <a:ln>
              <a:solidFill>
                <a:srgbClr val="392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733752" y="2794848"/>
              <a:ext cx="838152" cy="3190875"/>
            </a:xfrm>
            <a:prstGeom prst="rect">
              <a:avLst/>
            </a:prstGeom>
            <a:blipFill dpi="0" rotWithShape="1">
              <a:blip r:embed="rId2" cstate="print">
                <a:alphaModFix amt="44000"/>
              </a:blip>
              <a:srcRect/>
              <a:tile tx="0" ty="0" sx="100000" sy="100000" flip="none" algn="tl"/>
            </a:blip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82312" y="2651973"/>
              <a:ext cx="838152" cy="23733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0" name="Group 6"/>
            <p:cNvGrpSpPr>
              <a:grpSpLocks/>
            </p:cNvGrpSpPr>
            <p:nvPr/>
          </p:nvGrpSpPr>
          <p:grpSpPr bwMode="auto">
            <a:xfrm>
              <a:off x="5180988" y="2648799"/>
              <a:ext cx="838154" cy="2376488"/>
              <a:chOff x="8838587" y="2381221"/>
              <a:chExt cx="838153" cy="1790755"/>
            </a:xfrm>
          </p:grpSpPr>
          <p:sp>
            <p:nvSpPr>
              <p:cNvPr id="64" name="Rectangle 7"/>
              <p:cNvSpPr/>
              <p:nvPr/>
            </p:nvSpPr>
            <p:spPr>
              <a:xfrm>
                <a:off x="8838587" y="3581039"/>
                <a:ext cx="838152" cy="590937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Rectangle 8"/>
              <p:cNvSpPr/>
              <p:nvPr/>
            </p:nvSpPr>
            <p:spPr>
              <a:xfrm>
                <a:off x="8838588" y="2381221"/>
                <a:ext cx="838152" cy="1782355"/>
              </a:xfrm>
              <a:prstGeom prst="rect">
                <a:avLst/>
              </a:prstGeom>
              <a:gradFill flip="none" rotWithShape="1">
                <a:gsLst>
                  <a:gs pos="0">
                    <a:srgbClr val="CC9F6E"/>
                  </a:gs>
                  <a:gs pos="100000">
                    <a:schemeClr val="accent1">
                      <a:lumMod val="50000"/>
                    </a:schemeClr>
                  </a:gs>
                  <a:gs pos="100000">
                    <a:srgbClr val="008FFF"/>
                  </a:gs>
                  <a:gs pos="100000">
                    <a:srgbClr val="008FFF"/>
                  </a:gs>
                </a:gsLst>
                <a:lin ang="54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5182312" y="3291736"/>
              <a:ext cx="838152" cy="1746249"/>
            </a:xfrm>
            <a:prstGeom prst="rect">
              <a:avLst/>
            </a:prstGeom>
            <a:blipFill dpi="0" rotWithShape="1">
              <a:blip r:embed="rId3" cstate="print">
                <a:alphaModFix amt="41000"/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785207" y="474527"/>
              <a:ext cx="1524033" cy="958211"/>
            </a:xfrm>
            <a:prstGeom prst="rect">
              <a:avLst/>
            </a:prstGeom>
            <a:solidFill>
              <a:srgbClr val="CC9F6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3" name="Group 35"/>
            <p:cNvGrpSpPr>
              <a:grpSpLocks/>
            </p:cNvGrpSpPr>
            <p:nvPr/>
          </p:nvGrpSpPr>
          <p:grpSpPr bwMode="auto">
            <a:xfrm>
              <a:off x="6400480" y="2651974"/>
              <a:ext cx="1067220" cy="3563939"/>
              <a:chOff x="761287" y="2792889"/>
              <a:chExt cx="2363131" cy="1587254"/>
            </a:xfrm>
          </p:grpSpPr>
          <p:sp>
            <p:nvSpPr>
              <p:cNvPr id="61" name="Rectangle 13"/>
              <p:cNvSpPr/>
              <p:nvPr/>
            </p:nvSpPr>
            <p:spPr>
              <a:xfrm>
                <a:off x="761287" y="2792889"/>
                <a:ext cx="2363131" cy="15872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761287" y="3031154"/>
                <a:ext cx="2363131" cy="1348989"/>
              </a:xfrm>
              <a:prstGeom prst="rect">
                <a:avLst/>
              </a:prstGeom>
              <a:solidFill>
                <a:srgbClr val="008F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>
                <a:off x="761287" y="2972471"/>
                <a:ext cx="0" cy="1407671"/>
              </a:xfrm>
              <a:prstGeom prst="line">
                <a:avLst/>
              </a:prstGeom>
              <a:ln w="3175">
                <a:noFill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Elbow Connector 13"/>
            <p:cNvCxnSpPr>
              <a:stCxn id="11" idx="2"/>
            </p:cNvCxnSpPr>
            <p:nvPr/>
          </p:nvCxnSpPr>
          <p:spPr>
            <a:xfrm rot="5400000" flipH="1" flipV="1">
              <a:off x="4578268" y="3368045"/>
              <a:ext cx="2692400" cy="647483"/>
            </a:xfrm>
            <a:prstGeom prst="bentConnector3">
              <a:avLst>
                <a:gd name="adj1" fmla="val -10177"/>
              </a:avLst>
            </a:prstGeom>
            <a:ln w="57150">
              <a:solidFill>
                <a:srgbClr val="008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7"/>
            <p:cNvGrpSpPr>
              <a:grpSpLocks/>
            </p:cNvGrpSpPr>
            <p:nvPr/>
          </p:nvGrpSpPr>
          <p:grpSpPr bwMode="auto">
            <a:xfrm>
              <a:off x="4143231" y="2320691"/>
              <a:ext cx="1457500" cy="3646487"/>
              <a:chOff x="4143226" y="1939997"/>
              <a:chExt cx="1457498" cy="3036639"/>
            </a:xfrm>
          </p:grpSpPr>
          <p:cxnSp>
            <p:nvCxnSpPr>
              <p:cNvPr id="59" name="Elbow Connector 58"/>
              <p:cNvCxnSpPr/>
              <p:nvPr/>
            </p:nvCxnSpPr>
            <p:spPr>
              <a:xfrm rot="5400000" flipH="1" flipV="1">
                <a:off x="2994805" y="3088418"/>
                <a:ext cx="3036639" cy="739798"/>
              </a:xfrm>
              <a:prstGeom prst="bentConnector3">
                <a:avLst>
                  <a:gd name="adj1" fmla="val -7530"/>
                </a:avLst>
              </a:prstGeom>
              <a:ln w="57150"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Elbow Connector 80"/>
              <p:cNvCxnSpPr>
                <a:endCxn id="9" idx="0"/>
              </p:cNvCxnSpPr>
              <p:nvPr/>
            </p:nvCxnSpPr>
            <p:spPr>
              <a:xfrm>
                <a:off x="4876445" y="1955441"/>
                <a:ext cx="724279" cy="260434"/>
              </a:xfrm>
              <a:prstGeom prst="bentConnector2">
                <a:avLst/>
              </a:prstGeom>
              <a:ln w="57150"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Elbow Connector 82"/>
            <p:cNvCxnSpPr/>
            <p:nvPr/>
          </p:nvCxnSpPr>
          <p:spPr>
            <a:xfrm rot="16200000" flipH="1">
              <a:off x="6022956" y="2570839"/>
              <a:ext cx="839752" cy="389246"/>
            </a:xfrm>
            <a:prstGeom prst="bentConnector3">
              <a:avLst>
                <a:gd name="adj1" fmla="val 3065"/>
              </a:avLst>
            </a:prstGeom>
            <a:ln w="57150">
              <a:solidFill>
                <a:srgbClr val="008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90"/>
            <p:cNvCxnSpPr/>
            <p:nvPr/>
          </p:nvCxnSpPr>
          <p:spPr>
            <a:xfrm>
              <a:off x="2506275" y="1508939"/>
              <a:ext cx="1588916" cy="533401"/>
            </a:xfrm>
            <a:prstGeom prst="bentConnector3">
              <a:avLst>
                <a:gd name="adj1" fmla="val 1333"/>
              </a:avLst>
            </a:prstGeom>
            <a:ln w="57150">
              <a:solidFill>
                <a:srgbClr val="CC9F6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Bent Arrow 17"/>
            <p:cNvSpPr/>
            <p:nvPr/>
          </p:nvSpPr>
          <p:spPr>
            <a:xfrm rot="5400000">
              <a:off x="1416330" y="354541"/>
              <a:ext cx="1091288" cy="504482"/>
            </a:xfrm>
            <a:prstGeom prst="bentArrow">
              <a:avLst>
                <a:gd name="adj1" fmla="val 22648"/>
                <a:gd name="adj2" fmla="val 25000"/>
                <a:gd name="adj3" fmla="val 25000"/>
                <a:gd name="adj4" fmla="val 43750"/>
              </a:avLst>
            </a:prstGeom>
            <a:solidFill>
              <a:srgbClr val="CC9F6E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59546" y="2263497"/>
              <a:ext cx="1221109" cy="9108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457031">
                <a:defRPr/>
              </a:pPr>
              <a:r>
                <a:rPr lang="en-US" b="1" dirty="0" smtClean="0">
                  <a:latin typeface="+mn-lt"/>
                </a:rPr>
                <a:t>Entrance</a:t>
              </a:r>
            </a:p>
            <a:p>
              <a:pPr algn="ctr" defTabSz="457031">
                <a:defRPr/>
              </a:pPr>
              <a:r>
                <a:rPr lang="en-US" b="1" dirty="0" smtClean="0">
                  <a:latin typeface="+mn-lt"/>
                </a:rPr>
                <a:t>Tank</a:t>
              </a:r>
              <a:endParaRPr lang="en-US" b="1" dirty="0">
                <a:latin typeface="+mn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69896" y="3135450"/>
              <a:ext cx="1684880" cy="9108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457031">
                <a:defRPr/>
              </a:pPr>
              <a:r>
                <a:rPr lang="en-US" b="1" dirty="0" smtClean="0">
                  <a:solidFill>
                    <a:srgbClr val="CC9F6E"/>
                  </a:solidFill>
                  <a:latin typeface="Arial "/>
                </a:rPr>
                <a:t>Dirty Water </a:t>
              </a:r>
            </a:p>
            <a:p>
              <a:pPr algn="ctr" defTabSz="457031">
                <a:defRPr/>
              </a:pPr>
              <a:r>
                <a:rPr lang="en-US" b="1" dirty="0" smtClean="0">
                  <a:solidFill>
                    <a:srgbClr val="CC9F6E"/>
                  </a:solidFill>
                  <a:latin typeface="Arial "/>
                </a:rPr>
                <a:t>Source</a:t>
              </a:r>
              <a:endParaRPr lang="en-US" b="1" dirty="0">
                <a:solidFill>
                  <a:srgbClr val="CC9F6E"/>
                </a:solidFill>
                <a:latin typeface="Arial "/>
              </a:endParaRPr>
            </a:p>
          </p:txBody>
        </p:sp>
        <p:sp>
          <p:nvSpPr>
            <p:cNvPr id="21" name="TextBox 43"/>
            <p:cNvSpPr txBox="1">
              <a:spLocks noChangeArrowheads="1"/>
            </p:cNvSpPr>
            <p:nvPr/>
          </p:nvSpPr>
          <p:spPr bwMode="auto">
            <a:xfrm>
              <a:off x="4708894" y="5616297"/>
              <a:ext cx="1852344" cy="824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5591"/>
              <a:r>
                <a:rPr lang="en-US" sz="1600" b="1" dirty="0">
                  <a:latin typeface="Arial "/>
                </a:rPr>
                <a:t>Clean Water Reservoir</a:t>
              </a:r>
            </a:p>
          </p:txBody>
        </p:sp>
        <p:sp>
          <p:nvSpPr>
            <p:cNvPr id="22" name="Flowchart: Punched Tape 21"/>
            <p:cNvSpPr/>
            <p:nvPr/>
          </p:nvSpPr>
          <p:spPr>
            <a:xfrm>
              <a:off x="790250" y="2216499"/>
              <a:ext cx="972119" cy="850389"/>
            </a:xfrm>
            <a:prstGeom prst="flowChartPunchedTape">
              <a:avLst/>
            </a:prstGeom>
            <a:solidFill>
              <a:srgbClr val="CC9F6E"/>
            </a:solidFill>
            <a:ln>
              <a:solidFill>
                <a:srgbClr val="CC9F6E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23" name="Group 45"/>
            <p:cNvGrpSpPr>
              <a:grpSpLocks/>
            </p:cNvGrpSpPr>
            <p:nvPr/>
          </p:nvGrpSpPr>
          <p:grpSpPr bwMode="auto">
            <a:xfrm>
              <a:off x="896630" y="1370"/>
              <a:ext cx="746899" cy="843809"/>
              <a:chOff x="1264384" y="1816062"/>
              <a:chExt cx="963992" cy="960793"/>
            </a:xfrm>
          </p:grpSpPr>
          <p:sp>
            <p:nvSpPr>
              <p:cNvPr id="51" name="Teardrop 50"/>
              <p:cNvSpPr/>
              <p:nvPr/>
            </p:nvSpPr>
            <p:spPr>
              <a:xfrm rot="19300379">
                <a:off x="2071154" y="2251819"/>
                <a:ext cx="109373" cy="124724"/>
              </a:xfrm>
              <a:prstGeom prst="teardrop">
                <a:avLst/>
              </a:prstGeom>
              <a:solidFill>
                <a:srgbClr val="CC9F6E"/>
              </a:solidFill>
              <a:ln>
                <a:solidFill>
                  <a:srgbClr val="39261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2" name="Group 119"/>
              <p:cNvGrpSpPr/>
              <p:nvPr/>
            </p:nvGrpSpPr>
            <p:grpSpPr>
              <a:xfrm>
                <a:off x="1264384" y="1816062"/>
                <a:ext cx="866776" cy="960793"/>
                <a:chOff x="1264384" y="1816062"/>
                <a:chExt cx="866776" cy="960793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4" name="Block Arc 53"/>
                <p:cNvSpPr/>
                <p:nvPr/>
              </p:nvSpPr>
              <p:spPr>
                <a:xfrm>
                  <a:off x="1673960" y="1849375"/>
                  <a:ext cx="457200" cy="500084"/>
                </a:xfrm>
                <a:prstGeom prst="blockArc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Flowchart: Manual Operation 54"/>
                <p:cNvSpPr/>
                <p:nvPr/>
              </p:nvSpPr>
              <p:spPr>
                <a:xfrm>
                  <a:off x="1597761" y="1816062"/>
                  <a:ext cx="381000" cy="398946"/>
                </a:xfrm>
                <a:prstGeom prst="flowChartManualOperation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1673960" y="2215008"/>
                  <a:ext cx="228600" cy="443317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1597760" y="2636507"/>
                  <a:ext cx="381000" cy="14034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58" name="Curved Connector 117"/>
                <p:cNvCxnSpPr>
                  <a:stCxn id="55" idx="0"/>
                </p:cNvCxnSpPr>
                <p:nvPr/>
              </p:nvCxnSpPr>
              <p:spPr>
                <a:xfrm rot="16200000" flipH="1" flipV="1">
                  <a:off x="1358991" y="1721455"/>
                  <a:ext cx="334664" cy="523877"/>
                </a:xfrm>
                <a:prstGeom prst="curvedConnector4">
                  <a:avLst>
                    <a:gd name="adj1" fmla="val -68307"/>
                    <a:gd name="adj2" fmla="val 68182"/>
                  </a:avLst>
                </a:prstGeom>
                <a:ln w="76200"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Teardrop 52"/>
              <p:cNvSpPr/>
              <p:nvPr/>
            </p:nvSpPr>
            <p:spPr>
              <a:xfrm rot="19300379">
                <a:off x="2146346" y="2439808"/>
                <a:ext cx="82030" cy="93994"/>
              </a:xfrm>
              <a:prstGeom prst="teardrop">
                <a:avLst/>
              </a:prstGeom>
              <a:solidFill>
                <a:srgbClr val="CC9F6E"/>
              </a:solidFill>
              <a:ln>
                <a:solidFill>
                  <a:srgbClr val="39261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665878" y="-624662"/>
              <a:ext cx="1377143" cy="47712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031">
                <a:defRPr/>
              </a:pPr>
              <a:r>
                <a:rPr lang="en-US" sz="1600" b="1" dirty="0">
                  <a:solidFill>
                    <a:schemeClr val="accent3">
                      <a:lumMod val="50000"/>
                    </a:schemeClr>
                  </a:solidFill>
                  <a:latin typeface="+mn-lt"/>
                </a:rPr>
                <a:t>Hand pump</a:t>
              </a: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H="1" flipV="1">
              <a:off x="1298701" y="2782113"/>
              <a:ext cx="128437" cy="327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 flipH="1" flipV="1">
              <a:off x="1203536" y="-148497"/>
              <a:ext cx="381000" cy="1906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 flipH="1" flipV="1">
              <a:off x="1604182" y="1750182"/>
              <a:ext cx="914398" cy="12711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6248208" y="5771411"/>
              <a:ext cx="304542" cy="37623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51"/>
            <p:cNvSpPr txBox="1">
              <a:spLocks noChangeArrowheads="1"/>
            </p:cNvSpPr>
            <p:nvPr/>
          </p:nvSpPr>
          <p:spPr bwMode="auto">
            <a:xfrm>
              <a:off x="1542319" y="4433845"/>
              <a:ext cx="2362201" cy="1214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5591"/>
              <a:r>
                <a:rPr lang="en-US" sz="1600" b="1" dirty="0">
                  <a:latin typeface="Arial "/>
                </a:rPr>
                <a:t>Roughing Filter</a:t>
              </a:r>
            </a:p>
            <a:p>
              <a:pPr algn="ctr" defTabSz="455591"/>
              <a:r>
                <a:rPr lang="en-US" sz="1600" b="1" dirty="0" smtClean="0">
                  <a:latin typeface="Arial "/>
                </a:rPr>
                <a:t>30 inches</a:t>
              </a:r>
            </a:p>
            <a:p>
              <a:pPr algn="ctr" defTabSz="455591"/>
              <a:r>
                <a:rPr lang="en-US" sz="1600" b="1" dirty="0" smtClean="0">
                  <a:latin typeface="Arial "/>
                </a:rPr>
                <a:t>30 </a:t>
              </a:r>
              <a:r>
                <a:rPr lang="en-US" sz="1600" b="1" dirty="0" err="1">
                  <a:latin typeface="Arial "/>
                </a:rPr>
                <a:t>ppi</a:t>
              </a:r>
              <a:r>
                <a:rPr lang="en-US" sz="1600" b="1" dirty="0">
                  <a:latin typeface="Arial "/>
                </a:rPr>
                <a:t> </a:t>
              </a:r>
              <a:r>
                <a:rPr lang="en-US" sz="1600" b="1" dirty="0" smtClean="0">
                  <a:latin typeface="Arial "/>
                </a:rPr>
                <a:t>foam</a:t>
              </a:r>
              <a:endParaRPr lang="en-US" sz="1600" b="1" dirty="0">
                <a:latin typeface="Arial "/>
              </a:endParaRPr>
            </a:p>
          </p:txBody>
        </p:sp>
        <p:sp>
          <p:nvSpPr>
            <p:cNvPr id="30" name="Right Arrow 29"/>
            <p:cNvSpPr/>
            <p:nvPr/>
          </p:nvSpPr>
          <p:spPr>
            <a:xfrm>
              <a:off x="2887615" y="1966138"/>
              <a:ext cx="476674" cy="123825"/>
            </a:xfrm>
            <a:prstGeom prst="rightArrow">
              <a:avLst/>
            </a:prstGeom>
            <a:solidFill>
              <a:srgbClr val="CC9F6E"/>
            </a:solidFill>
            <a:ln w="57150">
              <a:solidFill>
                <a:srgbClr val="CC9F6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Right Arrow 30"/>
            <p:cNvSpPr/>
            <p:nvPr/>
          </p:nvSpPr>
          <p:spPr>
            <a:xfrm rot="16200000">
              <a:off x="4591359" y="3493170"/>
              <a:ext cx="571499" cy="101955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 w="57150"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 rot="16200000">
              <a:off x="5963252" y="3458377"/>
              <a:ext cx="569912" cy="103279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 w="57150">
              <a:solidFill>
                <a:srgbClr val="008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 flipH="1" flipV="1">
              <a:off x="5182311" y="1688361"/>
              <a:ext cx="418414" cy="12350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3429210" y="4552210"/>
              <a:ext cx="708391" cy="3111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Down Arrow 34"/>
            <p:cNvSpPr/>
            <p:nvPr/>
          </p:nvSpPr>
          <p:spPr>
            <a:xfrm rot="10800000">
              <a:off x="1176123" y="900013"/>
              <a:ext cx="247605" cy="1525587"/>
            </a:xfrm>
            <a:prstGeom prst="downArrow">
              <a:avLst/>
            </a:prstGeom>
            <a:solidFill>
              <a:srgbClr val="CC9F6E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" name="Bent Arrow 35"/>
            <p:cNvSpPr/>
            <p:nvPr/>
          </p:nvSpPr>
          <p:spPr>
            <a:xfrm rot="16200000" flipH="1">
              <a:off x="2384923" y="389718"/>
              <a:ext cx="1123034" cy="505804"/>
            </a:xfrm>
            <a:prstGeom prst="bentArrow">
              <a:avLst>
                <a:gd name="adj1" fmla="val 22648"/>
                <a:gd name="adj2" fmla="val 25000"/>
                <a:gd name="adj3" fmla="val 25000"/>
                <a:gd name="adj4" fmla="val 43750"/>
              </a:avLst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7" name="TextBox 59"/>
            <p:cNvSpPr txBox="1">
              <a:spLocks noChangeArrowheads="1"/>
            </p:cNvSpPr>
            <p:nvPr/>
          </p:nvSpPr>
          <p:spPr bwMode="auto">
            <a:xfrm>
              <a:off x="3134243" y="-64950"/>
              <a:ext cx="1503806" cy="520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455591"/>
              <a:r>
                <a:rPr lang="en-US" b="1" dirty="0" smtClean="0">
                  <a:solidFill>
                    <a:schemeClr val="accent2"/>
                  </a:solidFill>
                  <a:latin typeface="Arial "/>
                </a:rPr>
                <a:t>Coagulant</a:t>
              </a:r>
              <a:endParaRPr lang="en-US" b="1" dirty="0">
                <a:solidFill>
                  <a:schemeClr val="accent2"/>
                </a:solidFill>
                <a:latin typeface="Arial "/>
              </a:endParaRPr>
            </a:p>
          </p:txBody>
        </p:sp>
        <p:sp>
          <p:nvSpPr>
            <p:cNvPr id="38" name="Down Arrow 37"/>
            <p:cNvSpPr/>
            <p:nvPr/>
          </p:nvSpPr>
          <p:spPr>
            <a:xfrm>
              <a:off x="7055907" y="1853461"/>
              <a:ext cx="229068" cy="1650999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" name="TextBox 61"/>
            <p:cNvSpPr txBox="1">
              <a:spLocks noChangeArrowheads="1"/>
            </p:cNvSpPr>
            <p:nvPr/>
          </p:nvSpPr>
          <p:spPr bwMode="auto">
            <a:xfrm>
              <a:off x="6294330" y="943857"/>
              <a:ext cx="1724090" cy="910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455591"/>
              <a:r>
                <a:rPr lang="en-US" b="1" dirty="0" smtClean="0">
                  <a:solidFill>
                    <a:schemeClr val="accent2"/>
                  </a:solidFill>
                  <a:latin typeface="Arial "/>
                </a:rPr>
                <a:t>Chlorine</a:t>
              </a:r>
            </a:p>
            <a:p>
              <a:pPr algn="ctr" defTabSz="455591"/>
              <a:r>
                <a:rPr lang="en-US" b="1" dirty="0" smtClean="0">
                  <a:solidFill>
                    <a:schemeClr val="accent2"/>
                  </a:solidFill>
                  <a:latin typeface="Arial "/>
                </a:rPr>
                <a:t>Disinfectant</a:t>
              </a:r>
              <a:endParaRPr lang="en-US" b="1" dirty="0">
                <a:solidFill>
                  <a:schemeClr val="accent2"/>
                </a:solidFill>
                <a:latin typeface="Arial 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 rot="5400000">
              <a:off x="3596433" y="2238430"/>
              <a:ext cx="2746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4434586" y="2238430"/>
              <a:ext cx="2746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3857543" y="3700517"/>
              <a:ext cx="264953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4695695" y="3700517"/>
              <a:ext cx="264953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4618510" y="4430766"/>
              <a:ext cx="356393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5685731" y="4430766"/>
              <a:ext cx="356393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6400480" y="6212735"/>
              <a:ext cx="106722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5182311" y="5025286"/>
              <a:ext cx="8381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5400000">
              <a:off x="1270984" y="913290"/>
              <a:ext cx="103889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5400000">
              <a:off x="2776633" y="898544"/>
              <a:ext cx="10652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791900" y="1432738"/>
              <a:ext cx="152403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of the 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8000"/>
          </a:xfrm>
        </p:spPr>
        <p:txBody>
          <a:bodyPr/>
          <a:lstStyle/>
          <a:p>
            <a:r>
              <a:rPr lang="en-US" b="1" dirty="0" smtClean="0"/>
              <a:t>Flexible tubing </a:t>
            </a:r>
            <a:r>
              <a:rPr lang="en-US" dirty="0" smtClean="0"/>
              <a:t>for adjustability</a:t>
            </a:r>
          </a:p>
          <a:p>
            <a:r>
              <a:rPr lang="en-US" b="1" dirty="0" smtClean="0"/>
              <a:t>Scalable design </a:t>
            </a:r>
            <a:r>
              <a:rPr lang="en-US" dirty="0" smtClean="0"/>
              <a:t>based on PVC diameter</a:t>
            </a:r>
          </a:p>
          <a:p>
            <a:r>
              <a:rPr lang="en-US" b="1" dirty="0" smtClean="0"/>
              <a:t>LFOM </a:t>
            </a:r>
            <a:r>
              <a:rPr lang="en-US" dirty="0" smtClean="0"/>
              <a:t>for linear flow</a:t>
            </a:r>
          </a:p>
          <a:p>
            <a:r>
              <a:rPr lang="en-US" b="1" dirty="0" smtClean="0"/>
              <a:t>Chemical dosing </a:t>
            </a:r>
            <a:r>
              <a:rPr lang="en-US" dirty="0" smtClean="0"/>
              <a:t>with constant head tanks</a:t>
            </a:r>
          </a:p>
          <a:p>
            <a:r>
              <a:rPr lang="en-US" dirty="0" smtClean="0"/>
              <a:t>Addition of </a:t>
            </a:r>
            <a:r>
              <a:rPr lang="en-US" b="1" dirty="0" smtClean="0"/>
              <a:t>handles </a:t>
            </a:r>
            <a:r>
              <a:rPr lang="en-US" dirty="0" smtClean="0"/>
              <a:t>for foam decompression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Cleaning the Filter</a:t>
            </a:r>
            <a:endParaRPr lang="en-US" dirty="0"/>
          </a:p>
        </p:txBody>
      </p:sp>
      <p:pic>
        <p:nvPicPr>
          <p:cNvPr id="5" name="Upright Compressed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1664" r="21830"/>
          <a:stretch/>
        </p:blipFill>
        <p:spPr>
          <a:xfrm>
            <a:off x="2975020" y="1524000"/>
            <a:ext cx="3387143" cy="4495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of the 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8000"/>
          </a:xfrm>
        </p:spPr>
        <p:txBody>
          <a:bodyPr/>
          <a:lstStyle/>
          <a:p>
            <a:r>
              <a:rPr lang="en-US" dirty="0" smtClean="0"/>
              <a:t>Rubber </a:t>
            </a:r>
            <a:r>
              <a:rPr lang="en-US" b="1" dirty="0" smtClean="0"/>
              <a:t>ducks</a:t>
            </a:r>
          </a:p>
          <a:p>
            <a:r>
              <a:rPr lang="en-US" b="1" dirty="0" smtClean="0"/>
              <a:t>FOAM</a:t>
            </a:r>
          </a:p>
        </p:txBody>
      </p:sp>
      <p:pic>
        <p:nvPicPr>
          <p:cNvPr id="5" name="Picture 4" descr="Rubber_Duck_Sea_by_whispering_hil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2836688"/>
            <a:ext cx="5562600" cy="371651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2741</TotalTime>
  <Words>401</Words>
  <Application>Microsoft Office PowerPoint</Application>
  <PresentationFormat>On-screen Show (4:3)</PresentationFormat>
  <Paragraphs>116</Paragraphs>
  <Slides>25</Slides>
  <Notes>1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1_AguaClara the road</vt:lpstr>
      <vt:lpstr>Presentation</vt:lpstr>
      <vt:lpstr>Foam Filtration</vt:lpstr>
      <vt:lpstr>Foam Filtration</vt:lpstr>
      <vt:lpstr>Foam as Filtration Media</vt:lpstr>
      <vt:lpstr>Pores Per Inch</vt:lpstr>
      <vt:lpstr>pC*</vt:lpstr>
      <vt:lpstr>Final Design Schematic</vt:lpstr>
      <vt:lpstr>Features of the Prototype</vt:lpstr>
      <vt:lpstr>Cleaning the Filter</vt:lpstr>
      <vt:lpstr>Features of the Prototype</vt:lpstr>
      <vt:lpstr>P3 Competition</vt:lpstr>
      <vt:lpstr>Poster</vt:lpstr>
      <vt:lpstr>Talked…</vt:lpstr>
      <vt:lpstr>Talked…</vt:lpstr>
      <vt:lpstr>And talked</vt:lpstr>
      <vt:lpstr>“Data”</vt:lpstr>
      <vt:lpstr>Judging</vt:lpstr>
      <vt:lpstr>More judging</vt:lpstr>
      <vt:lpstr>Outcome</vt:lpstr>
      <vt:lpstr>Equanimity</vt:lpstr>
      <vt:lpstr>So?</vt:lpstr>
      <vt:lpstr>Takeaways</vt:lpstr>
      <vt:lpstr>Future Work</vt:lpstr>
      <vt:lpstr>Future Work</vt:lpstr>
      <vt:lpstr>Future Work</vt:lpstr>
      <vt:lpstr>Questions?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Brad</cp:lastModifiedBy>
  <cp:revision>267</cp:revision>
  <dcterms:created xsi:type="dcterms:W3CDTF">2008-08-26T14:48:34Z</dcterms:created>
  <dcterms:modified xsi:type="dcterms:W3CDTF">2012-05-17T20:39:41Z</dcterms:modified>
</cp:coreProperties>
</file>