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0"/>
  </p:notesMasterIdLst>
  <p:handoutMasterIdLst>
    <p:handoutMasterId r:id="rId21"/>
  </p:handoutMasterIdLst>
  <p:sldIdLst>
    <p:sldId id="475" r:id="rId2"/>
    <p:sldId id="484" r:id="rId3"/>
    <p:sldId id="485" r:id="rId4"/>
    <p:sldId id="486" r:id="rId5"/>
    <p:sldId id="487" r:id="rId6"/>
    <p:sldId id="488" r:id="rId7"/>
    <p:sldId id="489" r:id="rId8"/>
    <p:sldId id="477" r:id="rId9"/>
    <p:sldId id="478" r:id="rId10"/>
    <p:sldId id="479" r:id="rId11"/>
    <p:sldId id="480" r:id="rId12"/>
    <p:sldId id="481" r:id="rId13"/>
    <p:sldId id="482" r:id="rId14"/>
    <p:sldId id="483" r:id="rId15"/>
    <p:sldId id="490" r:id="rId16"/>
    <p:sldId id="491" r:id="rId17"/>
    <p:sldId id="492" r:id="rId18"/>
    <p:sldId id="493" r:id="rId19"/>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Century Gothic" pitchFamily="34" charset="0"/>
        <a:ea typeface="+mn-ea"/>
        <a:cs typeface="Arial" charset="0"/>
      </a:defRPr>
    </a:lvl1pPr>
    <a:lvl2pPr marL="457200" algn="l" rtl="0" fontAlgn="base">
      <a:spcBef>
        <a:spcPct val="0"/>
      </a:spcBef>
      <a:spcAft>
        <a:spcPct val="0"/>
      </a:spcAft>
      <a:defRPr kern="1200">
        <a:solidFill>
          <a:schemeClr val="tx1"/>
        </a:solidFill>
        <a:latin typeface="Century Gothic" pitchFamily="34" charset="0"/>
        <a:ea typeface="+mn-ea"/>
        <a:cs typeface="Arial" charset="0"/>
      </a:defRPr>
    </a:lvl2pPr>
    <a:lvl3pPr marL="914400" algn="l" rtl="0" fontAlgn="base">
      <a:spcBef>
        <a:spcPct val="0"/>
      </a:spcBef>
      <a:spcAft>
        <a:spcPct val="0"/>
      </a:spcAft>
      <a:defRPr kern="1200">
        <a:solidFill>
          <a:schemeClr val="tx1"/>
        </a:solidFill>
        <a:latin typeface="Century Gothic" pitchFamily="34" charset="0"/>
        <a:ea typeface="+mn-ea"/>
        <a:cs typeface="Arial" charset="0"/>
      </a:defRPr>
    </a:lvl3pPr>
    <a:lvl4pPr marL="1371600" algn="l" rtl="0" fontAlgn="base">
      <a:spcBef>
        <a:spcPct val="0"/>
      </a:spcBef>
      <a:spcAft>
        <a:spcPct val="0"/>
      </a:spcAft>
      <a:defRPr kern="1200">
        <a:solidFill>
          <a:schemeClr val="tx1"/>
        </a:solidFill>
        <a:latin typeface="Century Gothic" pitchFamily="34" charset="0"/>
        <a:ea typeface="+mn-ea"/>
        <a:cs typeface="Arial" charset="0"/>
      </a:defRPr>
    </a:lvl4pPr>
    <a:lvl5pPr marL="1828800" algn="l" rtl="0" fontAlgn="base">
      <a:spcBef>
        <a:spcPct val="0"/>
      </a:spcBef>
      <a:spcAft>
        <a:spcPct val="0"/>
      </a:spcAft>
      <a:defRPr kern="1200">
        <a:solidFill>
          <a:schemeClr val="tx1"/>
        </a:solidFill>
        <a:latin typeface="Century Gothic" pitchFamily="34" charset="0"/>
        <a:ea typeface="+mn-ea"/>
        <a:cs typeface="Arial" charset="0"/>
      </a:defRPr>
    </a:lvl5pPr>
    <a:lvl6pPr marL="2286000" algn="l" defTabSz="914400" rtl="0" eaLnBrk="1" latinLnBrk="0" hangingPunct="1">
      <a:defRPr kern="1200">
        <a:solidFill>
          <a:schemeClr val="tx1"/>
        </a:solidFill>
        <a:latin typeface="Century Gothic" pitchFamily="34" charset="0"/>
        <a:ea typeface="+mn-ea"/>
        <a:cs typeface="Arial" charset="0"/>
      </a:defRPr>
    </a:lvl6pPr>
    <a:lvl7pPr marL="2743200" algn="l" defTabSz="914400" rtl="0" eaLnBrk="1" latinLnBrk="0" hangingPunct="1">
      <a:defRPr kern="1200">
        <a:solidFill>
          <a:schemeClr val="tx1"/>
        </a:solidFill>
        <a:latin typeface="Century Gothic" pitchFamily="34" charset="0"/>
        <a:ea typeface="+mn-ea"/>
        <a:cs typeface="Arial" charset="0"/>
      </a:defRPr>
    </a:lvl7pPr>
    <a:lvl8pPr marL="3200400" algn="l" defTabSz="914400" rtl="0" eaLnBrk="1" latinLnBrk="0" hangingPunct="1">
      <a:defRPr kern="1200">
        <a:solidFill>
          <a:schemeClr val="tx1"/>
        </a:solidFill>
        <a:latin typeface="Century Gothic" pitchFamily="34" charset="0"/>
        <a:ea typeface="+mn-ea"/>
        <a:cs typeface="Arial" charset="0"/>
      </a:defRPr>
    </a:lvl8pPr>
    <a:lvl9pPr marL="3657600" algn="l" defTabSz="914400" rtl="0" eaLnBrk="1" latinLnBrk="0" hangingPunct="1">
      <a:defRPr kern="1200">
        <a:solidFill>
          <a:schemeClr val="tx1"/>
        </a:solidFill>
        <a:latin typeface="Century Gothic"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939" autoAdjust="0"/>
  </p:normalViewPr>
  <p:slideViewPr>
    <p:cSldViewPr>
      <p:cViewPr>
        <p:scale>
          <a:sx n="66" d="100"/>
          <a:sy n="66" d="100"/>
        </p:scale>
        <p:origin x="-1284" y="-426"/>
      </p:cViewPr>
      <p:guideLst>
        <p:guide orient="horz" pos="2160"/>
        <p:guide pos="2880"/>
      </p:guideLst>
    </p:cSldViewPr>
  </p:slideViewPr>
  <p:notesTextViewPr>
    <p:cViewPr>
      <p:scale>
        <a:sx n="75" d="100"/>
        <a:sy n="75" d="100"/>
      </p:scale>
      <p:origin x="0" y="0"/>
    </p:cViewPr>
  </p:notesTextViewPr>
  <p:sorterViewPr>
    <p:cViewPr>
      <p:scale>
        <a:sx n="66" d="100"/>
        <a:sy n="66" d="100"/>
      </p:scale>
      <p:origin x="0" y="0"/>
    </p:cViewPr>
  </p:sorterViewPr>
  <p:notesViewPr>
    <p:cSldViewPr>
      <p:cViewPr varScale="1">
        <p:scale>
          <a:sx n="79" d="100"/>
          <a:sy n="79" d="100"/>
        </p:scale>
        <p:origin x="-1200" y="-7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a:latin typeface="Arial" charset="0"/>
              </a:defRPr>
            </a:lvl1pPr>
          </a:lstStyle>
          <a:p>
            <a:endParaRPr lang="en-US"/>
          </a:p>
        </p:txBody>
      </p:sp>
      <p:sp>
        <p:nvSpPr>
          <p:cNvPr id="68611" name="Rectangle 3"/>
          <p:cNvSpPr>
            <a:spLocks noGrp="1" noChangeArrowheads="1"/>
          </p:cNvSpPr>
          <p:nvPr>
            <p:ph type="dt" sz="quarter"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a:latin typeface="Arial" charset="0"/>
              </a:defRPr>
            </a:lvl1pPr>
          </a:lstStyle>
          <a:p>
            <a:endParaRPr lang="en-US" dirty="0"/>
          </a:p>
        </p:txBody>
      </p:sp>
      <p:sp>
        <p:nvSpPr>
          <p:cNvPr id="68612" name="Rectangle 4"/>
          <p:cNvSpPr>
            <a:spLocks noGrp="1" noChangeArrowheads="1"/>
          </p:cNvSpPr>
          <p:nvPr>
            <p:ph type="ftr" sz="quarter" idx="2"/>
          </p:nvPr>
        </p:nvSpPr>
        <p:spPr bwMode="auto">
          <a:xfrm>
            <a:off x="0" y="9120188"/>
            <a:ext cx="4724400"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a:latin typeface="Arial" charset="0"/>
              </a:defRPr>
            </a:lvl1pPr>
          </a:lstStyle>
          <a:p>
            <a:r>
              <a:rPr lang="en-US" dirty="0" smtClean="0"/>
              <a:t>CEE 4540: Sustainable Municipal Drinking Water Treatment</a:t>
            </a:r>
          </a:p>
          <a:p>
            <a:r>
              <a:rPr lang="en-US" dirty="0" smtClean="0"/>
              <a:t>Monroe Weber-Shirk</a:t>
            </a:r>
            <a:endParaRPr lang="en-US" dirty="0"/>
          </a:p>
        </p:txBody>
      </p:sp>
      <p:sp>
        <p:nvSpPr>
          <p:cNvPr id="68613" name="Rectangle 5"/>
          <p:cNvSpPr>
            <a:spLocks noGrp="1" noChangeArrowheads="1"/>
          </p:cNvSpPr>
          <p:nvPr>
            <p:ph type="sldNum" sz="quarter" idx="3"/>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atin typeface="Arial" charset="0"/>
              </a:defRPr>
            </a:lvl1pPr>
          </a:lstStyle>
          <a:p>
            <a:fld id="{E5858FC7-A491-4C1D-BE15-441EB2A2CED3}" type="slidenum">
              <a:rPr lang="en-US"/>
              <a:pPr/>
              <a:t>‹#›</a:t>
            </a:fld>
            <a:endParaRPr lang="en-US" dirty="0"/>
          </a:p>
        </p:txBody>
      </p:sp>
    </p:spTree>
    <p:extLst>
      <p:ext uri="{BB962C8B-B14F-4D97-AF65-F5344CB8AC3E}">
        <p14:creationId xmlns:p14="http://schemas.microsoft.com/office/powerpoint/2010/main" val="4435261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a:latin typeface="Arial" charset="0"/>
              </a:defRPr>
            </a:lvl1pPr>
          </a:lstStyle>
          <a:p>
            <a:endParaRPr lang="en-US"/>
          </a:p>
        </p:txBody>
      </p:sp>
      <p:sp>
        <p:nvSpPr>
          <p:cNvPr id="3075"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a:latin typeface="Arial" charset="0"/>
              </a:defRPr>
            </a:lvl1pPr>
          </a:lstStyle>
          <a:p>
            <a:endParaRPr lang="en-US"/>
          </a:p>
        </p:txBody>
      </p:sp>
      <p:sp>
        <p:nvSpPr>
          <p:cNvPr id="3076"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a:latin typeface="Arial" charset="0"/>
              </a:defRPr>
            </a:lvl1pPr>
          </a:lstStyle>
          <a:p>
            <a:endParaRPr lang="en-US"/>
          </a:p>
        </p:txBody>
      </p:sp>
      <p:sp>
        <p:nvSpPr>
          <p:cNvPr id="3079"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atin typeface="Arial" charset="0"/>
              </a:defRPr>
            </a:lvl1pPr>
          </a:lstStyle>
          <a:p>
            <a:fld id="{7913D7C8-1D10-4E5B-8A9B-B2BE7F2B7605}" type="slidenum">
              <a:rPr lang="en-US"/>
              <a:pPr/>
              <a:t>‹#›</a:t>
            </a:fld>
            <a:endParaRPr lang="en-US"/>
          </a:p>
        </p:txBody>
      </p:sp>
    </p:spTree>
    <p:extLst>
      <p:ext uri="{BB962C8B-B14F-4D97-AF65-F5344CB8AC3E}">
        <p14:creationId xmlns:p14="http://schemas.microsoft.com/office/powerpoint/2010/main" val="122538161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 sure to note that we do still have to clean the foam!</a:t>
            </a:r>
            <a:endParaRPr lang="en-US" dirty="0"/>
          </a:p>
        </p:txBody>
      </p:sp>
      <p:sp>
        <p:nvSpPr>
          <p:cNvPr id="4" name="Slide Number Placeholder 3"/>
          <p:cNvSpPr>
            <a:spLocks noGrp="1"/>
          </p:cNvSpPr>
          <p:nvPr>
            <p:ph type="sldNum" sz="quarter" idx="10"/>
          </p:nvPr>
        </p:nvSpPr>
        <p:spPr/>
        <p:txBody>
          <a:bodyPr/>
          <a:lstStyle/>
          <a:p>
            <a:fld id="{7913D7C8-1D10-4E5B-8A9B-B2BE7F2B7605}" type="slidenum">
              <a:rPr lang="en-US" smtClean="0"/>
              <a:pPr/>
              <a:t>2</a:t>
            </a:fld>
            <a:endParaRPr lang="en-US"/>
          </a:p>
        </p:txBody>
      </p:sp>
    </p:spTree>
    <p:extLst>
      <p:ext uri="{BB962C8B-B14F-4D97-AF65-F5344CB8AC3E}">
        <p14:creationId xmlns:p14="http://schemas.microsoft.com/office/powerpoint/2010/main" val="17670210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2. Finishing filter 2 is in operation while finishing filter 1 is offline for cleaning. Valves B</a:t>
            </a:r>
            <a:r>
              <a:rPr lang="en-US" baseline="0" dirty="0" smtClean="0"/>
              <a:t> and F</a:t>
            </a:r>
            <a:r>
              <a:rPr lang="en-US" dirty="0" smtClean="0"/>
              <a:t> are open.</a:t>
            </a:r>
            <a:endParaRPr lang="en-US" dirty="0"/>
          </a:p>
        </p:txBody>
      </p:sp>
      <p:sp>
        <p:nvSpPr>
          <p:cNvPr id="4" name="Slide Number Placeholder 3"/>
          <p:cNvSpPr>
            <a:spLocks noGrp="1"/>
          </p:cNvSpPr>
          <p:nvPr>
            <p:ph type="sldNum" sz="quarter" idx="10"/>
          </p:nvPr>
        </p:nvSpPr>
        <p:spPr/>
        <p:txBody>
          <a:bodyPr/>
          <a:lstStyle/>
          <a:p>
            <a:fld id="{7913D7C8-1D10-4E5B-8A9B-B2BE7F2B7605}"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3. Both finishing filters are in operation. Order of operation is Filter 2, Filter 1 and valves B</a:t>
            </a:r>
            <a:r>
              <a:rPr lang="en-US" baseline="0" dirty="0" smtClean="0"/>
              <a:t> </a:t>
            </a:r>
            <a:r>
              <a:rPr lang="en-US" dirty="0" smtClean="0"/>
              <a:t>C</a:t>
            </a:r>
            <a:r>
              <a:rPr lang="en-US" baseline="0" dirty="0" smtClean="0"/>
              <a:t> </a:t>
            </a:r>
            <a:r>
              <a:rPr lang="en-US" dirty="0" smtClean="0"/>
              <a:t>and G are open.</a:t>
            </a:r>
            <a:endParaRPr lang="en-US" dirty="0"/>
          </a:p>
        </p:txBody>
      </p:sp>
      <p:sp>
        <p:nvSpPr>
          <p:cNvPr id="4" name="Slide Number Placeholder 3"/>
          <p:cNvSpPr>
            <a:spLocks noGrp="1"/>
          </p:cNvSpPr>
          <p:nvPr>
            <p:ph type="sldNum" sz="quarter" idx="10"/>
          </p:nvPr>
        </p:nvSpPr>
        <p:spPr/>
        <p:txBody>
          <a:bodyPr/>
          <a:lstStyle/>
          <a:p>
            <a:fld id="{7913D7C8-1D10-4E5B-8A9B-B2BE7F2B7605}" type="slidenum">
              <a:rPr lang="en-US" smtClean="0"/>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4. Finishing filter 1 is in operation while finishing filter 2 is offline for cleaning. Valves A</a:t>
            </a:r>
            <a:r>
              <a:rPr lang="en-US" baseline="0" dirty="0" smtClean="0"/>
              <a:t> and E are open</a:t>
            </a:r>
            <a:endParaRPr lang="en-US" dirty="0"/>
          </a:p>
        </p:txBody>
      </p:sp>
      <p:sp>
        <p:nvSpPr>
          <p:cNvPr id="4" name="Slide Number Placeholder 3"/>
          <p:cNvSpPr>
            <a:spLocks noGrp="1"/>
          </p:cNvSpPr>
          <p:nvPr>
            <p:ph type="sldNum" sz="quarter" idx="10"/>
          </p:nvPr>
        </p:nvSpPr>
        <p:spPr/>
        <p:txBody>
          <a:bodyPr/>
          <a:lstStyle/>
          <a:p>
            <a:fld id="{7913D7C8-1D10-4E5B-8A9B-B2BE7F2B7605}" type="slidenum">
              <a:rPr lang="en-US" smtClean="0"/>
              <a:pPr/>
              <a:t>14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66612" fontAlgn="auto">
              <a:spcBef>
                <a:spcPts val="0"/>
              </a:spcBef>
              <a:spcAft>
                <a:spcPts val="0"/>
              </a:spcAft>
              <a:defRPr/>
            </a:pPr>
            <a:r>
              <a:rPr lang="en-US" sz="1300" dirty="0" smtClean="0">
                <a:latin typeface="+mn-lt"/>
              </a:rPr>
              <a:t>Additionally, log removal (</a:t>
            </a:r>
            <a:r>
              <a:rPr lang="en-US" sz="1300" dirty="0" err="1" smtClean="0">
                <a:latin typeface="+mn-lt"/>
              </a:rPr>
              <a:t>pC</a:t>
            </a:r>
            <a:r>
              <a:rPr lang="en-US" sz="1300" dirty="0" smtClean="0">
                <a:latin typeface="+mn-lt"/>
              </a:rPr>
              <a:t>*) is also a metric for determining filter performance; however, when influent turbidities are varied, it is more straightforward to compare effluent turbidity. Log removal is defined as the negative log of effluent turbidity divided by influent turbidity.</a:t>
            </a:r>
          </a:p>
          <a:p>
            <a:endParaRPr lang="en-US" dirty="0"/>
          </a:p>
        </p:txBody>
      </p:sp>
      <p:sp>
        <p:nvSpPr>
          <p:cNvPr id="4" name="Slide Number Placeholder 3"/>
          <p:cNvSpPr>
            <a:spLocks noGrp="1"/>
          </p:cNvSpPr>
          <p:nvPr>
            <p:ph type="sldNum" sz="quarter" idx="10"/>
          </p:nvPr>
        </p:nvSpPr>
        <p:spPr/>
        <p:txBody>
          <a:bodyPr/>
          <a:lstStyle/>
          <a:p>
            <a:fld id="{246838FD-6E7B-46D5-A308-C1FFF6DA0F3F}"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66612" fontAlgn="auto">
              <a:spcBef>
                <a:spcPts val="0"/>
              </a:spcBef>
              <a:spcAft>
                <a:spcPts val="0"/>
              </a:spcAft>
              <a:defRPr/>
            </a:pPr>
            <a:r>
              <a:rPr lang="en-US" sz="1300" dirty="0" smtClean="0">
                <a:latin typeface="+mn-lt"/>
              </a:rPr>
              <a:t>In order to continue our explore the idea of using foam with a larger pore size as a roughing filter, we decided to investigate the relationship between the depth of the foam </a:t>
            </a:r>
            <a:r>
              <a:rPr lang="en-US" sz="1300" dirty="0" err="1" smtClean="0">
                <a:latin typeface="+mn-lt"/>
              </a:rPr>
              <a:t>fitler</a:t>
            </a:r>
            <a:r>
              <a:rPr lang="en-US" sz="1300" dirty="0" smtClean="0">
                <a:latin typeface="+mn-lt"/>
              </a:rPr>
              <a:t> bed and its performance. The experimental apparatus is the same was previously described, however we varied the depth of foam. Bed depths of 5, 10 and 15 inches were chosen. This range will </a:t>
            </a:r>
            <a:r>
              <a:rPr lang="en-US" sz="1300" dirty="0" err="1" smtClean="0">
                <a:latin typeface="+mn-lt"/>
              </a:rPr>
              <a:t>accuratlely</a:t>
            </a:r>
            <a:r>
              <a:rPr lang="en-US" sz="1300" dirty="0" smtClean="0">
                <a:latin typeface="+mn-lt"/>
              </a:rPr>
              <a:t> capture the effect of filter bed depth on performance. This experimental trial will also give insight into the filter bed's capacity for capturing particles. Additionally, 30 </a:t>
            </a:r>
            <a:r>
              <a:rPr lang="en-US" sz="1300" dirty="0" err="1" smtClean="0">
                <a:latin typeface="+mn-lt"/>
              </a:rPr>
              <a:t>ppi</a:t>
            </a:r>
            <a:r>
              <a:rPr lang="en-US" sz="1300" dirty="0" smtClean="0">
                <a:latin typeface="+mn-lt"/>
              </a:rPr>
              <a:t> foam filtration performance was measured as a function of varying influent turbidity. The same experimental apparatus was also used for this trial, however the </a:t>
            </a:r>
            <a:r>
              <a:rPr lang="en-US" sz="1300" dirty="0" err="1" smtClean="0">
                <a:latin typeface="+mn-lt"/>
              </a:rPr>
              <a:t>PACl</a:t>
            </a:r>
            <a:r>
              <a:rPr lang="en-US" sz="1300" dirty="0" smtClean="0">
                <a:latin typeface="+mn-lt"/>
              </a:rPr>
              <a:t> dose was varied linearly to reflect the differences in influent turbidity.</a:t>
            </a:r>
          </a:p>
          <a:p>
            <a:endParaRPr lang="en-US" dirty="0" smtClean="0"/>
          </a:p>
          <a:p>
            <a:pPr defTabSz="966612" fontAlgn="auto">
              <a:spcBef>
                <a:spcPts val="0"/>
              </a:spcBef>
              <a:spcAft>
                <a:spcPts val="0"/>
              </a:spcAft>
              <a:defRPr/>
            </a:pPr>
            <a:r>
              <a:rPr lang="en-US" sz="1300" dirty="0" smtClean="0">
                <a:latin typeface="+mn-lt"/>
              </a:rPr>
              <a:t>Filter Performance of 30 </a:t>
            </a:r>
            <a:r>
              <a:rPr lang="en-US" sz="1300" dirty="0" err="1" smtClean="0">
                <a:latin typeface="+mn-lt"/>
              </a:rPr>
              <a:t>ppi</a:t>
            </a:r>
            <a:r>
              <a:rPr lang="en-US" sz="1300" dirty="0" smtClean="0">
                <a:latin typeface="+mn-lt"/>
              </a:rPr>
              <a:t> foam with an approach velocity of 6 mm/s, an alum feed, a 100 NTU influent and a 5, 10 and 15 inch filter bed depth.</a:t>
            </a:r>
          </a:p>
          <a:p>
            <a:endParaRPr lang="en-US" dirty="0" smtClean="0"/>
          </a:p>
          <a:p>
            <a:r>
              <a:rPr lang="en-US" sz="1300" dirty="0" smtClean="0">
                <a:latin typeface="+mn-lt"/>
              </a:rPr>
              <a:t>These results prove that filtration performance is directly related to the depth of the filter. Since the 15 inch foam depth can successfully filter 100 NTU water to 10 NTU, it is assumed that a filter bed of approximately 30 inches will be able to do the same, and thus the roughing filter will be able to provide acceptable influent turbidities for the finishing filter.</a:t>
            </a:r>
            <a:endParaRPr lang="en-US" dirty="0"/>
          </a:p>
        </p:txBody>
      </p:sp>
      <p:sp>
        <p:nvSpPr>
          <p:cNvPr id="4" name="Slide Number Placeholder 3"/>
          <p:cNvSpPr>
            <a:spLocks noGrp="1"/>
          </p:cNvSpPr>
          <p:nvPr>
            <p:ph type="sldNum" sz="quarter" idx="10"/>
          </p:nvPr>
        </p:nvSpPr>
        <p:spPr/>
        <p:txBody>
          <a:bodyPr/>
          <a:lstStyle/>
          <a:p>
            <a:fld id="{246838FD-6E7B-46D5-A308-C1FFF6DA0F3F}"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300" dirty="0" smtClean="0">
                <a:latin typeface="+mn-lt"/>
              </a:rPr>
              <a:t>Additionally, it should be noted that when the </a:t>
            </a:r>
            <a:r>
              <a:rPr lang="en-US" sz="1300" dirty="0" err="1" smtClean="0">
                <a:latin typeface="+mn-lt"/>
              </a:rPr>
              <a:t>pC</a:t>
            </a:r>
            <a:r>
              <a:rPr lang="en-US" sz="1300" dirty="0" smtClean="0">
                <a:latin typeface="+mn-lt"/>
              </a:rPr>
              <a:t>* data is normalized with the bed height, all three performance curves are the same. Thus, filtration performance varies linearly with filter bed depth, and based on the desired effluent turbidity, the bed height can be determined. This confirms</a:t>
            </a:r>
            <a:r>
              <a:rPr lang="en-US" sz="1300" baseline="0" dirty="0" smtClean="0">
                <a:latin typeface="+mn-lt"/>
              </a:rPr>
              <a:t> our hypothesis about the linear relationship between the filter performance and the filter bed depth. From this we can conclude that we can get pc* of 2.5 per meter of filter bed depth. </a:t>
            </a:r>
            <a:endParaRPr lang="en-US" dirty="0"/>
          </a:p>
        </p:txBody>
      </p:sp>
      <p:sp>
        <p:nvSpPr>
          <p:cNvPr id="4" name="Slide Number Placeholder 3"/>
          <p:cNvSpPr>
            <a:spLocks noGrp="1"/>
          </p:cNvSpPr>
          <p:nvPr>
            <p:ph type="sldNum" sz="quarter" idx="10"/>
          </p:nvPr>
        </p:nvSpPr>
        <p:spPr/>
        <p:txBody>
          <a:bodyPr/>
          <a:lstStyle/>
          <a:p>
            <a:fld id="{246838FD-6E7B-46D5-A308-C1FFF6DA0F3F}"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graph shows that </a:t>
            </a:r>
            <a:r>
              <a:rPr lang="en-US" dirty="0" err="1" smtClean="0"/>
              <a:t>pC</a:t>
            </a:r>
            <a:r>
              <a:rPr lang="en-US" dirty="0" smtClean="0"/>
              <a:t>* stays relatively constant with changing influent</a:t>
            </a:r>
            <a:r>
              <a:rPr lang="en-US" baseline="0" dirty="0" smtClean="0"/>
              <a:t> turbidity.</a:t>
            </a:r>
          </a:p>
          <a:p>
            <a:endParaRPr lang="en-US" baseline="0" dirty="0" smtClean="0"/>
          </a:p>
          <a:p>
            <a:endParaRPr lang="en-US" baseline="0" dirty="0" smtClean="0"/>
          </a:p>
          <a:p>
            <a:r>
              <a:rPr lang="en-US" baseline="0" dirty="0" smtClean="0"/>
              <a:t>The higher the influent turbidity, the lower the ripening time. You can see that the performance gets better faster for 100 </a:t>
            </a:r>
            <a:r>
              <a:rPr lang="en-US" baseline="0" dirty="0" err="1" smtClean="0"/>
              <a:t>ntu</a:t>
            </a:r>
            <a:r>
              <a:rPr lang="en-US" baseline="0" dirty="0" smtClean="0"/>
              <a:t> compared to lower </a:t>
            </a:r>
            <a:r>
              <a:rPr lang="en-US" baseline="0" dirty="0" err="1" smtClean="0"/>
              <a:t>ntu’s</a:t>
            </a:r>
            <a:endParaRPr lang="en-US" baseline="0" dirty="0" smtClean="0"/>
          </a:p>
          <a:p>
            <a:endParaRPr lang="en-US" baseline="0" dirty="0" smtClean="0"/>
          </a:p>
          <a:p>
            <a:r>
              <a:rPr lang="en-US" baseline="0" dirty="0" smtClean="0"/>
              <a:t>We hypothesized that with the lower NTU it would perform better longer which is demonstrated on the graph by its wide. </a:t>
            </a:r>
            <a:endParaRPr lang="en-US" dirty="0"/>
          </a:p>
        </p:txBody>
      </p:sp>
      <p:sp>
        <p:nvSpPr>
          <p:cNvPr id="4" name="Slide Number Placeholder 3"/>
          <p:cNvSpPr>
            <a:spLocks noGrp="1"/>
          </p:cNvSpPr>
          <p:nvPr>
            <p:ph type="sldNum" sz="quarter" idx="10"/>
          </p:nvPr>
        </p:nvSpPr>
        <p:spPr/>
        <p:txBody>
          <a:bodyPr/>
          <a:lstStyle/>
          <a:p>
            <a:fld id="{246838FD-6E7B-46D5-A308-C1FFF6DA0F3F}"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913D7C8-1D10-4E5B-8A9B-B2BE7F2B7605}"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913D7C8-1D10-4E5B-8A9B-B2BE7F2B7605}"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Preliminary schematic</a:t>
            </a:r>
          </a:p>
          <a:p>
            <a:endParaRPr lang="en-US" dirty="0" smtClean="0"/>
          </a:p>
          <a:p>
            <a:r>
              <a:rPr lang="en-US" dirty="0" smtClean="0"/>
              <a:t>-filter</a:t>
            </a:r>
            <a:r>
              <a:rPr lang="en-US" baseline="0" dirty="0" smtClean="0"/>
              <a:t> columns are made out of PVC of varying widths depending on the quantity of water required</a:t>
            </a:r>
          </a:p>
          <a:p>
            <a:r>
              <a:rPr lang="en-US" baseline="0" dirty="0" smtClean="0"/>
              <a:t>-will probably use 1.5 inch </a:t>
            </a:r>
            <a:r>
              <a:rPr lang="en-US" baseline="0" dirty="0" err="1" smtClean="0"/>
              <a:t>pvc</a:t>
            </a:r>
            <a:r>
              <a:rPr lang="en-US" baseline="0" dirty="0" smtClean="0"/>
              <a:t> pipes to connect the filters</a:t>
            </a:r>
          </a:p>
          <a:p>
            <a:r>
              <a:rPr lang="en-US" baseline="0" dirty="0" smtClean="0"/>
              <a:t>-note that 2 way valves are cheaper than 3 way valves</a:t>
            </a:r>
          </a:p>
          <a:p>
            <a:endParaRPr lang="en-US" dirty="0"/>
          </a:p>
        </p:txBody>
      </p:sp>
      <p:sp>
        <p:nvSpPr>
          <p:cNvPr id="4" name="Slide Number Placeholder 3"/>
          <p:cNvSpPr>
            <a:spLocks noGrp="1"/>
          </p:cNvSpPr>
          <p:nvPr>
            <p:ph type="sldNum" sz="quarter" idx="10"/>
          </p:nvPr>
        </p:nvSpPr>
        <p:spPr/>
        <p:txBody>
          <a:bodyPr/>
          <a:lstStyle/>
          <a:p>
            <a:fld id="{7913D7C8-1D10-4E5B-8A9B-B2BE7F2B7605}"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 Both finishing filters are in operation. Order of operation is Filter 1, Filter 2 and valves A,</a:t>
            </a:r>
            <a:r>
              <a:rPr lang="en-US" baseline="0" dirty="0" smtClean="0"/>
              <a:t> D and F </a:t>
            </a:r>
            <a:r>
              <a:rPr lang="en-US" dirty="0" smtClean="0"/>
              <a:t>are open.</a:t>
            </a:r>
            <a:endParaRPr lang="en-US" dirty="0"/>
          </a:p>
        </p:txBody>
      </p:sp>
      <p:sp>
        <p:nvSpPr>
          <p:cNvPr id="4" name="Slide Number Placeholder 3"/>
          <p:cNvSpPr>
            <a:spLocks noGrp="1"/>
          </p:cNvSpPr>
          <p:nvPr>
            <p:ph type="sldNum" sz="quarter" idx="10"/>
          </p:nvPr>
        </p:nvSpPr>
        <p:spPr/>
        <p:txBody>
          <a:bodyPr/>
          <a:lstStyle/>
          <a:p>
            <a:fld id="{7913D7C8-1D10-4E5B-8A9B-B2BE7F2B7605}"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170" name="Group 2"/>
          <p:cNvGrpSpPr>
            <a:grpSpLocks/>
          </p:cNvGrpSpPr>
          <p:nvPr/>
        </p:nvGrpSpPr>
        <p:grpSpPr bwMode="auto">
          <a:xfrm>
            <a:off x="0" y="0"/>
            <a:ext cx="9144000" cy="6858000"/>
            <a:chOff x="0" y="0"/>
            <a:chExt cx="5760" cy="4320"/>
          </a:xfrm>
        </p:grpSpPr>
        <p:pic>
          <p:nvPicPr>
            <p:cNvPr id="7171" name="Picture 3" descr="IMG_0249"/>
            <p:cNvPicPr>
              <a:picLocks noChangeAspect="1" noChangeArrowheads="1"/>
            </p:cNvPicPr>
            <p:nvPr/>
          </p:nvPicPr>
          <p:blipFill>
            <a:blip r:embed="rId2" cstate="print"/>
            <a:srcRect/>
            <a:stretch>
              <a:fillRect/>
            </a:stretch>
          </p:blipFill>
          <p:spPr bwMode="auto">
            <a:xfrm>
              <a:off x="0" y="0"/>
              <a:ext cx="5760" cy="4320"/>
            </a:xfrm>
            <a:prstGeom prst="rect">
              <a:avLst/>
            </a:prstGeom>
            <a:noFill/>
          </p:spPr>
        </p:pic>
        <p:pic>
          <p:nvPicPr>
            <p:cNvPr id="7172" name="Picture 4" descr="IMG_0249"/>
            <p:cNvPicPr>
              <a:picLocks noChangeAspect="1" noChangeArrowheads="1"/>
            </p:cNvPicPr>
            <p:nvPr userDrawn="1"/>
          </p:nvPicPr>
          <p:blipFill>
            <a:blip r:embed="rId2" cstate="print"/>
            <a:srcRect l="73334" t="74040" r="23334" b="17778"/>
            <a:stretch>
              <a:fillRect/>
            </a:stretch>
          </p:blipFill>
          <p:spPr bwMode="auto">
            <a:xfrm>
              <a:off x="4032" y="3216"/>
              <a:ext cx="192" cy="432"/>
            </a:xfrm>
            <a:prstGeom prst="rect">
              <a:avLst/>
            </a:prstGeom>
            <a:noFill/>
          </p:spPr>
        </p:pic>
        <p:pic>
          <p:nvPicPr>
            <p:cNvPr id="7173" name="Picture 5" descr="IMG_0249"/>
            <p:cNvPicPr>
              <a:picLocks noChangeAspect="1" noChangeArrowheads="1"/>
            </p:cNvPicPr>
            <p:nvPr userDrawn="1"/>
          </p:nvPicPr>
          <p:blipFill>
            <a:blip r:embed="rId2" cstate="print"/>
            <a:srcRect l="65834" t="84445" r="29166" b="13333"/>
            <a:stretch>
              <a:fillRect/>
            </a:stretch>
          </p:blipFill>
          <p:spPr bwMode="auto">
            <a:xfrm>
              <a:off x="3792" y="3552"/>
              <a:ext cx="288" cy="96"/>
            </a:xfrm>
            <a:prstGeom prst="rect">
              <a:avLst/>
            </a:prstGeom>
            <a:noFill/>
          </p:spPr>
        </p:pic>
      </p:grpSp>
      <p:sp>
        <p:nvSpPr>
          <p:cNvPr id="7174" name="Rectangle 6"/>
          <p:cNvSpPr>
            <a:spLocks noGrp="1" noChangeArrowheads="1"/>
          </p:cNvSpPr>
          <p:nvPr>
            <p:ph type="subTitle" idx="1"/>
          </p:nvPr>
        </p:nvSpPr>
        <p:spPr>
          <a:xfrm>
            <a:off x="3352800" y="5029200"/>
            <a:ext cx="3962400" cy="1143000"/>
          </a:xfrm>
        </p:spPr>
        <p:txBody>
          <a:bodyPr/>
          <a:lstStyle>
            <a:lvl1pPr marL="0" indent="0" algn="r">
              <a:buFont typeface="Wingdings" pitchFamily="2" charset="2"/>
              <a:buNone/>
              <a:defRPr/>
            </a:lvl1pPr>
          </a:lstStyle>
          <a:p>
            <a:endParaRPr lang="en-US"/>
          </a:p>
        </p:txBody>
      </p:sp>
      <p:sp>
        <p:nvSpPr>
          <p:cNvPr id="7175" name="Rectangle 7"/>
          <p:cNvSpPr>
            <a:spLocks noGrp="1" noChangeArrowheads="1"/>
          </p:cNvSpPr>
          <p:nvPr>
            <p:ph type="dt" sz="half" idx="2"/>
          </p:nvPr>
        </p:nvSpPr>
        <p:spPr/>
        <p:txBody>
          <a:bodyPr/>
          <a:lstStyle>
            <a:lvl1pPr>
              <a:defRPr>
                <a:latin typeface="Arial" charset="0"/>
              </a:defRPr>
            </a:lvl1pPr>
          </a:lstStyle>
          <a:p>
            <a:endParaRPr lang="en-US"/>
          </a:p>
        </p:txBody>
      </p:sp>
      <p:sp>
        <p:nvSpPr>
          <p:cNvPr id="7176" name="Rectangle 8"/>
          <p:cNvSpPr>
            <a:spLocks noGrp="1" noChangeArrowheads="1"/>
          </p:cNvSpPr>
          <p:nvPr>
            <p:ph type="ftr" sz="quarter" idx="3"/>
          </p:nvPr>
        </p:nvSpPr>
        <p:spPr/>
        <p:txBody>
          <a:bodyPr/>
          <a:lstStyle>
            <a:lvl1pPr>
              <a:defRPr>
                <a:latin typeface="Arial" charset="0"/>
              </a:defRPr>
            </a:lvl1pPr>
          </a:lstStyle>
          <a:p>
            <a:endParaRPr lang="en-US"/>
          </a:p>
        </p:txBody>
      </p:sp>
      <p:sp>
        <p:nvSpPr>
          <p:cNvPr id="7177" name="Rectangle 9"/>
          <p:cNvSpPr>
            <a:spLocks noGrp="1" noChangeArrowheads="1"/>
          </p:cNvSpPr>
          <p:nvPr>
            <p:ph type="sldNum" sz="quarter" idx="4"/>
          </p:nvPr>
        </p:nvSpPr>
        <p:spPr/>
        <p:txBody>
          <a:bodyPr/>
          <a:lstStyle>
            <a:lvl1pPr>
              <a:defRPr>
                <a:latin typeface="Arial" charset="0"/>
              </a:defRPr>
            </a:lvl1pPr>
          </a:lstStyle>
          <a:p>
            <a:fld id="{35688495-61E6-4C43-9431-EA7C184628A2}" type="slidenum">
              <a:rPr lang="en-US"/>
              <a:pPr/>
              <a:t>‹#›</a:t>
            </a:fld>
            <a:endParaRPr lang="en-US"/>
          </a:p>
        </p:txBody>
      </p:sp>
      <p:sp>
        <p:nvSpPr>
          <p:cNvPr id="7178" name="Rectangle 10"/>
          <p:cNvSpPr>
            <a:spLocks noGrp="1" noChangeArrowheads="1"/>
          </p:cNvSpPr>
          <p:nvPr>
            <p:ph type="ctrTitle" sz="quarter"/>
          </p:nvPr>
        </p:nvSpPr>
        <p:spPr>
          <a:xfrm>
            <a:off x="1371600" y="990600"/>
            <a:ext cx="7772400" cy="1470025"/>
          </a:xfrm>
          <a:ln w="9525"/>
        </p:spPr>
        <p:txBody>
          <a:bodyPr/>
          <a:lstStyle>
            <a:lvl1pPr>
              <a:defRPr sz="5400"/>
            </a:lvl1pPr>
          </a:lstStyle>
          <a:p>
            <a:r>
              <a:rPr lang="en-US"/>
              <a:t>Click to edit Master title style</a:t>
            </a:r>
          </a:p>
        </p:txBody>
      </p:sp>
      <p:pic>
        <p:nvPicPr>
          <p:cNvPr id="7179" name="Picture 11" descr="AguaClara Logo Large"/>
          <p:cNvPicPr>
            <a:picLocks noChangeAspect="1" noChangeArrowheads="1"/>
          </p:cNvPicPr>
          <p:nvPr/>
        </p:nvPicPr>
        <p:blipFill>
          <a:blip r:embed="rId3" cstate="print"/>
          <a:srcRect/>
          <a:stretch>
            <a:fillRect/>
          </a:stretch>
        </p:blipFill>
        <p:spPr bwMode="auto">
          <a:xfrm>
            <a:off x="4953000" y="0"/>
            <a:ext cx="4191000" cy="1093788"/>
          </a:xfrm>
          <a:prstGeom prst="rect">
            <a:avLst/>
          </a:prstGeom>
          <a:noFill/>
        </p:spPr>
      </p:pic>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6CECB2E-A233-43CF-B1E2-6433B9CB7F1A}" type="slidenum">
              <a:rPr lang="en-US"/>
              <a:pPr/>
              <a:t>‹#›</a:t>
            </a:fld>
            <a:endParaRPr lang="en-US"/>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228600"/>
            <a:ext cx="2114550" cy="5897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191250" cy="5897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00A5AD3-08CC-4598-BE40-CD82AC38916C}" type="slidenum">
              <a:rPr lang="en-US"/>
              <a:pPr/>
              <a:t>‹#›</a:t>
            </a:fld>
            <a:endParaRPr 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3253CF1-E184-4C42-BF06-4252E09B8650}" type="slidenum">
              <a:rPr lang="en-US"/>
              <a:pPr/>
              <a:t>‹#›</a:t>
            </a:fld>
            <a:endParaRPr lang="en-US"/>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859674A-2335-4D63-923F-889337434E61}" type="slidenum">
              <a:rPr lang="en-US"/>
              <a:pPr/>
              <a:t>‹#›</a:t>
            </a:fld>
            <a:endParaRPr lang="en-US"/>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85492B4-78F1-42E2-AFF8-75AECCA8D8C9}" type="slidenum">
              <a:rPr lang="en-US"/>
              <a:pPr/>
              <a:t>‹#›</a:t>
            </a:fld>
            <a:endParaRPr lang="en-U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27426DE9-936A-4892-B48E-BC5981E69B5D}" type="slidenum">
              <a:rPr lang="en-US"/>
              <a:pPr/>
              <a:t>‹#›</a:t>
            </a:fld>
            <a:endParaRPr lang="en-US"/>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04B7A795-0F78-44F3-A0FC-134940021AE9}" type="slidenum">
              <a:rPr lang="en-US"/>
              <a:pPr/>
              <a:t>‹#›</a:t>
            </a:fld>
            <a:endParaRPr lang="en-US"/>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83AA8437-DF20-408E-9EC8-9AD0F83404AE}" type="slidenum">
              <a:rPr lang="en-US"/>
              <a:pPr/>
              <a:t>‹#›</a:t>
            </a:fld>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1E97E3B-4BD4-4D27-AA52-CBAF8D6425BD}" type="slidenum">
              <a:rPr lang="en-US"/>
              <a:pPr/>
              <a:t>‹#›</a:t>
            </a:fld>
            <a:endParaRPr lang="en-US"/>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CE4635F-EEFC-45D6-A1A7-222B36D010FF}" type="slidenum">
              <a:rPr lang="en-US"/>
              <a:pPr/>
              <a:t>‹#›</a:t>
            </a:fld>
            <a:endParaRPr lang="en-US"/>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457200" y="228600"/>
            <a:ext cx="8458200" cy="1143000"/>
          </a:xfrm>
          <a:prstGeom prst="rect">
            <a:avLst/>
          </a:prstGeom>
          <a:noFill/>
          <a:ln w="0">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14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4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US"/>
          </a:p>
        </p:txBody>
      </p:sp>
      <p:sp>
        <p:nvSpPr>
          <p:cNvPr id="614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p>
        </p:txBody>
      </p:sp>
      <p:sp>
        <p:nvSpPr>
          <p:cNvPr id="615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fld id="{F5E825E6-5608-4DD7-9AF8-76D49B509DEE}" type="slidenum">
              <a:rPr lang="en-US"/>
              <a:pPr/>
              <a:t>‹#›</a:t>
            </a:fld>
            <a:endParaRPr lang="en-US"/>
          </a:p>
        </p:txBody>
      </p:sp>
      <p:sp>
        <p:nvSpPr>
          <p:cNvPr id="6151" name="Line 7"/>
          <p:cNvSpPr>
            <a:spLocks noChangeShapeType="1"/>
          </p:cNvSpPr>
          <p:nvPr/>
        </p:nvSpPr>
        <p:spPr bwMode="auto">
          <a:xfrm>
            <a:off x="0" y="1447800"/>
            <a:ext cx="9144000" cy="0"/>
          </a:xfrm>
          <a:prstGeom prst="line">
            <a:avLst/>
          </a:prstGeom>
          <a:noFill/>
          <a:ln w="76200" cmpd="tri">
            <a:solidFill>
              <a:schemeClr val="accent1"/>
            </a:solidFill>
            <a:round/>
            <a:headEnd/>
            <a:tailEnd/>
          </a:ln>
          <a:effec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p:fade/>
  </p:transition>
  <p:timing>
    <p:tnLst>
      <p:par>
        <p:cTn id="1" dur="indefinite" restart="never" nodeType="tmRoot"/>
      </p:par>
    </p:tnLst>
  </p:timing>
  <p:txStyles>
    <p:titleStyle>
      <a:lvl1pPr algn="ctr" rtl="0" fontAlgn="base">
        <a:spcBef>
          <a:spcPct val="0"/>
        </a:spcBef>
        <a:spcAft>
          <a:spcPct val="0"/>
        </a:spcAft>
        <a:defRPr sz="4400" b="1">
          <a:solidFill>
            <a:schemeClr val="tx2"/>
          </a:solidFill>
          <a:latin typeface="+mj-lt"/>
          <a:ea typeface="+mj-ea"/>
          <a:cs typeface="+mj-cs"/>
        </a:defRPr>
      </a:lvl1pPr>
      <a:lvl2pPr algn="ctr" rtl="0" fontAlgn="base">
        <a:spcBef>
          <a:spcPct val="0"/>
        </a:spcBef>
        <a:spcAft>
          <a:spcPct val="0"/>
        </a:spcAft>
        <a:defRPr sz="4400" b="1">
          <a:solidFill>
            <a:schemeClr val="tx2"/>
          </a:solidFill>
          <a:latin typeface="Candara" pitchFamily="34" charset="0"/>
        </a:defRPr>
      </a:lvl2pPr>
      <a:lvl3pPr algn="ctr" rtl="0" fontAlgn="base">
        <a:spcBef>
          <a:spcPct val="0"/>
        </a:spcBef>
        <a:spcAft>
          <a:spcPct val="0"/>
        </a:spcAft>
        <a:defRPr sz="4400" b="1">
          <a:solidFill>
            <a:schemeClr val="tx2"/>
          </a:solidFill>
          <a:latin typeface="Candara" pitchFamily="34" charset="0"/>
        </a:defRPr>
      </a:lvl3pPr>
      <a:lvl4pPr algn="ctr" rtl="0" fontAlgn="base">
        <a:spcBef>
          <a:spcPct val="0"/>
        </a:spcBef>
        <a:spcAft>
          <a:spcPct val="0"/>
        </a:spcAft>
        <a:defRPr sz="4400" b="1">
          <a:solidFill>
            <a:schemeClr val="tx2"/>
          </a:solidFill>
          <a:latin typeface="Candara" pitchFamily="34" charset="0"/>
        </a:defRPr>
      </a:lvl4pPr>
      <a:lvl5pPr algn="ctr" rtl="0" fontAlgn="base">
        <a:spcBef>
          <a:spcPct val="0"/>
        </a:spcBef>
        <a:spcAft>
          <a:spcPct val="0"/>
        </a:spcAft>
        <a:defRPr sz="4400" b="1">
          <a:solidFill>
            <a:schemeClr val="tx2"/>
          </a:solidFill>
          <a:latin typeface="Candara" pitchFamily="34" charset="0"/>
        </a:defRPr>
      </a:lvl5pPr>
      <a:lvl6pPr marL="457200" algn="ctr" rtl="0" fontAlgn="base">
        <a:spcBef>
          <a:spcPct val="0"/>
        </a:spcBef>
        <a:spcAft>
          <a:spcPct val="0"/>
        </a:spcAft>
        <a:defRPr sz="4400" b="1">
          <a:solidFill>
            <a:schemeClr val="tx2"/>
          </a:solidFill>
          <a:latin typeface="Candara" pitchFamily="34" charset="0"/>
        </a:defRPr>
      </a:lvl6pPr>
      <a:lvl7pPr marL="914400" algn="ctr" rtl="0" fontAlgn="base">
        <a:spcBef>
          <a:spcPct val="0"/>
        </a:spcBef>
        <a:spcAft>
          <a:spcPct val="0"/>
        </a:spcAft>
        <a:defRPr sz="4400" b="1">
          <a:solidFill>
            <a:schemeClr val="tx2"/>
          </a:solidFill>
          <a:latin typeface="Candara" pitchFamily="34" charset="0"/>
        </a:defRPr>
      </a:lvl7pPr>
      <a:lvl8pPr marL="1371600" algn="ctr" rtl="0" fontAlgn="base">
        <a:spcBef>
          <a:spcPct val="0"/>
        </a:spcBef>
        <a:spcAft>
          <a:spcPct val="0"/>
        </a:spcAft>
        <a:defRPr sz="4400" b="1">
          <a:solidFill>
            <a:schemeClr val="tx2"/>
          </a:solidFill>
          <a:latin typeface="Candara" pitchFamily="34" charset="0"/>
        </a:defRPr>
      </a:lvl8pPr>
      <a:lvl9pPr marL="1828800" algn="ctr" rtl="0" fontAlgn="base">
        <a:spcBef>
          <a:spcPct val="0"/>
        </a:spcBef>
        <a:spcAft>
          <a:spcPct val="0"/>
        </a:spcAft>
        <a:defRPr sz="4400" b="1">
          <a:solidFill>
            <a:schemeClr val="tx2"/>
          </a:solidFill>
          <a:latin typeface="Candara" pitchFamily="34" charset="0"/>
        </a:defRPr>
      </a:lvl9pPr>
    </p:titleStyle>
    <p:bodyStyle>
      <a:lvl1pPr marL="342900" indent="-342900" algn="l" rtl="0" fontAlgn="base">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fontAlgn="base">
        <a:spcBef>
          <a:spcPct val="20000"/>
        </a:spcBef>
        <a:spcAft>
          <a:spcPct val="0"/>
        </a:spcAft>
        <a:buFont typeface="Wingdings" pitchFamily="2" charset="2"/>
        <a:buChar char="Ø"/>
        <a:defRPr sz="2800">
          <a:solidFill>
            <a:schemeClr val="tx1"/>
          </a:solidFill>
          <a:latin typeface="+mn-lt"/>
        </a:defRPr>
      </a:lvl2pPr>
      <a:lvl3pPr marL="1143000" indent="-228600" algn="l" rtl="0" fontAlgn="base">
        <a:spcBef>
          <a:spcPct val="20000"/>
        </a:spcBef>
        <a:spcAft>
          <a:spcPct val="0"/>
        </a:spcAft>
        <a:buFont typeface="Wingdings" pitchFamily="2" charset="2"/>
        <a:buChar char="Ø"/>
        <a:defRPr sz="2400">
          <a:solidFill>
            <a:schemeClr val="tx1"/>
          </a:solidFill>
          <a:latin typeface="+mn-lt"/>
        </a:defRPr>
      </a:lvl3pPr>
      <a:lvl4pPr marL="1600200" indent="-228600" algn="l" rtl="0" fontAlgn="base">
        <a:spcBef>
          <a:spcPct val="20000"/>
        </a:spcBef>
        <a:spcAft>
          <a:spcPct val="0"/>
        </a:spcAft>
        <a:buFont typeface="Wingdings" pitchFamily="2" charset="2"/>
        <a:buChar char="Ø"/>
        <a:defRPr sz="2000">
          <a:solidFill>
            <a:schemeClr val="tx1"/>
          </a:solidFill>
          <a:latin typeface="+mn-lt"/>
        </a:defRPr>
      </a:lvl4pPr>
      <a:lvl5pPr marL="2057400" indent="-228600" algn="l" rtl="0" fontAlgn="base">
        <a:spcBef>
          <a:spcPct val="20000"/>
        </a:spcBef>
        <a:spcAft>
          <a:spcPct val="0"/>
        </a:spcAft>
        <a:buFont typeface="Wingdings" pitchFamily="2" charset="2"/>
        <a:buChar char="Ø"/>
        <a:defRPr sz="2000">
          <a:solidFill>
            <a:schemeClr val="tx1"/>
          </a:solidFill>
          <a:latin typeface="+mn-lt"/>
        </a:defRPr>
      </a:lvl5pPr>
      <a:lvl6pPr marL="2514600" indent="-228600" algn="l" rtl="0" fontAlgn="base">
        <a:spcBef>
          <a:spcPct val="20000"/>
        </a:spcBef>
        <a:spcAft>
          <a:spcPct val="0"/>
        </a:spcAft>
        <a:buFont typeface="Wingdings" pitchFamily="2" charset="2"/>
        <a:buChar char="Ø"/>
        <a:defRPr sz="2000">
          <a:solidFill>
            <a:schemeClr val="tx1"/>
          </a:solidFill>
          <a:latin typeface="+mn-lt"/>
        </a:defRPr>
      </a:lvl6pPr>
      <a:lvl7pPr marL="2971800" indent="-228600" algn="l" rtl="0" fontAlgn="base">
        <a:spcBef>
          <a:spcPct val="20000"/>
        </a:spcBef>
        <a:spcAft>
          <a:spcPct val="0"/>
        </a:spcAft>
        <a:buFont typeface="Wingdings" pitchFamily="2" charset="2"/>
        <a:buChar char="Ø"/>
        <a:defRPr sz="2000">
          <a:solidFill>
            <a:schemeClr val="tx1"/>
          </a:solidFill>
          <a:latin typeface="+mn-lt"/>
        </a:defRPr>
      </a:lvl7pPr>
      <a:lvl8pPr marL="3429000" indent="-228600" algn="l" rtl="0" fontAlgn="base">
        <a:spcBef>
          <a:spcPct val="20000"/>
        </a:spcBef>
        <a:spcAft>
          <a:spcPct val="0"/>
        </a:spcAft>
        <a:buFont typeface="Wingdings" pitchFamily="2" charset="2"/>
        <a:buChar char="Ø"/>
        <a:defRPr sz="2000">
          <a:solidFill>
            <a:schemeClr val="tx1"/>
          </a:solidFill>
          <a:latin typeface="+mn-lt"/>
        </a:defRPr>
      </a:lvl8pPr>
      <a:lvl9pPr marL="3886200" indent="-228600" algn="l" rtl="0" fontAlgn="base">
        <a:spcBef>
          <a:spcPct val="20000"/>
        </a:spcBef>
        <a:spcAft>
          <a:spcPct val="0"/>
        </a:spcAft>
        <a:buFont typeface="Wingdings" pitchFamily="2" charset="2"/>
        <a:buChar char="Ø"/>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Layout" Target="../slideLayouts/slideLayout4.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5.jpe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4191000" y="4495800"/>
            <a:ext cx="3962400" cy="1143000"/>
          </a:xfrm>
        </p:spPr>
        <p:txBody>
          <a:bodyPr/>
          <a:lstStyle/>
          <a:p>
            <a:r>
              <a:rPr lang="en-US" sz="2400" dirty="0" smtClean="0">
                <a:solidFill>
                  <a:schemeClr val="bg1"/>
                </a:solidFill>
                <a:effectLst>
                  <a:outerShdw blurRad="38100" dist="38100" dir="2700000" algn="tl">
                    <a:srgbClr val="000000">
                      <a:alpha val="43137"/>
                    </a:srgbClr>
                  </a:outerShdw>
                </a:effectLst>
              </a:rPr>
              <a:t>December 10, 2011</a:t>
            </a:r>
          </a:p>
          <a:p>
            <a:r>
              <a:rPr lang="en-US" sz="2400" dirty="0" smtClean="0">
                <a:solidFill>
                  <a:schemeClr val="bg1"/>
                </a:solidFill>
                <a:effectLst>
                  <a:outerShdw blurRad="38100" dist="38100" dir="2700000" algn="tl">
                    <a:srgbClr val="000000">
                      <a:alpha val="43137"/>
                    </a:srgbClr>
                  </a:outerShdw>
                </a:effectLst>
              </a:rPr>
              <a:t>Brad Irish</a:t>
            </a:r>
          </a:p>
          <a:p>
            <a:r>
              <a:rPr lang="en-US" sz="2400" dirty="0" smtClean="0">
                <a:solidFill>
                  <a:schemeClr val="bg1"/>
                </a:solidFill>
                <a:effectLst>
                  <a:outerShdw blurRad="38100" dist="38100" dir="2700000" algn="tl">
                    <a:srgbClr val="000000">
                      <a:alpha val="43137"/>
                    </a:srgbClr>
                  </a:outerShdw>
                </a:effectLst>
              </a:rPr>
              <a:t>Anna Lee</a:t>
            </a:r>
          </a:p>
          <a:p>
            <a:r>
              <a:rPr lang="en-US" sz="2400" dirty="0" smtClean="0">
                <a:solidFill>
                  <a:schemeClr val="bg1"/>
                </a:solidFill>
                <a:effectLst>
                  <a:outerShdw blurRad="38100" dist="38100" dir="2700000" algn="tl">
                    <a:srgbClr val="000000">
                      <a:alpha val="43137"/>
                    </a:srgbClr>
                  </a:outerShdw>
                </a:effectLst>
              </a:rPr>
              <a:t>Rachel </a:t>
            </a:r>
            <a:r>
              <a:rPr lang="en-US" sz="2400" dirty="0" err="1" smtClean="0">
                <a:solidFill>
                  <a:schemeClr val="bg1"/>
                </a:solidFill>
                <a:effectLst>
                  <a:outerShdw blurRad="38100" dist="38100" dir="2700000" algn="tl">
                    <a:srgbClr val="000000">
                      <a:alpha val="43137"/>
                    </a:srgbClr>
                  </a:outerShdw>
                </a:effectLst>
              </a:rPr>
              <a:t>Philipson</a:t>
            </a:r>
            <a:endParaRPr lang="en-US" sz="2400" dirty="0">
              <a:solidFill>
                <a:schemeClr val="bg1"/>
              </a:solidFill>
              <a:effectLst>
                <a:outerShdw blurRad="38100" dist="38100" dir="2700000" algn="tl">
                  <a:srgbClr val="000000">
                    <a:alpha val="43137"/>
                  </a:srgbClr>
                </a:outerShdw>
              </a:effectLst>
            </a:endParaRPr>
          </a:p>
        </p:txBody>
      </p:sp>
      <p:sp>
        <p:nvSpPr>
          <p:cNvPr id="6" name="Title 5"/>
          <p:cNvSpPr>
            <a:spLocks noGrp="1"/>
          </p:cNvSpPr>
          <p:nvPr>
            <p:ph type="ctrTitle" sz="quarter"/>
          </p:nvPr>
        </p:nvSpPr>
        <p:spPr/>
        <p:txBody>
          <a:bodyPr/>
          <a:lstStyle/>
          <a:p>
            <a:r>
              <a:rPr lang="en-US" dirty="0" smtClean="0"/>
              <a:t>Foam </a:t>
            </a:r>
            <a:r>
              <a:rPr lang="en-US" dirty="0" smtClean="0"/>
              <a:t>Filtration Final Presentation</a:t>
            </a:r>
            <a:endParaRPr lang="en-US" dirty="0"/>
          </a:p>
        </p:txBody>
      </p:sp>
      <p:pic>
        <p:nvPicPr>
          <p:cNvPr id="5" name="Picture 6" descr="a"/>
          <p:cNvPicPr>
            <a:picLocks noChangeAspect="1" noChangeArrowheads="1"/>
          </p:cNvPicPr>
          <p:nvPr/>
        </p:nvPicPr>
        <p:blipFill>
          <a:blip r:embed="rId2" cstate="print"/>
          <a:srcRect r="4546"/>
          <a:stretch>
            <a:fillRect/>
          </a:stretch>
        </p:blipFill>
        <p:spPr bwMode="auto">
          <a:xfrm>
            <a:off x="0" y="6300788"/>
            <a:ext cx="1981200" cy="557212"/>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Emergency Filtration</a:t>
            </a:r>
            <a:endParaRPr lang="en-US" dirty="0"/>
          </a:p>
        </p:txBody>
      </p:sp>
      <p:pic>
        <p:nvPicPr>
          <p:cNvPr id="4" name="Picture 5" descr="b"/>
          <p:cNvPicPr>
            <a:picLocks noChangeAspect="1" noChangeArrowheads="1"/>
          </p:cNvPicPr>
          <p:nvPr/>
        </p:nvPicPr>
        <p:blipFill>
          <a:blip r:embed="rId3" cstate="print"/>
          <a:srcRect/>
          <a:stretch>
            <a:fillRect/>
          </a:stretch>
        </p:blipFill>
        <p:spPr bwMode="auto">
          <a:xfrm>
            <a:off x="7209971" y="6283098"/>
            <a:ext cx="1934029" cy="574902"/>
          </a:xfrm>
          <a:prstGeom prst="rect">
            <a:avLst/>
          </a:prstGeom>
          <a:noFill/>
          <a:ln w="9525">
            <a:noFill/>
            <a:miter lim="800000"/>
            <a:headEnd/>
            <a:tailEnd/>
          </a:ln>
        </p:spPr>
      </p:pic>
      <p:pic>
        <p:nvPicPr>
          <p:cNvPr id="5" name="Picture 6" descr="a"/>
          <p:cNvPicPr>
            <a:picLocks noChangeAspect="1" noChangeArrowheads="1"/>
          </p:cNvPicPr>
          <p:nvPr/>
        </p:nvPicPr>
        <p:blipFill>
          <a:blip r:embed="rId4" cstate="print"/>
          <a:srcRect r="4546"/>
          <a:stretch>
            <a:fillRect/>
          </a:stretch>
        </p:blipFill>
        <p:spPr bwMode="auto">
          <a:xfrm>
            <a:off x="0" y="6300788"/>
            <a:ext cx="1981200" cy="557212"/>
          </a:xfrm>
          <a:prstGeom prst="rect">
            <a:avLst/>
          </a:prstGeom>
          <a:noFill/>
          <a:ln w="9525">
            <a:noFill/>
            <a:miter lim="800000"/>
            <a:headEnd/>
            <a:tailEnd/>
          </a:ln>
        </p:spPr>
      </p:pic>
      <p:grpSp>
        <p:nvGrpSpPr>
          <p:cNvPr id="63" name="Group 62"/>
          <p:cNvGrpSpPr/>
          <p:nvPr/>
        </p:nvGrpSpPr>
        <p:grpSpPr>
          <a:xfrm>
            <a:off x="228600" y="1600200"/>
            <a:ext cx="8749066" cy="4724400"/>
            <a:chOff x="430087" y="990600"/>
            <a:chExt cx="7778673" cy="4038600"/>
          </a:xfrm>
        </p:grpSpPr>
        <p:grpSp>
          <p:nvGrpSpPr>
            <p:cNvPr id="64" name="Group 107"/>
            <p:cNvGrpSpPr/>
            <p:nvPr/>
          </p:nvGrpSpPr>
          <p:grpSpPr>
            <a:xfrm>
              <a:off x="430087" y="990600"/>
              <a:ext cx="7778673" cy="4038600"/>
              <a:chOff x="304800" y="762000"/>
              <a:chExt cx="7778673" cy="4038600"/>
            </a:xfrm>
          </p:grpSpPr>
          <p:sp>
            <p:nvSpPr>
              <p:cNvPr id="71" name="Rectangle 70"/>
              <p:cNvSpPr/>
              <p:nvPr/>
            </p:nvSpPr>
            <p:spPr>
              <a:xfrm>
                <a:off x="5943600" y="1295400"/>
                <a:ext cx="914400" cy="190500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p:cNvSpPr/>
              <p:nvPr/>
            </p:nvSpPr>
            <p:spPr>
              <a:xfrm>
                <a:off x="3352800" y="1295400"/>
                <a:ext cx="914400" cy="190500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p:cNvSpPr/>
              <p:nvPr/>
            </p:nvSpPr>
            <p:spPr>
              <a:xfrm>
                <a:off x="1143000" y="1295400"/>
                <a:ext cx="914400" cy="320040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p:cNvSpPr/>
              <p:nvPr/>
            </p:nvSpPr>
            <p:spPr>
              <a:xfrm>
                <a:off x="1143000" y="1066800"/>
                <a:ext cx="914400" cy="3733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p:cNvSpPr/>
              <p:nvPr/>
            </p:nvSpPr>
            <p:spPr>
              <a:xfrm>
                <a:off x="3352800" y="1066800"/>
                <a:ext cx="914400" cy="2438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5943600" y="1066800"/>
                <a:ext cx="914400" cy="2438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7" name="Straight Connector 76"/>
              <p:cNvCxnSpPr/>
              <p:nvPr/>
            </p:nvCxnSpPr>
            <p:spPr>
              <a:xfrm>
                <a:off x="2057400" y="4724400"/>
                <a:ext cx="4572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5400000" flipH="1" flipV="1">
                <a:off x="534194" y="2743200"/>
                <a:ext cx="3961606" cy="79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2514600" y="762000"/>
                <a:ext cx="30480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5372894" y="952500"/>
                <a:ext cx="380206" cy="79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5562600" y="1143000"/>
                <a:ext cx="3810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2667000" y="990600"/>
                <a:ext cx="4572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2895600" y="1219200"/>
                <a:ext cx="4572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4267200" y="3427412"/>
                <a:ext cx="16764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0800000">
                <a:off x="5029200" y="1295400"/>
                <a:ext cx="9144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4038600" y="2286000"/>
                <a:ext cx="19812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5105400" y="4038600"/>
                <a:ext cx="22098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flipH="1" flipV="1">
                <a:off x="5905500" y="2628900"/>
                <a:ext cx="28194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9" name="Straight Arrow Connector 88"/>
              <p:cNvCxnSpPr/>
              <p:nvPr/>
            </p:nvCxnSpPr>
            <p:spPr>
              <a:xfrm>
                <a:off x="381000" y="1219200"/>
                <a:ext cx="762000" cy="158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90" name="TextBox 89"/>
              <p:cNvSpPr txBox="1"/>
              <p:nvPr/>
            </p:nvSpPr>
            <p:spPr>
              <a:xfrm>
                <a:off x="304800" y="892277"/>
                <a:ext cx="729992" cy="263100"/>
              </a:xfrm>
              <a:prstGeom prst="rect">
                <a:avLst/>
              </a:prstGeom>
              <a:noFill/>
            </p:spPr>
            <p:txBody>
              <a:bodyPr wrap="none" rtlCol="0">
                <a:spAutoFit/>
              </a:bodyPr>
              <a:lstStyle/>
              <a:p>
                <a:r>
                  <a:rPr lang="en-US" sz="1400" dirty="0" smtClean="0"/>
                  <a:t>Influent</a:t>
                </a:r>
                <a:endParaRPr lang="en-US" sz="1400" dirty="0"/>
              </a:p>
            </p:txBody>
          </p:sp>
          <p:grpSp>
            <p:nvGrpSpPr>
              <p:cNvPr id="91" name="Group 52"/>
              <p:cNvGrpSpPr/>
              <p:nvPr/>
            </p:nvGrpSpPr>
            <p:grpSpPr>
              <a:xfrm>
                <a:off x="2819400" y="914400"/>
                <a:ext cx="152400" cy="152400"/>
                <a:chOff x="4191000" y="5181600"/>
                <a:chExt cx="304800" cy="304800"/>
              </a:xfrm>
            </p:grpSpPr>
            <p:cxnSp>
              <p:nvCxnSpPr>
                <p:cNvPr id="117" name="Straight Connector 116"/>
                <p:cNvCxnSpPr/>
                <p:nvPr/>
              </p:nvCxnSpPr>
              <p:spPr>
                <a:xfrm rot="16200000" flipH="1">
                  <a:off x="4191000" y="5181600"/>
                  <a:ext cx="304800" cy="30480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rot="5400000" flipH="1" flipV="1">
                  <a:off x="4191000" y="5181600"/>
                  <a:ext cx="304800" cy="30480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92" name="Group 53"/>
              <p:cNvGrpSpPr/>
              <p:nvPr/>
            </p:nvGrpSpPr>
            <p:grpSpPr>
              <a:xfrm>
                <a:off x="5486400" y="914400"/>
                <a:ext cx="152400" cy="152400"/>
                <a:chOff x="4191000" y="5181600"/>
                <a:chExt cx="304800" cy="304800"/>
              </a:xfrm>
            </p:grpSpPr>
            <p:cxnSp>
              <p:nvCxnSpPr>
                <p:cNvPr id="115" name="Straight Connector 114"/>
                <p:cNvCxnSpPr/>
                <p:nvPr/>
              </p:nvCxnSpPr>
              <p:spPr>
                <a:xfrm rot="16200000" flipH="1">
                  <a:off x="4191000" y="5181600"/>
                  <a:ext cx="304800" cy="30480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rot="5400000" flipH="1" flipV="1">
                  <a:off x="4191000" y="5181600"/>
                  <a:ext cx="304800" cy="30480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93" name="Group 56"/>
              <p:cNvGrpSpPr/>
              <p:nvPr/>
            </p:nvGrpSpPr>
            <p:grpSpPr>
              <a:xfrm>
                <a:off x="4800600" y="1143000"/>
                <a:ext cx="152400" cy="152400"/>
                <a:chOff x="4191000" y="5181600"/>
                <a:chExt cx="304800" cy="304800"/>
              </a:xfrm>
            </p:grpSpPr>
            <p:cxnSp>
              <p:nvCxnSpPr>
                <p:cNvPr id="113" name="Straight Connector 112"/>
                <p:cNvCxnSpPr/>
                <p:nvPr/>
              </p:nvCxnSpPr>
              <p:spPr>
                <a:xfrm rot="16200000" flipH="1">
                  <a:off x="4191000" y="5181600"/>
                  <a:ext cx="304800" cy="30480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rot="5400000" flipH="1" flipV="1">
                  <a:off x="4191000" y="5181600"/>
                  <a:ext cx="304800" cy="30480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94" name="Group 59"/>
              <p:cNvGrpSpPr/>
              <p:nvPr/>
            </p:nvGrpSpPr>
            <p:grpSpPr>
              <a:xfrm>
                <a:off x="5334000" y="1219200"/>
                <a:ext cx="152400" cy="152400"/>
                <a:chOff x="4191000" y="5181600"/>
                <a:chExt cx="304800" cy="304800"/>
              </a:xfrm>
            </p:grpSpPr>
            <p:cxnSp>
              <p:nvCxnSpPr>
                <p:cNvPr id="111" name="Straight Connector 110"/>
                <p:cNvCxnSpPr/>
                <p:nvPr/>
              </p:nvCxnSpPr>
              <p:spPr>
                <a:xfrm rot="16200000" flipH="1">
                  <a:off x="4191000" y="5181600"/>
                  <a:ext cx="304800" cy="30480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rot="5400000" flipH="1" flipV="1">
                  <a:off x="4191000" y="5181600"/>
                  <a:ext cx="304800" cy="30480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95" name="Group 62"/>
              <p:cNvGrpSpPr/>
              <p:nvPr/>
            </p:nvGrpSpPr>
            <p:grpSpPr>
              <a:xfrm>
                <a:off x="4800600" y="3352800"/>
                <a:ext cx="152400" cy="152400"/>
                <a:chOff x="4191000" y="5181600"/>
                <a:chExt cx="304800" cy="304800"/>
              </a:xfrm>
            </p:grpSpPr>
            <p:cxnSp>
              <p:nvCxnSpPr>
                <p:cNvPr id="109" name="Straight Connector 108"/>
                <p:cNvCxnSpPr/>
                <p:nvPr/>
              </p:nvCxnSpPr>
              <p:spPr>
                <a:xfrm rot="16200000" flipH="1">
                  <a:off x="4191000" y="5181600"/>
                  <a:ext cx="304800" cy="30480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rot="5400000" flipH="1" flipV="1">
                  <a:off x="4191000" y="5181600"/>
                  <a:ext cx="304800" cy="30480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96" name="Group 65"/>
              <p:cNvGrpSpPr/>
              <p:nvPr/>
            </p:nvGrpSpPr>
            <p:grpSpPr>
              <a:xfrm>
                <a:off x="5257800" y="3352800"/>
                <a:ext cx="152400" cy="152400"/>
                <a:chOff x="4191000" y="5181600"/>
                <a:chExt cx="304800" cy="304800"/>
              </a:xfrm>
            </p:grpSpPr>
            <p:cxnSp>
              <p:nvCxnSpPr>
                <p:cNvPr id="107" name="Straight Connector 106"/>
                <p:cNvCxnSpPr/>
                <p:nvPr/>
              </p:nvCxnSpPr>
              <p:spPr>
                <a:xfrm rot="16200000" flipH="1">
                  <a:off x="4191000" y="5181600"/>
                  <a:ext cx="304800" cy="30480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5400000" flipH="1" flipV="1">
                  <a:off x="4191000" y="5181600"/>
                  <a:ext cx="304800" cy="30480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grpSp>
          <p:cxnSp>
            <p:nvCxnSpPr>
              <p:cNvPr id="97" name="Straight Connector 96"/>
              <p:cNvCxnSpPr/>
              <p:nvPr/>
            </p:nvCxnSpPr>
            <p:spPr>
              <a:xfrm rot="5400000" flipH="1" flipV="1">
                <a:off x="4799806" y="3733800"/>
                <a:ext cx="610394" cy="79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a:off x="4267200" y="3276600"/>
                <a:ext cx="7620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a:off x="5181600" y="3276600"/>
                <a:ext cx="7620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rot="5400000">
                <a:off x="4153297" y="2247503"/>
                <a:ext cx="2057400" cy="79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rot="10800000">
                <a:off x="4267200" y="1219200"/>
                <a:ext cx="9144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p:nvPr/>
            </p:nvCxnSpPr>
            <p:spPr>
              <a:xfrm>
                <a:off x="7315200" y="1219200"/>
                <a:ext cx="533400" cy="158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03" name="TextBox 102"/>
              <p:cNvSpPr txBox="1"/>
              <p:nvPr/>
            </p:nvSpPr>
            <p:spPr>
              <a:xfrm>
                <a:off x="7350630" y="892277"/>
                <a:ext cx="732843" cy="263100"/>
              </a:xfrm>
              <a:prstGeom prst="rect">
                <a:avLst/>
              </a:prstGeom>
              <a:noFill/>
            </p:spPr>
            <p:txBody>
              <a:bodyPr wrap="none" rtlCol="0">
                <a:spAutoFit/>
              </a:bodyPr>
              <a:lstStyle/>
              <a:p>
                <a:r>
                  <a:rPr lang="en-US" sz="1400" dirty="0" smtClean="0"/>
                  <a:t>Effluent</a:t>
                </a:r>
                <a:endParaRPr lang="en-US" sz="1400" dirty="0"/>
              </a:p>
            </p:txBody>
          </p:sp>
          <p:sp>
            <p:nvSpPr>
              <p:cNvPr id="104" name="TextBox 103"/>
              <p:cNvSpPr txBox="1"/>
              <p:nvPr/>
            </p:nvSpPr>
            <p:spPr>
              <a:xfrm>
                <a:off x="1117780" y="2590800"/>
                <a:ext cx="914806" cy="394649"/>
              </a:xfrm>
              <a:prstGeom prst="rect">
                <a:avLst/>
              </a:prstGeom>
              <a:noFill/>
            </p:spPr>
            <p:txBody>
              <a:bodyPr wrap="square" rtlCol="0">
                <a:spAutoFit/>
              </a:bodyPr>
              <a:lstStyle/>
              <a:p>
                <a:pPr algn="ctr"/>
                <a:r>
                  <a:rPr lang="en-US" sz="1200" dirty="0" smtClean="0"/>
                  <a:t>Roughing Filter</a:t>
                </a:r>
                <a:endParaRPr lang="en-US" sz="1200" dirty="0"/>
              </a:p>
            </p:txBody>
          </p:sp>
          <p:sp>
            <p:nvSpPr>
              <p:cNvPr id="105" name="TextBox 104"/>
              <p:cNvSpPr txBox="1"/>
              <p:nvPr/>
            </p:nvSpPr>
            <p:spPr>
              <a:xfrm>
                <a:off x="3429000" y="2057400"/>
                <a:ext cx="762000" cy="461665"/>
              </a:xfrm>
              <a:prstGeom prst="rect">
                <a:avLst/>
              </a:prstGeom>
              <a:noFill/>
            </p:spPr>
            <p:txBody>
              <a:bodyPr wrap="square" rtlCol="0">
                <a:spAutoFit/>
              </a:bodyPr>
              <a:lstStyle/>
              <a:p>
                <a:pPr algn="ctr"/>
                <a:r>
                  <a:rPr lang="en-US" sz="1200" dirty="0" smtClean="0"/>
                  <a:t>Finishing Filter 1</a:t>
                </a:r>
                <a:endParaRPr lang="en-US" sz="1200" dirty="0"/>
              </a:p>
            </p:txBody>
          </p:sp>
          <p:sp>
            <p:nvSpPr>
              <p:cNvPr id="106" name="TextBox 105"/>
              <p:cNvSpPr txBox="1"/>
              <p:nvPr/>
            </p:nvSpPr>
            <p:spPr>
              <a:xfrm>
                <a:off x="6019800" y="2057400"/>
                <a:ext cx="762000" cy="461665"/>
              </a:xfrm>
              <a:prstGeom prst="rect">
                <a:avLst/>
              </a:prstGeom>
              <a:noFill/>
            </p:spPr>
            <p:txBody>
              <a:bodyPr wrap="square" rtlCol="0">
                <a:spAutoFit/>
              </a:bodyPr>
              <a:lstStyle/>
              <a:p>
                <a:pPr algn="ctr"/>
                <a:r>
                  <a:rPr lang="en-US" sz="1200" dirty="0" smtClean="0"/>
                  <a:t>Finishing Filter 2</a:t>
                </a:r>
                <a:endParaRPr lang="en-US" sz="1200" dirty="0"/>
              </a:p>
            </p:txBody>
          </p:sp>
        </p:grpSp>
        <p:sp>
          <p:nvSpPr>
            <p:cNvPr id="65" name="TextBox 64"/>
            <p:cNvSpPr txBox="1"/>
            <p:nvPr/>
          </p:nvSpPr>
          <p:spPr>
            <a:xfrm>
              <a:off x="3048000" y="1109990"/>
              <a:ext cx="266420" cy="261610"/>
            </a:xfrm>
            <a:prstGeom prst="rect">
              <a:avLst/>
            </a:prstGeom>
            <a:noFill/>
          </p:spPr>
          <p:txBody>
            <a:bodyPr wrap="none" rtlCol="0">
              <a:spAutoFit/>
            </a:bodyPr>
            <a:lstStyle/>
            <a:p>
              <a:r>
                <a:rPr lang="en-US" sz="1100" dirty="0" smtClean="0"/>
                <a:t>A</a:t>
              </a:r>
              <a:endParaRPr lang="en-US" sz="1100" dirty="0"/>
            </a:p>
          </p:txBody>
        </p:sp>
        <p:sp>
          <p:nvSpPr>
            <p:cNvPr id="66" name="TextBox 65"/>
            <p:cNvSpPr txBox="1"/>
            <p:nvPr/>
          </p:nvSpPr>
          <p:spPr>
            <a:xfrm>
              <a:off x="5715000" y="1066800"/>
              <a:ext cx="261610" cy="261610"/>
            </a:xfrm>
            <a:prstGeom prst="rect">
              <a:avLst/>
            </a:prstGeom>
            <a:noFill/>
          </p:spPr>
          <p:txBody>
            <a:bodyPr wrap="none" rtlCol="0">
              <a:spAutoFit/>
            </a:bodyPr>
            <a:lstStyle/>
            <a:p>
              <a:r>
                <a:rPr lang="en-US" sz="1100" dirty="0" smtClean="0"/>
                <a:t>B</a:t>
              </a:r>
              <a:endParaRPr lang="en-US" sz="1100" dirty="0"/>
            </a:p>
          </p:txBody>
        </p:sp>
        <p:sp>
          <p:nvSpPr>
            <p:cNvPr id="67" name="TextBox 66"/>
            <p:cNvSpPr txBox="1"/>
            <p:nvPr/>
          </p:nvSpPr>
          <p:spPr>
            <a:xfrm>
              <a:off x="4757972" y="1219200"/>
              <a:ext cx="260008" cy="261610"/>
            </a:xfrm>
            <a:prstGeom prst="rect">
              <a:avLst/>
            </a:prstGeom>
            <a:noFill/>
          </p:spPr>
          <p:txBody>
            <a:bodyPr wrap="none" rtlCol="0">
              <a:spAutoFit/>
            </a:bodyPr>
            <a:lstStyle/>
            <a:p>
              <a:r>
                <a:rPr lang="en-US" sz="1100" dirty="0" smtClean="0"/>
                <a:t>C</a:t>
              </a:r>
              <a:endParaRPr lang="en-US" sz="1100" dirty="0"/>
            </a:p>
          </p:txBody>
        </p:sp>
        <p:sp>
          <p:nvSpPr>
            <p:cNvPr id="68" name="TextBox 67"/>
            <p:cNvSpPr txBox="1"/>
            <p:nvPr/>
          </p:nvSpPr>
          <p:spPr>
            <a:xfrm>
              <a:off x="5410200" y="1524000"/>
              <a:ext cx="271228" cy="261610"/>
            </a:xfrm>
            <a:prstGeom prst="rect">
              <a:avLst/>
            </a:prstGeom>
            <a:noFill/>
          </p:spPr>
          <p:txBody>
            <a:bodyPr wrap="none" rtlCol="0">
              <a:spAutoFit/>
            </a:bodyPr>
            <a:lstStyle/>
            <a:p>
              <a:r>
                <a:rPr lang="en-US" sz="1100" dirty="0" smtClean="0"/>
                <a:t>D</a:t>
              </a:r>
              <a:endParaRPr lang="en-US" sz="1100" dirty="0"/>
            </a:p>
          </p:txBody>
        </p:sp>
        <p:sp>
          <p:nvSpPr>
            <p:cNvPr id="69" name="TextBox 68"/>
            <p:cNvSpPr txBox="1"/>
            <p:nvPr/>
          </p:nvSpPr>
          <p:spPr>
            <a:xfrm>
              <a:off x="4876800" y="3657600"/>
              <a:ext cx="253596" cy="261610"/>
            </a:xfrm>
            <a:prstGeom prst="rect">
              <a:avLst/>
            </a:prstGeom>
            <a:noFill/>
          </p:spPr>
          <p:txBody>
            <a:bodyPr wrap="none" rtlCol="0">
              <a:spAutoFit/>
            </a:bodyPr>
            <a:lstStyle/>
            <a:p>
              <a:r>
                <a:rPr lang="en-US" sz="1100" dirty="0" smtClean="0"/>
                <a:t>E</a:t>
              </a:r>
              <a:endParaRPr lang="en-US" sz="1100" dirty="0"/>
            </a:p>
          </p:txBody>
        </p:sp>
        <p:sp>
          <p:nvSpPr>
            <p:cNvPr id="70" name="TextBox 69"/>
            <p:cNvSpPr txBox="1"/>
            <p:nvPr/>
          </p:nvSpPr>
          <p:spPr>
            <a:xfrm>
              <a:off x="5334000" y="3657600"/>
              <a:ext cx="248786" cy="261610"/>
            </a:xfrm>
            <a:prstGeom prst="rect">
              <a:avLst/>
            </a:prstGeom>
            <a:noFill/>
          </p:spPr>
          <p:txBody>
            <a:bodyPr wrap="none" rtlCol="0">
              <a:spAutoFit/>
            </a:bodyPr>
            <a:lstStyle/>
            <a:p>
              <a:r>
                <a:rPr lang="en-US" sz="1100" dirty="0" smtClean="0"/>
                <a:t>F</a:t>
              </a:r>
              <a:endParaRPr lang="en-US" sz="1100" dirty="0"/>
            </a:p>
          </p:txBody>
        </p:sp>
      </p:gr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Modes of Operation</a:t>
            </a:r>
            <a:endParaRPr lang="en-US" dirty="0"/>
          </a:p>
        </p:txBody>
      </p:sp>
      <p:pic>
        <p:nvPicPr>
          <p:cNvPr id="4" name="Picture 5" descr="b"/>
          <p:cNvPicPr>
            <a:picLocks noChangeAspect="1" noChangeArrowheads="1"/>
          </p:cNvPicPr>
          <p:nvPr/>
        </p:nvPicPr>
        <p:blipFill>
          <a:blip r:embed="rId3" cstate="print"/>
          <a:srcRect/>
          <a:stretch>
            <a:fillRect/>
          </a:stretch>
        </p:blipFill>
        <p:spPr bwMode="auto">
          <a:xfrm>
            <a:off x="7209971" y="6283098"/>
            <a:ext cx="1934029" cy="574902"/>
          </a:xfrm>
          <a:prstGeom prst="rect">
            <a:avLst/>
          </a:prstGeom>
          <a:noFill/>
          <a:ln w="9525">
            <a:noFill/>
            <a:miter lim="800000"/>
            <a:headEnd/>
            <a:tailEnd/>
          </a:ln>
        </p:spPr>
      </p:pic>
      <p:pic>
        <p:nvPicPr>
          <p:cNvPr id="5" name="Picture 6" descr="a"/>
          <p:cNvPicPr>
            <a:picLocks noChangeAspect="1" noChangeArrowheads="1"/>
          </p:cNvPicPr>
          <p:nvPr/>
        </p:nvPicPr>
        <p:blipFill>
          <a:blip r:embed="rId4" cstate="print"/>
          <a:srcRect r="4546"/>
          <a:stretch>
            <a:fillRect/>
          </a:stretch>
        </p:blipFill>
        <p:spPr bwMode="auto">
          <a:xfrm>
            <a:off x="0" y="6300788"/>
            <a:ext cx="1981200" cy="557212"/>
          </a:xfrm>
          <a:prstGeom prst="rect">
            <a:avLst/>
          </a:prstGeom>
          <a:noFill/>
          <a:ln w="9525">
            <a:noFill/>
            <a:miter lim="800000"/>
            <a:headEnd/>
            <a:tailEnd/>
          </a:ln>
        </p:spPr>
      </p:pic>
      <p:grpSp>
        <p:nvGrpSpPr>
          <p:cNvPr id="3" name="Group 62"/>
          <p:cNvGrpSpPr/>
          <p:nvPr/>
        </p:nvGrpSpPr>
        <p:grpSpPr>
          <a:xfrm>
            <a:off x="228600" y="1600200"/>
            <a:ext cx="8749066" cy="4724400"/>
            <a:chOff x="430087" y="990600"/>
            <a:chExt cx="7778673" cy="4038600"/>
          </a:xfrm>
        </p:grpSpPr>
        <p:grpSp>
          <p:nvGrpSpPr>
            <p:cNvPr id="6" name="Group 107"/>
            <p:cNvGrpSpPr/>
            <p:nvPr/>
          </p:nvGrpSpPr>
          <p:grpSpPr>
            <a:xfrm>
              <a:off x="430087" y="990600"/>
              <a:ext cx="7778673" cy="4038600"/>
              <a:chOff x="304800" y="762000"/>
              <a:chExt cx="7778673" cy="4038600"/>
            </a:xfrm>
          </p:grpSpPr>
          <p:sp>
            <p:nvSpPr>
              <p:cNvPr id="71" name="Rectangle 70"/>
              <p:cNvSpPr/>
              <p:nvPr/>
            </p:nvSpPr>
            <p:spPr>
              <a:xfrm>
                <a:off x="5943600" y="1295400"/>
                <a:ext cx="914400" cy="190500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p:cNvSpPr/>
              <p:nvPr/>
            </p:nvSpPr>
            <p:spPr>
              <a:xfrm>
                <a:off x="3352800" y="1295400"/>
                <a:ext cx="914400" cy="190500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p:cNvSpPr/>
              <p:nvPr/>
            </p:nvSpPr>
            <p:spPr>
              <a:xfrm>
                <a:off x="1143000" y="1295400"/>
                <a:ext cx="914400" cy="320040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p:cNvSpPr/>
              <p:nvPr/>
            </p:nvSpPr>
            <p:spPr>
              <a:xfrm>
                <a:off x="1143000" y="1066800"/>
                <a:ext cx="914400" cy="3733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p:cNvSpPr/>
              <p:nvPr/>
            </p:nvSpPr>
            <p:spPr>
              <a:xfrm>
                <a:off x="3352800" y="1066800"/>
                <a:ext cx="914400" cy="2438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5943600" y="1066800"/>
                <a:ext cx="914400" cy="2438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7" name="Straight Connector 76"/>
              <p:cNvCxnSpPr/>
              <p:nvPr/>
            </p:nvCxnSpPr>
            <p:spPr>
              <a:xfrm>
                <a:off x="2057400" y="4724400"/>
                <a:ext cx="4572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5400000" flipH="1" flipV="1">
                <a:off x="534194" y="2743200"/>
                <a:ext cx="3961606" cy="79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2514600" y="762000"/>
                <a:ext cx="30480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5372894" y="952500"/>
                <a:ext cx="380206" cy="79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5562600" y="1143000"/>
                <a:ext cx="3810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2667000" y="990600"/>
                <a:ext cx="4572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2895600" y="1219200"/>
                <a:ext cx="4572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4267200" y="3427412"/>
                <a:ext cx="16764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0800000">
                <a:off x="5029200" y="1295400"/>
                <a:ext cx="9144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4038600" y="2286000"/>
                <a:ext cx="19812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5105400" y="4038600"/>
                <a:ext cx="22098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flipH="1" flipV="1">
                <a:off x="5905500" y="2628900"/>
                <a:ext cx="28194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9" name="Straight Arrow Connector 88"/>
              <p:cNvCxnSpPr/>
              <p:nvPr/>
            </p:nvCxnSpPr>
            <p:spPr>
              <a:xfrm>
                <a:off x="381000" y="1219200"/>
                <a:ext cx="762000" cy="158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90" name="TextBox 89"/>
              <p:cNvSpPr txBox="1"/>
              <p:nvPr/>
            </p:nvSpPr>
            <p:spPr>
              <a:xfrm>
                <a:off x="304800" y="892277"/>
                <a:ext cx="729992" cy="263100"/>
              </a:xfrm>
              <a:prstGeom prst="rect">
                <a:avLst/>
              </a:prstGeom>
              <a:noFill/>
            </p:spPr>
            <p:txBody>
              <a:bodyPr wrap="none" rtlCol="0">
                <a:spAutoFit/>
              </a:bodyPr>
              <a:lstStyle/>
              <a:p>
                <a:r>
                  <a:rPr lang="en-US" sz="1400" dirty="0" smtClean="0"/>
                  <a:t>Influent</a:t>
                </a:r>
                <a:endParaRPr lang="en-US" sz="1400" dirty="0"/>
              </a:p>
            </p:txBody>
          </p:sp>
          <p:grpSp>
            <p:nvGrpSpPr>
              <p:cNvPr id="8" name="Group 53"/>
              <p:cNvGrpSpPr/>
              <p:nvPr/>
            </p:nvGrpSpPr>
            <p:grpSpPr>
              <a:xfrm>
                <a:off x="5486400" y="914400"/>
                <a:ext cx="152400" cy="152400"/>
                <a:chOff x="4191000" y="5181600"/>
                <a:chExt cx="304800" cy="304800"/>
              </a:xfrm>
            </p:grpSpPr>
            <p:cxnSp>
              <p:nvCxnSpPr>
                <p:cNvPr id="115" name="Straight Connector 114"/>
                <p:cNvCxnSpPr/>
                <p:nvPr/>
              </p:nvCxnSpPr>
              <p:spPr>
                <a:xfrm rot="16200000" flipH="1">
                  <a:off x="4191000" y="5181600"/>
                  <a:ext cx="304800" cy="30480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rot="5400000" flipH="1" flipV="1">
                  <a:off x="4191000" y="5181600"/>
                  <a:ext cx="304800" cy="30480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9" name="Group 56"/>
              <p:cNvGrpSpPr/>
              <p:nvPr/>
            </p:nvGrpSpPr>
            <p:grpSpPr>
              <a:xfrm>
                <a:off x="4800600" y="1143000"/>
                <a:ext cx="152400" cy="152400"/>
                <a:chOff x="4191000" y="5181600"/>
                <a:chExt cx="304800" cy="304800"/>
              </a:xfrm>
            </p:grpSpPr>
            <p:cxnSp>
              <p:nvCxnSpPr>
                <p:cNvPr id="113" name="Straight Connector 112"/>
                <p:cNvCxnSpPr/>
                <p:nvPr/>
              </p:nvCxnSpPr>
              <p:spPr>
                <a:xfrm rot="16200000" flipH="1">
                  <a:off x="4191000" y="5181600"/>
                  <a:ext cx="304800" cy="30480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rot="5400000" flipH="1" flipV="1">
                  <a:off x="4191000" y="5181600"/>
                  <a:ext cx="304800" cy="30480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11" name="Group 62"/>
              <p:cNvGrpSpPr/>
              <p:nvPr/>
            </p:nvGrpSpPr>
            <p:grpSpPr>
              <a:xfrm>
                <a:off x="4800600" y="3352800"/>
                <a:ext cx="152400" cy="152400"/>
                <a:chOff x="4191000" y="5181600"/>
                <a:chExt cx="304800" cy="304800"/>
              </a:xfrm>
            </p:grpSpPr>
            <p:cxnSp>
              <p:nvCxnSpPr>
                <p:cNvPr id="109" name="Straight Connector 108"/>
                <p:cNvCxnSpPr/>
                <p:nvPr/>
              </p:nvCxnSpPr>
              <p:spPr>
                <a:xfrm rot="16200000" flipH="1">
                  <a:off x="4191000" y="5181600"/>
                  <a:ext cx="304800" cy="30480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rot="5400000" flipH="1" flipV="1">
                  <a:off x="4191000" y="5181600"/>
                  <a:ext cx="304800" cy="30480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grpSp>
          <p:cxnSp>
            <p:nvCxnSpPr>
              <p:cNvPr id="97" name="Straight Connector 96"/>
              <p:cNvCxnSpPr/>
              <p:nvPr/>
            </p:nvCxnSpPr>
            <p:spPr>
              <a:xfrm rot="5400000" flipH="1" flipV="1">
                <a:off x="4799806" y="3733800"/>
                <a:ext cx="610394" cy="79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a:off x="4267200" y="3276600"/>
                <a:ext cx="7620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a:off x="5181600" y="3276600"/>
                <a:ext cx="7620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rot="5400000">
                <a:off x="4153297" y="2247503"/>
                <a:ext cx="2057400" cy="79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rot="10800000">
                <a:off x="4267200" y="1219200"/>
                <a:ext cx="9144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p:nvPr/>
            </p:nvCxnSpPr>
            <p:spPr>
              <a:xfrm>
                <a:off x="7315200" y="1219200"/>
                <a:ext cx="533400" cy="158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03" name="TextBox 102"/>
              <p:cNvSpPr txBox="1"/>
              <p:nvPr/>
            </p:nvSpPr>
            <p:spPr>
              <a:xfrm>
                <a:off x="7350630" y="892277"/>
                <a:ext cx="732843" cy="263100"/>
              </a:xfrm>
              <a:prstGeom prst="rect">
                <a:avLst/>
              </a:prstGeom>
              <a:noFill/>
            </p:spPr>
            <p:txBody>
              <a:bodyPr wrap="none" rtlCol="0">
                <a:spAutoFit/>
              </a:bodyPr>
              <a:lstStyle/>
              <a:p>
                <a:r>
                  <a:rPr lang="en-US" sz="1400" dirty="0" smtClean="0"/>
                  <a:t>Effluent</a:t>
                </a:r>
                <a:endParaRPr lang="en-US" sz="1400" dirty="0"/>
              </a:p>
            </p:txBody>
          </p:sp>
          <p:sp>
            <p:nvSpPr>
              <p:cNvPr id="105" name="TextBox 104"/>
              <p:cNvSpPr txBox="1"/>
              <p:nvPr/>
            </p:nvSpPr>
            <p:spPr>
              <a:xfrm>
                <a:off x="3429000" y="2057400"/>
                <a:ext cx="762000" cy="461665"/>
              </a:xfrm>
              <a:prstGeom prst="rect">
                <a:avLst/>
              </a:prstGeom>
              <a:noFill/>
            </p:spPr>
            <p:txBody>
              <a:bodyPr wrap="square" rtlCol="0">
                <a:spAutoFit/>
              </a:bodyPr>
              <a:lstStyle/>
              <a:p>
                <a:pPr algn="ctr"/>
                <a:r>
                  <a:rPr lang="en-US" sz="1200" dirty="0" smtClean="0"/>
                  <a:t>Finishing Filter 1</a:t>
                </a:r>
                <a:endParaRPr lang="en-US" sz="1200" dirty="0"/>
              </a:p>
            </p:txBody>
          </p:sp>
          <p:sp>
            <p:nvSpPr>
              <p:cNvPr id="106" name="TextBox 105"/>
              <p:cNvSpPr txBox="1"/>
              <p:nvPr/>
            </p:nvSpPr>
            <p:spPr>
              <a:xfrm>
                <a:off x="6019800" y="2057400"/>
                <a:ext cx="762000" cy="461665"/>
              </a:xfrm>
              <a:prstGeom prst="rect">
                <a:avLst/>
              </a:prstGeom>
              <a:noFill/>
            </p:spPr>
            <p:txBody>
              <a:bodyPr wrap="square" rtlCol="0">
                <a:spAutoFit/>
              </a:bodyPr>
              <a:lstStyle/>
              <a:p>
                <a:pPr algn="ctr"/>
                <a:r>
                  <a:rPr lang="en-US" sz="1200" dirty="0" smtClean="0"/>
                  <a:t>Finishing Filter 2</a:t>
                </a:r>
                <a:endParaRPr lang="en-US" sz="1200" dirty="0"/>
              </a:p>
            </p:txBody>
          </p:sp>
          <p:sp>
            <p:nvSpPr>
              <p:cNvPr id="104" name="TextBox 103"/>
              <p:cNvSpPr txBox="1"/>
              <p:nvPr/>
            </p:nvSpPr>
            <p:spPr>
              <a:xfrm>
                <a:off x="1117780" y="2590800"/>
                <a:ext cx="914806" cy="394649"/>
              </a:xfrm>
              <a:prstGeom prst="rect">
                <a:avLst/>
              </a:prstGeom>
              <a:noFill/>
            </p:spPr>
            <p:txBody>
              <a:bodyPr wrap="square" rtlCol="0">
                <a:spAutoFit/>
              </a:bodyPr>
              <a:lstStyle/>
              <a:p>
                <a:pPr algn="ctr"/>
                <a:r>
                  <a:rPr lang="en-US" sz="1200" dirty="0" smtClean="0"/>
                  <a:t>Roughing Filter</a:t>
                </a:r>
                <a:endParaRPr lang="en-US" sz="1200" dirty="0"/>
              </a:p>
            </p:txBody>
          </p:sp>
        </p:grpSp>
        <p:sp>
          <p:nvSpPr>
            <p:cNvPr id="65" name="TextBox 64"/>
            <p:cNvSpPr txBox="1"/>
            <p:nvPr/>
          </p:nvSpPr>
          <p:spPr>
            <a:xfrm>
              <a:off x="3072273" y="1120877"/>
              <a:ext cx="266420" cy="261610"/>
            </a:xfrm>
            <a:prstGeom prst="rect">
              <a:avLst/>
            </a:prstGeom>
            <a:noFill/>
          </p:spPr>
          <p:txBody>
            <a:bodyPr wrap="none" rtlCol="0">
              <a:spAutoFit/>
            </a:bodyPr>
            <a:lstStyle/>
            <a:p>
              <a:r>
                <a:rPr lang="en-US" sz="1100" dirty="0" smtClean="0"/>
                <a:t>A</a:t>
              </a:r>
              <a:endParaRPr lang="en-US" sz="1100" dirty="0"/>
            </a:p>
          </p:txBody>
        </p:sp>
        <p:sp>
          <p:nvSpPr>
            <p:cNvPr id="66" name="TextBox 65"/>
            <p:cNvSpPr txBox="1"/>
            <p:nvPr/>
          </p:nvSpPr>
          <p:spPr>
            <a:xfrm>
              <a:off x="5715000" y="1066800"/>
              <a:ext cx="261610" cy="261610"/>
            </a:xfrm>
            <a:prstGeom prst="rect">
              <a:avLst/>
            </a:prstGeom>
            <a:noFill/>
          </p:spPr>
          <p:txBody>
            <a:bodyPr wrap="none" rtlCol="0">
              <a:spAutoFit/>
            </a:bodyPr>
            <a:lstStyle/>
            <a:p>
              <a:r>
                <a:rPr lang="en-US" sz="1100" dirty="0" smtClean="0"/>
                <a:t>B</a:t>
              </a:r>
              <a:endParaRPr lang="en-US" sz="1100" dirty="0"/>
            </a:p>
          </p:txBody>
        </p:sp>
        <p:sp>
          <p:nvSpPr>
            <p:cNvPr id="67" name="TextBox 66"/>
            <p:cNvSpPr txBox="1"/>
            <p:nvPr/>
          </p:nvSpPr>
          <p:spPr>
            <a:xfrm>
              <a:off x="4757972" y="1219200"/>
              <a:ext cx="260008" cy="261610"/>
            </a:xfrm>
            <a:prstGeom prst="rect">
              <a:avLst/>
            </a:prstGeom>
            <a:noFill/>
          </p:spPr>
          <p:txBody>
            <a:bodyPr wrap="none" rtlCol="0">
              <a:spAutoFit/>
            </a:bodyPr>
            <a:lstStyle/>
            <a:p>
              <a:r>
                <a:rPr lang="en-US" sz="1100" dirty="0" smtClean="0"/>
                <a:t>C</a:t>
              </a:r>
              <a:endParaRPr lang="en-US" sz="1100" dirty="0"/>
            </a:p>
          </p:txBody>
        </p:sp>
        <p:sp>
          <p:nvSpPr>
            <p:cNvPr id="68" name="TextBox 67"/>
            <p:cNvSpPr txBox="1"/>
            <p:nvPr/>
          </p:nvSpPr>
          <p:spPr>
            <a:xfrm>
              <a:off x="5511214" y="1576848"/>
              <a:ext cx="271228" cy="261610"/>
            </a:xfrm>
            <a:prstGeom prst="rect">
              <a:avLst/>
            </a:prstGeom>
            <a:noFill/>
          </p:spPr>
          <p:txBody>
            <a:bodyPr wrap="none" rtlCol="0">
              <a:spAutoFit/>
            </a:bodyPr>
            <a:lstStyle/>
            <a:p>
              <a:r>
                <a:rPr lang="en-US" sz="1100" dirty="0" smtClean="0"/>
                <a:t>D</a:t>
              </a:r>
              <a:endParaRPr lang="en-US" sz="1100" dirty="0"/>
            </a:p>
          </p:txBody>
        </p:sp>
        <p:sp>
          <p:nvSpPr>
            <p:cNvPr id="69" name="TextBox 68"/>
            <p:cNvSpPr txBox="1"/>
            <p:nvPr/>
          </p:nvSpPr>
          <p:spPr>
            <a:xfrm>
              <a:off x="4876800" y="3657600"/>
              <a:ext cx="253596" cy="261610"/>
            </a:xfrm>
            <a:prstGeom prst="rect">
              <a:avLst/>
            </a:prstGeom>
            <a:noFill/>
          </p:spPr>
          <p:txBody>
            <a:bodyPr wrap="none" rtlCol="0">
              <a:spAutoFit/>
            </a:bodyPr>
            <a:lstStyle/>
            <a:p>
              <a:r>
                <a:rPr lang="en-US" sz="1100" dirty="0" smtClean="0"/>
                <a:t>E</a:t>
              </a:r>
              <a:endParaRPr lang="en-US" sz="1100" dirty="0"/>
            </a:p>
          </p:txBody>
        </p:sp>
        <p:sp>
          <p:nvSpPr>
            <p:cNvPr id="70" name="TextBox 69"/>
            <p:cNvSpPr txBox="1"/>
            <p:nvPr/>
          </p:nvSpPr>
          <p:spPr>
            <a:xfrm>
              <a:off x="5334000" y="3657600"/>
              <a:ext cx="248786" cy="261610"/>
            </a:xfrm>
            <a:prstGeom prst="rect">
              <a:avLst/>
            </a:prstGeom>
            <a:noFill/>
          </p:spPr>
          <p:txBody>
            <a:bodyPr wrap="none" rtlCol="0">
              <a:spAutoFit/>
            </a:bodyPr>
            <a:lstStyle/>
            <a:p>
              <a:r>
                <a:rPr lang="en-US" sz="1100" dirty="0" smtClean="0"/>
                <a:t>F</a:t>
              </a:r>
              <a:endParaRPr lang="en-US" sz="1100" dirty="0"/>
            </a:p>
          </p:txBody>
        </p:sp>
      </p:grpSp>
      <p:cxnSp>
        <p:nvCxnSpPr>
          <p:cNvPr id="120" name="Straight Connector 119"/>
          <p:cNvCxnSpPr/>
          <p:nvPr/>
        </p:nvCxnSpPr>
        <p:spPr bwMode="auto">
          <a:xfrm rot="5400000">
            <a:off x="-152400" y="4419600"/>
            <a:ext cx="3657600" cy="1588"/>
          </a:xfrm>
          <a:prstGeom prst="line">
            <a:avLst/>
          </a:prstGeom>
          <a:solidFill>
            <a:schemeClr val="accent1"/>
          </a:solidFill>
          <a:ln w="28575" cap="flat" cmpd="sng" algn="ctr">
            <a:solidFill>
              <a:srgbClr val="FF0000"/>
            </a:solidFill>
            <a:prstDash val="solid"/>
            <a:round/>
            <a:headEnd type="none" w="lg" len="med"/>
            <a:tailEnd type="none" w="lg" len="med"/>
          </a:ln>
          <a:effectLst/>
        </p:spPr>
      </p:cxnSp>
      <p:cxnSp>
        <p:nvCxnSpPr>
          <p:cNvPr id="121" name="Straight Connector 120"/>
          <p:cNvCxnSpPr/>
          <p:nvPr/>
        </p:nvCxnSpPr>
        <p:spPr bwMode="auto">
          <a:xfrm>
            <a:off x="1676400" y="6248400"/>
            <a:ext cx="1066800" cy="1588"/>
          </a:xfrm>
          <a:prstGeom prst="line">
            <a:avLst/>
          </a:prstGeom>
          <a:solidFill>
            <a:schemeClr val="accent1"/>
          </a:solidFill>
          <a:ln w="28575" cap="flat" cmpd="sng" algn="ctr">
            <a:solidFill>
              <a:srgbClr val="FF0000"/>
            </a:solidFill>
            <a:prstDash val="solid"/>
            <a:round/>
            <a:headEnd type="none" w="lg" len="med"/>
            <a:tailEnd type="none" w="lg" len="med"/>
          </a:ln>
          <a:effectLst/>
        </p:spPr>
      </p:cxnSp>
      <p:cxnSp>
        <p:nvCxnSpPr>
          <p:cNvPr id="122" name="Straight Connector 121"/>
          <p:cNvCxnSpPr/>
          <p:nvPr/>
        </p:nvCxnSpPr>
        <p:spPr bwMode="auto">
          <a:xfrm rot="5400000" flipH="1" flipV="1">
            <a:off x="419100" y="3924300"/>
            <a:ext cx="4648200" cy="1588"/>
          </a:xfrm>
          <a:prstGeom prst="line">
            <a:avLst/>
          </a:prstGeom>
          <a:solidFill>
            <a:schemeClr val="accent1"/>
          </a:solidFill>
          <a:ln w="28575" cap="flat" cmpd="sng" algn="ctr">
            <a:solidFill>
              <a:srgbClr val="FF0000"/>
            </a:solidFill>
            <a:prstDash val="solid"/>
            <a:round/>
            <a:headEnd type="none" w="lg" len="med"/>
            <a:tailEnd type="none" w="lg" len="med"/>
          </a:ln>
          <a:effectLst/>
        </p:spPr>
      </p:cxnSp>
      <p:cxnSp>
        <p:nvCxnSpPr>
          <p:cNvPr id="123" name="Straight Connector 122"/>
          <p:cNvCxnSpPr/>
          <p:nvPr/>
        </p:nvCxnSpPr>
        <p:spPr bwMode="auto">
          <a:xfrm>
            <a:off x="2743200" y="1600200"/>
            <a:ext cx="381000" cy="1588"/>
          </a:xfrm>
          <a:prstGeom prst="line">
            <a:avLst/>
          </a:prstGeom>
          <a:solidFill>
            <a:schemeClr val="accent1"/>
          </a:solidFill>
          <a:ln w="28575" cap="flat" cmpd="sng" algn="ctr">
            <a:solidFill>
              <a:srgbClr val="FF0000"/>
            </a:solidFill>
            <a:prstDash val="solid"/>
            <a:round/>
            <a:headEnd type="none" w="lg" len="med"/>
            <a:tailEnd type="none" w="lg" len="med"/>
          </a:ln>
          <a:effectLst/>
        </p:spPr>
      </p:cxnSp>
      <p:cxnSp>
        <p:nvCxnSpPr>
          <p:cNvPr id="124" name="Straight Connector 123"/>
          <p:cNvCxnSpPr/>
          <p:nvPr/>
        </p:nvCxnSpPr>
        <p:spPr bwMode="auto">
          <a:xfrm rot="5400000">
            <a:off x="2857500" y="1866900"/>
            <a:ext cx="533400" cy="1588"/>
          </a:xfrm>
          <a:prstGeom prst="line">
            <a:avLst/>
          </a:prstGeom>
          <a:solidFill>
            <a:schemeClr val="accent1"/>
          </a:solidFill>
          <a:ln w="28575" cap="flat" cmpd="sng" algn="ctr">
            <a:solidFill>
              <a:srgbClr val="FF0000"/>
            </a:solidFill>
            <a:prstDash val="solid"/>
            <a:round/>
            <a:headEnd type="none" w="lg" len="med"/>
            <a:tailEnd type="none" w="lg" len="med"/>
          </a:ln>
          <a:effectLst/>
        </p:spPr>
      </p:cxnSp>
      <p:cxnSp>
        <p:nvCxnSpPr>
          <p:cNvPr id="125" name="Straight Connector 124"/>
          <p:cNvCxnSpPr/>
          <p:nvPr/>
        </p:nvCxnSpPr>
        <p:spPr bwMode="auto">
          <a:xfrm>
            <a:off x="3124200" y="2133600"/>
            <a:ext cx="1066800" cy="1588"/>
          </a:xfrm>
          <a:prstGeom prst="line">
            <a:avLst/>
          </a:prstGeom>
          <a:solidFill>
            <a:schemeClr val="accent1"/>
          </a:solidFill>
          <a:ln w="28575" cap="flat" cmpd="sng" algn="ctr">
            <a:solidFill>
              <a:srgbClr val="FF0000"/>
            </a:solidFill>
            <a:prstDash val="solid"/>
            <a:round/>
            <a:headEnd type="none" w="lg" len="med"/>
            <a:tailEnd type="none" w="lg" len="med"/>
          </a:ln>
          <a:effectLst/>
        </p:spPr>
      </p:cxnSp>
      <p:cxnSp>
        <p:nvCxnSpPr>
          <p:cNvPr id="126" name="Straight Connector 125"/>
          <p:cNvCxnSpPr/>
          <p:nvPr/>
        </p:nvCxnSpPr>
        <p:spPr bwMode="auto">
          <a:xfrm rot="5400000">
            <a:off x="2972594" y="3352800"/>
            <a:ext cx="2437606" cy="794"/>
          </a:xfrm>
          <a:prstGeom prst="line">
            <a:avLst/>
          </a:prstGeom>
          <a:solidFill>
            <a:schemeClr val="accent1"/>
          </a:solidFill>
          <a:ln w="28575" cap="flat" cmpd="sng" algn="ctr">
            <a:solidFill>
              <a:srgbClr val="FF0000"/>
            </a:solidFill>
            <a:prstDash val="solid"/>
            <a:round/>
            <a:headEnd type="none" w="lg" len="med"/>
            <a:tailEnd type="none" w="lg" len="med"/>
          </a:ln>
          <a:effectLst/>
        </p:spPr>
      </p:cxnSp>
      <p:cxnSp>
        <p:nvCxnSpPr>
          <p:cNvPr id="127" name="Straight Connector 126"/>
          <p:cNvCxnSpPr/>
          <p:nvPr/>
        </p:nvCxnSpPr>
        <p:spPr bwMode="auto">
          <a:xfrm>
            <a:off x="4191000" y="4572000"/>
            <a:ext cx="1371600" cy="1588"/>
          </a:xfrm>
          <a:prstGeom prst="line">
            <a:avLst/>
          </a:prstGeom>
          <a:solidFill>
            <a:schemeClr val="accent1"/>
          </a:solidFill>
          <a:ln w="28575" cap="flat" cmpd="sng" algn="ctr">
            <a:solidFill>
              <a:srgbClr val="FF0000"/>
            </a:solidFill>
            <a:prstDash val="solid"/>
            <a:round/>
            <a:headEnd type="none" w="lg" len="med"/>
            <a:tailEnd type="none" w="lg" len="med"/>
          </a:ln>
          <a:effectLst/>
        </p:spPr>
      </p:cxnSp>
      <p:cxnSp>
        <p:nvCxnSpPr>
          <p:cNvPr id="128" name="Straight Connector 127"/>
          <p:cNvCxnSpPr/>
          <p:nvPr/>
        </p:nvCxnSpPr>
        <p:spPr bwMode="auto">
          <a:xfrm rot="5400000" flipH="1" flipV="1">
            <a:off x="4381500" y="3390900"/>
            <a:ext cx="2362200" cy="1588"/>
          </a:xfrm>
          <a:prstGeom prst="line">
            <a:avLst/>
          </a:prstGeom>
          <a:solidFill>
            <a:schemeClr val="accent1"/>
          </a:solidFill>
          <a:ln w="28575" cap="flat" cmpd="sng" algn="ctr">
            <a:solidFill>
              <a:srgbClr val="FF0000"/>
            </a:solidFill>
            <a:prstDash val="solid"/>
            <a:round/>
            <a:headEnd type="none" w="lg" len="med"/>
            <a:tailEnd type="none" w="lg" len="med"/>
          </a:ln>
          <a:effectLst/>
        </p:spPr>
      </p:cxnSp>
      <p:cxnSp>
        <p:nvCxnSpPr>
          <p:cNvPr id="129" name="Straight Connector 128"/>
          <p:cNvCxnSpPr/>
          <p:nvPr/>
        </p:nvCxnSpPr>
        <p:spPr bwMode="auto">
          <a:xfrm>
            <a:off x="5562600" y="2209800"/>
            <a:ext cx="1676400" cy="1588"/>
          </a:xfrm>
          <a:prstGeom prst="line">
            <a:avLst/>
          </a:prstGeom>
          <a:solidFill>
            <a:schemeClr val="accent1"/>
          </a:solidFill>
          <a:ln w="28575" cap="flat" cmpd="sng" algn="ctr">
            <a:solidFill>
              <a:srgbClr val="FF0000"/>
            </a:solidFill>
            <a:prstDash val="solid"/>
            <a:round/>
            <a:headEnd type="none" w="lg" len="med"/>
            <a:tailEnd type="none" w="lg" len="med"/>
          </a:ln>
          <a:effectLst/>
        </p:spPr>
      </p:cxnSp>
      <p:cxnSp>
        <p:nvCxnSpPr>
          <p:cNvPr id="130" name="Straight Connector 129"/>
          <p:cNvCxnSpPr/>
          <p:nvPr/>
        </p:nvCxnSpPr>
        <p:spPr bwMode="auto">
          <a:xfrm rot="5400000">
            <a:off x="5981700" y="3467100"/>
            <a:ext cx="2514600" cy="1588"/>
          </a:xfrm>
          <a:prstGeom prst="line">
            <a:avLst/>
          </a:prstGeom>
          <a:solidFill>
            <a:schemeClr val="accent1"/>
          </a:solidFill>
          <a:ln w="28575" cap="flat" cmpd="sng" algn="ctr">
            <a:solidFill>
              <a:srgbClr val="FF0000"/>
            </a:solidFill>
            <a:prstDash val="solid"/>
            <a:round/>
            <a:headEnd type="none" w="lg" len="med"/>
            <a:tailEnd type="none" w="lg" len="med"/>
          </a:ln>
          <a:effectLst/>
        </p:spPr>
      </p:cxnSp>
      <p:cxnSp>
        <p:nvCxnSpPr>
          <p:cNvPr id="131" name="Straight Connector 130"/>
          <p:cNvCxnSpPr/>
          <p:nvPr/>
        </p:nvCxnSpPr>
        <p:spPr bwMode="auto">
          <a:xfrm rot="10800000">
            <a:off x="5638800" y="4724400"/>
            <a:ext cx="1600200" cy="1588"/>
          </a:xfrm>
          <a:prstGeom prst="line">
            <a:avLst/>
          </a:prstGeom>
          <a:solidFill>
            <a:schemeClr val="accent1"/>
          </a:solidFill>
          <a:ln w="28575" cap="flat" cmpd="sng" algn="ctr">
            <a:solidFill>
              <a:srgbClr val="FF0000"/>
            </a:solidFill>
            <a:prstDash val="solid"/>
            <a:round/>
            <a:headEnd type="none" w="lg" len="med"/>
            <a:tailEnd type="none" w="lg" len="med"/>
          </a:ln>
          <a:effectLst/>
        </p:spPr>
      </p:cxnSp>
      <p:cxnSp>
        <p:nvCxnSpPr>
          <p:cNvPr id="132" name="Straight Connector 131"/>
          <p:cNvCxnSpPr/>
          <p:nvPr/>
        </p:nvCxnSpPr>
        <p:spPr bwMode="auto">
          <a:xfrm rot="5400000">
            <a:off x="5372100" y="4991100"/>
            <a:ext cx="533400" cy="1588"/>
          </a:xfrm>
          <a:prstGeom prst="line">
            <a:avLst/>
          </a:prstGeom>
          <a:solidFill>
            <a:schemeClr val="accent1"/>
          </a:solidFill>
          <a:ln w="28575" cap="flat" cmpd="sng" algn="ctr">
            <a:solidFill>
              <a:srgbClr val="FF0000"/>
            </a:solidFill>
            <a:prstDash val="solid"/>
            <a:round/>
            <a:headEnd type="none" w="med" len="med"/>
            <a:tailEnd type="triangle" w="med" len="med"/>
          </a:ln>
          <a:effectLst/>
        </p:spPr>
      </p:cxnSp>
      <p:cxnSp>
        <p:nvCxnSpPr>
          <p:cNvPr id="134" name="Straight Arrow Connector 133"/>
          <p:cNvCxnSpPr/>
          <p:nvPr/>
        </p:nvCxnSpPr>
        <p:spPr bwMode="auto">
          <a:xfrm rot="5400000">
            <a:off x="533400" y="3733800"/>
            <a:ext cx="2286000" cy="1588"/>
          </a:xfrm>
          <a:prstGeom prst="straightConnector1">
            <a:avLst/>
          </a:prstGeom>
          <a:solidFill>
            <a:schemeClr val="accent1"/>
          </a:solidFill>
          <a:ln w="28575" cap="flat" cmpd="sng" algn="ctr">
            <a:solidFill>
              <a:srgbClr val="FF0000"/>
            </a:solidFill>
            <a:prstDash val="solid"/>
            <a:round/>
            <a:headEnd type="none" w="med" len="med"/>
            <a:tailEnd type="triangle" w="med" len="med"/>
          </a:ln>
          <a:effectLst/>
        </p:spPr>
      </p:cxnSp>
      <p:cxnSp>
        <p:nvCxnSpPr>
          <p:cNvPr id="135" name="Straight Arrow Connector 134"/>
          <p:cNvCxnSpPr/>
          <p:nvPr/>
        </p:nvCxnSpPr>
        <p:spPr bwMode="auto">
          <a:xfrm>
            <a:off x="1905000" y="6248400"/>
            <a:ext cx="533400" cy="1588"/>
          </a:xfrm>
          <a:prstGeom prst="straightConnector1">
            <a:avLst/>
          </a:prstGeom>
          <a:solidFill>
            <a:schemeClr val="accent1"/>
          </a:solidFill>
          <a:ln w="28575" cap="flat" cmpd="sng" algn="ctr">
            <a:solidFill>
              <a:srgbClr val="FF0000"/>
            </a:solidFill>
            <a:prstDash val="solid"/>
            <a:round/>
            <a:headEnd type="none" w="med" len="med"/>
            <a:tailEnd type="triangle" w="med" len="med"/>
          </a:ln>
          <a:effectLst/>
        </p:spPr>
      </p:cxnSp>
      <p:cxnSp>
        <p:nvCxnSpPr>
          <p:cNvPr id="139" name="Straight Arrow Connector 138"/>
          <p:cNvCxnSpPr/>
          <p:nvPr/>
        </p:nvCxnSpPr>
        <p:spPr bwMode="auto">
          <a:xfrm rot="5400000">
            <a:off x="1599405" y="3886200"/>
            <a:ext cx="2286000" cy="1588"/>
          </a:xfrm>
          <a:prstGeom prst="straightConnector1">
            <a:avLst/>
          </a:prstGeom>
          <a:solidFill>
            <a:schemeClr val="accent1"/>
          </a:solidFill>
          <a:ln w="28575" cap="flat" cmpd="sng" algn="ctr">
            <a:solidFill>
              <a:srgbClr val="FF0000"/>
            </a:solidFill>
            <a:prstDash val="solid"/>
            <a:round/>
            <a:headEnd type="triangle" w="med" len="med"/>
            <a:tailEnd type="none" w="med" len="med"/>
          </a:ln>
          <a:effectLst/>
        </p:spPr>
      </p:cxnSp>
      <p:cxnSp>
        <p:nvCxnSpPr>
          <p:cNvPr id="140" name="Straight Arrow Connector 139"/>
          <p:cNvCxnSpPr/>
          <p:nvPr/>
        </p:nvCxnSpPr>
        <p:spPr bwMode="auto">
          <a:xfrm>
            <a:off x="3352800" y="2133600"/>
            <a:ext cx="533400" cy="1588"/>
          </a:xfrm>
          <a:prstGeom prst="straightConnector1">
            <a:avLst/>
          </a:prstGeom>
          <a:solidFill>
            <a:schemeClr val="accent1"/>
          </a:solidFill>
          <a:ln w="28575" cap="flat" cmpd="sng" algn="ctr">
            <a:solidFill>
              <a:srgbClr val="FF0000"/>
            </a:solidFill>
            <a:prstDash val="solid"/>
            <a:round/>
            <a:headEnd type="none" w="med" len="med"/>
            <a:tailEnd type="triangle" w="med" len="med"/>
          </a:ln>
          <a:effectLst/>
        </p:spPr>
      </p:cxnSp>
      <p:cxnSp>
        <p:nvCxnSpPr>
          <p:cNvPr id="141" name="Straight Arrow Connector 140"/>
          <p:cNvCxnSpPr/>
          <p:nvPr/>
        </p:nvCxnSpPr>
        <p:spPr bwMode="auto">
          <a:xfrm rot="5400000">
            <a:off x="3390106" y="3237706"/>
            <a:ext cx="1600200" cy="1589"/>
          </a:xfrm>
          <a:prstGeom prst="straightConnector1">
            <a:avLst/>
          </a:prstGeom>
          <a:solidFill>
            <a:schemeClr val="accent1"/>
          </a:solidFill>
          <a:ln w="28575" cap="flat" cmpd="sng" algn="ctr">
            <a:solidFill>
              <a:srgbClr val="FF0000"/>
            </a:solidFill>
            <a:prstDash val="solid"/>
            <a:round/>
            <a:headEnd type="none" w="med" len="med"/>
            <a:tailEnd type="triangle" w="med" len="med"/>
          </a:ln>
          <a:effectLst/>
        </p:spPr>
      </p:cxnSp>
      <p:cxnSp>
        <p:nvCxnSpPr>
          <p:cNvPr id="143" name="Straight Arrow Connector 142"/>
          <p:cNvCxnSpPr/>
          <p:nvPr/>
        </p:nvCxnSpPr>
        <p:spPr bwMode="auto">
          <a:xfrm>
            <a:off x="4495800" y="4570412"/>
            <a:ext cx="533400" cy="1588"/>
          </a:xfrm>
          <a:prstGeom prst="straightConnector1">
            <a:avLst/>
          </a:prstGeom>
          <a:solidFill>
            <a:schemeClr val="accent1"/>
          </a:solidFill>
          <a:ln w="28575" cap="flat" cmpd="sng" algn="ctr">
            <a:solidFill>
              <a:srgbClr val="FF0000"/>
            </a:solidFill>
            <a:prstDash val="solid"/>
            <a:round/>
            <a:headEnd type="none" w="med" len="med"/>
            <a:tailEnd type="triangle" w="med" len="med"/>
          </a:ln>
          <a:effectLst/>
        </p:spPr>
      </p:cxnSp>
      <p:cxnSp>
        <p:nvCxnSpPr>
          <p:cNvPr id="144" name="Straight Arrow Connector 143"/>
          <p:cNvCxnSpPr/>
          <p:nvPr/>
        </p:nvCxnSpPr>
        <p:spPr bwMode="auto">
          <a:xfrm rot="16200000" flipH="1">
            <a:off x="5220098" y="3238896"/>
            <a:ext cx="685006" cy="1"/>
          </a:xfrm>
          <a:prstGeom prst="straightConnector1">
            <a:avLst/>
          </a:prstGeom>
          <a:solidFill>
            <a:schemeClr val="accent1"/>
          </a:solidFill>
          <a:ln w="28575" cap="flat" cmpd="sng" algn="ctr">
            <a:solidFill>
              <a:srgbClr val="FF0000"/>
            </a:solidFill>
            <a:prstDash val="solid"/>
            <a:round/>
            <a:headEnd type="triangle" w="med" len="med"/>
            <a:tailEnd type="none" w="med" len="med"/>
          </a:ln>
          <a:effectLst/>
        </p:spPr>
      </p:cxnSp>
      <p:cxnSp>
        <p:nvCxnSpPr>
          <p:cNvPr id="146" name="Straight Arrow Connector 145"/>
          <p:cNvCxnSpPr/>
          <p:nvPr/>
        </p:nvCxnSpPr>
        <p:spPr bwMode="auto">
          <a:xfrm>
            <a:off x="6248400" y="2209800"/>
            <a:ext cx="533400" cy="1588"/>
          </a:xfrm>
          <a:prstGeom prst="straightConnector1">
            <a:avLst/>
          </a:prstGeom>
          <a:solidFill>
            <a:schemeClr val="accent1"/>
          </a:solidFill>
          <a:ln w="28575" cap="flat" cmpd="sng" algn="ctr">
            <a:solidFill>
              <a:srgbClr val="FF0000"/>
            </a:solidFill>
            <a:prstDash val="solid"/>
            <a:round/>
            <a:headEnd type="none" w="med" len="med"/>
            <a:tailEnd type="triangle" w="med" len="med"/>
          </a:ln>
          <a:effectLst/>
        </p:spPr>
      </p:cxnSp>
      <p:cxnSp>
        <p:nvCxnSpPr>
          <p:cNvPr id="147" name="Straight Arrow Connector 146"/>
          <p:cNvCxnSpPr/>
          <p:nvPr/>
        </p:nvCxnSpPr>
        <p:spPr bwMode="auto">
          <a:xfrm rot="5400000">
            <a:off x="6438105" y="3390106"/>
            <a:ext cx="1600200" cy="1589"/>
          </a:xfrm>
          <a:prstGeom prst="straightConnector1">
            <a:avLst/>
          </a:prstGeom>
          <a:solidFill>
            <a:schemeClr val="accent1"/>
          </a:solidFill>
          <a:ln w="28575" cap="flat" cmpd="sng" algn="ctr">
            <a:solidFill>
              <a:srgbClr val="FF0000"/>
            </a:solidFill>
            <a:prstDash val="solid"/>
            <a:round/>
            <a:headEnd type="none" w="med" len="med"/>
            <a:tailEnd type="triangle" w="med" len="med"/>
          </a:ln>
          <a:effectLst/>
        </p:spPr>
      </p:cxnSp>
      <p:cxnSp>
        <p:nvCxnSpPr>
          <p:cNvPr id="148" name="Straight Arrow Connector 147"/>
          <p:cNvCxnSpPr/>
          <p:nvPr/>
        </p:nvCxnSpPr>
        <p:spPr bwMode="auto">
          <a:xfrm>
            <a:off x="6324600" y="4724400"/>
            <a:ext cx="533400" cy="1588"/>
          </a:xfrm>
          <a:prstGeom prst="straightConnector1">
            <a:avLst/>
          </a:prstGeom>
          <a:solidFill>
            <a:schemeClr val="accent1"/>
          </a:solidFill>
          <a:ln w="28575" cap="flat" cmpd="sng" algn="ctr">
            <a:solidFill>
              <a:srgbClr val="FF0000"/>
            </a:solidFill>
            <a:prstDash val="solid"/>
            <a:round/>
            <a:headEnd type="triangle" w="med" len="med"/>
            <a:tailEnd type="none" w="med" len="med"/>
          </a:ln>
          <a:effectLst/>
        </p:spPr>
      </p:cxn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Modes of Operation</a:t>
            </a:r>
            <a:endParaRPr lang="en-US" dirty="0"/>
          </a:p>
        </p:txBody>
      </p:sp>
      <p:pic>
        <p:nvPicPr>
          <p:cNvPr id="4" name="Picture 5" descr="b"/>
          <p:cNvPicPr>
            <a:picLocks noChangeAspect="1" noChangeArrowheads="1"/>
          </p:cNvPicPr>
          <p:nvPr/>
        </p:nvPicPr>
        <p:blipFill>
          <a:blip r:embed="rId3" cstate="print"/>
          <a:srcRect/>
          <a:stretch>
            <a:fillRect/>
          </a:stretch>
        </p:blipFill>
        <p:spPr bwMode="auto">
          <a:xfrm>
            <a:off x="7209971" y="6283098"/>
            <a:ext cx="1934029" cy="574902"/>
          </a:xfrm>
          <a:prstGeom prst="rect">
            <a:avLst/>
          </a:prstGeom>
          <a:noFill/>
          <a:ln w="9525">
            <a:noFill/>
            <a:miter lim="800000"/>
            <a:headEnd/>
            <a:tailEnd/>
          </a:ln>
        </p:spPr>
      </p:pic>
      <p:pic>
        <p:nvPicPr>
          <p:cNvPr id="5" name="Picture 6" descr="a"/>
          <p:cNvPicPr>
            <a:picLocks noChangeAspect="1" noChangeArrowheads="1"/>
          </p:cNvPicPr>
          <p:nvPr/>
        </p:nvPicPr>
        <p:blipFill>
          <a:blip r:embed="rId4" cstate="print"/>
          <a:srcRect r="4546"/>
          <a:stretch>
            <a:fillRect/>
          </a:stretch>
        </p:blipFill>
        <p:spPr bwMode="auto">
          <a:xfrm>
            <a:off x="0" y="6300788"/>
            <a:ext cx="1981200" cy="557212"/>
          </a:xfrm>
          <a:prstGeom prst="rect">
            <a:avLst/>
          </a:prstGeom>
          <a:noFill/>
          <a:ln w="9525">
            <a:noFill/>
            <a:miter lim="800000"/>
            <a:headEnd/>
            <a:tailEnd/>
          </a:ln>
        </p:spPr>
      </p:pic>
      <p:grpSp>
        <p:nvGrpSpPr>
          <p:cNvPr id="3" name="Group 62"/>
          <p:cNvGrpSpPr/>
          <p:nvPr/>
        </p:nvGrpSpPr>
        <p:grpSpPr>
          <a:xfrm>
            <a:off x="228600" y="1600200"/>
            <a:ext cx="8749066" cy="4724400"/>
            <a:chOff x="430087" y="990600"/>
            <a:chExt cx="7778673" cy="4038600"/>
          </a:xfrm>
        </p:grpSpPr>
        <p:grpSp>
          <p:nvGrpSpPr>
            <p:cNvPr id="6" name="Group 107"/>
            <p:cNvGrpSpPr/>
            <p:nvPr/>
          </p:nvGrpSpPr>
          <p:grpSpPr>
            <a:xfrm>
              <a:off x="430087" y="990600"/>
              <a:ext cx="7778673" cy="4038600"/>
              <a:chOff x="304800" y="762000"/>
              <a:chExt cx="7778673" cy="4038600"/>
            </a:xfrm>
          </p:grpSpPr>
          <p:sp>
            <p:nvSpPr>
              <p:cNvPr id="71" name="Rectangle 70"/>
              <p:cNvSpPr/>
              <p:nvPr/>
            </p:nvSpPr>
            <p:spPr>
              <a:xfrm>
                <a:off x="5943600" y="1295400"/>
                <a:ext cx="914400" cy="190500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p:cNvSpPr/>
              <p:nvPr/>
            </p:nvSpPr>
            <p:spPr>
              <a:xfrm>
                <a:off x="3352800" y="1295400"/>
                <a:ext cx="914400" cy="190500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p:cNvSpPr/>
              <p:nvPr/>
            </p:nvSpPr>
            <p:spPr>
              <a:xfrm>
                <a:off x="1143000" y="1295400"/>
                <a:ext cx="914400" cy="320040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p:cNvSpPr/>
              <p:nvPr/>
            </p:nvSpPr>
            <p:spPr>
              <a:xfrm>
                <a:off x="1143000" y="1066800"/>
                <a:ext cx="914400" cy="3733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p:cNvSpPr/>
              <p:nvPr/>
            </p:nvSpPr>
            <p:spPr>
              <a:xfrm>
                <a:off x="3352800" y="1066800"/>
                <a:ext cx="914400" cy="2438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5943600" y="1066800"/>
                <a:ext cx="914400" cy="2438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7" name="Straight Connector 76"/>
              <p:cNvCxnSpPr/>
              <p:nvPr/>
            </p:nvCxnSpPr>
            <p:spPr>
              <a:xfrm>
                <a:off x="2057400" y="4724400"/>
                <a:ext cx="4572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5400000" flipH="1" flipV="1">
                <a:off x="534194" y="2743200"/>
                <a:ext cx="3961606" cy="79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2514600" y="762000"/>
                <a:ext cx="30480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5372894" y="952500"/>
                <a:ext cx="380206" cy="79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5562600" y="1143000"/>
                <a:ext cx="3810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2667000" y="990600"/>
                <a:ext cx="4572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2895600" y="1219200"/>
                <a:ext cx="4572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4267200" y="3427412"/>
                <a:ext cx="16764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0800000">
                <a:off x="5029200" y="1295400"/>
                <a:ext cx="9144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4038600" y="2286000"/>
                <a:ext cx="19812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5105400" y="4038600"/>
                <a:ext cx="22098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flipH="1" flipV="1">
                <a:off x="5905500" y="2628900"/>
                <a:ext cx="28194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9" name="Straight Arrow Connector 88"/>
              <p:cNvCxnSpPr/>
              <p:nvPr/>
            </p:nvCxnSpPr>
            <p:spPr>
              <a:xfrm>
                <a:off x="381000" y="1219200"/>
                <a:ext cx="762000" cy="158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90" name="TextBox 89"/>
              <p:cNvSpPr txBox="1"/>
              <p:nvPr/>
            </p:nvSpPr>
            <p:spPr>
              <a:xfrm>
                <a:off x="304800" y="892277"/>
                <a:ext cx="729992" cy="263100"/>
              </a:xfrm>
              <a:prstGeom prst="rect">
                <a:avLst/>
              </a:prstGeom>
              <a:noFill/>
            </p:spPr>
            <p:txBody>
              <a:bodyPr wrap="none" rtlCol="0">
                <a:spAutoFit/>
              </a:bodyPr>
              <a:lstStyle/>
              <a:p>
                <a:r>
                  <a:rPr lang="en-US" sz="1400" dirty="0" smtClean="0"/>
                  <a:t>Influent</a:t>
                </a:r>
                <a:endParaRPr lang="en-US" sz="1400" dirty="0"/>
              </a:p>
            </p:txBody>
          </p:sp>
          <p:grpSp>
            <p:nvGrpSpPr>
              <p:cNvPr id="7" name="Group 52"/>
              <p:cNvGrpSpPr/>
              <p:nvPr/>
            </p:nvGrpSpPr>
            <p:grpSpPr>
              <a:xfrm>
                <a:off x="2819400" y="914400"/>
                <a:ext cx="152400" cy="152400"/>
                <a:chOff x="4191000" y="5181600"/>
                <a:chExt cx="304800" cy="304800"/>
              </a:xfrm>
            </p:grpSpPr>
            <p:cxnSp>
              <p:nvCxnSpPr>
                <p:cNvPr id="117" name="Straight Connector 116"/>
                <p:cNvCxnSpPr/>
                <p:nvPr/>
              </p:nvCxnSpPr>
              <p:spPr>
                <a:xfrm rot="16200000" flipH="1">
                  <a:off x="4191000" y="5181600"/>
                  <a:ext cx="304800" cy="30480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rot="5400000" flipH="1" flipV="1">
                  <a:off x="4191000" y="5181600"/>
                  <a:ext cx="304800" cy="30480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9" name="Group 56"/>
              <p:cNvGrpSpPr/>
              <p:nvPr/>
            </p:nvGrpSpPr>
            <p:grpSpPr>
              <a:xfrm>
                <a:off x="4800600" y="1143000"/>
                <a:ext cx="152400" cy="152400"/>
                <a:chOff x="4191000" y="5181600"/>
                <a:chExt cx="304800" cy="304800"/>
              </a:xfrm>
            </p:grpSpPr>
            <p:cxnSp>
              <p:nvCxnSpPr>
                <p:cNvPr id="113" name="Straight Connector 112"/>
                <p:cNvCxnSpPr/>
                <p:nvPr/>
              </p:nvCxnSpPr>
              <p:spPr>
                <a:xfrm rot="16200000" flipH="1">
                  <a:off x="4191000" y="5181600"/>
                  <a:ext cx="304800" cy="30480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rot="5400000" flipH="1" flipV="1">
                  <a:off x="4191000" y="5181600"/>
                  <a:ext cx="304800" cy="30480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10" name="Group 59"/>
              <p:cNvGrpSpPr/>
              <p:nvPr/>
            </p:nvGrpSpPr>
            <p:grpSpPr>
              <a:xfrm>
                <a:off x="5334000" y="1219200"/>
                <a:ext cx="152400" cy="152400"/>
                <a:chOff x="4191000" y="5181600"/>
                <a:chExt cx="304800" cy="304800"/>
              </a:xfrm>
            </p:grpSpPr>
            <p:cxnSp>
              <p:nvCxnSpPr>
                <p:cNvPr id="111" name="Straight Connector 110"/>
                <p:cNvCxnSpPr/>
                <p:nvPr/>
              </p:nvCxnSpPr>
              <p:spPr>
                <a:xfrm rot="16200000" flipH="1">
                  <a:off x="4191000" y="5181600"/>
                  <a:ext cx="304800" cy="30480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rot="5400000" flipH="1" flipV="1">
                  <a:off x="4191000" y="5181600"/>
                  <a:ext cx="304800" cy="30480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11" name="Group 62"/>
              <p:cNvGrpSpPr/>
              <p:nvPr/>
            </p:nvGrpSpPr>
            <p:grpSpPr>
              <a:xfrm>
                <a:off x="4800600" y="3352800"/>
                <a:ext cx="152400" cy="152400"/>
                <a:chOff x="4191000" y="5181600"/>
                <a:chExt cx="304800" cy="304800"/>
              </a:xfrm>
            </p:grpSpPr>
            <p:cxnSp>
              <p:nvCxnSpPr>
                <p:cNvPr id="109" name="Straight Connector 108"/>
                <p:cNvCxnSpPr/>
                <p:nvPr/>
              </p:nvCxnSpPr>
              <p:spPr>
                <a:xfrm rot="16200000" flipH="1">
                  <a:off x="4191000" y="5181600"/>
                  <a:ext cx="304800" cy="30480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rot="5400000" flipH="1" flipV="1">
                  <a:off x="4191000" y="5181600"/>
                  <a:ext cx="304800" cy="30480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grpSp>
          <p:cxnSp>
            <p:nvCxnSpPr>
              <p:cNvPr id="97" name="Straight Connector 96"/>
              <p:cNvCxnSpPr/>
              <p:nvPr/>
            </p:nvCxnSpPr>
            <p:spPr>
              <a:xfrm rot="5400000" flipH="1" flipV="1">
                <a:off x="4799806" y="3733800"/>
                <a:ext cx="610394" cy="79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a:off x="4267200" y="3276600"/>
                <a:ext cx="7620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a:off x="5181600" y="3276600"/>
                <a:ext cx="7620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rot="5400000">
                <a:off x="4153297" y="2247503"/>
                <a:ext cx="2057400" cy="79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rot="10800000">
                <a:off x="4267200" y="1219200"/>
                <a:ext cx="9144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p:nvPr/>
            </p:nvCxnSpPr>
            <p:spPr>
              <a:xfrm>
                <a:off x="7315200" y="1219200"/>
                <a:ext cx="533400" cy="158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03" name="TextBox 102"/>
              <p:cNvSpPr txBox="1"/>
              <p:nvPr/>
            </p:nvSpPr>
            <p:spPr>
              <a:xfrm>
                <a:off x="7350630" y="892277"/>
                <a:ext cx="732843" cy="263100"/>
              </a:xfrm>
              <a:prstGeom prst="rect">
                <a:avLst/>
              </a:prstGeom>
              <a:noFill/>
            </p:spPr>
            <p:txBody>
              <a:bodyPr wrap="none" rtlCol="0">
                <a:spAutoFit/>
              </a:bodyPr>
              <a:lstStyle/>
              <a:p>
                <a:r>
                  <a:rPr lang="en-US" sz="1400" dirty="0" smtClean="0"/>
                  <a:t>Effluent</a:t>
                </a:r>
                <a:endParaRPr lang="en-US" sz="1400" dirty="0"/>
              </a:p>
            </p:txBody>
          </p:sp>
          <p:sp>
            <p:nvSpPr>
              <p:cNvPr id="104" name="TextBox 103"/>
              <p:cNvSpPr txBox="1"/>
              <p:nvPr/>
            </p:nvSpPr>
            <p:spPr>
              <a:xfrm>
                <a:off x="1117780" y="2590800"/>
                <a:ext cx="914806" cy="394649"/>
              </a:xfrm>
              <a:prstGeom prst="rect">
                <a:avLst/>
              </a:prstGeom>
              <a:noFill/>
            </p:spPr>
            <p:txBody>
              <a:bodyPr wrap="square" rtlCol="0">
                <a:spAutoFit/>
              </a:bodyPr>
              <a:lstStyle/>
              <a:p>
                <a:pPr algn="ctr"/>
                <a:r>
                  <a:rPr lang="en-US" sz="1200" dirty="0" smtClean="0"/>
                  <a:t>Roughing Filter</a:t>
                </a:r>
                <a:endParaRPr lang="en-US" sz="1200" dirty="0"/>
              </a:p>
            </p:txBody>
          </p:sp>
          <p:sp>
            <p:nvSpPr>
              <p:cNvPr id="105" name="TextBox 104"/>
              <p:cNvSpPr txBox="1"/>
              <p:nvPr/>
            </p:nvSpPr>
            <p:spPr>
              <a:xfrm>
                <a:off x="3429000" y="2057400"/>
                <a:ext cx="762000" cy="461665"/>
              </a:xfrm>
              <a:prstGeom prst="rect">
                <a:avLst/>
              </a:prstGeom>
              <a:noFill/>
            </p:spPr>
            <p:txBody>
              <a:bodyPr wrap="square" rtlCol="0">
                <a:spAutoFit/>
              </a:bodyPr>
              <a:lstStyle/>
              <a:p>
                <a:pPr algn="ctr"/>
                <a:r>
                  <a:rPr lang="en-US" sz="1200" dirty="0" smtClean="0"/>
                  <a:t>Finishing Filter 1</a:t>
                </a:r>
                <a:endParaRPr lang="en-US" sz="1200" dirty="0"/>
              </a:p>
            </p:txBody>
          </p:sp>
          <p:sp>
            <p:nvSpPr>
              <p:cNvPr id="106" name="TextBox 105"/>
              <p:cNvSpPr txBox="1"/>
              <p:nvPr/>
            </p:nvSpPr>
            <p:spPr>
              <a:xfrm>
                <a:off x="6019800" y="2057400"/>
                <a:ext cx="762000" cy="461665"/>
              </a:xfrm>
              <a:prstGeom prst="rect">
                <a:avLst/>
              </a:prstGeom>
              <a:noFill/>
            </p:spPr>
            <p:txBody>
              <a:bodyPr wrap="square" rtlCol="0">
                <a:spAutoFit/>
              </a:bodyPr>
              <a:lstStyle/>
              <a:p>
                <a:pPr algn="ctr"/>
                <a:r>
                  <a:rPr lang="en-US" sz="1200" dirty="0" smtClean="0"/>
                  <a:t>Finishing Filter 2</a:t>
                </a:r>
                <a:endParaRPr lang="en-US" sz="1200" dirty="0"/>
              </a:p>
            </p:txBody>
          </p:sp>
        </p:grpSp>
        <p:sp>
          <p:nvSpPr>
            <p:cNvPr id="65" name="TextBox 64"/>
            <p:cNvSpPr txBox="1"/>
            <p:nvPr/>
          </p:nvSpPr>
          <p:spPr>
            <a:xfrm>
              <a:off x="3048000" y="1109990"/>
              <a:ext cx="266420" cy="261610"/>
            </a:xfrm>
            <a:prstGeom prst="rect">
              <a:avLst/>
            </a:prstGeom>
            <a:noFill/>
          </p:spPr>
          <p:txBody>
            <a:bodyPr wrap="none" rtlCol="0">
              <a:spAutoFit/>
            </a:bodyPr>
            <a:lstStyle/>
            <a:p>
              <a:r>
                <a:rPr lang="en-US" sz="1100" dirty="0" smtClean="0"/>
                <a:t>A</a:t>
              </a:r>
              <a:endParaRPr lang="en-US" sz="1100" dirty="0"/>
            </a:p>
          </p:txBody>
        </p:sp>
        <p:sp>
          <p:nvSpPr>
            <p:cNvPr id="66" name="TextBox 65"/>
            <p:cNvSpPr txBox="1"/>
            <p:nvPr/>
          </p:nvSpPr>
          <p:spPr>
            <a:xfrm>
              <a:off x="5715000" y="1066800"/>
              <a:ext cx="261610" cy="261610"/>
            </a:xfrm>
            <a:prstGeom prst="rect">
              <a:avLst/>
            </a:prstGeom>
            <a:noFill/>
          </p:spPr>
          <p:txBody>
            <a:bodyPr wrap="none" rtlCol="0">
              <a:spAutoFit/>
            </a:bodyPr>
            <a:lstStyle/>
            <a:p>
              <a:r>
                <a:rPr lang="en-US" sz="1100" dirty="0" smtClean="0"/>
                <a:t>B</a:t>
              </a:r>
              <a:endParaRPr lang="en-US" sz="1100" dirty="0"/>
            </a:p>
          </p:txBody>
        </p:sp>
        <p:sp>
          <p:nvSpPr>
            <p:cNvPr id="67" name="TextBox 66"/>
            <p:cNvSpPr txBox="1"/>
            <p:nvPr/>
          </p:nvSpPr>
          <p:spPr>
            <a:xfrm>
              <a:off x="4757972" y="1219200"/>
              <a:ext cx="260008" cy="261610"/>
            </a:xfrm>
            <a:prstGeom prst="rect">
              <a:avLst/>
            </a:prstGeom>
            <a:noFill/>
          </p:spPr>
          <p:txBody>
            <a:bodyPr wrap="none" rtlCol="0">
              <a:spAutoFit/>
            </a:bodyPr>
            <a:lstStyle/>
            <a:p>
              <a:r>
                <a:rPr lang="en-US" sz="1100" dirty="0" smtClean="0"/>
                <a:t>C</a:t>
              </a:r>
              <a:endParaRPr lang="en-US" sz="1100" dirty="0"/>
            </a:p>
          </p:txBody>
        </p:sp>
        <p:sp>
          <p:nvSpPr>
            <p:cNvPr id="68" name="TextBox 67"/>
            <p:cNvSpPr txBox="1"/>
            <p:nvPr/>
          </p:nvSpPr>
          <p:spPr>
            <a:xfrm>
              <a:off x="5410200" y="1524000"/>
              <a:ext cx="271228" cy="261610"/>
            </a:xfrm>
            <a:prstGeom prst="rect">
              <a:avLst/>
            </a:prstGeom>
            <a:noFill/>
          </p:spPr>
          <p:txBody>
            <a:bodyPr wrap="none" rtlCol="0">
              <a:spAutoFit/>
            </a:bodyPr>
            <a:lstStyle/>
            <a:p>
              <a:r>
                <a:rPr lang="en-US" sz="1100" dirty="0" smtClean="0"/>
                <a:t>D</a:t>
              </a:r>
              <a:endParaRPr lang="en-US" sz="1100" dirty="0"/>
            </a:p>
          </p:txBody>
        </p:sp>
        <p:sp>
          <p:nvSpPr>
            <p:cNvPr id="69" name="TextBox 68"/>
            <p:cNvSpPr txBox="1"/>
            <p:nvPr/>
          </p:nvSpPr>
          <p:spPr>
            <a:xfrm>
              <a:off x="4876800" y="3657600"/>
              <a:ext cx="253596" cy="261610"/>
            </a:xfrm>
            <a:prstGeom prst="rect">
              <a:avLst/>
            </a:prstGeom>
            <a:noFill/>
          </p:spPr>
          <p:txBody>
            <a:bodyPr wrap="none" rtlCol="0">
              <a:spAutoFit/>
            </a:bodyPr>
            <a:lstStyle/>
            <a:p>
              <a:r>
                <a:rPr lang="en-US" sz="1100" dirty="0" smtClean="0"/>
                <a:t>E</a:t>
              </a:r>
              <a:endParaRPr lang="en-US" sz="1100" dirty="0"/>
            </a:p>
          </p:txBody>
        </p:sp>
        <p:sp>
          <p:nvSpPr>
            <p:cNvPr id="70" name="TextBox 69"/>
            <p:cNvSpPr txBox="1"/>
            <p:nvPr/>
          </p:nvSpPr>
          <p:spPr>
            <a:xfrm>
              <a:off x="5334000" y="3657600"/>
              <a:ext cx="248786" cy="261610"/>
            </a:xfrm>
            <a:prstGeom prst="rect">
              <a:avLst/>
            </a:prstGeom>
            <a:noFill/>
          </p:spPr>
          <p:txBody>
            <a:bodyPr wrap="none" rtlCol="0">
              <a:spAutoFit/>
            </a:bodyPr>
            <a:lstStyle/>
            <a:p>
              <a:r>
                <a:rPr lang="en-US" sz="1100" dirty="0" smtClean="0"/>
                <a:t>F</a:t>
              </a:r>
              <a:endParaRPr lang="en-US" sz="1100" dirty="0"/>
            </a:p>
          </p:txBody>
        </p:sp>
      </p:grpSp>
      <p:cxnSp>
        <p:nvCxnSpPr>
          <p:cNvPr id="62" name="Straight Connector 61"/>
          <p:cNvCxnSpPr/>
          <p:nvPr/>
        </p:nvCxnSpPr>
        <p:spPr bwMode="auto">
          <a:xfrm rot="5400000">
            <a:off x="-152400" y="4419600"/>
            <a:ext cx="3657600" cy="1588"/>
          </a:xfrm>
          <a:prstGeom prst="line">
            <a:avLst/>
          </a:prstGeom>
          <a:solidFill>
            <a:schemeClr val="accent1"/>
          </a:solidFill>
          <a:ln w="28575" cap="flat" cmpd="sng" algn="ctr">
            <a:solidFill>
              <a:srgbClr val="FF0000"/>
            </a:solidFill>
            <a:prstDash val="solid"/>
            <a:round/>
            <a:headEnd type="none" w="lg" len="med"/>
            <a:tailEnd type="none" w="lg" len="med"/>
          </a:ln>
          <a:effectLst/>
        </p:spPr>
      </p:cxnSp>
      <p:cxnSp>
        <p:nvCxnSpPr>
          <p:cNvPr id="64" name="Straight Connector 63"/>
          <p:cNvCxnSpPr/>
          <p:nvPr/>
        </p:nvCxnSpPr>
        <p:spPr bwMode="auto">
          <a:xfrm>
            <a:off x="1676400" y="6248400"/>
            <a:ext cx="1066800" cy="1588"/>
          </a:xfrm>
          <a:prstGeom prst="line">
            <a:avLst/>
          </a:prstGeom>
          <a:solidFill>
            <a:schemeClr val="accent1"/>
          </a:solidFill>
          <a:ln w="28575" cap="flat" cmpd="sng" algn="ctr">
            <a:solidFill>
              <a:srgbClr val="FF0000"/>
            </a:solidFill>
            <a:prstDash val="solid"/>
            <a:round/>
            <a:headEnd type="none" w="lg" len="med"/>
            <a:tailEnd type="none" w="lg" len="med"/>
          </a:ln>
          <a:effectLst/>
        </p:spPr>
      </p:cxnSp>
      <p:cxnSp>
        <p:nvCxnSpPr>
          <p:cNvPr id="92" name="Straight Connector 91"/>
          <p:cNvCxnSpPr/>
          <p:nvPr/>
        </p:nvCxnSpPr>
        <p:spPr bwMode="auto">
          <a:xfrm rot="5400000" flipH="1" flipV="1">
            <a:off x="419100" y="3924300"/>
            <a:ext cx="4648200" cy="1588"/>
          </a:xfrm>
          <a:prstGeom prst="line">
            <a:avLst/>
          </a:prstGeom>
          <a:solidFill>
            <a:schemeClr val="accent1"/>
          </a:solidFill>
          <a:ln w="28575" cap="flat" cmpd="sng" algn="ctr">
            <a:solidFill>
              <a:srgbClr val="FF0000"/>
            </a:solidFill>
            <a:prstDash val="solid"/>
            <a:round/>
            <a:headEnd type="none" w="lg" len="med"/>
            <a:tailEnd type="none" w="lg" len="med"/>
          </a:ln>
          <a:effectLst/>
        </p:spPr>
      </p:cxnSp>
      <p:cxnSp>
        <p:nvCxnSpPr>
          <p:cNvPr id="94" name="Straight Connector 93"/>
          <p:cNvCxnSpPr/>
          <p:nvPr/>
        </p:nvCxnSpPr>
        <p:spPr bwMode="auto">
          <a:xfrm>
            <a:off x="2743200" y="1600200"/>
            <a:ext cx="3429000" cy="1588"/>
          </a:xfrm>
          <a:prstGeom prst="line">
            <a:avLst/>
          </a:prstGeom>
          <a:solidFill>
            <a:schemeClr val="accent1"/>
          </a:solidFill>
          <a:ln w="28575" cap="flat" cmpd="sng" algn="ctr">
            <a:solidFill>
              <a:srgbClr val="FF0000"/>
            </a:solidFill>
            <a:prstDash val="solid"/>
            <a:round/>
            <a:headEnd type="none" w="lg" len="med"/>
            <a:tailEnd type="none" w="lg" len="med"/>
          </a:ln>
          <a:effectLst/>
        </p:spPr>
      </p:cxnSp>
      <p:cxnSp>
        <p:nvCxnSpPr>
          <p:cNvPr id="128" name="Straight Connector 127"/>
          <p:cNvCxnSpPr/>
          <p:nvPr/>
        </p:nvCxnSpPr>
        <p:spPr bwMode="auto">
          <a:xfrm>
            <a:off x="6172200" y="2057400"/>
            <a:ext cx="1066800" cy="1588"/>
          </a:xfrm>
          <a:prstGeom prst="line">
            <a:avLst/>
          </a:prstGeom>
          <a:solidFill>
            <a:schemeClr val="accent1"/>
          </a:solidFill>
          <a:ln w="28575" cap="flat" cmpd="sng" algn="ctr">
            <a:solidFill>
              <a:srgbClr val="FF0000"/>
            </a:solidFill>
            <a:prstDash val="solid"/>
            <a:round/>
            <a:headEnd type="none" w="lg" len="med"/>
            <a:tailEnd type="none" w="lg" len="med"/>
          </a:ln>
          <a:effectLst/>
        </p:spPr>
      </p:cxnSp>
      <p:cxnSp>
        <p:nvCxnSpPr>
          <p:cNvPr id="130" name="Straight Connector 129"/>
          <p:cNvCxnSpPr/>
          <p:nvPr/>
        </p:nvCxnSpPr>
        <p:spPr bwMode="auto">
          <a:xfrm rot="5400000">
            <a:off x="5904706" y="3390900"/>
            <a:ext cx="2667794" cy="794"/>
          </a:xfrm>
          <a:prstGeom prst="line">
            <a:avLst/>
          </a:prstGeom>
          <a:solidFill>
            <a:schemeClr val="accent1"/>
          </a:solidFill>
          <a:ln w="28575" cap="flat" cmpd="sng" algn="ctr">
            <a:solidFill>
              <a:srgbClr val="FF0000"/>
            </a:solidFill>
            <a:prstDash val="solid"/>
            <a:round/>
            <a:headEnd type="none" w="lg" len="med"/>
            <a:tailEnd type="none" w="lg" len="med"/>
          </a:ln>
          <a:effectLst/>
        </p:spPr>
      </p:cxnSp>
      <p:cxnSp>
        <p:nvCxnSpPr>
          <p:cNvPr id="132" name="Straight Connector 131"/>
          <p:cNvCxnSpPr/>
          <p:nvPr/>
        </p:nvCxnSpPr>
        <p:spPr bwMode="auto">
          <a:xfrm rot="10800000">
            <a:off x="5638800" y="4724400"/>
            <a:ext cx="1600200" cy="1588"/>
          </a:xfrm>
          <a:prstGeom prst="line">
            <a:avLst/>
          </a:prstGeom>
          <a:solidFill>
            <a:schemeClr val="accent1"/>
          </a:solidFill>
          <a:ln w="28575" cap="flat" cmpd="sng" algn="ctr">
            <a:solidFill>
              <a:srgbClr val="FF0000"/>
            </a:solidFill>
            <a:prstDash val="solid"/>
            <a:round/>
            <a:headEnd type="none" w="lg" len="med"/>
            <a:tailEnd type="none" w="lg" len="med"/>
          </a:ln>
          <a:effectLst/>
        </p:spPr>
      </p:cxnSp>
      <p:cxnSp>
        <p:nvCxnSpPr>
          <p:cNvPr id="134" name="Straight Connector 133"/>
          <p:cNvCxnSpPr/>
          <p:nvPr/>
        </p:nvCxnSpPr>
        <p:spPr bwMode="auto">
          <a:xfrm rot="5400000">
            <a:off x="5372100" y="4991100"/>
            <a:ext cx="533400" cy="1588"/>
          </a:xfrm>
          <a:prstGeom prst="line">
            <a:avLst/>
          </a:prstGeom>
          <a:solidFill>
            <a:schemeClr val="accent1"/>
          </a:solidFill>
          <a:ln w="28575" cap="flat" cmpd="sng" algn="ctr">
            <a:solidFill>
              <a:srgbClr val="FF0000"/>
            </a:solidFill>
            <a:prstDash val="solid"/>
            <a:round/>
            <a:headEnd type="none" w="med" len="med"/>
            <a:tailEnd type="triangle" w="med" len="med"/>
          </a:ln>
          <a:effectLst/>
        </p:spPr>
      </p:cxnSp>
      <p:cxnSp>
        <p:nvCxnSpPr>
          <p:cNvPr id="139" name="Straight Arrow Connector 138"/>
          <p:cNvCxnSpPr/>
          <p:nvPr/>
        </p:nvCxnSpPr>
        <p:spPr bwMode="auto">
          <a:xfrm rot="5400000">
            <a:off x="533400" y="3733800"/>
            <a:ext cx="2286000" cy="1588"/>
          </a:xfrm>
          <a:prstGeom prst="straightConnector1">
            <a:avLst/>
          </a:prstGeom>
          <a:solidFill>
            <a:schemeClr val="accent1"/>
          </a:solidFill>
          <a:ln w="28575" cap="flat" cmpd="sng" algn="ctr">
            <a:solidFill>
              <a:srgbClr val="FF0000"/>
            </a:solidFill>
            <a:prstDash val="solid"/>
            <a:round/>
            <a:headEnd type="none" w="med" len="med"/>
            <a:tailEnd type="triangle" w="med" len="med"/>
          </a:ln>
          <a:effectLst/>
        </p:spPr>
      </p:cxnSp>
      <p:cxnSp>
        <p:nvCxnSpPr>
          <p:cNvPr id="140" name="Straight Arrow Connector 139"/>
          <p:cNvCxnSpPr/>
          <p:nvPr/>
        </p:nvCxnSpPr>
        <p:spPr bwMode="auto">
          <a:xfrm>
            <a:off x="1905000" y="6248400"/>
            <a:ext cx="533400" cy="1588"/>
          </a:xfrm>
          <a:prstGeom prst="straightConnector1">
            <a:avLst/>
          </a:prstGeom>
          <a:solidFill>
            <a:schemeClr val="accent1"/>
          </a:solidFill>
          <a:ln w="28575" cap="flat" cmpd="sng" algn="ctr">
            <a:solidFill>
              <a:srgbClr val="FF0000"/>
            </a:solidFill>
            <a:prstDash val="solid"/>
            <a:round/>
            <a:headEnd type="none" w="med" len="med"/>
            <a:tailEnd type="triangle" w="med" len="med"/>
          </a:ln>
          <a:effectLst/>
        </p:spPr>
      </p:cxnSp>
      <p:cxnSp>
        <p:nvCxnSpPr>
          <p:cNvPr id="141" name="Straight Arrow Connector 140"/>
          <p:cNvCxnSpPr/>
          <p:nvPr/>
        </p:nvCxnSpPr>
        <p:spPr bwMode="auto">
          <a:xfrm rot="5400000">
            <a:off x="1599405" y="3886200"/>
            <a:ext cx="2286000" cy="1588"/>
          </a:xfrm>
          <a:prstGeom prst="straightConnector1">
            <a:avLst/>
          </a:prstGeom>
          <a:solidFill>
            <a:schemeClr val="accent1"/>
          </a:solidFill>
          <a:ln w="28575" cap="flat" cmpd="sng" algn="ctr">
            <a:solidFill>
              <a:srgbClr val="FF0000"/>
            </a:solidFill>
            <a:prstDash val="solid"/>
            <a:round/>
            <a:headEnd type="triangle" w="med" len="med"/>
            <a:tailEnd type="none" w="med" len="med"/>
          </a:ln>
          <a:effectLst/>
        </p:spPr>
      </p:cxnSp>
      <p:cxnSp>
        <p:nvCxnSpPr>
          <p:cNvPr id="146" name="Straight Arrow Connector 145"/>
          <p:cNvCxnSpPr/>
          <p:nvPr/>
        </p:nvCxnSpPr>
        <p:spPr bwMode="auto">
          <a:xfrm rot="5400000">
            <a:off x="6438105" y="3390106"/>
            <a:ext cx="1600200" cy="1589"/>
          </a:xfrm>
          <a:prstGeom prst="straightConnector1">
            <a:avLst/>
          </a:prstGeom>
          <a:solidFill>
            <a:schemeClr val="accent1"/>
          </a:solidFill>
          <a:ln w="28575" cap="flat" cmpd="sng" algn="ctr">
            <a:solidFill>
              <a:srgbClr val="FF0000"/>
            </a:solidFill>
            <a:prstDash val="solid"/>
            <a:round/>
            <a:headEnd type="none" w="med" len="med"/>
            <a:tailEnd type="triangle" w="med" len="med"/>
          </a:ln>
          <a:effectLst/>
        </p:spPr>
      </p:cxnSp>
      <p:cxnSp>
        <p:nvCxnSpPr>
          <p:cNvPr id="147" name="Straight Arrow Connector 146"/>
          <p:cNvCxnSpPr/>
          <p:nvPr/>
        </p:nvCxnSpPr>
        <p:spPr bwMode="auto">
          <a:xfrm>
            <a:off x="6324600" y="4724400"/>
            <a:ext cx="533400" cy="1588"/>
          </a:xfrm>
          <a:prstGeom prst="straightConnector1">
            <a:avLst/>
          </a:prstGeom>
          <a:solidFill>
            <a:schemeClr val="accent1"/>
          </a:solidFill>
          <a:ln w="28575" cap="flat" cmpd="sng" algn="ctr">
            <a:solidFill>
              <a:srgbClr val="FF0000"/>
            </a:solidFill>
            <a:prstDash val="solid"/>
            <a:round/>
            <a:headEnd type="triangle" w="med" len="med"/>
            <a:tailEnd type="none" w="med" len="med"/>
          </a:ln>
          <a:effectLst/>
        </p:spPr>
      </p:cxnSp>
      <p:cxnSp>
        <p:nvCxnSpPr>
          <p:cNvPr id="150" name="Straight Connector 149"/>
          <p:cNvCxnSpPr/>
          <p:nvPr/>
        </p:nvCxnSpPr>
        <p:spPr bwMode="auto">
          <a:xfrm rot="5400000">
            <a:off x="5943600" y="1828800"/>
            <a:ext cx="457200" cy="1588"/>
          </a:xfrm>
          <a:prstGeom prst="line">
            <a:avLst/>
          </a:prstGeom>
          <a:solidFill>
            <a:schemeClr val="accent1"/>
          </a:solidFill>
          <a:ln w="28575" cap="flat" cmpd="sng" algn="ctr">
            <a:solidFill>
              <a:srgbClr val="FF0000"/>
            </a:solidFill>
            <a:prstDash val="solid"/>
            <a:round/>
            <a:headEnd type="none" w="med" len="med"/>
            <a:tailEnd type="triangle" w="med" len="med"/>
          </a:ln>
          <a:effectLst/>
        </p:spPr>
      </p:cxn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Modes of Operation</a:t>
            </a:r>
            <a:endParaRPr lang="en-US" dirty="0"/>
          </a:p>
        </p:txBody>
      </p:sp>
      <p:pic>
        <p:nvPicPr>
          <p:cNvPr id="4" name="Picture 5" descr="b"/>
          <p:cNvPicPr>
            <a:picLocks noChangeAspect="1" noChangeArrowheads="1"/>
          </p:cNvPicPr>
          <p:nvPr/>
        </p:nvPicPr>
        <p:blipFill>
          <a:blip r:embed="rId3" cstate="print"/>
          <a:srcRect/>
          <a:stretch>
            <a:fillRect/>
          </a:stretch>
        </p:blipFill>
        <p:spPr bwMode="auto">
          <a:xfrm>
            <a:off x="7209971" y="6283098"/>
            <a:ext cx="1934029" cy="574902"/>
          </a:xfrm>
          <a:prstGeom prst="rect">
            <a:avLst/>
          </a:prstGeom>
          <a:noFill/>
          <a:ln w="9525">
            <a:noFill/>
            <a:miter lim="800000"/>
            <a:headEnd/>
            <a:tailEnd/>
          </a:ln>
        </p:spPr>
      </p:pic>
      <p:pic>
        <p:nvPicPr>
          <p:cNvPr id="5" name="Picture 6" descr="a"/>
          <p:cNvPicPr>
            <a:picLocks noChangeAspect="1" noChangeArrowheads="1"/>
          </p:cNvPicPr>
          <p:nvPr/>
        </p:nvPicPr>
        <p:blipFill>
          <a:blip r:embed="rId4" cstate="print"/>
          <a:srcRect r="4546"/>
          <a:stretch>
            <a:fillRect/>
          </a:stretch>
        </p:blipFill>
        <p:spPr bwMode="auto">
          <a:xfrm>
            <a:off x="0" y="6300788"/>
            <a:ext cx="1981200" cy="557212"/>
          </a:xfrm>
          <a:prstGeom prst="rect">
            <a:avLst/>
          </a:prstGeom>
          <a:noFill/>
          <a:ln w="9525">
            <a:noFill/>
            <a:miter lim="800000"/>
            <a:headEnd/>
            <a:tailEnd/>
          </a:ln>
        </p:spPr>
      </p:pic>
      <p:grpSp>
        <p:nvGrpSpPr>
          <p:cNvPr id="3" name="Group 62"/>
          <p:cNvGrpSpPr/>
          <p:nvPr/>
        </p:nvGrpSpPr>
        <p:grpSpPr>
          <a:xfrm>
            <a:off x="228600" y="1600200"/>
            <a:ext cx="8749066" cy="4724400"/>
            <a:chOff x="430087" y="990600"/>
            <a:chExt cx="7778673" cy="4038600"/>
          </a:xfrm>
        </p:grpSpPr>
        <p:grpSp>
          <p:nvGrpSpPr>
            <p:cNvPr id="6" name="Group 107"/>
            <p:cNvGrpSpPr/>
            <p:nvPr/>
          </p:nvGrpSpPr>
          <p:grpSpPr>
            <a:xfrm>
              <a:off x="430087" y="990600"/>
              <a:ext cx="7778673" cy="4038600"/>
              <a:chOff x="304800" y="762000"/>
              <a:chExt cx="7778673" cy="4038600"/>
            </a:xfrm>
          </p:grpSpPr>
          <p:sp>
            <p:nvSpPr>
              <p:cNvPr id="71" name="Rectangle 70"/>
              <p:cNvSpPr/>
              <p:nvPr/>
            </p:nvSpPr>
            <p:spPr>
              <a:xfrm>
                <a:off x="5943600" y="1295400"/>
                <a:ext cx="914400" cy="190500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p:cNvSpPr/>
              <p:nvPr/>
            </p:nvSpPr>
            <p:spPr>
              <a:xfrm>
                <a:off x="3352800" y="1295400"/>
                <a:ext cx="914400" cy="190500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p:cNvSpPr/>
              <p:nvPr/>
            </p:nvSpPr>
            <p:spPr>
              <a:xfrm>
                <a:off x="1143000" y="1295400"/>
                <a:ext cx="914400" cy="320040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p:cNvSpPr/>
              <p:nvPr/>
            </p:nvSpPr>
            <p:spPr>
              <a:xfrm>
                <a:off x="1143000" y="1066800"/>
                <a:ext cx="914400" cy="3733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p:cNvSpPr/>
              <p:nvPr/>
            </p:nvSpPr>
            <p:spPr>
              <a:xfrm>
                <a:off x="3352800" y="1066800"/>
                <a:ext cx="914400" cy="2438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5943600" y="1066800"/>
                <a:ext cx="914400" cy="2438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7" name="Straight Connector 76"/>
              <p:cNvCxnSpPr/>
              <p:nvPr/>
            </p:nvCxnSpPr>
            <p:spPr>
              <a:xfrm>
                <a:off x="2057400" y="4724400"/>
                <a:ext cx="4572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5400000" flipH="1" flipV="1">
                <a:off x="534194" y="2743200"/>
                <a:ext cx="3961606" cy="79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2514600" y="762000"/>
                <a:ext cx="30480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5372894" y="952500"/>
                <a:ext cx="380206" cy="79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5562600" y="1143000"/>
                <a:ext cx="3810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2667000" y="990600"/>
                <a:ext cx="4572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2895600" y="1219200"/>
                <a:ext cx="4572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4267200" y="3427412"/>
                <a:ext cx="16764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0800000">
                <a:off x="5029200" y="1295400"/>
                <a:ext cx="9144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4038600" y="2286000"/>
                <a:ext cx="19812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5105400" y="4038600"/>
                <a:ext cx="22098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flipH="1" flipV="1">
                <a:off x="5905500" y="2628900"/>
                <a:ext cx="28194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9" name="Straight Arrow Connector 88"/>
              <p:cNvCxnSpPr/>
              <p:nvPr/>
            </p:nvCxnSpPr>
            <p:spPr>
              <a:xfrm>
                <a:off x="381000" y="1219200"/>
                <a:ext cx="762000" cy="158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90" name="TextBox 89"/>
              <p:cNvSpPr txBox="1"/>
              <p:nvPr/>
            </p:nvSpPr>
            <p:spPr>
              <a:xfrm>
                <a:off x="304800" y="892277"/>
                <a:ext cx="729992" cy="263100"/>
              </a:xfrm>
              <a:prstGeom prst="rect">
                <a:avLst/>
              </a:prstGeom>
              <a:noFill/>
            </p:spPr>
            <p:txBody>
              <a:bodyPr wrap="none" rtlCol="0">
                <a:spAutoFit/>
              </a:bodyPr>
              <a:lstStyle/>
              <a:p>
                <a:r>
                  <a:rPr lang="en-US" sz="1400" dirty="0" smtClean="0"/>
                  <a:t>Influent</a:t>
                </a:r>
                <a:endParaRPr lang="en-US" sz="1400" dirty="0"/>
              </a:p>
            </p:txBody>
          </p:sp>
          <p:grpSp>
            <p:nvGrpSpPr>
              <p:cNvPr id="7" name="Group 52"/>
              <p:cNvGrpSpPr/>
              <p:nvPr/>
            </p:nvGrpSpPr>
            <p:grpSpPr>
              <a:xfrm>
                <a:off x="2819400" y="914400"/>
                <a:ext cx="152400" cy="152400"/>
                <a:chOff x="4191000" y="5181600"/>
                <a:chExt cx="304800" cy="304800"/>
              </a:xfrm>
            </p:grpSpPr>
            <p:cxnSp>
              <p:nvCxnSpPr>
                <p:cNvPr id="117" name="Straight Connector 116"/>
                <p:cNvCxnSpPr/>
                <p:nvPr/>
              </p:nvCxnSpPr>
              <p:spPr>
                <a:xfrm rot="16200000" flipH="1">
                  <a:off x="4191000" y="5181600"/>
                  <a:ext cx="304800" cy="30480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rot="5400000" flipH="1" flipV="1">
                  <a:off x="4191000" y="5181600"/>
                  <a:ext cx="304800" cy="30480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10" name="Group 59"/>
              <p:cNvGrpSpPr/>
              <p:nvPr/>
            </p:nvGrpSpPr>
            <p:grpSpPr>
              <a:xfrm>
                <a:off x="5334000" y="1219200"/>
                <a:ext cx="152400" cy="152400"/>
                <a:chOff x="4191000" y="5181600"/>
                <a:chExt cx="304800" cy="304800"/>
              </a:xfrm>
            </p:grpSpPr>
            <p:cxnSp>
              <p:nvCxnSpPr>
                <p:cNvPr id="111" name="Straight Connector 110"/>
                <p:cNvCxnSpPr/>
                <p:nvPr/>
              </p:nvCxnSpPr>
              <p:spPr>
                <a:xfrm rot="16200000" flipH="1">
                  <a:off x="4191000" y="5181600"/>
                  <a:ext cx="304800" cy="30480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rot="5400000" flipH="1" flipV="1">
                  <a:off x="4191000" y="5181600"/>
                  <a:ext cx="304800" cy="30480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12" name="Group 65"/>
              <p:cNvGrpSpPr/>
              <p:nvPr/>
            </p:nvGrpSpPr>
            <p:grpSpPr>
              <a:xfrm>
                <a:off x="5257800" y="3352800"/>
                <a:ext cx="152400" cy="152400"/>
                <a:chOff x="4191000" y="5181600"/>
                <a:chExt cx="304800" cy="304800"/>
              </a:xfrm>
            </p:grpSpPr>
            <p:cxnSp>
              <p:nvCxnSpPr>
                <p:cNvPr id="107" name="Straight Connector 106"/>
                <p:cNvCxnSpPr/>
                <p:nvPr/>
              </p:nvCxnSpPr>
              <p:spPr>
                <a:xfrm rot="16200000" flipH="1">
                  <a:off x="4191000" y="5181600"/>
                  <a:ext cx="304800" cy="30480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5400000" flipH="1" flipV="1">
                  <a:off x="4191000" y="5181600"/>
                  <a:ext cx="304800" cy="30480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grpSp>
          <p:cxnSp>
            <p:nvCxnSpPr>
              <p:cNvPr id="97" name="Straight Connector 96"/>
              <p:cNvCxnSpPr/>
              <p:nvPr/>
            </p:nvCxnSpPr>
            <p:spPr>
              <a:xfrm rot="5400000" flipH="1" flipV="1">
                <a:off x="4799806" y="3733800"/>
                <a:ext cx="610394" cy="79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a:off x="4267200" y="3276600"/>
                <a:ext cx="7620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a:off x="5181600" y="3276600"/>
                <a:ext cx="7620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rot="5400000">
                <a:off x="4153297" y="2247503"/>
                <a:ext cx="2057400" cy="79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rot="10800000">
                <a:off x="4267200" y="1219200"/>
                <a:ext cx="9144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p:nvPr/>
            </p:nvCxnSpPr>
            <p:spPr>
              <a:xfrm>
                <a:off x="7315200" y="1219200"/>
                <a:ext cx="533400" cy="158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03" name="TextBox 102"/>
              <p:cNvSpPr txBox="1"/>
              <p:nvPr/>
            </p:nvSpPr>
            <p:spPr>
              <a:xfrm>
                <a:off x="7350630" y="892277"/>
                <a:ext cx="732843" cy="263100"/>
              </a:xfrm>
              <a:prstGeom prst="rect">
                <a:avLst/>
              </a:prstGeom>
              <a:noFill/>
            </p:spPr>
            <p:txBody>
              <a:bodyPr wrap="none" rtlCol="0">
                <a:spAutoFit/>
              </a:bodyPr>
              <a:lstStyle/>
              <a:p>
                <a:r>
                  <a:rPr lang="en-US" sz="1400" dirty="0" smtClean="0"/>
                  <a:t>Effluent</a:t>
                </a:r>
                <a:endParaRPr lang="en-US" sz="1400" dirty="0"/>
              </a:p>
            </p:txBody>
          </p:sp>
          <p:sp>
            <p:nvSpPr>
              <p:cNvPr id="104" name="TextBox 103"/>
              <p:cNvSpPr txBox="1"/>
              <p:nvPr/>
            </p:nvSpPr>
            <p:spPr>
              <a:xfrm>
                <a:off x="1117780" y="2590800"/>
                <a:ext cx="914806" cy="394649"/>
              </a:xfrm>
              <a:prstGeom prst="rect">
                <a:avLst/>
              </a:prstGeom>
              <a:noFill/>
            </p:spPr>
            <p:txBody>
              <a:bodyPr wrap="square" rtlCol="0">
                <a:spAutoFit/>
              </a:bodyPr>
              <a:lstStyle/>
              <a:p>
                <a:pPr algn="ctr"/>
                <a:r>
                  <a:rPr lang="en-US" sz="1200" dirty="0" smtClean="0"/>
                  <a:t>Roughing Filter</a:t>
                </a:r>
                <a:endParaRPr lang="en-US" sz="1200" dirty="0"/>
              </a:p>
            </p:txBody>
          </p:sp>
          <p:sp>
            <p:nvSpPr>
              <p:cNvPr id="105" name="TextBox 104"/>
              <p:cNvSpPr txBox="1"/>
              <p:nvPr/>
            </p:nvSpPr>
            <p:spPr>
              <a:xfrm>
                <a:off x="3429000" y="2057400"/>
                <a:ext cx="762000" cy="461665"/>
              </a:xfrm>
              <a:prstGeom prst="rect">
                <a:avLst/>
              </a:prstGeom>
              <a:noFill/>
            </p:spPr>
            <p:txBody>
              <a:bodyPr wrap="square" rtlCol="0">
                <a:spAutoFit/>
              </a:bodyPr>
              <a:lstStyle/>
              <a:p>
                <a:pPr algn="ctr"/>
                <a:r>
                  <a:rPr lang="en-US" sz="1200" dirty="0" smtClean="0"/>
                  <a:t>Finishing Filter 1</a:t>
                </a:r>
                <a:endParaRPr lang="en-US" sz="1200" dirty="0"/>
              </a:p>
            </p:txBody>
          </p:sp>
          <p:sp>
            <p:nvSpPr>
              <p:cNvPr id="106" name="TextBox 105"/>
              <p:cNvSpPr txBox="1"/>
              <p:nvPr/>
            </p:nvSpPr>
            <p:spPr>
              <a:xfrm>
                <a:off x="6019800" y="2057400"/>
                <a:ext cx="762000" cy="461665"/>
              </a:xfrm>
              <a:prstGeom prst="rect">
                <a:avLst/>
              </a:prstGeom>
              <a:noFill/>
            </p:spPr>
            <p:txBody>
              <a:bodyPr wrap="square" rtlCol="0">
                <a:spAutoFit/>
              </a:bodyPr>
              <a:lstStyle/>
              <a:p>
                <a:pPr algn="ctr"/>
                <a:r>
                  <a:rPr lang="en-US" sz="1200" dirty="0" smtClean="0"/>
                  <a:t>Finishing Filter 2</a:t>
                </a:r>
                <a:endParaRPr lang="en-US" sz="1200" dirty="0"/>
              </a:p>
            </p:txBody>
          </p:sp>
        </p:grpSp>
        <p:sp>
          <p:nvSpPr>
            <p:cNvPr id="65" name="TextBox 64"/>
            <p:cNvSpPr txBox="1"/>
            <p:nvPr/>
          </p:nvSpPr>
          <p:spPr>
            <a:xfrm>
              <a:off x="3048000" y="1109990"/>
              <a:ext cx="266420" cy="261610"/>
            </a:xfrm>
            <a:prstGeom prst="rect">
              <a:avLst/>
            </a:prstGeom>
            <a:noFill/>
          </p:spPr>
          <p:txBody>
            <a:bodyPr wrap="none" rtlCol="0">
              <a:spAutoFit/>
            </a:bodyPr>
            <a:lstStyle/>
            <a:p>
              <a:r>
                <a:rPr lang="en-US" sz="1100" dirty="0" smtClean="0"/>
                <a:t>A</a:t>
              </a:r>
              <a:endParaRPr lang="en-US" sz="1100" dirty="0"/>
            </a:p>
          </p:txBody>
        </p:sp>
        <p:sp>
          <p:nvSpPr>
            <p:cNvPr id="66" name="TextBox 65"/>
            <p:cNvSpPr txBox="1"/>
            <p:nvPr/>
          </p:nvSpPr>
          <p:spPr>
            <a:xfrm>
              <a:off x="5715000" y="1066800"/>
              <a:ext cx="261610" cy="261610"/>
            </a:xfrm>
            <a:prstGeom prst="rect">
              <a:avLst/>
            </a:prstGeom>
            <a:noFill/>
          </p:spPr>
          <p:txBody>
            <a:bodyPr wrap="none" rtlCol="0">
              <a:spAutoFit/>
            </a:bodyPr>
            <a:lstStyle/>
            <a:p>
              <a:r>
                <a:rPr lang="en-US" sz="1100" dirty="0" smtClean="0"/>
                <a:t>B</a:t>
              </a:r>
              <a:endParaRPr lang="en-US" sz="1100" dirty="0"/>
            </a:p>
          </p:txBody>
        </p:sp>
        <p:sp>
          <p:nvSpPr>
            <p:cNvPr id="67" name="TextBox 66"/>
            <p:cNvSpPr txBox="1"/>
            <p:nvPr/>
          </p:nvSpPr>
          <p:spPr>
            <a:xfrm>
              <a:off x="4757972" y="1219200"/>
              <a:ext cx="260008" cy="261610"/>
            </a:xfrm>
            <a:prstGeom prst="rect">
              <a:avLst/>
            </a:prstGeom>
            <a:noFill/>
          </p:spPr>
          <p:txBody>
            <a:bodyPr wrap="none" rtlCol="0">
              <a:spAutoFit/>
            </a:bodyPr>
            <a:lstStyle/>
            <a:p>
              <a:r>
                <a:rPr lang="en-US" sz="1100" dirty="0" smtClean="0"/>
                <a:t>C</a:t>
              </a:r>
              <a:endParaRPr lang="en-US" sz="1100" dirty="0"/>
            </a:p>
          </p:txBody>
        </p:sp>
        <p:sp>
          <p:nvSpPr>
            <p:cNvPr id="68" name="TextBox 67"/>
            <p:cNvSpPr txBox="1"/>
            <p:nvPr/>
          </p:nvSpPr>
          <p:spPr>
            <a:xfrm>
              <a:off x="5410200" y="1524000"/>
              <a:ext cx="271228" cy="261610"/>
            </a:xfrm>
            <a:prstGeom prst="rect">
              <a:avLst/>
            </a:prstGeom>
            <a:noFill/>
          </p:spPr>
          <p:txBody>
            <a:bodyPr wrap="none" rtlCol="0">
              <a:spAutoFit/>
            </a:bodyPr>
            <a:lstStyle/>
            <a:p>
              <a:r>
                <a:rPr lang="en-US" sz="1100" dirty="0" smtClean="0"/>
                <a:t>D</a:t>
              </a:r>
              <a:endParaRPr lang="en-US" sz="1100" dirty="0"/>
            </a:p>
          </p:txBody>
        </p:sp>
        <p:sp>
          <p:nvSpPr>
            <p:cNvPr id="69" name="TextBox 68"/>
            <p:cNvSpPr txBox="1"/>
            <p:nvPr/>
          </p:nvSpPr>
          <p:spPr>
            <a:xfrm>
              <a:off x="4876800" y="3657600"/>
              <a:ext cx="253596" cy="261610"/>
            </a:xfrm>
            <a:prstGeom prst="rect">
              <a:avLst/>
            </a:prstGeom>
            <a:noFill/>
          </p:spPr>
          <p:txBody>
            <a:bodyPr wrap="none" rtlCol="0">
              <a:spAutoFit/>
            </a:bodyPr>
            <a:lstStyle/>
            <a:p>
              <a:r>
                <a:rPr lang="en-US" sz="1100" dirty="0" smtClean="0"/>
                <a:t>E</a:t>
              </a:r>
              <a:endParaRPr lang="en-US" sz="1100" dirty="0"/>
            </a:p>
          </p:txBody>
        </p:sp>
        <p:sp>
          <p:nvSpPr>
            <p:cNvPr id="70" name="TextBox 69"/>
            <p:cNvSpPr txBox="1"/>
            <p:nvPr/>
          </p:nvSpPr>
          <p:spPr>
            <a:xfrm>
              <a:off x="5334000" y="3657600"/>
              <a:ext cx="248786" cy="261610"/>
            </a:xfrm>
            <a:prstGeom prst="rect">
              <a:avLst/>
            </a:prstGeom>
            <a:noFill/>
          </p:spPr>
          <p:txBody>
            <a:bodyPr wrap="none" rtlCol="0">
              <a:spAutoFit/>
            </a:bodyPr>
            <a:lstStyle/>
            <a:p>
              <a:r>
                <a:rPr lang="en-US" sz="1100" dirty="0" smtClean="0"/>
                <a:t>F</a:t>
              </a:r>
              <a:endParaRPr lang="en-US" sz="1100" dirty="0"/>
            </a:p>
          </p:txBody>
        </p:sp>
      </p:grpSp>
      <p:cxnSp>
        <p:nvCxnSpPr>
          <p:cNvPr id="61" name="Straight Connector 60"/>
          <p:cNvCxnSpPr/>
          <p:nvPr/>
        </p:nvCxnSpPr>
        <p:spPr bwMode="auto">
          <a:xfrm rot="5400000">
            <a:off x="-152400" y="4419600"/>
            <a:ext cx="3657600" cy="1588"/>
          </a:xfrm>
          <a:prstGeom prst="line">
            <a:avLst/>
          </a:prstGeom>
          <a:solidFill>
            <a:schemeClr val="accent1"/>
          </a:solidFill>
          <a:ln w="28575" cap="flat" cmpd="sng" algn="ctr">
            <a:solidFill>
              <a:srgbClr val="FF0000"/>
            </a:solidFill>
            <a:prstDash val="solid"/>
            <a:round/>
            <a:headEnd type="none" w="lg" len="med"/>
            <a:tailEnd type="none" w="lg" len="med"/>
          </a:ln>
          <a:effectLst/>
        </p:spPr>
      </p:cxnSp>
      <p:cxnSp>
        <p:nvCxnSpPr>
          <p:cNvPr id="62" name="Straight Connector 61"/>
          <p:cNvCxnSpPr/>
          <p:nvPr/>
        </p:nvCxnSpPr>
        <p:spPr bwMode="auto">
          <a:xfrm>
            <a:off x="1676400" y="6248400"/>
            <a:ext cx="1066800" cy="1588"/>
          </a:xfrm>
          <a:prstGeom prst="line">
            <a:avLst/>
          </a:prstGeom>
          <a:solidFill>
            <a:schemeClr val="accent1"/>
          </a:solidFill>
          <a:ln w="28575" cap="flat" cmpd="sng" algn="ctr">
            <a:solidFill>
              <a:srgbClr val="FF0000"/>
            </a:solidFill>
            <a:prstDash val="solid"/>
            <a:round/>
            <a:headEnd type="none" w="lg" len="med"/>
            <a:tailEnd type="none" w="lg" len="med"/>
          </a:ln>
          <a:effectLst/>
        </p:spPr>
      </p:cxnSp>
      <p:cxnSp>
        <p:nvCxnSpPr>
          <p:cNvPr id="63" name="Straight Connector 62"/>
          <p:cNvCxnSpPr/>
          <p:nvPr/>
        </p:nvCxnSpPr>
        <p:spPr bwMode="auto">
          <a:xfrm rot="5400000" flipH="1" flipV="1">
            <a:off x="419100" y="3924300"/>
            <a:ext cx="4648200" cy="1588"/>
          </a:xfrm>
          <a:prstGeom prst="line">
            <a:avLst/>
          </a:prstGeom>
          <a:solidFill>
            <a:schemeClr val="accent1"/>
          </a:solidFill>
          <a:ln w="28575" cap="flat" cmpd="sng" algn="ctr">
            <a:solidFill>
              <a:srgbClr val="FF0000"/>
            </a:solidFill>
            <a:prstDash val="solid"/>
            <a:round/>
            <a:headEnd type="none" w="lg" len="med"/>
            <a:tailEnd type="none" w="lg" len="med"/>
          </a:ln>
          <a:effectLst/>
        </p:spPr>
      </p:cxnSp>
      <p:cxnSp>
        <p:nvCxnSpPr>
          <p:cNvPr id="64" name="Straight Connector 63"/>
          <p:cNvCxnSpPr/>
          <p:nvPr/>
        </p:nvCxnSpPr>
        <p:spPr bwMode="auto">
          <a:xfrm>
            <a:off x="2743200" y="1600200"/>
            <a:ext cx="3429000" cy="1588"/>
          </a:xfrm>
          <a:prstGeom prst="line">
            <a:avLst/>
          </a:prstGeom>
          <a:solidFill>
            <a:schemeClr val="accent1"/>
          </a:solidFill>
          <a:ln w="28575" cap="flat" cmpd="sng" algn="ctr">
            <a:solidFill>
              <a:srgbClr val="FF0000"/>
            </a:solidFill>
            <a:prstDash val="solid"/>
            <a:round/>
            <a:headEnd type="none" w="lg" len="med"/>
            <a:tailEnd type="none" w="lg" len="med"/>
          </a:ln>
          <a:effectLst/>
        </p:spPr>
      </p:cxnSp>
      <p:cxnSp>
        <p:nvCxnSpPr>
          <p:cNvPr id="92" name="Straight Connector 91"/>
          <p:cNvCxnSpPr/>
          <p:nvPr/>
        </p:nvCxnSpPr>
        <p:spPr bwMode="auto">
          <a:xfrm rot="10800000" flipV="1">
            <a:off x="4191000" y="2133600"/>
            <a:ext cx="1524000" cy="1588"/>
          </a:xfrm>
          <a:prstGeom prst="line">
            <a:avLst/>
          </a:prstGeom>
          <a:solidFill>
            <a:schemeClr val="accent1"/>
          </a:solidFill>
          <a:ln w="28575" cap="flat" cmpd="sng" algn="ctr">
            <a:solidFill>
              <a:srgbClr val="FF0000"/>
            </a:solidFill>
            <a:prstDash val="solid"/>
            <a:round/>
            <a:headEnd type="none" w="lg" len="med"/>
            <a:tailEnd type="none" w="lg" len="med"/>
          </a:ln>
          <a:effectLst/>
        </p:spPr>
      </p:cxnSp>
      <p:cxnSp>
        <p:nvCxnSpPr>
          <p:cNvPr id="93" name="Straight Connector 92"/>
          <p:cNvCxnSpPr/>
          <p:nvPr/>
        </p:nvCxnSpPr>
        <p:spPr bwMode="auto">
          <a:xfrm rot="5400000">
            <a:off x="2896394" y="3429000"/>
            <a:ext cx="2590006" cy="794"/>
          </a:xfrm>
          <a:prstGeom prst="line">
            <a:avLst/>
          </a:prstGeom>
          <a:solidFill>
            <a:schemeClr val="accent1"/>
          </a:solidFill>
          <a:ln w="28575" cap="flat" cmpd="sng" algn="ctr">
            <a:solidFill>
              <a:srgbClr val="FF0000"/>
            </a:solidFill>
            <a:prstDash val="solid"/>
            <a:round/>
            <a:headEnd type="none" w="lg" len="med"/>
            <a:tailEnd type="none" w="lg" len="med"/>
          </a:ln>
          <a:effectLst/>
        </p:spPr>
      </p:cxnSp>
      <p:cxnSp>
        <p:nvCxnSpPr>
          <p:cNvPr id="94" name="Straight Connector 93"/>
          <p:cNvCxnSpPr/>
          <p:nvPr/>
        </p:nvCxnSpPr>
        <p:spPr bwMode="auto">
          <a:xfrm>
            <a:off x="4191000" y="4724400"/>
            <a:ext cx="1447800" cy="1588"/>
          </a:xfrm>
          <a:prstGeom prst="line">
            <a:avLst/>
          </a:prstGeom>
          <a:solidFill>
            <a:schemeClr val="accent1"/>
          </a:solidFill>
          <a:ln w="28575" cap="flat" cmpd="sng" algn="ctr">
            <a:solidFill>
              <a:srgbClr val="FF0000"/>
            </a:solidFill>
            <a:prstDash val="solid"/>
            <a:round/>
            <a:headEnd type="none" w="lg" len="med"/>
            <a:tailEnd type="none" w="lg" len="med"/>
          </a:ln>
          <a:effectLst/>
        </p:spPr>
      </p:cxnSp>
      <p:cxnSp>
        <p:nvCxnSpPr>
          <p:cNvPr id="95" name="Straight Connector 94"/>
          <p:cNvCxnSpPr/>
          <p:nvPr/>
        </p:nvCxnSpPr>
        <p:spPr bwMode="auto">
          <a:xfrm rot="5400000" flipH="1" flipV="1">
            <a:off x="4496594" y="3352006"/>
            <a:ext cx="2438400" cy="1588"/>
          </a:xfrm>
          <a:prstGeom prst="line">
            <a:avLst/>
          </a:prstGeom>
          <a:solidFill>
            <a:schemeClr val="accent1"/>
          </a:solidFill>
          <a:ln w="28575" cap="flat" cmpd="sng" algn="ctr">
            <a:solidFill>
              <a:srgbClr val="FF0000"/>
            </a:solidFill>
            <a:prstDash val="solid"/>
            <a:round/>
            <a:headEnd type="none" w="lg" len="med"/>
            <a:tailEnd type="none" w="lg" len="med"/>
          </a:ln>
          <a:effectLst/>
        </p:spPr>
      </p:cxnSp>
      <p:cxnSp>
        <p:nvCxnSpPr>
          <p:cNvPr id="119" name="Straight Connector 118"/>
          <p:cNvCxnSpPr/>
          <p:nvPr/>
        </p:nvCxnSpPr>
        <p:spPr bwMode="auto">
          <a:xfrm rot="5400000">
            <a:off x="5981700" y="3314700"/>
            <a:ext cx="2514600" cy="1588"/>
          </a:xfrm>
          <a:prstGeom prst="line">
            <a:avLst/>
          </a:prstGeom>
          <a:solidFill>
            <a:schemeClr val="accent1"/>
          </a:solidFill>
          <a:ln w="28575" cap="flat" cmpd="sng" algn="ctr">
            <a:solidFill>
              <a:srgbClr val="FF0000"/>
            </a:solidFill>
            <a:prstDash val="solid"/>
            <a:round/>
            <a:headEnd type="none" w="lg" len="med"/>
            <a:tailEnd type="none" w="lg" len="med"/>
          </a:ln>
          <a:effectLst/>
        </p:spPr>
      </p:cxnSp>
      <p:cxnSp>
        <p:nvCxnSpPr>
          <p:cNvPr id="120" name="Straight Connector 119"/>
          <p:cNvCxnSpPr/>
          <p:nvPr/>
        </p:nvCxnSpPr>
        <p:spPr bwMode="auto">
          <a:xfrm rot="10800000">
            <a:off x="5715000" y="4572000"/>
            <a:ext cx="1524000" cy="1588"/>
          </a:xfrm>
          <a:prstGeom prst="line">
            <a:avLst/>
          </a:prstGeom>
          <a:solidFill>
            <a:schemeClr val="accent1"/>
          </a:solidFill>
          <a:ln w="28575" cap="flat" cmpd="sng" algn="ctr">
            <a:solidFill>
              <a:srgbClr val="FF0000"/>
            </a:solidFill>
            <a:prstDash val="solid"/>
            <a:round/>
            <a:headEnd type="none" w="lg" len="med"/>
            <a:tailEnd type="none" w="lg" len="med"/>
          </a:ln>
          <a:effectLst/>
        </p:spPr>
      </p:cxnSp>
      <p:cxnSp>
        <p:nvCxnSpPr>
          <p:cNvPr id="121" name="Straight Connector 120"/>
          <p:cNvCxnSpPr/>
          <p:nvPr/>
        </p:nvCxnSpPr>
        <p:spPr bwMode="auto">
          <a:xfrm rot="5400000">
            <a:off x="5372100" y="4991100"/>
            <a:ext cx="533400" cy="1588"/>
          </a:xfrm>
          <a:prstGeom prst="line">
            <a:avLst/>
          </a:prstGeom>
          <a:solidFill>
            <a:schemeClr val="accent1"/>
          </a:solidFill>
          <a:ln w="28575" cap="flat" cmpd="sng" algn="ctr">
            <a:solidFill>
              <a:srgbClr val="FF0000"/>
            </a:solidFill>
            <a:prstDash val="solid"/>
            <a:round/>
            <a:headEnd type="none" w="med" len="med"/>
            <a:tailEnd type="triangle" w="med" len="med"/>
          </a:ln>
          <a:effectLst/>
        </p:spPr>
      </p:cxnSp>
      <p:cxnSp>
        <p:nvCxnSpPr>
          <p:cNvPr id="122" name="Straight Arrow Connector 121"/>
          <p:cNvCxnSpPr/>
          <p:nvPr/>
        </p:nvCxnSpPr>
        <p:spPr bwMode="auto">
          <a:xfrm rot="5400000">
            <a:off x="533400" y="3733800"/>
            <a:ext cx="2286000" cy="1588"/>
          </a:xfrm>
          <a:prstGeom prst="straightConnector1">
            <a:avLst/>
          </a:prstGeom>
          <a:solidFill>
            <a:schemeClr val="accent1"/>
          </a:solidFill>
          <a:ln w="28575" cap="flat" cmpd="sng" algn="ctr">
            <a:solidFill>
              <a:srgbClr val="FF0000"/>
            </a:solidFill>
            <a:prstDash val="solid"/>
            <a:round/>
            <a:headEnd type="none" w="med" len="med"/>
            <a:tailEnd type="triangle" w="med" len="med"/>
          </a:ln>
          <a:effectLst/>
        </p:spPr>
      </p:cxnSp>
      <p:cxnSp>
        <p:nvCxnSpPr>
          <p:cNvPr id="123" name="Straight Arrow Connector 122"/>
          <p:cNvCxnSpPr/>
          <p:nvPr/>
        </p:nvCxnSpPr>
        <p:spPr bwMode="auto">
          <a:xfrm>
            <a:off x="1905000" y="6248400"/>
            <a:ext cx="533400" cy="1588"/>
          </a:xfrm>
          <a:prstGeom prst="straightConnector1">
            <a:avLst/>
          </a:prstGeom>
          <a:solidFill>
            <a:schemeClr val="accent1"/>
          </a:solidFill>
          <a:ln w="28575" cap="flat" cmpd="sng" algn="ctr">
            <a:solidFill>
              <a:srgbClr val="FF0000"/>
            </a:solidFill>
            <a:prstDash val="solid"/>
            <a:round/>
            <a:headEnd type="none" w="med" len="med"/>
            <a:tailEnd type="triangle" w="med" len="med"/>
          </a:ln>
          <a:effectLst/>
        </p:spPr>
      </p:cxnSp>
      <p:cxnSp>
        <p:nvCxnSpPr>
          <p:cNvPr id="124" name="Straight Arrow Connector 123"/>
          <p:cNvCxnSpPr/>
          <p:nvPr/>
        </p:nvCxnSpPr>
        <p:spPr bwMode="auto">
          <a:xfrm rot="5400000">
            <a:off x="1599405" y="3886200"/>
            <a:ext cx="2286000" cy="1588"/>
          </a:xfrm>
          <a:prstGeom prst="straightConnector1">
            <a:avLst/>
          </a:prstGeom>
          <a:solidFill>
            <a:schemeClr val="accent1"/>
          </a:solidFill>
          <a:ln w="28575" cap="flat" cmpd="sng" algn="ctr">
            <a:solidFill>
              <a:srgbClr val="FF0000"/>
            </a:solidFill>
            <a:prstDash val="solid"/>
            <a:round/>
            <a:headEnd type="triangle" w="med" len="med"/>
            <a:tailEnd type="none" w="med" len="med"/>
          </a:ln>
          <a:effectLst/>
        </p:spPr>
      </p:cxnSp>
      <p:cxnSp>
        <p:nvCxnSpPr>
          <p:cNvPr id="125" name="Straight Arrow Connector 124"/>
          <p:cNvCxnSpPr/>
          <p:nvPr/>
        </p:nvCxnSpPr>
        <p:spPr bwMode="auto">
          <a:xfrm rot="5400000">
            <a:off x="3390106" y="3237706"/>
            <a:ext cx="1600200" cy="1589"/>
          </a:xfrm>
          <a:prstGeom prst="straightConnector1">
            <a:avLst/>
          </a:prstGeom>
          <a:solidFill>
            <a:schemeClr val="accent1"/>
          </a:solidFill>
          <a:ln w="28575" cap="flat" cmpd="sng" algn="ctr">
            <a:solidFill>
              <a:srgbClr val="FF0000"/>
            </a:solidFill>
            <a:prstDash val="solid"/>
            <a:round/>
            <a:headEnd type="none" w="med" len="med"/>
            <a:tailEnd type="triangle" w="med" len="med"/>
          </a:ln>
          <a:effectLst/>
        </p:spPr>
      </p:cxnSp>
      <p:cxnSp>
        <p:nvCxnSpPr>
          <p:cNvPr id="126" name="Straight Arrow Connector 125"/>
          <p:cNvCxnSpPr/>
          <p:nvPr/>
        </p:nvCxnSpPr>
        <p:spPr bwMode="auto">
          <a:xfrm>
            <a:off x="4572000" y="4724400"/>
            <a:ext cx="533400" cy="1588"/>
          </a:xfrm>
          <a:prstGeom prst="straightConnector1">
            <a:avLst/>
          </a:prstGeom>
          <a:solidFill>
            <a:schemeClr val="accent1"/>
          </a:solidFill>
          <a:ln w="28575" cap="flat" cmpd="sng" algn="ctr">
            <a:solidFill>
              <a:srgbClr val="FF0000"/>
            </a:solidFill>
            <a:prstDash val="solid"/>
            <a:round/>
            <a:headEnd type="none" w="med" len="med"/>
            <a:tailEnd type="triangle" w="med" len="med"/>
          </a:ln>
          <a:effectLst/>
        </p:spPr>
      </p:cxnSp>
      <p:cxnSp>
        <p:nvCxnSpPr>
          <p:cNvPr id="127" name="Straight Arrow Connector 126"/>
          <p:cNvCxnSpPr/>
          <p:nvPr/>
        </p:nvCxnSpPr>
        <p:spPr bwMode="auto">
          <a:xfrm rot="16200000" flipH="1">
            <a:off x="5372498" y="3238103"/>
            <a:ext cx="685006" cy="1"/>
          </a:xfrm>
          <a:prstGeom prst="straightConnector1">
            <a:avLst/>
          </a:prstGeom>
          <a:solidFill>
            <a:schemeClr val="accent1"/>
          </a:solidFill>
          <a:ln w="28575" cap="flat" cmpd="sng" algn="ctr">
            <a:solidFill>
              <a:srgbClr val="FF0000"/>
            </a:solidFill>
            <a:prstDash val="solid"/>
            <a:round/>
            <a:headEnd type="triangle" w="med" len="med"/>
            <a:tailEnd type="none" w="med" len="med"/>
          </a:ln>
          <a:effectLst/>
        </p:spPr>
      </p:cxnSp>
      <p:cxnSp>
        <p:nvCxnSpPr>
          <p:cNvPr id="129" name="Straight Arrow Connector 128"/>
          <p:cNvCxnSpPr/>
          <p:nvPr/>
        </p:nvCxnSpPr>
        <p:spPr bwMode="auto">
          <a:xfrm rot="5400000">
            <a:off x="6438105" y="3390106"/>
            <a:ext cx="1600200" cy="1589"/>
          </a:xfrm>
          <a:prstGeom prst="straightConnector1">
            <a:avLst/>
          </a:prstGeom>
          <a:solidFill>
            <a:schemeClr val="accent1"/>
          </a:solidFill>
          <a:ln w="28575" cap="flat" cmpd="sng" algn="ctr">
            <a:solidFill>
              <a:srgbClr val="FF0000"/>
            </a:solidFill>
            <a:prstDash val="solid"/>
            <a:round/>
            <a:headEnd type="none" w="med" len="med"/>
            <a:tailEnd type="triangle" w="med" len="med"/>
          </a:ln>
          <a:effectLst/>
        </p:spPr>
      </p:cxnSp>
      <p:cxnSp>
        <p:nvCxnSpPr>
          <p:cNvPr id="130" name="Straight Arrow Connector 129"/>
          <p:cNvCxnSpPr/>
          <p:nvPr/>
        </p:nvCxnSpPr>
        <p:spPr bwMode="auto">
          <a:xfrm>
            <a:off x="6324600" y="4572000"/>
            <a:ext cx="533400" cy="1588"/>
          </a:xfrm>
          <a:prstGeom prst="straightConnector1">
            <a:avLst/>
          </a:prstGeom>
          <a:solidFill>
            <a:schemeClr val="accent1"/>
          </a:solidFill>
          <a:ln w="28575" cap="flat" cmpd="sng" algn="ctr">
            <a:solidFill>
              <a:srgbClr val="FF0000"/>
            </a:solidFill>
            <a:prstDash val="solid"/>
            <a:round/>
            <a:headEnd type="triangle" w="med" len="med"/>
            <a:tailEnd type="none" w="med" len="med"/>
          </a:ln>
          <a:effectLst/>
        </p:spPr>
      </p:cxnSp>
      <p:cxnSp>
        <p:nvCxnSpPr>
          <p:cNvPr id="132" name="Straight Arrow Connector 131"/>
          <p:cNvCxnSpPr/>
          <p:nvPr/>
        </p:nvCxnSpPr>
        <p:spPr bwMode="auto">
          <a:xfrm>
            <a:off x="4267200" y="1600200"/>
            <a:ext cx="533400" cy="1588"/>
          </a:xfrm>
          <a:prstGeom prst="straightConnector1">
            <a:avLst/>
          </a:prstGeom>
          <a:solidFill>
            <a:schemeClr val="accent1"/>
          </a:solidFill>
          <a:ln w="28575" cap="flat" cmpd="sng" algn="ctr">
            <a:solidFill>
              <a:srgbClr val="FF0000"/>
            </a:solidFill>
            <a:prstDash val="solid"/>
            <a:round/>
            <a:headEnd type="none" w="med" len="med"/>
            <a:tailEnd type="triangle" w="med" len="med"/>
          </a:ln>
          <a:effectLst/>
        </p:spPr>
      </p:cxnSp>
      <p:cxnSp>
        <p:nvCxnSpPr>
          <p:cNvPr id="134" name="Straight Connector 133"/>
          <p:cNvCxnSpPr/>
          <p:nvPr/>
        </p:nvCxnSpPr>
        <p:spPr bwMode="auto">
          <a:xfrm rot="5400000">
            <a:off x="5944394" y="1828006"/>
            <a:ext cx="457200" cy="1588"/>
          </a:xfrm>
          <a:prstGeom prst="line">
            <a:avLst/>
          </a:prstGeom>
          <a:solidFill>
            <a:schemeClr val="accent1"/>
          </a:solidFill>
          <a:ln w="28575" cap="flat" cmpd="sng" algn="ctr">
            <a:solidFill>
              <a:srgbClr val="FF0000"/>
            </a:solidFill>
            <a:prstDash val="solid"/>
            <a:round/>
            <a:headEnd type="none" w="lg" len="med"/>
            <a:tailEnd type="none" w="lg" len="med"/>
          </a:ln>
          <a:effectLst/>
        </p:spPr>
      </p:cxnSp>
      <p:cxnSp>
        <p:nvCxnSpPr>
          <p:cNvPr id="137" name="Straight Connector 136"/>
          <p:cNvCxnSpPr/>
          <p:nvPr/>
        </p:nvCxnSpPr>
        <p:spPr bwMode="auto">
          <a:xfrm>
            <a:off x="6172200" y="2057400"/>
            <a:ext cx="1066800" cy="1588"/>
          </a:xfrm>
          <a:prstGeom prst="line">
            <a:avLst/>
          </a:prstGeom>
          <a:solidFill>
            <a:schemeClr val="accent1"/>
          </a:solidFill>
          <a:ln w="28575" cap="flat" cmpd="sng" algn="ctr">
            <a:solidFill>
              <a:srgbClr val="FF0000"/>
            </a:solidFill>
            <a:prstDash val="solid"/>
            <a:round/>
            <a:headEnd type="none" w="lg" len="med"/>
            <a:tailEnd type="none" w="lg" len="med"/>
          </a:ln>
          <a:effectLst/>
        </p:spPr>
      </p:cxn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Modes of Operation</a:t>
            </a:r>
            <a:endParaRPr lang="en-US" dirty="0"/>
          </a:p>
        </p:txBody>
      </p:sp>
      <p:pic>
        <p:nvPicPr>
          <p:cNvPr id="4" name="Picture 5" descr="b"/>
          <p:cNvPicPr>
            <a:picLocks noChangeAspect="1" noChangeArrowheads="1"/>
          </p:cNvPicPr>
          <p:nvPr/>
        </p:nvPicPr>
        <p:blipFill>
          <a:blip r:embed="rId3" cstate="print"/>
          <a:srcRect/>
          <a:stretch>
            <a:fillRect/>
          </a:stretch>
        </p:blipFill>
        <p:spPr bwMode="auto">
          <a:xfrm>
            <a:off x="7209971" y="6283098"/>
            <a:ext cx="1934029" cy="574902"/>
          </a:xfrm>
          <a:prstGeom prst="rect">
            <a:avLst/>
          </a:prstGeom>
          <a:noFill/>
          <a:ln w="9525">
            <a:noFill/>
            <a:miter lim="800000"/>
            <a:headEnd/>
            <a:tailEnd/>
          </a:ln>
        </p:spPr>
      </p:pic>
      <p:pic>
        <p:nvPicPr>
          <p:cNvPr id="5" name="Picture 6" descr="a"/>
          <p:cNvPicPr>
            <a:picLocks noChangeAspect="1" noChangeArrowheads="1"/>
          </p:cNvPicPr>
          <p:nvPr/>
        </p:nvPicPr>
        <p:blipFill>
          <a:blip r:embed="rId4" cstate="print"/>
          <a:srcRect r="4546"/>
          <a:stretch>
            <a:fillRect/>
          </a:stretch>
        </p:blipFill>
        <p:spPr bwMode="auto">
          <a:xfrm>
            <a:off x="0" y="6300788"/>
            <a:ext cx="1981200" cy="557212"/>
          </a:xfrm>
          <a:prstGeom prst="rect">
            <a:avLst/>
          </a:prstGeom>
          <a:noFill/>
          <a:ln w="9525">
            <a:noFill/>
            <a:miter lim="800000"/>
            <a:headEnd/>
            <a:tailEnd/>
          </a:ln>
        </p:spPr>
      </p:pic>
      <p:grpSp>
        <p:nvGrpSpPr>
          <p:cNvPr id="3" name="Group 62"/>
          <p:cNvGrpSpPr/>
          <p:nvPr/>
        </p:nvGrpSpPr>
        <p:grpSpPr>
          <a:xfrm>
            <a:off x="228600" y="1600200"/>
            <a:ext cx="8749066" cy="4724400"/>
            <a:chOff x="430087" y="990600"/>
            <a:chExt cx="7778673" cy="4038600"/>
          </a:xfrm>
        </p:grpSpPr>
        <p:grpSp>
          <p:nvGrpSpPr>
            <p:cNvPr id="6" name="Group 107"/>
            <p:cNvGrpSpPr/>
            <p:nvPr/>
          </p:nvGrpSpPr>
          <p:grpSpPr>
            <a:xfrm>
              <a:off x="430087" y="990600"/>
              <a:ext cx="7778673" cy="4038600"/>
              <a:chOff x="304800" y="762000"/>
              <a:chExt cx="7778673" cy="4038600"/>
            </a:xfrm>
          </p:grpSpPr>
          <p:sp>
            <p:nvSpPr>
              <p:cNvPr id="71" name="Rectangle 70"/>
              <p:cNvSpPr/>
              <p:nvPr/>
            </p:nvSpPr>
            <p:spPr>
              <a:xfrm>
                <a:off x="5943600" y="1295400"/>
                <a:ext cx="914400" cy="190500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p:cNvSpPr/>
              <p:nvPr/>
            </p:nvSpPr>
            <p:spPr>
              <a:xfrm>
                <a:off x="3352800" y="1295400"/>
                <a:ext cx="914400" cy="190500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p:cNvSpPr/>
              <p:nvPr/>
            </p:nvSpPr>
            <p:spPr>
              <a:xfrm>
                <a:off x="1143000" y="1295400"/>
                <a:ext cx="914400" cy="320040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p:cNvSpPr/>
              <p:nvPr/>
            </p:nvSpPr>
            <p:spPr>
              <a:xfrm>
                <a:off x="1143000" y="1066800"/>
                <a:ext cx="914400" cy="3733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p:cNvSpPr/>
              <p:nvPr/>
            </p:nvSpPr>
            <p:spPr>
              <a:xfrm>
                <a:off x="3352800" y="1066800"/>
                <a:ext cx="914400" cy="2438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5943600" y="1066800"/>
                <a:ext cx="914400" cy="2438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7" name="Straight Connector 76"/>
              <p:cNvCxnSpPr/>
              <p:nvPr/>
            </p:nvCxnSpPr>
            <p:spPr>
              <a:xfrm>
                <a:off x="2057400" y="4724400"/>
                <a:ext cx="4572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5400000" flipH="1" flipV="1">
                <a:off x="534194" y="2743200"/>
                <a:ext cx="3961606" cy="79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2514600" y="762000"/>
                <a:ext cx="30480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5372894" y="952500"/>
                <a:ext cx="380206" cy="79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5562600" y="1143000"/>
                <a:ext cx="3810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2667000" y="990600"/>
                <a:ext cx="4572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2895600" y="1219200"/>
                <a:ext cx="4572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4267200" y="3427412"/>
                <a:ext cx="16764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0800000">
                <a:off x="5029200" y="1295400"/>
                <a:ext cx="9144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4038600" y="2286000"/>
                <a:ext cx="19812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5105400" y="4038600"/>
                <a:ext cx="22098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flipH="1" flipV="1">
                <a:off x="5905500" y="2628900"/>
                <a:ext cx="28194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9" name="Straight Arrow Connector 88"/>
              <p:cNvCxnSpPr/>
              <p:nvPr/>
            </p:nvCxnSpPr>
            <p:spPr>
              <a:xfrm>
                <a:off x="381000" y="1219200"/>
                <a:ext cx="762000" cy="158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90" name="TextBox 89"/>
              <p:cNvSpPr txBox="1"/>
              <p:nvPr/>
            </p:nvSpPr>
            <p:spPr>
              <a:xfrm>
                <a:off x="304800" y="892277"/>
                <a:ext cx="729992" cy="263100"/>
              </a:xfrm>
              <a:prstGeom prst="rect">
                <a:avLst/>
              </a:prstGeom>
              <a:noFill/>
            </p:spPr>
            <p:txBody>
              <a:bodyPr wrap="none" rtlCol="0">
                <a:spAutoFit/>
              </a:bodyPr>
              <a:lstStyle/>
              <a:p>
                <a:r>
                  <a:rPr lang="en-US" sz="1400" dirty="0" smtClean="0"/>
                  <a:t>Influent</a:t>
                </a:r>
                <a:endParaRPr lang="en-US" sz="1400" dirty="0"/>
              </a:p>
            </p:txBody>
          </p:sp>
          <p:grpSp>
            <p:nvGrpSpPr>
              <p:cNvPr id="8" name="Group 53"/>
              <p:cNvGrpSpPr/>
              <p:nvPr/>
            </p:nvGrpSpPr>
            <p:grpSpPr>
              <a:xfrm>
                <a:off x="5486400" y="914400"/>
                <a:ext cx="152400" cy="152400"/>
                <a:chOff x="4191000" y="5181600"/>
                <a:chExt cx="304800" cy="304800"/>
              </a:xfrm>
            </p:grpSpPr>
            <p:cxnSp>
              <p:nvCxnSpPr>
                <p:cNvPr id="115" name="Straight Connector 114"/>
                <p:cNvCxnSpPr/>
                <p:nvPr/>
              </p:nvCxnSpPr>
              <p:spPr>
                <a:xfrm rot="16200000" flipH="1">
                  <a:off x="4191000" y="5181600"/>
                  <a:ext cx="304800" cy="30480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rot="5400000" flipH="1" flipV="1">
                  <a:off x="4191000" y="5181600"/>
                  <a:ext cx="304800" cy="30480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9" name="Group 56"/>
              <p:cNvGrpSpPr/>
              <p:nvPr/>
            </p:nvGrpSpPr>
            <p:grpSpPr>
              <a:xfrm>
                <a:off x="4800600" y="1143000"/>
                <a:ext cx="152400" cy="152400"/>
                <a:chOff x="4191000" y="5181600"/>
                <a:chExt cx="304800" cy="304800"/>
              </a:xfrm>
            </p:grpSpPr>
            <p:cxnSp>
              <p:nvCxnSpPr>
                <p:cNvPr id="113" name="Straight Connector 112"/>
                <p:cNvCxnSpPr/>
                <p:nvPr/>
              </p:nvCxnSpPr>
              <p:spPr>
                <a:xfrm rot="16200000" flipH="1">
                  <a:off x="4191000" y="5181600"/>
                  <a:ext cx="304800" cy="30480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rot="5400000" flipH="1" flipV="1">
                  <a:off x="4191000" y="5181600"/>
                  <a:ext cx="304800" cy="30480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10" name="Group 59"/>
              <p:cNvGrpSpPr/>
              <p:nvPr/>
            </p:nvGrpSpPr>
            <p:grpSpPr>
              <a:xfrm>
                <a:off x="5334000" y="1219200"/>
                <a:ext cx="152400" cy="152400"/>
                <a:chOff x="4191000" y="5181600"/>
                <a:chExt cx="304800" cy="304800"/>
              </a:xfrm>
            </p:grpSpPr>
            <p:cxnSp>
              <p:nvCxnSpPr>
                <p:cNvPr id="111" name="Straight Connector 110"/>
                <p:cNvCxnSpPr/>
                <p:nvPr/>
              </p:nvCxnSpPr>
              <p:spPr>
                <a:xfrm rot="16200000" flipH="1">
                  <a:off x="4191000" y="5181600"/>
                  <a:ext cx="304800" cy="30480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rot="5400000" flipH="1" flipV="1">
                  <a:off x="4191000" y="5181600"/>
                  <a:ext cx="304800" cy="30480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12" name="Group 65"/>
              <p:cNvGrpSpPr/>
              <p:nvPr/>
            </p:nvGrpSpPr>
            <p:grpSpPr>
              <a:xfrm>
                <a:off x="5257800" y="3352800"/>
                <a:ext cx="152400" cy="152400"/>
                <a:chOff x="4191000" y="5181600"/>
                <a:chExt cx="304800" cy="304800"/>
              </a:xfrm>
            </p:grpSpPr>
            <p:cxnSp>
              <p:nvCxnSpPr>
                <p:cNvPr id="107" name="Straight Connector 106"/>
                <p:cNvCxnSpPr/>
                <p:nvPr/>
              </p:nvCxnSpPr>
              <p:spPr>
                <a:xfrm rot="16200000" flipH="1">
                  <a:off x="4191000" y="5181600"/>
                  <a:ext cx="304800" cy="30480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5400000" flipH="1" flipV="1">
                  <a:off x="4191000" y="5181600"/>
                  <a:ext cx="304800" cy="30480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grpSp>
          <p:cxnSp>
            <p:nvCxnSpPr>
              <p:cNvPr id="97" name="Straight Connector 96"/>
              <p:cNvCxnSpPr/>
              <p:nvPr/>
            </p:nvCxnSpPr>
            <p:spPr>
              <a:xfrm rot="5400000" flipH="1" flipV="1">
                <a:off x="4799806" y="3733800"/>
                <a:ext cx="610394" cy="79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a:off x="4267200" y="3276600"/>
                <a:ext cx="7620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a:off x="5181600" y="3276600"/>
                <a:ext cx="7620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rot="5400000">
                <a:off x="4153297" y="2247503"/>
                <a:ext cx="2057400" cy="79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rot="10800000">
                <a:off x="4267200" y="1219200"/>
                <a:ext cx="914400"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p:nvPr/>
            </p:nvCxnSpPr>
            <p:spPr>
              <a:xfrm>
                <a:off x="7315200" y="1219200"/>
                <a:ext cx="533400" cy="158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03" name="TextBox 102"/>
              <p:cNvSpPr txBox="1"/>
              <p:nvPr/>
            </p:nvSpPr>
            <p:spPr>
              <a:xfrm>
                <a:off x="7350630" y="892277"/>
                <a:ext cx="732843" cy="263100"/>
              </a:xfrm>
              <a:prstGeom prst="rect">
                <a:avLst/>
              </a:prstGeom>
              <a:noFill/>
            </p:spPr>
            <p:txBody>
              <a:bodyPr wrap="none" rtlCol="0">
                <a:spAutoFit/>
              </a:bodyPr>
              <a:lstStyle/>
              <a:p>
                <a:r>
                  <a:rPr lang="en-US" sz="1400" dirty="0" smtClean="0"/>
                  <a:t>Effluent</a:t>
                </a:r>
                <a:endParaRPr lang="en-US" sz="1400" dirty="0"/>
              </a:p>
            </p:txBody>
          </p:sp>
          <p:sp>
            <p:nvSpPr>
              <p:cNvPr id="104" name="TextBox 103"/>
              <p:cNvSpPr txBox="1"/>
              <p:nvPr/>
            </p:nvSpPr>
            <p:spPr>
              <a:xfrm>
                <a:off x="1117780" y="2590800"/>
                <a:ext cx="914806" cy="394649"/>
              </a:xfrm>
              <a:prstGeom prst="rect">
                <a:avLst/>
              </a:prstGeom>
              <a:noFill/>
            </p:spPr>
            <p:txBody>
              <a:bodyPr wrap="square" rtlCol="0">
                <a:spAutoFit/>
              </a:bodyPr>
              <a:lstStyle/>
              <a:p>
                <a:pPr algn="ctr"/>
                <a:r>
                  <a:rPr lang="en-US" sz="1200" dirty="0" smtClean="0"/>
                  <a:t>Roughing Filter</a:t>
                </a:r>
                <a:endParaRPr lang="en-US" sz="1200" dirty="0"/>
              </a:p>
            </p:txBody>
          </p:sp>
          <p:sp>
            <p:nvSpPr>
              <p:cNvPr id="105" name="TextBox 104"/>
              <p:cNvSpPr txBox="1"/>
              <p:nvPr/>
            </p:nvSpPr>
            <p:spPr>
              <a:xfrm>
                <a:off x="3429000" y="2057400"/>
                <a:ext cx="762000" cy="461665"/>
              </a:xfrm>
              <a:prstGeom prst="rect">
                <a:avLst/>
              </a:prstGeom>
              <a:noFill/>
            </p:spPr>
            <p:txBody>
              <a:bodyPr wrap="square" rtlCol="0">
                <a:spAutoFit/>
              </a:bodyPr>
              <a:lstStyle/>
              <a:p>
                <a:pPr algn="ctr"/>
                <a:r>
                  <a:rPr lang="en-US" sz="1200" dirty="0" smtClean="0"/>
                  <a:t>Finishing Filter 1</a:t>
                </a:r>
                <a:endParaRPr lang="en-US" sz="1200" dirty="0"/>
              </a:p>
            </p:txBody>
          </p:sp>
          <p:sp>
            <p:nvSpPr>
              <p:cNvPr id="106" name="TextBox 105"/>
              <p:cNvSpPr txBox="1"/>
              <p:nvPr/>
            </p:nvSpPr>
            <p:spPr>
              <a:xfrm>
                <a:off x="6019800" y="2057400"/>
                <a:ext cx="762000" cy="461665"/>
              </a:xfrm>
              <a:prstGeom prst="rect">
                <a:avLst/>
              </a:prstGeom>
              <a:noFill/>
            </p:spPr>
            <p:txBody>
              <a:bodyPr wrap="square" rtlCol="0">
                <a:spAutoFit/>
              </a:bodyPr>
              <a:lstStyle/>
              <a:p>
                <a:pPr algn="ctr"/>
                <a:r>
                  <a:rPr lang="en-US" sz="1200" dirty="0" smtClean="0"/>
                  <a:t>Finishing Filter 2</a:t>
                </a:r>
                <a:endParaRPr lang="en-US" sz="1200" dirty="0"/>
              </a:p>
            </p:txBody>
          </p:sp>
        </p:grpSp>
        <p:sp>
          <p:nvSpPr>
            <p:cNvPr id="65" name="TextBox 64"/>
            <p:cNvSpPr txBox="1"/>
            <p:nvPr/>
          </p:nvSpPr>
          <p:spPr>
            <a:xfrm>
              <a:off x="3048000" y="1109990"/>
              <a:ext cx="266420" cy="261610"/>
            </a:xfrm>
            <a:prstGeom prst="rect">
              <a:avLst/>
            </a:prstGeom>
            <a:noFill/>
          </p:spPr>
          <p:txBody>
            <a:bodyPr wrap="none" rtlCol="0">
              <a:spAutoFit/>
            </a:bodyPr>
            <a:lstStyle/>
            <a:p>
              <a:r>
                <a:rPr lang="en-US" sz="1100" dirty="0" smtClean="0"/>
                <a:t>A</a:t>
              </a:r>
              <a:endParaRPr lang="en-US" sz="1100" dirty="0"/>
            </a:p>
          </p:txBody>
        </p:sp>
        <p:sp>
          <p:nvSpPr>
            <p:cNvPr id="66" name="TextBox 65"/>
            <p:cNvSpPr txBox="1"/>
            <p:nvPr/>
          </p:nvSpPr>
          <p:spPr>
            <a:xfrm>
              <a:off x="5715000" y="1066800"/>
              <a:ext cx="261610" cy="261610"/>
            </a:xfrm>
            <a:prstGeom prst="rect">
              <a:avLst/>
            </a:prstGeom>
            <a:noFill/>
          </p:spPr>
          <p:txBody>
            <a:bodyPr wrap="none" rtlCol="0">
              <a:spAutoFit/>
            </a:bodyPr>
            <a:lstStyle/>
            <a:p>
              <a:r>
                <a:rPr lang="en-US" sz="1100" dirty="0" smtClean="0"/>
                <a:t>B</a:t>
              </a:r>
              <a:endParaRPr lang="en-US" sz="1100" dirty="0"/>
            </a:p>
          </p:txBody>
        </p:sp>
        <p:sp>
          <p:nvSpPr>
            <p:cNvPr id="67" name="TextBox 66"/>
            <p:cNvSpPr txBox="1"/>
            <p:nvPr/>
          </p:nvSpPr>
          <p:spPr>
            <a:xfrm>
              <a:off x="4757972" y="1219200"/>
              <a:ext cx="260008" cy="261610"/>
            </a:xfrm>
            <a:prstGeom prst="rect">
              <a:avLst/>
            </a:prstGeom>
            <a:noFill/>
          </p:spPr>
          <p:txBody>
            <a:bodyPr wrap="none" rtlCol="0">
              <a:spAutoFit/>
            </a:bodyPr>
            <a:lstStyle/>
            <a:p>
              <a:r>
                <a:rPr lang="en-US" sz="1100" dirty="0" smtClean="0"/>
                <a:t>C</a:t>
              </a:r>
              <a:endParaRPr lang="en-US" sz="1100" dirty="0"/>
            </a:p>
          </p:txBody>
        </p:sp>
        <p:sp>
          <p:nvSpPr>
            <p:cNvPr id="68" name="TextBox 67"/>
            <p:cNvSpPr txBox="1"/>
            <p:nvPr/>
          </p:nvSpPr>
          <p:spPr>
            <a:xfrm>
              <a:off x="5410200" y="1524000"/>
              <a:ext cx="271228" cy="261610"/>
            </a:xfrm>
            <a:prstGeom prst="rect">
              <a:avLst/>
            </a:prstGeom>
            <a:noFill/>
          </p:spPr>
          <p:txBody>
            <a:bodyPr wrap="none" rtlCol="0">
              <a:spAutoFit/>
            </a:bodyPr>
            <a:lstStyle/>
            <a:p>
              <a:r>
                <a:rPr lang="en-US" sz="1100" dirty="0" smtClean="0"/>
                <a:t>D</a:t>
              </a:r>
              <a:endParaRPr lang="en-US" sz="1100" dirty="0"/>
            </a:p>
          </p:txBody>
        </p:sp>
        <p:sp>
          <p:nvSpPr>
            <p:cNvPr id="69" name="TextBox 68"/>
            <p:cNvSpPr txBox="1"/>
            <p:nvPr/>
          </p:nvSpPr>
          <p:spPr>
            <a:xfrm>
              <a:off x="4876800" y="3657600"/>
              <a:ext cx="253596" cy="261610"/>
            </a:xfrm>
            <a:prstGeom prst="rect">
              <a:avLst/>
            </a:prstGeom>
            <a:noFill/>
          </p:spPr>
          <p:txBody>
            <a:bodyPr wrap="none" rtlCol="0">
              <a:spAutoFit/>
            </a:bodyPr>
            <a:lstStyle/>
            <a:p>
              <a:r>
                <a:rPr lang="en-US" sz="1100" dirty="0" smtClean="0"/>
                <a:t>E</a:t>
              </a:r>
              <a:endParaRPr lang="en-US" sz="1100" dirty="0"/>
            </a:p>
          </p:txBody>
        </p:sp>
        <p:sp>
          <p:nvSpPr>
            <p:cNvPr id="70" name="TextBox 69"/>
            <p:cNvSpPr txBox="1"/>
            <p:nvPr/>
          </p:nvSpPr>
          <p:spPr>
            <a:xfrm>
              <a:off x="5334000" y="3657600"/>
              <a:ext cx="248786" cy="261610"/>
            </a:xfrm>
            <a:prstGeom prst="rect">
              <a:avLst/>
            </a:prstGeom>
            <a:noFill/>
          </p:spPr>
          <p:txBody>
            <a:bodyPr wrap="none" rtlCol="0">
              <a:spAutoFit/>
            </a:bodyPr>
            <a:lstStyle/>
            <a:p>
              <a:r>
                <a:rPr lang="en-US" sz="1100" dirty="0" smtClean="0"/>
                <a:t>F</a:t>
              </a:r>
              <a:endParaRPr lang="en-US" sz="1100" dirty="0"/>
            </a:p>
          </p:txBody>
        </p:sp>
      </p:grpSp>
      <p:cxnSp>
        <p:nvCxnSpPr>
          <p:cNvPr id="61" name="Straight Connector 60"/>
          <p:cNvCxnSpPr/>
          <p:nvPr/>
        </p:nvCxnSpPr>
        <p:spPr bwMode="auto">
          <a:xfrm rot="5400000">
            <a:off x="-152400" y="4419600"/>
            <a:ext cx="3657600" cy="1588"/>
          </a:xfrm>
          <a:prstGeom prst="line">
            <a:avLst/>
          </a:prstGeom>
          <a:solidFill>
            <a:schemeClr val="accent1"/>
          </a:solidFill>
          <a:ln w="28575" cap="flat" cmpd="sng" algn="ctr">
            <a:solidFill>
              <a:srgbClr val="FF0000"/>
            </a:solidFill>
            <a:prstDash val="solid"/>
            <a:round/>
            <a:headEnd type="none" w="lg" len="med"/>
            <a:tailEnd type="none" w="lg" len="med"/>
          </a:ln>
          <a:effectLst/>
        </p:spPr>
      </p:cxnSp>
      <p:cxnSp>
        <p:nvCxnSpPr>
          <p:cNvPr id="62" name="Straight Connector 61"/>
          <p:cNvCxnSpPr/>
          <p:nvPr/>
        </p:nvCxnSpPr>
        <p:spPr bwMode="auto">
          <a:xfrm>
            <a:off x="1676400" y="6248400"/>
            <a:ext cx="1066800" cy="1588"/>
          </a:xfrm>
          <a:prstGeom prst="line">
            <a:avLst/>
          </a:prstGeom>
          <a:solidFill>
            <a:schemeClr val="accent1"/>
          </a:solidFill>
          <a:ln w="28575" cap="flat" cmpd="sng" algn="ctr">
            <a:solidFill>
              <a:srgbClr val="FF0000"/>
            </a:solidFill>
            <a:prstDash val="solid"/>
            <a:round/>
            <a:headEnd type="none" w="lg" len="med"/>
            <a:tailEnd type="none" w="lg" len="med"/>
          </a:ln>
          <a:effectLst/>
        </p:spPr>
      </p:cxnSp>
      <p:cxnSp>
        <p:nvCxnSpPr>
          <p:cNvPr id="63" name="Straight Connector 62"/>
          <p:cNvCxnSpPr/>
          <p:nvPr/>
        </p:nvCxnSpPr>
        <p:spPr bwMode="auto">
          <a:xfrm rot="5400000" flipH="1" flipV="1">
            <a:off x="419100" y="3924300"/>
            <a:ext cx="4648200" cy="1588"/>
          </a:xfrm>
          <a:prstGeom prst="line">
            <a:avLst/>
          </a:prstGeom>
          <a:solidFill>
            <a:schemeClr val="accent1"/>
          </a:solidFill>
          <a:ln w="28575" cap="flat" cmpd="sng" algn="ctr">
            <a:solidFill>
              <a:srgbClr val="FF0000"/>
            </a:solidFill>
            <a:prstDash val="solid"/>
            <a:round/>
            <a:headEnd type="none" w="lg" len="med"/>
            <a:tailEnd type="none" w="lg" len="med"/>
          </a:ln>
          <a:effectLst/>
        </p:spPr>
      </p:cxnSp>
      <p:cxnSp>
        <p:nvCxnSpPr>
          <p:cNvPr id="64" name="Straight Connector 63"/>
          <p:cNvCxnSpPr/>
          <p:nvPr/>
        </p:nvCxnSpPr>
        <p:spPr bwMode="auto">
          <a:xfrm>
            <a:off x="2743200" y="1600200"/>
            <a:ext cx="381000" cy="1588"/>
          </a:xfrm>
          <a:prstGeom prst="line">
            <a:avLst/>
          </a:prstGeom>
          <a:solidFill>
            <a:schemeClr val="accent1"/>
          </a:solidFill>
          <a:ln w="28575" cap="flat" cmpd="sng" algn="ctr">
            <a:solidFill>
              <a:srgbClr val="FF0000"/>
            </a:solidFill>
            <a:prstDash val="solid"/>
            <a:round/>
            <a:headEnd type="none" w="lg" len="med"/>
            <a:tailEnd type="none" w="lg" len="med"/>
          </a:ln>
          <a:effectLst/>
        </p:spPr>
      </p:cxnSp>
      <p:cxnSp>
        <p:nvCxnSpPr>
          <p:cNvPr id="91" name="Straight Connector 90"/>
          <p:cNvCxnSpPr/>
          <p:nvPr/>
        </p:nvCxnSpPr>
        <p:spPr bwMode="auto">
          <a:xfrm rot="5400000">
            <a:off x="2857500" y="1866900"/>
            <a:ext cx="533400" cy="1588"/>
          </a:xfrm>
          <a:prstGeom prst="line">
            <a:avLst/>
          </a:prstGeom>
          <a:solidFill>
            <a:schemeClr val="accent1"/>
          </a:solidFill>
          <a:ln w="28575" cap="flat" cmpd="sng" algn="ctr">
            <a:solidFill>
              <a:srgbClr val="FF0000"/>
            </a:solidFill>
            <a:prstDash val="solid"/>
            <a:round/>
            <a:headEnd type="none" w="lg" len="med"/>
            <a:tailEnd type="none" w="lg" len="med"/>
          </a:ln>
          <a:effectLst/>
        </p:spPr>
      </p:cxnSp>
      <p:cxnSp>
        <p:nvCxnSpPr>
          <p:cNvPr id="92" name="Straight Connector 91"/>
          <p:cNvCxnSpPr/>
          <p:nvPr/>
        </p:nvCxnSpPr>
        <p:spPr bwMode="auto">
          <a:xfrm>
            <a:off x="3124200" y="2133600"/>
            <a:ext cx="1066800" cy="1588"/>
          </a:xfrm>
          <a:prstGeom prst="line">
            <a:avLst/>
          </a:prstGeom>
          <a:solidFill>
            <a:schemeClr val="accent1"/>
          </a:solidFill>
          <a:ln w="28575" cap="flat" cmpd="sng" algn="ctr">
            <a:solidFill>
              <a:srgbClr val="FF0000"/>
            </a:solidFill>
            <a:prstDash val="solid"/>
            <a:round/>
            <a:headEnd type="none" w="lg" len="med"/>
            <a:tailEnd type="none" w="lg" len="med"/>
          </a:ln>
          <a:effectLst/>
        </p:spPr>
      </p:cxnSp>
      <p:cxnSp>
        <p:nvCxnSpPr>
          <p:cNvPr id="93" name="Straight Connector 92"/>
          <p:cNvCxnSpPr/>
          <p:nvPr/>
        </p:nvCxnSpPr>
        <p:spPr bwMode="auto">
          <a:xfrm rot="5400000">
            <a:off x="2896394" y="3429000"/>
            <a:ext cx="2590006" cy="794"/>
          </a:xfrm>
          <a:prstGeom prst="line">
            <a:avLst/>
          </a:prstGeom>
          <a:solidFill>
            <a:schemeClr val="accent1"/>
          </a:solidFill>
          <a:ln w="28575" cap="flat" cmpd="sng" algn="ctr">
            <a:solidFill>
              <a:srgbClr val="FF0000"/>
            </a:solidFill>
            <a:prstDash val="solid"/>
            <a:round/>
            <a:headEnd type="none" w="lg" len="med"/>
            <a:tailEnd type="none" w="lg" len="med"/>
          </a:ln>
          <a:effectLst/>
        </p:spPr>
      </p:cxnSp>
      <p:cxnSp>
        <p:nvCxnSpPr>
          <p:cNvPr id="94" name="Straight Connector 93"/>
          <p:cNvCxnSpPr/>
          <p:nvPr/>
        </p:nvCxnSpPr>
        <p:spPr bwMode="auto">
          <a:xfrm>
            <a:off x="4191000" y="4724400"/>
            <a:ext cx="1447800" cy="1588"/>
          </a:xfrm>
          <a:prstGeom prst="line">
            <a:avLst/>
          </a:prstGeom>
          <a:solidFill>
            <a:schemeClr val="accent1"/>
          </a:solidFill>
          <a:ln w="28575" cap="flat" cmpd="sng" algn="ctr">
            <a:solidFill>
              <a:srgbClr val="FF0000"/>
            </a:solidFill>
            <a:prstDash val="solid"/>
            <a:round/>
            <a:headEnd type="none" w="lg" len="med"/>
            <a:tailEnd type="none" w="lg" len="med"/>
          </a:ln>
          <a:effectLst/>
        </p:spPr>
      </p:cxnSp>
      <p:cxnSp>
        <p:nvCxnSpPr>
          <p:cNvPr id="121" name="Straight Connector 120"/>
          <p:cNvCxnSpPr/>
          <p:nvPr/>
        </p:nvCxnSpPr>
        <p:spPr bwMode="auto">
          <a:xfrm rot="5400000">
            <a:off x="5372100" y="4991100"/>
            <a:ext cx="533400" cy="1588"/>
          </a:xfrm>
          <a:prstGeom prst="line">
            <a:avLst/>
          </a:prstGeom>
          <a:solidFill>
            <a:schemeClr val="accent1"/>
          </a:solidFill>
          <a:ln w="28575" cap="flat" cmpd="sng" algn="ctr">
            <a:solidFill>
              <a:srgbClr val="FF0000"/>
            </a:solidFill>
            <a:prstDash val="solid"/>
            <a:round/>
            <a:headEnd type="none" w="med" len="med"/>
            <a:tailEnd type="triangle" w="med" len="med"/>
          </a:ln>
          <a:effectLst/>
        </p:spPr>
      </p:cxnSp>
      <p:cxnSp>
        <p:nvCxnSpPr>
          <p:cNvPr id="122" name="Straight Arrow Connector 121"/>
          <p:cNvCxnSpPr/>
          <p:nvPr/>
        </p:nvCxnSpPr>
        <p:spPr bwMode="auto">
          <a:xfrm rot="5400000">
            <a:off x="533400" y="3733800"/>
            <a:ext cx="2286000" cy="1588"/>
          </a:xfrm>
          <a:prstGeom prst="straightConnector1">
            <a:avLst/>
          </a:prstGeom>
          <a:solidFill>
            <a:schemeClr val="accent1"/>
          </a:solidFill>
          <a:ln w="28575" cap="flat" cmpd="sng" algn="ctr">
            <a:solidFill>
              <a:srgbClr val="FF0000"/>
            </a:solidFill>
            <a:prstDash val="solid"/>
            <a:round/>
            <a:headEnd type="none" w="med" len="med"/>
            <a:tailEnd type="triangle" w="med" len="med"/>
          </a:ln>
          <a:effectLst/>
        </p:spPr>
      </p:cxnSp>
      <p:cxnSp>
        <p:nvCxnSpPr>
          <p:cNvPr id="123" name="Straight Arrow Connector 122"/>
          <p:cNvCxnSpPr/>
          <p:nvPr/>
        </p:nvCxnSpPr>
        <p:spPr bwMode="auto">
          <a:xfrm>
            <a:off x="1905000" y="6248400"/>
            <a:ext cx="533400" cy="1588"/>
          </a:xfrm>
          <a:prstGeom prst="straightConnector1">
            <a:avLst/>
          </a:prstGeom>
          <a:solidFill>
            <a:schemeClr val="accent1"/>
          </a:solidFill>
          <a:ln w="28575" cap="flat" cmpd="sng" algn="ctr">
            <a:solidFill>
              <a:srgbClr val="FF0000"/>
            </a:solidFill>
            <a:prstDash val="solid"/>
            <a:round/>
            <a:headEnd type="none" w="med" len="med"/>
            <a:tailEnd type="triangle" w="med" len="med"/>
          </a:ln>
          <a:effectLst/>
        </p:spPr>
      </p:cxnSp>
      <p:cxnSp>
        <p:nvCxnSpPr>
          <p:cNvPr id="124" name="Straight Arrow Connector 123"/>
          <p:cNvCxnSpPr/>
          <p:nvPr/>
        </p:nvCxnSpPr>
        <p:spPr bwMode="auto">
          <a:xfrm rot="5400000">
            <a:off x="1599405" y="3886200"/>
            <a:ext cx="2286000" cy="1588"/>
          </a:xfrm>
          <a:prstGeom prst="straightConnector1">
            <a:avLst/>
          </a:prstGeom>
          <a:solidFill>
            <a:schemeClr val="accent1"/>
          </a:solidFill>
          <a:ln w="28575" cap="flat" cmpd="sng" algn="ctr">
            <a:solidFill>
              <a:srgbClr val="FF0000"/>
            </a:solidFill>
            <a:prstDash val="solid"/>
            <a:round/>
            <a:headEnd type="triangle" w="med" len="med"/>
            <a:tailEnd type="none" w="med" len="med"/>
          </a:ln>
          <a:effectLst/>
        </p:spPr>
      </p:cxnSp>
      <p:cxnSp>
        <p:nvCxnSpPr>
          <p:cNvPr id="125" name="Straight Arrow Connector 124"/>
          <p:cNvCxnSpPr/>
          <p:nvPr/>
        </p:nvCxnSpPr>
        <p:spPr bwMode="auto">
          <a:xfrm rot="5400000">
            <a:off x="3390106" y="3237706"/>
            <a:ext cx="1600200" cy="1589"/>
          </a:xfrm>
          <a:prstGeom prst="straightConnector1">
            <a:avLst/>
          </a:prstGeom>
          <a:solidFill>
            <a:schemeClr val="accent1"/>
          </a:solidFill>
          <a:ln w="28575" cap="flat" cmpd="sng" algn="ctr">
            <a:solidFill>
              <a:srgbClr val="FF0000"/>
            </a:solidFill>
            <a:prstDash val="solid"/>
            <a:round/>
            <a:headEnd type="none" w="med" len="med"/>
            <a:tailEnd type="triangle" w="med" len="med"/>
          </a:ln>
          <a:effectLst/>
        </p:spPr>
      </p:cxnSp>
      <p:cxnSp>
        <p:nvCxnSpPr>
          <p:cNvPr id="126" name="Straight Arrow Connector 125"/>
          <p:cNvCxnSpPr/>
          <p:nvPr/>
        </p:nvCxnSpPr>
        <p:spPr bwMode="auto">
          <a:xfrm>
            <a:off x="4572000" y="4722812"/>
            <a:ext cx="533400" cy="1588"/>
          </a:xfrm>
          <a:prstGeom prst="straightConnector1">
            <a:avLst/>
          </a:prstGeom>
          <a:solidFill>
            <a:schemeClr val="accent1"/>
          </a:solidFill>
          <a:ln w="28575" cap="flat" cmpd="sng" algn="ctr">
            <a:solidFill>
              <a:srgbClr val="FF0000"/>
            </a:solidFill>
            <a:prstDash val="solid"/>
            <a:round/>
            <a:headEnd type="none" w="med" len="med"/>
            <a:tailEnd type="triangle" w="med" len="med"/>
          </a:ln>
          <a:effectLst/>
        </p:spPr>
      </p:cxn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Cleaning the Filter</a:t>
            </a:r>
            <a:endParaRPr lang="en-US" dirty="0"/>
          </a:p>
        </p:txBody>
      </p:sp>
      <p:sp>
        <p:nvSpPr>
          <p:cNvPr id="3" name="Content Placeholder 2"/>
          <p:cNvSpPr>
            <a:spLocks noGrp="1"/>
          </p:cNvSpPr>
          <p:nvPr>
            <p:ph idx="1"/>
          </p:nvPr>
        </p:nvSpPr>
        <p:spPr>
          <a:xfrm>
            <a:off x="457200" y="1600200"/>
            <a:ext cx="4114800" cy="4525963"/>
          </a:xfrm>
        </p:spPr>
        <p:txBody>
          <a:bodyPr>
            <a:normAutofit lnSpcReduction="10000"/>
          </a:bodyPr>
          <a:lstStyle/>
          <a:p>
            <a:r>
              <a:rPr lang="en-US" sz="2400" dirty="0" smtClean="0"/>
              <a:t>In order to clean the filter the foam must be compressed to release accumulated clay particles.</a:t>
            </a:r>
          </a:p>
          <a:p>
            <a:r>
              <a:rPr lang="en-US" sz="2400" dirty="0" smtClean="0"/>
              <a:t>Because the force required to compress the foam is small, a simple plunger system was designed.</a:t>
            </a:r>
          </a:p>
          <a:p>
            <a:r>
              <a:rPr lang="en-US" sz="2400" dirty="0" smtClean="0"/>
              <a:t>At all times the foam must be kept fully submerged to prevent air bubbles from entering the column.</a:t>
            </a:r>
            <a:endParaRPr lang="en-US" sz="2400" dirty="0"/>
          </a:p>
        </p:txBody>
      </p:sp>
      <p:pic>
        <p:nvPicPr>
          <p:cNvPr id="1026" name="Picture 2"/>
          <p:cNvPicPr>
            <a:picLocks noChangeAspect="1" noChangeArrowheads="1"/>
          </p:cNvPicPr>
          <p:nvPr/>
        </p:nvPicPr>
        <p:blipFill>
          <a:blip r:embed="rId2" cstate="print"/>
          <a:srcRect/>
          <a:stretch>
            <a:fillRect/>
          </a:stretch>
        </p:blipFill>
        <p:spPr bwMode="auto">
          <a:xfrm>
            <a:off x="4648200" y="2438400"/>
            <a:ext cx="4038600" cy="3028950"/>
          </a:xfrm>
          <a:prstGeom prst="rect">
            <a:avLst/>
          </a:prstGeom>
          <a:noFill/>
          <a:ln w="9525">
            <a:noFill/>
            <a:miter lim="800000"/>
            <a:headEnd/>
            <a:tailEnd/>
          </a:ln>
        </p:spPr>
      </p:pic>
    </p:spTree>
    <p:extLst>
      <p:ext uri="{BB962C8B-B14F-4D97-AF65-F5344CB8AC3E}">
        <p14:creationId xmlns:p14="http://schemas.microsoft.com/office/powerpoint/2010/main" val="3354258666"/>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Cleaning the Filter</a:t>
            </a:r>
            <a:endParaRPr lang="en-US" dirty="0"/>
          </a:p>
        </p:txBody>
      </p:sp>
      <p:sp>
        <p:nvSpPr>
          <p:cNvPr id="3" name="Content Placeholder 2"/>
          <p:cNvSpPr>
            <a:spLocks noGrp="1"/>
          </p:cNvSpPr>
          <p:nvPr>
            <p:ph idx="1"/>
          </p:nvPr>
        </p:nvSpPr>
        <p:spPr>
          <a:xfrm>
            <a:off x="457200" y="1600200"/>
            <a:ext cx="4114800" cy="4525963"/>
          </a:xfrm>
        </p:spPr>
        <p:txBody>
          <a:bodyPr>
            <a:normAutofit fontScale="92500" lnSpcReduction="10000"/>
          </a:bodyPr>
          <a:lstStyle/>
          <a:p>
            <a:r>
              <a:rPr lang="en-US" sz="2400" dirty="0" smtClean="0"/>
              <a:t>The plunger is designed to work in essentially the same way as a butter churn.</a:t>
            </a:r>
          </a:p>
          <a:p>
            <a:r>
              <a:rPr lang="en-US" sz="2400" dirty="0" smtClean="0"/>
              <a:t>A long pole is attached to a circular plate with holes bored in it to allow water to flow past.</a:t>
            </a:r>
          </a:p>
          <a:p>
            <a:r>
              <a:rPr lang="en-US" sz="2400" dirty="0" smtClean="0"/>
              <a:t>The plunger compresses the foam underwater and is pinned in place when the foam is compressed enough.</a:t>
            </a:r>
          </a:p>
          <a:p>
            <a:r>
              <a:rPr lang="en-US" sz="2400" dirty="0" smtClean="0"/>
              <a:t>Water is then flushed through the system to remove most of the turbid waste water.</a:t>
            </a:r>
            <a:endParaRPr lang="en-US" sz="2400" dirty="0"/>
          </a:p>
        </p:txBody>
      </p:sp>
      <p:pic>
        <p:nvPicPr>
          <p:cNvPr id="16" name="Picture 15" descr="Plunger Schematic.png"/>
          <p:cNvPicPr>
            <a:picLocks noChangeAspect="1"/>
          </p:cNvPicPr>
          <p:nvPr/>
        </p:nvPicPr>
        <p:blipFill>
          <a:blip r:embed="rId2" cstate="print"/>
          <a:srcRect l="50000" t="1551" r="4062" b="2287"/>
          <a:stretch>
            <a:fillRect/>
          </a:stretch>
        </p:blipFill>
        <p:spPr>
          <a:xfrm>
            <a:off x="4953000" y="1676400"/>
            <a:ext cx="3581400" cy="4724400"/>
          </a:xfrm>
          <a:prstGeom prst="rect">
            <a:avLst/>
          </a:prstGeom>
        </p:spPr>
      </p:pic>
    </p:spTree>
    <p:extLst>
      <p:ext uri="{BB962C8B-B14F-4D97-AF65-F5344CB8AC3E}">
        <p14:creationId xmlns:p14="http://schemas.microsoft.com/office/powerpoint/2010/main" val="2754736077"/>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Cleaning the </a:t>
            </a:r>
            <a:r>
              <a:rPr lang="en-US" dirty="0" err="1" smtClean="0"/>
              <a:t>FIlter</a:t>
            </a:r>
            <a:endParaRPr lang="en-US" dirty="0"/>
          </a:p>
        </p:txBody>
      </p:sp>
      <p:sp>
        <p:nvSpPr>
          <p:cNvPr id="3" name="Content Placeholder 2"/>
          <p:cNvSpPr>
            <a:spLocks noGrp="1"/>
          </p:cNvSpPr>
          <p:nvPr>
            <p:ph idx="1"/>
          </p:nvPr>
        </p:nvSpPr>
        <p:spPr>
          <a:xfrm>
            <a:off x="457200" y="1600200"/>
            <a:ext cx="4114800" cy="4525963"/>
          </a:xfrm>
        </p:spPr>
        <p:txBody>
          <a:bodyPr>
            <a:normAutofit/>
          </a:bodyPr>
          <a:lstStyle/>
          <a:p>
            <a:r>
              <a:rPr lang="en-US" sz="2400" dirty="0" smtClean="0"/>
              <a:t>Before the plunger is released, the lower valve is closed and the column is refilled with water, ensuring that the foam is never exposed to the air.</a:t>
            </a:r>
          </a:p>
          <a:p>
            <a:r>
              <a:rPr lang="en-US" sz="2400" dirty="0" smtClean="0"/>
              <a:t>Once the plunger is released the foam will naturally expand to fill the column.</a:t>
            </a:r>
            <a:endParaRPr lang="en-US" sz="2400" dirty="0"/>
          </a:p>
        </p:txBody>
      </p:sp>
      <p:pic>
        <p:nvPicPr>
          <p:cNvPr id="4" name="Picture 3" descr="Plunger Schematic.png"/>
          <p:cNvPicPr>
            <a:picLocks noChangeAspect="1"/>
          </p:cNvPicPr>
          <p:nvPr/>
        </p:nvPicPr>
        <p:blipFill>
          <a:blip r:embed="rId2" cstate="print"/>
          <a:srcRect l="977" t="1551" r="50152" b="2287"/>
          <a:stretch>
            <a:fillRect/>
          </a:stretch>
        </p:blipFill>
        <p:spPr>
          <a:xfrm>
            <a:off x="4800600" y="1524000"/>
            <a:ext cx="3810000" cy="4724400"/>
          </a:xfrm>
          <a:prstGeom prst="rect">
            <a:avLst/>
          </a:prstGeom>
        </p:spPr>
      </p:pic>
    </p:spTree>
    <p:extLst>
      <p:ext uri="{BB962C8B-B14F-4D97-AF65-F5344CB8AC3E}">
        <p14:creationId xmlns:p14="http://schemas.microsoft.com/office/powerpoint/2010/main" val="165071388"/>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Work</a:t>
            </a:r>
            <a:endParaRPr lang="en-US" dirty="0"/>
          </a:p>
        </p:txBody>
      </p:sp>
      <p:sp>
        <p:nvSpPr>
          <p:cNvPr id="3" name="Content Placeholder 2"/>
          <p:cNvSpPr>
            <a:spLocks noGrp="1"/>
          </p:cNvSpPr>
          <p:nvPr>
            <p:ph idx="1"/>
          </p:nvPr>
        </p:nvSpPr>
        <p:spPr>
          <a:xfrm>
            <a:off x="457200" y="1600200"/>
            <a:ext cx="4114800" cy="4525963"/>
          </a:xfrm>
        </p:spPr>
        <p:txBody>
          <a:bodyPr>
            <a:normAutofit fontScale="92500" lnSpcReduction="10000"/>
          </a:bodyPr>
          <a:lstStyle/>
          <a:p>
            <a:r>
              <a:rPr lang="en-US" sz="2400" dirty="0" smtClean="0"/>
              <a:t>Though we have a design for both the filtration system and the cleaning system, both designs still need to be thoroughly tested.</a:t>
            </a:r>
          </a:p>
          <a:p>
            <a:r>
              <a:rPr lang="en-US" sz="2400" dirty="0" smtClean="0"/>
              <a:t>The plumbing and overall design of the filtration system also needs to be evaluated to minimize head loss and cost.</a:t>
            </a:r>
          </a:p>
          <a:p>
            <a:r>
              <a:rPr lang="en-US" sz="2400" dirty="0" smtClean="0"/>
              <a:t>Perhaps most importantly, we need to find a reliable source of polyurethane foam that meets </a:t>
            </a:r>
            <a:r>
              <a:rPr lang="en-US" sz="2400" smtClean="0"/>
              <a:t>our specifications.</a:t>
            </a:r>
            <a:endParaRPr lang="en-US" sz="2400" dirty="0"/>
          </a:p>
        </p:txBody>
      </p:sp>
      <p:pic>
        <p:nvPicPr>
          <p:cNvPr id="4" name="Content Placeholder 10"/>
          <p:cNvPicPr>
            <a:picLocks noChangeAspect="1"/>
          </p:cNvPicPr>
          <p:nvPr/>
        </p:nvPicPr>
        <p:blipFill>
          <a:blip r:embed="rId2" cstate="print"/>
          <a:srcRect/>
          <a:stretch>
            <a:fillRect/>
          </a:stretch>
        </p:blipFill>
        <p:spPr>
          <a:xfrm>
            <a:off x="4953000" y="1676400"/>
            <a:ext cx="3505200" cy="4300538"/>
          </a:xfrm>
          <a:prstGeom prst="rect">
            <a:avLst/>
          </a:prstGeom>
        </p:spPr>
      </p:pic>
    </p:spTree>
    <p:extLst>
      <p:ext uri="{BB962C8B-B14F-4D97-AF65-F5344CB8AC3E}">
        <p14:creationId xmlns:p14="http://schemas.microsoft.com/office/powerpoint/2010/main" val="4101011514"/>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686800" cy="1143000"/>
          </a:xfrm>
        </p:spPr>
        <p:txBody>
          <a:bodyPr>
            <a:normAutofit fontScale="90000"/>
          </a:bodyPr>
          <a:lstStyle/>
          <a:p>
            <a:r>
              <a:rPr lang="en-US" dirty="0" smtClean="0"/>
              <a:t>Foam</a:t>
            </a:r>
            <a:r>
              <a:rPr lang="en-US" sz="4000" dirty="0" smtClean="0"/>
              <a:t/>
            </a:r>
            <a:br>
              <a:rPr lang="en-US" sz="4000" dirty="0" smtClean="0"/>
            </a:br>
            <a:r>
              <a:rPr lang="en-US" sz="3500" b="0" dirty="0" smtClean="0"/>
              <a:t>Non-conventional filtration media </a:t>
            </a:r>
            <a:endParaRPr lang="en-US" sz="3500" b="0" dirty="0"/>
          </a:p>
        </p:txBody>
      </p:sp>
      <p:sp>
        <p:nvSpPr>
          <p:cNvPr id="3" name="Content Placeholder 2"/>
          <p:cNvSpPr>
            <a:spLocks noGrp="1"/>
          </p:cNvSpPr>
          <p:nvPr>
            <p:ph idx="1"/>
          </p:nvPr>
        </p:nvSpPr>
        <p:spPr>
          <a:xfrm>
            <a:off x="457200" y="1828800"/>
            <a:ext cx="3886200" cy="4724400"/>
          </a:xfrm>
        </p:spPr>
        <p:txBody>
          <a:bodyPr>
            <a:normAutofit fontScale="85000" lnSpcReduction="20000"/>
          </a:bodyPr>
          <a:lstStyle/>
          <a:p>
            <a:r>
              <a:rPr lang="en-US" b="1" dirty="0" smtClean="0"/>
              <a:t>More porous</a:t>
            </a:r>
          </a:p>
          <a:p>
            <a:pPr lvl="1"/>
            <a:r>
              <a:rPr lang="en-US" b="1" dirty="0" smtClean="0"/>
              <a:t>Filtration velocities </a:t>
            </a:r>
            <a:r>
              <a:rPr lang="en-US" dirty="0" smtClean="0"/>
              <a:t>through foam can be </a:t>
            </a:r>
            <a:r>
              <a:rPr lang="en-US" b="1" dirty="0" smtClean="0"/>
              <a:t>3x</a:t>
            </a:r>
            <a:r>
              <a:rPr lang="en-US" dirty="0" smtClean="0"/>
              <a:t> larger than sand </a:t>
            </a:r>
          </a:p>
          <a:p>
            <a:r>
              <a:rPr lang="en-US" b="1" dirty="0" smtClean="0"/>
              <a:t>Surface area </a:t>
            </a:r>
            <a:r>
              <a:rPr lang="en-US" dirty="0" smtClean="0"/>
              <a:t> </a:t>
            </a:r>
            <a:r>
              <a:rPr lang="en-US" b="1" dirty="0" smtClean="0"/>
              <a:t>3x</a:t>
            </a:r>
            <a:r>
              <a:rPr lang="en-US" dirty="0" smtClean="0"/>
              <a:t> as smaller than conventional sand filter</a:t>
            </a:r>
          </a:p>
          <a:p>
            <a:r>
              <a:rPr lang="en-US" b="1" dirty="0" smtClean="0"/>
              <a:t>Lighter</a:t>
            </a:r>
            <a:r>
              <a:rPr lang="en-US" dirty="0" smtClean="0"/>
              <a:t> and</a:t>
            </a:r>
            <a:r>
              <a:rPr lang="en-US" b="1" dirty="0" smtClean="0"/>
              <a:t> easier </a:t>
            </a:r>
            <a:r>
              <a:rPr lang="en-US" dirty="0" smtClean="0"/>
              <a:t>to transport than sand</a:t>
            </a:r>
          </a:p>
          <a:p>
            <a:r>
              <a:rPr lang="en-US" dirty="0" smtClean="0"/>
              <a:t>Less ripening time</a:t>
            </a:r>
          </a:p>
          <a:p>
            <a:r>
              <a:rPr lang="en-US" b="1" dirty="0" smtClean="0"/>
              <a:t>No backwash </a:t>
            </a:r>
            <a:r>
              <a:rPr lang="en-US" dirty="0" smtClean="0"/>
              <a:t>required</a:t>
            </a:r>
          </a:p>
          <a:p>
            <a:pPr lvl="1"/>
            <a:endParaRPr lang="en-US" dirty="0" smtClean="0"/>
          </a:p>
          <a:p>
            <a:endParaRPr lang="en-US" dirty="0"/>
          </a:p>
        </p:txBody>
      </p:sp>
      <p:pic>
        <p:nvPicPr>
          <p:cNvPr id="4" name="Picture 99"/>
          <p:cNvPicPr>
            <a:picLocks noChangeAspect="1" noChangeArrowheads="1"/>
          </p:cNvPicPr>
          <p:nvPr/>
        </p:nvPicPr>
        <p:blipFill>
          <a:blip r:embed="rId3" cstate="print"/>
          <a:srcRect/>
          <a:stretch>
            <a:fillRect/>
          </a:stretch>
        </p:blipFill>
        <p:spPr bwMode="auto">
          <a:xfrm>
            <a:off x="4648200" y="2209800"/>
            <a:ext cx="4038600" cy="3030537"/>
          </a:xfrm>
          <a:prstGeom prst="rect">
            <a:avLst/>
          </a:prstGeom>
          <a:noFill/>
          <a:ln w="9525">
            <a:noFill/>
            <a:miter lim="800000"/>
            <a:headEnd/>
            <a:tailEnd/>
          </a:ln>
        </p:spPr>
      </p:pic>
    </p:spTree>
    <p:extLst>
      <p:ext uri="{BB962C8B-B14F-4D97-AF65-F5344CB8AC3E}">
        <p14:creationId xmlns:p14="http://schemas.microsoft.com/office/powerpoint/2010/main" val="1896356958"/>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
          <p:cNvSpPr>
            <a:spLocks noGrp="1"/>
          </p:cNvSpPr>
          <p:nvPr>
            <p:ph type="title"/>
          </p:nvPr>
        </p:nvSpPr>
        <p:spPr/>
        <p:txBody>
          <a:bodyPr/>
          <a:lstStyle/>
          <a:p>
            <a:pPr eaLnBrk="1" hangingPunct="1"/>
            <a:r>
              <a:rPr lang="en-US" smtClean="0"/>
              <a:t>Experimental Apparatus</a:t>
            </a:r>
          </a:p>
        </p:txBody>
      </p:sp>
      <p:pic>
        <p:nvPicPr>
          <p:cNvPr id="16387" name="Picture 5" descr="b"/>
          <p:cNvPicPr>
            <a:picLocks noChangeAspect="1" noChangeArrowheads="1"/>
          </p:cNvPicPr>
          <p:nvPr/>
        </p:nvPicPr>
        <p:blipFill>
          <a:blip r:embed="rId2" cstate="print"/>
          <a:srcRect/>
          <a:stretch>
            <a:fillRect/>
          </a:stretch>
        </p:blipFill>
        <p:spPr bwMode="auto">
          <a:xfrm>
            <a:off x="7210425" y="6283325"/>
            <a:ext cx="1933575" cy="574675"/>
          </a:xfrm>
          <a:prstGeom prst="rect">
            <a:avLst/>
          </a:prstGeom>
          <a:noFill/>
          <a:ln w="9525">
            <a:noFill/>
            <a:miter lim="800000"/>
            <a:headEnd/>
            <a:tailEnd/>
          </a:ln>
        </p:spPr>
      </p:pic>
      <p:pic>
        <p:nvPicPr>
          <p:cNvPr id="16388" name="Picture 6" descr="a"/>
          <p:cNvPicPr>
            <a:picLocks noChangeAspect="1" noChangeArrowheads="1"/>
          </p:cNvPicPr>
          <p:nvPr/>
        </p:nvPicPr>
        <p:blipFill>
          <a:blip r:embed="rId3" cstate="print"/>
          <a:srcRect r="4546"/>
          <a:stretch>
            <a:fillRect/>
          </a:stretch>
        </p:blipFill>
        <p:spPr bwMode="auto">
          <a:xfrm>
            <a:off x="0" y="6300788"/>
            <a:ext cx="1981200" cy="557212"/>
          </a:xfrm>
          <a:prstGeom prst="rect">
            <a:avLst/>
          </a:prstGeom>
          <a:noFill/>
          <a:ln w="9525">
            <a:noFill/>
            <a:miter lim="800000"/>
            <a:headEnd/>
            <a:tailEnd/>
          </a:ln>
        </p:spPr>
      </p:pic>
      <p:pic>
        <p:nvPicPr>
          <p:cNvPr id="16389" name="Content Placeholder 3" descr="filter setup schematic.jpg"/>
          <p:cNvPicPr>
            <a:picLocks noGrp="1" noChangeAspect="1"/>
          </p:cNvPicPr>
          <p:nvPr>
            <p:ph idx="1"/>
          </p:nvPr>
        </p:nvPicPr>
        <p:blipFill>
          <a:blip r:embed="rId4" cstate="print"/>
          <a:srcRect/>
          <a:stretch>
            <a:fillRect/>
          </a:stretch>
        </p:blipFill>
        <p:spPr>
          <a:xfrm>
            <a:off x="1295400" y="1600200"/>
            <a:ext cx="6705600" cy="4749800"/>
          </a:xfrm>
        </p:spPr>
      </p:pic>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pC</a:t>
            </a:r>
            <a:r>
              <a:rPr lang="en-US" dirty="0" smtClean="0"/>
              <a:t>*</a:t>
            </a:r>
            <a:endParaRPr lang="en-US" dirty="0"/>
          </a:p>
        </p:txBody>
      </p:sp>
      <p:sp>
        <p:nvSpPr>
          <p:cNvPr id="3" name="Content Placeholder 2"/>
          <p:cNvSpPr>
            <a:spLocks noGrp="1"/>
          </p:cNvSpPr>
          <p:nvPr>
            <p:ph idx="1"/>
          </p:nvPr>
        </p:nvSpPr>
        <p:spPr/>
        <p:txBody>
          <a:bodyPr/>
          <a:lstStyle/>
          <a:p>
            <a:endParaRPr lang="en-US"/>
          </a:p>
        </p:txBody>
      </p:sp>
      <p:pic>
        <p:nvPicPr>
          <p:cNvPr id="4098" name="Picture 2"/>
          <p:cNvPicPr>
            <a:picLocks noChangeAspect="1" noChangeArrowheads="1"/>
          </p:cNvPicPr>
          <p:nvPr/>
        </p:nvPicPr>
        <p:blipFill>
          <a:blip r:embed="rId3" cstate="print"/>
          <a:srcRect/>
          <a:stretch>
            <a:fillRect/>
          </a:stretch>
        </p:blipFill>
        <p:spPr bwMode="auto">
          <a:xfrm>
            <a:off x="1769058" y="2438400"/>
            <a:ext cx="5469942" cy="1776412"/>
          </a:xfrm>
          <a:prstGeom prst="rect">
            <a:avLst/>
          </a:prstGeom>
          <a:noFill/>
          <a:ln w="9525">
            <a:noFill/>
            <a:miter lim="800000"/>
            <a:headEnd/>
            <a:tailEnd/>
          </a:ln>
        </p:spPr>
      </p:pic>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Varying Depth</a:t>
            </a:r>
            <a:endParaRPr lang="en-US" dirty="0"/>
          </a:p>
        </p:txBody>
      </p:sp>
      <p:pic>
        <p:nvPicPr>
          <p:cNvPr id="1026" name="Picture 2"/>
          <p:cNvPicPr>
            <a:picLocks noChangeAspect="1" noChangeArrowheads="1"/>
          </p:cNvPicPr>
          <p:nvPr/>
        </p:nvPicPr>
        <p:blipFill>
          <a:blip r:embed="rId3" cstate="print"/>
          <a:srcRect/>
          <a:stretch>
            <a:fillRect/>
          </a:stretch>
        </p:blipFill>
        <p:spPr bwMode="auto">
          <a:xfrm>
            <a:off x="1752600" y="1524000"/>
            <a:ext cx="5410200" cy="4448386"/>
          </a:xfrm>
          <a:prstGeom prst="rect">
            <a:avLst/>
          </a:prstGeom>
          <a:noFill/>
          <a:ln w="9525">
            <a:noFill/>
            <a:miter lim="800000"/>
            <a:headEnd/>
            <a:tailEnd/>
          </a:ln>
        </p:spPr>
      </p:pic>
      <p:sp>
        <p:nvSpPr>
          <p:cNvPr id="5" name="TextBox 4"/>
          <p:cNvSpPr txBox="1"/>
          <p:nvPr/>
        </p:nvSpPr>
        <p:spPr>
          <a:xfrm>
            <a:off x="381000" y="5791200"/>
            <a:ext cx="8534400" cy="769441"/>
          </a:xfrm>
          <a:prstGeom prst="rect">
            <a:avLst/>
          </a:prstGeom>
          <a:noFill/>
        </p:spPr>
        <p:txBody>
          <a:bodyPr wrap="square" rtlCol="0">
            <a:spAutoFit/>
          </a:bodyPr>
          <a:lstStyle/>
          <a:p>
            <a:pPr>
              <a:defRPr/>
            </a:pPr>
            <a:r>
              <a:rPr lang="en-US" sz="2200" dirty="0"/>
              <a:t>Filter Performance of </a:t>
            </a:r>
            <a:r>
              <a:rPr lang="en-US" sz="2200" b="1" dirty="0"/>
              <a:t>30 </a:t>
            </a:r>
            <a:r>
              <a:rPr lang="en-US" sz="2200" b="1" dirty="0" err="1"/>
              <a:t>ppi</a:t>
            </a:r>
            <a:r>
              <a:rPr lang="en-US" sz="2200" dirty="0"/>
              <a:t> foam with an approach velocity of </a:t>
            </a:r>
            <a:r>
              <a:rPr lang="en-US" sz="2200" b="1" dirty="0"/>
              <a:t>6 mm/s</a:t>
            </a:r>
            <a:r>
              <a:rPr lang="en-US" sz="2200" dirty="0"/>
              <a:t>, an alum feed, a </a:t>
            </a:r>
            <a:r>
              <a:rPr lang="en-US" sz="2200" b="1" dirty="0"/>
              <a:t>100 NTU</a:t>
            </a:r>
            <a:r>
              <a:rPr lang="en-US" sz="2200" dirty="0"/>
              <a:t> influent and a </a:t>
            </a:r>
            <a:r>
              <a:rPr lang="en-US" sz="2200" b="1" dirty="0"/>
              <a:t>5, 10 </a:t>
            </a:r>
            <a:r>
              <a:rPr lang="en-US" sz="2200" dirty="0"/>
              <a:t>and</a:t>
            </a:r>
            <a:r>
              <a:rPr lang="en-US" sz="2200" b="1" dirty="0"/>
              <a:t> 15 inch </a:t>
            </a:r>
            <a:r>
              <a:rPr lang="en-US" sz="2200" dirty="0"/>
              <a:t>filter bed depth.</a:t>
            </a:r>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Normalized Plot</a:t>
            </a:r>
            <a:endParaRPr lang="en-US" dirty="0"/>
          </a:p>
        </p:txBody>
      </p:sp>
      <p:pic>
        <p:nvPicPr>
          <p:cNvPr id="2050" name="Picture 2"/>
          <p:cNvPicPr>
            <a:picLocks noChangeAspect="1" noChangeArrowheads="1"/>
          </p:cNvPicPr>
          <p:nvPr/>
        </p:nvPicPr>
        <p:blipFill>
          <a:blip r:embed="rId3" cstate="print"/>
          <a:srcRect/>
          <a:stretch>
            <a:fillRect/>
          </a:stretch>
        </p:blipFill>
        <p:spPr bwMode="auto">
          <a:xfrm>
            <a:off x="1447800" y="1524000"/>
            <a:ext cx="6248400" cy="5059680"/>
          </a:xfrm>
          <a:prstGeom prst="rect">
            <a:avLst/>
          </a:prstGeom>
          <a:noFill/>
          <a:ln w="9525">
            <a:noFill/>
            <a:miter lim="800000"/>
            <a:headEnd/>
            <a:tailEnd/>
          </a:ln>
        </p:spPr>
      </p:pic>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Varying NTU</a:t>
            </a:r>
            <a:endParaRPr lang="en-US" dirty="0"/>
          </a:p>
        </p:txBody>
      </p:sp>
      <p:pic>
        <p:nvPicPr>
          <p:cNvPr id="3074" name="Picture 2"/>
          <p:cNvPicPr>
            <a:picLocks noChangeAspect="1" noChangeArrowheads="1"/>
          </p:cNvPicPr>
          <p:nvPr/>
        </p:nvPicPr>
        <p:blipFill>
          <a:blip r:embed="rId3" cstate="print"/>
          <a:srcRect t="1578"/>
          <a:stretch>
            <a:fillRect/>
          </a:stretch>
        </p:blipFill>
        <p:spPr bwMode="auto">
          <a:xfrm>
            <a:off x="1676400" y="1524000"/>
            <a:ext cx="5197553" cy="4002918"/>
          </a:xfrm>
          <a:prstGeom prst="rect">
            <a:avLst/>
          </a:prstGeom>
          <a:noFill/>
          <a:ln w="9525">
            <a:noFill/>
            <a:miter lim="800000"/>
            <a:headEnd/>
            <a:tailEnd/>
          </a:ln>
        </p:spPr>
      </p:pic>
      <p:sp>
        <p:nvSpPr>
          <p:cNvPr id="5" name="TextBox 4"/>
          <p:cNvSpPr txBox="1"/>
          <p:nvPr/>
        </p:nvSpPr>
        <p:spPr>
          <a:xfrm>
            <a:off x="381000" y="5638800"/>
            <a:ext cx="8382000" cy="1107996"/>
          </a:xfrm>
          <a:prstGeom prst="rect">
            <a:avLst/>
          </a:prstGeom>
          <a:noFill/>
        </p:spPr>
        <p:txBody>
          <a:bodyPr wrap="square" rtlCol="0">
            <a:spAutoFit/>
          </a:bodyPr>
          <a:lstStyle/>
          <a:p>
            <a:r>
              <a:rPr lang="en-US" sz="2200" dirty="0"/>
              <a:t>Filter Performance of </a:t>
            </a:r>
            <a:r>
              <a:rPr lang="en-US" sz="2200" b="1" dirty="0"/>
              <a:t>30 </a:t>
            </a:r>
            <a:r>
              <a:rPr lang="en-US" sz="2200" b="1" dirty="0" err="1"/>
              <a:t>ppi</a:t>
            </a:r>
            <a:r>
              <a:rPr lang="en-US" sz="2200" b="1" dirty="0"/>
              <a:t> foam </a:t>
            </a:r>
            <a:r>
              <a:rPr lang="en-US" sz="2200" dirty="0"/>
              <a:t>with an approach velocity of </a:t>
            </a:r>
            <a:r>
              <a:rPr lang="en-US" sz="2200" b="1" dirty="0"/>
              <a:t>6 mm/s</a:t>
            </a:r>
            <a:r>
              <a:rPr lang="en-US" sz="2200" dirty="0"/>
              <a:t>, </a:t>
            </a:r>
            <a:r>
              <a:rPr lang="en-US" sz="2200" dirty="0" smtClean="0"/>
              <a:t>filter bed depth </a:t>
            </a:r>
            <a:r>
              <a:rPr lang="en-US" sz="2200" b="1" dirty="0" smtClean="0"/>
              <a:t>10 inches</a:t>
            </a:r>
            <a:r>
              <a:rPr lang="en-US" sz="2200" dirty="0" smtClean="0"/>
              <a:t>, an </a:t>
            </a:r>
            <a:r>
              <a:rPr lang="en-US" sz="2200" dirty="0"/>
              <a:t>alum feed </a:t>
            </a:r>
            <a:r>
              <a:rPr lang="en-US" sz="2200" dirty="0" smtClean="0"/>
              <a:t>of </a:t>
            </a:r>
            <a:r>
              <a:rPr lang="en-US" sz="2200" b="1" dirty="0" smtClean="0"/>
              <a:t>25, 50, 100 </a:t>
            </a:r>
            <a:r>
              <a:rPr lang="en-US" sz="2200" b="1" dirty="0"/>
              <a:t>NTU </a:t>
            </a:r>
            <a:r>
              <a:rPr lang="en-US" sz="2200" dirty="0" smtClean="0"/>
              <a:t>influent</a:t>
            </a:r>
            <a:r>
              <a:rPr lang="en-US" sz="2200" dirty="0"/>
              <a:t>.</a:t>
            </a:r>
          </a:p>
          <a:p>
            <a:endParaRPr lang="en-US" sz="2200" dirty="0"/>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z="3600" dirty="0" smtClean="0"/>
              <a:t>Emergency Filter Design – Roughing Filter</a:t>
            </a:r>
            <a:endParaRPr lang="en-US" sz="3600" dirty="0"/>
          </a:p>
        </p:txBody>
      </p:sp>
      <p:sp>
        <p:nvSpPr>
          <p:cNvPr id="10" name="Content Placeholder 9"/>
          <p:cNvSpPr>
            <a:spLocks noGrp="1"/>
          </p:cNvSpPr>
          <p:nvPr>
            <p:ph idx="1"/>
          </p:nvPr>
        </p:nvSpPr>
        <p:spPr>
          <a:xfrm>
            <a:off x="457200" y="1600200"/>
            <a:ext cx="5181600" cy="4525963"/>
          </a:xfrm>
        </p:spPr>
        <p:txBody>
          <a:bodyPr/>
          <a:lstStyle/>
          <a:p>
            <a:r>
              <a:rPr lang="en-US" dirty="0" smtClean="0"/>
              <a:t>Conventionally composed of gravel/larger particles</a:t>
            </a:r>
          </a:p>
          <a:p>
            <a:r>
              <a:rPr lang="en-US" dirty="0" smtClean="0"/>
              <a:t>Effective pre-treatment process</a:t>
            </a:r>
          </a:p>
          <a:p>
            <a:pPr lvl="1"/>
            <a:r>
              <a:rPr lang="en-US" dirty="0" smtClean="0"/>
              <a:t>Removes larger particles that would clog finishing filter</a:t>
            </a:r>
          </a:p>
          <a:p>
            <a:r>
              <a:rPr lang="en-US" dirty="0" smtClean="0"/>
              <a:t>Minimal head loss</a:t>
            </a:r>
            <a:endParaRPr lang="en-US" dirty="0"/>
          </a:p>
        </p:txBody>
      </p:sp>
      <p:pic>
        <p:nvPicPr>
          <p:cNvPr id="4" name="Picture 5" descr="b"/>
          <p:cNvPicPr>
            <a:picLocks noChangeAspect="1" noChangeArrowheads="1"/>
          </p:cNvPicPr>
          <p:nvPr/>
        </p:nvPicPr>
        <p:blipFill>
          <a:blip r:embed="rId3" cstate="print"/>
          <a:srcRect/>
          <a:stretch>
            <a:fillRect/>
          </a:stretch>
        </p:blipFill>
        <p:spPr bwMode="auto">
          <a:xfrm>
            <a:off x="7209971" y="6283098"/>
            <a:ext cx="1934029" cy="574902"/>
          </a:xfrm>
          <a:prstGeom prst="rect">
            <a:avLst/>
          </a:prstGeom>
          <a:noFill/>
          <a:ln w="9525">
            <a:noFill/>
            <a:miter lim="800000"/>
            <a:headEnd/>
            <a:tailEnd/>
          </a:ln>
        </p:spPr>
      </p:pic>
      <p:pic>
        <p:nvPicPr>
          <p:cNvPr id="5" name="Picture 6" descr="a"/>
          <p:cNvPicPr>
            <a:picLocks noChangeAspect="1" noChangeArrowheads="1"/>
          </p:cNvPicPr>
          <p:nvPr/>
        </p:nvPicPr>
        <p:blipFill>
          <a:blip r:embed="rId4" cstate="print"/>
          <a:srcRect r="4546"/>
          <a:stretch>
            <a:fillRect/>
          </a:stretch>
        </p:blipFill>
        <p:spPr bwMode="auto">
          <a:xfrm>
            <a:off x="0" y="6300788"/>
            <a:ext cx="1981200" cy="557212"/>
          </a:xfrm>
          <a:prstGeom prst="rect">
            <a:avLst/>
          </a:prstGeom>
          <a:noFill/>
          <a:ln w="9525">
            <a:noFill/>
            <a:miter lim="800000"/>
            <a:headEnd/>
            <a:tailEnd/>
          </a:ln>
        </p:spPr>
      </p:pic>
      <p:pic>
        <p:nvPicPr>
          <p:cNvPr id="3074" name="Picture 2" descr="http://upload.wikimedia.org/wikipedia/commons/thumb/e/ea/Gravel_on_a_beach_in_Thirasia,_Santorini,_Greece.jpg/250px-Gravel_on_a_beach_in_Thirasia,_Santorini,_Greece.jpg"/>
          <p:cNvPicPr>
            <a:picLocks noChangeAspect="1" noChangeArrowheads="1"/>
          </p:cNvPicPr>
          <p:nvPr/>
        </p:nvPicPr>
        <p:blipFill>
          <a:blip r:embed="rId5" cstate="print"/>
          <a:srcRect/>
          <a:stretch>
            <a:fillRect/>
          </a:stretch>
        </p:blipFill>
        <p:spPr bwMode="auto">
          <a:xfrm>
            <a:off x="5791200" y="1676400"/>
            <a:ext cx="2895600" cy="2177492"/>
          </a:xfrm>
          <a:prstGeom prst="rect">
            <a:avLst/>
          </a:prstGeom>
          <a:noFill/>
        </p:spPr>
      </p:pic>
      <p:sp>
        <p:nvSpPr>
          <p:cNvPr id="3076" name="AutoShape 4" descr="https://mail.google.com/mail/u/0/?ui=2&amp;ik=55cc71ea76&amp;view=att&amp;th=13424abd939132b6&amp;attid=0.1&amp;disp=inline&amp;zw"/>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078" name="AutoShape 6" descr="https://mail.google.com/mail/u/0/?ui=2&amp;ik=55cc71ea76&amp;view=att&amp;th=13424abd939132b6&amp;attid=0.1&amp;disp=inline&amp;zw"/>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080" name="Picture 8"/>
          <p:cNvPicPr>
            <a:picLocks noChangeAspect="1" noChangeArrowheads="1"/>
          </p:cNvPicPr>
          <p:nvPr/>
        </p:nvPicPr>
        <p:blipFill>
          <a:blip r:embed="rId6" cstate="print"/>
          <a:srcRect/>
          <a:stretch>
            <a:fillRect/>
          </a:stretch>
        </p:blipFill>
        <p:spPr bwMode="auto">
          <a:xfrm>
            <a:off x="5772936" y="3962401"/>
            <a:ext cx="2926619" cy="228600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800" dirty="0" smtClean="0"/>
              <a:t>Emergency Filtration – Finishing Filter</a:t>
            </a:r>
            <a:endParaRPr lang="en-US" sz="3800" dirty="0"/>
          </a:p>
        </p:txBody>
      </p:sp>
      <p:sp>
        <p:nvSpPr>
          <p:cNvPr id="3" name="Content Placeholder 2"/>
          <p:cNvSpPr>
            <a:spLocks noGrp="1"/>
          </p:cNvSpPr>
          <p:nvPr>
            <p:ph idx="1"/>
          </p:nvPr>
        </p:nvSpPr>
        <p:spPr>
          <a:xfrm>
            <a:off x="457200" y="1600200"/>
            <a:ext cx="5334000" cy="4525963"/>
          </a:xfrm>
        </p:spPr>
        <p:txBody>
          <a:bodyPr/>
          <a:lstStyle/>
          <a:p>
            <a:r>
              <a:rPr lang="en-US" dirty="0" smtClean="0"/>
              <a:t>Conventionally composed of sand/smaller particles</a:t>
            </a:r>
          </a:p>
          <a:p>
            <a:r>
              <a:rPr lang="en-US" dirty="0" smtClean="0"/>
              <a:t>Lower effluent turbidities</a:t>
            </a:r>
          </a:p>
          <a:p>
            <a:pPr lvl="1"/>
            <a:r>
              <a:rPr lang="en-US" dirty="0" smtClean="0"/>
              <a:t>Meets EPA drinking water standards (0.3 NTU)</a:t>
            </a:r>
          </a:p>
          <a:p>
            <a:r>
              <a:rPr lang="en-US" dirty="0" smtClean="0"/>
              <a:t>Higher head loss</a:t>
            </a:r>
          </a:p>
          <a:p>
            <a:pPr lvl="1"/>
            <a:r>
              <a:rPr lang="en-US" dirty="0" smtClean="0"/>
              <a:t>Potential for collapse</a:t>
            </a:r>
            <a:endParaRPr lang="en-US" dirty="0"/>
          </a:p>
        </p:txBody>
      </p:sp>
      <p:pic>
        <p:nvPicPr>
          <p:cNvPr id="19458" name="Picture 2" descr="http://www.technologysupport.co.tt/products/fm03.jpg"/>
          <p:cNvPicPr>
            <a:picLocks noChangeAspect="1" noChangeArrowheads="1"/>
          </p:cNvPicPr>
          <p:nvPr/>
        </p:nvPicPr>
        <p:blipFill>
          <a:blip r:embed="rId3" cstate="print"/>
          <a:srcRect/>
          <a:stretch>
            <a:fillRect/>
          </a:stretch>
        </p:blipFill>
        <p:spPr bwMode="auto">
          <a:xfrm>
            <a:off x="5715000" y="1600200"/>
            <a:ext cx="2381250" cy="2381250"/>
          </a:xfrm>
          <a:prstGeom prst="rect">
            <a:avLst/>
          </a:prstGeom>
          <a:noFill/>
        </p:spPr>
      </p:pic>
      <p:pic>
        <p:nvPicPr>
          <p:cNvPr id="19459" name="Picture 3"/>
          <p:cNvPicPr>
            <a:picLocks noChangeAspect="1" noChangeArrowheads="1"/>
          </p:cNvPicPr>
          <p:nvPr/>
        </p:nvPicPr>
        <p:blipFill>
          <a:blip r:embed="rId4" cstate="print"/>
          <a:srcRect l="24821" t="27160"/>
          <a:stretch>
            <a:fillRect/>
          </a:stretch>
        </p:blipFill>
        <p:spPr bwMode="auto">
          <a:xfrm>
            <a:off x="5486400" y="4038600"/>
            <a:ext cx="3000375" cy="2247900"/>
          </a:xfrm>
          <a:prstGeom prst="rect">
            <a:avLst/>
          </a:prstGeom>
          <a:noFill/>
          <a:ln w="9525">
            <a:noFill/>
            <a:miter lim="800000"/>
            <a:headEnd/>
            <a:tailEnd/>
          </a:ln>
          <a:effectLst/>
        </p:spPr>
      </p:pic>
      <p:pic>
        <p:nvPicPr>
          <p:cNvPr id="6" name="Picture 5" descr="b"/>
          <p:cNvPicPr>
            <a:picLocks noChangeAspect="1" noChangeArrowheads="1"/>
          </p:cNvPicPr>
          <p:nvPr/>
        </p:nvPicPr>
        <p:blipFill>
          <a:blip r:embed="rId5" cstate="print"/>
          <a:srcRect/>
          <a:stretch>
            <a:fillRect/>
          </a:stretch>
        </p:blipFill>
        <p:spPr bwMode="auto">
          <a:xfrm>
            <a:off x="7209971" y="6283098"/>
            <a:ext cx="1934029" cy="574902"/>
          </a:xfrm>
          <a:prstGeom prst="rect">
            <a:avLst/>
          </a:prstGeom>
          <a:noFill/>
          <a:ln w="9525">
            <a:noFill/>
            <a:miter lim="800000"/>
            <a:headEnd/>
            <a:tailEnd/>
          </a:ln>
        </p:spPr>
      </p:pic>
      <p:pic>
        <p:nvPicPr>
          <p:cNvPr id="7" name="Picture 6" descr="a"/>
          <p:cNvPicPr>
            <a:picLocks noChangeAspect="1" noChangeArrowheads="1"/>
          </p:cNvPicPr>
          <p:nvPr/>
        </p:nvPicPr>
        <p:blipFill>
          <a:blip r:embed="rId6" cstate="print"/>
          <a:srcRect r="4546"/>
          <a:stretch>
            <a:fillRect/>
          </a:stretch>
        </p:blipFill>
        <p:spPr bwMode="auto">
          <a:xfrm>
            <a:off x="0" y="6300788"/>
            <a:ext cx="1981200" cy="557212"/>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1_AguaClara the roa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1_AguaClara the road">
      <a:majorFont>
        <a:latin typeface="Candara"/>
        <a:ea typeface=""/>
        <a:cs typeface=""/>
      </a:majorFont>
      <a:minorFont>
        <a:latin typeface="Candar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lg" len="med"/>
          <a:tailEnd type="none" w="lg"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cs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lg" len="med"/>
          <a:tailEnd type="none" w="lg"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cs typeface="Arial" charset="0"/>
          </a:defRPr>
        </a:defPPr>
      </a:lstStyle>
    </a:lnDef>
  </a:objectDefaults>
  <a:extraClrSchemeLst>
    <a:extraClrScheme>
      <a:clrScheme name="1_AguaClara the ro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AguaClara the ro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AguaClara the road 3">
        <a:dk1>
          <a:srgbClr val="000000"/>
        </a:dk1>
        <a:lt1>
          <a:srgbClr val="FFFFFF"/>
        </a:lt1>
        <a:dk2>
          <a:srgbClr val="000000"/>
        </a:dk2>
        <a:lt2>
          <a:srgbClr val="969696"/>
        </a:lt2>
        <a:accent1>
          <a:srgbClr val="FF3300"/>
        </a:accent1>
        <a:accent2>
          <a:srgbClr val="FF9900"/>
        </a:accent2>
        <a:accent3>
          <a:srgbClr val="FFFFFF"/>
        </a:accent3>
        <a:accent4>
          <a:srgbClr val="000000"/>
        </a:accent4>
        <a:accent5>
          <a:srgbClr val="FFADAA"/>
        </a:accent5>
        <a:accent6>
          <a:srgbClr val="E78A00"/>
        </a:accent6>
        <a:hlink>
          <a:srgbClr val="3366FF"/>
        </a:hlink>
        <a:folHlink>
          <a:srgbClr val="A50021"/>
        </a:folHlink>
      </a:clrScheme>
      <a:clrMap bg1="lt1" tx1="dk1" bg2="lt2" tx2="dk2" accent1="accent1" accent2="accent2" accent3="accent3" accent4="accent4" accent5="accent5" accent6="accent6" hlink="hlink" folHlink="folHlink"/>
    </a:extraClrScheme>
    <a:extraClrScheme>
      <a:clrScheme name="1_AguaClara the road 4">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FFFFFF"/>
        </a:folHlink>
      </a:clrScheme>
      <a:clrMap bg1="lt1" tx1="dk1" bg2="lt2" tx2="dk2" accent1="accent1" accent2="accent2" accent3="accent3" accent4="accent4" accent5="accent5" accent6="accent6" hlink="hlink" folHlink="folHlink"/>
    </a:extraClrScheme>
    <a:extraClrScheme>
      <a:clrScheme name="1_AguaClara the road 5">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AguaClara the road</Template>
  <TotalTime>2634</TotalTime>
  <Words>1138</Words>
  <Application>Microsoft Office PowerPoint</Application>
  <PresentationFormat>On-screen Show (4:3)</PresentationFormat>
  <Paragraphs>141</Paragraphs>
  <Slides>18</Slides>
  <Notes>12</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1_AguaClara the road</vt:lpstr>
      <vt:lpstr>Foam Filtration Final Presentation</vt:lpstr>
      <vt:lpstr>Foam Non-conventional filtration media </vt:lpstr>
      <vt:lpstr>Experimental Apparatus</vt:lpstr>
      <vt:lpstr>pC*</vt:lpstr>
      <vt:lpstr>Varying Depth</vt:lpstr>
      <vt:lpstr>Normalized Plot</vt:lpstr>
      <vt:lpstr>Varying NTU</vt:lpstr>
      <vt:lpstr>Emergency Filter Design – Roughing Filter</vt:lpstr>
      <vt:lpstr>Emergency Filtration – Finishing Filter</vt:lpstr>
      <vt:lpstr>Emergency Filtration</vt:lpstr>
      <vt:lpstr>Modes of Operation</vt:lpstr>
      <vt:lpstr>Modes of Operation</vt:lpstr>
      <vt:lpstr>Modes of Operation</vt:lpstr>
      <vt:lpstr>Modes of Operation</vt:lpstr>
      <vt:lpstr>Cleaning the Filter</vt:lpstr>
      <vt:lpstr>Cleaning the Filter</vt:lpstr>
      <vt:lpstr>Cleaning the FIlter</vt:lpstr>
      <vt:lpstr>Future Work</vt:lpstr>
    </vt:vector>
  </TitlesOfParts>
  <Company>Cornell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CEE 4540: Sustainable Small-Scale Water Supplies</dc:title>
  <dc:creator>Monroe Weber-Shirk</dc:creator>
  <cp:lastModifiedBy>ceeadmin</cp:lastModifiedBy>
  <cp:revision>266</cp:revision>
  <dcterms:created xsi:type="dcterms:W3CDTF">2008-08-26T14:48:34Z</dcterms:created>
  <dcterms:modified xsi:type="dcterms:W3CDTF">2011-12-11T17:44:57Z</dcterms:modified>
</cp:coreProperties>
</file>