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7"/>
  </p:notesMasterIdLst>
  <p:sldIdLst>
    <p:sldId id="256" r:id="rId2"/>
    <p:sldId id="260" r:id="rId3"/>
    <p:sldId id="295" r:id="rId4"/>
    <p:sldId id="261" r:id="rId5"/>
    <p:sldId id="263" r:id="rId6"/>
    <p:sldId id="292" r:id="rId7"/>
    <p:sldId id="330" r:id="rId8"/>
    <p:sldId id="290" r:id="rId9"/>
    <p:sldId id="277" r:id="rId10"/>
    <p:sldId id="278" r:id="rId11"/>
    <p:sldId id="268" r:id="rId12"/>
    <p:sldId id="279" r:id="rId13"/>
    <p:sldId id="282" r:id="rId14"/>
    <p:sldId id="298" r:id="rId15"/>
    <p:sldId id="297" r:id="rId16"/>
    <p:sldId id="283" r:id="rId17"/>
    <p:sldId id="294" r:id="rId18"/>
    <p:sldId id="296" r:id="rId19"/>
    <p:sldId id="270" r:id="rId20"/>
    <p:sldId id="300" r:id="rId21"/>
    <p:sldId id="301" r:id="rId22"/>
    <p:sldId id="299" r:id="rId23"/>
    <p:sldId id="287" r:id="rId24"/>
    <p:sldId id="302" r:id="rId25"/>
    <p:sldId id="303" r:id="rId26"/>
    <p:sldId id="307" r:id="rId27"/>
    <p:sldId id="272" r:id="rId28"/>
    <p:sldId id="309" r:id="rId29"/>
    <p:sldId id="317" r:id="rId30"/>
    <p:sldId id="316" r:id="rId31"/>
    <p:sldId id="318" r:id="rId32"/>
    <p:sldId id="319" r:id="rId33"/>
    <p:sldId id="321" r:id="rId34"/>
    <p:sldId id="331" r:id="rId35"/>
    <p:sldId id="332" r:id="rId36"/>
    <p:sldId id="308" r:id="rId37"/>
    <p:sldId id="314" r:id="rId38"/>
    <p:sldId id="322" r:id="rId39"/>
    <p:sldId id="273" r:id="rId40"/>
    <p:sldId id="291" r:id="rId41"/>
    <p:sldId id="325" r:id="rId42"/>
    <p:sldId id="326" r:id="rId43"/>
    <p:sldId id="327" r:id="rId44"/>
    <p:sldId id="328" r:id="rId45"/>
    <p:sldId id="32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6167" autoAdjust="0"/>
  </p:normalViewPr>
  <p:slideViewPr>
    <p:cSldViewPr>
      <p:cViewPr varScale="1">
        <p:scale>
          <a:sx n="55" d="100"/>
          <a:sy n="55" d="100"/>
        </p:scale>
        <p:origin x="-1494" y="-90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1040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FA20B-CF5F-47B4-9EBD-01E099A80821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59C92-78A6-4B4E-8308-97910D0A7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Cold-transplantation, Warm-organs</a:t>
            </a:r>
            <a:r>
              <a:rPr lang="en-US" baseline="0" dirty="0" smtClean="0"/>
              <a:t> or tissues in the body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=Ischemia</a:t>
            </a:r>
            <a:r>
              <a:rPr lang="en-US" b="1" baseline="0" dirty="0" smtClean="0"/>
              <a:t> itself triggers apoptosis whereas reperfusion accelerates the process and may lead to an enhancement of apoptosis, as reperfusion restores the energy required for the completion of apoptosis</a:t>
            </a:r>
            <a:endParaRPr lang="en-US" baseline="0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=Experiments comparing ischemia/reperfusion</a:t>
            </a:r>
            <a:r>
              <a:rPr lang="en-US" baseline="0" dirty="0" smtClean="0"/>
              <a:t> </a:t>
            </a:r>
            <a:r>
              <a:rPr lang="en-US" dirty="0" smtClean="0"/>
              <a:t>to sustained</a:t>
            </a:r>
            <a:r>
              <a:rPr lang="en-US" baseline="0" dirty="0" smtClean="0"/>
              <a:t> ischemia; where cell death was only 17% in the group of sustained ischemia </a:t>
            </a:r>
            <a:r>
              <a:rPr lang="en-US" baseline="0" dirty="0" err="1" smtClean="0"/>
              <a:t>verus</a:t>
            </a:r>
            <a:r>
              <a:rPr lang="en-US" baseline="0" dirty="0" smtClean="0"/>
              <a:t> 73% in the </a:t>
            </a:r>
            <a:r>
              <a:rPr lang="en-US" baseline="0" dirty="0" err="1" smtClean="0"/>
              <a:t>reperfused</a:t>
            </a:r>
            <a:r>
              <a:rPr lang="en-US" baseline="0" dirty="0" smtClean="0"/>
              <a:t> group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formed ROS can react with another radical to form a covalent bond or, more commonly react with a non-radical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Mammalian</a:t>
            </a:r>
            <a:r>
              <a:rPr lang="en-US" baseline="0" dirty="0" smtClean="0"/>
              <a:t> cells are rich in polyunsaturated fatty acids (PUFAs), which are highly susceptible to oxidative stress.  Includes </a:t>
            </a:r>
            <a:r>
              <a:rPr lang="en-US" baseline="0" dirty="0" err="1" smtClean="0"/>
              <a:t>linoleic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linolenic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arachadonic</a:t>
            </a:r>
            <a:r>
              <a:rPr lang="en-US" baseline="0" dirty="0" smtClean="0"/>
              <a:t> acids, and structure </a:t>
            </a:r>
            <a:r>
              <a:rPr lang="en-US" baseline="0" dirty="0" smtClean="0"/>
              <a:t>of triglycerides and phospholipids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2 major free radicals that can initiate lipid </a:t>
            </a:r>
            <a:r>
              <a:rPr lang="en-US" baseline="0" dirty="0" err="1" smtClean="0"/>
              <a:t>peroxidation</a:t>
            </a:r>
            <a:r>
              <a:rPr lang="en-US" baseline="0" dirty="0" smtClean="0"/>
              <a:t>  are the hydroxyl radical and </a:t>
            </a:r>
            <a:r>
              <a:rPr lang="en-US" baseline="0" dirty="0" err="1" smtClean="0"/>
              <a:t>peroxynitrite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 can occur in a linear and circular fashion.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BAX is a </a:t>
            </a:r>
            <a:r>
              <a:rPr lang="en-US" dirty="0" err="1" smtClean="0"/>
              <a:t>proapoptotic</a:t>
            </a:r>
            <a:r>
              <a:rPr lang="en-US" dirty="0" smtClean="0"/>
              <a:t> (bcl2)</a:t>
            </a:r>
            <a:r>
              <a:rPr lang="en-US" baseline="0" dirty="0" smtClean="0"/>
              <a:t> family member protein,  the efflux of </a:t>
            </a:r>
            <a:r>
              <a:rPr lang="en-US" baseline="0" dirty="0" err="1" smtClean="0"/>
              <a:t>cytochrome</a:t>
            </a:r>
            <a:r>
              <a:rPr lang="en-US" baseline="0" dirty="0" smtClean="0"/>
              <a:t> c via opening of the permeability transition pore into the </a:t>
            </a:r>
            <a:r>
              <a:rPr lang="en-US" baseline="0" dirty="0" err="1" smtClean="0"/>
              <a:t>cytosol</a:t>
            </a:r>
            <a:r>
              <a:rPr lang="en-US" baseline="0" dirty="0" smtClean="0"/>
              <a:t> where </a:t>
            </a:r>
            <a:r>
              <a:rPr lang="en-US" baseline="0" dirty="0" err="1" smtClean="0"/>
              <a:t>cytochrome</a:t>
            </a:r>
            <a:r>
              <a:rPr lang="en-US" baseline="0" dirty="0" smtClean="0"/>
              <a:t> c activates </a:t>
            </a:r>
            <a:r>
              <a:rPr lang="en-US" baseline="0" dirty="0" err="1" smtClean="0"/>
              <a:t>effector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caspases</a:t>
            </a:r>
            <a:r>
              <a:rPr lang="en-US" baseline="0" dirty="0" smtClean="0"/>
              <a:t> and initiates apoptosis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Intracellular</a:t>
            </a:r>
            <a:r>
              <a:rPr lang="en-US" baseline="0" dirty="0" smtClean="0"/>
              <a:t> enzymes and regulatory proteins are damaged leading to even greater cellular dysfunction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en-US" baseline="0" dirty="0" smtClean="0"/>
              <a:t>Key mechanism for maintaining pH is Na/H exchanger, this is inhibited during ischemia.  Na travels down its concentration gradient resulting in increased intracellular Na.  Because the Na/K </a:t>
            </a:r>
            <a:r>
              <a:rPr lang="en-US" baseline="0" dirty="0" err="1" smtClean="0"/>
              <a:t>ATPase</a:t>
            </a:r>
            <a:r>
              <a:rPr lang="en-US" baseline="0" dirty="0" smtClean="0"/>
              <a:t> is also inhibited the Na/Ca exchanger reverses allowing for the influx of 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increase in intracellular Ca is one of the earliest events in IR injury and the damage is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upon both the duration and the extent of the increase.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err="1" smtClean="0"/>
              <a:t>Calpin</a:t>
            </a:r>
            <a:r>
              <a:rPr lang="en-US" dirty="0" smtClean="0"/>
              <a:t> is a protease that converts </a:t>
            </a:r>
            <a:r>
              <a:rPr lang="en-US" dirty="0" err="1" smtClean="0"/>
              <a:t>xanthine</a:t>
            </a:r>
            <a:r>
              <a:rPr lang="en-US" dirty="0" smtClean="0"/>
              <a:t> </a:t>
            </a:r>
            <a:r>
              <a:rPr lang="en-US" dirty="0" err="1" smtClean="0"/>
              <a:t>dehydrogenase</a:t>
            </a:r>
            <a:r>
              <a:rPr lang="en-US" dirty="0" smtClean="0"/>
              <a:t> (XD) to </a:t>
            </a:r>
            <a:r>
              <a:rPr lang="en-US" dirty="0" err="1" smtClean="0"/>
              <a:t>xanthine</a:t>
            </a:r>
            <a:r>
              <a:rPr lang="en-US" dirty="0" smtClean="0"/>
              <a:t> </a:t>
            </a:r>
            <a:r>
              <a:rPr lang="en-US" dirty="0" err="1" smtClean="0"/>
              <a:t>oxidase</a:t>
            </a:r>
            <a:r>
              <a:rPr lang="en-US" dirty="0" smtClean="0"/>
              <a:t>(XO)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Normally hypoxanthine is converted to </a:t>
            </a:r>
            <a:r>
              <a:rPr lang="en-US" baseline="0" dirty="0" err="1" smtClean="0"/>
              <a:t>xanthine</a:t>
            </a:r>
            <a:r>
              <a:rPr lang="en-US" baseline="0" dirty="0" smtClean="0"/>
              <a:t> by XD with NAD, does not require oxygen.  The XD is converted to XO in presence of </a:t>
            </a:r>
            <a:r>
              <a:rPr lang="en-US" baseline="0" dirty="0" err="1" smtClean="0"/>
              <a:t>calpin</a:t>
            </a:r>
            <a:r>
              <a:rPr lang="en-US" baseline="0" dirty="0" smtClean="0"/>
              <a:t> (Ca).  XO does require oxygen and converts Hypoxanthine to superoxide radical and </a:t>
            </a:r>
            <a:r>
              <a:rPr lang="en-US" baseline="0" dirty="0" err="1" smtClean="0"/>
              <a:t>urate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 equation is iron-catalyzed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haber-weiss</a:t>
            </a:r>
            <a:r>
              <a:rPr lang="en-US" baseline="0" dirty="0" smtClean="0"/>
              <a:t> reaction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Ferrous (Fe2+) form of iron required for hydroxyl formation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</a:t>
            </a:r>
            <a:r>
              <a:rPr lang="en-US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may contribute to toxicity by 1) liberation of iron and 2) conversion of ferric to ferrous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that normally iron is carefully</a:t>
            </a:r>
            <a:r>
              <a:rPr lang="en-US" baseline="0" dirty="0" smtClean="0"/>
              <a:t> sequestered, bound to hemoglobin and </a:t>
            </a:r>
            <a:r>
              <a:rPr lang="en-US" baseline="0" dirty="0" err="1" smtClean="0"/>
              <a:t>myoglobin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transferrin</a:t>
            </a:r>
            <a:r>
              <a:rPr lang="en-US" baseline="0" dirty="0" smtClean="0"/>
              <a:t> in plasma and to </a:t>
            </a:r>
            <a:r>
              <a:rPr lang="en-US" baseline="0" dirty="0" err="1" smtClean="0"/>
              <a:t>ferritin</a:t>
            </a:r>
            <a:r>
              <a:rPr lang="en-US" baseline="0" dirty="0" smtClean="0"/>
              <a:t> in cells.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ROS stimulate leukocyte activation and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chemotaxis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activating plasma membrane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phospholipase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A2 to form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arachidonic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acid,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important precursor for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eicosanoid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synthesis (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e.g.,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thromboxane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A2 and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leukotriene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B4).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ROS also stimulate late leukocyte adhesion molecule and cytokine gene expression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via activation of transcription factors such as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nuclear factor-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kB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addition to causing direct cell injury, ROS thus increase leukocyte activation,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chemotaxis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leukocyte– endothelial adherence after I-R.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PARP:  is poly ADP-ribose polymerase, it is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upregulated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 DNA damage,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overactivated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IR, leads to high consumption of ATP which may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exaccerbate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mechanisms leading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cell dysfunction and cell death.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baseline="0" dirty="0" smtClean="0"/>
              <a:t>Important cytokines are TNF alpha, IL1, IL6, IL8 and MCP-1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has</a:t>
            </a:r>
            <a:r>
              <a:rPr lang="en-US" baseline="0" dirty="0" smtClean="0"/>
              <a:t> been suggested that </a:t>
            </a:r>
            <a:r>
              <a:rPr lang="en-US" baseline="0" dirty="0" err="1" smtClean="0"/>
              <a:t>neutrophils</a:t>
            </a:r>
            <a:r>
              <a:rPr lang="en-US" baseline="0" dirty="0" smtClean="0"/>
              <a:t> mediate the majority of mucosal and </a:t>
            </a:r>
            <a:r>
              <a:rPr lang="en-US" baseline="0" dirty="0" err="1" smtClean="0"/>
              <a:t>microvascular</a:t>
            </a:r>
            <a:r>
              <a:rPr lang="en-US" baseline="0" dirty="0" smtClean="0"/>
              <a:t> injury observed with IR.</a:t>
            </a:r>
          </a:p>
          <a:p>
            <a:endParaRPr lang="en-US" dirty="0" smtClean="0"/>
          </a:p>
          <a:p>
            <a:r>
              <a:rPr lang="en-US" dirty="0" smtClean="0"/>
              <a:t>Respiratory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Oxydative</a:t>
            </a:r>
            <a:r>
              <a:rPr lang="en-US" baseline="0" dirty="0" smtClean="0"/>
              <a:t> burst consists of oxygen derived </a:t>
            </a:r>
            <a:r>
              <a:rPr lang="en-US" baseline="0" dirty="0" err="1" smtClean="0"/>
              <a:t>cytotoxic</a:t>
            </a:r>
            <a:r>
              <a:rPr lang="en-US" baseline="0" dirty="0" smtClean="0"/>
              <a:t> products including </a:t>
            </a:r>
            <a:r>
              <a:rPr lang="en-US" baseline="0" dirty="0" err="1" smtClean="0"/>
              <a:t>superoide</a:t>
            </a:r>
            <a:r>
              <a:rPr lang="en-US" baseline="0" dirty="0" smtClean="0"/>
              <a:t> anion and </a:t>
            </a:r>
            <a:r>
              <a:rPr lang="en-US" baseline="0" dirty="0" err="1" smtClean="0"/>
              <a:t>hypochlorus</a:t>
            </a:r>
            <a:r>
              <a:rPr lang="en-US" baseline="0" dirty="0" smtClean="0"/>
              <a:t> acid as well as proteases.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Results of these compounds leads to increased </a:t>
            </a:r>
            <a:r>
              <a:rPr lang="en-US" baseline="0" dirty="0" err="1" smtClean="0"/>
              <a:t>vasc</a:t>
            </a:r>
            <a:r>
              <a:rPr lang="en-US" baseline="0" dirty="0" smtClean="0"/>
              <a:t> permeability, edema, thrombosis and cell death.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Step 1: TNF alpha and IL-1 stimulate endothelial cells.  Loose interaction with the L </a:t>
            </a:r>
            <a:r>
              <a:rPr lang="en-US" baseline="0" dirty="0" err="1" smtClean="0"/>
              <a:t>selectins</a:t>
            </a:r>
            <a:r>
              <a:rPr lang="en-US" baseline="0" dirty="0" smtClean="0"/>
              <a:t> located on </a:t>
            </a:r>
            <a:r>
              <a:rPr lang="en-US" baseline="0" dirty="0" err="1" smtClean="0"/>
              <a:t>Neutrophils</a:t>
            </a:r>
            <a:endParaRPr lang="en-US" baseline="0" dirty="0" smtClean="0"/>
          </a:p>
          <a:p>
            <a:r>
              <a:rPr lang="en-US" baseline="0" dirty="0" smtClean="0"/>
              <a:t>Step 2: PAF, cytokines or locally secreted </a:t>
            </a:r>
            <a:r>
              <a:rPr lang="en-US" baseline="0" dirty="0" err="1" smtClean="0"/>
              <a:t>chemoattractants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Step 3:</a:t>
            </a:r>
          </a:p>
          <a:p>
            <a:r>
              <a:rPr lang="en-US" baseline="0" dirty="0" smtClean="0"/>
              <a:t>Stem 4: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Leukocyte transmigration into the interstitial compartment is facilitated by platelet– endothelial cell adhesion molecule 1, which is constitutively expressed along endothelial cell junctions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NF-</a:t>
            </a:r>
            <a:r>
              <a:rPr lang="en-US" dirty="0" err="1" smtClean="0"/>
              <a:t>kB</a:t>
            </a:r>
            <a:r>
              <a:rPr lang="en-US" baseline="0" dirty="0" smtClean="0"/>
              <a:t> is normally present in the cytoplasm and must be </a:t>
            </a:r>
            <a:r>
              <a:rPr lang="en-US" baseline="0" dirty="0" err="1" smtClean="0"/>
              <a:t>translocated</a:t>
            </a:r>
            <a:r>
              <a:rPr lang="en-US" baseline="0" dirty="0" smtClean="0"/>
              <a:t> into the nucleus to elicit a response.  E-</a:t>
            </a:r>
            <a:r>
              <a:rPr lang="en-US" baseline="0" dirty="0" err="1" smtClean="0"/>
              <a:t>selectin</a:t>
            </a:r>
            <a:r>
              <a:rPr lang="en-US" baseline="0" dirty="0" smtClean="0"/>
              <a:t> is later due to transcriptional dependent </a:t>
            </a:r>
            <a:r>
              <a:rPr lang="en-US" baseline="0" dirty="0" err="1" smtClean="0"/>
              <a:t>upregulation</a:t>
            </a:r>
            <a:r>
              <a:rPr lang="en-US" baseline="0" dirty="0" smtClean="0"/>
              <a:t>, mediated by NF-</a:t>
            </a:r>
            <a:r>
              <a:rPr lang="en-US" baseline="0" dirty="0" err="1" smtClean="0"/>
              <a:t>kB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tethering/rolling, firm adhesion, transmigration and </a:t>
            </a:r>
            <a:r>
              <a:rPr lang="en-US" baseline="0" dirty="0" err="1" smtClean="0"/>
              <a:t>chemotaxis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oxidative </a:t>
            </a:r>
            <a:r>
              <a:rPr lang="en-US" b="1" dirty="0" err="1" smtClean="0"/>
              <a:t>phosphorylation</a:t>
            </a:r>
            <a:r>
              <a:rPr lang="en-US" b="1" dirty="0" smtClean="0"/>
              <a:t>. </a:t>
            </a:r>
            <a:r>
              <a:rPr lang="en-US" dirty="0" smtClean="0"/>
              <a:t>This is where positively charged hydrogen ions in the mitochondria help to bond phosphate and adenosine </a:t>
            </a:r>
            <a:r>
              <a:rPr lang="en-US" dirty="0" err="1" smtClean="0"/>
              <a:t>diphosphate</a:t>
            </a:r>
            <a:r>
              <a:rPr lang="en-US" dirty="0" smtClean="0"/>
              <a:t> (ADP) which then forms ATP,</a:t>
            </a:r>
            <a:r>
              <a:rPr lang="en-US" baseline="0" dirty="0" smtClean="0"/>
              <a:t> </a:t>
            </a:r>
            <a:r>
              <a:rPr lang="en-US" b="1" dirty="0" smtClean="0"/>
              <a:t>aerobic process because hydrogen must be oxidized </a:t>
            </a:r>
            <a:r>
              <a:rPr lang="en-US" dirty="0" smtClean="0"/>
              <a:t>so that it can help form ATP. For every glucose molecule, about </a:t>
            </a:r>
            <a:r>
              <a:rPr lang="en-US" b="1" dirty="0" smtClean="0"/>
              <a:t>36 ATP </a:t>
            </a:r>
            <a:r>
              <a:rPr lang="en-US" dirty="0" smtClean="0"/>
              <a:t>are formed during aerobic respiration </a:t>
            </a:r>
          </a:p>
          <a:p>
            <a:endParaRPr lang="en-US" dirty="0" smtClean="0"/>
          </a:p>
          <a:p>
            <a:r>
              <a:rPr lang="en-US" dirty="0" smtClean="0"/>
              <a:t>Separate microenvironments exist for mitochondria, </a:t>
            </a:r>
            <a:r>
              <a:rPr lang="en-US" dirty="0" err="1" smtClean="0"/>
              <a:t>lysosome</a:t>
            </a:r>
            <a:r>
              <a:rPr lang="en-US" dirty="0" smtClean="0"/>
              <a:t>, and </a:t>
            </a:r>
            <a:r>
              <a:rPr lang="en-US" dirty="0" err="1" smtClean="0"/>
              <a:t>peroxisome</a:t>
            </a:r>
            <a:r>
              <a:rPr lang="en-US" dirty="0" smtClean="0"/>
              <a:t>, each</a:t>
            </a:r>
            <a:r>
              <a:rPr lang="en-US" baseline="0" dirty="0" smtClean="0"/>
              <a:t> with its own ROS generating system and antioxidant defense.</a:t>
            </a:r>
          </a:p>
          <a:p>
            <a:r>
              <a:rPr lang="en-US" baseline="0" dirty="0" smtClean="0"/>
              <a:t>Iron is bound in hemoglobin and </a:t>
            </a:r>
            <a:r>
              <a:rPr lang="en-US" baseline="0" dirty="0" err="1" smtClean="0"/>
              <a:t>myoglobin</a:t>
            </a:r>
            <a:r>
              <a:rPr lang="en-US" baseline="0" dirty="0" smtClean="0"/>
              <a:t> in the blood and muscle to </a:t>
            </a:r>
            <a:r>
              <a:rPr lang="en-US" baseline="0" dirty="0" err="1" smtClean="0"/>
              <a:t>transferrin</a:t>
            </a:r>
            <a:r>
              <a:rPr lang="en-US" baseline="0" dirty="0" smtClean="0"/>
              <a:t> while circulating in plasma, and to </a:t>
            </a:r>
            <a:r>
              <a:rPr lang="en-US" baseline="0" dirty="0" err="1" smtClean="0"/>
              <a:t>ferritin</a:t>
            </a:r>
            <a:r>
              <a:rPr lang="en-US" baseline="0" dirty="0" smtClean="0"/>
              <a:t> in cells.  Free or loosely bound iron is never present in health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radical gas</a:t>
            </a:r>
          </a:p>
          <a:p>
            <a:r>
              <a:rPr lang="en-US" dirty="0" smtClean="0"/>
              <a:t>Affects almost every tissue in the body</a:t>
            </a:r>
          </a:p>
          <a:p>
            <a:endParaRPr lang="en-US" dirty="0" smtClean="0"/>
          </a:p>
          <a:p>
            <a:r>
              <a:rPr lang="en-US" dirty="0" smtClean="0"/>
              <a:t>Hypoxia induces the transcription of </a:t>
            </a:r>
            <a:r>
              <a:rPr lang="en-US" dirty="0" err="1" smtClean="0"/>
              <a:t>iNOS</a:t>
            </a:r>
            <a:r>
              <a:rPr lang="en-US" dirty="0" smtClean="0"/>
              <a:t>, but because oxygen is required as a substrate for NO production,</a:t>
            </a:r>
            <a:r>
              <a:rPr lang="en-US" baseline="0" dirty="0" smtClean="0"/>
              <a:t> NO may not increase despite significant elevations in </a:t>
            </a:r>
            <a:r>
              <a:rPr lang="en-US" baseline="0" dirty="0" err="1" smtClean="0"/>
              <a:t>iNOS</a:t>
            </a:r>
            <a:r>
              <a:rPr lang="en-US" baseline="0" dirty="0" smtClean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 protective: ROS inhibition contributed</a:t>
            </a:r>
            <a:r>
              <a:rPr lang="en-US" baseline="0" dirty="0" smtClean="0"/>
              <a:t> to increased intestinal mucosal permeability.  </a:t>
            </a:r>
          </a:p>
          <a:p>
            <a:r>
              <a:rPr lang="en-US" baseline="0" dirty="0" smtClean="0"/>
              <a:t>Few studies: </a:t>
            </a:r>
          </a:p>
          <a:p>
            <a:r>
              <a:rPr lang="en-US" baseline="0" dirty="0" smtClean="0"/>
              <a:t>GOOD= NO to cats, improved endothelial function, improved </a:t>
            </a:r>
            <a:r>
              <a:rPr lang="en-US" baseline="0" dirty="0" err="1" smtClean="0"/>
              <a:t>hemodynamics</a:t>
            </a:r>
            <a:r>
              <a:rPr lang="en-US" baseline="0" dirty="0" smtClean="0"/>
              <a:t> and liver function in pigs and cats.  BAD=Blockade of </a:t>
            </a:r>
            <a:r>
              <a:rPr lang="en-US" baseline="0" dirty="0" err="1" smtClean="0"/>
              <a:t>iNOS</a:t>
            </a:r>
            <a:r>
              <a:rPr lang="en-US" baseline="0" dirty="0" smtClean="0"/>
              <a:t> markedly reduced liver injury in several studies.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has shown that IR injury results in activation of the complement system in several organ systems</a:t>
            </a:r>
            <a:r>
              <a:rPr lang="en-US" baseline="0" dirty="0" smtClean="0"/>
              <a:t> and that both pathways (classical and alternative) are involved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Endothelial cell dysfunction occurs as a consequence of cell injury during IR and is likely caused by the concert of oxidative damage to</a:t>
            </a:r>
            <a:r>
              <a:rPr lang="en-US" baseline="0" dirty="0" smtClean="0"/>
              <a:t> membranes, </a:t>
            </a:r>
            <a:r>
              <a:rPr lang="en-US" baseline="0" dirty="0" err="1" smtClean="0"/>
              <a:t>dysregulation</a:t>
            </a:r>
            <a:r>
              <a:rPr lang="en-US" baseline="0" dirty="0" smtClean="0"/>
              <a:t> of ion homeostasis and osmotic stress.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 One of the most sensitive indicators of EC dysfunction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Within the endothelium, ischemia promotes expression of certain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proinflammatory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gene products (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e.g., leukocyte adhesion molecules, cytokines) and 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bioactive agents (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e.g., 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endothelin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thromboxane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A2),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repressing other “protective” gene products (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e.g.,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constitutive nitric oxide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synthase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thrombomodulin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bioactive agents (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e.g., 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prostacyclin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nitric oxide).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Longer periods of ischemia are more likely to lead to no-reflow phenomenon.</a:t>
            </a:r>
          </a:p>
          <a:p>
            <a:r>
              <a:rPr lang="en-US" baseline="0" dirty="0" smtClean="0"/>
              <a:t>Endothelial swelling secondary to influx of water and sodium during ischemia , also increased fluid filtration at the capillary level and macromolecular leakage results in reduced capillary </a:t>
            </a:r>
            <a:r>
              <a:rPr lang="en-US" baseline="0" dirty="0" smtClean="0"/>
              <a:t>perfusion</a:t>
            </a:r>
          </a:p>
          <a:p>
            <a:r>
              <a:rPr lang="en-US" baseline="0" dirty="0" err="1" smtClean="0"/>
              <a:t>McMicheal</a:t>
            </a:r>
            <a:r>
              <a:rPr lang="en-US" baseline="0" dirty="0" smtClean="0"/>
              <a:t> articles state that the primary cause of no flow is the cellular infiltrate, however most human articles now focus on other mechanisms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62000"/>
            </a:pPr>
            <a:r>
              <a:rPr lang="en-US" b="1" dirty="0" smtClean="0">
                <a:solidFill>
                  <a:schemeClr val="bg1"/>
                </a:solidFill>
              </a:rPr>
              <a:t>Complex array of inflammatory processes initiated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62000"/>
            </a:pPr>
            <a:r>
              <a:rPr lang="en-US" b="1" dirty="0" smtClean="0">
                <a:solidFill>
                  <a:schemeClr val="bg1"/>
                </a:solidFill>
              </a:rPr>
              <a:t> Can aggravate local injury and may induce impairment of remote organ function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62000"/>
            </a:pPr>
            <a:r>
              <a:rPr lang="en-US" b="1" dirty="0" smtClean="0">
                <a:solidFill>
                  <a:schemeClr val="bg1"/>
                </a:solidFill>
              </a:rPr>
              <a:t>Cell damage or death, increased vascular permeability, necrosis, SIRS, MODS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62000"/>
            </a:pPr>
            <a:r>
              <a:rPr lang="en-US" b="1" dirty="0" smtClean="0">
                <a:solidFill>
                  <a:schemeClr val="bg1"/>
                </a:solidFill>
              </a:rPr>
              <a:t>Severity determined by magnitude and length of decreased blood flow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 injury does 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the substances that can delay or prevent oxidative damage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Contact with free radical oxidizes to free radical itself, then combines with the C radical forming a poorly reactive </a:t>
            </a:r>
            <a:r>
              <a:rPr lang="en-US" dirty="0" err="1" smtClean="0"/>
              <a:t>vit</a:t>
            </a:r>
            <a:r>
              <a:rPr lang="en-US" dirty="0" smtClean="0"/>
              <a:t> C free radical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dirty="0" smtClean="0">
                <a:solidFill>
                  <a:schemeClr val="bg1"/>
                </a:solidFill>
              </a:rPr>
              <a:t>Free Radical</a:t>
            </a:r>
            <a:r>
              <a:rPr lang="en-US" sz="1200" dirty="0" smtClean="0">
                <a:solidFill>
                  <a:schemeClr val="bg1"/>
                </a:solidFill>
              </a:rPr>
              <a:t>: molecule with one or more unpaired electrons in the outer shell however </a:t>
            </a:r>
            <a:r>
              <a:rPr lang="en-US" sz="1200" dirty="0" err="1" smtClean="0">
                <a:solidFill>
                  <a:schemeClr val="bg1"/>
                </a:solidFill>
              </a:rPr>
              <a:t>Oxydative</a:t>
            </a:r>
            <a:r>
              <a:rPr lang="en-US" sz="1200" dirty="0" smtClean="0">
                <a:solidFill>
                  <a:schemeClr val="bg1"/>
                </a:solidFill>
              </a:rPr>
              <a:t> damage can be done by species other than free radicals (</a:t>
            </a:r>
            <a:r>
              <a:rPr lang="en-US" sz="1200" dirty="0" err="1" smtClean="0">
                <a:solidFill>
                  <a:schemeClr val="bg1"/>
                </a:solidFill>
              </a:rPr>
              <a:t>eg</a:t>
            </a:r>
            <a:r>
              <a:rPr lang="en-US" sz="1200" dirty="0" smtClean="0">
                <a:solidFill>
                  <a:schemeClr val="bg1"/>
                </a:solidFill>
              </a:rPr>
              <a:t> H2O2) therefore the more appropriate</a:t>
            </a:r>
            <a:r>
              <a:rPr lang="en-US" sz="1200" baseline="0" dirty="0" smtClean="0">
                <a:solidFill>
                  <a:schemeClr val="bg1"/>
                </a:solidFill>
              </a:rPr>
              <a:t> term is ROS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59C92-78A6-4B4E-8308-97910D0A706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B96016-E399-455F-B2EB-3627C2CDA2B2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DB39E5-6124-4FD4-8635-7245AA074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://rds.yahoo.com/_ylt=A0WTb_ng0mJMm2YAyC6jzbkF/SIG=1290im7ac/EXP=1281631328/**http:/www.gremi.asso.fr/images/Mediator%20Tree.jpg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1752600"/>
            <a:ext cx="8763000" cy="1295400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Ischemia Reperfusion Injury</a:t>
            </a:r>
            <a:endParaRPr lang="en-US" sz="44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73736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Kelly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Blackstock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August 11, 2010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Resident Board Review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Glutathione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Considered the first line of defense against ROS </a:t>
            </a:r>
          </a:p>
          <a:p>
            <a:endParaRPr lang="en-US" dirty="0" smtClean="0"/>
          </a:p>
          <a:p>
            <a:r>
              <a:rPr lang="en-US" dirty="0" smtClean="0"/>
              <a:t>Reduces hydrogen peroxide to water, acting as substrate for </a:t>
            </a:r>
            <a:r>
              <a:rPr lang="en-US" dirty="0" err="1" smtClean="0"/>
              <a:t>peroxidase</a:t>
            </a:r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Can act as a chain-breaking antioxidant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 Metal </a:t>
            </a:r>
            <a:r>
              <a:rPr lang="en-US" sz="2800" dirty="0" err="1" smtClean="0"/>
              <a:t>chelator</a:t>
            </a:r>
            <a:r>
              <a:rPr lang="en-US" sz="2800" dirty="0" smtClean="0"/>
              <a:t> (preventing the formation of hydroxyl radical</a:t>
            </a:r>
            <a:r>
              <a:rPr lang="en-US" dirty="0" smtClean="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228600"/>
            <a:ext cx="4040188" cy="750887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E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228600" y="3505200"/>
            <a:ext cx="4041775" cy="750887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C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04800" y="914400"/>
            <a:ext cx="8382000" cy="2667000"/>
          </a:xfrm>
          <a:ln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Second line of defense.</a:t>
            </a:r>
          </a:p>
          <a:p>
            <a:endParaRPr lang="en-US" sz="2600" dirty="0" smtClean="0"/>
          </a:p>
          <a:p>
            <a:r>
              <a:rPr lang="en-US" sz="2600" dirty="0" smtClean="0"/>
              <a:t>Inhabits the </a:t>
            </a:r>
            <a:r>
              <a:rPr lang="en-US" sz="2600" dirty="0" err="1" smtClean="0"/>
              <a:t>lipophilic</a:t>
            </a:r>
            <a:r>
              <a:rPr lang="en-US" sz="2600" dirty="0" smtClean="0"/>
              <a:t> interior of cell membrane</a:t>
            </a:r>
          </a:p>
          <a:p>
            <a:endParaRPr lang="en-US" sz="2600" dirty="0" smtClean="0"/>
          </a:p>
          <a:p>
            <a:r>
              <a:rPr lang="en-US" sz="2600" dirty="0" smtClean="0"/>
              <a:t> Chain-breaking scavenger</a:t>
            </a:r>
          </a:p>
          <a:p>
            <a:endParaRPr lang="en-US" sz="2600" dirty="0" smtClean="0"/>
          </a:p>
          <a:p>
            <a:r>
              <a:rPr lang="en-US" sz="2600" dirty="0" smtClean="0"/>
              <a:t>Easily regenerated by </a:t>
            </a:r>
            <a:r>
              <a:rPr lang="en-US" sz="2600" dirty="0" err="1" smtClean="0"/>
              <a:t>Vit</a:t>
            </a:r>
            <a:r>
              <a:rPr lang="en-US" sz="2600" dirty="0" smtClean="0"/>
              <a:t> 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304800" y="4343400"/>
            <a:ext cx="8458200" cy="2239963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Most abundant water soluble antioxidant</a:t>
            </a:r>
          </a:p>
          <a:p>
            <a:endParaRPr lang="en-US" dirty="0" smtClean="0"/>
          </a:p>
          <a:p>
            <a:r>
              <a:rPr lang="en-US" dirty="0" smtClean="0"/>
              <a:t> Can directly scavenge ROS </a:t>
            </a:r>
          </a:p>
          <a:p>
            <a:endParaRPr lang="en-US" dirty="0" smtClean="0"/>
          </a:p>
          <a:p>
            <a:r>
              <a:rPr lang="en-US" dirty="0" smtClean="0"/>
              <a:t>Regenerates </a:t>
            </a:r>
            <a:r>
              <a:rPr lang="en-US" dirty="0" err="1" smtClean="0"/>
              <a:t>Vit</a:t>
            </a:r>
            <a:r>
              <a:rPr lang="en-US" dirty="0" smtClean="0"/>
              <a:t> 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228600"/>
            <a:ext cx="6477000" cy="750887"/>
          </a:xfrm>
        </p:spPr>
        <p:txBody>
          <a:bodyPr>
            <a:normAutofit fontScale="92500"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superoxide dismutase </a:t>
            </a:r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en-US" sz="3200" b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</a:t>
            </a:r>
            <a:r>
              <a:rPr lang="en-US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228600" y="3053556"/>
            <a:ext cx="4041775" cy="750887"/>
          </a:xfrm>
        </p:spPr>
        <p:txBody>
          <a:bodyPr>
            <a:normAutofit/>
          </a:bodyPr>
          <a:lstStyle/>
          <a:p>
            <a:r>
              <a:rPr lang="en-US" sz="3200" b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cATALASe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04800" y="1143000"/>
            <a:ext cx="8382000" cy="17526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/>
              <a:t>Catalyzes the </a:t>
            </a:r>
            <a:r>
              <a:rPr lang="en-US" sz="2800" dirty="0" err="1" smtClean="0"/>
              <a:t>dismutation</a:t>
            </a:r>
            <a:r>
              <a:rPr lang="en-US" sz="2800" dirty="0" smtClean="0"/>
              <a:t> of superoxide to oxygen and hydrogen peroxide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304800" y="4038600"/>
            <a:ext cx="8382000" cy="2133601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800" dirty="0" err="1" smtClean="0"/>
              <a:t>Heme</a:t>
            </a:r>
            <a:r>
              <a:rPr lang="en-US" sz="2800" dirty="0" smtClean="0"/>
              <a:t> protein located in </a:t>
            </a:r>
            <a:r>
              <a:rPr lang="en-US" sz="2800" dirty="0" err="1" smtClean="0"/>
              <a:t>peroxisomes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Converts hydrogen peroxide to water and oxygen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8423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are ROS?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Free Radical v. ROS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Main players in IR injury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		</a:t>
            </a:r>
            <a:r>
              <a:rPr lang="en-US" sz="2400" dirty="0" smtClean="0">
                <a:solidFill>
                  <a:schemeClr val="bg1"/>
                </a:solidFill>
              </a:rPr>
              <a:t>a) Superoxide (O</a:t>
            </a:r>
            <a:r>
              <a:rPr lang="en-US" sz="2400" baseline="-25000" dirty="0" smtClean="0">
                <a:solidFill>
                  <a:schemeClr val="bg1"/>
                </a:solidFill>
              </a:rPr>
              <a:t>2</a:t>
            </a:r>
            <a:r>
              <a:rPr lang="en-US" sz="2400" baseline="30000" dirty="0" smtClean="0">
                <a:solidFill>
                  <a:schemeClr val="bg1"/>
                </a:solidFill>
              </a:rPr>
              <a:t>•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	b) Hydrogen peroxide (H2O2)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	c) Hydroxyl radical (OH</a:t>
            </a:r>
            <a:r>
              <a:rPr lang="en-US" sz="2400" baseline="30000" dirty="0" smtClean="0">
                <a:solidFill>
                  <a:schemeClr val="bg1"/>
                </a:solidFill>
              </a:rPr>
              <a:t>•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	d) </a:t>
            </a:r>
            <a:r>
              <a:rPr lang="en-US" sz="2400" dirty="0" err="1" smtClean="0">
                <a:solidFill>
                  <a:schemeClr val="bg1"/>
                </a:solidFill>
              </a:rPr>
              <a:t>Peroxynitrite</a:t>
            </a:r>
            <a:r>
              <a:rPr lang="en-US" sz="2400" dirty="0" smtClean="0">
                <a:solidFill>
                  <a:schemeClr val="bg1"/>
                </a:solidFill>
              </a:rPr>
              <a:t> (ONOO</a:t>
            </a:r>
            <a:r>
              <a:rPr lang="en-US" sz="2400" baseline="30000" dirty="0" smtClean="0">
                <a:solidFill>
                  <a:schemeClr val="bg1"/>
                </a:solidFill>
              </a:rPr>
              <a:t>-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Normally cleared by SOD, </a:t>
            </a:r>
            <a:r>
              <a:rPr lang="en-US" sz="3200" dirty="0" err="1" smtClean="0">
                <a:solidFill>
                  <a:schemeClr val="bg1"/>
                </a:solidFill>
              </a:rPr>
              <a:t>catalase</a:t>
            </a:r>
            <a:r>
              <a:rPr lang="en-US" sz="3200" dirty="0" smtClean="0">
                <a:solidFill>
                  <a:schemeClr val="bg1"/>
                </a:solidFill>
              </a:rPr>
              <a:t> and </a:t>
            </a:r>
            <a:r>
              <a:rPr lang="en-US" sz="3200" dirty="0" err="1" smtClean="0">
                <a:solidFill>
                  <a:schemeClr val="bg1"/>
                </a:solidFill>
              </a:rPr>
              <a:t>glutathion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peroxidase</a:t>
            </a:r>
            <a:r>
              <a:rPr lang="en-US" sz="3200" dirty="0" smtClean="0">
                <a:solidFill>
                  <a:schemeClr val="bg1"/>
                </a:solidFill>
              </a:rPr>
              <a:t> system</a:t>
            </a: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http://onlinelibrary.wiley.com/store/10.1111/j.1476-4431.2004.04004.x/asset/image_n/VEC_4004_f1.gif?v=1&amp;t=gcmhw74x&amp;s=f425a5c289aa6a9a8e793e6fa96de1af25d5e6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6705600" cy="579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733800" y="64886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Taken from </a:t>
            </a:r>
            <a:r>
              <a:rPr lang="en-US" dirty="0" err="1" smtClean="0">
                <a:solidFill>
                  <a:schemeClr val="bg1"/>
                </a:solidFill>
              </a:rPr>
              <a:t>McMicheal</a:t>
            </a:r>
            <a:r>
              <a:rPr lang="en-US" dirty="0" smtClean="0">
                <a:solidFill>
                  <a:schemeClr val="bg1"/>
                </a:solidFill>
              </a:rPr>
              <a:t>, JVECC 2004, 14(4); 231-41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3962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10800000" flipV="1">
            <a:off x="4572000" y="4724400"/>
            <a:ext cx="914400" cy="609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9400" y="5105400"/>
            <a:ext cx="1600200" cy="381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O2 and Water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4876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CATALASE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GSH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23" name="Elbow Connector 22"/>
          <p:cNvCxnSpPr/>
          <p:nvPr/>
        </p:nvCxnSpPr>
        <p:spPr>
          <a:xfrm rot="5400000" flipH="1" flipV="1">
            <a:off x="1981200" y="1676400"/>
            <a:ext cx="2209800" cy="1143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657600" y="1066800"/>
            <a:ext cx="3886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57600" y="762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67600" y="762000"/>
            <a:ext cx="167640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XYANTHINE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34200" y="472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</a:t>
            </a:r>
            <a:r>
              <a:rPr lang="en-US" baseline="30000" dirty="0" smtClean="0">
                <a:solidFill>
                  <a:srgbClr val="FF0000"/>
                </a:solidFill>
              </a:rPr>
              <a:t>++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9000" y="4419600"/>
            <a:ext cx="685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Basic Mechanism of Damage</a:t>
            </a:r>
            <a:br>
              <a:rPr lang="en-US" sz="4400" dirty="0" smtClean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pPr marL="651510" indent="-514350"/>
            <a:r>
              <a:rPr lang="en-US" sz="3200" dirty="0" smtClean="0"/>
              <a:t>Free radical reacts with a non-radical, non-radical loses an electron and then transforms into a free radical itself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Self perpetuating cycle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Damage to lipids, proteins and DNA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12294" name="Picture 6" descr="http://vitalox.co.uk/FrequenSea/Graphics/AO%20Page%20graphics/free-radica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648200"/>
            <a:ext cx="4495800" cy="1905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Lipid </a:t>
            </a:r>
            <a:r>
              <a:rPr lang="en-US" dirty="0" err="1" smtClean="0">
                <a:solidFill>
                  <a:schemeClr val="bg1"/>
                </a:solidFill>
              </a:rPr>
              <a:t>peroxidation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51816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All molecules susceptible to damage but lipid </a:t>
            </a:r>
            <a:r>
              <a:rPr lang="en-US" dirty="0" err="1" smtClean="0"/>
              <a:t>peroxidation</a:t>
            </a:r>
            <a:r>
              <a:rPr lang="en-US" dirty="0" smtClean="0"/>
              <a:t> occurs most frequently</a:t>
            </a:r>
          </a:p>
          <a:p>
            <a:endParaRPr lang="en-US" dirty="0" smtClean="0"/>
          </a:p>
          <a:p>
            <a:r>
              <a:rPr lang="en-US" dirty="0" smtClean="0"/>
              <a:t>ROS abstracts a proton from PUFA, forms </a:t>
            </a:r>
            <a:r>
              <a:rPr lang="en-US" dirty="0" err="1" smtClean="0"/>
              <a:t>peroxyl</a:t>
            </a:r>
            <a:r>
              <a:rPr lang="en-US" dirty="0" smtClean="0"/>
              <a:t> radical (RO</a:t>
            </a:r>
            <a:r>
              <a:rPr lang="en-US" baseline="30000" dirty="0" smtClean="0"/>
              <a:t>•</a:t>
            </a:r>
            <a:r>
              <a:rPr lang="en-US" baseline="-25000" dirty="0" smtClean="0"/>
              <a:t>2</a:t>
            </a:r>
            <a:r>
              <a:rPr lang="en-US" dirty="0" smtClean="0"/>
              <a:t>), this can then attack other PUFAs</a:t>
            </a:r>
          </a:p>
          <a:p>
            <a:endParaRPr lang="en-US" dirty="0" smtClean="0"/>
          </a:p>
          <a:p>
            <a:r>
              <a:rPr lang="en-US" dirty="0" smtClean="0"/>
              <a:t>Antioxidants can break the chain reaction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19458" name="Picture 2" descr="http://t1.gstatic.com/images?q=tbn:ANd9GcQeJiwITaOJbea6VkkqAzTGZ_Lkz0kGxs7LZxzf8Yj5oySl0fc&amp;t=1&amp;usg=__ok3pwaoGTpPkjt8_J2204lwfbC8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219200"/>
            <a:ext cx="42672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91200" cy="10668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Ischemia Reperfusion 		     Cascade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733800" y="1447800"/>
            <a:ext cx="49530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Intracellular changes</a:t>
            </a:r>
          </a:p>
          <a:p>
            <a:endParaRPr lang="en-US" sz="3200" dirty="0" smtClean="0"/>
          </a:p>
          <a:p>
            <a:r>
              <a:rPr lang="en-US" sz="3200" dirty="0" smtClean="0"/>
              <a:t>Creation of ROS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Role of Complement</a:t>
            </a:r>
          </a:p>
          <a:p>
            <a:endParaRPr lang="en-US" sz="3200" dirty="0" smtClean="0"/>
          </a:p>
          <a:p>
            <a:r>
              <a:rPr lang="en-US" sz="3200" dirty="0" smtClean="0"/>
              <a:t>Role of Leukocytes</a:t>
            </a:r>
          </a:p>
          <a:p>
            <a:endParaRPr lang="en-US" sz="3200" dirty="0" smtClean="0"/>
          </a:p>
          <a:p>
            <a:r>
              <a:rPr lang="en-US" sz="3200" dirty="0" smtClean="0"/>
              <a:t>Endothelial effects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pic>
        <p:nvPicPr>
          <p:cNvPr id="1028" name="Picture 4" descr="http://t1.gstatic.com/images?q=tbn:ANd9GcSd9ZsC0JmqYFK2K2Ohdi9VeGj1FK6Jqf1e-szFglow2SqHVqc&amp;t=1&amp;h=191&amp;w=146&amp;usg=__JW6joLhc6E8JbWCEfg7hENUJjA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981200"/>
            <a:ext cx="279586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Intracellular Changes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715000"/>
          </a:xfrm>
          <a:ln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651510" indent="-514350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Degradation to ADP leads to hypoxanthine accumulation</a:t>
            </a:r>
          </a:p>
          <a:p>
            <a:pPr marL="651510" indent="-514350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2. 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Xanthine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dehydrogenase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(XD) undergoes conformational change to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xanthine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oxidase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(XO)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Intracellular pH decreases as lactate and hydrogen ion accumulate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Translocation of </a:t>
            </a:r>
            <a:r>
              <a:rPr lang="en-US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bax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 to mitochondrial membrane, inducing efflux of </a:t>
            </a:r>
            <a:r>
              <a:rPr lang="en-US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cytochrome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</a:t>
            </a:r>
          </a:p>
          <a:p>
            <a:pPr marL="651510" indent="-514350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Dysregulation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ion homeostasis</a:t>
            </a:r>
          </a:p>
          <a:p>
            <a:pPr marL="651510" indent="-514350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Cellular swelling +/- apoptosis</a:t>
            </a:r>
          </a:p>
          <a:p>
            <a:pPr marL="651510" indent="-514350">
              <a:buFont typeface="+mj-lt"/>
              <a:buAutoNum type="arabi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066800"/>
          </a:xfrm>
        </p:spPr>
        <p:txBody>
          <a:bodyPr>
            <a:normAutofit/>
          </a:bodyPr>
          <a:lstStyle/>
          <a:p>
            <a:pPr algn="l"/>
            <a:r>
              <a:rPr lang="en-US" u="sng" dirty="0" err="1" smtClean="0">
                <a:solidFill>
                  <a:schemeClr val="bg1"/>
                </a:solidFill>
              </a:rPr>
              <a:t>Dysregulated</a:t>
            </a:r>
            <a:r>
              <a:rPr lang="en-US" u="sng" dirty="0" smtClean="0">
                <a:solidFill>
                  <a:schemeClr val="bg1"/>
                </a:solidFill>
              </a:rPr>
              <a:t> Ions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620000" cy="5791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Cells become more depolarized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Na+/H+ </a:t>
            </a:r>
            <a:r>
              <a:rPr lang="en-US" sz="3200" dirty="0" err="1" smtClean="0"/>
              <a:t>ATPase</a:t>
            </a:r>
            <a:r>
              <a:rPr lang="en-US" sz="3200" dirty="0" smtClean="0"/>
              <a:t> inhibited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Na+/K+ </a:t>
            </a:r>
            <a:r>
              <a:rPr lang="en-US" sz="3200" dirty="0" err="1" smtClean="0"/>
              <a:t>ATPase</a:t>
            </a:r>
            <a:r>
              <a:rPr lang="en-US" sz="3200" dirty="0" smtClean="0"/>
              <a:t> inhibited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Na+/Ca+ channel reverses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End result is net efflux of K</a:t>
            </a:r>
            <a:r>
              <a:rPr lang="en-US" sz="3200" baseline="30000" dirty="0" smtClean="0"/>
              <a:t>+</a:t>
            </a:r>
            <a:r>
              <a:rPr lang="en-US" sz="3200" dirty="0" smtClean="0"/>
              <a:t> and an influx of Na</a:t>
            </a:r>
            <a:r>
              <a:rPr lang="en-US" sz="3200" baseline="30000" dirty="0" smtClean="0"/>
              <a:t>+</a:t>
            </a:r>
            <a:r>
              <a:rPr lang="en-US" sz="3200" dirty="0" smtClean="0"/>
              <a:t>,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n-US" sz="32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r>
              <a:rPr lang="en-US" sz="3200" dirty="0" smtClean="0"/>
              <a:t>, and </a:t>
            </a:r>
            <a:r>
              <a:rPr lang="en-US" sz="3200" dirty="0" err="1" smtClean="0"/>
              <a:t>Cl</a:t>
            </a:r>
            <a:r>
              <a:rPr lang="en-US" sz="3200" baseline="30000" dirty="0" smtClean="0"/>
              <a:t>-</a:t>
            </a:r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Definitions: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5257800"/>
          </a:xfrm>
          <a:ln>
            <a:noFill/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u="sng" dirty="0" smtClean="0">
                <a:solidFill>
                  <a:schemeClr val="bg1"/>
                </a:solidFill>
              </a:rPr>
              <a:t>Ischemia:</a:t>
            </a:r>
            <a:r>
              <a:rPr lang="en-US" b="1" dirty="0" smtClean="0">
                <a:solidFill>
                  <a:schemeClr val="bg1"/>
                </a:solidFill>
              </a:rPr>
              <a:t> inadequate blood supply to a part of the body, usually caused by a partial or total blockage of an artery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	-Cold v. Warm Ischemia</a:t>
            </a:r>
          </a:p>
          <a:p>
            <a:pPr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u="sng" dirty="0" smtClean="0">
                <a:solidFill>
                  <a:schemeClr val="bg1"/>
                </a:solidFill>
              </a:rPr>
              <a:t>Hypoxia: </a:t>
            </a:r>
            <a:r>
              <a:rPr lang="en-US" b="1" dirty="0" smtClean="0">
                <a:solidFill>
                  <a:schemeClr val="bg1"/>
                </a:solidFill>
              </a:rPr>
              <a:t>reduction of oxygen supply to a tissue below physiological </a:t>
            </a:r>
            <a:r>
              <a:rPr lang="en-US" b="1" dirty="0" smtClean="0">
                <a:solidFill>
                  <a:schemeClr val="bg1"/>
                </a:solidFill>
              </a:rPr>
              <a:t>levels</a:t>
            </a:r>
            <a:endParaRPr lang="en-US" b="1" u="sng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u="sng" dirty="0" smtClean="0">
                <a:solidFill>
                  <a:schemeClr val="bg1"/>
                </a:solidFill>
              </a:rPr>
              <a:t>Reperfusion injury:</a:t>
            </a:r>
            <a:r>
              <a:rPr lang="en-US" b="1" dirty="0" smtClean="0">
                <a:solidFill>
                  <a:schemeClr val="bg1"/>
                </a:solidFill>
              </a:rPr>
              <a:t> damage sustained to a tissue following the return of blood supply after a period of ischemia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Role of Calcium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600200"/>
            <a:ext cx="5943600" cy="4709160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Increased intracellular Ca</a:t>
            </a:r>
            <a:r>
              <a:rPr lang="en-US" sz="2600" baseline="30000" dirty="0" smtClean="0">
                <a:solidFill>
                  <a:schemeClr val="bg1"/>
                </a:solidFill>
              </a:rPr>
              <a:t>2+ </a:t>
            </a:r>
            <a:r>
              <a:rPr lang="en-US" sz="2600" dirty="0" smtClean="0">
                <a:solidFill>
                  <a:schemeClr val="bg1"/>
                </a:solidFill>
              </a:rPr>
              <a:t>: 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		a) ATP channels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		b) release from organelles 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		c) generalized influx</a:t>
            </a:r>
          </a:p>
          <a:p>
            <a:pPr>
              <a:buNone/>
            </a:pP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Activates </a:t>
            </a:r>
          </a:p>
          <a:p>
            <a:pPr marL="1236726" lvl="2" indent="-514350"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   1) </a:t>
            </a:r>
            <a:r>
              <a:rPr lang="en-US" sz="2600" dirty="0" err="1" smtClean="0">
                <a:solidFill>
                  <a:schemeClr val="bg1"/>
                </a:solidFill>
              </a:rPr>
              <a:t>Calpin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1236726" lvl="2" indent="-514350"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   2) Proteases and </a:t>
            </a:r>
            <a:r>
              <a:rPr lang="en-US" sz="2600" dirty="0" err="1" smtClean="0">
                <a:solidFill>
                  <a:schemeClr val="bg1"/>
                </a:solidFill>
              </a:rPr>
              <a:t>endonucleases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1236726" lvl="2" indent="-514350"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   3) PLA</a:t>
            </a:r>
            <a:r>
              <a:rPr lang="en-US" sz="2600" baseline="-25000" dirty="0" smtClean="0">
                <a:solidFill>
                  <a:schemeClr val="bg1"/>
                </a:solidFill>
              </a:rPr>
              <a:t>2</a:t>
            </a:r>
            <a:endParaRPr lang="en-US" sz="2600" dirty="0" smtClean="0">
              <a:solidFill>
                <a:schemeClr val="bg1"/>
              </a:solidFill>
            </a:endParaRPr>
          </a:p>
          <a:p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3314" name="Picture 2" descr="http://t2.gstatic.com/images?q=tbn:ANd9GcSL-yPiJd2M1RUlFBTMbSxfS7APnBC6KHm_tNzJ5OAlDOdTiAg&amp;t=1&amp;usg=__y5yQomkNaMUGX9GJ9isXAy7yQ1c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514600"/>
            <a:ext cx="2543272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http://onlinelibrary.wiley.com/store/10.1111/j.1476-4431.2004.04004.x/asset/image_n/VEC_4004_f1.gif?v=1&amp;t=gcmhw74x&amp;s=f425a5c289aa6a9a8e793e6fa96de1af25d5e6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6705600" cy="579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733800" y="64886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Taken from </a:t>
            </a:r>
            <a:r>
              <a:rPr lang="en-US" dirty="0" err="1" smtClean="0">
                <a:solidFill>
                  <a:schemeClr val="bg1"/>
                </a:solidFill>
              </a:rPr>
              <a:t>McMicheal</a:t>
            </a:r>
            <a:r>
              <a:rPr lang="en-US" dirty="0" smtClean="0">
                <a:solidFill>
                  <a:schemeClr val="bg1"/>
                </a:solidFill>
              </a:rPr>
              <a:t>, JVECC 2004, 14(4); 231-41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3962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10800000" flipV="1">
            <a:off x="4572000" y="4724400"/>
            <a:ext cx="914400" cy="609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9400" y="5105400"/>
            <a:ext cx="1600200" cy="381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O2 and Water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4876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CATALASE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GSH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34200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</a:t>
            </a:r>
            <a:r>
              <a:rPr lang="en-US" baseline="30000" dirty="0" smtClean="0">
                <a:solidFill>
                  <a:srgbClr val="FF0000"/>
                </a:solidFill>
              </a:rPr>
              <a:t>++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CALPIN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9000" y="4343400"/>
            <a:ext cx="762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Formation of ROS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92500"/>
          </a:bodyPr>
          <a:lstStyle/>
          <a:p>
            <a:pPr marL="65151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Hypoxanthine</a:t>
            </a:r>
            <a:r>
              <a:rPr lang="en-US" dirty="0" smtClean="0"/>
              <a:t>  accumulation</a:t>
            </a:r>
          </a:p>
          <a:p>
            <a:pPr marL="65151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Increased intracellular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endParaRPr lang="en-US" dirty="0" smtClean="0"/>
          </a:p>
          <a:p>
            <a:pPr marL="65151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Xanthine</a:t>
            </a:r>
            <a:r>
              <a:rPr lang="en-US" dirty="0" smtClean="0"/>
              <a:t> </a:t>
            </a:r>
            <a:r>
              <a:rPr lang="en-US" dirty="0" err="1" smtClean="0"/>
              <a:t>dehydrogenase</a:t>
            </a:r>
            <a:r>
              <a:rPr lang="en-US" dirty="0" smtClean="0"/>
              <a:t> (XD) undergoes conformational change to </a:t>
            </a:r>
            <a:r>
              <a:rPr lang="en-US" dirty="0" err="1" smtClean="0"/>
              <a:t>xanthine</a:t>
            </a:r>
            <a:r>
              <a:rPr lang="en-US" dirty="0" smtClean="0"/>
              <a:t> </a:t>
            </a:r>
            <a:r>
              <a:rPr lang="en-US" dirty="0" err="1" smtClean="0"/>
              <a:t>oxidase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XO</a:t>
            </a:r>
            <a:r>
              <a:rPr lang="en-US" dirty="0" smtClean="0"/>
              <a:t>)</a:t>
            </a:r>
          </a:p>
          <a:p>
            <a:pPr marL="651510" indent="-514350">
              <a:lnSpc>
                <a:spcPct val="150000"/>
              </a:lnSpc>
              <a:buFont typeface="+mj-lt"/>
              <a:buAutoNum type="arabicPeriod"/>
            </a:pPr>
            <a:r>
              <a:rPr lang="en-US" u="sng" dirty="0" smtClean="0"/>
              <a:t>Return of perfusion</a:t>
            </a:r>
            <a:r>
              <a:rPr lang="en-US" dirty="0" smtClean="0"/>
              <a:t>: O2 now available, excessive production of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</a:p>
          <a:p>
            <a:pPr marL="65151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-•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/>
              <a:t>in the presence of iron combine to form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Hydroxyl Radical</a:t>
            </a:r>
            <a:endParaRPr lang="en-US" b="1" baseline="-25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51510" indent="-514350">
              <a:buFont typeface="+mj-lt"/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chemeClr val="bg1"/>
                </a:solidFill>
                <a:effectLst/>
                <a:latin typeface="+mn-lt"/>
              </a:rPr>
              <a:t>Haber-Weiss reaction</a:t>
            </a:r>
            <a:endParaRPr lang="en-US" sz="3600" u="sng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/>
          </a:bodyPr>
          <a:lstStyle/>
          <a:p>
            <a:pPr marL="651510" indent="-51435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36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H</a:t>
            </a:r>
            <a:r>
              <a:rPr lang="en-US" sz="36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36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OH</a:t>
            </a:r>
            <a:r>
              <a:rPr lang="en-US" sz="36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O</a:t>
            </a:r>
            <a:r>
              <a:rPr lang="en-US" sz="36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  <a:r>
              <a:rPr lang="en-US" sz="36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 marL="651510" indent="-514350" algn="ctr">
              <a:buNone/>
            </a:pPr>
            <a:endParaRPr lang="en-US" sz="3600" b="1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51510" indent="-514350" algn="ctr">
              <a:buNone/>
            </a:pPr>
            <a:r>
              <a:rPr lang="en-US" sz="3600" b="1" u="sng" dirty="0" smtClean="0">
                <a:solidFill>
                  <a:schemeClr val="bg1"/>
                </a:solidFill>
              </a:rPr>
              <a:t>Fenton Reaction</a:t>
            </a:r>
            <a:endParaRPr lang="en-US" sz="3600" b="1" u="sng" baseline="30000" dirty="0" smtClean="0">
              <a:solidFill>
                <a:schemeClr val="bg1"/>
              </a:solidFill>
            </a:endParaRPr>
          </a:p>
          <a:p>
            <a:pPr marL="651510" indent="-514350" algn="ctr"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en-US" sz="36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H</a:t>
            </a:r>
            <a:r>
              <a:rPr lang="en-US" sz="36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36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OH</a:t>
            </a:r>
            <a:r>
              <a:rPr lang="en-US" sz="36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OH</a:t>
            </a:r>
            <a:r>
              <a:rPr lang="en-US" sz="36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en-US" sz="36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3600" b="1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51510" indent="-514350">
              <a:buNone/>
            </a:pPr>
            <a:endParaRPr lang="en-US" sz="3600" b="1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51510" indent="-51435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 occur without metal catalyst</a:t>
            </a:r>
          </a:p>
          <a:p>
            <a:pPr marL="651510" indent="-51435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required for hydroxyl formation</a:t>
            </a:r>
          </a:p>
          <a:p>
            <a:pPr marL="651510" indent="-51435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Conversion of Fe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3+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Fe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 XO, NO and O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51510" indent="-514350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51510" indent="-514350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51510" indent="-514350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pPr marL="651510" indent="-514350" algn="l"/>
            <a:r>
              <a:rPr lang="en-US" dirty="0" smtClean="0">
                <a:solidFill>
                  <a:schemeClr val="bg1"/>
                </a:solidFill>
              </a:rPr>
              <a:t>Release of free iron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5562600" cy="5791200"/>
          </a:xfrm>
        </p:spPr>
        <p:txBody>
          <a:bodyPr>
            <a:normAutofit/>
          </a:bodyPr>
          <a:lstStyle/>
          <a:p>
            <a:pPr marL="651510" indent="-514350">
              <a:lnSpc>
                <a:spcPct val="150000"/>
              </a:lnSpc>
            </a:pPr>
            <a:r>
              <a:rPr lang="en-US" dirty="0" smtClean="0"/>
              <a:t>Acidosis	</a:t>
            </a:r>
          </a:p>
          <a:p>
            <a:pPr marL="651510" indent="-514350">
              <a:lnSpc>
                <a:spcPct val="150000"/>
              </a:lnSpc>
            </a:pPr>
            <a:r>
              <a:rPr lang="en-US" dirty="0" smtClean="0"/>
              <a:t>Superoxide radical mobilized from </a:t>
            </a:r>
            <a:r>
              <a:rPr lang="en-US" dirty="0" err="1" smtClean="0"/>
              <a:t>ferritin</a:t>
            </a:r>
            <a:endParaRPr lang="en-US" dirty="0" smtClean="0"/>
          </a:p>
          <a:p>
            <a:pPr marL="651510" indent="-514350">
              <a:lnSpc>
                <a:spcPct val="150000"/>
              </a:lnSpc>
            </a:pPr>
            <a:r>
              <a:rPr lang="en-US" dirty="0" smtClean="0"/>
              <a:t>Hydrogen peroxide mobilizes from </a:t>
            </a:r>
            <a:r>
              <a:rPr lang="en-US" dirty="0" err="1" smtClean="0"/>
              <a:t>heme</a:t>
            </a:r>
            <a:endParaRPr lang="en-US" dirty="0" smtClean="0"/>
          </a:p>
          <a:p>
            <a:pPr marL="651510" indent="-514350">
              <a:lnSpc>
                <a:spcPct val="150000"/>
              </a:lnSpc>
            </a:pPr>
            <a:r>
              <a:rPr lang="en-US" dirty="0" err="1" smtClean="0"/>
              <a:t>Proteolytic</a:t>
            </a:r>
            <a:r>
              <a:rPr lang="en-US" dirty="0" smtClean="0"/>
              <a:t> degradation of </a:t>
            </a:r>
            <a:r>
              <a:rPr lang="en-US" dirty="0" err="1" smtClean="0"/>
              <a:t>ferritin</a:t>
            </a:r>
            <a:endParaRPr lang="en-US" dirty="0" smtClean="0"/>
          </a:p>
          <a:p>
            <a:pPr marL="651510" indent="-514350">
              <a:lnSpc>
                <a:spcPct val="150000"/>
              </a:lnSpc>
            </a:pPr>
            <a:r>
              <a:rPr lang="en-US" dirty="0" smtClean="0"/>
              <a:t>Red blood cell </a:t>
            </a:r>
            <a:r>
              <a:rPr lang="en-US" dirty="0" err="1" smtClean="0"/>
              <a:t>hemolysis</a:t>
            </a:r>
            <a:endParaRPr lang="en-US" dirty="0" smtClean="0"/>
          </a:p>
        </p:txBody>
      </p:sp>
      <p:pic>
        <p:nvPicPr>
          <p:cNvPr id="65538" name="Picture 2" descr="http://t0.gstatic.com/images?q=tbn:ANd9GcQRyiEmPgu8R41MuLjyNTXBiWQxMYYuMQsinmzgXAS9f9yEXI0&amp;t=1&amp;usg=__qFqD1qXITVbIMTDiTzBGLOgwV7U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828800"/>
            <a:ext cx="2514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http://onlinelibrary.wiley.com/store/10.1111/j.1476-4431.2004.04004.x/asset/image_n/VEC_4004_f1.gif?v=1&amp;t=gcmhw74x&amp;s=f425a5c289aa6a9a8e793e6fa96de1af25d5e6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"/>
            <a:ext cx="6705600" cy="6019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733800" y="64886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Taken from </a:t>
            </a:r>
            <a:r>
              <a:rPr lang="en-US" dirty="0" err="1" smtClean="0">
                <a:solidFill>
                  <a:schemeClr val="bg1"/>
                </a:solidFill>
              </a:rPr>
              <a:t>McMicheal</a:t>
            </a:r>
            <a:r>
              <a:rPr lang="en-US" dirty="0" smtClean="0">
                <a:solidFill>
                  <a:schemeClr val="bg1"/>
                </a:solidFill>
              </a:rPr>
              <a:t>, JVECC 2004, 14(4); 231-41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34200" y="4648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Haber-Weiss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CALPIN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Inflammatory Overdrive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9016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Cellular breakdown products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Inflammatory cytokines (</a:t>
            </a:r>
            <a:r>
              <a:rPr lang="en-US" b="1" dirty="0" err="1" smtClean="0">
                <a:solidFill>
                  <a:schemeClr val="bg1"/>
                </a:solidFill>
              </a:rPr>
              <a:t>TNFα</a:t>
            </a:r>
            <a:r>
              <a:rPr lang="en-US" b="1" dirty="0" smtClean="0">
                <a:solidFill>
                  <a:schemeClr val="bg1"/>
                </a:solidFill>
              </a:rPr>
              <a:t>, IL-1β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Toll-like receptors (TLR)</a:t>
            </a:r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Inhibits NO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Stimulates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</a:t>
            </a:r>
            <a:r>
              <a:rPr lang="en-US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Stimulates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NF-</a:t>
            </a:r>
            <a:r>
              <a:rPr lang="el-G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PARP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Attraction, adhesion and activation of leukocytes</a:t>
            </a:r>
          </a:p>
          <a:p>
            <a:pPr>
              <a:buNone/>
            </a:pP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None/>
            </a:pP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Inflammatory Mediators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5360"/>
          </a:xfrm>
          <a:solidFill>
            <a:schemeClr val="tx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867400" y="2971800"/>
            <a:ext cx="685800" cy="609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3619500" y="3009900"/>
            <a:ext cx="685800" cy="609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629400" y="3048000"/>
            <a:ext cx="1524000" cy="762000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</a:t>
            </a:r>
            <a:r>
              <a:rPr lang="en-US" sz="24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33600" y="3124200"/>
            <a:ext cx="1447800" cy="762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NF-</a:t>
            </a:r>
            <a:r>
              <a:rPr lang="el-GR" sz="2400" b="1" dirty="0" smtClean="0">
                <a:solidFill>
                  <a:schemeClr val="bg1"/>
                </a:solidFill>
              </a:rPr>
              <a:t>κ</a:t>
            </a:r>
            <a:r>
              <a:rPr lang="en-US" sz="2400" b="1" dirty="0" smtClean="0">
                <a:solidFill>
                  <a:schemeClr val="bg1"/>
                </a:solidFill>
              </a:rPr>
              <a:t>B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267200" y="1676400"/>
            <a:ext cx="1600200" cy="1295400"/>
          </a:xfrm>
          <a:prstGeom prst="triangl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</a:t>
            </a:r>
            <a:endParaRPr lang="en-US" sz="2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>
          <a:xfrm>
            <a:off x="2514600" y="1828800"/>
            <a:ext cx="9906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TLR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val 22"/>
          <p:cNvSpPr/>
          <p:nvPr/>
        </p:nvSpPr>
        <p:spPr>
          <a:xfrm>
            <a:off x="533400" y="2286000"/>
            <a:ext cx="1143000" cy="9906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TNF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>
          <a:xfrm>
            <a:off x="1371600" y="1524000"/>
            <a:ext cx="11430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IL-1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1905000" y="2667000"/>
            <a:ext cx="533400" cy="3048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2819400" y="3962400"/>
            <a:ext cx="76200" cy="3810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7391400" y="3886200"/>
            <a:ext cx="76200" cy="4572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828800" y="4495800"/>
            <a:ext cx="20574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ICAM-1, E-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selectin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28800" y="5029200"/>
            <a:ext cx="20574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PAF, Cytokines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28800" y="5562600"/>
            <a:ext cx="20574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Complement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cxnSp>
        <p:nvCxnSpPr>
          <p:cNvPr id="40" name="Shape 39"/>
          <p:cNvCxnSpPr>
            <a:stCxn id="32" idx="1"/>
          </p:cNvCxnSpPr>
          <p:nvPr/>
        </p:nvCxnSpPr>
        <p:spPr>
          <a:xfrm rot="10800000">
            <a:off x="914400" y="3429000"/>
            <a:ext cx="914400" cy="23241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705600" y="44196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TXA2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705600" y="51054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LTB4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pic>
        <p:nvPicPr>
          <p:cNvPr id="28674" name="Picture 2" descr="http://t1.gstatic.com/images?q=tbn:ANd9GcR_SWkV2LcvtAttYMVhrN4gqNV2mbeYImknfGUzfv7VK5eZQ-s&amp;t=1&amp;usg=__IZT2Q-j4oeFkBKzZsdsVlNUJhn4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343400"/>
            <a:ext cx="1390987" cy="1409700"/>
          </a:xfrm>
          <a:prstGeom prst="rect">
            <a:avLst/>
          </a:prstGeom>
          <a:noFill/>
        </p:spPr>
      </p:pic>
      <p:cxnSp>
        <p:nvCxnSpPr>
          <p:cNvPr id="46" name="Shape 45"/>
          <p:cNvCxnSpPr>
            <a:stCxn id="32" idx="1"/>
          </p:cNvCxnSpPr>
          <p:nvPr/>
        </p:nvCxnSpPr>
        <p:spPr>
          <a:xfrm rot="10800000">
            <a:off x="1295400" y="3733800"/>
            <a:ext cx="533400" cy="20193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295400" y="3657600"/>
            <a:ext cx="685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239000" y="1905000"/>
            <a:ext cx="685800" cy="6096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>
            <a:off x="7620000" y="2667000"/>
            <a:ext cx="76200" cy="2286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Up Arrow 51"/>
          <p:cNvSpPr/>
          <p:nvPr/>
        </p:nvSpPr>
        <p:spPr>
          <a:xfrm>
            <a:off x="4876800" y="3200400"/>
            <a:ext cx="762000" cy="1219200"/>
          </a:xfrm>
          <a:prstGeom prst="up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4800600" y="3124200"/>
            <a:ext cx="45719" cy="12954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4038600" y="4876800"/>
            <a:ext cx="381000" cy="3048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Arrow 32"/>
          <p:cNvSpPr/>
          <p:nvPr/>
        </p:nvSpPr>
        <p:spPr>
          <a:xfrm>
            <a:off x="6019800" y="4876800"/>
            <a:ext cx="457200" cy="304800"/>
          </a:xfrm>
          <a:prstGeom prst="lef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alf Frame 36"/>
          <p:cNvSpPr/>
          <p:nvPr/>
        </p:nvSpPr>
        <p:spPr>
          <a:xfrm>
            <a:off x="1066800" y="1981200"/>
            <a:ext cx="533400" cy="457200"/>
          </a:xfrm>
          <a:prstGeom prst="halfFrame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Inflammatory Mediators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Content Placeholder 33" descr="take 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362200" y="2819400"/>
            <a:ext cx="1028700" cy="1362075"/>
          </a:xfrm>
          <a:solidFill>
            <a:schemeClr val="tx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5867400" y="2971800"/>
            <a:ext cx="685800" cy="609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3619500" y="3009900"/>
            <a:ext cx="685800" cy="609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629400" y="3048000"/>
            <a:ext cx="1524000" cy="762000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</a:t>
            </a:r>
            <a:r>
              <a:rPr lang="en-US" sz="24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267200" y="1676400"/>
            <a:ext cx="1600200" cy="1295400"/>
          </a:xfrm>
          <a:prstGeom prst="triangl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</a:t>
            </a:r>
            <a:endParaRPr lang="en-US" sz="2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>
          <a:xfrm>
            <a:off x="2514600" y="1828800"/>
            <a:ext cx="9906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TLR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val 22"/>
          <p:cNvSpPr/>
          <p:nvPr/>
        </p:nvSpPr>
        <p:spPr>
          <a:xfrm>
            <a:off x="533400" y="2286000"/>
            <a:ext cx="1143000" cy="9906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TNF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>
          <a:xfrm>
            <a:off x="1371600" y="1524000"/>
            <a:ext cx="11430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IL-1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1905000" y="2667000"/>
            <a:ext cx="533400" cy="3048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2819400" y="3962400"/>
            <a:ext cx="76200" cy="3810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7391400" y="3886200"/>
            <a:ext cx="76200" cy="4572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828800" y="4495800"/>
            <a:ext cx="20574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ICAM-1, P-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selectin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28800" y="5029200"/>
            <a:ext cx="20574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PAF, Cytokines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28800" y="5562600"/>
            <a:ext cx="20574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Complement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cxnSp>
        <p:nvCxnSpPr>
          <p:cNvPr id="40" name="Shape 39"/>
          <p:cNvCxnSpPr>
            <a:stCxn id="32" idx="1"/>
          </p:cNvCxnSpPr>
          <p:nvPr/>
        </p:nvCxnSpPr>
        <p:spPr>
          <a:xfrm rot="10800000">
            <a:off x="914400" y="3429000"/>
            <a:ext cx="914400" cy="23241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705600" y="44196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TXA2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705600" y="51054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  <a:cs typeface="Mongolian Baiti" pitchFamily="66" charset="0"/>
              </a:rPr>
              <a:t>LTB4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  <a:cs typeface="Mongolian Baiti" pitchFamily="66" charset="0"/>
            </a:endParaRPr>
          </a:p>
        </p:txBody>
      </p:sp>
      <p:pic>
        <p:nvPicPr>
          <p:cNvPr id="28674" name="Picture 2" descr="http://t1.gstatic.com/images?q=tbn:ANd9GcR_SWkV2LcvtAttYMVhrN4gqNV2mbeYImknfGUzfv7VK5eZQ-s&amp;t=1&amp;usg=__IZT2Q-j4oeFkBKzZsdsVlNUJhn4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343400"/>
            <a:ext cx="1390987" cy="1409700"/>
          </a:xfrm>
          <a:prstGeom prst="rect">
            <a:avLst/>
          </a:prstGeom>
          <a:noFill/>
        </p:spPr>
      </p:pic>
      <p:cxnSp>
        <p:nvCxnSpPr>
          <p:cNvPr id="46" name="Shape 45"/>
          <p:cNvCxnSpPr>
            <a:stCxn id="32" idx="1"/>
          </p:cNvCxnSpPr>
          <p:nvPr/>
        </p:nvCxnSpPr>
        <p:spPr>
          <a:xfrm rot="10800000">
            <a:off x="1295400" y="3733800"/>
            <a:ext cx="533400" cy="20193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295400" y="3657600"/>
            <a:ext cx="685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239000" y="1905000"/>
            <a:ext cx="685800" cy="6096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>
            <a:off x="7620000" y="2667000"/>
            <a:ext cx="76200" cy="2286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Up Arrow 51"/>
          <p:cNvSpPr/>
          <p:nvPr/>
        </p:nvSpPr>
        <p:spPr>
          <a:xfrm>
            <a:off x="4876800" y="3200400"/>
            <a:ext cx="762000" cy="1219200"/>
          </a:xfrm>
          <a:prstGeom prst="up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4800600" y="3124200"/>
            <a:ext cx="45719" cy="129540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4038600" y="4876800"/>
            <a:ext cx="381000" cy="3048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Arrow 32"/>
          <p:cNvSpPr/>
          <p:nvPr/>
        </p:nvSpPr>
        <p:spPr>
          <a:xfrm>
            <a:off x="6019800" y="4876800"/>
            <a:ext cx="457200" cy="304800"/>
          </a:xfrm>
          <a:prstGeom prst="lef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alf Frame 36"/>
          <p:cNvSpPr/>
          <p:nvPr/>
        </p:nvSpPr>
        <p:spPr>
          <a:xfrm>
            <a:off x="1066800" y="1981200"/>
            <a:ext cx="533400" cy="457200"/>
          </a:xfrm>
          <a:prstGeom prst="halfFrame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>
                <a:solidFill>
                  <a:schemeClr val="bg1"/>
                </a:solidFill>
              </a:rPr>
              <a:t>Neutrophils</a:t>
            </a:r>
            <a:r>
              <a:rPr lang="en-US" u="sng" dirty="0" smtClean="0">
                <a:solidFill>
                  <a:schemeClr val="bg1"/>
                </a:solidFill>
              </a:rPr>
              <a:t> induced Injury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709160"/>
          </a:xfrm>
        </p:spPr>
        <p:txBody>
          <a:bodyPr/>
          <a:lstStyle/>
          <a:p>
            <a:pPr marL="971550" lvl="1" indent="-514350">
              <a:buFont typeface="+mj-lt"/>
              <a:buAutoNum type="arabicPeriod"/>
            </a:pPr>
            <a:r>
              <a:rPr lang="en-US" sz="3000" dirty="0" smtClean="0"/>
              <a:t>ROS synthesis during respiratory burst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000" dirty="0" err="1" smtClean="0"/>
              <a:t>Chemotaxis</a:t>
            </a:r>
            <a:r>
              <a:rPr lang="en-US" sz="3000" dirty="0" smtClean="0"/>
              <a:t> (positive feedback loop)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000" dirty="0" smtClean="0"/>
              <a:t>Release of intrinsic </a:t>
            </a:r>
            <a:r>
              <a:rPr lang="en-US" sz="3000" dirty="0" err="1" smtClean="0"/>
              <a:t>proteolytic</a:t>
            </a:r>
            <a:r>
              <a:rPr lang="en-US" sz="3000" dirty="0" smtClean="0"/>
              <a:t> enzymes  (</a:t>
            </a:r>
            <a:r>
              <a:rPr lang="en-US" sz="3000" dirty="0" err="1" smtClean="0"/>
              <a:t>Elastase</a:t>
            </a:r>
            <a:r>
              <a:rPr lang="en-US" sz="3000" dirty="0" smtClean="0"/>
              <a:t>, most predominant)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000" dirty="0" smtClean="0"/>
              <a:t>Physical obstruction of capillaries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000" dirty="0" smtClean="0"/>
              <a:t>Increased </a:t>
            </a:r>
            <a:r>
              <a:rPr lang="en-US" sz="3000" dirty="0" err="1" smtClean="0"/>
              <a:t>microvascular</a:t>
            </a:r>
            <a:r>
              <a:rPr lang="en-US" sz="3000" dirty="0" smtClean="0"/>
              <a:t> permeability as well as GI mucosal permeability</a:t>
            </a:r>
          </a:p>
          <a:p>
            <a:endParaRPr lang="en-US" dirty="0"/>
          </a:p>
        </p:txBody>
      </p:sp>
      <p:sp>
        <p:nvSpPr>
          <p:cNvPr id="73730" name="AutoShape 2" descr="data:image/jpg;base64,/9j/4AAQSkZJRgABAQAAAQABAAD/2wBDAAkGBwgHBgkIBwgKCgkLDRYPDQwMDRsUFRAWIB0iIiAdHx8kKDQsJCYxJx8fLT0tMTU3Ojo6Iys/RD84QzQ5Ojf/2wBDAQoKCg0MDRoPDxo3JR8lNzc3Nzc3Nzc3Nzc3Nzc3Nzc3Nzc3Nzc3Nzc3Nzc3Nzc3Nzc3Nzc3Nzc3Nzc3Nzc3Nzf/wAARCACnAKcDASIAAhEBAxEB/8QAGwAAAgMBAQEAAAAAAAAAAAAABAUAAgMGAQf/xAAmEAACAgMBAAIDAQEBAAMAAAAAAQIDBBEhMUFhBRIiUXEUEzKR/8QAGgEAAwEBAQEAAAAAAAAAAAAAAgMEAQUABv/EAB4RAAMBAQADAQEBAAAAAAAAAAABAhEDBBIhMUFR/9oADAMBAAIRAxEAPwD4dovFESLJA6NmT1IukeRNq1uQDZTEntdewqqtHtVfVwJhUT3YzCihrw0jDZrGo1hX3wQ7NUg7p+iKrngwVO14WVH8+Ge5uC9Vc8KSq38DRUc8KrH2zPdm4A10L/DdUPXmw+vG+jZY/PBk/RdCiWN/qLRoSXgzsp0jCcNfA1CmBSjoHu1/gZagS5BewOC+6O1oCtjoZWJAd6ChhYBNELNEH6Lcnmj1I8RpEEKUSKCqIbezGKDaIp+IVdfCqZ+BNMPA6qr9l4Y0Q8GeNXtpEN19DwyhQbQo+g6GPzw3hjfQts1IEqo2vDWONx8GNGN5wKjidfDPY3BJ/wCbnhIY25eDv/yc8L04e5eGp/TGvgsrxeeFnj88Hiw+eFJ4uk+FEiKOfto18AdtL6/gf34/0A309fAtBwRXVi++A6yYd4LciOjzo9gqshrf+glsd+jGyOmwWyIcM9gulHpAizRB6oHAVIvFEUTSEdmtjIg9hHobjpoyrrDKKxF18KpkOxo70NsWvetC3Gjpod4Md6/053SsYfqMMaj9kuB1WL9F8GnetD2jETSegPbTPXBVRid8GEMJvT0MK8T6GFOJuKejEwLuZQheDzw2xvx/0PZYX0E4+GopbGxLbE13nBDLB0vAW/E0vDq54qfQHIxV8oo/Ba6Kjj8jG/VedYqyqtbSR1mbjtb50QZtWt/LPeweHN5VaW9Cq6tv4OgyKd7bFuRV/iM3TcEWRB6aSAbYsd309Yuvr0Ml4CxXZHpDayJB6oEEUDeuBKtMLqrT1oyrwfJKYB9FSZSmlh+PV4R9LHya49Pw0NsOtprhji1ecHWJjbS0c7r0KZQy/GRT0dLhVKSQjxKXFrR0n4v4TQHPpr+k/lP1XwNrxYrWwmqtRWki8VzheC0dXj4/s0/4cW+jZVwLKK0WIdGOEz9FtnmjC6tSiEFZoHtzWajZeM5/Oq9S9OfzMdpvfp2OVR+ybS9EubRFJtrpzX+nR52qWHIZWP7sU5NSidLnQ9EWYtbCTCaEWTH3gsviujbLehRkv0LQcFeTx8ITJ6yFM/h7AeljHHfgtq9DqPgzohyQ3xmnobYsIy0mJMdjfEl1HN6/B0oe4mKnrQ7w8VxS4J8CetHSYNm9eEdYx/1LQ7Dx02todY2P+iT+QfA/SWtxWxnFL4N58vZ4cnyOrdYWqfdM2M4xTNF4fQ+LNTOMgohCEKjCHjR6ePwysz6eMrtfqxHntLeh3b/9WI875ON1pezwt8ZfTmvyD6znszfTovyCW2c7mfItUXNCXKXopyBrlv0U5HjGyxbQsyGQmQtkLJzAQSt6YbRYARCaGFaGwN8ezwbYlni0IseaXyNMa3zRz+0lMI6bBs00dFg3PhyGHZLa0dDgym0unJ67LKVOo67Bua14Oq5ppM5TCmlrczoMO1ShpIDn1c0jj+Xyx6MoSRoYVRb6zc+q8S6vntHNohCFf3W9FFVM/oJbwpKR5OZhZYo+vRB5XlqPiDmdKZVqjF7Yhzro9/oKzsjr6hDnXrT2ceu3szq+Lxz6AfkLYvemIMyxdDc61Nvojyp/YyKKakEyZoV5El0JyJP/AEXXzfSznOiKQPfJdIYXyZC6Z+C8Bos3r60DwZrCQdI3lQyx/saY84oRU2Pfowos6iPrGlknRYt+taHeHkvi2cvhtyaOi/HJJpvpyfIhFMVh0349Tm1vw6v8dWlDnX/pzP43+v1+EdTgTjGCX0K4cVus53nV/gxhpLRcxjPfhdSPo+PeFOHGaLmFj09mrl/JhbJJbYrz+i9MRsr6Vc+dAM6/mk/DLJynXN6f/Bbk5P7Le+f9OBXSr/TocfHbaYNl3uLemI83K40w3MvX6tb2c/m2demDKbZ15lTILl3bb6Kcm37Nsq33osvs+zoceYm2Y329Yvus+zW6z3oDbPZ0ucE9Gdkv2IUkyFKRO6+mcWaxZjE0iE0L5MJr94McWPVsXU+jLHfhL1/C5UOMSSWtHQfjnrTf/wCHOYstaHWHbr5OZ0nWGrOwwLlFJDqnK1xN/Zx2Nlfql3oyxcvbS3/0DMBpKv07DHy9R6/QuN8Wkzl6stbS2GLL4lsJNok6eNv4dA7Eo+gGVlfy1sElmfz6Lr8pbabPdadIzl4336eZt20+9+BPdlqLa3/0vl5X+MRZt7Tb2QuHp1eaUrDbLyflP+RRk37308tyd83wX33demU8+RlUZ5M09ivInphF1v8AoBfPZ0eUYIpg9tnWCzZpY+mE2XSifpXwrJkKyINwkdfSsTWL0YxZeLPNGc6Cqn/QxoloVVy0w6mZP0krVahxjz1rozou/VbEVVvgXXd36IbgNMf1ZL9b9GWLk6j1nMU3blv4D4ZOklsV6hadNRlty3sLWb/S6c1Rk/ZtHL/v0z1Pex0k81/qugN+X1/0LZ5fF0FuyfsxwaqC8jJ2n0U5N+9rZW3I+wC+30BRoxWUvu030Dsv9TZ5kWcAbbS3nzMdaaXWAVs9kndswnLZVEYKqjybMpMtJmcmPlEvSikmQ8kQYSuvp4i8WZosmeaPSzeLCKp6A4s0UhdTpVNDKuz7CY264Kq56YVXP5J7gaqGtVul6Ewu20KFb9hFdpNXM32HVd+oloZH9eir/wCbS0Wru18gep7RvPI38mNl+0+gEr/spK77POdNTN7Lnv0Fut2vTGdvTGdm09hzzN9jy237A7Z9LWz6DzlsricPOjxso2RsoxyQi6I2UbIyjDSJro8bIePpAhOkPdkIePJlky6ZCAsdDLpm8LNcIQW0USbRk2wqtvRCCLRp7Kx7L128IQBpYbpZ2FJWEIYkjTCyx7MpT4Qg2UsPGVj/AJMGyEGyCyrZVkIMQqmUbKMhAkIo8IQgQs//2Q=="/>
          <p:cNvSpPr>
            <a:spLocks noChangeAspect="1" noChangeArrowheads="1"/>
          </p:cNvSpPr>
          <p:nvPr/>
        </p:nvSpPr>
        <p:spPr bwMode="auto">
          <a:xfrm>
            <a:off x="155575" y="-623888"/>
            <a:ext cx="130492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32" name="AutoShape 4" descr="data:image/jpg;base64,/9j/4AAQSkZJRgABAQAAAQABAAD/2wBDAAkGBwgHBgkIBwgKCgkLDRYPDQwMDRsUFRAWIB0iIiAdHx8kKDQsJCYxJx8fLT0tMTU3Ojo6Iys/RD84QzQ5Ojf/2wBDAQoKCg0MDRoPDxo3JR8lNzc3Nzc3Nzc3Nzc3Nzc3Nzc3Nzc3Nzc3Nzc3Nzc3Nzc3Nzc3Nzc3Nzc3Nzc3Nzc3Nzf/wAARCACnAKcDASIAAhEBAxEB/8QAGwAAAgMBAQEAAAAAAAAAAAAABAUAAgMGAQf/xAAmEAACAgMBAAIDAQEBAAMAAAAAAQIDBBEhMUFhBRIiUXEUEzKR/8QAGgEAAwEBAQEAAAAAAAAAAAAAAgMEAQUABv/EAB4RAAMBAQADAQEBAAAAAAAAAAABAhEDBBIhMUFR/9oADAMBAAIRAxEAPwD4dovFESLJA6NmT1IukeRNq1uQDZTEntdewqqtHtVfVwJhUT3YzCihrw0jDZrGo1hX3wQ7NUg7p+iKrngwVO14WVH8+Ge5uC9Vc8KSq38DRUc8KrH2zPdm4A10L/DdUPXmw+vG+jZY/PBk/RdCiWN/qLRoSXgzsp0jCcNfA1CmBSjoHu1/gZagS5BewOC+6O1oCtjoZWJAd6ChhYBNELNEH6Lcnmj1I8RpEEKUSKCqIbezGKDaIp+IVdfCqZ+BNMPA6qr9l4Y0Q8GeNXtpEN19DwyhQbQo+g6GPzw3hjfQts1IEqo2vDWONx8GNGN5wKjidfDPY3BJ/wCbnhIY25eDv/yc8L04e5eGp/TGvgsrxeeFnj88Hiw+eFJ4uk+FEiKOfto18AdtL6/gf34/0A309fAtBwRXVi++A6yYd4LciOjzo9gqshrf+glsd+jGyOmwWyIcM9gulHpAizRB6oHAVIvFEUTSEdmtjIg9hHobjpoyrrDKKxF18KpkOxo70NsWvetC3Gjpod4Md6/053SsYfqMMaj9kuB1WL9F8GnetD2jETSegPbTPXBVRid8GEMJvT0MK8T6GFOJuKejEwLuZQheDzw2xvx/0PZYX0E4+GopbGxLbE13nBDLB0vAW/E0vDq54qfQHIxV8oo/Ba6Kjj8jG/VedYqyqtbSR1mbjtb50QZtWt/LPeweHN5VaW9Cq6tv4OgyKd7bFuRV/iM3TcEWRB6aSAbYsd309Yuvr0Ml4CxXZHpDayJB6oEEUDeuBKtMLqrT1oyrwfJKYB9FSZSmlh+PV4R9LHya49Pw0NsOtprhji1ecHWJjbS0c7r0KZQy/GRT0dLhVKSQjxKXFrR0n4v4TQHPpr+k/lP1XwNrxYrWwmqtRWki8VzheC0dXj4/s0/4cW+jZVwLKK0WIdGOEz9FtnmjC6tSiEFZoHtzWajZeM5/Oq9S9OfzMdpvfp2OVR+ybS9EubRFJtrpzX+nR52qWHIZWP7sU5NSidLnQ9EWYtbCTCaEWTH3gsviujbLehRkv0LQcFeTx8ITJ6yFM/h7AeljHHfgtq9DqPgzohyQ3xmnobYsIy0mJMdjfEl1HN6/B0oe4mKnrQ7w8VxS4J8CetHSYNm9eEdYx/1LQ7Dx02todY2P+iT+QfA/SWtxWxnFL4N58vZ4cnyOrdYWqfdM2M4xTNF4fQ+LNTOMgohCEKjCHjR6ePwysz6eMrtfqxHntLeh3b/9WI875ON1pezwt8ZfTmvyD6znszfTovyCW2c7mfItUXNCXKXopyBrlv0U5HjGyxbQsyGQmQtkLJzAQSt6YbRYARCaGFaGwN8ezwbYlni0IseaXyNMa3zRz+0lMI6bBs00dFg3PhyGHZLa0dDgym0unJ67LKVOo67Bua14Oq5ppM5TCmlrczoMO1ShpIDn1c0jj+Xyx6MoSRoYVRb6zc+q8S6vntHNohCFf3W9FFVM/oJbwpKR5OZhZYo+vRB5XlqPiDmdKZVqjF7Yhzro9/oKzsjr6hDnXrT2ceu3szq+Lxz6AfkLYvemIMyxdDc61Nvojyp/YyKKakEyZoV5El0JyJP/AEXXzfSznOiKQPfJdIYXyZC6Z+C8Bos3r60DwZrCQdI3lQyx/saY84oRU2Pfowos6iPrGlknRYt+taHeHkvi2cvhtyaOi/HJJpvpyfIhFMVh0349Tm1vw6v8dWlDnX/pzP43+v1+EdTgTjGCX0K4cVus53nV/gxhpLRcxjPfhdSPo+PeFOHGaLmFj09mrl/JhbJJbYrz+i9MRsr6Vc+dAM6/mk/DLJynXN6f/Bbk5P7Le+f9OBXSr/TocfHbaYNl3uLemI83K40w3MvX6tb2c/m2demDKbZ15lTILl3bb6Kcm37Nsq33osvs+zoceYm2Y329Yvus+zW6z3oDbPZ0ucE9Gdkv2IUkyFKRO6+mcWaxZjE0iE0L5MJr94McWPVsXU+jLHfhL1/C5UOMSSWtHQfjnrTf/wCHOYstaHWHbr5OZ0nWGrOwwLlFJDqnK1xN/Zx2Nlfql3oyxcvbS3/0DMBpKv07DHy9R6/QuN8Wkzl6stbS2GLL4lsJNok6eNv4dA7Eo+gGVlfy1sElmfz6Lr8pbabPdadIzl4336eZt20+9+BPdlqLa3/0vl5X+MRZt7Tb2QuHp1eaUrDbLyflP+RRk37308tyd83wX33demU8+RlUZ5M09ivInphF1v8AoBfPZ0eUYIpg9tnWCzZpY+mE2XSifpXwrJkKyINwkdfSsTWL0YxZeLPNGc6Cqn/QxoloVVy0w6mZP0krVahxjz1rozou/VbEVVvgXXd36IbgNMf1ZL9b9GWLk6j1nMU3blv4D4ZOklsV6hadNRlty3sLWb/S6c1Rk/ZtHL/v0z1Pex0k81/qugN+X1/0LZ5fF0FuyfsxwaqC8jJ2n0U5N+9rZW3I+wC+30BRoxWUvu030Dsv9TZ5kWcAbbS3nzMdaaXWAVs9kndswnLZVEYKqjybMpMtJmcmPlEvSikmQ8kQYSuvp4i8WZosmeaPSzeLCKp6A4s0UhdTpVNDKuz7CY264Kq56YVXP5J7gaqGtVul6Ewu20KFb9hFdpNXM32HVd+oloZH9eir/wCbS0Wru18gep7RvPI38mNl+0+gEr/spK77POdNTN7Lnv0Fut2vTGdvTGdm09hzzN9jy237A7Z9LWz6DzlsricPOjxso2RsoxyQi6I2UbIyjDSJro8bIePpAhOkPdkIePJlky6ZCAsdDLpm8LNcIQW0USbRk2wqtvRCCLRp7Kx7L128IQBpYbpZ2FJWEIYkjTCyx7MpT4Qg2UsPGVj/AJMGyEGyCyrZVkIMQqmUbKMhAkIo8IQgQs//2Q=="/>
          <p:cNvSpPr>
            <a:spLocks noChangeAspect="1" noChangeArrowheads="1"/>
          </p:cNvSpPr>
          <p:nvPr/>
        </p:nvSpPr>
        <p:spPr bwMode="auto">
          <a:xfrm>
            <a:off x="155575" y="-623888"/>
            <a:ext cx="130492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3734" name="Picture 6" descr="http://t3.gstatic.com/images?q=tbn:ANd9GcQPeVo6CU5__roWJ54ilfjbf05YIvdUWLvEoCNJ7O34OfQ8Jr0&amp;t=1&amp;usg=__mAZz3n6oy5rh26xfS_tJWrWX9yo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257800"/>
            <a:ext cx="1371600" cy="1371600"/>
          </a:xfrm>
          <a:prstGeom prst="rect">
            <a:avLst/>
          </a:prstGeom>
          <a:noFill/>
        </p:spPr>
      </p:pic>
      <p:pic>
        <p:nvPicPr>
          <p:cNvPr id="73736" name="Picture 8" descr="http://t3.gstatic.com/images?q=tbn:ANd9GcQPeVo6CU5__roWJ54ilfjbf05YIvdUWLvEoCNJ7O34OfQ8Jr0&amp;t=1&amp;usg=__mAZz3n6oy5rh26xfS_tJWrWX9yo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51816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History of IR research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Possibility first discussed in 1935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First documented report  in 1960 by Doctor R. Jennings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Large body of research geared towards cardiovascular disease, especially myocardial infarction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Literature in veterinary medicine is lacking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53252" name="Picture 4" descr="http://www.fotosearch.com/bthumb/CSP/CSP162/k16252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257800"/>
            <a:ext cx="2362200" cy="119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Neutrophils</a:t>
            </a:r>
            <a:r>
              <a:rPr lang="en-US" dirty="0" smtClean="0">
                <a:solidFill>
                  <a:schemeClr val="bg1"/>
                </a:solidFill>
              </a:rPr>
              <a:t> Adhesion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70916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smtClean="0"/>
              <a:t>1) “</a:t>
            </a:r>
            <a:r>
              <a:rPr lang="en-US" b="1" u="sng" dirty="0" smtClean="0"/>
              <a:t>Rolling</a:t>
            </a:r>
            <a:r>
              <a:rPr lang="en-US" b="1" dirty="0" smtClean="0"/>
              <a:t>:” IR injury up-regulates </a:t>
            </a:r>
            <a:r>
              <a:rPr lang="en-US" b="1" dirty="0" smtClean="0">
                <a:solidFill>
                  <a:schemeClr val="bg1"/>
                </a:solidFill>
              </a:rPr>
              <a:t>P and E </a:t>
            </a:r>
            <a:r>
              <a:rPr lang="en-US" b="1" dirty="0" err="1" smtClean="0">
                <a:solidFill>
                  <a:schemeClr val="bg1"/>
                </a:solidFill>
              </a:rPr>
              <a:t>selectins</a:t>
            </a:r>
            <a:r>
              <a:rPr lang="en-US" b="1" dirty="0" smtClean="0"/>
              <a:t> on endothelium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/>
              <a:t>2) </a:t>
            </a:r>
            <a:r>
              <a:rPr lang="en-US" b="1" u="sng" dirty="0" err="1" smtClean="0"/>
              <a:t>Neutrophil</a:t>
            </a:r>
            <a:r>
              <a:rPr lang="en-US" b="1" u="sng" dirty="0" smtClean="0"/>
              <a:t> activation</a:t>
            </a:r>
            <a:r>
              <a:rPr lang="en-US" b="1" dirty="0" smtClean="0"/>
              <a:t>: release of PAF, </a:t>
            </a:r>
            <a:r>
              <a:rPr lang="en-US" b="1" dirty="0" err="1" smtClean="0"/>
              <a:t>chemokines</a:t>
            </a:r>
            <a:r>
              <a:rPr lang="en-US" b="1" dirty="0" smtClean="0"/>
              <a:t> and ↑affinity for ICAM-1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/>
              <a:t>3) </a:t>
            </a:r>
            <a:r>
              <a:rPr lang="en-US" b="1" u="sng" dirty="0" smtClean="0"/>
              <a:t>Firm adhesion</a:t>
            </a:r>
            <a:r>
              <a:rPr lang="en-US" b="1" dirty="0" smtClean="0"/>
              <a:t>: binding via </a:t>
            </a:r>
            <a:r>
              <a:rPr lang="en-US" b="1" dirty="0" err="1" smtClean="0"/>
              <a:t>integrins</a:t>
            </a:r>
            <a:r>
              <a:rPr lang="en-US" b="1" dirty="0" smtClean="0"/>
              <a:t>, CD11/CD18 to </a:t>
            </a:r>
            <a:r>
              <a:rPr lang="en-US" b="1" dirty="0" smtClean="0">
                <a:solidFill>
                  <a:schemeClr val="bg1"/>
                </a:solidFill>
              </a:rPr>
              <a:t>ICAM-1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/>
              <a:t>4) </a:t>
            </a:r>
            <a:r>
              <a:rPr lang="en-US" b="1" u="sng" dirty="0" err="1" smtClean="0"/>
              <a:t>Diapedesi</a:t>
            </a:r>
            <a:r>
              <a:rPr lang="en-US" b="1" dirty="0" err="1" smtClean="0"/>
              <a:t>s</a:t>
            </a:r>
            <a:r>
              <a:rPr lang="en-US" b="1" dirty="0" smtClean="0"/>
              <a:t>: </a:t>
            </a:r>
            <a:r>
              <a:rPr lang="en-US" b="1" dirty="0" smtClean="0">
                <a:solidFill>
                  <a:schemeClr val="bg1"/>
                </a:solidFill>
              </a:rPr>
              <a:t>PECAM-1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2 Phases of Adhesion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 lnSpcReduction="10000"/>
          </a:bodyPr>
          <a:lstStyle/>
          <a:p>
            <a:pPr marL="651510" indent="-514350">
              <a:buNone/>
            </a:pPr>
            <a:r>
              <a:rPr lang="en-US" dirty="0" smtClean="0"/>
              <a:t>	</a:t>
            </a:r>
            <a:r>
              <a:rPr lang="en-US" sz="3200" u="sng" dirty="0" smtClean="0">
                <a:solidFill>
                  <a:schemeClr val="bg1"/>
                </a:solidFill>
              </a:rPr>
              <a:t>Phase </a:t>
            </a:r>
            <a:r>
              <a:rPr lang="en-US" sz="3200" dirty="0" smtClean="0">
                <a:solidFill>
                  <a:schemeClr val="bg1"/>
                </a:solidFill>
              </a:rPr>
              <a:t>1</a:t>
            </a:r>
            <a:r>
              <a:rPr lang="en-US" sz="3200" dirty="0" smtClean="0"/>
              <a:t>: mediated by PAF and (XO-derived) hydrogen peroxide, Receptors: I-CAM  P- </a:t>
            </a:r>
            <a:r>
              <a:rPr lang="en-US" sz="3200" dirty="0" err="1" smtClean="0"/>
              <a:t>selectin</a:t>
            </a:r>
            <a:r>
              <a:rPr lang="en-US" sz="3200" dirty="0" smtClean="0"/>
              <a:t>, β2 </a:t>
            </a:r>
            <a:r>
              <a:rPr lang="en-US" sz="3200" dirty="0" err="1" smtClean="0"/>
              <a:t>integrins</a:t>
            </a:r>
            <a:endParaRPr lang="en-US" sz="3200" dirty="0" smtClean="0"/>
          </a:p>
          <a:p>
            <a:pPr marL="651510" indent="-514350">
              <a:buAutoNum type="arabicParenR"/>
            </a:pPr>
            <a:endParaRPr lang="en-US" sz="3200" dirty="0" smtClean="0"/>
          </a:p>
          <a:p>
            <a:pPr marL="651510" indent="-514350">
              <a:buAutoNum type="arabicParenR"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u="sng" dirty="0" smtClean="0">
                <a:solidFill>
                  <a:schemeClr val="bg1"/>
                </a:solidFill>
              </a:rPr>
              <a:t>Phase 2</a:t>
            </a:r>
            <a:r>
              <a:rPr lang="en-US" sz="3200" dirty="0" smtClean="0"/>
              <a:t>: mediated by PAF &amp; mitochondrial oxidants. Transcription activator NF-KB mediates </a:t>
            </a:r>
            <a:r>
              <a:rPr lang="en-US" sz="3200" dirty="0" err="1" smtClean="0"/>
              <a:t>upregulation</a:t>
            </a:r>
            <a:r>
              <a:rPr lang="en-US" sz="3200" dirty="0" smtClean="0"/>
              <a:t> of E-</a:t>
            </a:r>
            <a:r>
              <a:rPr lang="en-US" sz="3200" dirty="0" err="1" smtClean="0"/>
              <a:t>selectin</a:t>
            </a:r>
            <a:endParaRPr lang="en-US" sz="32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828800" y="6327648"/>
            <a:ext cx="5486400" cy="53035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Anesthesiology, V 94, No 6, Jun 2001</a:t>
            </a:r>
            <a:endParaRPr lang="en-US" sz="2000" dirty="0"/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897" r="5897"/>
          <a:stretch>
            <a:fillRect/>
          </a:stretch>
        </p:blipFill>
        <p:spPr bwMode="auto">
          <a:xfrm>
            <a:off x="685800" y="9144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066800"/>
          </a:xfrm>
        </p:spPr>
        <p:txBody>
          <a:bodyPr vert="horz"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Platelets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153400" cy="425196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dirty="0" smtClean="0"/>
              <a:t>Rapidly adhere to exposed </a:t>
            </a:r>
            <a:r>
              <a:rPr lang="en-US" dirty="0" err="1" smtClean="0"/>
              <a:t>subendothelium</a:t>
            </a:r>
            <a:endParaRPr lang="en-US" dirty="0" smtClean="0"/>
          </a:p>
          <a:p>
            <a:pPr lvl="0">
              <a:lnSpc>
                <a:spcPct val="150000"/>
              </a:lnSpc>
            </a:pPr>
            <a:r>
              <a:rPr lang="en-US" dirty="0" smtClean="0"/>
              <a:t>Recruit additional </a:t>
            </a:r>
            <a:r>
              <a:rPr lang="en-US" dirty="0" err="1" smtClean="0"/>
              <a:t>neutrophils</a:t>
            </a:r>
            <a:r>
              <a:rPr lang="en-US" dirty="0" smtClean="0"/>
              <a:t> 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Initiate </a:t>
            </a:r>
            <a:r>
              <a:rPr lang="en-US" dirty="0" err="1" smtClean="0"/>
              <a:t>selectin</a:t>
            </a:r>
            <a:r>
              <a:rPr lang="en-US" dirty="0" smtClean="0"/>
              <a:t> and </a:t>
            </a:r>
            <a:r>
              <a:rPr lang="en-US" dirty="0" err="1" smtClean="0"/>
              <a:t>integrin</a:t>
            </a:r>
            <a:r>
              <a:rPr lang="en-US" dirty="0" smtClean="0"/>
              <a:t> dependent leukocyte adhesion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May promote fibrin deposition or thrombus formation (+ PAF, - </a:t>
            </a:r>
            <a:r>
              <a:rPr lang="en-US" dirty="0" err="1" smtClean="0"/>
              <a:t>prostacyclin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6258" name="AutoShape 2" descr="data:image/jpeg;base64,/9j/4AAQSkZJRgABAQAAAQABAAD/2wCEAAkGBhQSERUUExQWFRUWGRwaGBgXGRoYGhkcIBwXGBsaHRwZHCYeHRslHR0aHy8iJCcpLCwtHB4xNTAqNSYrLCkBCQoKDgwOFw8PGikcHBwpKSkpKSkpKSkpKSkpKSkpKSkpKSkpKSwpKSkpKSwsKSkpKSwpKSwsKSkpKSkpLCkpKf/AABEIAJEAtwMBIgACEQEDEQH/xAAcAAACAgMBAQAAAAAAAAAAAAAEBgMFAAIHAQj/xAA/EAABAgQEBAQDBgQFBAMAAAABAhEAAwQhBRIxQQZRYXETIoGRBzKhQrHB0eHwFDNSYhUjcnPxNYKywjSSov/EABkBAAMBAQEAAAAAAAAAAAAAAAABAgMEBf/EACARAAICAgMAAwEAAAAAAAAAAAABAhEDMRIhQQQiMlH/2gAMAwEAAhEDEQA/AJOL8VzFMkFm86/9R0HoH9SYqKZS07+Xa/0jSdi1GpalEzEEknUKub7AH6xvmExvCmouftApP4wsjV9Gyy1DiDYpiBmTQBpLGV+tyr6mIUrJ2cwQvBlosPP1Tf8AWIJspSbF0vdjZ/cPCTOVki7KIfTo23W8T0GETJ6sspClq3bQdybD1gaRKKlAByVEDncltTHV8NKKeUJCUhgPMQLqVuSd7wxCdI+Gk5f25IUfs5iT1+VJEC13AM2WCUpz5dQBcdhvDyqqUghTsRof+YhnzypWYHzejOO2neKUR0zmJSOTcx+zGFBLnQQ841giJyVzESwJpuQFFILXJA0eEZQHOEIPwOuEqZcOlXlUO/099BHuK4WqSrfIq6SN/wBYrCqGjAa1NUn+GnEAmyF2sdjc/MNG3ELQC4JXf267xqhBRdClII0ylvobRf13DE1EwiZklIFgsk5VNuLkuYNpuGKdAQZ84qK2ZKA2ZyALkQLsVkHDeCqrytK05SkA+MlLOeSk2BMMVF8PpclWZS5hO7MkHoU3f3hoRLkUiBKSpMu5It76XeKibizksoEbEaH9YaRQHO4Lo5hcCZLP9pDextFFi3w4mpBVIUJyNW+VfsdfQxfVGNNYO/a8SIxzIh5hVYeUpbM78jDUSnBrZy2oplIJSpJSRqCCCPTWNZNIpaglIJUbAc/eOkYjXU1UAKhLkfKsFljqNX7XiqqOGE06VGmWlRIyqUpSUqQDyDAX3L9LQ+D9I2J+KSf4YhEsBU4j+ZqlAuDkHPZ4oaXh5U+YEJOZcws6uupJPyjd4aajClKGULQVBTn/ADUsxfrzjzDJfgzUkTpSVgKdI85UGLp0Zzp0DwmqK0GyhJwpJ8ABKlMFzSSXPJIO3VnvGQp4uTPVmm1EsDYAMB2bXv0jIXNBQUrDcpLpYvoQx/fSJU0w7R2LEUSahLTU5xs4yqHY6gdd453xTw9/CqBBUqWvQmxBGqT107wO/RC+ZYGh9f11jYT1DRam5Zi3tpGhXEahCoCxwWqSmolKUXZYufpHVZbZXMcWMxv390dAwriPxaYX86bLG77K7H84aEXFYPEDS1pChso5QR3MAz1ql2UO5celwWikqcQIu8QTcTUUs5v+Fz9IfKmdka4jVh1cRNCbZVauzDrfcavvCVxNQ+FUKSGY3YF25get4im1alJA5PcG7RBPq/EKXJOVxm2/XvCckzlkqZEBaI1BSSFJd0kEdw35QYiXG4lPASX1XxbMyJUVkFSQdW1GkUM7jVQWD4gJBBcsdLtpEMyhSdQ8DzKJI2HtFRlQ7R1LFFCc04ElC0hYu4uH+kUE+cfsEkdSPbt0iTAZ4/w5i7y1ES3+0l3sOQJaK2bXKVYtl7ae25gbbRph/VhcisykqKXbZ/yi6n1CRIExSShSmIY5rEs97h726Qty5SlnKEW1O1vXT1jJ09KUeGVgukjy3AvmFxYl30sxiV0dmZxklQV/icu4Ke2rP21HvAmK45NlyZs1F1JABCkhSVBwLg6axTzl33MSyMVSkFEwZkLBSdAbht/2Yp5b0cPCtAA+JVSuSZKZMlCFa+RLO7u2mu+sV9GMqvEPzu5O/UdmtFnJwKWr+XNSrklQKSehdw/rePFYNOBbwludBlN/UW9okTYJW4VLTMUAgEHzC1mN7dIyLgYVMqJ6aeXlMxKSVAHyoDaEjkbesZCpiH04nJloVdK1v86SoKF9rBx0ih4sxbxKbw0EKVmBUnMAoAOTYne0czxDiaYQUIJF7qFrchA0uaVKKi4Jht2VJLwukgsk2AOlwfW0TZXgKmEHSoCTxUn96xEjOhWZBKT0/EbwcB+vq8SSpBWQkAkqIAAuSdgIQgBeOTd0BR5h0/p7QdhdDVVN5dOpv6irKG7m59Ie8K4NkyAFTQJs0XI+wk8uR3uYKxCtmKLp8qAPMlKgQT0AH0L+kCRabehXkcAVUwedcpJN8iST1bMAw7PGtTwfUSQ5llSQNUMsD20hok1JF1Og9NvQl3ghGKAMM5UdX0H1P4RXAmVrZzzLHpEO2MyZBlrnqlpWtAc5DlzCwcgWcavCgcTlkHJJAcalSjr6xNkhsjE5IAzU4LBiXJfkWfWNJ+OShdFNLHIkO3oRA8utmCUqUlQSglyCHKiWGva94E8DnBQAWMY1UzVBSVZMvy5RYDkx+zzG/tFzS1HiSkzUnIdFgfZPTdiL9ID/AIZ7M/Ic+ghhGDCkp1mY2dbZg9kMCwPMjU+gikylKheq8UmEFJmLKT9kqfffd+8BCqiGfPUsnIktzVb/APP5xGMIWr51nsLD2EZyt6NeaN6iuCf7jslNz68oFFKqYXUcoOybe5ixkYYlGggnwYajRk5AUmQpJSQo253t1i1p6+XVeJTlcySSDlmAFmF3Yl22tAy0xBMDFxZtIoVjb8McCFPUTULCVomIstKnuCFMXvd/pHsI2E43U0dSJ8tbkZhlV8rEEMz7axkAzziTgmZSTC/mQD8wsw2zA3BbvAVDQ5yEgKK1EJSzAOSALkx2WrleMULWlUosxSoBSFpN2I+rhu0b4HwzS0y1TZTqX9nMzIfXLvcWBJtDlEXK2K3D/A0tIKqsqBADS0c9wVC1ukMOFcJUwX4iJZmAXCJi3dtm3PJ3EW0xJUS7gdyT6km8RJSEkZbdWvCoriIPElWJlRMmTETJWYjyGXdLC2+sa8PV0lM8KQpapiQcqSnJ0fqQLx1SfLE2XlmALTuDe3R9I5TV0ApJ6lTDlCCQgbqFwlhqx59oQizq8WJOsRyKrLd2fp+sLsrEvFJZ3fRtukXkjDpyUA+DMIuxyK111a9oKb0dGJpBgnk636ghvXd438Yfhf8AT9Yr0SllJV4a2GpYsPb84jmTz4BnS8swBWUhJun+4j+naxMXG47IzfYLxmtySFB7zGQBzfeKOlFoG881WZZc6AbDSwA5vFvLwwpfxCJbf12+mp9G7xMmYJHjfpG6UE2CSW2Dn7onl1UhBAQhU9RIAtlR+Z+sTYrxIuW8uVlB3y2Snvl1hJ2AwcPcLrlZpywMwbwwS+ofN3uw6gwpcSTDMnFB+x83VXI9vvvrDlQ4hMmU0pJy+MZLpSbJzucpvpoDeEmkwueqcJakK8VZ3s51JfRn3hgaS5DC0b5Q3X6N+cWEzh+oQoJXKUlyzkeUczm0brDPRfDgqzFc0ZSnyEauRqbswgARSO0aqG8PFb8MZg/lTkqPJQy+xDhoWcZ4cnUyUqmADM7AFz6gQAU62iBSXsYInNoC45sRyfW+sRkesAASkMXDWcXDj6xkSr1jIBjH8PuLpVSlNNUFQnIz+GsaLBD5VcyPw7x0ClQEIZnYX/SPnrA6jwKlExnyLCm7G/0juFXxAFS0KIeVNGdC0s4fZXbTpFxbYNFnNmgDnzvpyeIUVNrh4G/x2SUgTGswzJcH1YQOvGadJ/nDKDoHJ+kJ0apSrou5FYQP0hA4/p0/xAmBnKQFdFCw9w0WWOcbS5IK5TrDOAFff2hJn/ESdMUSRLD/ANr+h5wujLv06JwRwoiWlNTOS8w3lJOiR/Ueph4p68HUkd9ISsHxwT5SJgU4IAPQixDbRayqxJ1LdTCURxfdDSuoF9+YGsU+IYTIWkkIASQQQjyHrpZ/SAJlctDHVOyhp6QSaskhSNFC4az9YDWUehN4h4QTTSxNlLUoPfQFI201hbEka7+8dHqyXyrSGUD2Ov1Gsc5TMf3MIwJJKlC6TlN72tz1++BkyAB+OvqYJGkeq0hjI5eILlJOV1KcBIvYb39bdos6GpXPUmaha5c1JYh7HNYnoe2u8VZTf9+kREqlrCgSkpINjyh2I7OuvQJSAo5y1s27Wv30vFXV8TJuc2UB7M9gw/7dYQJ/EwQtQWVgDzJCA+YKAVYn5Q+ogukxSXNlkyUsol1Jd1jW193O0FisaJPEIJHN/KQbHe/LlA3EIRWSACQmbKUwUbeQ2NuULk1YKCMjTEgKF2UrdQ9rwDg2Ihc3JNOZkqLcmS2x0vvvCbBWeYng82SHfPL/AKkh0vyL6H9vFYlRF+Wn/ETUnFOUeUnMRdZN1HqkW++I6zEVzlqmLDFTWHQAawDIFFz19vujI1VMjIAFuanzR0zg2clWG5AXUFqU3IWBA+h9ekc9nyLmCcGxhdLMCk3SfmTsoaGA0sdKhzbb8YqqmSwPIj6xsjGpczNMQopD3SoEEb9jE+JyxLSFLUyCQHJYPsO8YTbs74Z0o0LNfPZCklnIID87b9xC2lC06pI9Px0g/iiQrxgNg5HqXiukpWNFqHQExcbo5JyTYx8LcTqplkKBKFjzC7/6h15x0ahxaXOTmlqzDdtu41EcdTJUr5lEnq8NPCC5VMVVE2a7ApEoXWvZ7aAczGqlRg1/DoKK4pdiwOodwe/5x4MYKCwdJ9f32hap+OpV1Kl2/pLk+ja94BxDjvxl51SlOzai3IacotyTDkx9xTGLHMWAu+zhy4MI8pbhzqbn1vBdVX+PSoUnRK2WN9mB6PAKTGdiSCQYwr9INTgU4pSpCfESq4KDm235eogxPBtSU5hLd9gpObuz3HZ4VgUjGx/bxpl6QZU4TOlllypgI2yq9+0RU9FMW+VCjlDqtoO5sDBY0RKovGUhCQStmDB378m5xYSfhrPzhQmolkMQoKUSP/rp7w54bhKKeWlDErUAVkaqJ+yCNhoOxMbzpQSWzM2xc+mkOjVK9CzP4Hq5gSg1yV9kKKj3Op7x5h3w+nUiZ61BKleGUoylyrUk8wbBh1MMia0yUu4BOjakdhpESuJS46QcL0RLo5r/AAZF8ukaBEP2N4bLrElctkVAHNkzOh5K5H3hAqHSSCCCLEEaEbd4Kog1QgE3t3f8AYyI814yAKPZkkPEEykfSDlpvGS5TkAbkC3WExoiq6dMuiSB881ZPZIsPdvrAdJiIVSTKedmW7GWrXKR11FyfQ9IsMQIXNu5loZIbUgane5g7HsIlITKmSMxRMR9o5iFOQQSB00iErHYuFJXTgKuUKAO5a4H4RCKADaLtVHlROSpSEkBPlJDqvs2p5wCmXDSoAYUo5R6mji+watFpK0pUhRbQBQJYBj3jeZw7NC8oSS58p2O+/KHYikl0I5ROKEco6ZwpwOlSZcyY6JiFOQ4UCxsCDYW5ExcYzwNJmzFLyEFRc5VNfk2kMujl2BlKFKlr+SaCD32b97R7U0xQsoJfLv01eHio4AlMWWsN9sKCwOpZmHeKTiHAp2cKDTEBIGdJF26bQkqIYvomzED/LmKS+oGndotsNxTKRnnLWUAlWWwO4FyTrFSFxv45AISzlhcZn6QwRbYj8RZ6EqMsqDbA+5HR+kLVfx1WT/mLI5D735xfYbwFNXlXMZKS1lEgqG9k397wRV/Dmc58My1A6AKYtt8w/GBlxSY01WKZglYL5kpIOurX93ivmYqr5lFydtPW0UlGaimHg1EspSkeRbZgNyCUuGLuOUSVNQDdtdHu/baKd10dGJcX2TVdeFDyh1HW2hcxXTKwhnsYkRlHzKKR0Y/SJqPGqYAJm0wUp2KitWnPVgYzjJo1y8a6QJKxYjQwJxDMEwpnDVXlX3ADHuRr6RvU18kglEvw8pP2nQ1wdbvtqdYpplb4rBIIQDbW5t9GirbOKSSPAm8eRuIyGQE5bx6Olo8JjHgEeMB+UG4fWJYypt0KLg6ZVcx3gdctCgnIfM3mSo6n+06HtrEXgk5gwBSHIJa3rf22ibKPaymZagq5++NlUyEy86yblkJSzq5m9gItsNwdc9KSUuEj5irKG2BPXUAXgms4WM5TpmIJCWYJVkSBoxb6Nziq9HxFaRWeEtK2+VQU3aOpYPVSlShMeWonTMry/qr2hBxHhCYlJJWhxom6VE2tcNCpNm1FMoiWpaC90nQ+hDGEmHA7wvG/DkqSVISsny5HUG3vzgLHeJJstUrKpTFCFFhr17xyui+I5SkifIdTMFIOVuuU/gYZqvjqlm00mZOzSVEFIyod8uoI/GNPqbwcVsYqjjQrWkoSAwbzMSdbuN9OkayeJFMrMzAE+17gWPcxzut+IckWkSFKV/XMIST6B2irmYxPqHzMlP9KXD9ybntCdV0YzpvouP47xFKWEhIUokAaAG7Rd8Gzpf8YjOxDEpzaZwPK43hap5egAJPIanlF3I4LqljNlEvcZ1ZVdLAEj2iCaOppr5d1TCDrawUo6+/6QNNr9cicl/mUQM3TXWOe1FPiUv7CZrDUZ392Z/QRVVvHVZTjzyZiQOZ8o5bRfRcY0daFEJ6WmiwsCOXLt1imrfhxLVeXNWh3LM4H1aOYzfirUrsfLyJVb6RAvjLECkqSMqdCsAqF+pLe8FjbaGLifg+qpQFifKVLJbzWY9xaFxUiczlUlQ/tLkemv0iNeL1FQAJ684BcJYAPzI3gySgbAD0aMyXNg38Io/OonpoPYRYYZTpMxCVHKkqAJGoBIeNFCNFxRNhWISPDmLQCWSogPuNjHsHcQSioyFlnmSwS5ZyAOZ6xkKwAqWWFqIUWDEkhBWQ2rAad4jE1/ff8to9wXFvBnpJ0IKVdlBj3tE1XhU1K1BIzJ1SoXBTs30+sK+wIZ6wSLEBtCXL9y0WnC58SeETEpXKSCpWcOUhN7HUOWDP+UVuH0CppJzBCRqpRYDo537PFphs6VT52mha5gyWDJSHCjdTOXAgGkW1RjwWpiyUJ0QGSOW7g9mgWbxjN+VJASNgA33ae0VC1pN0rCixsR+biBpxISzP1/LbWIySl4ex8bHir7dljU47mLrbMd05h6eUt7iBJ9WlQZSQsDQcuoJ0MV8umUQTcH2BgSbPKSQW69P1jJOT2T8hY/A6l4cE+ZkSmYsvzADG7voB7RDxbQyxMlyJSkqTJQxylxmJv+URzqqo8AeGTLlzCfO3zAddTeBZFAUAnNpudT+cdCtnlSIJOHAbRYU0guABcsABzJsI1TE1JXGTOlTNkLSr0Bc+wiiTpuE4CmlSEg/5pYrXu/JJ2A9H6wUo5NgpWjly/YDT6xSVGKIvM8UzM10kXBfR1fhFVOxhS/tlI2ZvwaDRtix8n2MczG5qiEJCidAkBr+zvAc6cp1JmJHVKw4PP1/dooU4nMQQQrzAuC+nXvFRi/GBQksvxZhJZLuB1U33DWCmXliloq8d4d8OoWEIJlnzJYOwN2tyNuwi6wUKkYdOUlV1zUsDd8ouD0JIhapa+pWrOqcoE8mH3Q4YRME6l8ELyqSxPlCn8zkwjmtkGFpp6hKyuWqWpCQSZbC5LAEEZS99GMWVLwZOmN4JBSr+oKT9GL+kHYcmmpUsXJJdROp2DAWG8FTeKyt2ZL2s7t+HpDNowb7RpJ4BlISf4ipAVo0sOx5Em/0iSn+HkkqB8cqSL5WAJ9/yiTDMTlZx4vhpSAVHKPMeQe5ffWKTiD4typOZEmWg2YAXY7FS9LchFUjOUXYBxxjSFzvDQB/lunoGYZfQCPYQqGnnz801KFzAD5lAZrncjXU7RkSTQfNh1oP+no9YyMiHsRVYz/Jl9oUpHziMjIPTReDdQfMIaa//AOFJ7n7zGRkNndDwUsb+z3EUkvWb/wB33R7GRBOXQ5Yx/wBNov8AQfuhXXoP3uY9jIuJws0REVX8p/e0ZGRQgng35pn+3+MFztvWMjIk7MWitx7+R6wsYbqe4jyMjR6JzDFTfjF5wn/Mm/7X/sIyMhROULm/zFRojfvGRkL07sX5NJnyr/0H7jHNKr5z3P3xkZFGE9nRPhB/PV/tn/yEZGRkSYn/2Q=="/>
          <p:cNvSpPr>
            <a:spLocks noChangeAspect="1" noChangeArrowheads="1"/>
          </p:cNvSpPr>
          <p:nvPr/>
        </p:nvSpPr>
        <p:spPr bwMode="auto">
          <a:xfrm>
            <a:off x="155575" y="-661988"/>
            <a:ext cx="1733550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60" name="AutoShape 4" descr="data:image/jpeg;base64,/9j/4AAQSkZJRgABAQAAAQABAAD/2wCEAAkGBhQSERUUExQWFRUWGRwaGBgXGRoYGhkcIBwXGBsaHRwZHCYeHRslHR0aHy8iJCcpLCwtHB4xNTAqNSYrLCkBCQoKDgwOFw8PGikcHBwpKSkpKSkpKSkpKSkpKSkpKSkpKSkpKSwpKSkpKSwsKSkpKSwpKSwsKSkpKSkpLCkpKf/AABEIAJEAtwMBIgACEQEDEQH/xAAcAAACAgMBAQAAAAAAAAAAAAAEBgMFAAIHAQj/xAA/EAABAgQEBAQDBgQFBAMAAAABAhEAAwQhBRIxQQZRYXETIoGRBzKhQrHB0eHwFDNSYhUjcnPxNYKywjSSov/EABkBAAMBAQEAAAAAAAAAAAAAAAABAgMEBf/EACARAAICAgMAAwEAAAAAAAAAAAABAhEDMRIhQQQiMlH/2gAMAwEAAhEDEQA/AJOL8VzFMkFm86/9R0HoH9SYqKZS07+Xa/0jSdi1GpalEzEEknUKub7AH6xvmExvCmouftApP4wsjV9Gyy1DiDYpiBmTQBpLGV+tyr6mIUrJ2cwQvBlosPP1Tf8AWIJspSbF0vdjZ/cPCTOVki7KIfTo23W8T0GETJ6sspClq3bQdybD1gaRKKlAByVEDncltTHV8NKKeUJCUhgPMQLqVuSd7wxCdI+Gk5f25IUfs5iT1+VJEC13AM2WCUpz5dQBcdhvDyqqUghTsRof+YhnzypWYHzejOO2neKUR0zmJSOTcx+zGFBLnQQ841giJyVzESwJpuQFFILXJA0eEZQHOEIPwOuEqZcOlXlUO/099BHuK4WqSrfIq6SN/wBYrCqGjAa1NUn+GnEAmyF2sdjc/MNG3ELQC4JXf267xqhBRdClII0ylvobRf13DE1EwiZklIFgsk5VNuLkuYNpuGKdAQZ84qK2ZKA2ZyALkQLsVkHDeCqrytK05SkA+MlLOeSk2BMMVF8PpclWZS5hO7MkHoU3f3hoRLkUiBKSpMu5It76XeKibizksoEbEaH9YaRQHO4Lo5hcCZLP9pDextFFi3w4mpBVIUJyNW+VfsdfQxfVGNNYO/a8SIxzIh5hVYeUpbM78jDUSnBrZy2oplIJSpJSRqCCCPTWNZNIpaglIJUbAc/eOkYjXU1UAKhLkfKsFljqNX7XiqqOGE06VGmWlRIyqUpSUqQDyDAX3L9LQ+D9I2J+KSf4YhEsBU4j+ZqlAuDkHPZ4oaXh5U+YEJOZcws6uupJPyjd4aajClKGULQVBTn/ADUsxfrzjzDJfgzUkTpSVgKdI85UGLp0Zzp0DwmqK0GyhJwpJ8ABKlMFzSSXPJIO3VnvGQp4uTPVmm1EsDYAMB2bXv0jIXNBQUrDcpLpYvoQx/fSJU0w7R2LEUSahLTU5xs4yqHY6gdd453xTw9/CqBBUqWvQmxBGqT107wO/RC+ZYGh9f11jYT1DRam5Zi3tpGhXEahCoCxwWqSmolKUXZYufpHVZbZXMcWMxv390dAwriPxaYX86bLG77K7H84aEXFYPEDS1pChso5QR3MAz1ql2UO5celwWikqcQIu8QTcTUUs5v+Fz9IfKmdka4jVh1cRNCbZVauzDrfcavvCVxNQ+FUKSGY3YF25get4im1alJA5PcG7RBPq/EKXJOVxm2/XvCckzlkqZEBaI1BSSFJd0kEdw35QYiXG4lPASX1XxbMyJUVkFSQdW1GkUM7jVQWD4gJBBcsdLtpEMyhSdQ8DzKJI2HtFRlQ7R1LFFCc04ElC0hYu4uH+kUE+cfsEkdSPbt0iTAZ4/w5i7y1ES3+0l3sOQJaK2bXKVYtl7ae25gbbRph/VhcisykqKXbZ/yi6n1CRIExSShSmIY5rEs97h726Qty5SlnKEW1O1vXT1jJ09KUeGVgukjy3AvmFxYl30sxiV0dmZxklQV/icu4Ke2rP21HvAmK45NlyZs1F1JABCkhSVBwLg6axTzl33MSyMVSkFEwZkLBSdAbht/2Yp5b0cPCtAA+JVSuSZKZMlCFa+RLO7u2mu+sV9GMqvEPzu5O/UdmtFnJwKWr+XNSrklQKSehdw/rePFYNOBbwludBlN/UW9okTYJW4VLTMUAgEHzC1mN7dIyLgYVMqJ6aeXlMxKSVAHyoDaEjkbesZCpiH04nJloVdK1v86SoKF9rBx0ih4sxbxKbw0EKVmBUnMAoAOTYne0czxDiaYQUIJF7qFrchA0uaVKKi4Jht2VJLwukgsk2AOlwfW0TZXgKmEHSoCTxUn96xEjOhWZBKT0/EbwcB+vq8SSpBWQkAkqIAAuSdgIQgBeOTd0BR5h0/p7QdhdDVVN5dOpv6irKG7m59Ie8K4NkyAFTQJs0XI+wk8uR3uYKxCtmKLp8qAPMlKgQT0AH0L+kCRabehXkcAVUwedcpJN8iST1bMAw7PGtTwfUSQ5llSQNUMsD20hok1JF1Og9NvQl3ghGKAMM5UdX0H1P4RXAmVrZzzLHpEO2MyZBlrnqlpWtAc5DlzCwcgWcavCgcTlkHJJAcalSjr6xNkhsjE5IAzU4LBiXJfkWfWNJ+OShdFNLHIkO3oRA8utmCUqUlQSglyCHKiWGva94E8DnBQAWMY1UzVBSVZMvy5RYDkx+zzG/tFzS1HiSkzUnIdFgfZPTdiL9ID/AIZ7M/Ic+ghhGDCkp1mY2dbZg9kMCwPMjU+gikylKheq8UmEFJmLKT9kqfffd+8BCqiGfPUsnIktzVb/APP5xGMIWr51nsLD2EZyt6NeaN6iuCf7jslNz68oFFKqYXUcoOybe5ixkYYlGggnwYajRk5AUmQpJSQo253t1i1p6+XVeJTlcySSDlmAFmF3Yl22tAy0xBMDFxZtIoVjb8McCFPUTULCVomIstKnuCFMXvd/pHsI2E43U0dSJ8tbkZhlV8rEEMz7axkAzziTgmZSTC/mQD8wsw2zA3BbvAVDQ5yEgKK1EJSzAOSALkx2WrleMULWlUosxSoBSFpN2I+rhu0b4HwzS0y1TZTqX9nMzIfXLvcWBJtDlEXK2K3D/A0tIKqsqBADS0c9wVC1ukMOFcJUwX4iJZmAXCJi3dtm3PJ3EW0xJUS7gdyT6km8RJSEkZbdWvCoriIPElWJlRMmTETJWYjyGXdLC2+sa8PV0lM8KQpapiQcqSnJ0fqQLx1SfLE2XlmALTuDe3R9I5TV0ApJ6lTDlCCQgbqFwlhqx59oQizq8WJOsRyKrLd2fp+sLsrEvFJZ3fRtukXkjDpyUA+DMIuxyK111a9oKb0dGJpBgnk636ghvXd438Yfhf8AT9Yr0SllJV4a2GpYsPb84jmTz4BnS8swBWUhJun+4j+naxMXG47IzfYLxmtySFB7zGQBzfeKOlFoG881WZZc6AbDSwA5vFvLwwpfxCJbf12+mp9G7xMmYJHjfpG6UE2CSW2Dn7onl1UhBAQhU9RIAtlR+Z+sTYrxIuW8uVlB3y2Snvl1hJ2AwcPcLrlZpywMwbwwS+ofN3uw6gwpcSTDMnFB+x83VXI9vvvrDlQ4hMmU0pJy+MZLpSbJzucpvpoDeEmkwueqcJakK8VZ3s51JfRn3hgaS5DC0b5Q3X6N+cWEzh+oQoJXKUlyzkeUczm0brDPRfDgqzFc0ZSnyEauRqbswgARSO0aqG8PFb8MZg/lTkqPJQy+xDhoWcZ4cnUyUqmADM7AFz6gQAU62iBSXsYInNoC45sRyfW+sRkesAASkMXDWcXDj6xkSr1jIBjH8PuLpVSlNNUFQnIz+GsaLBD5VcyPw7x0ClQEIZnYX/SPnrA6jwKlExnyLCm7G/0juFXxAFS0KIeVNGdC0s4fZXbTpFxbYNFnNmgDnzvpyeIUVNrh4G/x2SUgTGswzJcH1YQOvGadJ/nDKDoHJ+kJ0apSrou5FYQP0hA4/p0/xAmBnKQFdFCw9w0WWOcbS5IK5TrDOAFff2hJn/ESdMUSRLD/ANr+h5wujLv06JwRwoiWlNTOS8w3lJOiR/Ueph4p68HUkd9ISsHxwT5SJgU4IAPQixDbRayqxJ1LdTCURxfdDSuoF9+YGsU+IYTIWkkIASQQQjyHrpZ/SAJlctDHVOyhp6QSaskhSNFC4az9YDWUehN4h4QTTSxNlLUoPfQFI201hbEka7+8dHqyXyrSGUD2Ov1Gsc5TMf3MIwJJKlC6TlN72tz1++BkyAB+OvqYJGkeq0hjI5eILlJOV1KcBIvYb39bdos6GpXPUmaha5c1JYh7HNYnoe2u8VZTf9+kREqlrCgSkpINjyh2I7OuvQJSAo5y1s27Wv30vFXV8TJuc2UB7M9gw/7dYQJ/EwQtQWVgDzJCA+YKAVYn5Q+ogukxSXNlkyUsol1Jd1jW193O0FisaJPEIJHN/KQbHe/LlA3EIRWSACQmbKUwUbeQ2NuULk1YKCMjTEgKF2UrdQ9rwDg2Ihc3JNOZkqLcmS2x0vvvCbBWeYng82SHfPL/AKkh0vyL6H9vFYlRF+Wn/ETUnFOUeUnMRdZN1HqkW++I6zEVzlqmLDFTWHQAawDIFFz19vujI1VMjIAFuanzR0zg2clWG5AXUFqU3IWBA+h9ekc9nyLmCcGxhdLMCk3SfmTsoaGA0sdKhzbb8YqqmSwPIj6xsjGpczNMQopD3SoEEb9jE+JyxLSFLUyCQHJYPsO8YTbs74Z0o0LNfPZCklnIID87b9xC2lC06pI9Px0g/iiQrxgNg5HqXiukpWNFqHQExcbo5JyTYx8LcTqplkKBKFjzC7/6h15x0ahxaXOTmlqzDdtu41EcdTJUr5lEnq8NPCC5VMVVE2a7ApEoXWvZ7aAczGqlRg1/DoKK4pdiwOodwe/5x4MYKCwdJ9f32hap+OpV1Kl2/pLk+ja94BxDjvxl51SlOzai3IacotyTDkx9xTGLHMWAu+zhy4MI8pbhzqbn1vBdVX+PSoUnRK2WN9mB6PAKTGdiSCQYwr9INTgU4pSpCfESq4KDm235eogxPBtSU5hLd9gpObuz3HZ4VgUjGx/bxpl6QZU4TOlllypgI2yq9+0RU9FMW+VCjlDqtoO5sDBY0RKovGUhCQStmDB378m5xYSfhrPzhQmolkMQoKUSP/rp7w54bhKKeWlDErUAVkaqJ+yCNhoOxMbzpQSWzM2xc+mkOjVK9CzP4Hq5gSg1yV9kKKj3Op7x5h3w+nUiZ61BKleGUoylyrUk8wbBh1MMia0yUu4BOjakdhpESuJS46QcL0RLo5r/AAZF8ukaBEP2N4bLrElctkVAHNkzOh5K5H3hAqHSSCCCLEEaEbd4Kog1QgE3t3f8AYyI814yAKPZkkPEEykfSDlpvGS5TkAbkC3WExoiq6dMuiSB881ZPZIsPdvrAdJiIVSTKedmW7GWrXKR11FyfQ9IsMQIXNu5loZIbUgane5g7HsIlITKmSMxRMR9o5iFOQQSB00iErHYuFJXTgKuUKAO5a4H4RCKADaLtVHlROSpSEkBPlJDqvs2p5wCmXDSoAYUo5R6mji+watFpK0pUhRbQBQJYBj3jeZw7NC8oSS58p2O+/KHYikl0I5ROKEco6ZwpwOlSZcyY6JiFOQ4UCxsCDYW5ExcYzwNJmzFLyEFRc5VNfk2kMujl2BlKFKlr+SaCD32b97R7U0xQsoJfLv01eHio4AlMWWsN9sKCwOpZmHeKTiHAp2cKDTEBIGdJF26bQkqIYvomzED/LmKS+oGndotsNxTKRnnLWUAlWWwO4FyTrFSFxv45AISzlhcZn6QwRbYj8RZ6EqMsqDbA+5HR+kLVfx1WT/mLI5D735xfYbwFNXlXMZKS1lEgqG9k397wRV/Dmc58My1A6AKYtt8w/GBlxSY01WKZglYL5kpIOurX93ivmYqr5lFydtPW0UlGaimHg1EspSkeRbZgNyCUuGLuOUSVNQDdtdHu/baKd10dGJcX2TVdeFDyh1HW2hcxXTKwhnsYkRlHzKKR0Y/SJqPGqYAJm0wUp2KitWnPVgYzjJo1y8a6QJKxYjQwJxDMEwpnDVXlX3ADHuRr6RvU18kglEvw8pP2nQ1wdbvtqdYpplb4rBIIQDbW5t9GirbOKSSPAm8eRuIyGQE5bx6Olo8JjHgEeMB+UG4fWJYypt0KLg6ZVcx3gdctCgnIfM3mSo6n+06HtrEXgk5gwBSHIJa3rf22ibKPaymZagq5++NlUyEy86yblkJSzq5m9gItsNwdc9KSUuEj5irKG2BPXUAXgms4WM5TpmIJCWYJVkSBoxb6Nziq9HxFaRWeEtK2+VQU3aOpYPVSlShMeWonTMry/qr2hBxHhCYlJJWhxom6VE2tcNCpNm1FMoiWpaC90nQ+hDGEmHA7wvG/DkqSVISsny5HUG3vzgLHeJJstUrKpTFCFFhr17xyui+I5SkifIdTMFIOVuuU/gYZqvjqlm00mZOzSVEFIyod8uoI/GNPqbwcVsYqjjQrWkoSAwbzMSdbuN9OkayeJFMrMzAE+17gWPcxzut+IckWkSFKV/XMIST6B2irmYxPqHzMlP9KXD9ybntCdV0YzpvouP47xFKWEhIUokAaAG7Rd8Gzpf8YjOxDEpzaZwPK43hap5egAJPIanlF3I4LqljNlEvcZ1ZVdLAEj2iCaOppr5d1TCDrawUo6+/6QNNr9cicl/mUQM3TXWOe1FPiUv7CZrDUZ392Z/QRVVvHVZTjzyZiQOZ8o5bRfRcY0daFEJ6WmiwsCOXLt1imrfhxLVeXNWh3LM4H1aOYzfirUrsfLyJVb6RAvjLECkqSMqdCsAqF+pLe8FjbaGLifg+qpQFifKVLJbzWY9xaFxUiczlUlQ/tLkemv0iNeL1FQAJ684BcJYAPzI3gySgbAD0aMyXNg38Io/OonpoPYRYYZTpMxCVHKkqAJGoBIeNFCNFxRNhWISPDmLQCWSogPuNjHsHcQSioyFlnmSwS5ZyAOZ6xkKwAqWWFqIUWDEkhBWQ2rAad4jE1/ff8to9wXFvBnpJ0IKVdlBj3tE1XhU1K1BIzJ1SoXBTs30+sK+wIZ6wSLEBtCXL9y0WnC58SeETEpXKSCpWcOUhN7HUOWDP+UVuH0CppJzBCRqpRYDo537PFphs6VT52mha5gyWDJSHCjdTOXAgGkW1RjwWpiyUJ0QGSOW7g9mgWbxjN+VJASNgA33ae0VC1pN0rCixsR+biBpxISzP1/LbWIySl4ex8bHir7dljU47mLrbMd05h6eUt7iBJ9WlQZSQsDQcuoJ0MV8umUQTcH2BgSbPKSQW69P1jJOT2T8hY/A6l4cE+ZkSmYsvzADG7voB7RDxbQyxMlyJSkqTJQxylxmJv+URzqqo8AeGTLlzCfO3zAddTeBZFAUAnNpudT+cdCtnlSIJOHAbRYU0guABcsABzJsI1TE1JXGTOlTNkLSr0Bc+wiiTpuE4CmlSEg/5pYrXu/JJ2A9H6wUo5NgpWjly/YDT6xSVGKIvM8UzM10kXBfR1fhFVOxhS/tlI2ZvwaDRtix8n2MczG5qiEJCidAkBr+zvAc6cp1JmJHVKw4PP1/dooU4nMQQQrzAuC+nXvFRi/GBQksvxZhJZLuB1U33DWCmXliloq8d4d8OoWEIJlnzJYOwN2tyNuwi6wUKkYdOUlV1zUsDd8ouD0JIhapa+pWrOqcoE8mH3Q4YRME6l8ELyqSxPlCn8zkwjmtkGFpp6hKyuWqWpCQSZbC5LAEEZS99GMWVLwZOmN4JBSr+oKT9GL+kHYcmmpUsXJJdROp2DAWG8FTeKyt2ZL2s7t+HpDNowb7RpJ4BlISf4ipAVo0sOx5Em/0iSn+HkkqB8cqSL5WAJ9/yiTDMTlZx4vhpSAVHKPMeQe5ffWKTiD4typOZEmWg2YAXY7FS9LchFUjOUXYBxxjSFzvDQB/lunoGYZfQCPYQqGnnz801KFzAD5lAZrncjXU7RkSTQfNh1oP+no9YyMiHsRVYz/Jl9oUpHziMjIPTReDdQfMIaa//AOFJ7n7zGRkNndDwUsb+z3EUkvWb/wB33R7GRBOXQ5Yx/wBNov8AQfuhXXoP3uY9jIuJws0REVX8p/e0ZGRQgng35pn+3+MFztvWMjIk7MWitx7+R6wsYbqe4jyMjR6JzDFTfjF5wn/Mm/7X/sIyMhROULm/zFRojfvGRkL07sX5NJnyr/0H7jHNKr5z3P3xkZFGE9nRPhB/PV/tn/yEZGRkSYn/2Q=="/>
          <p:cNvSpPr>
            <a:spLocks noChangeAspect="1" noChangeArrowheads="1"/>
          </p:cNvSpPr>
          <p:nvPr/>
        </p:nvSpPr>
        <p:spPr bwMode="auto">
          <a:xfrm>
            <a:off x="155575" y="-661988"/>
            <a:ext cx="1733550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262" name="Picture 6" descr="http://t1.gstatic.com/images?q=tbn:ANd9GcTE0XSG_oUNiL4xhkS2-_wVcqH3lDQ82o8DoBuQTRGQ-d2tc6s&amp;t=1&amp;usg=__Jgcq1dKRZDRthX6HikOYRT9z56Y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838200"/>
            <a:ext cx="1600200" cy="1086788"/>
          </a:xfrm>
          <a:prstGeom prst="rect">
            <a:avLst/>
          </a:prstGeom>
          <a:noFill/>
        </p:spPr>
      </p:pic>
      <p:pic>
        <p:nvPicPr>
          <p:cNvPr id="7" name="Picture 6" descr="http://t1.gstatic.com/images?q=tbn:ANd9GcTE0XSG_oUNiL4xhkS2-_wVcqH3lDQ82o8DoBuQTRGQ-d2tc6s&amp;t=1&amp;usg=__Jgcq1dKRZDRthX6HikOYRT9z56Y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838200"/>
            <a:ext cx="1600200" cy="1086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Nitric Oxide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dirty="0" smtClean="0"/>
              <a:t>End product of nitric oxide </a:t>
            </a:r>
            <a:r>
              <a:rPr lang="en-US" dirty="0" err="1" smtClean="0"/>
              <a:t>synthase</a:t>
            </a:r>
            <a:r>
              <a:rPr lang="en-US" dirty="0" smtClean="0"/>
              <a:t> 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3 </a:t>
            </a:r>
            <a:r>
              <a:rPr lang="en-US" dirty="0" err="1" smtClean="0"/>
              <a:t>isoforms</a:t>
            </a:r>
            <a:r>
              <a:rPr lang="en-US" dirty="0" smtClean="0"/>
              <a:t>: inducible, endothelial, and neuronal</a:t>
            </a:r>
          </a:p>
          <a:p>
            <a:pPr lvl="0">
              <a:lnSpc>
                <a:spcPct val="150000"/>
              </a:lnSpc>
            </a:pPr>
            <a:r>
              <a:rPr lang="en-US" dirty="0" err="1" smtClean="0"/>
              <a:t>Arginine</a:t>
            </a:r>
            <a:r>
              <a:rPr lang="en-US" dirty="0" smtClean="0"/>
              <a:t> and oxygen are required for its synthesis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Exact role in IR injury is still unclear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Nitric Oxide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4040188" cy="750887"/>
          </a:xfrm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</a:t>
            </a:r>
            <a:endParaRPr lang="en-US" sz="3200" u="sn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648200" y="1828800"/>
            <a:ext cx="4041775" cy="750887"/>
          </a:xfrm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</a:t>
            </a:r>
            <a:endParaRPr lang="en-US" sz="3200" u="sng" dirty="0" smtClean="0"/>
          </a:p>
          <a:p>
            <a:pPr algn="ctr"/>
            <a:endParaRPr lang="en-US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Large amounts cause severe non-responsive </a:t>
            </a:r>
            <a:r>
              <a:rPr lang="en-US" dirty="0" err="1" smtClean="0"/>
              <a:t>vasodilation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superoxide radical to form </a:t>
            </a:r>
            <a:r>
              <a:rPr lang="en-US" dirty="0" err="1" smtClean="0"/>
              <a:t>peroxynitrite</a:t>
            </a:r>
            <a:r>
              <a:rPr lang="en-US" dirty="0" smtClean="0"/>
              <a:t> (ONOO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vasodilation</a:t>
            </a:r>
            <a:r>
              <a:rPr lang="en-US" dirty="0" smtClean="0"/>
              <a:t> via </a:t>
            </a:r>
            <a:r>
              <a:rPr lang="en-US" dirty="0" err="1" smtClean="0"/>
              <a:t>cGMP</a:t>
            </a:r>
            <a:r>
              <a:rPr lang="en-US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↓platelet aggregation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↓leukocyte adhesion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↓ cytokines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neutralizes ROS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anti-microbial and anti-apoptotic effects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block </a:t>
            </a:r>
            <a:r>
              <a:rPr lang="en-US" dirty="0" err="1" smtClean="0"/>
              <a:t>endothelin’s</a:t>
            </a:r>
            <a:r>
              <a:rPr lang="en-US" dirty="0" smtClean="0"/>
              <a:t> effect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GI protective</a:t>
            </a:r>
            <a:endParaRPr lang="en-US" dirty="0"/>
          </a:p>
        </p:txBody>
      </p:sp>
      <p:pic>
        <p:nvPicPr>
          <p:cNvPr id="2050" name="Picture 2" descr="http://t0.gstatic.com/images?q=tbn:ANd9GcTXAB-AZQr_1J2Z7xRUVtZ0ekDUDvS8I0adnC9irhsdX0VEDNI&amp;t=1&amp;usg=__gul-YYhn1V__W-ZqRNx8uwOVOC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304800"/>
            <a:ext cx="1219200" cy="1143000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ANd9GcQNKcftu9gLWI4x_mkx-TYmplaA6dIg5blFi_YRpSugmoQpBY8&amp;t=1&amp;usg=__1Li1xPH978_OkD8GcN51Ur-zpu8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8006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Role of Complement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C5</a:t>
            </a:r>
            <a:r>
              <a:rPr lang="en-US" sz="28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4114800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chemeClr val="bg1"/>
                </a:solidFill>
              </a:rPr>
              <a:t>Chemotaxis</a:t>
            </a:r>
            <a:r>
              <a:rPr lang="en-US" b="1" dirty="0" smtClean="0">
                <a:solidFill>
                  <a:schemeClr val="bg1"/>
                </a:solidFill>
              </a:rPr>
              <a:t> of </a:t>
            </a:r>
            <a:r>
              <a:rPr lang="en-US" b="1" dirty="0" err="1" smtClean="0">
                <a:solidFill>
                  <a:schemeClr val="bg1"/>
                </a:solidFill>
              </a:rPr>
              <a:t>neutrophil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Release of proteases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Production of oxygen radicals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May stimulate </a:t>
            </a:r>
          </a:p>
          <a:p>
            <a:pPr lvl="1"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TNF-</a:t>
            </a:r>
            <a:r>
              <a:rPr lang="el-GR" b="1" dirty="0" smtClean="0">
                <a:solidFill>
                  <a:schemeClr val="bg1"/>
                </a:solidFill>
              </a:rPr>
              <a:t>α</a:t>
            </a:r>
            <a:endParaRPr lang="en-US" b="1" dirty="0" smtClean="0">
              <a:solidFill>
                <a:schemeClr val="bg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IL-1 and 6</a:t>
            </a:r>
          </a:p>
          <a:p>
            <a:pPr lvl="1">
              <a:lnSpc>
                <a:spcPct val="1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MCP-1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41148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200" b="1" dirty="0" smtClean="0">
                <a:solidFill>
                  <a:schemeClr val="bg1"/>
                </a:solidFill>
              </a:rPr>
              <a:t>General tissue injury</a:t>
            </a:r>
          </a:p>
          <a:p>
            <a:pPr>
              <a:lnSpc>
                <a:spcPct val="150000"/>
              </a:lnSpc>
            </a:pPr>
            <a:r>
              <a:rPr lang="en-US" sz="2200" b="1" dirty="0" smtClean="0">
                <a:solidFill>
                  <a:schemeClr val="bg1"/>
                </a:solidFill>
              </a:rPr>
              <a:t>Stimulate NF-</a:t>
            </a:r>
            <a:r>
              <a:rPr lang="el-GR" sz="2200" b="1" dirty="0" smtClean="0">
                <a:solidFill>
                  <a:schemeClr val="bg1"/>
                </a:solidFill>
              </a:rPr>
              <a:t>κ</a:t>
            </a:r>
            <a:r>
              <a:rPr lang="en-US" sz="2200" b="1" dirty="0" smtClean="0">
                <a:solidFill>
                  <a:schemeClr val="bg1"/>
                </a:solidFill>
              </a:rPr>
              <a:t>B</a:t>
            </a:r>
          </a:p>
          <a:p>
            <a:pPr>
              <a:lnSpc>
                <a:spcPct val="150000"/>
              </a:lnSpc>
            </a:pPr>
            <a:r>
              <a:rPr lang="en-US" sz="2200" b="1" dirty="0" smtClean="0">
                <a:solidFill>
                  <a:schemeClr val="bg1"/>
                </a:solidFill>
              </a:rPr>
              <a:t>Alter  vascular tone</a:t>
            </a:r>
          </a:p>
          <a:p>
            <a:pPr lvl="1">
              <a:lnSpc>
                <a:spcPct val="150000"/>
              </a:lnSpc>
            </a:pPr>
            <a:r>
              <a:rPr lang="en-US" sz="2200" b="1" dirty="0" smtClean="0">
                <a:solidFill>
                  <a:schemeClr val="bg1"/>
                </a:solidFill>
              </a:rPr>
              <a:t>Inhibiting endothelium dependent relaxation</a:t>
            </a:r>
          </a:p>
          <a:p>
            <a:pPr lvl="1">
              <a:lnSpc>
                <a:spcPct val="150000"/>
              </a:lnSpc>
            </a:pPr>
            <a:r>
              <a:rPr lang="en-US" sz="2200" b="1" dirty="0" smtClean="0">
                <a:solidFill>
                  <a:schemeClr val="bg1"/>
                </a:solidFill>
              </a:rPr>
              <a:t>Decreasing c-GMP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905000" y="1524000"/>
            <a:ext cx="1066800" cy="838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C5</a:t>
            </a:r>
            <a:r>
              <a:rPr lang="en-US" sz="24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5791200" y="1447800"/>
            <a:ext cx="1447800" cy="914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C5</a:t>
            </a:r>
            <a:r>
              <a:rPr lang="en-US" sz="24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-9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Endothelial Cell Damage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75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Cell Swelling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Increased membrane permeability</a:t>
            </a:r>
          </a:p>
          <a:p>
            <a:pPr>
              <a:lnSpc>
                <a:spcPct val="150000"/>
              </a:lnSpc>
            </a:pPr>
            <a:r>
              <a:rPr lang="en-US" sz="3200" dirty="0" err="1" smtClean="0"/>
              <a:t>Cytoskeletal</a:t>
            </a:r>
            <a:r>
              <a:rPr lang="en-US" sz="3200" dirty="0" smtClean="0"/>
              <a:t> derangements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Recruitment of inflammatory cells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Impaired </a:t>
            </a:r>
            <a:r>
              <a:rPr lang="en-US" sz="3200" dirty="0" err="1" smtClean="0"/>
              <a:t>vasodilation</a:t>
            </a:r>
            <a:endParaRPr lang="en-US" sz="3200" dirty="0"/>
          </a:p>
        </p:txBody>
      </p:sp>
      <p:pic>
        <p:nvPicPr>
          <p:cNvPr id="79874" name="Picture 2" descr="http://www.fotosearch.com/bthumb/IGS/IGS042/IE204-8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219200"/>
            <a:ext cx="2819400" cy="1890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Impaired </a:t>
            </a:r>
            <a:r>
              <a:rPr lang="en-US" u="sng" dirty="0" err="1" smtClean="0">
                <a:solidFill>
                  <a:schemeClr val="bg1"/>
                </a:solidFill>
              </a:rPr>
              <a:t>Vasodilation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329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Mechanisms:</a:t>
            </a:r>
          </a:p>
          <a:p>
            <a:pPr lvl="1"/>
            <a:r>
              <a:rPr lang="en-US" sz="2800" dirty="0" smtClean="0"/>
              <a:t>Decreased NO, </a:t>
            </a:r>
            <a:r>
              <a:rPr lang="en-US" sz="2800" dirty="0" err="1" smtClean="0"/>
              <a:t>prostacyclin</a:t>
            </a:r>
            <a:endParaRPr lang="en-US" sz="2800" dirty="0" smtClean="0"/>
          </a:p>
          <a:p>
            <a:pPr lvl="1"/>
            <a:r>
              <a:rPr lang="en-US" sz="2800" dirty="0" smtClean="0"/>
              <a:t>Increased </a:t>
            </a:r>
            <a:r>
              <a:rPr lang="en-US" sz="2800" dirty="0" err="1" smtClean="0"/>
              <a:t>Endothelin</a:t>
            </a:r>
            <a:endParaRPr lang="en-US" sz="2800" dirty="0" smtClean="0"/>
          </a:p>
          <a:p>
            <a:pPr lvl="1"/>
            <a:r>
              <a:rPr lang="en-US" sz="2800" dirty="0" err="1" smtClean="0"/>
              <a:t>Thromboxanes</a:t>
            </a:r>
            <a:r>
              <a:rPr lang="en-US" sz="2800" dirty="0" smtClean="0"/>
              <a:t> and </a:t>
            </a:r>
            <a:r>
              <a:rPr lang="en-US" sz="2800" dirty="0" err="1" smtClean="0"/>
              <a:t>Leukotrienes</a:t>
            </a:r>
            <a:endParaRPr lang="en-US" sz="2800" dirty="0" smtClean="0"/>
          </a:p>
          <a:p>
            <a:pPr lvl="1"/>
            <a:r>
              <a:rPr lang="en-US" sz="2800" dirty="0" smtClean="0"/>
              <a:t>Complement</a:t>
            </a:r>
          </a:p>
          <a:p>
            <a:pPr lvl="1">
              <a:buNone/>
            </a:pPr>
            <a:endParaRPr lang="en-US" sz="3200" dirty="0" smtClean="0"/>
          </a:p>
          <a:p>
            <a:r>
              <a:rPr lang="en-US" sz="3200" dirty="0" smtClean="0"/>
              <a:t>Contributes to “No Flow Phenomenon”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467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 Flow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Phenomenon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dirty="0" smtClean="0"/>
              <a:t>Diminished or absent blood flow to an area after relief of ischemia.  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Occurs secondary to: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Impaired </a:t>
            </a:r>
            <a:r>
              <a:rPr lang="en-US" dirty="0" err="1" smtClean="0"/>
              <a:t>vasodilation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Endothelial swelling, narrowed lumen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(Cellular infiltrate, </a:t>
            </a:r>
            <a:r>
              <a:rPr lang="en-US" dirty="0" err="1" smtClean="0"/>
              <a:t>neutrophils</a:t>
            </a:r>
            <a:r>
              <a:rPr lang="en-US" dirty="0" smtClean="0"/>
              <a:t> and platelets)*</a:t>
            </a:r>
          </a:p>
        </p:txBody>
      </p:sp>
      <p:pic>
        <p:nvPicPr>
          <p:cNvPr id="8194" name="Picture 2" descr="http://t0.gstatic.com/images?q=tbn:ANd9GcQ9AYry4PO17-N3UFiF2GOJxfatTxo0yFyw8Ml8N3lIm7QHlf8&amp;t=1&amp;usg=__m1NaDvgtjZ4wPe7MgroP3rlxFo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8600"/>
            <a:ext cx="1447800" cy="1159394"/>
          </a:xfrm>
          <a:prstGeom prst="rect">
            <a:avLst/>
          </a:prstGeom>
          <a:noFill/>
        </p:spPr>
      </p:pic>
      <p:pic>
        <p:nvPicPr>
          <p:cNvPr id="5" name="Picture 2" descr="http://t0.gstatic.com/images?q=tbn:ANd9GcQ9AYry4PO17-N3UFiF2GOJxfatTxo0yFyw8Ml8N3lIm7QHlf8&amp;t=1&amp;usg=__m1NaDvgtjZ4wPe7MgroP3rlxFo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228600"/>
            <a:ext cx="1447800" cy="1159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Common Syndromes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200" b="1" u="sng" dirty="0" smtClean="0">
                <a:solidFill>
                  <a:schemeClr val="bg1"/>
                </a:solidFill>
              </a:rPr>
              <a:t>Humans</a:t>
            </a:r>
          </a:p>
          <a:p>
            <a:pPr>
              <a:buNone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Myocardial infarction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Cardiac bypass surgery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Organ transplantation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Hemorrhagic shock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Head trauma</a:t>
            </a:r>
          </a:p>
          <a:p>
            <a:pPr marL="594360" indent="-457200">
              <a:buFont typeface="+mj-lt"/>
              <a:buAutoNum type="arabicPeriod"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200" b="1" u="sng" dirty="0" smtClean="0">
                <a:solidFill>
                  <a:schemeClr val="bg1"/>
                </a:solidFill>
              </a:rPr>
              <a:t>Small Animals</a:t>
            </a:r>
          </a:p>
          <a:p>
            <a:endParaRPr lang="en-US" sz="2400" b="1" u="sng" dirty="0" smtClean="0">
              <a:solidFill>
                <a:schemeClr val="bg1"/>
              </a:solidFill>
            </a:endParaRP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GDV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ATE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Hemorrhagic shock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Diaphragmatic hernia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Head trauma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Intestinal incarceration</a:t>
            </a:r>
          </a:p>
          <a:p>
            <a:pPr marL="59436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CPCR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Quick Review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371600" y="1676400"/>
            <a:ext cx="6400800" cy="29718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Quick Review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Molecular effects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ATP depletion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Increased hypoxanthine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 of XO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Generation ROS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 depletion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Intracellular Na and Ca overload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 of PLA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 of NF-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 of Toll-like receptor signaling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>
                <a:solidFill>
                  <a:schemeClr val="bg1"/>
                </a:solidFill>
              </a:rPr>
              <a:t>Subcellular</a:t>
            </a:r>
            <a:r>
              <a:rPr lang="en-US" u="sng" dirty="0" smtClean="0">
                <a:solidFill>
                  <a:schemeClr val="bg1"/>
                </a:solidFill>
              </a:rPr>
              <a:t> Effects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Mitochondrial dysfunction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Translocation of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bax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Efflux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cytochrome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Lipid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peroxidation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 strand breaks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 membrane damage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Increased cell membrane permeability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</a:rPr>
              <a:t>Cellular Effects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Endothelial cell dysfunction/swelling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Leukocyte recruitment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Impaired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vasodilation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Enhanced vasoconstriction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dirty="0" err="1" smtClean="0"/>
              <a:t>Oxydative</a:t>
            </a:r>
            <a:r>
              <a:rPr lang="en-US" sz="2800" dirty="0" smtClean="0"/>
              <a:t> burst</a:t>
            </a:r>
          </a:p>
          <a:p>
            <a:pPr>
              <a:lnSpc>
                <a:spcPct val="110000"/>
              </a:lnSpc>
              <a:buNone/>
            </a:pPr>
            <a:endParaRPr lang="en-US" sz="2800" dirty="0" smtClean="0"/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dirty="0" smtClean="0"/>
              <a:t>Increased endothelial permeability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endParaRPr lang="en-US" sz="2800" dirty="0" smtClean="0"/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dirty="0" smtClean="0"/>
              <a:t>Expression of adhesion molecules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endParaRPr lang="en-US" sz="2800" dirty="0" smtClean="0"/>
          </a:p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dirty="0" smtClean="0"/>
              <a:t>Liberation of proteases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990600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Mediators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295400"/>
            <a:ext cx="7010400" cy="501396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Cytokines</a:t>
            </a:r>
          </a:p>
          <a:p>
            <a:pPr>
              <a:buNone/>
            </a:pPr>
            <a:r>
              <a:rPr lang="en-US" dirty="0" smtClean="0"/>
              <a:t>		- </a:t>
            </a:r>
            <a:r>
              <a:rPr lang="en-US" sz="2400" dirty="0" smtClean="0"/>
              <a:t>Il-1</a:t>
            </a:r>
            <a:r>
              <a:rPr lang="el-GR" sz="2400" dirty="0" smtClean="0"/>
              <a:t>β</a:t>
            </a:r>
            <a:r>
              <a:rPr lang="en-US" sz="2400" dirty="0" smtClean="0"/>
              <a:t>, IL-6, TNF-</a:t>
            </a:r>
            <a:r>
              <a:rPr lang="el-GR" sz="2400" dirty="0" smtClean="0"/>
              <a:t>α</a:t>
            </a: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Chemokines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- </a:t>
            </a:r>
            <a:r>
              <a:rPr lang="en-US" sz="2400" dirty="0" smtClean="0"/>
              <a:t>IL-8, MCP-1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Acachidonic</a:t>
            </a:r>
            <a:r>
              <a:rPr lang="en-US" dirty="0" smtClean="0"/>
              <a:t> acid </a:t>
            </a:r>
            <a:r>
              <a:rPr lang="en-US" dirty="0" err="1" smtClean="0"/>
              <a:t>metabilites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-LTB</a:t>
            </a:r>
            <a:r>
              <a:rPr lang="en-US" baseline="-25000" dirty="0" smtClean="0"/>
              <a:t>4</a:t>
            </a:r>
            <a:r>
              <a:rPr lang="en-US" dirty="0" smtClean="0"/>
              <a:t>, TXA</a:t>
            </a:r>
            <a:r>
              <a:rPr lang="en-US" baseline="-25000" dirty="0" smtClean="0"/>
              <a:t>2 </a:t>
            </a:r>
          </a:p>
          <a:p>
            <a:pPr lvl="1"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Activated complement</a:t>
            </a:r>
          </a:p>
          <a:p>
            <a:pPr>
              <a:buNone/>
            </a:pPr>
            <a:r>
              <a:rPr lang="en-US" dirty="0" smtClean="0"/>
              <a:t>		-</a:t>
            </a:r>
            <a:r>
              <a:rPr lang="en-US" sz="2400" dirty="0" smtClean="0"/>
              <a:t>C3a, C5a, C5b-9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050" name="Picture 2" descr="View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69152" y="1371600"/>
            <a:ext cx="3874848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181600"/>
            <a:ext cx="7848600" cy="990600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QUESTIONS?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1378" name="Picture 2" descr="C:\Users\Kelly\Pictures\Bobby\bobby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609600"/>
            <a:ext cx="6096000" cy="3919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Normal conditions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90-95% of oxygen is reduced in mitochondria to water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Remaining 5-10% of oxygen metabolism results in the production of reactive oxygen species (ROS)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Protective mechanisms against ROS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		-Antioxidants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		-Compartmentalization</a:t>
            </a:r>
          </a:p>
        </p:txBody>
      </p:sp>
      <p:pic>
        <p:nvPicPr>
          <p:cNvPr id="21506" name="Picture 2" descr="http://t2.gstatic.com/images?q=tbn:ANd9GcTg6YYlWXCiqh9dmw_87kDBQKuU6IPseOYlIu_5S1IwQJsUIf4&amp;t=1&amp;usg=__oKtFnipjM4AFhh2WAkHB1nZJ2tQ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28600"/>
            <a:ext cx="2209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Fine Balance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86200" y="1219200"/>
            <a:ext cx="5257800" cy="509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u="sng" dirty="0" smtClean="0"/>
              <a:t>Increased ROS come from</a:t>
            </a:r>
            <a:r>
              <a:rPr lang="en-US" sz="3200" dirty="0" smtClean="0"/>
              <a:t>:</a:t>
            </a:r>
          </a:p>
          <a:p>
            <a:pPr>
              <a:buNone/>
            </a:pPr>
            <a:endParaRPr lang="en-US" sz="3200" dirty="0" smtClean="0"/>
          </a:p>
          <a:p>
            <a:pPr marL="651510" indent="-514350">
              <a:buNone/>
            </a:pPr>
            <a:r>
              <a:rPr lang="en-US" sz="3200" dirty="0" smtClean="0"/>
              <a:t>1) Antioxidant system overwhelmed/depleted</a:t>
            </a:r>
          </a:p>
          <a:p>
            <a:pPr marL="651510" indent="-514350">
              <a:buAutoNum type="arabicParenR"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2) Overproduction ROS</a:t>
            </a:r>
            <a:endParaRPr lang="en-US" sz="3200" dirty="0"/>
          </a:p>
        </p:txBody>
      </p:sp>
      <p:pic>
        <p:nvPicPr>
          <p:cNvPr id="48130" name="Picture 2" descr="http://t3.gstatic.com/images?q=tbn:ANd9GcQYfP87ICi8EFHJAQRD1SGEzs78tFxjLQGQNQQFy80xZ22RA2o&amp;t=1&amp;usg=__c-Afe8DcmoEYovDmuVQPOeXzw_Y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799" y="1371600"/>
            <a:ext cx="3115217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http://onlinelibrary.wiley.com/store/10.1111/j.1476-4431.2004.04004.x/asset/image_n/VEC_4004_f1.gif?v=1&amp;t=gcmhw74x&amp;s=f425a5c289aa6a9a8e793e6fa96de1af25d5e6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6705600" cy="579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733800" y="64886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Taken from </a:t>
            </a:r>
            <a:r>
              <a:rPr lang="en-US" dirty="0" err="1" smtClean="0">
                <a:solidFill>
                  <a:schemeClr val="bg1"/>
                </a:solidFill>
              </a:rPr>
              <a:t>McMicheal</a:t>
            </a:r>
            <a:r>
              <a:rPr lang="en-US" dirty="0" smtClean="0">
                <a:solidFill>
                  <a:schemeClr val="bg1"/>
                </a:solidFill>
              </a:rPr>
              <a:t>, JVECC 2004, 14(4); 231-41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3962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10800000" flipV="1">
            <a:off x="4572000" y="4724400"/>
            <a:ext cx="914400" cy="609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9400" y="5105400"/>
            <a:ext cx="1600200" cy="381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O2 and Water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3000" y="4876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CATALASE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GSH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23" name="Elbow Connector 22"/>
          <p:cNvCxnSpPr/>
          <p:nvPr/>
        </p:nvCxnSpPr>
        <p:spPr>
          <a:xfrm rot="5400000" flipH="1" flipV="1">
            <a:off x="1981200" y="1676400"/>
            <a:ext cx="2209800" cy="1143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657600" y="1066800"/>
            <a:ext cx="3886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57600" y="762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43800" y="685800"/>
            <a:ext cx="1600200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XYANTHINE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URIC ACID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34200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</a:t>
            </a:r>
            <a:r>
              <a:rPr lang="en-US" baseline="30000" dirty="0" smtClean="0">
                <a:solidFill>
                  <a:srgbClr val="FF0000"/>
                </a:solidFill>
              </a:rPr>
              <a:t>++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9000" y="4343400"/>
            <a:ext cx="685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Antioxidants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5360"/>
          </a:xfrm>
        </p:spPr>
        <p:txBody>
          <a:bodyPr>
            <a:normAutofit fontScale="925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b="1" u="sng" dirty="0" smtClean="0">
                <a:solidFill>
                  <a:schemeClr val="bg1"/>
                </a:solidFill>
              </a:rPr>
              <a:t>PROTEINS</a:t>
            </a:r>
            <a:r>
              <a:rPr lang="en-US" b="1" dirty="0" smtClean="0">
                <a:solidFill>
                  <a:schemeClr val="bg1"/>
                </a:solidFill>
              </a:rPr>
              <a:t>- albumin, </a:t>
            </a:r>
            <a:r>
              <a:rPr lang="en-US" b="1" dirty="0" err="1" smtClean="0">
                <a:solidFill>
                  <a:schemeClr val="bg1"/>
                </a:solidFill>
              </a:rPr>
              <a:t>ferritin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haptoglobin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ceruloplasmin</a:t>
            </a:r>
            <a:endParaRPr lang="en-US" b="1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b="1" u="sng" dirty="0" smtClean="0">
                <a:solidFill>
                  <a:schemeClr val="bg1"/>
                </a:solidFill>
              </a:rPr>
              <a:t>INTRACELLULAR ENZYMES- </a:t>
            </a:r>
            <a:r>
              <a:rPr lang="en-US" b="1" dirty="0" smtClean="0">
                <a:solidFill>
                  <a:schemeClr val="bg1"/>
                </a:solidFill>
              </a:rPr>
              <a:t>superoxide dismutase (SOD), </a:t>
            </a:r>
            <a:r>
              <a:rPr lang="en-US" b="1" dirty="0" err="1" smtClean="0">
                <a:solidFill>
                  <a:schemeClr val="bg1"/>
                </a:solidFill>
              </a:rPr>
              <a:t>catalase</a:t>
            </a:r>
            <a:r>
              <a:rPr lang="en-US" b="1" dirty="0" smtClean="0">
                <a:solidFill>
                  <a:schemeClr val="bg1"/>
                </a:solidFill>
              </a:rPr>
              <a:t>, glutathione </a:t>
            </a:r>
            <a:r>
              <a:rPr lang="en-US" b="1" dirty="0" err="1" smtClean="0">
                <a:solidFill>
                  <a:schemeClr val="bg1"/>
                </a:solidFill>
              </a:rPr>
              <a:t>peroxidase</a:t>
            </a:r>
            <a:endParaRPr lang="en-US" b="1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r>
              <a:rPr lang="en-US" b="1" u="sng" dirty="0" smtClean="0">
                <a:solidFill>
                  <a:schemeClr val="bg1"/>
                </a:solidFill>
              </a:rPr>
              <a:t>SMALL MOLECULE</a:t>
            </a:r>
            <a:r>
              <a:rPr lang="en-US" b="1" dirty="0" smtClean="0">
                <a:solidFill>
                  <a:schemeClr val="bg1"/>
                </a:solidFill>
              </a:rPr>
              <a:t>:</a:t>
            </a:r>
          </a:p>
          <a:p>
            <a:pPr marL="651510" indent="-514350">
              <a:buNone/>
            </a:pPr>
            <a:r>
              <a:rPr lang="en-US" b="1" dirty="0" smtClean="0">
                <a:solidFill>
                  <a:schemeClr val="bg1"/>
                </a:solidFill>
              </a:rPr>
              <a:t>		-WATER SOLUBLE- Vitamin C, uric acid, 	</a:t>
            </a:r>
            <a:r>
              <a:rPr lang="en-US" b="1" dirty="0" err="1" smtClean="0">
                <a:solidFill>
                  <a:schemeClr val="bg1"/>
                </a:solidFill>
              </a:rPr>
              <a:t>bilirubin</a:t>
            </a:r>
            <a:r>
              <a:rPr lang="en-US" b="1" dirty="0" smtClean="0">
                <a:solidFill>
                  <a:schemeClr val="bg1"/>
                </a:solidFill>
              </a:rPr>
              <a:t>, glutathione (GSH), zinc, selenium</a:t>
            </a:r>
          </a:p>
          <a:p>
            <a:pPr marL="651510" indent="-514350">
              <a:buNone/>
            </a:pPr>
            <a:r>
              <a:rPr lang="en-US" b="1" dirty="0" smtClean="0">
                <a:solidFill>
                  <a:schemeClr val="bg1"/>
                </a:solidFill>
              </a:rPr>
              <a:t>		-LIPID SOLUBLE- </a:t>
            </a:r>
            <a:r>
              <a:rPr lang="en-US" b="1" dirty="0" err="1" smtClean="0">
                <a:solidFill>
                  <a:schemeClr val="bg1"/>
                </a:solidFill>
              </a:rPr>
              <a:t>tocopherols</a:t>
            </a:r>
            <a:r>
              <a:rPr lang="en-US" b="1" dirty="0" smtClean="0">
                <a:solidFill>
                  <a:schemeClr val="bg1"/>
                </a:solidFill>
              </a:rPr>
              <a:t> (</a:t>
            </a:r>
            <a:r>
              <a:rPr lang="en-US" b="1" dirty="0" err="1" smtClean="0">
                <a:solidFill>
                  <a:schemeClr val="bg1"/>
                </a:solidFill>
              </a:rPr>
              <a:t>vit</a:t>
            </a:r>
            <a:r>
              <a:rPr lang="en-US" b="1" dirty="0" smtClean="0">
                <a:solidFill>
                  <a:schemeClr val="bg1"/>
                </a:solidFill>
              </a:rPr>
              <a:t> E), β-	carotene, ubiquinol-10 (co-enzyme Q10), 	</a:t>
            </a:r>
            <a:r>
              <a:rPr lang="en-US" b="1" dirty="0" err="1" smtClean="0">
                <a:solidFill>
                  <a:schemeClr val="bg1"/>
                </a:solidFill>
              </a:rPr>
              <a:t>lycopene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17410" name="AutoShape 2" descr="data:image/jpeg;base64,/9j/4AAQSkZJRgABAQAAAQABAAD/2wBDAAkGBwgHBgkIBwgKCgkLDRYPDQwMDRsUFRAWIB0iIiAdHx8kKDQsJCYxJx8fLT0tMTU3Ojo6Iys/RD84QzQ5Ojf/2wBDAQoKCg0MDRoPDxo3JR8lNzc3Nzc3Nzc3Nzc3Nzc3Nzc3Nzc3Nzc3Nzc3Nzc3Nzc3Nzc3Nzc3Nzc3Nzc3Nzc3Nzf/wAARCACfAOoDASIAAhEBAxEB/8QAHAAAAgMBAQEBAAAAAAAAAAAABAUDBgcCAQgA/8QAOhAAAgEDAwIFAgMGBgMBAQEAAQIDAAQRBRIhMUEGE1FhcRQiMoGRByNCobHBFTNS0eHwYnLxFiRD/8QAGgEAAgMBAQAAAAAAAAAAAAAABAUBAgMABv/EAC4RAAICAgIBAwMCBQUAAAAAAAECAAMRIQQSMQUiQRNRYRQyI3GBkbFCocHh8P/aAAwDAQACEQMRAD8AyPT7JpzuYfuge/c09jSJIwAp47UJpOPpF56k5o8FR3FBXsWO/E9DwKkSsMPJnign8PAprDDNcaZM6zP5Nuys6fw88DA9aWFwR9uKIguZYreaFSNkygOPXBzQ2MGNFOV1HlnrNxYaXLYXe+MRnKKwI3hjyB3zQOh69Jp8rM8jlOiRu5GBweo6nj0oLU76fUyu+QR7IhEPu/SklvpGpXd5FE6zplhh5AQMZ5PPtW6oGXc8pe7F+7CbJpWvQTRBkkUEcjeQT+oIp7bai8hUOYiT/FvPP6g1RvA/hhZb1ppXlexjYLEHOPNPc59K0v8Awu3awaD/ACI+fuTCFfRvmgnVc4E5WzuCObW+zFe28cqkYIcIwPsDnPaktz4D8K3dwJTpfkSDobVioPyoyP5UHHdypcz21yqXFvG5VHPV1BODx0otY1mOLa3jVu33nP8AahjeKzhWhK8dm2ROW8EGAl7LUHK/6blMfzFDTWl9pkgW4hbZ2dASp/MdKNS5vIn2yxxdcCXL5jPTJGfmurnXh9MttIF3OPt2SYKnsDu6jvVCq27klnr00ktLxmhMRO5H7etV7xbpkNhos1zbRoJIVBRl4br7Yz6evSlN/rtxZbraIP8AURycNOw5B7buMY9KVXus3t289neeZBEU5jhHmZOARk9811PBtVwwOpZbK7faRFV5c3N9Kkl65eRF2A5zxnPWoxhehFcC1upghgxJuJGxT9wI9RQUzTQTNFMGR1OGVhjFN+h8Q6u9KVwojyxuhFMjNkqrqxUHqAeaa6vZTalf3d9pcBngM3WNMbc8gEfH9KqlrI7Nxk9+KsugXcUlpcwvfS2o/ErRtgFscZH96zNZziEvysp2T90UaBENP1u6mu4ysg/BuGOp5IFXKDUkfkkH8+lJ4NRmv42sdXumkjU8SOVDL6Z4yRQqx+UqMyuqtyGPf1ofkVfVPYwXjgAe4Y3LtY6kvmqAcY5FONZ1FP8AC1kiVjLFGePU9hVG0y4gWRSeR81bb4abqWiyoFMU6oxV1bnOOtLWr6vg+P8Aua8hQF7INym6tqE91BPZ61ZyKoIAABxnOd2fbH86sekasitExIKnArPdJ8Q3kc8gdHnIb8EgL5HTbRGn3N7FqEpa2kWEvujVuwpjfwuyYHgRZTzc6sH9Ztk0F5d2I+geIStjBkzjHccc1n2peHdYl1hrdf3kA/DxgAHtim+heJJYgnmttIHOT2p4niqxQkzDOckgE4zS6gXUDqFyfzML0rsbOfEe6HGlvp8duIxE0MYGPyr5+/aJZvcePdXVSNhdXZvQbF4rWdU8URR2Uj2MbOSv4YwSx/4rINdvZJbuZ5t4kmk3yu6FSfb4o30quxLCxHwf8ytiJ18xZa6akzFIyM/6mOBTyPwzEyKW1G0UkAkEnj+VRaNHEySPMrgFcIyjKn2NFfWwJ9ogbC8cg16KD4WMj+zrUbBCLOdLlW5ww2FTXkPg68t2ZtW2Rwbf8yN9wB9/QVqFvcybQpbIorUYwgUkDBXnPQ+1eTX1C4jsdgRsCQOgnz/O8aXEiRMSisVU56j1zRmlW8+o3PkWqljjLNjhB7/7U/1nwFJLqIbTbhVhmkYsjL/kjOePUCr34e8OWuj2axRKxUHJcn7nfux9/wClMm5FZTuvzO/WOvsHn7xRofhGzgi+pvY2dlXducfcOPTovz1+KDtNPfVr/aB9PbquxQhJwmcsc+pHFWXxNfeTbpZ25xcXJ2KV52jvUunwJYW5OMEDHAz/ANxWdTOR2YwC1/qNk7MYO9vpdgzbdoiUYVehz0Uf96VV7/VLrUHZp5mCkkiMfhH/ADQupam120sSY2I4PXvj5/nQQSUkEnAoe0knEY8alQuTCRIAwVMH1JFNNOR2lDJO28fhx2NJ0kjjIyQD396MsbwLcKyr0IPzQjruHeRDjIx1EwXRIkZTkjPJ6dR3rLry11pfEU9jaXF3czW85EeGPQcg5rTtdup5F8y2H7yZtpYD8Oe9UnWPEGqaJqq21nceY5XcWkB5OfT9KO4BCseu8xVyxa3x4+f5xadQ1Gzkn+ss5YZpnLSPLGrDPoMj+lMIUc2ttqVul0TZ/ZcksHUDP2YXqB14PHpil2vatrF5CiaiJEinbzUJj+0nAGQfy6Z7ULdXNxp030X1MckUyKxkgfKsCMjPuPemuD5EmpK0GG8x3badfXmpwX8M1sj3kn2FSAVkHPI7e1CTmNtfnn8QK8t0HO/a+07h0IPSoLgQxW0Nxa3xJ83aySD70GB92e45xQ6tbR620k5F5HhW+7gEHrnHepIPmEgqpCkQ7VtNSCeHUILi3eO8JJii+3yT6fFftflji+geOxSEou15I3ysh7Uo124gTVHawDxQcFYy24qPTND3mqyXFkbbLmIHJB6A1IUmZtbUuQNYjxZ7HVLuGNm+iVUCO7EspIPX2HSovrp5rZrWaZ/poNzQ+m4/70BFcQHTHgWDdcE7kcNyODxj3ovRp7y3ilR4EbzYyh83BwPUeh96goJU8hV1ncFi1Irg5weuKLHiSSOJgrHJGKMOlWc0Ia5SNGxyU4PzSbUfDkoUPYSLMp5wD2qv0K3OxBD6i4BAMiOqtghCEJOSV4qRdTBBzKSfdjQP+CaoBn6Rsf8Asv8AvUc2nX1uC0trIAD1AzRXVYuLZOY1/wARGQUk2gdqMg1YI24Skt2z2qqiQ52hTuPtXZeVFy0bLzjJU9a41rI1LlDre1wxII79efmjbjVLadQJIEKkYH8X9c1Q0nOfxH4rvzw2QxqBWAdSMfaWN1s1kLKJYTkHCH7ePUd6/K9uAAIS2B+Laefeq8k2ON5qT6hu0pA+atgid7pvkRwpOP0Nfri7kmZY9249BS9bhpHCQ+nPtTLT7P7Scj0Ynqx9BXjqaC228R1bYBoeZLYRRMWZlzzgtjkn2qa9u0TCjH28Y9K9uLgQgomzfjBK9BVX8R6hIkaw2pDTzNsUnovHJ/IZNMUUHUAd/gTvTyb/AFGS/kyyK/lQj1x1P6/0pvqG2Gzbc2CBnd6/9NftCsFisreMHCooJLevXmhfEof/AAuUhWUhdwAHfsP+/wDNatgDEvSu8ytQzwurGM87ju56nPU+9Rzz7uAap02tSafcDYMp0dPX/mnFnqlreIJY5Dz2YYOarZx3X3Y1HFFlbe3O4dI2epru2mkDgK3Ge9CySZXK4I+RQzX8Fud00iqPc1n9NmGAIenUbJxNA0iVVhYyMGc/y/7xVC/ajqVtN4ig8mNFdIsSbPU9KGn8VyRbUskbB48xh0pBq0fmziXcTcOdzSE531tweG9dhd9CLeddXn+HsxraR3mvwRWNvMoMX+WJD1PoB+dBwW1ta3E9trMbeaqkbo8bkbt7EZ4NBLJPaJHuXCnlGDY/nnNB30zPIrkv5hH35bPPqKbopgdly4DHzJ41efKPIdiN1HemVrYQPMrskrjPJTJNLrPiMAdKZ213JF+CRlHfBxWbk5xC+MtZXJGTGc2kaTIC30uos5B5H2gf1pfZ2n0kqyxxhyp4jlAYN7H2qx6FrMMc6m9kd1HG0ntRvia80u5mT/DYVRNn3lVxzVOxAzmGLxai+Cvn5mZyzLFeOQuzJxg9qKF+WUZuQMdFArzxNCq3SSJ/GMfnQtnpk1zh2BihblWZck/A70WmGUGec5HHYXtWBuN01icIB5y4HT7RXa69dqpVGjVT1AUc1CPDalciWRf/AHAH9KEu9DuYW/dfvB2GMZ/Wp6iQ3DtUZIjCPXLiEg5ibn+JA1N7LxJLNGxnht3ijwCq7UbngYXvVQtNNuZ5/LKPGAerDpT+38PWsfledeF1ZtrFftII5xz0zWbOi6nLwrSvcjA/Mg8TvYPeQ3OmwTRFCGlLIVyOOfaj9Qv7ObTlnES3EZJVl3gE++O1Qa94Xu4IpZbNi8Xdcds5AJ9qJ8Pfs/uZ1hudSk+nilXzBF0Yjrgn+HIqhetwGz4lORxrKNOJTRHvk+ngiLyM37sIMsfb3p7Z+BteuUEjWwiX/wA2Gf0GTWw6Po+naOpjsLJIXVBl22lxk4OSPSiokiVIJXX7TlXYLkqWbGfgEfzqj8o+FgvaZDe/s48Q2qO8UcN2EGWEEnOPggVWHt5kdkaGQMpwQUIIP6V9KzIiAW0xcyEFht6DHP64/rULtIGI+ntjz1M/X9agcph5EnvBbDT47WBY+So6tnBJo3JROcIO2P7VXtV8TxWFuzRASTZ/dRk/zPtVRN3dXMJvr6/lJc4BDH7OemP7UuFe45p4j3IWJwJeNQuCFbGQveq9ogk1i8ubsfdFEfpoPc9Xb+WKV29217btbLcziZ1YMgJbIBIPX8NXPwPBbDSolgH7uEkFD1U+/wA1cL10fMzfhmsfUByJZreNIrdIidoA3Eg844/KlPiJAbaTIAcfcQOmccfGKbPxH5gkVcH7iONvH+rtj9DSd5U1S5VUB8rJwT/H71mx3uUBxMws/BNxqt7JczKy2zNlE7tnufT+9WqDwBCQDMpBAwAvG35NaLbWEcKZChSByRz/ANNSuwQjkKqjPPRR/c1drXbROpZG67EybxL4Jis7BpVkdWJGB06+1UTVdK8iSG3t5g8mSHXqQc8Cttvyt9dO0+fKj/EW7jqB+lYpdLLfa1dfQxPKHnZlKj3/ANqI47He5JsXPuM5kFyIJdNnBi8qQuUYD7WxjOcZ7ULd2Vzptz5V0RvC7l+4EEHvxVg//Ja/I31CwrIGXLDeMj5pBrNnfWtxH9YrBW/DnPJ7jNF1uGbzMrbaT4OxCrJba7kQXzMkO4bmQZIHrSK4CpKQn4QTjnn86MkWMJCsRkRyCJASMfI9KgvbUQpE6SBw4PHdSOOa3UYmdj9l8Sa3f7OKnV+aWQylODRYkGBzWbLuEU26jCOYDuKnS7wcbjSnzCPio5bnA+081Q1doYvO6DJh2oXC3UyRDB285PbNO9Mysfmvt3hsAEkkfNVmyTkyOc04tb6a3jIhAOTnJFaKOupWh+9n1W8mXDTIre8kCs53jgiNck+wqbUYrW3tnXbFHg//AOhJb9PWqiuqMGEhGxu7I2DSzVdSluZPtmlZf9MjZrUtrE1ttVNxxZXJhuFmXaW3HqO1OIP8MvnDTgwy5znP2/PtVXtZxJGuDzjkUQkoXkf1pRYp7ExvW1boM+JqVgtppOlXiX0sFwJRiJ0YEkY4zXGlTo+jW5ULvSRoG3DOV4P5E5H6Gs3W+ZUxuO0c89KfeF9WaI3Ucs21ZwoUNkLHIudufY5IPyKhVYtn4i71WqteP5yxOZeVaScvFkSNLEU3ABhuAyB/LvU1mJL22igjyCZlYrJ6d/0zkUlstYjErfaonUjdEAVZSOvUc+vFWjT3hklF7EFx90kiAdGCHkex6/IrULvJnlfmRXUxN7N5sgVAc7NwGV6dPz70ALsINgi3BeAVuFwfimUksCR+Y67ZpOfJjABb3O4f3qNJroIoEdkoxwGkyR8n1q+pTyZnviTTHFsl4jkuVO5Scniq0sjmMwTBljb7sOvWnuoa5LqckcYA2DnaBjJpteaLHqOiG4B+9gMEfwN/tWbAKdRnwvUyn8KwZWLtB/whbV59TnkklibEcOcF1HQAjpRXh7XIrXWbmRsRW8v3CPJPfgcfNUqa4a2maCYbXjOwj3rR/B/ho2saXd/99zIoPlYysYJ4J9Tx0qjg+THdt9K0kKc58D7RupvtfkVAsq2wx+7Y/j4xk9OParJp2nJaKCg+4/iYcfkPauorUJGSrjeVwJAc7V9Pmp1uAkZJwvONzcDFDHGYnAxJJnwrAMEKD7m7AUi1HVYjuih+0Ifu3dz3J+K81nXY7a3WOMZll/yox/ET/E3t/wDazjWdbkMLWmmzLvb/ADbojPPfaP71oqZOfiWCPYeqDJknijxPD9QdHtZtxckzvnlc9vk/ypdpes28VylnEqIAeoGKQ2nh36iciC6eSdjkEjlj/ehrvR9UtLx2ETs0WCxUcj59KLFdTDqDKX8Dkj3FZtWn6pBJHDCq5PGQe/8AxQ/iewsZrQxagkWSR9hwR04wO1ZZoGsag1+YVXcxPO7+H5q/PbXMiR3V6WuiMbQOVX2odqyjdSYrtUg4MyrXrNbG/JtlbyGPAPO32oFo5JEZ+PtGTzWgeK9NiuQ0kCud2DgKeD8Cs8cSwyGFwUxxhhg0ypsDL53NqixGDP0NrJNggUSNOuMMeBgdzjNHWDKAFHxnFWHTvIlQh1Qk8DIqr3MD4jvj8Cu1MlsGVW20yaVdzrKqdM44zQ+pWRspQDnHvWwaYukW1vyu59uSjHKsfes78XbJHkKKNoJxXJaSZN/DRKiANiJlcBRt6VLFcMjAhuPQjIpcrkADNd+ZitysXC77Rw88brnylHxS9xucnPAqS2sry4wY4X2noxGBU76bd208a3cDoM/dxkVmXUfMKKW2gEqcSK3hueJEJRfcdaPSKd+i80RJL5KkpngYChNw7df96kSTKBgNuRnFCWOSMiNeNUqOaiTqQwaXcXbEyvthXk7TjHufSrVZ2mnm4EfnHzmUASlcqcDB/MZ5/WgNFvEs7qF5RuhLDzFIzkZ9O9dapb3A1eZreJLaCXE0cPmBiFbIB9BkAcdsVjk2DziXvC8dhhe2f6yx6lo08cdvLLJCzovlwyo3LKPwhueg6D0pn4Y1RoRdPKhieGBt4HTce/8APpVctNXMFpcWt+krt5e2Pc/A/LpipdE1WOOPUGmi80JbH7QcbuRUKTkCA+ocNTSbRoiMYLm6u/ujkV1U5ZpDjb+fQf1o/wDxOJPtPiGFSvBAwcfyrNdV1KW6UyLMyRg/5a/ZGv8AvSA33P4j+lFCkmIUqX/UZZLUHzNx+30qx2d/MYDCkhEZ/Eo6GkoEeR3HeppLiO2iMquAMcA0Pbk6EDAzD9YtrS5v9LmSONrqOdSTjllHOD69BWj6PMq53E+apBdQCcFujY/QYrM9Dsb290671JIpZ5SMW6IpLIM8njvVyS5u4p4pZbWSNmTy2aWMl3JUHHx/Sh7ewAjXjJldy1PKI94Uh2JJ2Ejj3JPcfzqv61qSWtrLcySsoA5uQ2OR2Ud/zoW+1e2sbPz9RkS1QnlGOWZu/A5PQVR/GseqalPY5VodKnj3xyryMjqGx0PHSuSrud6E3Gc9F2Yl1bxDNqV1MInYpK2HkPcentX60gebZDEMlyAMetH6J4eR8GMedKM7VJBGfUrXUnm6ZexFipYMGjPTPIxkdqIZl8KNR7weOaQTYMQS7gvtIvntXDrcRnb+6bP6EVyLzUrGRbgPNGXJBJY/f7Ee/vTc3P1N/dXXl5uBumAz3zkjPbrj+VMb0x6zaCIWQdYQpAify2/Xv1NU7gDcrybeQt5rRcgYyRKXfyur/XW37uYfj2jgj8quuhTX509PqZ2XevKKcgemaG0zV9G0GSSCTTpMsCrPcAscCiNPnS4WVoBtjMn2Adh2rPkO3QY/vAFSnlXsxTGMRtp8ixuBJk+tMdU0fTtWg23NskseOrjlfg9RVbF5HbXAjkY/c3XGQpx3NWbTLrjYwyvrS5gyHPj8w91XwB/SZZ4m8PPoFyhiYtayn92W5Kn/AEmllvcMGwmc/wBK07x9Z/UeHroKD5kQ82M/+v8AxWY2KFEVyBuYZ49Kb8W021ZfyDiDhStgCeDuWCwt57tSRIcgZ2r1Pc0Hq1na+VtZ3Zm9Tj3qXT7o28qzRStFIpyrDtT6w0i01aSW6lkZpid7mRQMtzzx/aiV86hVu/5Sg3Ghjbutmf8A9TzUekWJ+o3zpnYeBnvWm6r4ehsNMa6SdDkHYFGefms9gudl3MM/xE1ozOVIgScfji5XEuvhxc72jeCRgMvFIvbPY/2oq2mmdJbPVIo5YhIxjmYZC5Pp1xxiqjDM38BI+DVot/GVymnGzkt4GBTaZCv3Y9zS/BEbWVh2DA5/GcStalEllcsmVKbiAR0oCa6UnJYZqLxBd7goVsszdqRNcM3AFF0UllBMXc/nrVcVSWiOUSKNrd6LM7kHc2c9eaqdpeyRNtOStHrqK/8AkfyqH4zZ1Jp9UqYZbRjh5cjBb4oYa2LNbmPb5oeLYVzwec0slvJ5FIijYn3oCSGYKZGjcjuwGa1p4+D2MD5/qS2p9NPBhct3JqFwgnOE6bRwFHoBTlLXRti74Z92OcPxmq9a8/b3Y5yR0poFt8fdcy7u+FGK2fzqCcZVKnIzG4mQcnhak0uCXVb9IhZi5g43I52jPz2ApBaXD6jfRW6/bGzYb1Nat4atUtYVUIAcdQKXcqz6C/kwXjcfJzLHY6VeyWypLdxwjH+XZrswP/bGf5Ci4dEa0ljkimnmwcsJZS39altZiAMHimaSrIm00p+qzHJMO6gaxMw8daVa6UCJLVLmW5kLxSy5bywOSPj2FK/EGvS6poNpBttoVtTlFgG09MHI7U9/aRomqSFbq0//AKLePP2b8MpPXHrVAtwkbfcu4jk56GmFJDICTGHDrr843P1tqMiOoDbWYYVh600tPIilR5FEhYhpWI5J74pJrcUCzLc2Csi5GIjyen/2uINSZVXz0dB6kHFbsmQCsNr5CpYVt+PEsutS2v757EyLBgMBIeeOv5UDYarLDKhtpfvXnj/vNdRTQ3lpNEzKQYyPil9qJraIGOMqmcb+2fTNZ9cg5E2tsAcBSPcP7w3VLqTULkTXcTFshQXBGaNlJs7NXtI2EssGWVecDnB6+39aHF8t2PKu5C0a87FQE/r2omwtz5izTRm4hCjCRzbXA6DPwCanAOjMLSUB6LkmK7W/miKsr846H4q3eGr0yr9zcZ+3Paq8DaWuoNGkbpAW4Vhyg+ckHFM57lLK4jaKT90GVzx6elZXoHGJsoDpvzLn4rjVtHJUli0RViR6jisWEU6gDyn4GOVxV5vtXu9cPkO7RxJzHCvRvk0HHMIHZTFEXUY5AOPzqtLGrOvMzTijr1dtxHotlJeataWMpa3W4k2mRlxgd69+uks7mWKOR49jsmGzkYPQ+9WWaCFbdLq3VgRyTnOGHPXtSXUrvT9W1VIb20khvXI//ogbCzj1ZTwD6kUXXb2+IJyg/H9wOVjXTtA8SarpwurSLfBJyFMygkeuPT9KqWueFvEemXEk1xpV2qDkuib1A+VJr6B8PS2z6fGtqAnlgAqnAIo7y5ZpMgMADULySPjMS3cprPM+XYdTKjEmQRxRH+INIAEBPyK3DxH4M8PeJpnSRRa34/DcxoAxP/l2YfNZ7rn7MNb0ob7ERahGO0Iw6j/1PX8q3R6X2dGT+v5AXAaU4wRTNvuZCfRQKlhSxjkUyws6egOM/nQ0/mQytFJG6OpwyspBB+KhY+pI60YoGNQF2ZzkwstaqGPlqpz1ySTX5Li2BUlehHbNAFhvPX8688wAZxirYlcRvHqSRyo5UbAeVAPSjpPEFobSa3awgJdSFkfLbPiqwZcjrUbNkZ/KuxJUYOY8uJ1a18mNUAyNrY5rxbFmUE3UIJGcFTUFtaxtAzSyv5oUGP8A0g57/wDFerNOVBERII4NYkY8RmrqdkTePEfgHS9SuF1LT4Us9UjOd8Y2pL7Mo9fUc/NLoYZbN/p7mMxzLwQe/uPar1DNxh+p6VDqenw6lb+XL9rrzHIo5Q/97V5+7NqjJ8SayEMrcM7LjBplb3IPeq7e/WaPKY9Rh2x7sLOo+xvz7H2NFwTrIm5D+eaCYMh2JvgMMiOdQs49TtWhdypYfiHas21r9nutWKSXVkE1CIZbbEMSj4Xofyq/Wl0UYBzzT6wuFkwTjB45rankGo5kd3rHtnznp83m3EjyKI9pK7ZQQV+R2NP7W1S9tmjuI4XZ38vCnDLxkEjuDV6/aR4FtdSgudb05jbX8aF51VftuFHqP9WO/fvWdeH4luFuGhnLvEm8E8EAHP8AXH86bLYlq90MvXzL+uMCH2eh6fDcNBAjySICcSHHTryKE1iYkstqqx5UKAHIUerY6ZxgV5DetCXZJCHOcndknNReV9aCqyBGHIY9PioBIOTHL8ep6gmPHiLU0zUYozcNsdOpKt096Y2tpdy2sM9pJHMXcI8cbZdGxnkfFDjXpbZBaEnkkkBM+gP5HHSvNP0q5jui+nXkyxqRKFVSMYGeQeuM8fnRiqpGbYquveuzrx9gf+8yG4tdVubqR4bZv3X2fecEEe1E6tcBVhhgtbiG+QLmFkJ3nH4hn0ojVtS1MWlwsluHuJZA4mhUAkjkhh60mbW5b2GR73fLNBF+5Ikw0ZJ55HUeoomqpCD9viA8nlWq2BkH53/iWfw9fvdhgLRLe8t0K7Su0SE+o6il9lp+pm/dbhGEKu26TIbBJyTkdaES/jeGC6tAIbsApcckiUE8Hnp/wKb6TrEtnIJECuB+JGGQR3oTloEb2/MN9OVr17MT7fzHsFte6Zp08weOezmXawZsZ7ggYqoTTQJqiXYuFhaKNs71yT+VOpYr25059QtiTaZz5e45UHpxVPuLWO9nnVrgwXEYOyORCA5/0/NV41Ddx2Gpr6hyazxyAwJJl00Lxe1lZvMkxkkRvuj4VdvtmrVF4zlia1+oiIjuv8uSOQOCfTjvWPyaNc2VlK15Zy8osqSJIpVUzjJA7e/Yim8GtWtvFpr6fZGEoxUu7fY5Jyc54/MUY/BrYaGDPM9jmX/UL29i1UXABGcEj0Harno2sR3MAS4IVwOpGQfY1g13quq6Xq0s8s6ypcMRn8Qx6AHpgU40zxgIVjWPdK4Ygqqk5GeDQD+nvX7kOZYMRNf8RaFpGt2wXUbCGYkYEgXBX3DDkVjnjX9nGoaHG15pha+04fcwC/vYR/5AdRjuP0q+aB45tJPKWZJBHLwA2cE/pVvW5SaN3tZCxCZI43AdBx/eopstr2RqSSDPnrwj4QvPE04HnC0tuQJnXdkjqAM8/NWDWP2S6jZaZLdW19HdTQgs0IiK7h/4nPXHarNpGoJFcsFiWF4rht0artAyc9Pc1e43EkQbcdpGc1VudZ3/ABOG5802ljE65kOfih7yNI5AqEYPI5rR/GPgG8OrrPoCE2t253xsQv0zfP8Ap9PTpRug/s60iKBjr7yXN1vIxBKURPT3P8qO/VV4DZlcEGZdbSyvGwXGB3JqRbmRVC46DHWrZ4u8GT6FI02nwSTae3OQclPY1SjcLnkc/NXDK+xCA+vM+oRKyHbMpRvf+x71Ik5BBDZHoKLKxzqVbDA9jSy7tJbYmSE+ZGOSp6rXlX7AZEOABjCKRJ1aNwHRuCHXhh6VWNa8Jz2ubnw5OIpM5NnMxMLeyn+D+Y+KYQ368ZJBPOaPjvlbAJ3D3rSu4Yw253VgdTPbfxNHb3Zs9ct5dOu1ONs4+1z/AOLdCKsNrrcMChlZXjbkFTn9DTy/tLHV7Vra9t45ImyPvUN+npWI+N9PvPB2oxppd5ItlcbjHGSDtI6jB+asnHq5LdUOD/tJNpQZYTbRfwaho8xmlKrJE6lumBjqa+etPsr2Fj9HIN7IQy5wCvWoH8Sazep5cl3O0X8SJwMe/rRmnaqtoVlyu5AQFP8AemfH4jcdSv3l+OaXJLanVhFcXhbJGwYwY/uBPpn1oqezvLaMEoRG3Al7AetfrG9i8qNkIUAfw9qnv71vpwvmMwY7QvbHerMzdvEb10KaSRYSfvEkcHlzpcBXdYhklh19/cU/0vVp7eYTQMA+OhAIx8V1Y6mIUCgDHJB44yMEfGKG1m3hTVEbSY9lrKv4SPwH/v8AepZu53M6av0+l2DOvE2oTXdh58jYkEiAEcYPPpSO/sLS1sLW+tL0TmRiJY2Gwoewx3FFa9Bd2kkMV2iyQbgSEPU+mfX4r21h04tJOkG+FV++zuHwykDkqe/WmHDXFe4l9WsD8jxjAkn/AOnjZofOtY7lI5VcLMgyoxyoIGcU61mwM6yX1lpd1Ba3EJkRcqQnbK7c5wcdfWltreKuii20x/MefIkhl2/Z6EHHXFc2erXdhCbHUL2WzKfv4gE3JISvGenB9KLIB/dFy2On7TA1nubW3SZrzzySsbRISQBgY56cHjHzTTxRb3LW9vqd3pkNol9jyLgSEsjL+LcB0z/8oaC50vXoYI7udNLkhVsyQxDErfw7hkfFDx6xDLpzaTd+bKoO6N/MOdw6fl7fnUmU+Y0gt49JgtjrF19Tpd5AUV4t48onqGHXpnjoetRSJrK6GEhlt73S3uBHDAjCVxyduE64OO1caVPqLQXlreFYMQblivclHYdAE6FumD2+KJufEGrapaHTbnT4YryUq1vL5awsDkY+7jjGRU41K/MDY3dxdfUNoSypGUgkgk3FIpOBjDHK5HHoM01vNGuNJtp4bGWynS8d0FrGMNA2ONrHkgEgZ74oX6BtUmmk1zVZ7S9sY/LkRLYyuxUk4xkZIyT8Ck8p1bSdRlKF7lYAsguERmjKEBg3sCMH2qMYnQxIdbWP/Dma2FxY8L++G6PnPwQc13J4u1uy+mM8UkE8I2LMVK71/wBP680Fd3Zvb6PVZ7Vvp2dhIUfPJxgHnIHHGetMdZ1i0uIrW3gmlaJTvaF1D7cAYxn9PjFVZQRgyZPZ6je3N1Lq0aP9GwAm8x13Z/1AcE1pPhvUmkg8t/vwRisZlluohcRW5uLizdQGkWIgDHqO3/yrn4B1gTQxqxO4cZ+KUeoUBcOolkM1iIRyowAwDjoKT6qUsdx4POWGMGmGnXkkn2KefU0g8fWeqT28dxp1rJcsshEixfiC46478/1peq9lAE0PiOg8Goac0cLx+YV/Cxxu7VkU37JfEEs0kguNNUOxbHnnjJ+Ks3hqe7niOS8bxtgqwIPxTv62YcGRuKul71ZAlQciOoNRHQvj5pgt8pA3MPzqgJqat1zRsd/wCHY/2pZh1jcqJaLqytbzMqMY27mP+4pRfW17pytcKwmt15ZlBBUe4qC2vmaRQrFTnrTxrvdCEnQMjDB9GBrMkZ3J2ItsNTR4jufjGQfX45qqftN1jTLrw09u8ERdwHtpH/zA2RnH5Uu/aHEmjWKXWiXEtujzbJImOQARxt446Y+Kq2lLqevaVNB9L9WoyRI0qqVYdxmnfp3CBP1AYJfcAMRVpZCRZPfg1PdW8dzdqgGxiOc8ZFdWWnSmwLLKomTP7nGftU4P3dM5xTuSVZrASapYyFrXNujRzABDgYPqck5NNhQxJM79WioKyMiK7XSoULAXphH+ojIB+O9cNBqc0O9bYzW8EgSSWI5Az3I6gUxsNHv7m/jtB5atIjsMvwdoJIJ6549KHhM1reXcEsYinDGKRd27pz1HGM4rE1uoLPCW5FblauPrP+JH5N3HCzrbO2M8D09ak0aYyv5lyRuPQelNLfUnW2FqANrPuGRk547/AJf1ruFbnRpjaX9pa/TagpYSk52r1yMDII9qzqpNwIh3K5C8RlOe34/5g3iDWLqTVrYWUSKLeNUAXDKe24k+p70gv9SuLrWfrNQUtMrbZVdcBiOx9asd3JPBYz6VHZw3F5BtkF0HIBjIztwal0W9j+ntVvoiID+FlAOPfGfmimJ49Y+YpVP115OcRRdWVnqutpLpTQ2Nm4AJJ+1H6njt1qWwistV0yW3u9UK3O3KtNGHUqvQA9VPvmoNZtnn1ZzosH7uXc3l5AAx1PPtS+z+gu0itJEa3mdwPqFJJ57belEVuHAME5FBpcofiObKOya8gs/EWm+S6Jjcjld4OSG4Px8YqTQ7iW2abSr22hFtd7hHPcIdsZVSdytjJI46daBtL+Oz1ua1vYYdRiLCHfcR5O32PVe/SpbuK90nZMxjlsrgN9OsmZAccYweh75/nWgmEJ1NNVhk0y2trsanFIrNZvFGVfOcSDa2CDn1/KjdU1GPUJ4LXxLa3VtPaIGYCRYmddo2AE5Hr2/Oq/awi+1WzgN9cKoQCLgAxOTkge2e9Sx62jOY9TgjvDHujLyLlivICg9gDzUgziIdqGtzabfXemQXiX1g7CSObhS3cNkDg9iPmvNV1pLPUra6sLm6VJVHnxSscYAAOR3U/wAsUp1bT7fTJLV4roXPmIXcBCvlk9OSOaYW2v3TWcbxRQs1qCfvjHKgfcM9+PWo34Mie3+uW1vY3Ntp9tuhnh8qUugygznAI/hz2peLm2fR5ooLIeYCGLpGSyn3b0/OnSySQeF7yR7KJrCabkRvt8rPOBkZ/T1qbQLlZPNTSbKJLaKMPKszkshOOVOMnn9KnE7Ooi0nVNWtbIPbpI1rGMOB+Ejvmo9Hv5bGc3ES5idsuc42Emv2ozR2txdw3dl5Vw8gkzFJwoP3AY6EYPTtS6aOUBX8vyoJhlVyMAevFZWKHUgywmw+GvEBknj3kEMPxHvWg21/FOFKOoYjpnANfPWiajIYUjRsSIcA08v/ABZdwWyQAsjOQPMB6DuR70kPHZHwst2mo6vNpsjNKs8a3cR5GRzjnBpel/bMoYsnIzyazTVbd7TS7rVIrqeaznTbExfDK7cfcPnPIqtxXestGhSRypUFTuHT9asOIz7BkdiZ/9k="/>
          <p:cNvSpPr>
            <a:spLocks noChangeAspect="1" noChangeArrowheads="1"/>
          </p:cNvSpPr>
          <p:nvPr/>
        </p:nvSpPr>
        <p:spPr bwMode="auto">
          <a:xfrm>
            <a:off x="155575" y="-661988"/>
            <a:ext cx="2038350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BDAAkGBwgHBgkIBwgKCgkLDRYPDQwMDRsUFRAWIB0iIiAdHx8kKDQsJCYxJx8fLT0tMTU3Ojo6Iys/RD84QzQ5Ojf/2wBDAQoKCg0MDRoPDxo3JR8lNzc3Nzc3Nzc3Nzc3Nzc3Nzc3Nzc3Nzc3Nzc3Nzc3Nzc3Nzc3Nzc3Nzc3Nzc3Nzc3Nzf/wAARCACfAOoDASIAAhEBAxEB/8QAHAAAAgMBAQEBAAAAAAAAAAAABAUDBgcCAQgA/8QAOhAAAgEDAwIFAgMGBgMBAQEAAQIDAAQRBRIhMUEGE1FhcRQiMoGRByNCobHBFTNS0eHwYnLxFiRD/8QAGgEAAgMBAQAAAAAAAAAAAAAABAUBAgMABv/EAC4RAAICAgIBAwMCBQUAAAAAAAECAAMRIQQSMQUiQRNRYRQyI3GBkbFCocHh8P/aAAwDAQACEQMRAD8AyPT7JpzuYfuge/c09jSJIwAp47UJpOPpF56k5o8FR3FBXsWO/E9DwKkSsMPJnign8PAprDDNcaZM6zP5Nuys6fw88DA9aWFwR9uKIguZYreaFSNkygOPXBzQ2MGNFOV1HlnrNxYaXLYXe+MRnKKwI3hjyB3zQOh69Jp8rM8jlOiRu5GBweo6nj0oLU76fUyu+QR7IhEPu/SklvpGpXd5FE6zplhh5AQMZ5PPtW6oGXc8pe7F+7CbJpWvQTRBkkUEcjeQT+oIp7bai8hUOYiT/FvPP6g1RvA/hhZb1ppXlexjYLEHOPNPc59K0v8Awu3awaD/ACI+fuTCFfRvmgnVc4E5WzuCObW+zFe28cqkYIcIwPsDnPaktz4D8K3dwJTpfkSDobVioPyoyP5UHHdypcz21yqXFvG5VHPV1BODx0otY1mOLa3jVu33nP8AahjeKzhWhK8dm2ROW8EGAl7LUHK/6blMfzFDTWl9pkgW4hbZ2dASp/MdKNS5vIn2yxxdcCXL5jPTJGfmurnXh9MttIF3OPt2SYKnsDu6jvVCq27klnr00ktLxmhMRO5H7etV7xbpkNhos1zbRoJIVBRl4br7Yz6evSlN/rtxZbraIP8AURycNOw5B7buMY9KVXus3t289neeZBEU5jhHmZOARk9811PBtVwwOpZbK7faRFV5c3N9Kkl65eRF2A5zxnPWoxhehFcC1upghgxJuJGxT9wI9RQUzTQTNFMGR1OGVhjFN+h8Q6u9KVwojyxuhFMjNkqrqxUHqAeaa6vZTalf3d9pcBngM3WNMbc8gEfH9KqlrI7Nxk9+KsugXcUlpcwvfS2o/ErRtgFscZH96zNZziEvysp2T90UaBENP1u6mu4ysg/BuGOp5IFXKDUkfkkH8+lJ4NRmv42sdXumkjU8SOVDL6Z4yRQqx+UqMyuqtyGPf1ofkVfVPYwXjgAe4Y3LtY6kvmqAcY5FONZ1FP8AC1kiVjLFGePU9hVG0y4gWRSeR81bb4abqWiyoFMU6oxV1bnOOtLWr6vg+P8Aua8hQF7INym6tqE91BPZ61ZyKoIAABxnOd2fbH86sekasitExIKnArPdJ8Q3kc8gdHnIb8EgL5HTbRGn3N7FqEpa2kWEvujVuwpjfwuyYHgRZTzc6sH9Ztk0F5d2I+geIStjBkzjHccc1n2peHdYl1hrdf3kA/DxgAHtim+heJJYgnmttIHOT2p4niqxQkzDOckgE4zS6gXUDqFyfzML0rsbOfEe6HGlvp8duIxE0MYGPyr5+/aJZvcePdXVSNhdXZvQbF4rWdU8URR2Uj2MbOSv4YwSx/4rINdvZJbuZ5t4kmk3yu6FSfb4o30quxLCxHwf8ytiJ18xZa6akzFIyM/6mOBTyPwzEyKW1G0UkAkEnj+VRaNHEySPMrgFcIyjKn2NFfWwJ9ogbC8cg16KD4WMj+zrUbBCLOdLlW5ww2FTXkPg68t2ZtW2Rwbf8yN9wB9/QVqFvcybQpbIorUYwgUkDBXnPQ+1eTX1C4jsdgRsCQOgnz/O8aXEiRMSisVU56j1zRmlW8+o3PkWqljjLNjhB7/7U/1nwFJLqIbTbhVhmkYsjL/kjOePUCr34e8OWuj2axRKxUHJcn7nfux9/wClMm5FZTuvzO/WOvsHn7xRofhGzgi+pvY2dlXducfcOPTovz1+KDtNPfVr/aB9PbquxQhJwmcsc+pHFWXxNfeTbpZ25xcXJ2KV52jvUunwJYW5OMEDHAz/ANxWdTOR2YwC1/qNk7MYO9vpdgzbdoiUYVehz0Uf96VV7/VLrUHZp5mCkkiMfhH/ADQupam120sSY2I4PXvj5/nQQSUkEnAoe0knEY8alQuTCRIAwVMH1JFNNOR2lDJO28fhx2NJ0kjjIyQD396MsbwLcKyr0IPzQjruHeRDjIx1EwXRIkZTkjPJ6dR3rLry11pfEU9jaXF3czW85EeGPQcg5rTtdup5F8y2H7yZtpYD8Oe9UnWPEGqaJqq21nceY5XcWkB5OfT9KO4BCseu8xVyxa3x4+f5xadQ1Gzkn+ss5YZpnLSPLGrDPoMj+lMIUc2ttqVul0TZ/ZcksHUDP2YXqB14PHpil2vatrF5CiaiJEinbzUJj+0nAGQfy6Z7ULdXNxp030X1MckUyKxkgfKsCMjPuPemuD5EmpK0GG8x3badfXmpwX8M1sj3kn2FSAVkHPI7e1CTmNtfnn8QK8t0HO/a+07h0IPSoLgQxW0Nxa3xJ83aySD70GB92e45xQ6tbR620k5F5HhW+7gEHrnHepIPmEgqpCkQ7VtNSCeHUILi3eO8JJii+3yT6fFftflji+geOxSEou15I3ysh7Uo124gTVHawDxQcFYy24qPTND3mqyXFkbbLmIHJB6A1IUmZtbUuQNYjxZ7HVLuGNm+iVUCO7EspIPX2HSovrp5rZrWaZ/poNzQ+m4/70BFcQHTHgWDdcE7kcNyODxj3ovRp7y3ilR4EbzYyh83BwPUeh96goJU8hV1ncFi1Irg5weuKLHiSSOJgrHJGKMOlWc0Ia5SNGxyU4PzSbUfDkoUPYSLMp5wD2qv0K3OxBD6i4BAMiOqtghCEJOSV4qRdTBBzKSfdjQP+CaoBn6Rsf8Asv8AvUc2nX1uC0trIAD1AzRXVYuLZOY1/wARGQUk2gdqMg1YI24Skt2z2qqiQ52hTuPtXZeVFy0bLzjJU9a41rI1LlDre1wxII79efmjbjVLadQJIEKkYH8X9c1Q0nOfxH4rvzw2QxqBWAdSMfaWN1s1kLKJYTkHCH7ePUd6/K9uAAIS2B+Laefeq8k2ON5qT6hu0pA+atgid7pvkRwpOP0Nfri7kmZY9249BS9bhpHCQ+nPtTLT7P7Scj0Ynqx9BXjqaC228R1bYBoeZLYRRMWZlzzgtjkn2qa9u0TCjH28Y9K9uLgQgomzfjBK9BVX8R6hIkaw2pDTzNsUnovHJ/IZNMUUHUAd/gTvTyb/AFGS/kyyK/lQj1x1P6/0pvqG2Gzbc2CBnd6/9NftCsFisreMHCooJLevXmhfEof/AAuUhWUhdwAHfsP+/wDNatgDEvSu8ytQzwurGM87ju56nPU+9Rzz7uAap02tSafcDYMp0dPX/mnFnqlreIJY5Dz2YYOarZx3X3Y1HFFlbe3O4dI2epru2mkDgK3Ge9CySZXK4I+RQzX8Fud00iqPc1n9NmGAIenUbJxNA0iVVhYyMGc/y/7xVC/ajqVtN4ig8mNFdIsSbPU9KGn8VyRbUskbB48xh0pBq0fmziXcTcOdzSE531tweG9dhd9CLeddXn+HsxraR3mvwRWNvMoMX+WJD1PoB+dBwW1ta3E9trMbeaqkbo8bkbt7EZ4NBLJPaJHuXCnlGDY/nnNB30zPIrkv5hH35bPPqKbopgdly4DHzJ41efKPIdiN1HemVrYQPMrskrjPJTJNLrPiMAdKZ213JF+CRlHfBxWbk5xC+MtZXJGTGc2kaTIC30uos5B5H2gf1pfZ2n0kqyxxhyp4jlAYN7H2qx6FrMMc6m9kd1HG0ntRvia80u5mT/DYVRNn3lVxzVOxAzmGLxai+Cvn5mZyzLFeOQuzJxg9qKF+WUZuQMdFArzxNCq3SSJ/GMfnQtnpk1zh2BihblWZck/A70WmGUGec5HHYXtWBuN01icIB5y4HT7RXa69dqpVGjVT1AUc1CPDalciWRf/AHAH9KEu9DuYW/dfvB2GMZ/Wp6iQ3DtUZIjCPXLiEg5ibn+JA1N7LxJLNGxnht3ijwCq7UbngYXvVQtNNuZ5/LKPGAerDpT+38PWsfledeF1ZtrFftII5xz0zWbOi6nLwrSvcjA/Mg8TvYPeQ3OmwTRFCGlLIVyOOfaj9Qv7ObTlnES3EZJVl3gE++O1Qa94Xu4IpZbNi8Xdcds5AJ9qJ8Pfs/uZ1hudSk+nilXzBF0Yjrgn+HIqhetwGz4lORxrKNOJTRHvk+ngiLyM37sIMsfb3p7Z+BteuUEjWwiX/wA2Gf0GTWw6Po+naOpjsLJIXVBl22lxk4OSPSiokiVIJXX7TlXYLkqWbGfgEfzqj8o+FgvaZDe/s48Q2qO8UcN2EGWEEnOPggVWHt5kdkaGQMpwQUIIP6V9KzIiAW0xcyEFht6DHP64/rULtIGI+ntjz1M/X9agcph5EnvBbDT47WBY+So6tnBJo3JROcIO2P7VXtV8TxWFuzRASTZ/dRk/zPtVRN3dXMJvr6/lJc4BDH7OemP7UuFe45p4j3IWJwJeNQuCFbGQveq9ogk1i8ubsfdFEfpoPc9Xb+WKV29217btbLcziZ1YMgJbIBIPX8NXPwPBbDSolgH7uEkFD1U+/wA1cL10fMzfhmsfUByJZreNIrdIidoA3Eg844/KlPiJAbaTIAcfcQOmccfGKbPxH5gkVcH7iONvH+rtj9DSd5U1S5VUB8rJwT/H71mx3uUBxMws/BNxqt7JczKy2zNlE7tnufT+9WqDwBCQDMpBAwAvG35NaLbWEcKZChSByRz/ANNSuwQjkKqjPPRR/c1drXbROpZG67EybxL4Jis7BpVkdWJGB06+1UTVdK8iSG3t5g8mSHXqQc8Cttvyt9dO0+fKj/EW7jqB+lYpdLLfa1dfQxPKHnZlKj3/ANqI47He5JsXPuM5kFyIJdNnBi8qQuUYD7WxjOcZ7ULd2Vzptz5V0RvC7l+4EEHvxVg//Ja/I31CwrIGXLDeMj5pBrNnfWtxH9YrBW/DnPJ7jNF1uGbzMrbaT4OxCrJba7kQXzMkO4bmQZIHrSK4CpKQn4QTjnn86MkWMJCsRkRyCJASMfI9KgvbUQpE6SBw4PHdSOOa3UYmdj9l8Sa3f7OKnV+aWQylODRYkGBzWbLuEU26jCOYDuKnS7wcbjSnzCPio5bnA+081Q1doYvO6DJh2oXC3UyRDB285PbNO9Mysfmvt3hsAEkkfNVmyTkyOc04tb6a3jIhAOTnJFaKOupWh+9n1W8mXDTIre8kCs53jgiNck+wqbUYrW3tnXbFHg//AOhJb9PWqiuqMGEhGxu7I2DSzVdSluZPtmlZf9MjZrUtrE1ttVNxxZXJhuFmXaW3HqO1OIP8MvnDTgwy5znP2/PtVXtZxJGuDzjkUQkoXkf1pRYp7ExvW1boM+JqVgtppOlXiX0sFwJRiJ0YEkY4zXGlTo+jW5ULvSRoG3DOV4P5E5H6Gs3W+ZUxuO0c89KfeF9WaI3Ucs21ZwoUNkLHIudufY5IPyKhVYtn4i71WqteP5yxOZeVaScvFkSNLEU3ABhuAyB/LvU1mJL22igjyCZlYrJ6d/0zkUlstYjErfaonUjdEAVZSOvUc+vFWjT3hklF7EFx90kiAdGCHkex6/IrULvJnlfmRXUxN7N5sgVAc7NwGV6dPz70ALsINgi3BeAVuFwfimUksCR+Y67ZpOfJjABb3O4f3qNJroIoEdkoxwGkyR8n1q+pTyZnviTTHFsl4jkuVO5Scniq0sjmMwTBljb7sOvWnuoa5LqckcYA2DnaBjJpteaLHqOiG4B+9gMEfwN/tWbAKdRnwvUyn8KwZWLtB/whbV59TnkklibEcOcF1HQAjpRXh7XIrXWbmRsRW8v3CPJPfgcfNUqa4a2maCYbXjOwj3rR/B/ho2saXd/99zIoPlYysYJ4J9Tx0qjg+THdt9K0kKc58D7RupvtfkVAsq2wx+7Y/j4xk9OParJp2nJaKCg+4/iYcfkPauorUJGSrjeVwJAc7V9Pmp1uAkZJwvONzcDFDHGYnAxJJnwrAMEKD7m7AUi1HVYjuih+0Ifu3dz3J+K81nXY7a3WOMZll/yox/ET/E3t/wDazjWdbkMLWmmzLvb/ADbojPPfaP71oqZOfiWCPYeqDJknijxPD9QdHtZtxckzvnlc9vk/ypdpes28VylnEqIAeoGKQ2nh36iciC6eSdjkEjlj/ehrvR9UtLx2ETs0WCxUcj59KLFdTDqDKX8Dkj3FZtWn6pBJHDCq5PGQe/8AxQ/iewsZrQxagkWSR9hwR04wO1ZZoGsag1+YVXcxPO7+H5q/PbXMiR3V6WuiMbQOVX2odqyjdSYrtUg4MyrXrNbG/JtlbyGPAPO32oFo5JEZ+PtGTzWgeK9NiuQ0kCud2DgKeD8Cs8cSwyGFwUxxhhg0ypsDL53NqixGDP0NrJNggUSNOuMMeBgdzjNHWDKAFHxnFWHTvIlQh1Qk8DIqr3MD4jvj8Cu1MlsGVW20yaVdzrKqdM44zQ+pWRspQDnHvWwaYukW1vyu59uSjHKsfes78XbJHkKKNoJxXJaSZN/DRKiANiJlcBRt6VLFcMjAhuPQjIpcrkADNd+ZitysXC77Rw88brnylHxS9xucnPAqS2sry4wY4X2noxGBU76bd208a3cDoM/dxkVmXUfMKKW2gEqcSK3hueJEJRfcdaPSKd+i80RJL5KkpngYChNw7df96kSTKBgNuRnFCWOSMiNeNUqOaiTqQwaXcXbEyvthXk7TjHufSrVZ2mnm4EfnHzmUASlcqcDB/MZ5/WgNFvEs7qF5RuhLDzFIzkZ9O9dapb3A1eZreJLaCXE0cPmBiFbIB9BkAcdsVjk2DziXvC8dhhe2f6yx6lo08cdvLLJCzovlwyo3LKPwhueg6D0pn4Y1RoRdPKhieGBt4HTce/8APpVctNXMFpcWt+krt5e2Pc/A/LpipdE1WOOPUGmi80JbH7QcbuRUKTkCA+ocNTSbRoiMYLm6u/ujkV1U5ZpDjb+fQf1o/wDxOJPtPiGFSvBAwcfyrNdV1KW6UyLMyRg/5a/ZGv8AvSA33P4j+lFCkmIUqX/UZZLUHzNx+30qx2d/MYDCkhEZ/Eo6GkoEeR3HeppLiO2iMquAMcA0Pbk6EDAzD9YtrS5v9LmSONrqOdSTjllHOD69BWj6PMq53E+apBdQCcFujY/QYrM9Dsb290671JIpZ5SMW6IpLIM8njvVyS5u4p4pZbWSNmTy2aWMl3JUHHx/Sh7ewAjXjJldy1PKI94Uh2JJ2Ejj3JPcfzqv61qSWtrLcySsoA5uQ2OR2Ud/zoW+1e2sbPz9RkS1QnlGOWZu/A5PQVR/GseqalPY5VodKnj3xyryMjqGx0PHSuSrud6E3Gc9F2Yl1bxDNqV1MInYpK2HkPcentX60gebZDEMlyAMetH6J4eR8GMedKM7VJBGfUrXUnm6ZexFipYMGjPTPIxkdqIZl8KNR7weOaQTYMQS7gvtIvntXDrcRnb+6bP6EVyLzUrGRbgPNGXJBJY/f7Ee/vTc3P1N/dXXl5uBumAz3zkjPbrj+VMb0x6zaCIWQdYQpAify2/Xv1NU7gDcrybeQt5rRcgYyRKXfyur/XW37uYfj2jgj8quuhTX509PqZ2XevKKcgemaG0zV9G0GSSCTTpMsCrPcAscCiNPnS4WVoBtjMn2Adh2rPkO3QY/vAFSnlXsxTGMRtp8ixuBJk+tMdU0fTtWg23NskseOrjlfg9RVbF5HbXAjkY/c3XGQpx3NWbTLrjYwyvrS5gyHPj8w91XwB/SZZ4m8PPoFyhiYtayn92W5Kn/AEmllvcMGwmc/wBK07x9Z/UeHroKD5kQ82M/+v8AxWY2KFEVyBuYZ49Kb8W021ZfyDiDhStgCeDuWCwt57tSRIcgZ2r1Pc0Hq1na+VtZ3Zm9Tj3qXT7o28qzRStFIpyrDtT6w0i01aSW6lkZpid7mRQMtzzx/aiV86hVu/5Sg3Ghjbutmf8A9TzUekWJ+o3zpnYeBnvWm6r4ehsNMa6SdDkHYFGefms9gudl3MM/xE1ozOVIgScfji5XEuvhxc72jeCRgMvFIvbPY/2oq2mmdJbPVIo5YhIxjmYZC5Pp1xxiqjDM38BI+DVot/GVymnGzkt4GBTaZCv3Y9zS/BEbWVh2DA5/GcStalEllcsmVKbiAR0oCa6UnJYZqLxBd7goVsszdqRNcM3AFF0UllBMXc/nrVcVSWiOUSKNrd6LM7kHc2c9eaqdpeyRNtOStHrqK/8AkfyqH4zZ1Jp9UqYZbRjh5cjBb4oYa2LNbmPb5oeLYVzwec0slvJ5FIijYn3oCSGYKZGjcjuwGa1p4+D2MD5/qS2p9NPBhct3JqFwgnOE6bRwFHoBTlLXRti74Z92OcPxmq9a8/b3Y5yR0poFt8fdcy7u+FGK2fzqCcZVKnIzG4mQcnhak0uCXVb9IhZi5g43I52jPz2ApBaXD6jfRW6/bGzYb1Nat4atUtYVUIAcdQKXcqz6C/kwXjcfJzLHY6VeyWypLdxwjH+XZrswP/bGf5Ci4dEa0ljkimnmwcsJZS39altZiAMHimaSrIm00p+qzHJMO6gaxMw8daVa6UCJLVLmW5kLxSy5bywOSPj2FK/EGvS6poNpBttoVtTlFgG09MHI7U9/aRomqSFbq0//AKLePP2b8MpPXHrVAtwkbfcu4jk56GmFJDICTGHDrr843P1tqMiOoDbWYYVh600tPIilR5FEhYhpWI5J74pJrcUCzLc2Csi5GIjyen/2uINSZVXz0dB6kHFbsmQCsNr5CpYVt+PEsutS2v757EyLBgMBIeeOv5UDYarLDKhtpfvXnj/vNdRTQ3lpNEzKQYyPil9qJraIGOMqmcb+2fTNZ9cg5E2tsAcBSPcP7w3VLqTULkTXcTFshQXBGaNlJs7NXtI2EssGWVecDnB6+39aHF8t2PKu5C0a87FQE/r2omwtz5izTRm4hCjCRzbXA6DPwCanAOjMLSUB6LkmK7W/miKsr846H4q3eGr0yr9zcZ+3Paq8DaWuoNGkbpAW4Vhyg+ckHFM57lLK4jaKT90GVzx6elZXoHGJsoDpvzLn4rjVtHJUli0RViR6jisWEU6gDyn4GOVxV5vtXu9cPkO7RxJzHCvRvk0HHMIHZTFEXUY5AOPzqtLGrOvMzTijr1dtxHotlJeataWMpa3W4k2mRlxgd69+uks7mWKOR49jsmGzkYPQ+9WWaCFbdLq3VgRyTnOGHPXtSXUrvT9W1VIb20khvXI//ogbCzj1ZTwD6kUXXb2+IJyg/H9wOVjXTtA8SarpwurSLfBJyFMygkeuPT9KqWueFvEemXEk1xpV2qDkuib1A+VJr6B8PS2z6fGtqAnlgAqnAIo7y5ZpMgMADULySPjMS3cprPM+XYdTKjEmQRxRH+INIAEBPyK3DxH4M8PeJpnSRRa34/DcxoAxP/l2YfNZ7rn7MNb0ob7ERahGO0Iw6j/1PX8q3R6X2dGT+v5AXAaU4wRTNvuZCfRQKlhSxjkUyws6egOM/nQ0/mQytFJG6OpwyspBB+KhY+pI60YoGNQF2ZzkwstaqGPlqpz1ySTX5Li2BUlehHbNAFhvPX8688wAZxirYlcRvHqSRyo5UbAeVAPSjpPEFobSa3awgJdSFkfLbPiqwZcjrUbNkZ/KuxJUYOY8uJ1a18mNUAyNrY5rxbFmUE3UIJGcFTUFtaxtAzSyv5oUGP8A0g57/wDFerNOVBERII4NYkY8RmrqdkTePEfgHS9SuF1LT4Us9UjOd8Y2pL7Mo9fUc/NLoYZbN/p7mMxzLwQe/uPar1DNxh+p6VDqenw6lb+XL9rrzHIo5Q/97V5+7NqjJ8SayEMrcM7LjBplb3IPeq7e/WaPKY9Rh2x7sLOo+xvz7H2NFwTrIm5D+eaCYMh2JvgMMiOdQs49TtWhdypYfiHas21r9nutWKSXVkE1CIZbbEMSj4Xofyq/Wl0UYBzzT6wuFkwTjB45rankGo5kd3rHtnznp83m3EjyKI9pK7ZQQV+R2NP7W1S9tmjuI4XZ38vCnDLxkEjuDV6/aR4FtdSgudb05jbX8aF51VftuFHqP9WO/fvWdeH4luFuGhnLvEm8E8EAHP8AXH86bLYlq90MvXzL+uMCH2eh6fDcNBAjySICcSHHTryKE1iYkstqqx5UKAHIUerY6ZxgV5DetCXZJCHOcndknNReV9aCqyBGHIY9PioBIOTHL8ep6gmPHiLU0zUYozcNsdOpKt096Y2tpdy2sM9pJHMXcI8cbZdGxnkfFDjXpbZBaEnkkkBM+gP5HHSvNP0q5jui+nXkyxqRKFVSMYGeQeuM8fnRiqpGbYquveuzrx9gf+8yG4tdVubqR4bZv3X2fecEEe1E6tcBVhhgtbiG+QLmFkJ3nH4hn0ojVtS1MWlwsluHuJZA4mhUAkjkhh60mbW5b2GR73fLNBF+5Ikw0ZJ55HUeoomqpCD9viA8nlWq2BkH53/iWfw9fvdhgLRLe8t0K7Su0SE+o6il9lp+pm/dbhGEKu26TIbBJyTkdaES/jeGC6tAIbsApcckiUE8Hnp/wKb6TrEtnIJECuB+JGGQR3oTloEb2/MN9OVr17MT7fzHsFte6Zp08weOezmXawZsZ7ggYqoTTQJqiXYuFhaKNs71yT+VOpYr25059QtiTaZz5e45UHpxVPuLWO9nnVrgwXEYOyORCA5/0/NV41Ddx2Gpr6hyazxyAwJJl00Lxe1lZvMkxkkRvuj4VdvtmrVF4zlia1+oiIjuv8uSOQOCfTjvWPyaNc2VlK15Zy8osqSJIpVUzjJA7e/Yim8GtWtvFpr6fZGEoxUu7fY5Jyc54/MUY/BrYaGDPM9jmX/UL29i1UXABGcEj0Harno2sR3MAS4IVwOpGQfY1g13quq6Xq0s8s6ypcMRn8Qx6AHpgU40zxgIVjWPdK4Ygqqk5GeDQD+nvX7kOZYMRNf8RaFpGt2wXUbCGYkYEgXBX3DDkVjnjX9nGoaHG15pha+04fcwC/vYR/5AdRjuP0q+aB45tJPKWZJBHLwA2cE/pVvW5SaN3tZCxCZI43AdBx/eopstr2RqSSDPnrwj4QvPE04HnC0tuQJnXdkjqAM8/NWDWP2S6jZaZLdW19HdTQgs0IiK7h/4nPXHarNpGoJFcsFiWF4rht0artAyc9Pc1e43EkQbcdpGc1VudZ3/ABOG5802ljE65kOfih7yNI5AqEYPI5rR/GPgG8OrrPoCE2t253xsQv0zfP8Ap9PTpRug/s60iKBjr7yXN1vIxBKURPT3P8qO/VV4DZlcEGZdbSyvGwXGB3JqRbmRVC46DHWrZ4u8GT6FI02nwSTae3OQclPY1SjcLnkc/NXDK+xCA+vM+oRKyHbMpRvf+x71Ik5BBDZHoKLKxzqVbDA9jSy7tJbYmSE+ZGOSp6rXlX7AZEOABjCKRJ1aNwHRuCHXhh6VWNa8Jz2ubnw5OIpM5NnMxMLeyn+D+Y+KYQ368ZJBPOaPjvlbAJ3D3rSu4Yw253VgdTPbfxNHb3Zs9ct5dOu1ONs4+1z/AOLdCKsNrrcMChlZXjbkFTn9DTy/tLHV7Vra9t45ImyPvUN+npWI+N9PvPB2oxppd5ItlcbjHGSDtI6jB+asnHq5LdUOD/tJNpQZYTbRfwaho8xmlKrJE6lumBjqa+etPsr2Fj9HIN7IQy5wCvWoH8Sazep5cl3O0X8SJwMe/rRmnaqtoVlyu5AQFP8AemfH4jcdSv3l+OaXJLanVhFcXhbJGwYwY/uBPpn1oqezvLaMEoRG3Al7AetfrG9i8qNkIUAfw9qnv71vpwvmMwY7QvbHerMzdvEb10KaSRYSfvEkcHlzpcBXdYhklh19/cU/0vVp7eYTQMA+OhAIx8V1Y6mIUCgDHJB44yMEfGKG1m3hTVEbSY9lrKv4SPwH/v8AepZu53M6av0+l2DOvE2oTXdh58jYkEiAEcYPPpSO/sLS1sLW+tL0TmRiJY2Gwoewx3FFa9Bd2kkMV2iyQbgSEPU+mfX4r21h04tJOkG+FV++zuHwykDkqe/WmHDXFe4l9WsD8jxjAkn/AOnjZofOtY7lI5VcLMgyoxyoIGcU61mwM6yX1lpd1Ba3EJkRcqQnbK7c5wcdfWltreKuii20x/MefIkhl2/Z6EHHXFc2erXdhCbHUL2WzKfv4gE3JISvGenB9KLIB/dFy2On7TA1nubW3SZrzzySsbRISQBgY56cHjHzTTxRb3LW9vqd3pkNol9jyLgSEsjL+LcB0z/8oaC50vXoYI7udNLkhVsyQxDErfw7hkfFDx6xDLpzaTd+bKoO6N/MOdw6fl7fnUmU+Y0gt49JgtjrF19Tpd5AUV4t48onqGHXpnjoetRSJrK6GEhlt73S3uBHDAjCVxyduE64OO1caVPqLQXlreFYMQblivclHYdAE6FumD2+KJufEGrapaHTbnT4YryUq1vL5awsDkY+7jjGRU41K/MDY3dxdfUNoSypGUgkgk3FIpOBjDHK5HHoM01vNGuNJtp4bGWynS8d0FrGMNA2ONrHkgEgZ74oX6BtUmmk1zVZ7S9sY/LkRLYyuxUk4xkZIyT8Ck8p1bSdRlKF7lYAsguERmjKEBg3sCMH2qMYnQxIdbWP/Dma2FxY8L++G6PnPwQc13J4u1uy+mM8UkE8I2LMVK71/wBP680Fd3Zvb6PVZ7Vvp2dhIUfPJxgHnIHHGetMdZ1i0uIrW3gmlaJTvaF1D7cAYxn9PjFVZQRgyZPZ6je3N1Lq0aP9GwAm8x13Z/1AcE1pPhvUmkg8t/vwRisZlluohcRW5uLizdQGkWIgDHqO3/yrn4B1gTQxqxO4cZ+KUeoUBcOolkM1iIRyowAwDjoKT6qUsdx4POWGMGmGnXkkn2KefU0g8fWeqT28dxp1rJcsshEixfiC46478/1peq9lAE0PiOg8Goac0cLx+YV/Cxxu7VkU37JfEEs0kguNNUOxbHnnjJ+Ks3hqe7niOS8bxtgqwIPxTv62YcGRuKul71ZAlQciOoNRHQvj5pgt8pA3MPzqgJqat1zRsd/wCHY/2pZh1jcqJaLqytbzMqMY27mP+4pRfW17pytcKwmt15ZlBBUe4qC2vmaRQrFTnrTxrvdCEnQMjDB9GBrMkZ3J2ItsNTR4jufjGQfX45qqftN1jTLrw09u8ERdwHtpH/zA2RnH5Uu/aHEmjWKXWiXEtujzbJImOQARxt446Y+Kq2lLqevaVNB9L9WoyRI0qqVYdxmnfp3CBP1AYJfcAMRVpZCRZPfg1PdW8dzdqgGxiOc8ZFdWWnSmwLLKomTP7nGftU4P3dM5xTuSVZrASapYyFrXNujRzABDgYPqck5NNhQxJM79WioKyMiK7XSoULAXphH+ojIB+O9cNBqc0O9bYzW8EgSSWI5Az3I6gUxsNHv7m/jtB5atIjsMvwdoJIJ6549KHhM1reXcEsYinDGKRd27pz1HGM4rE1uoLPCW5FblauPrP+JH5N3HCzrbO2M8D09ak0aYyv5lyRuPQelNLfUnW2FqANrPuGRk547/AJf1ruFbnRpjaX9pa/TagpYSk52r1yMDII9qzqpNwIh3K5C8RlOe34/5g3iDWLqTVrYWUSKLeNUAXDKe24k+p70gv9SuLrWfrNQUtMrbZVdcBiOx9asd3JPBYz6VHZw3F5BtkF0HIBjIztwal0W9j+ntVvoiID+FlAOPfGfmimJ49Y+YpVP115OcRRdWVnqutpLpTQ2Nm4AJJ+1H6njt1qWwistV0yW3u9UK3O3KtNGHUqvQA9VPvmoNZtnn1ZzosH7uXc3l5AAx1PPtS+z+gu0itJEa3mdwPqFJJ57belEVuHAME5FBpcofiObKOya8gs/EWm+S6Jjcjld4OSG4Px8YqTQ7iW2abSr22hFtd7hHPcIdsZVSdytjJI46daBtL+Oz1ua1vYYdRiLCHfcR5O32PVe/SpbuK90nZMxjlsrgN9OsmZAccYweh75/nWgmEJ1NNVhk0y2trsanFIrNZvFGVfOcSDa2CDn1/KjdU1GPUJ4LXxLa3VtPaIGYCRYmddo2AE5Hr2/Oq/awi+1WzgN9cKoQCLgAxOTkge2e9Sx62jOY9TgjvDHujLyLlivICg9gDzUgziIdqGtzabfXemQXiX1g7CSObhS3cNkDg9iPmvNV1pLPUra6sLm6VJVHnxSscYAAOR3U/wAsUp1bT7fTJLV4roXPmIXcBCvlk9OSOaYW2v3TWcbxRQs1qCfvjHKgfcM9+PWo34Mie3+uW1vY3Ntp9tuhnh8qUugygznAI/hz2peLm2fR5ooLIeYCGLpGSyn3b0/OnSySQeF7yR7KJrCabkRvt8rPOBkZ/T1qbQLlZPNTSbKJLaKMPKszkshOOVOMnn9KnE7Ooi0nVNWtbIPbpI1rGMOB+Ejvmo9Hv5bGc3ES5idsuc42Emv2ozR2txdw3dl5Vw8gkzFJwoP3AY6EYPTtS6aOUBX8vyoJhlVyMAevFZWKHUgywmw+GvEBknj3kEMPxHvWg21/FOFKOoYjpnANfPWiajIYUjRsSIcA08v/ABZdwWyQAsjOQPMB6DuR70kPHZHwst2mo6vNpsjNKs8a3cR5GRzjnBpel/bMoYsnIzyazTVbd7TS7rVIrqeaznTbExfDK7cfcPnPIqtxXestGhSRypUFTuHT9asOIz7BkdiZ/9k="/>
          <p:cNvSpPr>
            <a:spLocks noChangeAspect="1" noChangeArrowheads="1"/>
          </p:cNvSpPr>
          <p:nvPr/>
        </p:nvSpPr>
        <p:spPr bwMode="auto">
          <a:xfrm>
            <a:off x="155575" y="-661988"/>
            <a:ext cx="2038350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data:image/jpeg;base64,/9j/4AAQSkZJRgABAQAAAQABAAD/2wBDAAkGBwgHBgkIBwgKCgkLDRYPDQwMDRsUFRAWIB0iIiAdHx8kKDQsJCYxJx8fLT0tMTU3Ojo6Iys/RD84QzQ5Ojf/2wBDAQoKCg0MDRoPDxo3JR8lNzc3Nzc3Nzc3Nzc3Nzc3Nzc3Nzc3Nzc3Nzc3Nzc3Nzc3Nzc3Nzc3Nzc3Nzc3Nzc3Nzf/wAARCACfAOoDASIAAhEBAxEB/8QAHAAAAgMBAQEBAAAAAAAAAAAABAUDBgcCAQgA/8QAOhAAAgEDAwIFAgMGBgMBAQEAAQIDAAQRBRIhMUEGE1FhcRQiMoGRByNCobHBFTNS0eHwYnLxFiRD/8QAGgEAAgMBAQAAAAAAAAAAAAAABAUBAgMABv/EAC4RAAICAgIBAwMCBQUAAAAAAAECAAMRIQQSMQUiQRNRYRQyI3GBkbFCocHh8P/aAAwDAQACEQMRAD8AyPT7JpzuYfuge/c09jSJIwAp47UJpOPpF56k5o8FR3FBXsWO/E9DwKkSsMPJnign8PAprDDNcaZM6zP5Nuys6fw88DA9aWFwR9uKIguZYreaFSNkygOPXBzQ2MGNFOV1HlnrNxYaXLYXe+MRnKKwI3hjyB3zQOh69Jp8rM8jlOiRu5GBweo6nj0oLU76fUyu+QR7IhEPu/SklvpGpXd5FE6zplhh5AQMZ5PPtW6oGXc8pe7F+7CbJpWvQTRBkkUEcjeQT+oIp7bai8hUOYiT/FvPP6g1RvA/hhZb1ppXlexjYLEHOPNPc59K0v8Awu3awaD/ACI+fuTCFfRvmgnVc4E5WzuCObW+zFe28cqkYIcIwPsDnPaktz4D8K3dwJTpfkSDobVioPyoyP5UHHdypcz21yqXFvG5VHPV1BODx0otY1mOLa3jVu33nP8AahjeKzhWhK8dm2ROW8EGAl7LUHK/6blMfzFDTWl9pkgW4hbZ2dASp/MdKNS5vIn2yxxdcCXL5jPTJGfmurnXh9MttIF3OPt2SYKnsDu6jvVCq27klnr00ktLxmhMRO5H7etV7xbpkNhos1zbRoJIVBRl4br7Yz6evSlN/rtxZbraIP8AURycNOw5B7buMY9KVXus3t289neeZBEU5jhHmZOARk9811PBtVwwOpZbK7faRFV5c3N9Kkl65eRF2A5zxnPWoxhehFcC1upghgxJuJGxT9wI9RQUzTQTNFMGR1OGVhjFN+h8Q6u9KVwojyxuhFMjNkqrqxUHqAeaa6vZTalf3d9pcBngM3WNMbc8gEfH9KqlrI7Nxk9+KsugXcUlpcwvfS2o/ErRtgFscZH96zNZziEvysp2T90UaBENP1u6mu4ysg/BuGOp5IFXKDUkfkkH8+lJ4NRmv42sdXumkjU8SOVDL6Z4yRQqx+UqMyuqtyGPf1ofkVfVPYwXjgAe4Y3LtY6kvmqAcY5FONZ1FP8AC1kiVjLFGePU9hVG0y4gWRSeR81bb4abqWiyoFMU6oxV1bnOOtLWr6vg+P8Aua8hQF7INym6tqE91BPZ61ZyKoIAABxnOd2fbH86sekasitExIKnArPdJ8Q3kc8gdHnIb8EgL5HTbRGn3N7FqEpa2kWEvujVuwpjfwuyYHgRZTzc6sH9Ztk0F5d2I+geIStjBkzjHccc1n2peHdYl1hrdf3kA/DxgAHtim+heJJYgnmttIHOT2p4niqxQkzDOckgE4zS6gXUDqFyfzML0rsbOfEe6HGlvp8duIxE0MYGPyr5+/aJZvcePdXVSNhdXZvQbF4rWdU8URR2Uj2MbOSv4YwSx/4rINdvZJbuZ5t4kmk3yu6FSfb4o30quxLCxHwf8ytiJ18xZa6akzFIyM/6mOBTyPwzEyKW1G0UkAkEnj+VRaNHEySPMrgFcIyjKn2NFfWwJ9ogbC8cg16KD4WMj+zrUbBCLOdLlW5ww2FTXkPg68t2ZtW2Rwbf8yN9wB9/QVqFvcybQpbIorUYwgUkDBXnPQ+1eTX1C4jsdgRsCQOgnz/O8aXEiRMSisVU56j1zRmlW8+o3PkWqljjLNjhB7/7U/1nwFJLqIbTbhVhmkYsjL/kjOePUCr34e8OWuj2axRKxUHJcn7nfux9/wClMm5FZTuvzO/WOvsHn7xRofhGzgi+pvY2dlXducfcOPTovz1+KDtNPfVr/aB9PbquxQhJwmcsc+pHFWXxNfeTbpZ25xcXJ2KV52jvUunwJYW5OMEDHAz/ANxWdTOR2YwC1/qNk7MYO9vpdgzbdoiUYVehz0Uf96VV7/VLrUHZp5mCkkiMfhH/ADQupam120sSY2I4PXvj5/nQQSUkEnAoe0knEY8alQuTCRIAwVMH1JFNNOR2lDJO28fhx2NJ0kjjIyQD396MsbwLcKyr0IPzQjruHeRDjIx1EwXRIkZTkjPJ6dR3rLry11pfEU9jaXF3czW85EeGPQcg5rTtdup5F8y2H7yZtpYD8Oe9UnWPEGqaJqq21nceY5XcWkB5OfT9KO4BCseu8xVyxa3x4+f5xadQ1Gzkn+ss5YZpnLSPLGrDPoMj+lMIUc2ttqVul0TZ/ZcksHUDP2YXqB14PHpil2vatrF5CiaiJEinbzUJj+0nAGQfy6Z7ULdXNxp030X1MckUyKxkgfKsCMjPuPemuD5EmpK0GG8x3badfXmpwX8M1sj3kn2FSAVkHPI7e1CTmNtfnn8QK8t0HO/a+07h0IPSoLgQxW0Nxa3xJ83aySD70GB92e45xQ6tbR620k5F5HhW+7gEHrnHepIPmEgqpCkQ7VtNSCeHUILi3eO8JJii+3yT6fFftflji+geOxSEou15I3ysh7Uo124gTVHawDxQcFYy24qPTND3mqyXFkbbLmIHJB6A1IUmZtbUuQNYjxZ7HVLuGNm+iVUCO7EspIPX2HSovrp5rZrWaZ/poNzQ+m4/70BFcQHTHgWDdcE7kcNyODxj3ovRp7y3ilR4EbzYyh83BwPUeh96goJU8hV1ncFi1Irg5weuKLHiSSOJgrHJGKMOlWc0Ia5SNGxyU4PzSbUfDkoUPYSLMp5wD2qv0K3OxBD6i4BAMiOqtghCEJOSV4qRdTBBzKSfdjQP+CaoBn6Rsf8Asv8AvUc2nX1uC0trIAD1AzRXVYuLZOY1/wARGQUk2gdqMg1YI24Skt2z2qqiQ52hTuPtXZeVFy0bLzjJU9a41rI1LlDre1wxII79efmjbjVLadQJIEKkYH8X9c1Q0nOfxH4rvzw2QxqBWAdSMfaWN1s1kLKJYTkHCH7ePUd6/K9uAAIS2B+Laefeq8k2ON5qT6hu0pA+atgid7pvkRwpOP0Nfri7kmZY9249BS9bhpHCQ+nPtTLT7P7Scj0Ynqx9BXjqaC228R1bYBoeZLYRRMWZlzzgtjkn2qa9u0TCjH28Y9K9uLgQgomzfjBK9BVX8R6hIkaw2pDTzNsUnovHJ/IZNMUUHUAd/gTvTyb/AFGS/kyyK/lQj1x1P6/0pvqG2Gzbc2CBnd6/9NftCsFisreMHCooJLevXmhfEof/AAuUhWUhdwAHfsP+/wDNatgDEvSu8ytQzwurGM87ju56nPU+9Rzz7uAap02tSafcDYMp0dPX/mnFnqlreIJY5Dz2YYOarZx3X3Y1HFFlbe3O4dI2epru2mkDgK3Ge9CySZXK4I+RQzX8Fud00iqPc1n9NmGAIenUbJxNA0iVVhYyMGc/y/7xVC/ajqVtN4ig8mNFdIsSbPU9KGn8VyRbUskbB48xh0pBq0fmziXcTcOdzSE531tweG9dhd9CLeddXn+HsxraR3mvwRWNvMoMX+WJD1PoB+dBwW1ta3E9trMbeaqkbo8bkbt7EZ4NBLJPaJHuXCnlGDY/nnNB30zPIrkv5hH35bPPqKbopgdly4DHzJ41efKPIdiN1HemVrYQPMrskrjPJTJNLrPiMAdKZ213JF+CRlHfBxWbk5xC+MtZXJGTGc2kaTIC30uos5B5H2gf1pfZ2n0kqyxxhyp4jlAYN7H2qx6FrMMc6m9kd1HG0ntRvia80u5mT/DYVRNn3lVxzVOxAzmGLxai+Cvn5mZyzLFeOQuzJxg9qKF+WUZuQMdFArzxNCq3SSJ/GMfnQtnpk1zh2BihblWZck/A70WmGUGec5HHYXtWBuN01icIB5y4HT7RXa69dqpVGjVT1AUc1CPDalciWRf/AHAH9KEu9DuYW/dfvB2GMZ/Wp6iQ3DtUZIjCPXLiEg5ibn+JA1N7LxJLNGxnht3ijwCq7UbngYXvVQtNNuZ5/LKPGAerDpT+38PWsfledeF1ZtrFftII5xz0zWbOi6nLwrSvcjA/Mg8TvYPeQ3OmwTRFCGlLIVyOOfaj9Qv7ObTlnES3EZJVl3gE++O1Qa94Xu4IpZbNi8Xdcds5AJ9qJ8Pfs/uZ1hudSk+nilXzBF0Yjrgn+HIqhetwGz4lORxrKNOJTRHvk+ngiLyM37sIMsfb3p7Z+BteuUEjWwiX/wA2Gf0GTWw6Po+naOpjsLJIXVBl22lxk4OSPSiokiVIJXX7TlXYLkqWbGfgEfzqj8o+FgvaZDe/s48Q2qO8UcN2EGWEEnOPggVWHt5kdkaGQMpwQUIIP6V9KzIiAW0xcyEFht6DHP64/rULtIGI+ntjz1M/X9agcph5EnvBbDT47WBY+So6tnBJo3JROcIO2P7VXtV8TxWFuzRASTZ/dRk/zPtVRN3dXMJvr6/lJc4BDH7OemP7UuFe45p4j3IWJwJeNQuCFbGQveq9ogk1i8ubsfdFEfpoPc9Xb+WKV29217btbLcziZ1YMgJbIBIPX8NXPwPBbDSolgH7uEkFD1U+/wA1cL10fMzfhmsfUByJZreNIrdIidoA3Eg844/KlPiJAbaTIAcfcQOmccfGKbPxH5gkVcH7iONvH+rtj9DSd5U1S5VUB8rJwT/H71mx3uUBxMws/BNxqt7JczKy2zNlE7tnufT+9WqDwBCQDMpBAwAvG35NaLbWEcKZChSByRz/ANNSuwQjkKqjPPRR/c1drXbROpZG67EybxL4Jis7BpVkdWJGB06+1UTVdK8iSG3t5g8mSHXqQc8Cttvyt9dO0+fKj/EW7jqB+lYpdLLfa1dfQxPKHnZlKj3/ANqI47He5JsXPuM5kFyIJdNnBi8qQuUYD7WxjOcZ7ULd2Vzptz5V0RvC7l+4EEHvxVg//Ja/I31CwrIGXLDeMj5pBrNnfWtxH9YrBW/DnPJ7jNF1uGbzMrbaT4OxCrJba7kQXzMkO4bmQZIHrSK4CpKQn4QTjnn86MkWMJCsRkRyCJASMfI9KgvbUQpE6SBw4PHdSOOa3UYmdj9l8Sa3f7OKnV+aWQylODRYkGBzWbLuEU26jCOYDuKnS7wcbjSnzCPio5bnA+081Q1doYvO6DJh2oXC3UyRDB285PbNO9Mysfmvt3hsAEkkfNVmyTkyOc04tb6a3jIhAOTnJFaKOupWh+9n1W8mXDTIre8kCs53jgiNck+wqbUYrW3tnXbFHg//AOhJb9PWqiuqMGEhGxu7I2DSzVdSluZPtmlZf9MjZrUtrE1ttVNxxZXJhuFmXaW3HqO1OIP8MvnDTgwy5znP2/PtVXtZxJGuDzjkUQkoXkf1pRYp7ExvW1boM+JqVgtppOlXiX0sFwJRiJ0YEkY4zXGlTo+jW5ULvSRoG3DOV4P5E5H6Gs3W+ZUxuO0c89KfeF9WaI3Ucs21ZwoUNkLHIudufY5IPyKhVYtn4i71WqteP5yxOZeVaScvFkSNLEU3ABhuAyB/LvU1mJL22igjyCZlYrJ6d/0zkUlstYjErfaonUjdEAVZSOvUc+vFWjT3hklF7EFx90kiAdGCHkex6/IrULvJnlfmRXUxN7N5sgVAc7NwGV6dPz70ALsINgi3BeAVuFwfimUksCR+Y67ZpOfJjABb3O4f3qNJroIoEdkoxwGkyR8n1q+pTyZnviTTHFsl4jkuVO5Scniq0sjmMwTBljb7sOvWnuoa5LqckcYA2DnaBjJpteaLHqOiG4B+9gMEfwN/tWbAKdRnwvUyn8KwZWLtB/whbV59TnkklibEcOcF1HQAjpRXh7XIrXWbmRsRW8v3CPJPfgcfNUqa4a2maCYbXjOwj3rR/B/ho2saXd/99zIoPlYysYJ4J9Tx0qjg+THdt9K0kKc58D7RupvtfkVAsq2wx+7Y/j4xk9OParJp2nJaKCg+4/iYcfkPauorUJGSrjeVwJAc7V9Pmp1uAkZJwvONzcDFDHGYnAxJJnwrAMEKD7m7AUi1HVYjuih+0Ifu3dz3J+K81nXY7a3WOMZll/yox/ET/E3t/wDazjWdbkMLWmmzLvb/ADbojPPfaP71oqZOfiWCPYeqDJknijxPD9QdHtZtxckzvnlc9vk/ypdpes28VylnEqIAeoGKQ2nh36iciC6eSdjkEjlj/ehrvR9UtLx2ETs0WCxUcj59KLFdTDqDKX8Dkj3FZtWn6pBJHDCq5PGQe/8AxQ/iewsZrQxagkWSR9hwR04wO1ZZoGsag1+YVXcxPO7+H5q/PbXMiR3V6WuiMbQOVX2odqyjdSYrtUg4MyrXrNbG/JtlbyGPAPO32oFo5JEZ+PtGTzWgeK9NiuQ0kCud2DgKeD8Cs8cSwyGFwUxxhhg0ypsDL53NqixGDP0NrJNggUSNOuMMeBgdzjNHWDKAFHxnFWHTvIlQh1Qk8DIqr3MD4jvj8Cu1MlsGVW20yaVdzrKqdM44zQ+pWRspQDnHvWwaYukW1vyu59uSjHKsfes78XbJHkKKNoJxXJaSZN/DRKiANiJlcBRt6VLFcMjAhuPQjIpcrkADNd+ZitysXC77Rw88brnylHxS9xucnPAqS2sry4wY4X2noxGBU76bd208a3cDoM/dxkVmXUfMKKW2gEqcSK3hueJEJRfcdaPSKd+i80RJL5KkpngYChNw7df96kSTKBgNuRnFCWOSMiNeNUqOaiTqQwaXcXbEyvthXk7TjHufSrVZ2mnm4EfnHzmUASlcqcDB/MZ5/WgNFvEs7qF5RuhLDzFIzkZ9O9dapb3A1eZreJLaCXE0cPmBiFbIB9BkAcdsVjk2DziXvC8dhhe2f6yx6lo08cdvLLJCzovlwyo3LKPwhueg6D0pn4Y1RoRdPKhieGBt4HTce/8APpVctNXMFpcWt+krt5e2Pc/A/LpipdE1WOOPUGmi80JbH7QcbuRUKTkCA+ocNTSbRoiMYLm6u/ujkV1U5ZpDjb+fQf1o/wDxOJPtPiGFSvBAwcfyrNdV1KW6UyLMyRg/5a/ZGv8AvSA33P4j+lFCkmIUqX/UZZLUHzNx+30qx2d/MYDCkhEZ/Eo6GkoEeR3HeppLiO2iMquAMcA0Pbk6EDAzD9YtrS5v9LmSONrqOdSTjllHOD69BWj6PMq53E+apBdQCcFujY/QYrM9Dsb290671JIpZ5SMW6IpLIM8njvVyS5u4p4pZbWSNmTy2aWMl3JUHHx/Sh7ewAjXjJldy1PKI94Uh2JJ2Ejj3JPcfzqv61qSWtrLcySsoA5uQ2OR2Ud/zoW+1e2sbPz9RkS1QnlGOWZu/A5PQVR/GseqalPY5VodKnj3xyryMjqGx0PHSuSrud6E3Gc9F2Yl1bxDNqV1MInYpK2HkPcentX60gebZDEMlyAMetH6J4eR8GMedKM7VJBGfUrXUnm6ZexFipYMGjPTPIxkdqIZl8KNR7weOaQTYMQS7gvtIvntXDrcRnb+6bP6EVyLzUrGRbgPNGXJBJY/f7Ee/vTc3P1N/dXXl5uBumAz3zkjPbrj+VMb0x6zaCIWQdYQpAify2/Xv1NU7gDcrybeQt5rRcgYyRKXfyur/XW37uYfj2jgj8quuhTX509PqZ2XevKKcgemaG0zV9G0GSSCTTpMsCrPcAscCiNPnS4WVoBtjMn2Adh2rPkO3QY/vAFSnlXsxTGMRtp8ixuBJk+tMdU0fTtWg23NskseOrjlfg9RVbF5HbXAjkY/c3XGQpx3NWbTLrjYwyvrS5gyHPj8w91XwB/SZZ4m8PPoFyhiYtayn92W5Kn/AEmllvcMGwmc/wBK07x9Z/UeHroKD5kQ82M/+v8AxWY2KFEVyBuYZ49Kb8W021ZfyDiDhStgCeDuWCwt57tSRIcgZ2r1Pc0Hq1na+VtZ3Zm9Tj3qXT7o28qzRStFIpyrDtT6w0i01aSW6lkZpid7mRQMtzzx/aiV86hVu/5Sg3Ghjbutmf8A9TzUekWJ+o3zpnYeBnvWm6r4ehsNMa6SdDkHYFGefms9gudl3MM/xE1ozOVIgScfji5XEuvhxc72jeCRgMvFIvbPY/2oq2mmdJbPVIo5YhIxjmYZC5Pp1xxiqjDM38BI+DVot/GVymnGzkt4GBTaZCv3Y9zS/BEbWVh2DA5/GcStalEllcsmVKbiAR0oCa6UnJYZqLxBd7goVsszdqRNcM3AFF0UllBMXc/nrVcVSWiOUSKNrd6LM7kHc2c9eaqdpeyRNtOStHrqK/8AkfyqH4zZ1Jp9UqYZbRjh5cjBb4oYa2LNbmPb5oeLYVzwec0slvJ5FIijYn3oCSGYKZGjcjuwGa1p4+D2MD5/qS2p9NPBhct3JqFwgnOE6bRwFHoBTlLXRti74Z92OcPxmq9a8/b3Y5yR0poFt8fdcy7u+FGK2fzqCcZVKnIzG4mQcnhak0uCXVb9IhZi5g43I52jPz2ApBaXD6jfRW6/bGzYb1Nat4atUtYVUIAcdQKXcqz6C/kwXjcfJzLHY6VeyWypLdxwjH+XZrswP/bGf5Ci4dEa0ljkimnmwcsJZS39altZiAMHimaSrIm00p+qzHJMO6gaxMw8daVa6UCJLVLmW5kLxSy5bywOSPj2FK/EGvS6poNpBttoVtTlFgG09MHI7U9/aRomqSFbq0//AKLePP2b8MpPXHrVAtwkbfcu4jk56GmFJDICTGHDrr843P1tqMiOoDbWYYVh600tPIilR5FEhYhpWI5J74pJrcUCzLc2Csi5GIjyen/2uINSZVXz0dB6kHFbsmQCsNr5CpYVt+PEsutS2v757EyLBgMBIeeOv5UDYarLDKhtpfvXnj/vNdRTQ3lpNEzKQYyPil9qJraIGOMqmcb+2fTNZ9cg5E2tsAcBSPcP7w3VLqTULkTXcTFshQXBGaNlJs7NXtI2EssGWVecDnB6+39aHF8t2PKu5C0a87FQE/r2omwtz5izTRm4hCjCRzbXA6DPwCanAOjMLSUB6LkmK7W/miKsr846H4q3eGr0yr9zcZ+3Paq8DaWuoNGkbpAW4Vhyg+ckHFM57lLK4jaKT90GVzx6elZXoHGJsoDpvzLn4rjVtHJUli0RViR6jisWEU6gDyn4GOVxV5vtXu9cPkO7RxJzHCvRvk0HHMIHZTFEXUY5AOPzqtLGrOvMzTijr1dtxHotlJeataWMpa3W4k2mRlxgd69+uks7mWKOR49jsmGzkYPQ+9WWaCFbdLq3VgRyTnOGHPXtSXUrvT9W1VIb20khvXI//ogbCzj1ZTwD6kUXXb2+IJyg/H9wOVjXTtA8SarpwurSLfBJyFMygkeuPT9KqWueFvEemXEk1xpV2qDkuib1A+VJr6B8PS2z6fGtqAnlgAqnAIo7y5ZpMgMADULySPjMS3cprPM+XYdTKjEmQRxRH+INIAEBPyK3DxH4M8PeJpnSRRa34/DcxoAxP/l2YfNZ7rn7MNb0ob7ERahGO0Iw6j/1PX8q3R6X2dGT+v5AXAaU4wRTNvuZCfRQKlhSxjkUyws6egOM/nQ0/mQytFJG6OpwyspBB+KhY+pI60YoGNQF2ZzkwstaqGPlqpz1ySTX5Li2BUlehHbNAFhvPX8688wAZxirYlcRvHqSRyo5UbAeVAPSjpPEFobSa3awgJdSFkfLbPiqwZcjrUbNkZ/KuxJUYOY8uJ1a18mNUAyNrY5rxbFmUE3UIJGcFTUFtaxtAzSyv5oUGP8A0g57/wDFerNOVBERII4NYkY8RmrqdkTePEfgHS9SuF1LT4Us9UjOd8Y2pL7Mo9fUc/NLoYZbN/p7mMxzLwQe/uPar1DNxh+p6VDqenw6lb+XL9rrzHIo5Q/97V5+7NqjJ8SayEMrcM7LjBplb3IPeq7e/WaPKY9Rh2x7sLOo+xvz7H2NFwTrIm5D+eaCYMh2JvgMMiOdQs49TtWhdypYfiHas21r9nutWKSXVkE1CIZbbEMSj4Xofyq/Wl0UYBzzT6wuFkwTjB45rankGo5kd3rHtnznp83m3EjyKI9pK7ZQQV+R2NP7W1S9tmjuI4XZ38vCnDLxkEjuDV6/aR4FtdSgudb05jbX8aF51VftuFHqP9WO/fvWdeH4luFuGhnLvEm8E8EAHP8AXH86bLYlq90MvXzL+uMCH2eh6fDcNBAjySICcSHHTryKE1iYkstqqx5UKAHIUerY6ZxgV5DetCXZJCHOcndknNReV9aCqyBGHIY9PioBIOTHL8ep6gmPHiLU0zUYozcNsdOpKt096Y2tpdy2sM9pJHMXcI8cbZdGxnkfFDjXpbZBaEnkkkBM+gP5HHSvNP0q5jui+nXkyxqRKFVSMYGeQeuM8fnRiqpGbYquveuzrx9gf+8yG4tdVubqR4bZv3X2fecEEe1E6tcBVhhgtbiG+QLmFkJ3nH4hn0ojVtS1MWlwsluHuJZA4mhUAkjkhh60mbW5b2GR73fLNBF+5Ikw0ZJ55HUeoomqpCD9viA8nlWq2BkH53/iWfw9fvdhgLRLe8t0K7Su0SE+o6il9lp+pm/dbhGEKu26TIbBJyTkdaES/jeGC6tAIbsApcckiUE8Hnp/wKb6TrEtnIJECuB+JGGQR3oTloEb2/MN9OVr17MT7fzHsFte6Zp08weOezmXawZsZ7ggYqoTTQJqiXYuFhaKNs71yT+VOpYr25059QtiTaZz5e45UHpxVPuLWO9nnVrgwXEYOyORCA5/0/NV41Ddx2Gpr6hyazxyAwJJl00Lxe1lZvMkxkkRvuj4VdvtmrVF4zlia1+oiIjuv8uSOQOCfTjvWPyaNc2VlK15Zy8osqSJIpVUzjJA7e/Yim8GtWtvFpr6fZGEoxUu7fY5Jyc54/MUY/BrYaGDPM9jmX/UL29i1UXABGcEj0Harno2sR3MAS4IVwOpGQfY1g13quq6Xq0s8s6ypcMRn8Qx6AHpgU40zxgIVjWPdK4Ygqqk5GeDQD+nvX7kOZYMRNf8RaFpGt2wXUbCGYkYEgXBX3DDkVjnjX9nGoaHG15pha+04fcwC/vYR/5AdRjuP0q+aB45tJPKWZJBHLwA2cE/pVvW5SaN3tZCxCZI43AdBx/eopstr2RqSSDPnrwj4QvPE04HnC0tuQJnXdkjqAM8/NWDWP2S6jZaZLdW19HdTQgs0IiK7h/4nPXHarNpGoJFcsFiWF4rht0artAyc9Pc1e43EkQbcdpGc1VudZ3/ABOG5802ljE65kOfih7yNI5AqEYPI5rR/GPgG8OrrPoCE2t253xsQv0zfP8Ap9PTpRug/s60iKBjr7yXN1vIxBKURPT3P8qO/VV4DZlcEGZdbSyvGwXGB3JqRbmRVC46DHWrZ4u8GT6FI02nwSTae3OQclPY1SjcLnkc/NXDK+xCA+vM+oRKyHbMpRvf+x71Ik5BBDZHoKLKxzqVbDA9jSy7tJbYmSE+ZGOSp6rXlX7AZEOABjCKRJ1aNwHRuCHXhh6VWNa8Jz2ubnw5OIpM5NnMxMLeyn+D+Y+KYQ368ZJBPOaPjvlbAJ3D3rSu4Yw253VgdTPbfxNHb3Zs9ct5dOu1ONs4+1z/AOLdCKsNrrcMChlZXjbkFTn9DTy/tLHV7Vra9t45ImyPvUN+npWI+N9PvPB2oxppd5ItlcbjHGSDtI6jB+asnHq5LdUOD/tJNpQZYTbRfwaho8xmlKrJE6lumBjqa+etPsr2Fj9HIN7IQy5wCvWoH8Sazep5cl3O0X8SJwMe/rRmnaqtoVlyu5AQFP8AemfH4jcdSv3l+OaXJLanVhFcXhbJGwYwY/uBPpn1oqezvLaMEoRG3Al7AetfrG9i8qNkIUAfw9qnv71vpwvmMwY7QvbHerMzdvEb10KaSRYSfvEkcHlzpcBXdYhklh19/cU/0vVp7eYTQMA+OhAIx8V1Y6mIUCgDHJB44yMEfGKG1m3hTVEbSY9lrKv4SPwH/v8AepZu53M6av0+l2DOvE2oTXdh58jYkEiAEcYPPpSO/sLS1sLW+tL0TmRiJY2Gwoewx3FFa9Bd2kkMV2iyQbgSEPU+mfX4r21h04tJOkG+FV++zuHwykDkqe/WmHDXFe4l9WsD8jxjAkn/AOnjZofOtY7lI5VcLMgyoxyoIGcU61mwM6yX1lpd1Ba3EJkRcqQnbK7c5wcdfWltreKuii20x/MefIkhl2/Z6EHHXFc2erXdhCbHUL2WzKfv4gE3JISvGenB9KLIB/dFy2On7TA1nubW3SZrzzySsbRISQBgY56cHjHzTTxRb3LW9vqd3pkNol9jyLgSEsjL+LcB0z/8oaC50vXoYI7udNLkhVsyQxDErfw7hkfFDx6xDLpzaTd+bKoO6N/MOdw6fl7fnUmU+Y0gt49JgtjrF19Tpd5AUV4t48onqGHXpnjoetRSJrK6GEhlt73S3uBHDAjCVxyduE64OO1caVPqLQXlreFYMQblivclHYdAE6FumD2+KJufEGrapaHTbnT4YryUq1vL5awsDkY+7jjGRU41K/MDY3dxdfUNoSypGUgkgk3FIpOBjDHK5HHoM01vNGuNJtp4bGWynS8d0FrGMNA2ONrHkgEgZ74oX6BtUmmk1zVZ7S9sY/LkRLYyuxUk4xkZIyT8Ck8p1bSdRlKF7lYAsguERmjKEBg3sCMH2qMYnQxIdbWP/Dma2FxY8L++G6PnPwQc13J4u1uy+mM8UkE8I2LMVK71/wBP680Fd3Zvb6PVZ7Vvp2dhIUfPJxgHnIHHGetMdZ1i0uIrW3gmlaJTvaF1D7cAYxn9PjFVZQRgyZPZ6je3N1Lq0aP9GwAm8x13Z/1AcE1pPhvUmkg8t/vwRisZlluohcRW5uLizdQGkWIgDHqO3/yrn4B1gTQxqxO4cZ+KUeoUBcOolkM1iIRyowAwDjoKT6qUsdx4POWGMGmGnXkkn2KefU0g8fWeqT28dxp1rJcsshEixfiC46478/1peq9lAE0PiOg8Goac0cLx+YV/Cxxu7VkU37JfEEs0kguNNUOxbHnnjJ+Ks3hqe7niOS8bxtgqwIPxTv62YcGRuKul71ZAlQciOoNRHQvj5pgt8pA3MPzqgJqat1zRsd/wCHY/2pZh1jcqJaLqytbzMqMY27mP+4pRfW17pytcKwmt15ZlBBUe4qC2vmaRQrFTnrTxrvdCEnQMjDB9GBrMkZ3J2ItsNTR4jufjGQfX45qqftN1jTLrw09u8ERdwHtpH/zA2RnH5Uu/aHEmjWKXWiXEtujzbJImOQARxt446Y+Kq2lLqevaVNB9L9WoyRI0qqVYdxmnfp3CBP1AYJfcAMRVpZCRZPfg1PdW8dzdqgGxiOc8ZFdWWnSmwLLKomTP7nGftU4P3dM5xTuSVZrASapYyFrXNujRzABDgYPqck5NNhQxJM79WioKyMiK7XSoULAXphH+ojIB+O9cNBqc0O9bYzW8EgSSWI5Az3I6gUxsNHv7m/jtB5atIjsMvwdoJIJ6549KHhM1reXcEsYinDGKRd27pz1HGM4rE1uoLPCW5FblauPrP+JH5N3HCzrbO2M8D09ak0aYyv5lyRuPQelNLfUnW2FqANrPuGRk547/AJf1ruFbnRpjaX9pa/TagpYSk52r1yMDII9qzqpNwIh3K5C8RlOe34/5g3iDWLqTVrYWUSKLeNUAXDKe24k+p70gv9SuLrWfrNQUtMrbZVdcBiOx9asd3JPBYz6VHZw3F5BtkF0HIBjIztwal0W9j+ntVvoiID+FlAOPfGfmimJ49Y+YpVP115OcRRdWVnqutpLpTQ2Nm4AJJ+1H6njt1qWwistV0yW3u9UK3O3KtNGHUqvQA9VPvmoNZtnn1ZzosH7uXc3l5AAx1PPtS+z+gu0itJEa3mdwPqFJJ57belEVuHAME5FBpcofiObKOya8gs/EWm+S6Jjcjld4OSG4Px8YqTQ7iW2abSr22hFtd7hHPcIdsZVSdytjJI46daBtL+Oz1ua1vYYdRiLCHfcR5O32PVe/SpbuK90nZMxjlsrgN9OsmZAccYweh75/nWgmEJ1NNVhk0y2trsanFIrNZvFGVfOcSDa2CDn1/KjdU1GPUJ4LXxLa3VtPaIGYCRYmddo2AE5Hr2/Oq/awi+1WzgN9cKoQCLgAxOTkge2e9Sx62jOY9TgjvDHujLyLlivICg9gDzUgziIdqGtzabfXemQXiX1g7CSObhS3cNkDg9iPmvNV1pLPUra6sLm6VJVHnxSscYAAOR3U/wAsUp1bT7fTJLV4roXPmIXcBCvlk9OSOaYW2v3TWcbxRQs1qCfvjHKgfcM9+PWo34Mie3+uW1vY3Ntp9tuhnh8qUugygznAI/hz2peLm2fR5ooLIeYCGLpGSyn3b0/OnSySQeF7yR7KJrCabkRvt8rPOBkZ/T1qbQLlZPNTSbKJLaKMPKszkshOOVOMnn9KnE7Ooi0nVNWtbIPbpI1rGMOB+Ejvmo9Hv5bGc3ES5idsuc42Emv2ozR2txdw3dl5Vw8gkzFJwoP3AY6EYPTtS6aOUBX8vyoJhlVyMAevFZWKHUgywmw+GvEBknj3kEMPxHvWg21/FOFKOoYjpnANfPWiajIYUjRsSIcA08v/ABZdwWyQAsjOQPMB6DuR70kPHZHwst2mo6vNpsjNKs8a3cR5GRzjnBpel/bMoYsnIzyazTVbd7TS7rVIrqeaznTbExfDK7cfcPnPIqtxXestGhSRypUFTuHT9asOIz7BkdiZ/9k="/>
          <p:cNvSpPr>
            <a:spLocks noChangeAspect="1" noChangeArrowheads="1"/>
          </p:cNvSpPr>
          <p:nvPr/>
        </p:nvSpPr>
        <p:spPr bwMode="auto">
          <a:xfrm>
            <a:off x="155575" y="-661988"/>
            <a:ext cx="2038350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AutoShape 8" descr="data:image/jpeg;base64,/9j/4AAQSkZJRgABAQAAAQABAAD/2wBDAAkGBwgHBgkIBwgKCgkLDRYPDQwMDRsUFRAWIB0iIiAdHx8kKDQsJCYxJx8fLT0tMTU3Ojo6Iys/RD84QzQ5Ojf/2wBDAQoKCg0MDRoPDxo3JR8lNzc3Nzc3Nzc3Nzc3Nzc3Nzc3Nzc3Nzc3Nzc3Nzc3Nzc3Nzc3Nzc3Nzc3Nzc3Nzc3Nzf/wAARCACfAOoDASIAAhEBAxEB/8QAHAAAAgMBAQEBAAAAAAAAAAAABAUDBgcCAQgA/8QAOhAAAgEDAwIFAgMGBgMBAQEAAQIDAAQRBRIhMUEGE1FhcRQiMoGRByNCobHBFTNS0eHwYnLxFiRD/8QAGgEAAgMBAQAAAAAAAAAAAAAABAUBAgMABv/EAC4RAAICAgIBAwMCBQUAAAAAAAECAAMRIQQSMQUiQRNRYRQyI3GBkbFCocHh8P/aAAwDAQACEQMRAD8AyPT7JpzuYfuge/c09jSJIwAp47UJpOPpF56k5o8FR3FBXsWO/E9DwKkSsMPJnign8PAprDDNcaZM6zP5Nuys6fw88DA9aWFwR9uKIguZYreaFSNkygOPXBzQ2MGNFOV1HlnrNxYaXLYXe+MRnKKwI3hjyB3zQOh69Jp8rM8jlOiRu5GBweo6nj0oLU76fUyu+QR7IhEPu/SklvpGpXd5FE6zplhh5AQMZ5PPtW6oGXc8pe7F+7CbJpWvQTRBkkUEcjeQT+oIp7bai8hUOYiT/FvPP6g1RvA/hhZb1ppXlexjYLEHOPNPc59K0v8Awu3awaD/ACI+fuTCFfRvmgnVc4E5WzuCObW+zFe28cqkYIcIwPsDnPaktz4D8K3dwJTpfkSDobVioPyoyP5UHHdypcz21yqXFvG5VHPV1BODx0otY1mOLa3jVu33nP8AahjeKzhWhK8dm2ROW8EGAl7LUHK/6blMfzFDTWl9pkgW4hbZ2dASp/MdKNS5vIn2yxxdcCXL5jPTJGfmurnXh9MttIF3OPt2SYKnsDu6jvVCq27klnr00ktLxmhMRO5H7etV7xbpkNhos1zbRoJIVBRl4br7Yz6evSlN/rtxZbraIP8AURycNOw5B7buMY9KVXus3t289neeZBEU5jhHmZOARk9811PBtVwwOpZbK7faRFV5c3N9Kkl65eRF2A5zxnPWoxhehFcC1upghgxJuJGxT9wI9RQUzTQTNFMGR1OGVhjFN+h8Q6u9KVwojyxuhFMjNkqrqxUHqAeaa6vZTalf3d9pcBngM3WNMbc8gEfH9KqlrI7Nxk9+KsugXcUlpcwvfS2o/ErRtgFscZH96zNZziEvysp2T90UaBENP1u6mu4ysg/BuGOp5IFXKDUkfkkH8+lJ4NRmv42sdXumkjU8SOVDL6Z4yRQqx+UqMyuqtyGPf1ofkVfVPYwXjgAe4Y3LtY6kvmqAcY5FONZ1FP8AC1kiVjLFGePU9hVG0y4gWRSeR81bb4abqWiyoFMU6oxV1bnOOtLWr6vg+P8Aua8hQF7INym6tqE91BPZ61ZyKoIAABxnOd2fbH86sekasitExIKnArPdJ8Q3kc8gdHnIb8EgL5HTbRGn3N7FqEpa2kWEvujVuwpjfwuyYHgRZTzc6sH9Ztk0F5d2I+geIStjBkzjHccc1n2peHdYl1hrdf3kA/DxgAHtim+heJJYgnmttIHOT2p4niqxQkzDOckgE4zS6gXUDqFyfzML0rsbOfEe6HGlvp8duIxE0MYGPyr5+/aJZvcePdXVSNhdXZvQbF4rWdU8URR2Uj2MbOSv4YwSx/4rINdvZJbuZ5t4kmk3yu6FSfb4o30quxLCxHwf8ytiJ18xZa6akzFIyM/6mOBTyPwzEyKW1G0UkAkEnj+VRaNHEySPMrgFcIyjKn2NFfWwJ9ogbC8cg16KD4WMj+zrUbBCLOdLlW5ww2FTXkPg68t2ZtW2Rwbf8yN9wB9/QVqFvcybQpbIorUYwgUkDBXnPQ+1eTX1C4jsdgRsCQOgnz/O8aXEiRMSisVU56j1zRmlW8+o3PkWqljjLNjhB7/7U/1nwFJLqIbTbhVhmkYsjL/kjOePUCr34e8OWuj2axRKxUHJcn7nfux9/wClMm5FZTuvzO/WOvsHn7xRofhGzgi+pvY2dlXducfcOPTovz1+KDtNPfVr/aB9PbquxQhJwmcsc+pHFWXxNfeTbpZ25xcXJ2KV52jvUunwJYW5OMEDHAz/ANxWdTOR2YwC1/qNk7MYO9vpdgzbdoiUYVehz0Uf96VV7/VLrUHZp5mCkkiMfhH/ADQupam120sSY2I4PXvj5/nQQSUkEnAoe0knEY8alQuTCRIAwVMH1JFNNOR2lDJO28fhx2NJ0kjjIyQD396MsbwLcKyr0IPzQjruHeRDjIx1EwXRIkZTkjPJ6dR3rLry11pfEU9jaXF3czW85EeGPQcg5rTtdup5F8y2H7yZtpYD8Oe9UnWPEGqaJqq21nceY5XcWkB5OfT9KO4BCseu8xVyxa3x4+f5xadQ1Gzkn+ss5YZpnLSPLGrDPoMj+lMIUc2ttqVul0TZ/ZcksHUDP2YXqB14PHpil2vatrF5CiaiJEinbzUJj+0nAGQfy6Z7ULdXNxp030X1MckUyKxkgfKsCMjPuPemuD5EmpK0GG8x3badfXmpwX8M1sj3kn2FSAVkHPI7e1CTmNtfnn8QK8t0HO/a+07h0IPSoLgQxW0Nxa3xJ83aySD70GB92e45xQ6tbR620k5F5HhW+7gEHrnHepIPmEgqpCkQ7VtNSCeHUILi3eO8JJii+3yT6fFftflji+geOxSEou15I3ysh7Uo124gTVHawDxQcFYy24qPTND3mqyXFkbbLmIHJB6A1IUmZtbUuQNYjxZ7HVLuGNm+iVUCO7EspIPX2HSovrp5rZrWaZ/poNzQ+m4/70BFcQHTHgWDdcE7kcNyODxj3ovRp7y3ilR4EbzYyh83BwPUeh96goJU8hV1ncFi1Irg5weuKLHiSSOJgrHJGKMOlWc0Ia5SNGxyU4PzSbUfDkoUPYSLMp5wD2qv0K3OxBD6i4BAMiOqtghCEJOSV4qRdTBBzKSfdjQP+CaoBn6Rsf8Asv8AvUc2nX1uC0trIAD1AzRXVYuLZOY1/wARGQUk2gdqMg1YI24Skt2z2qqiQ52hTuPtXZeVFy0bLzjJU9a41rI1LlDre1wxII79efmjbjVLadQJIEKkYH8X9c1Q0nOfxH4rvzw2QxqBWAdSMfaWN1s1kLKJYTkHCH7ePUd6/K9uAAIS2B+Laefeq8k2ON5qT6hu0pA+atgid7pvkRwpOP0Nfri7kmZY9249BS9bhpHCQ+nPtTLT7P7Scj0Ynqx9BXjqaC228R1bYBoeZLYRRMWZlzzgtjkn2qa9u0TCjH28Y9K9uLgQgomzfjBK9BVX8R6hIkaw2pDTzNsUnovHJ/IZNMUUHUAd/gTvTyb/AFGS/kyyK/lQj1x1P6/0pvqG2Gzbc2CBnd6/9NftCsFisreMHCooJLevXmhfEof/AAuUhWUhdwAHfsP+/wDNatgDEvSu8ytQzwurGM87ju56nPU+9Rzz7uAap02tSafcDYMp0dPX/mnFnqlreIJY5Dz2YYOarZx3X3Y1HFFlbe3O4dI2epru2mkDgK3Ge9CySZXK4I+RQzX8Fud00iqPc1n9NmGAIenUbJxNA0iVVhYyMGc/y/7xVC/ajqVtN4ig8mNFdIsSbPU9KGn8VyRbUskbB48xh0pBq0fmziXcTcOdzSE531tweG9dhd9CLeddXn+HsxraR3mvwRWNvMoMX+WJD1PoB+dBwW1ta3E9trMbeaqkbo8bkbt7EZ4NBLJPaJHuXCnlGDY/nnNB30zPIrkv5hH35bPPqKbopgdly4DHzJ41efKPIdiN1HemVrYQPMrskrjPJTJNLrPiMAdKZ213JF+CRlHfBxWbk5xC+MtZXJGTGc2kaTIC30uos5B5H2gf1pfZ2n0kqyxxhyp4jlAYN7H2qx6FrMMc6m9kd1HG0ntRvia80u5mT/DYVRNn3lVxzVOxAzmGLxai+Cvn5mZyzLFeOQuzJxg9qKF+WUZuQMdFArzxNCq3SSJ/GMfnQtnpk1zh2BihblWZck/A70WmGUGec5HHYXtWBuN01icIB5y4HT7RXa69dqpVGjVT1AUc1CPDalciWRf/AHAH9KEu9DuYW/dfvB2GMZ/Wp6iQ3DtUZIjCPXLiEg5ibn+JA1N7LxJLNGxnht3ijwCq7UbngYXvVQtNNuZ5/LKPGAerDpT+38PWsfledeF1ZtrFftII5xz0zWbOi6nLwrSvcjA/Mg8TvYPeQ3OmwTRFCGlLIVyOOfaj9Qv7ObTlnES3EZJVl3gE++O1Qa94Xu4IpZbNi8Xdcds5AJ9qJ8Pfs/uZ1hudSk+nilXzBF0Yjrgn+HIqhetwGz4lORxrKNOJTRHvk+ngiLyM37sIMsfb3p7Z+BteuUEjWwiX/wA2Gf0GTWw6Po+naOpjsLJIXVBl22lxk4OSPSiokiVIJXX7TlXYLkqWbGfgEfzqj8o+FgvaZDe/s48Q2qO8UcN2EGWEEnOPggVWHt5kdkaGQMpwQUIIP6V9KzIiAW0xcyEFht6DHP64/rULtIGI+ntjz1M/X9agcph5EnvBbDT47WBY+So6tnBJo3JROcIO2P7VXtV8TxWFuzRASTZ/dRk/zPtVRN3dXMJvr6/lJc4BDH7OemP7UuFe45p4j3IWJwJeNQuCFbGQveq9ogk1i8ubsfdFEfpoPc9Xb+WKV29217btbLcziZ1YMgJbIBIPX8NXPwPBbDSolgH7uEkFD1U+/wA1cL10fMzfhmsfUByJZreNIrdIidoA3Eg844/KlPiJAbaTIAcfcQOmccfGKbPxH5gkVcH7iONvH+rtj9DSd5U1S5VUB8rJwT/H71mx3uUBxMws/BNxqt7JczKy2zNlE7tnufT+9WqDwBCQDMpBAwAvG35NaLbWEcKZChSByRz/ANNSuwQjkKqjPPRR/c1drXbROpZG67EybxL4Jis7BpVkdWJGB06+1UTVdK8iSG3t5g8mSHXqQc8Cttvyt9dO0+fKj/EW7jqB+lYpdLLfa1dfQxPKHnZlKj3/ANqI47He5JsXPuM5kFyIJdNnBi8qQuUYD7WxjOcZ7ULd2Vzptz5V0RvC7l+4EEHvxVg//Ja/I31CwrIGXLDeMj5pBrNnfWtxH9YrBW/DnPJ7jNF1uGbzMrbaT4OxCrJba7kQXzMkO4bmQZIHrSK4CpKQn4QTjnn86MkWMJCsRkRyCJASMfI9KgvbUQpE6SBw4PHdSOOa3UYmdj9l8Sa3f7OKnV+aWQylODRYkGBzWbLuEU26jCOYDuKnS7wcbjSnzCPio5bnA+081Q1doYvO6DJh2oXC3UyRDB285PbNO9Mysfmvt3hsAEkkfNVmyTkyOc04tb6a3jIhAOTnJFaKOupWh+9n1W8mXDTIre8kCs53jgiNck+wqbUYrW3tnXbFHg//AOhJb9PWqiuqMGEhGxu7I2DSzVdSluZPtmlZf9MjZrUtrE1ttVNxxZXJhuFmXaW3HqO1OIP8MvnDTgwy5znP2/PtVXtZxJGuDzjkUQkoXkf1pRYp7ExvW1boM+JqVgtppOlXiX0sFwJRiJ0YEkY4zXGlTo+jW5ULvSRoG3DOV4P5E5H6Gs3W+ZUxuO0c89KfeF9WaI3Ucs21ZwoUNkLHIudufY5IPyKhVYtn4i71WqteP5yxOZeVaScvFkSNLEU3ABhuAyB/LvU1mJL22igjyCZlYrJ6d/0zkUlstYjErfaonUjdEAVZSOvUc+vFWjT3hklF7EFx90kiAdGCHkex6/IrULvJnlfmRXUxN7N5sgVAc7NwGV6dPz70ALsINgi3BeAVuFwfimUksCR+Y67ZpOfJjABb3O4f3qNJroIoEdkoxwGkyR8n1q+pTyZnviTTHFsl4jkuVO5Scniq0sjmMwTBljb7sOvWnuoa5LqckcYA2DnaBjJpteaLHqOiG4B+9gMEfwN/tWbAKdRnwvUyn8KwZWLtB/whbV59TnkklibEcOcF1HQAjpRXh7XIrXWbmRsRW8v3CPJPfgcfNUqa4a2maCYbXjOwj3rR/B/ho2saXd/99zIoPlYysYJ4J9Tx0qjg+THdt9K0kKc58D7RupvtfkVAsq2wx+7Y/j4xk9OParJp2nJaKCg+4/iYcfkPauorUJGSrjeVwJAc7V9Pmp1uAkZJwvONzcDFDHGYnAxJJnwrAMEKD7m7AUi1HVYjuih+0Ifu3dz3J+K81nXY7a3WOMZll/yox/ET/E3t/wDazjWdbkMLWmmzLvb/ADbojPPfaP71oqZOfiWCPYeqDJknijxPD9QdHtZtxckzvnlc9vk/ypdpes28VylnEqIAeoGKQ2nh36iciC6eSdjkEjlj/ehrvR9UtLx2ETs0WCxUcj59KLFdTDqDKX8Dkj3FZtWn6pBJHDCq5PGQe/8AxQ/iewsZrQxagkWSR9hwR04wO1ZZoGsag1+YVXcxPO7+H5q/PbXMiR3V6WuiMbQOVX2odqyjdSYrtUg4MyrXrNbG/JtlbyGPAPO32oFo5JEZ+PtGTzWgeK9NiuQ0kCud2DgKeD8Cs8cSwyGFwUxxhhg0ypsDL53NqixGDP0NrJNggUSNOuMMeBgdzjNHWDKAFHxnFWHTvIlQh1Qk8DIqr3MD4jvj8Cu1MlsGVW20yaVdzrKqdM44zQ+pWRspQDnHvWwaYukW1vyu59uSjHKsfes78XbJHkKKNoJxXJaSZN/DRKiANiJlcBRt6VLFcMjAhuPQjIpcrkADNd+ZitysXC77Rw88brnylHxS9xucnPAqS2sry4wY4X2noxGBU76bd208a3cDoM/dxkVmXUfMKKW2gEqcSK3hueJEJRfcdaPSKd+i80RJL5KkpngYChNw7df96kSTKBgNuRnFCWOSMiNeNUqOaiTqQwaXcXbEyvthXk7TjHufSrVZ2mnm4EfnHzmUASlcqcDB/MZ5/WgNFvEs7qF5RuhLDzFIzkZ9O9dapb3A1eZreJLaCXE0cPmBiFbIB9BkAcdsVjk2DziXvC8dhhe2f6yx6lo08cdvLLJCzovlwyo3LKPwhueg6D0pn4Y1RoRdPKhieGBt4HTce/8APpVctNXMFpcWt+krt5e2Pc/A/LpipdE1WOOPUGmi80JbH7QcbuRUKTkCA+ocNTSbRoiMYLm6u/ujkV1U5ZpDjb+fQf1o/wDxOJPtPiGFSvBAwcfyrNdV1KW6UyLMyRg/5a/ZGv8AvSA33P4j+lFCkmIUqX/UZZLUHzNx+30qx2d/MYDCkhEZ/Eo6GkoEeR3HeppLiO2iMquAMcA0Pbk6EDAzD9YtrS5v9LmSONrqOdSTjllHOD69BWj6PMq53E+apBdQCcFujY/QYrM9Dsb290671JIpZ5SMW6IpLIM8njvVyS5u4p4pZbWSNmTy2aWMl3JUHHx/Sh7ewAjXjJldy1PKI94Uh2JJ2Ejj3JPcfzqv61qSWtrLcySsoA5uQ2OR2Ud/zoW+1e2sbPz9RkS1QnlGOWZu/A5PQVR/GseqalPY5VodKnj3xyryMjqGx0PHSuSrud6E3Gc9F2Yl1bxDNqV1MInYpK2HkPcentX60gebZDEMlyAMetH6J4eR8GMedKM7VJBGfUrXUnm6ZexFipYMGjPTPIxkdqIZl8KNR7weOaQTYMQS7gvtIvntXDrcRnb+6bP6EVyLzUrGRbgPNGXJBJY/f7Ee/vTc3P1N/dXXl5uBumAz3zkjPbrj+VMb0x6zaCIWQdYQpAify2/Xv1NU7gDcrybeQt5rRcgYyRKXfyur/XW37uYfj2jgj8quuhTX509PqZ2XevKKcgemaG0zV9G0GSSCTTpMsCrPcAscCiNPnS4WVoBtjMn2Adh2rPkO3QY/vAFSnlXsxTGMRtp8ixuBJk+tMdU0fTtWg23NskseOrjlfg9RVbF5HbXAjkY/c3XGQpx3NWbTLrjYwyvrS5gyHPj8w91XwB/SZZ4m8PPoFyhiYtayn92W5Kn/AEmllvcMGwmc/wBK07x9Z/UeHroKD5kQ82M/+v8AxWY2KFEVyBuYZ49Kb8W021ZfyDiDhStgCeDuWCwt57tSRIcgZ2r1Pc0Hq1na+VtZ3Zm9Tj3qXT7o28qzRStFIpyrDtT6w0i01aSW6lkZpid7mRQMtzzx/aiV86hVu/5Sg3Ghjbutmf8A9TzUekWJ+o3zpnYeBnvWm6r4ehsNMa6SdDkHYFGefms9gudl3MM/xE1ozOVIgScfji5XEuvhxc72jeCRgMvFIvbPY/2oq2mmdJbPVIo5YhIxjmYZC5Pp1xxiqjDM38BI+DVot/GVymnGzkt4GBTaZCv3Y9zS/BEbWVh2DA5/GcStalEllcsmVKbiAR0oCa6UnJYZqLxBd7goVsszdqRNcM3AFF0UllBMXc/nrVcVSWiOUSKNrd6LM7kHc2c9eaqdpeyRNtOStHrqK/8AkfyqH4zZ1Jp9UqYZbRjh5cjBb4oYa2LNbmPb5oeLYVzwec0slvJ5FIijYn3oCSGYKZGjcjuwGa1p4+D2MD5/qS2p9NPBhct3JqFwgnOE6bRwFHoBTlLXRti74Z92OcPxmq9a8/b3Y5yR0poFt8fdcy7u+FGK2fzqCcZVKnIzG4mQcnhak0uCXVb9IhZi5g43I52jPz2ApBaXD6jfRW6/bGzYb1Nat4atUtYVUIAcdQKXcqz6C/kwXjcfJzLHY6VeyWypLdxwjH+XZrswP/bGf5Ci4dEa0ljkimnmwcsJZS39altZiAMHimaSrIm00p+qzHJMO6gaxMw8daVa6UCJLVLmW5kLxSy5bywOSPj2FK/EGvS6poNpBttoVtTlFgG09MHI7U9/aRomqSFbq0//AKLePP2b8MpPXHrVAtwkbfcu4jk56GmFJDICTGHDrr843P1tqMiOoDbWYYVh600tPIilR5FEhYhpWI5J74pJrcUCzLc2Csi5GIjyen/2uINSZVXz0dB6kHFbsmQCsNr5CpYVt+PEsutS2v757EyLBgMBIeeOv5UDYarLDKhtpfvXnj/vNdRTQ3lpNEzKQYyPil9qJraIGOMqmcb+2fTNZ9cg5E2tsAcBSPcP7w3VLqTULkTXcTFshQXBGaNlJs7NXtI2EssGWVecDnB6+39aHF8t2PKu5C0a87FQE/r2omwtz5izTRm4hCjCRzbXA6DPwCanAOjMLSUB6LkmK7W/miKsr846H4q3eGr0yr9zcZ+3Paq8DaWuoNGkbpAW4Vhyg+ckHFM57lLK4jaKT90GVzx6elZXoHGJsoDpvzLn4rjVtHJUli0RViR6jisWEU6gDyn4GOVxV5vtXu9cPkO7RxJzHCvRvk0HHMIHZTFEXUY5AOPzqtLGrOvMzTijr1dtxHotlJeataWMpa3W4k2mRlxgd69+uks7mWKOR49jsmGzkYPQ+9WWaCFbdLq3VgRyTnOGHPXtSXUrvT9W1VIb20khvXI//ogbCzj1ZTwD6kUXXb2+IJyg/H9wOVjXTtA8SarpwurSLfBJyFMygkeuPT9KqWueFvEemXEk1xpV2qDkuib1A+VJr6B8PS2z6fGtqAnlgAqnAIo7y5ZpMgMADULySPjMS3cprPM+XYdTKjEmQRxRH+INIAEBPyK3DxH4M8PeJpnSRRa34/DcxoAxP/l2YfNZ7rn7MNb0ob7ERahGO0Iw6j/1PX8q3R6X2dGT+v5AXAaU4wRTNvuZCfRQKlhSxjkUyws6egOM/nQ0/mQytFJG6OpwyspBB+KhY+pI60YoGNQF2ZzkwstaqGPlqpz1ySTX5Li2BUlehHbNAFhvPX8688wAZxirYlcRvHqSRyo5UbAeVAPSjpPEFobSa3awgJdSFkfLbPiqwZcjrUbNkZ/KuxJUYOY8uJ1a18mNUAyNrY5rxbFmUE3UIJGcFTUFtaxtAzSyv5oUGP8A0g57/wDFerNOVBERII4NYkY8RmrqdkTePEfgHS9SuF1LT4Us9UjOd8Y2pL7Mo9fUc/NLoYZbN/p7mMxzLwQe/uPar1DNxh+p6VDqenw6lb+XL9rrzHIo5Q/97V5+7NqjJ8SayEMrcM7LjBplb3IPeq7e/WaPKY9Rh2x7sLOo+xvz7H2NFwTrIm5D+eaCYMh2JvgMMiOdQs49TtWhdypYfiHas21r9nutWKSXVkE1CIZbbEMSj4Xofyq/Wl0UYBzzT6wuFkwTjB45rankGo5kd3rHtnznp83m3EjyKI9pK7ZQQV+R2NP7W1S9tmjuI4XZ38vCnDLxkEjuDV6/aR4FtdSgudb05jbX8aF51VftuFHqP9WO/fvWdeH4luFuGhnLvEm8E8EAHP8AXH86bLYlq90MvXzL+uMCH2eh6fDcNBAjySICcSHHTryKE1iYkstqqx5UKAHIUerY6ZxgV5DetCXZJCHOcndknNReV9aCqyBGHIY9PioBIOTHL8ep6gmPHiLU0zUYozcNsdOpKt096Y2tpdy2sM9pJHMXcI8cbZdGxnkfFDjXpbZBaEnkkkBM+gP5HHSvNP0q5jui+nXkyxqRKFVSMYGeQeuM8fnRiqpGbYquveuzrx9gf+8yG4tdVubqR4bZv3X2fecEEe1E6tcBVhhgtbiG+QLmFkJ3nH4hn0ojVtS1MWlwsluHuJZA4mhUAkjkhh60mbW5b2GR73fLNBF+5Ikw0ZJ55HUeoomqpCD9viA8nlWq2BkH53/iWfw9fvdhgLRLe8t0K7Su0SE+o6il9lp+pm/dbhGEKu26TIbBJyTkdaES/jeGC6tAIbsApcckiUE8Hnp/wKb6TrEtnIJECuB+JGGQR3oTloEb2/MN9OVr17MT7fzHsFte6Zp08weOezmXawZsZ7ggYqoTTQJqiXYuFhaKNs71yT+VOpYr25059QtiTaZz5e45UHpxVPuLWO9nnVrgwXEYOyORCA5/0/NV41Ddx2Gpr6hyazxyAwJJl00Lxe1lZvMkxkkRvuj4VdvtmrVF4zlia1+oiIjuv8uSOQOCfTjvWPyaNc2VlK15Zy8osqSJIpVUzjJA7e/Yim8GtWtvFpr6fZGEoxUu7fY5Jyc54/MUY/BrYaGDPM9jmX/UL29i1UXABGcEj0Harno2sR3MAS4IVwOpGQfY1g13quq6Xq0s8s6ypcMRn8Qx6AHpgU40zxgIVjWPdK4Ygqqk5GeDQD+nvX7kOZYMRNf8RaFpGt2wXUbCGYkYEgXBX3DDkVjnjX9nGoaHG15pha+04fcwC/vYR/5AdRjuP0q+aB45tJPKWZJBHLwA2cE/pVvW5SaN3tZCxCZI43AdBx/eopstr2RqSSDPnrwj4QvPE04HnC0tuQJnXdkjqAM8/NWDWP2S6jZaZLdW19HdTQgs0IiK7h/4nPXHarNpGoJFcsFiWF4rht0artAyc9Pc1e43EkQbcdpGc1VudZ3/ABOG5802ljE65kOfih7yNI5AqEYPI5rR/GPgG8OrrPoCE2t253xsQv0zfP8Ap9PTpRug/s60iKBjr7yXN1vIxBKURPT3P8qO/VV4DZlcEGZdbSyvGwXGB3JqRbmRVC46DHWrZ4u8GT6FI02nwSTae3OQclPY1SjcLnkc/NXDK+xCA+vM+oRKyHbMpRvf+x71Ik5BBDZHoKLKxzqVbDA9jSy7tJbYmSE+ZGOSp6rXlX7AZEOABjCKRJ1aNwHRuCHXhh6VWNa8Jz2ubnw5OIpM5NnMxMLeyn+D+Y+KYQ368ZJBPOaPjvlbAJ3D3rSu4Yw253VgdTPbfxNHb3Zs9ct5dOu1ONs4+1z/AOLdCKsNrrcMChlZXjbkFTn9DTy/tLHV7Vra9t45ImyPvUN+npWI+N9PvPB2oxppd5ItlcbjHGSDtI6jB+asnHq5LdUOD/tJNpQZYTbRfwaho8xmlKrJE6lumBjqa+etPsr2Fj9HIN7IQy5wCvWoH8Sazep5cl3O0X8SJwMe/rRmnaqtoVlyu5AQFP8AemfH4jcdSv3l+OaXJLanVhFcXhbJGwYwY/uBPpn1oqezvLaMEoRG3Al7AetfrG9i8qNkIUAfw9qnv71vpwvmMwY7QvbHerMzdvEb10KaSRYSfvEkcHlzpcBXdYhklh19/cU/0vVp7eYTQMA+OhAIx8V1Y6mIUCgDHJB44yMEfGKG1m3hTVEbSY9lrKv4SPwH/v8AepZu53M6av0+l2DOvE2oTXdh58jYkEiAEcYPPpSO/sLS1sLW+tL0TmRiJY2Gwoewx3FFa9Bd2kkMV2iyQbgSEPU+mfX4r21h04tJOkG+FV++zuHwykDkqe/WmHDXFe4l9WsD8jxjAkn/AOnjZofOtY7lI5VcLMgyoxyoIGcU61mwM6yX1lpd1Ba3EJkRcqQnbK7c5wcdfWltreKuii20x/MefIkhl2/Z6EHHXFc2erXdhCbHUL2WzKfv4gE3JISvGenB9KLIB/dFy2On7TA1nubW3SZrzzySsbRISQBgY56cHjHzTTxRb3LW9vqd3pkNol9jyLgSEsjL+LcB0z/8oaC50vXoYI7udNLkhVsyQxDErfw7hkfFDx6xDLpzaTd+bKoO6N/MOdw6fl7fnUmU+Y0gt49JgtjrF19Tpd5AUV4t48onqGHXpnjoetRSJrK6GEhlt73S3uBHDAjCVxyduE64OO1caVPqLQXlreFYMQblivclHYdAE6FumD2+KJufEGrapaHTbnT4YryUq1vL5awsDkY+7jjGRU41K/MDY3dxdfUNoSypGUgkgk3FIpOBjDHK5HHoM01vNGuNJtp4bGWynS8d0FrGMNA2ONrHkgEgZ74oX6BtUmmk1zVZ7S9sY/LkRLYyuxUk4xkZIyT8Ck8p1bSdRlKF7lYAsguERmjKEBg3sCMH2qMYnQxIdbWP/Dma2FxY8L++G6PnPwQc13J4u1uy+mM8UkE8I2LMVK71/wBP680Fd3Zvb6PVZ7Vvp2dhIUfPJxgHnIHHGetMdZ1i0uIrW3gmlaJTvaF1D7cAYxn9PjFVZQRgyZPZ6je3N1Lq0aP9GwAm8x13Z/1AcE1pPhvUmkg8t/vwRisZlluohcRW5uLizdQGkWIgDHqO3/yrn4B1gTQxqxO4cZ+KUeoUBcOolkM1iIRyowAwDjoKT6qUsdx4POWGMGmGnXkkn2KefU0g8fWeqT28dxp1rJcsshEixfiC46478/1peq9lAE0PiOg8Goac0cLx+YV/Cxxu7VkU37JfEEs0kguNNUOxbHnnjJ+Ks3hqe7niOS8bxtgqwIPxTv62YcGRuKul71ZAlQciOoNRHQvj5pgt8pA3MPzqgJqat1zRsd/wCHY/2pZh1jcqJaLqytbzMqMY27mP+4pRfW17pytcKwmt15ZlBBUe4qC2vmaRQrFTnrTxrvdCEnQMjDB9GBrMkZ3J2ItsNTR4jufjGQfX45qqftN1jTLrw09u8ERdwHtpH/zA2RnH5Uu/aHEmjWKXWiXEtujzbJImOQARxt446Y+Kq2lLqevaVNB9L9WoyRI0qqVYdxmnfp3CBP1AYJfcAMRVpZCRZPfg1PdW8dzdqgGxiOc8ZFdWWnSmwLLKomTP7nGftU4P3dM5xTuSVZrASapYyFrXNujRzABDgYPqck5NNhQxJM79WioKyMiK7XSoULAXphH+ojIB+O9cNBqc0O9bYzW8EgSSWI5Az3I6gUxsNHv7m/jtB5atIjsMvwdoJIJ6549KHhM1reXcEsYinDGKRd27pz1HGM4rE1uoLPCW5FblauPrP+JH5N3HCzrbO2M8D09ak0aYyv5lyRuPQelNLfUnW2FqANrPuGRk547/AJf1ruFbnRpjaX9pa/TagpYSk52r1yMDII9qzqpNwIh3K5C8RlOe34/5g3iDWLqTVrYWUSKLeNUAXDKe24k+p70gv9SuLrWfrNQUtMrbZVdcBiOx9asd3JPBYz6VHZw3F5BtkF0HIBjIztwal0W9j+ntVvoiID+FlAOPfGfmimJ49Y+YpVP115OcRRdWVnqutpLpTQ2Nm4AJJ+1H6njt1qWwistV0yW3u9UK3O3KtNGHUqvQA9VPvmoNZtnn1ZzosH7uXc3l5AAx1PPtS+z+gu0itJEa3mdwPqFJJ57belEVuHAME5FBpcofiObKOya8gs/EWm+S6Jjcjld4OSG4Px8YqTQ7iW2abSr22hFtd7hHPcIdsZVSdytjJI46daBtL+Oz1ua1vYYdRiLCHfcR5O32PVe/SpbuK90nZMxjlsrgN9OsmZAccYweh75/nWgmEJ1NNVhk0y2trsanFIrNZvFGVfOcSDa2CDn1/KjdU1GPUJ4LXxLa3VtPaIGYCRYmddo2AE5Hr2/Oq/awi+1WzgN9cKoQCLgAxOTkge2e9Sx62jOY9TgjvDHujLyLlivICg9gDzUgziIdqGtzabfXemQXiX1g7CSObhS3cNkDg9iPmvNV1pLPUra6sLm6VJVHnxSscYAAOR3U/wAsUp1bT7fTJLV4roXPmIXcBCvlk9OSOaYW2v3TWcbxRQs1qCfvjHKgfcM9+PWo34Mie3+uW1vY3Ntp9tuhnh8qUugygznAI/hz2peLm2fR5ooLIeYCGLpGSyn3b0/OnSySQeF7yR7KJrCabkRvt8rPOBkZ/T1qbQLlZPNTSbKJLaKMPKszkshOOVOMnn9KnE7Ooi0nVNWtbIPbpI1rGMOB+Ejvmo9Hv5bGc3ES5idsuc42Emv2ozR2txdw3dl5Vw8gkzFJwoP3AY6EYPTtS6aOUBX8vyoJhlVyMAevFZWKHUgywmw+GvEBknj3kEMPxHvWg21/FOFKOoYjpnANfPWiajIYUjRsSIcA08v/ABZdwWyQAsjOQPMB6DuR70kPHZHwst2mo6vNpsjNKs8a3cR5GRzjnBpel/bMoYsnIzyazTVbd7TS7rVIrqeaznTbExfDK7cfcPnPIqtxXestGhSRypUFTuHT9asOIz7BkdiZ/9k="/>
          <p:cNvSpPr>
            <a:spLocks noChangeAspect="1" noChangeArrowheads="1"/>
          </p:cNvSpPr>
          <p:nvPr/>
        </p:nvSpPr>
        <p:spPr bwMode="auto">
          <a:xfrm>
            <a:off x="155575" y="-661988"/>
            <a:ext cx="2038350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8" name="Picture 10" descr="http://t1.gstatic.com/images?q=tbn:ANd9GcTdOe442ZqE9Fh0DIZaXSd_ysnwFf-BYi2aWfLeYtAUtSNHe9Q&amp;t=1&amp;usg=__03QNFYVjDrQjkIfp6Ne6S6ExhW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52400"/>
            <a:ext cx="1838792" cy="1219200"/>
          </a:xfrm>
          <a:prstGeom prst="rect">
            <a:avLst/>
          </a:prstGeom>
          <a:noFill/>
        </p:spPr>
      </p:pic>
      <p:pic>
        <p:nvPicPr>
          <p:cNvPr id="17420" name="Picture 12" descr="http://t1.gstatic.com/images?q=tbn:ANd9GcTdOe442ZqE9Fh0DIZaXSd_ysnwFf-BYi2aWfLeYtAUtSNHe9Q&amp;t=1&amp;usg=__03QNFYVjDrQjkIfp6Ne6S6ExhW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52400"/>
            <a:ext cx="1905000" cy="1263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cosmeticscop.com/images/antioxidant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3058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8208</TotalTime>
  <Words>2368</Words>
  <Application>Microsoft Office PowerPoint</Application>
  <PresentationFormat>On-screen Show (4:3)</PresentationFormat>
  <Paragraphs>458</Paragraphs>
  <Slides>45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Apex</vt:lpstr>
      <vt:lpstr>Ischemia Reperfusion Injury</vt:lpstr>
      <vt:lpstr>Definitions:</vt:lpstr>
      <vt:lpstr>History of IR research</vt:lpstr>
      <vt:lpstr>Common Syndromes</vt:lpstr>
      <vt:lpstr>Normal conditions</vt:lpstr>
      <vt:lpstr>Fine Balance</vt:lpstr>
      <vt:lpstr>0</vt:lpstr>
      <vt:lpstr>Antioxidants</vt:lpstr>
      <vt:lpstr>Slide 9</vt:lpstr>
      <vt:lpstr>Glutathione</vt:lpstr>
      <vt:lpstr>Slide 11</vt:lpstr>
      <vt:lpstr>Slide 12</vt:lpstr>
      <vt:lpstr>What are ROS?</vt:lpstr>
      <vt:lpstr>0</vt:lpstr>
      <vt:lpstr>Basic Mechanism of Damage </vt:lpstr>
      <vt:lpstr>Lipid peroxidation</vt:lpstr>
      <vt:lpstr>Ischemia Reperfusion        Cascade</vt:lpstr>
      <vt:lpstr>Intracellular Changes</vt:lpstr>
      <vt:lpstr>Dysregulated Ions</vt:lpstr>
      <vt:lpstr>Role of Calcium</vt:lpstr>
      <vt:lpstr>0</vt:lpstr>
      <vt:lpstr>Formation of ROS</vt:lpstr>
      <vt:lpstr>Haber-Weiss reaction</vt:lpstr>
      <vt:lpstr>Release of free iron</vt:lpstr>
      <vt:lpstr>0</vt:lpstr>
      <vt:lpstr>Inflammatory Overdrive</vt:lpstr>
      <vt:lpstr>Inflammatory Mediators</vt:lpstr>
      <vt:lpstr>Inflammatory Mediators</vt:lpstr>
      <vt:lpstr>Neutrophils induced Injury</vt:lpstr>
      <vt:lpstr>Neutrophils Adhesion</vt:lpstr>
      <vt:lpstr>2 Phases of Adhesion</vt:lpstr>
      <vt:lpstr>Slide 32</vt:lpstr>
      <vt:lpstr>Platelets</vt:lpstr>
      <vt:lpstr>Nitric Oxide</vt:lpstr>
      <vt:lpstr>Nitric Oxide</vt:lpstr>
      <vt:lpstr>Role of Complement</vt:lpstr>
      <vt:lpstr>Endothelial Cell Damage</vt:lpstr>
      <vt:lpstr>Impaired Vasodilation</vt:lpstr>
      <vt:lpstr>No Flow  Phenomenon</vt:lpstr>
      <vt:lpstr>Quick Review</vt:lpstr>
      <vt:lpstr>Molecular effects</vt:lpstr>
      <vt:lpstr>Subcellular Effects</vt:lpstr>
      <vt:lpstr>Cellular Effects</vt:lpstr>
      <vt:lpstr>Mediators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Kelly Blackstock</dc:creator>
  <cp:lastModifiedBy>Kelly Blackstock</cp:lastModifiedBy>
  <cp:revision>90</cp:revision>
  <dcterms:created xsi:type="dcterms:W3CDTF">2010-08-08T02:54:05Z</dcterms:created>
  <dcterms:modified xsi:type="dcterms:W3CDTF">2010-09-28T15:31:16Z</dcterms:modified>
</cp:coreProperties>
</file>