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55.xml" ContentType="application/vnd.openxmlformats-officedocument.presentationml.slide+xml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slides/slide2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70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2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317" r:id="rId12"/>
    <p:sldId id="266" r:id="rId13"/>
    <p:sldId id="267" r:id="rId14"/>
    <p:sldId id="270" r:id="rId15"/>
    <p:sldId id="268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5" r:id="rId29"/>
    <p:sldId id="282" r:id="rId30"/>
    <p:sldId id="283" r:id="rId31"/>
    <p:sldId id="284" r:id="rId32"/>
    <p:sldId id="286" r:id="rId33"/>
    <p:sldId id="288" r:id="rId34"/>
    <p:sldId id="287" r:id="rId35"/>
    <p:sldId id="289" r:id="rId36"/>
    <p:sldId id="290" r:id="rId37"/>
    <p:sldId id="291" r:id="rId38"/>
    <p:sldId id="292" r:id="rId39"/>
    <p:sldId id="297" r:id="rId40"/>
    <p:sldId id="293" r:id="rId41"/>
    <p:sldId id="294" r:id="rId42"/>
    <p:sldId id="295" r:id="rId43"/>
    <p:sldId id="314" r:id="rId44"/>
    <p:sldId id="315" r:id="rId45"/>
    <p:sldId id="318" r:id="rId46"/>
    <p:sldId id="316" r:id="rId47"/>
    <p:sldId id="296" r:id="rId48"/>
    <p:sldId id="312" r:id="rId49"/>
    <p:sldId id="319" r:id="rId50"/>
    <p:sldId id="313" r:id="rId51"/>
    <p:sldId id="301" r:id="rId52"/>
    <p:sldId id="298" r:id="rId53"/>
    <p:sldId id="299" r:id="rId54"/>
    <p:sldId id="300" r:id="rId55"/>
    <p:sldId id="302" r:id="rId56"/>
    <p:sldId id="303" r:id="rId57"/>
    <p:sldId id="311" r:id="rId58"/>
    <p:sldId id="304" r:id="rId59"/>
    <p:sldId id="305" r:id="rId60"/>
    <p:sldId id="306" r:id="rId61"/>
    <p:sldId id="307" r:id="rId62"/>
    <p:sldId id="308" r:id="rId63"/>
    <p:sldId id="309" r:id="rId64"/>
    <p:sldId id="310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slide" Target="slides/slide73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77" Type="http://schemas.openxmlformats.org/officeDocument/2006/relationships/viewProps" Target="viewProps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slide" Target="slides/slide70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slide" Target="slides/slide7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presProps" Target="presProps.xml"/><Relationship Id="rId79" Type="http://schemas.openxmlformats.org/officeDocument/2006/relationships/tableStyles" Target="tableStyles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78" Type="http://schemas.openxmlformats.org/officeDocument/2006/relationships/theme" Target="theme/theme1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fld id="{1D87F13D-9071-1540-BC48-8FD34ABBA737}" type="datetimeFigureOut">
              <a:rPr lang="en-US" smtClean="0"/>
              <a:pPr/>
              <a:t>2/1/11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fld id="{9F0939C7-4E1A-D44F-AAFA-0D580B22F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Nutrition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Parenteral</a:t>
            </a:r>
            <a:r>
              <a:rPr lang="en-US" dirty="0" smtClean="0"/>
              <a:t> nutrition and gut atrophy..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Parenteral</a:t>
            </a:r>
            <a:r>
              <a:rPr lang="en-US" dirty="0" smtClean="0"/>
              <a:t> nutrition: increases risk of complication and worsens outcome per humans studies</a:t>
            </a:r>
          </a:p>
          <a:p>
            <a:r>
              <a:rPr lang="en-US" dirty="0" smtClean="0"/>
              <a:t>Gut atrophy </a:t>
            </a:r>
          </a:p>
          <a:p>
            <a:pPr lvl="1"/>
            <a:r>
              <a:rPr lang="en-US" dirty="0" smtClean="0"/>
              <a:t>with bacterial translocation</a:t>
            </a:r>
          </a:p>
          <a:p>
            <a:pPr lvl="1"/>
            <a:r>
              <a:rPr lang="en-US" dirty="0" smtClean="0"/>
              <a:t> gut-associated sepsis</a:t>
            </a:r>
          </a:p>
          <a:p>
            <a:pPr lvl="1"/>
            <a:r>
              <a:rPr lang="en-US" dirty="0" smtClean="0"/>
              <a:t> can occur </a:t>
            </a:r>
            <a:r>
              <a:rPr lang="en-US" dirty="0" err="1" smtClean="0"/>
              <a:t>w</a:t>
            </a:r>
            <a:r>
              <a:rPr lang="en-US" dirty="0" smtClean="0"/>
              <a:t> PN administration</a:t>
            </a:r>
          </a:p>
          <a:p>
            <a:pPr lvl="1"/>
            <a:r>
              <a:rPr lang="en-US" dirty="0" smtClean="0"/>
              <a:t>occurs with deprivation of </a:t>
            </a:r>
            <a:r>
              <a:rPr lang="en-US" dirty="0" err="1" smtClean="0"/>
              <a:t>enteral</a:t>
            </a:r>
            <a:r>
              <a:rPr lang="en-US" dirty="0" smtClean="0"/>
              <a:t> nutrients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Enteral</a:t>
            </a:r>
            <a:r>
              <a:rPr lang="en-US" dirty="0" smtClean="0"/>
              <a:t> nutrition too soon?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</a:t>
            </a:r>
            <a:r>
              <a:rPr lang="en-US" dirty="0" err="1" smtClean="0"/>
              <a:t>enteral</a:t>
            </a:r>
            <a:r>
              <a:rPr lang="en-US" dirty="0" smtClean="0"/>
              <a:t> nutrition:</a:t>
            </a:r>
          </a:p>
          <a:p>
            <a:pPr lvl="1"/>
            <a:r>
              <a:rPr lang="en-US" dirty="0" err="1" smtClean="0"/>
              <a:t>parvoviral</a:t>
            </a:r>
            <a:r>
              <a:rPr lang="en-US" dirty="0" smtClean="0"/>
              <a:t> enteritis and hemorrhagic gastroenteritis</a:t>
            </a:r>
          </a:p>
          <a:p>
            <a:pPr lvl="1"/>
            <a:r>
              <a:rPr lang="en-US" dirty="0" smtClean="0"/>
              <a:t>well tolerated and produces little complications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Enteral</a:t>
            </a:r>
            <a:r>
              <a:rPr lang="en-US" dirty="0" smtClean="0"/>
              <a:t> nutrition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Calculate energy requirement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Calories necessary to maintain homeostasis while animal is at rest</a:t>
            </a:r>
          </a:p>
          <a:p>
            <a:r>
              <a:rPr lang="en-US" dirty="0" smtClean="0"/>
              <a:t>Multiply by a illness or activity factor</a:t>
            </a:r>
          </a:p>
          <a:p>
            <a:endParaRPr lang="en-US" dirty="0" smtClean="0"/>
          </a:p>
          <a:p>
            <a:r>
              <a:rPr lang="en-US" dirty="0" smtClean="0"/>
              <a:t>RER = 70   </a:t>
            </a:r>
            <a:r>
              <a:rPr lang="en-US" dirty="0" err="1" smtClean="0"/>
              <a:t>x</a:t>
            </a:r>
            <a:r>
              <a:rPr lang="en-US" dirty="0" smtClean="0"/>
              <a:t> BW </a:t>
            </a:r>
            <a:r>
              <a:rPr lang="en-US" baseline="30000" dirty="0" smtClean="0"/>
              <a:t>0.75</a:t>
            </a:r>
          </a:p>
          <a:p>
            <a:endParaRPr lang="en-US" baseline="30000" dirty="0" smtClean="0"/>
          </a:p>
          <a:p>
            <a:r>
              <a:rPr lang="en-US" dirty="0" smtClean="0"/>
              <a:t>In critical illness, no longer recommending to use a illness factor</a:t>
            </a:r>
          </a:p>
          <a:p>
            <a:endParaRPr lang="en-US" baseline="30000" dirty="0" smtClean="0"/>
          </a:p>
          <a:p>
            <a:endParaRPr lang="en-US" baseline="30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types of diet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Polymeric diets: intact macronutrients (protein fat carbohydrates) normal or near normal GI tract</a:t>
            </a:r>
          </a:p>
          <a:p>
            <a:r>
              <a:rPr lang="en-US" dirty="0" smtClean="0"/>
              <a:t>Defined formula diets: modified to accommodate disease associated </a:t>
            </a:r>
            <a:r>
              <a:rPr lang="en-US" dirty="0" err="1" smtClean="0"/>
              <a:t>liitation</a:t>
            </a:r>
            <a:r>
              <a:rPr lang="en-US" dirty="0" smtClean="0"/>
              <a:t> of nutrient intake. </a:t>
            </a:r>
          </a:p>
          <a:p>
            <a:r>
              <a:rPr lang="en-US" dirty="0" smtClean="0"/>
              <a:t>Feeding modules: concentrated one form of nutrient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17-22% of the </a:t>
            </a:r>
            <a:r>
              <a:rPr lang="en-US" dirty="0" err="1" smtClean="0"/>
              <a:t>kcals</a:t>
            </a:r>
            <a:r>
              <a:rPr lang="en-US" dirty="0" smtClean="0"/>
              <a:t> has to be delivered as proteins</a:t>
            </a:r>
          </a:p>
          <a:p>
            <a:endParaRPr lang="en-US" dirty="0" smtClean="0"/>
          </a:p>
          <a:p>
            <a:r>
              <a:rPr lang="en-US" dirty="0" smtClean="0"/>
              <a:t>Commercial diets: Low quality proteins and low digestibility</a:t>
            </a:r>
          </a:p>
          <a:p>
            <a:pPr lvl="1"/>
            <a:r>
              <a:rPr lang="en-US" dirty="0" smtClean="0"/>
              <a:t>Give 25-40% of </a:t>
            </a:r>
            <a:r>
              <a:rPr lang="en-US" dirty="0" err="1" smtClean="0"/>
              <a:t>Kcals</a:t>
            </a:r>
            <a:r>
              <a:rPr lang="en-US" dirty="0" smtClean="0"/>
              <a:t> as proteins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</a:p>
          <a:p>
            <a:pPr lvl="1"/>
            <a:r>
              <a:rPr lang="en-US" dirty="0" smtClean="0"/>
              <a:t>essentials fatty acids</a:t>
            </a:r>
          </a:p>
          <a:p>
            <a:r>
              <a:rPr lang="en-US" dirty="0" smtClean="0"/>
              <a:t>Minerals</a:t>
            </a:r>
          </a:p>
          <a:p>
            <a:endParaRPr lang="en-US" dirty="0" smtClean="0"/>
          </a:p>
          <a:p>
            <a:r>
              <a:rPr lang="en-US" dirty="0" smtClean="0"/>
              <a:t>Vitamins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Syringue</a:t>
            </a:r>
            <a:r>
              <a:rPr lang="en-US" dirty="0" smtClean="0"/>
              <a:t> feeding</a:t>
            </a:r>
          </a:p>
          <a:p>
            <a:r>
              <a:rPr lang="en-US" dirty="0" err="1" smtClean="0"/>
              <a:t>Nasogastric</a:t>
            </a:r>
            <a:r>
              <a:rPr lang="en-US" dirty="0" smtClean="0"/>
              <a:t> intubation</a:t>
            </a:r>
          </a:p>
          <a:p>
            <a:r>
              <a:rPr lang="en-US" dirty="0" err="1" smtClean="0"/>
              <a:t>Esophagostomy</a:t>
            </a:r>
            <a:r>
              <a:rPr lang="en-US" dirty="0" smtClean="0"/>
              <a:t> tube</a:t>
            </a:r>
          </a:p>
          <a:p>
            <a:r>
              <a:rPr lang="en-US" dirty="0" err="1" smtClean="0"/>
              <a:t>Gastrotomy</a:t>
            </a:r>
            <a:r>
              <a:rPr lang="en-US" dirty="0" smtClean="0"/>
              <a:t> tube</a:t>
            </a:r>
          </a:p>
          <a:p>
            <a:pPr lvl="1"/>
            <a:r>
              <a:rPr lang="en-US" dirty="0" smtClean="0"/>
              <a:t>Surgically placed</a:t>
            </a:r>
          </a:p>
          <a:p>
            <a:pPr lvl="1"/>
            <a:r>
              <a:rPr lang="en-US" dirty="0" smtClean="0"/>
              <a:t>Endoscopic </a:t>
            </a:r>
            <a:r>
              <a:rPr lang="en-US" dirty="0" err="1" smtClean="0"/>
              <a:t>percutaneous</a:t>
            </a:r>
            <a:r>
              <a:rPr lang="en-US" dirty="0" smtClean="0"/>
              <a:t> placement</a:t>
            </a:r>
          </a:p>
          <a:p>
            <a:pPr lvl="1"/>
            <a:r>
              <a:rPr lang="en-US" dirty="0" smtClean="0"/>
              <a:t>Blinded </a:t>
            </a:r>
            <a:r>
              <a:rPr lang="en-US" dirty="0" err="1" smtClean="0"/>
              <a:t>percutaneous</a:t>
            </a:r>
            <a:r>
              <a:rPr lang="en-US" dirty="0" smtClean="0"/>
              <a:t> placement</a:t>
            </a:r>
          </a:p>
          <a:p>
            <a:r>
              <a:rPr lang="en-US" dirty="0" err="1" smtClean="0"/>
              <a:t>Enterostomy</a:t>
            </a:r>
            <a:r>
              <a:rPr lang="en-US" dirty="0" smtClean="0"/>
              <a:t> tube placement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Seringue</a:t>
            </a:r>
            <a:r>
              <a:rPr lang="en-US" dirty="0" smtClean="0"/>
              <a:t> feeding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cause learned aversion</a:t>
            </a:r>
          </a:p>
          <a:p>
            <a:endParaRPr lang="en-US" dirty="0" smtClean="0"/>
          </a:p>
          <a:p>
            <a:r>
              <a:rPr lang="en-US" dirty="0" smtClean="0"/>
              <a:t>Liquid diet</a:t>
            </a:r>
          </a:p>
          <a:p>
            <a:endParaRPr lang="en-US" dirty="0" smtClean="0"/>
          </a:p>
          <a:p>
            <a:r>
              <a:rPr lang="en-US" dirty="0" smtClean="0"/>
              <a:t>Risk of aspiration pneumonia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Esophagostomy</a:t>
            </a:r>
            <a:r>
              <a:rPr lang="en-US" dirty="0" smtClean="0"/>
              <a:t>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Indications:</a:t>
            </a:r>
          </a:p>
          <a:p>
            <a:pPr lvl="1"/>
            <a:r>
              <a:rPr lang="en-US" dirty="0" smtClean="0"/>
              <a:t>by pass oral cavity or </a:t>
            </a:r>
            <a:r>
              <a:rPr lang="en-US" dirty="0" err="1" smtClean="0"/>
              <a:t>oropharynx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dysphagia</a:t>
            </a:r>
            <a:endParaRPr lang="en-US" dirty="0" smtClean="0"/>
          </a:p>
          <a:p>
            <a:pPr lvl="1"/>
            <a:r>
              <a:rPr lang="en-US" dirty="0" smtClean="0"/>
              <a:t> infection</a:t>
            </a:r>
          </a:p>
          <a:p>
            <a:pPr lvl="1"/>
            <a:r>
              <a:rPr lang="en-US" dirty="0" smtClean="0"/>
              <a:t> inflammation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neoplasia</a:t>
            </a:r>
            <a:endParaRPr lang="en-US" dirty="0" smtClean="0"/>
          </a:p>
          <a:p>
            <a:pPr lvl="1"/>
            <a:r>
              <a:rPr lang="en-US" dirty="0" smtClean="0"/>
              <a:t> fracture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oronasal</a:t>
            </a:r>
            <a:r>
              <a:rPr lang="en-US" dirty="0" smtClean="0"/>
              <a:t> fistula</a:t>
            </a:r>
          </a:p>
          <a:p>
            <a:pPr lvl="1"/>
            <a:r>
              <a:rPr lang="en-US" dirty="0" smtClean="0"/>
              <a:t>surgical procedure</a:t>
            </a:r>
          </a:p>
          <a:p>
            <a:pPr lvl="1"/>
            <a:r>
              <a:rPr lang="en-US" dirty="0" smtClean="0"/>
              <a:t> trauma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0" y="3429000"/>
            <a:ext cx="2540000" cy="165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Physiology</a:t>
            </a:r>
          </a:p>
          <a:p>
            <a:r>
              <a:rPr lang="en-US" dirty="0" smtClean="0"/>
              <a:t>Pathophysiology of inadequate calorie intake</a:t>
            </a:r>
          </a:p>
          <a:p>
            <a:r>
              <a:rPr lang="en-US" dirty="0" err="1" smtClean="0"/>
              <a:t>Enteral</a:t>
            </a:r>
            <a:r>
              <a:rPr lang="en-US" dirty="0" smtClean="0"/>
              <a:t> feeding</a:t>
            </a:r>
          </a:p>
          <a:p>
            <a:r>
              <a:rPr lang="en-US" dirty="0" smtClean="0"/>
              <a:t>Total </a:t>
            </a:r>
            <a:r>
              <a:rPr lang="en-US" dirty="0" err="1" smtClean="0"/>
              <a:t>parenteral</a:t>
            </a:r>
            <a:r>
              <a:rPr lang="en-US" dirty="0" smtClean="0"/>
              <a:t> nutrition</a:t>
            </a:r>
          </a:p>
          <a:p>
            <a:r>
              <a:rPr lang="en-US" dirty="0" smtClean="0"/>
              <a:t>Partial </a:t>
            </a:r>
            <a:r>
              <a:rPr lang="en-US" dirty="0" err="1" smtClean="0"/>
              <a:t>parenteral</a:t>
            </a:r>
            <a:r>
              <a:rPr lang="en-US" dirty="0" smtClean="0"/>
              <a:t> nutrition</a:t>
            </a:r>
          </a:p>
          <a:p>
            <a:endParaRPr lang="en-US" dirty="0" smtClean="0"/>
          </a:p>
          <a:p>
            <a:r>
              <a:rPr lang="en-US" dirty="0" smtClean="0"/>
              <a:t>Nutrition in sepsis</a:t>
            </a:r>
          </a:p>
          <a:p>
            <a:r>
              <a:rPr lang="en-US" dirty="0" err="1" smtClean="0"/>
              <a:t>Litterature</a:t>
            </a:r>
            <a:r>
              <a:rPr lang="en-US" dirty="0" smtClean="0"/>
              <a:t> review canine and feline patients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Esophagostomy</a:t>
            </a:r>
            <a:r>
              <a:rPr lang="en-US" dirty="0" smtClean="0"/>
              <a:t> tube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Complications</a:t>
            </a:r>
          </a:p>
          <a:p>
            <a:pPr lvl="1"/>
            <a:r>
              <a:rPr lang="en-US" dirty="0" smtClean="0"/>
              <a:t>Local infection,  swelling </a:t>
            </a:r>
            <a:r>
              <a:rPr lang="en-US" dirty="0" err="1" smtClean="0"/>
              <a:t>cellulitis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Coughing</a:t>
            </a:r>
          </a:p>
          <a:p>
            <a:pPr lvl="1"/>
            <a:r>
              <a:rPr lang="en-US" dirty="0" err="1" smtClean="0"/>
              <a:t>Gastroesophageal</a:t>
            </a:r>
            <a:r>
              <a:rPr lang="en-US" dirty="0" smtClean="0"/>
              <a:t> reflux</a:t>
            </a:r>
          </a:p>
          <a:p>
            <a:pPr lvl="1"/>
            <a:r>
              <a:rPr lang="en-US" dirty="0" smtClean="0"/>
              <a:t> Vomiting and aspiration </a:t>
            </a:r>
          </a:p>
          <a:p>
            <a:pPr lvl="1"/>
            <a:r>
              <a:rPr lang="en-US" dirty="0" smtClean="0"/>
              <a:t>Esophageal erosion </a:t>
            </a:r>
          </a:p>
          <a:p>
            <a:pPr lvl="1"/>
            <a:r>
              <a:rPr lang="en-US" dirty="0" err="1" smtClean="0"/>
              <a:t>Esophagitis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Premature displacement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Esophagostomy</a:t>
            </a:r>
            <a:r>
              <a:rPr lang="en-US" dirty="0" smtClean="0"/>
              <a:t>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Pros:</a:t>
            </a:r>
          </a:p>
          <a:p>
            <a:pPr lvl="1"/>
            <a:r>
              <a:rPr lang="en-US" dirty="0" smtClean="0"/>
              <a:t>Inexpensive</a:t>
            </a:r>
          </a:p>
          <a:p>
            <a:pPr lvl="1"/>
            <a:r>
              <a:rPr lang="en-US" dirty="0" smtClean="0"/>
              <a:t>Easy</a:t>
            </a:r>
          </a:p>
          <a:p>
            <a:pPr lvl="1"/>
            <a:r>
              <a:rPr lang="en-US" dirty="0" smtClean="0"/>
              <a:t>Quick learning curve</a:t>
            </a:r>
          </a:p>
          <a:p>
            <a:pPr lvl="1"/>
            <a:r>
              <a:rPr lang="en-US" dirty="0" smtClean="0"/>
              <a:t>No need for specialized equipment</a:t>
            </a:r>
          </a:p>
          <a:p>
            <a:pPr lvl="1"/>
            <a:r>
              <a:rPr lang="en-US" dirty="0" smtClean="0"/>
              <a:t>Maintained for weeks to months</a:t>
            </a:r>
          </a:p>
          <a:p>
            <a:pPr lvl="1"/>
            <a:r>
              <a:rPr lang="en-US" dirty="0" smtClean="0"/>
              <a:t>Easy to use by the owners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Gastrotomy</a:t>
            </a:r>
            <a:r>
              <a:rPr lang="en-US" dirty="0" smtClean="0"/>
              <a:t>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Placement</a:t>
            </a:r>
          </a:p>
          <a:p>
            <a:pPr lvl="1"/>
            <a:r>
              <a:rPr lang="en-US" dirty="0" smtClean="0"/>
              <a:t>Surgical</a:t>
            </a:r>
          </a:p>
          <a:p>
            <a:pPr lvl="1"/>
            <a:r>
              <a:rPr lang="en-US" dirty="0" err="1" smtClean="0"/>
              <a:t>Percutaneous</a:t>
            </a:r>
            <a:r>
              <a:rPr lang="en-US" dirty="0" smtClean="0"/>
              <a:t> endoscopic guidance</a:t>
            </a:r>
          </a:p>
          <a:p>
            <a:pPr lvl="1"/>
            <a:r>
              <a:rPr lang="en-US" dirty="0" smtClean="0"/>
              <a:t>Blinded </a:t>
            </a:r>
            <a:r>
              <a:rPr lang="en-US" dirty="0" err="1" smtClean="0"/>
              <a:t>percutaneous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920" y="3936090"/>
            <a:ext cx="4348080" cy="292191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Gastrotomy</a:t>
            </a:r>
            <a:r>
              <a:rPr lang="en-US" dirty="0" smtClean="0"/>
              <a:t> tubes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Indications:</a:t>
            </a:r>
          </a:p>
          <a:p>
            <a:pPr lvl="1"/>
            <a:r>
              <a:rPr lang="en-US" dirty="0" smtClean="0"/>
              <a:t>Comatose</a:t>
            </a:r>
          </a:p>
          <a:p>
            <a:pPr lvl="1"/>
            <a:r>
              <a:rPr lang="en-US" dirty="0" smtClean="0"/>
              <a:t>Bypass oral cavity larynx, or  esophagus as result neurologic, neuromuscular disease</a:t>
            </a:r>
          </a:p>
          <a:p>
            <a:pPr lvl="1"/>
            <a:r>
              <a:rPr lang="en-US" dirty="0" err="1" smtClean="0"/>
              <a:t>Dysphagia</a:t>
            </a:r>
            <a:endParaRPr lang="en-US" dirty="0" smtClean="0"/>
          </a:p>
          <a:p>
            <a:pPr lvl="1"/>
            <a:r>
              <a:rPr lang="en-US" dirty="0" smtClean="0"/>
              <a:t>Stricture</a:t>
            </a:r>
          </a:p>
          <a:p>
            <a:pPr lvl="1"/>
            <a:r>
              <a:rPr lang="en-US" dirty="0" err="1" smtClean="0"/>
              <a:t>Neoplasia</a:t>
            </a:r>
            <a:endParaRPr lang="en-US" dirty="0" smtClean="0"/>
          </a:p>
          <a:p>
            <a:pPr lvl="1"/>
            <a:r>
              <a:rPr lang="en-US" dirty="0" smtClean="0"/>
              <a:t>Inflammation</a:t>
            </a:r>
          </a:p>
          <a:p>
            <a:pPr lvl="1"/>
            <a:r>
              <a:rPr lang="en-US" dirty="0" smtClean="0"/>
              <a:t>After surgical procedures head and neck.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Gastrotomy</a:t>
            </a:r>
            <a:r>
              <a:rPr lang="en-US" dirty="0" smtClean="0"/>
              <a:t> tube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remain in place for a minimal of 5-7 days preferably 4 days to allow firm adhesion or a stoma tract to form. </a:t>
            </a:r>
          </a:p>
          <a:p>
            <a:endParaRPr lang="en-US" dirty="0" smtClean="0"/>
          </a:p>
          <a:p>
            <a:r>
              <a:rPr lang="en-US" dirty="0" smtClean="0"/>
              <a:t>Large board mushroom tipped </a:t>
            </a:r>
            <a:r>
              <a:rPr lang="en-US" dirty="0" err="1" smtClean="0"/>
              <a:t>Pezzer</a:t>
            </a:r>
            <a:r>
              <a:rPr lang="en-US" dirty="0" smtClean="0"/>
              <a:t> catheter </a:t>
            </a:r>
          </a:p>
          <a:p>
            <a:endParaRPr lang="en-US" dirty="0" smtClean="0"/>
          </a:p>
          <a:p>
            <a:r>
              <a:rPr lang="en-US" dirty="0" smtClean="0"/>
              <a:t>Long term: low profile tip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Gastrotomy</a:t>
            </a:r>
            <a:r>
              <a:rPr lang="en-US" dirty="0" smtClean="0"/>
              <a:t> tube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Complications:</a:t>
            </a:r>
          </a:p>
          <a:p>
            <a:pPr lvl="1"/>
            <a:r>
              <a:rPr lang="en-US" dirty="0" smtClean="0"/>
              <a:t> Leakage around the side</a:t>
            </a:r>
          </a:p>
          <a:p>
            <a:pPr lvl="1"/>
            <a:r>
              <a:rPr lang="en-US" dirty="0" smtClean="0"/>
              <a:t> Peritonitis </a:t>
            </a:r>
          </a:p>
          <a:p>
            <a:pPr lvl="1"/>
            <a:r>
              <a:rPr lang="en-US" dirty="0" smtClean="0"/>
              <a:t>Necrotizing fasciitis</a:t>
            </a:r>
          </a:p>
          <a:p>
            <a:pPr lvl="1"/>
            <a:r>
              <a:rPr lang="en-US" dirty="0" smtClean="0"/>
              <a:t>Sub </a:t>
            </a:r>
            <a:r>
              <a:rPr lang="en-US" dirty="0" err="1" smtClean="0"/>
              <a:t>cutaneous</a:t>
            </a:r>
            <a:r>
              <a:rPr lang="en-US" dirty="0" smtClean="0"/>
              <a:t> </a:t>
            </a:r>
            <a:r>
              <a:rPr lang="en-US" dirty="0" err="1" smtClean="0"/>
              <a:t>abscessation</a:t>
            </a:r>
            <a:endParaRPr lang="en-US" dirty="0" smtClean="0"/>
          </a:p>
          <a:p>
            <a:pPr lvl="1"/>
            <a:r>
              <a:rPr lang="en-US" dirty="0" smtClean="0"/>
              <a:t>If tube is secured to tightly: ischemia </a:t>
            </a:r>
          </a:p>
          <a:p>
            <a:pPr lvl="1"/>
            <a:r>
              <a:rPr lang="en-US" dirty="0" smtClean="0"/>
              <a:t>Vomiting</a:t>
            </a:r>
          </a:p>
          <a:p>
            <a:pPr lvl="1"/>
            <a:r>
              <a:rPr lang="en-US" dirty="0" smtClean="0"/>
              <a:t>Regurgitation </a:t>
            </a:r>
          </a:p>
          <a:p>
            <a:pPr lvl="1"/>
            <a:r>
              <a:rPr lang="en-US" dirty="0" err="1" smtClean="0"/>
              <a:t>Gastroesophageal</a:t>
            </a:r>
            <a:r>
              <a:rPr lang="en-US" dirty="0" smtClean="0"/>
              <a:t> reflux</a:t>
            </a:r>
          </a:p>
          <a:p>
            <a:pPr lvl="1"/>
            <a:r>
              <a:rPr lang="en-US" dirty="0" smtClean="0"/>
              <a:t> Aspiration pneumonia.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Gastrotomy</a:t>
            </a:r>
            <a:r>
              <a:rPr lang="en-US" dirty="0" smtClean="0"/>
              <a:t> tube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feeding volumes: 5-10 ml/kg / feeding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Should aspirate prior to feeding. If &gt; ½ recovered: skip the feeding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Enterostomy</a:t>
            </a:r>
            <a:r>
              <a:rPr lang="en-US" dirty="0" smtClean="0"/>
              <a:t>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Indications:</a:t>
            </a:r>
          </a:p>
          <a:p>
            <a:pPr lvl="1"/>
            <a:r>
              <a:rPr lang="en-US" dirty="0" smtClean="0"/>
              <a:t>Pancreatitis</a:t>
            </a:r>
          </a:p>
          <a:p>
            <a:pPr lvl="1"/>
            <a:r>
              <a:rPr lang="en-US" dirty="0" smtClean="0"/>
              <a:t>Pancreatic surgery</a:t>
            </a:r>
          </a:p>
          <a:p>
            <a:pPr lvl="1"/>
            <a:r>
              <a:rPr lang="en-US" dirty="0" err="1" smtClean="0"/>
              <a:t>Hepatobiliary</a:t>
            </a:r>
            <a:r>
              <a:rPr lang="en-US" dirty="0" smtClean="0"/>
              <a:t> surgery</a:t>
            </a:r>
          </a:p>
          <a:p>
            <a:pPr lvl="1"/>
            <a:r>
              <a:rPr lang="en-US" dirty="0" smtClean="0"/>
              <a:t>Proximal gastrointestinal obstruction</a:t>
            </a:r>
          </a:p>
          <a:p>
            <a:pPr lvl="1"/>
            <a:r>
              <a:rPr lang="en-US" dirty="0" err="1" smtClean="0"/>
              <a:t>Neoplasia</a:t>
            </a:r>
            <a:endParaRPr lang="en-US" dirty="0" smtClean="0"/>
          </a:p>
          <a:p>
            <a:pPr lvl="1"/>
            <a:r>
              <a:rPr lang="en-US" dirty="0" smtClean="0"/>
              <a:t>Extensive gastrointestinal surgery.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Enterostomy</a:t>
            </a:r>
            <a:r>
              <a:rPr lang="en-US" dirty="0" smtClean="0"/>
              <a:t> tube 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Contraindication</a:t>
            </a:r>
          </a:p>
          <a:p>
            <a:pPr lvl="1"/>
            <a:r>
              <a:rPr lang="en-US" dirty="0" smtClean="0"/>
              <a:t>Uncontrollable vomiting</a:t>
            </a:r>
          </a:p>
          <a:p>
            <a:pPr lvl="1"/>
            <a:r>
              <a:rPr lang="en-US" dirty="0" smtClean="0"/>
              <a:t> Diarrhea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Adynamic</a:t>
            </a:r>
            <a:r>
              <a:rPr lang="en-US" dirty="0" smtClean="0"/>
              <a:t> </a:t>
            </a:r>
            <a:r>
              <a:rPr lang="en-US" dirty="0" err="1" smtClean="0"/>
              <a:t>ileus</a:t>
            </a:r>
            <a:r>
              <a:rPr lang="en-US" dirty="0" smtClean="0"/>
              <a:t> small intestinal obstruction</a:t>
            </a:r>
          </a:p>
          <a:p>
            <a:pPr lvl="1"/>
            <a:r>
              <a:rPr lang="en-US" dirty="0" smtClean="0"/>
              <a:t> Severe mucosal disease cannot guard their airway.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Enterostomy</a:t>
            </a:r>
            <a:r>
              <a:rPr lang="en-US" dirty="0" smtClean="0"/>
              <a:t>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5 </a:t>
            </a:r>
            <a:r>
              <a:rPr lang="en-US" dirty="0" err="1" smtClean="0"/>
              <a:t>fr</a:t>
            </a:r>
            <a:r>
              <a:rPr lang="en-US" dirty="0" smtClean="0"/>
              <a:t> or 8 </a:t>
            </a:r>
            <a:r>
              <a:rPr lang="en-US" dirty="0" err="1" smtClean="0"/>
              <a:t>fr</a:t>
            </a:r>
            <a:r>
              <a:rPr lang="en-US" dirty="0" smtClean="0"/>
              <a:t> red rubber catheter. </a:t>
            </a:r>
          </a:p>
          <a:p>
            <a:r>
              <a:rPr lang="en-US" dirty="0" smtClean="0"/>
              <a:t>Essential point:</a:t>
            </a:r>
          </a:p>
          <a:p>
            <a:pPr lvl="1"/>
            <a:r>
              <a:rPr lang="en-US" dirty="0" smtClean="0"/>
              <a:t> Need to be passed through the right body wall and enter </a:t>
            </a:r>
            <a:r>
              <a:rPr lang="en-US" b="1" dirty="0" smtClean="0">
                <a:solidFill>
                  <a:srgbClr val="FF0000"/>
                </a:solidFill>
              </a:rPr>
              <a:t>the small intestine at the level of the descending duodenum or the proximal loop of jejunum</a:t>
            </a:r>
            <a:r>
              <a:rPr lang="en-US" dirty="0" smtClean="0"/>
              <a:t> to maximize surface absorption.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Enterostomy</a:t>
            </a:r>
            <a:r>
              <a:rPr lang="en-US" dirty="0" smtClean="0"/>
              <a:t>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Complications:</a:t>
            </a:r>
          </a:p>
          <a:p>
            <a:pPr lvl="1"/>
            <a:r>
              <a:rPr lang="en-US" dirty="0" smtClean="0"/>
              <a:t>Hemorrhage </a:t>
            </a:r>
          </a:p>
          <a:p>
            <a:pPr lvl="1"/>
            <a:r>
              <a:rPr lang="en-US" dirty="0" err="1" smtClean="0"/>
              <a:t>Cellulitis</a:t>
            </a:r>
            <a:endParaRPr lang="en-US" dirty="0" smtClean="0"/>
          </a:p>
          <a:p>
            <a:pPr lvl="1"/>
            <a:r>
              <a:rPr lang="en-US" dirty="0" smtClean="0"/>
              <a:t>Infection</a:t>
            </a:r>
          </a:p>
          <a:p>
            <a:pPr lvl="1"/>
            <a:r>
              <a:rPr lang="en-US" dirty="0" smtClean="0"/>
              <a:t>Leakage around the catheter site into the peritoneal cavity</a:t>
            </a:r>
          </a:p>
          <a:p>
            <a:pPr lvl="1"/>
            <a:r>
              <a:rPr lang="en-US" dirty="0" smtClean="0"/>
              <a:t>Premature tube displacement</a:t>
            </a:r>
          </a:p>
          <a:p>
            <a:pPr lvl="1"/>
            <a:r>
              <a:rPr lang="en-US" dirty="0" smtClean="0"/>
              <a:t>Colic </a:t>
            </a:r>
          </a:p>
          <a:p>
            <a:pPr lvl="1"/>
            <a:r>
              <a:rPr lang="en-US" dirty="0" smtClean="0"/>
              <a:t>Diarrhea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from </a:t>
            </a:r>
            <a:r>
              <a:rPr lang="en-US" dirty="0" err="1" smtClean="0"/>
              <a:t>enteral</a:t>
            </a:r>
            <a:r>
              <a:rPr lang="en-US" dirty="0" smtClean="0"/>
              <a:t> feeding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Clogged tube</a:t>
            </a:r>
          </a:p>
          <a:p>
            <a:r>
              <a:rPr lang="en-US" dirty="0" smtClean="0"/>
              <a:t> Rapid administration of high osmotic substances to the GI tract -&gt; cramps and vomiting </a:t>
            </a:r>
          </a:p>
          <a:p>
            <a:pPr lvl="1"/>
            <a:r>
              <a:rPr lang="en-US" dirty="0" smtClean="0"/>
              <a:t>Adding fiber rich diet or reducing the feeding rate</a:t>
            </a:r>
          </a:p>
          <a:p>
            <a:r>
              <a:rPr lang="en-US" dirty="0" smtClean="0"/>
              <a:t>Cold feeding - &gt; Diarrhea?.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 absorption of high carbohydrate solutions</a:t>
            </a:r>
          </a:p>
          <a:p>
            <a:pPr lvl="1"/>
            <a:r>
              <a:rPr lang="en-US" dirty="0" smtClean="0"/>
              <a:t>Hyperglycemia</a:t>
            </a:r>
          </a:p>
          <a:p>
            <a:pPr lvl="1"/>
            <a:r>
              <a:rPr lang="en-US" dirty="0" smtClean="0"/>
              <a:t>Osmotic </a:t>
            </a:r>
            <a:r>
              <a:rPr lang="en-US" dirty="0" err="1" smtClean="0"/>
              <a:t>diuresis</a:t>
            </a:r>
            <a:endParaRPr lang="en-US" dirty="0" smtClean="0"/>
          </a:p>
          <a:p>
            <a:pPr lvl="1"/>
            <a:r>
              <a:rPr lang="en-US" dirty="0" smtClean="0"/>
              <a:t>Ultimately non </a:t>
            </a:r>
            <a:r>
              <a:rPr lang="en-US" dirty="0" err="1" smtClean="0"/>
              <a:t>ketotic</a:t>
            </a:r>
            <a:r>
              <a:rPr lang="en-US" dirty="0" smtClean="0"/>
              <a:t> </a:t>
            </a:r>
            <a:r>
              <a:rPr lang="en-US" dirty="0" err="1" smtClean="0"/>
              <a:t>hyperosmolar</a:t>
            </a:r>
            <a:r>
              <a:rPr lang="en-US" dirty="0" smtClean="0"/>
              <a:t> coma.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Fat </a:t>
            </a:r>
            <a:r>
              <a:rPr lang="en-US" dirty="0" err="1" smtClean="0"/>
              <a:t>malabsorption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Pancreatic disease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Biliary</a:t>
            </a:r>
            <a:r>
              <a:rPr lang="en-US" dirty="0" smtClean="0"/>
              <a:t> obstruction</a:t>
            </a:r>
          </a:p>
          <a:p>
            <a:pPr lvl="2"/>
            <a:r>
              <a:rPr lang="en-US" dirty="0" smtClean="0"/>
              <a:t>Ileitis</a:t>
            </a:r>
          </a:p>
          <a:p>
            <a:pPr lvl="2"/>
            <a:r>
              <a:rPr lang="en-US" dirty="0" smtClean="0"/>
              <a:t>Bacterial overgrowth</a:t>
            </a:r>
          </a:p>
          <a:p>
            <a:pPr lvl="2"/>
            <a:r>
              <a:rPr lang="en-US" dirty="0" smtClean="0"/>
              <a:t>Gastric surgery</a:t>
            </a:r>
          </a:p>
          <a:p>
            <a:pPr lvl="2"/>
            <a:r>
              <a:rPr lang="en-US" dirty="0" smtClean="0"/>
              <a:t>Intestinal resection	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Diarrhea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Antibiotics rather than the liquid tube diet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Penicillins</a:t>
            </a:r>
            <a:r>
              <a:rPr lang="en-US" dirty="0" smtClean="0"/>
              <a:t>, </a:t>
            </a:r>
            <a:r>
              <a:rPr lang="en-US" dirty="0" err="1" smtClean="0"/>
              <a:t>aminoglycosides</a:t>
            </a:r>
            <a:r>
              <a:rPr lang="en-US" dirty="0" smtClean="0"/>
              <a:t>, </a:t>
            </a:r>
            <a:r>
              <a:rPr lang="en-US" dirty="0" err="1" smtClean="0"/>
              <a:t>cephalosporins</a:t>
            </a:r>
            <a:r>
              <a:rPr lang="en-US" dirty="0" smtClean="0"/>
              <a:t>, </a:t>
            </a:r>
            <a:r>
              <a:rPr lang="en-US" dirty="0" err="1" smtClean="0"/>
              <a:t>chloramphenicol</a:t>
            </a:r>
            <a:r>
              <a:rPr lang="en-US" dirty="0" smtClean="0"/>
              <a:t>, </a:t>
            </a:r>
            <a:r>
              <a:rPr lang="en-US" dirty="0" err="1" smtClean="0"/>
              <a:t>clindamycin</a:t>
            </a:r>
            <a:r>
              <a:rPr lang="en-US" dirty="0" smtClean="0"/>
              <a:t>, </a:t>
            </a:r>
            <a:r>
              <a:rPr lang="en-US" dirty="0" err="1" smtClean="0"/>
              <a:t>aminopylline</a:t>
            </a:r>
            <a:endParaRPr lang="en-US" dirty="0" smtClean="0"/>
          </a:p>
          <a:p>
            <a:r>
              <a:rPr lang="en-US" dirty="0" smtClean="0"/>
              <a:t>Other drugs: </a:t>
            </a:r>
          </a:p>
          <a:p>
            <a:pPr lvl="1"/>
            <a:r>
              <a:rPr lang="en-US" dirty="0" err="1" smtClean="0"/>
              <a:t>cimetidine</a:t>
            </a:r>
            <a:r>
              <a:rPr lang="en-US" dirty="0" smtClean="0"/>
              <a:t>, potassium chloride, </a:t>
            </a:r>
            <a:r>
              <a:rPr lang="en-US" dirty="0" err="1" smtClean="0"/>
              <a:t>digoxin</a:t>
            </a:r>
            <a:r>
              <a:rPr lang="en-US" dirty="0" smtClean="0"/>
              <a:t>, magnesium containing </a:t>
            </a:r>
            <a:r>
              <a:rPr lang="en-US" dirty="0" err="1" smtClean="0"/>
              <a:t>antiacids</a:t>
            </a:r>
            <a:r>
              <a:rPr lang="en-US" dirty="0" smtClean="0"/>
              <a:t>, </a:t>
            </a:r>
            <a:r>
              <a:rPr lang="en-US" dirty="0" err="1" smtClean="0"/>
              <a:t>theophylline</a:t>
            </a:r>
            <a:r>
              <a:rPr lang="en-US" dirty="0" smtClean="0"/>
              <a:t>, codeine, acetaminophen </a:t>
            </a:r>
            <a:r>
              <a:rPr lang="en-US" dirty="0" err="1" smtClean="0"/>
              <a:t>cimetidine</a:t>
            </a:r>
            <a:r>
              <a:rPr lang="en-US" dirty="0" smtClean="0"/>
              <a:t>, </a:t>
            </a:r>
            <a:r>
              <a:rPr lang="en-US" dirty="0" err="1" smtClean="0"/>
              <a:t>isoniazid</a:t>
            </a:r>
            <a:r>
              <a:rPr lang="en-US" dirty="0" smtClean="0"/>
              <a:t>, vitamins.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Parenteral</a:t>
            </a:r>
            <a:r>
              <a:rPr lang="en-US" dirty="0" smtClean="0"/>
              <a:t> nutrition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62" y="3633674"/>
            <a:ext cx="3810000" cy="2921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Total </a:t>
            </a:r>
            <a:r>
              <a:rPr lang="en-US" dirty="0" err="1" smtClean="0"/>
              <a:t>parenteral</a:t>
            </a:r>
            <a:r>
              <a:rPr lang="en-US" dirty="0" smtClean="0"/>
              <a:t> nutrition:</a:t>
            </a:r>
          </a:p>
          <a:p>
            <a:pPr lvl="1"/>
            <a:r>
              <a:rPr lang="en-US" dirty="0" smtClean="0"/>
              <a:t>Delivered via central vein</a:t>
            </a:r>
          </a:p>
          <a:p>
            <a:pPr lvl="1"/>
            <a:r>
              <a:rPr lang="en-US" dirty="0" smtClean="0"/>
              <a:t> Provision of all of the animal’s calorie and protein requirement (ideally all of the micronutrients as well). </a:t>
            </a:r>
          </a:p>
          <a:p>
            <a:pPr lvl="1"/>
            <a:r>
              <a:rPr lang="en-US" dirty="0" err="1" smtClean="0"/>
              <a:t>Osmolarity</a:t>
            </a:r>
            <a:r>
              <a:rPr lang="en-US" dirty="0" smtClean="0"/>
              <a:t>: &gt; 1000 </a:t>
            </a:r>
            <a:r>
              <a:rPr lang="en-US" dirty="0" err="1" smtClean="0"/>
              <a:t>mOsm</a:t>
            </a:r>
            <a:r>
              <a:rPr lang="en-US" dirty="0" smtClean="0"/>
              <a:t>/L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Partial parental nutrition:</a:t>
            </a:r>
          </a:p>
          <a:p>
            <a:pPr lvl="1"/>
            <a:r>
              <a:rPr lang="en-US" dirty="0" smtClean="0"/>
              <a:t> Central or peripheral vein</a:t>
            </a:r>
          </a:p>
          <a:p>
            <a:pPr lvl="1"/>
            <a:r>
              <a:rPr lang="en-US" dirty="0" smtClean="0"/>
              <a:t>Only supplies part of the animal’s energy, protein, and other nutrition requirement.</a:t>
            </a:r>
          </a:p>
          <a:p>
            <a:pPr lvl="1"/>
            <a:r>
              <a:rPr lang="en-US" dirty="0" err="1" smtClean="0"/>
              <a:t>Osmolarity</a:t>
            </a:r>
            <a:r>
              <a:rPr lang="en-US" dirty="0" smtClean="0"/>
              <a:t>: &lt; 700 </a:t>
            </a:r>
            <a:r>
              <a:rPr lang="en-US" dirty="0" err="1" smtClean="0"/>
              <a:t>mOsm</a:t>
            </a:r>
            <a:r>
              <a:rPr lang="en-US" dirty="0" smtClean="0"/>
              <a:t>/L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Animo</a:t>
            </a:r>
            <a:r>
              <a:rPr lang="en-US" dirty="0" smtClean="0"/>
              <a:t> acids</a:t>
            </a:r>
          </a:p>
          <a:p>
            <a:r>
              <a:rPr lang="en-US" dirty="0" smtClean="0"/>
              <a:t>Dextrose</a:t>
            </a:r>
          </a:p>
          <a:p>
            <a:r>
              <a:rPr lang="en-US" dirty="0" smtClean="0"/>
              <a:t>Lipids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068" y="1680186"/>
            <a:ext cx="2993015" cy="4492331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formulate TPN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Determine the animal’s calorie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RER= maintaining </a:t>
            </a:r>
            <a:r>
              <a:rPr lang="en-US" dirty="0" err="1" smtClean="0"/>
              <a:t>homeostais</a:t>
            </a:r>
            <a:r>
              <a:rPr lang="en-US" dirty="0" smtClean="0"/>
              <a:t> while animal rests quietly.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RER= 70 </a:t>
            </a:r>
            <a:r>
              <a:rPr lang="en-US" dirty="0" err="1" smtClean="0"/>
              <a:t>x</a:t>
            </a:r>
            <a:r>
              <a:rPr lang="en-US" dirty="0" smtClean="0"/>
              <a:t> BW </a:t>
            </a:r>
            <a:r>
              <a:rPr lang="en-US" baseline="30000" dirty="0" smtClean="0"/>
              <a:t>0.75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 Multiply by illness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 recent studies: avoid overfeeding and 	use more conservative equations. 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Avoid hyperglycemia and maintaining </a:t>
            </a:r>
            <a:r>
              <a:rPr lang="en-US" dirty="0" err="1" smtClean="0"/>
              <a:t>euglycemia</a:t>
            </a:r>
            <a:r>
              <a:rPr lang="en-US" dirty="0" smtClean="0"/>
              <a:t> +/- beneficial in humans.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3.Protein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endParaRPr lang="en-US" dirty="0" smtClean="0"/>
          </a:p>
          <a:p>
            <a:r>
              <a:rPr lang="en-US" dirty="0" smtClean="0"/>
              <a:t>Standard amount of proteins: 4-5g/ 100kcal for dog</a:t>
            </a:r>
          </a:p>
          <a:p>
            <a:r>
              <a:rPr lang="en-US" dirty="0" smtClean="0"/>
              <a:t>6g/100kcal per cat</a:t>
            </a:r>
          </a:p>
          <a:p>
            <a:pPr lvl="0"/>
            <a:endParaRPr lang="en-US" dirty="0" smtClean="0"/>
          </a:p>
          <a:p>
            <a:r>
              <a:rPr lang="en-US" dirty="0" smtClean="0"/>
              <a:t>Reduced in patients with protein restriction:</a:t>
            </a:r>
          </a:p>
          <a:p>
            <a:pPr lvl="1"/>
            <a:r>
              <a:rPr lang="en-US" dirty="0" smtClean="0"/>
              <a:t> HE or severe RF </a:t>
            </a:r>
          </a:p>
          <a:p>
            <a:r>
              <a:rPr lang="en-US" dirty="0" smtClean="0"/>
              <a:t>Increased if increased need</a:t>
            </a:r>
          </a:p>
          <a:p>
            <a:pPr lvl="1"/>
            <a:r>
              <a:rPr lang="en-US" dirty="0" err="1" smtClean="0"/>
              <a:t>hypoalbuminemia</a:t>
            </a:r>
            <a:r>
              <a:rPr lang="en-US" dirty="0" smtClean="0"/>
              <a:t>, large draining wounds. 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Arginine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Essential AA:</a:t>
            </a:r>
          </a:p>
          <a:p>
            <a:pPr lvl="1"/>
            <a:r>
              <a:rPr lang="en-US" dirty="0" smtClean="0"/>
              <a:t>Maintenance of immune function </a:t>
            </a:r>
          </a:p>
          <a:p>
            <a:pPr lvl="1"/>
            <a:r>
              <a:rPr lang="en-US" dirty="0" smtClean="0"/>
              <a:t>Precursor for nitric oxide</a:t>
            </a:r>
          </a:p>
          <a:p>
            <a:r>
              <a:rPr lang="en-US" dirty="0" smtClean="0"/>
              <a:t>Critical illness ;</a:t>
            </a:r>
          </a:p>
          <a:p>
            <a:pPr lvl="1"/>
            <a:r>
              <a:rPr lang="en-US" dirty="0" smtClean="0"/>
              <a:t>depleted</a:t>
            </a:r>
          </a:p>
          <a:p>
            <a:pPr lvl="1"/>
            <a:r>
              <a:rPr lang="en-US" dirty="0" smtClean="0"/>
              <a:t> up-regulation of nitric oxide </a:t>
            </a:r>
            <a:r>
              <a:rPr lang="en-US" dirty="0" err="1" smtClean="0"/>
              <a:t>synthase</a:t>
            </a:r>
            <a:r>
              <a:rPr lang="en-US" dirty="0" smtClean="0"/>
              <a:t> </a:t>
            </a:r>
          </a:p>
          <a:p>
            <a:r>
              <a:rPr lang="en-US" dirty="0" smtClean="0"/>
              <a:t>Supplementation of </a:t>
            </a:r>
            <a:r>
              <a:rPr lang="en-US" dirty="0" err="1" smtClean="0"/>
              <a:t>arginine</a:t>
            </a:r>
            <a:r>
              <a:rPr lang="en-US" dirty="0" smtClean="0"/>
              <a:t> to critically ill patients:</a:t>
            </a:r>
          </a:p>
          <a:p>
            <a:pPr lvl="1"/>
            <a:r>
              <a:rPr lang="en-US" dirty="0" smtClean="0"/>
              <a:t> nitric oxide can lead to </a:t>
            </a:r>
            <a:r>
              <a:rPr lang="en-US" dirty="0" err="1" smtClean="0"/>
              <a:t>vasodilation</a:t>
            </a:r>
            <a:endParaRPr lang="en-US" dirty="0" smtClean="0"/>
          </a:p>
          <a:p>
            <a:pPr lvl="1"/>
            <a:r>
              <a:rPr lang="en-US" dirty="0" smtClean="0"/>
              <a:t> Compromise systemic perfusion</a:t>
            </a:r>
          </a:p>
          <a:p>
            <a:pPr lvl="1"/>
            <a:r>
              <a:rPr lang="en-US" dirty="0" smtClean="0"/>
              <a:t>Septic patients: Harmful</a:t>
            </a:r>
          </a:p>
          <a:p>
            <a:pPr lvl="1"/>
            <a:r>
              <a:rPr lang="en-US" dirty="0" smtClean="0"/>
              <a:t>Elective surgical patients has </a:t>
            </a:r>
            <a:r>
              <a:rPr lang="en-US" dirty="0" err="1" smtClean="0"/>
              <a:t>arginine</a:t>
            </a:r>
            <a:r>
              <a:rPr lang="en-US" dirty="0" smtClean="0"/>
              <a:t> supplementation demonstrated to be beneficial.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Glutamine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Non essential AA:</a:t>
            </a:r>
          </a:p>
          <a:p>
            <a:pPr lvl="1"/>
            <a:r>
              <a:rPr lang="en-US" dirty="0" smtClean="0"/>
              <a:t>preferred fuel source for </a:t>
            </a:r>
            <a:r>
              <a:rPr lang="en-US" dirty="0" err="1" smtClean="0"/>
              <a:t>enterocytes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cells of the immune system</a:t>
            </a:r>
          </a:p>
          <a:p>
            <a:pPr lvl="1"/>
            <a:r>
              <a:rPr lang="en-US" dirty="0" err="1" smtClean="0"/>
              <a:t>Hepatocytes</a:t>
            </a:r>
            <a:endParaRPr lang="en-US" dirty="0" smtClean="0"/>
          </a:p>
          <a:p>
            <a:r>
              <a:rPr lang="en-US" dirty="0" smtClean="0"/>
              <a:t>Depletion:</a:t>
            </a:r>
          </a:p>
          <a:p>
            <a:pPr lvl="1"/>
            <a:r>
              <a:rPr lang="en-US" dirty="0" smtClean="0"/>
              <a:t>Compromise immune function </a:t>
            </a:r>
          </a:p>
          <a:p>
            <a:pPr lvl="1"/>
            <a:r>
              <a:rPr lang="en-US" dirty="0" smtClean="0"/>
              <a:t> Contribute to gut-derived sepsis</a:t>
            </a:r>
          </a:p>
          <a:p>
            <a:r>
              <a:rPr lang="en-US" dirty="0" smtClean="0"/>
              <a:t>Difficulties stabilizing glutamine in solutions : providing it as a </a:t>
            </a:r>
            <a:r>
              <a:rPr lang="en-US" dirty="0" err="1" smtClean="0"/>
              <a:t>dipeptide</a:t>
            </a:r>
            <a:r>
              <a:rPr lang="en-US" dirty="0" smtClean="0"/>
              <a:t>: stable compound. </a:t>
            </a:r>
          </a:p>
          <a:p>
            <a:r>
              <a:rPr lang="en-US" dirty="0" smtClean="0"/>
              <a:t>Low glutamine admission ICU: predictor mortality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Glutamine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Parenteral</a:t>
            </a:r>
            <a:r>
              <a:rPr lang="en-US" dirty="0" smtClean="0"/>
              <a:t> nutrition:</a:t>
            </a:r>
          </a:p>
          <a:p>
            <a:pPr lvl="1"/>
            <a:r>
              <a:rPr lang="en-US" dirty="0" smtClean="0"/>
              <a:t>Single center study </a:t>
            </a:r>
            <a:r>
              <a:rPr lang="en-US" dirty="0" err="1" smtClean="0"/>
              <a:t>w</a:t>
            </a:r>
            <a:r>
              <a:rPr lang="en-US" dirty="0" smtClean="0"/>
              <a:t> multiple organ failure + PN +/- glutamine:</a:t>
            </a:r>
          </a:p>
          <a:p>
            <a:pPr lvl="2"/>
            <a:r>
              <a:rPr lang="en-US" dirty="0" smtClean="0"/>
              <a:t>Improved in survival </a:t>
            </a:r>
            <a:r>
              <a:rPr lang="en-US" dirty="0" err="1" smtClean="0"/>
              <a:t>w</a:t>
            </a:r>
            <a:r>
              <a:rPr lang="en-US" dirty="0" smtClean="0"/>
              <a:t> glutamine</a:t>
            </a:r>
          </a:p>
          <a:p>
            <a:pPr lvl="1"/>
            <a:r>
              <a:rPr lang="en-US" dirty="0" smtClean="0"/>
              <a:t>Other study:</a:t>
            </a:r>
          </a:p>
          <a:p>
            <a:pPr lvl="2"/>
            <a:r>
              <a:rPr lang="en-US" dirty="0" smtClean="0"/>
              <a:t>no difference in outcomes</a:t>
            </a:r>
          </a:p>
          <a:p>
            <a:pPr lvl="2"/>
            <a:r>
              <a:rPr lang="en-US" dirty="0" smtClean="0"/>
              <a:t>Decreased infection rate</a:t>
            </a:r>
          </a:p>
          <a:p>
            <a:pPr lvl="2"/>
            <a:r>
              <a:rPr lang="en-US" dirty="0" smtClean="0"/>
              <a:t>Decreased insulin requirement</a:t>
            </a:r>
          </a:p>
          <a:p>
            <a:r>
              <a:rPr lang="en-US" dirty="0" err="1" smtClean="0"/>
              <a:t>Enteral</a:t>
            </a:r>
            <a:r>
              <a:rPr lang="en-US" dirty="0" smtClean="0"/>
              <a:t> nutrition:</a:t>
            </a:r>
          </a:p>
          <a:p>
            <a:pPr lvl="1"/>
            <a:r>
              <a:rPr lang="en-US" dirty="0" smtClean="0"/>
              <a:t>Some positive results, but not as conclusive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Glutamine in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cats treated with </a:t>
            </a:r>
            <a:r>
              <a:rPr lang="en-US" dirty="0" err="1" smtClean="0"/>
              <a:t>methotrexate</a:t>
            </a:r>
            <a:r>
              <a:rPr lang="en-US" dirty="0" smtClean="0"/>
              <a:t>. </a:t>
            </a:r>
            <a:r>
              <a:rPr lang="en-US" dirty="0" err="1" smtClean="0"/>
              <a:t>enteral</a:t>
            </a:r>
            <a:r>
              <a:rPr lang="en-US" dirty="0" smtClean="0"/>
              <a:t> glutamine: </a:t>
            </a:r>
          </a:p>
          <a:p>
            <a:pPr lvl="1"/>
            <a:r>
              <a:rPr lang="en-US" dirty="0" smtClean="0"/>
              <a:t>no reducing intestinal permeability</a:t>
            </a:r>
          </a:p>
          <a:p>
            <a:r>
              <a:rPr lang="en-US" dirty="0" err="1" smtClean="0"/>
              <a:t>Enteral</a:t>
            </a:r>
            <a:r>
              <a:rPr lang="en-US" dirty="0" smtClean="0"/>
              <a:t> glutamine on plasma glutamine concentrations and prostaglandin E</a:t>
            </a:r>
            <a:r>
              <a:rPr lang="en-US" baseline="-25000" dirty="0" smtClean="0"/>
              <a:t>2</a:t>
            </a:r>
            <a:r>
              <a:rPr lang="en-US" dirty="0" smtClean="0"/>
              <a:t> concentrations in radiation-induced </a:t>
            </a:r>
            <a:r>
              <a:rPr lang="en-US" dirty="0" err="1" smtClean="0"/>
              <a:t>mucositis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No measurable benefit</a:t>
            </a:r>
          </a:p>
          <a:p>
            <a:r>
              <a:rPr lang="en-US" dirty="0" smtClean="0"/>
              <a:t> Possible reasons for the apparent failures:</a:t>
            </a:r>
          </a:p>
          <a:p>
            <a:pPr lvl="1"/>
            <a:r>
              <a:rPr lang="en-US" dirty="0" smtClean="0"/>
              <a:t>inadequate doses used </a:t>
            </a:r>
          </a:p>
          <a:p>
            <a:pPr lvl="1"/>
            <a:r>
              <a:rPr lang="en-US" dirty="0" err="1" smtClean="0"/>
              <a:t>enteral</a:t>
            </a:r>
            <a:r>
              <a:rPr lang="en-US" dirty="0" smtClean="0"/>
              <a:t> form not effective in these conditions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4. Essentials fatty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94049"/>
          </a:xfrm>
        </p:spPr>
        <p:txBody>
          <a:bodyPr>
            <a:normAutofit fontScale="70000" lnSpcReduction="20000"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Dog: </a:t>
            </a:r>
            <a:r>
              <a:rPr lang="en-US" dirty="0" err="1" smtClean="0"/>
              <a:t>linoleic</a:t>
            </a:r>
            <a:r>
              <a:rPr lang="en-US" dirty="0" smtClean="0"/>
              <a:t> acid dog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Cat:  </a:t>
            </a:r>
            <a:r>
              <a:rPr lang="en-US" dirty="0" err="1" smtClean="0"/>
              <a:t>linoleic</a:t>
            </a:r>
            <a:r>
              <a:rPr lang="en-US" dirty="0" smtClean="0"/>
              <a:t> and </a:t>
            </a:r>
            <a:r>
              <a:rPr lang="en-US" dirty="0" err="1" smtClean="0"/>
              <a:t>arachidonic</a:t>
            </a:r>
            <a:r>
              <a:rPr lang="en-US" dirty="0" smtClean="0"/>
              <a:t> acid</a:t>
            </a:r>
          </a:p>
          <a:p>
            <a:pPr lvl="0"/>
            <a:endParaRPr lang="en-US" dirty="0" smtClean="0"/>
          </a:p>
          <a:p>
            <a:r>
              <a:rPr lang="en-US" dirty="0" smtClean="0"/>
              <a:t>Source of essential fatty acids and fat soluble and vitamins</a:t>
            </a:r>
          </a:p>
          <a:p>
            <a:r>
              <a:rPr lang="en-US" dirty="0" smtClean="0"/>
              <a:t> Soy based safflower oil. </a:t>
            </a:r>
          </a:p>
          <a:p>
            <a:pPr lvl="1"/>
            <a:r>
              <a:rPr lang="en-US" dirty="0" smtClean="0"/>
              <a:t>Made of artificial </a:t>
            </a:r>
            <a:r>
              <a:rPr lang="en-US" dirty="0" err="1" smtClean="0"/>
              <a:t>chylomicrons</a:t>
            </a:r>
            <a:r>
              <a:rPr lang="en-US" dirty="0" smtClean="0"/>
              <a:t>, rich in triglycerides and stabilized with </a:t>
            </a:r>
            <a:r>
              <a:rPr lang="en-US" dirty="0" err="1" smtClean="0"/>
              <a:t>glycerolphospholipids</a:t>
            </a:r>
            <a:r>
              <a:rPr lang="en-US" dirty="0" smtClean="0"/>
              <a:t>, and a smaller proportion of </a:t>
            </a:r>
            <a:r>
              <a:rPr lang="en-US" dirty="0" err="1" smtClean="0"/>
              <a:t>phospholipid</a:t>
            </a:r>
            <a:r>
              <a:rPr lang="en-US" dirty="0" smtClean="0"/>
              <a:t> rich </a:t>
            </a:r>
            <a:r>
              <a:rPr lang="en-US" dirty="0" err="1" smtClean="0"/>
              <a:t>liposomes</a:t>
            </a:r>
            <a:endParaRPr lang="en-US" dirty="0" smtClean="0"/>
          </a:p>
          <a:p>
            <a:pPr lvl="1"/>
            <a:r>
              <a:rPr lang="en-US" dirty="0" smtClean="0"/>
              <a:t>Composed of n-6 fatty acids</a:t>
            </a:r>
          </a:p>
          <a:p>
            <a:r>
              <a:rPr lang="en-US" dirty="0" smtClean="0"/>
              <a:t>High dose lipid: </a:t>
            </a:r>
          </a:p>
          <a:p>
            <a:pPr lvl="1"/>
            <a:r>
              <a:rPr lang="en-US" dirty="0" err="1" smtClean="0"/>
              <a:t>Imunosupression</a:t>
            </a:r>
            <a:r>
              <a:rPr lang="en-US" dirty="0" smtClean="0"/>
              <a:t> via granulocyte and </a:t>
            </a:r>
            <a:r>
              <a:rPr lang="en-US" dirty="0" err="1" smtClean="0"/>
              <a:t>reticuloendothelial</a:t>
            </a:r>
            <a:r>
              <a:rPr lang="en-US" dirty="0" smtClean="0"/>
              <a:t> cell dysfunction</a:t>
            </a:r>
          </a:p>
          <a:p>
            <a:pPr lvl="1"/>
            <a:r>
              <a:rPr lang="en-US" dirty="0" smtClean="0"/>
              <a:t>Alter gene expression of </a:t>
            </a:r>
            <a:r>
              <a:rPr lang="en-US" dirty="0" err="1" smtClean="0"/>
              <a:t>integrins</a:t>
            </a:r>
            <a:r>
              <a:rPr lang="en-US" dirty="0" smtClean="0"/>
              <a:t> and </a:t>
            </a:r>
            <a:r>
              <a:rPr lang="en-US" dirty="0" err="1" smtClean="0"/>
              <a:t>selectins</a:t>
            </a:r>
            <a:r>
              <a:rPr lang="en-US" dirty="0" smtClean="0"/>
              <a:t>, altering cell adhesion</a:t>
            </a:r>
          </a:p>
          <a:p>
            <a:pPr lvl="1"/>
            <a:r>
              <a:rPr lang="en-US" dirty="0" smtClean="0"/>
              <a:t>Inhibition of both bacterial </a:t>
            </a:r>
            <a:r>
              <a:rPr lang="en-US" dirty="0" err="1" smtClean="0"/>
              <a:t>phagocytosis</a:t>
            </a:r>
            <a:r>
              <a:rPr lang="en-US" dirty="0" smtClean="0"/>
              <a:t> and </a:t>
            </a:r>
            <a:r>
              <a:rPr lang="en-US" dirty="0" err="1" smtClean="0"/>
              <a:t>neutrophil</a:t>
            </a:r>
            <a:r>
              <a:rPr lang="en-US" dirty="0" smtClean="0"/>
              <a:t> function</a:t>
            </a:r>
          </a:p>
          <a:p>
            <a:pPr lvl="1"/>
            <a:r>
              <a:rPr lang="en-US" dirty="0" smtClean="0"/>
              <a:t>Inflammatory effects: inflammatory </a:t>
            </a:r>
            <a:r>
              <a:rPr lang="en-US" dirty="0" err="1" smtClean="0"/>
              <a:t>eicosanoids</a:t>
            </a:r>
            <a:r>
              <a:rPr lang="en-US" dirty="0" smtClean="0"/>
              <a:t> produced from n-6 fatty acids.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 and inflammation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99947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Parenteral</a:t>
            </a:r>
            <a:r>
              <a:rPr lang="en-US" dirty="0" smtClean="0"/>
              <a:t> administration ofn-6 fatty acids may be immunosuppressive</a:t>
            </a:r>
          </a:p>
          <a:p>
            <a:r>
              <a:rPr lang="en-US" dirty="0" smtClean="0"/>
              <a:t>Omega-3 fatty acids compete with omega-6 fatty </a:t>
            </a:r>
            <a:r>
              <a:rPr lang="en-US" dirty="0" err="1" smtClean="0"/>
              <a:t>acids(arachidonic</a:t>
            </a:r>
            <a:r>
              <a:rPr lang="en-US" dirty="0" smtClean="0"/>
              <a:t> acid) as substrates for </a:t>
            </a:r>
            <a:r>
              <a:rPr lang="en-US" dirty="0" err="1" smtClean="0"/>
              <a:t>cyclooxygenase</a:t>
            </a:r>
            <a:r>
              <a:rPr lang="en-US" dirty="0" smtClean="0"/>
              <a:t> and </a:t>
            </a:r>
            <a:r>
              <a:rPr lang="en-US" dirty="0" err="1" smtClean="0"/>
              <a:t>lipoxygenase</a:t>
            </a:r>
            <a:r>
              <a:rPr lang="en-US" dirty="0" smtClean="0"/>
              <a:t> pathways. </a:t>
            </a:r>
          </a:p>
          <a:p>
            <a:pPr lvl="1"/>
            <a:r>
              <a:rPr lang="en-US" dirty="0" err="1" smtClean="0"/>
              <a:t>Eicosanoids</a:t>
            </a:r>
            <a:r>
              <a:rPr lang="en-US" dirty="0" smtClean="0"/>
              <a:t> produced from n-3 fatty acids :</a:t>
            </a:r>
          </a:p>
          <a:p>
            <a:pPr lvl="2"/>
            <a:r>
              <a:rPr lang="en-US" dirty="0" smtClean="0"/>
              <a:t> Reduced inflammatory and vasomotor potencies compared to the </a:t>
            </a:r>
            <a:r>
              <a:rPr lang="en-US" dirty="0" err="1" smtClean="0"/>
              <a:t>arachidonic</a:t>
            </a:r>
            <a:r>
              <a:rPr lang="en-US" dirty="0" smtClean="0"/>
              <a:t>-derived mediators. </a:t>
            </a:r>
          </a:p>
          <a:p>
            <a:pPr lvl="1"/>
            <a:r>
              <a:rPr lang="en-US" dirty="0" smtClean="0"/>
              <a:t>Conventional lipid emulsions increase the availability of </a:t>
            </a:r>
            <a:r>
              <a:rPr lang="en-US" dirty="0" err="1" smtClean="0"/>
              <a:t>linoleic</a:t>
            </a:r>
            <a:r>
              <a:rPr lang="en-US" dirty="0" smtClean="0"/>
              <a:t> acid, the precursor of </a:t>
            </a:r>
            <a:r>
              <a:rPr lang="en-US" dirty="0" err="1" smtClean="0"/>
              <a:t>arachidonic</a:t>
            </a:r>
            <a:r>
              <a:rPr lang="en-US" dirty="0" smtClean="0"/>
              <a:t> acid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Alteration in the ratio of omega-6: omega-3 (n-6:n-3) fatty acids in cell membranes:</a:t>
            </a:r>
          </a:p>
          <a:p>
            <a:pPr lvl="1"/>
            <a:r>
              <a:rPr lang="en-US" dirty="0" smtClean="0"/>
              <a:t> Modulates  production of interleukins and TNF in response  to LPS stimulation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 In the presence of sepsis, SIRS and other serious conditions up-regulation of inflammatory </a:t>
            </a:r>
            <a:r>
              <a:rPr lang="en-US" dirty="0" err="1" smtClean="0"/>
              <a:t>prostanoids</a:t>
            </a:r>
            <a:r>
              <a:rPr lang="en-US" dirty="0" smtClean="0"/>
              <a:t> occurs.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 dose: 2g/kg/day avoid </a:t>
            </a:r>
            <a:r>
              <a:rPr lang="en-US" dirty="0" err="1" smtClean="0"/>
              <a:t>immunosupression</a:t>
            </a:r>
            <a:endParaRPr lang="en-US" dirty="0" smtClean="0"/>
          </a:p>
          <a:p>
            <a:r>
              <a:rPr lang="en-US" dirty="0" smtClean="0"/>
              <a:t> Dose reduction or elimination of lipids indicated in patients </a:t>
            </a:r>
            <a:r>
              <a:rPr lang="en-US" dirty="0" err="1" smtClean="0"/>
              <a:t>w</a:t>
            </a:r>
            <a:r>
              <a:rPr lang="en-US" dirty="0" smtClean="0"/>
              <a:t> </a:t>
            </a:r>
            <a:r>
              <a:rPr lang="en-US" dirty="0" err="1" smtClean="0"/>
              <a:t>hypertriglyceridemia</a:t>
            </a:r>
            <a:endParaRPr lang="en-US" dirty="0" smtClean="0"/>
          </a:p>
          <a:p>
            <a:r>
              <a:rPr lang="en-US" dirty="0" smtClean="0"/>
              <a:t>Supplementation </a:t>
            </a:r>
            <a:r>
              <a:rPr lang="en-US" dirty="0" err="1" smtClean="0"/>
              <a:t>w</a:t>
            </a:r>
            <a:r>
              <a:rPr lang="en-US" dirty="0" smtClean="0"/>
              <a:t> </a:t>
            </a:r>
            <a:r>
              <a:rPr lang="en-US" dirty="0" err="1" smtClean="0"/>
              <a:t>antioxydant</a:t>
            </a:r>
            <a:r>
              <a:rPr lang="en-US" dirty="0" smtClean="0"/>
              <a:t> to reduce risk of free radical formation and lipid </a:t>
            </a:r>
            <a:r>
              <a:rPr lang="en-US" dirty="0" err="1" smtClean="0"/>
              <a:t>perodixation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Inadequate nutritional intake in healthy patient</a:t>
            </a:r>
          </a:p>
          <a:p>
            <a:pPr lvl="1"/>
            <a:r>
              <a:rPr lang="en-US" dirty="0" smtClean="0"/>
              <a:t>Utilizes glycogen storage</a:t>
            </a:r>
          </a:p>
          <a:p>
            <a:pPr lvl="1"/>
            <a:r>
              <a:rPr lang="en-US" dirty="0" smtClean="0"/>
              <a:t>Mobilizes amino-acids from muscles</a:t>
            </a:r>
          </a:p>
          <a:p>
            <a:pPr lvl="1"/>
            <a:r>
              <a:rPr lang="en-US" dirty="0" smtClean="0"/>
              <a:t>Will mobilize fat&gt; amino acids after some time</a:t>
            </a:r>
          </a:p>
          <a:p>
            <a:pPr lvl="2"/>
            <a:r>
              <a:rPr lang="en-US" dirty="0" smtClean="0"/>
              <a:t>Loss of fat &gt; muscle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Inadequate nutritional intake in ill patient</a:t>
            </a:r>
          </a:p>
          <a:p>
            <a:pPr lvl="1"/>
            <a:r>
              <a:rPr lang="en-US" dirty="0" smtClean="0"/>
              <a:t>Catabolic state</a:t>
            </a:r>
          </a:p>
          <a:p>
            <a:pPr lvl="1"/>
            <a:r>
              <a:rPr lang="en-US" dirty="0" smtClean="0"/>
              <a:t>Abnormal cytokines and hormonal response</a:t>
            </a:r>
          </a:p>
          <a:p>
            <a:pPr lvl="1"/>
            <a:r>
              <a:rPr lang="en-US" dirty="0" smtClean="0"/>
              <a:t>Loss of protein &gt; fat</a:t>
            </a:r>
          </a:p>
          <a:p>
            <a:pPr lvl="2"/>
            <a:r>
              <a:rPr lang="en-US" dirty="0" smtClean="0"/>
              <a:t>Loss of lean body weight &gt; fat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 free TPN?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Critically ill populations and lipid –free TPN: </a:t>
            </a:r>
          </a:p>
          <a:p>
            <a:pPr lvl="1"/>
            <a:r>
              <a:rPr lang="en-US" dirty="0" smtClean="0"/>
              <a:t>Lower incidences of</a:t>
            </a:r>
          </a:p>
          <a:p>
            <a:pPr lvl="1"/>
            <a:r>
              <a:rPr lang="en-US" dirty="0" smtClean="0"/>
              <a:t>No difference in survival</a:t>
            </a:r>
          </a:p>
          <a:p>
            <a:pPr lvl="1"/>
            <a:r>
              <a:rPr lang="en-US" dirty="0" smtClean="0"/>
              <a:t>Decreased length of hospital stay, length in ICU stay, and ventilator-free days were shown to decrease</a:t>
            </a:r>
          </a:p>
          <a:p>
            <a:pPr lvl="1"/>
            <a:r>
              <a:rPr lang="en-US" dirty="0" smtClean="0"/>
              <a:t>T-cell function:</a:t>
            </a:r>
          </a:p>
          <a:p>
            <a:pPr lvl="2"/>
            <a:r>
              <a:rPr lang="en-US" dirty="0" smtClean="0"/>
              <a:t> improved 5 days after initial injury in lipid free PN</a:t>
            </a:r>
          </a:p>
          <a:p>
            <a:pPr lvl="2"/>
            <a:r>
              <a:rPr lang="en-US" dirty="0" smtClean="0"/>
              <a:t>Worsened in individuals receiving lipid-containing PN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Dextrose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½ of the non protein calories by dextrose.</a:t>
            </a:r>
          </a:p>
          <a:p>
            <a:pPr lvl="1"/>
            <a:r>
              <a:rPr lang="en-US" dirty="0" smtClean="0"/>
              <a:t> Increase the proportion of lipid if the animal develops hyperglycemia to decrease the amount of dextrose in the solution.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50% dextrose in TPN = 1.7 kcal/ ml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5% dextrose  PPN= 0.17 kcal/ml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Vitamins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 vitamins:0.2 ml/100 kcal provides enough riboflavin</a:t>
            </a:r>
          </a:p>
          <a:p>
            <a:r>
              <a:rPr lang="en-US" dirty="0" smtClean="0"/>
              <a:t>Debilitated animals or TPN for long time: TPN vitamin complex: A, D, E, C + B. </a:t>
            </a:r>
          </a:p>
          <a:p>
            <a:endParaRPr lang="en-US" dirty="0" smtClean="0"/>
          </a:p>
          <a:p>
            <a:r>
              <a:rPr lang="en-US" dirty="0" smtClean="0"/>
              <a:t>Vitamin K ? </a:t>
            </a:r>
          </a:p>
          <a:p>
            <a:pPr lvl="1"/>
            <a:r>
              <a:rPr lang="en-US" dirty="0" smtClean="0"/>
              <a:t>Not recommended if give lipids</a:t>
            </a:r>
          </a:p>
          <a:p>
            <a:pPr lvl="1"/>
            <a:r>
              <a:rPr lang="en-US" dirty="0" smtClean="0"/>
              <a:t>Can give injection SC if no lipid given in the TPN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Trace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Zinc, magnesium, copper</a:t>
            </a:r>
          </a:p>
          <a:p>
            <a:endParaRPr lang="en-US" dirty="0" smtClean="0"/>
          </a:p>
          <a:p>
            <a:r>
              <a:rPr lang="en-US" dirty="0" smtClean="0"/>
              <a:t>Not commonly supplemented if short term</a:t>
            </a:r>
          </a:p>
          <a:p>
            <a:endParaRPr lang="en-US" dirty="0" smtClean="0"/>
          </a:p>
          <a:p>
            <a:r>
              <a:rPr lang="en-US" dirty="0" smtClean="0"/>
              <a:t>Will supplement if on TPN for more than 5 days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</a:t>
            </a:r>
            <a:r>
              <a:rPr lang="en-US" dirty="0" err="1" smtClean="0"/>
              <a:t>Adjusment</a:t>
            </a:r>
            <a:r>
              <a:rPr lang="en-US" dirty="0" smtClean="0"/>
              <a:t> per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Restrict:</a:t>
            </a:r>
          </a:p>
          <a:p>
            <a:pPr lvl="1"/>
            <a:r>
              <a:rPr lang="en-US" dirty="0" smtClean="0"/>
              <a:t>Sodium in cardiac patients</a:t>
            </a:r>
          </a:p>
          <a:p>
            <a:pPr lvl="1"/>
            <a:r>
              <a:rPr lang="en-US" dirty="0" smtClean="0"/>
              <a:t>Lipids in </a:t>
            </a:r>
            <a:r>
              <a:rPr lang="en-US" dirty="0" err="1" smtClean="0"/>
              <a:t>hyperlipidemic</a:t>
            </a:r>
            <a:r>
              <a:rPr lang="en-US" dirty="0" smtClean="0"/>
              <a:t> patients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Commercial combination: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Administration of one of the component alone:</a:t>
            </a:r>
          </a:p>
          <a:p>
            <a:pPr lvl="1"/>
            <a:r>
              <a:rPr lang="en-US" dirty="0" smtClean="0"/>
              <a:t> Not efficient and/ or not feasible through a peripheral </a:t>
            </a:r>
            <a:r>
              <a:rPr lang="en-US" dirty="0" err="1" smtClean="0"/>
              <a:t>cathether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 Commercial solutions mix </a:t>
            </a:r>
            <a:r>
              <a:rPr lang="en-US" dirty="0" err="1" smtClean="0"/>
              <a:t>aa</a:t>
            </a:r>
            <a:r>
              <a:rPr lang="en-US" dirty="0" smtClean="0"/>
              <a:t> and dextrose when break the seal. </a:t>
            </a:r>
          </a:p>
          <a:p>
            <a:pPr lvl="1"/>
            <a:r>
              <a:rPr lang="en-US" dirty="0" smtClean="0"/>
              <a:t>50ml/kg/day cat or 66 ml/kg/day dog: all of the protein’s requirement and 30% of the energy requirement.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Aseptic placement of intravenous catheters:</a:t>
            </a:r>
          </a:p>
          <a:p>
            <a:pPr lvl="1"/>
            <a:r>
              <a:rPr lang="en-US" dirty="0" smtClean="0"/>
              <a:t>Silicone</a:t>
            </a:r>
          </a:p>
          <a:p>
            <a:pPr lvl="1"/>
            <a:r>
              <a:rPr lang="en-US" dirty="0" smtClean="0"/>
              <a:t>Polyurethane</a:t>
            </a:r>
            <a:endParaRPr lang="en-US" dirty="0" smtClean="0"/>
          </a:p>
          <a:p>
            <a:pPr lvl="1"/>
            <a:r>
              <a:rPr lang="en-US" dirty="0" err="1" smtClean="0"/>
              <a:t>Tetrafluoerthylene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Avoid:</a:t>
            </a:r>
          </a:p>
          <a:p>
            <a:pPr lvl="1"/>
            <a:r>
              <a:rPr lang="en-US" dirty="0" smtClean="0"/>
              <a:t>Polyvinyl chloride</a:t>
            </a:r>
          </a:p>
          <a:p>
            <a:pPr lvl="1"/>
            <a:r>
              <a:rPr lang="en-US" dirty="0" smtClean="0"/>
              <a:t>Polyethylene 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0" y="2632045"/>
            <a:ext cx="41021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4294967295"/>
          </p:nvPr>
        </p:nvGraphicFramePr>
        <p:xfrm>
          <a:off x="170604" y="389832"/>
          <a:ext cx="8666162" cy="316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3081"/>
                <a:gridCol w="4333081"/>
              </a:tblGrid>
              <a:tr h="552907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 marL="96291" marR="9629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Catheter</a:t>
                      </a:r>
                      <a:endParaRPr lang="en-US" dirty="0"/>
                    </a:p>
                  </a:txBody>
                  <a:tcPr marL="96291" marR="96291"/>
                </a:tc>
              </a:tr>
              <a:tr h="954332">
                <a:tc>
                  <a:txBody>
                    <a:bodyPr/>
                    <a:lstStyle/>
                    <a:p>
                      <a:r>
                        <a:rPr lang="en-US" dirty="0" smtClean="0"/>
                        <a:t>Polyurethane</a:t>
                      </a:r>
                      <a:endParaRPr lang="en-US" dirty="0"/>
                    </a:p>
                  </a:txBody>
                  <a:tcPr marL="96291" marR="96291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Arrow </a:t>
                      </a:r>
                      <a:r>
                        <a:rPr lang="en-US" dirty="0" err="1" smtClean="0"/>
                        <a:t>multilumen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Mila </a:t>
                      </a:r>
                      <a:r>
                        <a:rPr lang="en-US" dirty="0" err="1" smtClean="0"/>
                        <a:t>multilumen</a:t>
                      </a:r>
                      <a:endParaRPr lang="en-US" dirty="0"/>
                    </a:p>
                  </a:txBody>
                  <a:tcPr marL="96291" marR="96291"/>
                </a:tc>
              </a:tr>
              <a:tr h="552907">
                <a:tc>
                  <a:txBody>
                    <a:bodyPr/>
                    <a:lstStyle/>
                    <a:p>
                      <a:r>
                        <a:rPr lang="en-US" dirty="0" smtClean="0"/>
                        <a:t>Polyethylene</a:t>
                      </a:r>
                      <a:endParaRPr lang="en-US" dirty="0"/>
                    </a:p>
                  </a:txBody>
                  <a:tcPr marL="96291" marR="96291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Cavafix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Venacath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96291" marR="96291"/>
                </a:tc>
              </a:tr>
              <a:tr h="55290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Vialon</a:t>
                      </a:r>
                      <a:r>
                        <a:rPr lang="en-US" baseline="30000" dirty="0" smtClean="0"/>
                        <a:t> TM</a:t>
                      </a:r>
                      <a:endParaRPr lang="en-US" baseline="30000" dirty="0"/>
                    </a:p>
                  </a:txBody>
                  <a:tcPr marL="96291" marR="96291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Intracath</a:t>
                      </a:r>
                      <a:endParaRPr lang="en-US" dirty="0"/>
                    </a:p>
                  </a:txBody>
                  <a:tcPr marL="96291" marR="96291"/>
                </a:tc>
              </a:tr>
              <a:tr h="5529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6291" marR="96291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Monoject</a:t>
                      </a:r>
                      <a:r>
                        <a:rPr lang="en-US" dirty="0" smtClean="0"/>
                        <a:t> (regular</a:t>
                      </a:r>
                      <a:r>
                        <a:rPr lang="en-US" baseline="0" dirty="0" smtClean="0"/>
                        <a:t> ones)</a:t>
                      </a:r>
                      <a:endParaRPr lang="en-US" dirty="0"/>
                    </a:p>
                  </a:txBody>
                  <a:tcPr marL="96291" marR="9629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Delivered via infusion pump and with a 1.2 micron filter </a:t>
            </a:r>
          </a:p>
          <a:p>
            <a:pPr lvl="1"/>
            <a:r>
              <a:rPr lang="en-US" dirty="0" smtClean="0"/>
              <a:t>prevents lipid globules and precipitates (calcium phosphate)</a:t>
            </a:r>
          </a:p>
          <a:p>
            <a:endParaRPr lang="en-US" dirty="0" smtClean="0"/>
          </a:p>
          <a:p>
            <a:r>
              <a:rPr lang="en-US" dirty="0" smtClean="0"/>
              <a:t>Gradual increase in RER requirement over 2 or 3 days</a:t>
            </a:r>
          </a:p>
          <a:p>
            <a:endParaRPr lang="en-US" dirty="0" smtClean="0"/>
          </a:p>
          <a:p>
            <a:r>
              <a:rPr lang="en-US" dirty="0" smtClean="0"/>
              <a:t>Daily </a:t>
            </a:r>
            <a:r>
              <a:rPr lang="en-US" dirty="0" err="1" smtClean="0"/>
              <a:t>aspetic</a:t>
            </a:r>
            <a:r>
              <a:rPr lang="en-US" dirty="0" smtClean="0"/>
              <a:t> bandage and line change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TPN and PPN complications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Negatively impact wound healing</a:t>
            </a:r>
          </a:p>
          <a:p>
            <a:pPr lvl="0"/>
            <a:r>
              <a:rPr lang="en-US" dirty="0" smtClean="0"/>
              <a:t>Decrease immune function</a:t>
            </a:r>
          </a:p>
          <a:p>
            <a:pPr lvl="0"/>
            <a:r>
              <a:rPr lang="en-US" dirty="0" smtClean="0"/>
              <a:t>Decrease strength (skeletal and respiratory muscles)</a:t>
            </a:r>
          </a:p>
          <a:p>
            <a:pPr lvl="0"/>
            <a:r>
              <a:rPr lang="en-US" dirty="0" smtClean="0"/>
              <a:t>Worsens  prognosis</a:t>
            </a:r>
          </a:p>
          <a:p>
            <a:pPr lvl="1"/>
            <a:r>
              <a:rPr lang="en-US" dirty="0" smtClean="0"/>
              <a:t>Humans with weight loss have poorer outcome than those without..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breakage, chewed, disconnected, </a:t>
            </a:r>
            <a:r>
              <a:rPr lang="en-US" dirty="0" err="1" smtClean="0"/>
              <a:t>perivascular</a:t>
            </a:r>
            <a:r>
              <a:rPr lang="en-US" dirty="0" smtClean="0"/>
              <a:t> infiltration, catheter occlusion, phlebitis, thrombosis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Reduce risk: aseptic placement and </a:t>
            </a:r>
            <a:r>
              <a:rPr lang="en-US" dirty="0" err="1" smtClean="0"/>
              <a:t>handeling</a:t>
            </a:r>
            <a:r>
              <a:rPr lang="en-US" dirty="0" smtClean="0"/>
              <a:t> of the lines. E collar and change bandages daily.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Hyperglycemia</a:t>
            </a:r>
          </a:p>
          <a:p>
            <a:r>
              <a:rPr lang="en-US" dirty="0" smtClean="0"/>
              <a:t>Hypoglycemia (discontinuing)</a:t>
            </a:r>
          </a:p>
          <a:p>
            <a:r>
              <a:rPr lang="en-US" dirty="0" smtClean="0"/>
              <a:t>Hyper/hypo K, Na, Ph, </a:t>
            </a:r>
            <a:r>
              <a:rPr lang="en-US" dirty="0" err="1" smtClean="0"/>
              <a:t>Cl</a:t>
            </a:r>
            <a:r>
              <a:rPr lang="en-US" dirty="0" smtClean="0"/>
              <a:t>, Magnesium</a:t>
            </a:r>
          </a:p>
          <a:p>
            <a:r>
              <a:rPr lang="en-US" dirty="0" err="1" smtClean="0"/>
              <a:t>Hyperbilirubinemia</a:t>
            </a:r>
            <a:endParaRPr lang="en-US" dirty="0" smtClean="0"/>
          </a:p>
          <a:p>
            <a:r>
              <a:rPr lang="en-US" dirty="0" err="1" smtClean="0"/>
              <a:t>Hypertriglyceridemia</a:t>
            </a:r>
            <a:endParaRPr lang="en-US" dirty="0" smtClean="0"/>
          </a:p>
          <a:p>
            <a:r>
              <a:rPr lang="en-US" dirty="0" smtClean="0"/>
              <a:t>Hypercholesterolemia</a:t>
            </a:r>
          </a:p>
          <a:p>
            <a:r>
              <a:rPr lang="en-US" dirty="0" err="1" smtClean="0"/>
              <a:t>Refeeding</a:t>
            </a:r>
            <a:r>
              <a:rPr lang="en-US" dirty="0" smtClean="0"/>
              <a:t> syndrome ( </a:t>
            </a:r>
            <a:r>
              <a:rPr lang="en-US" dirty="0" err="1" smtClean="0"/>
              <a:t>hypophosphatemia</a:t>
            </a:r>
            <a:r>
              <a:rPr lang="en-US" dirty="0" smtClean="0"/>
              <a:t>, with or without </a:t>
            </a:r>
            <a:r>
              <a:rPr lang="en-US" dirty="0" err="1" smtClean="0"/>
              <a:t>hypokaliemia</a:t>
            </a:r>
            <a:r>
              <a:rPr lang="en-US" dirty="0" smtClean="0"/>
              <a:t> and </a:t>
            </a:r>
            <a:r>
              <a:rPr lang="en-US" dirty="0" err="1" smtClean="0"/>
              <a:t>hypomagnesiumia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Reduce risk: use a conservative RER, initiate TPN gradually, monitor glucose and electrolytes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</a:t>
            </a:r>
          </a:p>
          <a:p>
            <a:pPr lvl="1"/>
            <a:r>
              <a:rPr lang="en-US" dirty="0" smtClean="0"/>
              <a:t>Positive blood culture</a:t>
            </a:r>
          </a:p>
          <a:p>
            <a:pPr lvl="1"/>
            <a:r>
              <a:rPr lang="en-US" dirty="0" smtClean="0"/>
              <a:t>Positive catheter tip culture</a:t>
            </a:r>
          </a:p>
          <a:p>
            <a:r>
              <a:rPr lang="en-US" dirty="0" smtClean="0"/>
              <a:t>Reduce risk:</a:t>
            </a:r>
          </a:p>
          <a:p>
            <a:pPr lvl="1"/>
            <a:r>
              <a:rPr lang="en-US" dirty="0" smtClean="0"/>
              <a:t>Dedicated catheter</a:t>
            </a:r>
          </a:p>
          <a:p>
            <a:pPr lvl="1"/>
            <a:r>
              <a:rPr lang="en-US" dirty="0" smtClean="0"/>
              <a:t>Aseptic technique</a:t>
            </a:r>
          </a:p>
          <a:p>
            <a:pPr lvl="1"/>
            <a:r>
              <a:rPr lang="en-US" dirty="0" smtClean="0"/>
              <a:t>Changing catheters after 3-5 days</a:t>
            </a:r>
          </a:p>
          <a:p>
            <a:pPr lvl="1"/>
            <a:r>
              <a:rPr lang="en-US" dirty="0" smtClean="0"/>
              <a:t> Low thrombotic materials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Discontinuing TPN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have at least 50% RER orally </a:t>
            </a:r>
            <a:r>
              <a:rPr lang="en-US" dirty="0" err="1" smtClean="0"/>
              <a:t>w</a:t>
            </a:r>
            <a:r>
              <a:rPr lang="en-US" dirty="0" smtClean="0"/>
              <a:t> or without having a feeding tube</a:t>
            </a:r>
          </a:p>
          <a:p>
            <a:endParaRPr lang="en-US" dirty="0" smtClean="0"/>
          </a:p>
          <a:p>
            <a:r>
              <a:rPr lang="en-US" dirty="0" smtClean="0"/>
              <a:t> Gradually decreased over 4-8 hours (monitor BG). 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Litterature</a:t>
            </a:r>
            <a:r>
              <a:rPr lang="en-US" dirty="0" smtClean="0"/>
              <a:t> review use of TPN and PPN in veterinary medicine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Which of the following </a:t>
            </a:r>
            <a:r>
              <a:rPr lang="en-US" sz="3200" dirty="0" err="1" smtClean="0"/>
              <a:t>cathethers</a:t>
            </a:r>
            <a:r>
              <a:rPr lang="en-US" sz="3200" dirty="0" smtClean="0"/>
              <a:t> is not recommended to administer TPN?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Cavafix</a:t>
            </a:r>
            <a:endParaRPr lang="en-US" dirty="0" smtClean="0"/>
          </a:p>
          <a:p>
            <a:r>
              <a:rPr lang="en-US" dirty="0" smtClean="0"/>
              <a:t>Arrow </a:t>
            </a:r>
            <a:r>
              <a:rPr lang="en-US" dirty="0" err="1" smtClean="0"/>
              <a:t>multilumen</a:t>
            </a:r>
            <a:endParaRPr lang="en-US" dirty="0" smtClean="0"/>
          </a:p>
          <a:p>
            <a:r>
              <a:rPr lang="en-US" dirty="0" err="1" smtClean="0"/>
              <a:t>Monoject</a:t>
            </a:r>
            <a:endParaRPr lang="en-US" dirty="0" smtClean="0"/>
          </a:p>
          <a:p>
            <a:r>
              <a:rPr lang="en-US" dirty="0" err="1" smtClean="0"/>
              <a:t>Intracath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2800" dirty="0" smtClean="0"/>
              <a:t>Where should a </a:t>
            </a:r>
            <a:r>
              <a:rPr lang="en-US" sz="2800" dirty="0" err="1" smtClean="0"/>
              <a:t>enterotomy</a:t>
            </a:r>
            <a:r>
              <a:rPr lang="en-US" sz="2800" dirty="0" smtClean="0"/>
              <a:t> feeding tube enter the small bowel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Proximal duodenum, close to the sphincter of </a:t>
            </a:r>
            <a:r>
              <a:rPr lang="en-US" dirty="0" err="1" smtClean="0"/>
              <a:t>Odi</a:t>
            </a:r>
            <a:endParaRPr lang="en-US" dirty="0" smtClean="0"/>
          </a:p>
          <a:p>
            <a:r>
              <a:rPr lang="en-US" dirty="0" smtClean="0"/>
              <a:t>Mid duodenum</a:t>
            </a:r>
          </a:p>
          <a:p>
            <a:r>
              <a:rPr lang="en-US" dirty="0" smtClean="0"/>
              <a:t>Distal duodenum</a:t>
            </a:r>
          </a:p>
          <a:p>
            <a:r>
              <a:rPr lang="en-US" dirty="0" smtClean="0"/>
              <a:t>Mid jejunum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Which of the following is the most inflammatory fatty acid when administered </a:t>
            </a:r>
            <a:r>
              <a:rPr lang="en-US" sz="2800" dirty="0" err="1" smtClean="0"/>
              <a:t>parenterally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Omega n-3</a:t>
            </a:r>
          </a:p>
          <a:p>
            <a:r>
              <a:rPr lang="en-US" dirty="0" smtClean="0"/>
              <a:t>omega n-6</a:t>
            </a:r>
          </a:p>
          <a:p>
            <a:r>
              <a:rPr lang="en-US" dirty="0" smtClean="0"/>
              <a:t>omega n-9</a:t>
            </a:r>
          </a:p>
          <a:p>
            <a:r>
              <a:rPr lang="en-US" dirty="0" smtClean="0"/>
              <a:t>omega n-12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sz="2800" dirty="0" smtClean="0"/>
              <a:t>Which of the following is not a mechanism of action of </a:t>
            </a:r>
            <a:r>
              <a:rPr lang="en-US" sz="2800" dirty="0" err="1" smtClean="0"/>
              <a:t>immusupression</a:t>
            </a:r>
            <a:r>
              <a:rPr lang="en-US" sz="2800" dirty="0" smtClean="0"/>
              <a:t> of </a:t>
            </a:r>
            <a:r>
              <a:rPr lang="en-US" sz="2800" dirty="0" err="1" smtClean="0"/>
              <a:t>parenteral</a:t>
            </a:r>
            <a:r>
              <a:rPr lang="en-US" sz="2800" dirty="0" smtClean="0"/>
              <a:t> lipid administration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err="1" smtClean="0"/>
              <a:t>Imunosupression</a:t>
            </a:r>
            <a:r>
              <a:rPr lang="en-US" dirty="0" smtClean="0"/>
              <a:t> via granulocyte and </a:t>
            </a:r>
            <a:r>
              <a:rPr lang="en-US" dirty="0" err="1" smtClean="0"/>
              <a:t>reticuloendothelial</a:t>
            </a:r>
            <a:r>
              <a:rPr lang="en-US" dirty="0" smtClean="0"/>
              <a:t> cell dysfunction</a:t>
            </a:r>
          </a:p>
          <a:p>
            <a:pPr lvl="1"/>
            <a:r>
              <a:rPr lang="en-US" dirty="0" smtClean="0"/>
              <a:t>Alter gene expression of </a:t>
            </a:r>
            <a:r>
              <a:rPr lang="en-US" dirty="0" err="1" smtClean="0"/>
              <a:t>integrins</a:t>
            </a:r>
            <a:r>
              <a:rPr lang="en-US" dirty="0" smtClean="0"/>
              <a:t> and </a:t>
            </a:r>
            <a:r>
              <a:rPr lang="en-US" dirty="0" err="1" smtClean="0"/>
              <a:t>selectins</a:t>
            </a:r>
            <a:r>
              <a:rPr lang="en-US" dirty="0" smtClean="0"/>
              <a:t>, altering cell adhesion</a:t>
            </a:r>
          </a:p>
          <a:p>
            <a:pPr lvl="1"/>
            <a:r>
              <a:rPr lang="en-US" dirty="0" smtClean="0"/>
              <a:t>Inhibition of both bacterial </a:t>
            </a:r>
            <a:r>
              <a:rPr lang="en-US" dirty="0" err="1" smtClean="0"/>
              <a:t>phagocytosis</a:t>
            </a:r>
            <a:r>
              <a:rPr lang="en-US" dirty="0" smtClean="0"/>
              <a:t> and </a:t>
            </a:r>
            <a:r>
              <a:rPr lang="en-US" dirty="0" err="1" smtClean="0"/>
              <a:t>neutrophil</a:t>
            </a:r>
            <a:r>
              <a:rPr lang="en-US" dirty="0" smtClean="0"/>
              <a:t> function</a:t>
            </a:r>
          </a:p>
          <a:p>
            <a:pPr lvl="1"/>
            <a:r>
              <a:rPr lang="en-US" dirty="0" smtClean="0"/>
              <a:t>Inflammatory </a:t>
            </a:r>
            <a:r>
              <a:rPr lang="en-US" dirty="0" err="1" smtClean="0"/>
              <a:t>eicosanoids</a:t>
            </a:r>
            <a:r>
              <a:rPr lang="en-US" dirty="0" smtClean="0"/>
              <a:t> produced from n-3 fatty acids.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Identification of patients at risk of malnourishment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Vomiting</a:t>
            </a:r>
          </a:p>
          <a:p>
            <a:pPr lvl="1"/>
            <a:r>
              <a:rPr lang="en-US" dirty="0" smtClean="0"/>
              <a:t>regurgitation</a:t>
            </a:r>
          </a:p>
          <a:p>
            <a:pPr lvl="1"/>
            <a:r>
              <a:rPr lang="en-US" dirty="0" smtClean="0"/>
              <a:t>chronic diarrhea</a:t>
            </a:r>
          </a:p>
          <a:p>
            <a:pPr lvl="1"/>
            <a:r>
              <a:rPr lang="en-US" dirty="0" smtClean="0"/>
              <a:t>Anorexia</a:t>
            </a:r>
          </a:p>
          <a:p>
            <a:pPr lvl="1"/>
            <a:r>
              <a:rPr lang="en-US" dirty="0" smtClean="0"/>
              <a:t>Unintended weight loss</a:t>
            </a:r>
          </a:p>
          <a:p>
            <a:r>
              <a:rPr lang="en-US" dirty="0" smtClean="0"/>
              <a:t>Physical examination</a:t>
            </a:r>
          </a:p>
          <a:p>
            <a:pPr lvl="1"/>
            <a:r>
              <a:rPr lang="en-US" dirty="0" smtClean="0"/>
              <a:t>weight loss</a:t>
            </a:r>
          </a:p>
          <a:p>
            <a:pPr lvl="1"/>
            <a:r>
              <a:rPr lang="en-US" dirty="0" smtClean="0"/>
              <a:t>muscle loss</a:t>
            </a:r>
          </a:p>
          <a:p>
            <a:pPr lvl="1"/>
            <a:r>
              <a:rPr lang="en-US" dirty="0" smtClean="0"/>
              <a:t>Poor </a:t>
            </a:r>
            <a:r>
              <a:rPr lang="en-US" dirty="0" err="1" smtClean="0"/>
              <a:t>haircoat</a:t>
            </a:r>
            <a:endParaRPr lang="en-US" dirty="0" smtClean="0"/>
          </a:p>
          <a:p>
            <a:pPr lvl="1"/>
            <a:r>
              <a:rPr lang="en-US" dirty="0" smtClean="0"/>
              <a:t>Signs of poor wound healing</a:t>
            </a:r>
          </a:p>
          <a:p>
            <a:r>
              <a:rPr lang="en-US" dirty="0" smtClean="0"/>
              <a:t>Lab results</a:t>
            </a:r>
          </a:p>
          <a:p>
            <a:pPr lvl="1"/>
            <a:r>
              <a:rPr lang="en-US" dirty="0" err="1" smtClean="0"/>
              <a:t>Hypoalbuminemia</a:t>
            </a:r>
            <a:endParaRPr lang="en-US" dirty="0" smtClean="0"/>
          </a:p>
          <a:p>
            <a:pPr lvl="1"/>
            <a:r>
              <a:rPr lang="en-US" dirty="0" err="1" smtClean="0"/>
              <a:t>Lymphopenia</a:t>
            </a:r>
            <a:endParaRPr lang="en-US" dirty="0" smtClean="0"/>
          </a:p>
          <a:p>
            <a:pPr lvl="1"/>
            <a:r>
              <a:rPr lang="en-US" dirty="0" smtClean="0"/>
              <a:t>Anemia</a:t>
            </a:r>
          </a:p>
          <a:p>
            <a:pPr lvl="1"/>
            <a:r>
              <a:rPr lang="en-US" dirty="0" smtClean="0"/>
              <a:t>Coagulopathy</a:t>
            </a:r>
          </a:p>
          <a:p>
            <a:r>
              <a:rPr lang="en-US" dirty="0" smtClean="0"/>
              <a:t> Anticipated course of recovery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sz="3600" dirty="0" smtClean="0"/>
              <a:t>Which of the following </a:t>
            </a:r>
            <a:r>
              <a:rPr lang="en-US" sz="3600" dirty="0" err="1" smtClean="0"/>
              <a:t>aminoacids</a:t>
            </a:r>
            <a:r>
              <a:rPr lang="en-US" sz="3600" dirty="0" smtClean="0"/>
              <a:t> have shown a benefit in survival in critical illness?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Arginine</a:t>
            </a:r>
            <a:endParaRPr lang="en-US" dirty="0" smtClean="0"/>
          </a:p>
          <a:p>
            <a:r>
              <a:rPr lang="en-US" dirty="0" smtClean="0"/>
              <a:t>Glutamine</a:t>
            </a:r>
          </a:p>
          <a:p>
            <a:r>
              <a:rPr lang="en-US" dirty="0" err="1" smtClean="0"/>
              <a:t>Taurine</a:t>
            </a:r>
            <a:endParaRPr lang="en-US" dirty="0" smtClean="0"/>
          </a:p>
          <a:p>
            <a:r>
              <a:rPr lang="en-US" dirty="0" smtClean="0"/>
              <a:t>Lysine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defines </a:t>
            </a:r>
            <a:r>
              <a:rPr lang="en-US" dirty="0" err="1" smtClean="0"/>
              <a:t>refeeding</a:t>
            </a:r>
            <a:r>
              <a:rPr lang="en-US" dirty="0" smtClean="0"/>
              <a:t> syndrome?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Hypophosphatemia</a:t>
            </a:r>
            <a:r>
              <a:rPr lang="en-US" dirty="0" smtClean="0"/>
              <a:t>, </a:t>
            </a:r>
            <a:r>
              <a:rPr lang="en-US" dirty="0" err="1" smtClean="0"/>
              <a:t>Hypokaliemia</a:t>
            </a:r>
            <a:r>
              <a:rPr lang="en-US" dirty="0" smtClean="0"/>
              <a:t>, </a:t>
            </a:r>
            <a:r>
              <a:rPr lang="en-US" dirty="0" err="1" smtClean="0"/>
              <a:t>Hypomagnesimia</a:t>
            </a:r>
            <a:endParaRPr lang="en-US" dirty="0" smtClean="0"/>
          </a:p>
          <a:p>
            <a:r>
              <a:rPr lang="en-US" dirty="0" smtClean="0"/>
              <a:t>Hyperglycemia, </a:t>
            </a:r>
            <a:r>
              <a:rPr lang="en-US" dirty="0" err="1" smtClean="0"/>
              <a:t>hypophosphatemia</a:t>
            </a:r>
            <a:r>
              <a:rPr lang="en-US" dirty="0" smtClean="0"/>
              <a:t>, </a:t>
            </a:r>
            <a:r>
              <a:rPr lang="en-US" dirty="0" err="1" smtClean="0"/>
              <a:t>hypokaliemia</a:t>
            </a:r>
            <a:endParaRPr lang="en-US" dirty="0" smtClean="0"/>
          </a:p>
          <a:p>
            <a:r>
              <a:rPr lang="en-US" dirty="0" err="1" smtClean="0"/>
              <a:t>Hyperkaliemia</a:t>
            </a:r>
            <a:r>
              <a:rPr lang="en-US" dirty="0" smtClean="0"/>
              <a:t>, </a:t>
            </a:r>
            <a:r>
              <a:rPr lang="en-US" dirty="0" err="1" smtClean="0"/>
              <a:t>Hyperphosphatemia</a:t>
            </a:r>
            <a:r>
              <a:rPr lang="en-US" dirty="0" smtClean="0"/>
              <a:t>, </a:t>
            </a:r>
            <a:r>
              <a:rPr lang="en-US" dirty="0" err="1" smtClean="0"/>
              <a:t>hypocalcemia</a:t>
            </a:r>
            <a:endParaRPr lang="en-US" dirty="0" smtClean="0"/>
          </a:p>
          <a:p>
            <a:r>
              <a:rPr lang="en-US" dirty="0" smtClean="0"/>
              <a:t>Hyperglycemia, </a:t>
            </a:r>
            <a:r>
              <a:rPr lang="en-US" dirty="0" err="1" smtClean="0"/>
              <a:t>hyperkaliemia</a:t>
            </a:r>
            <a:r>
              <a:rPr lang="en-US" dirty="0" smtClean="0"/>
              <a:t>, </a:t>
            </a:r>
            <a:r>
              <a:rPr lang="en-US" dirty="0" err="1" smtClean="0"/>
              <a:t>hyperphosphatemia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sz="3200" dirty="0" smtClean="0"/>
              <a:t>Which is the most common metabolic complication encountered </a:t>
            </a:r>
            <a:r>
              <a:rPr lang="en-US" sz="3200" dirty="0" err="1" smtClean="0"/>
              <a:t>w</a:t>
            </a:r>
            <a:r>
              <a:rPr lang="en-US" sz="3200" dirty="0" smtClean="0"/>
              <a:t> TPN administration?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Hyperglycemia</a:t>
            </a:r>
          </a:p>
          <a:p>
            <a:r>
              <a:rPr lang="en-US" dirty="0" err="1" smtClean="0"/>
              <a:t>Hypokaliemia</a:t>
            </a:r>
            <a:endParaRPr lang="en-US" dirty="0" smtClean="0"/>
          </a:p>
          <a:p>
            <a:r>
              <a:rPr lang="en-US" dirty="0" smtClean="0"/>
              <a:t>Sepsis</a:t>
            </a:r>
          </a:p>
          <a:p>
            <a:r>
              <a:rPr lang="en-US" dirty="0" err="1" smtClean="0"/>
              <a:t>Hypomagnesemia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sz="3600" dirty="0" smtClean="0"/>
              <a:t>What is the new recommendation to reduce the risk of hyperglycemia in TPN in cats?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5285"/>
            <a:ext cx="8229600" cy="3977231"/>
          </a:xfrm>
        </p:spPr>
        <p:txBody>
          <a:bodyPr/>
          <a:lstStyle/>
          <a:p>
            <a:r>
              <a:rPr lang="en-US" dirty="0" smtClean="0"/>
              <a:t>Do not multiply RER by an illness factor to avoid overfeeding</a:t>
            </a:r>
          </a:p>
          <a:p>
            <a:r>
              <a:rPr lang="en-US" dirty="0" smtClean="0"/>
              <a:t>Gradual increase in feeding over 2-3 days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Malnourished patients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Already malnourished</a:t>
            </a:r>
          </a:p>
          <a:p>
            <a:pPr lvl="1"/>
            <a:r>
              <a:rPr lang="en-US" dirty="0" smtClean="0"/>
              <a:t> Poor </a:t>
            </a:r>
            <a:r>
              <a:rPr lang="en-US" dirty="0" err="1" smtClean="0"/>
              <a:t>haircoat</a:t>
            </a:r>
            <a:r>
              <a:rPr lang="en-US" dirty="0" smtClean="0"/>
              <a:t>, weight loss, poor muscle mass, </a:t>
            </a:r>
            <a:r>
              <a:rPr lang="en-US" dirty="0" err="1" smtClean="0"/>
              <a:t>hypoalbumenia</a:t>
            </a:r>
            <a:r>
              <a:rPr lang="en-US" dirty="0" smtClean="0"/>
              <a:t>, </a:t>
            </a:r>
            <a:r>
              <a:rPr lang="en-US" dirty="0" err="1" smtClean="0"/>
              <a:t>lymphopenia</a:t>
            </a:r>
            <a:r>
              <a:rPr lang="en-US" dirty="0" smtClean="0"/>
              <a:t>, anemia, </a:t>
            </a:r>
            <a:r>
              <a:rPr lang="en-US" dirty="0" err="1" smtClean="0"/>
              <a:t>coagulopathies</a:t>
            </a:r>
            <a:r>
              <a:rPr lang="en-US" dirty="0" smtClean="0"/>
              <a:t>, signs poor wound healing, vomiting, </a:t>
            </a:r>
            <a:r>
              <a:rPr lang="en-US" dirty="0" err="1" smtClean="0"/>
              <a:t>regurgiatation</a:t>
            </a:r>
            <a:r>
              <a:rPr lang="en-US" dirty="0" smtClean="0"/>
              <a:t>..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Not malnourished yet but high risk for developing malnourishment </a:t>
            </a:r>
          </a:p>
          <a:p>
            <a:pPr lvl="1"/>
            <a:r>
              <a:rPr lang="en-US" dirty="0" smtClean="0"/>
              <a:t>Anorexia &gt; 3 days, sepsis, trauma, pancreatitis, peritonitis, large draining wounds..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Not malnourished yet and low risk for developing malnourishment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Enteral</a:t>
            </a:r>
            <a:r>
              <a:rPr lang="en-US" dirty="0" smtClean="0"/>
              <a:t> feeding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Parenteral</a:t>
            </a:r>
            <a:r>
              <a:rPr lang="en-US" dirty="0" smtClean="0"/>
              <a:t> feeding?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1134</TotalTime>
  <Words>2270</Words>
  <Application>Microsoft Macintosh PowerPoint</Application>
  <PresentationFormat>On-screen Show (4:3)</PresentationFormat>
  <Paragraphs>457</Paragraphs>
  <Slides>73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Foundry</vt:lpstr>
      <vt:lpstr>Nutrition</vt:lpstr>
      <vt:lpstr>Outline</vt:lpstr>
      <vt:lpstr>Physiology</vt:lpstr>
      <vt:lpstr>Slide 4</vt:lpstr>
      <vt:lpstr>Pathophysiology</vt:lpstr>
      <vt:lpstr>Consequences:</vt:lpstr>
      <vt:lpstr>Identification of patients at risk of malnourishment</vt:lpstr>
      <vt:lpstr>Malnourished patients</vt:lpstr>
      <vt:lpstr>Enteral feeding vs Parenteral feeding? </vt:lpstr>
      <vt:lpstr>Parenteral nutrition and gut atrophy..</vt:lpstr>
      <vt:lpstr>Enteral nutrition too soon?</vt:lpstr>
      <vt:lpstr>Enteral nutrition</vt:lpstr>
      <vt:lpstr>Calculate energy requirement</vt:lpstr>
      <vt:lpstr>Different types of diet</vt:lpstr>
      <vt:lpstr>Proteins</vt:lpstr>
      <vt:lpstr>Other nutrients</vt:lpstr>
      <vt:lpstr>Feeding options</vt:lpstr>
      <vt:lpstr>Seringue feeding</vt:lpstr>
      <vt:lpstr>Esophagostomy tube</vt:lpstr>
      <vt:lpstr>Esophagostomy tube </vt:lpstr>
      <vt:lpstr>Esophagostomy tube</vt:lpstr>
      <vt:lpstr>Gastrotomy tube</vt:lpstr>
      <vt:lpstr>Gastrotomy tubes</vt:lpstr>
      <vt:lpstr>Gastrotomy tube </vt:lpstr>
      <vt:lpstr>Gastrotomy tube </vt:lpstr>
      <vt:lpstr>Gastrotomy tube </vt:lpstr>
      <vt:lpstr>Enterostomy tube</vt:lpstr>
      <vt:lpstr>Enterostomy tube placement</vt:lpstr>
      <vt:lpstr>Enterostomy tube</vt:lpstr>
      <vt:lpstr>Enterostomy tube</vt:lpstr>
      <vt:lpstr>Complications from enteral feeding</vt:lpstr>
      <vt:lpstr>Mechanical</vt:lpstr>
      <vt:lpstr>Metabolic</vt:lpstr>
      <vt:lpstr>Metabolic</vt:lpstr>
      <vt:lpstr>Diarrhea</vt:lpstr>
      <vt:lpstr>Parenteral nutrition</vt:lpstr>
      <vt:lpstr>Definitions</vt:lpstr>
      <vt:lpstr>Composition</vt:lpstr>
      <vt:lpstr>How to formulate TPN</vt:lpstr>
      <vt:lpstr>1. Determine the animal’s calorie requirement</vt:lpstr>
      <vt:lpstr>2.  Multiply by illness factor</vt:lpstr>
      <vt:lpstr>3.Protein requirement</vt:lpstr>
      <vt:lpstr>Arginine</vt:lpstr>
      <vt:lpstr>Glutamine</vt:lpstr>
      <vt:lpstr>Glutamine</vt:lpstr>
      <vt:lpstr>Glutamine in animals</vt:lpstr>
      <vt:lpstr>4. Essentials fatty acids</vt:lpstr>
      <vt:lpstr>Lipids and inflammation</vt:lpstr>
      <vt:lpstr>Lipids</vt:lpstr>
      <vt:lpstr>Lipid free TPN?</vt:lpstr>
      <vt:lpstr>5. Dextrose</vt:lpstr>
      <vt:lpstr>6. Vitamins</vt:lpstr>
      <vt:lpstr>7. Trace elements</vt:lpstr>
      <vt:lpstr>8. Adjusment per disease</vt:lpstr>
      <vt:lpstr>Commercial combination:</vt:lpstr>
      <vt:lpstr>Administration</vt:lpstr>
      <vt:lpstr>Slide 57</vt:lpstr>
      <vt:lpstr>Administration</vt:lpstr>
      <vt:lpstr>TPN and PPN complications</vt:lpstr>
      <vt:lpstr>Mechanical</vt:lpstr>
      <vt:lpstr>Metabolic</vt:lpstr>
      <vt:lpstr>Sepsis</vt:lpstr>
      <vt:lpstr>Discontinuing TPN </vt:lpstr>
      <vt:lpstr>Litterature review use of TPN and PPN in veterinary medicine</vt:lpstr>
      <vt:lpstr>Questions</vt:lpstr>
      <vt:lpstr>Which of the following cathethers is not recommended to administer TPN?</vt:lpstr>
      <vt:lpstr>Where should a enterotomy feeding tube enter the small bowel</vt:lpstr>
      <vt:lpstr>Which of the following is the most inflammatory fatty acid when administered parenterally</vt:lpstr>
      <vt:lpstr>Which of the following is not a mechanism of action of immusupression of parenteral lipid administration</vt:lpstr>
      <vt:lpstr>Which of the following aminoacids have shown a benefit in survival in critical illness? </vt:lpstr>
      <vt:lpstr>Which of the following defines refeeding syndrome?</vt:lpstr>
      <vt:lpstr>Which is the most common metabolic complication encountered w TPN administration?</vt:lpstr>
      <vt:lpstr>What is the new recommendation to reduce the risk of hyperglycemia in TPN in cats? 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</dc:title>
  <dc:creator>Julie Menard</dc:creator>
  <cp:lastModifiedBy>Julie Menard</cp:lastModifiedBy>
  <cp:revision>14</cp:revision>
  <dcterms:created xsi:type="dcterms:W3CDTF">2011-02-01T20:21:34Z</dcterms:created>
  <dcterms:modified xsi:type="dcterms:W3CDTF">2011-02-01T21:31:11Z</dcterms:modified>
</cp:coreProperties>
</file>