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commentAuthors.xml" ContentType="application/vnd.openxmlformats-officedocument.presentationml.commentAuthors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slides/slide53.xml" ContentType="application/vnd.openxmlformats-officedocument.presentationml.slide+xml"/>
  <Override PartName="/ppt/comments/comment1.xml" ContentType="application/vnd.openxmlformats-officedocument.presentationml.comments+xml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0" r:id="rId1"/>
  </p:sldMasterIdLst>
  <p:notesMasterIdLst>
    <p:notesMasterId r:id="rId61"/>
  </p:notesMasterIdLst>
  <p:handoutMasterIdLst>
    <p:handoutMasterId r:id="rId62"/>
  </p:handoutMasterIdLst>
  <p:sldIdLst>
    <p:sldId id="256" r:id="rId2"/>
    <p:sldId id="259" r:id="rId3"/>
    <p:sldId id="282" r:id="rId4"/>
    <p:sldId id="257" r:id="rId5"/>
    <p:sldId id="262" r:id="rId6"/>
    <p:sldId id="258" r:id="rId7"/>
    <p:sldId id="260" r:id="rId8"/>
    <p:sldId id="284" r:id="rId9"/>
    <p:sldId id="265" r:id="rId10"/>
    <p:sldId id="263" r:id="rId11"/>
    <p:sldId id="266" r:id="rId12"/>
    <p:sldId id="285" r:id="rId13"/>
    <p:sldId id="267" r:id="rId14"/>
    <p:sldId id="271" r:id="rId15"/>
    <p:sldId id="270" r:id="rId16"/>
    <p:sldId id="308" r:id="rId17"/>
    <p:sldId id="314" r:id="rId18"/>
    <p:sldId id="313" r:id="rId19"/>
    <p:sldId id="315" r:id="rId20"/>
    <p:sldId id="277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318" r:id="rId29"/>
    <p:sldId id="319" r:id="rId30"/>
    <p:sldId id="293" r:id="rId31"/>
    <p:sldId id="312" r:id="rId32"/>
    <p:sldId id="294" r:id="rId33"/>
    <p:sldId id="299" r:id="rId34"/>
    <p:sldId id="300" r:id="rId35"/>
    <p:sldId id="311" r:id="rId36"/>
    <p:sldId id="283" r:id="rId37"/>
    <p:sldId id="261" r:id="rId38"/>
    <p:sldId id="298" r:id="rId39"/>
    <p:sldId id="307" r:id="rId40"/>
    <p:sldId id="302" r:id="rId41"/>
    <p:sldId id="317" r:id="rId42"/>
    <p:sldId id="295" r:id="rId43"/>
    <p:sldId id="296" r:id="rId44"/>
    <p:sldId id="297" r:id="rId45"/>
    <p:sldId id="269" r:id="rId46"/>
    <p:sldId id="278" r:id="rId47"/>
    <p:sldId id="279" r:id="rId48"/>
    <p:sldId id="280" r:id="rId49"/>
    <p:sldId id="281" r:id="rId50"/>
    <p:sldId id="309" r:id="rId51"/>
    <p:sldId id="276" r:id="rId52"/>
    <p:sldId id="301" r:id="rId53"/>
    <p:sldId id="303" r:id="rId54"/>
    <p:sldId id="304" r:id="rId55"/>
    <p:sldId id="305" r:id="rId56"/>
    <p:sldId id="306" r:id="rId57"/>
    <p:sldId id="320" r:id="rId58"/>
    <p:sldId id="310" r:id="rId59"/>
    <p:sldId id="316" r:id="rId6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asw20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commentAuthors" Target="commentAuthors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printerSettings" Target="printerSettings/printerSettings1.bin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handoutMaster" Target="handoutMasters/handoutMaster1.xml"/><Relationship Id="rId66" Type="http://schemas.openxmlformats.org/officeDocument/2006/relationships/viewProps" Target="viewProps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presProps" Target="presProps.xml"/><Relationship Id="rId67" Type="http://schemas.openxmlformats.org/officeDocument/2006/relationships/theme" Target="theme/theme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notesMaster" Target="notesMasters/notesMaster1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tableStyles" Target="tableStyles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 authorId="0" dt="2010-04-19T10:39:29.451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52E6DB-6FBD-7947-8B5A-F924CDFE2BE1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EAEEF-303D-6044-84EC-16A37429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76F13-D6EC-1444-8AAC-6C1A1E3F48D7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DB48E-3105-8B41-8FC3-D620CDB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fungal: </a:t>
            </a:r>
            <a:r>
              <a:rPr lang="en-US" dirty="0" err="1" smtClean="0"/>
              <a:t>aspergillus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valvular</a:t>
            </a:r>
            <a:r>
              <a:rPr lang="en-US" dirty="0" smtClean="0"/>
              <a:t> abnormalities: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hyperchogenicity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thicknening</a:t>
            </a:r>
            <a:r>
              <a:rPr lang="en-US" baseline="0" dirty="0" smtClean="0"/>
              <a:t>, irregularity, proliferative or vegetative lesion</a:t>
            </a:r>
          </a:p>
          <a:p>
            <a:r>
              <a:rPr lang="en-US" baseline="0" dirty="0" smtClean="0"/>
              <a:t>vegetation hat oscillates, shaggy moth eaten or fluffy</a:t>
            </a:r>
          </a:p>
          <a:p>
            <a:r>
              <a:rPr lang="en-US" baseline="0" dirty="0" smtClean="0"/>
              <a:t>nodular changes or focal discrete lesions.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chances</a:t>
            </a:r>
            <a:r>
              <a:rPr lang="en-US" baseline="0" dirty="0" smtClean="0"/>
              <a:t> of obtaining a positive blood culture </a:t>
            </a:r>
            <a:r>
              <a:rPr lang="en-US" baseline="0" dirty="0" err="1" smtClean="0"/>
              <a:t>directlt</a:t>
            </a:r>
            <a:r>
              <a:rPr lang="en-US" baseline="0" dirty="0" smtClean="0"/>
              <a:t> related to the volume sampled. Small number of bacteria in each sample. blood culture </a:t>
            </a:r>
            <a:r>
              <a:rPr lang="en-US" baseline="0" dirty="0" err="1" smtClean="0"/>
              <a:t>brothratio</a:t>
            </a:r>
            <a:r>
              <a:rPr lang="en-US" baseline="0" dirty="0" smtClean="0"/>
              <a:t> 1:10 recommended to counteract the bactericidal activity of the serum</a:t>
            </a:r>
          </a:p>
          <a:p>
            <a:r>
              <a:rPr lang="en-US" baseline="0" dirty="0" smtClean="0"/>
              <a:t>anticoagulant and </a:t>
            </a:r>
            <a:r>
              <a:rPr lang="en-US" baseline="0" dirty="0" err="1" smtClean="0"/>
              <a:t>antiphagocytic</a:t>
            </a:r>
            <a:r>
              <a:rPr lang="en-US" baseline="0" dirty="0" smtClean="0"/>
              <a:t> effects of broth additives are diminished </a:t>
            </a:r>
            <a:r>
              <a:rPr lang="en-US" baseline="0" dirty="0" err="1" smtClean="0"/>
              <a:t>f</a:t>
            </a:r>
            <a:r>
              <a:rPr lang="en-US" baseline="0" dirty="0" smtClean="0"/>
              <a:t> the dilution of blood in media is less than 1:8.</a:t>
            </a:r>
          </a:p>
          <a:p>
            <a:r>
              <a:rPr lang="en-US" baseline="0" dirty="0" smtClean="0"/>
              <a:t>maintained  at room temperature incubation at 37 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ATB prior: 2-3 days should be ok but if longer</a:t>
            </a:r>
            <a:r>
              <a:rPr lang="en-US" baseline="0" dirty="0" smtClean="0"/>
              <a:t> period of time, can </a:t>
            </a:r>
            <a:r>
              <a:rPr lang="en-US" baseline="0" dirty="0" err="1" smtClean="0"/>
              <a:t>ave</a:t>
            </a:r>
            <a:r>
              <a:rPr lang="en-US" baseline="0" dirty="0" smtClean="0"/>
              <a:t> a negative effect. if can slow down the </a:t>
            </a:r>
            <a:r>
              <a:rPr lang="en-US" baseline="0" dirty="0" err="1" smtClean="0"/>
              <a:t>isoloation</a:t>
            </a:r>
            <a:r>
              <a:rPr lang="en-US" baseline="0" dirty="0" smtClean="0"/>
              <a:t> but not prevent it.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diagnosis for </a:t>
            </a:r>
            <a:r>
              <a:rPr lang="en-US" dirty="0" err="1" smtClean="0"/>
              <a:t>bartonella</a:t>
            </a:r>
            <a:r>
              <a:rPr lang="en-US" dirty="0" smtClean="0"/>
              <a:t> using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antemortem</a:t>
            </a:r>
            <a:r>
              <a:rPr lang="en-US" baseline="0" dirty="0" smtClean="0"/>
              <a:t>  serology and post mortem PCR assays in culture negative dogs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brushing 40% humans </a:t>
            </a:r>
            <a:r>
              <a:rPr lang="en-US" sz="1200" dirty="0" err="1" smtClean="0"/>
              <a:t>bacteriemic</a:t>
            </a:r>
            <a:r>
              <a:rPr lang="en-US" sz="1200" dirty="0" smtClean="0"/>
              <a:t> </a:t>
            </a:r>
            <a:r>
              <a:rPr lang="en-US" sz="1200" dirty="0" err="1" smtClean="0"/>
              <a:t>afetr</a:t>
            </a:r>
            <a:r>
              <a:rPr lang="en-US" sz="1200" dirty="0" smtClean="0"/>
              <a:t> teeth extraction, 25% after brushing teeth. Dogs: 67% to 30% dogs have </a:t>
            </a:r>
            <a:r>
              <a:rPr lang="en-US" sz="1200" dirty="0" err="1" smtClean="0"/>
              <a:t>bacteriemia</a:t>
            </a:r>
            <a:r>
              <a:rPr lang="en-US" sz="1200" dirty="0" smtClean="0"/>
              <a:t> after dental procedure. Pen G did not decrease the incidence of </a:t>
            </a:r>
            <a:r>
              <a:rPr lang="en-US" sz="1200" dirty="0" err="1" smtClean="0"/>
              <a:t>bacteriemia</a:t>
            </a:r>
            <a:r>
              <a:rPr lang="en-US" sz="1200" dirty="0" smtClean="0"/>
              <a:t>. the normal immune system takes care of the </a:t>
            </a:r>
            <a:r>
              <a:rPr lang="en-US" sz="1200" dirty="0" err="1" smtClean="0"/>
              <a:t>bacteriemia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bacteriemia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mitral valve is affected in 86% of human patients and is subjected to approximately 116 mm Hg systolic pressure, the aortic valve is affected in 55% of human cases and is subjected to approximately 72 mm Hg diastolic pressure, the tricuspid valve is affected in 20% of cases and is subjected to approximately 24 mm Hg systolic pressure, and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pulmonic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valve is affected in 1% of cases and is subjected to approximately 5 mm Hg diastolic pressure.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previous</a:t>
            </a:r>
            <a:r>
              <a:rPr lang="en-US" baseline="0" dirty="0" smtClean="0"/>
              <a:t> cardiac disease but not congenital cardiac disease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HM grade 3/6 in young febrile dog </a:t>
            </a:r>
            <a:r>
              <a:rPr lang="en-US" dirty="0" err="1" smtClean="0"/>
              <a:t>endocarditid</a:t>
            </a:r>
            <a:r>
              <a:rPr lang="en-US" dirty="0" smtClean="0"/>
              <a:t> should be the primary</a:t>
            </a:r>
            <a:r>
              <a:rPr lang="en-US" baseline="0" dirty="0" smtClean="0"/>
              <a:t> differential until proven otherwise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</a:t>
            </a:r>
            <a:r>
              <a:rPr lang="en-US" baseline="0" dirty="0" smtClean="0"/>
              <a:t> microorganisms: </a:t>
            </a:r>
            <a:r>
              <a:rPr lang="en-US" baseline="0" dirty="0" err="1" smtClean="0"/>
              <a:t>viridans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streptoccoci</a:t>
            </a:r>
            <a:r>
              <a:rPr lang="en-US" baseline="0" dirty="0" smtClean="0"/>
              <a:t> or HACEK group or staph </a:t>
            </a:r>
            <a:r>
              <a:rPr lang="en-US" baseline="0" dirty="0" err="1" smtClean="0"/>
              <a:t>aureus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enteroccoci</a:t>
            </a:r>
            <a:endParaRPr lang="en-US" baseline="0" dirty="0" smtClean="0"/>
          </a:p>
          <a:p>
            <a:r>
              <a:rPr lang="en-US" baseline="0" dirty="0" err="1" smtClean="0"/>
              <a:t>peristent</a:t>
            </a:r>
            <a:r>
              <a:rPr lang="en-US" baseline="0" dirty="0" smtClean="0"/>
              <a:t> positive BC: 2 + more than 12 </a:t>
            </a:r>
            <a:r>
              <a:rPr lang="en-US" baseline="0" dirty="0" err="1" smtClean="0"/>
              <a:t>h</a:t>
            </a:r>
            <a:r>
              <a:rPr lang="en-US" baseline="0" dirty="0" smtClean="0"/>
              <a:t> apart or all of 3 or a majority of &gt; 4 with first and last sample </a:t>
            </a:r>
            <a:r>
              <a:rPr lang="en-US" baseline="0" dirty="0" err="1" smtClean="0"/>
              <a:t>drwan</a:t>
            </a:r>
            <a:r>
              <a:rPr lang="en-US" baseline="0" dirty="0" smtClean="0"/>
              <a:t> &gt; 1 hour apart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Positive echo: </a:t>
            </a:r>
            <a:r>
              <a:rPr lang="en-US" baseline="0" dirty="0" err="1" smtClean="0"/>
              <a:t>oscillatin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intracardiac</a:t>
            </a:r>
            <a:r>
              <a:rPr lang="en-US" baseline="0" dirty="0" smtClean="0"/>
              <a:t> mass </a:t>
            </a:r>
            <a:r>
              <a:rPr lang="en-US" baseline="0" dirty="0" err="1" smtClean="0"/>
              <a:t>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</a:t>
            </a:r>
            <a:r>
              <a:rPr lang="en-US" baseline="0" dirty="0" smtClean="0"/>
              <a:t> valve or supporting structures in the path of </a:t>
            </a:r>
            <a:r>
              <a:rPr lang="en-US" baseline="0" dirty="0" err="1" smtClean="0"/>
              <a:t>regurgitant</a:t>
            </a:r>
            <a:r>
              <a:rPr lang="en-US" baseline="0" dirty="0" smtClean="0"/>
              <a:t> jest  or on implanted materials </a:t>
            </a:r>
            <a:r>
              <a:rPr lang="en-US" baseline="0" dirty="0" err="1" smtClean="0"/>
              <a:t>n</a:t>
            </a:r>
            <a:r>
              <a:rPr lang="en-US" baseline="0" dirty="0" smtClean="0"/>
              <a:t> the abs of an alternative anatomic explanation, </a:t>
            </a:r>
            <a:r>
              <a:rPr lang="en-US" baseline="0" dirty="0" err="1" smtClean="0"/>
              <a:t>abcess</a:t>
            </a:r>
            <a:r>
              <a:rPr lang="en-US" baseline="0" dirty="0" smtClean="0"/>
              <a:t> or new partial </a:t>
            </a:r>
            <a:r>
              <a:rPr lang="en-US" baseline="0" dirty="0" err="1" smtClean="0"/>
              <a:t>dehiscnce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prothestic</a:t>
            </a:r>
            <a:r>
              <a:rPr lang="en-US" baseline="0" dirty="0" smtClean="0"/>
              <a:t> valve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pathological criteria: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microrganism</a:t>
            </a:r>
            <a:r>
              <a:rPr lang="en-US" baseline="0" dirty="0" smtClean="0"/>
              <a:t> on culture or </a:t>
            </a:r>
            <a:r>
              <a:rPr lang="en-US" baseline="0" dirty="0" err="1" smtClean="0"/>
              <a:t>histo</a:t>
            </a:r>
            <a:r>
              <a:rPr lang="en-US" baseline="0" dirty="0" smtClean="0"/>
              <a:t> of vegetations, emboli or </a:t>
            </a:r>
            <a:r>
              <a:rPr lang="en-US" baseline="0" dirty="0" err="1" smtClean="0"/>
              <a:t>intracardiac</a:t>
            </a:r>
            <a:r>
              <a:rPr lang="en-US" baseline="0" dirty="0" smtClean="0"/>
              <a:t> abscess. pathological lesions: vegetation or </a:t>
            </a:r>
            <a:r>
              <a:rPr lang="en-US" baseline="0" dirty="0" err="1" smtClean="0"/>
              <a:t>intracerdaic</a:t>
            </a:r>
            <a:r>
              <a:rPr lang="en-US" baseline="0" dirty="0" smtClean="0"/>
              <a:t> abscess  </a:t>
            </a:r>
            <a:r>
              <a:rPr lang="en-US" baseline="0" dirty="0" err="1" smtClean="0"/>
              <a:t>gisto</a:t>
            </a:r>
            <a:r>
              <a:rPr lang="en-US" baseline="0" dirty="0" smtClean="0"/>
              <a:t> showing active 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DB48E-3105-8B41-8FC3-D620CDBD31A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2387F47C-9B36-8843-8166-A99AF8F57167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 flipV="1">
            <a:off x="8698492" y="6787189"/>
            <a:ext cx="216908" cy="45719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0A3C10C0-5AE6-0648-82D6-6124F819F193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V="1">
            <a:off x="8698492" y="6787189"/>
            <a:ext cx="216908" cy="45719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1B53E6B5-C32C-E14D-851C-C575699CA1A9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V="1">
            <a:off x="8698492" y="6787189"/>
            <a:ext cx="216908" cy="45719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79C87B67-32FC-8D4F-9A1B-1890A75608E6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V="1">
            <a:off x="8698492" y="6787189"/>
            <a:ext cx="216908" cy="45719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692ED82D-1990-5541-8C15-509FFEC61031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V="1">
            <a:off x="8698492" y="6787189"/>
            <a:ext cx="216908" cy="45719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96F30C5A-9F9B-8C48-9179-553154256DD4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flipV="1">
            <a:off x="8698492" y="6787189"/>
            <a:ext cx="216908" cy="45719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FC88E587-9D28-9749-B007-66071D7290EA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flipV="1">
            <a:off x="8698492" y="6787189"/>
            <a:ext cx="216908" cy="45719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FFFBE9D5-FBBB-AE40-B045-786ED128BC91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 flipV="1">
            <a:off x="8698492" y="6787189"/>
            <a:ext cx="216908" cy="45719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845CFE89-8590-AE4A-9735-A43B7AB309F8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flipV="1">
            <a:off x="8698492" y="6787189"/>
            <a:ext cx="216908" cy="45719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27928DDB-DC99-C749-B52B-DF2C45BA9548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8C9D0D5A-3C21-354B-BF5C-FE7C7C36FEAA}" type="datetime1">
              <a:rPr lang="en-US" smtClean="0"/>
              <a:pPr/>
              <a:t>5/12/10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flipV="1">
            <a:off x="8698492" y="6787189"/>
            <a:ext cx="216908" cy="45719"/>
          </a:xfrm>
          <a:prstGeom prst="rect">
            <a:avLst/>
          </a:prstGeom>
        </p:spPr>
        <p:txBody>
          <a:bodyPr/>
          <a:lstStyle/>
          <a:p>
            <a:fld id="{BEF0AD03-E0E3-AA43-8FF2-9BE9149B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0" y="6422064"/>
            <a:ext cx="91440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Sykes J.E and al. Clinicopathologic findings and outcome in dogs with IE: 71 cases. JAVMA, 2006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comments" Target="../comments/commen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1" Type="http://schemas.openxmlformats.org/officeDocument/2006/relationships/video" Target="file://localhost/Users/juliemenard/Documents/cardiology/endocarditis/Ao%20IE5.avi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1" Type="http://schemas.openxmlformats.org/officeDocument/2006/relationships/video" Target="file://localhost/Users/juliemenard/Documents/cardiology/endocarditis/Ao%20IE.avi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Endocarditis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Board review</a:t>
            </a:r>
          </a:p>
          <a:p>
            <a:r>
              <a:rPr lang="en-US" dirty="0" smtClean="0"/>
              <a:t>Dr Julie Menard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61" y="556596"/>
            <a:ext cx="4016420" cy="2780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Presenting complaint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 specific: systemic illness 10 days </a:t>
            </a:r>
          </a:p>
          <a:p>
            <a:pPr lvl="1"/>
            <a:r>
              <a:rPr lang="en-US" dirty="0" smtClean="0"/>
              <a:t>Lethargy 61%</a:t>
            </a:r>
          </a:p>
          <a:p>
            <a:pPr lvl="1"/>
            <a:r>
              <a:rPr lang="en-US" dirty="0" err="1" smtClean="0"/>
              <a:t>Inappetance</a:t>
            </a:r>
            <a:r>
              <a:rPr lang="en-US" dirty="0" smtClean="0"/>
              <a:t> 57%</a:t>
            </a:r>
          </a:p>
          <a:p>
            <a:pPr lvl="1"/>
            <a:r>
              <a:rPr lang="en-US" dirty="0" err="1" smtClean="0"/>
              <a:t>Locomotor</a:t>
            </a:r>
            <a:r>
              <a:rPr lang="en-US" dirty="0" smtClean="0"/>
              <a:t> issues 33%</a:t>
            </a:r>
          </a:p>
          <a:p>
            <a:pPr lvl="1"/>
            <a:r>
              <a:rPr lang="en-US" dirty="0" smtClean="0"/>
              <a:t>Vomiting 27%</a:t>
            </a:r>
          </a:p>
          <a:p>
            <a:pPr lvl="1"/>
            <a:r>
              <a:rPr lang="en-US" dirty="0" smtClean="0"/>
              <a:t>Respiratory 20%</a:t>
            </a:r>
          </a:p>
          <a:p>
            <a:pPr lvl="1"/>
            <a:r>
              <a:rPr lang="en-US" dirty="0" smtClean="0"/>
              <a:t>Weight loss 13%</a:t>
            </a:r>
          </a:p>
          <a:p>
            <a:pPr lvl="1"/>
            <a:r>
              <a:rPr lang="en-US" dirty="0" smtClean="0"/>
              <a:t>Coughing 13%</a:t>
            </a:r>
          </a:p>
          <a:p>
            <a:pPr lvl="1"/>
            <a:r>
              <a:rPr lang="en-US" dirty="0" smtClean="0"/>
              <a:t>Fever 40 %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smtClean="0"/>
              <a:t>Sykes J.E and al. Clinicopathologic findings and outcome in dogs with IE: 71 cases. JAVMA, 2006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Febrile (38%)</a:t>
            </a:r>
          </a:p>
          <a:p>
            <a:r>
              <a:rPr lang="en-US" dirty="0" smtClean="0"/>
              <a:t>Cardiac murmur 59% new in 41%</a:t>
            </a:r>
          </a:p>
          <a:p>
            <a:pPr lvl="1"/>
            <a:r>
              <a:rPr lang="en-US" dirty="0" smtClean="0"/>
              <a:t>Systolic murmur left apex ( 92%Mitral)</a:t>
            </a:r>
          </a:p>
          <a:p>
            <a:pPr lvl="1"/>
            <a:r>
              <a:rPr lang="en-US" dirty="0" smtClean="0"/>
              <a:t>Diastolic ( 8% only diastolic)</a:t>
            </a:r>
          </a:p>
          <a:p>
            <a:r>
              <a:rPr lang="en-US" dirty="0" smtClean="0"/>
              <a:t>Tachycardia 50%</a:t>
            </a:r>
          </a:p>
          <a:p>
            <a:r>
              <a:rPr lang="en-US" dirty="0" smtClean="0"/>
              <a:t>Arrhythmia 19%</a:t>
            </a:r>
          </a:p>
          <a:p>
            <a:endParaRPr lang="en-US" dirty="0" smtClean="0"/>
          </a:p>
          <a:p>
            <a:r>
              <a:rPr lang="en-US" dirty="0" smtClean="0"/>
              <a:t>81 % cases cardiovascular +/- fever</a:t>
            </a:r>
          </a:p>
          <a:p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3922" y="-287247"/>
            <a:ext cx="2270078" cy="302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Respiratory issues 50%</a:t>
            </a:r>
          </a:p>
          <a:p>
            <a:r>
              <a:rPr lang="en-US" dirty="0" smtClean="0"/>
              <a:t>Neurologic 23%</a:t>
            </a:r>
          </a:p>
          <a:p>
            <a:r>
              <a:rPr lang="en-US" dirty="0" smtClean="0"/>
              <a:t>Recumbent-reluctant to stand-weak 57%</a:t>
            </a:r>
          </a:p>
          <a:p>
            <a:endParaRPr lang="en-US" dirty="0" smtClean="0"/>
          </a:p>
          <a:p>
            <a:r>
              <a:rPr lang="en-US" dirty="0" smtClean="0"/>
              <a:t>Peripheral edema</a:t>
            </a:r>
          </a:p>
          <a:p>
            <a:r>
              <a:rPr lang="en-US" dirty="0" smtClean="0"/>
              <a:t>Dull </a:t>
            </a:r>
            <a:r>
              <a:rPr lang="en-US" dirty="0" err="1" smtClean="0"/>
              <a:t>mentation</a:t>
            </a:r>
            <a:endParaRPr lang="en-US" dirty="0" smtClean="0"/>
          </a:p>
          <a:p>
            <a:r>
              <a:rPr lang="en-US" dirty="0" smtClean="0"/>
              <a:t>Dehydration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7873" y="3834005"/>
            <a:ext cx="3419735" cy="256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 clinical / biochemical/ echocardiogram findings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Humans:</a:t>
            </a:r>
          </a:p>
          <a:p>
            <a:pPr lvl="1"/>
            <a:r>
              <a:rPr lang="en-US" dirty="0" smtClean="0"/>
              <a:t>AV block, BBB</a:t>
            </a:r>
          </a:p>
          <a:p>
            <a:pPr lvl="1"/>
            <a:r>
              <a:rPr lang="en-US" dirty="0" smtClean="0"/>
              <a:t>Signs of embolus</a:t>
            </a:r>
          </a:p>
          <a:p>
            <a:pPr lvl="1"/>
            <a:r>
              <a:rPr lang="en-US" dirty="0" err="1" smtClean="0"/>
              <a:t>Leukocytosis</a:t>
            </a:r>
            <a:r>
              <a:rPr lang="en-US" dirty="0" smtClean="0"/>
              <a:t>, anemia, elevated protein C and elevated </a:t>
            </a:r>
            <a:r>
              <a:rPr lang="en-US" dirty="0" err="1" smtClean="0"/>
              <a:t>erythorcyte</a:t>
            </a:r>
            <a:r>
              <a:rPr lang="en-US" dirty="0" smtClean="0"/>
              <a:t> sedimentation rate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5219" y="2393432"/>
            <a:ext cx="2135343" cy="2099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Mylonakis</a:t>
            </a:r>
            <a:r>
              <a:rPr lang="en-US" dirty="0" smtClean="0"/>
              <a:t> and Calderwood, Infective Endocarditis in Adults, NEJM, 2001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Duke Criteria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Major Criteria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Minor</a:t>
                      </a:r>
                      <a:r>
                        <a:rPr lang="en-US" baseline="0" dirty="0" smtClean="0"/>
                        <a:t> Criteria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Positive blood culture</a:t>
                      </a:r>
                    </a:p>
                    <a:p>
                      <a:pPr marL="800100" lvl="1" indent="-342900">
                        <a:buAutoNum type="arabicPeriod"/>
                      </a:pPr>
                      <a:r>
                        <a:rPr lang="en-US" baseline="0" dirty="0" smtClean="0"/>
                        <a:t>Typical microorganism consistent </a:t>
                      </a:r>
                      <a:r>
                        <a:rPr lang="en-US" baseline="0" dirty="0" err="1" smtClean="0"/>
                        <a:t>w</a:t>
                      </a:r>
                      <a:r>
                        <a:rPr lang="en-US" baseline="0" dirty="0" smtClean="0"/>
                        <a:t> IE from 2 separate BC</a:t>
                      </a:r>
                    </a:p>
                    <a:p>
                      <a:pPr marL="800100" lvl="1" indent="-342900">
                        <a:buAutoNum type="arabicPeriod"/>
                      </a:pPr>
                      <a:r>
                        <a:rPr lang="en-US" baseline="0" dirty="0" smtClean="0"/>
                        <a:t>Microorganism consistent with IE from </a:t>
                      </a:r>
                      <a:r>
                        <a:rPr lang="en-US" baseline="0" dirty="0" err="1" smtClean="0"/>
                        <a:t>peristently</a:t>
                      </a:r>
                      <a:r>
                        <a:rPr lang="en-US" baseline="0" dirty="0" smtClean="0"/>
                        <a:t> + BC</a:t>
                      </a:r>
                    </a:p>
                    <a:p>
                      <a:pPr marL="342900" lvl="0" indent="-342900">
                        <a:buAutoNum type="arabicPeriod"/>
                      </a:pPr>
                      <a:r>
                        <a:rPr lang="en-US" baseline="0" dirty="0" smtClean="0"/>
                        <a:t>Evidence of </a:t>
                      </a:r>
                      <a:r>
                        <a:rPr lang="en-US" baseline="0" dirty="0" err="1" smtClean="0"/>
                        <a:t>endocardial</a:t>
                      </a:r>
                      <a:r>
                        <a:rPr lang="en-US" baseline="0" dirty="0" smtClean="0"/>
                        <a:t> involvement</a:t>
                      </a:r>
                    </a:p>
                    <a:p>
                      <a:pPr marL="800100" lvl="1" indent="-342900">
                        <a:buAutoNum type="arabicPeriod"/>
                      </a:pPr>
                      <a:r>
                        <a:rPr lang="en-US" baseline="0" dirty="0" smtClean="0"/>
                        <a:t>Positive echocardiogram </a:t>
                      </a:r>
                    </a:p>
                    <a:p>
                      <a:pPr marL="800100" lvl="1" indent="-342900">
                        <a:buAutoNum type="arabicPeriod"/>
                      </a:pPr>
                      <a:r>
                        <a:rPr lang="en-US" baseline="0" dirty="0" smtClean="0"/>
                        <a:t>New </a:t>
                      </a:r>
                      <a:r>
                        <a:rPr lang="en-US" baseline="0" dirty="0" err="1" smtClean="0"/>
                        <a:t>valvular</a:t>
                      </a:r>
                      <a:r>
                        <a:rPr lang="en-US" baseline="0" dirty="0" smtClean="0"/>
                        <a:t> regurgitation</a:t>
                      </a:r>
                    </a:p>
                    <a:p>
                      <a:pPr marL="800100" lvl="1" indent="-342900">
                        <a:buAutoNum type="arabicPeriod"/>
                      </a:pPr>
                      <a:endParaRPr lang="en-US" baseline="0" dirty="0" smtClean="0"/>
                    </a:p>
                    <a:p>
                      <a:pPr marL="342900" indent="-342900">
                        <a:buFont typeface="Arial"/>
                        <a:buChar char="•"/>
                      </a:pPr>
                      <a:endParaRPr lang="en-US" baseline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baseline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Predisposition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Fever &gt; 38 C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Vascular phenomena (aortic or septic emboli)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Immunologic phenomena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glomerulonephritis</a:t>
                      </a:r>
                      <a:r>
                        <a:rPr lang="en-US" baseline="0" dirty="0" smtClean="0"/>
                        <a:t> etc..)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Microbiological evidence : + BC that do not meet Major Criteria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err="1" smtClean="0"/>
                        <a:t>Echocardiographic</a:t>
                      </a:r>
                      <a:r>
                        <a:rPr lang="en-US" baseline="0" dirty="0" smtClean="0"/>
                        <a:t> evidence that do not meet Major Criteria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Durack</a:t>
            </a:r>
            <a:r>
              <a:rPr lang="en-US" dirty="0" smtClean="0"/>
              <a:t> and al. New Criteria for diagnosis of infective </a:t>
            </a:r>
            <a:r>
              <a:rPr lang="en-US" dirty="0" err="1" smtClean="0"/>
              <a:t>endocarditis</a:t>
            </a:r>
            <a:r>
              <a:rPr lang="en-US" dirty="0" smtClean="0"/>
              <a:t>: Utilization of specific </a:t>
            </a:r>
            <a:r>
              <a:rPr lang="en-US" dirty="0" err="1" smtClean="0"/>
              <a:t>echocardiographic</a:t>
            </a:r>
            <a:r>
              <a:rPr lang="en-US" dirty="0" smtClean="0"/>
              <a:t> findings: Duke Endocarditis Service. Am J Med, 1994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Duke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Definitive:</a:t>
            </a:r>
          </a:p>
          <a:p>
            <a:pPr lvl="1"/>
            <a:r>
              <a:rPr lang="en-US" dirty="0" smtClean="0"/>
              <a:t>Pathological criteria</a:t>
            </a:r>
          </a:p>
          <a:p>
            <a:pPr lvl="1"/>
            <a:r>
              <a:rPr lang="en-US" dirty="0" smtClean="0"/>
              <a:t>Clinical criteria: </a:t>
            </a:r>
          </a:p>
          <a:p>
            <a:pPr lvl="2"/>
            <a:r>
              <a:rPr lang="en-US" dirty="0" smtClean="0"/>
              <a:t>2 major</a:t>
            </a:r>
          </a:p>
          <a:p>
            <a:pPr lvl="2"/>
            <a:r>
              <a:rPr lang="en-US" dirty="0" smtClean="0"/>
              <a:t>1 major and 3 minor</a:t>
            </a:r>
          </a:p>
          <a:p>
            <a:pPr lvl="2"/>
            <a:r>
              <a:rPr lang="en-US" dirty="0" smtClean="0"/>
              <a:t>5 minor</a:t>
            </a:r>
          </a:p>
          <a:p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7397" y="0"/>
            <a:ext cx="3186603" cy="184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38900" y="3884613"/>
            <a:ext cx="27051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88668"/>
            <a:ext cx="9144000" cy="365125"/>
          </a:xfrm>
        </p:spPr>
        <p:txBody>
          <a:bodyPr/>
          <a:lstStyle/>
          <a:p>
            <a:r>
              <a:rPr lang="en-US" dirty="0" err="1" smtClean="0"/>
              <a:t>Durack</a:t>
            </a:r>
            <a:r>
              <a:rPr lang="en-US" dirty="0" smtClean="0"/>
              <a:t> and al. New Criteria for diagnosis of infective </a:t>
            </a:r>
            <a:r>
              <a:rPr lang="en-US" dirty="0" err="1" smtClean="0"/>
              <a:t>endocarditis</a:t>
            </a:r>
            <a:r>
              <a:rPr lang="en-US" dirty="0" smtClean="0"/>
              <a:t>: Utilization of specific </a:t>
            </a:r>
            <a:r>
              <a:rPr lang="en-US" dirty="0" err="1" smtClean="0"/>
              <a:t>echocardiographic</a:t>
            </a:r>
            <a:r>
              <a:rPr lang="en-US" dirty="0" smtClean="0"/>
              <a:t> findings: Duke Endocarditis Service. Am J Med, 1994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Duke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Possible IE:</a:t>
            </a:r>
          </a:p>
          <a:p>
            <a:pPr lvl="1"/>
            <a:r>
              <a:rPr lang="en-US" dirty="0" smtClean="0"/>
              <a:t>findings consistent </a:t>
            </a:r>
            <a:r>
              <a:rPr lang="en-US" dirty="0" err="1" smtClean="0"/>
              <a:t>w</a:t>
            </a:r>
            <a:r>
              <a:rPr lang="en-US" dirty="0" smtClean="0"/>
              <a:t> IE that fall short of definitive or rejected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Rejected:</a:t>
            </a:r>
          </a:p>
          <a:p>
            <a:pPr lvl="1"/>
            <a:r>
              <a:rPr lang="en-US" dirty="0" smtClean="0"/>
              <a:t>firm alternate diagnosis</a:t>
            </a:r>
          </a:p>
          <a:p>
            <a:pPr lvl="1"/>
            <a:r>
              <a:rPr lang="en-US" dirty="0" smtClean="0"/>
              <a:t>Resolution of manifestation &lt; 4 days ATB</a:t>
            </a:r>
          </a:p>
          <a:p>
            <a:pPr lvl="1"/>
            <a:r>
              <a:rPr lang="en-US" dirty="0" smtClean="0"/>
              <a:t>No pathological evidence of IE after </a:t>
            </a:r>
            <a:r>
              <a:rPr lang="en-US" dirty="0" err="1" smtClean="0"/>
              <a:t>sx</a:t>
            </a:r>
            <a:r>
              <a:rPr lang="en-US" dirty="0" smtClean="0"/>
              <a:t> or autopsy &lt; 4 days ATB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92874"/>
            <a:ext cx="9144000" cy="365125"/>
          </a:xfrm>
        </p:spPr>
        <p:txBody>
          <a:bodyPr/>
          <a:lstStyle/>
          <a:p>
            <a:r>
              <a:rPr lang="en-US" sz="1200" dirty="0" err="1" smtClean="0"/>
              <a:t>Durack</a:t>
            </a:r>
            <a:r>
              <a:rPr lang="en-US" sz="1200" dirty="0" smtClean="0"/>
              <a:t> and al. New Criteria for diagnosis of infective </a:t>
            </a:r>
            <a:r>
              <a:rPr lang="en-US" sz="1200" dirty="0" err="1" smtClean="0"/>
              <a:t>endocarditis</a:t>
            </a:r>
            <a:r>
              <a:rPr lang="en-US" sz="1200" dirty="0" smtClean="0"/>
              <a:t>: Utilization of specific </a:t>
            </a:r>
            <a:r>
              <a:rPr lang="en-US" sz="1200" dirty="0" err="1" smtClean="0"/>
              <a:t>echocardiographic</a:t>
            </a:r>
            <a:r>
              <a:rPr lang="en-US" sz="1200" dirty="0" smtClean="0"/>
              <a:t> findings: Duke Endocarditis Service. Am J Med, 1994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Adapted </a:t>
            </a:r>
            <a:r>
              <a:rPr lang="en-US" dirty="0" err="1" smtClean="0"/>
              <a:t>Criterias</a:t>
            </a:r>
            <a:r>
              <a:rPr lang="en-US" dirty="0" smtClean="0"/>
              <a:t> for dogs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399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476314">
                <a:tc>
                  <a:txBody>
                    <a:bodyPr/>
                    <a:lstStyle/>
                    <a:p>
                      <a:r>
                        <a:rPr lang="en-US" dirty="0" smtClean="0"/>
                        <a:t>Major</a:t>
                      </a:r>
                      <a:r>
                        <a:rPr lang="en-US" baseline="0" dirty="0" smtClean="0"/>
                        <a:t> Criteria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Minor Criteria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Supporting</a:t>
                      </a:r>
                      <a:r>
                        <a:rPr lang="en-US" baseline="0" dirty="0" smtClean="0"/>
                        <a:t> Evidence</a:t>
                      </a:r>
                      <a:endParaRPr lang="en-US" dirty="0"/>
                    </a:p>
                  </a:txBody>
                  <a:tcPr/>
                </a:tc>
              </a:tr>
              <a:tr h="3923373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Positive echocardiogram</a:t>
                      </a:r>
                      <a:r>
                        <a:rPr lang="en-US" baseline="0" dirty="0" smtClean="0"/>
                        <a:t> findings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Positive</a:t>
                      </a:r>
                      <a:r>
                        <a:rPr lang="en-US" baseline="0" dirty="0" smtClean="0"/>
                        <a:t> blood culture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en-US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Recent onset of diastolic murmur or aortic regurgitation w/o SAS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Fever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Large dog (&gt; 15kgs)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New worsening</a:t>
                      </a:r>
                      <a:r>
                        <a:rPr lang="en-US" baseline="0" dirty="0" smtClean="0"/>
                        <a:t> systolic murmur</a:t>
                      </a:r>
                      <a:endParaRPr lang="en-US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Embolic disease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Immunologic disease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SAS in dog &gt; 5 </a:t>
                      </a:r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Small animal medicine cardiovascular , </a:t>
            </a:r>
            <a:r>
              <a:rPr lang="en-US" sz="1200" dirty="0" err="1" smtClean="0"/>
              <a:t>Kittelson</a:t>
            </a:r>
            <a:r>
              <a:rPr lang="en-US" sz="1200" dirty="0" smtClean="0"/>
              <a:t>, </a:t>
            </a:r>
            <a:r>
              <a:rPr lang="en-US" sz="1200" dirty="0" err="1" smtClean="0"/>
              <a:t>Chp</a:t>
            </a:r>
            <a:r>
              <a:rPr lang="en-US" sz="1200" dirty="0" smtClean="0"/>
              <a:t> 24 Infective </a:t>
            </a:r>
            <a:r>
              <a:rPr lang="en-US" sz="1200" dirty="0" err="1" smtClean="0"/>
              <a:t>Endocaritis</a:t>
            </a:r>
            <a:endParaRPr lang="en-US" sz="1200" dirty="0" smtClean="0"/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Adapted Duke Criteria to dogs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33695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Definite or Very Probable Infective Endocarditis</a:t>
            </a:r>
          </a:p>
          <a:p>
            <a:pPr lvl="1"/>
            <a:r>
              <a:rPr lang="en-US" dirty="0" smtClean="0"/>
              <a:t> Pathologic criteria </a:t>
            </a:r>
          </a:p>
          <a:p>
            <a:pPr lvl="1"/>
            <a:r>
              <a:rPr lang="en-US" dirty="0" smtClean="0"/>
              <a:t> Clinical criteria (see Box 24-1)</a:t>
            </a:r>
          </a:p>
          <a:p>
            <a:pPr lvl="2"/>
            <a:r>
              <a:rPr lang="en-US" dirty="0" smtClean="0"/>
              <a:t>  Two major criteria, or</a:t>
            </a:r>
          </a:p>
          <a:p>
            <a:pPr lvl="2"/>
            <a:r>
              <a:rPr lang="en-US" dirty="0" smtClean="0"/>
              <a:t> Positive </a:t>
            </a:r>
            <a:r>
              <a:rPr lang="en-US" dirty="0" err="1" smtClean="0"/>
              <a:t>echocardiographic</a:t>
            </a:r>
            <a:r>
              <a:rPr lang="en-US" dirty="0" smtClean="0"/>
              <a:t> finding plus one minor criterion, or</a:t>
            </a:r>
          </a:p>
          <a:p>
            <a:pPr lvl="2"/>
            <a:r>
              <a:rPr lang="en-US" dirty="0" smtClean="0"/>
              <a:t>Three minor criteria</a:t>
            </a:r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239501"/>
            <a:ext cx="9144000" cy="365125"/>
          </a:xfrm>
        </p:spPr>
        <p:txBody>
          <a:bodyPr/>
          <a:lstStyle/>
          <a:p>
            <a:r>
              <a:rPr lang="en-US" sz="1200" dirty="0" smtClean="0"/>
              <a:t>Small animal medicine cardiovascular , </a:t>
            </a:r>
            <a:r>
              <a:rPr lang="en-US" sz="1200" dirty="0" err="1" smtClean="0"/>
              <a:t>Kittelson</a:t>
            </a:r>
            <a:r>
              <a:rPr lang="en-US" sz="1200" dirty="0" smtClean="0"/>
              <a:t>, </a:t>
            </a:r>
            <a:r>
              <a:rPr lang="en-US" sz="1200" dirty="0" err="1" smtClean="0"/>
              <a:t>Chp</a:t>
            </a:r>
            <a:r>
              <a:rPr lang="en-US" sz="1200" dirty="0" smtClean="0"/>
              <a:t> 24 Infective </a:t>
            </a:r>
            <a:r>
              <a:rPr lang="en-US" sz="1200" dirty="0" err="1" smtClean="0"/>
              <a:t>Endocaritis</a:t>
            </a:r>
            <a:endParaRPr lang="en-US" sz="1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Adapted criteria for dogs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 Possible Infective Endocarditis. </a:t>
            </a:r>
          </a:p>
          <a:p>
            <a:pPr lvl="1"/>
            <a:r>
              <a:rPr lang="en-US" dirty="0" smtClean="0"/>
              <a:t> One major criterion</a:t>
            </a:r>
          </a:p>
          <a:p>
            <a:pPr lvl="1"/>
            <a:r>
              <a:rPr lang="en-US" dirty="0" smtClean="0"/>
              <a:t>  Two minor criteria</a:t>
            </a:r>
          </a:p>
          <a:p>
            <a:pPr lvl="1"/>
            <a:r>
              <a:rPr lang="en-US" dirty="0" smtClean="0"/>
              <a:t> Supporting evidence with at least two minor criteria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 Rejected</a:t>
            </a:r>
          </a:p>
          <a:p>
            <a:pPr lvl="1"/>
            <a:r>
              <a:rPr lang="en-US" dirty="0" smtClean="0"/>
              <a:t> Identification of alternative diagnosis to explain signs compatible with infective </a:t>
            </a:r>
            <a:r>
              <a:rPr lang="en-US" dirty="0" err="1" smtClean="0"/>
              <a:t>endocarditis</a:t>
            </a:r>
            <a:endParaRPr lang="en-US" dirty="0" smtClean="0"/>
          </a:p>
          <a:p>
            <a:pPr lvl="1"/>
            <a:r>
              <a:rPr lang="en-US" dirty="0" smtClean="0"/>
              <a:t> Resolution of clinical signs with short-term antibiotic therapy</a:t>
            </a:r>
          </a:p>
          <a:p>
            <a:pPr lvl="1"/>
            <a:r>
              <a:rPr lang="en-US" dirty="0" smtClean="0"/>
              <a:t> No pathologic evidence of infective </a:t>
            </a:r>
            <a:r>
              <a:rPr lang="en-US" dirty="0" err="1" smtClean="0"/>
              <a:t>endocarditis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Small animal medicine cardiovascular , </a:t>
            </a:r>
            <a:r>
              <a:rPr lang="en-US" sz="1200" dirty="0" err="1" smtClean="0"/>
              <a:t>Kittelson</a:t>
            </a:r>
            <a:r>
              <a:rPr lang="en-US" sz="1200" dirty="0" smtClean="0"/>
              <a:t>, </a:t>
            </a:r>
            <a:r>
              <a:rPr lang="en-US" sz="1200" dirty="0" err="1" smtClean="0"/>
              <a:t>Chp</a:t>
            </a:r>
            <a:r>
              <a:rPr lang="en-US" sz="1200" dirty="0" smtClean="0"/>
              <a:t> 24 Infective </a:t>
            </a:r>
            <a:r>
              <a:rPr lang="en-US" sz="1200" dirty="0" err="1" smtClean="0"/>
              <a:t>Endocaritis</a:t>
            </a:r>
            <a:endParaRPr lang="en-US" sz="1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Infection of one or more of the </a:t>
            </a:r>
            <a:r>
              <a:rPr lang="en-US" dirty="0" err="1" smtClean="0"/>
              <a:t>endocardial</a:t>
            </a:r>
            <a:r>
              <a:rPr lang="en-US" dirty="0" smtClean="0"/>
              <a:t> surfaces of the heart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Almost always involves the cardiac valves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Commonly bacterial</a:t>
            </a:r>
          </a:p>
          <a:p>
            <a:r>
              <a:rPr lang="en-US" dirty="0" smtClean="0"/>
              <a:t>Few fungal cases reported</a:t>
            </a:r>
          </a:p>
        </p:txBody>
      </p:sp>
      <p:pic>
        <p:nvPicPr>
          <p:cNvPr id="4" name="Picture 3" descr="dico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2305" y="4407845"/>
            <a:ext cx="2370094" cy="171831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Small animal medicine cardiovascular , </a:t>
            </a:r>
            <a:r>
              <a:rPr lang="en-US" sz="1200" dirty="0" err="1" smtClean="0"/>
              <a:t>Kittelson</a:t>
            </a:r>
            <a:r>
              <a:rPr lang="en-US" sz="1200" dirty="0" smtClean="0"/>
              <a:t>, </a:t>
            </a:r>
            <a:r>
              <a:rPr lang="en-US" sz="1200" dirty="0" err="1" smtClean="0"/>
              <a:t>Chp</a:t>
            </a:r>
            <a:r>
              <a:rPr lang="en-US" sz="1200" dirty="0" smtClean="0"/>
              <a:t> 24 Infective </a:t>
            </a:r>
            <a:r>
              <a:rPr lang="en-US" sz="1200" dirty="0" err="1" smtClean="0"/>
              <a:t>Endocaritis</a:t>
            </a:r>
            <a:r>
              <a:rPr lang="en-US" sz="1200" dirty="0" smtClean="0"/>
              <a:t>, </a:t>
            </a:r>
            <a:endParaRPr lang="en-US" sz="1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 : UA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62 % </a:t>
            </a:r>
            <a:r>
              <a:rPr lang="en-US" dirty="0" err="1" smtClean="0"/>
              <a:t>Hematuria</a:t>
            </a:r>
            <a:endParaRPr lang="en-US" dirty="0" smtClean="0"/>
          </a:p>
          <a:p>
            <a:r>
              <a:rPr lang="en-US" dirty="0" smtClean="0"/>
              <a:t> 62% </a:t>
            </a:r>
            <a:r>
              <a:rPr lang="en-US" dirty="0" err="1" smtClean="0"/>
              <a:t>Proteinuria</a:t>
            </a:r>
            <a:endParaRPr lang="en-US" dirty="0" smtClean="0"/>
          </a:p>
          <a:p>
            <a:r>
              <a:rPr lang="en-US" dirty="0" smtClean="0"/>
              <a:t> 60% </a:t>
            </a:r>
            <a:r>
              <a:rPr lang="en-US" dirty="0" err="1" smtClean="0"/>
              <a:t>Pyuria</a:t>
            </a:r>
            <a:endParaRPr lang="en-US" dirty="0" smtClean="0"/>
          </a:p>
          <a:p>
            <a:r>
              <a:rPr lang="en-US" dirty="0" smtClean="0"/>
              <a:t> 25% </a:t>
            </a:r>
            <a:r>
              <a:rPr lang="en-US" dirty="0" err="1" smtClean="0"/>
              <a:t>Cylinduria</a:t>
            </a:r>
            <a:endParaRPr lang="en-US" dirty="0" smtClean="0"/>
          </a:p>
          <a:p>
            <a:r>
              <a:rPr lang="en-US" dirty="0" smtClean="0"/>
              <a:t> 10% </a:t>
            </a:r>
            <a:r>
              <a:rPr lang="en-US" dirty="0" err="1" smtClean="0"/>
              <a:t>Bactiuria</a:t>
            </a:r>
            <a:endParaRPr lang="en-US" dirty="0" smtClean="0"/>
          </a:p>
          <a:p>
            <a:r>
              <a:rPr lang="en-US" dirty="0" smtClean="0"/>
              <a:t> 10% </a:t>
            </a:r>
            <a:r>
              <a:rPr lang="en-US" dirty="0" err="1" smtClean="0"/>
              <a:t>Glucosuria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3788" y="2967622"/>
            <a:ext cx="2903306" cy="3158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 : CBC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52 % Non regenerative anemia</a:t>
            </a:r>
          </a:p>
          <a:p>
            <a:r>
              <a:rPr lang="en-US" dirty="0" smtClean="0"/>
              <a:t>22% Regenerative anemia</a:t>
            </a:r>
          </a:p>
          <a:p>
            <a:endParaRPr lang="en-US" dirty="0" smtClean="0"/>
          </a:p>
          <a:p>
            <a:r>
              <a:rPr lang="en-US" dirty="0" smtClean="0"/>
              <a:t>89% </a:t>
            </a:r>
            <a:r>
              <a:rPr lang="en-US" dirty="0" err="1" smtClean="0"/>
              <a:t>Leukocytosis</a:t>
            </a:r>
            <a:endParaRPr lang="en-US" dirty="0" smtClean="0"/>
          </a:p>
          <a:p>
            <a:r>
              <a:rPr lang="en-US" dirty="0" smtClean="0"/>
              <a:t>50% Thrombocytopenia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1999" y="4493049"/>
            <a:ext cx="4863947" cy="195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pathology: 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95 % </a:t>
            </a:r>
            <a:r>
              <a:rPr lang="en-US" dirty="0" err="1" smtClean="0"/>
              <a:t>hypoalbuminemia</a:t>
            </a:r>
            <a:endParaRPr lang="en-US" dirty="0" smtClean="0"/>
          </a:p>
          <a:p>
            <a:r>
              <a:rPr lang="en-US" dirty="0" smtClean="0"/>
              <a:t>42% </a:t>
            </a:r>
            <a:r>
              <a:rPr lang="en-US" dirty="0" err="1" smtClean="0"/>
              <a:t>azotemia</a:t>
            </a:r>
            <a:endParaRPr lang="en-US" dirty="0" smtClean="0"/>
          </a:p>
          <a:p>
            <a:pPr lvl="1"/>
            <a:r>
              <a:rPr lang="en-US" dirty="0" smtClean="0"/>
              <a:t>23% </a:t>
            </a:r>
            <a:r>
              <a:rPr lang="en-US" sz="2400" dirty="0" err="1" smtClean="0">
                <a:latin typeface="Wingdings"/>
                <a:ea typeface="Wingdings"/>
                <a:cs typeface="Wingdings"/>
              </a:rPr>
              <a:t></a:t>
            </a:r>
            <a:r>
              <a:rPr lang="en-US" sz="2400" dirty="0" smtClean="0"/>
              <a:t> </a:t>
            </a:r>
            <a:r>
              <a:rPr lang="en-US" dirty="0" smtClean="0"/>
              <a:t>BUN and </a:t>
            </a:r>
            <a:r>
              <a:rPr lang="en-US" dirty="0" err="1" smtClean="0"/>
              <a:t>Creat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70%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</a:t>
            </a:r>
            <a:r>
              <a:rPr lang="en-US" dirty="0" smtClean="0"/>
              <a:t> liver enzymes (ALT, AKLP, GGT)</a:t>
            </a:r>
          </a:p>
          <a:p>
            <a:r>
              <a:rPr lang="en-US" dirty="0" smtClean="0"/>
              <a:t>20%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</a:t>
            </a:r>
            <a:r>
              <a:rPr lang="en-US" dirty="0" smtClean="0"/>
              <a:t> T </a:t>
            </a:r>
            <a:r>
              <a:rPr lang="en-US" dirty="0" err="1" smtClean="0"/>
              <a:t>bili</a:t>
            </a:r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0487" y="4641292"/>
            <a:ext cx="2673513" cy="200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pathology: </a:t>
            </a:r>
            <a:r>
              <a:rPr lang="en-US" dirty="0" err="1" smtClean="0"/>
              <a:t>Coag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PT: short 25% elevated: 8%</a:t>
            </a:r>
          </a:p>
          <a:p>
            <a:endParaRPr lang="en-US" dirty="0" smtClean="0"/>
          </a:p>
          <a:p>
            <a:r>
              <a:rPr lang="en-US" dirty="0" err="1" smtClean="0">
                <a:latin typeface="Wingdings"/>
                <a:ea typeface="Wingdings"/>
                <a:cs typeface="Wingdings"/>
              </a:rPr>
              <a:t></a:t>
            </a:r>
            <a:r>
              <a:rPr lang="en-US" dirty="0" smtClean="0"/>
              <a:t> PTT: 88</a:t>
            </a:r>
            <a:r>
              <a:rPr lang="en-US" smtClean="0"/>
              <a:t>% </a:t>
            </a:r>
          </a:p>
          <a:p>
            <a:r>
              <a:rPr lang="en-US" dirty="0" err="1" smtClean="0">
                <a:latin typeface="Wingdings"/>
                <a:ea typeface="Wingdings"/>
                <a:cs typeface="Wingdings"/>
              </a:rPr>
              <a:t>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 </a:t>
            </a:r>
            <a:r>
              <a:rPr lang="en-US" dirty="0" smtClean="0"/>
              <a:t>Fibrinogen: 83%</a:t>
            </a:r>
          </a:p>
          <a:p>
            <a:r>
              <a:rPr lang="en-US" dirty="0" smtClean="0"/>
              <a:t>+ D-</a:t>
            </a:r>
            <a:r>
              <a:rPr lang="en-US" dirty="0" err="1" smtClean="0"/>
              <a:t>dimers</a:t>
            </a:r>
            <a:r>
              <a:rPr lang="en-US" dirty="0" smtClean="0"/>
              <a:t> or </a:t>
            </a:r>
            <a:r>
              <a:rPr lang="en-US" dirty="0" err="1" smtClean="0"/>
              <a:t>FDPs</a:t>
            </a:r>
            <a:r>
              <a:rPr lang="en-US" dirty="0" smtClean="0"/>
              <a:t>: 87%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45% arrhythmia or conduction abnormalities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77% ventricular</a:t>
            </a:r>
          </a:p>
          <a:p>
            <a:pPr lvl="1"/>
            <a:r>
              <a:rPr lang="en-US" dirty="0" smtClean="0"/>
              <a:t>32% atrial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Poorly correlated </a:t>
            </a:r>
            <a:r>
              <a:rPr lang="en-US" dirty="0" err="1" smtClean="0"/>
              <a:t>w</a:t>
            </a:r>
            <a:r>
              <a:rPr lang="en-US" dirty="0" smtClean="0"/>
              <a:t> necropsy findings</a:t>
            </a:r>
            <a:endParaRPr lang="en-US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374" y="2291665"/>
            <a:ext cx="3226498" cy="231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Imaging : Radiology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Normal in 24%</a:t>
            </a:r>
          </a:p>
          <a:p>
            <a:r>
              <a:rPr lang="en-US" dirty="0" smtClean="0"/>
              <a:t>Abnormal:	</a:t>
            </a:r>
          </a:p>
          <a:p>
            <a:pPr lvl="1"/>
            <a:r>
              <a:rPr lang="en-US" dirty="0" smtClean="0"/>
              <a:t>CHF</a:t>
            </a:r>
          </a:p>
          <a:p>
            <a:pPr lvl="1"/>
            <a:r>
              <a:rPr lang="en-US" dirty="0" smtClean="0"/>
              <a:t>Alveolar infiltrates</a:t>
            </a:r>
          </a:p>
          <a:p>
            <a:pPr lvl="1"/>
            <a:r>
              <a:rPr lang="en-US" dirty="0" smtClean="0"/>
              <a:t>Pneumonia</a:t>
            </a:r>
          </a:p>
          <a:p>
            <a:pPr lvl="1"/>
            <a:r>
              <a:rPr lang="en-US" dirty="0" err="1" smtClean="0"/>
              <a:t>Microcardia</a:t>
            </a:r>
            <a:endParaRPr lang="en-US" dirty="0" smtClean="0"/>
          </a:p>
          <a:p>
            <a:pPr lvl="1"/>
            <a:r>
              <a:rPr lang="en-US" dirty="0" smtClean="0"/>
              <a:t>Enlarged LA or </a:t>
            </a:r>
            <a:r>
              <a:rPr lang="en-US" dirty="0" err="1" smtClean="0"/>
              <a:t>cardiomegaly</a:t>
            </a:r>
            <a:r>
              <a:rPr lang="en-US" dirty="0" smtClean="0"/>
              <a:t>, pulmonary vessels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0987" y="1103630"/>
            <a:ext cx="2555681" cy="319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Imaging: Ultrasound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Hepatic lesions</a:t>
            </a:r>
          </a:p>
          <a:p>
            <a:r>
              <a:rPr lang="en-US" dirty="0" smtClean="0"/>
              <a:t>Pancreatitis</a:t>
            </a:r>
          </a:p>
          <a:p>
            <a:r>
              <a:rPr lang="en-US" dirty="0" smtClean="0"/>
              <a:t>Gastro intestinal</a:t>
            </a:r>
          </a:p>
          <a:p>
            <a:r>
              <a:rPr lang="en-US" dirty="0" err="1" smtClean="0"/>
              <a:t>Splenic</a:t>
            </a:r>
            <a:endParaRPr lang="en-US" dirty="0" smtClean="0"/>
          </a:p>
          <a:p>
            <a:r>
              <a:rPr lang="en-US" dirty="0" smtClean="0"/>
              <a:t>Renal</a:t>
            </a:r>
          </a:p>
          <a:p>
            <a:r>
              <a:rPr lang="en-US" dirty="0" smtClean="0"/>
              <a:t>Abdominal </a:t>
            </a:r>
            <a:r>
              <a:rPr lang="en-US" dirty="0" err="1" smtClean="0"/>
              <a:t>lymphadenopathy</a:t>
            </a:r>
            <a:endParaRPr lang="en-US" dirty="0" smtClean="0"/>
          </a:p>
          <a:p>
            <a:r>
              <a:rPr lang="en-US" dirty="0" err="1" smtClean="0"/>
              <a:t>Thrombosus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Echocardiogram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84% Sensitivity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Single Valve 73% of the cases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  <p:pic>
        <p:nvPicPr>
          <p:cNvPr id="5" name="Picture 4" descr="Ao I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911" y="2152201"/>
            <a:ext cx="4910192" cy="3350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Echocardiogram</a:t>
            </a:r>
            <a:endParaRPr lang="en-US" dirty="0"/>
          </a:p>
        </p:txBody>
      </p:sp>
      <p:pic>
        <p:nvPicPr>
          <p:cNvPr id="5" name="Ao IE5.avi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9388" y="1600200"/>
            <a:ext cx="6663223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Echocardiogram</a:t>
            </a:r>
            <a:endParaRPr lang="en-US" dirty="0"/>
          </a:p>
        </p:txBody>
      </p:sp>
      <p:pic>
        <p:nvPicPr>
          <p:cNvPr id="5" name="Ao IE.avi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9388" y="1600200"/>
            <a:ext cx="6663223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Bacteremia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Bacteria present in the blood stream</a:t>
            </a:r>
          </a:p>
          <a:p>
            <a:r>
              <a:rPr lang="en-US" dirty="0" smtClean="0"/>
              <a:t>Occurs on a daily basis</a:t>
            </a:r>
          </a:p>
          <a:p>
            <a:pPr>
              <a:buNone/>
            </a:pPr>
            <a:endParaRPr lang="en-US" dirty="0" smtClean="0"/>
          </a:p>
          <a:p>
            <a:r>
              <a:rPr lang="en-US" sz="3200" dirty="0" smtClean="0"/>
              <a:t>Dogs: 30 to 67% dogs </a:t>
            </a:r>
            <a:r>
              <a:rPr lang="en-US" sz="3200" dirty="0" err="1" smtClean="0"/>
              <a:t>bacteremia</a:t>
            </a:r>
            <a:r>
              <a:rPr lang="en-US" sz="3200" dirty="0" smtClean="0"/>
              <a:t> after dental procedure</a:t>
            </a:r>
          </a:p>
          <a:p>
            <a:pPr lvl="1"/>
            <a:r>
              <a:rPr lang="en-US" sz="2800" dirty="0" smtClean="0"/>
              <a:t>preventive antibiotic prophylaxis inefficient</a:t>
            </a:r>
          </a:p>
          <a:p>
            <a:pPr>
              <a:buNone/>
            </a:pPr>
            <a:endParaRPr lang="en-US" sz="3200" dirty="0" smtClean="0"/>
          </a:p>
        </p:txBody>
      </p:sp>
      <p:pic>
        <p:nvPicPr>
          <p:cNvPr id="4" name="Picture 3" descr="bacteri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0233" y="4901649"/>
            <a:ext cx="1933767" cy="152041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Small animal medicine cardiovascular , </a:t>
            </a:r>
            <a:r>
              <a:rPr lang="en-US" sz="1200" dirty="0" err="1" smtClean="0"/>
              <a:t>Kittelson</a:t>
            </a:r>
            <a:r>
              <a:rPr lang="en-US" sz="1200" dirty="0" smtClean="0"/>
              <a:t>, </a:t>
            </a:r>
            <a:r>
              <a:rPr lang="en-US" sz="1200" dirty="0" err="1" smtClean="0"/>
              <a:t>Chp</a:t>
            </a:r>
            <a:r>
              <a:rPr lang="en-US" sz="1200" dirty="0" smtClean="0"/>
              <a:t> 24 Infective </a:t>
            </a:r>
            <a:r>
              <a:rPr lang="en-US" sz="1200" dirty="0" err="1" smtClean="0"/>
              <a:t>Endocaritis</a:t>
            </a:r>
            <a:r>
              <a:rPr lang="en-US" dirty="0" smtClean="0"/>
              <a:t>, 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Echocardiogram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54% valves: combination proliferative mobile and shaggy</a:t>
            </a:r>
          </a:p>
          <a:p>
            <a:r>
              <a:rPr lang="en-US" dirty="0" smtClean="0"/>
              <a:t>Mitral regurgitation</a:t>
            </a:r>
          </a:p>
          <a:p>
            <a:r>
              <a:rPr lang="en-US" dirty="0" smtClean="0"/>
              <a:t>LA enlargement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Mural lesion: 8% detected in necropsy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Incidence of valve involvement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Mitral valve: </a:t>
            </a:r>
            <a:r>
              <a:rPr lang="en-US" dirty="0" smtClean="0"/>
              <a:t>59%</a:t>
            </a:r>
          </a:p>
          <a:p>
            <a:r>
              <a:rPr lang="en-US" dirty="0" smtClean="0"/>
              <a:t>Aortic valve: 51%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Tricuspid</a:t>
            </a:r>
            <a:r>
              <a:rPr lang="en-US" dirty="0" smtClean="0"/>
              <a:t>: 7%</a:t>
            </a:r>
          </a:p>
          <a:p>
            <a:r>
              <a:rPr lang="en-US" dirty="0" err="1" smtClean="0">
                <a:solidFill>
                  <a:srgbClr val="660066"/>
                </a:solidFill>
              </a:rPr>
              <a:t>Pulmonic</a:t>
            </a:r>
            <a:r>
              <a:rPr lang="en-US" dirty="0" smtClean="0"/>
              <a:t>: 3 %</a:t>
            </a:r>
          </a:p>
          <a:p>
            <a:r>
              <a:rPr lang="en-US" dirty="0" smtClean="0"/>
              <a:t>AV + MV: 15%</a:t>
            </a:r>
          </a:p>
          <a:p>
            <a:endParaRPr lang="en-US" dirty="0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7724" y="1417638"/>
            <a:ext cx="5056275" cy="505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6910605" y="3884046"/>
            <a:ext cx="679247" cy="723644"/>
          </a:xfrm>
          <a:prstGeom prst="ellipse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305189" y="4090802"/>
            <a:ext cx="605416" cy="516888"/>
          </a:xfrm>
          <a:prstGeom prst="ellipse">
            <a:avLst/>
          </a:prstGeom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522577" y="4991664"/>
            <a:ext cx="782612" cy="620266"/>
          </a:xfrm>
          <a:prstGeom prst="ellipse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891734" y="4607690"/>
            <a:ext cx="413455" cy="383974"/>
          </a:xfrm>
          <a:prstGeom prst="ellipse">
            <a:avLst/>
          </a:prstGeom>
          <a:ln w="5715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 smtClean="0"/>
              <a:t>Sykes J.E and al. </a:t>
            </a:r>
            <a:r>
              <a:rPr lang="en-US" sz="1100" dirty="0" err="1" smtClean="0"/>
              <a:t>Clinicopathologic</a:t>
            </a:r>
            <a:r>
              <a:rPr lang="en-US" sz="1100" dirty="0" smtClean="0"/>
              <a:t> findings and outcome in dogs with IE: 71 cases. JAVMA, 2006</a:t>
            </a:r>
          </a:p>
          <a:p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from 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Valve </a:t>
            </a:r>
            <a:r>
              <a:rPr lang="en-US" dirty="0" err="1" smtClean="0"/>
              <a:t>prolapse</a:t>
            </a:r>
            <a:r>
              <a:rPr lang="en-US" dirty="0" smtClean="0"/>
              <a:t> </a:t>
            </a:r>
          </a:p>
          <a:p>
            <a:r>
              <a:rPr lang="en-US" dirty="0" smtClean="0"/>
              <a:t>Acquired </a:t>
            </a:r>
            <a:r>
              <a:rPr lang="en-US" dirty="0" err="1" smtClean="0"/>
              <a:t>stenosis</a:t>
            </a:r>
            <a:endParaRPr lang="en-US" dirty="0" smtClean="0"/>
          </a:p>
          <a:p>
            <a:r>
              <a:rPr lang="en-US" dirty="0" smtClean="0"/>
              <a:t>Defect in the mitral and aortic leaflet</a:t>
            </a:r>
          </a:p>
          <a:p>
            <a:r>
              <a:rPr lang="en-US" dirty="0" smtClean="0"/>
              <a:t>Ruptured </a:t>
            </a:r>
            <a:r>
              <a:rPr lang="en-US" dirty="0" err="1" smtClean="0"/>
              <a:t>chordae</a:t>
            </a:r>
            <a:r>
              <a:rPr lang="en-US" dirty="0" smtClean="0"/>
              <a:t> </a:t>
            </a:r>
            <a:r>
              <a:rPr lang="en-US" dirty="0" err="1" smtClean="0"/>
              <a:t>tendinae</a:t>
            </a:r>
            <a:r>
              <a:rPr lang="en-US" dirty="0" smtClean="0"/>
              <a:t> </a:t>
            </a:r>
          </a:p>
          <a:p>
            <a:r>
              <a:rPr lang="en-US" dirty="0" smtClean="0"/>
              <a:t>Acquired </a:t>
            </a:r>
            <a:r>
              <a:rPr lang="en-US" dirty="0" err="1" smtClean="0"/>
              <a:t>interventricular</a:t>
            </a:r>
            <a:r>
              <a:rPr lang="en-US" dirty="0" smtClean="0"/>
              <a:t> </a:t>
            </a:r>
            <a:r>
              <a:rPr lang="en-US" dirty="0" err="1" smtClean="0"/>
              <a:t>septal</a:t>
            </a:r>
            <a:r>
              <a:rPr lang="en-US" dirty="0" smtClean="0"/>
              <a:t> defect</a:t>
            </a:r>
          </a:p>
          <a:p>
            <a:r>
              <a:rPr lang="en-US" dirty="0" smtClean="0"/>
              <a:t>Pericardial effusion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Sykes J.E and al. </a:t>
            </a:r>
            <a:r>
              <a:rPr lang="en-US" dirty="0" err="1" smtClean="0"/>
              <a:t>Clinicopathologic</a:t>
            </a:r>
            <a:r>
              <a:rPr lang="en-US" dirty="0" smtClean="0"/>
              <a:t> findings and outcome in dogs with IE: 71 cases. JAVMA, 2006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Causative organism : 52% cases by BC</a:t>
            </a:r>
          </a:p>
          <a:p>
            <a:endParaRPr lang="en-US" dirty="0" smtClean="0"/>
          </a:p>
          <a:p>
            <a:r>
              <a:rPr lang="en-US" dirty="0" smtClean="0"/>
              <a:t>Antibiotics within 2 weeks of BC doesn’t affect the likelihood of positive result</a:t>
            </a:r>
          </a:p>
          <a:p>
            <a:endParaRPr lang="en-US" dirty="0" smtClean="0"/>
          </a:p>
          <a:p>
            <a:r>
              <a:rPr lang="en-US" dirty="0" smtClean="0"/>
              <a:t>Median # submitted: 3</a:t>
            </a:r>
          </a:p>
          <a:p>
            <a:endParaRPr lang="en-US" dirty="0" smtClean="0"/>
          </a:p>
          <a:p>
            <a:r>
              <a:rPr lang="en-US" dirty="0" smtClean="0"/>
              <a:t>Positive 1 or 1+2 or 2 only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Sterile </a:t>
            </a:r>
            <a:r>
              <a:rPr lang="en-US" dirty="0" err="1" smtClean="0"/>
              <a:t>venipuncture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Multiple sites</a:t>
            </a:r>
          </a:p>
          <a:p>
            <a:pPr lvl="1"/>
            <a:r>
              <a:rPr lang="en-US" dirty="0" smtClean="0"/>
              <a:t>Freshly </a:t>
            </a:r>
            <a:r>
              <a:rPr lang="en-US" dirty="0" err="1" smtClean="0"/>
              <a:t>sterily</a:t>
            </a:r>
            <a:r>
              <a:rPr lang="en-US" dirty="0" smtClean="0"/>
              <a:t> placed long line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Arterial sample no better than venous</a:t>
            </a:r>
          </a:p>
          <a:p>
            <a:r>
              <a:rPr lang="en-US" dirty="0" smtClean="0"/>
              <a:t>Adequate blood volume (5 to 10 ml)</a:t>
            </a:r>
          </a:p>
          <a:p>
            <a:r>
              <a:rPr lang="en-US" dirty="0" smtClean="0"/>
              <a:t>Aerobic and anaerobic mediums</a:t>
            </a:r>
          </a:p>
          <a:p>
            <a:r>
              <a:rPr lang="en-US" dirty="0" smtClean="0"/>
              <a:t>Isolation occurs within 7 days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Green, Textbook of infectious diseases, Chap : cardiovascular infectious disease, Blood cultures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Negative blood cultures: </a:t>
            </a:r>
          </a:p>
          <a:p>
            <a:pPr lvl="1"/>
            <a:r>
              <a:rPr lang="en-US" dirty="0" smtClean="0"/>
              <a:t>Prior antimicrobial therapy</a:t>
            </a:r>
          </a:p>
          <a:p>
            <a:pPr lvl="1"/>
            <a:r>
              <a:rPr lang="en-US" dirty="0" smtClean="0"/>
              <a:t>Chronic low grade infections (</a:t>
            </a:r>
            <a:r>
              <a:rPr lang="en-US" dirty="0" err="1" smtClean="0"/>
              <a:t>disko</a:t>
            </a:r>
            <a:r>
              <a:rPr lang="en-US" dirty="0" smtClean="0"/>
              <a:t> or IE)</a:t>
            </a:r>
          </a:p>
          <a:p>
            <a:pPr lvl="1"/>
            <a:r>
              <a:rPr lang="en-US" dirty="0" smtClean="0"/>
              <a:t>Intermittent shedding of the organism</a:t>
            </a:r>
          </a:p>
          <a:p>
            <a:pPr lvl="1"/>
            <a:r>
              <a:rPr lang="en-US" dirty="0" smtClean="0"/>
              <a:t>Causative agents other than bacteria</a:t>
            </a:r>
          </a:p>
          <a:p>
            <a:pPr lvl="1"/>
            <a:r>
              <a:rPr lang="en-US" dirty="0" smtClean="0"/>
              <a:t>Uremia</a:t>
            </a:r>
          </a:p>
          <a:p>
            <a:pPr lvl="1"/>
            <a:r>
              <a:rPr lang="en-US" dirty="0" smtClean="0"/>
              <a:t>Righted sided lesion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Green, Textbook of infectious diseases, Chap : cardiovascular infectious disease, Blood cultures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common pathogens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35" y="1236731"/>
            <a:ext cx="7138365" cy="4889432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10312"/>
            <a:ext cx="9144000" cy="365125"/>
          </a:xfrm>
        </p:spPr>
        <p:txBody>
          <a:bodyPr/>
          <a:lstStyle/>
          <a:p>
            <a:r>
              <a:rPr lang="en-US" dirty="0" smtClean="0"/>
              <a:t>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27774" y="4017163"/>
            <a:ext cx="20662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E</a:t>
            </a:r>
            <a:r>
              <a:rPr lang="en-US" sz="1100" i="1" dirty="0" smtClean="0">
                <a:solidFill>
                  <a:schemeClr val="bg1"/>
                </a:solidFill>
              </a:rPr>
              <a:t>E. Coli</a:t>
            </a:r>
            <a:endParaRPr lang="en-US" sz="11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Pathogens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i="1" dirty="0" smtClean="0"/>
              <a:t>Pseudomonas </a:t>
            </a:r>
            <a:r>
              <a:rPr lang="en-US" i="1" dirty="0" err="1" smtClean="0"/>
              <a:t>aeruginosa</a:t>
            </a:r>
            <a:endParaRPr lang="en-US" i="1" dirty="0" smtClean="0"/>
          </a:p>
          <a:p>
            <a:pPr lvl="1">
              <a:buNone/>
            </a:pPr>
            <a:r>
              <a:rPr lang="en-US" i="1" dirty="0" err="1" smtClean="0"/>
              <a:t>Erysipelothrix</a:t>
            </a:r>
            <a:endParaRPr lang="en-US" i="1" dirty="0" smtClean="0"/>
          </a:p>
          <a:p>
            <a:pPr lvl="1">
              <a:buNone/>
            </a:pPr>
            <a:r>
              <a:rPr lang="en-US" i="1" dirty="0" err="1" smtClean="0"/>
              <a:t>Pasteurella</a:t>
            </a:r>
            <a:r>
              <a:rPr lang="en-US" i="1" dirty="0" smtClean="0"/>
              <a:t> </a:t>
            </a:r>
            <a:r>
              <a:rPr lang="en-US" i="1" dirty="0" err="1" smtClean="0"/>
              <a:t>Multocida</a:t>
            </a:r>
            <a:endParaRPr lang="en-US" i="1" dirty="0" smtClean="0"/>
          </a:p>
          <a:p>
            <a:pPr lvl="1">
              <a:buNone/>
            </a:pPr>
            <a:r>
              <a:rPr lang="en-US" i="1" dirty="0" err="1" smtClean="0"/>
              <a:t>Klebsiella</a:t>
            </a:r>
            <a:endParaRPr lang="en-US" i="1" dirty="0" smtClean="0"/>
          </a:p>
          <a:p>
            <a:pPr lvl="1">
              <a:buNone/>
            </a:pPr>
            <a:r>
              <a:rPr lang="en-US" i="1" dirty="0" err="1" smtClean="0"/>
              <a:t>Corynbacterium</a:t>
            </a:r>
            <a:endParaRPr lang="en-US" i="1" dirty="0" smtClean="0"/>
          </a:p>
          <a:p>
            <a:pPr lvl="1">
              <a:buNone/>
            </a:pPr>
            <a:r>
              <a:rPr lang="en-US" i="1" dirty="0" smtClean="0"/>
              <a:t>Proteus </a:t>
            </a:r>
            <a:r>
              <a:rPr lang="en-US" i="1" dirty="0" err="1" smtClean="0"/>
              <a:t>Vulgaris</a:t>
            </a:r>
            <a:endParaRPr lang="en-US" i="1" dirty="0" smtClean="0"/>
          </a:p>
          <a:p>
            <a:pPr lvl="1">
              <a:buNone/>
            </a:pPr>
            <a:r>
              <a:rPr lang="en-US" i="1" dirty="0" err="1" smtClean="0"/>
              <a:t>Actinomyces</a:t>
            </a:r>
            <a:r>
              <a:rPr lang="en-US" i="1" dirty="0" smtClean="0"/>
              <a:t> </a:t>
            </a:r>
            <a:r>
              <a:rPr lang="en-US" i="1" dirty="0" err="1" smtClean="0"/>
              <a:t>Turicensis</a:t>
            </a:r>
            <a:endParaRPr lang="en-US" i="1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err="1" smtClean="0"/>
              <a:t>Aspergillus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1288"/>
            <a:ext cx="9144000" cy="365125"/>
          </a:xfrm>
        </p:spPr>
        <p:txBody>
          <a:bodyPr/>
          <a:lstStyle/>
          <a:p>
            <a:r>
              <a:rPr lang="en-US" dirty="0" smtClean="0"/>
              <a:t>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Association pathogen and valve localization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273" y="1469177"/>
            <a:ext cx="6554629" cy="493021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80273" y="5213407"/>
            <a:ext cx="2045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Streptococcocus</a:t>
            </a:r>
            <a:r>
              <a:rPr lang="en-US" dirty="0" err="1" smtClean="0"/>
              <a:t>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95478" y="2204023"/>
            <a:ext cx="1459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Bartonella</a:t>
            </a:r>
            <a:endParaRPr lang="en-US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Association pathogens and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Gram negative bacteria: less likely to develop heart failure</a:t>
            </a:r>
          </a:p>
          <a:p>
            <a:endParaRPr lang="en-US" dirty="0" smtClean="0"/>
          </a:p>
          <a:p>
            <a:r>
              <a:rPr lang="en-US" dirty="0" smtClean="0"/>
              <a:t>Streptococcus:</a:t>
            </a:r>
          </a:p>
          <a:p>
            <a:pPr lvl="1"/>
            <a:r>
              <a:rPr lang="en-US" dirty="0" smtClean="0"/>
              <a:t> more likely to be on mitral valve</a:t>
            </a:r>
          </a:p>
          <a:p>
            <a:pPr lvl="1"/>
            <a:r>
              <a:rPr lang="en-US" dirty="0" smtClean="0"/>
              <a:t>more likely to have </a:t>
            </a:r>
            <a:r>
              <a:rPr lang="en-US" dirty="0" err="1" smtClean="0"/>
              <a:t>neutrophilic</a:t>
            </a:r>
            <a:r>
              <a:rPr lang="en-US" dirty="0" smtClean="0"/>
              <a:t> </a:t>
            </a:r>
            <a:r>
              <a:rPr lang="en-US" dirty="0" err="1" smtClean="0"/>
              <a:t>polyarthritis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Endothelium integrity impaired</a:t>
            </a:r>
          </a:p>
          <a:p>
            <a:pPr lvl="1"/>
            <a:r>
              <a:rPr lang="en-US" dirty="0" smtClean="0"/>
              <a:t>Valve motion causes endothelial trauma</a:t>
            </a:r>
          </a:p>
          <a:p>
            <a:pPr lvl="1"/>
            <a:r>
              <a:rPr lang="en-US" dirty="0" smtClean="0"/>
              <a:t>Mitral &gt; aortic&gt; tricuspid&gt; </a:t>
            </a:r>
            <a:r>
              <a:rPr lang="en-US" dirty="0" err="1" smtClean="0"/>
              <a:t>pulmonic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err="1" smtClean="0"/>
              <a:t>Hemostatic</a:t>
            </a:r>
            <a:r>
              <a:rPr lang="en-US" dirty="0" smtClean="0"/>
              <a:t> function impaired</a:t>
            </a:r>
          </a:p>
          <a:p>
            <a:r>
              <a:rPr lang="en-US" dirty="0" smtClean="0"/>
              <a:t>Host immune function impaired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Small animal medicine cardiovascular , </a:t>
            </a:r>
            <a:r>
              <a:rPr lang="en-US" sz="1200" dirty="0" err="1" smtClean="0"/>
              <a:t>Kittelson</a:t>
            </a:r>
            <a:r>
              <a:rPr lang="en-US" sz="1200" dirty="0" smtClean="0"/>
              <a:t>, </a:t>
            </a:r>
            <a:r>
              <a:rPr lang="en-US" sz="1200" dirty="0" err="1" smtClean="0"/>
              <a:t>Chp</a:t>
            </a:r>
            <a:r>
              <a:rPr lang="en-US" sz="1200" dirty="0" smtClean="0"/>
              <a:t> 24 Infective </a:t>
            </a:r>
            <a:r>
              <a:rPr lang="en-US" sz="1200" dirty="0" err="1" smtClean="0"/>
              <a:t>Endocaritis</a:t>
            </a:r>
            <a:r>
              <a:rPr lang="en-US" sz="1200" dirty="0" smtClean="0"/>
              <a:t>, </a:t>
            </a:r>
            <a:endParaRPr lang="en-US" sz="12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so special about</a:t>
            </a:r>
            <a:r>
              <a:rPr lang="en-US" dirty="0" smtClean="0"/>
              <a:t> </a:t>
            </a:r>
            <a:r>
              <a:rPr lang="en-US" dirty="0" err="1" smtClean="0"/>
              <a:t>Bartonella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243699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Northern California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25- 28% dogs </a:t>
            </a:r>
            <a:r>
              <a:rPr lang="en-US" dirty="0" err="1" smtClean="0"/>
              <a:t>w</a:t>
            </a:r>
            <a:r>
              <a:rPr lang="en-US" dirty="0" smtClean="0"/>
              <a:t> </a:t>
            </a:r>
            <a:r>
              <a:rPr lang="en-US" dirty="0" err="1" smtClean="0"/>
              <a:t>Bartonella</a:t>
            </a:r>
            <a:endParaRPr lang="en-US" dirty="0" smtClean="0"/>
          </a:p>
          <a:p>
            <a:pPr lvl="1"/>
            <a:r>
              <a:rPr lang="en-US" dirty="0" smtClean="0"/>
              <a:t>Elevated antibodies titer</a:t>
            </a:r>
          </a:p>
          <a:p>
            <a:pPr lvl="1"/>
            <a:r>
              <a:rPr lang="en-US" dirty="0" smtClean="0"/>
              <a:t>PCR on necropsy </a:t>
            </a:r>
          </a:p>
          <a:p>
            <a:r>
              <a:rPr lang="en-US" dirty="0" err="1" smtClean="0"/>
              <a:t>Anaplasma</a:t>
            </a:r>
            <a:r>
              <a:rPr lang="en-US" dirty="0" smtClean="0"/>
              <a:t> +</a:t>
            </a:r>
          </a:p>
          <a:p>
            <a:endParaRPr lang="en-US" dirty="0" smtClean="0"/>
          </a:p>
          <a:p>
            <a:r>
              <a:rPr lang="en-US" dirty="0" smtClean="0"/>
              <a:t>Same </a:t>
            </a:r>
            <a:r>
              <a:rPr lang="en-US" dirty="0" err="1" smtClean="0"/>
              <a:t>clinicopathologic</a:t>
            </a:r>
            <a:r>
              <a:rPr lang="en-US" dirty="0" smtClean="0"/>
              <a:t> and complications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MacDonal</a:t>
            </a:r>
            <a:r>
              <a:rPr lang="en-US" dirty="0" smtClean="0"/>
              <a:t> K.A and al. A prospective study of Canine Infective  Endocarditis in </a:t>
            </a:r>
            <a:r>
              <a:rPr lang="en-US" dirty="0" err="1" smtClean="0"/>
              <a:t>Northen</a:t>
            </a:r>
            <a:r>
              <a:rPr lang="en-US" dirty="0" smtClean="0"/>
              <a:t> California: Emergence of </a:t>
            </a:r>
            <a:r>
              <a:rPr lang="en-US" dirty="0" err="1" smtClean="0"/>
              <a:t>Bartonella</a:t>
            </a:r>
            <a:r>
              <a:rPr lang="en-US" dirty="0" smtClean="0"/>
              <a:t> as a prevalent Etiologic agent. JVIM, 2004, 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907" y="18958"/>
            <a:ext cx="2656093" cy="1848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Bartonella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Negative blood cultures</a:t>
            </a:r>
          </a:p>
          <a:p>
            <a:r>
              <a:rPr lang="en-US" dirty="0" err="1" smtClean="0"/>
              <a:t>Afebrile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More likely to involve Aortic valve</a:t>
            </a:r>
          </a:p>
          <a:p>
            <a:r>
              <a:rPr lang="en-US" dirty="0" smtClean="0"/>
              <a:t>More likely to develop CHF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Negative correlation </a:t>
            </a:r>
            <a:r>
              <a:rPr lang="en-US" dirty="0" err="1" smtClean="0"/>
              <a:t>w</a:t>
            </a:r>
            <a:r>
              <a:rPr lang="en-US" dirty="0" smtClean="0"/>
              <a:t> outcome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MacDonal</a:t>
            </a:r>
            <a:r>
              <a:rPr lang="en-US" dirty="0" smtClean="0"/>
              <a:t> K.A and al. A prospective study of Canine Infective  Endocarditis in </a:t>
            </a:r>
            <a:r>
              <a:rPr lang="en-US" dirty="0" err="1" smtClean="0"/>
              <a:t>Northen</a:t>
            </a:r>
            <a:r>
              <a:rPr lang="en-US" dirty="0" smtClean="0"/>
              <a:t> California: Emergence of </a:t>
            </a:r>
            <a:r>
              <a:rPr lang="en-US" dirty="0" err="1" smtClean="0"/>
              <a:t>Bartonella</a:t>
            </a:r>
            <a:r>
              <a:rPr lang="en-US" dirty="0" smtClean="0"/>
              <a:t> as a prevalent Etiologic agent. JVIM, 2004, 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804" y="203200"/>
            <a:ext cx="2045496" cy="2045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30% </a:t>
            </a:r>
            <a:r>
              <a:rPr lang="en-US" dirty="0" err="1" smtClean="0"/>
              <a:t>Neutrophilic</a:t>
            </a:r>
            <a:r>
              <a:rPr lang="en-US" dirty="0" smtClean="0"/>
              <a:t> </a:t>
            </a:r>
            <a:r>
              <a:rPr lang="en-US" dirty="0" err="1" smtClean="0"/>
              <a:t>polyarthritis</a:t>
            </a:r>
            <a:endParaRPr lang="en-US" dirty="0" smtClean="0"/>
          </a:p>
          <a:p>
            <a:r>
              <a:rPr lang="en-US" dirty="0" smtClean="0"/>
              <a:t>44% </a:t>
            </a:r>
            <a:r>
              <a:rPr lang="en-US" dirty="0" err="1" smtClean="0"/>
              <a:t>Thromboembolism</a:t>
            </a:r>
            <a:endParaRPr lang="en-US" dirty="0" smtClean="0"/>
          </a:p>
          <a:p>
            <a:r>
              <a:rPr lang="en-US" dirty="0" smtClean="0"/>
              <a:t>31% Congestive heart </a:t>
            </a:r>
            <a:r>
              <a:rPr lang="en-US" dirty="0" err="1" smtClean="0"/>
              <a:t>failire</a:t>
            </a:r>
            <a:endParaRPr lang="en-US" dirty="0" smtClean="0"/>
          </a:p>
          <a:p>
            <a:r>
              <a:rPr lang="en-US" dirty="0" smtClean="0"/>
              <a:t>45% Arrhythmia</a:t>
            </a:r>
          </a:p>
          <a:p>
            <a:r>
              <a:rPr lang="en-US" dirty="0" smtClean="0"/>
              <a:t>24% Neurologic </a:t>
            </a:r>
          </a:p>
          <a:p>
            <a:r>
              <a:rPr lang="en-US" dirty="0" smtClean="0"/>
              <a:t>52% Renal disorder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Polyarthritis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Septic </a:t>
            </a:r>
            <a:r>
              <a:rPr lang="en-US" dirty="0" err="1" smtClean="0"/>
              <a:t>polyarthritis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Immune mediated: immune complex deposition</a:t>
            </a:r>
          </a:p>
          <a:p>
            <a:endParaRPr lang="en-US" dirty="0" smtClean="0"/>
          </a:p>
          <a:p>
            <a:r>
              <a:rPr lang="en-US" dirty="0" smtClean="0"/>
              <a:t>Shifting lameness, peripheral edema and pain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Renal complication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52% cases</a:t>
            </a:r>
          </a:p>
          <a:p>
            <a:endParaRPr lang="en-US" dirty="0" smtClean="0"/>
          </a:p>
          <a:p>
            <a:r>
              <a:rPr lang="en-US" dirty="0" smtClean="0"/>
              <a:t>15% </a:t>
            </a:r>
            <a:r>
              <a:rPr lang="en-US" dirty="0" err="1" smtClean="0"/>
              <a:t>Glomerulonephritis</a:t>
            </a:r>
            <a:r>
              <a:rPr lang="en-US" dirty="0" smtClean="0"/>
              <a:t> or PLN</a:t>
            </a:r>
          </a:p>
          <a:p>
            <a:endParaRPr lang="en-US" dirty="0" smtClean="0"/>
          </a:p>
          <a:p>
            <a:r>
              <a:rPr lang="en-US" dirty="0" err="1" smtClean="0"/>
              <a:t>Pyelonephritis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re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384" y="3107612"/>
            <a:ext cx="2104832" cy="310761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Thromboembolism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44% dogs</a:t>
            </a:r>
          </a:p>
          <a:p>
            <a:pPr lvl="1"/>
            <a:r>
              <a:rPr lang="en-US" dirty="0" smtClean="0"/>
              <a:t>Kidneys 74%</a:t>
            </a:r>
          </a:p>
          <a:p>
            <a:pPr lvl="1"/>
            <a:r>
              <a:rPr lang="en-US" dirty="0" smtClean="0"/>
              <a:t>Spleen 32%</a:t>
            </a:r>
          </a:p>
          <a:p>
            <a:pPr lvl="1"/>
            <a:r>
              <a:rPr lang="en-US" dirty="0" smtClean="0"/>
              <a:t>Lungs 23%</a:t>
            </a:r>
          </a:p>
          <a:p>
            <a:pPr lvl="1"/>
            <a:r>
              <a:rPr lang="en-US" dirty="0" smtClean="0"/>
              <a:t>Myocardium 19%</a:t>
            </a:r>
          </a:p>
          <a:p>
            <a:pPr lvl="1"/>
            <a:r>
              <a:rPr lang="en-US" dirty="0" smtClean="0"/>
              <a:t>Peripheral arteries 19%</a:t>
            </a:r>
          </a:p>
          <a:p>
            <a:pPr lvl="1"/>
            <a:r>
              <a:rPr lang="en-US" dirty="0" smtClean="0"/>
              <a:t>Brain 13%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Mitral valve alone&gt; aortic</a:t>
            </a:r>
          </a:p>
          <a:p>
            <a:r>
              <a:rPr lang="en-US" dirty="0" smtClean="0"/>
              <a:t>Vegetative lesion not correlated </a:t>
            </a:r>
            <a:r>
              <a:rPr lang="en-US" dirty="0" err="1" smtClean="0"/>
              <a:t>w</a:t>
            </a:r>
            <a:r>
              <a:rPr lang="en-US" dirty="0" smtClean="0"/>
              <a:t> 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Antibiotics selected upon results of blood culture</a:t>
            </a:r>
          </a:p>
          <a:p>
            <a:r>
              <a:rPr lang="en-US" sz="3600" dirty="0" smtClean="0"/>
              <a:t>While we wait: broad spectrum</a:t>
            </a:r>
          </a:p>
          <a:p>
            <a:endParaRPr lang="en-US" sz="3600" dirty="0" smtClean="0"/>
          </a:p>
          <a:p>
            <a:r>
              <a:rPr lang="en-US" dirty="0" smtClean="0"/>
              <a:t>Avoid </a:t>
            </a:r>
            <a:r>
              <a:rPr lang="en-US" dirty="0" err="1" smtClean="0"/>
              <a:t>bacteriostatic</a:t>
            </a:r>
            <a:endParaRPr lang="en-US" dirty="0"/>
          </a:p>
        </p:txBody>
      </p:sp>
      <p:pic>
        <p:nvPicPr>
          <p:cNvPr id="4" name="Picture 3" descr="pi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664" y="4216962"/>
            <a:ext cx="2275261" cy="227526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5498"/>
            <a:ext cx="7922354" cy="65025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Congestive heart failure</a:t>
            </a:r>
          </a:p>
          <a:p>
            <a:pPr lvl="1"/>
            <a:r>
              <a:rPr lang="en-US" sz="3600" dirty="0" err="1" smtClean="0"/>
              <a:t>Diurectic</a:t>
            </a:r>
            <a:endParaRPr lang="en-US" sz="3600" dirty="0" smtClean="0"/>
          </a:p>
          <a:p>
            <a:pPr lvl="1"/>
            <a:r>
              <a:rPr lang="en-US" sz="3600" dirty="0" smtClean="0"/>
              <a:t>ACE inhibitor</a:t>
            </a:r>
          </a:p>
          <a:p>
            <a:pPr lvl="1"/>
            <a:r>
              <a:rPr lang="en-US" sz="3600" dirty="0" err="1" smtClean="0"/>
              <a:t>Pimobendan</a:t>
            </a:r>
            <a:endParaRPr lang="en-US" sz="3600" dirty="0" smtClean="0"/>
          </a:p>
          <a:p>
            <a:pPr lvl="1"/>
            <a:r>
              <a:rPr lang="en-US" sz="3600" dirty="0" err="1" smtClean="0"/>
              <a:t>Digoxin</a:t>
            </a:r>
            <a:endParaRPr lang="en-US" sz="3600" dirty="0" smtClean="0"/>
          </a:p>
          <a:p>
            <a:pPr lvl="1"/>
            <a:r>
              <a:rPr lang="en-US" sz="3600" dirty="0" err="1" smtClean="0"/>
              <a:t>Afterload</a:t>
            </a:r>
            <a:r>
              <a:rPr lang="en-US" sz="3600" dirty="0" smtClean="0"/>
              <a:t> reducer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FurosemideL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596" y="3211071"/>
            <a:ext cx="3263204" cy="321099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Anticoagulant</a:t>
            </a:r>
          </a:p>
          <a:p>
            <a:pPr lvl="1"/>
            <a:r>
              <a:rPr lang="en-US" sz="3600" dirty="0" smtClean="0"/>
              <a:t>No longer recommended in humans</a:t>
            </a:r>
          </a:p>
          <a:p>
            <a:pPr lvl="1"/>
            <a:r>
              <a:rPr lang="en-US" sz="3600" dirty="0" smtClean="0"/>
              <a:t>Increase risk of intracranial bleed</a:t>
            </a:r>
          </a:p>
          <a:p>
            <a:pPr lvl="1"/>
            <a:r>
              <a:rPr lang="en-US" sz="3600" dirty="0" smtClean="0"/>
              <a:t>Doesn’t decrease the risk of </a:t>
            </a:r>
            <a:r>
              <a:rPr lang="en-US" sz="3600" dirty="0" err="1" smtClean="0"/>
              <a:t>embolization</a:t>
            </a:r>
            <a:endParaRPr lang="en-US" sz="3600" dirty="0" smtClean="0"/>
          </a:p>
          <a:p>
            <a:pPr lvl="1"/>
            <a:endParaRPr lang="en-US" dirty="0"/>
          </a:p>
        </p:txBody>
      </p:sp>
      <p:pic>
        <p:nvPicPr>
          <p:cNvPr id="4" name="Picture 3" descr="aspirin3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554" y="-41029"/>
            <a:ext cx="1387446" cy="328245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Non bacterial thrombotic vegetation</a:t>
            </a:r>
          </a:p>
          <a:p>
            <a:pPr lvl="1"/>
            <a:r>
              <a:rPr lang="en-US" dirty="0" smtClean="0"/>
              <a:t>Platelet matrix, fibrin, red blood cells </a:t>
            </a:r>
            <a:r>
              <a:rPr lang="en-US" dirty="0" err="1" smtClean="0"/>
              <a:t>histiocytes</a:t>
            </a:r>
            <a:r>
              <a:rPr lang="en-US" dirty="0" smtClean="0"/>
              <a:t> and lymphocytes</a:t>
            </a:r>
          </a:p>
          <a:p>
            <a:pPr lvl="1"/>
            <a:r>
              <a:rPr lang="en-US" dirty="0" smtClean="0"/>
              <a:t>Scaffold for bacteria implantation secondary to </a:t>
            </a:r>
            <a:r>
              <a:rPr lang="en-US" dirty="0" err="1" smtClean="0"/>
              <a:t>bacteremia</a:t>
            </a:r>
            <a:endParaRPr lang="en-US" dirty="0" smtClean="0"/>
          </a:p>
          <a:p>
            <a:pPr lvl="1"/>
            <a:r>
              <a:rPr lang="en-US" dirty="0" smtClean="0"/>
              <a:t>Matrix : </a:t>
            </a:r>
            <a:r>
              <a:rPr lang="en-US" dirty="0" err="1" smtClean="0"/>
              <a:t>nidus</a:t>
            </a:r>
            <a:r>
              <a:rPr lang="en-US" dirty="0" smtClean="0"/>
              <a:t> slow replication</a:t>
            </a:r>
          </a:p>
          <a:p>
            <a:pPr lvl="1"/>
            <a:r>
              <a:rPr lang="en-US" dirty="0" err="1" smtClean="0"/>
              <a:t>Bacteristatic</a:t>
            </a:r>
            <a:r>
              <a:rPr lang="en-US" dirty="0" smtClean="0"/>
              <a:t> antibiotics not recommended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3877" y="0"/>
            <a:ext cx="2440122" cy="1907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Small animal medicine cardiovascular , </a:t>
            </a:r>
            <a:r>
              <a:rPr lang="en-US" sz="1200" dirty="0" err="1" smtClean="0"/>
              <a:t>Kittelson</a:t>
            </a:r>
            <a:r>
              <a:rPr lang="en-US" sz="1200" dirty="0" smtClean="0"/>
              <a:t>, </a:t>
            </a:r>
            <a:r>
              <a:rPr lang="en-US" sz="1200" dirty="0" err="1" smtClean="0"/>
              <a:t>Chp</a:t>
            </a:r>
            <a:r>
              <a:rPr lang="en-US" sz="1200" dirty="0" smtClean="0"/>
              <a:t> 24 Infective </a:t>
            </a:r>
            <a:r>
              <a:rPr lang="en-US" sz="1200" dirty="0" err="1" smtClean="0"/>
              <a:t>Endocaritis</a:t>
            </a:r>
            <a:endParaRPr lang="en-US" sz="12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Prostatic valve replacement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9714" y="381000"/>
            <a:ext cx="5624286" cy="6096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Arai and al. </a:t>
            </a:r>
            <a:r>
              <a:rPr lang="en-US" dirty="0" err="1" smtClean="0"/>
              <a:t>Heteroectopic</a:t>
            </a:r>
            <a:r>
              <a:rPr lang="en-US" dirty="0" smtClean="0"/>
              <a:t> valve implantation of a porcine </a:t>
            </a:r>
            <a:r>
              <a:rPr lang="en-US" dirty="0" err="1" smtClean="0"/>
              <a:t>bioprosthetic</a:t>
            </a:r>
            <a:r>
              <a:rPr lang="en-US" dirty="0" smtClean="0"/>
              <a:t> heart valve in a dog with aortic valve </a:t>
            </a:r>
            <a:r>
              <a:rPr lang="en-US" dirty="0" err="1" smtClean="0"/>
              <a:t>endocarditis</a:t>
            </a:r>
            <a:r>
              <a:rPr lang="en-US" dirty="0" smtClean="0"/>
              <a:t>, JAVMA , 2007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47%- 80% mortality</a:t>
            </a:r>
          </a:p>
          <a:p>
            <a:r>
              <a:rPr lang="en-US" dirty="0" smtClean="0"/>
              <a:t>56% mortality rate in Sykes’ study</a:t>
            </a:r>
          </a:p>
          <a:p>
            <a:endParaRPr lang="en-US" dirty="0" smtClean="0"/>
          </a:p>
          <a:p>
            <a:r>
              <a:rPr lang="en-US" dirty="0" smtClean="0"/>
              <a:t>Risk Factors:</a:t>
            </a:r>
          </a:p>
          <a:p>
            <a:pPr lvl="1"/>
            <a:r>
              <a:rPr lang="en-US" dirty="0" smtClean="0"/>
              <a:t>Thrombocytopenia</a:t>
            </a:r>
          </a:p>
          <a:p>
            <a:pPr lvl="1"/>
            <a:r>
              <a:rPr lang="en-US" dirty="0" smtClean="0"/>
              <a:t>High serum </a:t>
            </a:r>
            <a:r>
              <a:rPr lang="en-US" dirty="0" err="1" smtClean="0"/>
              <a:t>creatinine</a:t>
            </a:r>
            <a:endParaRPr lang="en-US" dirty="0" smtClean="0"/>
          </a:p>
          <a:p>
            <a:pPr lvl="1"/>
            <a:r>
              <a:rPr lang="en-US" dirty="0" smtClean="0"/>
              <a:t>Renal complications</a:t>
            </a:r>
          </a:p>
          <a:p>
            <a:pPr lvl="1"/>
            <a:r>
              <a:rPr lang="en-US" dirty="0" err="1" smtClean="0"/>
              <a:t>Thromboembolic</a:t>
            </a:r>
            <a:r>
              <a:rPr lang="en-US" dirty="0" smtClean="0"/>
              <a:t> events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754" y="1417638"/>
            <a:ext cx="6719960" cy="512282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7903"/>
            <a:ext cx="9144000" cy="365125"/>
          </a:xfrm>
        </p:spPr>
        <p:txBody>
          <a:bodyPr/>
          <a:lstStyle/>
          <a:p>
            <a:r>
              <a:rPr lang="en-US" dirty="0" smtClean="0"/>
              <a:t>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4 most common pathogens in Canine IE?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Streptococcus</a:t>
            </a:r>
          </a:p>
          <a:p>
            <a:pPr lvl="1"/>
            <a:r>
              <a:rPr lang="en-US" dirty="0" smtClean="0"/>
              <a:t>Staphylococcus</a:t>
            </a:r>
          </a:p>
          <a:p>
            <a:pPr lvl="1"/>
            <a:r>
              <a:rPr lang="en-US" dirty="0" smtClean="0"/>
              <a:t>E. Coli</a:t>
            </a:r>
          </a:p>
          <a:p>
            <a:pPr lvl="1"/>
            <a:r>
              <a:rPr lang="en-US" dirty="0" err="1" smtClean="0"/>
              <a:t>Bartonella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build="p" bldLvl="2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qualifies as a definite IE based on the modified Duke criteria?</a:t>
            </a:r>
          </a:p>
          <a:p>
            <a:endParaRPr lang="en-US" dirty="0" smtClean="0"/>
          </a:p>
          <a:p>
            <a:r>
              <a:rPr lang="en-US" dirty="0" smtClean="0"/>
              <a:t>Definitive: 2 major criteria or 1 major and 3 minor or 5 minor criteria</a:t>
            </a:r>
          </a:p>
          <a:p>
            <a:endParaRPr lang="en-US" dirty="0" smtClean="0"/>
          </a:p>
          <a:p>
            <a:pPr marL="420624" lvl="1" indent="-384048">
              <a:buSzPct val="80000"/>
              <a:buFont typeface="Wingdings 2"/>
              <a:buChar char=""/>
            </a:pPr>
            <a:r>
              <a:rPr lang="en-US" dirty="0" smtClean="0"/>
              <a:t>Possible: findings consistent </a:t>
            </a:r>
            <a:r>
              <a:rPr lang="en-US" dirty="0" err="1" smtClean="0"/>
              <a:t>w</a:t>
            </a:r>
            <a:r>
              <a:rPr lang="en-US" dirty="0" smtClean="0"/>
              <a:t> IE that fall short of definitive or rejected</a:t>
            </a:r>
          </a:p>
          <a:p>
            <a:endParaRPr lang="en-US" dirty="0" smtClean="0"/>
          </a:p>
          <a:p>
            <a:r>
              <a:rPr lang="en-US" dirty="0" smtClean="0"/>
              <a:t>Rejected: firm alternate diagnosis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Skyes</a:t>
            </a:r>
            <a:r>
              <a:rPr lang="en-US" dirty="0" smtClean="0"/>
              <a:t> article from 2007, what was the most common cardiac valves involved in IE?</a:t>
            </a:r>
          </a:p>
          <a:p>
            <a:pPr lvl="1"/>
            <a:r>
              <a:rPr lang="en-US" dirty="0" smtClean="0"/>
              <a:t>Aortic</a:t>
            </a:r>
          </a:p>
          <a:p>
            <a:pPr lvl="1"/>
            <a:r>
              <a:rPr lang="en-US" dirty="0" smtClean="0"/>
              <a:t>Mitral</a:t>
            </a:r>
          </a:p>
          <a:p>
            <a:pPr lvl="1"/>
            <a:r>
              <a:rPr lang="en-US" dirty="0" smtClean="0"/>
              <a:t>Tricuspid</a:t>
            </a:r>
          </a:p>
          <a:p>
            <a:pPr lvl="1"/>
            <a:r>
              <a:rPr lang="en-US" dirty="0" err="1" smtClean="0"/>
              <a:t>Pulmonic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1A0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uiExpand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True or False?</a:t>
            </a:r>
          </a:p>
          <a:p>
            <a:pPr lvl="1"/>
            <a:r>
              <a:rPr lang="en-US" dirty="0" err="1" smtClean="0"/>
              <a:t>Bartonella</a:t>
            </a:r>
            <a:r>
              <a:rPr lang="en-US" dirty="0" smtClean="0"/>
              <a:t> IE is more likely associated with aortic valve? </a:t>
            </a:r>
          </a:p>
          <a:p>
            <a:pPr lvl="2"/>
            <a:r>
              <a:rPr lang="en-US" dirty="0" smtClean="0"/>
              <a:t>True</a:t>
            </a:r>
          </a:p>
          <a:p>
            <a:pPr lvl="1"/>
            <a:r>
              <a:rPr lang="en-US" dirty="0" err="1" smtClean="0"/>
              <a:t>Bartonella</a:t>
            </a:r>
            <a:r>
              <a:rPr lang="en-US" dirty="0" smtClean="0"/>
              <a:t> IE has a lower mortality rate than other pathogens? </a:t>
            </a:r>
          </a:p>
          <a:p>
            <a:pPr lvl="2"/>
            <a:r>
              <a:rPr lang="en-US" dirty="0" smtClean="0"/>
              <a:t>False</a:t>
            </a:r>
          </a:p>
          <a:p>
            <a:pPr lvl="1"/>
            <a:r>
              <a:rPr lang="en-US" dirty="0" err="1" smtClean="0"/>
              <a:t>Bartonella</a:t>
            </a:r>
            <a:r>
              <a:rPr lang="en-US" dirty="0" smtClean="0"/>
              <a:t> IE are less likely to develop CHF?</a:t>
            </a:r>
          </a:p>
          <a:p>
            <a:pPr lvl="2"/>
            <a:r>
              <a:rPr lang="en-US" dirty="0" smtClean="0"/>
              <a:t>False</a:t>
            </a:r>
          </a:p>
          <a:p>
            <a:pPr lvl="1"/>
            <a:r>
              <a:rPr lang="en-US" dirty="0" err="1" smtClean="0"/>
              <a:t>Bartonella</a:t>
            </a:r>
            <a:r>
              <a:rPr lang="en-US" dirty="0" smtClean="0"/>
              <a:t> IE are more likely to be </a:t>
            </a:r>
            <a:r>
              <a:rPr lang="en-US" dirty="0" err="1" smtClean="0"/>
              <a:t>afebrile</a:t>
            </a:r>
            <a:r>
              <a:rPr lang="en-US" dirty="0" smtClean="0"/>
              <a:t> on presentation?</a:t>
            </a:r>
          </a:p>
          <a:p>
            <a:pPr lvl="2"/>
            <a:r>
              <a:rPr lang="en-US" dirty="0" smtClean="0"/>
              <a:t> True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Sykes J.E and al. </a:t>
            </a:r>
            <a:r>
              <a:rPr lang="en-US" dirty="0" err="1" smtClean="0"/>
              <a:t>Clinicopathologic</a:t>
            </a:r>
            <a:r>
              <a:rPr lang="en-US" dirty="0" smtClean="0"/>
              <a:t> findings and outcome in dogs with IE: 71 cases. JAVMA, 2006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 Waxman</a:t>
            </a:r>
          </a:p>
          <a:p>
            <a:r>
              <a:rPr lang="en-US" dirty="0" smtClean="0"/>
              <a:t>Dr Rogers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Sykes J.E and al. </a:t>
            </a:r>
            <a:r>
              <a:rPr lang="en-US" dirty="0" err="1" smtClean="0"/>
              <a:t>Clinicopathologic</a:t>
            </a:r>
            <a:r>
              <a:rPr lang="en-US" dirty="0" smtClean="0"/>
              <a:t> findings and outcome in dogs with IE: 71 cases. JAVMA, 2006</a:t>
            </a:r>
          </a:p>
          <a:p>
            <a:r>
              <a:rPr lang="en-US" dirty="0" smtClean="0"/>
              <a:t>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</a:p>
          <a:p>
            <a:r>
              <a:rPr lang="en-US" dirty="0" smtClean="0"/>
              <a:t>MacDonald K.A and al. A prospective study of Canine Infective  Endocarditis in </a:t>
            </a:r>
            <a:r>
              <a:rPr lang="en-US" dirty="0" err="1" smtClean="0"/>
              <a:t>Northen</a:t>
            </a:r>
            <a:r>
              <a:rPr lang="en-US" dirty="0" smtClean="0"/>
              <a:t> California: Emergence of </a:t>
            </a:r>
            <a:r>
              <a:rPr lang="en-US" dirty="0" err="1" smtClean="0"/>
              <a:t>Bartonella</a:t>
            </a:r>
            <a:r>
              <a:rPr lang="en-US" dirty="0" smtClean="0"/>
              <a:t> as a prevalent Etiologic agent. JVIM, 2004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Durack</a:t>
            </a:r>
            <a:r>
              <a:rPr lang="en-US" dirty="0" smtClean="0"/>
              <a:t> and al. New Criteria for diagnosis of infective </a:t>
            </a:r>
            <a:r>
              <a:rPr lang="en-US" dirty="0" err="1" smtClean="0"/>
              <a:t>endocarditis</a:t>
            </a:r>
            <a:r>
              <a:rPr lang="en-US" dirty="0" smtClean="0"/>
              <a:t>: Utilization of specific </a:t>
            </a:r>
            <a:r>
              <a:rPr lang="en-US" dirty="0" err="1" smtClean="0"/>
              <a:t>echocardiographic</a:t>
            </a:r>
            <a:r>
              <a:rPr lang="en-US" dirty="0" smtClean="0"/>
              <a:t> findings: Duke Endocarditis Service. Am J Med, 1994</a:t>
            </a:r>
          </a:p>
          <a:p>
            <a:r>
              <a:rPr lang="en-US" sz="3200" dirty="0" err="1" smtClean="0"/>
              <a:t>Mylonakis</a:t>
            </a:r>
            <a:r>
              <a:rPr lang="en-US" sz="3200" dirty="0" smtClean="0"/>
              <a:t> and Calderwood, Infective Endocarditis in Adults, NEJM, 2001</a:t>
            </a:r>
          </a:p>
          <a:p>
            <a:r>
              <a:rPr lang="en-US" sz="3200" dirty="0" smtClean="0"/>
              <a:t>Bayer and al. Diagnosis and Management of IE and its complications, Circulation, 1998</a:t>
            </a:r>
          </a:p>
          <a:p>
            <a:r>
              <a:rPr lang="en-US" sz="3200" dirty="0" smtClean="0"/>
              <a:t>Prevention of infective Endocarditis, Guidelines from the American Heart Association, 2007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Predisposing factors in humans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Humans:</a:t>
            </a:r>
          </a:p>
          <a:p>
            <a:pPr lvl="1"/>
            <a:r>
              <a:rPr lang="en-US" dirty="0" smtClean="0"/>
              <a:t>Previous cardiac disease</a:t>
            </a:r>
          </a:p>
          <a:p>
            <a:pPr lvl="1"/>
            <a:r>
              <a:rPr lang="en-US" dirty="0" smtClean="0"/>
              <a:t>Poor dental hygiene</a:t>
            </a:r>
          </a:p>
          <a:p>
            <a:pPr lvl="1"/>
            <a:r>
              <a:rPr lang="en-US" dirty="0" smtClean="0"/>
              <a:t>Long term </a:t>
            </a:r>
            <a:r>
              <a:rPr lang="en-US" dirty="0" err="1" smtClean="0"/>
              <a:t>hemodialysis</a:t>
            </a:r>
            <a:endParaRPr lang="en-US" dirty="0" smtClean="0"/>
          </a:p>
          <a:p>
            <a:pPr lvl="1"/>
            <a:r>
              <a:rPr lang="en-US" dirty="0" smtClean="0"/>
              <a:t>HIV</a:t>
            </a:r>
          </a:p>
          <a:p>
            <a:pPr lvl="1"/>
            <a:r>
              <a:rPr lang="en-US" dirty="0" smtClean="0"/>
              <a:t>Drug use</a:t>
            </a:r>
          </a:p>
          <a:p>
            <a:pPr lvl="1"/>
            <a:r>
              <a:rPr lang="en-US" dirty="0" smtClean="0"/>
              <a:t>Long term indwelling intravenous catheter</a:t>
            </a:r>
          </a:p>
          <a:p>
            <a:pPr lvl="1"/>
            <a:r>
              <a:rPr lang="en-US" dirty="0" smtClean="0"/>
              <a:t>Diabetes mellitus</a:t>
            </a:r>
          </a:p>
          <a:p>
            <a:pPr lvl="1"/>
            <a:r>
              <a:rPr lang="en-US" dirty="0" smtClean="0"/>
              <a:t>Prosthetic valve replacement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err="1" smtClean="0"/>
              <a:t>Mylonakis</a:t>
            </a:r>
            <a:r>
              <a:rPr lang="en-US" sz="1200" dirty="0" smtClean="0"/>
              <a:t> and Calderwood, Infective Endocarditis in Adults, NEJM, 2001</a:t>
            </a:r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Predisposing factors in dogs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11% Congenital cardiac disease</a:t>
            </a:r>
          </a:p>
          <a:p>
            <a:pPr lvl="1"/>
            <a:r>
              <a:rPr lang="en-US" dirty="0" smtClean="0"/>
              <a:t>SAS (Aortic valve)</a:t>
            </a:r>
          </a:p>
          <a:p>
            <a:pPr lvl="1"/>
            <a:r>
              <a:rPr lang="en-US" dirty="0" smtClean="0"/>
              <a:t>MVD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Dental disease </a:t>
            </a:r>
          </a:p>
          <a:p>
            <a:pPr lvl="1"/>
            <a:r>
              <a:rPr lang="en-US" dirty="0" smtClean="0"/>
              <a:t>No correlation between dental, oral procedure or oral infection and IE</a:t>
            </a:r>
          </a:p>
          <a:p>
            <a:pPr lvl="1"/>
            <a:r>
              <a:rPr lang="en-US" dirty="0" smtClean="0"/>
              <a:t>Increase risk for </a:t>
            </a:r>
            <a:r>
              <a:rPr lang="en-US" dirty="0" err="1" smtClean="0"/>
              <a:t>endocarditis</a:t>
            </a:r>
            <a:r>
              <a:rPr lang="en-US" dirty="0" smtClean="0"/>
              <a:t> with severe periodontal disease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Sykes J.E and al. </a:t>
            </a:r>
            <a:r>
              <a:rPr lang="en-US" dirty="0" err="1" smtClean="0"/>
              <a:t>Clinicopathologic</a:t>
            </a:r>
            <a:r>
              <a:rPr lang="en-US" dirty="0" smtClean="0"/>
              <a:t> findings and outcome in dogs with IE: 71 cases. JAVMA, 2006</a:t>
            </a:r>
          </a:p>
          <a:p>
            <a:r>
              <a:rPr lang="en-US" dirty="0" smtClean="0"/>
              <a:t>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Predisposing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46% possible cause</a:t>
            </a:r>
          </a:p>
          <a:p>
            <a:pPr lvl="1"/>
            <a:r>
              <a:rPr lang="en-US" dirty="0" smtClean="0"/>
              <a:t>Balloon dilation</a:t>
            </a:r>
          </a:p>
          <a:p>
            <a:pPr lvl="1"/>
            <a:r>
              <a:rPr lang="en-US" dirty="0" smtClean="0"/>
              <a:t>Non oral surgery or GA</a:t>
            </a:r>
          </a:p>
          <a:p>
            <a:pPr lvl="1"/>
            <a:r>
              <a:rPr lang="en-US" dirty="0" smtClean="0"/>
              <a:t>Infection </a:t>
            </a:r>
            <a:r>
              <a:rPr lang="en-US" sz="1600" dirty="0" smtClean="0"/>
              <a:t>(oral cavity, skin, </a:t>
            </a:r>
            <a:r>
              <a:rPr lang="en-US" sz="1600" dirty="0" err="1" smtClean="0"/>
              <a:t>diskospondilitis</a:t>
            </a:r>
            <a:r>
              <a:rPr lang="en-US" sz="1600" dirty="0" smtClean="0"/>
              <a:t>)</a:t>
            </a:r>
          </a:p>
          <a:p>
            <a:pPr lvl="1"/>
            <a:r>
              <a:rPr lang="en-US" dirty="0" smtClean="0"/>
              <a:t>30% acquired defect of innate or adaptive immunity </a:t>
            </a:r>
            <a:r>
              <a:rPr lang="en-US" sz="1600" dirty="0" smtClean="0"/>
              <a:t>(</a:t>
            </a:r>
            <a:r>
              <a:rPr lang="en-US" sz="1600" dirty="0" err="1" smtClean="0"/>
              <a:t>neoplasia</a:t>
            </a:r>
            <a:r>
              <a:rPr lang="en-US" sz="1600" dirty="0" smtClean="0"/>
              <a:t>, barrier defect, </a:t>
            </a:r>
            <a:r>
              <a:rPr lang="en-US" sz="1600" dirty="0" err="1" smtClean="0"/>
              <a:t>heaptic</a:t>
            </a:r>
            <a:r>
              <a:rPr lang="en-US" sz="1600" dirty="0" smtClean="0"/>
              <a:t> disease, long term steroids, </a:t>
            </a:r>
            <a:r>
              <a:rPr lang="en-US" sz="1600" dirty="0" err="1" smtClean="0"/>
              <a:t>immunosuppresive</a:t>
            </a:r>
            <a:r>
              <a:rPr lang="en-US" sz="1600" dirty="0" smtClean="0"/>
              <a:t>) </a:t>
            </a:r>
          </a:p>
          <a:p>
            <a:pPr lvl="1"/>
            <a:r>
              <a:rPr lang="en-US" dirty="0" err="1" smtClean="0"/>
              <a:t>Indewelling</a:t>
            </a:r>
            <a:r>
              <a:rPr lang="en-US" dirty="0" smtClean="0"/>
              <a:t> catheters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Sykes J.E and al. Evaluation of the relationship between causative organisms and clinical </a:t>
            </a:r>
            <a:r>
              <a:rPr lang="en-US" dirty="0" err="1" smtClean="0"/>
              <a:t>carateristics</a:t>
            </a:r>
            <a:r>
              <a:rPr lang="en-US" dirty="0" smtClean="0"/>
              <a:t> of  IE in dogs : 71 cases. JAVMA, 2006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92% Large breed (</a:t>
            </a:r>
            <a:r>
              <a:rPr lang="en-US" dirty="0" err="1" smtClean="0"/>
              <a:t>purebreed</a:t>
            </a:r>
            <a:r>
              <a:rPr lang="en-US" dirty="0" smtClean="0"/>
              <a:t>) dogs</a:t>
            </a:r>
          </a:p>
          <a:p>
            <a:pPr lvl="1"/>
            <a:r>
              <a:rPr lang="en-US" dirty="0" smtClean="0"/>
              <a:t>German Shepherd dog or mix</a:t>
            </a:r>
          </a:p>
          <a:p>
            <a:pPr lvl="1"/>
            <a:r>
              <a:rPr lang="en-US" dirty="0" smtClean="0"/>
              <a:t>Labrador retriever</a:t>
            </a:r>
          </a:p>
          <a:p>
            <a:pPr lvl="1"/>
            <a:r>
              <a:rPr lang="en-US" dirty="0" smtClean="0"/>
              <a:t>Golden retriever</a:t>
            </a:r>
          </a:p>
          <a:p>
            <a:pPr lvl="1"/>
            <a:r>
              <a:rPr lang="en-US" dirty="0" smtClean="0"/>
              <a:t>Rottweiler</a:t>
            </a:r>
          </a:p>
          <a:p>
            <a:pPr lvl="1"/>
            <a:r>
              <a:rPr lang="en-US" dirty="0" smtClean="0"/>
              <a:t>Boxer</a:t>
            </a:r>
          </a:p>
          <a:p>
            <a:r>
              <a:rPr lang="en-US" dirty="0" smtClean="0"/>
              <a:t>8% small breed dogs</a:t>
            </a:r>
          </a:p>
          <a:p>
            <a:r>
              <a:rPr lang="en-US" dirty="0" smtClean="0"/>
              <a:t>Male &gt; female (2:1)</a:t>
            </a:r>
          </a:p>
          <a:p>
            <a:r>
              <a:rPr lang="en-US" dirty="0" smtClean="0"/>
              <a:t>Middle age (&gt; 4 </a:t>
            </a:r>
            <a:r>
              <a:rPr lang="en-US" dirty="0" err="1" smtClean="0"/>
              <a:t>yo</a:t>
            </a:r>
            <a:r>
              <a:rPr lang="en-US" dirty="0" smtClean="0"/>
              <a:t>) median 7 </a:t>
            </a:r>
            <a:r>
              <a:rPr lang="en-US" dirty="0" err="1" smtClean="0"/>
              <a:t>yo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8187" y="2514537"/>
            <a:ext cx="3443648" cy="258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Sykes J.E and al. Clinicopathologic findings and outcome in dogs with IE: 71 cases. JAVMA, 2006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2635</TotalTime>
  <Words>3175</Words>
  <Application>Microsoft Macintosh PowerPoint</Application>
  <PresentationFormat>On-screen Show (4:3)</PresentationFormat>
  <Paragraphs>496</Paragraphs>
  <Slides>59</Slides>
  <Notes>13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Technic</vt:lpstr>
      <vt:lpstr>Endocarditis</vt:lpstr>
      <vt:lpstr>Definition</vt:lpstr>
      <vt:lpstr>Bacteremia</vt:lpstr>
      <vt:lpstr>Pathophysiology</vt:lpstr>
      <vt:lpstr>Pathophysiology</vt:lpstr>
      <vt:lpstr>Predisposing factors in humans</vt:lpstr>
      <vt:lpstr>Predisposing factors in dogs</vt:lpstr>
      <vt:lpstr>Predisposing factors</vt:lpstr>
      <vt:lpstr>Clinical signs</vt:lpstr>
      <vt:lpstr>Presenting complaint</vt:lpstr>
      <vt:lpstr>Physical examination</vt:lpstr>
      <vt:lpstr>Physical examination</vt:lpstr>
      <vt:lpstr>Diagnosis</vt:lpstr>
      <vt:lpstr>Duke Criteria</vt:lpstr>
      <vt:lpstr>Duke criteria</vt:lpstr>
      <vt:lpstr>Duke criteria</vt:lpstr>
      <vt:lpstr>Adapted Criterias for dogs</vt:lpstr>
      <vt:lpstr>Adapted Duke Criteria to dogs</vt:lpstr>
      <vt:lpstr>Adapted criteria for dogs</vt:lpstr>
      <vt:lpstr>Clinical Pathology : UA</vt:lpstr>
      <vt:lpstr>Clinical pathology : CBC</vt:lpstr>
      <vt:lpstr>Clinical pathology: Chemistry</vt:lpstr>
      <vt:lpstr>Clinical pathology: Coag </vt:lpstr>
      <vt:lpstr>ECG</vt:lpstr>
      <vt:lpstr>Imaging : Radiology</vt:lpstr>
      <vt:lpstr>Imaging: Ultrasound</vt:lpstr>
      <vt:lpstr>Echocardiogram</vt:lpstr>
      <vt:lpstr>Echocardiogram</vt:lpstr>
      <vt:lpstr>Echocardiogram</vt:lpstr>
      <vt:lpstr>Echocardiogram</vt:lpstr>
      <vt:lpstr>Incidence of valve involvement</vt:lpstr>
      <vt:lpstr>Complications from IE</vt:lpstr>
      <vt:lpstr>Blood cultures</vt:lpstr>
      <vt:lpstr>Blood cultures</vt:lpstr>
      <vt:lpstr>Blood cultures</vt:lpstr>
      <vt:lpstr>Most common pathogens</vt:lpstr>
      <vt:lpstr>Other Pathogens</vt:lpstr>
      <vt:lpstr>Association pathogen and valve localization</vt:lpstr>
      <vt:lpstr>Association pathogens and outcome</vt:lpstr>
      <vt:lpstr>What’s so special about Bartonella?</vt:lpstr>
      <vt:lpstr>Bartonella</vt:lpstr>
      <vt:lpstr>Complications</vt:lpstr>
      <vt:lpstr>Polyarthritis</vt:lpstr>
      <vt:lpstr>Renal complication</vt:lpstr>
      <vt:lpstr>Thromboembolism</vt:lpstr>
      <vt:lpstr>Treatment</vt:lpstr>
      <vt:lpstr>Slide 47</vt:lpstr>
      <vt:lpstr>Treatment</vt:lpstr>
      <vt:lpstr>Treatment</vt:lpstr>
      <vt:lpstr>Treatment</vt:lpstr>
      <vt:lpstr>Prognosis </vt:lpstr>
      <vt:lpstr>Prognosis</vt:lpstr>
      <vt:lpstr>Questions?</vt:lpstr>
      <vt:lpstr>Question</vt:lpstr>
      <vt:lpstr>Question </vt:lpstr>
      <vt:lpstr>Question</vt:lpstr>
      <vt:lpstr>Special thanks</vt:lpstr>
      <vt:lpstr>References</vt:lpstr>
      <vt:lpstr>References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Endocarditis</dc:title>
  <dc:creator>Julie Menard</dc:creator>
  <cp:lastModifiedBy>Julie Menard</cp:lastModifiedBy>
  <cp:revision>42</cp:revision>
  <dcterms:created xsi:type="dcterms:W3CDTF">2010-05-12T12:42:33Z</dcterms:created>
  <dcterms:modified xsi:type="dcterms:W3CDTF">2010-05-12T12:43:29Z</dcterms:modified>
</cp:coreProperties>
</file>