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411562-1927-454A-B1C8-CB58EDADDFF9}" type="datetimeFigureOut">
              <a:rPr lang="en-US" smtClean="0"/>
              <a:t>3/30/11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B2836CB-BB75-EE49-87D4-958B21EB1F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bi.nlm.nih.gov/pubmed/8884713" TargetMode="External"/><Relationship Id="rId4" Type="http://schemas.openxmlformats.org/officeDocument/2006/relationships/hyperlink" Target="http://www.ncbi.nlm.nih.gov/pubmed/11330619" TargetMode="External"/><Relationship Id="rId5" Type="http://schemas.openxmlformats.org/officeDocument/2006/relationships/hyperlink" Target="http://www.ncbi.nlm.nih.gov/pubmed/10935898" TargetMode="External"/><Relationship Id="rId7" Type="http://schemas.openxmlformats.org/officeDocument/2006/relationships/hyperlink" Target="http://www.ncbi.nlm.nih.gov/pubmed/917009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cbi.nlm.nih.gov/pubmed/12683622" TargetMode="External"/><Relationship Id="rId3" Type="http://schemas.openxmlformats.org/officeDocument/2006/relationships/hyperlink" Target="http://www.ncbi.nlm.nih.gov/pubmed/12322697" TargetMode="External"/><Relationship Id="rId6" Type="http://schemas.openxmlformats.org/officeDocument/2006/relationships/hyperlink" Target="http://www.ncbi.nlm.nih.gov/pubmed/10493413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bi.nlm.nih.gov/pubmed/15934255" TargetMode="External"/><Relationship Id="rId4" Type="http://schemas.openxmlformats.org/officeDocument/2006/relationships/hyperlink" Target="http://www.ncbi.nlm.nih.gov/pubmed/18498322" TargetMode="External"/><Relationship Id="rId10" Type="http://schemas.openxmlformats.org/officeDocument/2006/relationships/hyperlink" Target="http://www.ncbi.nlm.nih.gov/pubmed/14736067" TargetMode="External"/><Relationship Id="rId5" Type="http://schemas.openxmlformats.org/officeDocument/2006/relationships/hyperlink" Target="http://www.ncbi.nlm.nih.gov/pubmed/18346140" TargetMode="External"/><Relationship Id="rId7" Type="http://schemas.openxmlformats.org/officeDocument/2006/relationships/hyperlink" Target="http://www.ncbi.nlm.nih.gov/pubmed/16496936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cbi.nlm.nih.gov/pubmed/19192144" TargetMode="External"/><Relationship Id="rId9" Type="http://schemas.openxmlformats.org/officeDocument/2006/relationships/hyperlink" Target="http://www.ncbi.nlm.nih.gov/pubmed/15631024" TargetMode="External"/><Relationship Id="rId3" Type="http://schemas.openxmlformats.org/officeDocument/2006/relationships/hyperlink" Target="http://www.ncbi.nlm.nih.gov/pubmed/18791206" TargetMode="External"/><Relationship Id="rId6" Type="http://schemas.openxmlformats.org/officeDocument/2006/relationships/hyperlink" Target="http://www.ncbi.nlm.nih.gov/pubmed/16734108" TargetMode="Externa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hyperlink" Target="http://www.ncbi.nlm.nih.gov/pubmed?term=%22Goggs%20R%22%5BAuthor%5D" TargetMode="External"/><Relationship Id="rId7" Type="http://schemas.openxmlformats.org/officeDocument/2006/relationships/hyperlink" Target="http://www.ncbi.nlm.nih.gov/pubmed/20731807" TargetMode="External"/><Relationship Id="rId11" Type="http://schemas.openxmlformats.org/officeDocument/2006/relationships/hyperlink" Target="http://www.ncbi.nlm.nih.gov/pubmed/1982189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?term=%22Chan%20DL%22%5BAuthor%5D" TargetMode="External"/><Relationship Id="rId8" Type="http://schemas.openxmlformats.org/officeDocument/2006/relationships/hyperlink" Target="http://www.ncbi.nlm.nih.gov/pubmed/20636987" TargetMode="External"/><Relationship Id="rId13" Type="http://schemas.openxmlformats.org/officeDocument/2006/relationships/hyperlink" Target="http://www.ncbi.nlm.nih.gov/pubmed/19691510" TargetMode="External"/><Relationship Id="rId10" Type="http://schemas.openxmlformats.org/officeDocument/2006/relationships/hyperlink" Target="http://www.ncbi.nlm.nih.gov/pubmed/20384952" TargetMode="External"/><Relationship Id="rId5" Type="http://schemas.openxmlformats.org/officeDocument/2006/relationships/hyperlink" Target="http://www.ncbi.nlm.nih.gov/pubmed?term=%22Wiinberg%20B%22%5BAuthor%5D" TargetMode="External"/><Relationship Id="rId12" Type="http://schemas.openxmlformats.org/officeDocument/2006/relationships/hyperlink" Target="http://www.ncbi.nlm.nih.gov/pubmed/19691566" TargetMode="External"/><Relationship Id="rId2" Type="http://schemas.openxmlformats.org/officeDocument/2006/relationships/hyperlink" Target="javascript:AL_get(this,%20'jour',%20'J%20Vet%20Intern%20Med.');" TargetMode="External"/><Relationship Id="rId9" Type="http://schemas.openxmlformats.org/officeDocument/2006/relationships/hyperlink" Target="http://www.ncbi.nlm.nih.gov/pubmed/20384956" TargetMode="External"/><Relationship Id="rId3" Type="http://schemas.openxmlformats.org/officeDocument/2006/relationships/hyperlink" Target="http://www.ncbi.nlm.nih.gov/pubmed?term=%22Kjelgaard-Hansen%20M%22%5BAuthor%5D" TargetMode="Externa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hyperlink" Target="http://www.ncbi.nlm.nih.gov/pubmed/1941165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cbi.nlm.nih.gov/pubmed/19827982" TargetMode="External"/><Relationship Id="rId3" Type="http://schemas.openxmlformats.org/officeDocument/2006/relationships/hyperlink" Target="http://www.ncbi.nlm.nih.gov/pubmed/19674280" TargetMode="External"/><Relationship Id="rId5" Type="http://schemas.openxmlformats.org/officeDocument/2006/relationships/hyperlink" Target="http://www.ncbi.nlm.nih.gov/pubmed/18762561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Cats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86" y="704850"/>
            <a:ext cx="5334000" cy="417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Coombs test</a:t>
            </a:r>
          </a:p>
          <a:p>
            <a:pPr lvl="1"/>
            <a:r>
              <a:rPr lang="en-US" dirty="0" smtClean="0"/>
              <a:t>Positive 15/19 cats</a:t>
            </a:r>
          </a:p>
          <a:p>
            <a:pPr lvl="1"/>
            <a:r>
              <a:rPr lang="en-US" dirty="0" smtClean="0"/>
              <a:t>4/19 persistent agglutination	</a:t>
            </a:r>
          </a:p>
          <a:p>
            <a:endParaRPr lang="en-US" dirty="0" smtClean="0"/>
          </a:p>
          <a:p>
            <a:r>
              <a:rPr lang="en-US" dirty="0" smtClean="0"/>
              <a:t>Osmotic fragility</a:t>
            </a:r>
          </a:p>
          <a:p>
            <a:pPr lvl="1"/>
            <a:r>
              <a:rPr lang="en-US" dirty="0" smtClean="0"/>
              <a:t>Significantly increased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Immunosupressive</a:t>
            </a:r>
            <a:endParaRPr lang="en-US" dirty="0" smtClean="0"/>
          </a:p>
          <a:p>
            <a:pPr lvl="1"/>
            <a:r>
              <a:rPr lang="en-US" dirty="0" err="1" smtClean="0"/>
              <a:t>Glucocorticoids</a:t>
            </a:r>
            <a:endParaRPr lang="en-US" dirty="0" smtClean="0"/>
          </a:p>
          <a:p>
            <a:r>
              <a:rPr lang="en-US" dirty="0" smtClean="0"/>
              <a:t>Blood transfusion</a:t>
            </a:r>
          </a:p>
          <a:p>
            <a:r>
              <a:rPr lang="en-US" dirty="0" err="1" smtClean="0"/>
              <a:t>Doxycycline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286" y="2913691"/>
            <a:ext cx="4408714" cy="3301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Mortality rate: 23.5%</a:t>
            </a:r>
          </a:p>
          <a:p>
            <a:endParaRPr lang="en-US" dirty="0" smtClean="0"/>
          </a:p>
          <a:p>
            <a:r>
              <a:rPr lang="en-US" dirty="0" smtClean="0"/>
              <a:t>Relapse:</a:t>
            </a:r>
          </a:p>
          <a:p>
            <a:pPr lvl="1"/>
            <a:r>
              <a:rPr lang="en-US" dirty="0" smtClean="0"/>
              <a:t>31% cats monitored &gt; 1 month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856" y="3891642"/>
            <a:ext cx="3955143" cy="2966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IMT cats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691" y="381000"/>
            <a:ext cx="46609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Rare condition</a:t>
            </a:r>
          </a:p>
          <a:p>
            <a:endParaRPr lang="en-US" dirty="0" smtClean="0"/>
          </a:p>
          <a:p>
            <a:r>
              <a:rPr lang="en-US" dirty="0" smtClean="0"/>
              <a:t>Median 6 years (18 mo-12 </a:t>
            </a:r>
            <a:r>
              <a:rPr lang="en-US" dirty="0" err="1" smtClean="0"/>
              <a:t>y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No gender</a:t>
            </a:r>
          </a:p>
          <a:p>
            <a:endParaRPr lang="en-US" dirty="0" smtClean="0"/>
          </a:p>
          <a:p>
            <a:r>
              <a:rPr lang="en-US" dirty="0" smtClean="0"/>
              <a:t>DSH</a:t>
            </a:r>
          </a:p>
          <a:p>
            <a:pPr lvl="1"/>
            <a:r>
              <a:rPr lang="en-US" dirty="0" smtClean="0"/>
              <a:t>Abyssinian</a:t>
            </a:r>
          </a:p>
          <a:p>
            <a:pPr lvl="1"/>
            <a:r>
              <a:rPr lang="en-US" dirty="0" smtClean="0"/>
              <a:t>Somali</a:t>
            </a:r>
          </a:p>
          <a:p>
            <a:pPr lvl="1"/>
            <a:r>
              <a:rPr lang="en-US" dirty="0" smtClean="0"/>
              <a:t>British shorthair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074" y="3737428"/>
            <a:ext cx="3396925" cy="2536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Epistaxis</a:t>
            </a:r>
            <a:endParaRPr lang="en-US" dirty="0" smtClean="0"/>
          </a:p>
          <a:p>
            <a:r>
              <a:rPr lang="en-US" dirty="0" err="1" smtClean="0"/>
              <a:t>Petechiae</a:t>
            </a:r>
            <a:endParaRPr lang="en-US" dirty="0" smtClean="0"/>
          </a:p>
          <a:p>
            <a:r>
              <a:rPr lang="en-US" dirty="0" err="1" smtClean="0"/>
              <a:t>Ecchymosis</a:t>
            </a:r>
            <a:endParaRPr lang="en-US" dirty="0" smtClean="0"/>
          </a:p>
          <a:p>
            <a:r>
              <a:rPr lang="en-US" dirty="0" err="1" smtClean="0"/>
              <a:t>Hematochezia</a:t>
            </a:r>
            <a:endParaRPr lang="en-US" dirty="0" smtClean="0"/>
          </a:p>
          <a:p>
            <a:r>
              <a:rPr lang="en-US" dirty="0" err="1" smtClean="0"/>
              <a:t>Hematuria</a:t>
            </a:r>
            <a:endParaRPr lang="en-US" dirty="0" smtClean="0"/>
          </a:p>
          <a:p>
            <a:r>
              <a:rPr lang="en-US" dirty="0" err="1" smtClean="0"/>
              <a:t>Hemotypsis</a:t>
            </a:r>
            <a:endParaRPr lang="en-US" dirty="0" smtClean="0"/>
          </a:p>
          <a:p>
            <a:r>
              <a:rPr lang="en-US" dirty="0" smtClean="0"/>
              <a:t>Decreased appetite</a:t>
            </a:r>
          </a:p>
          <a:p>
            <a:r>
              <a:rPr lang="en-US" dirty="0" smtClean="0"/>
              <a:t>Weight loss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570" y="1358900"/>
            <a:ext cx="4499429" cy="3259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Platelet counts &lt; 50, 000 and bleeding</a:t>
            </a:r>
          </a:p>
          <a:p>
            <a:pPr lvl="1"/>
            <a:r>
              <a:rPr lang="en-US" dirty="0" smtClean="0"/>
              <a:t>rule out </a:t>
            </a:r>
            <a:r>
              <a:rPr lang="en-US" dirty="0" err="1" smtClean="0"/>
              <a:t>pseudothrombocytopenia</a:t>
            </a:r>
            <a:r>
              <a:rPr lang="en-US" dirty="0" smtClean="0"/>
              <a:t> (common in cats)</a:t>
            </a:r>
          </a:p>
          <a:p>
            <a:r>
              <a:rPr lang="en-US" dirty="0" smtClean="0"/>
              <a:t>Assays- not validated yet</a:t>
            </a:r>
          </a:p>
          <a:p>
            <a:pPr lvl="1"/>
            <a:r>
              <a:rPr lang="en-US" dirty="0" smtClean="0"/>
              <a:t>Increased </a:t>
            </a:r>
            <a:r>
              <a:rPr lang="en-US" dirty="0" err="1" smtClean="0"/>
              <a:t>PSAIg</a:t>
            </a:r>
            <a:r>
              <a:rPr lang="en-US" dirty="0" smtClean="0"/>
              <a:t> found with:</a:t>
            </a:r>
          </a:p>
          <a:p>
            <a:pPr lvl="2"/>
            <a:r>
              <a:rPr lang="en-US" dirty="0" smtClean="0"/>
              <a:t>Fat necrosis</a:t>
            </a:r>
          </a:p>
          <a:p>
            <a:pPr lvl="2"/>
            <a:r>
              <a:rPr lang="en-US" dirty="0" smtClean="0"/>
              <a:t>FIP</a:t>
            </a:r>
          </a:p>
          <a:p>
            <a:pPr lvl="2"/>
            <a:r>
              <a:rPr lang="en-US" dirty="0" err="1" smtClean="0"/>
              <a:t>FeLV</a:t>
            </a:r>
            <a:endParaRPr lang="en-US" dirty="0" smtClean="0"/>
          </a:p>
          <a:p>
            <a:pPr lvl="2"/>
            <a:r>
              <a:rPr lang="en-US" dirty="0" smtClean="0"/>
              <a:t>FIV</a:t>
            </a:r>
          </a:p>
          <a:p>
            <a:pPr lvl="2"/>
            <a:r>
              <a:rPr lang="en-US" dirty="0" smtClean="0"/>
              <a:t>Lymphoma</a:t>
            </a:r>
          </a:p>
          <a:p>
            <a:pPr lvl="2"/>
            <a:r>
              <a:rPr lang="en-US" dirty="0" smtClean="0"/>
              <a:t>Leukemia</a:t>
            </a:r>
          </a:p>
          <a:p>
            <a:pPr lvl="2"/>
            <a:r>
              <a:rPr lang="en-US" dirty="0" smtClean="0"/>
              <a:t>Hepatitis</a:t>
            </a:r>
          </a:p>
          <a:p>
            <a:pPr lvl="2"/>
            <a:r>
              <a:rPr lang="en-US" dirty="0" err="1" smtClean="0"/>
              <a:t>Pyelonephritis</a:t>
            </a:r>
            <a:endParaRPr lang="en-US" dirty="0" smtClean="0"/>
          </a:p>
          <a:p>
            <a:pPr lvl="2"/>
            <a:r>
              <a:rPr lang="en-US" dirty="0" smtClean="0"/>
              <a:t>Hyperthyroidism</a:t>
            </a:r>
          </a:p>
          <a:p>
            <a:pPr lvl="2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Immunosuppressive</a:t>
            </a:r>
          </a:p>
          <a:p>
            <a:pPr lvl="1"/>
            <a:r>
              <a:rPr lang="en-US" dirty="0" smtClean="0"/>
              <a:t>Steroids</a:t>
            </a:r>
          </a:p>
          <a:p>
            <a:pPr lvl="1"/>
            <a:r>
              <a:rPr lang="en-US" dirty="0" smtClean="0"/>
              <a:t>Reports of </a:t>
            </a:r>
            <a:r>
              <a:rPr lang="en-US" dirty="0" err="1" smtClean="0"/>
              <a:t>azathioprine</a:t>
            </a:r>
            <a:r>
              <a:rPr lang="en-US" dirty="0" smtClean="0"/>
              <a:t>, cyclosporine, </a:t>
            </a:r>
            <a:r>
              <a:rPr lang="en-US" dirty="0" err="1" smtClean="0"/>
              <a:t>vincristine</a:t>
            </a:r>
            <a:r>
              <a:rPr lang="en-US" dirty="0" smtClean="0"/>
              <a:t> and </a:t>
            </a:r>
            <a:r>
              <a:rPr lang="en-US" dirty="0" err="1" smtClean="0"/>
              <a:t>hIVIgG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256" y="3345544"/>
            <a:ext cx="3783544" cy="3055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80% survival  15 months to 5 years</a:t>
            </a:r>
          </a:p>
          <a:p>
            <a:r>
              <a:rPr lang="en-US" dirty="0" smtClean="0"/>
              <a:t>Median recovery platelet &gt; 50, 000</a:t>
            </a:r>
          </a:p>
          <a:p>
            <a:pPr lvl="1"/>
            <a:r>
              <a:rPr lang="en-US" dirty="0" smtClean="0"/>
              <a:t>7 days</a:t>
            </a:r>
          </a:p>
          <a:p>
            <a:r>
              <a:rPr lang="en-US" dirty="0" smtClean="0"/>
              <a:t>Long term therapy</a:t>
            </a:r>
          </a:p>
          <a:p>
            <a:r>
              <a:rPr lang="en-US" dirty="0" smtClean="0"/>
              <a:t>Frequent relapses if weaned off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005" y="3574143"/>
            <a:ext cx="3117585" cy="3283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IMHA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08200"/>
            <a:ext cx="3365500" cy="276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u="sng" dirty="0">
                <a:hlinkClick r:id="rId2"/>
              </a:rPr>
              <a:t>Cyclophosphamide exerts no beneficial effect over prednisone alone in the initial treatment of acute immune-mediated hemolytic anemia in dogs: a randomized controlled clinical trial.Mason N, Duval D, Shofer FS, Giger U.J Vet Intern Med. 2003 Mar-Apr;17(2):206-</a:t>
            </a:r>
            <a:r>
              <a:rPr lang="en-US" u="sng" dirty="0" smtClean="0">
                <a:hlinkClick r:id="rId2"/>
              </a:rPr>
              <a:t>12</a:t>
            </a:r>
            <a:endParaRPr lang="en-US" u="sng" dirty="0" smtClean="0"/>
          </a:p>
          <a:p>
            <a:r>
              <a:rPr lang="en-US" u="sng" dirty="0">
                <a:hlinkClick r:id="rId3"/>
              </a:rPr>
              <a:t>Prognostic factors for mortality and thromboembolism in canine immune-mediated hemolytic anemia: a retrospective study of 72 dogs.Carr AP, Panciera DL, Kidd L.J Vet Intern Med. 2002 Sep-Oct;16(5):504</a:t>
            </a:r>
            <a:r>
              <a:rPr lang="en-US" u="sng" dirty="0" smtClean="0">
                <a:hlinkClick r:id="rId3"/>
              </a:rPr>
              <a:t>-</a:t>
            </a:r>
            <a:endParaRPr lang="en-US" u="sng" dirty="0" smtClean="0"/>
          </a:p>
          <a:p>
            <a:r>
              <a:rPr lang="en-US" u="sng" dirty="0">
                <a:hlinkClick r:id="rId4"/>
              </a:rPr>
              <a:t>Correlation between leukocytosis and necropsy findings in dogs with immune-mediated hemolytic anemia: 34 cases (1994-1999).McManus PM, Craig LE.J Am Vet Med Assoc. 2001 Apr 15;218(8):1308-</a:t>
            </a:r>
            <a:r>
              <a:rPr lang="en-US" u="sng" dirty="0" smtClean="0">
                <a:hlinkClick r:id="rId4"/>
              </a:rPr>
              <a:t>13</a:t>
            </a:r>
            <a:endParaRPr lang="en-US" u="sng" dirty="0" smtClean="0"/>
          </a:p>
          <a:p>
            <a:r>
              <a:rPr lang="en-US" u="sng" dirty="0">
                <a:hlinkClick r:id="rId5"/>
              </a:rPr>
              <a:t>Treatment of immune-mediated hemolytic anemia in dogs with cyclophosphamide.Burgess K, Moore A, Rand W, Cotter SM.J Vet Intern Med. 2000 Jul-Aug;14(4):456-</a:t>
            </a:r>
            <a:r>
              <a:rPr lang="en-US" u="sng" dirty="0" smtClean="0">
                <a:hlinkClick r:id="rId5"/>
              </a:rPr>
              <a:t>62</a:t>
            </a:r>
            <a:endParaRPr lang="en-US" u="sng" dirty="0" smtClean="0"/>
          </a:p>
          <a:p>
            <a:r>
              <a:rPr lang="en-US" u="sng" dirty="0">
                <a:hlinkClick r:id="rId6"/>
              </a:rPr>
              <a:t>Immune-mediated hemolytic anemia: 70 cases (1988-1996).Reimer ME, Troy GC, Warnick LD.J Am Anim Hosp Assoc. 1999 Sep-Oct;35(5):384-</a:t>
            </a:r>
            <a:r>
              <a:rPr lang="en-US" u="sng" dirty="0" smtClean="0">
                <a:hlinkClick r:id="rId6"/>
              </a:rPr>
              <a:t>9</a:t>
            </a:r>
            <a:endParaRPr lang="en-US" u="sng" dirty="0" smtClean="0"/>
          </a:p>
          <a:p>
            <a:r>
              <a:rPr lang="en-US" u="sng" dirty="0">
                <a:hlinkClick r:id="rId7"/>
              </a:rPr>
              <a:t>Intravenous administration of human immune globulin in dogs with immune-mediated hemolytic anemia.Scott-Moncrieff JC, Reagan WJ, Snyder PW, Glickman LT.J Am Vet Med Assoc. 1997 Jun 1;210(11):1623-</a:t>
            </a:r>
            <a:r>
              <a:rPr lang="en-US" u="sng" dirty="0" smtClean="0">
                <a:hlinkClick r:id="rId7"/>
              </a:rPr>
              <a:t>7</a:t>
            </a:r>
            <a:endParaRPr lang="en-US" u="sng" dirty="0" smtClean="0"/>
          </a:p>
          <a:p>
            <a:r>
              <a:rPr lang="en-US" u="sng" dirty="0">
                <a:hlinkClick r:id="rId8"/>
              </a:rPr>
              <a:t>Vaccine-associated immune-mediated hemolytic anemia in the dog.Duval D, Giger U.J Vet Intern Med. 1996 Sep-Oct;10(5):290-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u="sng" dirty="0">
                <a:hlinkClick r:id="rId2"/>
              </a:rPr>
              <a:t>Anti-endothelial cell antibodies in dogs with immune-mediated hemolytic anemia and other diseases associated with high risk of thromboembolism.Wells R, Guth A, Lappin M, Dow S.J Vet Intern Med. 2009 Mar-Apr;23(2):295-300. Epub 2009 Feb </a:t>
            </a:r>
            <a:r>
              <a:rPr lang="en-US" u="sng" dirty="0" smtClean="0">
                <a:hlinkClick r:id="rId2"/>
              </a:rPr>
              <a:t>2</a:t>
            </a:r>
            <a:endParaRPr lang="en-US" u="sng" dirty="0" smtClean="0"/>
          </a:p>
          <a:p>
            <a:r>
              <a:rPr lang="en-US" u="sng" dirty="0">
                <a:hlinkClick r:id="rId3"/>
              </a:rPr>
              <a:t>Concurrent immune-mediated haemolytic anaemia and severe thrombocytopenia in 21 dogs.Goggs R, Boag AK, Chan DL.Vet Rec. 2008 Sep 13;163(11):323</a:t>
            </a:r>
            <a:r>
              <a:rPr lang="en-US" u="sng" dirty="0" smtClean="0">
                <a:hlinkClick r:id="rId3"/>
              </a:rPr>
              <a:t>-</a:t>
            </a:r>
            <a:endParaRPr lang="en-US" u="sng" dirty="0" smtClean="0"/>
          </a:p>
          <a:p>
            <a:r>
              <a:rPr lang="en-US" u="sng" dirty="0">
                <a:hlinkClick r:id="rId4"/>
              </a:rPr>
              <a:t>Anti-erythrocyte antibodies and disease associations in anemic and nonanemic dogs.Morley P, Mathes M, Guth A, Dow S.J Vet Intern Med. 2008 Jul-Aug;22(4):</a:t>
            </a:r>
            <a:r>
              <a:rPr lang="en-US" u="sng" dirty="0" smtClean="0">
                <a:hlinkClick r:id="rId4"/>
              </a:rPr>
              <a:t>886</a:t>
            </a:r>
            <a:endParaRPr lang="en-US" u="sng" dirty="0" smtClean="0"/>
          </a:p>
          <a:p>
            <a:r>
              <a:rPr lang="en-US" u="sng" dirty="0">
                <a:hlinkClick r:id="rId5"/>
              </a:rPr>
              <a:t>Idiopathic immune-mediated hemolytic anemia: treatment outcome and prognostic factors in 149 dogs.Piek CJ, Junius G, Dekker A, Schrauwen E, Slappendel RJ, Teske E.J Vet Intern Med. 2008 Mar-Apr;22(2):366-73. Epub 2008 Mar </a:t>
            </a:r>
            <a:r>
              <a:rPr lang="en-US" u="sng" dirty="0" smtClean="0">
                <a:hlinkClick r:id="rId5"/>
              </a:rPr>
              <a:t>1</a:t>
            </a:r>
            <a:endParaRPr lang="en-US" u="sng" dirty="0" smtClean="0"/>
          </a:p>
          <a:p>
            <a:r>
              <a:rPr lang="en-US" u="sng" dirty="0">
                <a:hlinkClick r:id="rId6"/>
              </a:rPr>
              <a:t>Detection of activated platelets in dogs with primary immune-mediated hemolytic anemia.Weiss DJ, Brazzell JL.J Vet Intern Med. 2006 May-Jun;20(3):682-</a:t>
            </a:r>
            <a:r>
              <a:rPr lang="en-US" u="sng" dirty="0" smtClean="0">
                <a:hlinkClick r:id="rId6"/>
              </a:rPr>
              <a:t>6</a:t>
            </a:r>
            <a:endParaRPr lang="en-US" u="sng" dirty="0" smtClean="0"/>
          </a:p>
          <a:p>
            <a:r>
              <a:rPr lang="en-US" u="sng" dirty="0">
                <a:hlinkClick r:id="rId7"/>
              </a:rPr>
              <a:t>Primary immune-mediated hemolytic anemia in 19 cats: diagnosis, therapy, and outcome (1998-2004).Kohn B, Weingart C, Eckmann V, Ottenjann M, Leibold W.J Vet Intern Med. 2006 Jan-Feb;20(1):159</a:t>
            </a:r>
            <a:r>
              <a:rPr lang="en-US" u="sng" dirty="0" smtClean="0">
                <a:hlinkClick r:id="rId7"/>
              </a:rPr>
              <a:t>-</a:t>
            </a:r>
            <a:endParaRPr lang="en-US" u="sng" dirty="0" smtClean="0"/>
          </a:p>
          <a:p>
            <a:r>
              <a:rPr lang="en-US" u="sng" dirty="0">
                <a:hlinkClick r:id="rId8"/>
              </a:rPr>
              <a:t>Evaluation of prognostic factors, survival rates, and treatment protocols for immune-mediated hemolytic anemia in dogs: 151 cases (1993-2002).Weinkle TK, Center SA, Randolph JF, Warner KL, Barr SC, Erb HN.J Am Vet Med Assoc. 2005 Jun 1;226(11):1869</a:t>
            </a:r>
            <a:r>
              <a:rPr lang="en-US" u="sng" dirty="0" smtClean="0">
                <a:hlinkClick r:id="rId8"/>
              </a:rPr>
              <a:t>-</a:t>
            </a:r>
            <a:endParaRPr lang="en-US" u="sng" dirty="0" smtClean="0"/>
          </a:p>
          <a:p>
            <a:r>
              <a:rPr lang="en-US" u="sng" dirty="0">
                <a:hlinkClick r:id="rId9"/>
              </a:rPr>
              <a:t>Assessment of lipid peroxidation and serum vitamin E concentration in dogs with immune-mediated hemolytic anemia.Pesillo SA, Freeman LM, Rush JE.Am J Vet Res. 2004 Dec;65(12):</a:t>
            </a:r>
            <a:r>
              <a:rPr lang="en-US" u="sng" dirty="0" smtClean="0">
                <a:hlinkClick r:id="rId9"/>
              </a:rPr>
              <a:t>1</a:t>
            </a:r>
            <a:endParaRPr lang="en-US" u="sng" dirty="0" smtClean="0"/>
          </a:p>
          <a:p>
            <a:r>
              <a:rPr lang="en-US" u="sng" dirty="0">
                <a:hlinkClick r:id="rId10"/>
              </a:rPr>
              <a:t>Case-control study of blood type, breed, sex, and bacteremia in dogs with immune-mediated hemolytic anemia.Miller SA, Hohenhaus AE, Hale AS.J Am Vet Med Assoc. 2004 Jan 15;224(2):232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>
                <a:hlinkClick r:id="rId2"/>
              </a:rPr>
              <a:t>J Vet Intern Med. 2010</a:t>
            </a:r>
            <a:r>
              <a:rPr lang="en-US" dirty="0" smtClean="0">
                <a:hlinkClick r:id="rId2"/>
              </a:rPr>
              <a:t> </a:t>
            </a:r>
            <a:r>
              <a:rPr lang="en-US" b="1" dirty="0" smtClean="0">
                <a:hlinkClick r:id="rId2"/>
              </a:rPr>
              <a:t>Use </a:t>
            </a:r>
            <a:r>
              <a:rPr lang="en-US" b="1" dirty="0">
                <a:hlinkClick r:id="rId2"/>
              </a:rPr>
              <a:t>of Serum Concentrations of Interleukin-18 and Monocyte Chemoattractant Protein-1 as Prognostic Indicators in Primary Immune-Mediated Hemolytic Anemia in </a:t>
            </a:r>
            <a:r>
              <a:rPr lang="en-US" b="1" dirty="0" err="1">
                <a:hlinkClick r:id="rId2"/>
              </a:rPr>
              <a:t>Dogs.</a:t>
            </a:r>
            <a:r>
              <a:rPr lang="en-US" b="1" dirty="0" err="1">
                <a:hlinkClick r:id="rId3"/>
              </a:rPr>
              <a:t>Kjelgaard</a:t>
            </a:r>
            <a:r>
              <a:rPr lang="en-US" b="1" dirty="0">
                <a:hlinkClick r:id="rId3"/>
              </a:rPr>
              <a:t>-Hansen M, </a:t>
            </a:r>
            <a:r>
              <a:rPr lang="en-US" b="1" dirty="0">
                <a:hlinkClick r:id="rId4"/>
              </a:rPr>
              <a:t>Goggs R, </a:t>
            </a:r>
            <a:r>
              <a:rPr lang="en-US" b="1" dirty="0">
                <a:hlinkClick r:id="rId5"/>
              </a:rPr>
              <a:t>Wiinberg B, </a:t>
            </a:r>
            <a:r>
              <a:rPr lang="en-US" b="1" dirty="0">
                <a:hlinkClick r:id="rId6"/>
              </a:rPr>
              <a:t>Chan DL</a:t>
            </a:r>
            <a:r>
              <a:rPr lang="en-US" b="1" dirty="0" smtClean="0">
                <a:hlinkClick r:id="rId6"/>
              </a:rPr>
              <a:t>.</a:t>
            </a:r>
            <a:endParaRPr lang="en-US" b="1" dirty="0" smtClean="0"/>
          </a:p>
          <a:p>
            <a:r>
              <a:rPr lang="en-US" u="sng" dirty="0">
                <a:hlinkClick r:id="rId7"/>
              </a:rPr>
              <a:t>The association of blood lactate concentration with outcome in dogs with idiopathic immune-mediated hemolytic anemia: 173 cases (2003-2006).Holahan ML, Brown AJ, Drobatz KJ.J Vet Emerg Crit Care (San Antonio). 2010 Aug;20(4):413-</a:t>
            </a:r>
            <a:r>
              <a:rPr lang="en-US" u="sng" dirty="0" smtClean="0">
                <a:hlinkClick r:id="rId7"/>
              </a:rPr>
              <a:t>20</a:t>
            </a:r>
            <a:endParaRPr lang="en-US" u="sng" dirty="0" smtClean="0"/>
          </a:p>
          <a:p>
            <a:r>
              <a:rPr lang="en-US" u="sng" dirty="0">
                <a:hlinkClick r:id="rId8"/>
              </a:rPr>
              <a:t>Immune-mediated hemolytic anemia and severe thrombocytopenia in dogs: 12 cases (2001-2008).Orcutt ES, Lee JA, Bianco D.J Vet Emerg Crit Care (San Antonio). 2010 Jun;20(3):338-</a:t>
            </a:r>
            <a:r>
              <a:rPr lang="en-US" u="sng" dirty="0" smtClean="0">
                <a:hlinkClick r:id="rId8"/>
              </a:rPr>
              <a:t>45</a:t>
            </a:r>
            <a:endParaRPr lang="en-US" u="sng" dirty="0" smtClean="0"/>
          </a:p>
          <a:p>
            <a:r>
              <a:rPr lang="en-US" u="sng" dirty="0">
                <a:hlinkClick r:id="rId9"/>
              </a:rPr>
              <a:t>Treatment of immune-mediated hemolytic anemia with individually adjusted heparin dosing in dogs.Helmond SE, Polzin DJ, Armstrong PJ, Finke M, Smith SA.J Vet Intern Med. 2010 May-Jun;24(3):597-605. Epub 2010 </a:t>
            </a:r>
            <a:r>
              <a:rPr lang="en-US" u="sng" dirty="0" smtClean="0">
                <a:hlinkClick r:id="rId9"/>
              </a:rPr>
              <a:t>Ap</a:t>
            </a:r>
            <a:endParaRPr lang="en-US" u="sng" dirty="0" smtClean="0"/>
          </a:p>
          <a:p>
            <a:r>
              <a:rPr lang="en-US" u="sng" dirty="0">
                <a:hlinkClick r:id="rId10"/>
              </a:rPr>
              <a:t>Plasma antithrombin activity as a diagnostic and prognostic indicator in dogs: a retrospective study of 149 dogs.Kuzi S, Segev G, Haruvi E, Aroch I.J Vet Intern Med. 2010 May-Jun;24(3):587-96. Epub 2010 Apr </a:t>
            </a:r>
            <a:r>
              <a:rPr lang="en-US" u="sng" dirty="0" smtClean="0">
                <a:hlinkClick r:id="rId10"/>
              </a:rPr>
              <a:t>2</a:t>
            </a:r>
            <a:endParaRPr lang="en-US" u="sng" dirty="0" smtClean="0"/>
          </a:p>
          <a:p>
            <a:r>
              <a:rPr lang="en-US" u="sng" dirty="0">
                <a:hlinkClick r:id="rId11"/>
              </a:rPr>
              <a:t>Use of thromboelastography in dogs with immune-mediated hemolytic anemia: 39 cases (2000-2008).Sinnott VB, Otto CM.J Vet Emerg Crit Care (San Antonio). 2009 Oct;19(5):</a:t>
            </a:r>
            <a:r>
              <a:rPr lang="en-US" u="sng" dirty="0" smtClean="0">
                <a:hlinkClick r:id="rId11"/>
              </a:rPr>
              <a:t>484</a:t>
            </a:r>
            <a:endParaRPr lang="en-US" u="sng" dirty="0" smtClean="0"/>
          </a:p>
          <a:p>
            <a:r>
              <a:rPr lang="en-US" u="sng" dirty="0">
                <a:hlinkClick r:id="rId12"/>
              </a:rPr>
              <a:t>Use of human immunoglobulin in addition to glucocorticoids for the initial treatment of dogs with immune-mediated hemolytic anemia.Whelan MF, O'Toole TE, Chan DL, Rozanski EA, DeLaforcade AM, Crawford SL, Cotter SM.J Vet Emerg Crit Care (San Antonio). 2009 Apr;19(2):158-</a:t>
            </a:r>
            <a:r>
              <a:rPr lang="en-US" u="sng" dirty="0" smtClean="0">
                <a:hlinkClick r:id="rId12"/>
              </a:rPr>
              <a:t>6</a:t>
            </a:r>
            <a:endParaRPr lang="en-US" u="sng" dirty="0" smtClean="0"/>
          </a:p>
          <a:p>
            <a:r>
              <a:rPr lang="en-US" u="sng" dirty="0">
                <a:hlinkClick r:id="rId13"/>
              </a:rPr>
              <a:t>Splenectomy as an adjunctive treatment for dogs with immune-mediated hemolytic anemia: ten cases (2003-2006).Horgan JE, Roberts BK, Schermerhorn T.J Vet Emerg Crit Care (San Antonio). 2009 Jun;19(3):254-6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>
                <a:hlinkClick r:id="rId2"/>
              </a:rPr>
              <a:t>Underlying diseases and clinicopathologic variables of thrombocytopenic dogs with and without platelet-bound antibodies detected by use of a flow cytometric assay: 83 cases (2004-2006).Dircks BH, Schuberth HJ, Mischke R.J Am Vet Med Assoc. 2009 Oct 15;235(8):960-</a:t>
            </a:r>
            <a:endParaRPr lang="en-US" u="sng" dirty="0" smtClean="0"/>
          </a:p>
          <a:p>
            <a:r>
              <a:rPr lang="en-US" u="sng" dirty="0" smtClean="0">
                <a:hlinkClick r:id="rId3"/>
              </a:rPr>
              <a:t>A prospective, randomized, double-blinded, placebo-controlled study of human intravenous immunoglobulin for the acute management of presumptive primary immune-mediated thrombocytopenia in dogs.Bianco D, Armstrong PJ, Washabau RJ.J Vet Intern Med. 2009 Sep-Oct;23(5):1071-8. Epub 2009 Aug </a:t>
            </a:r>
            <a:endParaRPr lang="en-US" u="sng" dirty="0" smtClean="0"/>
          </a:p>
          <a:p>
            <a:r>
              <a:rPr lang="en-US" u="sng" dirty="0" smtClean="0">
                <a:hlinkClick r:id="rId4"/>
              </a:rPr>
              <a:t>Treatment of Evans' syndrome with human intravenous immunoglobulin and leflunomide in a diabetic dog.Bianco D, Hardy RM.J Am Anim Hosp Assoc. 2009 May-Jun;45(3):147-50</a:t>
            </a:r>
            <a:endParaRPr lang="en-US" u="sng" dirty="0" smtClean="0"/>
          </a:p>
          <a:p>
            <a:r>
              <a:rPr lang="en-US" u="sng" dirty="0" smtClean="0">
                <a:hlinkClick r:id="rId5"/>
              </a:rPr>
              <a:t>Primary immune-mediated thrombocytopenia in 30 dogs (1997-2003).Putsche JC, Kohn B.J Am Anim Hosp Assoc. 2008 Sep-Oct;44(5):250-7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 associated with a poor outcome in dogs </a:t>
            </a:r>
            <a:r>
              <a:rPr lang="en-US" dirty="0" err="1" smtClean="0"/>
              <a:t>w</a:t>
            </a:r>
            <a:r>
              <a:rPr lang="en-US" dirty="0" smtClean="0"/>
              <a:t> IMHA?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a) Increased CI</a:t>
            </a:r>
          </a:p>
          <a:p>
            <a:r>
              <a:rPr lang="en-US" dirty="0" err="1" smtClean="0"/>
              <a:t>b</a:t>
            </a:r>
            <a:r>
              <a:rPr lang="en-US" dirty="0" smtClean="0"/>
              <a:t>) Normal CI</a:t>
            </a:r>
          </a:p>
          <a:p>
            <a:r>
              <a:rPr lang="en-US" dirty="0" err="1" smtClean="0"/>
              <a:t>c</a:t>
            </a:r>
            <a:r>
              <a:rPr lang="en-US" dirty="0" smtClean="0"/>
              <a:t>) Lactate &lt; 4.3</a:t>
            </a:r>
          </a:p>
          <a:p>
            <a:r>
              <a:rPr lang="en-US" dirty="0" err="1" smtClean="0"/>
              <a:t>d</a:t>
            </a:r>
            <a:r>
              <a:rPr lang="en-US" dirty="0" smtClean="0"/>
              <a:t>) Ht &lt; 20% on admission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followings is the gold standard for diagnosis of primary AIHA?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 </a:t>
            </a:r>
            <a:r>
              <a:rPr lang="en-US" dirty="0" err="1" smtClean="0"/>
              <a:t>coombs</a:t>
            </a:r>
            <a:r>
              <a:rPr lang="en-US" dirty="0" smtClean="0"/>
              <a:t> test</a:t>
            </a:r>
          </a:p>
          <a:p>
            <a:r>
              <a:rPr lang="en-US" dirty="0" err="1" smtClean="0"/>
              <a:t>Spherocytosis</a:t>
            </a:r>
            <a:endParaRPr lang="en-US" dirty="0" smtClean="0"/>
          </a:p>
          <a:p>
            <a:r>
              <a:rPr lang="en-US" dirty="0" err="1" smtClean="0"/>
              <a:t>Autoagglutination</a:t>
            </a:r>
            <a:endParaRPr lang="en-US" dirty="0" smtClean="0"/>
          </a:p>
          <a:p>
            <a:r>
              <a:rPr lang="en-US" dirty="0" smtClean="0"/>
              <a:t>Direct flow </a:t>
            </a:r>
            <a:r>
              <a:rPr lang="en-US" dirty="0" err="1" smtClean="0"/>
              <a:t>cytometry</a:t>
            </a:r>
            <a:r>
              <a:rPr lang="en-US" dirty="0" smtClean="0"/>
              <a:t> </a:t>
            </a:r>
            <a:r>
              <a:rPr lang="en-US" dirty="0" err="1" smtClean="0"/>
              <a:t>ethrytocyte</a:t>
            </a:r>
            <a:r>
              <a:rPr lang="en-US" dirty="0" smtClean="0"/>
              <a:t> antibodies</a:t>
            </a:r>
          </a:p>
          <a:p>
            <a:r>
              <a:rPr lang="en-US" dirty="0" smtClean="0"/>
              <a:t>None of the above</a:t>
            </a:r>
          </a:p>
          <a:p>
            <a:r>
              <a:rPr lang="en-US" dirty="0" smtClean="0"/>
              <a:t>all of the above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 the following which anticoagulant has shown an improvement in survival?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Clopidogrel</a:t>
            </a:r>
            <a:endParaRPr lang="en-US" dirty="0" smtClean="0"/>
          </a:p>
          <a:p>
            <a:r>
              <a:rPr lang="en-US" dirty="0" smtClean="0"/>
              <a:t>low molecular weight heparin</a:t>
            </a:r>
          </a:p>
          <a:p>
            <a:r>
              <a:rPr lang="en-US" dirty="0" err="1" smtClean="0"/>
              <a:t>unfractionated</a:t>
            </a:r>
            <a:r>
              <a:rPr lang="en-US" dirty="0" smtClean="0"/>
              <a:t> heparin normal dose</a:t>
            </a:r>
          </a:p>
          <a:p>
            <a:r>
              <a:rPr lang="en-US" dirty="0" smtClean="0"/>
              <a:t>tailored dose </a:t>
            </a:r>
            <a:r>
              <a:rPr lang="en-US" dirty="0" err="1" smtClean="0"/>
              <a:t>unfractionated</a:t>
            </a:r>
            <a:r>
              <a:rPr lang="en-US" dirty="0" smtClean="0"/>
              <a:t> heparin</a:t>
            </a:r>
          </a:p>
          <a:p>
            <a:r>
              <a:rPr lang="en-US" dirty="0" smtClean="0"/>
              <a:t>Fresh frozen plasma within 24 hrs of diagnosis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Leukoctysosis</a:t>
            </a:r>
            <a:r>
              <a:rPr lang="en-US" dirty="0" smtClean="0"/>
              <a:t> in dogs with IMHA has been associated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outcome</a:t>
            </a:r>
          </a:p>
          <a:p>
            <a:r>
              <a:rPr lang="en-US" dirty="0" smtClean="0"/>
              <a:t>Longer length of hospitalization</a:t>
            </a:r>
          </a:p>
          <a:p>
            <a:r>
              <a:rPr lang="en-US" dirty="0" smtClean="0"/>
              <a:t>Increase need for blood transfusions</a:t>
            </a:r>
          </a:p>
          <a:p>
            <a:r>
              <a:rPr lang="en-US" dirty="0" smtClean="0"/>
              <a:t>Increase hepatic necrosis on necropsy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IMHA is considered what type of hypersensitivity?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1</a:t>
            </a:r>
          </a:p>
          <a:p>
            <a:r>
              <a:rPr lang="en-US" dirty="0" smtClean="0"/>
              <a:t>Type 2</a:t>
            </a:r>
          </a:p>
          <a:p>
            <a:r>
              <a:rPr lang="en-US" dirty="0" smtClean="0"/>
              <a:t>Type 3</a:t>
            </a:r>
          </a:p>
          <a:p>
            <a:r>
              <a:rPr lang="en-US" dirty="0" smtClean="0"/>
              <a:t>Type 4</a:t>
            </a:r>
          </a:p>
          <a:p>
            <a:r>
              <a:rPr lang="en-US" dirty="0" smtClean="0"/>
              <a:t>It is not considered a hypersensitivity disease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Secondary:	</a:t>
            </a:r>
          </a:p>
          <a:p>
            <a:pPr lvl="1"/>
            <a:r>
              <a:rPr lang="en-US" dirty="0" err="1" smtClean="0"/>
              <a:t>FeLV</a:t>
            </a:r>
            <a:endParaRPr lang="en-US" dirty="0" smtClean="0"/>
          </a:p>
          <a:p>
            <a:pPr lvl="1"/>
            <a:r>
              <a:rPr lang="en-US" dirty="0" smtClean="0"/>
              <a:t>FIP</a:t>
            </a:r>
          </a:p>
          <a:p>
            <a:pPr lvl="1"/>
            <a:r>
              <a:rPr lang="en-US" i="1" dirty="0" err="1" smtClean="0"/>
              <a:t>Mycoplasma</a:t>
            </a:r>
            <a:r>
              <a:rPr lang="en-US" i="1" dirty="0" smtClean="0"/>
              <a:t> </a:t>
            </a:r>
            <a:r>
              <a:rPr lang="en-US" i="1" dirty="0" err="1" smtClean="0"/>
              <a:t>Hemofelis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Drugs</a:t>
            </a:r>
          </a:p>
          <a:p>
            <a:pPr lvl="1"/>
            <a:r>
              <a:rPr lang="en-US" dirty="0" smtClean="0"/>
              <a:t>Tumors</a:t>
            </a:r>
          </a:p>
          <a:p>
            <a:pPr lvl="1"/>
            <a:r>
              <a:rPr lang="en-US" dirty="0" smtClean="0"/>
              <a:t>SLE</a:t>
            </a:r>
          </a:p>
          <a:p>
            <a:pPr lvl="1"/>
            <a:r>
              <a:rPr lang="en-US" dirty="0" smtClean="0"/>
              <a:t>Blood transfusion incompatibility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Dogs with Evans syndrome are considered to have 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outcome as patients </a:t>
            </a:r>
            <a:r>
              <a:rPr lang="en-US" dirty="0" err="1" smtClean="0"/>
              <a:t>w</a:t>
            </a:r>
            <a:r>
              <a:rPr lang="en-US" dirty="0" smtClean="0"/>
              <a:t> IMHA</a:t>
            </a:r>
          </a:p>
          <a:p>
            <a:r>
              <a:rPr lang="en-US" dirty="0" smtClean="0"/>
              <a:t>worse outcome</a:t>
            </a:r>
          </a:p>
          <a:p>
            <a:r>
              <a:rPr lang="en-US" dirty="0" smtClean="0"/>
              <a:t>better outcome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Administration of </a:t>
            </a:r>
            <a:r>
              <a:rPr lang="en-US" dirty="0" err="1" smtClean="0"/>
              <a:t>hIVIG</a:t>
            </a:r>
            <a:r>
              <a:rPr lang="en-US" dirty="0" smtClean="0"/>
              <a:t> in dogs </a:t>
            </a:r>
            <a:r>
              <a:rPr lang="en-US" dirty="0" err="1" smtClean="0"/>
              <a:t>w</a:t>
            </a:r>
            <a:r>
              <a:rPr lang="en-US" dirty="0" smtClean="0"/>
              <a:t> presumptive ITP have a shorter hospital stay than dogs not receiving ITP? </a:t>
            </a:r>
          </a:p>
          <a:p>
            <a:endParaRPr lang="en-US" dirty="0" smtClean="0"/>
          </a:p>
          <a:p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Differentiating Coombs’s test</a:t>
            </a:r>
          </a:p>
          <a:p>
            <a:pPr lvl="1"/>
            <a:r>
              <a:rPr lang="en-US" dirty="0" smtClean="0"/>
              <a:t>Detection of </a:t>
            </a:r>
            <a:r>
              <a:rPr lang="en-US" dirty="0" err="1" smtClean="0"/>
              <a:t>eythrocyte</a:t>
            </a:r>
            <a:r>
              <a:rPr lang="en-US" dirty="0" smtClean="0"/>
              <a:t> bound </a:t>
            </a:r>
            <a:r>
              <a:rPr lang="en-US" dirty="0" err="1" smtClean="0"/>
              <a:t>IgG</a:t>
            </a:r>
            <a:r>
              <a:rPr lang="en-US" dirty="0" smtClean="0"/>
              <a:t>, </a:t>
            </a:r>
            <a:r>
              <a:rPr lang="en-US" dirty="0" err="1" smtClean="0"/>
              <a:t>IgM</a:t>
            </a:r>
            <a:r>
              <a:rPr lang="en-US" dirty="0" smtClean="0"/>
              <a:t>, or C3b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Spherocytes:</a:t>
            </a:r>
          </a:p>
          <a:p>
            <a:pPr lvl="1"/>
            <a:r>
              <a:rPr lang="en-US" dirty="0" smtClean="0"/>
              <a:t>Difficult to identify in cats</a:t>
            </a:r>
          </a:p>
          <a:p>
            <a:pPr lvl="1"/>
            <a:r>
              <a:rPr lang="en-US" dirty="0" smtClean="0"/>
              <a:t>No central pallor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Osmotic fragility test:</a:t>
            </a:r>
          </a:p>
          <a:p>
            <a:pPr lvl="1"/>
            <a:r>
              <a:rPr lang="en-US" dirty="0" smtClean="0"/>
              <a:t>Measures stability of RBC in </a:t>
            </a:r>
            <a:r>
              <a:rPr lang="en-US" dirty="0" err="1" smtClean="0"/>
              <a:t>NaCl</a:t>
            </a:r>
            <a:r>
              <a:rPr lang="en-US" dirty="0" smtClean="0"/>
              <a:t> solutions (.85%-0%)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9" y="2793592"/>
            <a:ext cx="2284591" cy="2157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Breed:</a:t>
            </a:r>
          </a:p>
          <a:p>
            <a:pPr lvl="1"/>
            <a:r>
              <a:rPr lang="en-US" dirty="0" smtClean="0"/>
              <a:t>DSH (59%)</a:t>
            </a:r>
          </a:p>
          <a:p>
            <a:pPr lvl="1"/>
            <a:r>
              <a:rPr lang="en-US" dirty="0" smtClean="0"/>
              <a:t>Oriental shorthair</a:t>
            </a:r>
          </a:p>
          <a:p>
            <a:pPr lvl="1"/>
            <a:r>
              <a:rPr lang="en-US" dirty="0" smtClean="0"/>
              <a:t>Maine Coon</a:t>
            </a:r>
          </a:p>
          <a:p>
            <a:pPr lvl="1"/>
            <a:r>
              <a:rPr lang="en-US" dirty="0" smtClean="0"/>
              <a:t>Abyssinian</a:t>
            </a:r>
          </a:p>
          <a:p>
            <a:r>
              <a:rPr lang="en-US" dirty="0" smtClean="0"/>
              <a:t>Age:</a:t>
            </a:r>
          </a:p>
          <a:p>
            <a:pPr lvl="1"/>
            <a:r>
              <a:rPr lang="en-US" dirty="0" smtClean="0"/>
              <a:t>Median: 2 year (0.5-9)</a:t>
            </a:r>
          </a:p>
          <a:p>
            <a:pPr lvl="1"/>
            <a:r>
              <a:rPr lang="en-US" dirty="0" smtClean="0"/>
              <a:t>Males (58%) &gt; females (42%)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658509"/>
            <a:ext cx="5080000" cy="397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Lethargy</a:t>
            </a:r>
          </a:p>
          <a:p>
            <a:r>
              <a:rPr lang="en-US" dirty="0" err="1" smtClean="0"/>
              <a:t>Inappetence</a:t>
            </a:r>
            <a:endParaRPr lang="en-US" dirty="0" smtClean="0"/>
          </a:p>
          <a:p>
            <a:r>
              <a:rPr lang="en-US" dirty="0" smtClean="0"/>
              <a:t>Pica</a:t>
            </a:r>
          </a:p>
          <a:p>
            <a:r>
              <a:rPr lang="en-US" dirty="0" smtClean="0"/>
              <a:t>Vomiting</a:t>
            </a:r>
          </a:p>
          <a:p>
            <a:r>
              <a:rPr lang="en-US" dirty="0" err="1" smtClean="0"/>
              <a:t>Pruritus</a:t>
            </a:r>
            <a:endParaRPr lang="en-US" dirty="0" smtClean="0"/>
          </a:p>
          <a:p>
            <a:r>
              <a:rPr lang="en-US" dirty="0" err="1" smtClean="0"/>
              <a:t>Dyspnea</a:t>
            </a:r>
            <a:endParaRPr lang="en-US" dirty="0" smtClean="0"/>
          </a:p>
          <a:p>
            <a:r>
              <a:rPr lang="en-US" dirty="0" err="1" smtClean="0"/>
              <a:t>Epistaxis</a:t>
            </a:r>
            <a:endParaRPr lang="en-US" dirty="0" smtClean="0"/>
          </a:p>
          <a:p>
            <a:r>
              <a:rPr lang="en-US" dirty="0" smtClean="0"/>
              <a:t>PUPD</a:t>
            </a:r>
          </a:p>
          <a:p>
            <a:r>
              <a:rPr lang="en-US" dirty="0" err="1" smtClean="0"/>
              <a:t>Obstipation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591" y="334659"/>
            <a:ext cx="2921000" cy="2781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3886200"/>
            <a:ext cx="40640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Pale and/ or </a:t>
            </a:r>
            <a:r>
              <a:rPr lang="en-US" dirty="0" err="1" smtClean="0"/>
              <a:t>icteric</a:t>
            </a:r>
            <a:r>
              <a:rPr lang="en-US" dirty="0" smtClean="0"/>
              <a:t> mm</a:t>
            </a:r>
          </a:p>
          <a:p>
            <a:r>
              <a:rPr lang="en-US" dirty="0" err="1" smtClean="0"/>
              <a:t>Lymphadenopathy</a:t>
            </a:r>
            <a:endParaRPr lang="en-US" dirty="0" smtClean="0"/>
          </a:p>
          <a:p>
            <a:r>
              <a:rPr lang="en-US" dirty="0" smtClean="0"/>
              <a:t>Systolic heart murmurs</a:t>
            </a:r>
          </a:p>
          <a:p>
            <a:r>
              <a:rPr lang="en-US" dirty="0" smtClean="0"/>
              <a:t>Gallop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0" y="2639786"/>
            <a:ext cx="21209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Complete blood count</a:t>
            </a:r>
          </a:p>
          <a:p>
            <a:pPr lvl="1"/>
            <a:r>
              <a:rPr lang="en-US" dirty="0" smtClean="0"/>
              <a:t>Median PCV: 12%</a:t>
            </a:r>
          </a:p>
          <a:p>
            <a:pPr lvl="2"/>
            <a:r>
              <a:rPr lang="en-US" dirty="0" smtClean="0"/>
              <a:t>79% severe anemia PCV &lt; 15%</a:t>
            </a:r>
          </a:p>
          <a:p>
            <a:pPr lvl="1"/>
            <a:r>
              <a:rPr lang="en-US" dirty="0" smtClean="0"/>
              <a:t>Increased MCV</a:t>
            </a:r>
          </a:p>
          <a:p>
            <a:pPr lvl="1"/>
            <a:r>
              <a:rPr lang="en-US" dirty="0" smtClean="0"/>
              <a:t>Non regenerative anemia (58%) &gt; regenerative</a:t>
            </a:r>
          </a:p>
          <a:p>
            <a:pPr lvl="1"/>
            <a:r>
              <a:rPr lang="en-US" dirty="0" smtClean="0"/>
              <a:t>Nucleated </a:t>
            </a:r>
            <a:r>
              <a:rPr lang="en-US" dirty="0" err="1" smtClean="0"/>
              <a:t>RBCs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dirty="0" smtClean="0"/>
              <a:t> regenerative </a:t>
            </a:r>
            <a:r>
              <a:rPr lang="en-US" dirty="0" err="1" smtClean="0"/>
              <a:t>anemias</a:t>
            </a:r>
            <a:endParaRPr lang="en-US" dirty="0" smtClean="0"/>
          </a:p>
          <a:p>
            <a:pPr lvl="1"/>
            <a:r>
              <a:rPr lang="en-US" dirty="0" err="1" smtClean="0"/>
              <a:t>Lymphocytosis</a:t>
            </a:r>
            <a:endParaRPr lang="en-US" dirty="0" smtClean="0"/>
          </a:p>
          <a:p>
            <a:pPr lvl="2"/>
            <a:r>
              <a:rPr lang="en-US" dirty="0" smtClean="0"/>
              <a:t>+/- left shift	</a:t>
            </a:r>
          </a:p>
          <a:p>
            <a:pPr lvl="1"/>
            <a:r>
              <a:rPr lang="en-US" dirty="0" smtClean="0"/>
              <a:t>Platelet count normal &gt; low</a:t>
            </a:r>
          </a:p>
          <a:p>
            <a:pPr lvl="2"/>
            <a:r>
              <a:rPr lang="en-US" dirty="0" smtClean="0"/>
              <a:t>1 Evans syndrome</a:t>
            </a:r>
          </a:p>
          <a:p>
            <a:pPr lvl="1"/>
            <a:r>
              <a:rPr lang="en-US" dirty="0" smtClean="0"/>
              <a:t>No to few Heinz bodies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</a:p>
          <a:p>
            <a:pPr lvl="1"/>
            <a:r>
              <a:rPr lang="en-US" dirty="0" err="1" smtClean="0"/>
              <a:t>Hyperbilirubinemia</a:t>
            </a:r>
            <a:endParaRPr lang="en-US" dirty="0" smtClean="0"/>
          </a:p>
          <a:p>
            <a:pPr lvl="1"/>
            <a:r>
              <a:rPr lang="en-US" dirty="0" err="1" smtClean="0"/>
              <a:t>Hyperglobinemia</a:t>
            </a:r>
            <a:endParaRPr lang="en-US" dirty="0" smtClean="0"/>
          </a:p>
          <a:p>
            <a:pPr lvl="1"/>
            <a:r>
              <a:rPr lang="en-US" dirty="0" smtClean="0"/>
              <a:t>Mild increase in BUN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591" y="2286000"/>
            <a:ext cx="4572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0</TotalTime>
  <Words>1885</Words>
  <Application>Microsoft Macintosh PowerPoint</Application>
  <PresentationFormat>On-screen Show (4:3)</PresentationFormat>
  <Paragraphs>192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Urban</vt:lpstr>
      <vt:lpstr>Cats</vt:lpstr>
      <vt:lpstr>IMHA</vt:lpstr>
      <vt:lpstr>Pathogenesis</vt:lpstr>
      <vt:lpstr>Diagnosis</vt:lpstr>
      <vt:lpstr>Signalement</vt:lpstr>
      <vt:lpstr>Clinical signs</vt:lpstr>
      <vt:lpstr>Clinical signs</vt:lpstr>
      <vt:lpstr>Diagnosis</vt:lpstr>
      <vt:lpstr>Diagnosis</vt:lpstr>
      <vt:lpstr>Diagnosis</vt:lpstr>
      <vt:lpstr>Treatment</vt:lpstr>
      <vt:lpstr>Outcome</vt:lpstr>
      <vt:lpstr>IMT cats</vt:lpstr>
      <vt:lpstr>Signalement</vt:lpstr>
      <vt:lpstr>History and PE</vt:lpstr>
      <vt:lpstr>Diagnosis</vt:lpstr>
      <vt:lpstr>Treatement</vt:lpstr>
      <vt:lpstr>Outcome</vt:lpstr>
      <vt:lpstr>References </vt:lpstr>
      <vt:lpstr>Slide 20</vt:lpstr>
      <vt:lpstr>Slide 21</vt:lpstr>
      <vt:lpstr>Slide 22</vt:lpstr>
      <vt:lpstr>Slide 23</vt:lpstr>
      <vt:lpstr>Questions</vt:lpstr>
      <vt:lpstr>Which of the following is associated with a poor outcome in dogs w IMHA?</vt:lpstr>
      <vt:lpstr>Which of the followings is the gold standard for diagnosis of primary AIHA?</vt:lpstr>
      <vt:lpstr>Of the following which anticoagulant has shown an improvement in survival?</vt:lpstr>
      <vt:lpstr>Leukoctysosis in dogs with IMHA has been associated with</vt:lpstr>
      <vt:lpstr>IMHA is considered what type of hypersensitivity? </vt:lpstr>
      <vt:lpstr>Dogs with Evans syndrome are considered to have a </vt:lpstr>
      <vt:lpstr>True or False?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Cats</dc:title>
  <dc:creator>Julie Menard</dc:creator>
  <cp:lastModifiedBy>Julie Menard</cp:lastModifiedBy>
  <cp:revision>1</cp:revision>
  <dcterms:created xsi:type="dcterms:W3CDTF">2011-03-30T14:21:04Z</dcterms:created>
  <dcterms:modified xsi:type="dcterms:W3CDTF">2011-03-30T14:21:51Z</dcterms:modified>
</cp:coreProperties>
</file>