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ppt/slides/slide85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90.xml" ContentType="application/vnd.openxmlformats-officedocument.presentationml.slide+xml"/>
  <Override PartName="/ppt/slides/slide21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slides/slide97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92.xml" ContentType="application/vnd.openxmlformats-officedocument.presentationml.slid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s/slide13.xml" ContentType="application/vnd.openxmlformats-officedocument.presentationml.slide+xml"/>
  <Override PartName="/ppt/slides/slide87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9.xml" ContentType="application/vnd.openxmlformats-officedocument.presentationml.slide+xml"/>
  <Override PartName="/ppt/slides/slide78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png" ContentType="image/png"/>
  <Override PartName="/ppt/slides/slide83.xml" ContentType="application/vnd.openxmlformats-officedocument.presentationml.slide+xml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slides/slide55.xml" ContentType="application/vnd.openxmlformats-officedocument.presentationml.slide+xml"/>
  <Override PartName="/ppt/slides/slide67.xml" ContentType="application/vnd.openxmlformats-officedocument.presentationml.slide+xml"/>
  <Override PartName="/ppt/slides/slide100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84.xml" ContentType="application/vnd.openxmlformats-officedocument.presentationml.slide+xml"/>
  <Override PartName="/ppt/slides/slide2.xml" ContentType="application/vnd.openxmlformats-officedocument.presentationml.slide+xml"/>
  <Override PartName="/ppt/slides/slide80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Default Extension="xml" ContentType="application/xml"/>
  <Override PartName="/ppt/slides/slide91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86.xml" ContentType="application/vnd.openxmlformats-officedocument.presentationml.slide+xml"/>
  <Override PartName="/ppt/slides/slide81.xml" ContentType="application/vnd.openxmlformats-officedocument.presentationml.slide+xml"/>
  <Override PartName="/ppt/slides/slide25.xml" ContentType="application/vnd.openxmlformats-officedocument.presentationml.slide+xml"/>
  <Override PartName="/ppt/slides/slide63.xml" ContentType="application/vnd.openxmlformats-officedocument.presentationml.slide+xml"/>
  <Override PartName="/ppt/slides/slide9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82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103.xml" ContentType="application/vnd.openxmlformats-officedocument.presentationml.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70.xml" ContentType="application/vnd.openxmlformats-officedocument.presentationml.slide+xml"/>
  <Override PartName="/ppt/slides/slide88.xml" ContentType="application/vnd.openxmlformats-officedocument.presentationml.slide+xml"/>
  <Override PartName="/ppt/slides/slide48.xml" ContentType="application/vnd.openxmlformats-officedocument.presentationml.slide+xml"/>
  <Override PartName="/ppt/slides/slide99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77.xml" ContentType="application/vnd.openxmlformats-officedocument.presentationml.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slides/slide79.xml" ContentType="application/vnd.openxmlformats-officedocument.presentationml.slide+xml"/>
  <Override PartName="/ppt/slides/slide95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96.xml" ContentType="application/vnd.openxmlformats-officedocument.presentationml.slide+xml"/>
  <Override PartName="/ppt/slides/slide72.xml" ContentType="application/vnd.openxmlformats-officedocument.presentationml.slide+xml"/>
  <Override PartName="/ppt/slides/slide74.xml" ContentType="application/vnd.openxmlformats-officedocument.presentationml.slide+xml"/>
  <Override PartName="/ppt/slides/slide98.xml" ContentType="application/vnd.openxmlformats-officedocument.presentationml.slide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slides/slide102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05"/>
  </p:notesMasterIdLst>
  <p:sldIdLst>
    <p:sldId id="256" r:id="rId2"/>
    <p:sldId id="257" r:id="rId3"/>
    <p:sldId id="258" r:id="rId4"/>
    <p:sldId id="259" r:id="rId5"/>
    <p:sldId id="310" r:id="rId6"/>
    <p:sldId id="308" r:id="rId7"/>
    <p:sldId id="309" r:id="rId8"/>
    <p:sldId id="260" r:id="rId9"/>
    <p:sldId id="272" r:id="rId10"/>
    <p:sldId id="273" r:id="rId11"/>
    <p:sldId id="261" r:id="rId12"/>
    <p:sldId id="313" r:id="rId13"/>
    <p:sldId id="274" r:id="rId14"/>
    <p:sldId id="275" r:id="rId15"/>
    <p:sldId id="276" r:id="rId16"/>
    <p:sldId id="277" r:id="rId17"/>
    <p:sldId id="334" r:id="rId18"/>
    <p:sldId id="278" r:id="rId19"/>
    <p:sldId id="311" r:id="rId20"/>
    <p:sldId id="280" r:id="rId21"/>
    <p:sldId id="312" r:id="rId22"/>
    <p:sldId id="282" r:id="rId23"/>
    <p:sldId id="283" r:id="rId24"/>
    <p:sldId id="314" r:id="rId25"/>
    <p:sldId id="315" r:id="rId26"/>
    <p:sldId id="316" r:id="rId27"/>
    <p:sldId id="317" r:id="rId28"/>
    <p:sldId id="286" r:id="rId29"/>
    <p:sldId id="285" r:id="rId30"/>
    <p:sldId id="318" r:id="rId31"/>
    <p:sldId id="262" r:id="rId32"/>
    <p:sldId id="289" r:id="rId33"/>
    <p:sldId id="263" r:id="rId34"/>
    <p:sldId id="290" r:id="rId35"/>
    <p:sldId id="341" r:id="rId36"/>
    <p:sldId id="342" r:id="rId37"/>
    <p:sldId id="343" r:id="rId38"/>
    <p:sldId id="291" r:id="rId39"/>
    <p:sldId id="292" r:id="rId40"/>
    <p:sldId id="339" r:id="rId41"/>
    <p:sldId id="340" r:id="rId42"/>
    <p:sldId id="293" r:id="rId43"/>
    <p:sldId id="319" r:id="rId44"/>
    <p:sldId id="320" r:id="rId45"/>
    <p:sldId id="264" r:id="rId46"/>
    <p:sldId id="321" r:id="rId47"/>
    <p:sldId id="322" r:id="rId48"/>
    <p:sldId id="323" r:id="rId49"/>
    <p:sldId id="332" r:id="rId50"/>
    <p:sldId id="333" r:id="rId51"/>
    <p:sldId id="337" r:id="rId52"/>
    <p:sldId id="338" r:id="rId53"/>
    <p:sldId id="324" r:id="rId54"/>
    <p:sldId id="336" r:id="rId55"/>
    <p:sldId id="335" r:id="rId56"/>
    <p:sldId id="330" r:id="rId57"/>
    <p:sldId id="331" r:id="rId58"/>
    <p:sldId id="325" r:id="rId59"/>
    <p:sldId id="326" r:id="rId60"/>
    <p:sldId id="327" r:id="rId61"/>
    <p:sldId id="328" r:id="rId62"/>
    <p:sldId id="329" r:id="rId63"/>
    <p:sldId id="265" r:id="rId64"/>
    <p:sldId id="360" r:id="rId65"/>
    <p:sldId id="361" r:id="rId66"/>
    <p:sldId id="362" r:id="rId67"/>
    <p:sldId id="363" r:id="rId68"/>
    <p:sldId id="364" r:id="rId69"/>
    <p:sldId id="365" r:id="rId70"/>
    <p:sldId id="366" r:id="rId71"/>
    <p:sldId id="370" r:id="rId72"/>
    <p:sldId id="386" r:id="rId73"/>
    <p:sldId id="371" r:id="rId74"/>
    <p:sldId id="372" r:id="rId75"/>
    <p:sldId id="373" r:id="rId76"/>
    <p:sldId id="375" r:id="rId77"/>
    <p:sldId id="374" r:id="rId78"/>
    <p:sldId id="378" r:id="rId79"/>
    <p:sldId id="379" r:id="rId80"/>
    <p:sldId id="380" r:id="rId81"/>
    <p:sldId id="381" r:id="rId82"/>
    <p:sldId id="382" r:id="rId83"/>
    <p:sldId id="376" r:id="rId84"/>
    <p:sldId id="377" r:id="rId85"/>
    <p:sldId id="383" r:id="rId86"/>
    <p:sldId id="384" r:id="rId87"/>
    <p:sldId id="344" r:id="rId88"/>
    <p:sldId id="345" r:id="rId89"/>
    <p:sldId id="346" r:id="rId90"/>
    <p:sldId id="347" r:id="rId91"/>
    <p:sldId id="348" r:id="rId92"/>
    <p:sldId id="349" r:id="rId93"/>
    <p:sldId id="350" r:id="rId94"/>
    <p:sldId id="351" r:id="rId95"/>
    <p:sldId id="352" r:id="rId96"/>
    <p:sldId id="306" r:id="rId97"/>
    <p:sldId id="266" r:id="rId98"/>
    <p:sldId id="367" r:id="rId99"/>
    <p:sldId id="368" r:id="rId100"/>
    <p:sldId id="369" r:id="rId101"/>
    <p:sldId id="385" r:id="rId102"/>
    <p:sldId id="270" r:id="rId103"/>
    <p:sldId id="271" r:id="rId10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112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70" Type="http://schemas.openxmlformats.org/officeDocument/2006/relationships/slide" Target="slides/slide69.xml"/><Relationship Id="rId94" Type="http://schemas.openxmlformats.org/officeDocument/2006/relationships/slide" Target="slides/slide93.xml"/><Relationship Id="rId7" Type="http://schemas.openxmlformats.org/officeDocument/2006/relationships/slide" Target="slides/slide6.xml"/><Relationship Id="rId74" Type="http://schemas.openxmlformats.org/officeDocument/2006/relationships/slide" Target="slides/slide73.xml"/><Relationship Id="rId102" Type="http://schemas.openxmlformats.org/officeDocument/2006/relationships/slide" Target="slides/slide101.xml"/><Relationship Id="rId25" Type="http://schemas.openxmlformats.org/officeDocument/2006/relationships/slide" Target="slides/slide24.xml"/><Relationship Id="rId106" Type="http://schemas.openxmlformats.org/officeDocument/2006/relationships/printerSettings" Target="printerSettings/printerSettings1.bin"/><Relationship Id="rId96" Type="http://schemas.openxmlformats.org/officeDocument/2006/relationships/slide" Target="slides/slide95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107" Type="http://schemas.openxmlformats.org/officeDocument/2006/relationships/presProps" Target="presProps.xml"/><Relationship Id="rId71" Type="http://schemas.openxmlformats.org/officeDocument/2006/relationships/slide" Target="slides/slide70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89" Type="http://schemas.openxmlformats.org/officeDocument/2006/relationships/slide" Target="slides/slide88.xml"/><Relationship Id="rId88" Type="http://schemas.openxmlformats.org/officeDocument/2006/relationships/slide" Target="slides/slide87.xml"/><Relationship Id="rId82" Type="http://schemas.openxmlformats.org/officeDocument/2006/relationships/slide" Target="slides/slide81.xml"/><Relationship Id="rId69" Type="http://schemas.openxmlformats.org/officeDocument/2006/relationships/slide" Target="slides/slide6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72" Type="http://schemas.openxmlformats.org/officeDocument/2006/relationships/slide" Target="slides/slide71.xml"/><Relationship Id="rId35" Type="http://schemas.openxmlformats.org/officeDocument/2006/relationships/slide" Target="slides/slide34.xml"/><Relationship Id="rId75" Type="http://schemas.openxmlformats.org/officeDocument/2006/relationships/slide" Target="slides/slide74.xml"/><Relationship Id="rId80" Type="http://schemas.openxmlformats.org/officeDocument/2006/relationships/slide" Target="slides/slide79.xml"/><Relationship Id="rId31" Type="http://schemas.openxmlformats.org/officeDocument/2006/relationships/slide" Target="slides/slide30.xml"/><Relationship Id="rId62" Type="http://schemas.openxmlformats.org/officeDocument/2006/relationships/slide" Target="slides/slide61.xml"/><Relationship Id="rId79" Type="http://schemas.openxmlformats.org/officeDocument/2006/relationships/slide" Target="slides/slide7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32" Type="http://schemas.openxmlformats.org/officeDocument/2006/relationships/slide" Target="slides/slide31.xml"/><Relationship Id="rId13" Type="http://schemas.openxmlformats.org/officeDocument/2006/relationships/slide" Target="slides/slide12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01" Type="http://schemas.openxmlformats.org/officeDocument/2006/relationships/slide" Target="slides/slide100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slide" Target="slides/slide83.xml"/><Relationship Id="rId30" Type="http://schemas.openxmlformats.org/officeDocument/2006/relationships/slide" Target="slides/slide29.xml"/><Relationship Id="rId29" Type="http://schemas.openxmlformats.org/officeDocument/2006/relationships/slide" Target="slides/slide28.xml"/><Relationship Id="rId83" Type="http://schemas.openxmlformats.org/officeDocument/2006/relationships/slide" Target="slides/slide8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22" Type="http://schemas.openxmlformats.org/officeDocument/2006/relationships/slide" Target="slides/slide21.xml"/><Relationship Id="rId95" Type="http://schemas.openxmlformats.org/officeDocument/2006/relationships/slide" Target="slides/slide94.xml"/><Relationship Id="rId39" Type="http://schemas.openxmlformats.org/officeDocument/2006/relationships/slide" Target="slides/slide38.xml"/><Relationship Id="rId43" Type="http://schemas.openxmlformats.org/officeDocument/2006/relationships/slide" Target="slides/slide42.xml"/><Relationship Id="rId104" Type="http://schemas.openxmlformats.org/officeDocument/2006/relationships/slide" Target="slides/slide103.xml"/><Relationship Id="rId90" Type="http://schemas.openxmlformats.org/officeDocument/2006/relationships/slide" Target="slides/slide8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85" Type="http://schemas.openxmlformats.org/officeDocument/2006/relationships/slide" Target="slides/slide84.xml"/><Relationship Id="rId105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99" Type="http://schemas.openxmlformats.org/officeDocument/2006/relationships/slide" Target="slides/slide98.xml"/><Relationship Id="rId14" Type="http://schemas.openxmlformats.org/officeDocument/2006/relationships/slide" Target="slides/slide13.xml"/><Relationship Id="rId103" Type="http://schemas.openxmlformats.org/officeDocument/2006/relationships/slide" Target="slides/slide102.xml"/><Relationship Id="rId92" Type="http://schemas.openxmlformats.org/officeDocument/2006/relationships/slide" Target="slides/slide91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7" Type="http://schemas.openxmlformats.org/officeDocument/2006/relationships/slide" Target="slides/slide86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57" Type="http://schemas.openxmlformats.org/officeDocument/2006/relationships/slide" Target="slides/slide56.xml"/><Relationship Id="rId109" Type="http://schemas.openxmlformats.org/officeDocument/2006/relationships/theme" Target="theme/theme1.xml"/><Relationship Id="rId46" Type="http://schemas.openxmlformats.org/officeDocument/2006/relationships/slide" Target="slides/slide45.xml"/><Relationship Id="rId86" Type="http://schemas.openxmlformats.org/officeDocument/2006/relationships/slide" Target="slides/slide85.xml"/><Relationship Id="rId59" Type="http://schemas.openxmlformats.org/officeDocument/2006/relationships/slide" Target="slides/slide58.xml"/><Relationship Id="rId51" Type="http://schemas.openxmlformats.org/officeDocument/2006/relationships/slide" Target="slides/slide50.xml"/><Relationship Id="rId66" Type="http://schemas.openxmlformats.org/officeDocument/2006/relationships/slide" Target="slides/slide65.xml"/><Relationship Id="rId55" Type="http://schemas.openxmlformats.org/officeDocument/2006/relationships/slide" Target="slides/slide54.xml"/><Relationship Id="rId34" Type="http://schemas.openxmlformats.org/officeDocument/2006/relationships/slide" Target="slides/slide33.xml"/><Relationship Id="rId81" Type="http://schemas.openxmlformats.org/officeDocument/2006/relationships/slide" Target="slides/slide80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76" Type="http://schemas.openxmlformats.org/officeDocument/2006/relationships/slide" Target="slides/slide75.xml"/><Relationship Id="rId8" Type="http://schemas.openxmlformats.org/officeDocument/2006/relationships/slide" Target="slides/slide7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37" Type="http://schemas.openxmlformats.org/officeDocument/2006/relationships/slide" Target="slides/slide36.xml"/><Relationship Id="rId110" Type="http://schemas.openxmlformats.org/officeDocument/2006/relationships/tableStyles" Target="tableStyles.xml"/><Relationship Id="rId12" Type="http://schemas.openxmlformats.org/officeDocument/2006/relationships/slide" Target="slides/slide11.xml"/><Relationship Id="rId108" Type="http://schemas.openxmlformats.org/officeDocument/2006/relationships/viewProps" Target="viewProps.xml"/><Relationship Id="rId3" Type="http://schemas.openxmlformats.org/officeDocument/2006/relationships/slide" Target="slides/slide2.xml"/><Relationship Id="rId26" Type="http://schemas.openxmlformats.org/officeDocument/2006/relationships/slide" Target="slides/slide25.xml"/><Relationship Id="rId100" Type="http://schemas.openxmlformats.org/officeDocument/2006/relationships/slide" Target="slides/slide9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91" Type="http://schemas.openxmlformats.org/officeDocument/2006/relationships/slide" Target="slides/slide90.xml"/><Relationship Id="rId93" Type="http://schemas.openxmlformats.org/officeDocument/2006/relationships/slide" Target="slides/slide92.xml"/><Relationship Id="rId78" Type="http://schemas.openxmlformats.org/officeDocument/2006/relationships/slide" Target="slides/slide77.xml"/><Relationship Id="rId15" Type="http://schemas.openxmlformats.org/officeDocument/2006/relationships/slide" Target="slides/slide14.xml"/><Relationship Id="rId21" Type="http://schemas.openxmlformats.org/officeDocument/2006/relationships/slide" Target="slides/slide2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C8553-2DFD-D148-BAE9-ECD517D5703C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E9D7F-BE2E-834A-B24A-854504368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NMDA: excitatory</a:t>
            </a:r>
            <a:r>
              <a:rPr lang="en-US" baseline="0" dirty="0" smtClean="0"/>
              <a:t> receptors</a:t>
            </a:r>
          </a:p>
          <a:p>
            <a:r>
              <a:rPr lang="en-US" baseline="0" dirty="0" smtClean="0"/>
              <a:t>cerebral energy failure: inhibition of </a:t>
            </a:r>
            <a:r>
              <a:rPr lang="en-US" baseline="0" dirty="0" err="1" smtClean="0"/>
              <a:t>ketoglutarate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dehydrogenase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E9D7F-BE2E-834A-B24A-85450436888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decrease amanita toxin</a:t>
            </a:r>
            <a:r>
              <a:rPr lang="en-US" baseline="0" dirty="0" smtClean="0"/>
              <a:t> uptake by hepatocytes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E9D7F-BE2E-834A-B24A-85450436888F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EECE680-278F-2643-BCA8-2FFD9B0D233D}" type="datetimeFigureOut">
              <a:rPr lang="en-US" smtClean="0"/>
              <a:pPr/>
              <a:t>9/7/10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2F3E0E5-2B4A-C141-B5C9-E03C50E204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6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xdz_m5gcpU&amp;NR=1" TargetMode="Externa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Acute liver failure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Board review</a:t>
            </a:r>
          </a:p>
          <a:p>
            <a:r>
              <a:rPr lang="en-US" dirty="0" smtClean="0"/>
              <a:t>Julie Menard</a:t>
            </a:r>
          </a:p>
          <a:p>
            <a:r>
              <a:rPr lang="en-US" dirty="0" smtClean="0"/>
              <a:t>Cornell University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Conjugation reaction	</a:t>
            </a:r>
          </a:p>
          <a:p>
            <a:pPr lvl="1"/>
            <a:r>
              <a:rPr lang="en-US" dirty="0" smtClean="0"/>
              <a:t>Methylation</a:t>
            </a:r>
          </a:p>
          <a:p>
            <a:pPr lvl="1"/>
            <a:r>
              <a:rPr lang="en-US" dirty="0" smtClean="0"/>
              <a:t>Sulphanation</a:t>
            </a:r>
          </a:p>
          <a:p>
            <a:pPr lvl="1"/>
            <a:r>
              <a:rPr lang="en-US" dirty="0" smtClean="0"/>
              <a:t>Acetylation</a:t>
            </a:r>
          </a:p>
          <a:p>
            <a:pPr lvl="1"/>
            <a:r>
              <a:rPr lang="en-US" dirty="0" smtClean="0"/>
              <a:t>Glucorinidation</a:t>
            </a:r>
          </a:p>
          <a:p>
            <a:r>
              <a:rPr lang="en-US" dirty="0" smtClean="0"/>
              <a:t>Most often detoxification in nature</a:t>
            </a:r>
            <a:endParaRPr lang="en-US" dirty="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Prognostic factors- transplantation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Clichy-Villejuif criteria</a:t>
            </a:r>
          </a:p>
          <a:p>
            <a:pPr lvl="1"/>
            <a:r>
              <a:rPr lang="en-US" dirty="0" smtClean="0"/>
              <a:t>Patient less than 30 years old</a:t>
            </a:r>
          </a:p>
          <a:p>
            <a:pPr lvl="2"/>
            <a:r>
              <a:rPr lang="en-US" dirty="0" smtClean="0"/>
              <a:t>Encephalopathy grade 3 or &gt; AND factor V &lt; 20 % </a:t>
            </a:r>
          </a:p>
          <a:p>
            <a:pPr lvl="1"/>
            <a:r>
              <a:rPr lang="en-US" dirty="0" smtClean="0"/>
              <a:t>Patient more than 30 years old</a:t>
            </a:r>
          </a:p>
          <a:p>
            <a:pPr lvl="2"/>
            <a:r>
              <a:rPr lang="en-US" dirty="0" smtClean="0"/>
              <a:t>Encephalopathy grade 3 or &gt; AND factor V &gt; 30%</a:t>
            </a:r>
            <a:endParaRPr lang="en-US" dirty="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prognostic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Liver biopsy</a:t>
            </a:r>
          </a:p>
          <a:p>
            <a:pPr lvl="1"/>
            <a:r>
              <a:rPr lang="en-US" dirty="0" smtClean="0"/>
              <a:t>&gt; 70% necrosis associated &gt; 90% mortality rate w/o transplantation</a:t>
            </a:r>
          </a:p>
          <a:p>
            <a:r>
              <a:rPr lang="en-US" dirty="0" smtClean="0"/>
              <a:t>Serum Alpha-fetoprotein</a:t>
            </a:r>
          </a:p>
          <a:p>
            <a:pPr lvl="1"/>
            <a:r>
              <a:rPr lang="en-US" dirty="0" smtClean="0"/>
              <a:t>Serial increase from day 1 to 3: correlation w successful outcome</a:t>
            </a:r>
          </a:p>
          <a:p>
            <a:r>
              <a:rPr lang="en-US" dirty="0" smtClean="0"/>
              <a:t>Serum </a:t>
            </a:r>
            <a:r>
              <a:rPr lang="en-US" dirty="0" err="1" smtClean="0"/>
              <a:t>Gc</a:t>
            </a:r>
            <a:r>
              <a:rPr lang="en-US" dirty="0" smtClean="0"/>
              <a:t>-Globulin</a:t>
            </a:r>
          </a:p>
          <a:p>
            <a:pPr lvl="1"/>
            <a:r>
              <a:rPr lang="en-US" dirty="0" smtClean="0"/>
              <a:t>Decreased level associated with death or transplant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Cytotoxic:</a:t>
            </a:r>
          </a:p>
          <a:p>
            <a:pPr lvl="1"/>
            <a:r>
              <a:rPr lang="en-US" dirty="0" smtClean="0"/>
              <a:t>direct injury to hepatocyte caused by virus, drugs and their toxic metabolites or toxins</a:t>
            </a:r>
          </a:p>
          <a:p>
            <a:r>
              <a:rPr lang="en-US" dirty="0" smtClean="0"/>
              <a:t>Cytopathic</a:t>
            </a:r>
          </a:p>
          <a:p>
            <a:pPr lvl="1"/>
            <a:r>
              <a:rPr lang="en-US" dirty="0" smtClean="0"/>
              <a:t>Immune mediated response to hepatocytes that express abnormal cell surface antigens (idiosyncratic drug reaction)</a:t>
            </a:r>
          </a:p>
          <a:p>
            <a:r>
              <a:rPr lang="en-US" dirty="0" smtClean="0"/>
              <a:t>Both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ecagon 3"/>
          <p:cNvSpPr/>
          <p:nvPr/>
        </p:nvSpPr>
        <p:spPr>
          <a:xfrm>
            <a:off x="3145211" y="2274308"/>
            <a:ext cx="3263341" cy="3706828"/>
          </a:xfrm>
          <a:prstGeom prst="decagon">
            <a:avLst/>
          </a:prstGeom>
          <a:solidFill>
            <a:srgbClr val="FF1129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odecagon 4"/>
          <p:cNvSpPr/>
          <p:nvPr/>
        </p:nvSpPr>
        <p:spPr>
          <a:xfrm>
            <a:off x="4626429" y="3918857"/>
            <a:ext cx="598714" cy="762000"/>
          </a:xfrm>
          <a:prstGeom prst="dodecagon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66143" y="638237"/>
            <a:ext cx="3120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Tissue ischemia/ hypoxia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0571" y="1210715"/>
            <a:ext cx="3145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Cytoprotective cofactor depletion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274308"/>
            <a:ext cx="2558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Free radical oxidative injury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283857"/>
            <a:ext cx="292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Immunogenic injury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281714"/>
            <a:ext cx="2558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Membrane peroxidation  Phospholipase injury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5214" y="5704137"/>
            <a:ext cx="4045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Intracellular toxin production P 450 cytochromes interacting w macromolecules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186714" y="1303048"/>
            <a:ext cx="2499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Cholestatic injury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749143" y="2134045"/>
            <a:ext cx="215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Cell membrane injury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112000" y="3272526"/>
            <a:ext cx="203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Toxins binding to cells proteins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112000" y="4680857"/>
            <a:ext cx="1796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Endotoxin</a:t>
            </a:r>
            <a:r>
              <a:rPr lang="en-US" dirty="0" smtClean="0"/>
              <a:t> initiated </a:t>
            </a:r>
            <a:r>
              <a:rPr lang="en-US" dirty="0" smtClean="0"/>
              <a:t>injury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41571" y="5981136"/>
            <a:ext cx="2866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Microbial, viral, parasite initiated injury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80571" y="1210715"/>
            <a:ext cx="3048760" cy="646331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066143" y="605971"/>
            <a:ext cx="2896360" cy="36933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962502" y="1303048"/>
            <a:ext cx="2597677" cy="36933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896802" y="2134045"/>
            <a:ext cx="1937163" cy="786594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0" y="3283857"/>
            <a:ext cx="2558143" cy="36933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0" y="2274307"/>
            <a:ext cx="2195286" cy="646331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4640" y="4311524"/>
            <a:ext cx="2533503" cy="893519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35214" y="5704137"/>
            <a:ext cx="4045857" cy="92333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112000" y="3283857"/>
            <a:ext cx="2032000" cy="63500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164296" y="4693404"/>
            <a:ext cx="1670017" cy="102328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962502" y="5981136"/>
            <a:ext cx="2896360" cy="64633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rot="16200000" flipH="1">
            <a:off x="3924526" y="1709475"/>
            <a:ext cx="1421954" cy="18145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5393053" y="1860073"/>
            <a:ext cx="757143" cy="381760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0" idx="1"/>
          </p:cNvCxnSpPr>
          <p:nvPr/>
        </p:nvCxnSpPr>
        <p:spPr>
          <a:xfrm rot="10800000" flipV="1">
            <a:off x="6110162" y="2527342"/>
            <a:ext cx="786640" cy="474742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6" idx="1"/>
          </p:cNvCxnSpPr>
          <p:nvPr/>
        </p:nvCxnSpPr>
        <p:spPr>
          <a:xfrm rot="10800000" flipV="1">
            <a:off x="6408550" y="3601356"/>
            <a:ext cx="703450" cy="317501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5" idx="1"/>
          </p:cNvCxnSpPr>
          <p:nvPr/>
        </p:nvCxnSpPr>
        <p:spPr>
          <a:xfrm rot="10800000">
            <a:off x="6204856" y="4874765"/>
            <a:ext cx="907144" cy="129258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5580745" y="5604190"/>
            <a:ext cx="1150252" cy="376947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2558145" y="3601358"/>
            <a:ext cx="834565" cy="51832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558143" y="4705812"/>
            <a:ext cx="834569" cy="2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3145211" y="5206634"/>
            <a:ext cx="580571" cy="397556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2195286" y="2527342"/>
            <a:ext cx="1288139" cy="526574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839355" y="1857046"/>
            <a:ext cx="1288139" cy="526574"/>
          </a:xfrm>
          <a:prstGeom prst="straightConnector1">
            <a:avLst/>
          </a:prstGeom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Damage to hepatocyte cell membrane</a:t>
            </a:r>
          </a:p>
          <a:p>
            <a:r>
              <a:rPr lang="en-US" dirty="0" smtClean="0"/>
              <a:t>Decrease mitochondrial energy function</a:t>
            </a:r>
          </a:p>
          <a:p>
            <a:r>
              <a:rPr lang="en-US" dirty="0" smtClean="0"/>
              <a:t>Leakage of enzymes </a:t>
            </a:r>
            <a:endParaRPr lang="en-US" dirty="0" smtClean="0"/>
          </a:p>
          <a:p>
            <a:r>
              <a:rPr lang="en-US" dirty="0" smtClean="0"/>
              <a:t>Retention </a:t>
            </a:r>
            <a:r>
              <a:rPr lang="en-US" dirty="0" smtClean="0"/>
              <a:t>of </a:t>
            </a:r>
            <a:r>
              <a:rPr lang="en-US" dirty="0" smtClean="0"/>
              <a:t>irritative</a:t>
            </a:r>
            <a:r>
              <a:rPr lang="en-US" dirty="0" smtClean="0"/>
              <a:t> waste: bile acids</a:t>
            </a:r>
          </a:p>
          <a:p>
            <a:r>
              <a:rPr lang="en-US" dirty="0" smtClean="0"/>
              <a:t>Initiation of apoptosis</a:t>
            </a:r>
          </a:p>
          <a:p>
            <a:r>
              <a:rPr lang="en-US" dirty="0" smtClean="0"/>
              <a:t>Inflammatory cascade w cytokine</a:t>
            </a:r>
          </a:p>
          <a:p>
            <a:r>
              <a:rPr lang="en-US" dirty="0" smtClean="0"/>
              <a:t>Formation free radicals</a:t>
            </a:r>
          </a:p>
          <a:p>
            <a:pPr lvl="1"/>
            <a:r>
              <a:rPr lang="en-US" dirty="0" smtClean="0"/>
              <a:t>LIVER NECROSIS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Hemodynamic instability</a:t>
            </a:r>
          </a:p>
          <a:p>
            <a:r>
              <a:rPr lang="en-US" dirty="0" smtClean="0"/>
              <a:t>Hepatic encephalopathy</a:t>
            </a:r>
          </a:p>
          <a:p>
            <a:r>
              <a:rPr lang="en-US" dirty="0" smtClean="0"/>
              <a:t>Cerebral edema</a:t>
            </a:r>
          </a:p>
          <a:p>
            <a:r>
              <a:rPr lang="en-US" dirty="0" smtClean="0"/>
              <a:t>Coagulopathy</a:t>
            </a:r>
          </a:p>
          <a:p>
            <a:r>
              <a:rPr lang="en-US" dirty="0" smtClean="0"/>
              <a:t>Renal failure</a:t>
            </a:r>
          </a:p>
          <a:p>
            <a:r>
              <a:rPr lang="en-US" dirty="0" smtClean="0"/>
              <a:t>Sepsis</a:t>
            </a:r>
          </a:p>
          <a:p>
            <a:r>
              <a:rPr lang="en-US" dirty="0" smtClean="0"/>
              <a:t>Metabolic disturbances</a:t>
            </a:r>
          </a:p>
          <a:p>
            <a:pPr lvl="1"/>
            <a:r>
              <a:rPr lang="en-US" dirty="0" smtClean="0"/>
              <a:t>DEATH…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Hemodynamic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 cardiac output + decreased systemic vascular resistance</a:t>
            </a:r>
          </a:p>
          <a:p>
            <a:endParaRPr lang="en-US" dirty="0" smtClean="0"/>
          </a:p>
          <a:p>
            <a:r>
              <a:rPr lang="en-US" dirty="0" smtClean="0"/>
              <a:t>Marked splanchnic and systemic arteriolar vasodilation -&gt; hepatic arterial blood flow and portal flow decreased</a:t>
            </a:r>
          </a:p>
          <a:p>
            <a:r>
              <a:rPr lang="en-US" dirty="0" smtClean="0"/>
              <a:t>Hyperdynamic circulation</a:t>
            </a:r>
          </a:p>
          <a:p>
            <a:r>
              <a:rPr lang="en-US" dirty="0" smtClean="0"/>
              <a:t>Low arterio-venous O2 content ≠</a:t>
            </a:r>
          </a:p>
          <a:p>
            <a:r>
              <a:rPr lang="en-US" dirty="0" smtClean="0"/>
              <a:t>Tissue hypoxia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Hepatic encephalopathy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Pathophysiology poorly understood</a:t>
            </a:r>
          </a:p>
          <a:p>
            <a:endParaRPr lang="en-US" dirty="0" smtClean="0"/>
          </a:p>
          <a:p>
            <a:r>
              <a:rPr lang="en-US" dirty="0" smtClean="0"/>
              <a:t>1893: Nencki and Pavlov: meat intoxication syndrome:</a:t>
            </a:r>
          </a:p>
          <a:p>
            <a:pPr lvl="1"/>
            <a:r>
              <a:rPr lang="en-US" dirty="0" smtClean="0"/>
              <a:t>Increase ammonia levels after a meal associated w behavioral disturbances in dogs w surgical PSS</a:t>
            </a:r>
          </a:p>
          <a:p>
            <a:r>
              <a:rPr lang="en-US" dirty="0" smtClean="0"/>
              <a:t>1991: Direct evidence ammonia in HE</a:t>
            </a:r>
          </a:p>
          <a:p>
            <a:pPr lvl="1"/>
            <a:r>
              <a:rPr lang="en-US" dirty="0" smtClean="0">
                <a:latin typeface="Wingdings"/>
                <a:ea typeface="Wingdings"/>
                <a:cs typeface="Wingdings"/>
              </a:rPr>
              <a:t></a:t>
            </a:r>
            <a:r>
              <a:rPr lang="en-US" dirty="0" smtClean="0"/>
              <a:t> NH</a:t>
            </a:r>
            <a:r>
              <a:rPr lang="en-US" baseline="-25000" dirty="0" smtClean="0"/>
              <a:t>3</a:t>
            </a:r>
            <a:r>
              <a:rPr lang="en-US" dirty="0" smtClean="0"/>
              <a:t> uptake into brain in HE</a:t>
            </a:r>
            <a:r>
              <a:rPr lang="en-US" dirty="0" smtClean="0"/>
              <a:t> vs. </a:t>
            </a:r>
            <a:r>
              <a:rPr lang="en-US" dirty="0" smtClean="0"/>
              <a:t>healthy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 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Accumulation non metabolized NH</a:t>
            </a:r>
            <a:r>
              <a:rPr lang="en-US" baseline="-25000" dirty="0" smtClean="0"/>
              <a:t>3</a:t>
            </a:r>
            <a:endParaRPr lang="en-US" dirty="0" smtClean="0"/>
          </a:p>
          <a:p>
            <a:r>
              <a:rPr lang="en-US" dirty="0" smtClean="0"/>
              <a:t>Production of false neurotransmitters</a:t>
            </a:r>
          </a:p>
          <a:p>
            <a:r>
              <a:rPr lang="en-US" dirty="0" smtClean="0"/>
              <a:t>Activation GABA-benzodiazepine receptors by ligands from endogenous origin</a:t>
            </a:r>
          </a:p>
          <a:p>
            <a:r>
              <a:rPr lang="en-US" dirty="0" smtClean="0"/>
              <a:t>Altered cerebral metabolism</a:t>
            </a:r>
          </a:p>
          <a:p>
            <a:r>
              <a:rPr lang="en-US" dirty="0" smtClean="0"/>
              <a:t>Disturbed Na K ATP ase activity</a:t>
            </a:r>
          </a:p>
          <a:p>
            <a:r>
              <a:rPr lang="en-US" dirty="0" smtClean="0"/>
              <a:t>Zinc deficiency of zinc dependant enz of urea cycle</a:t>
            </a:r>
          </a:p>
          <a:p>
            <a:r>
              <a:rPr lang="en-US" dirty="0" smtClean="0"/>
              <a:t>Manganese deposition of basal ganglia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Ammonia- NH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Central role in HE</a:t>
            </a:r>
          </a:p>
          <a:p>
            <a:endParaRPr lang="en-US" dirty="0" smtClean="0"/>
          </a:p>
          <a:p>
            <a:r>
              <a:rPr lang="en-US" dirty="0" smtClean="0"/>
              <a:t>Origin:</a:t>
            </a:r>
          </a:p>
          <a:p>
            <a:pPr lvl="1"/>
            <a:r>
              <a:rPr lang="en-US" dirty="0" smtClean="0"/>
              <a:t> Colonic urease-producing bacteria</a:t>
            </a:r>
          </a:p>
          <a:p>
            <a:pPr lvl="1"/>
            <a:r>
              <a:rPr lang="en-US" dirty="0" smtClean="0"/>
              <a:t>Enterocytes SI (glutamine breakdown)</a:t>
            </a:r>
          </a:p>
          <a:p>
            <a:r>
              <a:rPr lang="en-US" dirty="0" smtClean="0"/>
              <a:t>Liver: metabolizes ammonia to urea</a:t>
            </a:r>
          </a:p>
          <a:p>
            <a:r>
              <a:rPr lang="en-US" dirty="0" smtClean="0"/>
              <a:t>Kidney: Produce and excrete NH</a:t>
            </a:r>
            <a:r>
              <a:rPr lang="en-US" baseline="-25000" dirty="0" smtClean="0"/>
              <a:t>3</a:t>
            </a:r>
          </a:p>
          <a:p>
            <a:r>
              <a:rPr lang="en-US" dirty="0" smtClean="0"/>
              <a:t>Muscles: detoxifies during hyper NH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NH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Glutamine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Liver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9250" r="-9250"/>
          <a:stretch>
            <a:fillRect/>
          </a:stretch>
        </p:blipFill>
        <p:spPr>
          <a:xfrm>
            <a:off x="838200" y="4741324"/>
            <a:ext cx="2148023" cy="1193346"/>
          </a:xfrm>
        </p:spPr>
      </p:pic>
      <p:pic>
        <p:nvPicPr>
          <p:cNvPr id="5" name="Picture 4" descr="SmallIntest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642" y="4056884"/>
            <a:ext cx="2322286" cy="1792805"/>
          </a:xfrm>
          <a:prstGeom prst="rect">
            <a:avLst/>
          </a:prstGeom>
        </p:spPr>
      </p:pic>
      <p:pic>
        <p:nvPicPr>
          <p:cNvPr id="6" name="Picture 5" descr="bacteria_ce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786" y="4863582"/>
            <a:ext cx="1551214" cy="199441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rot="5400000">
            <a:off x="6926995" y="5084873"/>
            <a:ext cx="891619" cy="4490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V="1">
            <a:off x="6828777" y="6089455"/>
            <a:ext cx="1088055" cy="4490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00714" y="3691454"/>
            <a:ext cx="1542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NH</a:t>
            </a:r>
            <a:r>
              <a:rPr lang="en-US" sz="2400" baseline="-25000" dirty="0" smtClean="0"/>
              <a:t>3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07643" y="5934670"/>
            <a:ext cx="2322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Enterocytes</a:t>
            </a:r>
          </a:p>
          <a:p>
            <a:pPr>
              <a:buFont typeface="Arial"/>
              <a:buChar char="•"/>
            </a:pPr>
            <a:r>
              <a:rPr lang="en-US" dirty="0" smtClean="0"/>
              <a:t>Bacteria urase +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" y="6103947"/>
            <a:ext cx="31713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NH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3200" dirty="0" smtClean="0"/>
              <a:t> UREA</a:t>
            </a:r>
            <a:endParaRPr lang="en-US" sz="3200" dirty="0"/>
          </a:p>
        </p:txBody>
      </p:sp>
      <p:sp>
        <p:nvSpPr>
          <p:cNvPr id="21" name="Multiply 20"/>
          <p:cNvSpPr/>
          <p:nvPr/>
        </p:nvSpPr>
        <p:spPr>
          <a:xfrm>
            <a:off x="1074057" y="4521343"/>
            <a:ext cx="1677909" cy="1874992"/>
          </a:xfrm>
          <a:prstGeom prst="mathMultiply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brai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0571" y="267494"/>
            <a:ext cx="2081224" cy="1829286"/>
          </a:xfrm>
          <a:prstGeom prst="rect">
            <a:avLst/>
          </a:prstGeom>
        </p:spPr>
      </p:pic>
      <p:pic>
        <p:nvPicPr>
          <p:cNvPr id="27" name="Picture 26" descr="2004_astrocyte_lg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0578" y="1624340"/>
            <a:ext cx="902208" cy="94488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615983" y="2096780"/>
            <a:ext cx="1528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Astrocyte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3663" y="56662"/>
            <a:ext cx="1066800" cy="251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1160463" y="267494"/>
            <a:ext cx="2205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Glutamine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2516109" y="1666526"/>
            <a:ext cx="4174469" cy="3074798"/>
          </a:xfrm>
          <a:prstGeom prst="straightConnector1">
            <a:avLst/>
          </a:prstGeom>
          <a:ln w="203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4" idx="3"/>
          </p:cNvCxnSpPr>
          <p:nvPr/>
        </p:nvCxnSpPr>
        <p:spPr>
          <a:xfrm rot="10800000" flipV="1">
            <a:off x="2986224" y="5098143"/>
            <a:ext cx="1921419" cy="239854"/>
          </a:xfrm>
          <a:prstGeom prst="straightConnector1">
            <a:avLst/>
          </a:prstGeom>
          <a:ln w="165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6200000" flipV="1">
            <a:off x="223182" y="3184239"/>
            <a:ext cx="1952123" cy="722086"/>
          </a:xfrm>
          <a:prstGeom prst="straightConnector1">
            <a:avLst/>
          </a:prstGeom>
          <a:ln w="1905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6200000" flipH="1">
            <a:off x="2290236" y="862698"/>
            <a:ext cx="687603" cy="2358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rein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83524" y="1324428"/>
            <a:ext cx="736884" cy="108805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365499" y="1624339"/>
            <a:ext cx="1542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Glutamine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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Liver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Recognition and detoxification of xenobiotics and endogenous wastes</a:t>
            </a:r>
          </a:p>
          <a:p>
            <a:r>
              <a:rPr lang="en-US" dirty="0" smtClean="0"/>
              <a:t>Elimination of toxins</a:t>
            </a:r>
          </a:p>
          <a:p>
            <a:r>
              <a:rPr lang="en-US" dirty="0" smtClean="0"/>
              <a:t>Manufacturing of substances</a:t>
            </a:r>
          </a:p>
          <a:p>
            <a:r>
              <a:rPr lang="en-US" dirty="0" smtClean="0"/>
              <a:t>Storage of metabolic products</a:t>
            </a:r>
          </a:p>
          <a:p>
            <a:r>
              <a:rPr lang="en-US" dirty="0" smtClean="0"/>
              <a:t>Metabolic activation</a:t>
            </a:r>
          </a:p>
          <a:p>
            <a:r>
              <a:rPr lang="en-US" dirty="0" smtClean="0"/>
              <a:t>Metabolic elimination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54809"/>
            <a:ext cx="8229600" cy="326992"/>
          </a:xfrm>
        </p:spPr>
        <p:txBody>
          <a:bodyPr/>
          <a:lstStyle/>
          <a:p>
            <a:r>
              <a:rPr lang="en-US" dirty="0" smtClean="0"/>
              <a:t>CVT 14 chapter 131 : drug associated liver disease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 of NH</a:t>
            </a:r>
            <a:r>
              <a:rPr lang="en-US" baseline="-25000" dirty="0" smtClean="0"/>
              <a:t>3</a:t>
            </a:r>
            <a:r>
              <a:rPr lang="en-US" dirty="0" smtClean="0"/>
              <a:t> in 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Astrocyte: site of NH</a:t>
            </a:r>
            <a:r>
              <a:rPr lang="en-US" baseline="-25000" dirty="0" smtClean="0"/>
              <a:t>3</a:t>
            </a:r>
            <a:r>
              <a:rPr lang="en-US" dirty="0" smtClean="0"/>
              <a:t> detoxification</a:t>
            </a:r>
          </a:p>
          <a:p>
            <a:pPr lvl="1"/>
            <a:r>
              <a:rPr lang="en-US" dirty="0" smtClean="0"/>
              <a:t>NH</a:t>
            </a:r>
            <a:r>
              <a:rPr lang="en-US" baseline="-25000" dirty="0" smtClean="0"/>
              <a:t>3 </a:t>
            </a:r>
            <a:r>
              <a:rPr lang="en-US" dirty="0" smtClean="0"/>
              <a:t> converts to glutamine </a:t>
            </a:r>
          </a:p>
          <a:p>
            <a:r>
              <a:rPr lang="en-US" dirty="0" smtClean="0"/>
              <a:t>“Ammonia-glutamine- brain edema hypothesis”</a:t>
            </a:r>
          </a:p>
          <a:p>
            <a:pPr lvl="1"/>
            <a:r>
              <a:rPr lang="en-US" dirty="0" smtClean="0"/>
              <a:t>Accumulation of glutamine in astrocyte</a:t>
            </a:r>
          </a:p>
          <a:p>
            <a:pPr lvl="1"/>
            <a:r>
              <a:rPr lang="en-US" dirty="0" smtClean="0"/>
              <a:t>Osmotic stress</a:t>
            </a:r>
          </a:p>
          <a:p>
            <a:pPr lvl="1"/>
            <a:r>
              <a:rPr lang="en-US" dirty="0" smtClean="0"/>
              <a:t>Swollen astrocytes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395" y="4434226"/>
            <a:ext cx="4241605" cy="242377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3572" y="362857"/>
            <a:ext cx="2975428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Astrocyte swelling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16715" y="1756451"/>
            <a:ext cx="4227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Activation extracellular protein kinase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43714" y="3239141"/>
            <a:ext cx="4100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 intracellular calcium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43714" y="4844143"/>
            <a:ext cx="344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Upregulation </a:t>
            </a:r>
            <a:r>
              <a:rPr lang="en-US" dirty="0" err="1" smtClean="0"/>
              <a:t>benzo</a:t>
            </a:r>
            <a:r>
              <a:rPr lang="en-US" dirty="0" smtClean="0"/>
              <a:t> </a:t>
            </a:r>
            <a:r>
              <a:rPr lang="en-US" dirty="0" smtClean="0"/>
              <a:t>receptors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5429" y="1756451"/>
            <a:ext cx="2975428" cy="92333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r>
              <a:rPr lang="en-US" dirty="0" err="1" smtClean="0"/>
              <a:t>Endosomal</a:t>
            </a:r>
            <a:r>
              <a:rPr lang="en-US" dirty="0" smtClean="0"/>
              <a:t> activation (Ion channel and </a:t>
            </a:r>
            <a:r>
              <a:rPr lang="en-US" dirty="0" err="1" smtClean="0"/>
              <a:t>aa</a:t>
            </a:r>
            <a:r>
              <a:rPr lang="en-US" dirty="0" smtClean="0"/>
              <a:t> transport)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0" y="4844143"/>
            <a:ext cx="2975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Neurosteroids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97001" y="5917809"/>
            <a:ext cx="654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 inhibitory GABA neurotransmitter activity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5429" y="3381383"/>
            <a:ext cx="2975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Deposition glycogen and</a:t>
            </a:r>
          </a:p>
          <a:p>
            <a:pPr algn="ctr"/>
            <a:r>
              <a:rPr lang="en-US" dirty="0" smtClean="0"/>
              <a:t>inhibition </a:t>
            </a:r>
            <a:r>
              <a:rPr lang="en-US" dirty="0" err="1" smtClean="0"/>
              <a:t>glycogenolysis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1397004" y="1015999"/>
            <a:ext cx="1106711" cy="7404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733142" y="1016000"/>
            <a:ext cx="762000" cy="7404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2"/>
            <a:endCxn id="12" idx="0"/>
          </p:cNvCxnSpPr>
          <p:nvPr/>
        </p:nvCxnSpPr>
        <p:spPr>
          <a:xfrm rot="5400000">
            <a:off x="1572342" y="3030582"/>
            <a:ext cx="70160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2"/>
          </p:cNvCxnSpPr>
          <p:nvPr/>
        </p:nvCxnSpPr>
        <p:spPr>
          <a:xfrm rot="16200000" flipH="1">
            <a:off x="6616715" y="2816424"/>
            <a:ext cx="836357" cy="90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2"/>
          </p:cNvCxnSpPr>
          <p:nvPr/>
        </p:nvCxnSpPr>
        <p:spPr>
          <a:xfrm rot="5400000">
            <a:off x="1653033" y="4574031"/>
            <a:ext cx="539429" cy="7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6417059" y="4221773"/>
            <a:ext cx="1235670" cy="90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159000" y="5306206"/>
            <a:ext cx="1251857" cy="6116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V="1">
            <a:off x="4916718" y="5490473"/>
            <a:ext cx="1578425" cy="4273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Frame 32"/>
          <p:cNvSpPr/>
          <p:nvPr/>
        </p:nvSpPr>
        <p:spPr>
          <a:xfrm>
            <a:off x="2503714" y="362857"/>
            <a:ext cx="3229428" cy="653143"/>
          </a:xfrm>
          <a:prstGeom prst="fram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35429" y="1756451"/>
            <a:ext cx="2975428" cy="924124"/>
          </a:xfrm>
          <a:prstGeom prst="rect">
            <a:avLst/>
          </a:prstGeom>
          <a:noFill/>
          <a:ln w="28575" cap="flat" cmpd="sng" algn="ctr">
            <a:solidFill>
              <a:srgbClr val="FF388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916715" y="1756451"/>
            <a:ext cx="3574141" cy="924124"/>
          </a:xfrm>
          <a:prstGeom prst="rect">
            <a:avLst/>
          </a:prstGeom>
          <a:noFill/>
          <a:ln w="28575" cap="flat" cmpd="sng" algn="ctr">
            <a:solidFill>
              <a:srgbClr val="FF388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34635" y="3382177"/>
            <a:ext cx="2975428" cy="924124"/>
          </a:xfrm>
          <a:prstGeom prst="rect">
            <a:avLst/>
          </a:prstGeom>
          <a:noFill/>
          <a:ln w="28575" cap="flat" cmpd="sng" algn="ctr">
            <a:solidFill>
              <a:srgbClr val="FF388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916715" y="3239138"/>
            <a:ext cx="3574141" cy="369335"/>
          </a:xfrm>
          <a:prstGeom prst="rect">
            <a:avLst/>
          </a:prstGeom>
          <a:noFill/>
          <a:ln w="28575" cap="flat" cmpd="sng" algn="ctr">
            <a:solidFill>
              <a:srgbClr val="FF388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043714" y="4844144"/>
            <a:ext cx="3447144" cy="646330"/>
          </a:xfrm>
          <a:prstGeom prst="rect">
            <a:avLst/>
          </a:prstGeom>
          <a:noFill/>
          <a:ln w="28575" cap="flat" cmpd="sng" algn="ctr">
            <a:solidFill>
              <a:srgbClr val="FF388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80143" y="4844143"/>
            <a:ext cx="2629920" cy="462063"/>
          </a:xfrm>
          <a:prstGeom prst="rect">
            <a:avLst/>
          </a:prstGeom>
          <a:noFill/>
          <a:ln w="28575" cap="flat" cmpd="sng" algn="ctr">
            <a:solidFill>
              <a:srgbClr val="FF388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NH</a:t>
            </a:r>
            <a:r>
              <a:rPr lang="en-US" baseline="-25000" dirty="0" smtClean="0"/>
              <a:t>3</a:t>
            </a:r>
            <a:r>
              <a:rPr lang="en-US" dirty="0" smtClean="0"/>
              <a:t> in 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Decrease excitatory neurotransmitter</a:t>
            </a:r>
          </a:p>
          <a:p>
            <a:pPr lvl="1"/>
            <a:r>
              <a:rPr lang="en-US" dirty="0" smtClean="0"/>
              <a:t>Down regulating NMDA receptors</a:t>
            </a:r>
          </a:p>
          <a:p>
            <a:pPr lvl="1"/>
            <a:r>
              <a:rPr lang="en-US" dirty="0" smtClean="0"/>
              <a:t>Blocks chloride extrusion</a:t>
            </a:r>
            <a:r>
              <a:rPr lang="en-US" dirty="0" smtClean="0"/>
              <a:t>: inhibitory </a:t>
            </a:r>
            <a:r>
              <a:rPr lang="en-US" dirty="0" smtClean="0"/>
              <a:t>neurotransmitter is ineffective</a:t>
            </a:r>
          </a:p>
          <a:p>
            <a:r>
              <a:rPr lang="en-US" dirty="0" smtClean="0"/>
              <a:t>Cerebral energy failure</a:t>
            </a:r>
          </a:p>
          <a:p>
            <a:r>
              <a:rPr lang="en-US" dirty="0" smtClean="0"/>
              <a:t>Neuronal oxidative stress </a:t>
            </a:r>
          </a:p>
          <a:p>
            <a:r>
              <a:rPr lang="en-US" dirty="0" smtClean="0"/>
              <a:t>Impaired mitochondrial function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1549400"/>
            <a:ext cx="7734300" cy="53086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Tryptophan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82775"/>
            <a:ext cx="8229600" cy="4572000"/>
          </a:xfrm>
        </p:spPr>
        <p:txBody>
          <a:bodyPr/>
          <a:lstStyle/>
          <a:p>
            <a:r>
              <a:rPr lang="en-US" dirty="0" smtClean="0"/>
              <a:t>Tryptophan: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52714" y="2921000"/>
            <a:ext cx="1868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Glutamine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21429" y="3937000"/>
            <a:ext cx="2322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Tryptophan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2714" y="4675664"/>
            <a:ext cx="1226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Serotonin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19714" y="4675664"/>
            <a:ext cx="2340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quinolate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81405" y="537028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Inhibitory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19714" y="5370286"/>
            <a:ext cx="2140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excitatory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16200000" flipH="1">
            <a:off x="3722132" y="4339771"/>
            <a:ext cx="429736" cy="3628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3955784" y="5207641"/>
            <a:ext cx="3252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1198863" y="5207641"/>
            <a:ext cx="3252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1850571" y="4306331"/>
            <a:ext cx="870858" cy="367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850570" y="3290332"/>
            <a:ext cx="1360716" cy="6466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57200" y="3610429"/>
            <a:ext cx="6963229" cy="54428"/>
          </a:xfrm>
          <a:prstGeom prst="line">
            <a:avLst/>
          </a:prstGeom>
          <a:ln w="25400" cap="flat" cmpd="sng" algn="ctr">
            <a:solidFill>
              <a:schemeClr val="accent5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609600" y="3762829"/>
            <a:ext cx="6963229" cy="54428"/>
          </a:xfrm>
          <a:prstGeom prst="line">
            <a:avLst/>
          </a:prstGeom>
          <a:ln w="25400" cap="flat" cmpd="sng" algn="ctr">
            <a:solidFill>
              <a:schemeClr val="accent5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572829" y="3447925"/>
            <a:ext cx="16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BBB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39428" y="2576286"/>
            <a:ext cx="164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vasculature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39428" y="4306332"/>
            <a:ext cx="1647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cerebral parenchyma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molecules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Amino acid imbalance: 	</a:t>
            </a:r>
          </a:p>
          <a:p>
            <a:pPr lvl="1"/>
            <a:r>
              <a:rPr lang="en-US" dirty="0" smtClean="0"/>
              <a:t>Branch &gt; aromatic = production false neurotransmitters</a:t>
            </a:r>
          </a:p>
          <a:p>
            <a:pPr lvl="1"/>
            <a:r>
              <a:rPr lang="en-US" dirty="0" smtClean="0"/>
              <a:t>Deficiency </a:t>
            </a:r>
            <a:r>
              <a:rPr lang="en-US" dirty="0" err="1" smtClean="0"/>
              <a:t>arginine</a:t>
            </a:r>
            <a:r>
              <a:rPr lang="en-US" dirty="0" smtClean="0"/>
              <a:t> and </a:t>
            </a:r>
            <a:r>
              <a:rPr lang="en-US" dirty="0" err="1" smtClean="0"/>
              <a:t>citruline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Hypoxemia</a:t>
            </a:r>
          </a:p>
          <a:p>
            <a:r>
              <a:rPr lang="en-US" dirty="0" smtClean="0"/>
              <a:t>Endotoxemia</a:t>
            </a:r>
          </a:p>
          <a:p>
            <a:r>
              <a:rPr lang="en-US" dirty="0" smtClean="0"/>
              <a:t>Hypotension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006601"/>
          <a:ext cx="8229600" cy="4851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3514"/>
                <a:gridCol w="6056086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Toxins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Mechanisms</a:t>
                      </a:r>
                      <a:r>
                        <a:rPr lang="en-US" baseline="0" dirty="0" smtClean="0"/>
                        <a:t> suggested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Ammonia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brain tryptophan and glutamine</a:t>
                      </a:r>
                    </a:p>
                    <a:p>
                      <a:r>
                        <a:rPr lang="en-US" dirty="0" smtClean="0"/>
                        <a:t>brain edema</a:t>
                      </a:r>
                    </a:p>
                    <a:p>
                      <a:r>
                        <a:rPr lang="en-US" dirty="0" smtClean="0"/>
                        <a:t>decreases ATP availability</a:t>
                      </a:r>
                    </a:p>
                    <a:p>
                      <a:r>
                        <a:rPr lang="en-US" dirty="0" smtClean="0"/>
                        <a:t>Increases </a:t>
                      </a:r>
                      <a:r>
                        <a:rPr lang="en-US" dirty="0" err="1" smtClean="0"/>
                        <a:t>excitatibility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Increases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glycolysis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Decreases </a:t>
                      </a:r>
                      <a:r>
                        <a:rPr lang="en-US" baseline="0" dirty="0" err="1" smtClean="0"/>
                        <a:t>microsomal</a:t>
                      </a:r>
                      <a:r>
                        <a:rPr lang="en-US" baseline="0" dirty="0" smtClean="0"/>
                        <a:t> Na, K ATP ase in brain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Glutamine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alters blood brain</a:t>
                      </a:r>
                      <a:r>
                        <a:rPr lang="en-US" baseline="0" dirty="0" smtClean="0"/>
                        <a:t> barrier </a:t>
                      </a:r>
                      <a:r>
                        <a:rPr lang="en-US" baseline="0" dirty="0" err="1" smtClean="0"/>
                        <a:t>aa</a:t>
                      </a:r>
                      <a:r>
                        <a:rPr lang="en-US" baseline="0" dirty="0" smtClean="0"/>
                        <a:t> transport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Aromatic amino acids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Decreases </a:t>
                      </a:r>
                      <a:r>
                        <a:rPr lang="en-US" dirty="0" err="1" smtClean="0"/>
                        <a:t>dopa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neutrotransmitter</a:t>
                      </a:r>
                      <a:r>
                        <a:rPr lang="en-US" baseline="0" dirty="0" smtClean="0"/>
                        <a:t> synthesis</a:t>
                      </a:r>
                    </a:p>
                    <a:p>
                      <a:r>
                        <a:rPr lang="en-US" baseline="0" dirty="0" smtClean="0"/>
                        <a:t>Alters </a:t>
                      </a:r>
                      <a:r>
                        <a:rPr lang="en-US" baseline="0" dirty="0" err="1" smtClean="0"/>
                        <a:t>neurorecptors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Increases production of false neurotransmitters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Short fatty acids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microsomal</a:t>
                      </a:r>
                      <a:r>
                        <a:rPr lang="en-US" baseline="0" dirty="0" smtClean="0"/>
                        <a:t> Na, K </a:t>
                      </a:r>
                      <a:r>
                        <a:rPr lang="en-US" baseline="0" dirty="0" err="1" smtClean="0"/>
                        <a:t>ATPase</a:t>
                      </a:r>
                      <a:r>
                        <a:rPr lang="en-US" baseline="0" dirty="0" smtClean="0"/>
                        <a:t> in brain</a:t>
                      </a:r>
                    </a:p>
                    <a:p>
                      <a:r>
                        <a:rPr lang="en-US" baseline="0" dirty="0" smtClean="0"/>
                        <a:t>Uncouple oxidative </a:t>
                      </a:r>
                      <a:r>
                        <a:rPr lang="en-US" baseline="0" dirty="0" err="1" smtClean="0"/>
                        <a:t>phosphorylation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Impairs oxygen </a:t>
                      </a:r>
                      <a:r>
                        <a:rPr lang="en-US" baseline="0" dirty="0" err="1" smtClean="0"/>
                        <a:t>utilisation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Displaces tryptophan from albumin</a:t>
                      </a:r>
                    </a:p>
                    <a:p>
                      <a:r>
                        <a:rPr lang="en-US" baseline="0" dirty="0" smtClean="0"/>
                        <a:t>Increases free tryptophan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67494"/>
          <a:ext cx="8229600" cy="625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4657"/>
                <a:gridCol w="48949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False neurotransmitter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Mechanism</a:t>
                      </a:r>
                      <a:r>
                        <a:rPr lang="en-US" baseline="0" dirty="0" smtClean="0"/>
                        <a:t> suggested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Tyrosine</a:t>
                      </a:r>
                      <a:r>
                        <a:rPr lang="en-US" sz="1600" baseline="0" dirty="0" smtClean="0"/>
                        <a:t> -&gt; </a:t>
                      </a:r>
                      <a:r>
                        <a:rPr lang="en-US" sz="1600" baseline="0" dirty="0" err="1" smtClean="0"/>
                        <a:t>octopamine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Impairs norepinephrine</a:t>
                      </a:r>
                      <a:r>
                        <a:rPr lang="en-US" sz="1600" baseline="0" dirty="0" smtClean="0"/>
                        <a:t> action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Phenylalanine</a:t>
                      </a:r>
                      <a:r>
                        <a:rPr lang="en-US" sz="1600" baseline="0" dirty="0" smtClean="0"/>
                        <a:t> -&gt; </a:t>
                      </a:r>
                      <a:r>
                        <a:rPr lang="en-US" sz="1600" baseline="0" dirty="0" err="1" smtClean="0"/>
                        <a:t>phenylethylamine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Impairs</a:t>
                      </a:r>
                      <a:r>
                        <a:rPr lang="en-US" sz="1600" baseline="0" dirty="0" smtClean="0"/>
                        <a:t> norepinephrine action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Methionine</a:t>
                      </a:r>
                      <a:r>
                        <a:rPr lang="en-US" sz="1600" baseline="0" dirty="0" smtClean="0"/>
                        <a:t> -&gt; </a:t>
                      </a:r>
                      <a:r>
                        <a:rPr lang="en-US" sz="1600" baseline="0" dirty="0" err="1" smtClean="0"/>
                        <a:t>mercaptans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Synergistic</a:t>
                      </a:r>
                      <a:r>
                        <a:rPr lang="en-US" sz="1600" baseline="0" dirty="0" smtClean="0"/>
                        <a:t> with ammonia and short chain fatty acids </a:t>
                      </a:r>
                    </a:p>
                    <a:p>
                      <a:r>
                        <a:rPr lang="en-US" sz="1600" baseline="0" dirty="0" smtClean="0"/>
                        <a:t>Decreases ammonia detoxification in brain urea </a:t>
                      </a:r>
                      <a:r>
                        <a:rPr lang="en-US" sz="1600" baseline="0" dirty="0" err="1" smtClean="0"/>
                        <a:t>cylcle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GIT derived </a:t>
                      </a:r>
                    </a:p>
                    <a:p>
                      <a:r>
                        <a:rPr lang="en-US" sz="1600" baseline="0" dirty="0" smtClean="0"/>
                        <a:t>Decreases </a:t>
                      </a:r>
                      <a:r>
                        <a:rPr lang="en-US" sz="1600" baseline="0" dirty="0" err="1" smtClean="0"/>
                        <a:t>microsomal</a:t>
                      </a:r>
                      <a:r>
                        <a:rPr lang="en-US" sz="1600" baseline="0" dirty="0" smtClean="0"/>
                        <a:t> Na, K </a:t>
                      </a:r>
                      <a:r>
                        <a:rPr lang="en-US" sz="1600" baseline="0" dirty="0" err="1" smtClean="0"/>
                        <a:t>APTase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Tryptophan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Directly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neurotoxic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increases serotonin and </a:t>
                      </a:r>
                      <a:r>
                        <a:rPr lang="en-US" sz="1600" baseline="0" dirty="0" err="1" smtClean="0"/>
                        <a:t>quionlate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Phenol (from phenylalanine</a:t>
                      </a:r>
                      <a:r>
                        <a:rPr lang="en-US" sz="1600" baseline="0" dirty="0" smtClean="0"/>
                        <a:t> and tyrosine)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Synergistic w other toxins</a:t>
                      </a:r>
                    </a:p>
                    <a:p>
                      <a:r>
                        <a:rPr lang="en-US" sz="1600" dirty="0" smtClean="0"/>
                        <a:t>Decreases</a:t>
                      </a:r>
                      <a:r>
                        <a:rPr lang="en-US" sz="1600" baseline="0" dirty="0" smtClean="0"/>
                        <a:t> cellular enzymes</a:t>
                      </a:r>
                    </a:p>
                    <a:p>
                      <a:r>
                        <a:rPr lang="en-US" sz="1600" baseline="0" dirty="0" err="1" smtClean="0"/>
                        <a:t>Neurotoxic</a:t>
                      </a:r>
                      <a:r>
                        <a:rPr lang="en-US" sz="1600" baseline="0" dirty="0" smtClean="0"/>
                        <a:t> and </a:t>
                      </a:r>
                      <a:r>
                        <a:rPr lang="en-US" sz="1600" baseline="0" dirty="0" err="1" smtClean="0"/>
                        <a:t>hepatotoxic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Bile acids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membrane </a:t>
                      </a:r>
                      <a:r>
                        <a:rPr lang="en-US" sz="1600" dirty="0" err="1" smtClean="0"/>
                        <a:t>cytolytic</a:t>
                      </a:r>
                      <a:r>
                        <a:rPr lang="en-US" sz="1600" baseline="0" dirty="0" smtClean="0"/>
                        <a:t> effects, alter cell membrane permeability</a:t>
                      </a:r>
                    </a:p>
                    <a:p>
                      <a:r>
                        <a:rPr lang="en-US" sz="1600" baseline="0" dirty="0" smtClean="0"/>
                        <a:t>impairs cellular metabolism due to </a:t>
                      </a:r>
                      <a:r>
                        <a:rPr lang="en-US" sz="1600" baseline="0" dirty="0" err="1" smtClean="0"/>
                        <a:t>cytotoxicity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GABA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Neuronal inhibition</a:t>
                      </a:r>
                    </a:p>
                    <a:p>
                      <a:r>
                        <a:rPr lang="en-US" sz="1600" dirty="0" smtClean="0"/>
                        <a:t>Increases BBB permeability</a:t>
                      </a:r>
                      <a:r>
                        <a:rPr lang="en-US" sz="1600" baseline="0" dirty="0" smtClean="0"/>
                        <a:t> to GABA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Endogenous benzodiazepines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Neuronal</a:t>
                      </a:r>
                      <a:r>
                        <a:rPr lang="en-US" sz="1600" baseline="0" dirty="0" smtClean="0"/>
                        <a:t> inhibition</a:t>
                      </a:r>
                    </a:p>
                    <a:p>
                      <a:r>
                        <a:rPr lang="en-US" sz="1600" baseline="0" dirty="0" smtClean="0"/>
                        <a:t>hyperpolarize neuronal membrane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http://www.youtube.com/watch?v=zxdz_m5gcpU&amp;NR=1</a:t>
            </a:r>
            <a:endParaRPr lang="en-US" dirty="0" smtClean="0"/>
          </a:p>
          <a:p>
            <a:r>
              <a:rPr lang="en-US" dirty="0" smtClean="0"/>
              <a:t>Grade III- IV: subclinical seizure </a:t>
            </a:r>
          </a:p>
          <a:p>
            <a:r>
              <a:rPr lang="en-US" dirty="0" smtClean="0"/>
              <a:t>Improved w </a:t>
            </a:r>
            <a:r>
              <a:rPr lang="en-US" dirty="0" err="1" smtClean="0"/>
              <a:t>phenytoin</a:t>
            </a:r>
            <a:r>
              <a:rPr lang="en-US" dirty="0" smtClean="0"/>
              <a:t> and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</a:t>
            </a:r>
            <a:r>
              <a:rPr lang="en-US" dirty="0" smtClean="0"/>
              <a:t> cerebral edema in 2000 </a:t>
            </a:r>
            <a:r>
              <a:rPr lang="en-US" dirty="0" err="1" smtClean="0"/>
              <a:t>england</a:t>
            </a:r>
            <a:r>
              <a:rPr lang="en-US" dirty="0" smtClean="0"/>
              <a:t>. 2004 study showed no benefit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8857"/>
            <a:ext cx="9144000" cy="3147919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Cerebral edema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 in 70-80% of grade IV HE</a:t>
            </a:r>
          </a:p>
          <a:p>
            <a:r>
              <a:rPr lang="en-US" dirty="0" smtClean="0"/>
              <a:t>30 % humans </a:t>
            </a:r>
            <a:r>
              <a:rPr lang="en-US" dirty="0" err="1" smtClean="0"/>
              <a:t>cerebellar</a:t>
            </a:r>
            <a:r>
              <a:rPr lang="en-US" dirty="0" smtClean="0"/>
              <a:t> </a:t>
            </a:r>
            <a:r>
              <a:rPr lang="en-US" dirty="0" err="1" smtClean="0"/>
              <a:t>herniation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2983"/>
            <a:ext cx="8229600" cy="50518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1970 Trey and Davidson</a:t>
            </a:r>
          </a:p>
          <a:p>
            <a:pPr lvl="1"/>
            <a:r>
              <a:rPr lang="en-US" dirty="0" smtClean="0"/>
              <a:t> Severe liver injury w onset of encephalopathy within 8 weeks of symptoms appearance and without pre-existing liver disease</a:t>
            </a:r>
          </a:p>
          <a:p>
            <a:r>
              <a:rPr lang="en-US" dirty="0" smtClean="0"/>
              <a:t>1986 </a:t>
            </a:r>
            <a:r>
              <a:rPr lang="en-US" dirty="0" err="1" smtClean="0"/>
              <a:t>Bernuau</a:t>
            </a:r>
            <a:r>
              <a:rPr lang="en-US" dirty="0" smtClean="0"/>
              <a:t>: Time from </a:t>
            </a:r>
            <a:r>
              <a:rPr lang="en-US" dirty="0" err="1" smtClean="0"/>
              <a:t>icterus</a:t>
            </a:r>
            <a:r>
              <a:rPr lang="en-US" dirty="0" smtClean="0"/>
              <a:t> to HE</a:t>
            </a:r>
          </a:p>
          <a:p>
            <a:pPr lvl="2"/>
            <a:r>
              <a:rPr lang="en-US" dirty="0" err="1" smtClean="0"/>
              <a:t>Fulminant</a:t>
            </a:r>
            <a:r>
              <a:rPr lang="en-US" dirty="0" smtClean="0"/>
              <a:t>: 0-2 weeks</a:t>
            </a:r>
          </a:p>
          <a:p>
            <a:pPr lvl="2"/>
            <a:r>
              <a:rPr lang="en-US" dirty="0" err="1" smtClean="0"/>
              <a:t>Subfulminant</a:t>
            </a:r>
            <a:r>
              <a:rPr lang="en-US" dirty="0" smtClean="0"/>
              <a:t>: 2-12 weeks</a:t>
            </a:r>
          </a:p>
          <a:p>
            <a:r>
              <a:rPr lang="en-US" dirty="0" smtClean="0"/>
              <a:t>1993 O’Grady: Time from </a:t>
            </a:r>
            <a:r>
              <a:rPr lang="en-US" dirty="0" err="1" smtClean="0"/>
              <a:t>icterus</a:t>
            </a:r>
            <a:r>
              <a:rPr lang="en-US" dirty="0" smtClean="0"/>
              <a:t> to HE</a:t>
            </a:r>
          </a:p>
          <a:p>
            <a:pPr lvl="2"/>
            <a:r>
              <a:rPr lang="en-US" dirty="0" err="1" smtClean="0"/>
              <a:t>Hyperacute</a:t>
            </a:r>
            <a:r>
              <a:rPr lang="en-US" dirty="0" smtClean="0"/>
              <a:t>: 0-1 week</a:t>
            </a:r>
          </a:p>
          <a:p>
            <a:pPr lvl="2"/>
            <a:r>
              <a:rPr lang="en-US" dirty="0" smtClean="0"/>
              <a:t>Acute: 1-4 week</a:t>
            </a:r>
          </a:p>
          <a:p>
            <a:pPr lvl="2"/>
            <a:r>
              <a:rPr lang="en-US" dirty="0" err="1" smtClean="0"/>
              <a:t>Subacute</a:t>
            </a:r>
            <a:r>
              <a:rPr lang="en-US" dirty="0" smtClean="0"/>
              <a:t>: 4-12 week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en-US" sz="4000" dirty="0" smtClean="0"/>
              <a:t>Pathophysiology cerebral edema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Multifactorial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Astrocyte swelling</a:t>
            </a:r>
          </a:p>
          <a:p>
            <a:r>
              <a:rPr lang="en-US" dirty="0" err="1" smtClean="0"/>
              <a:t>Vasogenic</a:t>
            </a:r>
            <a:r>
              <a:rPr lang="en-US" dirty="0" smtClean="0"/>
              <a:t>, </a:t>
            </a:r>
            <a:r>
              <a:rPr lang="en-US" dirty="0" err="1" smtClean="0"/>
              <a:t>cytotoxic</a:t>
            </a:r>
            <a:r>
              <a:rPr lang="en-US" dirty="0" smtClean="0"/>
              <a:t>, </a:t>
            </a:r>
            <a:r>
              <a:rPr lang="en-US" dirty="0" err="1" smtClean="0"/>
              <a:t>intertitial</a:t>
            </a:r>
            <a:r>
              <a:rPr lang="en-US" dirty="0" smtClean="0"/>
              <a:t> edema</a:t>
            </a:r>
          </a:p>
          <a:p>
            <a:r>
              <a:rPr lang="en-US" dirty="0" smtClean="0"/>
              <a:t>Damaged BBB barrier: 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</a:t>
            </a:r>
            <a:r>
              <a:rPr lang="en-US" dirty="0" smtClean="0"/>
              <a:t> permeability</a:t>
            </a:r>
          </a:p>
          <a:p>
            <a:r>
              <a:rPr lang="en-US" dirty="0" smtClean="0"/>
              <a:t>Loss of CBF regulation and </a:t>
            </a:r>
            <a:r>
              <a:rPr lang="en-US" dirty="0" err="1" smtClean="0"/>
              <a:t>hypoperfusion</a:t>
            </a:r>
            <a:endParaRPr lang="en-US" dirty="0" smtClean="0"/>
          </a:p>
          <a:p>
            <a:r>
              <a:rPr lang="en-US" dirty="0" smtClean="0"/>
              <a:t>Local increase in lactate concentration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Abrupt and profound decrease in synthesis of coagulation proteins</a:t>
            </a:r>
          </a:p>
          <a:p>
            <a:r>
              <a:rPr lang="en-US" dirty="0" smtClean="0"/>
              <a:t>Consumption of clotting factors and platelets</a:t>
            </a:r>
          </a:p>
          <a:p>
            <a:r>
              <a:rPr lang="en-US" dirty="0" smtClean="0"/>
              <a:t>Thrombocytopenia</a:t>
            </a:r>
          </a:p>
          <a:p>
            <a:r>
              <a:rPr lang="en-US" dirty="0" smtClean="0"/>
              <a:t>Qualitative platelet defect (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</a:t>
            </a:r>
            <a:r>
              <a:rPr lang="en-US" dirty="0" smtClean="0"/>
              <a:t> adhesion and aggregation)</a:t>
            </a:r>
          </a:p>
          <a:p>
            <a:r>
              <a:rPr lang="en-US" dirty="0" smtClean="0"/>
              <a:t>Deficiencies in anticoagulant: Protein C and S, 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Renal failure- Humans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Common in humans = </a:t>
            </a:r>
            <a:r>
              <a:rPr lang="en-US" dirty="0" err="1" smtClean="0"/>
              <a:t>hepatorenal</a:t>
            </a:r>
            <a:r>
              <a:rPr lang="en-US" dirty="0" smtClean="0"/>
              <a:t> syndrome</a:t>
            </a:r>
          </a:p>
          <a:p>
            <a:r>
              <a:rPr lang="en-US" dirty="0" smtClean="0"/>
              <a:t>Reported in small animals</a:t>
            </a:r>
          </a:p>
          <a:p>
            <a:endParaRPr lang="en-US" dirty="0" smtClean="0"/>
          </a:p>
          <a:p>
            <a:r>
              <a:rPr lang="en-US" dirty="0" smtClean="0"/>
              <a:t>Pathophysiology</a:t>
            </a:r>
          </a:p>
          <a:p>
            <a:pPr lvl="1"/>
            <a:r>
              <a:rPr lang="en-US" dirty="0" smtClean="0"/>
              <a:t>Relative </a:t>
            </a:r>
            <a:r>
              <a:rPr lang="en-US" dirty="0" err="1" smtClean="0"/>
              <a:t>hypovolemia</a:t>
            </a:r>
            <a:endParaRPr lang="en-US" dirty="0" smtClean="0"/>
          </a:p>
          <a:p>
            <a:pPr lvl="1"/>
            <a:r>
              <a:rPr lang="en-US" dirty="0" smtClean="0"/>
              <a:t>Microcirculatory disturbances</a:t>
            </a:r>
          </a:p>
          <a:p>
            <a:pPr lvl="1"/>
            <a:r>
              <a:rPr lang="en-US" dirty="0" smtClean="0"/>
              <a:t>Acute tubular necrosis</a:t>
            </a:r>
          </a:p>
          <a:p>
            <a:pPr lvl="1"/>
            <a:r>
              <a:rPr lang="en-US" dirty="0" smtClean="0"/>
              <a:t>Complicating sepsis</a:t>
            </a:r>
          </a:p>
          <a:p>
            <a:pPr lvl="1"/>
            <a:r>
              <a:rPr lang="en-US" dirty="0" smtClean="0"/>
              <a:t>Direct </a:t>
            </a:r>
            <a:r>
              <a:rPr lang="en-US" dirty="0" err="1" smtClean="0"/>
              <a:t>nephrotoxicity</a:t>
            </a:r>
            <a:endParaRPr lang="en-US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Impaired </a:t>
            </a:r>
            <a:r>
              <a:rPr lang="en-US" dirty="0" err="1" smtClean="0"/>
              <a:t>reticuloendothelium</a:t>
            </a:r>
            <a:r>
              <a:rPr lang="en-US" dirty="0" smtClean="0"/>
              <a:t> function</a:t>
            </a:r>
          </a:p>
          <a:p>
            <a:r>
              <a:rPr lang="en-US" dirty="0" smtClean="0"/>
              <a:t>Decreased </a:t>
            </a:r>
            <a:r>
              <a:rPr lang="en-US" dirty="0" err="1" smtClean="0"/>
              <a:t>opsonisation</a:t>
            </a:r>
            <a:endParaRPr lang="en-US" dirty="0" smtClean="0"/>
          </a:p>
          <a:p>
            <a:r>
              <a:rPr lang="en-US" dirty="0" smtClean="0"/>
              <a:t>Impaired </a:t>
            </a:r>
            <a:r>
              <a:rPr lang="en-US" dirty="0" err="1" smtClean="0"/>
              <a:t>neutrophil</a:t>
            </a:r>
            <a:r>
              <a:rPr lang="en-US" dirty="0" smtClean="0"/>
              <a:t> </a:t>
            </a:r>
            <a:r>
              <a:rPr lang="en-US" dirty="0" err="1" smtClean="0"/>
              <a:t>chemotaxism</a:t>
            </a:r>
            <a:endParaRPr lang="en-US" dirty="0" smtClean="0"/>
          </a:p>
          <a:p>
            <a:r>
              <a:rPr lang="en-US" dirty="0" smtClean="0"/>
              <a:t>Impaired </a:t>
            </a:r>
            <a:r>
              <a:rPr lang="en-US" dirty="0" err="1" smtClean="0"/>
              <a:t>neutrophil</a:t>
            </a:r>
            <a:r>
              <a:rPr lang="en-US" dirty="0" smtClean="0"/>
              <a:t> and </a:t>
            </a:r>
            <a:r>
              <a:rPr lang="en-US" dirty="0" err="1" smtClean="0"/>
              <a:t>Kuppfer</a:t>
            </a:r>
            <a:r>
              <a:rPr lang="en-US" dirty="0" smtClean="0"/>
              <a:t> cell </a:t>
            </a:r>
            <a:r>
              <a:rPr lang="en-US" dirty="0" err="1" smtClean="0"/>
              <a:t>phagocytic</a:t>
            </a:r>
            <a:r>
              <a:rPr lang="en-US" dirty="0" smtClean="0"/>
              <a:t> function</a:t>
            </a:r>
          </a:p>
          <a:p>
            <a:r>
              <a:rPr lang="en-US" dirty="0" smtClean="0"/>
              <a:t>Decrease complement level</a:t>
            </a:r>
          </a:p>
          <a:p>
            <a:r>
              <a:rPr lang="en-US" dirty="0" smtClean="0"/>
              <a:t>Bacterial translocation</a:t>
            </a:r>
          </a:p>
          <a:p>
            <a:r>
              <a:rPr lang="en-US" dirty="0" smtClean="0"/>
              <a:t>Invasive procedures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in 80% cases</a:t>
            </a:r>
          </a:p>
          <a:p>
            <a:pPr lvl="1"/>
            <a:r>
              <a:rPr lang="en-US" dirty="0" smtClean="0"/>
              <a:t>50% gram positive: Staph and Strep</a:t>
            </a:r>
          </a:p>
          <a:p>
            <a:pPr lvl="1"/>
            <a:r>
              <a:rPr lang="en-US" dirty="0" err="1" smtClean="0"/>
              <a:t>Coliformes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1/3 patients: </a:t>
            </a:r>
            <a:r>
              <a:rPr lang="en-US" dirty="0" err="1" smtClean="0"/>
              <a:t>afebrile</a:t>
            </a:r>
            <a:r>
              <a:rPr lang="en-US" dirty="0" smtClean="0"/>
              <a:t> and normal WBC</a:t>
            </a:r>
          </a:p>
          <a:p>
            <a:endParaRPr lang="en-US" dirty="0" smtClean="0"/>
          </a:p>
          <a:p>
            <a:r>
              <a:rPr lang="en-US" dirty="0" smtClean="0"/>
              <a:t>Fungal infection in 30%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Pulmonary abnormalities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33% </a:t>
            </a:r>
            <a:r>
              <a:rPr lang="en-US" dirty="0" smtClean="0"/>
              <a:t>humans:  </a:t>
            </a:r>
            <a:r>
              <a:rPr lang="en-US" dirty="0" smtClean="0"/>
              <a:t>p</a:t>
            </a:r>
            <a:r>
              <a:rPr lang="en-US" dirty="0" smtClean="0"/>
              <a:t>ulmonary </a:t>
            </a:r>
            <a:r>
              <a:rPr lang="en-US" dirty="0" smtClean="0"/>
              <a:t>edema</a:t>
            </a:r>
          </a:p>
          <a:p>
            <a:pPr lvl="1"/>
            <a:r>
              <a:rPr lang="en-US" dirty="0" smtClean="0"/>
              <a:t>Altered permeability pulmonary vessels</a:t>
            </a:r>
          </a:p>
          <a:p>
            <a:pPr lvl="1"/>
            <a:r>
              <a:rPr lang="en-US" dirty="0" smtClean="0"/>
              <a:t>Vasodilation</a:t>
            </a:r>
          </a:p>
          <a:p>
            <a:pPr lvl="1"/>
            <a:r>
              <a:rPr lang="en-US" dirty="0" smtClean="0"/>
              <a:t>ARDS</a:t>
            </a:r>
          </a:p>
          <a:p>
            <a:pPr lvl="1"/>
            <a:r>
              <a:rPr lang="en-US" dirty="0" smtClean="0"/>
              <a:t>+/- </a:t>
            </a:r>
            <a:r>
              <a:rPr lang="en-US" dirty="0" err="1" smtClean="0"/>
              <a:t>Hypoalbuminemia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Portal 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secondary to cirrhosis</a:t>
            </a:r>
          </a:p>
          <a:p>
            <a:r>
              <a:rPr lang="en-US" dirty="0" smtClean="0"/>
              <a:t>In acute liver failure</a:t>
            </a:r>
          </a:p>
          <a:p>
            <a:pPr lvl="1"/>
            <a:r>
              <a:rPr lang="en-US" dirty="0" smtClean="0"/>
              <a:t>Massive sinusoidal collapse -&gt; blockade against </a:t>
            </a:r>
            <a:r>
              <a:rPr lang="en-US" dirty="0" err="1" smtClean="0"/>
              <a:t>intrahepatic</a:t>
            </a:r>
            <a:r>
              <a:rPr lang="en-US" dirty="0" smtClean="0"/>
              <a:t> circulation</a:t>
            </a:r>
          </a:p>
          <a:p>
            <a:pPr lvl="1"/>
            <a:r>
              <a:rPr lang="en-US" dirty="0" err="1" smtClean="0"/>
              <a:t>Ascites</a:t>
            </a:r>
            <a:endParaRPr lang="en-US" dirty="0" smtClean="0"/>
          </a:p>
          <a:p>
            <a:pPr lvl="1"/>
            <a:r>
              <a:rPr lang="en-US" dirty="0" smtClean="0"/>
              <a:t>Poor prognostic indicator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Cholestasis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or late in FHF</a:t>
            </a:r>
          </a:p>
          <a:p>
            <a:pPr lvl="1"/>
            <a:r>
              <a:rPr lang="en-US" dirty="0" err="1" smtClean="0"/>
              <a:t>Biliary</a:t>
            </a:r>
            <a:r>
              <a:rPr lang="en-US" dirty="0" smtClean="0"/>
              <a:t> hyperplasia secondary to massive injury</a:t>
            </a:r>
          </a:p>
          <a:p>
            <a:pPr lvl="1"/>
            <a:r>
              <a:rPr lang="en-US" dirty="0" smtClean="0"/>
              <a:t>Increase in ALP</a:t>
            </a:r>
          </a:p>
          <a:p>
            <a:pPr lvl="1"/>
            <a:r>
              <a:rPr lang="en-US" dirty="0" err="1" smtClean="0"/>
              <a:t>Hyperbilirubinemia</a:t>
            </a:r>
            <a:r>
              <a:rPr lang="en-US" dirty="0" smtClean="0"/>
              <a:t> develops several days after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Metabolic derangements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err="1" smtClean="0"/>
              <a:t>Impairement</a:t>
            </a:r>
            <a:r>
              <a:rPr lang="en-US" dirty="0" smtClean="0"/>
              <a:t> of glycogen storage</a:t>
            </a:r>
          </a:p>
          <a:p>
            <a:pPr lvl="1"/>
            <a:r>
              <a:rPr lang="en-US" dirty="0" smtClean="0"/>
              <a:t>Reduced </a:t>
            </a:r>
            <a:r>
              <a:rPr lang="en-US" dirty="0" err="1" smtClean="0"/>
              <a:t>glycogenisis</a:t>
            </a:r>
            <a:endParaRPr lang="en-US" dirty="0" smtClean="0"/>
          </a:p>
          <a:p>
            <a:pPr lvl="1"/>
            <a:r>
              <a:rPr lang="en-US" dirty="0" smtClean="0"/>
              <a:t>Reduced hepatic synthesis of insulin like growth factor 1 -&gt; increase protein degradation in muscles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Metabolic derangements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Hypokalemia</a:t>
            </a:r>
            <a:endParaRPr lang="en-US" dirty="0" smtClean="0"/>
          </a:p>
          <a:p>
            <a:pPr lvl="1"/>
            <a:r>
              <a:rPr lang="en-US" dirty="0" smtClean="0"/>
              <a:t>Inadequate K</a:t>
            </a:r>
            <a:r>
              <a:rPr lang="en-US" baseline="30000" dirty="0" smtClean="0"/>
              <a:t>+</a:t>
            </a:r>
            <a:r>
              <a:rPr lang="en-US" dirty="0" smtClean="0"/>
              <a:t> intake</a:t>
            </a:r>
          </a:p>
          <a:p>
            <a:pPr lvl="1"/>
            <a:r>
              <a:rPr lang="en-US" dirty="0" smtClean="0"/>
              <a:t>Increase loss: V</a:t>
            </a:r>
            <a:r>
              <a:rPr lang="en-US" baseline="30000" dirty="0" smtClean="0"/>
              <a:t>+</a:t>
            </a:r>
            <a:r>
              <a:rPr lang="en-US" dirty="0" smtClean="0"/>
              <a:t>, D</a:t>
            </a:r>
            <a:r>
              <a:rPr lang="en-US" baseline="30000" dirty="0" smtClean="0"/>
              <a:t>+</a:t>
            </a:r>
            <a:r>
              <a:rPr lang="en-US" dirty="0" smtClean="0"/>
              <a:t>, potassium wasting diuretics</a:t>
            </a:r>
          </a:p>
          <a:p>
            <a:pPr lvl="1"/>
            <a:r>
              <a:rPr lang="en-US" dirty="0" smtClean="0"/>
              <a:t>Worsens HE: decreases NH</a:t>
            </a:r>
            <a:r>
              <a:rPr lang="en-US" baseline="-25000" dirty="0" smtClean="0"/>
              <a:t>3</a:t>
            </a:r>
            <a:r>
              <a:rPr lang="en-US" dirty="0" smtClean="0"/>
              <a:t> renal excretion</a:t>
            </a:r>
          </a:p>
          <a:p>
            <a:r>
              <a:rPr lang="en-US" dirty="0" err="1" smtClean="0"/>
              <a:t>Hyponatriemia</a:t>
            </a:r>
            <a:endParaRPr lang="en-US" dirty="0" smtClean="0"/>
          </a:p>
          <a:p>
            <a:pPr lvl="1"/>
            <a:r>
              <a:rPr lang="en-US" dirty="0" smtClean="0"/>
              <a:t>impaired excretion of free water</a:t>
            </a:r>
          </a:p>
          <a:p>
            <a:pPr lvl="1"/>
            <a:r>
              <a:rPr lang="en-US" dirty="0" smtClean="0"/>
              <a:t>Failure of Na K ATP ase pump: accumulation Na w/</a:t>
            </a:r>
            <a:r>
              <a:rPr lang="en-US" dirty="0" err="1" smtClean="0"/>
              <a:t>i</a:t>
            </a:r>
            <a:r>
              <a:rPr lang="en-US" dirty="0" smtClean="0"/>
              <a:t> the cells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1269"/>
          <a:ext cx="8229600" cy="5367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3997"/>
                <a:gridCol w="3492403"/>
                <a:gridCol w="2743200"/>
              </a:tblGrid>
              <a:tr h="399142">
                <a:tc>
                  <a:txBody>
                    <a:bodyPr/>
                    <a:lstStyle/>
                    <a:p>
                      <a:r>
                        <a:rPr lang="en-US" dirty="0" smtClean="0"/>
                        <a:t>Etiology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Infectious agent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canine adenovirus-1</a:t>
                      </a:r>
                    </a:p>
                    <a:p>
                      <a:r>
                        <a:rPr lang="en-US" sz="1600" dirty="0" smtClean="0"/>
                        <a:t>Acidophil</a:t>
                      </a:r>
                      <a:r>
                        <a:rPr lang="en-US" sz="1600" baseline="0" dirty="0" smtClean="0"/>
                        <a:t> cell hepatitis virus</a:t>
                      </a:r>
                    </a:p>
                    <a:p>
                      <a:r>
                        <a:rPr lang="en-US" sz="1600" dirty="0" smtClean="0"/>
                        <a:t>Canine herpes virus</a:t>
                      </a:r>
                    </a:p>
                    <a:p>
                      <a:r>
                        <a:rPr lang="en-US" sz="1600" dirty="0" smtClean="0"/>
                        <a:t>Gram positive</a:t>
                      </a:r>
                      <a:r>
                        <a:rPr lang="en-US" sz="1600" baseline="0" dirty="0" smtClean="0"/>
                        <a:t> septicemia</a:t>
                      </a:r>
                    </a:p>
                    <a:p>
                      <a:r>
                        <a:rPr lang="en-US" sz="1600" baseline="0" dirty="0" smtClean="0"/>
                        <a:t>Gram negative septicemia</a:t>
                      </a:r>
                    </a:p>
                    <a:p>
                      <a:r>
                        <a:rPr lang="en-US" sz="1600" baseline="0" dirty="0" smtClean="0"/>
                        <a:t>Salmonella spp.</a:t>
                      </a:r>
                    </a:p>
                    <a:p>
                      <a:r>
                        <a:rPr lang="en-US" sz="1600" baseline="0" dirty="0" smtClean="0"/>
                        <a:t>Clostridia spp.</a:t>
                      </a:r>
                      <a:endParaRPr lang="en-US" sz="1600" dirty="0" smtClean="0"/>
                    </a:p>
                    <a:p>
                      <a:r>
                        <a:rPr lang="en-US" sz="1600" dirty="0" err="1" smtClean="0"/>
                        <a:t>Bartonellosis</a:t>
                      </a:r>
                      <a:endParaRPr lang="en-US" sz="1600" dirty="0" smtClean="0"/>
                    </a:p>
                    <a:p>
                      <a:r>
                        <a:rPr lang="en-US" sz="1600" dirty="0" err="1" smtClean="0"/>
                        <a:t>Leptospirosis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Liver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abcess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Tularemia</a:t>
                      </a:r>
                    </a:p>
                    <a:p>
                      <a:r>
                        <a:rPr lang="en-US" sz="1600" baseline="0" dirty="0" err="1" smtClean="0"/>
                        <a:t>Hepatozoonosis</a:t>
                      </a:r>
                      <a:endParaRPr lang="en-US" sz="1600" baseline="0" dirty="0" smtClean="0"/>
                    </a:p>
                    <a:p>
                      <a:r>
                        <a:rPr lang="en-US" sz="1600" i="1" baseline="0" dirty="0" err="1" smtClean="0"/>
                        <a:t>Rickettsia</a:t>
                      </a:r>
                      <a:r>
                        <a:rPr lang="en-US" sz="1600" i="1" baseline="0" dirty="0" smtClean="0"/>
                        <a:t> </a:t>
                      </a:r>
                      <a:r>
                        <a:rPr lang="en-US" sz="1600" i="1" baseline="0" dirty="0" err="1" smtClean="0"/>
                        <a:t>Rickettsii</a:t>
                      </a:r>
                      <a:endParaRPr lang="en-US" sz="1600" i="1" baseline="0" dirty="0" smtClean="0"/>
                    </a:p>
                    <a:p>
                      <a:r>
                        <a:rPr lang="en-US" sz="1600" baseline="0" dirty="0" err="1" smtClean="0"/>
                        <a:t>Histoplasmosis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err="1" smtClean="0"/>
                        <a:t>Coccidiomycosis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err="1" smtClean="0"/>
                        <a:t>Blastomycosis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err="1" smtClean="0"/>
                        <a:t>Leishmaniasis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Toxoplasmosis</a:t>
                      </a:r>
                    </a:p>
                    <a:p>
                      <a:r>
                        <a:rPr lang="en-US" sz="1600" baseline="0" dirty="0" err="1" smtClean="0"/>
                        <a:t>Dirofilaria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Immitis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err="1" smtClean="0"/>
                        <a:t>Eh</a:t>
                      </a:r>
                      <a:r>
                        <a:rPr lang="en-US" sz="1600" i="1" baseline="0" dirty="0" err="1" smtClean="0"/>
                        <a:t>rlichia</a:t>
                      </a:r>
                      <a:r>
                        <a:rPr lang="en-US" sz="1600" i="1" baseline="0" dirty="0" smtClean="0"/>
                        <a:t> </a:t>
                      </a:r>
                      <a:r>
                        <a:rPr lang="en-US" sz="1600" i="1" baseline="0" dirty="0" err="1" smtClean="0"/>
                        <a:t>Canis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Feline infectious peritonitis</a:t>
                      </a:r>
                    </a:p>
                    <a:p>
                      <a:r>
                        <a:rPr lang="en-US" sz="1600" dirty="0" err="1" smtClean="0"/>
                        <a:t>Clostridiosis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liver</a:t>
                      </a:r>
                      <a:r>
                        <a:rPr lang="en-US" sz="1600" baseline="0" dirty="0" smtClean="0"/>
                        <a:t> abscess</a:t>
                      </a:r>
                    </a:p>
                    <a:p>
                      <a:r>
                        <a:rPr lang="en-US" sz="1600" baseline="0" dirty="0" err="1" smtClean="0"/>
                        <a:t>Histoplasmosis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err="1" smtClean="0"/>
                        <a:t>Cryptococcosis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Toxoplasmosis</a:t>
                      </a:r>
                    </a:p>
                    <a:p>
                      <a:r>
                        <a:rPr lang="en-US" sz="1600" baseline="0" dirty="0" smtClean="0"/>
                        <a:t>Liver Flukes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Metabolic derangements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Hypophosphatemia</a:t>
            </a:r>
            <a:endParaRPr lang="en-US" dirty="0" smtClean="0"/>
          </a:p>
          <a:p>
            <a:pPr lvl="1"/>
            <a:r>
              <a:rPr lang="en-US" dirty="0" smtClean="0"/>
              <a:t>Respiratory alkalosis: Phosphate moves into intracellular space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Ventilatory</a:t>
            </a:r>
            <a:r>
              <a:rPr lang="en-US" dirty="0" smtClean="0"/>
              <a:t> failure</a:t>
            </a:r>
          </a:p>
          <a:p>
            <a:pPr lvl="2"/>
            <a:r>
              <a:rPr lang="en-US" dirty="0" smtClean="0"/>
              <a:t>Nausea and diarrhea</a:t>
            </a:r>
          </a:p>
          <a:p>
            <a:pPr lvl="2"/>
            <a:r>
              <a:rPr lang="en-US" dirty="0" smtClean="0"/>
              <a:t>Decrease 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excretion</a:t>
            </a:r>
          </a:p>
          <a:p>
            <a:pPr lvl="2"/>
            <a:r>
              <a:rPr lang="en-US" dirty="0" smtClean="0"/>
              <a:t>Impaired myocardial function</a:t>
            </a:r>
          </a:p>
          <a:p>
            <a:pPr lvl="2"/>
            <a:r>
              <a:rPr lang="en-US" dirty="0" smtClean="0"/>
              <a:t>RBC fragility and left shift O</a:t>
            </a:r>
            <a:r>
              <a:rPr lang="en-US" baseline="-25000" dirty="0" smtClean="0"/>
              <a:t>2</a:t>
            </a:r>
            <a:r>
              <a:rPr lang="en-US" dirty="0" smtClean="0"/>
              <a:t> dissociation curve</a:t>
            </a:r>
          </a:p>
          <a:p>
            <a:pPr lvl="2"/>
            <a:r>
              <a:rPr lang="en-US" dirty="0" smtClean="0"/>
              <a:t>Decrease leukocyte activity </a:t>
            </a:r>
          </a:p>
          <a:p>
            <a:pPr lvl="2"/>
            <a:r>
              <a:rPr lang="en-US" dirty="0" smtClean="0"/>
              <a:t>Decrease platelet survival</a:t>
            </a:r>
          </a:p>
          <a:p>
            <a:pPr lvl="2"/>
            <a:r>
              <a:rPr lang="en-US" dirty="0" smtClean="0"/>
              <a:t>Worsens HE</a:t>
            </a:r>
          </a:p>
          <a:p>
            <a:pPr lvl="2"/>
            <a:r>
              <a:rPr lang="en-US" dirty="0" smtClean="0"/>
              <a:t>Insulin resistance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Metabolic derangements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Lactic acidosis</a:t>
            </a:r>
          </a:p>
          <a:p>
            <a:pPr lvl="1"/>
            <a:r>
              <a:rPr lang="en-US" dirty="0" smtClean="0"/>
              <a:t>Tissue hypoxia</a:t>
            </a:r>
          </a:p>
          <a:p>
            <a:pPr lvl="1"/>
            <a:r>
              <a:rPr lang="en-US" dirty="0" smtClean="0"/>
              <a:t>Altered tissue oxygen extraction</a:t>
            </a:r>
          </a:p>
          <a:p>
            <a:pPr lvl="1"/>
            <a:r>
              <a:rPr lang="en-US" dirty="0" smtClean="0"/>
              <a:t>Decrease liver function, unable to metabolize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Respiratory alkalosis</a:t>
            </a:r>
          </a:p>
          <a:p>
            <a:r>
              <a:rPr lang="en-US" dirty="0" smtClean="0"/>
              <a:t>Hypoventilation in final stage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Severity and duration of </a:t>
            </a:r>
            <a:r>
              <a:rPr lang="en-US" dirty="0" err="1" smtClean="0"/>
              <a:t>impairement</a:t>
            </a:r>
            <a:r>
              <a:rPr lang="en-US" dirty="0" smtClean="0"/>
              <a:t> of:</a:t>
            </a:r>
          </a:p>
          <a:p>
            <a:pPr lvl="1"/>
            <a:r>
              <a:rPr lang="en-US" dirty="0" smtClean="0"/>
              <a:t>Synthetic</a:t>
            </a:r>
          </a:p>
          <a:p>
            <a:pPr lvl="1"/>
            <a:r>
              <a:rPr lang="en-US" dirty="0" smtClean="0"/>
              <a:t>Biotransformation</a:t>
            </a:r>
          </a:p>
          <a:p>
            <a:pPr lvl="1"/>
            <a:r>
              <a:rPr lang="en-US" dirty="0" smtClean="0"/>
              <a:t>Endotoxin scavenging effects</a:t>
            </a:r>
          </a:p>
          <a:p>
            <a:pPr lvl="1"/>
            <a:r>
              <a:rPr lang="en-US" dirty="0" smtClean="0"/>
              <a:t>Systemic effects of toxins released from necrotic liver</a:t>
            </a:r>
          </a:p>
          <a:p>
            <a:pPr lvl="1"/>
            <a:r>
              <a:rPr lang="en-US" dirty="0" smtClean="0"/>
              <a:t>Extend and rate of regeneration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Anorexia</a:t>
            </a:r>
          </a:p>
          <a:p>
            <a:r>
              <a:rPr lang="en-US" dirty="0" smtClean="0"/>
              <a:t>Depression</a:t>
            </a:r>
          </a:p>
          <a:p>
            <a:r>
              <a:rPr lang="en-US" dirty="0" smtClean="0"/>
              <a:t>Vomiting</a:t>
            </a:r>
          </a:p>
          <a:p>
            <a:r>
              <a:rPr lang="en-US" dirty="0" err="1" smtClean="0"/>
              <a:t>Polydyspsia</a:t>
            </a:r>
            <a:endParaRPr lang="en-US" dirty="0" smtClean="0"/>
          </a:p>
          <a:p>
            <a:pPr lvl="1"/>
            <a:r>
              <a:rPr lang="en-US" dirty="0" smtClean="0"/>
              <a:t>Low BUN: defective renal </a:t>
            </a:r>
            <a:r>
              <a:rPr lang="en-US" dirty="0" err="1" smtClean="0"/>
              <a:t>medullary</a:t>
            </a:r>
            <a:r>
              <a:rPr lang="en-US" dirty="0" smtClean="0"/>
              <a:t> gradient</a:t>
            </a:r>
          </a:p>
          <a:p>
            <a:pPr lvl="1"/>
            <a:r>
              <a:rPr lang="en-US" dirty="0" smtClean="0"/>
              <a:t>Decrease release and/ or responsiveness of collecting duct to ADH</a:t>
            </a:r>
          </a:p>
          <a:p>
            <a:r>
              <a:rPr lang="en-US" dirty="0" err="1" smtClean="0"/>
              <a:t>Hematochezia</a:t>
            </a:r>
            <a:r>
              <a:rPr lang="en-US" dirty="0" smtClean="0"/>
              <a:t>/ </a:t>
            </a:r>
            <a:r>
              <a:rPr lang="en-US" dirty="0" err="1" smtClean="0"/>
              <a:t>melena</a:t>
            </a:r>
            <a:endParaRPr lang="en-US" dirty="0" smtClean="0"/>
          </a:p>
          <a:p>
            <a:r>
              <a:rPr lang="en-US" dirty="0" err="1" smtClean="0"/>
              <a:t>Hematemisis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Dehydration</a:t>
            </a:r>
          </a:p>
          <a:p>
            <a:r>
              <a:rPr lang="en-US" dirty="0" smtClean="0"/>
              <a:t>Shock</a:t>
            </a:r>
          </a:p>
          <a:p>
            <a:r>
              <a:rPr lang="en-US" dirty="0" smtClean="0"/>
              <a:t>Cranial abdominal pain</a:t>
            </a:r>
          </a:p>
          <a:p>
            <a:r>
              <a:rPr lang="en-US" dirty="0" err="1" smtClean="0"/>
              <a:t>Hepatomegaly</a:t>
            </a:r>
            <a:endParaRPr lang="en-US" dirty="0" smtClean="0"/>
          </a:p>
          <a:p>
            <a:r>
              <a:rPr lang="en-US" dirty="0" err="1" smtClean="0"/>
              <a:t>Icterus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pathology- CBC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 cells</a:t>
            </a:r>
          </a:p>
          <a:p>
            <a:r>
              <a:rPr lang="en-US" dirty="0" err="1" smtClean="0"/>
              <a:t>Acanthocytes</a:t>
            </a:r>
            <a:endParaRPr lang="en-US" dirty="0" smtClean="0"/>
          </a:p>
          <a:p>
            <a:r>
              <a:rPr lang="en-US" dirty="0" err="1" smtClean="0"/>
              <a:t>Anisocytosis</a:t>
            </a:r>
            <a:endParaRPr lang="en-US" dirty="0" smtClean="0"/>
          </a:p>
          <a:p>
            <a:r>
              <a:rPr lang="en-US" dirty="0" smtClean="0"/>
              <a:t>Non regenerative anemia &gt; regenerative anemia</a:t>
            </a:r>
          </a:p>
          <a:p>
            <a:r>
              <a:rPr lang="en-US" dirty="0" smtClean="0"/>
              <a:t>Thrombocytopenia</a:t>
            </a:r>
          </a:p>
          <a:p>
            <a:r>
              <a:rPr lang="en-US" dirty="0" err="1" smtClean="0"/>
              <a:t>Leukocytosis</a:t>
            </a:r>
            <a:r>
              <a:rPr lang="en-US" dirty="0" smtClean="0"/>
              <a:t> or </a:t>
            </a:r>
            <a:r>
              <a:rPr lang="en-US" dirty="0" err="1" smtClean="0"/>
              <a:t>leukopenia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pathology-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 and AST:</a:t>
            </a:r>
          </a:p>
          <a:p>
            <a:pPr lvl="1"/>
            <a:r>
              <a:rPr lang="en-US" dirty="0" smtClean="0"/>
              <a:t>Increase within hours of the insult</a:t>
            </a:r>
          </a:p>
          <a:p>
            <a:pPr lvl="1"/>
            <a:r>
              <a:rPr lang="en-US" dirty="0" smtClean="0"/>
              <a:t>Peak after 3 days</a:t>
            </a:r>
          </a:p>
          <a:p>
            <a:pPr lvl="1"/>
            <a:r>
              <a:rPr lang="en-US" dirty="0" smtClean="0"/>
              <a:t>Gradual decrease</a:t>
            </a:r>
          </a:p>
          <a:p>
            <a:r>
              <a:rPr lang="en-US" dirty="0" smtClean="0"/>
              <a:t>AST/ ALT ratio:</a:t>
            </a:r>
          </a:p>
          <a:p>
            <a:pPr lvl="1"/>
            <a:r>
              <a:rPr lang="en-US" dirty="0" smtClean="0"/>
              <a:t>If AST&gt; ALT mitochondrial damage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pathology-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ALT: acts like an acute phase protein</a:t>
            </a:r>
          </a:p>
          <a:p>
            <a:pPr lvl="1"/>
            <a:r>
              <a:rPr lang="en-US" dirty="0" smtClean="0"/>
              <a:t>Increase after day 2</a:t>
            </a:r>
          </a:p>
          <a:p>
            <a:pPr lvl="1"/>
            <a:r>
              <a:rPr lang="en-US" dirty="0" smtClean="0"/>
              <a:t>Will remain elevated until resolution of the </a:t>
            </a:r>
            <a:r>
              <a:rPr lang="en-US" dirty="0" err="1" smtClean="0"/>
              <a:t>intrahepatic</a:t>
            </a:r>
            <a:r>
              <a:rPr lang="en-US" dirty="0" smtClean="0"/>
              <a:t> </a:t>
            </a:r>
            <a:r>
              <a:rPr lang="en-US" dirty="0" err="1" smtClean="0"/>
              <a:t>cholestasis</a:t>
            </a:r>
            <a:r>
              <a:rPr lang="en-US" dirty="0" smtClean="0"/>
              <a:t>, </a:t>
            </a:r>
            <a:r>
              <a:rPr lang="en-US" dirty="0" err="1" smtClean="0"/>
              <a:t>cholangiohepatitis</a:t>
            </a:r>
            <a:r>
              <a:rPr lang="en-US" dirty="0" smtClean="0"/>
              <a:t>, and hepatic regeneration 	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GGT: elevated</a:t>
            </a:r>
          </a:p>
          <a:p>
            <a:pPr lvl="2"/>
            <a:r>
              <a:rPr lang="en-US" dirty="0" smtClean="0"/>
              <a:t>Cats: early detection of </a:t>
            </a:r>
            <a:r>
              <a:rPr lang="en-US" dirty="0" err="1" smtClean="0"/>
              <a:t>parynchemal</a:t>
            </a:r>
            <a:r>
              <a:rPr lang="en-US" dirty="0" smtClean="0"/>
              <a:t> inflammation and </a:t>
            </a:r>
            <a:r>
              <a:rPr lang="en-US" dirty="0" err="1" smtClean="0"/>
              <a:t>cholestasis</a:t>
            </a:r>
            <a:endParaRPr lang="en-US" dirty="0" smtClean="0"/>
          </a:p>
          <a:p>
            <a:pPr lvl="2"/>
            <a:r>
              <a:rPr lang="en-US" dirty="0" smtClean="0"/>
              <a:t>ALP&gt; GGT hepatic </a:t>
            </a:r>
            <a:r>
              <a:rPr lang="en-US" dirty="0" err="1" smtClean="0"/>
              <a:t>lipidosis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pathology-Chemistry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Bilirubin</a:t>
            </a:r>
            <a:endParaRPr lang="en-US" dirty="0" smtClean="0"/>
          </a:p>
          <a:p>
            <a:pPr lvl="1"/>
            <a:r>
              <a:rPr lang="en-US" dirty="0" smtClean="0"/>
              <a:t>Increase early in disease when hepatic necrosis around portal triad</a:t>
            </a:r>
          </a:p>
          <a:p>
            <a:pPr lvl="1"/>
            <a:r>
              <a:rPr lang="en-US" dirty="0" smtClean="0"/>
              <a:t>Late in disease when hepatic necrosis </a:t>
            </a:r>
            <a:r>
              <a:rPr lang="en-US" dirty="0" err="1" smtClean="0"/>
              <a:t>periacinar</a:t>
            </a:r>
            <a:endParaRPr lang="en-US" dirty="0" smtClean="0"/>
          </a:p>
          <a:p>
            <a:pPr lvl="1"/>
            <a:r>
              <a:rPr lang="en-US" dirty="0" smtClean="0"/>
              <a:t>Remains elevated until return of sinusoidal blood flow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pathology- dogs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65" y="1666526"/>
            <a:ext cx="7325289" cy="484414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Etiology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Dogs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Drugs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Acetaminophen</a:t>
                      </a:r>
                    </a:p>
                    <a:p>
                      <a:r>
                        <a:rPr lang="en-US" dirty="0" smtClean="0"/>
                        <a:t>Aspirin</a:t>
                      </a:r>
                    </a:p>
                    <a:p>
                      <a:r>
                        <a:rPr lang="en-US" dirty="0" smtClean="0"/>
                        <a:t>Phenobarbital</a:t>
                      </a:r>
                    </a:p>
                    <a:p>
                      <a:r>
                        <a:rPr lang="en-US" dirty="0" err="1" smtClean="0"/>
                        <a:t>Phenytoin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Carprofen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Tetracycline</a:t>
                      </a:r>
                    </a:p>
                    <a:p>
                      <a:r>
                        <a:rPr lang="en-US" dirty="0" err="1" smtClean="0"/>
                        <a:t>Macrolides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Trimethoprim</a:t>
                      </a:r>
                      <a:r>
                        <a:rPr lang="en-US" dirty="0" smtClean="0"/>
                        <a:t>-sulfa</a:t>
                      </a:r>
                    </a:p>
                    <a:p>
                      <a:r>
                        <a:rPr lang="en-US" dirty="0" err="1" smtClean="0"/>
                        <a:t>Griseofulvin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thiacetarsamide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Ketoconazole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Itraconazole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Halothane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acetaminophen</a:t>
                      </a:r>
                    </a:p>
                    <a:p>
                      <a:r>
                        <a:rPr lang="en-US" dirty="0" smtClean="0"/>
                        <a:t>Aspirin</a:t>
                      </a:r>
                    </a:p>
                    <a:p>
                      <a:r>
                        <a:rPr lang="en-US" dirty="0" smtClean="0"/>
                        <a:t>diazepam</a:t>
                      </a:r>
                    </a:p>
                    <a:p>
                      <a:r>
                        <a:rPr lang="en-US" dirty="0" smtClean="0"/>
                        <a:t>halothane</a:t>
                      </a:r>
                    </a:p>
                    <a:p>
                      <a:r>
                        <a:rPr lang="en-US" dirty="0" err="1" smtClean="0"/>
                        <a:t>griseofulvin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ketoconazole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itraconazole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methimazole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methotrexate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Phenobarbital</a:t>
                      </a:r>
                    </a:p>
                    <a:p>
                      <a:r>
                        <a:rPr lang="en-US" dirty="0" err="1" smtClean="0"/>
                        <a:t>phenytoin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pathology-cats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29" y="1882808"/>
            <a:ext cx="7195969" cy="4638723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Albumin</a:t>
            </a:r>
          </a:p>
          <a:p>
            <a:pPr lvl="1"/>
            <a:r>
              <a:rPr lang="en-US" dirty="0" smtClean="0"/>
              <a:t>70 % loss of functional hepatic tissue</a:t>
            </a:r>
          </a:p>
          <a:p>
            <a:pPr lvl="1"/>
            <a:r>
              <a:rPr lang="en-US" dirty="0" smtClean="0"/>
              <a:t>Negative acute phase protein</a:t>
            </a:r>
          </a:p>
          <a:p>
            <a:pPr lvl="1"/>
            <a:r>
              <a:rPr lang="en-US" dirty="0" smtClean="0"/>
              <a:t>25% of the protein produced by the liver</a:t>
            </a:r>
          </a:p>
          <a:p>
            <a:r>
              <a:rPr lang="en-US" dirty="0" smtClean="0"/>
              <a:t>Glucose</a:t>
            </a:r>
          </a:p>
          <a:p>
            <a:pPr lvl="1"/>
            <a:r>
              <a:rPr lang="en-US" dirty="0" smtClean="0"/>
              <a:t>75% loss of functional hepatic tissue</a:t>
            </a:r>
          </a:p>
          <a:p>
            <a:pPr lvl="1"/>
            <a:r>
              <a:rPr lang="en-US" dirty="0" smtClean="0"/>
              <a:t>Depletion of the glycogen stores </a:t>
            </a:r>
          </a:p>
          <a:p>
            <a:pPr lvl="1"/>
            <a:r>
              <a:rPr lang="en-US" dirty="0" smtClean="0"/>
              <a:t>Impaired </a:t>
            </a:r>
            <a:r>
              <a:rPr lang="en-US" dirty="0" err="1" smtClean="0"/>
              <a:t>gluconeogenesis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Cholesterol	</a:t>
            </a:r>
            <a:endParaRPr lang="en-US" dirty="0" smtClean="0"/>
          </a:p>
          <a:p>
            <a:pPr lvl="1"/>
            <a:r>
              <a:rPr lang="en-US" dirty="0" smtClean="0"/>
              <a:t>U</a:t>
            </a:r>
            <a:r>
              <a:rPr lang="en-US" dirty="0" smtClean="0"/>
              <a:t>p </a:t>
            </a:r>
            <a:r>
              <a:rPr lang="en-US" dirty="0" smtClean="0"/>
              <a:t>to 50% </a:t>
            </a:r>
            <a:r>
              <a:rPr lang="en-US" dirty="0" err="1" smtClean="0"/>
              <a:t>synthetized</a:t>
            </a:r>
            <a:r>
              <a:rPr lang="en-US" dirty="0" smtClean="0"/>
              <a:t> in the liver</a:t>
            </a:r>
          </a:p>
          <a:p>
            <a:pPr lvl="1"/>
            <a:r>
              <a:rPr lang="en-US" dirty="0" smtClean="0"/>
              <a:t>If altered cholesterol elimination could be normal or elevated despite decrease synthesis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BUN</a:t>
            </a:r>
          </a:p>
          <a:p>
            <a:pPr lvl="1"/>
            <a:r>
              <a:rPr lang="en-US" dirty="0" smtClean="0"/>
              <a:t>Produced from NH</a:t>
            </a:r>
            <a:r>
              <a:rPr lang="en-US" baseline="-25000" dirty="0" smtClean="0"/>
              <a:t>3</a:t>
            </a:r>
            <a:r>
              <a:rPr lang="en-US" dirty="0" smtClean="0"/>
              <a:t> Urea cycle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Functional testing</a:t>
            </a:r>
          </a:p>
          <a:p>
            <a:pPr lvl="1"/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r>
              <a:rPr lang="en-US" dirty="0" smtClean="0"/>
              <a:t> tolerance test: more specific</a:t>
            </a:r>
          </a:p>
          <a:p>
            <a:pPr lvl="1"/>
            <a:r>
              <a:rPr lang="en-US" dirty="0" smtClean="0"/>
              <a:t>Bile </a:t>
            </a:r>
            <a:r>
              <a:rPr lang="en-US" dirty="0" smtClean="0"/>
              <a:t>acids</a:t>
            </a:r>
            <a:r>
              <a:rPr lang="en-US" dirty="0" smtClean="0"/>
              <a:t>: not feasible </a:t>
            </a:r>
            <a:r>
              <a:rPr lang="en-US" dirty="0" err="1" smtClean="0"/>
              <a:t>icterus</a:t>
            </a:r>
            <a:endParaRPr lang="en-US" dirty="0" smtClean="0"/>
          </a:p>
          <a:p>
            <a:pPr lvl="1"/>
            <a:r>
              <a:rPr lang="en-US" dirty="0" smtClean="0"/>
              <a:t>BSP and ICG: Anion indicator dyes: earliest indication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pathology- Coagulation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Prolongation of PT and PTT</a:t>
            </a:r>
          </a:p>
          <a:p>
            <a:r>
              <a:rPr lang="en-US" dirty="0" smtClean="0"/>
              <a:t>Decrease in fibrinogen</a:t>
            </a:r>
          </a:p>
          <a:p>
            <a:r>
              <a:rPr lang="en-US" dirty="0" smtClean="0"/>
              <a:t>Decrease in factor V and factor VII</a:t>
            </a:r>
          </a:p>
          <a:p>
            <a:r>
              <a:rPr lang="en-US" dirty="0" smtClean="0"/>
              <a:t>Decrease in </a:t>
            </a:r>
            <a:r>
              <a:rPr lang="en-US" dirty="0" err="1" smtClean="0"/>
              <a:t>Plasminogen</a:t>
            </a:r>
            <a:endParaRPr lang="en-US" dirty="0" smtClean="0"/>
          </a:p>
          <a:p>
            <a:r>
              <a:rPr lang="en-US" dirty="0" smtClean="0"/>
              <a:t>Decrease in Protein C? </a:t>
            </a:r>
          </a:p>
          <a:p>
            <a:endParaRPr lang="en-US" dirty="0" smtClean="0"/>
          </a:p>
          <a:p>
            <a:r>
              <a:rPr lang="en-US" dirty="0" smtClean="0"/>
              <a:t>Platelets have adhesion and aggregation deficiencies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Coagulation - humans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Degree of prolongation of PT : relates to severity of liver damage</a:t>
            </a:r>
          </a:p>
          <a:p>
            <a:r>
              <a:rPr lang="en-US" dirty="0" smtClean="0"/>
              <a:t>Factor 7: 	</a:t>
            </a:r>
          </a:p>
          <a:p>
            <a:pPr lvl="1"/>
            <a:r>
              <a:rPr lang="en-US" dirty="0" err="1" smtClean="0"/>
              <a:t>Vit</a:t>
            </a:r>
            <a:r>
              <a:rPr lang="en-US" dirty="0" smtClean="0"/>
              <a:t> K dependant </a:t>
            </a:r>
          </a:p>
          <a:p>
            <a:pPr lvl="1"/>
            <a:r>
              <a:rPr lang="en-US" dirty="0" smtClean="0"/>
              <a:t>Shortest ½ life</a:t>
            </a:r>
          </a:p>
          <a:p>
            <a:pPr lvl="1"/>
            <a:r>
              <a:rPr lang="en-US" dirty="0" smtClean="0"/>
              <a:t>Failure to improve 25% after IV </a:t>
            </a:r>
            <a:r>
              <a:rPr lang="en-US" dirty="0" err="1" smtClean="0"/>
              <a:t>vit</a:t>
            </a:r>
            <a:r>
              <a:rPr lang="en-US" dirty="0" smtClean="0"/>
              <a:t> K: little hepatic reserve</a:t>
            </a:r>
          </a:p>
          <a:p>
            <a:r>
              <a:rPr lang="en-US" dirty="0" smtClean="0"/>
              <a:t>Factor 5: </a:t>
            </a:r>
          </a:p>
          <a:p>
            <a:pPr lvl="1"/>
            <a:r>
              <a:rPr lang="en-US" dirty="0" smtClean="0"/>
              <a:t>Non </a:t>
            </a:r>
            <a:r>
              <a:rPr lang="en-US" dirty="0" err="1" smtClean="0"/>
              <a:t>vit</a:t>
            </a:r>
            <a:r>
              <a:rPr lang="en-US" dirty="0" smtClean="0"/>
              <a:t> K</a:t>
            </a:r>
          </a:p>
          <a:p>
            <a:pPr lvl="1"/>
            <a:r>
              <a:rPr lang="en-US" dirty="0" smtClean="0"/>
              <a:t>Shortest ½ </a:t>
            </a:r>
            <a:r>
              <a:rPr lang="en-US" dirty="0" smtClean="0"/>
              <a:t>life?</a:t>
            </a:r>
          </a:p>
          <a:p>
            <a:pPr lvl="1"/>
            <a:r>
              <a:rPr lang="en-US" dirty="0" smtClean="0"/>
              <a:t>Most sensitive index for impaired synthesis</a:t>
            </a:r>
          </a:p>
          <a:p>
            <a:r>
              <a:rPr lang="en-US" dirty="0" smtClean="0"/>
              <a:t>Factor 8/5 ratio &gt; 30 poor prognosis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Poor correlation w histology</a:t>
            </a:r>
          </a:p>
          <a:p>
            <a:r>
              <a:rPr lang="en-US" dirty="0" smtClean="0"/>
              <a:t>Will diagnosis infiltrative disease</a:t>
            </a:r>
          </a:p>
          <a:p>
            <a:r>
              <a:rPr lang="en-US" dirty="0" smtClean="0"/>
              <a:t>Histology needed for firm diagnosis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Ultrasound guided –poor correlation w </a:t>
            </a:r>
            <a:r>
              <a:rPr lang="en-US" dirty="0" err="1" smtClean="0"/>
              <a:t>sx</a:t>
            </a:r>
            <a:r>
              <a:rPr lang="en-US" dirty="0" smtClean="0"/>
              <a:t> biopsy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Key hole</a:t>
            </a:r>
          </a:p>
          <a:p>
            <a:r>
              <a:rPr lang="en-US" dirty="0" smtClean="0"/>
              <a:t>Laparoscopy</a:t>
            </a:r>
          </a:p>
          <a:p>
            <a:r>
              <a:rPr lang="en-US" dirty="0" err="1" smtClean="0"/>
              <a:t>Laparotomy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Transjugular</a:t>
            </a:r>
            <a:r>
              <a:rPr lang="en-US" dirty="0" smtClean="0"/>
              <a:t> –humans</a:t>
            </a:r>
          </a:p>
          <a:p>
            <a:endParaRPr lang="en-US" dirty="0" smtClean="0"/>
          </a:p>
          <a:p>
            <a:r>
              <a:rPr lang="en-US" dirty="0" smtClean="0"/>
              <a:t>Risk of bleeding</a:t>
            </a:r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Histology</a:t>
            </a:r>
            <a:endParaRPr lang="en-US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0571" y="2230655"/>
            <a:ext cx="6336230" cy="422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350571" y="1666526"/>
            <a:ext cx="293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Portal triad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13714" y="1851192"/>
            <a:ext cx="2086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Hepatic vein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rot="5400000">
            <a:off x="5886370" y="2031011"/>
            <a:ext cx="1281047" cy="166007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4503507" y="2353580"/>
            <a:ext cx="2976348" cy="273049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3160029" y="2488739"/>
            <a:ext cx="1724487" cy="120831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2431258" y="3175114"/>
            <a:ext cx="2256741" cy="28302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Histology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0571" y="2230655"/>
            <a:ext cx="6336230" cy="422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reeform 3"/>
          <p:cNvSpPr/>
          <p:nvPr/>
        </p:nvSpPr>
        <p:spPr>
          <a:xfrm>
            <a:off x="4191000" y="3556000"/>
            <a:ext cx="1144444" cy="1097275"/>
          </a:xfrm>
          <a:custGeom>
            <a:avLst/>
            <a:gdLst>
              <a:gd name="connsiteX0" fmla="*/ 145143 w 1144444"/>
              <a:gd name="connsiteY0" fmla="*/ 453571 h 1097275"/>
              <a:gd name="connsiteX1" fmla="*/ 254000 w 1144444"/>
              <a:gd name="connsiteY1" fmla="*/ 381000 h 1097275"/>
              <a:gd name="connsiteX2" fmla="*/ 435429 w 1144444"/>
              <a:gd name="connsiteY2" fmla="*/ 326571 h 1097275"/>
              <a:gd name="connsiteX3" fmla="*/ 489857 w 1144444"/>
              <a:gd name="connsiteY3" fmla="*/ 308429 h 1097275"/>
              <a:gd name="connsiteX4" fmla="*/ 580571 w 1144444"/>
              <a:gd name="connsiteY4" fmla="*/ 290286 h 1097275"/>
              <a:gd name="connsiteX5" fmla="*/ 907143 w 1144444"/>
              <a:gd name="connsiteY5" fmla="*/ 362857 h 1097275"/>
              <a:gd name="connsiteX6" fmla="*/ 925286 w 1144444"/>
              <a:gd name="connsiteY6" fmla="*/ 435429 h 1097275"/>
              <a:gd name="connsiteX7" fmla="*/ 907143 w 1144444"/>
              <a:gd name="connsiteY7" fmla="*/ 707571 h 1097275"/>
              <a:gd name="connsiteX8" fmla="*/ 852714 w 1144444"/>
              <a:gd name="connsiteY8" fmla="*/ 743857 h 1097275"/>
              <a:gd name="connsiteX9" fmla="*/ 743857 w 1144444"/>
              <a:gd name="connsiteY9" fmla="*/ 780143 h 1097275"/>
              <a:gd name="connsiteX10" fmla="*/ 689429 w 1144444"/>
              <a:gd name="connsiteY10" fmla="*/ 798286 h 1097275"/>
              <a:gd name="connsiteX11" fmla="*/ 635000 w 1144444"/>
              <a:gd name="connsiteY11" fmla="*/ 816429 h 1097275"/>
              <a:gd name="connsiteX12" fmla="*/ 471714 w 1144444"/>
              <a:gd name="connsiteY12" fmla="*/ 889000 h 1097275"/>
              <a:gd name="connsiteX13" fmla="*/ 417286 w 1144444"/>
              <a:gd name="connsiteY13" fmla="*/ 907143 h 1097275"/>
              <a:gd name="connsiteX14" fmla="*/ 272143 w 1144444"/>
              <a:gd name="connsiteY14" fmla="*/ 889000 h 1097275"/>
              <a:gd name="connsiteX15" fmla="*/ 217714 w 1144444"/>
              <a:gd name="connsiteY15" fmla="*/ 834571 h 1097275"/>
              <a:gd name="connsiteX16" fmla="*/ 181429 w 1144444"/>
              <a:gd name="connsiteY16" fmla="*/ 399143 h 1097275"/>
              <a:gd name="connsiteX17" fmla="*/ 36286 w 1144444"/>
              <a:gd name="connsiteY17" fmla="*/ 254000 h 1097275"/>
              <a:gd name="connsiteX18" fmla="*/ 181429 w 1144444"/>
              <a:gd name="connsiteY18" fmla="*/ 199571 h 1097275"/>
              <a:gd name="connsiteX19" fmla="*/ 326571 w 1144444"/>
              <a:gd name="connsiteY19" fmla="*/ 127000 h 1097275"/>
              <a:gd name="connsiteX20" fmla="*/ 381000 w 1144444"/>
              <a:gd name="connsiteY20" fmla="*/ 108857 h 1097275"/>
              <a:gd name="connsiteX21" fmla="*/ 435429 w 1144444"/>
              <a:gd name="connsiteY21" fmla="*/ 72571 h 1097275"/>
              <a:gd name="connsiteX22" fmla="*/ 544286 w 1144444"/>
              <a:gd name="connsiteY22" fmla="*/ 36286 h 1097275"/>
              <a:gd name="connsiteX23" fmla="*/ 598714 w 1144444"/>
              <a:gd name="connsiteY23" fmla="*/ 0 h 1097275"/>
              <a:gd name="connsiteX24" fmla="*/ 870857 w 1144444"/>
              <a:gd name="connsiteY24" fmla="*/ 72571 h 1097275"/>
              <a:gd name="connsiteX25" fmla="*/ 961571 w 1144444"/>
              <a:gd name="connsiteY25" fmla="*/ 254000 h 1097275"/>
              <a:gd name="connsiteX26" fmla="*/ 961571 w 1144444"/>
              <a:gd name="connsiteY26" fmla="*/ 254000 h 1097275"/>
              <a:gd name="connsiteX27" fmla="*/ 997857 w 1144444"/>
              <a:gd name="connsiteY27" fmla="*/ 308429 h 1097275"/>
              <a:gd name="connsiteX28" fmla="*/ 1016000 w 1144444"/>
              <a:gd name="connsiteY28" fmla="*/ 362857 h 1097275"/>
              <a:gd name="connsiteX29" fmla="*/ 1052286 w 1144444"/>
              <a:gd name="connsiteY29" fmla="*/ 417286 h 1097275"/>
              <a:gd name="connsiteX30" fmla="*/ 1070429 w 1144444"/>
              <a:gd name="connsiteY30" fmla="*/ 471714 h 1097275"/>
              <a:gd name="connsiteX31" fmla="*/ 1124857 w 1144444"/>
              <a:gd name="connsiteY31" fmla="*/ 508000 h 1097275"/>
              <a:gd name="connsiteX32" fmla="*/ 1034143 w 1144444"/>
              <a:gd name="connsiteY32" fmla="*/ 780143 h 1097275"/>
              <a:gd name="connsiteX33" fmla="*/ 997857 w 1144444"/>
              <a:gd name="connsiteY33" fmla="*/ 852714 h 1097275"/>
              <a:gd name="connsiteX34" fmla="*/ 943429 w 1144444"/>
              <a:gd name="connsiteY34" fmla="*/ 870857 h 1097275"/>
              <a:gd name="connsiteX35" fmla="*/ 780143 w 1144444"/>
              <a:gd name="connsiteY35" fmla="*/ 943429 h 1097275"/>
              <a:gd name="connsiteX36" fmla="*/ 671286 w 1144444"/>
              <a:gd name="connsiteY36" fmla="*/ 979714 h 1097275"/>
              <a:gd name="connsiteX37" fmla="*/ 616857 w 1144444"/>
              <a:gd name="connsiteY37" fmla="*/ 1016000 h 1097275"/>
              <a:gd name="connsiteX38" fmla="*/ 508000 w 1144444"/>
              <a:gd name="connsiteY38" fmla="*/ 1052286 h 1097275"/>
              <a:gd name="connsiteX39" fmla="*/ 453571 w 1144444"/>
              <a:gd name="connsiteY39" fmla="*/ 1070429 h 1097275"/>
              <a:gd name="connsiteX40" fmla="*/ 163286 w 1144444"/>
              <a:gd name="connsiteY40" fmla="*/ 1052286 h 1097275"/>
              <a:gd name="connsiteX41" fmla="*/ 108857 w 1144444"/>
              <a:gd name="connsiteY41" fmla="*/ 1034143 h 1097275"/>
              <a:gd name="connsiteX42" fmla="*/ 90714 w 1144444"/>
              <a:gd name="connsiteY42" fmla="*/ 979714 h 1097275"/>
              <a:gd name="connsiteX43" fmla="*/ 18143 w 1144444"/>
              <a:gd name="connsiteY43" fmla="*/ 816429 h 1097275"/>
              <a:gd name="connsiteX44" fmla="*/ 0 w 1144444"/>
              <a:gd name="connsiteY44" fmla="*/ 762000 h 1097275"/>
              <a:gd name="connsiteX45" fmla="*/ 18143 w 1144444"/>
              <a:gd name="connsiteY45" fmla="*/ 308429 h 1097275"/>
              <a:gd name="connsiteX46" fmla="*/ 54429 w 1144444"/>
              <a:gd name="connsiteY46" fmla="*/ 199571 h 1097275"/>
              <a:gd name="connsiteX47" fmla="*/ 127000 w 1144444"/>
              <a:gd name="connsiteY47" fmla="*/ 217714 h 1097275"/>
              <a:gd name="connsiteX48" fmla="*/ 127000 w 1144444"/>
              <a:gd name="connsiteY48" fmla="*/ 217714 h 1097275"/>
              <a:gd name="connsiteX49" fmla="*/ 18143 w 1144444"/>
              <a:gd name="connsiteY49" fmla="*/ 217714 h 1097275"/>
              <a:gd name="connsiteX50" fmla="*/ 199571 w 1144444"/>
              <a:gd name="connsiteY50" fmla="*/ 326571 h 1097275"/>
              <a:gd name="connsiteX51" fmla="*/ 199571 w 1144444"/>
              <a:gd name="connsiteY51" fmla="*/ 326571 h 109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44444" h="1097275">
                <a:moveTo>
                  <a:pt x="145143" y="453571"/>
                </a:moveTo>
                <a:cubicBezTo>
                  <a:pt x="181429" y="429381"/>
                  <a:pt x="211692" y="391577"/>
                  <a:pt x="254000" y="381000"/>
                </a:cubicBezTo>
                <a:cubicBezTo>
                  <a:pt x="363682" y="353579"/>
                  <a:pt x="302909" y="370744"/>
                  <a:pt x="435429" y="326571"/>
                </a:cubicBezTo>
                <a:cubicBezTo>
                  <a:pt x="453572" y="320524"/>
                  <a:pt x="471104" y="312180"/>
                  <a:pt x="489857" y="308429"/>
                </a:cubicBezTo>
                <a:lnTo>
                  <a:pt x="580571" y="290286"/>
                </a:lnTo>
                <a:cubicBezTo>
                  <a:pt x="690890" y="297641"/>
                  <a:pt x="841321" y="247669"/>
                  <a:pt x="907143" y="362857"/>
                </a:cubicBezTo>
                <a:cubicBezTo>
                  <a:pt x="919514" y="384507"/>
                  <a:pt x="919238" y="411238"/>
                  <a:pt x="925286" y="435429"/>
                </a:cubicBezTo>
                <a:cubicBezTo>
                  <a:pt x="919238" y="526143"/>
                  <a:pt x="927966" y="619072"/>
                  <a:pt x="907143" y="707571"/>
                </a:cubicBezTo>
                <a:cubicBezTo>
                  <a:pt x="902149" y="728797"/>
                  <a:pt x="872640" y="735001"/>
                  <a:pt x="852714" y="743857"/>
                </a:cubicBezTo>
                <a:cubicBezTo>
                  <a:pt x="817762" y="759391"/>
                  <a:pt x="780143" y="768048"/>
                  <a:pt x="743857" y="780143"/>
                </a:cubicBezTo>
                <a:lnTo>
                  <a:pt x="689429" y="798286"/>
                </a:lnTo>
                <a:cubicBezTo>
                  <a:pt x="671286" y="804334"/>
                  <a:pt x="650913" y="805821"/>
                  <a:pt x="635000" y="816429"/>
                </a:cubicBezTo>
                <a:cubicBezTo>
                  <a:pt x="548746" y="873930"/>
                  <a:pt x="601257" y="845818"/>
                  <a:pt x="471714" y="889000"/>
                </a:cubicBezTo>
                <a:lnTo>
                  <a:pt x="417286" y="907143"/>
                </a:lnTo>
                <a:cubicBezTo>
                  <a:pt x="368905" y="901095"/>
                  <a:pt x="317965" y="905663"/>
                  <a:pt x="272143" y="889000"/>
                </a:cubicBezTo>
                <a:cubicBezTo>
                  <a:pt x="248030" y="880231"/>
                  <a:pt x="232627" y="855450"/>
                  <a:pt x="217714" y="834571"/>
                </a:cubicBezTo>
                <a:cubicBezTo>
                  <a:pt x="127338" y="708044"/>
                  <a:pt x="181429" y="546530"/>
                  <a:pt x="181429" y="399143"/>
                </a:cubicBezTo>
                <a:cubicBezTo>
                  <a:pt x="133048" y="350762"/>
                  <a:pt x="61697" y="317527"/>
                  <a:pt x="36286" y="254000"/>
                </a:cubicBezTo>
                <a:cubicBezTo>
                  <a:pt x="27451" y="231912"/>
                  <a:pt x="178235" y="200902"/>
                  <a:pt x="181429" y="199571"/>
                </a:cubicBezTo>
                <a:cubicBezTo>
                  <a:pt x="231359" y="178767"/>
                  <a:pt x="275256" y="144105"/>
                  <a:pt x="326571" y="127000"/>
                </a:cubicBezTo>
                <a:cubicBezTo>
                  <a:pt x="344714" y="120952"/>
                  <a:pt x="363895" y="117410"/>
                  <a:pt x="381000" y="108857"/>
                </a:cubicBezTo>
                <a:cubicBezTo>
                  <a:pt x="400503" y="99105"/>
                  <a:pt x="415503" y="81427"/>
                  <a:pt x="435429" y="72571"/>
                </a:cubicBezTo>
                <a:cubicBezTo>
                  <a:pt x="470381" y="57037"/>
                  <a:pt x="544286" y="36286"/>
                  <a:pt x="544286" y="36286"/>
                </a:cubicBezTo>
                <a:cubicBezTo>
                  <a:pt x="562429" y="24191"/>
                  <a:pt x="576909" y="0"/>
                  <a:pt x="598714" y="0"/>
                </a:cubicBezTo>
                <a:cubicBezTo>
                  <a:pt x="705394" y="0"/>
                  <a:pt x="779215" y="35915"/>
                  <a:pt x="870857" y="72571"/>
                </a:cubicBezTo>
                <a:cubicBezTo>
                  <a:pt x="948235" y="175742"/>
                  <a:pt x="915724" y="116456"/>
                  <a:pt x="961571" y="254000"/>
                </a:cubicBezTo>
                <a:lnTo>
                  <a:pt x="961571" y="254000"/>
                </a:lnTo>
                <a:cubicBezTo>
                  <a:pt x="973666" y="272143"/>
                  <a:pt x="988105" y="288926"/>
                  <a:pt x="997857" y="308429"/>
                </a:cubicBezTo>
                <a:cubicBezTo>
                  <a:pt x="1006410" y="325534"/>
                  <a:pt x="1007447" y="345752"/>
                  <a:pt x="1016000" y="362857"/>
                </a:cubicBezTo>
                <a:cubicBezTo>
                  <a:pt x="1025752" y="382360"/>
                  <a:pt x="1042534" y="397783"/>
                  <a:pt x="1052286" y="417286"/>
                </a:cubicBezTo>
                <a:cubicBezTo>
                  <a:pt x="1060839" y="434391"/>
                  <a:pt x="1058482" y="456781"/>
                  <a:pt x="1070429" y="471714"/>
                </a:cubicBezTo>
                <a:cubicBezTo>
                  <a:pt x="1084050" y="488741"/>
                  <a:pt x="1106714" y="495905"/>
                  <a:pt x="1124857" y="508000"/>
                </a:cubicBezTo>
                <a:cubicBezTo>
                  <a:pt x="1092664" y="797731"/>
                  <a:pt x="1144444" y="559544"/>
                  <a:pt x="1034143" y="780143"/>
                </a:cubicBezTo>
                <a:cubicBezTo>
                  <a:pt x="1022048" y="804333"/>
                  <a:pt x="1016981" y="833590"/>
                  <a:pt x="997857" y="852714"/>
                </a:cubicBezTo>
                <a:cubicBezTo>
                  <a:pt x="984334" y="866237"/>
                  <a:pt x="960534" y="862304"/>
                  <a:pt x="943429" y="870857"/>
                </a:cubicBezTo>
                <a:cubicBezTo>
                  <a:pt x="770932" y="957106"/>
                  <a:pt x="1060966" y="849822"/>
                  <a:pt x="780143" y="943429"/>
                </a:cubicBezTo>
                <a:cubicBezTo>
                  <a:pt x="780138" y="943431"/>
                  <a:pt x="671291" y="979710"/>
                  <a:pt x="671286" y="979714"/>
                </a:cubicBezTo>
                <a:cubicBezTo>
                  <a:pt x="653143" y="991809"/>
                  <a:pt x="636783" y="1007144"/>
                  <a:pt x="616857" y="1016000"/>
                </a:cubicBezTo>
                <a:cubicBezTo>
                  <a:pt x="581905" y="1031534"/>
                  <a:pt x="544286" y="1040191"/>
                  <a:pt x="508000" y="1052286"/>
                </a:cubicBezTo>
                <a:lnTo>
                  <a:pt x="453571" y="1070429"/>
                </a:lnTo>
                <a:cubicBezTo>
                  <a:pt x="356809" y="1064381"/>
                  <a:pt x="259704" y="1062435"/>
                  <a:pt x="163286" y="1052286"/>
                </a:cubicBezTo>
                <a:cubicBezTo>
                  <a:pt x="144267" y="1050284"/>
                  <a:pt x="122380" y="1047666"/>
                  <a:pt x="108857" y="1034143"/>
                </a:cubicBezTo>
                <a:cubicBezTo>
                  <a:pt x="95334" y="1020620"/>
                  <a:pt x="99267" y="996819"/>
                  <a:pt x="90714" y="979714"/>
                </a:cubicBezTo>
                <a:cubicBezTo>
                  <a:pt x="4461" y="807206"/>
                  <a:pt x="111759" y="1097275"/>
                  <a:pt x="18143" y="816429"/>
                </a:cubicBezTo>
                <a:lnTo>
                  <a:pt x="0" y="762000"/>
                </a:lnTo>
                <a:cubicBezTo>
                  <a:pt x="6048" y="610810"/>
                  <a:pt x="3568" y="459037"/>
                  <a:pt x="18143" y="308429"/>
                </a:cubicBezTo>
                <a:cubicBezTo>
                  <a:pt x="21827" y="270358"/>
                  <a:pt x="54429" y="199571"/>
                  <a:pt x="54429" y="199571"/>
                </a:cubicBezTo>
                <a:cubicBezTo>
                  <a:pt x="114594" y="219626"/>
                  <a:pt x="89733" y="217714"/>
                  <a:pt x="127000" y="217714"/>
                </a:cubicBezTo>
                <a:lnTo>
                  <a:pt x="127000" y="217714"/>
                </a:lnTo>
                <a:lnTo>
                  <a:pt x="18143" y="217714"/>
                </a:lnTo>
                <a:lnTo>
                  <a:pt x="199571" y="326571"/>
                </a:lnTo>
                <a:lnTo>
                  <a:pt x="199571" y="326571"/>
                </a:lnTo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093686" y="2458725"/>
            <a:ext cx="1144444" cy="1097275"/>
          </a:xfrm>
          <a:custGeom>
            <a:avLst/>
            <a:gdLst>
              <a:gd name="connsiteX0" fmla="*/ 145143 w 1144444"/>
              <a:gd name="connsiteY0" fmla="*/ 453571 h 1097275"/>
              <a:gd name="connsiteX1" fmla="*/ 254000 w 1144444"/>
              <a:gd name="connsiteY1" fmla="*/ 381000 h 1097275"/>
              <a:gd name="connsiteX2" fmla="*/ 435429 w 1144444"/>
              <a:gd name="connsiteY2" fmla="*/ 326571 h 1097275"/>
              <a:gd name="connsiteX3" fmla="*/ 489857 w 1144444"/>
              <a:gd name="connsiteY3" fmla="*/ 308429 h 1097275"/>
              <a:gd name="connsiteX4" fmla="*/ 580571 w 1144444"/>
              <a:gd name="connsiteY4" fmla="*/ 290286 h 1097275"/>
              <a:gd name="connsiteX5" fmla="*/ 907143 w 1144444"/>
              <a:gd name="connsiteY5" fmla="*/ 362857 h 1097275"/>
              <a:gd name="connsiteX6" fmla="*/ 925286 w 1144444"/>
              <a:gd name="connsiteY6" fmla="*/ 435429 h 1097275"/>
              <a:gd name="connsiteX7" fmla="*/ 907143 w 1144444"/>
              <a:gd name="connsiteY7" fmla="*/ 707571 h 1097275"/>
              <a:gd name="connsiteX8" fmla="*/ 852714 w 1144444"/>
              <a:gd name="connsiteY8" fmla="*/ 743857 h 1097275"/>
              <a:gd name="connsiteX9" fmla="*/ 743857 w 1144444"/>
              <a:gd name="connsiteY9" fmla="*/ 780143 h 1097275"/>
              <a:gd name="connsiteX10" fmla="*/ 689429 w 1144444"/>
              <a:gd name="connsiteY10" fmla="*/ 798286 h 1097275"/>
              <a:gd name="connsiteX11" fmla="*/ 635000 w 1144444"/>
              <a:gd name="connsiteY11" fmla="*/ 816429 h 1097275"/>
              <a:gd name="connsiteX12" fmla="*/ 471714 w 1144444"/>
              <a:gd name="connsiteY12" fmla="*/ 889000 h 1097275"/>
              <a:gd name="connsiteX13" fmla="*/ 417286 w 1144444"/>
              <a:gd name="connsiteY13" fmla="*/ 907143 h 1097275"/>
              <a:gd name="connsiteX14" fmla="*/ 272143 w 1144444"/>
              <a:gd name="connsiteY14" fmla="*/ 889000 h 1097275"/>
              <a:gd name="connsiteX15" fmla="*/ 217714 w 1144444"/>
              <a:gd name="connsiteY15" fmla="*/ 834571 h 1097275"/>
              <a:gd name="connsiteX16" fmla="*/ 181429 w 1144444"/>
              <a:gd name="connsiteY16" fmla="*/ 399143 h 1097275"/>
              <a:gd name="connsiteX17" fmla="*/ 36286 w 1144444"/>
              <a:gd name="connsiteY17" fmla="*/ 254000 h 1097275"/>
              <a:gd name="connsiteX18" fmla="*/ 181429 w 1144444"/>
              <a:gd name="connsiteY18" fmla="*/ 199571 h 1097275"/>
              <a:gd name="connsiteX19" fmla="*/ 326571 w 1144444"/>
              <a:gd name="connsiteY19" fmla="*/ 127000 h 1097275"/>
              <a:gd name="connsiteX20" fmla="*/ 381000 w 1144444"/>
              <a:gd name="connsiteY20" fmla="*/ 108857 h 1097275"/>
              <a:gd name="connsiteX21" fmla="*/ 435429 w 1144444"/>
              <a:gd name="connsiteY21" fmla="*/ 72571 h 1097275"/>
              <a:gd name="connsiteX22" fmla="*/ 544286 w 1144444"/>
              <a:gd name="connsiteY22" fmla="*/ 36286 h 1097275"/>
              <a:gd name="connsiteX23" fmla="*/ 598714 w 1144444"/>
              <a:gd name="connsiteY23" fmla="*/ 0 h 1097275"/>
              <a:gd name="connsiteX24" fmla="*/ 870857 w 1144444"/>
              <a:gd name="connsiteY24" fmla="*/ 72571 h 1097275"/>
              <a:gd name="connsiteX25" fmla="*/ 961571 w 1144444"/>
              <a:gd name="connsiteY25" fmla="*/ 254000 h 1097275"/>
              <a:gd name="connsiteX26" fmla="*/ 961571 w 1144444"/>
              <a:gd name="connsiteY26" fmla="*/ 254000 h 1097275"/>
              <a:gd name="connsiteX27" fmla="*/ 997857 w 1144444"/>
              <a:gd name="connsiteY27" fmla="*/ 308429 h 1097275"/>
              <a:gd name="connsiteX28" fmla="*/ 1016000 w 1144444"/>
              <a:gd name="connsiteY28" fmla="*/ 362857 h 1097275"/>
              <a:gd name="connsiteX29" fmla="*/ 1052286 w 1144444"/>
              <a:gd name="connsiteY29" fmla="*/ 417286 h 1097275"/>
              <a:gd name="connsiteX30" fmla="*/ 1070429 w 1144444"/>
              <a:gd name="connsiteY30" fmla="*/ 471714 h 1097275"/>
              <a:gd name="connsiteX31" fmla="*/ 1124857 w 1144444"/>
              <a:gd name="connsiteY31" fmla="*/ 508000 h 1097275"/>
              <a:gd name="connsiteX32" fmla="*/ 1034143 w 1144444"/>
              <a:gd name="connsiteY32" fmla="*/ 780143 h 1097275"/>
              <a:gd name="connsiteX33" fmla="*/ 997857 w 1144444"/>
              <a:gd name="connsiteY33" fmla="*/ 852714 h 1097275"/>
              <a:gd name="connsiteX34" fmla="*/ 943429 w 1144444"/>
              <a:gd name="connsiteY34" fmla="*/ 870857 h 1097275"/>
              <a:gd name="connsiteX35" fmla="*/ 780143 w 1144444"/>
              <a:gd name="connsiteY35" fmla="*/ 943429 h 1097275"/>
              <a:gd name="connsiteX36" fmla="*/ 671286 w 1144444"/>
              <a:gd name="connsiteY36" fmla="*/ 979714 h 1097275"/>
              <a:gd name="connsiteX37" fmla="*/ 616857 w 1144444"/>
              <a:gd name="connsiteY37" fmla="*/ 1016000 h 1097275"/>
              <a:gd name="connsiteX38" fmla="*/ 508000 w 1144444"/>
              <a:gd name="connsiteY38" fmla="*/ 1052286 h 1097275"/>
              <a:gd name="connsiteX39" fmla="*/ 453571 w 1144444"/>
              <a:gd name="connsiteY39" fmla="*/ 1070429 h 1097275"/>
              <a:gd name="connsiteX40" fmla="*/ 163286 w 1144444"/>
              <a:gd name="connsiteY40" fmla="*/ 1052286 h 1097275"/>
              <a:gd name="connsiteX41" fmla="*/ 108857 w 1144444"/>
              <a:gd name="connsiteY41" fmla="*/ 1034143 h 1097275"/>
              <a:gd name="connsiteX42" fmla="*/ 90714 w 1144444"/>
              <a:gd name="connsiteY42" fmla="*/ 979714 h 1097275"/>
              <a:gd name="connsiteX43" fmla="*/ 18143 w 1144444"/>
              <a:gd name="connsiteY43" fmla="*/ 816429 h 1097275"/>
              <a:gd name="connsiteX44" fmla="*/ 0 w 1144444"/>
              <a:gd name="connsiteY44" fmla="*/ 762000 h 1097275"/>
              <a:gd name="connsiteX45" fmla="*/ 18143 w 1144444"/>
              <a:gd name="connsiteY45" fmla="*/ 308429 h 1097275"/>
              <a:gd name="connsiteX46" fmla="*/ 54429 w 1144444"/>
              <a:gd name="connsiteY46" fmla="*/ 199571 h 1097275"/>
              <a:gd name="connsiteX47" fmla="*/ 127000 w 1144444"/>
              <a:gd name="connsiteY47" fmla="*/ 217714 h 1097275"/>
              <a:gd name="connsiteX48" fmla="*/ 127000 w 1144444"/>
              <a:gd name="connsiteY48" fmla="*/ 217714 h 1097275"/>
              <a:gd name="connsiteX49" fmla="*/ 18143 w 1144444"/>
              <a:gd name="connsiteY49" fmla="*/ 217714 h 1097275"/>
              <a:gd name="connsiteX50" fmla="*/ 199571 w 1144444"/>
              <a:gd name="connsiteY50" fmla="*/ 326571 h 1097275"/>
              <a:gd name="connsiteX51" fmla="*/ 199571 w 1144444"/>
              <a:gd name="connsiteY51" fmla="*/ 326571 h 109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44444" h="1097275">
                <a:moveTo>
                  <a:pt x="145143" y="453571"/>
                </a:moveTo>
                <a:cubicBezTo>
                  <a:pt x="181429" y="429381"/>
                  <a:pt x="211692" y="391577"/>
                  <a:pt x="254000" y="381000"/>
                </a:cubicBezTo>
                <a:cubicBezTo>
                  <a:pt x="363682" y="353579"/>
                  <a:pt x="302909" y="370744"/>
                  <a:pt x="435429" y="326571"/>
                </a:cubicBezTo>
                <a:cubicBezTo>
                  <a:pt x="453572" y="320524"/>
                  <a:pt x="471104" y="312180"/>
                  <a:pt x="489857" y="308429"/>
                </a:cubicBezTo>
                <a:lnTo>
                  <a:pt x="580571" y="290286"/>
                </a:lnTo>
                <a:cubicBezTo>
                  <a:pt x="690890" y="297641"/>
                  <a:pt x="841321" y="247669"/>
                  <a:pt x="907143" y="362857"/>
                </a:cubicBezTo>
                <a:cubicBezTo>
                  <a:pt x="919514" y="384507"/>
                  <a:pt x="919238" y="411238"/>
                  <a:pt x="925286" y="435429"/>
                </a:cubicBezTo>
                <a:cubicBezTo>
                  <a:pt x="919238" y="526143"/>
                  <a:pt x="927966" y="619072"/>
                  <a:pt x="907143" y="707571"/>
                </a:cubicBezTo>
                <a:cubicBezTo>
                  <a:pt x="902149" y="728797"/>
                  <a:pt x="872640" y="735001"/>
                  <a:pt x="852714" y="743857"/>
                </a:cubicBezTo>
                <a:cubicBezTo>
                  <a:pt x="817762" y="759391"/>
                  <a:pt x="780143" y="768048"/>
                  <a:pt x="743857" y="780143"/>
                </a:cubicBezTo>
                <a:lnTo>
                  <a:pt x="689429" y="798286"/>
                </a:lnTo>
                <a:cubicBezTo>
                  <a:pt x="671286" y="804334"/>
                  <a:pt x="650913" y="805821"/>
                  <a:pt x="635000" y="816429"/>
                </a:cubicBezTo>
                <a:cubicBezTo>
                  <a:pt x="548746" y="873930"/>
                  <a:pt x="601257" y="845818"/>
                  <a:pt x="471714" y="889000"/>
                </a:cubicBezTo>
                <a:lnTo>
                  <a:pt x="417286" y="907143"/>
                </a:lnTo>
                <a:cubicBezTo>
                  <a:pt x="368905" y="901095"/>
                  <a:pt x="317965" y="905663"/>
                  <a:pt x="272143" y="889000"/>
                </a:cubicBezTo>
                <a:cubicBezTo>
                  <a:pt x="248030" y="880231"/>
                  <a:pt x="232627" y="855450"/>
                  <a:pt x="217714" y="834571"/>
                </a:cubicBezTo>
                <a:cubicBezTo>
                  <a:pt x="127338" y="708044"/>
                  <a:pt x="181429" y="546530"/>
                  <a:pt x="181429" y="399143"/>
                </a:cubicBezTo>
                <a:cubicBezTo>
                  <a:pt x="133048" y="350762"/>
                  <a:pt x="61697" y="317527"/>
                  <a:pt x="36286" y="254000"/>
                </a:cubicBezTo>
                <a:cubicBezTo>
                  <a:pt x="27451" y="231912"/>
                  <a:pt x="178235" y="200902"/>
                  <a:pt x="181429" y="199571"/>
                </a:cubicBezTo>
                <a:cubicBezTo>
                  <a:pt x="231359" y="178767"/>
                  <a:pt x="275256" y="144105"/>
                  <a:pt x="326571" y="127000"/>
                </a:cubicBezTo>
                <a:cubicBezTo>
                  <a:pt x="344714" y="120952"/>
                  <a:pt x="363895" y="117410"/>
                  <a:pt x="381000" y="108857"/>
                </a:cubicBezTo>
                <a:cubicBezTo>
                  <a:pt x="400503" y="99105"/>
                  <a:pt x="415503" y="81427"/>
                  <a:pt x="435429" y="72571"/>
                </a:cubicBezTo>
                <a:cubicBezTo>
                  <a:pt x="470381" y="57037"/>
                  <a:pt x="544286" y="36286"/>
                  <a:pt x="544286" y="36286"/>
                </a:cubicBezTo>
                <a:cubicBezTo>
                  <a:pt x="562429" y="24191"/>
                  <a:pt x="576909" y="0"/>
                  <a:pt x="598714" y="0"/>
                </a:cubicBezTo>
                <a:cubicBezTo>
                  <a:pt x="705394" y="0"/>
                  <a:pt x="779215" y="35915"/>
                  <a:pt x="870857" y="72571"/>
                </a:cubicBezTo>
                <a:cubicBezTo>
                  <a:pt x="948235" y="175742"/>
                  <a:pt x="915724" y="116456"/>
                  <a:pt x="961571" y="254000"/>
                </a:cubicBezTo>
                <a:lnTo>
                  <a:pt x="961571" y="254000"/>
                </a:lnTo>
                <a:cubicBezTo>
                  <a:pt x="973666" y="272143"/>
                  <a:pt x="988105" y="288926"/>
                  <a:pt x="997857" y="308429"/>
                </a:cubicBezTo>
                <a:cubicBezTo>
                  <a:pt x="1006410" y="325534"/>
                  <a:pt x="1007447" y="345752"/>
                  <a:pt x="1016000" y="362857"/>
                </a:cubicBezTo>
                <a:cubicBezTo>
                  <a:pt x="1025752" y="382360"/>
                  <a:pt x="1042534" y="397783"/>
                  <a:pt x="1052286" y="417286"/>
                </a:cubicBezTo>
                <a:cubicBezTo>
                  <a:pt x="1060839" y="434391"/>
                  <a:pt x="1058482" y="456781"/>
                  <a:pt x="1070429" y="471714"/>
                </a:cubicBezTo>
                <a:cubicBezTo>
                  <a:pt x="1084050" y="488741"/>
                  <a:pt x="1106714" y="495905"/>
                  <a:pt x="1124857" y="508000"/>
                </a:cubicBezTo>
                <a:cubicBezTo>
                  <a:pt x="1092664" y="797731"/>
                  <a:pt x="1144444" y="559544"/>
                  <a:pt x="1034143" y="780143"/>
                </a:cubicBezTo>
                <a:cubicBezTo>
                  <a:pt x="1022048" y="804333"/>
                  <a:pt x="1016981" y="833590"/>
                  <a:pt x="997857" y="852714"/>
                </a:cubicBezTo>
                <a:cubicBezTo>
                  <a:pt x="984334" y="866237"/>
                  <a:pt x="960534" y="862304"/>
                  <a:pt x="943429" y="870857"/>
                </a:cubicBezTo>
                <a:cubicBezTo>
                  <a:pt x="770932" y="957106"/>
                  <a:pt x="1060966" y="849822"/>
                  <a:pt x="780143" y="943429"/>
                </a:cubicBezTo>
                <a:cubicBezTo>
                  <a:pt x="780138" y="943431"/>
                  <a:pt x="671291" y="979710"/>
                  <a:pt x="671286" y="979714"/>
                </a:cubicBezTo>
                <a:cubicBezTo>
                  <a:pt x="653143" y="991809"/>
                  <a:pt x="636783" y="1007144"/>
                  <a:pt x="616857" y="1016000"/>
                </a:cubicBezTo>
                <a:cubicBezTo>
                  <a:pt x="581905" y="1031534"/>
                  <a:pt x="544286" y="1040191"/>
                  <a:pt x="508000" y="1052286"/>
                </a:cubicBezTo>
                <a:lnTo>
                  <a:pt x="453571" y="1070429"/>
                </a:lnTo>
                <a:cubicBezTo>
                  <a:pt x="356809" y="1064381"/>
                  <a:pt x="259704" y="1062435"/>
                  <a:pt x="163286" y="1052286"/>
                </a:cubicBezTo>
                <a:cubicBezTo>
                  <a:pt x="144267" y="1050284"/>
                  <a:pt x="122380" y="1047666"/>
                  <a:pt x="108857" y="1034143"/>
                </a:cubicBezTo>
                <a:cubicBezTo>
                  <a:pt x="95334" y="1020620"/>
                  <a:pt x="99267" y="996819"/>
                  <a:pt x="90714" y="979714"/>
                </a:cubicBezTo>
                <a:cubicBezTo>
                  <a:pt x="4461" y="807206"/>
                  <a:pt x="111759" y="1097275"/>
                  <a:pt x="18143" y="816429"/>
                </a:cubicBezTo>
                <a:lnTo>
                  <a:pt x="0" y="762000"/>
                </a:lnTo>
                <a:cubicBezTo>
                  <a:pt x="6048" y="610810"/>
                  <a:pt x="3568" y="459037"/>
                  <a:pt x="18143" y="308429"/>
                </a:cubicBezTo>
                <a:cubicBezTo>
                  <a:pt x="21827" y="270358"/>
                  <a:pt x="54429" y="199571"/>
                  <a:pt x="54429" y="199571"/>
                </a:cubicBezTo>
                <a:cubicBezTo>
                  <a:pt x="114594" y="219626"/>
                  <a:pt x="89733" y="217714"/>
                  <a:pt x="127000" y="217714"/>
                </a:cubicBezTo>
                <a:lnTo>
                  <a:pt x="127000" y="217714"/>
                </a:lnTo>
                <a:lnTo>
                  <a:pt x="18143" y="217714"/>
                </a:lnTo>
                <a:lnTo>
                  <a:pt x="199571" y="326571"/>
                </a:lnTo>
                <a:lnTo>
                  <a:pt x="199571" y="326571"/>
                </a:lnTo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191000" y="2458725"/>
            <a:ext cx="1144444" cy="1097275"/>
          </a:xfrm>
          <a:custGeom>
            <a:avLst/>
            <a:gdLst>
              <a:gd name="connsiteX0" fmla="*/ 145143 w 1144444"/>
              <a:gd name="connsiteY0" fmla="*/ 453571 h 1097275"/>
              <a:gd name="connsiteX1" fmla="*/ 254000 w 1144444"/>
              <a:gd name="connsiteY1" fmla="*/ 381000 h 1097275"/>
              <a:gd name="connsiteX2" fmla="*/ 435429 w 1144444"/>
              <a:gd name="connsiteY2" fmla="*/ 326571 h 1097275"/>
              <a:gd name="connsiteX3" fmla="*/ 489857 w 1144444"/>
              <a:gd name="connsiteY3" fmla="*/ 308429 h 1097275"/>
              <a:gd name="connsiteX4" fmla="*/ 580571 w 1144444"/>
              <a:gd name="connsiteY4" fmla="*/ 290286 h 1097275"/>
              <a:gd name="connsiteX5" fmla="*/ 907143 w 1144444"/>
              <a:gd name="connsiteY5" fmla="*/ 362857 h 1097275"/>
              <a:gd name="connsiteX6" fmla="*/ 925286 w 1144444"/>
              <a:gd name="connsiteY6" fmla="*/ 435429 h 1097275"/>
              <a:gd name="connsiteX7" fmla="*/ 907143 w 1144444"/>
              <a:gd name="connsiteY7" fmla="*/ 707571 h 1097275"/>
              <a:gd name="connsiteX8" fmla="*/ 852714 w 1144444"/>
              <a:gd name="connsiteY8" fmla="*/ 743857 h 1097275"/>
              <a:gd name="connsiteX9" fmla="*/ 743857 w 1144444"/>
              <a:gd name="connsiteY9" fmla="*/ 780143 h 1097275"/>
              <a:gd name="connsiteX10" fmla="*/ 689429 w 1144444"/>
              <a:gd name="connsiteY10" fmla="*/ 798286 h 1097275"/>
              <a:gd name="connsiteX11" fmla="*/ 635000 w 1144444"/>
              <a:gd name="connsiteY11" fmla="*/ 816429 h 1097275"/>
              <a:gd name="connsiteX12" fmla="*/ 471714 w 1144444"/>
              <a:gd name="connsiteY12" fmla="*/ 889000 h 1097275"/>
              <a:gd name="connsiteX13" fmla="*/ 417286 w 1144444"/>
              <a:gd name="connsiteY13" fmla="*/ 907143 h 1097275"/>
              <a:gd name="connsiteX14" fmla="*/ 272143 w 1144444"/>
              <a:gd name="connsiteY14" fmla="*/ 889000 h 1097275"/>
              <a:gd name="connsiteX15" fmla="*/ 217714 w 1144444"/>
              <a:gd name="connsiteY15" fmla="*/ 834571 h 1097275"/>
              <a:gd name="connsiteX16" fmla="*/ 181429 w 1144444"/>
              <a:gd name="connsiteY16" fmla="*/ 399143 h 1097275"/>
              <a:gd name="connsiteX17" fmla="*/ 36286 w 1144444"/>
              <a:gd name="connsiteY17" fmla="*/ 254000 h 1097275"/>
              <a:gd name="connsiteX18" fmla="*/ 181429 w 1144444"/>
              <a:gd name="connsiteY18" fmla="*/ 199571 h 1097275"/>
              <a:gd name="connsiteX19" fmla="*/ 326571 w 1144444"/>
              <a:gd name="connsiteY19" fmla="*/ 127000 h 1097275"/>
              <a:gd name="connsiteX20" fmla="*/ 381000 w 1144444"/>
              <a:gd name="connsiteY20" fmla="*/ 108857 h 1097275"/>
              <a:gd name="connsiteX21" fmla="*/ 435429 w 1144444"/>
              <a:gd name="connsiteY21" fmla="*/ 72571 h 1097275"/>
              <a:gd name="connsiteX22" fmla="*/ 544286 w 1144444"/>
              <a:gd name="connsiteY22" fmla="*/ 36286 h 1097275"/>
              <a:gd name="connsiteX23" fmla="*/ 598714 w 1144444"/>
              <a:gd name="connsiteY23" fmla="*/ 0 h 1097275"/>
              <a:gd name="connsiteX24" fmla="*/ 870857 w 1144444"/>
              <a:gd name="connsiteY24" fmla="*/ 72571 h 1097275"/>
              <a:gd name="connsiteX25" fmla="*/ 961571 w 1144444"/>
              <a:gd name="connsiteY25" fmla="*/ 254000 h 1097275"/>
              <a:gd name="connsiteX26" fmla="*/ 961571 w 1144444"/>
              <a:gd name="connsiteY26" fmla="*/ 254000 h 1097275"/>
              <a:gd name="connsiteX27" fmla="*/ 997857 w 1144444"/>
              <a:gd name="connsiteY27" fmla="*/ 308429 h 1097275"/>
              <a:gd name="connsiteX28" fmla="*/ 1016000 w 1144444"/>
              <a:gd name="connsiteY28" fmla="*/ 362857 h 1097275"/>
              <a:gd name="connsiteX29" fmla="*/ 1052286 w 1144444"/>
              <a:gd name="connsiteY29" fmla="*/ 417286 h 1097275"/>
              <a:gd name="connsiteX30" fmla="*/ 1070429 w 1144444"/>
              <a:gd name="connsiteY30" fmla="*/ 471714 h 1097275"/>
              <a:gd name="connsiteX31" fmla="*/ 1124857 w 1144444"/>
              <a:gd name="connsiteY31" fmla="*/ 508000 h 1097275"/>
              <a:gd name="connsiteX32" fmla="*/ 1034143 w 1144444"/>
              <a:gd name="connsiteY32" fmla="*/ 780143 h 1097275"/>
              <a:gd name="connsiteX33" fmla="*/ 997857 w 1144444"/>
              <a:gd name="connsiteY33" fmla="*/ 852714 h 1097275"/>
              <a:gd name="connsiteX34" fmla="*/ 943429 w 1144444"/>
              <a:gd name="connsiteY34" fmla="*/ 870857 h 1097275"/>
              <a:gd name="connsiteX35" fmla="*/ 780143 w 1144444"/>
              <a:gd name="connsiteY35" fmla="*/ 943429 h 1097275"/>
              <a:gd name="connsiteX36" fmla="*/ 671286 w 1144444"/>
              <a:gd name="connsiteY36" fmla="*/ 979714 h 1097275"/>
              <a:gd name="connsiteX37" fmla="*/ 616857 w 1144444"/>
              <a:gd name="connsiteY37" fmla="*/ 1016000 h 1097275"/>
              <a:gd name="connsiteX38" fmla="*/ 508000 w 1144444"/>
              <a:gd name="connsiteY38" fmla="*/ 1052286 h 1097275"/>
              <a:gd name="connsiteX39" fmla="*/ 453571 w 1144444"/>
              <a:gd name="connsiteY39" fmla="*/ 1070429 h 1097275"/>
              <a:gd name="connsiteX40" fmla="*/ 163286 w 1144444"/>
              <a:gd name="connsiteY40" fmla="*/ 1052286 h 1097275"/>
              <a:gd name="connsiteX41" fmla="*/ 108857 w 1144444"/>
              <a:gd name="connsiteY41" fmla="*/ 1034143 h 1097275"/>
              <a:gd name="connsiteX42" fmla="*/ 90714 w 1144444"/>
              <a:gd name="connsiteY42" fmla="*/ 979714 h 1097275"/>
              <a:gd name="connsiteX43" fmla="*/ 18143 w 1144444"/>
              <a:gd name="connsiteY43" fmla="*/ 816429 h 1097275"/>
              <a:gd name="connsiteX44" fmla="*/ 0 w 1144444"/>
              <a:gd name="connsiteY44" fmla="*/ 762000 h 1097275"/>
              <a:gd name="connsiteX45" fmla="*/ 18143 w 1144444"/>
              <a:gd name="connsiteY45" fmla="*/ 308429 h 1097275"/>
              <a:gd name="connsiteX46" fmla="*/ 54429 w 1144444"/>
              <a:gd name="connsiteY46" fmla="*/ 199571 h 1097275"/>
              <a:gd name="connsiteX47" fmla="*/ 127000 w 1144444"/>
              <a:gd name="connsiteY47" fmla="*/ 217714 h 1097275"/>
              <a:gd name="connsiteX48" fmla="*/ 127000 w 1144444"/>
              <a:gd name="connsiteY48" fmla="*/ 217714 h 1097275"/>
              <a:gd name="connsiteX49" fmla="*/ 18143 w 1144444"/>
              <a:gd name="connsiteY49" fmla="*/ 217714 h 1097275"/>
              <a:gd name="connsiteX50" fmla="*/ 199571 w 1144444"/>
              <a:gd name="connsiteY50" fmla="*/ 326571 h 1097275"/>
              <a:gd name="connsiteX51" fmla="*/ 199571 w 1144444"/>
              <a:gd name="connsiteY51" fmla="*/ 326571 h 109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44444" h="1097275">
                <a:moveTo>
                  <a:pt x="145143" y="453571"/>
                </a:moveTo>
                <a:cubicBezTo>
                  <a:pt x="181429" y="429381"/>
                  <a:pt x="211692" y="391577"/>
                  <a:pt x="254000" y="381000"/>
                </a:cubicBezTo>
                <a:cubicBezTo>
                  <a:pt x="363682" y="353579"/>
                  <a:pt x="302909" y="370744"/>
                  <a:pt x="435429" y="326571"/>
                </a:cubicBezTo>
                <a:cubicBezTo>
                  <a:pt x="453572" y="320524"/>
                  <a:pt x="471104" y="312180"/>
                  <a:pt x="489857" y="308429"/>
                </a:cubicBezTo>
                <a:lnTo>
                  <a:pt x="580571" y="290286"/>
                </a:lnTo>
                <a:cubicBezTo>
                  <a:pt x="690890" y="297641"/>
                  <a:pt x="841321" y="247669"/>
                  <a:pt x="907143" y="362857"/>
                </a:cubicBezTo>
                <a:cubicBezTo>
                  <a:pt x="919514" y="384507"/>
                  <a:pt x="919238" y="411238"/>
                  <a:pt x="925286" y="435429"/>
                </a:cubicBezTo>
                <a:cubicBezTo>
                  <a:pt x="919238" y="526143"/>
                  <a:pt x="927966" y="619072"/>
                  <a:pt x="907143" y="707571"/>
                </a:cubicBezTo>
                <a:cubicBezTo>
                  <a:pt x="902149" y="728797"/>
                  <a:pt x="872640" y="735001"/>
                  <a:pt x="852714" y="743857"/>
                </a:cubicBezTo>
                <a:cubicBezTo>
                  <a:pt x="817762" y="759391"/>
                  <a:pt x="780143" y="768048"/>
                  <a:pt x="743857" y="780143"/>
                </a:cubicBezTo>
                <a:lnTo>
                  <a:pt x="689429" y="798286"/>
                </a:lnTo>
                <a:cubicBezTo>
                  <a:pt x="671286" y="804334"/>
                  <a:pt x="650913" y="805821"/>
                  <a:pt x="635000" y="816429"/>
                </a:cubicBezTo>
                <a:cubicBezTo>
                  <a:pt x="548746" y="873930"/>
                  <a:pt x="601257" y="845818"/>
                  <a:pt x="471714" y="889000"/>
                </a:cubicBezTo>
                <a:lnTo>
                  <a:pt x="417286" y="907143"/>
                </a:lnTo>
                <a:cubicBezTo>
                  <a:pt x="368905" y="901095"/>
                  <a:pt x="317965" y="905663"/>
                  <a:pt x="272143" y="889000"/>
                </a:cubicBezTo>
                <a:cubicBezTo>
                  <a:pt x="248030" y="880231"/>
                  <a:pt x="232627" y="855450"/>
                  <a:pt x="217714" y="834571"/>
                </a:cubicBezTo>
                <a:cubicBezTo>
                  <a:pt x="127338" y="708044"/>
                  <a:pt x="181429" y="546530"/>
                  <a:pt x="181429" y="399143"/>
                </a:cubicBezTo>
                <a:cubicBezTo>
                  <a:pt x="133048" y="350762"/>
                  <a:pt x="61697" y="317527"/>
                  <a:pt x="36286" y="254000"/>
                </a:cubicBezTo>
                <a:cubicBezTo>
                  <a:pt x="27451" y="231912"/>
                  <a:pt x="178235" y="200902"/>
                  <a:pt x="181429" y="199571"/>
                </a:cubicBezTo>
                <a:cubicBezTo>
                  <a:pt x="231359" y="178767"/>
                  <a:pt x="275256" y="144105"/>
                  <a:pt x="326571" y="127000"/>
                </a:cubicBezTo>
                <a:cubicBezTo>
                  <a:pt x="344714" y="120952"/>
                  <a:pt x="363895" y="117410"/>
                  <a:pt x="381000" y="108857"/>
                </a:cubicBezTo>
                <a:cubicBezTo>
                  <a:pt x="400503" y="99105"/>
                  <a:pt x="415503" y="81427"/>
                  <a:pt x="435429" y="72571"/>
                </a:cubicBezTo>
                <a:cubicBezTo>
                  <a:pt x="470381" y="57037"/>
                  <a:pt x="544286" y="36286"/>
                  <a:pt x="544286" y="36286"/>
                </a:cubicBezTo>
                <a:cubicBezTo>
                  <a:pt x="562429" y="24191"/>
                  <a:pt x="576909" y="0"/>
                  <a:pt x="598714" y="0"/>
                </a:cubicBezTo>
                <a:cubicBezTo>
                  <a:pt x="705394" y="0"/>
                  <a:pt x="779215" y="35915"/>
                  <a:pt x="870857" y="72571"/>
                </a:cubicBezTo>
                <a:cubicBezTo>
                  <a:pt x="948235" y="175742"/>
                  <a:pt x="915724" y="116456"/>
                  <a:pt x="961571" y="254000"/>
                </a:cubicBezTo>
                <a:lnTo>
                  <a:pt x="961571" y="254000"/>
                </a:lnTo>
                <a:cubicBezTo>
                  <a:pt x="973666" y="272143"/>
                  <a:pt x="988105" y="288926"/>
                  <a:pt x="997857" y="308429"/>
                </a:cubicBezTo>
                <a:cubicBezTo>
                  <a:pt x="1006410" y="325534"/>
                  <a:pt x="1007447" y="345752"/>
                  <a:pt x="1016000" y="362857"/>
                </a:cubicBezTo>
                <a:cubicBezTo>
                  <a:pt x="1025752" y="382360"/>
                  <a:pt x="1042534" y="397783"/>
                  <a:pt x="1052286" y="417286"/>
                </a:cubicBezTo>
                <a:cubicBezTo>
                  <a:pt x="1060839" y="434391"/>
                  <a:pt x="1058482" y="456781"/>
                  <a:pt x="1070429" y="471714"/>
                </a:cubicBezTo>
                <a:cubicBezTo>
                  <a:pt x="1084050" y="488741"/>
                  <a:pt x="1106714" y="495905"/>
                  <a:pt x="1124857" y="508000"/>
                </a:cubicBezTo>
                <a:cubicBezTo>
                  <a:pt x="1092664" y="797731"/>
                  <a:pt x="1144444" y="559544"/>
                  <a:pt x="1034143" y="780143"/>
                </a:cubicBezTo>
                <a:cubicBezTo>
                  <a:pt x="1022048" y="804333"/>
                  <a:pt x="1016981" y="833590"/>
                  <a:pt x="997857" y="852714"/>
                </a:cubicBezTo>
                <a:cubicBezTo>
                  <a:pt x="984334" y="866237"/>
                  <a:pt x="960534" y="862304"/>
                  <a:pt x="943429" y="870857"/>
                </a:cubicBezTo>
                <a:cubicBezTo>
                  <a:pt x="770932" y="957106"/>
                  <a:pt x="1060966" y="849822"/>
                  <a:pt x="780143" y="943429"/>
                </a:cubicBezTo>
                <a:cubicBezTo>
                  <a:pt x="780138" y="943431"/>
                  <a:pt x="671291" y="979710"/>
                  <a:pt x="671286" y="979714"/>
                </a:cubicBezTo>
                <a:cubicBezTo>
                  <a:pt x="653143" y="991809"/>
                  <a:pt x="636783" y="1007144"/>
                  <a:pt x="616857" y="1016000"/>
                </a:cubicBezTo>
                <a:cubicBezTo>
                  <a:pt x="581905" y="1031534"/>
                  <a:pt x="544286" y="1040191"/>
                  <a:pt x="508000" y="1052286"/>
                </a:cubicBezTo>
                <a:lnTo>
                  <a:pt x="453571" y="1070429"/>
                </a:lnTo>
                <a:cubicBezTo>
                  <a:pt x="356809" y="1064381"/>
                  <a:pt x="259704" y="1062435"/>
                  <a:pt x="163286" y="1052286"/>
                </a:cubicBezTo>
                <a:cubicBezTo>
                  <a:pt x="144267" y="1050284"/>
                  <a:pt x="122380" y="1047666"/>
                  <a:pt x="108857" y="1034143"/>
                </a:cubicBezTo>
                <a:cubicBezTo>
                  <a:pt x="95334" y="1020620"/>
                  <a:pt x="99267" y="996819"/>
                  <a:pt x="90714" y="979714"/>
                </a:cubicBezTo>
                <a:cubicBezTo>
                  <a:pt x="4461" y="807206"/>
                  <a:pt x="111759" y="1097275"/>
                  <a:pt x="18143" y="816429"/>
                </a:cubicBezTo>
                <a:lnTo>
                  <a:pt x="0" y="762000"/>
                </a:lnTo>
                <a:cubicBezTo>
                  <a:pt x="6048" y="610810"/>
                  <a:pt x="3568" y="459037"/>
                  <a:pt x="18143" y="308429"/>
                </a:cubicBezTo>
                <a:cubicBezTo>
                  <a:pt x="21827" y="270358"/>
                  <a:pt x="54429" y="199571"/>
                  <a:pt x="54429" y="199571"/>
                </a:cubicBezTo>
                <a:cubicBezTo>
                  <a:pt x="114594" y="219626"/>
                  <a:pt x="89733" y="217714"/>
                  <a:pt x="127000" y="217714"/>
                </a:cubicBezTo>
                <a:lnTo>
                  <a:pt x="127000" y="217714"/>
                </a:lnTo>
                <a:lnTo>
                  <a:pt x="18143" y="217714"/>
                </a:lnTo>
                <a:lnTo>
                  <a:pt x="199571" y="326571"/>
                </a:lnTo>
                <a:lnTo>
                  <a:pt x="199571" y="326571"/>
                </a:lnTo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992956" y="2458725"/>
            <a:ext cx="1144444" cy="1097275"/>
          </a:xfrm>
          <a:custGeom>
            <a:avLst/>
            <a:gdLst>
              <a:gd name="connsiteX0" fmla="*/ 145143 w 1144444"/>
              <a:gd name="connsiteY0" fmla="*/ 453571 h 1097275"/>
              <a:gd name="connsiteX1" fmla="*/ 254000 w 1144444"/>
              <a:gd name="connsiteY1" fmla="*/ 381000 h 1097275"/>
              <a:gd name="connsiteX2" fmla="*/ 435429 w 1144444"/>
              <a:gd name="connsiteY2" fmla="*/ 326571 h 1097275"/>
              <a:gd name="connsiteX3" fmla="*/ 489857 w 1144444"/>
              <a:gd name="connsiteY3" fmla="*/ 308429 h 1097275"/>
              <a:gd name="connsiteX4" fmla="*/ 580571 w 1144444"/>
              <a:gd name="connsiteY4" fmla="*/ 290286 h 1097275"/>
              <a:gd name="connsiteX5" fmla="*/ 907143 w 1144444"/>
              <a:gd name="connsiteY5" fmla="*/ 362857 h 1097275"/>
              <a:gd name="connsiteX6" fmla="*/ 925286 w 1144444"/>
              <a:gd name="connsiteY6" fmla="*/ 435429 h 1097275"/>
              <a:gd name="connsiteX7" fmla="*/ 907143 w 1144444"/>
              <a:gd name="connsiteY7" fmla="*/ 707571 h 1097275"/>
              <a:gd name="connsiteX8" fmla="*/ 852714 w 1144444"/>
              <a:gd name="connsiteY8" fmla="*/ 743857 h 1097275"/>
              <a:gd name="connsiteX9" fmla="*/ 743857 w 1144444"/>
              <a:gd name="connsiteY9" fmla="*/ 780143 h 1097275"/>
              <a:gd name="connsiteX10" fmla="*/ 689429 w 1144444"/>
              <a:gd name="connsiteY10" fmla="*/ 798286 h 1097275"/>
              <a:gd name="connsiteX11" fmla="*/ 635000 w 1144444"/>
              <a:gd name="connsiteY11" fmla="*/ 816429 h 1097275"/>
              <a:gd name="connsiteX12" fmla="*/ 471714 w 1144444"/>
              <a:gd name="connsiteY12" fmla="*/ 889000 h 1097275"/>
              <a:gd name="connsiteX13" fmla="*/ 417286 w 1144444"/>
              <a:gd name="connsiteY13" fmla="*/ 907143 h 1097275"/>
              <a:gd name="connsiteX14" fmla="*/ 272143 w 1144444"/>
              <a:gd name="connsiteY14" fmla="*/ 889000 h 1097275"/>
              <a:gd name="connsiteX15" fmla="*/ 217714 w 1144444"/>
              <a:gd name="connsiteY15" fmla="*/ 834571 h 1097275"/>
              <a:gd name="connsiteX16" fmla="*/ 181429 w 1144444"/>
              <a:gd name="connsiteY16" fmla="*/ 399143 h 1097275"/>
              <a:gd name="connsiteX17" fmla="*/ 36286 w 1144444"/>
              <a:gd name="connsiteY17" fmla="*/ 254000 h 1097275"/>
              <a:gd name="connsiteX18" fmla="*/ 181429 w 1144444"/>
              <a:gd name="connsiteY18" fmla="*/ 199571 h 1097275"/>
              <a:gd name="connsiteX19" fmla="*/ 326571 w 1144444"/>
              <a:gd name="connsiteY19" fmla="*/ 127000 h 1097275"/>
              <a:gd name="connsiteX20" fmla="*/ 381000 w 1144444"/>
              <a:gd name="connsiteY20" fmla="*/ 108857 h 1097275"/>
              <a:gd name="connsiteX21" fmla="*/ 435429 w 1144444"/>
              <a:gd name="connsiteY21" fmla="*/ 72571 h 1097275"/>
              <a:gd name="connsiteX22" fmla="*/ 544286 w 1144444"/>
              <a:gd name="connsiteY22" fmla="*/ 36286 h 1097275"/>
              <a:gd name="connsiteX23" fmla="*/ 598714 w 1144444"/>
              <a:gd name="connsiteY23" fmla="*/ 0 h 1097275"/>
              <a:gd name="connsiteX24" fmla="*/ 870857 w 1144444"/>
              <a:gd name="connsiteY24" fmla="*/ 72571 h 1097275"/>
              <a:gd name="connsiteX25" fmla="*/ 961571 w 1144444"/>
              <a:gd name="connsiteY25" fmla="*/ 254000 h 1097275"/>
              <a:gd name="connsiteX26" fmla="*/ 961571 w 1144444"/>
              <a:gd name="connsiteY26" fmla="*/ 254000 h 1097275"/>
              <a:gd name="connsiteX27" fmla="*/ 997857 w 1144444"/>
              <a:gd name="connsiteY27" fmla="*/ 308429 h 1097275"/>
              <a:gd name="connsiteX28" fmla="*/ 1016000 w 1144444"/>
              <a:gd name="connsiteY28" fmla="*/ 362857 h 1097275"/>
              <a:gd name="connsiteX29" fmla="*/ 1052286 w 1144444"/>
              <a:gd name="connsiteY29" fmla="*/ 417286 h 1097275"/>
              <a:gd name="connsiteX30" fmla="*/ 1070429 w 1144444"/>
              <a:gd name="connsiteY30" fmla="*/ 471714 h 1097275"/>
              <a:gd name="connsiteX31" fmla="*/ 1124857 w 1144444"/>
              <a:gd name="connsiteY31" fmla="*/ 508000 h 1097275"/>
              <a:gd name="connsiteX32" fmla="*/ 1034143 w 1144444"/>
              <a:gd name="connsiteY32" fmla="*/ 780143 h 1097275"/>
              <a:gd name="connsiteX33" fmla="*/ 997857 w 1144444"/>
              <a:gd name="connsiteY33" fmla="*/ 852714 h 1097275"/>
              <a:gd name="connsiteX34" fmla="*/ 943429 w 1144444"/>
              <a:gd name="connsiteY34" fmla="*/ 870857 h 1097275"/>
              <a:gd name="connsiteX35" fmla="*/ 780143 w 1144444"/>
              <a:gd name="connsiteY35" fmla="*/ 943429 h 1097275"/>
              <a:gd name="connsiteX36" fmla="*/ 671286 w 1144444"/>
              <a:gd name="connsiteY36" fmla="*/ 979714 h 1097275"/>
              <a:gd name="connsiteX37" fmla="*/ 616857 w 1144444"/>
              <a:gd name="connsiteY37" fmla="*/ 1016000 h 1097275"/>
              <a:gd name="connsiteX38" fmla="*/ 508000 w 1144444"/>
              <a:gd name="connsiteY38" fmla="*/ 1052286 h 1097275"/>
              <a:gd name="connsiteX39" fmla="*/ 453571 w 1144444"/>
              <a:gd name="connsiteY39" fmla="*/ 1070429 h 1097275"/>
              <a:gd name="connsiteX40" fmla="*/ 163286 w 1144444"/>
              <a:gd name="connsiteY40" fmla="*/ 1052286 h 1097275"/>
              <a:gd name="connsiteX41" fmla="*/ 108857 w 1144444"/>
              <a:gd name="connsiteY41" fmla="*/ 1034143 h 1097275"/>
              <a:gd name="connsiteX42" fmla="*/ 90714 w 1144444"/>
              <a:gd name="connsiteY42" fmla="*/ 979714 h 1097275"/>
              <a:gd name="connsiteX43" fmla="*/ 18143 w 1144444"/>
              <a:gd name="connsiteY43" fmla="*/ 816429 h 1097275"/>
              <a:gd name="connsiteX44" fmla="*/ 0 w 1144444"/>
              <a:gd name="connsiteY44" fmla="*/ 762000 h 1097275"/>
              <a:gd name="connsiteX45" fmla="*/ 18143 w 1144444"/>
              <a:gd name="connsiteY45" fmla="*/ 308429 h 1097275"/>
              <a:gd name="connsiteX46" fmla="*/ 54429 w 1144444"/>
              <a:gd name="connsiteY46" fmla="*/ 199571 h 1097275"/>
              <a:gd name="connsiteX47" fmla="*/ 127000 w 1144444"/>
              <a:gd name="connsiteY47" fmla="*/ 217714 h 1097275"/>
              <a:gd name="connsiteX48" fmla="*/ 127000 w 1144444"/>
              <a:gd name="connsiteY48" fmla="*/ 217714 h 1097275"/>
              <a:gd name="connsiteX49" fmla="*/ 18143 w 1144444"/>
              <a:gd name="connsiteY49" fmla="*/ 217714 h 1097275"/>
              <a:gd name="connsiteX50" fmla="*/ 199571 w 1144444"/>
              <a:gd name="connsiteY50" fmla="*/ 326571 h 1097275"/>
              <a:gd name="connsiteX51" fmla="*/ 199571 w 1144444"/>
              <a:gd name="connsiteY51" fmla="*/ 326571 h 109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44444" h="1097275">
                <a:moveTo>
                  <a:pt x="145143" y="453571"/>
                </a:moveTo>
                <a:cubicBezTo>
                  <a:pt x="181429" y="429381"/>
                  <a:pt x="211692" y="391577"/>
                  <a:pt x="254000" y="381000"/>
                </a:cubicBezTo>
                <a:cubicBezTo>
                  <a:pt x="363682" y="353579"/>
                  <a:pt x="302909" y="370744"/>
                  <a:pt x="435429" y="326571"/>
                </a:cubicBezTo>
                <a:cubicBezTo>
                  <a:pt x="453572" y="320524"/>
                  <a:pt x="471104" y="312180"/>
                  <a:pt x="489857" y="308429"/>
                </a:cubicBezTo>
                <a:lnTo>
                  <a:pt x="580571" y="290286"/>
                </a:lnTo>
                <a:cubicBezTo>
                  <a:pt x="690890" y="297641"/>
                  <a:pt x="841321" y="247669"/>
                  <a:pt x="907143" y="362857"/>
                </a:cubicBezTo>
                <a:cubicBezTo>
                  <a:pt x="919514" y="384507"/>
                  <a:pt x="919238" y="411238"/>
                  <a:pt x="925286" y="435429"/>
                </a:cubicBezTo>
                <a:cubicBezTo>
                  <a:pt x="919238" y="526143"/>
                  <a:pt x="927966" y="619072"/>
                  <a:pt x="907143" y="707571"/>
                </a:cubicBezTo>
                <a:cubicBezTo>
                  <a:pt x="902149" y="728797"/>
                  <a:pt x="872640" y="735001"/>
                  <a:pt x="852714" y="743857"/>
                </a:cubicBezTo>
                <a:cubicBezTo>
                  <a:pt x="817762" y="759391"/>
                  <a:pt x="780143" y="768048"/>
                  <a:pt x="743857" y="780143"/>
                </a:cubicBezTo>
                <a:lnTo>
                  <a:pt x="689429" y="798286"/>
                </a:lnTo>
                <a:cubicBezTo>
                  <a:pt x="671286" y="804334"/>
                  <a:pt x="650913" y="805821"/>
                  <a:pt x="635000" y="816429"/>
                </a:cubicBezTo>
                <a:cubicBezTo>
                  <a:pt x="548746" y="873930"/>
                  <a:pt x="601257" y="845818"/>
                  <a:pt x="471714" y="889000"/>
                </a:cubicBezTo>
                <a:lnTo>
                  <a:pt x="417286" y="907143"/>
                </a:lnTo>
                <a:cubicBezTo>
                  <a:pt x="368905" y="901095"/>
                  <a:pt x="317965" y="905663"/>
                  <a:pt x="272143" y="889000"/>
                </a:cubicBezTo>
                <a:cubicBezTo>
                  <a:pt x="248030" y="880231"/>
                  <a:pt x="232627" y="855450"/>
                  <a:pt x="217714" y="834571"/>
                </a:cubicBezTo>
                <a:cubicBezTo>
                  <a:pt x="127338" y="708044"/>
                  <a:pt x="181429" y="546530"/>
                  <a:pt x="181429" y="399143"/>
                </a:cubicBezTo>
                <a:cubicBezTo>
                  <a:pt x="133048" y="350762"/>
                  <a:pt x="61697" y="317527"/>
                  <a:pt x="36286" y="254000"/>
                </a:cubicBezTo>
                <a:cubicBezTo>
                  <a:pt x="27451" y="231912"/>
                  <a:pt x="178235" y="200902"/>
                  <a:pt x="181429" y="199571"/>
                </a:cubicBezTo>
                <a:cubicBezTo>
                  <a:pt x="231359" y="178767"/>
                  <a:pt x="275256" y="144105"/>
                  <a:pt x="326571" y="127000"/>
                </a:cubicBezTo>
                <a:cubicBezTo>
                  <a:pt x="344714" y="120952"/>
                  <a:pt x="363895" y="117410"/>
                  <a:pt x="381000" y="108857"/>
                </a:cubicBezTo>
                <a:cubicBezTo>
                  <a:pt x="400503" y="99105"/>
                  <a:pt x="415503" y="81427"/>
                  <a:pt x="435429" y="72571"/>
                </a:cubicBezTo>
                <a:cubicBezTo>
                  <a:pt x="470381" y="57037"/>
                  <a:pt x="544286" y="36286"/>
                  <a:pt x="544286" y="36286"/>
                </a:cubicBezTo>
                <a:cubicBezTo>
                  <a:pt x="562429" y="24191"/>
                  <a:pt x="576909" y="0"/>
                  <a:pt x="598714" y="0"/>
                </a:cubicBezTo>
                <a:cubicBezTo>
                  <a:pt x="705394" y="0"/>
                  <a:pt x="779215" y="35915"/>
                  <a:pt x="870857" y="72571"/>
                </a:cubicBezTo>
                <a:cubicBezTo>
                  <a:pt x="948235" y="175742"/>
                  <a:pt x="915724" y="116456"/>
                  <a:pt x="961571" y="254000"/>
                </a:cubicBezTo>
                <a:lnTo>
                  <a:pt x="961571" y="254000"/>
                </a:lnTo>
                <a:cubicBezTo>
                  <a:pt x="973666" y="272143"/>
                  <a:pt x="988105" y="288926"/>
                  <a:pt x="997857" y="308429"/>
                </a:cubicBezTo>
                <a:cubicBezTo>
                  <a:pt x="1006410" y="325534"/>
                  <a:pt x="1007447" y="345752"/>
                  <a:pt x="1016000" y="362857"/>
                </a:cubicBezTo>
                <a:cubicBezTo>
                  <a:pt x="1025752" y="382360"/>
                  <a:pt x="1042534" y="397783"/>
                  <a:pt x="1052286" y="417286"/>
                </a:cubicBezTo>
                <a:cubicBezTo>
                  <a:pt x="1060839" y="434391"/>
                  <a:pt x="1058482" y="456781"/>
                  <a:pt x="1070429" y="471714"/>
                </a:cubicBezTo>
                <a:cubicBezTo>
                  <a:pt x="1084050" y="488741"/>
                  <a:pt x="1106714" y="495905"/>
                  <a:pt x="1124857" y="508000"/>
                </a:cubicBezTo>
                <a:cubicBezTo>
                  <a:pt x="1092664" y="797731"/>
                  <a:pt x="1144444" y="559544"/>
                  <a:pt x="1034143" y="780143"/>
                </a:cubicBezTo>
                <a:cubicBezTo>
                  <a:pt x="1022048" y="804333"/>
                  <a:pt x="1016981" y="833590"/>
                  <a:pt x="997857" y="852714"/>
                </a:cubicBezTo>
                <a:cubicBezTo>
                  <a:pt x="984334" y="866237"/>
                  <a:pt x="960534" y="862304"/>
                  <a:pt x="943429" y="870857"/>
                </a:cubicBezTo>
                <a:cubicBezTo>
                  <a:pt x="770932" y="957106"/>
                  <a:pt x="1060966" y="849822"/>
                  <a:pt x="780143" y="943429"/>
                </a:cubicBezTo>
                <a:cubicBezTo>
                  <a:pt x="780138" y="943431"/>
                  <a:pt x="671291" y="979710"/>
                  <a:pt x="671286" y="979714"/>
                </a:cubicBezTo>
                <a:cubicBezTo>
                  <a:pt x="653143" y="991809"/>
                  <a:pt x="636783" y="1007144"/>
                  <a:pt x="616857" y="1016000"/>
                </a:cubicBezTo>
                <a:cubicBezTo>
                  <a:pt x="581905" y="1031534"/>
                  <a:pt x="544286" y="1040191"/>
                  <a:pt x="508000" y="1052286"/>
                </a:cubicBezTo>
                <a:lnTo>
                  <a:pt x="453571" y="1070429"/>
                </a:lnTo>
                <a:cubicBezTo>
                  <a:pt x="356809" y="1064381"/>
                  <a:pt x="259704" y="1062435"/>
                  <a:pt x="163286" y="1052286"/>
                </a:cubicBezTo>
                <a:cubicBezTo>
                  <a:pt x="144267" y="1050284"/>
                  <a:pt x="122380" y="1047666"/>
                  <a:pt x="108857" y="1034143"/>
                </a:cubicBezTo>
                <a:cubicBezTo>
                  <a:pt x="95334" y="1020620"/>
                  <a:pt x="99267" y="996819"/>
                  <a:pt x="90714" y="979714"/>
                </a:cubicBezTo>
                <a:cubicBezTo>
                  <a:pt x="4461" y="807206"/>
                  <a:pt x="111759" y="1097275"/>
                  <a:pt x="18143" y="816429"/>
                </a:cubicBezTo>
                <a:lnTo>
                  <a:pt x="0" y="762000"/>
                </a:lnTo>
                <a:cubicBezTo>
                  <a:pt x="6048" y="610810"/>
                  <a:pt x="3568" y="459037"/>
                  <a:pt x="18143" y="308429"/>
                </a:cubicBezTo>
                <a:cubicBezTo>
                  <a:pt x="21827" y="270358"/>
                  <a:pt x="54429" y="199571"/>
                  <a:pt x="54429" y="199571"/>
                </a:cubicBezTo>
                <a:cubicBezTo>
                  <a:pt x="114594" y="219626"/>
                  <a:pt x="89733" y="217714"/>
                  <a:pt x="127000" y="217714"/>
                </a:cubicBezTo>
                <a:lnTo>
                  <a:pt x="127000" y="217714"/>
                </a:lnTo>
                <a:lnTo>
                  <a:pt x="18143" y="217714"/>
                </a:lnTo>
                <a:lnTo>
                  <a:pt x="199571" y="326571"/>
                </a:lnTo>
                <a:lnTo>
                  <a:pt x="199571" y="326571"/>
                </a:lnTo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5992956" y="3556000"/>
            <a:ext cx="1144444" cy="1097275"/>
          </a:xfrm>
          <a:custGeom>
            <a:avLst/>
            <a:gdLst>
              <a:gd name="connsiteX0" fmla="*/ 145143 w 1144444"/>
              <a:gd name="connsiteY0" fmla="*/ 453571 h 1097275"/>
              <a:gd name="connsiteX1" fmla="*/ 254000 w 1144444"/>
              <a:gd name="connsiteY1" fmla="*/ 381000 h 1097275"/>
              <a:gd name="connsiteX2" fmla="*/ 435429 w 1144444"/>
              <a:gd name="connsiteY2" fmla="*/ 326571 h 1097275"/>
              <a:gd name="connsiteX3" fmla="*/ 489857 w 1144444"/>
              <a:gd name="connsiteY3" fmla="*/ 308429 h 1097275"/>
              <a:gd name="connsiteX4" fmla="*/ 580571 w 1144444"/>
              <a:gd name="connsiteY4" fmla="*/ 290286 h 1097275"/>
              <a:gd name="connsiteX5" fmla="*/ 907143 w 1144444"/>
              <a:gd name="connsiteY5" fmla="*/ 362857 h 1097275"/>
              <a:gd name="connsiteX6" fmla="*/ 925286 w 1144444"/>
              <a:gd name="connsiteY6" fmla="*/ 435429 h 1097275"/>
              <a:gd name="connsiteX7" fmla="*/ 907143 w 1144444"/>
              <a:gd name="connsiteY7" fmla="*/ 707571 h 1097275"/>
              <a:gd name="connsiteX8" fmla="*/ 852714 w 1144444"/>
              <a:gd name="connsiteY8" fmla="*/ 743857 h 1097275"/>
              <a:gd name="connsiteX9" fmla="*/ 743857 w 1144444"/>
              <a:gd name="connsiteY9" fmla="*/ 780143 h 1097275"/>
              <a:gd name="connsiteX10" fmla="*/ 689429 w 1144444"/>
              <a:gd name="connsiteY10" fmla="*/ 798286 h 1097275"/>
              <a:gd name="connsiteX11" fmla="*/ 635000 w 1144444"/>
              <a:gd name="connsiteY11" fmla="*/ 816429 h 1097275"/>
              <a:gd name="connsiteX12" fmla="*/ 471714 w 1144444"/>
              <a:gd name="connsiteY12" fmla="*/ 889000 h 1097275"/>
              <a:gd name="connsiteX13" fmla="*/ 417286 w 1144444"/>
              <a:gd name="connsiteY13" fmla="*/ 907143 h 1097275"/>
              <a:gd name="connsiteX14" fmla="*/ 272143 w 1144444"/>
              <a:gd name="connsiteY14" fmla="*/ 889000 h 1097275"/>
              <a:gd name="connsiteX15" fmla="*/ 217714 w 1144444"/>
              <a:gd name="connsiteY15" fmla="*/ 834571 h 1097275"/>
              <a:gd name="connsiteX16" fmla="*/ 181429 w 1144444"/>
              <a:gd name="connsiteY16" fmla="*/ 399143 h 1097275"/>
              <a:gd name="connsiteX17" fmla="*/ 36286 w 1144444"/>
              <a:gd name="connsiteY17" fmla="*/ 254000 h 1097275"/>
              <a:gd name="connsiteX18" fmla="*/ 181429 w 1144444"/>
              <a:gd name="connsiteY18" fmla="*/ 199571 h 1097275"/>
              <a:gd name="connsiteX19" fmla="*/ 326571 w 1144444"/>
              <a:gd name="connsiteY19" fmla="*/ 127000 h 1097275"/>
              <a:gd name="connsiteX20" fmla="*/ 381000 w 1144444"/>
              <a:gd name="connsiteY20" fmla="*/ 108857 h 1097275"/>
              <a:gd name="connsiteX21" fmla="*/ 435429 w 1144444"/>
              <a:gd name="connsiteY21" fmla="*/ 72571 h 1097275"/>
              <a:gd name="connsiteX22" fmla="*/ 544286 w 1144444"/>
              <a:gd name="connsiteY22" fmla="*/ 36286 h 1097275"/>
              <a:gd name="connsiteX23" fmla="*/ 598714 w 1144444"/>
              <a:gd name="connsiteY23" fmla="*/ 0 h 1097275"/>
              <a:gd name="connsiteX24" fmla="*/ 870857 w 1144444"/>
              <a:gd name="connsiteY24" fmla="*/ 72571 h 1097275"/>
              <a:gd name="connsiteX25" fmla="*/ 961571 w 1144444"/>
              <a:gd name="connsiteY25" fmla="*/ 254000 h 1097275"/>
              <a:gd name="connsiteX26" fmla="*/ 961571 w 1144444"/>
              <a:gd name="connsiteY26" fmla="*/ 254000 h 1097275"/>
              <a:gd name="connsiteX27" fmla="*/ 997857 w 1144444"/>
              <a:gd name="connsiteY27" fmla="*/ 308429 h 1097275"/>
              <a:gd name="connsiteX28" fmla="*/ 1016000 w 1144444"/>
              <a:gd name="connsiteY28" fmla="*/ 362857 h 1097275"/>
              <a:gd name="connsiteX29" fmla="*/ 1052286 w 1144444"/>
              <a:gd name="connsiteY29" fmla="*/ 417286 h 1097275"/>
              <a:gd name="connsiteX30" fmla="*/ 1070429 w 1144444"/>
              <a:gd name="connsiteY30" fmla="*/ 471714 h 1097275"/>
              <a:gd name="connsiteX31" fmla="*/ 1124857 w 1144444"/>
              <a:gd name="connsiteY31" fmla="*/ 508000 h 1097275"/>
              <a:gd name="connsiteX32" fmla="*/ 1034143 w 1144444"/>
              <a:gd name="connsiteY32" fmla="*/ 780143 h 1097275"/>
              <a:gd name="connsiteX33" fmla="*/ 997857 w 1144444"/>
              <a:gd name="connsiteY33" fmla="*/ 852714 h 1097275"/>
              <a:gd name="connsiteX34" fmla="*/ 943429 w 1144444"/>
              <a:gd name="connsiteY34" fmla="*/ 870857 h 1097275"/>
              <a:gd name="connsiteX35" fmla="*/ 780143 w 1144444"/>
              <a:gd name="connsiteY35" fmla="*/ 943429 h 1097275"/>
              <a:gd name="connsiteX36" fmla="*/ 671286 w 1144444"/>
              <a:gd name="connsiteY36" fmla="*/ 979714 h 1097275"/>
              <a:gd name="connsiteX37" fmla="*/ 616857 w 1144444"/>
              <a:gd name="connsiteY37" fmla="*/ 1016000 h 1097275"/>
              <a:gd name="connsiteX38" fmla="*/ 508000 w 1144444"/>
              <a:gd name="connsiteY38" fmla="*/ 1052286 h 1097275"/>
              <a:gd name="connsiteX39" fmla="*/ 453571 w 1144444"/>
              <a:gd name="connsiteY39" fmla="*/ 1070429 h 1097275"/>
              <a:gd name="connsiteX40" fmla="*/ 163286 w 1144444"/>
              <a:gd name="connsiteY40" fmla="*/ 1052286 h 1097275"/>
              <a:gd name="connsiteX41" fmla="*/ 108857 w 1144444"/>
              <a:gd name="connsiteY41" fmla="*/ 1034143 h 1097275"/>
              <a:gd name="connsiteX42" fmla="*/ 90714 w 1144444"/>
              <a:gd name="connsiteY42" fmla="*/ 979714 h 1097275"/>
              <a:gd name="connsiteX43" fmla="*/ 18143 w 1144444"/>
              <a:gd name="connsiteY43" fmla="*/ 816429 h 1097275"/>
              <a:gd name="connsiteX44" fmla="*/ 0 w 1144444"/>
              <a:gd name="connsiteY44" fmla="*/ 762000 h 1097275"/>
              <a:gd name="connsiteX45" fmla="*/ 18143 w 1144444"/>
              <a:gd name="connsiteY45" fmla="*/ 308429 h 1097275"/>
              <a:gd name="connsiteX46" fmla="*/ 54429 w 1144444"/>
              <a:gd name="connsiteY46" fmla="*/ 199571 h 1097275"/>
              <a:gd name="connsiteX47" fmla="*/ 127000 w 1144444"/>
              <a:gd name="connsiteY47" fmla="*/ 217714 h 1097275"/>
              <a:gd name="connsiteX48" fmla="*/ 127000 w 1144444"/>
              <a:gd name="connsiteY48" fmla="*/ 217714 h 1097275"/>
              <a:gd name="connsiteX49" fmla="*/ 18143 w 1144444"/>
              <a:gd name="connsiteY49" fmla="*/ 217714 h 1097275"/>
              <a:gd name="connsiteX50" fmla="*/ 199571 w 1144444"/>
              <a:gd name="connsiteY50" fmla="*/ 326571 h 1097275"/>
              <a:gd name="connsiteX51" fmla="*/ 199571 w 1144444"/>
              <a:gd name="connsiteY51" fmla="*/ 326571 h 109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44444" h="1097275">
                <a:moveTo>
                  <a:pt x="145143" y="453571"/>
                </a:moveTo>
                <a:cubicBezTo>
                  <a:pt x="181429" y="429381"/>
                  <a:pt x="211692" y="391577"/>
                  <a:pt x="254000" y="381000"/>
                </a:cubicBezTo>
                <a:cubicBezTo>
                  <a:pt x="363682" y="353579"/>
                  <a:pt x="302909" y="370744"/>
                  <a:pt x="435429" y="326571"/>
                </a:cubicBezTo>
                <a:cubicBezTo>
                  <a:pt x="453572" y="320524"/>
                  <a:pt x="471104" y="312180"/>
                  <a:pt x="489857" y="308429"/>
                </a:cubicBezTo>
                <a:lnTo>
                  <a:pt x="580571" y="290286"/>
                </a:lnTo>
                <a:cubicBezTo>
                  <a:pt x="690890" y="297641"/>
                  <a:pt x="841321" y="247669"/>
                  <a:pt x="907143" y="362857"/>
                </a:cubicBezTo>
                <a:cubicBezTo>
                  <a:pt x="919514" y="384507"/>
                  <a:pt x="919238" y="411238"/>
                  <a:pt x="925286" y="435429"/>
                </a:cubicBezTo>
                <a:cubicBezTo>
                  <a:pt x="919238" y="526143"/>
                  <a:pt x="927966" y="619072"/>
                  <a:pt x="907143" y="707571"/>
                </a:cubicBezTo>
                <a:cubicBezTo>
                  <a:pt x="902149" y="728797"/>
                  <a:pt x="872640" y="735001"/>
                  <a:pt x="852714" y="743857"/>
                </a:cubicBezTo>
                <a:cubicBezTo>
                  <a:pt x="817762" y="759391"/>
                  <a:pt x="780143" y="768048"/>
                  <a:pt x="743857" y="780143"/>
                </a:cubicBezTo>
                <a:lnTo>
                  <a:pt x="689429" y="798286"/>
                </a:lnTo>
                <a:cubicBezTo>
                  <a:pt x="671286" y="804334"/>
                  <a:pt x="650913" y="805821"/>
                  <a:pt x="635000" y="816429"/>
                </a:cubicBezTo>
                <a:cubicBezTo>
                  <a:pt x="548746" y="873930"/>
                  <a:pt x="601257" y="845818"/>
                  <a:pt x="471714" y="889000"/>
                </a:cubicBezTo>
                <a:lnTo>
                  <a:pt x="417286" y="907143"/>
                </a:lnTo>
                <a:cubicBezTo>
                  <a:pt x="368905" y="901095"/>
                  <a:pt x="317965" y="905663"/>
                  <a:pt x="272143" y="889000"/>
                </a:cubicBezTo>
                <a:cubicBezTo>
                  <a:pt x="248030" y="880231"/>
                  <a:pt x="232627" y="855450"/>
                  <a:pt x="217714" y="834571"/>
                </a:cubicBezTo>
                <a:cubicBezTo>
                  <a:pt x="127338" y="708044"/>
                  <a:pt x="181429" y="546530"/>
                  <a:pt x="181429" y="399143"/>
                </a:cubicBezTo>
                <a:cubicBezTo>
                  <a:pt x="133048" y="350762"/>
                  <a:pt x="61697" y="317527"/>
                  <a:pt x="36286" y="254000"/>
                </a:cubicBezTo>
                <a:cubicBezTo>
                  <a:pt x="27451" y="231912"/>
                  <a:pt x="178235" y="200902"/>
                  <a:pt x="181429" y="199571"/>
                </a:cubicBezTo>
                <a:cubicBezTo>
                  <a:pt x="231359" y="178767"/>
                  <a:pt x="275256" y="144105"/>
                  <a:pt x="326571" y="127000"/>
                </a:cubicBezTo>
                <a:cubicBezTo>
                  <a:pt x="344714" y="120952"/>
                  <a:pt x="363895" y="117410"/>
                  <a:pt x="381000" y="108857"/>
                </a:cubicBezTo>
                <a:cubicBezTo>
                  <a:pt x="400503" y="99105"/>
                  <a:pt x="415503" y="81427"/>
                  <a:pt x="435429" y="72571"/>
                </a:cubicBezTo>
                <a:cubicBezTo>
                  <a:pt x="470381" y="57037"/>
                  <a:pt x="544286" y="36286"/>
                  <a:pt x="544286" y="36286"/>
                </a:cubicBezTo>
                <a:cubicBezTo>
                  <a:pt x="562429" y="24191"/>
                  <a:pt x="576909" y="0"/>
                  <a:pt x="598714" y="0"/>
                </a:cubicBezTo>
                <a:cubicBezTo>
                  <a:pt x="705394" y="0"/>
                  <a:pt x="779215" y="35915"/>
                  <a:pt x="870857" y="72571"/>
                </a:cubicBezTo>
                <a:cubicBezTo>
                  <a:pt x="948235" y="175742"/>
                  <a:pt x="915724" y="116456"/>
                  <a:pt x="961571" y="254000"/>
                </a:cubicBezTo>
                <a:lnTo>
                  <a:pt x="961571" y="254000"/>
                </a:lnTo>
                <a:cubicBezTo>
                  <a:pt x="973666" y="272143"/>
                  <a:pt x="988105" y="288926"/>
                  <a:pt x="997857" y="308429"/>
                </a:cubicBezTo>
                <a:cubicBezTo>
                  <a:pt x="1006410" y="325534"/>
                  <a:pt x="1007447" y="345752"/>
                  <a:pt x="1016000" y="362857"/>
                </a:cubicBezTo>
                <a:cubicBezTo>
                  <a:pt x="1025752" y="382360"/>
                  <a:pt x="1042534" y="397783"/>
                  <a:pt x="1052286" y="417286"/>
                </a:cubicBezTo>
                <a:cubicBezTo>
                  <a:pt x="1060839" y="434391"/>
                  <a:pt x="1058482" y="456781"/>
                  <a:pt x="1070429" y="471714"/>
                </a:cubicBezTo>
                <a:cubicBezTo>
                  <a:pt x="1084050" y="488741"/>
                  <a:pt x="1106714" y="495905"/>
                  <a:pt x="1124857" y="508000"/>
                </a:cubicBezTo>
                <a:cubicBezTo>
                  <a:pt x="1092664" y="797731"/>
                  <a:pt x="1144444" y="559544"/>
                  <a:pt x="1034143" y="780143"/>
                </a:cubicBezTo>
                <a:cubicBezTo>
                  <a:pt x="1022048" y="804333"/>
                  <a:pt x="1016981" y="833590"/>
                  <a:pt x="997857" y="852714"/>
                </a:cubicBezTo>
                <a:cubicBezTo>
                  <a:pt x="984334" y="866237"/>
                  <a:pt x="960534" y="862304"/>
                  <a:pt x="943429" y="870857"/>
                </a:cubicBezTo>
                <a:cubicBezTo>
                  <a:pt x="770932" y="957106"/>
                  <a:pt x="1060966" y="849822"/>
                  <a:pt x="780143" y="943429"/>
                </a:cubicBezTo>
                <a:cubicBezTo>
                  <a:pt x="780138" y="943431"/>
                  <a:pt x="671291" y="979710"/>
                  <a:pt x="671286" y="979714"/>
                </a:cubicBezTo>
                <a:cubicBezTo>
                  <a:pt x="653143" y="991809"/>
                  <a:pt x="636783" y="1007144"/>
                  <a:pt x="616857" y="1016000"/>
                </a:cubicBezTo>
                <a:cubicBezTo>
                  <a:pt x="581905" y="1031534"/>
                  <a:pt x="544286" y="1040191"/>
                  <a:pt x="508000" y="1052286"/>
                </a:cubicBezTo>
                <a:lnTo>
                  <a:pt x="453571" y="1070429"/>
                </a:lnTo>
                <a:cubicBezTo>
                  <a:pt x="356809" y="1064381"/>
                  <a:pt x="259704" y="1062435"/>
                  <a:pt x="163286" y="1052286"/>
                </a:cubicBezTo>
                <a:cubicBezTo>
                  <a:pt x="144267" y="1050284"/>
                  <a:pt x="122380" y="1047666"/>
                  <a:pt x="108857" y="1034143"/>
                </a:cubicBezTo>
                <a:cubicBezTo>
                  <a:pt x="95334" y="1020620"/>
                  <a:pt x="99267" y="996819"/>
                  <a:pt x="90714" y="979714"/>
                </a:cubicBezTo>
                <a:cubicBezTo>
                  <a:pt x="4461" y="807206"/>
                  <a:pt x="111759" y="1097275"/>
                  <a:pt x="18143" y="816429"/>
                </a:cubicBezTo>
                <a:lnTo>
                  <a:pt x="0" y="762000"/>
                </a:lnTo>
                <a:cubicBezTo>
                  <a:pt x="6048" y="610810"/>
                  <a:pt x="3568" y="459037"/>
                  <a:pt x="18143" y="308429"/>
                </a:cubicBezTo>
                <a:cubicBezTo>
                  <a:pt x="21827" y="270358"/>
                  <a:pt x="54429" y="199571"/>
                  <a:pt x="54429" y="199571"/>
                </a:cubicBezTo>
                <a:cubicBezTo>
                  <a:pt x="114594" y="219626"/>
                  <a:pt x="89733" y="217714"/>
                  <a:pt x="127000" y="217714"/>
                </a:cubicBezTo>
                <a:lnTo>
                  <a:pt x="127000" y="217714"/>
                </a:lnTo>
                <a:lnTo>
                  <a:pt x="18143" y="217714"/>
                </a:lnTo>
                <a:lnTo>
                  <a:pt x="199571" y="326571"/>
                </a:lnTo>
                <a:lnTo>
                  <a:pt x="199571" y="326571"/>
                </a:lnTo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191000" y="5760725"/>
            <a:ext cx="1144444" cy="1097275"/>
          </a:xfrm>
          <a:custGeom>
            <a:avLst/>
            <a:gdLst>
              <a:gd name="connsiteX0" fmla="*/ 145143 w 1144444"/>
              <a:gd name="connsiteY0" fmla="*/ 453571 h 1097275"/>
              <a:gd name="connsiteX1" fmla="*/ 254000 w 1144444"/>
              <a:gd name="connsiteY1" fmla="*/ 381000 h 1097275"/>
              <a:gd name="connsiteX2" fmla="*/ 435429 w 1144444"/>
              <a:gd name="connsiteY2" fmla="*/ 326571 h 1097275"/>
              <a:gd name="connsiteX3" fmla="*/ 489857 w 1144444"/>
              <a:gd name="connsiteY3" fmla="*/ 308429 h 1097275"/>
              <a:gd name="connsiteX4" fmla="*/ 580571 w 1144444"/>
              <a:gd name="connsiteY4" fmla="*/ 290286 h 1097275"/>
              <a:gd name="connsiteX5" fmla="*/ 907143 w 1144444"/>
              <a:gd name="connsiteY5" fmla="*/ 362857 h 1097275"/>
              <a:gd name="connsiteX6" fmla="*/ 925286 w 1144444"/>
              <a:gd name="connsiteY6" fmla="*/ 435429 h 1097275"/>
              <a:gd name="connsiteX7" fmla="*/ 907143 w 1144444"/>
              <a:gd name="connsiteY7" fmla="*/ 707571 h 1097275"/>
              <a:gd name="connsiteX8" fmla="*/ 852714 w 1144444"/>
              <a:gd name="connsiteY8" fmla="*/ 743857 h 1097275"/>
              <a:gd name="connsiteX9" fmla="*/ 743857 w 1144444"/>
              <a:gd name="connsiteY9" fmla="*/ 780143 h 1097275"/>
              <a:gd name="connsiteX10" fmla="*/ 689429 w 1144444"/>
              <a:gd name="connsiteY10" fmla="*/ 798286 h 1097275"/>
              <a:gd name="connsiteX11" fmla="*/ 635000 w 1144444"/>
              <a:gd name="connsiteY11" fmla="*/ 816429 h 1097275"/>
              <a:gd name="connsiteX12" fmla="*/ 471714 w 1144444"/>
              <a:gd name="connsiteY12" fmla="*/ 889000 h 1097275"/>
              <a:gd name="connsiteX13" fmla="*/ 417286 w 1144444"/>
              <a:gd name="connsiteY13" fmla="*/ 907143 h 1097275"/>
              <a:gd name="connsiteX14" fmla="*/ 272143 w 1144444"/>
              <a:gd name="connsiteY14" fmla="*/ 889000 h 1097275"/>
              <a:gd name="connsiteX15" fmla="*/ 217714 w 1144444"/>
              <a:gd name="connsiteY15" fmla="*/ 834571 h 1097275"/>
              <a:gd name="connsiteX16" fmla="*/ 181429 w 1144444"/>
              <a:gd name="connsiteY16" fmla="*/ 399143 h 1097275"/>
              <a:gd name="connsiteX17" fmla="*/ 36286 w 1144444"/>
              <a:gd name="connsiteY17" fmla="*/ 254000 h 1097275"/>
              <a:gd name="connsiteX18" fmla="*/ 181429 w 1144444"/>
              <a:gd name="connsiteY18" fmla="*/ 199571 h 1097275"/>
              <a:gd name="connsiteX19" fmla="*/ 326571 w 1144444"/>
              <a:gd name="connsiteY19" fmla="*/ 127000 h 1097275"/>
              <a:gd name="connsiteX20" fmla="*/ 381000 w 1144444"/>
              <a:gd name="connsiteY20" fmla="*/ 108857 h 1097275"/>
              <a:gd name="connsiteX21" fmla="*/ 435429 w 1144444"/>
              <a:gd name="connsiteY21" fmla="*/ 72571 h 1097275"/>
              <a:gd name="connsiteX22" fmla="*/ 544286 w 1144444"/>
              <a:gd name="connsiteY22" fmla="*/ 36286 h 1097275"/>
              <a:gd name="connsiteX23" fmla="*/ 598714 w 1144444"/>
              <a:gd name="connsiteY23" fmla="*/ 0 h 1097275"/>
              <a:gd name="connsiteX24" fmla="*/ 870857 w 1144444"/>
              <a:gd name="connsiteY24" fmla="*/ 72571 h 1097275"/>
              <a:gd name="connsiteX25" fmla="*/ 961571 w 1144444"/>
              <a:gd name="connsiteY25" fmla="*/ 254000 h 1097275"/>
              <a:gd name="connsiteX26" fmla="*/ 961571 w 1144444"/>
              <a:gd name="connsiteY26" fmla="*/ 254000 h 1097275"/>
              <a:gd name="connsiteX27" fmla="*/ 997857 w 1144444"/>
              <a:gd name="connsiteY27" fmla="*/ 308429 h 1097275"/>
              <a:gd name="connsiteX28" fmla="*/ 1016000 w 1144444"/>
              <a:gd name="connsiteY28" fmla="*/ 362857 h 1097275"/>
              <a:gd name="connsiteX29" fmla="*/ 1052286 w 1144444"/>
              <a:gd name="connsiteY29" fmla="*/ 417286 h 1097275"/>
              <a:gd name="connsiteX30" fmla="*/ 1070429 w 1144444"/>
              <a:gd name="connsiteY30" fmla="*/ 471714 h 1097275"/>
              <a:gd name="connsiteX31" fmla="*/ 1124857 w 1144444"/>
              <a:gd name="connsiteY31" fmla="*/ 508000 h 1097275"/>
              <a:gd name="connsiteX32" fmla="*/ 1034143 w 1144444"/>
              <a:gd name="connsiteY32" fmla="*/ 780143 h 1097275"/>
              <a:gd name="connsiteX33" fmla="*/ 997857 w 1144444"/>
              <a:gd name="connsiteY33" fmla="*/ 852714 h 1097275"/>
              <a:gd name="connsiteX34" fmla="*/ 943429 w 1144444"/>
              <a:gd name="connsiteY34" fmla="*/ 870857 h 1097275"/>
              <a:gd name="connsiteX35" fmla="*/ 780143 w 1144444"/>
              <a:gd name="connsiteY35" fmla="*/ 943429 h 1097275"/>
              <a:gd name="connsiteX36" fmla="*/ 671286 w 1144444"/>
              <a:gd name="connsiteY36" fmla="*/ 979714 h 1097275"/>
              <a:gd name="connsiteX37" fmla="*/ 616857 w 1144444"/>
              <a:gd name="connsiteY37" fmla="*/ 1016000 h 1097275"/>
              <a:gd name="connsiteX38" fmla="*/ 508000 w 1144444"/>
              <a:gd name="connsiteY38" fmla="*/ 1052286 h 1097275"/>
              <a:gd name="connsiteX39" fmla="*/ 453571 w 1144444"/>
              <a:gd name="connsiteY39" fmla="*/ 1070429 h 1097275"/>
              <a:gd name="connsiteX40" fmla="*/ 163286 w 1144444"/>
              <a:gd name="connsiteY40" fmla="*/ 1052286 h 1097275"/>
              <a:gd name="connsiteX41" fmla="*/ 108857 w 1144444"/>
              <a:gd name="connsiteY41" fmla="*/ 1034143 h 1097275"/>
              <a:gd name="connsiteX42" fmla="*/ 90714 w 1144444"/>
              <a:gd name="connsiteY42" fmla="*/ 979714 h 1097275"/>
              <a:gd name="connsiteX43" fmla="*/ 18143 w 1144444"/>
              <a:gd name="connsiteY43" fmla="*/ 816429 h 1097275"/>
              <a:gd name="connsiteX44" fmla="*/ 0 w 1144444"/>
              <a:gd name="connsiteY44" fmla="*/ 762000 h 1097275"/>
              <a:gd name="connsiteX45" fmla="*/ 18143 w 1144444"/>
              <a:gd name="connsiteY45" fmla="*/ 308429 h 1097275"/>
              <a:gd name="connsiteX46" fmla="*/ 54429 w 1144444"/>
              <a:gd name="connsiteY46" fmla="*/ 199571 h 1097275"/>
              <a:gd name="connsiteX47" fmla="*/ 127000 w 1144444"/>
              <a:gd name="connsiteY47" fmla="*/ 217714 h 1097275"/>
              <a:gd name="connsiteX48" fmla="*/ 127000 w 1144444"/>
              <a:gd name="connsiteY48" fmla="*/ 217714 h 1097275"/>
              <a:gd name="connsiteX49" fmla="*/ 18143 w 1144444"/>
              <a:gd name="connsiteY49" fmla="*/ 217714 h 1097275"/>
              <a:gd name="connsiteX50" fmla="*/ 199571 w 1144444"/>
              <a:gd name="connsiteY50" fmla="*/ 326571 h 1097275"/>
              <a:gd name="connsiteX51" fmla="*/ 199571 w 1144444"/>
              <a:gd name="connsiteY51" fmla="*/ 326571 h 109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144444" h="1097275">
                <a:moveTo>
                  <a:pt x="145143" y="453571"/>
                </a:moveTo>
                <a:cubicBezTo>
                  <a:pt x="181429" y="429381"/>
                  <a:pt x="211692" y="391577"/>
                  <a:pt x="254000" y="381000"/>
                </a:cubicBezTo>
                <a:cubicBezTo>
                  <a:pt x="363682" y="353579"/>
                  <a:pt x="302909" y="370744"/>
                  <a:pt x="435429" y="326571"/>
                </a:cubicBezTo>
                <a:cubicBezTo>
                  <a:pt x="453572" y="320524"/>
                  <a:pt x="471104" y="312180"/>
                  <a:pt x="489857" y="308429"/>
                </a:cubicBezTo>
                <a:lnTo>
                  <a:pt x="580571" y="290286"/>
                </a:lnTo>
                <a:cubicBezTo>
                  <a:pt x="690890" y="297641"/>
                  <a:pt x="841321" y="247669"/>
                  <a:pt x="907143" y="362857"/>
                </a:cubicBezTo>
                <a:cubicBezTo>
                  <a:pt x="919514" y="384507"/>
                  <a:pt x="919238" y="411238"/>
                  <a:pt x="925286" y="435429"/>
                </a:cubicBezTo>
                <a:cubicBezTo>
                  <a:pt x="919238" y="526143"/>
                  <a:pt x="927966" y="619072"/>
                  <a:pt x="907143" y="707571"/>
                </a:cubicBezTo>
                <a:cubicBezTo>
                  <a:pt x="902149" y="728797"/>
                  <a:pt x="872640" y="735001"/>
                  <a:pt x="852714" y="743857"/>
                </a:cubicBezTo>
                <a:cubicBezTo>
                  <a:pt x="817762" y="759391"/>
                  <a:pt x="780143" y="768048"/>
                  <a:pt x="743857" y="780143"/>
                </a:cubicBezTo>
                <a:lnTo>
                  <a:pt x="689429" y="798286"/>
                </a:lnTo>
                <a:cubicBezTo>
                  <a:pt x="671286" y="804334"/>
                  <a:pt x="650913" y="805821"/>
                  <a:pt x="635000" y="816429"/>
                </a:cubicBezTo>
                <a:cubicBezTo>
                  <a:pt x="548746" y="873930"/>
                  <a:pt x="601257" y="845818"/>
                  <a:pt x="471714" y="889000"/>
                </a:cubicBezTo>
                <a:lnTo>
                  <a:pt x="417286" y="907143"/>
                </a:lnTo>
                <a:cubicBezTo>
                  <a:pt x="368905" y="901095"/>
                  <a:pt x="317965" y="905663"/>
                  <a:pt x="272143" y="889000"/>
                </a:cubicBezTo>
                <a:cubicBezTo>
                  <a:pt x="248030" y="880231"/>
                  <a:pt x="232627" y="855450"/>
                  <a:pt x="217714" y="834571"/>
                </a:cubicBezTo>
                <a:cubicBezTo>
                  <a:pt x="127338" y="708044"/>
                  <a:pt x="181429" y="546530"/>
                  <a:pt x="181429" y="399143"/>
                </a:cubicBezTo>
                <a:cubicBezTo>
                  <a:pt x="133048" y="350762"/>
                  <a:pt x="61697" y="317527"/>
                  <a:pt x="36286" y="254000"/>
                </a:cubicBezTo>
                <a:cubicBezTo>
                  <a:pt x="27451" y="231912"/>
                  <a:pt x="178235" y="200902"/>
                  <a:pt x="181429" y="199571"/>
                </a:cubicBezTo>
                <a:cubicBezTo>
                  <a:pt x="231359" y="178767"/>
                  <a:pt x="275256" y="144105"/>
                  <a:pt x="326571" y="127000"/>
                </a:cubicBezTo>
                <a:cubicBezTo>
                  <a:pt x="344714" y="120952"/>
                  <a:pt x="363895" y="117410"/>
                  <a:pt x="381000" y="108857"/>
                </a:cubicBezTo>
                <a:cubicBezTo>
                  <a:pt x="400503" y="99105"/>
                  <a:pt x="415503" y="81427"/>
                  <a:pt x="435429" y="72571"/>
                </a:cubicBezTo>
                <a:cubicBezTo>
                  <a:pt x="470381" y="57037"/>
                  <a:pt x="544286" y="36286"/>
                  <a:pt x="544286" y="36286"/>
                </a:cubicBezTo>
                <a:cubicBezTo>
                  <a:pt x="562429" y="24191"/>
                  <a:pt x="576909" y="0"/>
                  <a:pt x="598714" y="0"/>
                </a:cubicBezTo>
                <a:cubicBezTo>
                  <a:pt x="705394" y="0"/>
                  <a:pt x="779215" y="35915"/>
                  <a:pt x="870857" y="72571"/>
                </a:cubicBezTo>
                <a:cubicBezTo>
                  <a:pt x="948235" y="175742"/>
                  <a:pt x="915724" y="116456"/>
                  <a:pt x="961571" y="254000"/>
                </a:cubicBezTo>
                <a:lnTo>
                  <a:pt x="961571" y="254000"/>
                </a:lnTo>
                <a:cubicBezTo>
                  <a:pt x="973666" y="272143"/>
                  <a:pt x="988105" y="288926"/>
                  <a:pt x="997857" y="308429"/>
                </a:cubicBezTo>
                <a:cubicBezTo>
                  <a:pt x="1006410" y="325534"/>
                  <a:pt x="1007447" y="345752"/>
                  <a:pt x="1016000" y="362857"/>
                </a:cubicBezTo>
                <a:cubicBezTo>
                  <a:pt x="1025752" y="382360"/>
                  <a:pt x="1042534" y="397783"/>
                  <a:pt x="1052286" y="417286"/>
                </a:cubicBezTo>
                <a:cubicBezTo>
                  <a:pt x="1060839" y="434391"/>
                  <a:pt x="1058482" y="456781"/>
                  <a:pt x="1070429" y="471714"/>
                </a:cubicBezTo>
                <a:cubicBezTo>
                  <a:pt x="1084050" y="488741"/>
                  <a:pt x="1106714" y="495905"/>
                  <a:pt x="1124857" y="508000"/>
                </a:cubicBezTo>
                <a:cubicBezTo>
                  <a:pt x="1092664" y="797731"/>
                  <a:pt x="1144444" y="559544"/>
                  <a:pt x="1034143" y="780143"/>
                </a:cubicBezTo>
                <a:cubicBezTo>
                  <a:pt x="1022048" y="804333"/>
                  <a:pt x="1016981" y="833590"/>
                  <a:pt x="997857" y="852714"/>
                </a:cubicBezTo>
                <a:cubicBezTo>
                  <a:pt x="984334" y="866237"/>
                  <a:pt x="960534" y="862304"/>
                  <a:pt x="943429" y="870857"/>
                </a:cubicBezTo>
                <a:cubicBezTo>
                  <a:pt x="770932" y="957106"/>
                  <a:pt x="1060966" y="849822"/>
                  <a:pt x="780143" y="943429"/>
                </a:cubicBezTo>
                <a:cubicBezTo>
                  <a:pt x="780138" y="943431"/>
                  <a:pt x="671291" y="979710"/>
                  <a:pt x="671286" y="979714"/>
                </a:cubicBezTo>
                <a:cubicBezTo>
                  <a:pt x="653143" y="991809"/>
                  <a:pt x="636783" y="1007144"/>
                  <a:pt x="616857" y="1016000"/>
                </a:cubicBezTo>
                <a:cubicBezTo>
                  <a:pt x="581905" y="1031534"/>
                  <a:pt x="544286" y="1040191"/>
                  <a:pt x="508000" y="1052286"/>
                </a:cubicBezTo>
                <a:lnTo>
                  <a:pt x="453571" y="1070429"/>
                </a:lnTo>
                <a:cubicBezTo>
                  <a:pt x="356809" y="1064381"/>
                  <a:pt x="259704" y="1062435"/>
                  <a:pt x="163286" y="1052286"/>
                </a:cubicBezTo>
                <a:cubicBezTo>
                  <a:pt x="144267" y="1050284"/>
                  <a:pt x="122380" y="1047666"/>
                  <a:pt x="108857" y="1034143"/>
                </a:cubicBezTo>
                <a:cubicBezTo>
                  <a:pt x="95334" y="1020620"/>
                  <a:pt x="99267" y="996819"/>
                  <a:pt x="90714" y="979714"/>
                </a:cubicBezTo>
                <a:cubicBezTo>
                  <a:pt x="4461" y="807206"/>
                  <a:pt x="111759" y="1097275"/>
                  <a:pt x="18143" y="816429"/>
                </a:cubicBezTo>
                <a:lnTo>
                  <a:pt x="0" y="762000"/>
                </a:lnTo>
                <a:cubicBezTo>
                  <a:pt x="6048" y="610810"/>
                  <a:pt x="3568" y="459037"/>
                  <a:pt x="18143" y="308429"/>
                </a:cubicBezTo>
                <a:cubicBezTo>
                  <a:pt x="21827" y="270358"/>
                  <a:pt x="54429" y="199571"/>
                  <a:pt x="54429" y="199571"/>
                </a:cubicBezTo>
                <a:cubicBezTo>
                  <a:pt x="114594" y="219626"/>
                  <a:pt x="89733" y="217714"/>
                  <a:pt x="127000" y="217714"/>
                </a:cubicBezTo>
                <a:lnTo>
                  <a:pt x="127000" y="217714"/>
                </a:lnTo>
                <a:lnTo>
                  <a:pt x="18143" y="217714"/>
                </a:lnTo>
                <a:lnTo>
                  <a:pt x="199571" y="326571"/>
                </a:lnTo>
                <a:lnTo>
                  <a:pt x="199571" y="326571"/>
                </a:lnTo>
              </a:path>
            </a:pathLst>
          </a:cu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69429" y="4880429"/>
            <a:ext cx="2917371" cy="15743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1666526"/>
            <a:ext cx="4568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Periportal</a:t>
            </a:r>
            <a:r>
              <a:rPr lang="en-US" sz="2400" dirty="0" smtClean="0"/>
              <a:t> or zone 1 lesions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6331857" y="4807857"/>
            <a:ext cx="23549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Toxins: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Synthaline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Other: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IBD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Pancreatitis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67494"/>
          <a:ext cx="8229600" cy="521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Etiology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Chemical agents</a:t>
                      </a:r>
                      <a:r>
                        <a:rPr lang="en-US" baseline="0" dirty="0" smtClean="0"/>
                        <a:t> and toxins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/>
                        <a:t>Xylitol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industrial solvent</a:t>
                      </a:r>
                    </a:p>
                    <a:p>
                      <a:r>
                        <a:rPr lang="en-US" dirty="0" smtClean="0"/>
                        <a:t>plants</a:t>
                      </a:r>
                      <a:r>
                        <a:rPr lang="en-US" baseline="0" dirty="0" smtClean="0"/>
                        <a:t> (sago palm)</a:t>
                      </a:r>
                    </a:p>
                    <a:p>
                      <a:r>
                        <a:rPr lang="en-US" baseline="0" dirty="0" err="1" smtClean="0"/>
                        <a:t>envenomation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heavy metals</a:t>
                      </a:r>
                    </a:p>
                    <a:p>
                      <a:r>
                        <a:rPr lang="en-US" baseline="0" dirty="0" smtClean="0"/>
                        <a:t>mushrooms</a:t>
                      </a:r>
                    </a:p>
                    <a:p>
                      <a:r>
                        <a:rPr lang="en-US" baseline="0" dirty="0" err="1" smtClean="0"/>
                        <a:t>alfatoxins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blue green algae </a:t>
                      </a:r>
                    </a:p>
                    <a:p>
                      <a:r>
                        <a:rPr lang="en-US" baseline="0" dirty="0" smtClean="0"/>
                        <a:t>cycad seeds</a:t>
                      </a:r>
                    </a:p>
                    <a:p>
                      <a:r>
                        <a:rPr lang="en-US" baseline="0" dirty="0" smtClean="0"/>
                        <a:t>carbon tetrachloride</a:t>
                      </a:r>
                    </a:p>
                    <a:p>
                      <a:r>
                        <a:rPr lang="en-US" baseline="0" dirty="0" err="1" smtClean="0"/>
                        <a:t>dimethynitrosamine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Zinc </a:t>
                      </a:r>
                      <a:r>
                        <a:rPr lang="en-US" baseline="0" dirty="0" err="1" smtClean="0"/>
                        <a:t>phosphide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 as</a:t>
                      </a:r>
                      <a:r>
                        <a:rPr lang="en-US" baseline="0" dirty="0" smtClean="0"/>
                        <a:t> dog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Traumatic,</a:t>
                      </a:r>
                      <a:r>
                        <a:rPr lang="en-US" baseline="0" dirty="0" smtClean="0"/>
                        <a:t> thermal, hypoxic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Diaphragmatic</a:t>
                      </a:r>
                      <a:r>
                        <a:rPr lang="en-US" baseline="0" dirty="0" smtClean="0"/>
                        <a:t> hernia</a:t>
                      </a:r>
                    </a:p>
                    <a:p>
                      <a:r>
                        <a:rPr lang="en-US" baseline="0" dirty="0" smtClean="0"/>
                        <a:t>Shock</a:t>
                      </a:r>
                    </a:p>
                    <a:p>
                      <a:r>
                        <a:rPr lang="en-US" baseline="0" dirty="0" smtClean="0"/>
                        <a:t>liver torsion</a:t>
                      </a:r>
                    </a:p>
                    <a:p>
                      <a:r>
                        <a:rPr lang="en-US" baseline="0" dirty="0" smtClean="0"/>
                        <a:t>heat stroke</a:t>
                      </a:r>
                    </a:p>
                    <a:p>
                      <a:r>
                        <a:rPr lang="en-US" baseline="0" dirty="0" smtClean="0"/>
                        <a:t>massive ischemia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 as for</a:t>
                      </a:r>
                      <a:r>
                        <a:rPr lang="en-US" baseline="0" dirty="0" smtClean="0"/>
                        <a:t> dogs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Histology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0571" y="2230655"/>
            <a:ext cx="6336230" cy="422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769429" y="4844143"/>
            <a:ext cx="2917371" cy="161066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nut 5"/>
          <p:cNvSpPr/>
          <p:nvPr/>
        </p:nvSpPr>
        <p:spPr>
          <a:xfrm>
            <a:off x="4934857" y="2957286"/>
            <a:ext cx="1124857" cy="1197428"/>
          </a:xfrm>
          <a:prstGeom prst="donut">
            <a:avLst>
              <a:gd name="adj" fmla="val 12646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>
            <a:off x="3962400" y="4572000"/>
            <a:ext cx="1124857" cy="1197428"/>
          </a:xfrm>
          <a:prstGeom prst="donut">
            <a:avLst>
              <a:gd name="adj" fmla="val 12646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3164114" y="2957286"/>
            <a:ext cx="1124857" cy="1197428"/>
          </a:xfrm>
          <a:prstGeom prst="donut">
            <a:avLst>
              <a:gd name="adj" fmla="val 12646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199" y="1666526"/>
            <a:ext cx="5947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Midzonal</a:t>
            </a:r>
            <a:r>
              <a:rPr lang="en-US" sz="2400" dirty="0" smtClean="0"/>
              <a:t> or zone 2 lesion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404429" y="4572000"/>
            <a:ext cx="2282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Drugs: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Berylium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paraquat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Histology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0571" y="2230655"/>
            <a:ext cx="6336230" cy="422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805714" y="4807857"/>
            <a:ext cx="2881086" cy="16469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nut 5"/>
          <p:cNvSpPr/>
          <p:nvPr/>
        </p:nvSpPr>
        <p:spPr>
          <a:xfrm>
            <a:off x="5334000" y="3229429"/>
            <a:ext cx="471714" cy="616857"/>
          </a:xfrm>
          <a:prstGeom prst="donu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>
            <a:off x="4426857" y="4807857"/>
            <a:ext cx="471714" cy="616857"/>
          </a:xfrm>
          <a:prstGeom prst="donu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3429000" y="3229429"/>
            <a:ext cx="471714" cy="616857"/>
          </a:xfrm>
          <a:prstGeom prst="donu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3528" y="1666526"/>
            <a:ext cx="6854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Periacinar</a:t>
            </a:r>
            <a:r>
              <a:rPr lang="en-US" sz="2400" dirty="0" smtClean="0"/>
              <a:t> or </a:t>
            </a:r>
            <a:r>
              <a:rPr lang="en-US" sz="2400" dirty="0" err="1" smtClean="0"/>
              <a:t>centrolobular</a:t>
            </a:r>
            <a:r>
              <a:rPr lang="en-US" sz="2400" dirty="0" smtClean="0"/>
              <a:t> or zone 3 lesions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368143" y="4547550"/>
            <a:ext cx="231865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Hypoxemia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Hypoperfusion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worsened by anemia and hypoxemia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Acetaminophen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Histology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0571" y="2230655"/>
            <a:ext cx="6336230" cy="422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reeform 3"/>
          <p:cNvSpPr/>
          <p:nvPr/>
        </p:nvSpPr>
        <p:spPr>
          <a:xfrm>
            <a:off x="3676633" y="2993571"/>
            <a:ext cx="1820653" cy="1259925"/>
          </a:xfrm>
          <a:custGeom>
            <a:avLst/>
            <a:gdLst>
              <a:gd name="connsiteX0" fmla="*/ 1022367 w 1820653"/>
              <a:gd name="connsiteY0" fmla="*/ 0 h 1259925"/>
              <a:gd name="connsiteX1" fmla="*/ 1113081 w 1820653"/>
              <a:gd name="connsiteY1" fmla="*/ 127000 h 1259925"/>
              <a:gd name="connsiteX2" fmla="*/ 1149367 w 1820653"/>
              <a:gd name="connsiteY2" fmla="*/ 181429 h 1259925"/>
              <a:gd name="connsiteX3" fmla="*/ 1221938 w 1820653"/>
              <a:gd name="connsiteY3" fmla="*/ 235858 h 1259925"/>
              <a:gd name="connsiteX4" fmla="*/ 1330796 w 1820653"/>
              <a:gd name="connsiteY4" fmla="*/ 308429 h 1259925"/>
              <a:gd name="connsiteX5" fmla="*/ 1367081 w 1820653"/>
              <a:gd name="connsiteY5" fmla="*/ 362858 h 1259925"/>
              <a:gd name="connsiteX6" fmla="*/ 1439653 w 1820653"/>
              <a:gd name="connsiteY6" fmla="*/ 399143 h 1259925"/>
              <a:gd name="connsiteX7" fmla="*/ 1494081 w 1820653"/>
              <a:gd name="connsiteY7" fmla="*/ 435429 h 1259925"/>
              <a:gd name="connsiteX8" fmla="*/ 1711796 w 1820653"/>
              <a:gd name="connsiteY8" fmla="*/ 471715 h 1259925"/>
              <a:gd name="connsiteX9" fmla="*/ 1766224 w 1820653"/>
              <a:gd name="connsiteY9" fmla="*/ 489858 h 1259925"/>
              <a:gd name="connsiteX10" fmla="*/ 1820653 w 1820653"/>
              <a:gd name="connsiteY10" fmla="*/ 598715 h 1259925"/>
              <a:gd name="connsiteX11" fmla="*/ 1802510 w 1820653"/>
              <a:gd name="connsiteY11" fmla="*/ 707572 h 1259925"/>
              <a:gd name="connsiteX12" fmla="*/ 1657367 w 1820653"/>
              <a:gd name="connsiteY12" fmla="*/ 834572 h 1259925"/>
              <a:gd name="connsiteX13" fmla="*/ 1602938 w 1820653"/>
              <a:gd name="connsiteY13" fmla="*/ 889000 h 1259925"/>
              <a:gd name="connsiteX14" fmla="*/ 1566653 w 1820653"/>
              <a:gd name="connsiteY14" fmla="*/ 943429 h 1259925"/>
              <a:gd name="connsiteX15" fmla="*/ 1439653 w 1820653"/>
              <a:gd name="connsiteY15" fmla="*/ 979715 h 1259925"/>
              <a:gd name="connsiteX16" fmla="*/ 1385224 w 1820653"/>
              <a:gd name="connsiteY16" fmla="*/ 1016000 h 1259925"/>
              <a:gd name="connsiteX17" fmla="*/ 1367081 w 1820653"/>
              <a:gd name="connsiteY17" fmla="*/ 1070429 h 1259925"/>
              <a:gd name="connsiteX18" fmla="*/ 1258224 w 1820653"/>
              <a:gd name="connsiteY18" fmla="*/ 1106715 h 1259925"/>
              <a:gd name="connsiteX19" fmla="*/ 1203796 w 1820653"/>
              <a:gd name="connsiteY19" fmla="*/ 1124858 h 1259925"/>
              <a:gd name="connsiteX20" fmla="*/ 1149367 w 1820653"/>
              <a:gd name="connsiteY20" fmla="*/ 1161143 h 1259925"/>
              <a:gd name="connsiteX21" fmla="*/ 1076796 w 1820653"/>
              <a:gd name="connsiteY21" fmla="*/ 1179286 h 1259925"/>
              <a:gd name="connsiteX22" fmla="*/ 967938 w 1820653"/>
              <a:gd name="connsiteY22" fmla="*/ 1215572 h 1259925"/>
              <a:gd name="connsiteX23" fmla="*/ 913510 w 1820653"/>
              <a:gd name="connsiteY23" fmla="*/ 1251858 h 1259925"/>
              <a:gd name="connsiteX24" fmla="*/ 605081 w 1820653"/>
              <a:gd name="connsiteY24" fmla="*/ 1233715 h 1259925"/>
              <a:gd name="connsiteX25" fmla="*/ 568796 w 1820653"/>
              <a:gd name="connsiteY25" fmla="*/ 1161143 h 1259925"/>
              <a:gd name="connsiteX26" fmla="*/ 478081 w 1820653"/>
              <a:gd name="connsiteY26" fmla="*/ 1052286 h 1259925"/>
              <a:gd name="connsiteX27" fmla="*/ 459938 w 1820653"/>
              <a:gd name="connsiteY27" fmla="*/ 997858 h 1259925"/>
              <a:gd name="connsiteX28" fmla="*/ 405510 w 1820653"/>
              <a:gd name="connsiteY28" fmla="*/ 961572 h 1259925"/>
              <a:gd name="connsiteX29" fmla="*/ 351081 w 1820653"/>
              <a:gd name="connsiteY29" fmla="*/ 907143 h 1259925"/>
              <a:gd name="connsiteX30" fmla="*/ 278510 w 1820653"/>
              <a:gd name="connsiteY30" fmla="*/ 798286 h 1259925"/>
              <a:gd name="connsiteX31" fmla="*/ 260367 w 1820653"/>
              <a:gd name="connsiteY31" fmla="*/ 743858 h 1259925"/>
              <a:gd name="connsiteX32" fmla="*/ 205938 w 1820653"/>
              <a:gd name="connsiteY32" fmla="*/ 725715 h 1259925"/>
              <a:gd name="connsiteX33" fmla="*/ 169653 w 1820653"/>
              <a:gd name="connsiteY33" fmla="*/ 671286 h 1259925"/>
              <a:gd name="connsiteX34" fmla="*/ 115224 w 1820653"/>
              <a:gd name="connsiteY34" fmla="*/ 653143 h 1259925"/>
              <a:gd name="connsiteX35" fmla="*/ 60796 w 1820653"/>
              <a:gd name="connsiteY35" fmla="*/ 616858 h 1259925"/>
              <a:gd name="connsiteX36" fmla="*/ 42653 w 1820653"/>
              <a:gd name="connsiteY36" fmla="*/ 435429 h 1259925"/>
              <a:gd name="connsiteX37" fmla="*/ 97081 w 1820653"/>
              <a:gd name="connsiteY37" fmla="*/ 399143 h 1259925"/>
              <a:gd name="connsiteX38" fmla="*/ 133367 w 1820653"/>
              <a:gd name="connsiteY38" fmla="*/ 326572 h 1259925"/>
              <a:gd name="connsiteX39" fmla="*/ 187796 w 1820653"/>
              <a:gd name="connsiteY39" fmla="*/ 290286 h 1259925"/>
              <a:gd name="connsiteX40" fmla="*/ 314796 w 1820653"/>
              <a:gd name="connsiteY40" fmla="*/ 163286 h 1259925"/>
              <a:gd name="connsiteX41" fmla="*/ 423653 w 1820653"/>
              <a:gd name="connsiteY41" fmla="*/ 127000 h 1259925"/>
              <a:gd name="connsiteX42" fmla="*/ 532510 w 1820653"/>
              <a:gd name="connsiteY42" fmla="*/ 72572 h 1259925"/>
              <a:gd name="connsiteX43" fmla="*/ 605081 w 1820653"/>
              <a:gd name="connsiteY43" fmla="*/ 54429 h 1259925"/>
              <a:gd name="connsiteX44" fmla="*/ 768367 w 1820653"/>
              <a:gd name="connsiteY44" fmla="*/ 0 h 1259925"/>
              <a:gd name="connsiteX45" fmla="*/ 986081 w 1820653"/>
              <a:gd name="connsiteY45" fmla="*/ 18143 h 1259925"/>
              <a:gd name="connsiteX46" fmla="*/ 1040510 w 1820653"/>
              <a:gd name="connsiteY46" fmla="*/ 54429 h 1259925"/>
              <a:gd name="connsiteX47" fmla="*/ 840938 w 1820653"/>
              <a:gd name="connsiteY47" fmla="*/ 489858 h 1259925"/>
              <a:gd name="connsiteX48" fmla="*/ 1022367 w 1820653"/>
              <a:gd name="connsiteY48" fmla="*/ 0 h 125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820653" h="1259925">
                <a:moveTo>
                  <a:pt x="1022367" y="0"/>
                </a:moveTo>
                <a:cubicBezTo>
                  <a:pt x="1055704" y="100010"/>
                  <a:pt x="1019160" y="17426"/>
                  <a:pt x="1113081" y="127000"/>
                </a:cubicBezTo>
                <a:cubicBezTo>
                  <a:pt x="1127272" y="143556"/>
                  <a:pt x="1133948" y="166010"/>
                  <a:pt x="1149367" y="181429"/>
                </a:cubicBezTo>
                <a:cubicBezTo>
                  <a:pt x="1170748" y="202811"/>
                  <a:pt x="1198980" y="216179"/>
                  <a:pt x="1221938" y="235858"/>
                </a:cubicBezTo>
                <a:cubicBezTo>
                  <a:pt x="1308420" y="309986"/>
                  <a:pt x="1238214" y="277568"/>
                  <a:pt x="1330796" y="308429"/>
                </a:cubicBezTo>
                <a:cubicBezTo>
                  <a:pt x="1342891" y="326572"/>
                  <a:pt x="1350330" y="348899"/>
                  <a:pt x="1367081" y="362858"/>
                </a:cubicBezTo>
                <a:cubicBezTo>
                  <a:pt x="1387858" y="380172"/>
                  <a:pt x="1416171" y="385725"/>
                  <a:pt x="1439653" y="399143"/>
                </a:cubicBezTo>
                <a:cubicBezTo>
                  <a:pt x="1458585" y="409961"/>
                  <a:pt x="1474578" y="425677"/>
                  <a:pt x="1494081" y="435429"/>
                </a:cubicBezTo>
                <a:cubicBezTo>
                  <a:pt x="1554870" y="465824"/>
                  <a:pt x="1660061" y="465967"/>
                  <a:pt x="1711796" y="471715"/>
                </a:cubicBezTo>
                <a:cubicBezTo>
                  <a:pt x="1729939" y="477763"/>
                  <a:pt x="1751291" y="477911"/>
                  <a:pt x="1766224" y="489858"/>
                </a:cubicBezTo>
                <a:cubicBezTo>
                  <a:pt x="1798198" y="515437"/>
                  <a:pt x="1808701" y="562859"/>
                  <a:pt x="1820653" y="598715"/>
                </a:cubicBezTo>
                <a:cubicBezTo>
                  <a:pt x="1814605" y="635001"/>
                  <a:pt x="1814143" y="672674"/>
                  <a:pt x="1802510" y="707572"/>
                </a:cubicBezTo>
                <a:cubicBezTo>
                  <a:pt x="1776808" y="784676"/>
                  <a:pt x="1714816" y="777124"/>
                  <a:pt x="1657367" y="834572"/>
                </a:cubicBezTo>
                <a:cubicBezTo>
                  <a:pt x="1639224" y="852715"/>
                  <a:pt x="1619364" y="869289"/>
                  <a:pt x="1602938" y="889000"/>
                </a:cubicBezTo>
                <a:cubicBezTo>
                  <a:pt x="1588979" y="905751"/>
                  <a:pt x="1583680" y="929807"/>
                  <a:pt x="1566653" y="943429"/>
                </a:cubicBezTo>
                <a:cubicBezTo>
                  <a:pt x="1554823" y="952893"/>
                  <a:pt x="1444394" y="978530"/>
                  <a:pt x="1439653" y="979715"/>
                </a:cubicBezTo>
                <a:cubicBezTo>
                  <a:pt x="1421510" y="991810"/>
                  <a:pt x="1398846" y="998973"/>
                  <a:pt x="1385224" y="1016000"/>
                </a:cubicBezTo>
                <a:cubicBezTo>
                  <a:pt x="1373277" y="1030934"/>
                  <a:pt x="1382643" y="1059313"/>
                  <a:pt x="1367081" y="1070429"/>
                </a:cubicBezTo>
                <a:cubicBezTo>
                  <a:pt x="1335957" y="1092661"/>
                  <a:pt x="1294510" y="1094620"/>
                  <a:pt x="1258224" y="1106715"/>
                </a:cubicBezTo>
                <a:cubicBezTo>
                  <a:pt x="1240081" y="1112763"/>
                  <a:pt x="1219708" y="1114250"/>
                  <a:pt x="1203796" y="1124858"/>
                </a:cubicBezTo>
                <a:cubicBezTo>
                  <a:pt x="1185653" y="1136953"/>
                  <a:pt x="1169409" y="1152554"/>
                  <a:pt x="1149367" y="1161143"/>
                </a:cubicBezTo>
                <a:cubicBezTo>
                  <a:pt x="1126448" y="1170965"/>
                  <a:pt x="1100679" y="1172121"/>
                  <a:pt x="1076796" y="1179286"/>
                </a:cubicBezTo>
                <a:cubicBezTo>
                  <a:pt x="1040160" y="1190277"/>
                  <a:pt x="967938" y="1215572"/>
                  <a:pt x="967938" y="1215572"/>
                </a:cubicBezTo>
                <a:cubicBezTo>
                  <a:pt x="949795" y="1227667"/>
                  <a:pt x="935288" y="1250769"/>
                  <a:pt x="913510" y="1251858"/>
                </a:cubicBezTo>
                <a:cubicBezTo>
                  <a:pt x="810651" y="1257001"/>
                  <a:pt x="704677" y="1259925"/>
                  <a:pt x="605081" y="1233715"/>
                </a:cubicBezTo>
                <a:cubicBezTo>
                  <a:pt x="578926" y="1226832"/>
                  <a:pt x="584516" y="1183151"/>
                  <a:pt x="568796" y="1161143"/>
                </a:cubicBezTo>
                <a:cubicBezTo>
                  <a:pt x="501916" y="1067510"/>
                  <a:pt x="526078" y="1148278"/>
                  <a:pt x="478081" y="1052286"/>
                </a:cubicBezTo>
                <a:cubicBezTo>
                  <a:pt x="469528" y="1035181"/>
                  <a:pt x="471885" y="1012791"/>
                  <a:pt x="459938" y="997858"/>
                </a:cubicBezTo>
                <a:cubicBezTo>
                  <a:pt x="446317" y="980831"/>
                  <a:pt x="422261" y="975531"/>
                  <a:pt x="405510" y="961572"/>
                </a:cubicBezTo>
                <a:cubicBezTo>
                  <a:pt x="385799" y="945146"/>
                  <a:pt x="366834" y="927396"/>
                  <a:pt x="351081" y="907143"/>
                </a:cubicBezTo>
                <a:cubicBezTo>
                  <a:pt x="324307" y="872719"/>
                  <a:pt x="292301" y="839658"/>
                  <a:pt x="278510" y="798286"/>
                </a:cubicBezTo>
                <a:cubicBezTo>
                  <a:pt x="272462" y="780143"/>
                  <a:pt x="273890" y="757381"/>
                  <a:pt x="260367" y="743858"/>
                </a:cubicBezTo>
                <a:cubicBezTo>
                  <a:pt x="246844" y="730335"/>
                  <a:pt x="224081" y="731763"/>
                  <a:pt x="205938" y="725715"/>
                </a:cubicBezTo>
                <a:cubicBezTo>
                  <a:pt x="193843" y="707572"/>
                  <a:pt x="186680" y="684908"/>
                  <a:pt x="169653" y="671286"/>
                </a:cubicBezTo>
                <a:cubicBezTo>
                  <a:pt x="154719" y="659339"/>
                  <a:pt x="132329" y="661696"/>
                  <a:pt x="115224" y="653143"/>
                </a:cubicBezTo>
                <a:cubicBezTo>
                  <a:pt x="95721" y="643392"/>
                  <a:pt x="78939" y="628953"/>
                  <a:pt x="60796" y="616858"/>
                </a:cubicBezTo>
                <a:cubicBezTo>
                  <a:pt x="39991" y="554444"/>
                  <a:pt x="0" y="499408"/>
                  <a:pt x="42653" y="435429"/>
                </a:cubicBezTo>
                <a:cubicBezTo>
                  <a:pt x="54748" y="417286"/>
                  <a:pt x="78938" y="411238"/>
                  <a:pt x="97081" y="399143"/>
                </a:cubicBezTo>
                <a:cubicBezTo>
                  <a:pt x="109176" y="374953"/>
                  <a:pt x="116053" y="347349"/>
                  <a:pt x="133367" y="326572"/>
                </a:cubicBezTo>
                <a:cubicBezTo>
                  <a:pt x="147326" y="309821"/>
                  <a:pt x="174174" y="307313"/>
                  <a:pt x="187796" y="290286"/>
                </a:cubicBezTo>
                <a:cubicBezTo>
                  <a:pt x="260798" y="199033"/>
                  <a:pt x="96371" y="236095"/>
                  <a:pt x="314796" y="163286"/>
                </a:cubicBezTo>
                <a:cubicBezTo>
                  <a:pt x="351082" y="151191"/>
                  <a:pt x="391828" y="148216"/>
                  <a:pt x="423653" y="127000"/>
                </a:cubicBezTo>
                <a:cubicBezTo>
                  <a:pt x="483289" y="87243"/>
                  <a:pt x="466784" y="91351"/>
                  <a:pt x="532510" y="72572"/>
                </a:cubicBezTo>
                <a:cubicBezTo>
                  <a:pt x="556485" y="65722"/>
                  <a:pt x="581249" y="61762"/>
                  <a:pt x="605081" y="54429"/>
                </a:cubicBezTo>
                <a:cubicBezTo>
                  <a:pt x="659917" y="37556"/>
                  <a:pt x="768367" y="0"/>
                  <a:pt x="768367" y="0"/>
                </a:cubicBezTo>
                <a:cubicBezTo>
                  <a:pt x="840938" y="6048"/>
                  <a:pt x="913897" y="8518"/>
                  <a:pt x="986081" y="18143"/>
                </a:cubicBezTo>
                <a:cubicBezTo>
                  <a:pt x="1046247" y="26165"/>
                  <a:pt x="1040510" y="20967"/>
                  <a:pt x="1040510" y="54429"/>
                </a:cubicBezTo>
                <a:lnTo>
                  <a:pt x="840938" y="489858"/>
                </a:lnTo>
                <a:lnTo>
                  <a:pt x="1022367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860143" y="4880429"/>
            <a:ext cx="2826657" cy="15743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666526"/>
            <a:ext cx="822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Paracentral</a:t>
            </a:r>
            <a:r>
              <a:rPr lang="en-US" sz="2400" dirty="0" smtClean="0"/>
              <a:t> lesion involving the entire </a:t>
            </a:r>
            <a:r>
              <a:rPr lang="en-US" sz="2400" dirty="0" err="1" smtClean="0"/>
              <a:t>acini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32286" y="4608286"/>
            <a:ext cx="2554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Diazepam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Menbendazole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treatment principles</a:t>
            </a:r>
          </a:p>
          <a:p>
            <a:pPr lvl="1"/>
            <a:r>
              <a:rPr lang="en-US" dirty="0" err="1" smtClean="0"/>
              <a:t>Adress</a:t>
            </a:r>
            <a:r>
              <a:rPr lang="en-US" dirty="0" smtClean="0"/>
              <a:t> underlying cause if known</a:t>
            </a:r>
          </a:p>
          <a:p>
            <a:pPr lvl="1"/>
            <a:r>
              <a:rPr lang="en-US" dirty="0" smtClean="0"/>
              <a:t>Reduce and prevent inflammation</a:t>
            </a:r>
          </a:p>
          <a:p>
            <a:pPr lvl="1"/>
            <a:r>
              <a:rPr lang="en-US" dirty="0" smtClean="0"/>
              <a:t>Reduce and prevent oxidative damage</a:t>
            </a:r>
          </a:p>
          <a:p>
            <a:pPr lvl="1"/>
            <a:r>
              <a:rPr lang="en-US" dirty="0" smtClean="0"/>
              <a:t>Provide adequate nutrition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Reduce and prevent fibrosis</a:t>
            </a:r>
          </a:p>
          <a:p>
            <a:pPr lvl="1"/>
            <a:r>
              <a:rPr lang="en-US" dirty="0" smtClean="0"/>
              <a:t>Reduce and prevent copper accumulation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Resuscitation</a:t>
            </a:r>
            <a:endParaRPr lang="en-US" dirty="0" smtClean="0"/>
          </a:p>
          <a:p>
            <a:pPr lvl="1"/>
            <a:r>
              <a:rPr lang="en-US" dirty="0" smtClean="0"/>
              <a:t>Guided by PE, HR, MAP, CVP..</a:t>
            </a:r>
          </a:p>
          <a:p>
            <a:endParaRPr lang="en-US" dirty="0" smtClean="0"/>
          </a:p>
          <a:p>
            <a:r>
              <a:rPr lang="en-US" dirty="0" smtClean="0"/>
              <a:t>Supplementation with potassium</a:t>
            </a:r>
          </a:p>
          <a:p>
            <a:endParaRPr lang="en-US" dirty="0" smtClean="0"/>
          </a:p>
          <a:p>
            <a:r>
              <a:rPr lang="en-US" dirty="0" smtClean="0"/>
              <a:t>Avoid Lactate Ringer’s Solution</a:t>
            </a:r>
          </a:p>
          <a:p>
            <a:pPr lvl="1"/>
            <a:r>
              <a:rPr lang="en-US" dirty="0" smtClean="0"/>
              <a:t>Decrease hepatic ability to metabolize lactate to HCO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Metabolic derangements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 glucose</a:t>
            </a:r>
          </a:p>
          <a:p>
            <a:pPr lvl="1"/>
            <a:r>
              <a:rPr lang="en-US" dirty="0" smtClean="0"/>
              <a:t>Supplement if necessary</a:t>
            </a:r>
          </a:p>
          <a:p>
            <a:pPr lvl="1"/>
            <a:r>
              <a:rPr lang="en-US" dirty="0" smtClean="0"/>
              <a:t>Central vein if high supplementation</a:t>
            </a:r>
          </a:p>
          <a:p>
            <a:endParaRPr lang="en-US" dirty="0" smtClean="0"/>
          </a:p>
          <a:p>
            <a:r>
              <a:rPr lang="en-US" dirty="0" smtClean="0"/>
              <a:t>Phosphate</a:t>
            </a:r>
          </a:p>
          <a:p>
            <a:pPr lvl="1"/>
            <a:r>
              <a:rPr lang="en-US" dirty="0" smtClean="0"/>
              <a:t>Avoid </a:t>
            </a:r>
            <a:r>
              <a:rPr lang="en-US" dirty="0" err="1" smtClean="0"/>
              <a:t>hypophasphatemia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in need of blood transfusion..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Prefer fresh whole blood &gt; Pack red blood cells</a:t>
            </a:r>
          </a:p>
          <a:p>
            <a:pPr lvl="1"/>
            <a:r>
              <a:rPr lang="en-US" dirty="0" smtClean="0"/>
              <a:t>Minimizes exposure to:</a:t>
            </a:r>
          </a:p>
          <a:p>
            <a:pPr lvl="2"/>
            <a:r>
              <a:rPr lang="en-US" dirty="0" smtClean="0"/>
              <a:t> NH</a:t>
            </a:r>
            <a:r>
              <a:rPr lang="en-US" baseline="-25000" dirty="0" smtClean="0"/>
              <a:t>3</a:t>
            </a:r>
            <a:endParaRPr lang="en-US" dirty="0" smtClean="0"/>
          </a:p>
          <a:p>
            <a:pPr lvl="2"/>
            <a:r>
              <a:rPr lang="en-US" dirty="0" err="1" smtClean="0"/>
              <a:t>Pyrogens</a:t>
            </a:r>
            <a:endParaRPr lang="en-US" dirty="0" smtClean="0"/>
          </a:p>
          <a:p>
            <a:pPr lvl="2"/>
            <a:r>
              <a:rPr lang="en-US" dirty="0" smtClean="0"/>
              <a:t>Microorganisms</a:t>
            </a:r>
          </a:p>
          <a:p>
            <a:endParaRPr lang="en-US" dirty="0" smtClean="0"/>
          </a:p>
          <a:p>
            <a:pPr lvl="2"/>
            <a:endParaRPr lang="en-US" baseline="-250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Fresh frozen plasma</a:t>
            </a:r>
          </a:p>
          <a:p>
            <a:pPr lvl="1"/>
            <a:r>
              <a:rPr lang="en-US" dirty="0" smtClean="0"/>
              <a:t>Hemorrhagic diathesis</a:t>
            </a:r>
          </a:p>
          <a:p>
            <a:pPr lvl="1"/>
            <a:r>
              <a:rPr lang="en-US" dirty="0" smtClean="0"/>
              <a:t>Give in preparation of invasive procedure	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Vitamin K1</a:t>
            </a:r>
          </a:p>
          <a:p>
            <a:pPr lvl="1"/>
            <a:r>
              <a:rPr lang="en-US" dirty="0" err="1" smtClean="0"/>
              <a:t>Subcuteneous</a:t>
            </a:r>
            <a:r>
              <a:rPr lang="en-US" dirty="0" smtClean="0"/>
              <a:t> injection</a:t>
            </a:r>
          </a:p>
          <a:p>
            <a:pPr lvl="1"/>
            <a:r>
              <a:rPr lang="en-US" dirty="0" smtClean="0"/>
              <a:t>0.5 mg/kg </a:t>
            </a:r>
            <a:r>
              <a:rPr lang="en-US" dirty="0" err="1" smtClean="0"/>
              <a:t>q</a:t>
            </a:r>
            <a:r>
              <a:rPr lang="en-US" dirty="0" smtClean="0"/>
              <a:t> 12-24 hrs for 3 days or as long as PT is prolonged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Antibiotics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 bacterial translocation</a:t>
            </a:r>
          </a:p>
          <a:p>
            <a:pPr lvl="1"/>
            <a:r>
              <a:rPr lang="en-US" dirty="0" smtClean="0"/>
              <a:t>Good hepatic penetration</a:t>
            </a:r>
          </a:p>
          <a:p>
            <a:pPr lvl="1"/>
            <a:r>
              <a:rPr lang="en-US" dirty="0" smtClean="0"/>
              <a:t>Broad spectrum </a:t>
            </a:r>
            <a:r>
              <a:rPr lang="en-US" dirty="0" err="1" smtClean="0"/>
              <a:t>anbitiotic</a:t>
            </a:r>
            <a:endParaRPr lang="en-US" dirty="0" smtClean="0"/>
          </a:p>
          <a:p>
            <a:pPr lvl="1"/>
            <a:r>
              <a:rPr lang="en-US" dirty="0" smtClean="0"/>
              <a:t>Reduce urease producing </a:t>
            </a:r>
            <a:r>
              <a:rPr lang="en-US" dirty="0" err="1" smtClean="0"/>
              <a:t>bacterias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Antifungals</a:t>
            </a:r>
            <a:endParaRPr lang="en-US" dirty="0" smtClean="0"/>
          </a:p>
          <a:p>
            <a:pPr lvl="1"/>
            <a:r>
              <a:rPr lang="en-US" dirty="0" smtClean="0"/>
              <a:t>Humans use of </a:t>
            </a:r>
            <a:r>
              <a:rPr lang="en-US" dirty="0" err="1" smtClean="0"/>
              <a:t>clotrimazole</a:t>
            </a:r>
            <a:r>
              <a:rPr lang="en-US" dirty="0" smtClean="0"/>
              <a:t> and </a:t>
            </a:r>
            <a:r>
              <a:rPr lang="en-US" dirty="0" err="1" smtClean="0"/>
              <a:t>amphotericin</a:t>
            </a:r>
            <a:r>
              <a:rPr lang="en-US" dirty="0" smtClean="0"/>
              <a:t> B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 intestinal bleeding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Prophylatic</a:t>
            </a:r>
            <a:r>
              <a:rPr lang="en-US" dirty="0" smtClean="0"/>
              <a:t> use of </a:t>
            </a:r>
            <a:r>
              <a:rPr lang="en-US" dirty="0" err="1" smtClean="0"/>
              <a:t>sucralfate</a:t>
            </a:r>
            <a:r>
              <a:rPr lang="en-US" dirty="0" smtClean="0"/>
              <a:t> &gt; </a:t>
            </a:r>
            <a:r>
              <a:rPr lang="en-US" dirty="0" err="1" smtClean="0"/>
              <a:t>antiacids</a:t>
            </a:r>
            <a:endParaRPr lang="en-US" dirty="0" smtClean="0"/>
          </a:p>
          <a:p>
            <a:pPr lvl="1"/>
            <a:r>
              <a:rPr lang="en-US" dirty="0" smtClean="0"/>
              <a:t>Predisposes to gastric bacterial overgrowth</a:t>
            </a:r>
          </a:p>
          <a:p>
            <a:pPr lvl="1"/>
            <a:r>
              <a:rPr lang="en-US" dirty="0" smtClean="0"/>
              <a:t>Predisposes to </a:t>
            </a:r>
            <a:r>
              <a:rPr lang="en-US" dirty="0" err="1" smtClean="0"/>
              <a:t>nosocomial</a:t>
            </a:r>
            <a:r>
              <a:rPr lang="en-US" dirty="0" smtClean="0"/>
              <a:t> pneumonia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Antiacids</a:t>
            </a:r>
            <a:endParaRPr lang="en-US" dirty="0" smtClean="0"/>
          </a:p>
          <a:p>
            <a:pPr lvl="1"/>
            <a:r>
              <a:rPr lang="en-US" dirty="0" smtClean="0"/>
              <a:t>Proton pump inhibitor</a:t>
            </a:r>
          </a:p>
          <a:p>
            <a:pPr lvl="1"/>
            <a:r>
              <a:rPr lang="en-US" dirty="0" smtClean="0"/>
              <a:t>Prostaglandin analogue</a:t>
            </a:r>
          </a:p>
          <a:p>
            <a:pPr lvl="1"/>
            <a:r>
              <a:rPr lang="en-US" dirty="0" smtClean="0"/>
              <a:t>H2 blockers (</a:t>
            </a:r>
            <a:r>
              <a:rPr lang="en-US" dirty="0" err="1" smtClean="0"/>
              <a:t>cimetidine</a:t>
            </a:r>
            <a:r>
              <a:rPr lang="en-US" dirty="0" smtClean="0"/>
              <a:t>&gt; </a:t>
            </a:r>
            <a:r>
              <a:rPr lang="en-US" dirty="0" err="1" smtClean="0"/>
              <a:t>famotidine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0"/>
          <a:ext cx="8229600" cy="6771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Etiology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Dogs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Miscellaneous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Chronic hepatitis, Cirrhosis</a:t>
                      </a:r>
                    </a:p>
                    <a:p>
                      <a:r>
                        <a:rPr lang="en-US" dirty="0" smtClean="0"/>
                        <a:t>Idiopathic</a:t>
                      </a:r>
                    </a:p>
                    <a:p>
                      <a:r>
                        <a:rPr lang="en-US" dirty="0" smtClean="0"/>
                        <a:t>Copper</a:t>
                      </a:r>
                      <a:r>
                        <a:rPr lang="en-US" baseline="0" dirty="0" smtClean="0"/>
                        <a:t> storage disease</a:t>
                      </a:r>
                    </a:p>
                    <a:p>
                      <a:r>
                        <a:rPr lang="en-US" baseline="0" dirty="0" err="1" smtClean="0"/>
                        <a:t>leptospirosis</a:t>
                      </a:r>
                      <a:r>
                        <a:rPr lang="en-US" baseline="0" dirty="0" smtClean="0"/>
                        <a:t> induced</a:t>
                      </a:r>
                    </a:p>
                    <a:p>
                      <a:r>
                        <a:rPr lang="en-US" baseline="0" dirty="0" smtClean="0"/>
                        <a:t>Idiosyncratic drug reaction</a:t>
                      </a:r>
                    </a:p>
                    <a:p>
                      <a:r>
                        <a:rPr lang="en-US" baseline="0" dirty="0" smtClean="0"/>
                        <a:t> lobular dissecting hepatitis</a:t>
                      </a:r>
                    </a:p>
                    <a:p>
                      <a:r>
                        <a:rPr lang="en-US" baseline="0" dirty="0" err="1" smtClean="0"/>
                        <a:t>Granulomatous</a:t>
                      </a:r>
                      <a:r>
                        <a:rPr lang="en-US" baseline="0" dirty="0" smtClean="0"/>
                        <a:t> hepatitis</a:t>
                      </a:r>
                    </a:p>
                    <a:p>
                      <a:r>
                        <a:rPr lang="en-US" baseline="0" dirty="0" smtClean="0"/>
                        <a:t>Hepatic </a:t>
                      </a:r>
                      <a:r>
                        <a:rPr lang="en-US" baseline="0" dirty="0" err="1" smtClean="0"/>
                        <a:t>amyloidosis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Shar</a:t>
                      </a:r>
                      <a:r>
                        <a:rPr lang="en-US" baseline="0" dirty="0" smtClean="0"/>
                        <a:t> Pei)</a:t>
                      </a:r>
                    </a:p>
                    <a:p>
                      <a:r>
                        <a:rPr lang="en-US" baseline="0" dirty="0" smtClean="0"/>
                        <a:t>Hepatic </a:t>
                      </a:r>
                      <a:r>
                        <a:rPr lang="en-US" baseline="0" dirty="0" err="1" smtClean="0"/>
                        <a:t>neoplasia</a:t>
                      </a:r>
                      <a:r>
                        <a:rPr lang="en-US" baseline="0" dirty="0" smtClean="0"/>
                        <a:t> (primary or metastatic disease)</a:t>
                      </a:r>
                    </a:p>
                    <a:p>
                      <a:r>
                        <a:rPr lang="en-US" baseline="0" dirty="0" err="1" smtClean="0"/>
                        <a:t>Portosystemic</a:t>
                      </a:r>
                      <a:r>
                        <a:rPr lang="en-US" baseline="0" dirty="0" smtClean="0"/>
                        <a:t> shunting</a:t>
                      </a:r>
                    </a:p>
                    <a:p>
                      <a:r>
                        <a:rPr lang="en-US" baseline="0" dirty="0" smtClean="0"/>
                        <a:t>portal venous </a:t>
                      </a:r>
                      <a:r>
                        <a:rPr lang="en-US" baseline="0" dirty="0" err="1" smtClean="0"/>
                        <a:t>hypoplasia</a:t>
                      </a:r>
                      <a:r>
                        <a:rPr lang="en-US" baseline="0" dirty="0" smtClean="0"/>
                        <a:t>/ microvascular dysplasia (YST and Cairn </a:t>
                      </a:r>
                      <a:r>
                        <a:rPr lang="en-US" baseline="0" dirty="0" smtClean="0"/>
                        <a:t>T)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Feline hepatic </a:t>
                      </a:r>
                      <a:r>
                        <a:rPr lang="en-US" dirty="0" err="1" smtClean="0"/>
                        <a:t>lipidosis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inflammatory</a:t>
                      </a:r>
                      <a:r>
                        <a:rPr lang="en-US" baseline="0" dirty="0" smtClean="0"/>
                        <a:t> bowel disease</a:t>
                      </a:r>
                    </a:p>
                    <a:p>
                      <a:r>
                        <a:rPr lang="en-US" baseline="0" dirty="0" smtClean="0"/>
                        <a:t>pancreatitis</a:t>
                      </a:r>
                    </a:p>
                    <a:p>
                      <a:r>
                        <a:rPr lang="en-US" baseline="0" dirty="0" err="1" smtClean="0"/>
                        <a:t>cholangitis</a:t>
                      </a:r>
                      <a:endParaRPr lang="en-US" baseline="0" dirty="0" smtClean="0"/>
                    </a:p>
                    <a:p>
                      <a:r>
                        <a:rPr lang="en-US" baseline="0" dirty="0" err="1" smtClean="0"/>
                        <a:t>cholangiohepatitis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septicemia</a:t>
                      </a:r>
                    </a:p>
                    <a:p>
                      <a:r>
                        <a:rPr lang="en-US" baseline="0" dirty="0" err="1" smtClean="0"/>
                        <a:t>endotoxemia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hemolytic anemia</a:t>
                      </a:r>
                    </a:p>
                    <a:p>
                      <a:r>
                        <a:rPr lang="en-US" baseline="0" dirty="0" err="1" smtClean="0"/>
                        <a:t>neoplasia</a:t>
                      </a:r>
                      <a:r>
                        <a:rPr lang="en-US" baseline="0" dirty="0" smtClean="0"/>
                        <a:t> (lymphoma, </a:t>
                      </a:r>
                      <a:r>
                        <a:rPr lang="en-US" baseline="0" dirty="0" err="1" smtClean="0"/>
                        <a:t>mastocytosis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err="1" smtClean="0"/>
                        <a:t>Mestasis</a:t>
                      </a:r>
                      <a:endParaRPr lang="en-US" baseline="0" dirty="0" smtClean="0"/>
                    </a:p>
                    <a:p>
                      <a:r>
                        <a:rPr lang="en-US" baseline="0" dirty="0" err="1" smtClean="0"/>
                        <a:t>amyloidosis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abyssinian</a:t>
                      </a:r>
                      <a:r>
                        <a:rPr lang="en-US" baseline="0" dirty="0" smtClean="0"/>
                        <a:t>, Oriental and </a:t>
                      </a:r>
                      <a:r>
                        <a:rPr lang="en-US" baseline="0" dirty="0" err="1" smtClean="0"/>
                        <a:t>siamese</a:t>
                      </a:r>
                      <a:r>
                        <a:rPr lang="en-US" baseline="0" dirty="0" smtClean="0"/>
                        <a:t> cats)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Enteral</a:t>
            </a:r>
            <a:r>
              <a:rPr lang="en-US" dirty="0" smtClean="0"/>
              <a:t> route &gt; </a:t>
            </a:r>
            <a:r>
              <a:rPr lang="en-US" dirty="0" err="1" smtClean="0"/>
              <a:t>parenteral</a:t>
            </a:r>
            <a:endParaRPr lang="en-US" dirty="0" smtClean="0"/>
          </a:p>
          <a:p>
            <a:r>
              <a:rPr lang="en-US" dirty="0" smtClean="0"/>
              <a:t>Low protein diet?</a:t>
            </a:r>
            <a:endParaRPr lang="en-US" dirty="0" smtClean="0"/>
          </a:p>
          <a:p>
            <a:pPr lvl="1"/>
            <a:r>
              <a:rPr lang="en-US" dirty="0" smtClean="0"/>
              <a:t>V</a:t>
            </a:r>
            <a:r>
              <a:rPr lang="en-US" dirty="0" smtClean="0"/>
              <a:t>egetal </a:t>
            </a:r>
            <a:r>
              <a:rPr lang="en-US" dirty="0" smtClean="0"/>
              <a:t>protein &gt; animal</a:t>
            </a:r>
          </a:p>
          <a:p>
            <a:pPr lvl="1"/>
            <a:r>
              <a:rPr lang="en-US" dirty="0" smtClean="0"/>
              <a:t>Increase fiber: increase transit</a:t>
            </a:r>
          </a:p>
          <a:p>
            <a:pPr lvl="1"/>
            <a:r>
              <a:rPr lang="en-US" dirty="0" smtClean="0"/>
              <a:t>Controversies in cirrhotic patients w low protein diet </a:t>
            </a:r>
            <a:r>
              <a:rPr lang="en-US" dirty="0" err="1" smtClean="0"/>
              <a:t>vs</a:t>
            </a:r>
            <a:r>
              <a:rPr lang="en-US" dirty="0" smtClean="0"/>
              <a:t> normal</a:t>
            </a:r>
          </a:p>
          <a:p>
            <a:pPr lvl="2"/>
            <a:r>
              <a:rPr lang="en-US" dirty="0" smtClean="0"/>
              <a:t>Similar protein synthesis</a:t>
            </a:r>
          </a:p>
          <a:p>
            <a:pPr lvl="2"/>
            <a:r>
              <a:rPr lang="en-US" dirty="0" smtClean="0"/>
              <a:t>Higher protein breakdown in low protein group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Seizures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Controversial</a:t>
            </a:r>
          </a:p>
          <a:p>
            <a:r>
              <a:rPr lang="en-US" dirty="0" smtClean="0"/>
              <a:t>Avoid benzodiazepines, </a:t>
            </a:r>
            <a:r>
              <a:rPr lang="en-US" dirty="0" err="1" smtClean="0"/>
              <a:t>barbituates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Treat with </a:t>
            </a:r>
            <a:r>
              <a:rPr lang="en-US" dirty="0" err="1" smtClean="0"/>
              <a:t>propofol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Prophylactic treatment of subclinical seizures in grade 2 HE w </a:t>
            </a:r>
            <a:r>
              <a:rPr lang="en-US" dirty="0" err="1" smtClean="0"/>
              <a:t>phenytoin</a:t>
            </a:r>
            <a:r>
              <a:rPr lang="en-US" dirty="0" smtClean="0"/>
              <a:t>: No benefit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Renal replacement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Prefer CVVHD to </a:t>
            </a:r>
            <a:r>
              <a:rPr lang="en-US" dirty="0" err="1" smtClean="0"/>
              <a:t>hemodialysis</a:t>
            </a:r>
            <a:endParaRPr lang="en-US" dirty="0" smtClean="0"/>
          </a:p>
          <a:p>
            <a:pPr lvl="1"/>
            <a:r>
              <a:rPr lang="en-US" dirty="0" smtClean="0"/>
              <a:t>Avoids fluids shifts</a:t>
            </a:r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N-</a:t>
            </a:r>
            <a:r>
              <a:rPr lang="en-US" dirty="0" err="1" smtClean="0"/>
              <a:t>acetylcysteine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Cystein</a:t>
            </a:r>
            <a:r>
              <a:rPr lang="en-US" dirty="0" smtClean="0"/>
              <a:t> donor</a:t>
            </a:r>
          </a:p>
          <a:p>
            <a:r>
              <a:rPr lang="en-US" dirty="0" smtClean="0"/>
              <a:t>Enters hepatocytes</a:t>
            </a:r>
          </a:p>
          <a:p>
            <a:pPr lvl="1"/>
            <a:r>
              <a:rPr lang="en-US" dirty="0" smtClean="0"/>
              <a:t>Stimulate GSH synthesis</a:t>
            </a:r>
          </a:p>
          <a:p>
            <a:pPr lvl="1"/>
            <a:r>
              <a:rPr lang="en-US" dirty="0" smtClean="0"/>
              <a:t>Enhance glutathione S </a:t>
            </a:r>
            <a:r>
              <a:rPr lang="en-US" dirty="0" err="1" smtClean="0"/>
              <a:t>transferase</a:t>
            </a:r>
            <a:r>
              <a:rPr lang="en-US" dirty="0" smtClean="0"/>
              <a:t> activity</a:t>
            </a:r>
          </a:p>
          <a:p>
            <a:pPr lvl="1"/>
            <a:r>
              <a:rPr lang="en-US" dirty="0" smtClean="0"/>
              <a:t>Promotes detoxification of certain </a:t>
            </a:r>
            <a:r>
              <a:rPr lang="en-US" dirty="0" err="1" smtClean="0"/>
              <a:t>hepatotoxins</a:t>
            </a:r>
            <a:endParaRPr lang="en-US" dirty="0" smtClean="0"/>
          </a:p>
          <a:p>
            <a:pPr lvl="1"/>
            <a:r>
              <a:rPr lang="en-US" dirty="0" smtClean="0"/>
              <a:t>Direct </a:t>
            </a:r>
            <a:r>
              <a:rPr lang="en-US" dirty="0" err="1" smtClean="0"/>
              <a:t>antioxydant</a:t>
            </a:r>
            <a:r>
              <a:rPr lang="en-US" dirty="0" smtClean="0"/>
              <a:t> (</a:t>
            </a:r>
            <a:r>
              <a:rPr lang="en-US" dirty="0" err="1" smtClean="0"/>
              <a:t>HOCl</a:t>
            </a:r>
            <a:r>
              <a:rPr lang="en-US" dirty="0" smtClean="0"/>
              <a:t>, O</a:t>
            </a:r>
            <a:r>
              <a:rPr lang="en-US" baseline="-25000" dirty="0" smtClean="0"/>
              <a:t>2</a:t>
            </a:r>
            <a:r>
              <a:rPr lang="en-US" baseline="30000" dirty="0" smtClean="0">
                <a:latin typeface="Wingdings"/>
                <a:ea typeface="Wingdings"/>
                <a:cs typeface="Wingdings"/>
              </a:rPr>
              <a:t></a:t>
            </a:r>
            <a:r>
              <a:rPr lang="en-US" baseline="30000" dirty="0" smtClean="0">
                <a:ea typeface="Wingdings"/>
                <a:cs typeface="Wingdings"/>
              </a:rPr>
              <a:t>-</a:t>
            </a:r>
            <a:r>
              <a:rPr lang="en-US" dirty="0" smtClean="0">
                <a:ea typeface="Wingdings"/>
                <a:cs typeface="Wingdings"/>
              </a:rPr>
              <a:t>, H</a:t>
            </a:r>
            <a:r>
              <a:rPr lang="en-US" baseline="-25000" dirty="0" smtClean="0">
                <a:ea typeface="Wingdings"/>
                <a:cs typeface="Wingdings"/>
              </a:rPr>
              <a:t>2</a:t>
            </a:r>
            <a:r>
              <a:rPr lang="en-US" dirty="0" smtClean="0">
                <a:ea typeface="Wingdings"/>
                <a:cs typeface="Wingdings"/>
              </a:rPr>
              <a:t>O</a:t>
            </a:r>
            <a:r>
              <a:rPr lang="en-US" baseline="-25000" dirty="0" smtClean="0">
                <a:ea typeface="Wingdings"/>
                <a:cs typeface="Wingdings"/>
              </a:rPr>
              <a:t>2</a:t>
            </a:r>
            <a:r>
              <a:rPr lang="en-US" dirty="0" smtClean="0">
                <a:ea typeface="Wingdings"/>
                <a:cs typeface="Wingdings"/>
              </a:rPr>
              <a:t>)</a:t>
            </a:r>
            <a:endParaRPr lang="en-US" baseline="30000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 </a:t>
            </a:r>
            <a:r>
              <a:rPr lang="en-US" dirty="0" err="1" smtClean="0"/>
              <a:t>acetylcysteine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 applications</a:t>
            </a:r>
          </a:p>
          <a:p>
            <a:pPr lvl="1"/>
            <a:r>
              <a:rPr lang="en-US" dirty="0" smtClean="0"/>
              <a:t>Enhance RBC GSH in hypoxic patients</a:t>
            </a:r>
          </a:p>
          <a:p>
            <a:pPr lvl="1"/>
            <a:r>
              <a:rPr lang="en-US" dirty="0" smtClean="0"/>
              <a:t>Improve/ preserve hepatocyte membrane fluidity and </a:t>
            </a:r>
            <a:r>
              <a:rPr lang="en-US" dirty="0" err="1" smtClean="0"/>
              <a:t>antioxydant</a:t>
            </a:r>
            <a:r>
              <a:rPr lang="en-US" dirty="0" smtClean="0"/>
              <a:t> in </a:t>
            </a:r>
            <a:r>
              <a:rPr lang="en-US" dirty="0" err="1" smtClean="0"/>
              <a:t>biliary</a:t>
            </a:r>
            <a:r>
              <a:rPr lang="en-US" dirty="0" smtClean="0"/>
              <a:t> tree occlusion</a:t>
            </a:r>
          </a:p>
          <a:p>
            <a:pPr lvl="1"/>
            <a:r>
              <a:rPr lang="en-US" dirty="0" smtClean="0"/>
              <a:t>Enhance hepatic detoxification of toxins</a:t>
            </a:r>
          </a:p>
          <a:p>
            <a:pPr lvl="1"/>
            <a:r>
              <a:rPr lang="en-US" dirty="0" smtClean="0"/>
              <a:t>Augments NADP and GSH reduction and reductive detoxification of xenobiotics</a:t>
            </a:r>
          </a:p>
          <a:p>
            <a:pPr lvl="1"/>
            <a:r>
              <a:rPr lang="en-US" dirty="0" smtClean="0"/>
              <a:t>Protective effect in Ischemia reperfusion injury</a:t>
            </a:r>
            <a:endParaRPr lang="en-US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 </a:t>
            </a:r>
            <a:r>
              <a:rPr lang="en-US" dirty="0" err="1" smtClean="0"/>
              <a:t>acetylcysteine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Benefit treatment of</a:t>
            </a:r>
          </a:p>
          <a:p>
            <a:pPr lvl="1"/>
            <a:r>
              <a:rPr lang="en-US" dirty="0" smtClean="0"/>
              <a:t>Acetaminophen</a:t>
            </a:r>
          </a:p>
          <a:p>
            <a:pPr lvl="2"/>
            <a:r>
              <a:rPr lang="en-US" dirty="0" smtClean="0"/>
              <a:t>Improve hemodynamic stability</a:t>
            </a:r>
          </a:p>
          <a:p>
            <a:pPr lvl="2"/>
            <a:r>
              <a:rPr lang="en-US" dirty="0" smtClean="0"/>
              <a:t>Decrease incidence MOF</a:t>
            </a:r>
          </a:p>
          <a:p>
            <a:pPr lvl="2"/>
            <a:r>
              <a:rPr lang="en-US" dirty="0" smtClean="0"/>
              <a:t>Improve survival</a:t>
            </a:r>
          </a:p>
          <a:p>
            <a:pPr lvl="2"/>
            <a:r>
              <a:rPr lang="en-US" dirty="0" smtClean="0"/>
              <a:t>Most </a:t>
            </a:r>
            <a:r>
              <a:rPr lang="en-US" dirty="0" err="1" smtClean="0"/>
              <a:t>benefical</a:t>
            </a:r>
            <a:r>
              <a:rPr lang="en-US" dirty="0" smtClean="0"/>
              <a:t> given w/I 12 hrs </a:t>
            </a:r>
          </a:p>
          <a:p>
            <a:pPr lvl="2"/>
            <a:r>
              <a:rPr lang="en-US" dirty="0" smtClean="0"/>
              <a:t>Beneficial up to 36 hrs</a:t>
            </a:r>
          </a:p>
          <a:p>
            <a:pPr lvl="1"/>
            <a:r>
              <a:rPr lang="en-US" dirty="0" smtClean="0"/>
              <a:t>Heavy metals	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N-</a:t>
            </a:r>
            <a:r>
              <a:rPr lang="en-US" dirty="0" err="1" smtClean="0"/>
              <a:t>acylcysteine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Treatment of HE:</a:t>
            </a:r>
          </a:p>
          <a:p>
            <a:pPr lvl="1"/>
            <a:r>
              <a:rPr lang="en-US" dirty="0" smtClean="0"/>
              <a:t>Improved O2 delivery</a:t>
            </a:r>
          </a:p>
          <a:p>
            <a:pPr lvl="1"/>
            <a:r>
              <a:rPr lang="en-US" dirty="0" smtClean="0"/>
              <a:t>Improved global tissue consumption</a:t>
            </a:r>
          </a:p>
          <a:p>
            <a:pPr lvl="1"/>
            <a:r>
              <a:rPr lang="en-US" dirty="0" smtClean="0"/>
              <a:t>Improved CBF and cerebral O2 consumption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FHF and NAC:</a:t>
            </a:r>
          </a:p>
          <a:p>
            <a:pPr lvl="1"/>
            <a:r>
              <a:rPr lang="en-US" dirty="0" smtClean="0"/>
              <a:t>Decrease incidence of renal dialysis</a:t>
            </a:r>
          </a:p>
          <a:p>
            <a:pPr lvl="1"/>
            <a:r>
              <a:rPr lang="en-US" dirty="0" smtClean="0"/>
              <a:t>Beneficial regional effect on </a:t>
            </a:r>
            <a:r>
              <a:rPr lang="en-US" dirty="0" err="1" smtClean="0"/>
              <a:t>hepatosplanchnic</a:t>
            </a:r>
            <a:r>
              <a:rPr lang="en-US" dirty="0" smtClean="0"/>
              <a:t> circulation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N-</a:t>
            </a:r>
            <a:r>
              <a:rPr lang="en-US" dirty="0" err="1" smtClean="0"/>
              <a:t>acetylcysteine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IV</a:t>
            </a:r>
          </a:p>
          <a:p>
            <a:pPr lvl="1"/>
            <a:r>
              <a:rPr lang="en-US" dirty="0" smtClean="0"/>
              <a:t>Non-</a:t>
            </a:r>
            <a:r>
              <a:rPr lang="en-US" dirty="0" err="1" smtClean="0"/>
              <a:t>pyrogenic</a:t>
            </a:r>
            <a:r>
              <a:rPr lang="en-US" dirty="0" smtClean="0"/>
              <a:t> </a:t>
            </a:r>
            <a:r>
              <a:rPr lang="en-US" dirty="0" smtClean="0"/>
              <a:t>filter (0.25μm)</a:t>
            </a:r>
          </a:p>
          <a:p>
            <a:pPr lvl="1"/>
            <a:r>
              <a:rPr lang="en-US" dirty="0" smtClean="0"/>
              <a:t>10% solution diluted 1:2 w saline</a:t>
            </a:r>
          </a:p>
          <a:p>
            <a:pPr lvl="1"/>
            <a:r>
              <a:rPr lang="en-US" dirty="0" smtClean="0"/>
              <a:t>Administer over 20-30 min</a:t>
            </a:r>
          </a:p>
          <a:p>
            <a:pPr lvl="1"/>
            <a:r>
              <a:rPr lang="en-US" dirty="0" smtClean="0"/>
              <a:t>Initial: 140 mg/kg followed by 70 mg/kg </a:t>
            </a:r>
            <a:r>
              <a:rPr lang="en-US" dirty="0" err="1" smtClean="0"/>
              <a:t>q</a:t>
            </a:r>
            <a:r>
              <a:rPr lang="en-US" dirty="0" smtClean="0"/>
              <a:t> 8 hrs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</a:t>
            </a:r>
            <a:r>
              <a:rPr lang="en-US" dirty="0" err="1" smtClean="0"/>
              <a:t>Adenosylmethionine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91435" y="2286000"/>
            <a:ext cx="2630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Methionine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30291" y="1575811"/>
            <a:ext cx="156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57287" y="3537857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SAMe</a:t>
            </a:r>
            <a:r>
              <a:rPr lang="en-US" dirty="0" smtClean="0"/>
              <a:t> S-</a:t>
            </a:r>
            <a:r>
              <a:rPr lang="en-US" dirty="0" err="1" smtClean="0"/>
              <a:t>adenosylmethionine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19534" y="2772620"/>
            <a:ext cx="2195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 1 + ATP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18436" y="4317998"/>
            <a:ext cx="3029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Cysteine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37015" y="4750189"/>
            <a:ext cx="520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TRANSSULFURATION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91444" y="5221567"/>
            <a:ext cx="2630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DETOXIFICATION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938358" y="6005283"/>
            <a:ext cx="195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GLUTATHIONE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17579" y="6005283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TAURINE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69855" y="6005283"/>
            <a:ext cx="223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SULPHATES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84146" y="3537857"/>
            <a:ext cx="2213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METHYLATION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3326618"/>
            <a:ext cx="2013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AMINOPROPYLATION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-1" y="4372427"/>
            <a:ext cx="201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POLYAMINES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921004" y="3537857"/>
            <a:ext cx="3429000" cy="4350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4308935" y="2990975"/>
            <a:ext cx="6712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4459409" y="4257446"/>
            <a:ext cx="335643" cy="31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6" idx="1"/>
          </p:cNvCxnSpPr>
          <p:nvPr/>
        </p:nvCxnSpPr>
        <p:spPr>
          <a:xfrm>
            <a:off x="3193149" y="1851192"/>
            <a:ext cx="798286" cy="619474"/>
          </a:xfrm>
          <a:prstGeom prst="straightConnector1">
            <a:avLst/>
          </a:prstGeom>
          <a:ln w="25400" cap="flat" cmpd="sng" algn="ctr">
            <a:solidFill>
              <a:schemeClr val="accent1"/>
            </a:solidFill>
            <a:prstDash val="dot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863635" y="4750189"/>
            <a:ext cx="2486369" cy="398806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3654998" y="5615507"/>
            <a:ext cx="6712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4765005" y="5778109"/>
            <a:ext cx="342902" cy="47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5814003" y="5615504"/>
            <a:ext cx="6712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365994" y="3537857"/>
            <a:ext cx="1774381" cy="43509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8045" y="3327412"/>
            <a:ext cx="1955812" cy="645537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388673" y="3780188"/>
            <a:ext cx="850320" cy="1588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>
            <a:off x="2013858" y="3740896"/>
            <a:ext cx="362857" cy="1588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>
            <a:off x="576036" y="4277177"/>
            <a:ext cx="33564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8045" y="4713903"/>
            <a:ext cx="28992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Stimulates </a:t>
            </a:r>
            <a:r>
              <a:rPr lang="en-US" sz="1600" dirty="0" err="1" smtClean="0"/>
              <a:t>hepatocellular</a:t>
            </a:r>
            <a:r>
              <a:rPr lang="en-US" sz="1600" dirty="0" smtClean="0"/>
              <a:t> regeneration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Necessary for DNA replication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May inhibit toxin induced proteases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Ameliorates necrotizing effects of some toxins</a:t>
            </a:r>
            <a:endParaRPr lang="en-US" sz="1600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</a:t>
            </a:r>
            <a:r>
              <a:rPr lang="en-US" dirty="0" err="1" smtClean="0"/>
              <a:t>Adenosylmethionine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91435" y="2286000"/>
            <a:ext cx="2630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Methionine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30291" y="1575811"/>
            <a:ext cx="156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57287" y="3537857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SAMe</a:t>
            </a:r>
            <a:r>
              <a:rPr lang="en-US" dirty="0" smtClean="0"/>
              <a:t> S-</a:t>
            </a:r>
            <a:r>
              <a:rPr lang="en-US" dirty="0" err="1" smtClean="0"/>
              <a:t>adenosylmethionine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19534" y="2772620"/>
            <a:ext cx="2195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 1 + ATP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18436" y="4317998"/>
            <a:ext cx="3029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Cysteine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37015" y="4750189"/>
            <a:ext cx="520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TRANSSULFURATION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91444" y="5221567"/>
            <a:ext cx="2630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DETOXIFICATION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938358" y="6005283"/>
            <a:ext cx="195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GLUTATHIONE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17579" y="6005283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TAURINE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69855" y="6005283"/>
            <a:ext cx="2231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SULPHATES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84146" y="3537857"/>
            <a:ext cx="2213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METHYLATION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3326618"/>
            <a:ext cx="2013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AMINOPROPYLATION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-1" y="4372427"/>
            <a:ext cx="201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POLYAMINES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921004" y="3537857"/>
            <a:ext cx="3429000" cy="4350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4054933" y="2990975"/>
            <a:ext cx="6712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4459409" y="4257446"/>
            <a:ext cx="335643" cy="31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6" idx="1"/>
          </p:cNvCxnSpPr>
          <p:nvPr/>
        </p:nvCxnSpPr>
        <p:spPr>
          <a:xfrm>
            <a:off x="3193149" y="1851192"/>
            <a:ext cx="798286" cy="619474"/>
          </a:xfrm>
          <a:prstGeom prst="straightConnector1">
            <a:avLst/>
          </a:prstGeom>
          <a:ln w="25400" cap="flat" cmpd="sng" algn="ctr">
            <a:solidFill>
              <a:schemeClr val="accent1"/>
            </a:solidFill>
            <a:prstDash val="dot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863635" y="4750189"/>
            <a:ext cx="2486369" cy="398806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3654998" y="5615507"/>
            <a:ext cx="6712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4765005" y="5778109"/>
            <a:ext cx="342902" cy="47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5814003" y="5615504"/>
            <a:ext cx="6712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365994" y="3537857"/>
            <a:ext cx="1774381" cy="43509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8045" y="3327412"/>
            <a:ext cx="1955812" cy="645537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388673" y="3780188"/>
            <a:ext cx="850320" cy="1588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>
            <a:off x="2013858" y="3740896"/>
            <a:ext cx="362857" cy="1588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>
            <a:off x="576036" y="4277177"/>
            <a:ext cx="33564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8045" y="4713903"/>
            <a:ext cx="28992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Stimulates </a:t>
            </a:r>
            <a:r>
              <a:rPr lang="en-US" sz="1600" dirty="0" err="1" smtClean="0"/>
              <a:t>hepatocellular</a:t>
            </a:r>
            <a:r>
              <a:rPr lang="en-US" sz="1600" dirty="0" smtClean="0"/>
              <a:t> regeneration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Necessary for DNA replication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May inhibit toxin induced proteases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Ameliorates necrotizing effects of some toxins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5513620" y="1481860"/>
            <a:ext cx="3269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Increased in ALF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Role in HE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rot="10800000" flipV="1">
            <a:off x="4938840" y="1945142"/>
            <a:ext cx="574780" cy="5255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4719534" y="2772620"/>
            <a:ext cx="794086" cy="36933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912419" y="2470666"/>
            <a:ext cx="177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LIMITED IN ALF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10800000" flipV="1">
            <a:off x="5575661" y="2772619"/>
            <a:ext cx="1227919" cy="2627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6914820" y="2470666"/>
            <a:ext cx="1774381" cy="435092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513620" y="1448979"/>
            <a:ext cx="2287807" cy="679211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Multiply 49"/>
          <p:cNvSpPr/>
          <p:nvPr/>
        </p:nvSpPr>
        <p:spPr>
          <a:xfrm>
            <a:off x="3937015" y="2578180"/>
            <a:ext cx="914400" cy="91440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 reaction: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pharmacological active substance: </a:t>
            </a:r>
            <a:r>
              <a:rPr lang="en-US" dirty="0" err="1" smtClean="0"/>
              <a:t>lipophyllic</a:t>
            </a:r>
            <a:endParaRPr lang="en-US" dirty="0" smtClean="0"/>
          </a:p>
          <a:p>
            <a:r>
              <a:rPr lang="en-US" dirty="0" smtClean="0"/>
              <a:t>Enhancement or elimination: need to be transformed to </a:t>
            </a:r>
            <a:r>
              <a:rPr lang="en-US" dirty="0" err="1" smtClean="0"/>
              <a:t>hydrophyllic</a:t>
            </a:r>
            <a:endParaRPr lang="en-US" dirty="0" smtClean="0"/>
          </a:p>
          <a:p>
            <a:r>
              <a:rPr lang="en-US" dirty="0" smtClean="0"/>
              <a:t>Liver metabolism:</a:t>
            </a:r>
          </a:p>
          <a:p>
            <a:pPr lvl="1"/>
            <a:r>
              <a:rPr lang="en-US" dirty="0" smtClean="0"/>
              <a:t>Phase I</a:t>
            </a:r>
          </a:p>
          <a:p>
            <a:pPr lvl="1"/>
            <a:r>
              <a:rPr lang="en-US" dirty="0" smtClean="0"/>
              <a:t>Phase II</a:t>
            </a:r>
          </a:p>
          <a:p>
            <a:r>
              <a:rPr lang="en-US" dirty="0" smtClean="0"/>
              <a:t>Smooth endoplasmic reticulum of the liver</a:t>
            </a:r>
            <a:endParaRPr lang="en-US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Shown to influence</a:t>
            </a:r>
          </a:p>
          <a:p>
            <a:pPr lvl="1"/>
            <a:r>
              <a:rPr lang="en-US" dirty="0" smtClean="0"/>
              <a:t> Gene expression</a:t>
            </a:r>
          </a:p>
          <a:p>
            <a:pPr lvl="1"/>
            <a:r>
              <a:rPr lang="en-US" dirty="0" smtClean="0"/>
              <a:t>Apoptotic cascade</a:t>
            </a:r>
          </a:p>
          <a:p>
            <a:pPr lvl="1"/>
            <a:r>
              <a:rPr lang="en-US" dirty="0" smtClean="0"/>
              <a:t>Cell response to cytokines</a:t>
            </a:r>
          </a:p>
          <a:p>
            <a:pPr lvl="1"/>
            <a:r>
              <a:rPr lang="en-US" dirty="0" smtClean="0"/>
              <a:t>Membrane integrity</a:t>
            </a:r>
          </a:p>
          <a:p>
            <a:pPr lvl="1"/>
            <a:r>
              <a:rPr lang="en-US" dirty="0" smtClean="0"/>
              <a:t>Mitochondrial function</a:t>
            </a:r>
          </a:p>
          <a:p>
            <a:pPr lvl="1"/>
            <a:r>
              <a:rPr lang="en-US" dirty="0" err="1" smtClean="0"/>
              <a:t>Redox</a:t>
            </a:r>
            <a:r>
              <a:rPr lang="en-US" dirty="0" smtClean="0"/>
              <a:t> status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Hepatoprotection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Toxins </a:t>
            </a:r>
          </a:p>
          <a:p>
            <a:pPr lvl="2"/>
            <a:r>
              <a:rPr lang="en-US" dirty="0" err="1" smtClean="0"/>
              <a:t>Acetaminphen</a:t>
            </a:r>
            <a:endParaRPr lang="en-US" dirty="0" smtClean="0"/>
          </a:p>
          <a:p>
            <a:pPr lvl="2"/>
            <a:r>
              <a:rPr lang="en-US" dirty="0" smtClean="0"/>
              <a:t>Bile acids hepatitis</a:t>
            </a:r>
          </a:p>
          <a:p>
            <a:pPr lvl="1"/>
            <a:r>
              <a:rPr lang="en-US" dirty="0" smtClean="0"/>
              <a:t>EHBDO</a:t>
            </a:r>
          </a:p>
          <a:p>
            <a:pPr lvl="1"/>
            <a:r>
              <a:rPr lang="en-US" dirty="0" smtClean="0"/>
              <a:t>IRI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Side </a:t>
            </a:r>
            <a:r>
              <a:rPr lang="en-US" dirty="0" smtClean="0"/>
              <a:t>effects:</a:t>
            </a:r>
          </a:p>
          <a:p>
            <a:pPr lvl="1"/>
            <a:r>
              <a:rPr lang="en-US" dirty="0" smtClean="0"/>
              <a:t>Nausea</a:t>
            </a:r>
          </a:p>
          <a:p>
            <a:pPr lvl="1"/>
            <a:r>
              <a:rPr lang="en-US" dirty="0" smtClean="0"/>
              <a:t>Decreased appetite post pill ingestion</a:t>
            </a:r>
          </a:p>
          <a:p>
            <a:pPr lvl="1"/>
            <a:r>
              <a:rPr lang="en-US" dirty="0" smtClean="0"/>
              <a:t>Anxiety</a:t>
            </a:r>
          </a:p>
          <a:p>
            <a:pPr lvl="1"/>
            <a:r>
              <a:rPr lang="en-US" dirty="0" smtClean="0"/>
              <a:t>Vomiting post pill cats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20 mg/kg SID Fasted animal</a:t>
            </a:r>
          </a:p>
          <a:p>
            <a:r>
              <a:rPr lang="en-US" dirty="0" smtClean="0"/>
              <a:t>Peak plasma:</a:t>
            </a:r>
          </a:p>
          <a:p>
            <a:pPr lvl="1"/>
            <a:r>
              <a:rPr lang="en-US" dirty="0" smtClean="0"/>
              <a:t> 1-4 hrs dogs</a:t>
            </a:r>
          </a:p>
          <a:p>
            <a:pPr lvl="1"/>
            <a:r>
              <a:rPr lang="en-US" dirty="0" smtClean="0"/>
              <a:t>2-8 hrs cats</a:t>
            </a:r>
            <a:endParaRPr lang="en-US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 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Tocopherol</a:t>
            </a:r>
            <a:r>
              <a:rPr lang="en-US" dirty="0" smtClean="0"/>
              <a:t> and </a:t>
            </a:r>
            <a:r>
              <a:rPr lang="en-US" dirty="0" err="1" smtClean="0"/>
              <a:t>tocotrienol</a:t>
            </a:r>
            <a:endParaRPr lang="en-US" dirty="0" smtClean="0"/>
          </a:p>
          <a:p>
            <a:pPr lvl="1"/>
            <a:r>
              <a:rPr lang="en-US" dirty="0" err="1" smtClean="0"/>
              <a:t>Lipophyllic</a:t>
            </a:r>
            <a:r>
              <a:rPr lang="en-US" dirty="0" smtClean="0"/>
              <a:t> requires bile and pancreatic juice for GI absorption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Prevents lipid </a:t>
            </a:r>
            <a:r>
              <a:rPr lang="en-US" dirty="0" err="1" smtClean="0"/>
              <a:t>perodixation</a:t>
            </a:r>
            <a:endParaRPr lang="en-US" dirty="0" smtClean="0"/>
          </a:p>
          <a:p>
            <a:r>
              <a:rPr lang="en-US" dirty="0" smtClean="0"/>
              <a:t>Needs </a:t>
            </a:r>
            <a:r>
              <a:rPr lang="en-US" dirty="0" err="1" smtClean="0"/>
              <a:t>Vit</a:t>
            </a:r>
            <a:r>
              <a:rPr lang="en-US" dirty="0" smtClean="0"/>
              <a:t> C to regenerate</a:t>
            </a:r>
          </a:p>
          <a:p>
            <a:r>
              <a:rPr lang="en-US" dirty="0" smtClean="0"/>
              <a:t>Meta-analysis humans: increased mortality when dose&gt; 150 </a:t>
            </a:r>
            <a:r>
              <a:rPr lang="en-US" dirty="0" err="1" smtClean="0"/>
              <a:t>u</a:t>
            </a:r>
            <a:r>
              <a:rPr lang="en-US" dirty="0" smtClean="0"/>
              <a:t>/ </a:t>
            </a:r>
            <a:r>
              <a:rPr lang="en-US" dirty="0" err="1" smtClean="0"/>
              <a:t>d</a:t>
            </a:r>
            <a:endParaRPr lang="en-US" dirty="0" smtClean="0"/>
          </a:p>
          <a:p>
            <a:r>
              <a:rPr lang="en-US" dirty="0" smtClean="0"/>
              <a:t>10 IU/kg per day</a:t>
            </a:r>
            <a:endParaRPr lang="en-US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Milk thistle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Silymarin</a:t>
            </a:r>
            <a:endParaRPr lang="en-US" dirty="0" smtClean="0"/>
          </a:p>
          <a:p>
            <a:pPr lvl="1"/>
            <a:r>
              <a:rPr lang="en-US" dirty="0" err="1" smtClean="0"/>
              <a:t>Antioxydant</a:t>
            </a:r>
            <a:r>
              <a:rPr lang="en-US" dirty="0" smtClean="0"/>
              <a:t> and free radical scavenger</a:t>
            </a:r>
          </a:p>
          <a:p>
            <a:pPr lvl="1"/>
            <a:r>
              <a:rPr lang="en-US" dirty="0" smtClean="0"/>
              <a:t>Decreases lipid peroxidation</a:t>
            </a:r>
          </a:p>
          <a:p>
            <a:pPr lvl="1"/>
            <a:r>
              <a:rPr lang="en-US" dirty="0" err="1" smtClean="0"/>
              <a:t>Antifibrotic</a:t>
            </a:r>
            <a:r>
              <a:rPr lang="en-US" dirty="0" smtClean="0"/>
              <a:t> effects</a:t>
            </a:r>
          </a:p>
          <a:p>
            <a:pPr lvl="1"/>
            <a:r>
              <a:rPr lang="en-US" dirty="0" smtClean="0"/>
              <a:t>Anti inflammatory effects</a:t>
            </a:r>
          </a:p>
          <a:p>
            <a:pPr lvl="2"/>
            <a:r>
              <a:rPr lang="en-US" dirty="0" smtClean="0"/>
              <a:t>Decreases NF-</a:t>
            </a:r>
            <a:r>
              <a:rPr lang="en-US" dirty="0" err="1" smtClean="0"/>
              <a:t>κβnuclear</a:t>
            </a:r>
            <a:r>
              <a:rPr lang="en-US" dirty="0" smtClean="0"/>
              <a:t> DNA binding</a:t>
            </a:r>
          </a:p>
          <a:p>
            <a:pPr lvl="1"/>
            <a:r>
              <a:rPr lang="en-US" dirty="0" err="1" smtClean="0"/>
              <a:t>Immunomodulatory</a:t>
            </a:r>
            <a:r>
              <a:rPr lang="en-US" dirty="0" smtClean="0"/>
              <a:t> effects</a:t>
            </a:r>
          </a:p>
          <a:p>
            <a:pPr lvl="1"/>
            <a:r>
              <a:rPr lang="en-US" dirty="0" smtClean="0"/>
              <a:t>Increase gene transcription/ translation</a:t>
            </a:r>
          </a:p>
          <a:p>
            <a:pPr lvl="1"/>
            <a:r>
              <a:rPr lang="en-US" dirty="0" smtClean="0"/>
              <a:t>Accelerates </a:t>
            </a:r>
            <a:r>
              <a:rPr lang="en-US" dirty="0" err="1" smtClean="0"/>
              <a:t>hepatocellular</a:t>
            </a:r>
            <a:r>
              <a:rPr lang="en-US" dirty="0" smtClean="0"/>
              <a:t> regeneration</a:t>
            </a:r>
          </a:p>
          <a:p>
            <a:pPr lvl="1"/>
            <a:r>
              <a:rPr lang="en-US" dirty="0" smtClean="0"/>
              <a:t>Induced synthesis of </a:t>
            </a:r>
            <a:r>
              <a:rPr lang="en-US" dirty="0" err="1" smtClean="0"/>
              <a:t>ursodeoxychloic</a:t>
            </a:r>
            <a:r>
              <a:rPr lang="en-US" dirty="0" smtClean="0"/>
              <a:t> acid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Milk Thistle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Shown benefit in </a:t>
            </a:r>
            <a:r>
              <a:rPr lang="en-US" sz="3200" dirty="0" err="1" smtClean="0"/>
              <a:t>hepatoxin</a:t>
            </a:r>
            <a:endParaRPr lang="en-US" sz="3200" dirty="0" smtClean="0"/>
          </a:p>
          <a:p>
            <a:pPr lvl="1"/>
            <a:r>
              <a:rPr lang="en-US" sz="2800" dirty="0" smtClean="0"/>
              <a:t>Acetaminophen</a:t>
            </a:r>
          </a:p>
          <a:p>
            <a:pPr lvl="1"/>
            <a:r>
              <a:rPr lang="en-US" sz="2800" dirty="0" smtClean="0"/>
              <a:t> Carbon tetrachloride</a:t>
            </a:r>
          </a:p>
          <a:p>
            <a:pPr lvl="1"/>
            <a:r>
              <a:rPr lang="en-US" sz="2800" dirty="0" err="1" smtClean="0"/>
              <a:t>Radiotion</a:t>
            </a:r>
            <a:endParaRPr lang="en-US" sz="2800" dirty="0" smtClean="0"/>
          </a:p>
          <a:p>
            <a:pPr lvl="1"/>
            <a:r>
              <a:rPr lang="en-US" sz="2800" dirty="0" smtClean="0"/>
              <a:t>Iron </a:t>
            </a:r>
          </a:p>
          <a:p>
            <a:pPr lvl="1"/>
            <a:r>
              <a:rPr lang="en-US" sz="2800" b="1" i="1" dirty="0" smtClean="0"/>
              <a:t>Amanita</a:t>
            </a:r>
          </a:p>
          <a:p>
            <a:pPr lvl="1"/>
            <a:r>
              <a:rPr lang="en-US" sz="2800" dirty="0" err="1" smtClean="0"/>
              <a:t>Aflatoxin</a:t>
            </a:r>
            <a:r>
              <a:rPr lang="en-US" sz="2800" dirty="0" smtClean="0"/>
              <a:t> B</a:t>
            </a:r>
            <a:r>
              <a:rPr lang="en-US" sz="2800" baseline="-25000" dirty="0" smtClean="0"/>
              <a:t>1</a:t>
            </a:r>
          </a:p>
          <a:p>
            <a:pPr lvl="1"/>
            <a:r>
              <a:rPr lang="en-US" sz="2800" dirty="0" smtClean="0"/>
              <a:t>Ethanol</a:t>
            </a:r>
          </a:p>
          <a:p>
            <a:pPr lvl="1"/>
            <a:r>
              <a:rPr lang="en-US" sz="2800" dirty="0" err="1" smtClean="0"/>
              <a:t>Thioacetamide</a:t>
            </a:r>
            <a:endParaRPr lang="en-US" sz="2800" dirty="0" smtClean="0"/>
          </a:p>
          <a:p>
            <a:pPr lvl="1"/>
            <a:r>
              <a:rPr lang="en-US" sz="2800" dirty="0" err="1" smtClean="0"/>
              <a:t>Microcystin</a:t>
            </a:r>
            <a:r>
              <a:rPr lang="en-US" sz="2800" dirty="0" smtClean="0"/>
              <a:t> (</a:t>
            </a:r>
            <a:r>
              <a:rPr lang="en-US" sz="2800" dirty="0" err="1" smtClean="0"/>
              <a:t>cyanobacteria</a:t>
            </a:r>
            <a:r>
              <a:rPr lang="en-US" sz="2800" dirty="0" smtClean="0"/>
              <a:t>)</a:t>
            </a:r>
          </a:p>
          <a:p>
            <a:pPr lvl="1"/>
            <a:r>
              <a:rPr lang="en-US" sz="2800" dirty="0" err="1" smtClean="0"/>
              <a:t>Cysplatin</a:t>
            </a:r>
            <a:endParaRPr lang="en-US" sz="2800" dirty="0" smtClean="0"/>
          </a:p>
          <a:p>
            <a:pPr lvl="1"/>
            <a:r>
              <a:rPr lang="en-US" sz="2800" dirty="0" err="1" smtClean="0"/>
              <a:t>Methotreaxte</a:t>
            </a:r>
            <a:endParaRPr lang="en-US" sz="2800" dirty="0" smtClean="0"/>
          </a:p>
          <a:p>
            <a:endParaRPr lang="en-US" sz="3200" dirty="0" smtClean="0"/>
          </a:p>
          <a:p>
            <a:r>
              <a:rPr lang="en-US" sz="3200" dirty="0" smtClean="0"/>
              <a:t>20-50 mg/kg </a:t>
            </a:r>
            <a:r>
              <a:rPr lang="en-US" sz="3200" dirty="0" err="1" smtClean="0"/>
              <a:t>q</a:t>
            </a:r>
            <a:r>
              <a:rPr lang="en-US" sz="3200" dirty="0" smtClean="0"/>
              <a:t> 24 </a:t>
            </a:r>
            <a:r>
              <a:rPr lang="en-US" sz="3200" dirty="0" err="1" smtClean="0"/>
              <a:t>h</a:t>
            </a:r>
            <a:endParaRPr lang="en-US" sz="3200" dirty="0" smtClean="0"/>
          </a:p>
          <a:p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Milk thistle - </a:t>
            </a:r>
            <a:r>
              <a:rPr lang="en-US" dirty="0" err="1" smtClean="0"/>
              <a:t>hepatoprotective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Anti- inflammatory effects</a:t>
            </a:r>
          </a:p>
          <a:p>
            <a:r>
              <a:rPr lang="en-US" dirty="0" smtClean="0"/>
              <a:t>Cell and mitochondrial membrane protection</a:t>
            </a:r>
          </a:p>
          <a:p>
            <a:r>
              <a:rPr lang="en-US" dirty="0" smtClean="0"/>
              <a:t>Blockade of cell membrane transporters or receptors</a:t>
            </a:r>
          </a:p>
          <a:p>
            <a:r>
              <a:rPr lang="en-US" dirty="0" smtClean="0"/>
              <a:t>Altered xenobiotics metabolisms</a:t>
            </a:r>
          </a:p>
          <a:p>
            <a:r>
              <a:rPr lang="en-US" dirty="0" smtClean="0"/>
              <a:t>Augmented toxic adduct elimination</a:t>
            </a:r>
            <a:endParaRPr lang="en-US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of HE- ALF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Rapid onset and progression of HE</a:t>
            </a:r>
          </a:p>
          <a:p>
            <a:r>
              <a:rPr lang="en-US" dirty="0" smtClean="0"/>
              <a:t>Almost always complicated by cerebral edema</a:t>
            </a:r>
          </a:p>
          <a:p>
            <a:r>
              <a:rPr lang="en-US" dirty="0" smtClean="0"/>
              <a:t>Goal: Limit development of cerebral edema</a:t>
            </a:r>
          </a:p>
          <a:p>
            <a:pPr lvl="1"/>
            <a:r>
              <a:rPr lang="en-US" dirty="0" smtClean="0"/>
              <a:t>Mechanical ventilation</a:t>
            </a:r>
          </a:p>
          <a:p>
            <a:pPr lvl="2"/>
            <a:r>
              <a:rPr lang="en-US" dirty="0" smtClean="0"/>
              <a:t>Paralysis and </a:t>
            </a:r>
            <a:r>
              <a:rPr lang="en-US" dirty="0" err="1" smtClean="0"/>
              <a:t>fentanyl</a:t>
            </a:r>
            <a:endParaRPr lang="en-US" dirty="0" smtClean="0"/>
          </a:p>
          <a:p>
            <a:pPr lvl="1"/>
            <a:r>
              <a:rPr lang="en-US" dirty="0" smtClean="0"/>
              <a:t>Head elevation</a:t>
            </a:r>
          </a:p>
          <a:p>
            <a:pPr lvl="1"/>
            <a:r>
              <a:rPr lang="en-US" dirty="0" err="1" smtClean="0"/>
              <a:t>Mannitol</a:t>
            </a:r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HE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Hypothermia (international trial in progress)</a:t>
            </a:r>
          </a:p>
          <a:p>
            <a:pPr lvl="2"/>
            <a:r>
              <a:rPr lang="en-US" dirty="0" err="1" smtClean="0">
                <a:latin typeface="Wingdings"/>
                <a:ea typeface="Wingdings"/>
                <a:cs typeface="Wingdings"/>
              </a:rPr>
              <a:t></a:t>
            </a:r>
            <a:r>
              <a:rPr lang="en-US" dirty="0" smtClean="0"/>
              <a:t> systemic production </a:t>
            </a:r>
            <a:r>
              <a:rPr lang="en-US" dirty="0" err="1" smtClean="0"/>
              <a:t>amnd</a:t>
            </a:r>
            <a:r>
              <a:rPr lang="en-US" dirty="0" smtClean="0"/>
              <a:t> decrease cerebral uptake of NH3</a:t>
            </a:r>
          </a:p>
          <a:p>
            <a:pPr lvl="2"/>
            <a:r>
              <a:rPr lang="en-US" dirty="0" smtClean="0"/>
              <a:t>Adverse effects</a:t>
            </a:r>
          </a:p>
          <a:p>
            <a:pPr lvl="3"/>
            <a:r>
              <a:rPr lang="en-US" dirty="0" smtClean="0"/>
              <a:t> </a:t>
            </a:r>
            <a:r>
              <a:rPr lang="en-US" dirty="0" err="1" smtClean="0"/>
              <a:t>coag</a:t>
            </a:r>
            <a:r>
              <a:rPr lang="en-US" dirty="0" smtClean="0"/>
              <a:t> disturbances</a:t>
            </a:r>
          </a:p>
          <a:p>
            <a:pPr lvl="3"/>
            <a:r>
              <a:rPr lang="en-US" dirty="0" err="1" smtClean="0"/>
              <a:t>impairement</a:t>
            </a:r>
            <a:r>
              <a:rPr lang="en-US" dirty="0" smtClean="0"/>
              <a:t> of hepatic regeneration</a:t>
            </a:r>
          </a:p>
          <a:p>
            <a:pPr lvl="3"/>
            <a:r>
              <a:rPr lang="en-US" dirty="0" smtClean="0"/>
              <a:t>increase risk of infection</a:t>
            </a:r>
          </a:p>
          <a:p>
            <a:r>
              <a:rPr lang="en-US" dirty="0" err="1" smtClean="0"/>
              <a:t>Nacetylcysteine</a:t>
            </a:r>
            <a:endParaRPr lang="en-US" dirty="0" smtClean="0"/>
          </a:p>
          <a:p>
            <a:pPr lvl="1"/>
            <a:r>
              <a:rPr lang="en-US" dirty="0" smtClean="0"/>
              <a:t>Improves cerebral blood flow</a:t>
            </a:r>
          </a:p>
          <a:p>
            <a:pPr lvl="1"/>
            <a:r>
              <a:rPr lang="en-US" dirty="0" smtClean="0"/>
              <a:t>Improves cerebral metabolic rate for oxygen</a:t>
            </a:r>
          </a:p>
          <a:p>
            <a:r>
              <a:rPr lang="en-US" dirty="0" smtClean="0"/>
              <a:t>Prostaglandin I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Improves metabolic rate for oxygen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of production and absorption of NH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Restricting dietary protein intake</a:t>
            </a:r>
          </a:p>
          <a:p>
            <a:pPr lvl="1"/>
            <a:r>
              <a:rPr lang="en-US" dirty="0" smtClean="0"/>
              <a:t>Vegetable protein &gt; animal</a:t>
            </a:r>
          </a:p>
          <a:p>
            <a:r>
              <a:rPr lang="en-US" dirty="0" smtClean="0"/>
              <a:t>Non absorbable disaccharides</a:t>
            </a:r>
          </a:p>
          <a:p>
            <a:pPr lvl="1"/>
            <a:r>
              <a:rPr lang="en-US" dirty="0" err="1" smtClean="0"/>
              <a:t>Lactulose</a:t>
            </a:r>
            <a:r>
              <a:rPr lang="en-US" dirty="0" smtClean="0"/>
              <a:t>- </a:t>
            </a:r>
            <a:r>
              <a:rPr lang="en-US" dirty="0" err="1" smtClean="0"/>
              <a:t>Lactitol</a:t>
            </a:r>
            <a:endParaRPr lang="en-US" dirty="0" smtClean="0"/>
          </a:p>
          <a:p>
            <a:pPr lvl="1"/>
            <a:r>
              <a:rPr lang="en-US" dirty="0" smtClean="0"/>
              <a:t>Cathartic effect</a:t>
            </a:r>
          </a:p>
          <a:p>
            <a:pPr lvl="1"/>
            <a:r>
              <a:rPr lang="en-US" dirty="0" smtClean="0"/>
              <a:t>Reduces luminal pH</a:t>
            </a:r>
          </a:p>
          <a:p>
            <a:pPr lvl="2"/>
            <a:r>
              <a:rPr lang="en-US" dirty="0" smtClean="0"/>
              <a:t>Hostile environment for urease bacteria</a:t>
            </a:r>
          </a:p>
          <a:p>
            <a:pPr lvl="2"/>
            <a:r>
              <a:rPr lang="en-US" dirty="0" smtClean="0"/>
              <a:t>Reduces net NH</a:t>
            </a:r>
            <a:r>
              <a:rPr lang="en-US" baseline="-25000" dirty="0" smtClean="0"/>
              <a:t>3</a:t>
            </a:r>
            <a:r>
              <a:rPr lang="en-US" dirty="0" smtClean="0"/>
              <a:t> absorption</a:t>
            </a:r>
          </a:p>
          <a:p>
            <a:pPr lvl="2"/>
            <a:r>
              <a:rPr lang="en-US" dirty="0" smtClean="0"/>
              <a:t>Net </a:t>
            </a:r>
            <a:r>
              <a:rPr lang="en-US" dirty="0" err="1" smtClean="0"/>
              <a:t>mouvement</a:t>
            </a:r>
            <a:r>
              <a:rPr lang="en-US" dirty="0" smtClean="0"/>
              <a:t> NH</a:t>
            </a:r>
            <a:r>
              <a:rPr lang="en-US" baseline="-25000" dirty="0" smtClean="0"/>
              <a:t>3</a:t>
            </a:r>
            <a:r>
              <a:rPr lang="en-US" dirty="0" smtClean="0"/>
              <a:t> from blood into lumen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</a:t>
            </a:r>
            <a:r>
              <a:rPr lang="en-US" dirty="0" smtClean="0"/>
              <a:t> precedes </a:t>
            </a:r>
            <a:r>
              <a:rPr lang="en-US" dirty="0" smtClean="0"/>
              <a:t>phase II (not always)</a:t>
            </a:r>
          </a:p>
          <a:p>
            <a:r>
              <a:rPr lang="en-US" dirty="0" smtClean="0"/>
              <a:t>Activation or inactivation of the drug</a:t>
            </a:r>
          </a:p>
          <a:p>
            <a:pPr lvl="1"/>
            <a:r>
              <a:rPr lang="en-US" dirty="0" smtClean="0"/>
              <a:t>Oxidation</a:t>
            </a:r>
          </a:p>
          <a:p>
            <a:pPr lvl="1"/>
            <a:r>
              <a:rPr lang="en-US" dirty="0" smtClean="0"/>
              <a:t>Reduction</a:t>
            </a:r>
          </a:p>
          <a:p>
            <a:pPr lvl="1"/>
            <a:r>
              <a:rPr lang="en-US" dirty="0" smtClean="0"/>
              <a:t>Hydrolysis</a:t>
            </a:r>
          </a:p>
          <a:p>
            <a:pPr lvl="1"/>
            <a:r>
              <a:rPr lang="en-US" dirty="0" smtClean="0"/>
              <a:t>Cyclization or decyclization</a:t>
            </a:r>
          </a:p>
          <a:p>
            <a:r>
              <a:rPr lang="en-US" dirty="0" smtClean="0"/>
              <a:t>Cytochrome P450 </a:t>
            </a:r>
            <a:r>
              <a:rPr lang="en-US" dirty="0" smtClean="0"/>
              <a:t>mono-oxygenase </a:t>
            </a:r>
            <a:r>
              <a:rPr lang="en-US" dirty="0" smtClean="0"/>
              <a:t>(CYP), NADH and O2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production and absorption of NH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Antibiotics</a:t>
            </a:r>
          </a:p>
          <a:p>
            <a:pPr lvl="1"/>
            <a:r>
              <a:rPr lang="en-US" dirty="0" err="1" smtClean="0"/>
              <a:t>Metronidazole</a:t>
            </a:r>
            <a:endParaRPr lang="en-US" dirty="0" smtClean="0"/>
          </a:p>
          <a:p>
            <a:pPr lvl="1"/>
            <a:r>
              <a:rPr lang="en-US" dirty="0" smtClean="0"/>
              <a:t>Neomycin</a:t>
            </a:r>
          </a:p>
          <a:p>
            <a:pPr lvl="2"/>
            <a:r>
              <a:rPr lang="en-US" dirty="0" err="1" smtClean="0"/>
              <a:t>Ototoxicity</a:t>
            </a:r>
            <a:r>
              <a:rPr lang="en-US" dirty="0" smtClean="0"/>
              <a:t> and </a:t>
            </a:r>
            <a:r>
              <a:rPr lang="en-US" dirty="0" err="1" smtClean="0"/>
              <a:t>nephrotoxicity</a:t>
            </a:r>
            <a:endParaRPr lang="en-US" dirty="0" smtClean="0"/>
          </a:p>
          <a:p>
            <a:pPr lvl="1"/>
            <a:r>
              <a:rPr lang="en-US" dirty="0" err="1" smtClean="0"/>
              <a:t>Rifamixin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Should we combine both therapies?</a:t>
            </a:r>
          </a:p>
          <a:p>
            <a:pPr lvl="1"/>
            <a:r>
              <a:rPr lang="en-US" dirty="0" smtClean="0"/>
              <a:t>Additive effects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of production and absorption of NH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Populating colonic lumen non urease producing </a:t>
            </a:r>
            <a:r>
              <a:rPr lang="en-US" dirty="0" err="1" smtClean="0"/>
              <a:t>bacterias</a:t>
            </a:r>
            <a:r>
              <a:rPr lang="en-US" dirty="0" smtClean="0"/>
              <a:t>	</a:t>
            </a:r>
          </a:p>
          <a:p>
            <a:pPr lvl="1"/>
            <a:r>
              <a:rPr lang="en-US" i="1" dirty="0" smtClean="0"/>
              <a:t>Lactobacillus acidophilus </a:t>
            </a:r>
            <a:r>
              <a:rPr lang="en-US" dirty="0" smtClean="0"/>
              <a:t>may be beneficial w other treatments</a:t>
            </a:r>
          </a:p>
          <a:p>
            <a:pPr lvl="1"/>
            <a:r>
              <a:rPr lang="en-US" i="1" dirty="0" err="1" smtClean="0"/>
              <a:t>Enterococcus</a:t>
            </a:r>
            <a:r>
              <a:rPr lang="en-US" i="1" dirty="0" smtClean="0"/>
              <a:t> </a:t>
            </a:r>
            <a:r>
              <a:rPr lang="en-US" i="1" dirty="0" err="1" smtClean="0"/>
              <a:t>Faecium</a:t>
            </a:r>
            <a:r>
              <a:rPr lang="en-US" i="1" dirty="0" smtClean="0"/>
              <a:t> </a:t>
            </a:r>
            <a:r>
              <a:rPr lang="en-US" dirty="0" smtClean="0"/>
              <a:t>pulse therapy</a:t>
            </a:r>
          </a:p>
          <a:p>
            <a:pPr lvl="3"/>
            <a:r>
              <a:rPr lang="en-US" dirty="0" smtClean="0"/>
              <a:t>As effective as </a:t>
            </a:r>
            <a:r>
              <a:rPr lang="en-US" dirty="0" err="1" smtClean="0"/>
              <a:t>lactulose</a:t>
            </a:r>
            <a:r>
              <a:rPr lang="en-US" dirty="0" smtClean="0"/>
              <a:t> even in the non treatment weeks</a:t>
            </a:r>
            <a:endParaRPr lang="en-US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 metabolism of NH</a:t>
            </a:r>
            <a:r>
              <a:rPr lang="en-US" baseline="-25000" dirty="0" smtClean="0"/>
              <a:t>3 </a:t>
            </a:r>
            <a:r>
              <a:rPr lang="en-US" dirty="0" smtClean="0"/>
              <a:t>in tissues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Muscles</a:t>
            </a:r>
          </a:p>
          <a:p>
            <a:pPr lvl="1"/>
            <a:r>
              <a:rPr lang="en-US" dirty="0" smtClean="0"/>
              <a:t>Conversion site NH</a:t>
            </a:r>
            <a:r>
              <a:rPr lang="en-US" baseline="-25000" dirty="0" smtClean="0"/>
              <a:t>3</a:t>
            </a:r>
            <a:r>
              <a:rPr lang="en-US" dirty="0" smtClean="0"/>
              <a:t> -&gt; Glutamine</a:t>
            </a:r>
          </a:p>
          <a:p>
            <a:pPr lvl="1"/>
            <a:r>
              <a:rPr lang="en-US" dirty="0" err="1" smtClean="0"/>
              <a:t>Ornithine</a:t>
            </a:r>
            <a:r>
              <a:rPr lang="en-US" dirty="0" smtClean="0"/>
              <a:t> + NH</a:t>
            </a:r>
            <a:r>
              <a:rPr lang="en-US" baseline="-25000" dirty="0" smtClean="0"/>
              <a:t>3</a:t>
            </a:r>
            <a:r>
              <a:rPr lang="en-US" dirty="0" smtClean="0"/>
              <a:t> -&gt; urea</a:t>
            </a:r>
          </a:p>
          <a:p>
            <a:pPr lvl="1"/>
            <a:r>
              <a:rPr lang="en-US" dirty="0" err="1" smtClean="0"/>
              <a:t>Aspartate</a:t>
            </a:r>
            <a:r>
              <a:rPr lang="en-US" dirty="0" smtClean="0"/>
              <a:t> + NH</a:t>
            </a:r>
            <a:r>
              <a:rPr lang="en-US" baseline="-25000" dirty="0" smtClean="0"/>
              <a:t>3</a:t>
            </a:r>
            <a:r>
              <a:rPr lang="en-US" dirty="0" smtClean="0"/>
              <a:t> -&gt; Glutamine</a:t>
            </a:r>
          </a:p>
          <a:p>
            <a:pPr lvl="1"/>
            <a:r>
              <a:rPr lang="en-US" dirty="0" err="1" smtClean="0"/>
              <a:t>Ornithine</a:t>
            </a:r>
            <a:r>
              <a:rPr lang="en-US" dirty="0" smtClean="0"/>
              <a:t> </a:t>
            </a:r>
            <a:r>
              <a:rPr lang="en-US" dirty="0" err="1" smtClean="0"/>
              <a:t>aspartate</a:t>
            </a:r>
            <a:r>
              <a:rPr lang="en-US" dirty="0" smtClean="0"/>
              <a:t>: significant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</a:t>
            </a:r>
            <a:r>
              <a:rPr lang="en-US" dirty="0" smtClean="0"/>
              <a:t> NH</a:t>
            </a:r>
            <a:r>
              <a:rPr lang="en-US" baseline="-25000" dirty="0" smtClean="0"/>
              <a:t>3</a:t>
            </a:r>
          </a:p>
          <a:p>
            <a:pPr lvl="1"/>
            <a:endParaRPr lang="en-US" baseline="-25000" dirty="0" smtClean="0"/>
          </a:p>
          <a:p>
            <a:r>
              <a:rPr lang="en-US" dirty="0" smtClean="0"/>
              <a:t>Zinc dependant enzymes</a:t>
            </a:r>
          </a:p>
          <a:p>
            <a:pPr lvl="1"/>
            <a:r>
              <a:rPr lang="en-US" dirty="0" smtClean="0"/>
              <a:t>2/5  enzymes in urea cycle</a:t>
            </a:r>
          </a:p>
          <a:p>
            <a:pPr lvl="1"/>
            <a:r>
              <a:rPr lang="en-US" dirty="0" smtClean="0"/>
              <a:t>Zinc supplementation: controversial results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false neurotransmitters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supplementation branch </a:t>
            </a:r>
            <a:r>
              <a:rPr lang="en-US" dirty="0" err="1" smtClean="0"/>
              <a:t>aa</a:t>
            </a:r>
            <a:r>
              <a:rPr lang="en-US" dirty="0" smtClean="0"/>
              <a:t> &gt; aromatic </a:t>
            </a:r>
            <a:r>
              <a:rPr lang="en-US" dirty="0" err="1" smtClean="0"/>
              <a:t>aa</a:t>
            </a:r>
            <a:endParaRPr lang="en-US" dirty="0" smtClean="0"/>
          </a:p>
          <a:p>
            <a:pPr lvl="1"/>
            <a:r>
              <a:rPr lang="en-US" dirty="0" smtClean="0"/>
              <a:t>No benefit in randomized </a:t>
            </a:r>
            <a:r>
              <a:rPr lang="en-US" dirty="0" err="1" smtClean="0"/>
              <a:t>clincial</a:t>
            </a:r>
            <a:r>
              <a:rPr lang="en-US" dirty="0" smtClean="0"/>
              <a:t> trial in decreasing mortality, grade of HE or both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Decrease </a:t>
            </a:r>
            <a:r>
              <a:rPr lang="en-US" dirty="0" err="1" smtClean="0"/>
              <a:t>dopaminergic</a:t>
            </a:r>
            <a:r>
              <a:rPr lang="en-US" dirty="0" smtClean="0"/>
              <a:t> neurotransmitter</a:t>
            </a:r>
          </a:p>
          <a:p>
            <a:pPr lvl="1"/>
            <a:r>
              <a:rPr lang="en-US" dirty="0" smtClean="0"/>
              <a:t>No benefit in treatment w </a:t>
            </a:r>
            <a:r>
              <a:rPr lang="en-US" dirty="0" err="1" smtClean="0"/>
              <a:t>levodopa</a:t>
            </a:r>
            <a:r>
              <a:rPr lang="en-US" dirty="0" smtClean="0"/>
              <a:t> or </a:t>
            </a:r>
            <a:r>
              <a:rPr lang="en-US" dirty="0" err="1" smtClean="0"/>
              <a:t>bromocriptine</a:t>
            </a:r>
            <a:endParaRPr lang="en-US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Inhibition of GABA-benzodiazepine receptors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Endogenous benzodiazepine like ligands</a:t>
            </a:r>
          </a:p>
          <a:p>
            <a:pPr lvl="1"/>
            <a:r>
              <a:rPr lang="en-US" dirty="0" err="1" smtClean="0"/>
              <a:t>Flumazenil</a:t>
            </a:r>
            <a:endParaRPr lang="en-US" dirty="0" smtClean="0"/>
          </a:p>
          <a:p>
            <a:pPr lvl="1"/>
            <a:r>
              <a:rPr lang="en-US" dirty="0" smtClean="0"/>
              <a:t>Incomplete improvement in the grade of HE</a:t>
            </a:r>
          </a:p>
          <a:p>
            <a:pPr lvl="1"/>
            <a:r>
              <a:rPr lang="en-US" dirty="0" smtClean="0"/>
              <a:t>Some patients had received exogenous benzodiazepine</a:t>
            </a:r>
          </a:p>
          <a:p>
            <a:pPr lvl="1"/>
            <a:r>
              <a:rPr lang="en-US" dirty="0" smtClean="0"/>
              <a:t>Need more studies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Correction manganese deposition at basal ganglia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Hyperdensity</a:t>
            </a:r>
            <a:r>
              <a:rPr lang="en-US" dirty="0" smtClean="0"/>
              <a:t> in T1 weighted MRI images</a:t>
            </a:r>
          </a:p>
          <a:p>
            <a:r>
              <a:rPr lang="en-US" dirty="0" smtClean="0"/>
              <a:t>No studies done to evaluate treatment of </a:t>
            </a:r>
            <a:r>
              <a:rPr lang="en-US" dirty="0" err="1" smtClean="0"/>
              <a:t>chelation</a:t>
            </a:r>
            <a:r>
              <a:rPr lang="en-US" dirty="0" smtClean="0"/>
              <a:t> in HE patients</a:t>
            </a:r>
            <a:endParaRPr lang="en-US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Humans: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Orthotopic</a:t>
            </a:r>
            <a:r>
              <a:rPr lang="en-US" dirty="0" smtClean="0"/>
              <a:t>  liver transplant</a:t>
            </a:r>
          </a:p>
          <a:p>
            <a:pPr lvl="1"/>
            <a:r>
              <a:rPr lang="en-US" dirty="0" smtClean="0"/>
              <a:t>1 year survival rate &gt; 80 % post transplant</a:t>
            </a:r>
          </a:p>
          <a:p>
            <a:pPr lvl="1"/>
            <a:r>
              <a:rPr lang="en-US" dirty="0" err="1" smtClean="0"/>
              <a:t>Immunosupressive</a:t>
            </a:r>
            <a:endParaRPr lang="en-US" dirty="0" smtClean="0"/>
          </a:p>
          <a:p>
            <a:pPr lvl="1"/>
            <a:r>
              <a:rPr lang="en-US" dirty="0" smtClean="0"/>
              <a:t>Donor compatibility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Hepatocyte injection</a:t>
            </a:r>
          </a:p>
          <a:p>
            <a:r>
              <a:rPr lang="en-US" dirty="0" err="1" smtClean="0"/>
              <a:t>Bioartifical</a:t>
            </a:r>
            <a:r>
              <a:rPr lang="en-US" dirty="0" smtClean="0"/>
              <a:t> liver</a:t>
            </a:r>
          </a:p>
          <a:p>
            <a:r>
              <a:rPr lang="en-US" dirty="0" smtClean="0"/>
              <a:t>Extracorporeal liver</a:t>
            </a:r>
            <a:endParaRPr lang="en-US" dirty="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Survival:</a:t>
            </a:r>
          </a:p>
          <a:p>
            <a:pPr lvl="1"/>
            <a:r>
              <a:rPr lang="en-US" dirty="0" smtClean="0"/>
              <a:t>40%-80%</a:t>
            </a:r>
          </a:p>
          <a:p>
            <a:pPr lvl="1"/>
            <a:r>
              <a:rPr lang="en-US" dirty="0" smtClean="0"/>
              <a:t>Depends on	</a:t>
            </a:r>
          </a:p>
          <a:p>
            <a:pPr lvl="2"/>
            <a:r>
              <a:rPr lang="en-US" dirty="0" smtClean="0"/>
              <a:t>Age (young and old= BAD)</a:t>
            </a:r>
          </a:p>
          <a:p>
            <a:pPr lvl="2"/>
            <a:r>
              <a:rPr lang="en-US" dirty="0" smtClean="0"/>
              <a:t>Severity liver disease</a:t>
            </a:r>
          </a:p>
          <a:p>
            <a:pPr lvl="2"/>
            <a:r>
              <a:rPr lang="en-US" dirty="0" smtClean="0"/>
              <a:t>Degree liver necrosis</a:t>
            </a:r>
          </a:p>
          <a:p>
            <a:pPr lvl="2"/>
            <a:r>
              <a:rPr lang="en-US" dirty="0" smtClean="0"/>
              <a:t>Number and nature of complications</a:t>
            </a:r>
          </a:p>
          <a:p>
            <a:pPr lvl="2"/>
            <a:r>
              <a:rPr lang="en-US" dirty="0" smtClean="0"/>
              <a:t>Duration of illness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Grade HE</a:t>
            </a:r>
          </a:p>
          <a:p>
            <a:pPr lvl="1"/>
            <a:r>
              <a:rPr lang="en-US" dirty="0" smtClean="0"/>
              <a:t>Grade 2: mortality rate 30%</a:t>
            </a:r>
          </a:p>
          <a:p>
            <a:pPr lvl="1"/>
            <a:r>
              <a:rPr lang="en-US" dirty="0" smtClean="0"/>
              <a:t>Grade 4: mortality rate 80%</a:t>
            </a:r>
            <a:endParaRPr lang="en-US" dirty="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Prognostic factors- transplant </a:t>
            </a:r>
            <a:r>
              <a:rPr lang="en-US" dirty="0" err="1" smtClean="0"/>
              <a:t>criterias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King’s College criteria</a:t>
            </a:r>
          </a:p>
          <a:p>
            <a:pPr lvl="1"/>
            <a:r>
              <a:rPr lang="en-US" dirty="0" smtClean="0"/>
              <a:t>Acetaminophen</a:t>
            </a:r>
          </a:p>
          <a:p>
            <a:pPr lvl="2"/>
            <a:r>
              <a:rPr lang="en-US" dirty="0" smtClean="0"/>
              <a:t>Arterial pH &lt; 7.3 post adequate volume resuscitation</a:t>
            </a:r>
          </a:p>
          <a:p>
            <a:pPr lvl="2"/>
            <a:r>
              <a:rPr lang="en-US" dirty="0" smtClean="0"/>
              <a:t>HE grade &gt; 3 + PT &gt; 100 sec (= INR &gt; 6.5) + serum </a:t>
            </a:r>
            <a:r>
              <a:rPr lang="en-US" dirty="0" err="1" smtClean="0"/>
              <a:t>creat</a:t>
            </a:r>
            <a:r>
              <a:rPr lang="en-US" dirty="0" smtClean="0"/>
              <a:t> &gt; 300μmol/L</a:t>
            </a:r>
          </a:p>
          <a:p>
            <a:pPr lvl="1"/>
            <a:r>
              <a:rPr lang="en-US" dirty="0" smtClean="0"/>
              <a:t>Non Acetaminophen</a:t>
            </a:r>
          </a:p>
          <a:p>
            <a:pPr lvl="2"/>
            <a:r>
              <a:rPr lang="en-US" dirty="0" smtClean="0"/>
              <a:t>PT &gt; 100 sec (regardless or HE grade) </a:t>
            </a:r>
          </a:p>
          <a:p>
            <a:pPr lvl="2"/>
            <a:r>
              <a:rPr lang="en-US" dirty="0" smtClean="0"/>
              <a:t>Unfavorable cause</a:t>
            </a:r>
          </a:p>
          <a:p>
            <a:pPr lvl="2"/>
            <a:r>
              <a:rPr lang="en-US" dirty="0" smtClean="0"/>
              <a:t>Age &lt; 10 </a:t>
            </a:r>
            <a:r>
              <a:rPr lang="en-US" dirty="0" err="1" smtClean="0"/>
              <a:t>yo</a:t>
            </a:r>
            <a:r>
              <a:rPr lang="en-US" dirty="0" smtClean="0"/>
              <a:t> &gt; 40 </a:t>
            </a:r>
            <a:r>
              <a:rPr lang="en-US" dirty="0" err="1" smtClean="0"/>
              <a:t>yo</a:t>
            </a:r>
            <a:endParaRPr lang="en-US" dirty="0" smtClean="0"/>
          </a:p>
          <a:p>
            <a:pPr lvl="2"/>
            <a:r>
              <a:rPr lang="en-US" dirty="0" err="1" smtClean="0"/>
              <a:t>Biilurubin</a:t>
            </a:r>
            <a:r>
              <a:rPr lang="en-US" dirty="0" smtClean="0"/>
              <a:t> &gt; 300 </a:t>
            </a:r>
            <a:r>
              <a:rPr lang="en-US" dirty="0" err="1" smtClean="0"/>
              <a:t>μmol</a:t>
            </a:r>
            <a:r>
              <a:rPr lang="en-US" dirty="0" smtClean="0"/>
              <a:t>/L</a:t>
            </a:r>
          </a:p>
          <a:p>
            <a:pPr lvl="2"/>
            <a:r>
              <a:rPr lang="en-US" dirty="0" smtClean="0"/>
              <a:t>INR &gt; 6.5 or PT &gt; 50 sec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946" y="3234244"/>
            <a:ext cx="1816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OR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080400"/>
            <a:ext cx="12551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Any grade 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of HE AND 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any 3 of: 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6993" y="4711068"/>
            <a:ext cx="1816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388C"/>
                </a:solidFill>
              </a:rPr>
              <a:t>OR</a:t>
            </a:r>
            <a:endParaRPr lang="en-US" dirty="0">
              <a:solidFill>
                <a:srgbClr val="FF388C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940</TotalTime>
  <Words>3235</Words>
  <Application>Microsoft Macintosh PowerPoint</Application>
  <PresentationFormat>On-screen Show (4:3)</PresentationFormat>
  <Paragraphs>908</Paragraphs>
  <Slides>103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4" baseType="lpstr">
      <vt:lpstr>Verve</vt:lpstr>
      <vt:lpstr>Acute liver failure</vt:lpstr>
      <vt:lpstr>Liver Function</vt:lpstr>
      <vt:lpstr>Definition</vt:lpstr>
      <vt:lpstr>Etiology</vt:lpstr>
      <vt:lpstr>Etiology</vt:lpstr>
      <vt:lpstr>Slide 6</vt:lpstr>
      <vt:lpstr>Slide 7</vt:lpstr>
      <vt:lpstr>Drug reaction: mechanism</vt:lpstr>
      <vt:lpstr>Phase I</vt:lpstr>
      <vt:lpstr>Phase II</vt:lpstr>
      <vt:lpstr>Pathophysiology</vt:lpstr>
      <vt:lpstr>Slide 12</vt:lpstr>
      <vt:lpstr>Pathophysiology</vt:lpstr>
      <vt:lpstr>Consequences</vt:lpstr>
      <vt:lpstr>Hemodynamic instability</vt:lpstr>
      <vt:lpstr>Hepatic encephalopathy </vt:lpstr>
      <vt:lpstr>Pathophysiology HE</vt:lpstr>
      <vt:lpstr>Ammonia- NH3</vt:lpstr>
      <vt:lpstr> </vt:lpstr>
      <vt:lpstr>Pathophysiology of NH3 in HE</vt:lpstr>
      <vt:lpstr>Slide 21</vt:lpstr>
      <vt:lpstr>Role of NH3 in HE</vt:lpstr>
      <vt:lpstr>Other factors</vt:lpstr>
      <vt:lpstr>Tryptophan</vt:lpstr>
      <vt:lpstr>Other molecules</vt:lpstr>
      <vt:lpstr>Summary</vt:lpstr>
      <vt:lpstr>Slide 27</vt:lpstr>
      <vt:lpstr>Classification of HE</vt:lpstr>
      <vt:lpstr>Cerebral edema</vt:lpstr>
      <vt:lpstr>Pathophysiology cerebral edema </vt:lpstr>
      <vt:lpstr>Coagulopathy</vt:lpstr>
      <vt:lpstr>Renal failure- Humans</vt:lpstr>
      <vt:lpstr>Sepsis</vt:lpstr>
      <vt:lpstr>Sepsis</vt:lpstr>
      <vt:lpstr>Pulmonary abnormalities</vt:lpstr>
      <vt:lpstr>Portal hypertension</vt:lpstr>
      <vt:lpstr>Cholestasis</vt:lpstr>
      <vt:lpstr>Metabolic derangements</vt:lpstr>
      <vt:lpstr>Metabolic derangements</vt:lpstr>
      <vt:lpstr>Metabolic derangements</vt:lpstr>
      <vt:lpstr>Metabolic derangements</vt:lpstr>
      <vt:lpstr>Clinical signs</vt:lpstr>
      <vt:lpstr>Clinical signs</vt:lpstr>
      <vt:lpstr>Physical examination</vt:lpstr>
      <vt:lpstr>Clinical pathology- CBC</vt:lpstr>
      <vt:lpstr>Clinical pathology- Chemistry</vt:lpstr>
      <vt:lpstr>Clinical pathology- Chemistry</vt:lpstr>
      <vt:lpstr>Clinical pathology-Chemistry</vt:lpstr>
      <vt:lpstr>Clinical pathology- dogs</vt:lpstr>
      <vt:lpstr>Clinical pathology-cats</vt:lpstr>
      <vt:lpstr>Clinical pathology</vt:lpstr>
      <vt:lpstr>Clinical pathology</vt:lpstr>
      <vt:lpstr>Clinical pathology</vt:lpstr>
      <vt:lpstr>Clinical pathology- Coagulation</vt:lpstr>
      <vt:lpstr>Coagulation - humans</vt:lpstr>
      <vt:lpstr>Cytology</vt:lpstr>
      <vt:lpstr>Histology</vt:lpstr>
      <vt:lpstr>Histology</vt:lpstr>
      <vt:lpstr>Histology</vt:lpstr>
      <vt:lpstr>Histology</vt:lpstr>
      <vt:lpstr>Histology</vt:lpstr>
      <vt:lpstr>Histology</vt:lpstr>
      <vt:lpstr>Treatment</vt:lpstr>
      <vt:lpstr>Fluid therapy</vt:lpstr>
      <vt:lpstr>Metabolic derangements</vt:lpstr>
      <vt:lpstr>If in need of blood transfusion..</vt:lpstr>
      <vt:lpstr>Coagulopathy</vt:lpstr>
      <vt:lpstr>Antibiotics</vt:lpstr>
      <vt:lpstr>Gastro intestinal bleeding</vt:lpstr>
      <vt:lpstr>Nutrition</vt:lpstr>
      <vt:lpstr>Seizures</vt:lpstr>
      <vt:lpstr>Renal replacement therapy</vt:lpstr>
      <vt:lpstr>N-acetylcysteine</vt:lpstr>
      <vt:lpstr>N acetylcysteine</vt:lpstr>
      <vt:lpstr>N acetylcysteine</vt:lpstr>
      <vt:lpstr>N-acylcysteine</vt:lpstr>
      <vt:lpstr>N-acetylcysteine</vt:lpstr>
      <vt:lpstr>S-Adenosylmethionine</vt:lpstr>
      <vt:lpstr>S-Adenosylmethionine</vt:lpstr>
      <vt:lpstr>SAMe</vt:lpstr>
      <vt:lpstr>SAMe</vt:lpstr>
      <vt:lpstr>SAMe</vt:lpstr>
      <vt:lpstr>Vitamin E</vt:lpstr>
      <vt:lpstr>Milk thistle</vt:lpstr>
      <vt:lpstr>Milk Thistle</vt:lpstr>
      <vt:lpstr>Milk thistle - hepatoprotective</vt:lpstr>
      <vt:lpstr>Treatment of HE- ALF</vt:lpstr>
      <vt:lpstr>Acute HE treatment</vt:lpstr>
      <vt:lpstr>Reduction of production and absorption of NH3</vt:lpstr>
      <vt:lpstr>Reduction production and absorption of NH3</vt:lpstr>
      <vt:lpstr>Reduction of production and absorption of NH3</vt:lpstr>
      <vt:lpstr>Increase metabolism of NH3 in tissues</vt:lpstr>
      <vt:lpstr>Reduction false neurotransmitters</vt:lpstr>
      <vt:lpstr>Inhibition of GABA-benzodiazepine receptors</vt:lpstr>
      <vt:lpstr>Correction manganese deposition at basal ganglia</vt:lpstr>
      <vt:lpstr>Future directions</vt:lpstr>
      <vt:lpstr>Prognosis</vt:lpstr>
      <vt:lpstr>Prognosis</vt:lpstr>
      <vt:lpstr>Prognostic factors- transplant criterias</vt:lpstr>
      <vt:lpstr>Prognostic factors- transplantation criteria</vt:lpstr>
      <vt:lpstr>Other prognostic factors</vt:lpstr>
      <vt:lpstr>references</vt:lpstr>
      <vt:lpstr>Questions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Acute liver failure</dc:title>
  <dc:creator>Julie Menard</dc:creator>
  <cp:lastModifiedBy>Julie Menard</cp:lastModifiedBy>
  <cp:revision>10</cp:revision>
  <dcterms:created xsi:type="dcterms:W3CDTF">2010-09-08T02:06:32Z</dcterms:created>
  <dcterms:modified xsi:type="dcterms:W3CDTF">2010-09-08T07:13:37Z</dcterms:modified>
</cp:coreProperties>
</file>