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43.xml" ContentType="application/vnd.openxmlformats-officedocument.presentationml.slideLayout+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1" r:id="rId2"/>
    <p:sldMasterId id="2147483653" r:id="rId3"/>
    <p:sldMasterId id="2147483654" r:id="rId4"/>
  </p:sldMasterIdLst>
  <p:notesMasterIdLst>
    <p:notesMasterId r:id="rId108"/>
  </p:notesMasterIdLst>
  <p:handoutMasterIdLst>
    <p:handoutMasterId r:id="rId109"/>
  </p:handoutMasterIdLst>
  <p:sldIdLst>
    <p:sldId id="260" r:id="rId5"/>
    <p:sldId id="261" r:id="rId6"/>
    <p:sldId id="419" r:id="rId7"/>
    <p:sldId id="263" r:id="rId8"/>
    <p:sldId id="417" r:id="rId9"/>
    <p:sldId id="418" r:id="rId10"/>
    <p:sldId id="321" r:id="rId11"/>
    <p:sldId id="265" r:id="rId12"/>
    <p:sldId id="266" r:id="rId13"/>
    <p:sldId id="272" r:id="rId14"/>
    <p:sldId id="273" r:id="rId15"/>
    <p:sldId id="277" r:id="rId16"/>
    <p:sldId id="278" r:id="rId17"/>
    <p:sldId id="279" r:id="rId18"/>
    <p:sldId id="280" r:id="rId19"/>
    <p:sldId id="281" r:id="rId20"/>
    <p:sldId id="282" r:id="rId21"/>
    <p:sldId id="286" r:id="rId22"/>
    <p:sldId id="287" r:id="rId23"/>
    <p:sldId id="288" r:id="rId24"/>
    <p:sldId id="289" r:id="rId25"/>
    <p:sldId id="290" r:id="rId26"/>
    <p:sldId id="314" r:id="rId27"/>
    <p:sldId id="315" r:id="rId28"/>
    <p:sldId id="320" r:id="rId29"/>
    <p:sldId id="318" r:id="rId30"/>
    <p:sldId id="319" r:id="rId31"/>
    <p:sldId id="285" r:id="rId32"/>
    <p:sldId id="323" r:id="rId33"/>
    <p:sldId id="291" r:id="rId34"/>
    <p:sldId id="292" r:id="rId35"/>
    <p:sldId id="293" r:id="rId36"/>
    <p:sldId id="294" r:id="rId37"/>
    <p:sldId id="295" r:id="rId38"/>
    <p:sldId id="297" r:id="rId39"/>
    <p:sldId id="371" r:id="rId40"/>
    <p:sldId id="298" r:id="rId41"/>
    <p:sldId id="372" r:id="rId42"/>
    <p:sldId id="299" r:id="rId43"/>
    <p:sldId id="300" r:id="rId44"/>
    <p:sldId id="301" r:id="rId45"/>
    <p:sldId id="302" r:id="rId46"/>
    <p:sldId id="310" r:id="rId47"/>
    <p:sldId id="324" r:id="rId48"/>
    <p:sldId id="325" r:id="rId49"/>
    <p:sldId id="326" r:id="rId50"/>
    <p:sldId id="328" r:id="rId51"/>
    <p:sldId id="329" r:id="rId52"/>
    <p:sldId id="330" r:id="rId53"/>
    <p:sldId id="331" r:id="rId54"/>
    <p:sldId id="332" r:id="rId55"/>
    <p:sldId id="333" r:id="rId56"/>
    <p:sldId id="334" r:id="rId57"/>
    <p:sldId id="335" r:id="rId58"/>
    <p:sldId id="337" r:id="rId59"/>
    <p:sldId id="338" r:id="rId60"/>
    <p:sldId id="341" r:id="rId61"/>
    <p:sldId id="342" r:id="rId62"/>
    <p:sldId id="343" r:id="rId63"/>
    <p:sldId id="344" r:id="rId64"/>
    <p:sldId id="345" r:id="rId65"/>
    <p:sldId id="347" r:id="rId66"/>
    <p:sldId id="348" r:id="rId67"/>
    <p:sldId id="349" r:id="rId68"/>
    <p:sldId id="350" r:id="rId69"/>
    <p:sldId id="352" r:id="rId70"/>
    <p:sldId id="353" r:id="rId71"/>
    <p:sldId id="355" r:id="rId72"/>
    <p:sldId id="356" r:id="rId73"/>
    <p:sldId id="357" r:id="rId74"/>
    <p:sldId id="358" r:id="rId75"/>
    <p:sldId id="362" r:id="rId76"/>
    <p:sldId id="363" r:id="rId77"/>
    <p:sldId id="365" r:id="rId78"/>
    <p:sldId id="366" r:id="rId79"/>
    <p:sldId id="367" r:id="rId80"/>
    <p:sldId id="370" r:id="rId81"/>
    <p:sldId id="374" r:id="rId82"/>
    <p:sldId id="375" r:id="rId83"/>
    <p:sldId id="378" r:id="rId84"/>
    <p:sldId id="379" r:id="rId85"/>
    <p:sldId id="380" r:id="rId86"/>
    <p:sldId id="381" r:id="rId87"/>
    <p:sldId id="382" r:id="rId88"/>
    <p:sldId id="385" r:id="rId89"/>
    <p:sldId id="386" r:id="rId90"/>
    <p:sldId id="387" r:id="rId91"/>
    <p:sldId id="390" r:id="rId92"/>
    <p:sldId id="391" r:id="rId93"/>
    <p:sldId id="392" r:id="rId94"/>
    <p:sldId id="393" r:id="rId95"/>
    <p:sldId id="395" r:id="rId96"/>
    <p:sldId id="396" r:id="rId97"/>
    <p:sldId id="399" r:id="rId98"/>
    <p:sldId id="401" r:id="rId99"/>
    <p:sldId id="402" r:id="rId100"/>
    <p:sldId id="403" r:id="rId101"/>
    <p:sldId id="407" r:id="rId102"/>
    <p:sldId id="408" r:id="rId103"/>
    <p:sldId id="409" r:id="rId104"/>
    <p:sldId id="411" r:id="rId105"/>
    <p:sldId id="412" r:id="rId106"/>
    <p:sldId id="415" r:id="rId107"/>
  </p:sldIdLst>
  <p:sldSz cx="9144000" cy="6858000" type="screen4x3"/>
  <p:notesSz cx="6858000" cy="9144000"/>
  <p:defaultTextStyle>
    <a:defPPr>
      <a:defRPr lang="en-US"/>
    </a:defPPr>
    <a:lvl1pPr algn="l" rtl="0" fontAlgn="base">
      <a:spcBef>
        <a:spcPct val="0"/>
      </a:spcBef>
      <a:spcAft>
        <a:spcPct val="0"/>
      </a:spcAft>
      <a:defRPr sz="2000" kern="1200">
        <a:solidFill>
          <a:srgbClr val="000000"/>
        </a:solidFill>
        <a:latin typeface="Arial" pitchFamily="34" charset="0"/>
        <a:ea typeface="+mn-ea"/>
        <a:cs typeface="+mn-cs"/>
      </a:defRPr>
    </a:lvl1pPr>
    <a:lvl2pPr marL="457200" algn="l" rtl="0" fontAlgn="base">
      <a:spcBef>
        <a:spcPct val="0"/>
      </a:spcBef>
      <a:spcAft>
        <a:spcPct val="0"/>
      </a:spcAft>
      <a:defRPr sz="2000" kern="1200">
        <a:solidFill>
          <a:srgbClr val="000000"/>
        </a:solidFill>
        <a:latin typeface="Arial" pitchFamily="34" charset="0"/>
        <a:ea typeface="+mn-ea"/>
        <a:cs typeface="+mn-cs"/>
      </a:defRPr>
    </a:lvl2pPr>
    <a:lvl3pPr marL="914400" algn="l" rtl="0" fontAlgn="base">
      <a:spcBef>
        <a:spcPct val="0"/>
      </a:spcBef>
      <a:spcAft>
        <a:spcPct val="0"/>
      </a:spcAft>
      <a:defRPr sz="2000" kern="1200">
        <a:solidFill>
          <a:srgbClr val="000000"/>
        </a:solidFill>
        <a:latin typeface="Arial" pitchFamily="34" charset="0"/>
        <a:ea typeface="+mn-ea"/>
        <a:cs typeface="+mn-cs"/>
      </a:defRPr>
    </a:lvl3pPr>
    <a:lvl4pPr marL="1371600" algn="l" rtl="0" fontAlgn="base">
      <a:spcBef>
        <a:spcPct val="0"/>
      </a:spcBef>
      <a:spcAft>
        <a:spcPct val="0"/>
      </a:spcAft>
      <a:defRPr sz="2000" kern="1200">
        <a:solidFill>
          <a:srgbClr val="000000"/>
        </a:solidFill>
        <a:latin typeface="Arial" pitchFamily="34" charset="0"/>
        <a:ea typeface="+mn-ea"/>
        <a:cs typeface="+mn-cs"/>
      </a:defRPr>
    </a:lvl4pPr>
    <a:lvl5pPr marL="1828800" algn="l" rtl="0" fontAlgn="base">
      <a:spcBef>
        <a:spcPct val="0"/>
      </a:spcBef>
      <a:spcAft>
        <a:spcPct val="0"/>
      </a:spcAft>
      <a:defRPr sz="2000" kern="1200">
        <a:solidFill>
          <a:srgbClr val="000000"/>
        </a:solidFill>
        <a:latin typeface="Arial" pitchFamily="34" charset="0"/>
        <a:ea typeface="+mn-ea"/>
        <a:cs typeface="+mn-cs"/>
      </a:defRPr>
    </a:lvl5pPr>
    <a:lvl6pPr marL="2286000" algn="l" defTabSz="914400" rtl="0" eaLnBrk="1" latinLnBrk="0" hangingPunct="1">
      <a:defRPr sz="2000" kern="1200">
        <a:solidFill>
          <a:srgbClr val="000000"/>
        </a:solidFill>
        <a:latin typeface="Arial" pitchFamily="34" charset="0"/>
        <a:ea typeface="+mn-ea"/>
        <a:cs typeface="+mn-cs"/>
      </a:defRPr>
    </a:lvl6pPr>
    <a:lvl7pPr marL="2743200" algn="l" defTabSz="914400" rtl="0" eaLnBrk="1" latinLnBrk="0" hangingPunct="1">
      <a:defRPr sz="2000" kern="1200">
        <a:solidFill>
          <a:srgbClr val="000000"/>
        </a:solidFill>
        <a:latin typeface="Arial" pitchFamily="34" charset="0"/>
        <a:ea typeface="+mn-ea"/>
        <a:cs typeface="+mn-cs"/>
      </a:defRPr>
    </a:lvl7pPr>
    <a:lvl8pPr marL="3200400" algn="l" defTabSz="914400" rtl="0" eaLnBrk="1" latinLnBrk="0" hangingPunct="1">
      <a:defRPr sz="2000" kern="1200">
        <a:solidFill>
          <a:srgbClr val="000000"/>
        </a:solidFill>
        <a:latin typeface="Arial" pitchFamily="34" charset="0"/>
        <a:ea typeface="+mn-ea"/>
        <a:cs typeface="+mn-cs"/>
      </a:defRPr>
    </a:lvl8pPr>
    <a:lvl9pPr marL="3657600" algn="l" defTabSz="914400" rtl="0" eaLnBrk="1" latinLnBrk="0" hangingPunct="1">
      <a:defRPr sz="2000" kern="1200">
        <a:solidFill>
          <a:srgbClr val="000000"/>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0000"/>
    <a:srgbClr val="FF9900"/>
    <a:srgbClr val="872D5A"/>
    <a:srgbClr val="993366"/>
    <a:srgbClr val="2F4F88"/>
    <a:srgbClr val="5C81A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2260" autoAdjust="0"/>
  </p:normalViewPr>
  <p:slideViewPr>
    <p:cSldViewPr snapToGrid="0">
      <p:cViewPr varScale="1">
        <p:scale>
          <a:sx n="90" d="100"/>
          <a:sy n="90" d="100"/>
        </p:scale>
        <p:origin x="-594" y="-96"/>
      </p:cViewPr>
      <p:guideLst>
        <p:guide orient="horz" pos="1334"/>
        <p:guide pos="405"/>
      </p:guideLst>
    </p:cSldViewPr>
  </p:slideViewPr>
  <p:notesTextViewPr>
    <p:cViewPr>
      <p:scale>
        <a:sx n="100" d="100"/>
        <a:sy n="100" d="100"/>
      </p:scale>
      <p:origin x="0" y="0"/>
    </p:cViewPr>
  </p:notesTextViewPr>
  <p:sorterViewPr>
    <p:cViewPr>
      <p:scale>
        <a:sx n="66" d="100"/>
        <a:sy n="66" d="100"/>
      </p:scale>
      <p:origin x="0" y="10728"/>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07" Type="http://schemas.openxmlformats.org/officeDocument/2006/relationships/slide" Target="slides/slide103.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slide" Target="slides/slide98.xml"/><Relationship Id="rId110"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handoutMaster" Target="handoutMasters/handoutMaster1.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0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defRPr>
            </a:lvl1pPr>
          </a:lstStyle>
          <a:p>
            <a:pPr>
              <a:defRPr/>
            </a:pPr>
            <a:endParaRPr lang="en-US"/>
          </a:p>
        </p:txBody>
      </p:sp>
      <p:sp>
        <p:nvSpPr>
          <p:cNvPr id="28057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defRPr>
            </a:lvl1pPr>
          </a:lstStyle>
          <a:p>
            <a:pPr>
              <a:defRPr/>
            </a:pPr>
            <a:endParaRPr lang="en-US"/>
          </a:p>
        </p:txBody>
      </p:sp>
      <p:sp>
        <p:nvSpPr>
          <p:cNvPr id="28058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defRPr>
            </a:lvl1pPr>
          </a:lstStyle>
          <a:p>
            <a:pPr>
              <a:defRPr/>
            </a:pPr>
            <a:endParaRPr lang="en-US"/>
          </a:p>
        </p:txBody>
      </p:sp>
      <p:sp>
        <p:nvSpPr>
          <p:cNvPr id="28058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defRPr>
            </a:lvl1pPr>
          </a:lstStyle>
          <a:p>
            <a:pPr>
              <a:defRPr/>
            </a:pPr>
            <a:fld id="{F4FB156C-5589-4EC9-8315-B3B6CE73287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defRPr>
            </a:lvl1pPr>
          </a:lstStyle>
          <a:p>
            <a:pPr>
              <a:defRPr/>
            </a:pPr>
            <a:endParaRPr lang="en-US"/>
          </a:p>
        </p:txBody>
      </p:sp>
      <p:sp>
        <p:nvSpPr>
          <p:cNvPr id="215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defRPr>
            </a:lvl1pPr>
          </a:lstStyle>
          <a:p>
            <a:pPr>
              <a:defRPr/>
            </a:pPr>
            <a:endParaRPr lang="en-US"/>
          </a:p>
        </p:txBody>
      </p:sp>
      <p:sp>
        <p:nvSpPr>
          <p:cNvPr id="131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defRPr>
            </a:lvl1pPr>
          </a:lstStyle>
          <a:p>
            <a:pPr>
              <a:defRPr/>
            </a:pPr>
            <a:endParaRPr lang="en-US"/>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defRPr>
            </a:lvl1pPr>
          </a:lstStyle>
          <a:p>
            <a:pPr>
              <a:defRPr/>
            </a:pPr>
            <a:fld id="{25DD35D3-A012-47FD-B336-CE001C3B7B9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slide" Target="../slides/slide34.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oleObject2.bin"/></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8368D36B-7F29-4175-806A-88F699AF3B02}" type="slidenum">
              <a:rPr lang="en-US" smtClean="0"/>
              <a:pPr/>
              <a:t>1</a:t>
            </a:fld>
            <a:endParaRPr lang="en-US" dirty="0" smtClean="0"/>
          </a:p>
        </p:txBody>
      </p:sp>
      <p:sp>
        <p:nvSpPr>
          <p:cNvPr id="132099"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dirty="0"/>
          </a:p>
        </p:txBody>
      </p:sp>
      <p:sp>
        <p:nvSpPr>
          <p:cNvPr id="132100"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dirty="0">
                <a:solidFill>
                  <a:schemeClr val="tx1"/>
                </a:solidFill>
                <a:latin typeface="Times New Roman" pitchFamily="18" charset="0"/>
              </a:rPr>
              <a:t>1</a:t>
            </a:r>
          </a:p>
        </p:txBody>
      </p:sp>
      <p:sp>
        <p:nvSpPr>
          <p:cNvPr id="132101"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dirty="0"/>
          </a:p>
        </p:txBody>
      </p:sp>
      <p:sp>
        <p:nvSpPr>
          <p:cNvPr id="132102"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dirty="0"/>
          </a:p>
        </p:txBody>
      </p:sp>
      <p:sp>
        <p:nvSpPr>
          <p:cNvPr id="132103" name="Rectangle 6"/>
          <p:cNvSpPr>
            <a:spLocks noGrp="1" noRot="1" noChangeAspect="1" noChangeArrowheads="1" noTextEdit="1"/>
          </p:cNvSpPr>
          <p:nvPr>
            <p:ph type="sldImg"/>
          </p:nvPr>
        </p:nvSpPr>
        <p:spPr>
          <a:xfrm>
            <a:off x="1114425" y="61913"/>
            <a:ext cx="4551363" cy="3413125"/>
          </a:xfrm>
          <a:ln w="12700" cap="flat">
            <a:solidFill>
              <a:schemeClr val="tx1"/>
            </a:solidFill>
          </a:ln>
        </p:spPr>
      </p:sp>
      <p:sp>
        <p:nvSpPr>
          <p:cNvPr id="132104"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dirty="0" smtClean="0"/>
              <a:t>Mechanical ventilation can sometimes seem shrouded in mystery, mostly due to its penchant for acronyms.  I have often referred to these acronyms as alphabet soup. We have AC, PCV, SIMV, CPAP, PEEP, PSV, and the list goes on. Today, I would like to demystify these terms by clearly explaining the terminology, and provide you with clinically relevant information you can apply at the bedside.  Let’s start by stating the objectives.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8E246ACD-422E-4821-90CF-4DBBAEE39B5C}" type="slidenum">
              <a:rPr lang="en-US" smtClean="0"/>
              <a:pPr/>
              <a:t>13</a:t>
            </a:fld>
            <a:endParaRPr lang="en-US" smtClean="0"/>
          </a:p>
        </p:txBody>
      </p:sp>
      <p:sp>
        <p:nvSpPr>
          <p:cNvPr id="141315"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1316"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17</a:t>
            </a:r>
          </a:p>
        </p:txBody>
      </p:sp>
      <p:sp>
        <p:nvSpPr>
          <p:cNvPr id="141317"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1318"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1319"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1320"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a:t>
            </a:r>
          </a:p>
        </p:txBody>
      </p:sp>
      <p:sp>
        <p:nvSpPr>
          <p:cNvPr id="141321"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1322"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1323"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The most widely used and best understood modes of ventilation are Assist Control, SIMV or Synchronized Intermittent Mandatory Ventilation, Pressure Control Ventilation, and Spontaneous. Spontaneous breathing can be pressure supported, and CPAP is often used to support oxygenation. IMV and SIMV are both forms of Intermittent Mandatory Ventilation. The difference between them is that mandatory breaths are synchronized with spontaneous efforts in SIMV. We will start with a discussion of Assist Control.</a:t>
            </a:r>
          </a:p>
        </p:txBody>
      </p:sp>
      <p:sp>
        <p:nvSpPr>
          <p:cNvPr id="141324"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p:spPr>
        <p:txBody>
          <a:bodyPr/>
          <a:lstStyle/>
          <a:p>
            <a:fld id="{BEEA952A-D348-4671-8639-4D2515F46931}" type="slidenum">
              <a:rPr lang="en-US" smtClean="0"/>
              <a:pPr/>
              <a:t>103</a:t>
            </a:fld>
            <a:endParaRPr lang="en-US" smtClean="0"/>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xfrm>
            <a:off x="914400" y="4343400"/>
            <a:ext cx="5029200" cy="4114800"/>
          </a:xfrm>
          <a:noFill/>
          <a:ln/>
        </p:spPr>
        <p:txBody>
          <a:bodyPr/>
          <a:lstStyle/>
          <a:p>
            <a:pPr eaLnBrk="1" hangingPunct="1"/>
            <a:r>
              <a:rPr lang="en-US" sz="1300" smtClean="0"/>
              <a:t>In summary, Respiratory Mechanics can optimizing ventilator management by:</a:t>
            </a:r>
          </a:p>
          <a:p>
            <a:pPr eaLnBrk="1" hangingPunct="1"/>
            <a:r>
              <a:rPr lang="en-US" sz="1300" smtClean="0"/>
              <a:t>Providing clinicians feedback on effectiveness of ventilator treatment or ventilator a setting change, assessing the patients weaning ability, and guiding the weaning process. They provide an early warning to allow clinicians to change course </a:t>
            </a:r>
            <a:r>
              <a:rPr lang="en-US" sz="1300" i="1" smtClean="0"/>
              <a:t>before</a:t>
            </a:r>
            <a:r>
              <a:rPr lang="en-US" sz="1300" smtClean="0"/>
              <a:t> patients fatigue and fail weaning, or fail extubation. </a:t>
            </a:r>
          </a:p>
          <a:p>
            <a:pPr lvl="1" eaLnBrk="1" hangingPunct="1"/>
            <a:endParaRPr lang="en-US" sz="1300" smtClean="0"/>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168FBD50-B178-4B33-8BE9-E59B53B07738}" type="slidenum">
              <a:rPr lang="en-US" smtClean="0"/>
              <a:pPr/>
              <a:t>14</a:t>
            </a:fld>
            <a:endParaRPr lang="en-US" smtClean="0"/>
          </a:p>
        </p:txBody>
      </p:sp>
      <p:sp>
        <p:nvSpPr>
          <p:cNvPr id="142339"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2340"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18</a:t>
            </a:r>
          </a:p>
        </p:txBody>
      </p:sp>
      <p:sp>
        <p:nvSpPr>
          <p:cNvPr id="142341"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2342"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2343"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2344"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a:t>
            </a:r>
          </a:p>
        </p:txBody>
      </p:sp>
      <p:sp>
        <p:nvSpPr>
          <p:cNvPr id="142345"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2346"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2347"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In Assist/Control ventilation, all breaths are delivered at a clinician-set tidal volume, flow rate and pattern, and respiratory rate. Machine-initiated and patient-initiated breaths are all delivered at these set parameters. That means every time the machine delivers a breath, regardless of whether the machine or the patient triggered the breath, it is exactly the same in every aspect. If you look at the pressure-time waveform shown here, you can see that each breath is the same, whether it is a ventilator-initiated breath as shown on the left, or patient-triggered breath like the one on the right.  Each breath has the same tidal volume, same flow rate, and same flow delivery waveform.  Like most things, A/C has its advantages and disadvantages.</a:t>
            </a:r>
          </a:p>
          <a:p>
            <a:pPr eaLnBrk="1" hangingPunct="1"/>
            <a:endParaRPr lang="en-US" smtClean="0"/>
          </a:p>
        </p:txBody>
      </p:sp>
      <p:sp>
        <p:nvSpPr>
          <p:cNvPr id="142348"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5EB0D03A-89D3-41C6-BF6C-0940A7D85CFC}" type="slidenum">
              <a:rPr lang="en-US" smtClean="0"/>
              <a:pPr/>
              <a:t>15</a:t>
            </a:fld>
            <a:endParaRPr lang="en-US" smtClean="0"/>
          </a:p>
        </p:txBody>
      </p:sp>
      <p:sp>
        <p:nvSpPr>
          <p:cNvPr id="143363"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3364"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19</a:t>
            </a:r>
          </a:p>
        </p:txBody>
      </p:sp>
      <p:sp>
        <p:nvSpPr>
          <p:cNvPr id="143365"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3366"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3367"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3368"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4</a:t>
            </a:r>
          </a:p>
        </p:txBody>
      </p:sp>
      <p:sp>
        <p:nvSpPr>
          <p:cNvPr id="143369"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3370"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3371"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On the advantages side, A/C provides full ventilatory support for patients requiring it. Additionally, patients can control their own rate of breathing. Disadvantages are that the settings may not match the patient’s ventilatory demands; since every breath is the same, this can lead to patient/ventilator dysychrony. </a:t>
            </a:r>
          </a:p>
          <a:p>
            <a:pPr eaLnBrk="1" hangingPunct="1"/>
            <a:r>
              <a:rPr lang="en-US" smtClean="0"/>
              <a:t>As the patient’s respiratory drive increases and begins to trigger more breaths, minute ventilation increases proportionately. This can result in hyperventilation, because every breath is delivered at the clinician-set tidal volume. CO</a:t>
            </a:r>
            <a:r>
              <a:rPr lang="en-US" baseline="-25000" smtClean="0"/>
              <a:t>2 </a:t>
            </a:r>
            <a:r>
              <a:rPr lang="en-US" smtClean="0"/>
              <a:t>can drop dramatically.  To alert the clinician that the patient has increased his respiratory rate, set the high respiratory rate or high minute ventilation alarm.</a:t>
            </a:r>
          </a:p>
          <a:p>
            <a:pPr eaLnBrk="1" hangingPunct="1"/>
            <a:r>
              <a:rPr lang="en-US" smtClean="0"/>
              <a:t>When the patient is ready to be weaned off mechanical ventilation, the mode will need to be changed. Why? You can turn the set respiratory rate down, but remember that each time the patient triggers a breath, a machine breath with a set V</a:t>
            </a:r>
            <a:r>
              <a:rPr lang="en-US" baseline="-25000" smtClean="0"/>
              <a:t>T  </a:t>
            </a:r>
            <a:r>
              <a:rPr lang="en-US" smtClean="0"/>
              <a:t>is delivered. At this point, the patient needs to be switched to a mode that allows for spontaneous breathing between machine breaths.</a:t>
            </a:r>
          </a:p>
          <a:p>
            <a:pPr eaLnBrk="1" hangingPunct="1"/>
            <a:r>
              <a:rPr lang="en-US" smtClean="0"/>
              <a:t>That brings us to our discussion of SIMV.    </a:t>
            </a:r>
          </a:p>
        </p:txBody>
      </p:sp>
      <p:sp>
        <p:nvSpPr>
          <p:cNvPr id="143372"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622DC4C1-A6D3-44CD-B144-C47F9CA922B9}" type="slidenum">
              <a:rPr lang="en-US" smtClean="0"/>
              <a:pPr/>
              <a:t>16</a:t>
            </a:fld>
            <a:endParaRPr lang="en-US" smtClean="0"/>
          </a:p>
        </p:txBody>
      </p:sp>
      <p:sp>
        <p:nvSpPr>
          <p:cNvPr id="144387"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4388"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20</a:t>
            </a:r>
          </a:p>
        </p:txBody>
      </p:sp>
      <p:sp>
        <p:nvSpPr>
          <p:cNvPr id="144389"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4390"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4391"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4392"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6</a:t>
            </a:r>
          </a:p>
        </p:txBody>
      </p:sp>
      <p:sp>
        <p:nvSpPr>
          <p:cNvPr id="144393"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4394"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4395"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SIMV, or Synchronized Intermittent Mandatory Ventilation, is a combination of machine and spontaneous breaths.  SIMV uses a set mandatory breath rate. These breaths are synchronized with patient effort. The patient is free to breathe spontaneously between machine breaths. For spontaneous breaths, the patient determines the tidal volume and number of spontaneous breaths.  In this way, the set respiratory rate can be decreased, and the responsibility for ventilation gradually transferred from ventilator to patient.  SIMV is currently one of the more common modes used to wean patients from mechanical ventilation.  As you can see on the pressure-time curve at the bottom of the screen, it is a combination of machine and spontaneous breaths. What are the advantages of SIMV?</a:t>
            </a:r>
          </a:p>
          <a:p>
            <a:pPr eaLnBrk="1" hangingPunct="1"/>
            <a:r>
              <a:rPr lang="en-US" smtClean="0"/>
              <a:t> </a:t>
            </a:r>
          </a:p>
          <a:p>
            <a:pPr eaLnBrk="1" hangingPunct="1"/>
            <a:endParaRPr lang="en-US" smtClean="0"/>
          </a:p>
        </p:txBody>
      </p:sp>
      <p:sp>
        <p:nvSpPr>
          <p:cNvPr id="144396"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9BDB63A0-338F-4B09-A895-2A351C0B9173}" type="slidenum">
              <a:rPr lang="en-US" smtClean="0"/>
              <a:pPr/>
              <a:t>17</a:t>
            </a:fld>
            <a:endParaRPr lang="en-US" smtClean="0"/>
          </a:p>
        </p:txBody>
      </p:sp>
      <p:sp>
        <p:nvSpPr>
          <p:cNvPr id="145411"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5412"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21</a:t>
            </a:r>
          </a:p>
        </p:txBody>
      </p:sp>
      <p:sp>
        <p:nvSpPr>
          <p:cNvPr id="145413"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5414"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5415"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5416"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8</a:t>
            </a:r>
          </a:p>
        </p:txBody>
      </p:sp>
      <p:sp>
        <p:nvSpPr>
          <p:cNvPr id="145417"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5418"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5419"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Synchronized breaths may improve patient comfort and reduce competition between the patient and ventilator.  Because the patient is in full control of the spontaneous breaths, patient ventilator synchrony is enhanced.  Hyperventilation is less of a concern compared to A/C. Let’s take a look at some concerns with SIMV.</a:t>
            </a:r>
          </a:p>
        </p:txBody>
      </p:sp>
      <p:sp>
        <p:nvSpPr>
          <p:cNvPr id="145420"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98D395B5-585D-45C6-9A8F-F59DEA186AA9}" type="slidenum">
              <a:rPr lang="en-US" smtClean="0"/>
              <a:pPr/>
              <a:t>18</a:t>
            </a:fld>
            <a:endParaRPr lang="en-US" smtClean="0"/>
          </a:p>
        </p:txBody>
      </p:sp>
      <p:sp>
        <p:nvSpPr>
          <p:cNvPr id="146435"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6436"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24</a:t>
            </a:r>
          </a:p>
        </p:txBody>
      </p:sp>
      <p:sp>
        <p:nvSpPr>
          <p:cNvPr id="146437"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6438"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6439"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46440"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057A209A-C02E-4428-9002-B69A62CF7995}" type="slidenum">
              <a:rPr lang="en-US" smtClean="0"/>
              <a:pPr/>
              <a:t>19</a:t>
            </a:fld>
            <a:endParaRPr lang="en-US" smtClean="0"/>
          </a:p>
        </p:txBody>
      </p:sp>
      <p:sp>
        <p:nvSpPr>
          <p:cNvPr id="147459"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7460"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25</a:t>
            </a:r>
          </a:p>
        </p:txBody>
      </p:sp>
      <p:sp>
        <p:nvSpPr>
          <p:cNvPr id="147461"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7462"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7463"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7464"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15</a:t>
            </a:r>
          </a:p>
        </p:txBody>
      </p:sp>
      <p:sp>
        <p:nvSpPr>
          <p:cNvPr id="147465"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7466"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7467"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endParaRPr lang="en-US" smtClean="0"/>
          </a:p>
        </p:txBody>
      </p:sp>
      <p:sp>
        <p:nvSpPr>
          <p:cNvPr id="147468"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D9E659EE-39BE-4A3D-BAD4-D2C1A1E2576D}" type="slidenum">
              <a:rPr lang="en-US" smtClean="0"/>
              <a:pPr/>
              <a:t>20</a:t>
            </a:fld>
            <a:endParaRPr lang="en-US" smtClean="0"/>
          </a:p>
        </p:txBody>
      </p:sp>
      <p:sp>
        <p:nvSpPr>
          <p:cNvPr id="148483"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8484"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26</a:t>
            </a:r>
          </a:p>
        </p:txBody>
      </p:sp>
      <p:sp>
        <p:nvSpPr>
          <p:cNvPr id="148485"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8486"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8487"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48488"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9401E173-A9F8-4BCB-AE09-731BBF3DA2B1}" type="slidenum">
              <a:rPr lang="en-US" smtClean="0"/>
              <a:pPr/>
              <a:t>21</a:t>
            </a:fld>
            <a:endParaRPr lang="en-US" smtClean="0"/>
          </a:p>
        </p:txBody>
      </p:sp>
      <p:sp>
        <p:nvSpPr>
          <p:cNvPr id="149507"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9508"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27</a:t>
            </a:r>
          </a:p>
        </p:txBody>
      </p:sp>
      <p:sp>
        <p:nvSpPr>
          <p:cNvPr id="149509"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9510"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9511"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9512"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17</a:t>
            </a:r>
          </a:p>
        </p:txBody>
      </p:sp>
      <p:sp>
        <p:nvSpPr>
          <p:cNvPr id="149513"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9514"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9515"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endParaRPr lang="en-US" smtClean="0"/>
          </a:p>
        </p:txBody>
      </p:sp>
      <p:sp>
        <p:nvSpPr>
          <p:cNvPr id="149516"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CE5C3585-5406-4F20-AA7D-E2A7BDC699CD}" type="slidenum">
              <a:rPr lang="en-US" smtClean="0"/>
              <a:pPr/>
              <a:t>22</a:t>
            </a:fld>
            <a:endParaRPr lang="en-US" smtClean="0"/>
          </a:p>
        </p:txBody>
      </p:sp>
      <p:sp>
        <p:nvSpPr>
          <p:cNvPr id="150531"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0532"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28</a:t>
            </a:r>
          </a:p>
        </p:txBody>
      </p:sp>
      <p:sp>
        <p:nvSpPr>
          <p:cNvPr id="150533"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0534"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0535"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50536"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D97B8ABC-7439-4F61-8751-21A9D08819C5}" type="slidenum">
              <a:rPr lang="en-US" smtClean="0"/>
              <a:pPr/>
              <a:t>2</a:t>
            </a:fld>
            <a:endParaRPr lang="en-US" dirty="0" smtClean="0"/>
          </a:p>
        </p:txBody>
      </p:sp>
      <p:sp>
        <p:nvSpPr>
          <p:cNvPr id="133123"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dirty="0"/>
          </a:p>
        </p:txBody>
      </p:sp>
      <p:sp>
        <p:nvSpPr>
          <p:cNvPr id="133124"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dirty="0">
                <a:solidFill>
                  <a:schemeClr val="tx1"/>
                </a:solidFill>
                <a:latin typeface="Times New Roman" pitchFamily="18" charset="0"/>
              </a:rPr>
              <a:t>2</a:t>
            </a:r>
          </a:p>
        </p:txBody>
      </p:sp>
      <p:sp>
        <p:nvSpPr>
          <p:cNvPr id="133125"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dirty="0"/>
          </a:p>
        </p:txBody>
      </p:sp>
      <p:sp>
        <p:nvSpPr>
          <p:cNvPr id="133126"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dirty="0"/>
          </a:p>
        </p:txBody>
      </p:sp>
      <p:sp>
        <p:nvSpPr>
          <p:cNvPr id="133127"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33128"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dirty="0" smtClean="0"/>
              <a:t>The objectives  for our discussion today are:</a:t>
            </a:r>
          </a:p>
          <a:p>
            <a:pPr eaLnBrk="1" hangingPunct="1"/>
            <a:r>
              <a:rPr lang="en-US" dirty="0" smtClean="0"/>
              <a:t>list two indications for initiating mechanical ventilation,</a:t>
            </a:r>
          </a:p>
          <a:p>
            <a:pPr eaLnBrk="1" hangingPunct="1"/>
            <a:r>
              <a:rPr lang="en-US" dirty="0" smtClean="0"/>
              <a:t>state at least one goal of mechanical ventilation,</a:t>
            </a:r>
          </a:p>
          <a:p>
            <a:pPr eaLnBrk="1" hangingPunct="1"/>
            <a:r>
              <a:rPr lang="en-US" dirty="0" smtClean="0"/>
              <a:t>differentiate between negative- and positive-pressure ventilation, and</a:t>
            </a:r>
          </a:p>
          <a:p>
            <a:pPr eaLnBrk="1" hangingPunct="1"/>
            <a:r>
              <a:rPr lang="en-US" dirty="0" smtClean="0"/>
              <a:t>differentiate between flow triggering and pressure triggering.</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3E87F327-5F33-487F-B630-24C29D29F7D7}" type="slidenum">
              <a:rPr lang="en-US" smtClean="0"/>
              <a:pPr/>
              <a:t>23</a:t>
            </a:fld>
            <a:endParaRPr lang="en-US" smtClean="0"/>
          </a:p>
        </p:txBody>
      </p:sp>
      <p:sp>
        <p:nvSpPr>
          <p:cNvPr id="151555"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1556"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24</a:t>
            </a:r>
          </a:p>
        </p:txBody>
      </p:sp>
      <p:sp>
        <p:nvSpPr>
          <p:cNvPr id="151557"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1558"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1559"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51560"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Pressure Control Ventilation (PCV) is the application of a clinician-set inspiratory pressure and inspiratory time. Flow delivery varies according to patient demand or inspiratory time.  The clinician sets the inspiratory pressure, inspiratory time or I:E ratio, and the respiratory rate.  Tidal volume will vary with changes in compliance and resistance. The flow-delivery pattern is decelerating in pressure ventilation.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2BD4ADAC-981C-4972-9A50-DB8467C2B66C}" type="slidenum">
              <a:rPr lang="en-US" smtClean="0"/>
              <a:pPr/>
              <a:t>24</a:t>
            </a:fld>
            <a:endParaRPr lang="en-US" smtClean="0"/>
          </a:p>
        </p:txBody>
      </p:sp>
      <p:sp>
        <p:nvSpPr>
          <p:cNvPr id="152579"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2580"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25</a:t>
            </a:r>
          </a:p>
        </p:txBody>
      </p:sp>
      <p:sp>
        <p:nvSpPr>
          <p:cNvPr id="152581"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2582"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2583"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2584"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15</a:t>
            </a:r>
          </a:p>
        </p:txBody>
      </p:sp>
      <p:sp>
        <p:nvSpPr>
          <p:cNvPr id="152585"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2586"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2587"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Pressure Control Ventilation may be used in A/C and SIMV modes.  In A/C, all breaths (either machine initiated or patient initiated) are time cycled and pressure limited according to the set inspiratory pressure and inspiratory time or I:E ratio. In SIMV, only machine-initiated breaths are time cycled and pressure limited; all spontaneous breaths are whatever time the patient desires. Spontaneous breaths can be pressure supported, and thus will also be pressure limited.</a:t>
            </a:r>
          </a:p>
        </p:txBody>
      </p:sp>
      <p:sp>
        <p:nvSpPr>
          <p:cNvPr id="152588"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83C6368B-0B93-4F29-B986-6F869D0F459C}" type="slidenum">
              <a:rPr lang="en-US" smtClean="0"/>
              <a:pPr/>
              <a:t>25</a:t>
            </a:fld>
            <a:endParaRPr lang="en-US" smtClean="0"/>
          </a:p>
        </p:txBody>
      </p:sp>
      <p:sp>
        <p:nvSpPr>
          <p:cNvPr id="153603"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3604"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26</a:t>
            </a:r>
          </a:p>
        </p:txBody>
      </p:sp>
      <p:sp>
        <p:nvSpPr>
          <p:cNvPr id="153605"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3606"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3607"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53608"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Here, we can see the pressure-time and flow-time waveforms for different  inspiratory time settings.  As the inspiratory time increases, the positive pressure is delivered and then held in the patient’s lung for a longer period of time.  Next, let’s consider the advantages and disadvantages of pressure-based ventilation.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A383CC4E-037E-4F8E-AA54-1B06AAA35D64}" type="slidenum">
              <a:rPr lang="en-US" smtClean="0"/>
              <a:pPr/>
              <a:t>26</a:t>
            </a:fld>
            <a:endParaRPr lang="en-US" smtClean="0"/>
          </a:p>
        </p:txBody>
      </p:sp>
      <p:sp>
        <p:nvSpPr>
          <p:cNvPr id="154627"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4628"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27</a:t>
            </a:r>
          </a:p>
        </p:txBody>
      </p:sp>
      <p:sp>
        <p:nvSpPr>
          <p:cNvPr id="154629"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4630"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4631"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4632"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17</a:t>
            </a:r>
          </a:p>
        </p:txBody>
      </p:sp>
      <p:sp>
        <p:nvSpPr>
          <p:cNvPr id="154633"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4634"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4635"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dirty="0" smtClean="0"/>
              <a:t>One advantage of Pressure Control Ventilation is a decreased risk of barotrauma caused by over-distention. Also, longer inspiratory time may recruit collapsed and flooded alveoli, improving gas distribution. </a:t>
            </a:r>
          </a:p>
          <a:p>
            <a:pPr eaLnBrk="1" hangingPunct="1"/>
            <a:r>
              <a:rPr lang="en-US" dirty="0" smtClean="0"/>
              <a:t>One disadvantage is that tidal volumes vary when patient compliance changes, such as with ARDS or pulmonary edema. Setting a low tidal volume alarm or minute volume alarm alerts the clinician to this changing status so the patient can be re-evaluated.</a:t>
            </a:r>
          </a:p>
          <a:p>
            <a:pPr eaLnBrk="1" hangingPunct="1"/>
            <a:r>
              <a:rPr lang="en-US" dirty="0" smtClean="0"/>
              <a:t>Another issue with increased inspiratory time is the potential need for heavy sedation or chemical paralysis.  Newer ventilators incorporate an active exhalation valve. An active exhalation valve can open during the set inspiratory time in Pressure Control Ventilation, allowing the patient to breathe spontaneously during the inspiratory phase. It remains to be seen whether a decrease in the use of paralytics will result with the active exhalation valve.</a:t>
            </a:r>
          </a:p>
        </p:txBody>
      </p:sp>
      <p:sp>
        <p:nvSpPr>
          <p:cNvPr id="154636"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775FF7C2-1483-4EB0-B61E-6B35323315CB}" type="slidenum">
              <a:rPr lang="en-US" smtClean="0"/>
              <a:pPr/>
              <a:t>27</a:t>
            </a:fld>
            <a:endParaRPr lang="en-US" smtClean="0"/>
          </a:p>
        </p:txBody>
      </p:sp>
      <p:sp>
        <p:nvSpPr>
          <p:cNvPr id="155651"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5652"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28</a:t>
            </a:r>
          </a:p>
        </p:txBody>
      </p:sp>
      <p:sp>
        <p:nvSpPr>
          <p:cNvPr id="155653"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5654"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5655"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55656"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Patient/ventilator synchrony is defined as how closely the mechanical ventilator provides for or supports the patient’s breathing efforts.  In Pressure Control Ventilation, the patient can have as much flow from the ventilator as needed, up to the ventilator’s limits. Contrast this to Volume Control Ventilation, where flow is limited to what the clinician sets. Pressure Control Ventilation may improve overall patient/ventilator synchrony since the patient has more control over the breath.</a:t>
            </a:r>
          </a:p>
          <a:p>
            <a:pPr eaLnBrk="1" hangingPunct="1"/>
            <a:r>
              <a:rPr lang="en-US" smtClean="0"/>
              <a:t>Some research has demonstrated improved patient outcomes using the pressure control mode with lower pressures to ventilate “sick” lungs.  Additionally, the decelerating flow pattern inherent in pressure ventilation improves gas distribution as compared to a square wave flow pattern by providing more laminar flow towards the end of the breath.</a:t>
            </a:r>
          </a:p>
          <a:p>
            <a:pPr eaLnBrk="1" hangingPunct="1"/>
            <a:r>
              <a:rPr lang="en-US" smtClean="0"/>
              <a:t>Remember, in Pressure Control Ventilation the clinician can adjust the inspiratory time. By extending the inspiratory time, the amount of air or tidal volume increases, and the increased inspiratory time allows more air to enter the distant alveoli.  You can see the potential advantage this has in patients with lung pathology.</a:t>
            </a:r>
          </a:p>
          <a:p>
            <a:pPr eaLnBrk="1" hangingPunct="1"/>
            <a:r>
              <a:rPr lang="en-US" smtClean="0"/>
              <a:t>Let’s move on to Pressure Support Ventilation.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4BE18F82-5730-418A-8A2F-F16BE008666A}" type="slidenum">
              <a:rPr lang="en-US" smtClean="0"/>
              <a:pPr/>
              <a:t>28</a:t>
            </a:fld>
            <a:endParaRPr lang="en-US" smtClean="0"/>
          </a:p>
        </p:txBody>
      </p:sp>
      <p:sp>
        <p:nvSpPr>
          <p:cNvPr id="156675"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6676"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23</a:t>
            </a:r>
          </a:p>
        </p:txBody>
      </p:sp>
      <p:sp>
        <p:nvSpPr>
          <p:cNvPr id="156677"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6678"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6679"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56680"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The delivered volume is constant in volume ventilation; in pressure ventilation, volume varies with changes in resistance and compliance.  In volume ventilation, inspiratory pressure varies with changes in compliance and resistance; with pressure ventilation, the inspiratory pressure is set and  remains constant. Inspiratory flow is constant in volume ventilation but varies in pressure ventilation.  In volume ventilation, inspiratory time is determined by the set flow and tidal volume; in pressure ventilation the inspiratory time is set by the clinician.</a:t>
            </a:r>
          </a:p>
          <a:p>
            <a:pPr eaLnBrk="1" hangingPunct="1"/>
            <a:r>
              <a:rPr lang="en-US" smtClean="0"/>
              <a:t>Let’s move on to our discussion of Pressure Control Ventilation.</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91614772-D7A8-49B8-A2A8-86159CE58312}" type="slidenum">
              <a:rPr lang="en-US" smtClean="0"/>
              <a:pPr/>
              <a:t>29</a:t>
            </a:fld>
            <a:endParaRPr lang="en-US" smtClean="0"/>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DB632524-C758-4DAB-8915-8746EEE6A85D}" type="slidenum">
              <a:rPr lang="en-US" smtClean="0"/>
              <a:pPr/>
              <a:t>30</a:t>
            </a:fld>
            <a:endParaRPr lang="en-US" smtClean="0"/>
          </a:p>
        </p:txBody>
      </p:sp>
      <p:sp>
        <p:nvSpPr>
          <p:cNvPr id="158723"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8724"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29</a:t>
            </a:r>
          </a:p>
        </p:txBody>
      </p:sp>
      <p:sp>
        <p:nvSpPr>
          <p:cNvPr id="158725"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8726"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8727"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58728"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Pressure Support ventilation is defined as the application of a clinician-set, positive pressure to </a:t>
            </a:r>
            <a:r>
              <a:rPr lang="en-US" i="1" smtClean="0"/>
              <a:t>spontaneous</a:t>
            </a:r>
            <a:r>
              <a:rPr lang="en-US" smtClean="0"/>
              <a:t> breaths.  As with all pressure modes of ventilation, the resulting flow pattern is decelerating; the flow peaks early, then gradually declines throughout the inspiratory cycle.  How does this mode differ from Pressure Control Ventilation? In Pressure Support, pressure is added only to spontaneous breaths, and the patient determines respiratory rate and inspiratory time. Remember, with Pressure Control Ventilation the clinician sets the respiratory rate and I-time or I:E ratio in addition to the inspiratory pressure. With Pressure Support, the patient has even more control over their breaths. Since Pressure Support is used to support spontaneous breathing, the patient must have an intact respiratory drive to initiate the breath.</a:t>
            </a:r>
          </a:p>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36A115B3-FA0E-4CC6-9862-0AAC304675FD}" type="slidenum">
              <a:rPr lang="en-US" smtClean="0"/>
              <a:pPr/>
              <a:t>31</a:t>
            </a:fld>
            <a:endParaRPr lang="en-US" smtClean="0"/>
          </a:p>
        </p:txBody>
      </p:sp>
      <p:sp>
        <p:nvSpPr>
          <p:cNvPr id="159747"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59748"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30</a:t>
            </a:r>
          </a:p>
        </p:txBody>
      </p:sp>
      <p:sp>
        <p:nvSpPr>
          <p:cNvPr id="159749"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59750"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59751"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59752"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OK, why do we use pressure support?  First, when an endotracheal tube is inserted into a patient and a ventilator circuit attached, the patient experiences increased airflow resistance. You can quickly demonstrate this by breathing in and out through a straw.  I guarantee you will quickly become tired and short of breath due to the increased resistance of breathing through the narrow-lumen straw. Supporting spontaneous breaths with additional pressure support can help overcome the resistance caused by the ET tube and ventilator circuit.</a:t>
            </a:r>
          </a:p>
          <a:p>
            <a:pPr eaLnBrk="1" hangingPunct="1"/>
            <a:endParaRPr lang="en-US" smtClean="0"/>
          </a:p>
          <a:p>
            <a:pPr eaLnBrk="1" hangingPunct="1"/>
            <a:r>
              <a:rPr lang="en-US" smtClean="0"/>
              <a:t>Similar to the Pressure Control mode, Pressure Support allows the patient to have as much flow as needed (up to the ventilator’s limits), which improves patient/ventilator synchrony.  The added pressure actually contributes to an increase in tidal volume.</a:t>
            </a:r>
          </a:p>
          <a:p>
            <a:pPr eaLnBrk="1" hangingPunct="1"/>
            <a:endParaRPr lang="en-US" smtClean="0"/>
          </a:p>
          <a:p>
            <a:pPr eaLnBrk="1" hangingPunct="1"/>
            <a:r>
              <a:rPr lang="en-US" smtClean="0"/>
              <a:t>The pressure-time curve here illustrates Pressure Support of 10 cm H</a:t>
            </a:r>
            <a:r>
              <a:rPr lang="en-US" baseline="-25000" smtClean="0"/>
              <a:t>2</a:t>
            </a:r>
            <a:r>
              <a:rPr lang="en-US" smtClean="0"/>
              <a:t>O pressure.  You can see that every breath is spontaneous by the negative deflection preceding each breath.  Notice that the rate is variable, as is the length or duration of inspiration.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88C273F2-77B5-4B3A-8DA4-FBC1FB946F11}" type="slidenum">
              <a:rPr lang="en-US" smtClean="0"/>
              <a:pPr/>
              <a:t>32</a:t>
            </a:fld>
            <a:endParaRPr lang="en-US" smtClean="0"/>
          </a:p>
        </p:txBody>
      </p:sp>
      <p:sp>
        <p:nvSpPr>
          <p:cNvPr id="160771"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60772"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31</a:t>
            </a:r>
          </a:p>
        </p:txBody>
      </p:sp>
      <p:sp>
        <p:nvSpPr>
          <p:cNvPr id="160773"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60774"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60775"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60776"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Pressure Support Ventilation can be used in one of two different approaches.  Most commonly, you’ll find that physicians will often order Pressure Support Ventilation between 5 to 10 cm H</a:t>
            </a:r>
            <a:r>
              <a:rPr lang="en-US" baseline="-25000" smtClean="0"/>
              <a:t>2</a:t>
            </a:r>
            <a:r>
              <a:rPr lang="en-US" smtClean="0"/>
              <a:t>O in addition to other mechanical modes.  Low levels of Pressure Support, while effective at decreasing resistance to flow, may not be substantial enough to impact tidal volume. During weaning, the number of mechanical breaths may be gradually decreased while spontaneous breaths increase.  This process may continue until all mechanical breaths are discontinued and the patient is assisted with low level Pressure Support.</a:t>
            </a:r>
          </a:p>
          <a:p>
            <a:pPr eaLnBrk="1" hangingPunct="1"/>
            <a:r>
              <a:rPr lang="en-US" smtClean="0"/>
              <a:t>Conversely, if a patient has an intact respiratory drive but can not effectively ventilate due to high respiratory rates and low tidal volumes, pressure support can be incrementally increased to yield tidal volumes of ~10 ml/kg, thus more fully supporting alveolar ventilation.</a:t>
            </a:r>
          </a:p>
          <a:p>
            <a:pPr eaLnBrk="1" hangingPunct="1"/>
            <a:r>
              <a:rPr lang="en-US" smtClean="0"/>
              <a:t>Knowing that high levels of Pressure Support can meet the ventilatory needs of a spontaneously breathing patient has led to another weaning methodology.  Patients with intact ventilatory drives can be switched to high levels of Pressure Support.  Then, Pressure Support is gradually weaned to a level of 5 to 10 cm H</a:t>
            </a:r>
            <a:r>
              <a:rPr lang="en-US" baseline="-25000" smtClean="0"/>
              <a:t>2</a:t>
            </a:r>
            <a:r>
              <a:rPr lang="en-US" smtClean="0"/>
              <a:t>O.  If the patient can sustain ventilation, extubation follows.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BD2DADA3-2DEB-418C-8DC2-5DC8456E1352}" type="slidenum">
              <a:rPr lang="en-US" smtClean="0"/>
              <a:pPr/>
              <a:t>4</a:t>
            </a:fld>
            <a:endParaRPr lang="en-US" dirty="0" smtClean="0"/>
          </a:p>
        </p:txBody>
      </p:sp>
      <p:sp>
        <p:nvSpPr>
          <p:cNvPr id="134147"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dirty="0"/>
          </a:p>
        </p:txBody>
      </p:sp>
      <p:sp>
        <p:nvSpPr>
          <p:cNvPr id="134148"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dirty="0">
                <a:solidFill>
                  <a:schemeClr val="tx1"/>
                </a:solidFill>
                <a:latin typeface="Times New Roman" pitchFamily="18" charset="0"/>
              </a:rPr>
              <a:t>5</a:t>
            </a:r>
          </a:p>
        </p:txBody>
      </p:sp>
      <p:sp>
        <p:nvSpPr>
          <p:cNvPr id="134149"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dirty="0"/>
          </a:p>
        </p:txBody>
      </p:sp>
      <p:sp>
        <p:nvSpPr>
          <p:cNvPr id="134150"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dirty="0"/>
          </a:p>
        </p:txBody>
      </p:sp>
      <p:sp>
        <p:nvSpPr>
          <p:cNvPr id="134151"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34152"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dirty="0" smtClean="0"/>
              <a:t>These include inadequate lung expansion due to chest wall deformity or neuromuscular diseases, respiratory muscle fatigue (usually caused by excessive work of breathing), postoperative prophylaxis, closed head injury (where the objective is to reduce PaCO</a:t>
            </a:r>
            <a:r>
              <a:rPr lang="en-US" baseline="-25000" dirty="0" smtClean="0"/>
              <a:t>2</a:t>
            </a:r>
            <a:r>
              <a:rPr lang="en-US" dirty="0" smtClean="0"/>
              <a:t>), flail chest, and apnea.</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7A9E12D0-EDB5-4CA2-8AC3-240899635475}" type="slidenum">
              <a:rPr lang="en-US" smtClean="0"/>
              <a:pPr/>
              <a:t>33</a:t>
            </a:fld>
            <a:endParaRPr lang="en-US" smtClean="0"/>
          </a:p>
        </p:txBody>
      </p:sp>
      <p:sp>
        <p:nvSpPr>
          <p:cNvPr id="161795"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61796"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32</a:t>
            </a:r>
          </a:p>
        </p:txBody>
      </p:sp>
      <p:sp>
        <p:nvSpPr>
          <p:cNvPr id="161797"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61798"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61799"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61800"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12</a:t>
            </a:r>
          </a:p>
        </p:txBody>
      </p:sp>
      <p:sp>
        <p:nvSpPr>
          <p:cNvPr id="161801"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61802"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61803"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After the preceding discussion, I’m certain you can all list the advantages of Pressure Support Ventilation. First, the patient maintains more control over their breathing, including rate, tidal volume, and inspiratory time. Because of this control, patients often feel more comfortable.  Also, Pressure Support Ventilation helps overcome resistive forces, thereby decreasing the work of breathing.</a:t>
            </a:r>
          </a:p>
          <a:p>
            <a:pPr eaLnBrk="1" hangingPunct="1"/>
            <a:r>
              <a:rPr lang="en-US" smtClean="0"/>
              <a:t>A potential disadvantage you need to be aware of is that Pressure Support may not provide enough assistance to maintain effective alveolar ventilation, especially if the patient’s condition deteriorates. And, as with any other clinician-set parameter, the support level does not change in response to changing patient drive. The patient needs periodic assessment.</a:t>
            </a:r>
          </a:p>
        </p:txBody>
      </p:sp>
      <p:sp>
        <p:nvSpPr>
          <p:cNvPr id="161804"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noGrp="1" noChangeArrowheads="1"/>
          </p:cNvSpPr>
          <p:nvPr>
            <p:ph type="sldNum" sz="quarter" idx="5"/>
          </p:nvPr>
        </p:nvSpPr>
        <p:spPr>
          <a:noFill/>
        </p:spPr>
        <p:txBody>
          <a:bodyPr/>
          <a:lstStyle/>
          <a:p>
            <a:fld id="{308424A1-19A9-4D55-BC14-EBB925CDABB2}" type="slidenum">
              <a:rPr lang="en-US" smtClean="0"/>
              <a:pPr/>
              <a:t>34</a:t>
            </a:fld>
            <a:endParaRPr lang="en-US" smtClean="0"/>
          </a:p>
        </p:txBody>
      </p:sp>
      <p:sp>
        <p:nvSpPr>
          <p:cNvPr id="2052"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2053"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33</a:t>
            </a:r>
          </a:p>
        </p:txBody>
      </p:sp>
      <p:sp>
        <p:nvSpPr>
          <p:cNvPr id="2054"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2055"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2056"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2057"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One important assessment parameter is the exhaled tidal volume. Decreases in exhaled tidal volume may indicate changes in resistance or lung compliance, while increases may point to patient improvement.</a:t>
            </a:r>
          </a:p>
          <a:p>
            <a:pPr eaLnBrk="1" hangingPunct="1"/>
            <a:r>
              <a:rPr lang="en-US" smtClean="0"/>
              <a:t>It is very important to maintain a leak-free ventilator circuit. Different ventilators have varying flow-termination criteria. For example, on the 7200</a:t>
            </a:r>
            <a:r>
              <a:rPr lang="en-US" baseline="30000" smtClean="0"/>
              <a:t>®</a:t>
            </a:r>
            <a:r>
              <a:rPr lang="en-US" smtClean="0"/>
              <a:t> ventilator flow terminates when flow drops to 5 lpm, if the set pressure level plus PEEP is exceeded by 1.5 cm H</a:t>
            </a:r>
            <a:r>
              <a:rPr lang="en-US" baseline="-25000" smtClean="0"/>
              <a:t>2</a:t>
            </a:r>
            <a:r>
              <a:rPr lang="en-US" smtClean="0"/>
              <a:t>O pressure, or if inspiration exceeds 5 seconds.  In this case, an air leak could prevent the peak flow from decreasing to 5 lpm.  Therefore, flow would continue until inspiratory time exceeded 5 seconds or the patient actively exhaled, thus raising the peak inspiratory pressure beyond the set pressure. This could certainly cause patient discomfort and increase the work of breathing.</a:t>
            </a:r>
          </a:p>
          <a:p>
            <a:pPr eaLnBrk="1" hangingPunct="1"/>
            <a:r>
              <a:rPr lang="en-US" smtClean="0"/>
              <a:t>Another important assessment criteria is spontaneous respiratory rate.  If the rate increases, this could indicate the need for additional support to meet the patient’s ventilatory requirements.</a:t>
            </a:r>
          </a:p>
          <a:p>
            <a:pPr eaLnBrk="1" hangingPunct="1"/>
            <a:r>
              <a:rPr lang="en-US" smtClean="0"/>
              <a:t>Most patients can benefit from Pressure Support, since it can be combined with other modes of ventilation. However, only spontaneously breathing patients with intact respiratory drives are candidates for Pressure Support when used as the only mode of ventilation since no mandatory rate is involved. </a:t>
            </a:r>
          </a:p>
        </p:txBody>
      </p:sp>
      <p:graphicFrame>
        <p:nvGraphicFramePr>
          <p:cNvPr id="2050" name="Object 8"/>
          <p:cNvGraphicFramePr>
            <a:graphicFrameLocks/>
          </p:cNvGraphicFramePr>
          <p:nvPr/>
        </p:nvGraphicFramePr>
        <p:xfrm>
          <a:off x="3367088" y="4464050"/>
          <a:ext cx="104775" cy="195263"/>
        </p:xfrm>
        <a:graphic>
          <a:graphicData uri="http://schemas.openxmlformats.org/presentationml/2006/ole">
            <p:oleObj spid="_x0000_s2050" name="Equation" r:id="rId4" imgW="114120" imgH="203040" progId="Equation.2">
              <p:embed/>
            </p:oleObj>
          </a:graphicData>
        </a:graphic>
      </p:graphicFrame>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840A11E6-5094-4EAF-B836-9621ABBE4D07}" type="slidenum">
              <a:rPr lang="en-US" smtClean="0"/>
              <a:pPr/>
              <a:t>35</a:t>
            </a:fld>
            <a:endParaRPr lang="en-US" smtClean="0"/>
          </a:p>
        </p:txBody>
      </p:sp>
      <p:sp>
        <p:nvSpPr>
          <p:cNvPr id="162819"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62820"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35</a:t>
            </a:r>
          </a:p>
        </p:txBody>
      </p:sp>
      <p:sp>
        <p:nvSpPr>
          <p:cNvPr id="162821"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62822"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62823"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62824"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Let’s begin with a definition of PEEP or positive end expiratory pressure. PEEP is the application of a clinician-set, positive pressure applied at end exhalation. This prevents pressure from returning to zero, or atmospheric, at the end of the breath. When positive pressure is applied at the end of a mechanical breath, it is referred to as PEEP. When positive pressure is applied throughout the </a:t>
            </a:r>
            <a:r>
              <a:rPr lang="en-US" i="1" smtClean="0"/>
              <a:t>spontaneous </a:t>
            </a:r>
            <a:r>
              <a:rPr lang="en-US" smtClean="0"/>
              <a:t>breathing cycle, it is referred to as CPAP, or continuous positive airway pressure. Let’s look at a graphic representation of PEEP.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5E867AB6-AE03-41D6-BDED-6BB75DC424BF}" type="slidenum">
              <a:rPr lang="en-US" smtClean="0"/>
              <a:pPr/>
              <a:t>36</a:t>
            </a:fld>
            <a:endParaRPr lang="en-US" smtClean="0"/>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xfrm>
            <a:off x="914400" y="4343400"/>
            <a:ext cx="5029200" cy="4114800"/>
          </a:xfrm>
          <a:noFill/>
          <a:ln/>
        </p:spPr>
        <p:txBody>
          <a:bodyPr/>
          <a:lstStyle/>
          <a:p>
            <a:pPr eaLnBrk="1" hangingPunct="1"/>
            <a:r>
              <a:rPr lang="en-US" smtClean="0"/>
              <a:t>What is vital capacity? If we take a look at this diagram we can see that Vital Capacity is made up of 3 volumes, Inspiratory Reserve Volume, Tidal Volume, and Expiratory reserve volume. Vital Capacity is an effort-dependent measurement of the greatest volume of gas that a subject can exhale after maximum inspiration. Vital Capacity is normally 65 to 75 ml per kg, and a value of 10 ml per kg or greater is commonly considered a favorable predictor of weaning outcome.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84B36D05-85F6-4BEE-953E-D1A9F52B1141}" type="slidenum">
              <a:rPr lang="en-US" smtClean="0"/>
              <a:pPr/>
              <a:t>37</a:t>
            </a:fld>
            <a:endParaRPr lang="en-US" smtClean="0"/>
          </a:p>
        </p:txBody>
      </p:sp>
      <p:sp>
        <p:nvSpPr>
          <p:cNvPr id="164867"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64868"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36</a:t>
            </a:r>
          </a:p>
        </p:txBody>
      </p:sp>
      <p:sp>
        <p:nvSpPr>
          <p:cNvPr id="164869"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64870"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64871"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64872"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On this pressure-time graph, we know that the first breath is mechanically initiated since there is no negative deflection preceding that breath. Note the breath does not begin at the zero base line, but instead begins at 5 cm H</a:t>
            </a:r>
            <a:r>
              <a:rPr lang="en-US" baseline="-25000" smtClean="0"/>
              <a:t>2</a:t>
            </a:r>
            <a:r>
              <a:rPr lang="en-US" smtClean="0"/>
              <a:t>O pressure. The mechanical breath is delivered, but at end exhalation, pressure remains at 5 cm H</a:t>
            </a:r>
            <a:r>
              <a:rPr lang="en-US" baseline="-25000" smtClean="0"/>
              <a:t>2</a:t>
            </a:r>
            <a:r>
              <a:rPr lang="en-US" smtClean="0"/>
              <a:t>O. The next breath is spontaneous (note the inspiratory deflection). Here again, pressure throughout the breath cycle is elevated by 5 cm H</a:t>
            </a:r>
            <a:r>
              <a:rPr lang="en-US" baseline="-25000" smtClean="0"/>
              <a:t>2</a:t>
            </a:r>
            <a:r>
              <a:rPr lang="en-US" smtClean="0"/>
              <a:t>O. The final breath is a patient-initiated, mechanical breath, again showing that at end exhalation, pressure is maintained at 5 cm H</a:t>
            </a:r>
            <a:r>
              <a:rPr lang="en-US" baseline="-25000" smtClean="0"/>
              <a:t>2</a:t>
            </a:r>
            <a:r>
              <a:rPr lang="en-US" smtClean="0"/>
              <a:t>O.</a:t>
            </a:r>
          </a:p>
          <a:p>
            <a:pPr eaLnBrk="1" hangingPunct="1"/>
            <a:r>
              <a:rPr lang="en-US" smtClean="0"/>
              <a:t>Why do we add PEEP? Once again, we’ll try to mimic this effect. Take a normal breath in, but do not exhale all the way, thus maintaining some positive pressure in your lungs. What could be the benefit of positive pressure at the end of exhalation? PEEP causes an increase in functional residual capacity or FRC. The FRC is the amount of air left in your lungs at the end of a normal exhalation. This increased volume can improve oxygenation;  more air remains available to participate in gas exchange.</a:t>
            </a:r>
          </a:p>
          <a:p>
            <a:pPr eaLnBrk="1" hangingPunct="1"/>
            <a:r>
              <a:rPr lang="en-US" smtClean="0"/>
              <a:t>In sick lungs, PEEP can also help recruit or open collapsed alveoli. Keep in mind that with many lung pathologies, alveoli have the tendency to collapse. PEEP can be applied at pressures sufficient to overcome this tendency to collapse, keeping the alveoli patent and functional. Finally, in cases of excess pulmonary fluid, PEEP can cause this unwanted lung fluid to move from the alveoli into the perivascular space.</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A53BA111-18D2-4592-BDFE-4105524D04B2}" type="slidenum">
              <a:rPr lang="en-US" smtClean="0"/>
              <a:pPr/>
              <a:t>38</a:t>
            </a:fld>
            <a:endParaRPr lang="en-US" dirty="0" smtClean="0"/>
          </a:p>
        </p:txBody>
      </p:sp>
      <p:sp>
        <p:nvSpPr>
          <p:cNvPr id="165891" name="Rectangle 2"/>
          <p:cNvSpPr>
            <a:spLocks noGrp="1" noRot="1" noChangeAspect="1" noChangeArrowheads="1" noTextEdit="1"/>
          </p:cNvSpPr>
          <p:nvPr>
            <p:ph type="sldImg"/>
          </p:nvPr>
        </p:nvSpPr>
        <p:spPr>
          <a:ln/>
        </p:spPr>
      </p:sp>
      <p:sp>
        <p:nvSpPr>
          <p:cNvPr id="1658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B4DB80BB-1C6F-47BC-A12C-27BAAF0EC3C0}" type="slidenum">
              <a:rPr lang="en-US" smtClean="0"/>
              <a:pPr/>
              <a:t>39</a:t>
            </a:fld>
            <a:endParaRPr lang="en-US" dirty="0" smtClean="0"/>
          </a:p>
        </p:txBody>
      </p:sp>
      <p:sp>
        <p:nvSpPr>
          <p:cNvPr id="166915"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dirty="0"/>
          </a:p>
        </p:txBody>
      </p:sp>
      <p:sp>
        <p:nvSpPr>
          <p:cNvPr id="166916"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dirty="0">
                <a:solidFill>
                  <a:schemeClr val="tx1"/>
                </a:solidFill>
                <a:latin typeface="Times New Roman" pitchFamily="18" charset="0"/>
              </a:rPr>
              <a:t>37</a:t>
            </a:r>
          </a:p>
        </p:txBody>
      </p:sp>
      <p:sp>
        <p:nvSpPr>
          <p:cNvPr id="166917"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dirty="0"/>
          </a:p>
        </p:txBody>
      </p:sp>
      <p:sp>
        <p:nvSpPr>
          <p:cNvPr id="166918"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dirty="0"/>
          </a:p>
        </p:txBody>
      </p:sp>
      <p:sp>
        <p:nvSpPr>
          <p:cNvPr id="166919"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66920"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dirty="0" smtClean="0"/>
              <a:t>Now that you understand the physiologic effects of PEEP,  you can apply the same knowledge to CPAP. The only difference is that CPAP is the application of positive pressure throughout the </a:t>
            </a:r>
            <a:r>
              <a:rPr lang="en-US" u="sng" dirty="0" smtClean="0"/>
              <a:t>spontaneous</a:t>
            </a:r>
            <a:r>
              <a:rPr lang="en-US" dirty="0" smtClean="0"/>
              <a:t> ventilatory cycle. Since this is a totally spontaneous mode, the patient must have an intact respiratory center.</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9D9C1B98-A6F5-4DE2-BA4B-115E82ECC9DD}" type="slidenum">
              <a:rPr lang="en-US" smtClean="0"/>
              <a:pPr/>
              <a:t>40</a:t>
            </a:fld>
            <a:endParaRPr lang="en-US" dirty="0" smtClean="0"/>
          </a:p>
        </p:txBody>
      </p:sp>
      <p:sp>
        <p:nvSpPr>
          <p:cNvPr id="167939"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dirty="0"/>
          </a:p>
        </p:txBody>
      </p:sp>
      <p:sp>
        <p:nvSpPr>
          <p:cNvPr id="167940"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dirty="0">
                <a:solidFill>
                  <a:schemeClr val="tx1"/>
                </a:solidFill>
                <a:latin typeface="Times New Roman" pitchFamily="18" charset="0"/>
              </a:rPr>
              <a:t>38</a:t>
            </a:r>
          </a:p>
        </p:txBody>
      </p:sp>
      <p:sp>
        <p:nvSpPr>
          <p:cNvPr id="167941"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dirty="0"/>
          </a:p>
        </p:txBody>
      </p:sp>
      <p:sp>
        <p:nvSpPr>
          <p:cNvPr id="167942"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dirty="0"/>
          </a:p>
        </p:txBody>
      </p:sp>
      <p:sp>
        <p:nvSpPr>
          <p:cNvPr id="167943"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67944"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dirty="0" smtClean="0"/>
              <a:t>This graphic depicts the CPAP mode set at 10 cm H</a:t>
            </a:r>
            <a:r>
              <a:rPr lang="en-US" baseline="-25000" dirty="0" smtClean="0"/>
              <a:t>2</a:t>
            </a:r>
            <a:r>
              <a:rPr lang="en-US" dirty="0" smtClean="0"/>
              <a:t>O. Similar to Pressure Support, the patient determines the respiratory rate and tidal volume.  Keep in mind that CPAP and PSV are often used in conjunction. CPAP can prevent or minimize alveolar collapse, while Pressure Support helps overcome resistance and augments tidal volume. CPAP, either alone or in combination with Pressure Support, is often the final form of support prior to extubation.</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p:spPr>
        <p:txBody>
          <a:bodyPr/>
          <a:lstStyle/>
          <a:p>
            <a:fld id="{ECB3F44A-DE7B-4A3D-A629-270D9F7F1066}" type="slidenum">
              <a:rPr lang="en-US" smtClean="0"/>
              <a:pPr/>
              <a:t>41</a:t>
            </a:fld>
            <a:endParaRPr lang="en-US" dirty="0" smtClean="0"/>
          </a:p>
        </p:txBody>
      </p:sp>
      <p:sp>
        <p:nvSpPr>
          <p:cNvPr id="168963"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dirty="0"/>
          </a:p>
        </p:txBody>
      </p:sp>
      <p:sp>
        <p:nvSpPr>
          <p:cNvPr id="168964"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dirty="0">
                <a:solidFill>
                  <a:schemeClr val="tx1"/>
                </a:solidFill>
                <a:latin typeface="Times New Roman" pitchFamily="18" charset="0"/>
              </a:rPr>
              <a:t>39</a:t>
            </a:r>
          </a:p>
        </p:txBody>
      </p:sp>
      <p:sp>
        <p:nvSpPr>
          <p:cNvPr id="168965"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dirty="0"/>
          </a:p>
        </p:txBody>
      </p:sp>
      <p:sp>
        <p:nvSpPr>
          <p:cNvPr id="168966"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dirty="0"/>
          </a:p>
        </p:txBody>
      </p:sp>
      <p:sp>
        <p:nvSpPr>
          <p:cNvPr id="168967"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68968"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dirty="0" smtClean="0"/>
              <a:t>Although the primary indication for PEEP and CPAP should now be readily clear, you need to be aware of the potential adverse effects. Positive pressure applied at end exhalation is transmitted throughout the lungs. Positive </a:t>
            </a:r>
            <a:r>
              <a:rPr lang="en-US" dirty="0" err="1" smtClean="0"/>
              <a:t>intrathoracic</a:t>
            </a:r>
            <a:r>
              <a:rPr lang="en-US" smtClean="0"/>
              <a:t> pressure can decrease venous return and, consequently, cardiac output. Be prepared to volume support sick patients who require incremental increases in PEEP.</a:t>
            </a:r>
          </a:p>
          <a:p>
            <a:pPr eaLnBrk="1" hangingPunct="1"/>
            <a:r>
              <a:rPr lang="en-US" smtClean="0"/>
              <a:t>Increased intrathoracic pressure can also result in lung rupture or barotrauma,  an adverse effect that may require immediate clinical intervention. Lastly, PEEP and CPAP can increase intracranial pressure, a potentially devastating side effect if the patient is suffering from a head injury.</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p:spPr>
        <p:txBody>
          <a:bodyPr/>
          <a:lstStyle/>
          <a:p>
            <a:fld id="{46F6D4E4-2A75-4388-BB16-46465AAC93CB}" type="slidenum">
              <a:rPr lang="en-US" smtClean="0"/>
              <a:pPr/>
              <a:t>42</a:t>
            </a:fld>
            <a:endParaRPr lang="en-US" smtClean="0"/>
          </a:p>
        </p:txBody>
      </p:sp>
      <p:sp>
        <p:nvSpPr>
          <p:cNvPr id="169987"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69988"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40</a:t>
            </a:r>
          </a:p>
        </p:txBody>
      </p:sp>
      <p:sp>
        <p:nvSpPr>
          <p:cNvPr id="169989"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69990"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69991"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69992"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Many non-respiratory clinicians are often uncertain of what sensitivity is. It is another clinician-set variable.  Sensitivity, often referred to as trigger, determines when the ventilator recognizes a patient’s spontaneous inspiratory effort. When patient effort is recognized, the machine triggers a response, either to give a mechanical breath or support the spontaneous effort. The trigger can be a change in pressure or a change in flow. Let’s take a closer look at sensitivity.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1D7514EB-591D-406A-8F43-9D6562DB375E}" type="slidenum">
              <a:rPr lang="en-US" smtClean="0"/>
              <a:pPr/>
              <a:t>7</a:t>
            </a:fld>
            <a:endParaRPr lang="en-US" dirty="0" smtClean="0"/>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p>
            <a:fld id="{553510DA-D8DC-4DA9-8141-F4A9FDB11C7F}" type="slidenum">
              <a:rPr lang="en-US" smtClean="0"/>
              <a:pPr/>
              <a:t>43</a:t>
            </a:fld>
            <a:endParaRPr lang="en-US" smtClean="0"/>
          </a:p>
        </p:txBody>
      </p:sp>
      <p:sp>
        <p:nvSpPr>
          <p:cNvPr id="171011"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71012"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47</a:t>
            </a:r>
          </a:p>
        </p:txBody>
      </p:sp>
      <p:sp>
        <p:nvSpPr>
          <p:cNvPr id="171013"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71014"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71015" name="Rectangle 6"/>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71016" name="Rectangle 7"/>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5</a:t>
            </a:r>
          </a:p>
        </p:txBody>
      </p:sp>
      <p:sp>
        <p:nvSpPr>
          <p:cNvPr id="171017" name="Rectangle 8"/>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71018" name="Rectangle 9"/>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71019" name="Rectangle 10"/>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Let’s turn our focus to ventilator alarm management, including high and low  airway pressure alarms, rate alarms, and volume alarms. Alarms warn the clinician about technical and patient conditions that can negatively impact the ventilator’s ability to provide support. Alarms can be audible and/or visual, depending on the severity of the alarm condition. Alarms can only provide warning if set appropriately. When a ventilator alarm is activated, the clinician needs to respond, identify the alarm parameter that has been violated, and institute corrective action. Since many different situations can cause an alarm condition, the clinician should employ a systematic approach to troubleshoot the problem.</a:t>
            </a:r>
          </a:p>
          <a:p>
            <a:pPr eaLnBrk="1" hangingPunct="1"/>
            <a:r>
              <a:rPr lang="en-US" smtClean="0"/>
              <a:t>All clinicians need to be familiar with ventilator messages and alarms, and must be able to troubleshoot. If you can not readily identify the problem and the patient is in distress, disconnect the patient from the ventilator and provide manual ventilation. </a:t>
            </a:r>
          </a:p>
        </p:txBody>
      </p:sp>
      <p:sp>
        <p:nvSpPr>
          <p:cNvPr id="171020" name="Rectangle 11"/>
          <p:cNvSpPr>
            <a:spLocks noGrp="1" noRot="1" noChangeAspect="1" noChangeArrowheads="1" noTextEdit="1"/>
          </p:cNvSpPr>
          <p:nvPr>
            <p:ph type="sldImg"/>
          </p:nvPr>
        </p:nvSpPr>
        <p:spPr>
          <a:xfrm>
            <a:off x="1154113" y="693738"/>
            <a:ext cx="4551362" cy="3413125"/>
          </a:xfrm>
          <a:ln w="12700" cap="flat">
            <a:solidFill>
              <a:schemeClr val="tx1"/>
            </a:solidFill>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p:spPr>
        <p:txBody>
          <a:bodyPr/>
          <a:lstStyle/>
          <a:p>
            <a:fld id="{24839A92-1B29-46C5-A4F6-E0757C6AC9C0}" type="slidenum">
              <a:rPr lang="en-US" smtClean="0"/>
              <a:pPr/>
              <a:t>44</a:t>
            </a:fld>
            <a:endParaRPr lang="en-US" smtClean="0"/>
          </a:p>
        </p:txBody>
      </p:sp>
      <p:sp>
        <p:nvSpPr>
          <p:cNvPr id="172035" name="Rectangle 2"/>
          <p:cNvSpPr>
            <a:spLocks noGrp="1" noRot="1" noChangeAspect="1" noChangeArrowheads="1" noTextEdit="1"/>
          </p:cNvSpPr>
          <p:nvPr>
            <p:ph type="sldImg"/>
          </p:nvPr>
        </p:nvSpPr>
        <p:spPr>
          <a:ln/>
        </p:spPr>
      </p:sp>
      <p:sp>
        <p:nvSpPr>
          <p:cNvPr id="1720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p:spPr>
        <p:txBody>
          <a:bodyPr/>
          <a:lstStyle/>
          <a:p>
            <a:fld id="{CDCCF8CB-4401-4D19-A554-5E3ED91B368A}" type="slidenum">
              <a:rPr lang="en-US" smtClean="0"/>
              <a:pPr/>
              <a:t>45</a:t>
            </a:fld>
            <a:endParaRPr lang="en-US" smtClean="0"/>
          </a:p>
        </p:txBody>
      </p:sp>
      <p:sp>
        <p:nvSpPr>
          <p:cNvPr id="173059" name="Rectangle 2"/>
          <p:cNvSpPr>
            <a:spLocks noGrp="1" noRot="1" noChangeAspect="1" noChangeArrowheads="1" noTextEdit="1"/>
          </p:cNvSpPr>
          <p:nvPr>
            <p:ph type="sldImg"/>
          </p:nvPr>
        </p:nvSpPr>
        <p:spPr>
          <a:ln/>
        </p:spPr>
      </p:sp>
      <p:sp>
        <p:nvSpPr>
          <p:cNvPr id="173060" name="Rectangle 3"/>
          <p:cNvSpPr>
            <a:spLocks noGrp="1" noChangeArrowheads="1"/>
          </p:cNvSpPr>
          <p:nvPr>
            <p:ph type="body" idx="1"/>
          </p:nvPr>
        </p:nvSpPr>
        <p:spPr>
          <a:xfrm>
            <a:off x="914400" y="4343400"/>
            <a:ext cx="5029200" cy="4114800"/>
          </a:xfrm>
          <a:noFill/>
          <a:ln/>
        </p:spPr>
        <p:txBody>
          <a:bodyPr/>
          <a:lstStyle/>
          <a:p>
            <a:pPr eaLnBrk="1" hangingPunct="1"/>
            <a:r>
              <a:rPr lang="en-US" smtClean="0"/>
              <a:t>Ventilator graphics plot four main parameters: pressure, volume, flow and time. The scalar waveforms are graphic displays of pressure, volume and flow in relation to time. On the graphics, the horizontal axis plots time, and the vertical axis represents the respiratory parameter.  Loops are a graphic display of two parameters, either pressure and volume or flow and volume. Time is not indicated on loops. </a:t>
            </a:r>
          </a:p>
          <a:p>
            <a:pPr eaLnBrk="1" hangingPunct="1"/>
            <a:endParaRPr lang="en-US" smtClean="0"/>
          </a:p>
          <a:p>
            <a:pPr eaLnBrk="1" hangingPunct="1"/>
            <a:r>
              <a:rPr lang="en-US" smtClean="0"/>
              <a:t>The following slides review the normal configuration of flow, pressure and volume time curves, then the pressure-volume and flow-volume loops.  The object is not to memorize waveform patterns, but to understand the cause and implication of unfamiliar tracings. The gradual changes in flow, pressure and volume depicted by the waveforms are dependent on the ventilator, ventilator settings, compliance and resistance of the circuit and artificial airway, and physiological properties of the lungs and chest wall.  </a:t>
            </a:r>
          </a:p>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p:spPr>
        <p:txBody>
          <a:bodyPr/>
          <a:lstStyle/>
          <a:p>
            <a:fld id="{40CBB1E0-C4CB-4616-9D6B-3890A3DB2883}" type="slidenum">
              <a:rPr lang="en-US" smtClean="0"/>
              <a:pPr/>
              <a:t>46</a:t>
            </a:fld>
            <a:endParaRPr lang="en-US" smtClean="0"/>
          </a:p>
        </p:txBody>
      </p:sp>
      <p:sp>
        <p:nvSpPr>
          <p:cNvPr id="174083" name="Rectangle 2"/>
          <p:cNvSpPr>
            <a:spLocks noGrp="1" noRot="1" noChangeAspect="1" noChangeArrowheads="1" noTextEdit="1"/>
          </p:cNvSpPr>
          <p:nvPr>
            <p:ph type="sldImg"/>
          </p:nvPr>
        </p:nvSpPr>
        <p:spPr>
          <a:ln/>
        </p:spPr>
      </p:sp>
      <p:sp>
        <p:nvSpPr>
          <p:cNvPr id="174084"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In a volume-oriented mode of ventilation, there are two widely used flow patterns, square and decelerating. The square or constant flow pattern is displayed  here. During the inspiratory phase (shown in blue), flow rises very rapidly to the peak flow value set on the ventilator and then remains constant until the set tidal volume is delivered.  Shown in red is the expiratory phase of the flow-time curve.  Expiratory flow is passive and should return to baseline.  Expiratory flow is dependent on resistance of the ventilation system, and on the physical properties of the airways and lungs. </a:t>
            </a:r>
          </a:p>
          <a:p>
            <a:pPr eaLnBrk="1" hangingPunct="1">
              <a:spcBef>
                <a:spcPct val="0"/>
              </a:spcBef>
            </a:pPr>
            <a:r>
              <a:rPr lang="en-US" dirty="0" smtClean="0"/>
              <a:t>Some ventilators like the Esprit</a:t>
            </a:r>
            <a:r>
              <a:rPr lang="en-US" dirty="0" smtClean="0">
                <a:cs typeface="Times New Roman" pitchFamily="18" charset="0"/>
              </a:rPr>
              <a:t>™</a:t>
            </a:r>
            <a:r>
              <a:rPr lang="en-US" dirty="0" smtClean="0"/>
              <a:t> Critical Care Ventilator allow the clinician to choose between a square or decelerating flow pattern in volume-based ventilation.  The decelerating flow pattern is inherent to the pressure-oriented breath type and is not user selectable.  The second curve, on the right, illustrates the inspiratory phase of decelerating or ramp flow pattern.  Under normal conditions, the decelerating flow pattern falls during inspiration after having reached the initially high value and gradually returns to baseline.  </a:t>
            </a:r>
          </a:p>
          <a:p>
            <a:pPr eaLnBrk="1" hangingPunct="1"/>
            <a:r>
              <a:rPr lang="en-US" dirty="0" smtClean="0"/>
              <a:t>Changing from a square to a decelerating ramp flow pattern will increase the inspiratory time, if other parameters remain constant. The light blue dotted waveform shows the square superimposed on the decelerating flow pattern. Notice the inspiratory time is almost twice as long with the decelerating ramp as with the square flow pattern.  What effect could this have on the patient? </a:t>
            </a:r>
          </a:p>
          <a:p>
            <a:pPr eaLnBrk="1" hangingPunct="1"/>
            <a:r>
              <a:rPr lang="en-US" dirty="0" smtClean="0"/>
              <a:t>An increase in inspiratory time would decrease expiratory time. If the patient does not have enough time to completely exhale, the shorten expiratory time could cause air-trapping and lead to Auto-PEEP and patient-ventilator asynchrony.  Increasing the peak flow rate would decrease the inspiratory time.</a:t>
            </a:r>
          </a:p>
          <a:p>
            <a:pPr eaLnBrk="1" hangingPunct="1"/>
            <a:r>
              <a:rPr lang="en-US" dirty="0" smtClean="0"/>
              <a:t> </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p:spPr>
        <p:txBody>
          <a:bodyPr/>
          <a:lstStyle/>
          <a:p>
            <a:fld id="{E463431E-5D78-42E5-86C9-A1B964F36741}" type="slidenum">
              <a:rPr lang="en-US" smtClean="0"/>
              <a:pPr/>
              <a:t>47</a:t>
            </a:fld>
            <a:endParaRPr lang="en-US" smtClean="0"/>
          </a:p>
        </p:txBody>
      </p:sp>
      <p:sp>
        <p:nvSpPr>
          <p:cNvPr id="175107" name="Rectangle 2"/>
          <p:cNvSpPr>
            <a:spLocks noGrp="1" noRot="1" noChangeAspect="1" noChangeArrowheads="1" noTextEdit="1"/>
          </p:cNvSpPr>
          <p:nvPr>
            <p:ph type="sldImg"/>
          </p:nvPr>
        </p:nvSpPr>
        <p:spPr>
          <a:ln/>
        </p:spPr>
      </p:sp>
      <p:sp>
        <p:nvSpPr>
          <p:cNvPr id="175108" name="Rectangle 3"/>
          <p:cNvSpPr>
            <a:spLocks noGrp="1" noChangeArrowheads="1"/>
          </p:cNvSpPr>
          <p:nvPr>
            <p:ph type="body" idx="1"/>
          </p:nvPr>
        </p:nvSpPr>
        <p:spPr>
          <a:noFill/>
          <a:ln/>
        </p:spPr>
        <p:txBody>
          <a:bodyPr/>
          <a:lstStyle/>
          <a:p>
            <a:pPr eaLnBrk="1" hangingPunct="1"/>
            <a:r>
              <a:rPr lang="en-US" sz="1400" dirty="0" smtClean="0"/>
              <a:t>As we mentioned earlier, In volume controlled ventilation two flow patterns are available. The square and decelerating flow patterns create a unique shaped pressure curve.  In volume controlled ventilation, the pressure achieved will vary depending on the patient’s lung compliance and resistance. On the left is a pressure curve created by a square flow pattern, inspiratory pressure increases in a linear fashion until the set tidal volume is delivered or high pressure limit is reached. When flow ceases, exhalation occurs and pressures drops to baseline or set PEEP. Under normal conditions, this is a passive process caused by the elastic recoil of the lung. </a:t>
            </a:r>
          </a:p>
          <a:p>
            <a:pPr eaLnBrk="1" hangingPunct="1"/>
            <a:endParaRPr lang="en-US" sz="1400" dirty="0" smtClean="0"/>
          </a:p>
          <a:p>
            <a:pPr eaLnBrk="1" hangingPunct="1"/>
            <a:r>
              <a:rPr lang="en-US" sz="1400" dirty="0" smtClean="0"/>
              <a:t>The waveform on the right is the result of a volume controlled breath with a decelerating flow pattern. This pressure curve is different. This pressure curve is similar to the waveforms created in pressure control ventilation (PCV). Do you know why? Because decelerating flow patterns are inherent to pressure control ventilation.</a:t>
            </a:r>
          </a:p>
          <a:p>
            <a:pPr eaLnBrk="1" hangingPunct="1"/>
            <a:endParaRPr lang="en-US" sz="1400" dirty="0" smtClean="0"/>
          </a:p>
          <a:p>
            <a:pPr eaLnBrk="1" hangingPunct="1"/>
            <a:endParaRPr lang="en-US" sz="1400" dirty="0" smtClean="0"/>
          </a:p>
          <a:p>
            <a:pPr eaLnBrk="1" hangingPunct="1"/>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p:spPr>
        <p:txBody>
          <a:bodyPr/>
          <a:lstStyle/>
          <a:p>
            <a:fld id="{CA87A92C-EFB0-4042-8D5E-467DD832E9BF}" type="slidenum">
              <a:rPr lang="en-US" smtClean="0"/>
              <a:pPr/>
              <a:t>48</a:t>
            </a:fld>
            <a:endParaRPr lang="en-US" smtClean="0"/>
          </a:p>
        </p:txBody>
      </p:sp>
      <p:sp>
        <p:nvSpPr>
          <p:cNvPr id="176131" name="Rectangle 2"/>
          <p:cNvSpPr>
            <a:spLocks noGrp="1" noRot="1" noChangeAspect="1" noChangeArrowheads="1" noTextEdit="1"/>
          </p:cNvSpPr>
          <p:nvPr>
            <p:ph type="sldImg"/>
          </p:nvPr>
        </p:nvSpPr>
        <p:spPr>
          <a:ln/>
        </p:spPr>
      </p:sp>
      <p:sp>
        <p:nvSpPr>
          <p:cNvPr id="176132"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This slide illustrates the similarities between the pressure curve associated with pressure control ventilation and volume control ventilation with a decelerating flow pattern.</a:t>
            </a:r>
          </a:p>
          <a:p>
            <a:pPr eaLnBrk="1" hangingPunct="1"/>
            <a:endParaRPr lang="en-US" smtClean="0"/>
          </a:p>
          <a:p>
            <a:pPr eaLnBrk="1" hangingPunct="1"/>
            <a:r>
              <a:rPr lang="en-US" smtClean="0"/>
              <a:t>In pressure control ventilation, the pressure rapidly rises to the set peak inspiratory pressure and expiration begins after the set inspiratory time has lapsed. The negative deflection at the beginning of the cycle, indicated by the circle, indicates the patient has triggered the breath. The volume delivered will vary with changes in the  patient’s compliance and resistance. </a:t>
            </a:r>
          </a:p>
          <a:p>
            <a:pPr eaLnBrk="1" hangingPunct="1"/>
            <a:endParaRPr lang="en-US" smtClean="0"/>
          </a:p>
          <a:p>
            <a:pPr eaLnBrk="1" hangingPunct="1"/>
            <a:r>
              <a:rPr lang="en-US" sz="1400" smtClean="0"/>
              <a:t>What is the set PEEP and set inspiratory pressure indicated by this graph? Note inspiratory pressure of 15 cmH</a:t>
            </a:r>
            <a:r>
              <a:rPr lang="en-US" sz="1400" baseline="-25000" smtClean="0"/>
              <a:t>2</a:t>
            </a:r>
            <a:r>
              <a:rPr lang="en-US" sz="1400" smtClean="0"/>
              <a:t>O is above the set PEEP of 5 cmH</a:t>
            </a:r>
            <a:r>
              <a:rPr lang="en-US" sz="1400" baseline="-25000" smtClean="0"/>
              <a:t>2</a:t>
            </a:r>
            <a:r>
              <a:rPr lang="en-US" sz="1400" smtClean="0"/>
              <a:t>O to create a peak inspiratory pressure of 20 cmH</a:t>
            </a:r>
            <a:r>
              <a:rPr lang="en-US" sz="1400" baseline="-25000" smtClean="0"/>
              <a:t>2</a:t>
            </a:r>
            <a:r>
              <a:rPr lang="en-US" sz="1400" smtClean="0"/>
              <a:t>O.</a:t>
            </a:r>
          </a:p>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p>
            <a:fld id="{AED16F2D-06FC-4255-B613-709D512CE275}" type="slidenum">
              <a:rPr lang="en-US" smtClean="0"/>
              <a:pPr/>
              <a:t>49</a:t>
            </a:fld>
            <a:endParaRPr lang="en-US" dirty="0" smtClean="0"/>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The volume-time curve shows the volume delivered during inspiration and the exhaled volume measured by the expiratory flow sensor. In volume-orientated breaths, volume increases until the set tidal volume is delivered or the high pressure alarm limit is triggered. In pressure-orientated breaths, volume increases until the set peak inspiratory pressure is met and the inspiratory time has lapsed. During exhalation the transferred volume decreases due to the passive recoil of the lung.  Generally what goes in comes out, unless a leak is present or gas is trapped in the lung. This concludes the review of normal flow, pressure and volume scalar waveforms. </a:t>
            </a:r>
          </a:p>
          <a:p>
            <a:pPr eaLnBrk="1" hangingPunct="1"/>
            <a:endParaRPr lang="en-US" dirty="0" smtClean="0"/>
          </a:p>
          <a:p>
            <a:pPr eaLnBrk="1" hangingPunct="1"/>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A0A92340-2AF0-41EB-8906-DBC3F933C03E}" type="slidenum">
              <a:rPr lang="en-US" smtClean="0"/>
              <a:pPr/>
              <a:t>50</a:t>
            </a:fld>
            <a:endParaRPr lang="en-US" dirty="0" smtClean="0"/>
          </a:p>
        </p:txBody>
      </p:sp>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Instead of plotting one parameter against time, loops plot two parameters on the same graph. The pressure-volume loop plots the interaction between pressure, on the horizontal axis, and volume, on the vertical axis. The highest point on the loop corresponds to the tidal volume, which is read off the vertical axis. </a:t>
            </a:r>
          </a:p>
          <a:p>
            <a:pPr eaLnBrk="1" hangingPunct="1"/>
            <a:endParaRPr lang="en-US" dirty="0" smtClean="0"/>
          </a:p>
          <a:p>
            <a:pPr eaLnBrk="1" hangingPunct="1"/>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A82ABBD3-C1D8-4C6D-BA52-9EF8EDD9D618}" type="slidenum">
              <a:rPr lang="en-US" smtClean="0"/>
              <a:pPr/>
              <a:t>51</a:t>
            </a:fld>
            <a:endParaRPr lang="en-US" dirty="0" smtClean="0"/>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On a ventilator-initiated mandatory breath the movement of the pressure-volume loop is counterclockwise, starting in the lower left corner.  During inspiration, as the lung begins to fill and there is a simultaneous increase in both pressure and volume. Once the inspiration criteria are met, exhalation begins at the highest point on the loop returns to baseline. In patients with normal lungs, this curve resembles football shape and is centered in the middle of the graph. The highest point on the loop corresponds to the tidal volume, which is read off the vertical axis. </a:t>
            </a:r>
          </a:p>
          <a:p>
            <a:pPr eaLnBrk="1" hangingPunct="1"/>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7E0DA3A0-1614-44FE-AEC1-70894E06C8C0}" type="slidenum">
              <a:rPr lang="en-US" smtClean="0"/>
              <a:pPr/>
              <a:t>52</a:t>
            </a:fld>
            <a:endParaRPr lang="en-US" dirty="0" smtClean="0"/>
          </a:p>
        </p:txBody>
      </p:sp>
      <p:sp>
        <p:nvSpPr>
          <p:cNvPr id="180227" name="Rectangle 2"/>
          <p:cNvSpPr>
            <a:spLocks noGrp="1" noRot="1" noChangeAspect="1" noChangeArrowheads="1" noTextEdit="1"/>
          </p:cNvSpPr>
          <p:nvPr>
            <p:ph type="sldImg"/>
          </p:nvPr>
        </p:nvSpPr>
        <p:spPr>
          <a:ln/>
        </p:spPr>
      </p:sp>
      <p:sp>
        <p:nvSpPr>
          <p:cNvPr id="180228"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During a spontaneous, non-pressure-supported breath, the rotation is clockwise; inspiration and then expiration. </a:t>
            </a:r>
          </a:p>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C678AED9-9F87-48EC-BDB0-17330AA08A28}" type="slidenum">
              <a:rPr lang="en-US" smtClean="0"/>
              <a:pPr/>
              <a:t>8</a:t>
            </a:fld>
            <a:endParaRPr lang="en-US" dirty="0" smtClean="0"/>
          </a:p>
        </p:txBody>
      </p:sp>
      <p:sp>
        <p:nvSpPr>
          <p:cNvPr id="136195"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dirty="0"/>
          </a:p>
        </p:txBody>
      </p:sp>
      <p:sp>
        <p:nvSpPr>
          <p:cNvPr id="136196"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dirty="0">
                <a:solidFill>
                  <a:schemeClr val="tx1"/>
                </a:solidFill>
                <a:latin typeface="Times New Roman" pitchFamily="18" charset="0"/>
              </a:rPr>
              <a:t>7</a:t>
            </a:r>
          </a:p>
        </p:txBody>
      </p:sp>
      <p:sp>
        <p:nvSpPr>
          <p:cNvPr id="136197"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dirty="0"/>
          </a:p>
        </p:txBody>
      </p:sp>
      <p:sp>
        <p:nvSpPr>
          <p:cNvPr id="136198"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dirty="0"/>
          </a:p>
        </p:txBody>
      </p:sp>
      <p:sp>
        <p:nvSpPr>
          <p:cNvPr id="136199"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36200"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dirty="0" smtClean="0"/>
              <a:t>The goals of mechanical ventilation include: adjusting alveolar ventilation to bring pH and PaCO</a:t>
            </a:r>
            <a:r>
              <a:rPr lang="en-US" baseline="-25000" dirty="0" smtClean="0"/>
              <a:t>2</a:t>
            </a:r>
            <a:r>
              <a:rPr lang="en-US" dirty="0" smtClean="0"/>
              <a:t> within the patient’s normal range, improving oxygenation to acceptable levels given the age of the patient and disease process, and decreasing the work of breathing.   Before we move on with our discussion of mechanical ventilation, we should take a look at how spontaneous breathing occurs.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318ED0D9-D0D0-489F-BEE0-1BEE635E8E00}" type="slidenum">
              <a:rPr lang="en-US" smtClean="0"/>
              <a:pPr/>
              <a:t>53</a:t>
            </a:fld>
            <a:endParaRPr lang="en-US" dirty="0" smtClean="0"/>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The flow-volume loop plots the interaction between volume on the horizontal axis and flow on the vertical axis. This waveform is used to analyze patient’s response to bronchodilator therapy, identify leaks and auto-PEEP. The clinician can also monitor changes in patient airway resistance.</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7837F5B9-7356-43FB-AFD3-8F2955335C03}" type="slidenum">
              <a:rPr lang="en-US" smtClean="0"/>
              <a:pPr/>
              <a:t>54</a:t>
            </a:fld>
            <a:endParaRPr lang="en-US" dirty="0" smtClean="0"/>
          </a:p>
        </p:txBody>
      </p:sp>
      <p:sp>
        <p:nvSpPr>
          <p:cNvPr id="182275" name="Rectangle 2"/>
          <p:cNvSpPr>
            <a:spLocks noGrp="1" noRot="1" noChangeAspect="1" noChangeArrowheads="1" noTextEdit="1"/>
          </p:cNvSpPr>
          <p:nvPr>
            <p:ph type="sldImg"/>
          </p:nvPr>
        </p:nvSpPr>
        <p:spPr>
          <a:ln/>
        </p:spPr>
      </p:sp>
      <p:sp>
        <p:nvSpPr>
          <p:cNvPr id="182276"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The flow-volume loop plots the interaction between volume on the horizontal axis and flow on the vertical axis. This waveform is used to analyze patient’s response to bronchodilator therapy, identify leaks and auto-PEEP. The clinician can also monitor changes in patient airway resistance.</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47588734-D032-4E5E-93B1-9DE0E39CCD6E}" type="slidenum">
              <a:rPr lang="en-US" smtClean="0"/>
              <a:pPr/>
              <a:t>55</a:t>
            </a:fld>
            <a:endParaRPr lang="en-US" dirty="0" smtClean="0"/>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This slide illustrates a graphic scale set inappropriately.  The range for the flow scale is too wide, and the time scale is too long. This results in a small waveform which is difficult to evaluate.  Auto-PEEP is present, but due to the inappropriate scaling it is difficult to detect.</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4F0E577E-D5F3-4722-8B3A-9322ADFF3A09}" type="slidenum">
              <a:rPr lang="en-US" smtClean="0"/>
              <a:pPr/>
              <a:t>56</a:t>
            </a:fld>
            <a:endParaRPr lang="en-US" dirty="0" smtClean="0"/>
          </a:p>
        </p:txBody>
      </p:sp>
      <p:sp>
        <p:nvSpPr>
          <p:cNvPr id="184323" name="Rectangle 2"/>
          <p:cNvSpPr>
            <a:spLocks noGrp="1" noRot="1" noChangeAspect="1" noChangeArrowheads="1" noTextEdit="1"/>
          </p:cNvSpPr>
          <p:nvPr>
            <p:ph type="sldImg"/>
          </p:nvPr>
        </p:nvSpPr>
        <p:spPr>
          <a:ln/>
        </p:spPr>
      </p:sp>
      <p:sp>
        <p:nvSpPr>
          <p:cNvPr id="184324"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Most mechanical ventilators allow clinicians to adjust the graphic scale.  For example on the Esprit</a:t>
            </a:r>
            <a:r>
              <a:rPr lang="en-US" dirty="0" smtClean="0">
                <a:cs typeface="Times New Roman" pitchFamily="18" charset="0"/>
              </a:rPr>
              <a:t>™</a:t>
            </a:r>
            <a:r>
              <a:rPr lang="en-US" dirty="0" smtClean="0"/>
              <a:t> ventilator, scaling is easy to accomplish by simply pressing the Rescale button. If the Rescale button is pressed, scaling will be automatically adjusted for maximum viewing. The scales may also be adjusted manually by clicking on the top or bottom part of the scale and turning the control knob.</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D944CBD7-4E11-4144-9F5D-44338AA61259}" type="slidenum">
              <a:rPr lang="en-US" smtClean="0"/>
              <a:pPr/>
              <a:t>57</a:t>
            </a:fld>
            <a:endParaRPr lang="en-US" dirty="0" smtClean="0"/>
          </a:p>
        </p:txBody>
      </p:sp>
      <p:sp>
        <p:nvSpPr>
          <p:cNvPr id="185347" name="Rectangle 2"/>
          <p:cNvSpPr>
            <a:spLocks noGrp="1" noRot="1" noChangeAspect="1" noChangeArrowheads="1" noTextEdit="1"/>
          </p:cNvSpPr>
          <p:nvPr>
            <p:ph type="sldImg"/>
          </p:nvPr>
        </p:nvSpPr>
        <p:spPr>
          <a:ln/>
        </p:spPr>
      </p:sp>
      <p:sp>
        <p:nvSpPr>
          <p:cNvPr id="185348"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Expiratory flow depends on resistance in the ventilation system, resistance of the endotracheal tube, and on the physical properties of the airways and lungs.  Zero flow at the end of exhalation is indicative of an equilibration between the lung and circuit pressure.  Notice how the expiratory flow curve returns to the baseline between each breath.</a:t>
            </a:r>
          </a:p>
          <a:p>
            <a:pPr eaLnBrk="1" hangingPunct="1"/>
            <a:endParaRPr lang="en-US"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F999A5A2-4A86-4D8E-B424-95471DB8FC45}" type="slidenum">
              <a:rPr lang="en-US" smtClean="0"/>
              <a:pPr/>
              <a:t>58</a:t>
            </a:fld>
            <a:endParaRPr lang="en-US" dirty="0" smtClean="0"/>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However if the transition from exhalation to inspiration occurs without the expiratory flow returning to zero, Auto-PEEP is present. Auto-PEEP is caused by insufficient expiratory time, increased expiratory resistance and early collapse of alveoli resulting in air trapping. The farther below baseline the waveform changes from red to blue, the greater the air-trapping.  The values on the vertical scale represent flow not pressure. The clinician can only identify that Auto-PEEP is present, not measure how much. An expiratory hold maneuver can be used to determine how much Auto-PEEP is present. </a:t>
            </a:r>
          </a:p>
          <a:p>
            <a:pPr eaLnBrk="1" hangingPunct="1"/>
            <a:endParaRPr lang="en-US"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09C3C388-7A4A-424E-84C2-136BF96232F9}" type="slidenum">
              <a:rPr lang="en-US" smtClean="0"/>
              <a:pPr/>
              <a:t>59</a:t>
            </a:fld>
            <a:endParaRPr lang="en-US" dirty="0" smtClean="0"/>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When Auto-PEEP is present, the patient has to pull through the Auto-PEEP to trigger a breath.  For example, if the patient has 7 cm H</a:t>
            </a:r>
            <a:r>
              <a:rPr lang="en-US" baseline="-25000" dirty="0" smtClean="0"/>
              <a:t>2</a:t>
            </a:r>
            <a:r>
              <a:rPr lang="en-US" dirty="0" smtClean="0"/>
              <a:t>O of Auto-PEEP and the pressure sensitivity is set at 2 cm H</a:t>
            </a:r>
            <a:r>
              <a:rPr lang="en-US" baseline="-25000" dirty="0" smtClean="0"/>
              <a:t>2</a:t>
            </a:r>
            <a:r>
              <a:rPr lang="en-US" dirty="0" smtClean="0"/>
              <a:t>O. The patient would have to pull a negative 9 cm H</a:t>
            </a:r>
            <a:r>
              <a:rPr lang="en-US" baseline="-25000" dirty="0" smtClean="0"/>
              <a:t>2</a:t>
            </a:r>
            <a:r>
              <a:rPr lang="en-US" dirty="0" smtClean="0"/>
              <a:t>O in order to trigger a ventilator breath.  In flow triggering, flow is not initiated until the patient pulls through the Auto-PEEP, creates a negative pressure in the lungs, and then meets the flow trigger sensitivity.  Undetected Auto-PEEP can cause increased work of breathing for the patient. </a:t>
            </a:r>
          </a:p>
          <a:p>
            <a:pPr eaLnBrk="1" hangingPunct="1"/>
            <a:endParaRPr lang="en-US" dirty="0" smtClean="0"/>
          </a:p>
          <a:p>
            <a:pPr eaLnBrk="1" hangingPunct="1"/>
            <a:endParaRPr lang="en-US"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p:spPr>
        <p:txBody>
          <a:bodyPr/>
          <a:lstStyle/>
          <a:p>
            <a:fld id="{29AAD866-B441-464B-98E9-8BFE4A495AA3}" type="slidenum">
              <a:rPr lang="en-US" smtClean="0"/>
              <a:pPr/>
              <a:t>60</a:t>
            </a:fld>
            <a:endParaRPr lang="en-US" dirty="0" smtClean="0"/>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On this flow curve expiratory flow is blunted and the expiratory phase is drawn out.  (Push down arrow) In comparison, this curve has a higher expiratory flow rate and a decreased expiratory time which denotes a lower expiratory resistance.  This decrease in expiratory resistance may  be observed after the patient receives a bronchodilator (e.g. MDI or aerosolized bronchodilator treatment).  Monitoring how long the resistance is reduced can help determine the frequency and effectiveness of bronchodilator therapy. </a:t>
            </a:r>
          </a:p>
          <a:p>
            <a:pPr eaLnBrk="1" hangingPunct="1"/>
            <a:endParaRPr lang="en-US" dirty="0"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p:spPr>
        <p:txBody>
          <a:bodyPr/>
          <a:lstStyle/>
          <a:p>
            <a:fld id="{A48F6DE5-FAAA-4A8F-B5A7-09E7C97B23F3}" type="slidenum">
              <a:rPr lang="en-US" smtClean="0"/>
              <a:pPr/>
              <a:t>61</a:t>
            </a:fld>
            <a:endParaRPr lang="en-US" dirty="0" smtClean="0"/>
          </a:p>
        </p:txBody>
      </p:sp>
      <p:sp>
        <p:nvSpPr>
          <p:cNvPr id="189443" name="Rectangle 2"/>
          <p:cNvSpPr>
            <a:spLocks noGrp="1" noRot="1" noChangeAspect="1" noChangeArrowheads="1" noTextEdit="1"/>
          </p:cNvSpPr>
          <p:nvPr>
            <p:ph type="sldImg"/>
          </p:nvPr>
        </p:nvSpPr>
        <p:spPr>
          <a:ln/>
        </p:spPr>
      </p:sp>
      <p:sp>
        <p:nvSpPr>
          <p:cNvPr id="189444"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Observing the flow-time curve provides insight to setting appropriate peak inspiratory pressure and inspiratory time in pressure control ventilation.  For example, the physician orders PCV with a target tidal volume of 500 ml. Pressure control ventilation is initiated with a PIP of 20 cm, resulting in a VT of 450 cc.   </a:t>
            </a:r>
          </a:p>
          <a:p>
            <a:pPr eaLnBrk="1" hangingPunct="1"/>
            <a:endParaRPr lang="en-US" dirty="0" smtClean="0"/>
          </a:p>
          <a:p>
            <a:pPr eaLnBrk="1" hangingPunct="1"/>
            <a:r>
              <a:rPr lang="en-US" dirty="0" smtClean="0"/>
              <a:t>What ventilator setting change would you recommend to improve tidal volume delivery?  How can the flow-time waveform help you?</a:t>
            </a:r>
          </a:p>
          <a:p>
            <a:pPr eaLnBrk="1" hangingPunct="1"/>
            <a:endParaRPr lang="en-US" dirty="0" smtClean="0"/>
          </a:p>
          <a:p>
            <a:pPr eaLnBrk="1" hangingPunct="1"/>
            <a:r>
              <a:rPr lang="en-US" dirty="0" smtClean="0"/>
              <a:t>Before increasing the inspiratory pressure to obtain additional VT,  the clinician should consider increasing the inspiratory time.  As illustrated here, inspiratory flow does not return to zero before cycling into expiration. This could result in a lesser delivered volume as indicated by the arrow. Increasing inspiratory time allows the flow to return to baseline and increase VT without increasing target pressure. By increasing I-Time to 1.2 seconds, inspiratory flow returns to baseline and the 500 ml VT is achieved. </a:t>
            </a:r>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0C9368C9-7863-4DBF-817D-90A959BDE8F2}" type="slidenum">
              <a:rPr lang="en-US" smtClean="0"/>
              <a:pPr/>
              <a:t>62</a:t>
            </a:fld>
            <a:endParaRPr lang="en-US" dirty="0" smtClean="0"/>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The pressure-time curve can be utilized to improve patient-ventilator synchrony.  If the patient has an explosive inspiratory flow demand greater than the peak flow setting on the ventilator during volume control ventilation, the inspiratory phase of the pressure curve will be concave with a negative deflection point. This is often referred to as flow starvation.  Either increasing the flow rate or switching the patient to pressure control ventilation, can improve patient comfort and help to meet their flow demands.  </a:t>
            </a:r>
          </a:p>
          <a:p>
            <a:pPr eaLnBrk="1" hangingPunct="1"/>
            <a:endParaRPr lang="en-US" dirty="0" smtClean="0"/>
          </a:p>
          <a:p>
            <a:pPr eaLnBrk="1" hangingPunct="1"/>
            <a:r>
              <a:rPr lang="en-US" dirty="0" smtClean="0"/>
              <a:t>On the Esprit</a:t>
            </a:r>
            <a:r>
              <a:rPr lang="en-US" dirty="0" smtClean="0">
                <a:cs typeface="Times New Roman" pitchFamily="18" charset="0"/>
              </a:rPr>
              <a:t>™</a:t>
            </a:r>
            <a:r>
              <a:rPr lang="en-US" dirty="0" smtClean="0"/>
              <a:t> Critical Care Ventilator, if the set peak flow or tidal volume does </a:t>
            </a:r>
            <a:r>
              <a:rPr lang="en-US" dirty="0" smtClean="0">
                <a:cs typeface="Times New Roman" pitchFamily="18" charset="0"/>
              </a:rPr>
              <a:t>meet patient demand, the Flow-Trak™ option will give additional flow to satisfy patient need. </a:t>
            </a:r>
            <a:r>
              <a:rPr lang="en-US" dirty="0" smtClean="0"/>
              <a:t>Flow-Trak allows unrestricted access to additional flow or volume within a standard volume controlled ventilation breath without increasing driving pressure, thus enhancing patient-to-ventilator synchrony.</a:t>
            </a:r>
          </a:p>
          <a:p>
            <a:pPr eaLnBrk="1" hangingPunct="1"/>
            <a:r>
              <a:rPr lang="en-US" dirty="0" smtClean="0"/>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4EC752B1-D837-4C9B-8777-7EF45E81B60F}" type="slidenum">
              <a:rPr lang="en-US" smtClean="0"/>
              <a:pPr/>
              <a:t>9</a:t>
            </a:fld>
            <a:endParaRPr lang="en-US" dirty="0" smtClean="0"/>
          </a:p>
        </p:txBody>
      </p:sp>
      <p:sp>
        <p:nvSpPr>
          <p:cNvPr id="137219"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dirty="0"/>
          </a:p>
        </p:txBody>
      </p:sp>
      <p:sp>
        <p:nvSpPr>
          <p:cNvPr id="137220"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dirty="0">
                <a:solidFill>
                  <a:schemeClr val="tx1"/>
                </a:solidFill>
                <a:latin typeface="Times New Roman" pitchFamily="18" charset="0"/>
              </a:rPr>
              <a:t>9</a:t>
            </a:r>
          </a:p>
        </p:txBody>
      </p:sp>
      <p:sp>
        <p:nvSpPr>
          <p:cNvPr id="137221"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dirty="0"/>
          </a:p>
        </p:txBody>
      </p:sp>
      <p:sp>
        <p:nvSpPr>
          <p:cNvPr id="137222"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dirty="0"/>
          </a:p>
        </p:txBody>
      </p:sp>
      <p:sp>
        <p:nvSpPr>
          <p:cNvPr id="137223"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37224"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dirty="0" smtClean="0"/>
              <a:t>The brain provides neural stimulation via the phrenic nerve, which causes the diaphragm to contract and the </a:t>
            </a:r>
            <a:r>
              <a:rPr lang="en-US" dirty="0" err="1" smtClean="0"/>
              <a:t>intercostal</a:t>
            </a:r>
            <a:r>
              <a:rPr lang="en-US" smtClean="0"/>
              <a:t> muscles to raise the ribs. The downward movement is the most significant cause of thoracic cavity enlargement, and therefore is most responsible for increasing the volume of the thoracic cage. The increased volume causes a decrease in intrathoracic pressure. Only 1.5 cm of downward diaphragmatic movement is responsible for a lung volume increase of over 500 cc. This causes a pressure gradient between the lungs and the atmosphere which causes air to flow into the lungs. The negative intrathoracic pressure during spontaneous breathing aids venous blood return to the right heart. Let’s take a closer look at spontaneous breathing. </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p:spPr>
        <p:txBody>
          <a:bodyPr/>
          <a:lstStyle/>
          <a:p>
            <a:fld id="{3240D053-C7BB-4ACA-BE4C-C522EF9E78E2}" type="slidenum">
              <a:rPr lang="en-US" smtClean="0"/>
              <a:pPr/>
              <a:t>63</a:t>
            </a:fld>
            <a:endParaRPr lang="en-US" dirty="0" smtClean="0"/>
          </a:p>
        </p:txBody>
      </p:sp>
      <p:sp>
        <p:nvSpPr>
          <p:cNvPr id="191491" name="Rectangle 2"/>
          <p:cNvSpPr>
            <a:spLocks noGrp="1" noRot="1" noChangeAspect="1" noChangeArrowheads="1" noTextEdit="1"/>
          </p:cNvSpPr>
          <p:nvPr>
            <p:ph type="sldImg"/>
          </p:nvPr>
        </p:nvSpPr>
        <p:spPr>
          <a:ln/>
        </p:spPr>
      </p:sp>
      <p:sp>
        <p:nvSpPr>
          <p:cNvPr id="191492"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Here we see that the peak pressure is higher than what is set. What could cause the pressure curve to spike at the end of the inspiratory phase?</a:t>
            </a:r>
          </a:p>
          <a:p>
            <a:pPr eaLnBrk="1" hangingPunct="1"/>
            <a:r>
              <a:rPr lang="en-US" dirty="0" smtClean="0"/>
              <a:t>In pressure control ventilation if the patient wants to end inspiration before the end of the set inspiratory time, pressure will go up as the patient pushes against the exhalation valve. </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p:spPr>
        <p:txBody>
          <a:bodyPr/>
          <a:lstStyle/>
          <a:p>
            <a:fld id="{36BA9A31-7B67-4A7F-B0D2-AAA5F220A805}" type="slidenum">
              <a:rPr lang="en-US" smtClean="0"/>
              <a:pPr/>
              <a:t>64</a:t>
            </a:fld>
            <a:endParaRPr lang="en-US" dirty="0" smtClean="0"/>
          </a:p>
        </p:txBody>
      </p:sp>
      <p:sp>
        <p:nvSpPr>
          <p:cNvPr id="192515" name="Rectangle 2"/>
          <p:cNvSpPr>
            <a:spLocks noGrp="1" noRot="1" noChangeAspect="1" noChangeArrowheads="1" noTextEdit="1"/>
          </p:cNvSpPr>
          <p:nvPr>
            <p:ph type="sldImg"/>
          </p:nvPr>
        </p:nvSpPr>
        <p:spPr>
          <a:ln/>
        </p:spPr>
      </p:sp>
      <p:sp>
        <p:nvSpPr>
          <p:cNvPr id="192516"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For patients in pressure control you can use the pressure-time curve to set an appropriate inspiratory time. If inspiratory time is set too long, the patient is attempting to exhale while the ventilator is still delivering flow. Decreasing the I-Time as shown by the optimal arrow, can increase the patient’s comfort and synchrony with the ventilator. </a:t>
            </a:r>
          </a:p>
          <a:p>
            <a:pPr eaLnBrk="1" hangingPunct="1"/>
            <a:endParaRPr lang="en-US"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47587BF8-0817-4EF5-909F-B17C9E9C7902}" type="slidenum">
              <a:rPr lang="en-US" smtClean="0"/>
              <a:pPr/>
              <a:t>65</a:t>
            </a:fld>
            <a:endParaRPr lang="en-US" dirty="0" smtClean="0"/>
          </a:p>
        </p:txBody>
      </p:sp>
      <p:sp>
        <p:nvSpPr>
          <p:cNvPr id="193539" name="Rectangle 2"/>
          <p:cNvSpPr>
            <a:spLocks noGrp="1" noRot="1" noChangeAspect="1" noChangeArrowheads="1" noTextEdit="1"/>
          </p:cNvSpPr>
          <p:nvPr>
            <p:ph type="sldImg"/>
          </p:nvPr>
        </p:nvSpPr>
        <p:spPr>
          <a:ln/>
        </p:spPr>
      </p:sp>
      <p:sp>
        <p:nvSpPr>
          <p:cNvPr id="193540"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If the Rise Time setting is too fast, a small transient pressure overshoot can occur.  This pressure waveform shows a pressure overshoot associated with 0.1 second Rise Time. This can be caused by small endotracheal tubes and high resistance to inspired flow.  By increasing the rise time to 0.3 seconds, the resistance is decreased eliminating the pressure overshoot. Although this transient pressure overshoot is not transmitted to the lungs it may be uncomfortable for the patient.</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p>
            <a:fld id="{746F709B-BADE-492C-8DF7-CD95EE7C8F1F}" type="slidenum">
              <a:rPr lang="en-US" smtClean="0"/>
              <a:pPr/>
              <a:t>66</a:t>
            </a:fld>
            <a:endParaRPr lang="en-US" smtClean="0"/>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xfrm>
            <a:off x="914400" y="4343400"/>
            <a:ext cx="5029200" cy="4114800"/>
          </a:xfrm>
          <a:noFill/>
          <a:ln/>
        </p:spPr>
        <p:txBody>
          <a:bodyPr/>
          <a:lstStyle/>
          <a:p>
            <a:pPr eaLnBrk="1" hangingPunct="1"/>
            <a:r>
              <a:rPr lang="en-US" smtClean="0"/>
              <a:t>What is happing here?</a:t>
            </a:r>
          </a:p>
          <a:p>
            <a:pPr eaLnBrk="1" hangingPunct="1"/>
            <a:r>
              <a:rPr lang="en-US" smtClean="0"/>
              <a:t>The patient has an expiratory leak or is air trapping.  The tidal volume is delivered, but due to the leak the expiratory volume curve does not return to baseline.  </a:t>
            </a:r>
          </a:p>
          <a:p>
            <a:pPr eaLnBrk="1" hangingPunct="1"/>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p:spPr>
        <p:txBody>
          <a:bodyPr/>
          <a:lstStyle/>
          <a:p>
            <a:fld id="{7E157C2F-92B3-4537-87F0-EDE9B22B5013}" type="slidenum">
              <a:rPr lang="en-US" smtClean="0"/>
              <a:pPr/>
              <a:t>67</a:t>
            </a:fld>
            <a:endParaRPr lang="en-US" smtClean="0"/>
          </a:p>
        </p:txBody>
      </p:sp>
      <p:sp>
        <p:nvSpPr>
          <p:cNvPr id="195587" name="Rectangle 2"/>
          <p:cNvSpPr>
            <a:spLocks noGrp="1" noRot="1" noChangeAspect="1" noChangeArrowheads="1" noTextEdit="1"/>
          </p:cNvSpPr>
          <p:nvPr>
            <p:ph type="sldImg"/>
          </p:nvPr>
        </p:nvSpPr>
        <p:spPr>
          <a:ln/>
        </p:spPr>
      </p:sp>
      <p:sp>
        <p:nvSpPr>
          <p:cNvPr id="195588" name="Rectangle 3"/>
          <p:cNvSpPr>
            <a:spLocks noGrp="1" noChangeArrowheads="1"/>
          </p:cNvSpPr>
          <p:nvPr>
            <p:ph type="body" idx="1"/>
          </p:nvPr>
        </p:nvSpPr>
        <p:spPr>
          <a:xfrm>
            <a:off x="914400" y="4343400"/>
            <a:ext cx="5029200" cy="4114800"/>
          </a:xfrm>
          <a:noFill/>
          <a:ln/>
        </p:spPr>
        <p:txBody>
          <a:bodyPr/>
          <a:lstStyle/>
          <a:p>
            <a:pPr eaLnBrk="1" hangingPunct="1"/>
            <a:r>
              <a:rPr lang="en-US" smtClean="0"/>
              <a:t>In this volume-time curve the patient is actively exhaling below their FRC.   In the clinical setting, this can occur it the patient changes position or in response to pain.  Patients who are air-trapping will periodically exhale larger volumes to help eliminate the trapped air.  </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p:spPr>
        <p:txBody>
          <a:bodyPr/>
          <a:lstStyle/>
          <a:p>
            <a:fld id="{0CC26A07-37C6-4698-A817-F30C0A8CC4E4}" type="slidenum">
              <a:rPr lang="en-US" smtClean="0"/>
              <a:pPr/>
              <a:t>68</a:t>
            </a:fld>
            <a:endParaRPr lang="en-US" smtClean="0"/>
          </a:p>
        </p:txBody>
      </p:sp>
      <p:sp>
        <p:nvSpPr>
          <p:cNvPr id="196611" name="Rectangle 2"/>
          <p:cNvSpPr>
            <a:spLocks noGrp="1" noRot="1" noChangeAspect="1" noChangeArrowheads="1" noTextEdit="1"/>
          </p:cNvSpPr>
          <p:nvPr>
            <p:ph type="sldImg"/>
          </p:nvPr>
        </p:nvSpPr>
        <p:spPr>
          <a:ln/>
        </p:spPr>
      </p:sp>
      <p:sp>
        <p:nvSpPr>
          <p:cNvPr id="196612"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In normal compliance, the slope of the pressure-volume loop is approximately a 45 degree angle to the horizontal axis.  In patients with increase compliance, e.g. emphysema, the loop will shift left toward the vertical axis. </a:t>
            </a:r>
          </a:p>
          <a:p>
            <a:pPr eaLnBrk="1" hangingPunct="1"/>
            <a:endParaRPr lang="en-US" dirty="0" smtClean="0"/>
          </a:p>
          <a:p>
            <a:pPr eaLnBrk="1" hangingPunct="1"/>
            <a:r>
              <a:rPr lang="en-US" dirty="0" smtClean="0"/>
              <a:t>In patients with decreased compliance, as illustrated in this slide, the slope of the loop will shift right toward the horizontal axis, indicating a higher pressure required to deliver volume.  The difference between the green arrow and the purple arrow represents a change in compliance in pressure control ventilation, as indicated by an increase in pressure without a corresponding increase in tidal volume</a:t>
            </a:r>
          </a:p>
          <a:p>
            <a:pPr eaLnBrk="1" hangingPunct="1"/>
            <a:endParaRPr lang="en-US" dirty="0" smtClean="0"/>
          </a:p>
          <a:p>
            <a:pPr eaLnBrk="1" hangingPunct="1"/>
            <a:r>
              <a:rPr lang="en-US" dirty="0" smtClean="0"/>
              <a:t>What factors can cause a decrease in compliance?   How about ARDS, air embolism, curvature of the spine, lung tumor, endotracheal tube, pneumothorax, mucus plug, change in position (</a:t>
            </a:r>
            <a:r>
              <a:rPr lang="en-US" dirty="0" err="1" smtClean="0"/>
              <a:t>Trendelenberg</a:t>
            </a:r>
            <a:r>
              <a:rPr lang="en-US" dirty="0" smtClean="0"/>
              <a:t>, lateral) or obesity.</a:t>
            </a:r>
          </a:p>
          <a:p>
            <a:pPr eaLnBrk="1" hangingPunct="1"/>
            <a:endParaRPr lang="en-US" dirty="0" smtClean="0"/>
          </a:p>
          <a:p>
            <a:pPr lvl="1" eaLnBrk="1" hangingPunct="1"/>
            <a:r>
              <a:rPr lang="en-US" dirty="0" smtClean="0"/>
              <a:t>. </a:t>
            </a:r>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r>
              <a:rPr lang="en-US" dirty="0" smtClean="0"/>
              <a:t>In this slide,  we see that the solid line P-V loop flattens and shifts to the right.  What could cause this to happen? </a:t>
            </a:r>
          </a:p>
          <a:p>
            <a:pPr eaLnBrk="1" hangingPunct="1"/>
            <a:endParaRPr lang="en-US" dirty="0" smtClean="0"/>
          </a:p>
          <a:p>
            <a:pPr eaLnBrk="1" hangingPunct="1"/>
            <a:endParaRPr lang="en-US" dirty="0"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p:spPr>
        <p:txBody>
          <a:bodyPr/>
          <a:lstStyle/>
          <a:p>
            <a:fld id="{70CFB825-31EF-44EF-9816-991A066F0BB6}" type="slidenum">
              <a:rPr lang="en-US" smtClean="0"/>
              <a:pPr/>
              <a:t>69</a:t>
            </a:fld>
            <a:endParaRPr lang="en-US" smtClean="0"/>
          </a:p>
        </p:txBody>
      </p:sp>
      <p:sp>
        <p:nvSpPr>
          <p:cNvPr id="197635" name="Rectangle 2"/>
          <p:cNvSpPr>
            <a:spLocks noGrp="1" noRot="1" noChangeAspect="1" noChangeArrowheads="1" noTextEdit="1"/>
          </p:cNvSpPr>
          <p:nvPr>
            <p:ph type="sldImg"/>
          </p:nvPr>
        </p:nvSpPr>
        <p:spPr>
          <a:ln/>
        </p:spPr>
      </p:sp>
      <p:sp>
        <p:nvSpPr>
          <p:cNvPr id="197636"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The solid line on the graph depicts high inspiratory airway resistance causing the inspiratory portion of the Pressure-Volume loop to bow out.</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p:spPr>
        <p:txBody>
          <a:bodyPr/>
          <a:lstStyle/>
          <a:p>
            <a:fld id="{1E22E223-D8BF-4C51-879B-576762B95A00}" type="slidenum">
              <a:rPr lang="en-US" smtClean="0"/>
              <a:pPr/>
              <a:t>70</a:t>
            </a:fld>
            <a:endParaRPr lang="en-US" smtClean="0"/>
          </a:p>
        </p:txBody>
      </p:sp>
      <p:sp>
        <p:nvSpPr>
          <p:cNvPr id="198659" name="Rectangle 2"/>
          <p:cNvSpPr>
            <a:spLocks noGrp="1" noRot="1" noChangeAspect="1" noChangeArrowheads="1" noTextEdit="1"/>
          </p:cNvSpPr>
          <p:nvPr>
            <p:ph type="sldImg"/>
          </p:nvPr>
        </p:nvSpPr>
        <p:spPr>
          <a:ln/>
        </p:spPr>
      </p:sp>
      <p:sp>
        <p:nvSpPr>
          <p:cNvPr id="198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E2C2CE88-BAC5-4032-AA83-4311C38260B4}" type="slidenum">
              <a:rPr lang="en-US" smtClean="0"/>
              <a:pPr/>
              <a:t>71</a:t>
            </a:fld>
            <a:endParaRPr lang="en-US" smtClean="0"/>
          </a:p>
        </p:txBody>
      </p:sp>
      <p:sp>
        <p:nvSpPr>
          <p:cNvPr id="199683" name="Rectangle 2"/>
          <p:cNvSpPr>
            <a:spLocks noGrp="1" noRot="1" noChangeAspect="1" noChangeArrowheads="1" noTextEdit="1"/>
          </p:cNvSpPr>
          <p:nvPr>
            <p:ph type="sldImg"/>
          </p:nvPr>
        </p:nvSpPr>
        <p:spPr>
          <a:ln/>
        </p:spPr>
      </p:sp>
      <p:sp>
        <p:nvSpPr>
          <p:cNvPr id="199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p:spPr>
        <p:txBody>
          <a:bodyPr/>
          <a:lstStyle/>
          <a:p>
            <a:fld id="{63435669-547B-40C9-B27A-74E9EBBF9620}" type="slidenum">
              <a:rPr lang="en-US" smtClean="0"/>
              <a:pPr/>
              <a:t>72</a:t>
            </a:fld>
            <a:endParaRPr lang="en-US" smtClean="0"/>
          </a:p>
        </p:txBody>
      </p:sp>
      <p:sp>
        <p:nvSpPr>
          <p:cNvPr id="200707" name="Rectangle 2"/>
          <p:cNvSpPr>
            <a:spLocks noGrp="1" noRot="1" noChangeAspect="1" noChangeArrowheads="1" noTextEdit="1"/>
          </p:cNvSpPr>
          <p:nvPr>
            <p:ph type="sldImg"/>
          </p:nvPr>
        </p:nvSpPr>
        <p:spPr>
          <a:ln/>
        </p:spPr>
      </p:sp>
      <p:sp>
        <p:nvSpPr>
          <p:cNvPr id="200708" name="Rectangle 3"/>
          <p:cNvSpPr>
            <a:spLocks noGrp="1" noChangeArrowheads="1"/>
          </p:cNvSpPr>
          <p:nvPr>
            <p:ph type="body" idx="1"/>
          </p:nvPr>
        </p:nvSpPr>
        <p:spPr>
          <a:xfrm>
            <a:off x="914400" y="4343400"/>
            <a:ext cx="5029200" cy="4114800"/>
          </a:xfrm>
          <a:noFill/>
          <a:ln/>
        </p:spPr>
        <p:txBody>
          <a:bodyPr/>
          <a:lstStyle/>
          <a:p>
            <a:pPr eaLnBrk="1" hangingPunct="1"/>
            <a:r>
              <a:rPr lang="en-US" smtClean="0">
                <a:latin typeface="AkzidenzGroteskBE-Regular" charset="0"/>
              </a:rPr>
              <a:t>Over-distention may be caused by a combination of PEEP and too much volume or pressure. Peak inspiratory pressure is A and B is delivered volume. The lower inflection point on a ventilated patient is mostly caused by the resistance of the ET tube, unless the peak inspiratory flow is under 10 LPM. The upper inflection point indicates where the lung becomes less compliant and illustrates where over-distension starts to occur. Decreasing the volume or pressure may help avoid barotrauma or volu-trauma in this situation.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F941F570-716E-49EF-96D3-7FF5E01504D9}" type="slidenum">
              <a:rPr lang="en-US" smtClean="0"/>
              <a:pPr/>
              <a:t>10</a:t>
            </a:fld>
            <a:endParaRPr lang="en-US" smtClean="0"/>
          </a:p>
        </p:txBody>
      </p:sp>
      <p:sp>
        <p:nvSpPr>
          <p:cNvPr id="138243"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38244"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14</a:t>
            </a:r>
          </a:p>
        </p:txBody>
      </p:sp>
      <p:sp>
        <p:nvSpPr>
          <p:cNvPr id="138245"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38246"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38247"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38248"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In positive-pressure ventilation, intrathoracic pressure remains positive throughout respiration. Gas flow takes the path of least resistance, and is distributed to the non-dependent, less perfused lung regions. V/Q or  ventilation/perfusion mismatch is more likely to occur. </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p:spPr>
        <p:txBody>
          <a:bodyPr/>
          <a:lstStyle/>
          <a:p>
            <a:fld id="{B8F76E5E-82AC-42A1-B933-DB474660D200}" type="slidenum">
              <a:rPr lang="en-US" smtClean="0"/>
              <a:pPr/>
              <a:t>73</a:t>
            </a:fld>
            <a:endParaRPr lang="en-US" smtClean="0"/>
          </a:p>
        </p:txBody>
      </p:sp>
      <p:sp>
        <p:nvSpPr>
          <p:cNvPr id="201731" name="Rectangle 2"/>
          <p:cNvSpPr>
            <a:spLocks noGrp="1" noRot="1" noChangeAspect="1" noChangeArrowheads="1" noTextEdit="1"/>
          </p:cNvSpPr>
          <p:nvPr>
            <p:ph type="sldImg"/>
          </p:nvPr>
        </p:nvSpPr>
        <p:spPr>
          <a:ln/>
        </p:spPr>
      </p:sp>
      <p:sp>
        <p:nvSpPr>
          <p:cNvPr id="201732"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Some ventilator graphics give the clinician an option to freeze or save a waveform.  This provides an opportunity to analyze the waveform more closely.  For example, evaluating the difference in peak expiratory flow pre and post bronchodilator is made easy by the V200</a:t>
            </a:r>
            <a:r>
              <a:rPr lang="en-US" dirty="0" smtClean="0">
                <a:cs typeface="Times New Roman" pitchFamily="18" charset="0"/>
              </a:rPr>
              <a:t>™</a:t>
            </a:r>
            <a:r>
              <a:rPr lang="en-US" dirty="0" smtClean="0"/>
              <a:t> Critical Care Ventilator.  The clinician would first freeze the graphics display and then use the arrows to move the curser to the appropriate point. The value coinciding with the curser position is displayed in the window. The clinician could also save a waveform and later superimpose a new waveform over the save graphic. Pressing the overlay button will  in order to monitor responses to changes in parameter or bronchodilator therapy.</a:t>
            </a: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a:noFill/>
        </p:spPr>
        <p:txBody>
          <a:bodyPr/>
          <a:lstStyle/>
          <a:p>
            <a:fld id="{7733A032-F47B-464C-B59B-3BEE0203FD65}" type="slidenum">
              <a:rPr lang="en-US" smtClean="0"/>
              <a:pPr/>
              <a:t>74</a:t>
            </a:fld>
            <a:endParaRPr lang="en-US" smtClean="0"/>
          </a:p>
        </p:txBody>
      </p:sp>
      <p:sp>
        <p:nvSpPr>
          <p:cNvPr id="202755" name="Rectangle 2"/>
          <p:cNvSpPr>
            <a:spLocks noGrp="1" noRot="1" noChangeAspect="1" noChangeArrowheads="1" noTextEdit="1"/>
          </p:cNvSpPr>
          <p:nvPr>
            <p:ph type="sldImg"/>
          </p:nvPr>
        </p:nvSpPr>
        <p:spPr>
          <a:ln/>
        </p:spPr>
      </p:sp>
      <p:sp>
        <p:nvSpPr>
          <p:cNvPr id="202756"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The abnormal flow-volume loop is shown in a wine color.  Expiratory resistance will cause the a scooped out appearance on the expiratory curve and a decrease in peak expiratory flow rate (PEFR).   </a:t>
            </a:r>
          </a:p>
          <a:p>
            <a:pPr eaLnBrk="1" hangingPunct="1"/>
            <a:r>
              <a:rPr lang="en-US" smtClean="0"/>
              <a:t>Clinicians utilize this waveform to evaluate the effectiveness of bronchodilator therapy. As the medium and small airways open, the PEFR will increase and the expiratory flow pattern will return to normal (as depicted by the broken red line).  </a:t>
            </a: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p:spPr>
        <p:txBody>
          <a:bodyPr/>
          <a:lstStyle/>
          <a:p>
            <a:fld id="{50012046-2589-4013-AC12-1DEF67961676}" type="slidenum">
              <a:rPr lang="en-US" smtClean="0"/>
              <a:pPr/>
              <a:t>75</a:t>
            </a:fld>
            <a:endParaRPr lang="en-US" smtClean="0"/>
          </a:p>
        </p:txBody>
      </p:sp>
      <p:sp>
        <p:nvSpPr>
          <p:cNvPr id="203779" name="Rectangle 2"/>
          <p:cNvSpPr>
            <a:spLocks noGrp="1" noRot="1" noChangeAspect="1" noChangeArrowheads="1" noTextEdit="1"/>
          </p:cNvSpPr>
          <p:nvPr>
            <p:ph type="sldImg"/>
          </p:nvPr>
        </p:nvSpPr>
        <p:spPr>
          <a:ln/>
        </p:spPr>
      </p:sp>
      <p:sp>
        <p:nvSpPr>
          <p:cNvPr id="203780" name="Rectangle 3"/>
          <p:cNvSpPr>
            <a:spLocks noGrp="1" noChangeArrowheads="1"/>
          </p:cNvSpPr>
          <p:nvPr>
            <p:ph type="body" idx="1"/>
          </p:nvPr>
        </p:nvSpPr>
        <p:spPr>
          <a:xfrm>
            <a:off x="914400" y="4343400"/>
            <a:ext cx="5029200" cy="4114800"/>
          </a:xfrm>
          <a:noFill/>
          <a:ln/>
        </p:spPr>
        <p:txBody>
          <a:bodyPr/>
          <a:lstStyle/>
          <a:p>
            <a:pPr eaLnBrk="1" hangingPunct="1"/>
            <a:r>
              <a:rPr lang="en-US" smtClean="0"/>
              <a:t>Leaks are easily detected on the flow-volume loop, expiratory flow does not return to baseline. The amount of lost exhaled VT is indicated by the blue arrow. </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p:spPr>
        <p:txBody>
          <a:bodyPr/>
          <a:lstStyle/>
          <a:p>
            <a:fld id="{6D405464-7D02-4B86-9364-8ACB9C8BF0D4}" type="slidenum">
              <a:rPr lang="en-US" smtClean="0"/>
              <a:pPr/>
              <a:t>76</a:t>
            </a:fld>
            <a:endParaRPr lang="en-US" smtClean="0"/>
          </a:p>
        </p:txBody>
      </p:sp>
      <p:sp>
        <p:nvSpPr>
          <p:cNvPr id="204803" name="Rectangle 2"/>
          <p:cNvSpPr>
            <a:spLocks noGrp="1" noRot="1" noChangeAspect="1" noChangeArrowheads="1" noTextEdit="1"/>
          </p:cNvSpPr>
          <p:nvPr>
            <p:ph type="sldImg"/>
          </p:nvPr>
        </p:nvSpPr>
        <p:spPr>
          <a:ln/>
        </p:spPr>
      </p:sp>
      <p:sp>
        <p:nvSpPr>
          <p:cNvPr id="204804" name="Rectangle 3"/>
          <p:cNvSpPr>
            <a:spLocks noGrp="1" noChangeArrowheads="1"/>
          </p:cNvSpPr>
          <p:nvPr>
            <p:ph type="body" idx="1"/>
          </p:nvPr>
        </p:nvSpPr>
        <p:spPr>
          <a:xfrm>
            <a:off x="914400" y="4343400"/>
            <a:ext cx="5029200" cy="4114800"/>
          </a:xfrm>
          <a:noFill/>
          <a:ln/>
        </p:spPr>
        <p:txBody>
          <a:bodyPr/>
          <a:lstStyle/>
          <a:p>
            <a:pPr eaLnBrk="1" hangingPunct="1"/>
            <a:r>
              <a:rPr lang="en-US" smtClean="0"/>
              <a:t>What could cause a scalloped or “saw tooth” tracing on the expiratory portion of the flow-volume loop? The expiratory portion of the Flow-Volume, shown here in red, has a scalloped look. The expiratory part of a normal loop is depicted by the dotted red line. Patients who have secretions in their airways, or a circuit with water in a dependent loop, often display this type of graphic.</a:t>
            </a: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p:spPr>
        <p:txBody>
          <a:bodyPr/>
          <a:lstStyle/>
          <a:p>
            <a:fld id="{075F8F88-67DE-444A-BCAF-9E1EF069DA26}" type="slidenum">
              <a:rPr lang="en-US" smtClean="0"/>
              <a:pPr/>
              <a:t>77</a:t>
            </a:fld>
            <a:endParaRPr lang="en-US" smtClean="0"/>
          </a:p>
        </p:txBody>
      </p:sp>
      <p:sp>
        <p:nvSpPr>
          <p:cNvPr id="205827" name="Rectangle 2"/>
          <p:cNvSpPr>
            <a:spLocks noGrp="1" noRot="1" noChangeAspect="1" noChangeArrowheads="1" noTextEdit="1"/>
          </p:cNvSpPr>
          <p:nvPr>
            <p:ph type="sldImg"/>
          </p:nvPr>
        </p:nvSpPr>
        <p:spPr>
          <a:ln/>
        </p:spPr>
      </p:sp>
      <p:sp>
        <p:nvSpPr>
          <p:cNvPr id="205828"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This view compares a patient’s spontaneous rate, set pressure support (PSV) and Ti/Ttot.  These parameters can be useful when weaning a patient from ventilator support.  Notice as the PSV was decrease from 10 cmH</a:t>
            </a:r>
            <a:r>
              <a:rPr lang="en-US" baseline="-25000" smtClean="0"/>
              <a:t>2</a:t>
            </a:r>
            <a:r>
              <a:rPr lang="en-US" smtClean="0"/>
              <a:t>O to 5 cm H</a:t>
            </a:r>
            <a:r>
              <a:rPr lang="en-US" baseline="-25000" smtClean="0"/>
              <a:t>2</a:t>
            </a:r>
            <a:r>
              <a:rPr lang="en-US" smtClean="0"/>
              <a:t>O, the patient begins to fatigue and their respiratory rate and Ti/Ttot significantly increase.  When the pressure support was increased back to 10 cm H</a:t>
            </a:r>
            <a:r>
              <a:rPr lang="en-US" baseline="-25000" smtClean="0"/>
              <a:t>2</a:t>
            </a:r>
            <a:r>
              <a:rPr lang="en-US" smtClean="0"/>
              <a:t>O, the patient’s work of breathing decreased.</a:t>
            </a:r>
          </a:p>
          <a:p>
            <a:pPr eaLnBrk="1" hangingPunct="1"/>
            <a:r>
              <a:rPr lang="en-US" smtClean="0"/>
              <a:t>From the trended data shown here, the clinician can evaluate the effect a leak had on the patient’s respiratory rate and tidal volume.  </a:t>
            </a:r>
          </a:p>
          <a:p>
            <a:pPr eaLnBrk="1" hangingPunct="1"/>
            <a:r>
              <a:rPr lang="en-US" smtClean="0"/>
              <a:t>How else could the clinician use trending to help at the patient’s bedside?</a:t>
            </a:r>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p:spPr>
        <p:txBody>
          <a:bodyPr/>
          <a:lstStyle/>
          <a:p>
            <a:fld id="{C8BCA979-5A10-423E-BA3D-21CB5EE52F4F}" type="slidenum">
              <a:rPr lang="en-US" smtClean="0"/>
              <a:pPr/>
              <a:t>78</a:t>
            </a:fld>
            <a:endParaRPr lang="en-US" smtClean="0"/>
          </a:p>
        </p:txBody>
      </p:sp>
      <p:sp>
        <p:nvSpPr>
          <p:cNvPr id="206851" name="Rectangle 2"/>
          <p:cNvSpPr>
            <a:spLocks noGrp="1" noRot="1" noChangeAspect="1" noChangeArrowheads="1" noTextEdit="1"/>
          </p:cNvSpPr>
          <p:nvPr>
            <p:ph type="sldImg"/>
          </p:nvPr>
        </p:nvSpPr>
        <p:spPr>
          <a:ln/>
        </p:spPr>
      </p:sp>
      <p:sp>
        <p:nvSpPr>
          <p:cNvPr id="206852" name="Rectangle 3"/>
          <p:cNvSpPr>
            <a:spLocks noGrp="1" noChangeArrowheads="1"/>
          </p:cNvSpPr>
          <p:nvPr>
            <p:ph type="body" idx="1"/>
          </p:nvPr>
        </p:nvSpPr>
        <p:spPr>
          <a:xfrm>
            <a:off x="914400" y="4343400"/>
            <a:ext cx="5029200" cy="4114800"/>
          </a:xfrm>
          <a:noFill/>
          <a:ln/>
        </p:spPr>
        <p:txBody>
          <a:bodyPr/>
          <a:lstStyle/>
          <a:p>
            <a:pPr eaLnBrk="1" hangingPunct="1"/>
            <a:r>
              <a:rPr lang="en-US" smtClean="0"/>
              <a:t>Now that we’ve discussed our objectives let’s move our discussion to answering the question; What are respiratory mechanics measurements? Respiratory Mechanics is a general term for measurements of: Patient lung condition, which has two components, lung compliance a measure of lung and chest wall stiffness, and airway resistance to flow. We also measure lung capacity and patient drive to breathe. </a:t>
            </a:r>
          </a:p>
          <a:p>
            <a:pPr lvl="2" eaLnBrk="1" hangingPunct="1"/>
            <a:endParaRPr lang="en-US" smtClean="0"/>
          </a:p>
          <a:p>
            <a:pPr eaLnBrk="1" hangingPunct="1"/>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a:noFill/>
        </p:spPr>
        <p:txBody>
          <a:bodyPr/>
          <a:lstStyle/>
          <a:p>
            <a:fld id="{F7400C03-D8C3-40C8-92EE-AF6DB2A3363E}" type="slidenum">
              <a:rPr lang="en-US" smtClean="0"/>
              <a:pPr/>
              <a:t>79</a:t>
            </a:fld>
            <a:endParaRPr lang="en-US" smtClean="0"/>
          </a:p>
        </p:txBody>
      </p:sp>
      <p:sp>
        <p:nvSpPr>
          <p:cNvPr id="207875" name="Rectangle 2"/>
          <p:cNvSpPr>
            <a:spLocks noGrp="1" noRot="1" noChangeAspect="1" noChangeArrowheads="1" noTextEdit="1"/>
          </p:cNvSpPr>
          <p:nvPr>
            <p:ph type="sldImg"/>
          </p:nvPr>
        </p:nvSpPr>
        <p:spPr>
          <a:ln/>
        </p:spPr>
      </p:sp>
      <p:sp>
        <p:nvSpPr>
          <p:cNvPr id="207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fld id="{FD4B54CB-EB02-4B94-8D1D-41F4AEBC5DF9}" type="slidenum">
              <a:rPr lang="en-US" smtClean="0"/>
              <a:pPr/>
              <a:t>80</a:t>
            </a:fld>
            <a:endParaRPr lang="en-US" smtClean="0"/>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The ventilator measures respiratory mechanics by either implementing a maneuver or by continuously calculating values without interruption to ventilation. When a respiratory mechanics maneuver is performed, ventilation is modified in some way to enable direct measurements of patient condition.</a:t>
            </a:r>
          </a:p>
          <a:p>
            <a:pPr eaLnBrk="1" hangingPunct="1"/>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p:spPr>
        <p:txBody>
          <a:bodyPr/>
          <a:lstStyle/>
          <a:p>
            <a:fld id="{3698C520-FEAF-4A0A-8BFB-2BA95391D7DA}" type="slidenum">
              <a:rPr lang="en-US" smtClean="0"/>
              <a:pPr/>
              <a:t>81</a:t>
            </a:fld>
            <a:endParaRPr lang="en-US" smtClean="0"/>
          </a:p>
        </p:txBody>
      </p:sp>
      <p:sp>
        <p:nvSpPr>
          <p:cNvPr id="209923" name="Rectangle 2"/>
          <p:cNvSpPr>
            <a:spLocks noGrp="1" noRot="1" noChangeAspect="1" noChangeArrowheads="1" noTextEdit="1"/>
          </p:cNvSpPr>
          <p:nvPr>
            <p:ph type="sldImg"/>
          </p:nvPr>
        </p:nvSpPr>
        <p:spPr>
          <a:ln/>
        </p:spPr>
      </p:sp>
      <p:sp>
        <p:nvSpPr>
          <p:cNvPr id="209924"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The enter the Respiratory Mechanics Option by pressing the lung icon located on the bottom right of the screen.</a:t>
            </a: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p:spPr>
        <p:txBody>
          <a:bodyPr/>
          <a:lstStyle/>
          <a:p>
            <a:fld id="{71C03661-C02F-4744-AA89-0D31263F78DF}" type="slidenum">
              <a:rPr lang="en-US" smtClean="0"/>
              <a:pPr/>
              <a:t>82</a:t>
            </a:fld>
            <a:endParaRPr lang="en-US" smtClean="0"/>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xfrm>
            <a:off x="914400" y="4343400"/>
            <a:ext cx="5029200" cy="4114800"/>
          </a:xfrm>
          <a:noFill/>
          <a:ln/>
        </p:spPr>
        <p:txBody>
          <a:bodyPr/>
          <a:lstStyle/>
          <a:p>
            <a:pPr eaLnBrk="1" hangingPunct="1"/>
            <a:r>
              <a:rPr lang="en-US" smtClean="0"/>
              <a:t>After pressing the lung icon to enter the Respiratory Mechanics option, the Patient Status screen appears. On the Patient Status screen you can always view the date and time of the last maneuver. This can be particularly helpful in determining how old the data is on the display. The displayed data is divided in Lung Mechanics and Weaning Parameters for easy reference.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1AEE55B9-C9DC-4E4A-A4B4-46EE35E7F108}" type="slidenum">
              <a:rPr lang="en-US" smtClean="0"/>
              <a:pPr/>
              <a:t>11</a:t>
            </a:fld>
            <a:endParaRPr lang="en-US" smtClean="0"/>
          </a:p>
        </p:txBody>
      </p:sp>
      <p:sp>
        <p:nvSpPr>
          <p:cNvPr id="139267"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39268"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15</a:t>
            </a:r>
          </a:p>
        </p:txBody>
      </p:sp>
      <p:sp>
        <p:nvSpPr>
          <p:cNvPr id="139269"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39270"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39271"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39272"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Let’s examine the pressure and volume curves typical of a spontaneous and a positive-pressure breath delivered via a mechanical ventilator.  On the left, which is the spontaneous breath, we can see the application of information we just discussed. The inspiratory phase has a slight negative pressure; then, on exhalation there is a positive deflection.  From our recent discussion of positive-pressure ventilation, notice that the pressure remains positive during the entire inspiratory phase.  It is easy to see how spontaneous ventilation, which generates a negative intra-thoracic pressure, aids venous blood flow to the heart.  Also, positive-pressure ventilation may decrease venous blood flow, and thus some patients may require intravenous volume. </a:t>
            </a:r>
          </a:p>
          <a:p>
            <a:pPr eaLnBrk="1" hangingPunct="1"/>
            <a:r>
              <a:rPr lang="en-US" smtClean="0"/>
              <a:t>Now, we'll take a moment to define ventilator parameters and then review some of the basic ventilator settings.</a:t>
            </a: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p:spPr>
        <p:txBody>
          <a:bodyPr/>
          <a:lstStyle/>
          <a:p>
            <a:fld id="{D97853FC-72FA-45B2-80AB-C08A271A494D}" type="slidenum">
              <a:rPr lang="en-US" smtClean="0"/>
              <a:pPr/>
              <a:t>83</a:t>
            </a:fld>
            <a:endParaRPr lang="en-US" smtClean="0"/>
          </a:p>
        </p:txBody>
      </p:sp>
      <p:sp>
        <p:nvSpPr>
          <p:cNvPr id="211971" name="Rectangle 2"/>
          <p:cNvSpPr>
            <a:spLocks noGrp="1" noRot="1" noChangeAspect="1" noChangeArrowheads="1" noTextEdit="1"/>
          </p:cNvSpPr>
          <p:nvPr>
            <p:ph type="sldImg"/>
          </p:nvPr>
        </p:nvSpPr>
        <p:spPr>
          <a:ln/>
        </p:spPr>
      </p:sp>
      <p:sp>
        <p:nvSpPr>
          <p:cNvPr id="211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p:spPr>
        <p:txBody>
          <a:bodyPr/>
          <a:lstStyle/>
          <a:p>
            <a:fld id="{6A4376D2-B98C-48C0-9A7E-531D2C64E514}" type="slidenum">
              <a:rPr lang="en-US" smtClean="0"/>
              <a:pPr/>
              <a:t>84</a:t>
            </a:fld>
            <a:endParaRPr lang="en-US" smtClean="0"/>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xfrm>
            <a:off x="914400" y="4343400"/>
            <a:ext cx="5029200" cy="4114800"/>
          </a:xfrm>
          <a:noFill/>
          <a:ln/>
        </p:spPr>
        <p:txBody>
          <a:bodyPr/>
          <a:lstStyle/>
          <a:p>
            <a:pPr eaLnBrk="1" hangingPunct="1"/>
            <a:r>
              <a:rPr lang="en-US" smtClean="0"/>
              <a:t>Today we’ll discuss the following maneuvers, Vital Capacity, Maximum Inspiratory Pressure (MIP), Occlusion Pressure At 100 ms (P0.1) and Static Compliance and Resistance. Lets start with Vital Capacity.</a:t>
            </a: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p:spPr>
        <p:txBody>
          <a:bodyPr/>
          <a:lstStyle/>
          <a:p>
            <a:fld id="{006F1D77-FA69-40F7-ABB8-DDD7293F1682}" type="slidenum">
              <a:rPr lang="en-US" smtClean="0"/>
              <a:pPr/>
              <a:t>85</a:t>
            </a:fld>
            <a:endParaRPr lang="en-US" smtClean="0"/>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xfrm>
            <a:off x="914400" y="4343400"/>
            <a:ext cx="5029200" cy="4114800"/>
          </a:xfrm>
          <a:noFill/>
          <a:ln/>
        </p:spPr>
        <p:txBody>
          <a:bodyPr/>
          <a:lstStyle/>
          <a:p>
            <a:pPr eaLnBrk="1" hangingPunct="1"/>
            <a:r>
              <a:rPr lang="en-US" smtClean="0">
                <a:solidFill>
                  <a:schemeClr val="tx2"/>
                </a:solidFill>
              </a:rPr>
              <a:t>Under normal conditions a predicted Vital Capacity is usually between 65 and 75 ml/kg. However a value of 10 ml/kg or more has been suggested to predict weaning outcome. Obtaining a VC </a:t>
            </a:r>
            <a:r>
              <a:rPr lang="en-US" smtClean="0"/>
              <a:t>while on a ventilator is typically used to determine readiness to wean or to evaluate ALS or other muscular disease states.</a:t>
            </a:r>
          </a:p>
          <a:p>
            <a:pPr eaLnBrk="1" hangingPunct="1"/>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p:spPr>
        <p:txBody>
          <a:bodyPr/>
          <a:lstStyle/>
          <a:p>
            <a:fld id="{579FD2BC-65C9-415F-AC34-914A5F2FB848}" type="slidenum">
              <a:rPr lang="en-US" smtClean="0"/>
              <a:pPr/>
              <a:t>86</a:t>
            </a:fld>
            <a:endParaRPr lang="en-US" smtClean="0"/>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xfrm>
            <a:off x="914400" y="4343400"/>
            <a:ext cx="5029200" cy="4114800"/>
          </a:xfrm>
          <a:noFill/>
          <a:ln/>
        </p:spPr>
        <p:txBody>
          <a:bodyPr/>
          <a:lstStyle/>
          <a:p>
            <a:pPr eaLnBrk="1" hangingPunct="1"/>
            <a:r>
              <a:rPr lang="en-US" smtClean="0">
                <a:cs typeface="Times New Roman" pitchFamily="18" charset="0"/>
              </a:rPr>
              <a:t>This is an example of a VC maneuver. The maneuver will automatically end at the start of the next inspiration or if 20 seconds elapses which ever comes first.  The </a:t>
            </a:r>
            <a:r>
              <a:rPr lang="en-US" b="1" i="1" smtClean="0">
                <a:cs typeface="Times New Roman" pitchFamily="18" charset="0"/>
              </a:rPr>
              <a:t>Stop</a:t>
            </a:r>
            <a:r>
              <a:rPr lang="en-US" b="1" smtClean="0">
                <a:cs typeface="Times New Roman" pitchFamily="18" charset="0"/>
              </a:rPr>
              <a:t> </a:t>
            </a:r>
            <a:r>
              <a:rPr lang="en-US" smtClean="0">
                <a:cs typeface="Times New Roman" pitchFamily="18" charset="0"/>
              </a:rPr>
              <a:t>button also allows you to cancel the maneuver at any time. Now lets move on to Maximum Inspiratory Force. The vital capacity screen allows the user to determine that maneuver is greater than the patients normal breath. As we can see above, two normal breaths followed by the vital capacity maneuver.</a:t>
            </a:r>
          </a:p>
          <a:p>
            <a:pPr eaLnBrk="1" hangingPunct="1"/>
            <a:r>
              <a:rPr lang="en-US" smtClean="0">
                <a:cs typeface="Times New Roman" pitchFamily="18" charset="0"/>
              </a:rPr>
              <a:t/>
            </a:r>
            <a:br>
              <a:rPr lang="en-US" smtClean="0">
                <a:cs typeface="Times New Roman" pitchFamily="18" charset="0"/>
              </a:rPr>
            </a:br>
            <a:endParaRPr lang="en-US" smtClean="0">
              <a:cs typeface="Times New Roman" pitchFamily="18" charset="0"/>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p:spPr>
        <p:txBody>
          <a:bodyPr/>
          <a:lstStyle/>
          <a:p>
            <a:fld id="{70B1C9B8-B334-4AD6-8B9A-A51BB8001442}" type="slidenum">
              <a:rPr lang="en-US" smtClean="0"/>
              <a:pPr/>
              <a:t>87</a:t>
            </a:fld>
            <a:endParaRPr lang="en-US" smtClean="0"/>
          </a:p>
        </p:txBody>
      </p:sp>
      <p:sp>
        <p:nvSpPr>
          <p:cNvPr id="216067" name="Rectangle 2"/>
          <p:cNvSpPr>
            <a:spLocks noGrp="1" noRot="1" noChangeAspect="1" noChangeArrowheads="1" noTextEdit="1"/>
          </p:cNvSpPr>
          <p:nvPr>
            <p:ph type="sldImg"/>
          </p:nvPr>
        </p:nvSpPr>
        <p:spPr>
          <a:ln/>
        </p:spPr>
      </p:sp>
      <p:sp>
        <p:nvSpPr>
          <p:cNvPr id="216068" name="Rectangle 3"/>
          <p:cNvSpPr>
            <a:spLocks noGrp="1" noChangeArrowheads="1"/>
          </p:cNvSpPr>
          <p:nvPr>
            <p:ph type="body" idx="1"/>
          </p:nvPr>
        </p:nvSpPr>
        <p:spPr>
          <a:xfrm>
            <a:off x="914400" y="4343400"/>
            <a:ext cx="5029200" cy="4114800"/>
          </a:xfrm>
          <a:noFill/>
          <a:ln/>
        </p:spPr>
        <p:txBody>
          <a:bodyPr/>
          <a:lstStyle/>
          <a:p>
            <a:pPr eaLnBrk="1" hangingPunct="1"/>
            <a:r>
              <a:rPr lang="en-US" smtClean="0"/>
              <a:t>Respiratory muscle function is one of the most important factors in determining weaning outcome. Assessment of respiratory muscle function needs to be considered in terms of both strength and endurance. The muscular strength of the diaphragm and accessory muscles, and to a lesser degree endurance is measured by performing MIP. Sometimes MIP is referred to as a Negative Inspiratory Force or NIF.  </a:t>
            </a: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p:spPr>
        <p:txBody>
          <a:bodyPr/>
          <a:lstStyle/>
          <a:p>
            <a:fld id="{4D054DAC-C344-4A50-B42B-2A474B9AEA9E}" type="slidenum">
              <a:rPr lang="en-US" smtClean="0"/>
              <a:pPr/>
              <a:t>88</a:t>
            </a:fld>
            <a:endParaRPr lang="en-US" smtClean="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xfrm>
            <a:off x="914400" y="4343400"/>
            <a:ext cx="5029200" cy="4114800"/>
          </a:xfrm>
          <a:noFill/>
          <a:ln/>
        </p:spPr>
        <p:txBody>
          <a:bodyPr/>
          <a:lstStyle/>
          <a:p>
            <a:pPr eaLnBrk="1" hangingPunct="1"/>
            <a:r>
              <a:rPr lang="en-US" smtClean="0"/>
              <a:t>Here we see a MIP with a patient that exhibits strength and endurance. As the MIP is performed efforts should increase or at least stay the same. Decreasing efforts may equal muscle weakness. </a:t>
            </a: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p>
            <a:fld id="{943336AD-16F5-4901-92DF-FBCD98D7F87E}" type="slidenum">
              <a:rPr lang="en-US" smtClean="0"/>
              <a:pPr/>
              <a:t>89</a:t>
            </a:fld>
            <a:endParaRPr lang="en-US" smtClean="0"/>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The MIP reported by the ventilator is the most negative attempt during the maneuver. Here the MIP numerical value is good, but the patient can only sustain that negative value for one breath. This patient does not appear to have any   endurance. </a:t>
            </a:r>
            <a:r>
              <a:rPr lang="en-US" smtClean="0">
                <a:cs typeface="Times New Roman" pitchFamily="18" charset="0"/>
              </a:rPr>
              <a:t>When the maneuver is completed, a dialog window appears with the results of the maneuver and a prompt to Accept or Reject the maneuver. If you accept the maneuver, the value will be displayed along with the date and time on the Patient Status screen and in the patients trended data.</a:t>
            </a:r>
            <a:r>
              <a:rPr lang="en-US" smtClean="0"/>
              <a:t> Now lets move on to P0.1.</a:t>
            </a: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p>
            <a:fld id="{C761E8AE-A208-47FF-A322-D713FF3558C4}" type="slidenum">
              <a:rPr lang="en-US" smtClean="0"/>
              <a:pPr/>
              <a:t>90</a:t>
            </a:fld>
            <a:endParaRPr lang="en-US" smtClean="0"/>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xfrm>
            <a:off x="914400" y="4343400"/>
            <a:ext cx="5029200" cy="4114800"/>
          </a:xfrm>
          <a:noFill/>
          <a:ln/>
        </p:spPr>
        <p:txBody>
          <a:bodyPr/>
          <a:lstStyle/>
          <a:p>
            <a:pPr eaLnBrk="1" hangingPunct="1"/>
            <a:r>
              <a:rPr lang="en-US" smtClean="0">
                <a:solidFill>
                  <a:schemeClr val="tx2"/>
                </a:solidFill>
              </a:rPr>
              <a:t>Occlusion pressure at 0.1 seconds is an index of respiratory drive, it is also known as P</a:t>
            </a:r>
            <a:r>
              <a:rPr lang="en-US" baseline="-10000" smtClean="0">
                <a:solidFill>
                  <a:schemeClr val="tx2"/>
                </a:solidFill>
              </a:rPr>
              <a:t>100</a:t>
            </a:r>
            <a:r>
              <a:rPr lang="en-US" smtClean="0">
                <a:solidFill>
                  <a:schemeClr val="tx2"/>
                </a:solidFill>
              </a:rPr>
              <a:t>. It is said to correlate with the respiratory center’s neural output. P</a:t>
            </a:r>
            <a:r>
              <a:rPr lang="en-US" baseline="-25000" smtClean="0">
                <a:solidFill>
                  <a:schemeClr val="tx2"/>
                </a:solidFill>
              </a:rPr>
              <a:t>100 </a:t>
            </a:r>
            <a:r>
              <a:rPr lang="en-US" smtClean="0">
                <a:solidFill>
                  <a:schemeClr val="tx2"/>
                </a:solidFill>
              </a:rPr>
              <a:t>is c</a:t>
            </a:r>
            <a:r>
              <a:rPr lang="en-US" smtClean="0"/>
              <a:t>linically opposite to MIP. With MIP the lower the negative value the stronger the patient. With P</a:t>
            </a:r>
            <a:r>
              <a:rPr lang="en-US" baseline="-25000" smtClean="0"/>
              <a:t>100 </a:t>
            </a:r>
            <a:r>
              <a:rPr lang="en-US" smtClean="0"/>
              <a:t>as the value becomes more negative it  indicates a worsening condition or fatigue. The maneuver is accomplished by delaying the opening of the inspiratory valve  by 100 ms on a patient triggered breath. Although this is not a coached maneuver, and the patient is unaware of the occlusion,  it does require a patient triggered breaths.</a:t>
            </a: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a:p>
            <a:pPr eaLnBrk="1" hangingPunct="1"/>
            <a:endParaRPr lang="en-US" b="1" smtClean="0">
              <a:cs typeface="Times New Roman" pitchFamily="18" charset="0"/>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0D528F73-89DE-4B10-983C-D9E856C0E7B6}" type="slidenum">
              <a:rPr lang="en-US" smtClean="0"/>
              <a:pPr/>
              <a:t>91</a:t>
            </a:fld>
            <a:endParaRPr lang="en-US" smtClean="0"/>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The occlusion pressure at 0.1 seconds is a predictor of weaning. Patients with healthy lungs and regular breathing, will have values that are no lower than - 2 cm H</a:t>
            </a:r>
            <a:r>
              <a:rPr lang="en-US" baseline="-25000" smtClean="0"/>
              <a:t>2</a:t>
            </a:r>
            <a:r>
              <a:rPr lang="en-US" smtClean="0"/>
              <a:t>O to - 4 cm H</a:t>
            </a:r>
            <a:r>
              <a:rPr lang="en-US" baseline="-25000" smtClean="0"/>
              <a:t>2</a:t>
            </a:r>
            <a:r>
              <a:rPr lang="en-US" smtClean="0"/>
              <a:t>O.  Values more negative than - 6 cm H</a:t>
            </a:r>
            <a:r>
              <a:rPr lang="en-US" baseline="-25000" smtClean="0"/>
              <a:t>2</a:t>
            </a:r>
            <a:r>
              <a:rPr lang="en-US" smtClean="0"/>
              <a:t>O predict pending respiratory muscle fatigue. The greater the patient distress, the more negative the value. </a:t>
            </a:r>
          </a:p>
          <a:p>
            <a:pPr eaLnBrk="1" hangingPunct="1"/>
            <a:endParaRPr 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p:spPr>
        <p:txBody>
          <a:bodyPr/>
          <a:lstStyle/>
          <a:p>
            <a:fld id="{2BED3CF3-C316-4B3F-A400-CA1734274045}" type="slidenum">
              <a:rPr lang="en-US" smtClean="0"/>
              <a:pPr/>
              <a:t>92</a:t>
            </a:fld>
            <a:endParaRPr lang="en-US" smtClean="0"/>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xfrm>
            <a:off x="914400" y="4343400"/>
            <a:ext cx="5029200" cy="4114800"/>
          </a:xfrm>
          <a:noFill/>
          <a:ln/>
        </p:spPr>
        <p:txBody>
          <a:bodyPr/>
          <a:lstStyle/>
          <a:p>
            <a:pPr eaLnBrk="1" hangingPunct="1"/>
            <a:r>
              <a:rPr lang="en-US" smtClean="0">
                <a:cs typeface="Times New Roman" pitchFamily="18" charset="0"/>
              </a:rPr>
              <a:t>Press Start P0.1 to begin the maneuver. Each The maneuver automatically ends after one minute or after the 4 selected breaths have occurred. Observe the text that tells the clinician how many breaths have been completed.</a:t>
            </a:r>
            <a:endParaRPr lang="en-US" smtClean="0"/>
          </a:p>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CA34B7FC-710A-4010-83A0-9E17F980302B}" type="slidenum">
              <a:rPr lang="en-US" smtClean="0"/>
              <a:pPr/>
              <a:t>12</a:t>
            </a:fld>
            <a:endParaRPr lang="en-US" smtClean="0"/>
          </a:p>
        </p:txBody>
      </p:sp>
      <p:sp>
        <p:nvSpPr>
          <p:cNvPr id="140291" name="Rectangle 2"/>
          <p:cNvSpPr>
            <a:spLocks noChangeArrowheads="1"/>
          </p:cNvSpPr>
          <p:nvPr/>
        </p:nvSpPr>
        <p:spPr bwMode="auto">
          <a:xfrm>
            <a:off x="3886200" y="0"/>
            <a:ext cx="2971800" cy="457200"/>
          </a:xfrm>
          <a:prstGeom prst="rect">
            <a:avLst/>
          </a:prstGeom>
          <a:noFill/>
          <a:ln w="9525">
            <a:noFill/>
            <a:miter lim="800000"/>
            <a:headEnd/>
            <a:tailEnd/>
          </a:ln>
        </p:spPr>
        <p:txBody>
          <a:bodyPr wrap="none" anchor="ctr"/>
          <a:lstStyle/>
          <a:p>
            <a:endParaRPr lang="en-US"/>
          </a:p>
        </p:txBody>
      </p:sp>
      <p:sp>
        <p:nvSpPr>
          <p:cNvPr id="140292" name="Rectangle 3"/>
          <p:cNvSpPr>
            <a:spLocks noChangeArrowheads="1"/>
          </p:cNvSpPr>
          <p:nvPr/>
        </p:nvSpPr>
        <p:spPr bwMode="auto">
          <a:xfrm>
            <a:off x="3886200" y="8685213"/>
            <a:ext cx="2971800" cy="457200"/>
          </a:xfrm>
          <a:prstGeom prst="rect">
            <a:avLst/>
          </a:prstGeom>
          <a:noFill/>
          <a:ln w="9525">
            <a:noFill/>
            <a:miter lim="800000"/>
            <a:headEnd/>
            <a:tailEnd/>
          </a:ln>
        </p:spPr>
        <p:txBody>
          <a:bodyPr lIns="19050" tIns="0" rIns="19050" bIns="0" anchor="b"/>
          <a:lstStyle/>
          <a:p>
            <a:pPr algn="r" eaLnBrk="0" hangingPunct="0"/>
            <a:r>
              <a:rPr lang="en-US" sz="1000" i="1">
                <a:solidFill>
                  <a:schemeClr val="tx1"/>
                </a:solidFill>
                <a:latin typeface="Times New Roman" pitchFamily="18" charset="0"/>
              </a:rPr>
              <a:t>16</a:t>
            </a:r>
          </a:p>
        </p:txBody>
      </p:sp>
      <p:sp>
        <p:nvSpPr>
          <p:cNvPr id="140293" name="Rectangle 4"/>
          <p:cNvSpPr>
            <a:spLocks noChangeArrowheads="1"/>
          </p:cNvSpPr>
          <p:nvPr/>
        </p:nvSpPr>
        <p:spPr bwMode="auto">
          <a:xfrm>
            <a:off x="0" y="8685213"/>
            <a:ext cx="2971800" cy="457200"/>
          </a:xfrm>
          <a:prstGeom prst="rect">
            <a:avLst/>
          </a:prstGeom>
          <a:noFill/>
          <a:ln w="9525">
            <a:noFill/>
            <a:miter lim="800000"/>
            <a:headEnd/>
            <a:tailEnd/>
          </a:ln>
        </p:spPr>
        <p:txBody>
          <a:bodyPr wrap="none" anchor="ctr"/>
          <a:lstStyle/>
          <a:p>
            <a:endParaRPr lang="en-US"/>
          </a:p>
        </p:txBody>
      </p:sp>
      <p:sp>
        <p:nvSpPr>
          <p:cNvPr id="140294"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n-US"/>
          </a:p>
        </p:txBody>
      </p:sp>
      <p:sp>
        <p:nvSpPr>
          <p:cNvPr id="140295" name="Rectangle 6"/>
          <p:cNvSpPr>
            <a:spLocks noGrp="1" noRot="1" noChangeAspect="1" noChangeArrowheads="1" noTextEdit="1"/>
          </p:cNvSpPr>
          <p:nvPr>
            <p:ph type="sldImg"/>
          </p:nvPr>
        </p:nvSpPr>
        <p:spPr>
          <a:xfrm>
            <a:off x="1154113" y="693738"/>
            <a:ext cx="4551362" cy="3413125"/>
          </a:xfrm>
          <a:ln w="12700" cap="flat">
            <a:solidFill>
              <a:schemeClr val="tx1"/>
            </a:solidFill>
          </a:ln>
        </p:spPr>
      </p:sp>
      <p:sp>
        <p:nvSpPr>
          <p:cNvPr id="140296" name="Rectangle 7"/>
          <p:cNvSpPr>
            <a:spLocks noGrp="1" noChangeArrowheads="1"/>
          </p:cNvSpPr>
          <p:nvPr>
            <p:ph type="body" idx="1"/>
          </p:nvPr>
        </p:nvSpPr>
        <p:spPr>
          <a:xfrm>
            <a:off x="914400" y="4343400"/>
            <a:ext cx="5029200" cy="4113213"/>
          </a:xfrm>
          <a:noFill/>
          <a:ln/>
        </p:spPr>
        <p:txBody>
          <a:bodyPr lIns="92075" tIns="46038" rIns="92075" bIns="46038"/>
          <a:lstStyle/>
          <a:p>
            <a:pPr eaLnBrk="1" hangingPunct="1"/>
            <a:r>
              <a:rPr lang="en-US" smtClean="0"/>
              <a:t>Some of these settings, such as FiO</a:t>
            </a:r>
            <a:r>
              <a:rPr lang="en-US" baseline="-25000" smtClean="0"/>
              <a:t>2</a:t>
            </a:r>
            <a:r>
              <a:rPr lang="en-US" smtClean="0"/>
              <a:t>, respiratory rate, tidal volume, inspiratory time or I:E ratio, and mode of ventilation, are specified primarily by the physician.  Sensitivity, or how easily the patient can trigger the ventilator into the inspiratory phase, and peak flow are usually not physician ordered.</a:t>
            </a:r>
          </a:p>
          <a:p>
            <a:pPr eaLnBrk="1" hangingPunct="1"/>
            <a:r>
              <a:rPr lang="en-US" smtClean="0"/>
              <a:t>The goal with the FiO</a:t>
            </a:r>
            <a:r>
              <a:rPr lang="en-US" baseline="-25000" smtClean="0"/>
              <a:t>2  </a:t>
            </a:r>
            <a:r>
              <a:rPr lang="en-US" smtClean="0"/>
              <a:t>is to keep it below 50% if possible. Tidal volume is usually at 6-12 ml/kg, depending on the ventilation management strategy.</a:t>
            </a:r>
          </a:p>
          <a:p>
            <a:pPr eaLnBrk="1" hangingPunct="1"/>
            <a:r>
              <a:rPr lang="en-US" smtClean="0"/>
              <a:t>In volume-based ventilation, delivery of the set tidal volume is what terminates inspiration. Peak flow determines how fast the tidal volume is delivered.  In pressure-based ventilation, reaching the set inspiratory pressure and inspiratory time is what normally terminates inspiration.</a:t>
            </a:r>
          </a:p>
          <a:p>
            <a:pPr eaLnBrk="1" hangingPunct="1"/>
            <a:r>
              <a:rPr lang="en-US" smtClean="0"/>
              <a:t>Let’s look more closely at the modes of ventilation.</a:t>
            </a:r>
          </a:p>
          <a:p>
            <a:pPr eaLnBrk="1" hangingPunct="1"/>
            <a:r>
              <a:rPr lang="en-US" smtClean="0"/>
              <a:t> </a:t>
            </a: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p:spPr>
        <p:txBody>
          <a:bodyPr/>
          <a:lstStyle/>
          <a:p>
            <a:fld id="{9F8AFEC2-4311-4E52-9D17-CAE4654CA558}" type="slidenum">
              <a:rPr lang="en-US" smtClean="0"/>
              <a:pPr/>
              <a:t>93</a:t>
            </a:fld>
            <a:endParaRPr lang="en-US" smtClean="0"/>
          </a:p>
        </p:txBody>
      </p:sp>
      <p:sp>
        <p:nvSpPr>
          <p:cNvPr id="222211" name="Rectangle 2"/>
          <p:cNvSpPr>
            <a:spLocks noGrp="1" noRot="1" noChangeAspect="1" noChangeArrowheads="1" noTextEdit="1"/>
          </p:cNvSpPr>
          <p:nvPr>
            <p:ph type="sldImg"/>
          </p:nvPr>
        </p:nvSpPr>
        <p:spPr>
          <a:ln/>
        </p:spPr>
      </p:sp>
      <p:sp>
        <p:nvSpPr>
          <p:cNvPr id="222212"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The static Compliance and Resistance maneuver can only be performed in volume control ventilation.  In order to measure Resistance, a square flow pattern is required. If the ventilator is set on the descending ramp flow pattern the ventilator</a:t>
            </a:r>
            <a:r>
              <a:rPr lang="en-US" smtClean="0">
                <a:sym typeface="Symbol" pitchFamily="18" charset="2"/>
              </a:rPr>
              <a:t> ventilator will: </a:t>
            </a:r>
            <a:r>
              <a:rPr lang="en-US" smtClean="0"/>
              <a:t>Automatically change to a square flow pattern for the maneuver, and at the end of the maneuver, the ventilator will change the flow pattern  back to descending ramp. A constant flow pattern is not required for compliance measurements but is required for measuring resistance.</a:t>
            </a: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p:spPr>
        <p:txBody>
          <a:bodyPr/>
          <a:lstStyle/>
          <a:p>
            <a:fld id="{AE56C402-405F-4FE3-BAC4-942E01FF6322}" type="slidenum">
              <a:rPr lang="en-US" smtClean="0"/>
              <a:pPr/>
              <a:t>94</a:t>
            </a:fld>
            <a:endParaRPr lang="en-US" smtClean="0"/>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xfrm>
            <a:off x="914400" y="4343400"/>
            <a:ext cx="5029200" cy="4114800"/>
          </a:xfrm>
          <a:noFill/>
          <a:ln/>
        </p:spPr>
        <p:txBody>
          <a:bodyPr/>
          <a:lstStyle/>
          <a:p>
            <a:pPr eaLnBrk="1" hangingPunct="1">
              <a:lnSpc>
                <a:spcPct val="90000"/>
              </a:lnSpc>
            </a:pPr>
            <a:r>
              <a:rPr lang="en-US" smtClean="0"/>
              <a:t>The peak pressure reflects components of both resistance and compliance (press down arrow). At end inspiration flow stops and a pause is instituted,  which allows the lung and alveolar pressure to equilibrate and establishes the plateau pressure (press down arrow). The pressure between peak and plateau pressure equals resistance. The difference between the Plateau and pressure represents compliance. Observe the graphic to determine is pressure stabilization occurred. If you do not have a stable plateau, compliance and resistance value is not accurate. After the maneuver Static C, Static R and PPlat are displayed. If you accept the maneuver, these parameters are transferred to the Patient Status Screen with a date and time stamp.</a:t>
            </a: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p>
            <a:fld id="{EDB6FEFF-E94F-4A24-A04E-96834D17ED28}" type="slidenum">
              <a:rPr lang="en-US" smtClean="0"/>
              <a:pPr/>
              <a:t>95</a:t>
            </a:fld>
            <a:endParaRPr lang="en-US" smtClean="0"/>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xfrm>
            <a:off x="914400" y="4343400"/>
            <a:ext cx="5029200" cy="4114800"/>
          </a:xfrm>
          <a:noFill/>
          <a:ln/>
        </p:spPr>
        <p:txBody>
          <a:bodyPr/>
          <a:lstStyle/>
          <a:p>
            <a:pPr eaLnBrk="1" hangingPunct="1"/>
            <a:r>
              <a:rPr lang="en-US" smtClean="0"/>
              <a:t>Lets take a second here to apply what we just learned. The illustration on the top represents low compliance and low resistance to flow. In this example most of the pressure is used to expand the lungs and very little is needed to overcome the resistance to flow. In this care the drop in pressure from PIP to Plateau pressure is small, and the drop from plateau pressure to base line very large. On the illustration on the bottom, the lungs are very compliant, but resistance to flow is high. Here you would see a large drop in pressure between PIP and Plateau pressure and a small drop in pressure between Plateau pressure and base line pressure.  Now lets take a look at a  pressure time curve reflecting these concepts.</a:t>
            </a: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p>
            <a:fld id="{968FE5EA-DA6F-40F4-8226-B1E956D55BD4}" type="slidenum">
              <a:rPr lang="en-US" smtClean="0"/>
              <a:pPr/>
              <a:t>96</a:t>
            </a:fld>
            <a:endParaRPr lang="en-US" smtClean="0"/>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This is a representation of a pressure time curve from a Static Compliance maneuver from a patient with low compliance and low resistance. As you can see the pressure drop from PIP to P</a:t>
            </a:r>
            <a:r>
              <a:rPr lang="en-US" baseline="-25000" smtClean="0"/>
              <a:t>PLAT</a:t>
            </a:r>
            <a:r>
              <a:rPr lang="en-US" smtClean="0"/>
              <a:t> is small, and the drop from P</a:t>
            </a:r>
            <a:r>
              <a:rPr lang="en-US" baseline="-25000" smtClean="0"/>
              <a:t>PLAT</a:t>
            </a:r>
            <a:r>
              <a:rPr lang="en-US" smtClean="0"/>
              <a:t> to PEEP or baseline is large.</a:t>
            </a:r>
            <a:endParaRPr lang="en-US" baseline="-25000"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p:spPr>
        <p:txBody>
          <a:bodyPr/>
          <a:lstStyle/>
          <a:p>
            <a:fld id="{A0A8A46A-6E26-4170-BAFC-C3CE99E872DD}" type="slidenum">
              <a:rPr lang="en-US" smtClean="0"/>
              <a:pPr/>
              <a:t>97</a:t>
            </a:fld>
            <a:endParaRPr lang="en-US" smtClean="0"/>
          </a:p>
        </p:txBody>
      </p:sp>
      <p:sp>
        <p:nvSpPr>
          <p:cNvPr id="226307" name="Rectangle 2"/>
          <p:cNvSpPr>
            <a:spLocks noGrp="1" noRot="1" noChangeAspect="1" noChangeArrowheads="1" noTextEdit="1"/>
          </p:cNvSpPr>
          <p:nvPr>
            <p:ph type="sldImg"/>
          </p:nvPr>
        </p:nvSpPr>
        <p:spPr>
          <a:ln/>
        </p:spPr>
      </p:sp>
      <p:sp>
        <p:nvSpPr>
          <p:cNvPr id="226308" name="Rectangle 3"/>
          <p:cNvSpPr>
            <a:spLocks noGrp="1" noChangeArrowheads="1"/>
          </p:cNvSpPr>
          <p:nvPr>
            <p:ph type="body" idx="1"/>
          </p:nvPr>
        </p:nvSpPr>
        <p:spPr>
          <a:xfrm>
            <a:off x="914400" y="4343400"/>
            <a:ext cx="5029200" cy="4114800"/>
          </a:xfrm>
          <a:noFill/>
          <a:ln/>
        </p:spPr>
        <p:txBody>
          <a:bodyPr/>
          <a:lstStyle/>
          <a:p>
            <a:pPr eaLnBrk="1" hangingPunct="1"/>
            <a:r>
              <a:rPr lang="en-US" smtClean="0"/>
              <a:t>On the other hand,  here we have a patient with normal to high Compliance and high resistance. Here we see the pressure drop from PIP to P</a:t>
            </a:r>
            <a:r>
              <a:rPr lang="en-US" baseline="-25000" smtClean="0"/>
              <a:t>PLAT</a:t>
            </a:r>
            <a:r>
              <a:rPr lang="en-US" smtClean="0"/>
              <a:t> is large and the drop from P</a:t>
            </a:r>
            <a:r>
              <a:rPr lang="en-US" baseline="-25000" smtClean="0"/>
              <a:t>PLAT </a:t>
            </a:r>
            <a:r>
              <a:rPr lang="en-US" smtClean="0"/>
              <a:t>to PEEP or baseline is small.</a:t>
            </a:r>
            <a:endParaRPr lang="en-US" baseline="-25000"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AFF5CD31-7424-4A75-9F57-52C288E140E3}" type="slidenum">
              <a:rPr lang="en-US" smtClean="0"/>
              <a:pPr/>
              <a:t>98</a:t>
            </a:fld>
            <a:endParaRPr lang="en-US" smtClean="0"/>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xfrm>
            <a:off x="914400" y="4343400"/>
            <a:ext cx="5029200" cy="4114800"/>
          </a:xfrm>
          <a:noFill/>
          <a:ln/>
        </p:spPr>
        <p:txBody>
          <a:bodyPr/>
          <a:lstStyle/>
          <a:p>
            <a:pPr eaLnBrk="1" hangingPunct="1"/>
            <a:r>
              <a:rPr lang="en-US" smtClean="0">
                <a:solidFill>
                  <a:schemeClr val="tx2"/>
                </a:solidFill>
              </a:rPr>
              <a:t>Calculated data the ventilator</a:t>
            </a:r>
            <a:r>
              <a:rPr lang="en-US" smtClean="0">
                <a:solidFill>
                  <a:schemeClr val="tx2"/>
                </a:solidFill>
                <a:cs typeface="Times New Roman" pitchFamily="18" charset="0"/>
              </a:rPr>
              <a:t>™</a:t>
            </a:r>
            <a:r>
              <a:rPr lang="en-US" smtClean="0">
                <a:solidFill>
                  <a:schemeClr val="tx2"/>
                </a:solidFill>
              </a:rPr>
              <a:t> ventilator provides includes: F over VT also referred to as the Rapid Shallow Breathing Index. T</a:t>
            </a:r>
            <a:r>
              <a:rPr lang="en-US" sz="1400" baseline="-25000" smtClean="0">
                <a:solidFill>
                  <a:schemeClr val="tx2"/>
                </a:solidFill>
              </a:rPr>
              <a:t>i</a:t>
            </a:r>
            <a:r>
              <a:rPr lang="en-US" sz="1400" smtClean="0">
                <a:solidFill>
                  <a:schemeClr val="tx2"/>
                </a:solidFill>
              </a:rPr>
              <a:t>/ T</a:t>
            </a:r>
            <a:r>
              <a:rPr lang="en-US" sz="1400" baseline="-25000" smtClean="0">
                <a:solidFill>
                  <a:schemeClr val="tx2"/>
                </a:solidFill>
              </a:rPr>
              <a:t>TOT</a:t>
            </a:r>
            <a:r>
              <a:rPr lang="en-US" sz="1400" smtClean="0">
                <a:solidFill>
                  <a:schemeClr val="tx2"/>
                </a:solidFill>
              </a:rPr>
              <a:t> or Factional Inspiratory Time, </a:t>
            </a:r>
            <a:r>
              <a:rPr lang="en-US" smtClean="0">
                <a:solidFill>
                  <a:schemeClr val="tx2"/>
                </a:solidFill>
              </a:rPr>
              <a:t>Peak Lung Flow and the measurement of </a:t>
            </a:r>
            <a:r>
              <a:rPr lang="en-US" smtClean="0"/>
              <a:t>Dynamic estimates of Compliance and Resistance. We’ll discuss each one of these individually. Lets start with the Rapid Shallow Breathing Index.</a:t>
            </a:r>
          </a:p>
          <a:p>
            <a:pPr eaLnBrk="1" hangingPunct="1"/>
            <a:endParaRPr lang="en-US" baseline="-25000" smtClean="0"/>
          </a:p>
          <a:p>
            <a:pPr eaLnBrk="1" hangingPunct="1"/>
            <a:endParaRPr lang="en-US" smtClean="0"/>
          </a:p>
          <a:p>
            <a:pPr eaLnBrk="1" hangingPunct="1"/>
            <a:endParaRPr 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E175C34-8EE3-44AD-AB7E-17459E3AAB72}" type="slidenum">
              <a:rPr lang="en-US" smtClean="0"/>
              <a:pPr/>
              <a:t>99</a:t>
            </a:fld>
            <a:endParaRPr lang="en-US" smtClean="0"/>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xfrm>
            <a:off x="914400" y="4343400"/>
            <a:ext cx="5029200" cy="4114800"/>
          </a:xfrm>
          <a:noFill/>
          <a:ln/>
        </p:spPr>
        <p:txBody>
          <a:bodyPr/>
          <a:lstStyle/>
          <a:p>
            <a:pPr eaLnBrk="1" hangingPunct="1">
              <a:lnSpc>
                <a:spcPct val="90000"/>
              </a:lnSpc>
            </a:pPr>
            <a:r>
              <a:rPr lang="en-US" smtClean="0"/>
              <a:t>The Rapid Shallow Breathing Index is a weaning parameter developed by Dr. Martin Tobin. It is a calculation of total frequency in one minute divided by the accumulated tidal volume, or in other words minute volume,  for spontaneous breaths. According to Dr. Tobin’s protocol F/VT can only be calculated in CPAP with 0 cm H</a:t>
            </a:r>
            <a:r>
              <a:rPr lang="en-US" baseline="-25000" smtClean="0"/>
              <a:t>2</a:t>
            </a:r>
            <a:r>
              <a:rPr lang="en-US" smtClean="0"/>
              <a:t>O pressure support. Patients often breath fast and shallow to spare the diaphragm when faced with fatiguing Work of Breathing. Numerous studies have shown that patients with ratios of frequency to tidal volume in excess of 105 may fail extubation workloads. </a:t>
            </a:r>
          </a:p>
          <a:p>
            <a:pPr eaLnBrk="1" hangingPunct="1"/>
            <a:endParaRPr lang="en-U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p:spPr>
        <p:txBody>
          <a:bodyPr/>
          <a:lstStyle/>
          <a:p>
            <a:fld id="{C41E269F-A618-484C-B42E-10285314CF3C}" type="slidenum">
              <a:rPr lang="en-US" smtClean="0"/>
              <a:pPr/>
              <a:t>100</a:t>
            </a:fld>
            <a:endParaRPr lang="en-US" smtClean="0"/>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xfrm>
            <a:off x="914400" y="4343400"/>
            <a:ext cx="5029200" cy="4114800"/>
          </a:xfrm>
          <a:noFill/>
          <a:ln/>
        </p:spPr>
        <p:txBody>
          <a:bodyPr/>
          <a:lstStyle/>
          <a:p>
            <a:pPr eaLnBrk="1" hangingPunct="1">
              <a:lnSpc>
                <a:spcPct val="90000"/>
              </a:lnSpc>
            </a:pPr>
            <a:r>
              <a:rPr lang="en-US" smtClean="0"/>
              <a:t>Ti/T</a:t>
            </a:r>
            <a:r>
              <a:rPr lang="en-US" baseline="-25000" smtClean="0"/>
              <a:t>TOT </a:t>
            </a:r>
            <a:r>
              <a:rPr lang="en-US" smtClean="0"/>
              <a:t>is a calculation of how much of the spontaneous breathing cycle is spent in inspiration, also known as the Duty Cycle. As the diaphragm begins to fatigue the fraction of the breathing cycle spent in inspiration tends to increase. Normal Values are 0.3 to 0.4, and values of 0.5 or greater suggest impending fatigue. Wh</a:t>
            </a:r>
            <a:r>
              <a:rPr lang="en-US" smtClean="0">
                <a:solidFill>
                  <a:schemeClr val="tx2"/>
                </a:solidFill>
              </a:rPr>
              <a:t>en the respiratory system cannot maintain patient demands, </a:t>
            </a:r>
            <a:r>
              <a:rPr lang="en-US" sz="1400" smtClean="0">
                <a:solidFill>
                  <a:schemeClr val="tx2"/>
                </a:solidFill>
              </a:rPr>
              <a:t>T</a:t>
            </a:r>
            <a:r>
              <a:rPr lang="en-US" sz="1400" baseline="-25000" smtClean="0">
                <a:solidFill>
                  <a:schemeClr val="tx2"/>
                </a:solidFill>
              </a:rPr>
              <a:t>i</a:t>
            </a:r>
            <a:r>
              <a:rPr lang="en-US" sz="1400" smtClean="0">
                <a:solidFill>
                  <a:schemeClr val="tx2"/>
                </a:solidFill>
              </a:rPr>
              <a:t>/ T</a:t>
            </a:r>
            <a:r>
              <a:rPr lang="en-US" sz="1400" baseline="-25000" smtClean="0">
                <a:solidFill>
                  <a:schemeClr val="tx2"/>
                </a:solidFill>
              </a:rPr>
              <a:t>TOT</a:t>
            </a:r>
            <a:r>
              <a:rPr lang="en-US" smtClean="0">
                <a:solidFill>
                  <a:schemeClr val="tx2"/>
                </a:solidFill>
              </a:rPr>
              <a:t> will eventually  increase.</a:t>
            </a:r>
          </a:p>
          <a:p>
            <a:pPr eaLnBrk="1" hangingPunct="1">
              <a:lnSpc>
                <a:spcPct val="90000"/>
              </a:lnSpc>
            </a:pPr>
            <a:endParaRPr lang="en-US" smtClean="0">
              <a:solidFill>
                <a:schemeClr val="tx2"/>
              </a:solidFill>
            </a:endParaRPr>
          </a:p>
          <a:p>
            <a:pPr eaLnBrk="1" hangingPunct="1">
              <a:lnSpc>
                <a:spcPct val="90000"/>
              </a:lnSpc>
            </a:pPr>
            <a:r>
              <a:rPr lang="en-US" smtClean="0">
                <a:solidFill>
                  <a:schemeClr val="tx2"/>
                </a:solidFill>
              </a:rPr>
              <a:t>This variable may prove useful during weaning trails or titration of PSV.</a:t>
            </a: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p:spPr>
        <p:txBody>
          <a:bodyPr/>
          <a:lstStyle/>
          <a:p>
            <a:fld id="{F4B1A93E-94C7-4422-865B-72EFD9E9ECED}" type="slidenum">
              <a:rPr lang="en-US" smtClean="0"/>
              <a:pPr/>
              <a:t>101</a:t>
            </a:fld>
            <a:endParaRPr lang="en-US" smtClean="0"/>
          </a:p>
        </p:txBody>
      </p:sp>
      <p:sp>
        <p:nvSpPr>
          <p:cNvPr id="230403" name="Rectangle 2"/>
          <p:cNvSpPr>
            <a:spLocks noGrp="1" noRot="1" noChangeAspect="1" noChangeArrowheads="1" noTextEdit="1"/>
          </p:cNvSpPr>
          <p:nvPr>
            <p:ph type="sldImg"/>
          </p:nvPr>
        </p:nvSpPr>
        <p:spPr>
          <a:ln/>
        </p:spPr>
      </p:sp>
      <p:sp>
        <p:nvSpPr>
          <p:cNvPr id="230404" name="Rectangle 3"/>
          <p:cNvSpPr>
            <a:spLocks noGrp="1" noChangeArrowheads="1"/>
          </p:cNvSpPr>
          <p:nvPr>
            <p:ph type="body" idx="1"/>
          </p:nvPr>
        </p:nvSpPr>
        <p:spPr>
          <a:xfrm>
            <a:off x="914400" y="4343400"/>
            <a:ext cx="5029200" cy="4114800"/>
          </a:xfrm>
          <a:noFill/>
          <a:ln/>
        </p:spPr>
        <p:txBody>
          <a:bodyPr/>
          <a:lstStyle/>
          <a:p>
            <a:pPr eaLnBrk="1" hangingPunct="1"/>
            <a:r>
              <a:rPr lang="en-US" smtClean="0"/>
              <a:t>If you remember from our discussion of Static Compliance and Resistance, the patient needs to cooperate with the clinician to achieve a stable plateau. If the patient triggers a breath, the maneuver is aborted. Dynamic mechanics provides a good estimate of static compliance and resistance without the need for a maneuver or interrupting ventilation. C and R are estimated by looking at the relationship of flow, volume, and pressure to compliance and resistance throughout a mandatory breath. Dynamic mechanics may be useful when patient cooperation is not attainable. </a:t>
            </a:r>
            <a:endParaRPr lang="en-US" b="1" smtClean="0"/>
          </a:p>
          <a:p>
            <a:pPr eaLnBrk="1" hangingPunct="1"/>
            <a:endParaRPr lang="en-U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p:spPr>
        <p:txBody>
          <a:bodyPr/>
          <a:lstStyle/>
          <a:p>
            <a:fld id="{5DEFEDC1-148C-4834-BD83-92FFC0626E88}" type="slidenum">
              <a:rPr lang="en-US" smtClean="0"/>
              <a:pPr/>
              <a:t>102</a:t>
            </a:fld>
            <a:endParaRPr lang="en-US" smtClean="0"/>
          </a:p>
        </p:txBody>
      </p:sp>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xfrm>
            <a:off x="914400" y="4343400"/>
            <a:ext cx="5029200" cy="4114800"/>
          </a:xfrm>
          <a:noFill/>
          <a:ln/>
        </p:spPr>
        <p:txBody>
          <a:bodyPr/>
          <a:lstStyle/>
          <a:p>
            <a:pPr eaLnBrk="1" hangingPunct="1"/>
            <a:r>
              <a:rPr lang="en-US" smtClean="0"/>
              <a:t>Dynamic measurements can be made during A/C with either VCV or PCV, and does not require an inspiratory pause. The Dynamic C and R measures every breath. Because the dynamic measurement does not involve a pause, it may not be quite the same as static measurements. However, keep in mind that if you cannot get the patient to cooperate for a static maneuver, the trending of Dynamic C and R can be very useful.   </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liennummernplatzhalter 3"/>
          <p:cNvSpPr>
            <a:spLocks noGrp="1"/>
          </p:cNvSpPr>
          <p:nvPr>
            <p:ph type="sldNum" sz="quarter" idx="10"/>
          </p:nvPr>
        </p:nvSpPr>
        <p:spPr>
          <a:ln/>
        </p:spPr>
        <p:txBody>
          <a:bodyPr/>
          <a:lstStyle>
            <a:lvl1pPr>
              <a:defRPr/>
            </a:lvl1pPr>
          </a:lstStyle>
          <a:p>
            <a:pPr>
              <a:defRPr/>
            </a:pPr>
            <a:fld id="{DD57AAB1-1B67-431E-8276-9A078F1188A7}" type="slidenum">
              <a:rPr lang="de-DE"/>
              <a:pPr>
                <a:defRPr/>
              </a:pPr>
              <a:t>‹#›</a:t>
            </a:fld>
            <a:endParaRPr lang="de-DE"/>
          </a:p>
        </p:txBody>
      </p:sp>
    </p:spTree>
  </p:cSld>
  <p:clrMapOvr>
    <a:masterClrMapping/>
  </p:clrMapOvr>
  <p:transition>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liennummernplatzhalter 3"/>
          <p:cNvSpPr>
            <a:spLocks noGrp="1"/>
          </p:cNvSpPr>
          <p:nvPr>
            <p:ph type="sldNum" sz="quarter" idx="10"/>
          </p:nvPr>
        </p:nvSpPr>
        <p:spPr>
          <a:ln/>
        </p:spPr>
        <p:txBody>
          <a:bodyPr/>
          <a:lstStyle>
            <a:lvl1pPr>
              <a:defRPr/>
            </a:lvl1pPr>
          </a:lstStyle>
          <a:p>
            <a:pPr>
              <a:defRPr/>
            </a:pPr>
            <a:fld id="{DB54852A-4B23-4629-A7A5-103D5D19B948}" type="slidenum">
              <a:rPr lang="de-DE"/>
              <a:pPr>
                <a:defRPr/>
              </a:pPr>
              <a:t>‹#›</a:t>
            </a:fld>
            <a:endParaRPr lang="de-DE"/>
          </a:p>
        </p:txBody>
      </p:sp>
    </p:spTree>
  </p:cSld>
  <p:clrMapOvr>
    <a:masterClrMapping/>
  </p:clrMapOvr>
  <p:transition>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liennummernplatzhalter 3"/>
          <p:cNvSpPr>
            <a:spLocks noGrp="1"/>
          </p:cNvSpPr>
          <p:nvPr>
            <p:ph type="sldNum" sz="quarter" idx="10"/>
          </p:nvPr>
        </p:nvSpPr>
        <p:spPr>
          <a:ln/>
        </p:spPr>
        <p:txBody>
          <a:bodyPr/>
          <a:lstStyle>
            <a:lvl1pPr>
              <a:defRPr/>
            </a:lvl1pPr>
          </a:lstStyle>
          <a:p>
            <a:pPr>
              <a:defRPr/>
            </a:pPr>
            <a:fld id="{B677B8F4-1D7E-44E5-B68D-35A6C5E1609D}" type="slidenum">
              <a:rPr lang="de-DE"/>
              <a:pPr>
                <a:defRPr/>
              </a:pPr>
              <a:t>‹#›</a:t>
            </a:fld>
            <a:endParaRPr lang="de-DE"/>
          </a:p>
        </p:txBody>
      </p:sp>
    </p:spTree>
  </p:cSld>
  <p:clrMapOvr>
    <a:masterClrMapping/>
  </p:clrMapOvr>
  <p:transition>
    <p:randomBa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pPr>
              <a:defRPr/>
            </a:pPr>
            <a:fld id="{A827D7D0-681B-4C9E-8CE3-5F7BDD2C7B51}"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fld id="{00550757-64D0-49EA-839B-9332D1117CA3}"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pPr>
              <a:defRPr/>
            </a:pPr>
            <a:fld id="{5C3E5B51-9EE0-4D8E-9AE6-4F9B1C1CF628}"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92113" y="1714500"/>
            <a:ext cx="4103687"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4500"/>
            <a:ext cx="4103688"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pPr>
              <a:defRPr/>
            </a:pPr>
            <a:fld id="{6F170133-BB2F-40B9-B733-9684B02C52F6}" type="slidenum">
              <a:rPr lang="en-US"/>
              <a:pPr>
                <a:defRPr/>
              </a:pPr>
              <a:t>‹#›</a:t>
            </a:fld>
            <a:endParaRPr lang="en-US"/>
          </a:p>
        </p:txBody>
      </p:sp>
      <p:sp>
        <p:nvSpPr>
          <p:cNvPr id="6" name="Date Placeholder 5"/>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pPr>
              <a:defRPr/>
            </a:pPr>
            <a:fld id="{1A750CB2-9884-4CE2-9CCB-5E73D2F7C6A0}" type="slidenum">
              <a:rPr lang="en-US"/>
              <a:pPr>
                <a:defRPr/>
              </a:pPr>
              <a:t>‹#›</a:t>
            </a:fld>
            <a:endParaRPr lang="en-US"/>
          </a:p>
        </p:txBody>
      </p:sp>
      <p:sp>
        <p:nvSpPr>
          <p:cNvPr id="8" name="Date Placeholder 7"/>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pPr>
              <a:defRPr/>
            </a:pPr>
            <a:fld id="{625E6587-335A-4095-969A-5DDB96F9F366}" type="slidenum">
              <a:rPr lang="en-US"/>
              <a:pPr>
                <a:defRPr/>
              </a:pPr>
              <a:t>‹#›</a:t>
            </a:fld>
            <a:endParaRPr lang="en-US"/>
          </a:p>
        </p:txBody>
      </p:sp>
      <p:sp>
        <p:nvSpPr>
          <p:cNvPr id="4" name="Date Placeholder 3"/>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ABE48C48-843E-421F-A9EB-5AE9B07E205E}" type="slidenum">
              <a:rPr lang="en-US"/>
              <a:pPr>
                <a:defRPr/>
              </a:pPr>
              <a:t>‹#›</a:t>
            </a:fld>
            <a:endParaRPr lang="en-US"/>
          </a:p>
        </p:txBody>
      </p:sp>
      <p:sp>
        <p:nvSpPr>
          <p:cNvPr id="3" name="Date Placeholder 2"/>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1976B957-BF41-444B-A5B7-8C1412E242C7}" type="slidenum">
              <a:rPr lang="en-US"/>
              <a:pPr>
                <a:defRPr/>
              </a:pPr>
              <a:t>‹#›</a:t>
            </a:fld>
            <a:endParaRPr lang="en-US"/>
          </a:p>
        </p:txBody>
      </p:sp>
      <p:sp>
        <p:nvSpPr>
          <p:cNvPr id="6" name="Date Placeholder 5"/>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liennummernplatzhalter 3"/>
          <p:cNvSpPr>
            <a:spLocks noGrp="1"/>
          </p:cNvSpPr>
          <p:nvPr>
            <p:ph type="sldNum" sz="quarter" idx="10"/>
          </p:nvPr>
        </p:nvSpPr>
        <p:spPr>
          <a:ln/>
        </p:spPr>
        <p:txBody>
          <a:bodyPr/>
          <a:lstStyle>
            <a:lvl1pPr>
              <a:defRPr/>
            </a:lvl1pPr>
          </a:lstStyle>
          <a:p>
            <a:pPr>
              <a:defRPr/>
            </a:pPr>
            <a:fld id="{ED5F2C06-E3B7-426C-9DE8-481068D097A0}" type="slidenum">
              <a:rPr lang="de-DE"/>
              <a:pPr>
                <a:defRPr/>
              </a:pPr>
              <a:t>‹#›</a:t>
            </a:fld>
            <a:endParaRPr lang="de-DE"/>
          </a:p>
        </p:txBody>
      </p:sp>
    </p:spTree>
  </p:cSld>
  <p:clrMapOvr>
    <a:masterClrMapping/>
  </p:clrMapOvr>
  <p:transition>
    <p:randomBa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C97DAE72-887A-4A18-9ED6-745B2AB5CACE}" type="slidenum">
              <a:rPr lang="en-US"/>
              <a:pPr>
                <a:defRPr/>
              </a:pPr>
              <a:t>‹#›</a:t>
            </a:fld>
            <a:endParaRPr lang="en-US"/>
          </a:p>
        </p:txBody>
      </p:sp>
      <p:sp>
        <p:nvSpPr>
          <p:cNvPr id="6" name="Date Placeholder 5"/>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fld id="{FD221AA5-FFF0-409D-9466-48DC33CB9602}"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2738" y="565150"/>
            <a:ext cx="2089150" cy="5530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2113" y="565150"/>
            <a:ext cx="6118225" cy="5530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fld id="{DCBF364F-1DA1-4FEA-BBF3-809826D4E84C}"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liennummernplatzhalter 3"/>
          <p:cNvSpPr>
            <a:spLocks noGrp="1"/>
          </p:cNvSpPr>
          <p:nvPr>
            <p:ph type="sldNum" sz="quarter" idx="10"/>
          </p:nvPr>
        </p:nvSpPr>
        <p:spPr>
          <a:ln/>
        </p:spPr>
        <p:txBody>
          <a:bodyPr/>
          <a:lstStyle>
            <a:lvl1pPr>
              <a:defRPr/>
            </a:lvl1pPr>
          </a:lstStyle>
          <a:p>
            <a:pPr>
              <a:defRPr/>
            </a:pPr>
            <a:fld id="{30F54BF3-F35A-43C5-89E5-900726C16E0E}" type="slidenum">
              <a:rPr lang="de-DE"/>
              <a:pPr>
                <a:defRPr/>
              </a:pPr>
              <a:t>‹#›</a:t>
            </a:fld>
            <a:endParaRPr lang="de-D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liennummernplatzhalter 3"/>
          <p:cNvSpPr>
            <a:spLocks noGrp="1"/>
          </p:cNvSpPr>
          <p:nvPr>
            <p:ph type="sldNum" sz="quarter" idx="10"/>
          </p:nvPr>
        </p:nvSpPr>
        <p:spPr>
          <a:ln/>
        </p:spPr>
        <p:txBody>
          <a:bodyPr/>
          <a:lstStyle>
            <a:lvl1pPr>
              <a:defRPr/>
            </a:lvl1pPr>
          </a:lstStyle>
          <a:p>
            <a:pPr>
              <a:defRPr/>
            </a:pPr>
            <a:fld id="{41B13ECE-7033-494E-94A9-8C1D3B95A2C8}" type="slidenum">
              <a:rPr lang="de-DE"/>
              <a:pPr>
                <a:defRPr/>
              </a:pPr>
              <a:t>‹#›</a:t>
            </a:fld>
            <a:endParaRPr lang="de-D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3"/>
          <p:cNvSpPr>
            <a:spLocks noGrp="1"/>
          </p:cNvSpPr>
          <p:nvPr>
            <p:ph type="sldNum" sz="quarter" idx="10"/>
          </p:nvPr>
        </p:nvSpPr>
        <p:spPr>
          <a:ln/>
        </p:spPr>
        <p:txBody>
          <a:bodyPr/>
          <a:lstStyle>
            <a:lvl1pPr>
              <a:defRPr/>
            </a:lvl1pPr>
          </a:lstStyle>
          <a:p>
            <a:pPr>
              <a:defRPr/>
            </a:pPr>
            <a:fld id="{892DBD2F-2A8E-439A-814A-34202A740E15}" type="slidenum">
              <a:rPr lang="de-DE"/>
              <a:pPr>
                <a:defRPr/>
              </a:pPr>
              <a:t>‹#›</a:t>
            </a:fld>
            <a:endParaRPr lang="de-D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liennummernplatzhalter 3"/>
          <p:cNvSpPr>
            <a:spLocks noGrp="1"/>
          </p:cNvSpPr>
          <p:nvPr>
            <p:ph type="sldNum" sz="quarter" idx="10"/>
          </p:nvPr>
        </p:nvSpPr>
        <p:spPr>
          <a:ln/>
        </p:spPr>
        <p:txBody>
          <a:bodyPr/>
          <a:lstStyle>
            <a:lvl1pPr>
              <a:defRPr/>
            </a:lvl1pPr>
          </a:lstStyle>
          <a:p>
            <a:pPr>
              <a:defRPr/>
            </a:pPr>
            <a:fld id="{9C774E8B-11A9-4466-9583-4C0A7974F5D3}" type="slidenum">
              <a:rPr lang="de-DE"/>
              <a:pPr>
                <a:defRPr/>
              </a:pPr>
              <a:t>‹#›</a:t>
            </a:fld>
            <a:endParaRPr lang="de-D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liennummernplatzhalter 3"/>
          <p:cNvSpPr>
            <a:spLocks noGrp="1"/>
          </p:cNvSpPr>
          <p:nvPr>
            <p:ph type="sldNum" sz="quarter" idx="10"/>
          </p:nvPr>
        </p:nvSpPr>
        <p:spPr>
          <a:ln/>
        </p:spPr>
        <p:txBody>
          <a:bodyPr/>
          <a:lstStyle>
            <a:lvl1pPr>
              <a:defRPr/>
            </a:lvl1pPr>
          </a:lstStyle>
          <a:p>
            <a:pPr>
              <a:defRPr/>
            </a:pPr>
            <a:fld id="{D5148C26-888E-43A0-B1ED-77848F190C6F}" type="slidenum">
              <a:rPr lang="de-DE"/>
              <a:pPr>
                <a:defRPr/>
              </a:pPr>
              <a:t>‹#›</a:t>
            </a:fld>
            <a:endParaRPr lang="de-D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Foliennummernplatzhalter 3"/>
          <p:cNvSpPr>
            <a:spLocks noGrp="1"/>
          </p:cNvSpPr>
          <p:nvPr>
            <p:ph type="sldNum" sz="quarter" idx="10"/>
          </p:nvPr>
        </p:nvSpPr>
        <p:spPr>
          <a:ln/>
        </p:spPr>
        <p:txBody>
          <a:bodyPr/>
          <a:lstStyle>
            <a:lvl1pPr>
              <a:defRPr/>
            </a:lvl1pPr>
          </a:lstStyle>
          <a:p>
            <a:pPr>
              <a:defRPr/>
            </a:pPr>
            <a:fld id="{736CC99E-77DB-4202-829A-3D3F2E1C1AC7}" type="slidenum">
              <a:rPr lang="de-DE"/>
              <a:pPr>
                <a:defRPr/>
              </a:pPr>
              <a:t>‹#›</a:t>
            </a:fld>
            <a:endParaRPr lang="de-D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3"/>
          <p:cNvSpPr>
            <a:spLocks noGrp="1"/>
          </p:cNvSpPr>
          <p:nvPr>
            <p:ph type="sldNum" sz="quarter" idx="10"/>
          </p:nvPr>
        </p:nvSpPr>
        <p:spPr>
          <a:ln/>
        </p:spPr>
        <p:txBody>
          <a:bodyPr/>
          <a:lstStyle>
            <a:lvl1pPr>
              <a:defRPr/>
            </a:lvl1pPr>
          </a:lstStyle>
          <a:p>
            <a:pPr>
              <a:defRPr/>
            </a:pPr>
            <a:fld id="{DA55BDB0-F200-46F6-9BF9-E26B444A3C75}" type="slidenum">
              <a:rPr lang="de-DE"/>
              <a:pPr>
                <a:defRPr/>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3"/>
          <p:cNvSpPr>
            <a:spLocks noGrp="1"/>
          </p:cNvSpPr>
          <p:nvPr>
            <p:ph type="sldNum" sz="quarter" idx="10"/>
          </p:nvPr>
        </p:nvSpPr>
        <p:spPr>
          <a:ln/>
        </p:spPr>
        <p:txBody>
          <a:bodyPr/>
          <a:lstStyle>
            <a:lvl1pPr>
              <a:defRPr/>
            </a:lvl1pPr>
          </a:lstStyle>
          <a:p>
            <a:pPr>
              <a:defRPr/>
            </a:pPr>
            <a:fld id="{EA71C9E0-7C00-4D5D-AE28-B917200BD85F}" type="slidenum">
              <a:rPr lang="de-DE"/>
              <a:pPr>
                <a:defRPr/>
              </a:pPr>
              <a:t>‹#›</a:t>
            </a:fld>
            <a:endParaRPr lang="de-DE"/>
          </a:p>
        </p:txBody>
      </p:sp>
    </p:spTree>
  </p:cSld>
  <p:clrMapOvr>
    <a:masterClrMapping/>
  </p:clrMapOvr>
  <p:transition>
    <p:randomBa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3"/>
          <p:cNvSpPr>
            <a:spLocks noGrp="1"/>
          </p:cNvSpPr>
          <p:nvPr>
            <p:ph type="sldNum" sz="quarter" idx="10"/>
          </p:nvPr>
        </p:nvSpPr>
        <p:spPr>
          <a:ln/>
        </p:spPr>
        <p:txBody>
          <a:bodyPr/>
          <a:lstStyle>
            <a:lvl1pPr>
              <a:defRPr/>
            </a:lvl1pPr>
          </a:lstStyle>
          <a:p>
            <a:pPr>
              <a:defRPr/>
            </a:pPr>
            <a:fld id="{24BD81CB-72DF-47EA-BEDC-A583F835444E}" type="slidenum">
              <a:rPr lang="de-DE"/>
              <a:pPr>
                <a:defRPr/>
              </a:pPr>
              <a:t>‹#›</a:t>
            </a:fld>
            <a:endParaRPr lang="de-D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3"/>
          <p:cNvSpPr>
            <a:spLocks noGrp="1"/>
          </p:cNvSpPr>
          <p:nvPr>
            <p:ph type="sldNum" sz="quarter" idx="10"/>
          </p:nvPr>
        </p:nvSpPr>
        <p:spPr>
          <a:ln/>
        </p:spPr>
        <p:txBody>
          <a:bodyPr/>
          <a:lstStyle>
            <a:lvl1pPr>
              <a:defRPr/>
            </a:lvl1pPr>
          </a:lstStyle>
          <a:p>
            <a:pPr>
              <a:defRPr/>
            </a:pPr>
            <a:fld id="{F2617AA3-6CB9-4462-856E-0AF3C6BF2D45}" type="slidenum">
              <a:rPr lang="de-DE"/>
              <a:pPr>
                <a:defRPr/>
              </a:pPr>
              <a:t>‹#›</a:t>
            </a:fld>
            <a:endParaRPr lang="de-D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liennummernplatzhalter 3"/>
          <p:cNvSpPr>
            <a:spLocks noGrp="1"/>
          </p:cNvSpPr>
          <p:nvPr>
            <p:ph type="sldNum" sz="quarter" idx="10"/>
          </p:nvPr>
        </p:nvSpPr>
        <p:spPr>
          <a:ln/>
        </p:spPr>
        <p:txBody>
          <a:bodyPr/>
          <a:lstStyle>
            <a:lvl1pPr>
              <a:defRPr/>
            </a:lvl1pPr>
          </a:lstStyle>
          <a:p>
            <a:pPr>
              <a:defRPr/>
            </a:pPr>
            <a:fld id="{386F6828-B85D-4AC4-8C32-A2A9E4C31179}" type="slidenum">
              <a:rPr lang="de-DE"/>
              <a:pPr>
                <a:defRPr/>
              </a:pPr>
              <a:t>‹#›</a:t>
            </a:fld>
            <a:endParaRPr lang="de-D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liennummernplatzhalter 3"/>
          <p:cNvSpPr>
            <a:spLocks noGrp="1"/>
          </p:cNvSpPr>
          <p:nvPr>
            <p:ph type="sldNum" sz="quarter" idx="10"/>
          </p:nvPr>
        </p:nvSpPr>
        <p:spPr>
          <a:ln/>
        </p:spPr>
        <p:txBody>
          <a:bodyPr/>
          <a:lstStyle>
            <a:lvl1pPr>
              <a:defRPr/>
            </a:lvl1pPr>
          </a:lstStyle>
          <a:p>
            <a:pPr>
              <a:defRPr/>
            </a:pPr>
            <a:fld id="{752B4FB6-9B30-41B8-B2A6-155DFE9D8D87}" type="slidenum">
              <a:rPr lang="de-DE"/>
              <a:pPr>
                <a:defRPr/>
              </a:pPr>
              <a:t>‹#›</a:t>
            </a:fld>
            <a:endParaRPr lang="de-D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a:prstGeom prst="rect">
            <a:avLst/>
          </a:prstGeom>
        </p:spPr>
        <p:txBody>
          <a:bodyPr/>
          <a:lstStyle/>
          <a:p>
            <a:pPr lvl="0"/>
            <a:endParaRPr lang="en-US" noProof="0" smtClean="0"/>
          </a:p>
        </p:txBody>
      </p:sp>
      <p:sp>
        <p:nvSpPr>
          <p:cNvPr id="5" name="Foliennummernplatzhalter 3"/>
          <p:cNvSpPr>
            <a:spLocks noGrp="1"/>
          </p:cNvSpPr>
          <p:nvPr>
            <p:ph type="sldNum" sz="quarter" idx="10"/>
          </p:nvPr>
        </p:nvSpPr>
        <p:spPr>
          <a:ln/>
        </p:spPr>
        <p:txBody>
          <a:bodyPr/>
          <a:lstStyle>
            <a:lvl1pPr>
              <a:defRPr/>
            </a:lvl1pPr>
          </a:lstStyle>
          <a:p>
            <a:pPr>
              <a:defRPr/>
            </a:pPr>
            <a:fld id="{9C2727D2-A293-42D2-AECC-6B10905C5E59}" type="slidenum">
              <a:rPr lang="de-DE"/>
              <a:pPr>
                <a:defRPr/>
              </a:pPr>
              <a:t>‹#›</a:t>
            </a:fld>
            <a:endParaRPr lang="de-D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pPr>
              <a:defRPr/>
            </a:pPr>
            <a:fld id="{9B28CFB2-5B06-4717-AD5C-B25226BC10A9}"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fld id="{ACE1A84C-69A8-4727-AD50-5D0C64271761}"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pPr>
              <a:defRPr/>
            </a:pPr>
            <a:fld id="{B0CB7E3E-46B2-4651-BDF2-7D713FCAE55A}"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92113" y="1714500"/>
            <a:ext cx="4103687"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4500"/>
            <a:ext cx="4103688"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pPr>
              <a:defRPr/>
            </a:pPr>
            <a:fld id="{B0FA0B46-A817-4687-85AD-D6A02FF4B4C3}" type="slidenum">
              <a:rPr lang="en-US"/>
              <a:pPr>
                <a:defRPr/>
              </a:pPr>
              <a:t>‹#›</a:t>
            </a:fld>
            <a:endParaRPr lang="en-US"/>
          </a:p>
        </p:txBody>
      </p:sp>
      <p:sp>
        <p:nvSpPr>
          <p:cNvPr id="6" name="Date Placeholder 5"/>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pPr>
              <a:defRPr/>
            </a:pPr>
            <a:fld id="{B223D1AB-B9B9-4BC5-9CEB-0030B026DAE2}" type="slidenum">
              <a:rPr lang="en-US"/>
              <a:pPr>
                <a:defRPr/>
              </a:pPr>
              <a:t>‹#›</a:t>
            </a:fld>
            <a:endParaRPr lang="en-US"/>
          </a:p>
        </p:txBody>
      </p:sp>
      <p:sp>
        <p:nvSpPr>
          <p:cNvPr id="8" name="Date Placeholder 7"/>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liennummernplatzhalter 3"/>
          <p:cNvSpPr>
            <a:spLocks noGrp="1"/>
          </p:cNvSpPr>
          <p:nvPr>
            <p:ph type="sldNum" sz="quarter" idx="10"/>
          </p:nvPr>
        </p:nvSpPr>
        <p:spPr>
          <a:ln/>
        </p:spPr>
        <p:txBody>
          <a:bodyPr/>
          <a:lstStyle>
            <a:lvl1pPr>
              <a:defRPr/>
            </a:lvl1pPr>
          </a:lstStyle>
          <a:p>
            <a:pPr>
              <a:defRPr/>
            </a:pPr>
            <a:fld id="{961D1CCC-C9D6-47A8-8A88-89EE953055A3}" type="slidenum">
              <a:rPr lang="de-DE"/>
              <a:pPr>
                <a:defRPr/>
              </a:pPr>
              <a:t>‹#›</a:t>
            </a:fld>
            <a:endParaRPr lang="de-DE"/>
          </a:p>
        </p:txBody>
      </p:sp>
    </p:spTree>
  </p:cSld>
  <p:clrMapOvr>
    <a:masterClrMapping/>
  </p:clrMapOvr>
  <p:transition>
    <p:randomBa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pPr>
              <a:defRPr/>
            </a:pPr>
            <a:fld id="{B3E9F599-ACF3-4F10-B529-5BC153B4915C}" type="slidenum">
              <a:rPr lang="en-US"/>
              <a:pPr>
                <a:defRPr/>
              </a:pPr>
              <a:t>‹#›</a:t>
            </a:fld>
            <a:endParaRPr lang="en-US"/>
          </a:p>
        </p:txBody>
      </p:sp>
      <p:sp>
        <p:nvSpPr>
          <p:cNvPr id="4" name="Date Placeholder 3"/>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E7A1E418-AC78-4784-8B0D-0A1FB4F5FCBE}" type="slidenum">
              <a:rPr lang="en-US"/>
              <a:pPr>
                <a:defRPr/>
              </a:pPr>
              <a:t>‹#›</a:t>
            </a:fld>
            <a:endParaRPr lang="en-US"/>
          </a:p>
        </p:txBody>
      </p:sp>
      <p:sp>
        <p:nvSpPr>
          <p:cNvPr id="3" name="Date Placeholder 2"/>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758C5A5E-B30D-4567-A5BE-F857E412C9BD}" type="slidenum">
              <a:rPr lang="en-US"/>
              <a:pPr>
                <a:defRPr/>
              </a:pPr>
              <a:t>‹#›</a:t>
            </a:fld>
            <a:endParaRPr lang="en-US"/>
          </a:p>
        </p:txBody>
      </p:sp>
      <p:sp>
        <p:nvSpPr>
          <p:cNvPr id="6" name="Date Placeholder 5"/>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0195E1FD-BF41-48E1-916B-EED9CEB69D29}" type="slidenum">
              <a:rPr lang="en-US"/>
              <a:pPr>
                <a:defRPr/>
              </a:pPr>
              <a:t>‹#›</a:t>
            </a:fld>
            <a:endParaRPr lang="en-US"/>
          </a:p>
        </p:txBody>
      </p:sp>
      <p:sp>
        <p:nvSpPr>
          <p:cNvPr id="6" name="Date Placeholder 5"/>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fld id="{0E885AD2-5BDD-41A1-A121-6E9E1AD646C7}"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2738" y="565150"/>
            <a:ext cx="2089150" cy="5530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2113" y="565150"/>
            <a:ext cx="6118225" cy="5530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fld id="{8CFB7326-96AC-4D22-9FA4-24E9E6E9DA48}" type="slidenum">
              <a:rPr lang="en-US"/>
              <a:pPr>
                <a:defRPr/>
              </a:pPr>
              <a:t>‹#›</a:t>
            </a:fld>
            <a:endParaRPr lang="en-US"/>
          </a:p>
        </p:txBody>
      </p:sp>
      <p:sp>
        <p:nvSpPr>
          <p:cNvPr id="5" name="Date Placeholder 4"/>
          <p:cNvSpPr>
            <a:spLocks noGrp="1"/>
          </p:cNvSpPr>
          <p:nvPr>
            <p:ph type="dt" sz="half" idx="11"/>
          </p:nvPr>
        </p:nvSpPr>
        <p:spPr/>
        <p:txBody>
          <a:bodyPr/>
          <a:lstStyle>
            <a:lvl1pPr>
              <a:defRPr/>
            </a:lvl1pPr>
          </a:lstStyle>
          <a:p>
            <a:pPr>
              <a:defRPr/>
            </a:pP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liennummernplatzhalter 3"/>
          <p:cNvSpPr>
            <a:spLocks noGrp="1"/>
          </p:cNvSpPr>
          <p:nvPr>
            <p:ph type="sldNum" sz="quarter" idx="10"/>
          </p:nvPr>
        </p:nvSpPr>
        <p:spPr>
          <a:ln/>
        </p:spPr>
        <p:txBody>
          <a:bodyPr/>
          <a:lstStyle>
            <a:lvl1pPr>
              <a:defRPr/>
            </a:lvl1pPr>
          </a:lstStyle>
          <a:p>
            <a:pPr>
              <a:defRPr/>
            </a:pPr>
            <a:fld id="{B69EB9A1-6AD5-4A89-B918-17EC82336A4D}" type="slidenum">
              <a:rPr lang="de-DE"/>
              <a:pPr>
                <a:defRPr/>
              </a:pPr>
              <a:t>‹#›</a:t>
            </a:fld>
            <a:endParaRPr lang="de-DE"/>
          </a:p>
        </p:txBody>
      </p:sp>
    </p:spTree>
  </p:cSld>
  <p:clrMapOvr>
    <a:masterClrMapping/>
  </p:clrMapOvr>
  <p:transition>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Foliennummernplatzhalter 3"/>
          <p:cNvSpPr>
            <a:spLocks noGrp="1"/>
          </p:cNvSpPr>
          <p:nvPr>
            <p:ph type="sldNum" sz="quarter" idx="10"/>
          </p:nvPr>
        </p:nvSpPr>
        <p:spPr>
          <a:ln/>
        </p:spPr>
        <p:txBody>
          <a:bodyPr/>
          <a:lstStyle>
            <a:lvl1pPr>
              <a:defRPr/>
            </a:lvl1pPr>
          </a:lstStyle>
          <a:p>
            <a:pPr>
              <a:defRPr/>
            </a:pPr>
            <a:fld id="{0D6029CE-F499-400F-A1B2-A3C3F3E9E4EB}" type="slidenum">
              <a:rPr lang="de-DE"/>
              <a:pPr>
                <a:defRPr/>
              </a:pPr>
              <a:t>‹#›</a:t>
            </a:fld>
            <a:endParaRPr lang="de-DE"/>
          </a:p>
        </p:txBody>
      </p:sp>
    </p:spTree>
  </p:cSld>
  <p:clrMapOvr>
    <a:masterClrMapping/>
  </p:clrMapOvr>
  <p:transition>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3"/>
          <p:cNvSpPr>
            <a:spLocks noGrp="1"/>
          </p:cNvSpPr>
          <p:nvPr>
            <p:ph type="sldNum" sz="quarter" idx="10"/>
          </p:nvPr>
        </p:nvSpPr>
        <p:spPr>
          <a:ln/>
        </p:spPr>
        <p:txBody>
          <a:bodyPr/>
          <a:lstStyle>
            <a:lvl1pPr>
              <a:defRPr/>
            </a:lvl1pPr>
          </a:lstStyle>
          <a:p>
            <a:pPr>
              <a:defRPr/>
            </a:pPr>
            <a:fld id="{845E7A97-4C07-435C-A677-81560B4434FE}" type="slidenum">
              <a:rPr lang="de-DE"/>
              <a:pPr>
                <a:defRPr/>
              </a:pPr>
              <a:t>‹#›</a:t>
            </a:fld>
            <a:endParaRPr lang="de-DE"/>
          </a:p>
        </p:txBody>
      </p:sp>
    </p:spTree>
  </p:cSld>
  <p:clrMapOvr>
    <a:masterClrMapping/>
  </p:clrMapOvr>
  <p:transition>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3"/>
          <p:cNvSpPr>
            <a:spLocks noGrp="1"/>
          </p:cNvSpPr>
          <p:nvPr>
            <p:ph type="sldNum" sz="quarter" idx="10"/>
          </p:nvPr>
        </p:nvSpPr>
        <p:spPr>
          <a:ln/>
        </p:spPr>
        <p:txBody>
          <a:bodyPr/>
          <a:lstStyle>
            <a:lvl1pPr>
              <a:defRPr/>
            </a:lvl1pPr>
          </a:lstStyle>
          <a:p>
            <a:pPr>
              <a:defRPr/>
            </a:pPr>
            <a:fld id="{1BC6236F-32FA-4EEE-99FB-897B902F4C14}" type="slidenum">
              <a:rPr lang="de-DE"/>
              <a:pPr>
                <a:defRPr/>
              </a:pPr>
              <a:t>‹#›</a:t>
            </a:fld>
            <a:endParaRPr lang="de-DE"/>
          </a:p>
        </p:txBody>
      </p:sp>
    </p:spTree>
  </p:cSld>
  <p:clrMapOvr>
    <a:masterClrMapping/>
  </p:clrMapOvr>
  <p:transition>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3"/>
          <p:cNvSpPr>
            <a:spLocks noGrp="1"/>
          </p:cNvSpPr>
          <p:nvPr>
            <p:ph type="sldNum" sz="quarter" idx="10"/>
          </p:nvPr>
        </p:nvSpPr>
        <p:spPr>
          <a:ln/>
        </p:spPr>
        <p:txBody>
          <a:bodyPr/>
          <a:lstStyle>
            <a:lvl1pPr>
              <a:defRPr/>
            </a:lvl1pPr>
          </a:lstStyle>
          <a:p>
            <a:pPr>
              <a:defRPr/>
            </a:pPr>
            <a:fld id="{DC74C308-C0CF-4C1B-A67C-6C0CE341801D}" type="slidenum">
              <a:rPr lang="de-DE"/>
              <a:pPr>
                <a:defRPr/>
              </a:pPr>
              <a:t>‹#›</a:t>
            </a:fld>
            <a:endParaRPr lang="de-DE"/>
          </a:p>
        </p:txBody>
      </p:sp>
    </p:spTree>
  </p:cSld>
  <p:clrMapOvr>
    <a:masterClrMapping/>
  </p:clrMapOvr>
  <p:transition>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2.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074" name="Picture 15" descr="SHLBG2C_CO"/>
          <p:cNvPicPr>
            <a:picLocks noChangeArrowheads="1"/>
          </p:cNvPicPr>
          <p:nvPr/>
        </p:nvPicPr>
        <p:blipFill>
          <a:blip r:embed="rId13" cstate="print"/>
          <a:srcRect/>
          <a:stretch>
            <a:fillRect/>
          </a:stretch>
        </p:blipFill>
        <p:spPr bwMode="auto">
          <a:xfrm>
            <a:off x="0" y="0"/>
            <a:ext cx="9144000" cy="457200"/>
          </a:xfrm>
          <a:prstGeom prst="rect">
            <a:avLst/>
          </a:prstGeom>
          <a:noFill/>
          <a:ln w="0">
            <a:noFill/>
            <a:miter lim="800000"/>
            <a:headEnd/>
            <a:tailEnd/>
          </a:ln>
        </p:spPr>
      </p:pic>
      <p:pic>
        <p:nvPicPr>
          <p:cNvPr id="3075" name="Picture 14" descr="PHSMTR2_CO"/>
          <p:cNvPicPr>
            <a:picLocks noChangeArrowheads="1"/>
          </p:cNvPicPr>
          <p:nvPr/>
        </p:nvPicPr>
        <p:blipFill>
          <a:blip r:embed="rId14" cstate="print"/>
          <a:srcRect/>
          <a:stretch>
            <a:fillRect/>
          </a:stretch>
        </p:blipFill>
        <p:spPr bwMode="auto">
          <a:xfrm>
            <a:off x="247650" y="130175"/>
            <a:ext cx="990600" cy="196850"/>
          </a:xfrm>
          <a:prstGeom prst="rect">
            <a:avLst/>
          </a:prstGeom>
          <a:noFill/>
          <a:ln w="0">
            <a:noFill/>
            <a:miter lim="800000"/>
            <a:headEnd/>
            <a:tailEnd/>
          </a:ln>
        </p:spPr>
      </p:pic>
      <p:sp>
        <p:nvSpPr>
          <p:cNvPr id="1037" name="Text Box 13"/>
          <p:cNvSpPr txBox="1">
            <a:spLocks noChangeArrowheads="1"/>
          </p:cNvSpPr>
          <p:nvPr/>
        </p:nvSpPr>
        <p:spPr bwMode="auto">
          <a:xfrm>
            <a:off x="247650" y="6578600"/>
            <a:ext cx="1841500" cy="152400"/>
          </a:xfrm>
          <a:prstGeom prst="rect">
            <a:avLst/>
          </a:prstGeom>
          <a:noFill/>
          <a:ln w="0">
            <a:noFill/>
            <a:miter lim="800000"/>
            <a:headEnd/>
            <a:tailEnd/>
          </a:ln>
          <a:effectLst/>
        </p:spPr>
        <p:txBody>
          <a:bodyPr lIns="0" tIns="0" rIns="0" bIns="0" anchor="b">
            <a:spAutoFit/>
          </a:bodyPr>
          <a:lstStyle/>
          <a:p>
            <a:pPr>
              <a:defRPr/>
            </a:pPr>
            <a:r>
              <a:rPr lang="de-DE" sz="1000" noProof="1">
                <a:latin typeface="Arial" charset="0"/>
              </a:rPr>
              <a:t>Confidential</a:t>
            </a:r>
          </a:p>
        </p:txBody>
      </p:sp>
      <p:sp>
        <p:nvSpPr>
          <p:cNvPr id="10" name="Foliennummernplatzhalter 3"/>
          <p:cNvSpPr>
            <a:spLocks noGrp="1"/>
          </p:cNvSpPr>
          <p:nvPr>
            <p:ph type="sldNum" sz="quarter" idx="4"/>
          </p:nvPr>
        </p:nvSpPr>
        <p:spPr bwMode="auto">
          <a:xfrm>
            <a:off x="8578850" y="6578600"/>
            <a:ext cx="317500" cy="152400"/>
          </a:xfrm>
          <a:prstGeom prst="rect">
            <a:avLst/>
          </a:prstGeom>
          <a:ln w="0">
            <a:miter lim="800000"/>
            <a:headEnd/>
            <a:tailEnd/>
          </a:ln>
        </p:spPr>
        <p:txBody>
          <a:bodyPr vert="horz" wrap="square" lIns="0" tIns="0" rIns="0" bIns="0" numCol="1" anchor="t" anchorCtr="0" compatLnSpc="1">
            <a:prstTxWarp prst="textNoShape">
              <a:avLst/>
            </a:prstTxWarp>
          </a:bodyPr>
          <a:lstStyle>
            <a:lvl1pPr algn="r">
              <a:defRPr sz="1000" noProof="1">
                <a:latin typeface="+mn-lt"/>
              </a:defRPr>
            </a:lvl1pPr>
          </a:lstStyle>
          <a:p>
            <a:pPr>
              <a:defRPr/>
            </a:pPr>
            <a:fld id="{842312C8-84CB-4A6F-8905-CA73A342F8B7}" type="slidenum">
              <a:rPr lang="de-DE"/>
              <a:pPr>
                <a:defRPr/>
              </a:pPr>
              <a:t>‹#›</a:t>
            </a:fld>
            <a:endParaRPr lang="de-DE"/>
          </a:p>
        </p:txBody>
      </p:sp>
      <p:pic>
        <p:nvPicPr>
          <p:cNvPr id="3078" name="Picture 6" descr="temp 2"/>
          <p:cNvPicPr>
            <a:picLocks noChangeAspect="1" noChangeArrowheads="1"/>
          </p:cNvPicPr>
          <p:nvPr userDrawn="1"/>
        </p:nvPicPr>
        <p:blipFill>
          <a:blip r:embed="rId15" cstate="print"/>
          <a:srcRect l="313" t="462" r="139"/>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transition>
    <p:randomBar/>
  </p:transition>
  <p:timing>
    <p:tnLst>
      <p:par>
        <p:cTn id="1" dur="indefinite" restart="never" nodeType="tmRoot"/>
      </p:par>
    </p:tnLst>
  </p:timing>
  <p:txStyles>
    <p:titleStyle>
      <a:lvl1pPr algn="l" rtl="0" eaLnBrk="0" fontAlgn="base" hangingPunct="0">
        <a:spcBef>
          <a:spcPct val="0"/>
        </a:spcBef>
        <a:spcAft>
          <a:spcPct val="0"/>
        </a:spcAft>
        <a:defRPr sz="3000">
          <a:solidFill>
            <a:srgbClr val="000000"/>
          </a:solidFill>
          <a:latin typeface="+mj-lt"/>
          <a:ea typeface="+mj-ea"/>
          <a:cs typeface="+mj-cs"/>
        </a:defRPr>
      </a:lvl1pPr>
      <a:lvl2pPr algn="l" rtl="0" eaLnBrk="0" fontAlgn="base" hangingPunct="0">
        <a:spcBef>
          <a:spcPct val="0"/>
        </a:spcBef>
        <a:spcAft>
          <a:spcPct val="0"/>
        </a:spcAft>
        <a:defRPr sz="3000">
          <a:solidFill>
            <a:srgbClr val="000000"/>
          </a:solidFill>
          <a:latin typeface="Arial" pitchFamily="34" charset="0"/>
        </a:defRPr>
      </a:lvl2pPr>
      <a:lvl3pPr algn="l" rtl="0" eaLnBrk="0" fontAlgn="base" hangingPunct="0">
        <a:spcBef>
          <a:spcPct val="0"/>
        </a:spcBef>
        <a:spcAft>
          <a:spcPct val="0"/>
        </a:spcAft>
        <a:defRPr sz="3000">
          <a:solidFill>
            <a:srgbClr val="000000"/>
          </a:solidFill>
          <a:latin typeface="Arial" pitchFamily="34" charset="0"/>
        </a:defRPr>
      </a:lvl3pPr>
      <a:lvl4pPr algn="l" rtl="0" eaLnBrk="0" fontAlgn="base" hangingPunct="0">
        <a:spcBef>
          <a:spcPct val="0"/>
        </a:spcBef>
        <a:spcAft>
          <a:spcPct val="0"/>
        </a:spcAft>
        <a:defRPr sz="3000">
          <a:solidFill>
            <a:srgbClr val="000000"/>
          </a:solidFill>
          <a:latin typeface="Arial" pitchFamily="34" charset="0"/>
        </a:defRPr>
      </a:lvl4pPr>
      <a:lvl5pPr algn="l" rtl="0" eaLnBrk="0" fontAlgn="base" hangingPunct="0">
        <a:spcBef>
          <a:spcPct val="0"/>
        </a:spcBef>
        <a:spcAft>
          <a:spcPct val="0"/>
        </a:spcAft>
        <a:defRPr sz="3000">
          <a:solidFill>
            <a:srgbClr val="000000"/>
          </a:solidFill>
          <a:latin typeface="Arial" pitchFamily="34" charset="0"/>
        </a:defRPr>
      </a:lvl5pPr>
      <a:lvl6pPr marL="457200" algn="l" rtl="0" fontAlgn="base">
        <a:spcBef>
          <a:spcPct val="0"/>
        </a:spcBef>
        <a:spcAft>
          <a:spcPct val="0"/>
        </a:spcAft>
        <a:defRPr sz="3000">
          <a:solidFill>
            <a:srgbClr val="000000"/>
          </a:solidFill>
          <a:latin typeface="Arial" pitchFamily="34" charset="0"/>
        </a:defRPr>
      </a:lvl6pPr>
      <a:lvl7pPr marL="914400" algn="l" rtl="0" fontAlgn="base">
        <a:spcBef>
          <a:spcPct val="0"/>
        </a:spcBef>
        <a:spcAft>
          <a:spcPct val="0"/>
        </a:spcAft>
        <a:defRPr sz="3000">
          <a:solidFill>
            <a:srgbClr val="000000"/>
          </a:solidFill>
          <a:latin typeface="Arial" pitchFamily="34" charset="0"/>
        </a:defRPr>
      </a:lvl7pPr>
      <a:lvl8pPr marL="1371600" algn="l" rtl="0" fontAlgn="base">
        <a:spcBef>
          <a:spcPct val="0"/>
        </a:spcBef>
        <a:spcAft>
          <a:spcPct val="0"/>
        </a:spcAft>
        <a:defRPr sz="3000">
          <a:solidFill>
            <a:srgbClr val="000000"/>
          </a:solidFill>
          <a:latin typeface="Arial" pitchFamily="34" charset="0"/>
        </a:defRPr>
      </a:lvl8pPr>
      <a:lvl9pPr marL="1828800" algn="l" rtl="0" fontAlgn="base">
        <a:spcBef>
          <a:spcPct val="0"/>
        </a:spcBef>
        <a:spcAft>
          <a:spcPct val="0"/>
        </a:spcAft>
        <a:defRPr sz="3000">
          <a:solidFill>
            <a:srgbClr val="000000"/>
          </a:solidFill>
          <a:latin typeface="Arial" pitchFamily="34" charset="0"/>
        </a:defRPr>
      </a:lvl9pPr>
    </p:titleStyle>
    <p:bodyStyle>
      <a:lvl1pPr marL="254000" indent="-254000" algn="l" rtl="0" eaLnBrk="0" fontAlgn="base" hangingPunct="0">
        <a:lnSpc>
          <a:spcPct val="105000"/>
        </a:lnSpc>
        <a:spcBef>
          <a:spcPct val="20000"/>
        </a:spcBef>
        <a:spcAft>
          <a:spcPct val="0"/>
        </a:spcAft>
        <a:buSzPct val="100000"/>
        <a:buChar char="•"/>
        <a:defRPr sz="2000">
          <a:solidFill>
            <a:srgbClr val="000000"/>
          </a:solidFill>
          <a:latin typeface="+mn-lt"/>
          <a:ea typeface="+mn-ea"/>
          <a:cs typeface="+mn-cs"/>
        </a:defRPr>
      </a:lvl1pPr>
      <a:lvl2pPr marL="711200" indent="-254000" algn="l" rtl="0" eaLnBrk="0" fontAlgn="base" hangingPunct="0">
        <a:lnSpc>
          <a:spcPct val="105000"/>
        </a:lnSpc>
        <a:spcBef>
          <a:spcPct val="20000"/>
        </a:spcBef>
        <a:spcAft>
          <a:spcPct val="0"/>
        </a:spcAft>
        <a:buSzPct val="100000"/>
        <a:buChar char="–"/>
        <a:defRPr sz="2000">
          <a:solidFill>
            <a:srgbClr val="000000"/>
          </a:solidFill>
          <a:latin typeface="+mn-lt"/>
        </a:defRPr>
      </a:lvl2pPr>
      <a:lvl3pPr marL="1168400" indent="-254000" algn="l" rtl="0" eaLnBrk="0" fontAlgn="base" hangingPunct="0">
        <a:lnSpc>
          <a:spcPct val="105000"/>
        </a:lnSpc>
        <a:spcBef>
          <a:spcPct val="20000"/>
        </a:spcBef>
        <a:spcAft>
          <a:spcPct val="0"/>
        </a:spcAft>
        <a:buSzPct val="100000"/>
        <a:buChar char="•"/>
        <a:defRPr sz="2400">
          <a:solidFill>
            <a:srgbClr val="000000"/>
          </a:solidFill>
          <a:latin typeface="+mn-lt"/>
        </a:defRPr>
      </a:lvl3pPr>
      <a:lvl4pPr marL="1625600" indent="-254000" algn="l" rtl="0" eaLnBrk="0" fontAlgn="base" hangingPunct="0">
        <a:lnSpc>
          <a:spcPct val="105000"/>
        </a:lnSpc>
        <a:spcBef>
          <a:spcPct val="20000"/>
        </a:spcBef>
        <a:spcAft>
          <a:spcPct val="0"/>
        </a:spcAft>
        <a:buSzPct val="100000"/>
        <a:buChar char="–"/>
        <a:defRPr sz="1600">
          <a:solidFill>
            <a:srgbClr val="000000"/>
          </a:solidFill>
          <a:latin typeface="+mn-lt"/>
        </a:defRPr>
      </a:lvl4pPr>
      <a:lvl5pPr marL="2082800" indent="-254000" algn="l" rtl="0" eaLnBrk="0" fontAlgn="base" hangingPunct="0">
        <a:lnSpc>
          <a:spcPct val="105000"/>
        </a:lnSpc>
        <a:spcBef>
          <a:spcPct val="20000"/>
        </a:spcBef>
        <a:spcAft>
          <a:spcPct val="0"/>
        </a:spcAft>
        <a:buSzPct val="100000"/>
        <a:buChar char="–"/>
        <a:defRPr sz="1600">
          <a:solidFill>
            <a:srgbClr val="000000"/>
          </a:solidFill>
          <a:latin typeface="+mn-lt"/>
        </a:defRPr>
      </a:lvl5pPr>
      <a:lvl6pPr marL="2540000" indent="-254000" algn="l" rtl="0" fontAlgn="base">
        <a:lnSpc>
          <a:spcPct val="105000"/>
        </a:lnSpc>
        <a:spcBef>
          <a:spcPct val="20000"/>
        </a:spcBef>
        <a:spcAft>
          <a:spcPct val="0"/>
        </a:spcAft>
        <a:buSzPct val="100000"/>
        <a:buChar char="–"/>
        <a:defRPr sz="1600">
          <a:solidFill>
            <a:srgbClr val="000000"/>
          </a:solidFill>
          <a:latin typeface="+mn-lt"/>
        </a:defRPr>
      </a:lvl6pPr>
      <a:lvl7pPr marL="2997200" indent="-254000" algn="l" rtl="0" fontAlgn="base">
        <a:lnSpc>
          <a:spcPct val="105000"/>
        </a:lnSpc>
        <a:spcBef>
          <a:spcPct val="20000"/>
        </a:spcBef>
        <a:spcAft>
          <a:spcPct val="0"/>
        </a:spcAft>
        <a:buSzPct val="100000"/>
        <a:buChar char="–"/>
        <a:defRPr sz="1600">
          <a:solidFill>
            <a:srgbClr val="000000"/>
          </a:solidFill>
          <a:latin typeface="+mn-lt"/>
        </a:defRPr>
      </a:lvl7pPr>
      <a:lvl8pPr marL="3454400" indent="-254000" algn="l" rtl="0" fontAlgn="base">
        <a:lnSpc>
          <a:spcPct val="105000"/>
        </a:lnSpc>
        <a:spcBef>
          <a:spcPct val="20000"/>
        </a:spcBef>
        <a:spcAft>
          <a:spcPct val="0"/>
        </a:spcAft>
        <a:buSzPct val="100000"/>
        <a:buChar char="–"/>
        <a:defRPr sz="1600">
          <a:solidFill>
            <a:srgbClr val="000000"/>
          </a:solidFill>
          <a:latin typeface="+mn-lt"/>
        </a:defRPr>
      </a:lvl8pPr>
      <a:lvl9pPr marL="3911600" indent="-254000" algn="l" rtl="0" fontAlgn="base">
        <a:lnSpc>
          <a:spcPct val="105000"/>
        </a:lnSpc>
        <a:spcBef>
          <a:spcPct val="20000"/>
        </a:spcBef>
        <a:spcAft>
          <a:spcPct val="0"/>
        </a:spcAft>
        <a:buSzPct val="100000"/>
        <a:buChar char="–"/>
        <a:defRPr sz="16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4098" name="Picture 15" descr="SHLBG2C_CO"/>
          <p:cNvPicPr>
            <a:picLocks noChangeArrowheads="1"/>
          </p:cNvPicPr>
          <p:nvPr/>
        </p:nvPicPr>
        <p:blipFill>
          <a:blip r:embed="rId13" cstate="print"/>
          <a:srcRect/>
          <a:stretch>
            <a:fillRect/>
          </a:stretch>
        </p:blipFill>
        <p:spPr bwMode="auto">
          <a:xfrm>
            <a:off x="0" y="0"/>
            <a:ext cx="9144000" cy="457200"/>
          </a:xfrm>
          <a:prstGeom prst="rect">
            <a:avLst/>
          </a:prstGeom>
          <a:noFill/>
          <a:ln w="0">
            <a:noFill/>
            <a:miter lim="800000"/>
            <a:headEnd/>
            <a:tailEnd/>
          </a:ln>
        </p:spPr>
      </p:pic>
      <p:pic>
        <p:nvPicPr>
          <p:cNvPr id="4099" name="Picture 14" descr="PHSMTR2_CO"/>
          <p:cNvPicPr>
            <a:picLocks noChangeArrowheads="1"/>
          </p:cNvPicPr>
          <p:nvPr/>
        </p:nvPicPr>
        <p:blipFill>
          <a:blip r:embed="rId14" cstate="print"/>
          <a:srcRect/>
          <a:stretch>
            <a:fillRect/>
          </a:stretch>
        </p:blipFill>
        <p:spPr bwMode="auto">
          <a:xfrm>
            <a:off x="247650" y="130175"/>
            <a:ext cx="990600" cy="196850"/>
          </a:xfrm>
          <a:prstGeom prst="rect">
            <a:avLst/>
          </a:prstGeom>
          <a:noFill/>
          <a:ln w="0">
            <a:noFill/>
            <a:miter lim="800000"/>
            <a:headEnd/>
            <a:tailEnd/>
          </a:ln>
        </p:spPr>
      </p:pic>
      <p:sp>
        <p:nvSpPr>
          <p:cNvPr id="4100" name="Rectangle 2"/>
          <p:cNvSpPr>
            <a:spLocks noGrp="1" noChangeArrowheads="1"/>
          </p:cNvSpPr>
          <p:nvPr>
            <p:ph type="title"/>
          </p:nvPr>
        </p:nvSpPr>
        <p:spPr bwMode="auto">
          <a:xfrm>
            <a:off x="392113" y="565150"/>
            <a:ext cx="8359775" cy="914400"/>
          </a:xfrm>
          <a:prstGeom prst="rect">
            <a:avLst/>
          </a:prstGeom>
          <a:noFill/>
          <a:ln w="0">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0" name="Rectangle 6"/>
          <p:cNvSpPr>
            <a:spLocks noGrp="1" noChangeArrowheads="1"/>
          </p:cNvSpPr>
          <p:nvPr>
            <p:ph type="sldNum" sz="quarter" idx="4"/>
          </p:nvPr>
        </p:nvSpPr>
        <p:spPr bwMode="auto">
          <a:xfrm>
            <a:off x="8578850" y="6578600"/>
            <a:ext cx="317500" cy="152400"/>
          </a:xfrm>
          <a:prstGeom prst="rect">
            <a:avLst/>
          </a:prstGeom>
          <a:noFill/>
          <a:ln w="0">
            <a:noFill/>
            <a:miter lim="800000"/>
            <a:headEnd/>
            <a:tailEnd/>
          </a:ln>
          <a:effectLst/>
        </p:spPr>
        <p:txBody>
          <a:bodyPr vert="horz" wrap="square" lIns="0" tIns="0" rIns="0" bIns="0" numCol="1" anchor="t" anchorCtr="0" compatLnSpc="1">
            <a:prstTxWarp prst="textNoShape">
              <a:avLst/>
            </a:prstTxWarp>
          </a:bodyPr>
          <a:lstStyle>
            <a:lvl1pPr algn="r">
              <a:defRPr sz="1000" noProof="1">
                <a:latin typeface="+mn-lt"/>
              </a:defRPr>
            </a:lvl1pPr>
          </a:lstStyle>
          <a:p>
            <a:pPr>
              <a:defRPr/>
            </a:pPr>
            <a:fld id="{BEE4F28F-31E8-44EC-BFB5-CADEC94A465F}" type="slidenum">
              <a:rPr/>
              <a:pPr>
                <a:defRPr/>
              </a:pPr>
              <a:t>‹#›</a:t>
            </a:fld>
            <a:endParaRPr lang="de-DE"/>
          </a:p>
        </p:txBody>
      </p:sp>
      <p:sp>
        <p:nvSpPr>
          <p:cNvPr id="1037" name="Text Box 13"/>
          <p:cNvSpPr txBox="1">
            <a:spLocks noChangeArrowheads="1"/>
          </p:cNvSpPr>
          <p:nvPr/>
        </p:nvSpPr>
        <p:spPr bwMode="auto">
          <a:xfrm>
            <a:off x="247650" y="6578600"/>
            <a:ext cx="1841500" cy="152400"/>
          </a:xfrm>
          <a:prstGeom prst="rect">
            <a:avLst/>
          </a:prstGeom>
          <a:noFill/>
          <a:ln w="0">
            <a:noFill/>
            <a:miter lim="800000"/>
            <a:headEnd/>
            <a:tailEnd/>
          </a:ln>
          <a:effectLst/>
        </p:spPr>
        <p:txBody>
          <a:bodyPr lIns="0" tIns="0" rIns="0" bIns="0" anchor="b">
            <a:spAutoFit/>
          </a:bodyPr>
          <a:lstStyle/>
          <a:p>
            <a:pPr>
              <a:defRPr/>
            </a:pPr>
            <a:r>
              <a:rPr lang="de-DE" sz="1000" noProof="1">
                <a:latin typeface="Arial" charset="0"/>
              </a:rPr>
              <a:t>Confidential</a:t>
            </a:r>
          </a:p>
        </p:txBody>
      </p:sp>
      <p:sp>
        <p:nvSpPr>
          <p:cNvPr id="4103" name="Rectangle 11"/>
          <p:cNvSpPr>
            <a:spLocks noGrp="1" noChangeArrowheads="1"/>
          </p:cNvSpPr>
          <p:nvPr>
            <p:ph type="body" idx="1"/>
          </p:nvPr>
        </p:nvSpPr>
        <p:spPr bwMode="auto">
          <a:xfrm>
            <a:off x="392113" y="1714500"/>
            <a:ext cx="8359775" cy="4381500"/>
          </a:xfrm>
          <a:prstGeom prst="rect">
            <a:avLst/>
          </a:prstGeom>
          <a:noFill/>
          <a:ln w="0">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6" name="Text Box 12"/>
          <p:cNvSpPr txBox="1">
            <a:spLocks noChangeArrowheads="1"/>
          </p:cNvSpPr>
          <p:nvPr/>
        </p:nvSpPr>
        <p:spPr bwMode="auto">
          <a:xfrm>
            <a:off x="2032000" y="6608763"/>
            <a:ext cx="5080000" cy="122237"/>
          </a:xfrm>
          <a:prstGeom prst="rect">
            <a:avLst/>
          </a:prstGeom>
          <a:noFill/>
          <a:ln w="0">
            <a:noFill/>
            <a:miter lim="800000"/>
            <a:headEnd/>
            <a:tailEnd/>
          </a:ln>
          <a:effectLst/>
        </p:spPr>
        <p:txBody>
          <a:bodyPr lIns="0" tIns="0" rIns="0" bIns="0" anchor="b">
            <a:spAutoFit/>
          </a:bodyPr>
          <a:lstStyle/>
          <a:p>
            <a:pPr algn="ctr">
              <a:defRPr/>
            </a:pPr>
            <a:r>
              <a:rPr lang="de-DE" sz="800" noProof="1">
                <a:latin typeface="Arial" charset="0"/>
              </a:rPr>
              <a:t>Sector, MMMM dd, yyyy, Reference</a:t>
            </a:r>
          </a:p>
        </p:txBody>
      </p:sp>
      <p:sp>
        <p:nvSpPr>
          <p:cNvPr id="1040" name="Rectangle 16" hidden="1"/>
          <p:cNvSpPr>
            <a:spLocks noGrp="1" noChangeArrowheads="1"/>
          </p:cNvSpPr>
          <p:nvPr>
            <p:ph type="dt" sz="half" idx="2"/>
          </p:nvPr>
        </p:nvSpPr>
        <p:spPr bwMode="auto">
          <a:xfrm>
            <a:off x="800100" y="5715000"/>
            <a:ext cx="7543800" cy="304800"/>
          </a:xfrm>
          <a:prstGeom prst="rect">
            <a:avLst/>
          </a:prstGeom>
          <a:noFill/>
          <a:ln w="0">
            <a:noFill/>
            <a:miter lim="800000"/>
            <a:headEnd/>
            <a:tailEnd/>
          </a:ln>
          <a:effectLst/>
        </p:spPr>
        <p:txBody>
          <a:bodyPr vert="horz" wrap="square" lIns="0" tIns="0" rIns="0" bIns="0" numCol="1" anchor="t" anchorCtr="0" compatLnSpc="1">
            <a:prstTxWarp prst="textNoShape">
              <a:avLst/>
            </a:prstTxWarp>
          </a:bodyPr>
          <a:lstStyle>
            <a:lvl1pPr>
              <a:defRPr sz="1900" noProof="1">
                <a:solidFill>
                  <a:srgbClr val="FFFFFF"/>
                </a:solidFill>
                <a:latin typeface="+mn-lt"/>
              </a:defRPr>
            </a:lvl1pPr>
          </a:lstStyle>
          <a:p>
            <a:pPr>
              <a:defRPr/>
            </a:pPr>
            <a:endParaRPr lang="de-DE"/>
          </a:p>
        </p:txBody>
      </p:sp>
    </p:spTree>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Lst>
  <p:txStyles>
    <p:titleStyle>
      <a:lvl1pPr algn="l" rtl="0" eaLnBrk="0" fontAlgn="base" hangingPunct="0">
        <a:spcBef>
          <a:spcPct val="0"/>
        </a:spcBef>
        <a:spcAft>
          <a:spcPct val="0"/>
        </a:spcAft>
        <a:defRPr sz="3000">
          <a:solidFill>
            <a:srgbClr val="000000"/>
          </a:solidFill>
          <a:latin typeface="+mj-lt"/>
          <a:ea typeface="+mj-ea"/>
          <a:cs typeface="+mj-cs"/>
        </a:defRPr>
      </a:lvl1pPr>
      <a:lvl2pPr algn="l" rtl="0" eaLnBrk="0" fontAlgn="base" hangingPunct="0">
        <a:spcBef>
          <a:spcPct val="0"/>
        </a:spcBef>
        <a:spcAft>
          <a:spcPct val="0"/>
        </a:spcAft>
        <a:defRPr sz="3000">
          <a:solidFill>
            <a:srgbClr val="000000"/>
          </a:solidFill>
          <a:latin typeface="Arial" pitchFamily="34" charset="0"/>
        </a:defRPr>
      </a:lvl2pPr>
      <a:lvl3pPr algn="l" rtl="0" eaLnBrk="0" fontAlgn="base" hangingPunct="0">
        <a:spcBef>
          <a:spcPct val="0"/>
        </a:spcBef>
        <a:spcAft>
          <a:spcPct val="0"/>
        </a:spcAft>
        <a:defRPr sz="3000">
          <a:solidFill>
            <a:srgbClr val="000000"/>
          </a:solidFill>
          <a:latin typeface="Arial" pitchFamily="34" charset="0"/>
        </a:defRPr>
      </a:lvl3pPr>
      <a:lvl4pPr algn="l" rtl="0" eaLnBrk="0" fontAlgn="base" hangingPunct="0">
        <a:spcBef>
          <a:spcPct val="0"/>
        </a:spcBef>
        <a:spcAft>
          <a:spcPct val="0"/>
        </a:spcAft>
        <a:defRPr sz="3000">
          <a:solidFill>
            <a:srgbClr val="000000"/>
          </a:solidFill>
          <a:latin typeface="Arial" pitchFamily="34" charset="0"/>
        </a:defRPr>
      </a:lvl4pPr>
      <a:lvl5pPr algn="l" rtl="0" eaLnBrk="0" fontAlgn="base" hangingPunct="0">
        <a:spcBef>
          <a:spcPct val="0"/>
        </a:spcBef>
        <a:spcAft>
          <a:spcPct val="0"/>
        </a:spcAft>
        <a:defRPr sz="3000">
          <a:solidFill>
            <a:srgbClr val="000000"/>
          </a:solidFill>
          <a:latin typeface="Arial" pitchFamily="34" charset="0"/>
        </a:defRPr>
      </a:lvl5pPr>
      <a:lvl6pPr marL="457200" algn="l" rtl="0" fontAlgn="base">
        <a:spcBef>
          <a:spcPct val="0"/>
        </a:spcBef>
        <a:spcAft>
          <a:spcPct val="0"/>
        </a:spcAft>
        <a:defRPr sz="3000">
          <a:solidFill>
            <a:srgbClr val="000000"/>
          </a:solidFill>
          <a:latin typeface="Arial" pitchFamily="34" charset="0"/>
        </a:defRPr>
      </a:lvl6pPr>
      <a:lvl7pPr marL="914400" algn="l" rtl="0" fontAlgn="base">
        <a:spcBef>
          <a:spcPct val="0"/>
        </a:spcBef>
        <a:spcAft>
          <a:spcPct val="0"/>
        </a:spcAft>
        <a:defRPr sz="3000">
          <a:solidFill>
            <a:srgbClr val="000000"/>
          </a:solidFill>
          <a:latin typeface="Arial" pitchFamily="34" charset="0"/>
        </a:defRPr>
      </a:lvl7pPr>
      <a:lvl8pPr marL="1371600" algn="l" rtl="0" fontAlgn="base">
        <a:spcBef>
          <a:spcPct val="0"/>
        </a:spcBef>
        <a:spcAft>
          <a:spcPct val="0"/>
        </a:spcAft>
        <a:defRPr sz="3000">
          <a:solidFill>
            <a:srgbClr val="000000"/>
          </a:solidFill>
          <a:latin typeface="Arial" pitchFamily="34" charset="0"/>
        </a:defRPr>
      </a:lvl8pPr>
      <a:lvl9pPr marL="1828800" algn="l" rtl="0" fontAlgn="base">
        <a:spcBef>
          <a:spcPct val="0"/>
        </a:spcBef>
        <a:spcAft>
          <a:spcPct val="0"/>
        </a:spcAft>
        <a:defRPr sz="3000">
          <a:solidFill>
            <a:srgbClr val="000000"/>
          </a:solidFill>
          <a:latin typeface="Arial" pitchFamily="34" charset="0"/>
        </a:defRPr>
      </a:lvl9pPr>
    </p:titleStyle>
    <p:bodyStyle>
      <a:lvl1pPr marL="254000" indent="-254000" algn="l" rtl="0" eaLnBrk="0" fontAlgn="base" hangingPunct="0">
        <a:lnSpc>
          <a:spcPct val="105000"/>
        </a:lnSpc>
        <a:spcBef>
          <a:spcPct val="20000"/>
        </a:spcBef>
        <a:spcAft>
          <a:spcPct val="0"/>
        </a:spcAft>
        <a:buSzPct val="100000"/>
        <a:buChar char="•"/>
        <a:defRPr sz="2000">
          <a:solidFill>
            <a:srgbClr val="000000"/>
          </a:solidFill>
          <a:latin typeface="+mn-lt"/>
          <a:ea typeface="+mn-ea"/>
          <a:cs typeface="+mn-cs"/>
        </a:defRPr>
      </a:lvl1pPr>
      <a:lvl2pPr marL="711200" indent="-254000" algn="l" rtl="0" eaLnBrk="0" fontAlgn="base" hangingPunct="0">
        <a:lnSpc>
          <a:spcPct val="105000"/>
        </a:lnSpc>
        <a:spcBef>
          <a:spcPct val="20000"/>
        </a:spcBef>
        <a:spcAft>
          <a:spcPct val="0"/>
        </a:spcAft>
        <a:buSzPct val="100000"/>
        <a:buChar char="–"/>
        <a:defRPr sz="2000">
          <a:solidFill>
            <a:srgbClr val="000000"/>
          </a:solidFill>
          <a:latin typeface="+mn-lt"/>
        </a:defRPr>
      </a:lvl2pPr>
      <a:lvl3pPr marL="1168400" indent="-254000" algn="l" rtl="0" eaLnBrk="0" fontAlgn="base" hangingPunct="0">
        <a:lnSpc>
          <a:spcPct val="105000"/>
        </a:lnSpc>
        <a:spcBef>
          <a:spcPct val="20000"/>
        </a:spcBef>
        <a:spcAft>
          <a:spcPct val="0"/>
        </a:spcAft>
        <a:buSzPct val="100000"/>
        <a:buChar char="•"/>
        <a:defRPr sz="2400">
          <a:solidFill>
            <a:srgbClr val="000000"/>
          </a:solidFill>
          <a:latin typeface="+mn-lt"/>
        </a:defRPr>
      </a:lvl3pPr>
      <a:lvl4pPr marL="1625600" indent="-254000" algn="l" rtl="0" eaLnBrk="0" fontAlgn="base" hangingPunct="0">
        <a:lnSpc>
          <a:spcPct val="105000"/>
        </a:lnSpc>
        <a:spcBef>
          <a:spcPct val="20000"/>
        </a:spcBef>
        <a:spcAft>
          <a:spcPct val="0"/>
        </a:spcAft>
        <a:buSzPct val="100000"/>
        <a:buChar char="–"/>
        <a:defRPr sz="1600">
          <a:solidFill>
            <a:srgbClr val="000000"/>
          </a:solidFill>
          <a:latin typeface="+mn-lt"/>
        </a:defRPr>
      </a:lvl4pPr>
      <a:lvl5pPr marL="2082800" indent="-254000" algn="l" rtl="0" eaLnBrk="0" fontAlgn="base" hangingPunct="0">
        <a:lnSpc>
          <a:spcPct val="105000"/>
        </a:lnSpc>
        <a:spcBef>
          <a:spcPct val="20000"/>
        </a:spcBef>
        <a:spcAft>
          <a:spcPct val="0"/>
        </a:spcAft>
        <a:buSzPct val="100000"/>
        <a:buChar char="–"/>
        <a:defRPr sz="1600">
          <a:solidFill>
            <a:srgbClr val="000000"/>
          </a:solidFill>
          <a:latin typeface="+mn-lt"/>
        </a:defRPr>
      </a:lvl5pPr>
      <a:lvl6pPr marL="2540000" indent="-254000" algn="l" rtl="0" fontAlgn="base">
        <a:lnSpc>
          <a:spcPct val="105000"/>
        </a:lnSpc>
        <a:spcBef>
          <a:spcPct val="20000"/>
        </a:spcBef>
        <a:spcAft>
          <a:spcPct val="0"/>
        </a:spcAft>
        <a:buSzPct val="100000"/>
        <a:buChar char="–"/>
        <a:defRPr sz="1600">
          <a:solidFill>
            <a:srgbClr val="000000"/>
          </a:solidFill>
          <a:latin typeface="+mn-lt"/>
        </a:defRPr>
      </a:lvl6pPr>
      <a:lvl7pPr marL="2997200" indent="-254000" algn="l" rtl="0" fontAlgn="base">
        <a:lnSpc>
          <a:spcPct val="105000"/>
        </a:lnSpc>
        <a:spcBef>
          <a:spcPct val="20000"/>
        </a:spcBef>
        <a:spcAft>
          <a:spcPct val="0"/>
        </a:spcAft>
        <a:buSzPct val="100000"/>
        <a:buChar char="–"/>
        <a:defRPr sz="1600">
          <a:solidFill>
            <a:srgbClr val="000000"/>
          </a:solidFill>
          <a:latin typeface="+mn-lt"/>
        </a:defRPr>
      </a:lvl7pPr>
      <a:lvl8pPr marL="3454400" indent="-254000" algn="l" rtl="0" fontAlgn="base">
        <a:lnSpc>
          <a:spcPct val="105000"/>
        </a:lnSpc>
        <a:spcBef>
          <a:spcPct val="20000"/>
        </a:spcBef>
        <a:spcAft>
          <a:spcPct val="0"/>
        </a:spcAft>
        <a:buSzPct val="100000"/>
        <a:buChar char="–"/>
        <a:defRPr sz="1600">
          <a:solidFill>
            <a:srgbClr val="000000"/>
          </a:solidFill>
          <a:latin typeface="+mn-lt"/>
        </a:defRPr>
      </a:lvl8pPr>
      <a:lvl9pPr marL="3911600" indent="-254000" algn="l" rtl="0" fontAlgn="base">
        <a:lnSpc>
          <a:spcPct val="105000"/>
        </a:lnSpc>
        <a:spcBef>
          <a:spcPct val="20000"/>
        </a:spcBef>
        <a:spcAft>
          <a:spcPct val="0"/>
        </a:spcAft>
        <a:buSzPct val="100000"/>
        <a:buChar char="–"/>
        <a:defRPr sz="16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5122" name="Picture 15" descr="SHLBG2C_CO"/>
          <p:cNvPicPr>
            <a:picLocks noChangeArrowheads="1"/>
          </p:cNvPicPr>
          <p:nvPr/>
        </p:nvPicPr>
        <p:blipFill>
          <a:blip r:embed="rId14" cstate="print"/>
          <a:srcRect/>
          <a:stretch>
            <a:fillRect/>
          </a:stretch>
        </p:blipFill>
        <p:spPr bwMode="auto">
          <a:xfrm>
            <a:off x="0" y="0"/>
            <a:ext cx="9144000" cy="457200"/>
          </a:xfrm>
          <a:prstGeom prst="rect">
            <a:avLst/>
          </a:prstGeom>
          <a:noFill/>
          <a:ln w="0">
            <a:noFill/>
            <a:miter lim="800000"/>
            <a:headEnd/>
            <a:tailEnd/>
          </a:ln>
        </p:spPr>
      </p:pic>
      <p:pic>
        <p:nvPicPr>
          <p:cNvPr id="5123" name="Picture 14" descr="PHSMTR2_CO"/>
          <p:cNvPicPr>
            <a:picLocks noChangeArrowheads="1"/>
          </p:cNvPicPr>
          <p:nvPr/>
        </p:nvPicPr>
        <p:blipFill>
          <a:blip r:embed="rId15" cstate="print"/>
          <a:srcRect/>
          <a:stretch>
            <a:fillRect/>
          </a:stretch>
        </p:blipFill>
        <p:spPr bwMode="auto">
          <a:xfrm>
            <a:off x="247650" y="130175"/>
            <a:ext cx="990600" cy="196850"/>
          </a:xfrm>
          <a:prstGeom prst="rect">
            <a:avLst/>
          </a:prstGeom>
          <a:noFill/>
          <a:ln w="0">
            <a:noFill/>
            <a:miter lim="800000"/>
            <a:headEnd/>
            <a:tailEnd/>
          </a:ln>
        </p:spPr>
      </p:pic>
      <p:sp>
        <p:nvSpPr>
          <p:cNvPr id="1037" name="Text Box 13"/>
          <p:cNvSpPr txBox="1">
            <a:spLocks noChangeArrowheads="1"/>
          </p:cNvSpPr>
          <p:nvPr/>
        </p:nvSpPr>
        <p:spPr bwMode="auto">
          <a:xfrm>
            <a:off x="247650" y="6578600"/>
            <a:ext cx="1841500" cy="152400"/>
          </a:xfrm>
          <a:prstGeom prst="rect">
            <a:avLst/>
          </a:prstGeom>
          <a:noFill/>
          <a:ln w="0">
            <a:noFill/>
            <a:miter lim="800000"/>
            <a:headEnd/>
            <a:tailEnd/>
          </a:ln>
          <a:effectLst/>
        </p:spPr>
        <p:txBody>
          <a:bodyPr lIns="0" tIns="0" rIns="0" bIns="0" anchor="b">
            <a:spAutoFit/>
          </a:bodyPr>
          <a:lstStyle/>
          <a:p>
            <a:pPr>
              <a:defRPr/>
            </a:pPr>
            <a:r>
              <a:rPr lang="de-DE" sz="1000" noProof="1">
                <a:latin typeface="Arial" charset="0"/>
              </a:rPr>
              <a:t>Confidential</a:t>
            </a:r>
          </a:p>
        </p:txBody>
      </p:sp>
      <p:sp>
        <p:nvSpPr>
          <p:cNvPr id="10" name="Foliennummernplatzhalter 3"/>
          <p:cNvSpPr>
            <a:spLocks noGrp="1"/>
          </p:cNvSpPr>
          <p:nvPr>
            <p:ph type="sldNum" sz="quarter" idx="4"/>
          </p:nvPr>
        </p:nvSpPr>
        <p:spPr bwMode="auto">
          <a:xfrm>
            <a:off x="8578850" y="6578600"/>
            <a:ext cx="317500" cy="152400"/>
          </a:xfrm>
          <a:prstGeom prst="rect">
            <a:avLst/>
          </a:prstGeom>
          <a:ln w="0">
            <a:miter lim="800000"/>
            <a:headEnd/>
            <a:tailEnd/>
          </a:ln>
        </p:spPr>
        <p:txBody>
          <a:bodyPr vert="horz" wrap="square" lIns="0" tIns="0" rIns="0" bIns="0" numCol="1" anchor="t" anchorCtr="0" compatLnSpc="1">
            <a:prstTxWarp prst="textNoShape">
              <a:avLst/>
            </a:prstTxWarp>
          </a:bodyPr>
          <a:lstStyle>
            <a:lvl1pPr algn="r">
              <a:defRPr sz="1000" noProof="1">
                <a:latin typeface="+mn-lt"/>
              </a:defRPr>
            </a:lvl1pPr>
          </a:lstStyle>
          <a:p>
            <a:pPr>
              <a:defRPr/>
            </a:pPr>
            <a:fld id="{E0AD89C3-7A1A-45A2-874E-81DD7185AB00}"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 id="2147484012" r:id="rId12"/>
  </p:sldLayoutIdLst>
  <p:txStyles>
    <p:titleStyle>
      <a:lvl1pPr algn="l" rtl="0" eaLnBrk="0" fontAlgn="base" hangingPunct="0">
        <a:spcBef>
          <a:spcPct val="0"/>
        </a:spcBef>
        <a:spcAft>
          <a:spcPct val="0"/>
        </a:spcAft>
        <a:defRPr sz="3000">
          <a:solidFill>
            <a:srgbClr val="000000"/>
          </a:solidFill>
          <a:latin typeface="+mj-lt"/>
          <a:ea typeface="+mj-ea"/>
          <a:cs typeface="+mj-cs"/>
        </a:defRPr>
      </a:lvl1pPr>
      <a:lvl2pPr algn="l" rtl="0" eaLnBrk="0" fontAlgn="base" hangingPunct="0">
        <a:spcBef>
          <a:spcPct val="0"/>
        </a:spcBef>
        <a:spcAft>
          <a:spcPct val="0"/>
        </a:spcAft>
        <a:defRPr sz="3000">
          <a:solidFill>
            <a:srgbClr val="000000"/>
          </a:solidFill>
          <a:latin typeface="Arial" pitchFamily="34" charset="0"/>
        </a:defRPr>
      </a:lvl2pPr>
      <a:lvl3pPr algn="l" rtl="0" eaLnBrk="0" fontAlgn="base" hangingPunct="0">
        <a:spcBef>
          <a:spcPct val="0"/>
        </a:spcBef>
        <a:spcAft>
          <a:spcPct val="0"/>
        </a:spcAft>
        <a:defRPr sz="3000">
          <a:solidFill>
            <a:srgbClr val="000000"/>
          </a:solidFill>
          <a:latin typeface="Arial" pitchFamily="34" charset="0"/>
        </a:defRPr>
      </a:lvl3pPr>
      <a:lvl4pPr algn="l" rtl="0" eaLnBrk="0" fontAlgn="base" hangingPunct="0">
        <a:spcBef>
          <a:spcPct val="0"/>
        </a:spcBef>
        <a:spcAft>
          <a:spcPct val="0"/>
        </a:spcAft>
        <a:defRPr sz="3000">
          <a:solidFill>
            <a:srgbClr val="000000"/>
          </a:solidFill>
          <a:latin typeface="Arial" pitchFamily="34" charset="0"/>
        </a:defRPr>
      </a:lvl4pPr>
      <a:lvl5pPr algn="l" rtl="0" eaLnBrk="0" fontAlgn="base" hangingPunct="0">
        <a:spcBef>
          <a:spcPct val="0"/>
        </a:spcBef>
        <a:spcAft>
          <a:spcPct val="0"/>
        </a:spcAft>
        <a:defRPr sz="3000">
          <a:solidFill>
            <a:srgbClr val="000000"/>
          </a:solidFill>
          <a:latin typeface="Arial" pitchFamily="34" charset="0"/>
        </a:defRPr>
      </a:lvl5pPr>
      <a:lvl6pPr marL="457200" algn="l" rtl="0" fontAlgn="base">
        <a:spcBef>
          <a:spcPct val="0"/>
        </a:spcBef>
        <a:spcAft>
          <a:spcPct val="0"/>
        </a:spcAft>
        <a:defRPr sz="3000">
          <a:solidFill>
            <a:srgbClr val="000000"/>
          </a:solidFill>
          <a:latin typeface="Arial" pitchFamily="34" charset="0"/>
        </a:defRPr>
      </a:lvl6pPr>
      <a:lvl7pPr marL="914400" algn="l" rtl="0" fontAlgn="base">
        <a:spcBef>
          <a:spcPct val="0"/>
        </a:spcBef>
        <a:spcAft>
          <a:spcPct val="0"/>
        </a:spcAft>
        <a:defRPr sz="3000">
          <a:solidFill>
            <a:srgbClr val="000000"/>
          </a:solidFill>
          <a:latin typeface="Arial" pitchFamily="34" charset="0"/>
        </a:defRPr>
      </a:lvl7pPr>
      <a:lvl8pPr marL="1371600" algn="l" rtl="0" fontAlgn="base">
        <a:spcBef>
          <a:spcPct val="0"/>
        </a:spcBef>
        <a:spcAft>
          <a:spcPct val="0"/>
        </a:spcAft>
        <a:defRPr sz="3000">
          <a:solidFill>
            <a:srgbClr val="000000"/>
          </a:solidFill>
          <a:latin typeface="Arial" pitchFamily="34" charset="0"/>
        </a:defRPr>
      </a:lvl8pPr>
      <a:lvl9pPr marL="1828800" algn="l" rtl="0" fontAlgn="base">
        <a:spcBef>
          <a:spcPct val="0"/>
        </a:spcBef>
        <a:spcAft>
          <a:spcPct val="0"/>
        </a:spcAft>
        <a:defRPr sz="3000">
          <a:solidFill>
            <a:srgbClr val="000000"/>
          </a:solidFill>
          <a:latin typeface="Arial" pitchFamily="34" charset="0"/>
        </a:defRPr>
      </a:lvl9pPr>
    </p:titleStyle>
    <p:bodyStyle>
      <a:lvl1pPr marL="254000" indent="-254000" algn="l" rtl="0" eaLnBrk="0" fontAlgn="base" hangingPunct="0">
        <a:lnSpc>
          <a:spcPct val="105000"/>
        </a:lnSpc>
        <a:spcBef>
          <a:spcPct val="20000"/>
        </a:spcBef>
        <a:spcAft>
          <a:spcPct val="0"/>
        </a:spcAft>
        <a:buSzPct val="100000"/>
        <a:buChar char="•"/>
        <a:defRPr sz="2000">
          <a:solidFill>
            <a:srgbClr val="000000"/>
          </a:solidFill>
          <a:latin typeface="+mn-lt"/>
          <a:ea typeface="+mn-ea"/>
          <a:cs typeface="+mn-cs"/>
        </a:defRPr>
      </a:lvl1pPr>
      <a:lvl2pPr marL="711200" indent="-254000" algn="l" rtl="0" eaLnBrk="0" fontAlgn="base" hangingPunct="0">
        <a:lnSpc>
          <a:spcPct val="105000"/>
        </a:lnSpc>
        <a:spcBef>
          <a:spcPct val="20000"/>
        </a:spcBef>
        <a:spcAft>
          <a:spcPct val="0"/>
        </a:spcAft>
        <a:buSzPct val="100000"/>
        <a:buChar char="–"/>
        <a:defRPr sz="2000">
          <a:solidFill>
            <a:srgbClr val="000000"/>
          </a:solidFill>
          <a:latin typeface="+mn-lt"/>
        </a:defRPr>
      </a:lvl2pPr>
      <a:lvl3pPr marL="1168400" indent="-254000" algn="l" rtl="0" eaLnBrk="0" fontAlgn="base" hangingPunct="0">
        <a:lnSpc>
          <a:spcPct val="105000"/>
        </a:lnSpc>
        <a:spcBef>
          <a:spcPct val="20000"/>
        </a:spcBef>
        <a:spcAft>
          <a:spcPct val="0"/>
        </a:spcAft>
        <a:buSzPct val="100000"/>
        <a:buChar char="•"/>
        <a:defRPr sz="2400">
          <a:solidFill>
            <a:srgbClr val="000000"/>
          </a:solidFill>
          <a:latin typeface="+mn-lt"/>
        </a:defRPr>
      </a:lvl3pPr>
      <a:lvl4pPr marL="1625600" indent="-254000" algn="l" rtl="0" eaLnBrk="0" fontAlgn="base" hangingPunct="0">
        <a:lnSpc>
          <a:spcPct val="105000"/>
        </a:lnSpc>
        <a:spcBef>
          <a:spcPct val="20000"/>
        </a:spcBef>
        <a:spcAft>
          <a:spcPct val="0"/>
        </a:spcAft>
        <a:buSzPct val="100000"/>
        <a:buChar char="–"/>
        <a:defRPr sz="1600">
          <a:solidFill>
            <a:srgbClr val="000000"/>
          </a:solidFill>
          <a:latin typeface="+mn-lt"/>
        </a:defRPr>
      </a:lvl4pPr>
      <a:lvl5pPr marL="2082800" indent="-254000" algn="l" rtl="0" eaLnBrk="0" fontAlgn="base" hangingPunct="0">
        <a:lnSpc>
          <a:spcPct val="105000"/>
        </a:lnSpc>
        <a:spcBef>
          <a:spcPct val="20000"/>
        </a:spcBef>
        <a:spcAft>
          <a:spcPct val="0"/>
        </a:spcAft>
        <a:buSzPct val="100000"/>
        <a:buChar char="–"/>
        <a:defRPr sz="1600">
          <a:solidFill>
            <a:srgbClr val="000000"/>
          </a:solidFill>
          <a:latin typeface="+mn-lt"/>
        </a:defRPr>
      </a:lvl5pPr>
      <a:lvl6pPr marL="2540000" indent="-254000" algn="l" rtl="0" fontAlgn="base">
        <a:lnSpc>
          <a:spcPct val="105000"/>
        </a:lnSpc>
        <a:spcBef>
          <a:spcPct val="20000"/>
        </a:spcBef>
        <a:spcAft>
          <a:spcPct val="0"/>
        </a:spcAft>
        <a:buSzPct val="100000"/>
        <a:buChar char="–"/>
        <a:defRPr sz="1600">
          <a:solidFill>
            <a:srgbClr val="000000"/>
          </a:solidFill>
          <a:latin typeface="+mn-lt"/>
        </a:defRPr>
      </a:lvl6pPr>
      <a:lvl7pPr marL="2997200" indent="-254000" algn="l" rtl="0" fontAlgn="base">
        <a:lnSpc>
          <a:spcPct val="105000"/>
        </a:lnSpc>
        <a:spcBef>
          <a:spcPct val="20000"/>
        </a:spcBef>
        <a:spcAft>
          <a:spcPct val="0"/>
        </a:spcAft>
        <a:buSzPct val="100000"/>
        <a:buChar char="–"/>
        <a:defRPr sz="1600">
          <a:solidFill>
            <a:srgbClr val="000000"/>
          </a:solidFill>
          <a:latin typeface="+mn-lt"/>
        </a:defRPr>
      </a:lvl7pPr>
      <a:lvl8pPr marL="3454400" indent="-254000" algn="l" rtl="0" fontAlgn="base">
        <a:lnSpc>
          <a:spcPct val="105000"/>
        </a:lnSpc>
        <a:spcBef>
          <a:spcPct val="20000"/>
        </a:spcBef>
        <a:spcAft>
          <a:spcPct val="0"/>
        </a:spcAft>
        <a:buSzPct val="100000"/>
        <a:buChar char="–"/>
        <a:defRPr sz="1600">
          <a:solidFill>
            <a:srgbClr val="000000"/>
          </a:solidFill>
          <a:latin typeface="+mn-lt"/>
        </a:defRPr>
      </a:lvl8pPr>
      <a:lvl9pPr marL="3911600" indent="-254000" algn="l" rtl="0" fontAlgn="base">
        <a:lnSpc>
          <a:spcPct val="105000"/>
        </a:lnSpc>
        <a:spcBef>
          <a:spcPct val="20000"/>
        </a:spcBef>
        <a:spcAft>
          <a:spcPct val="0"/>
        </a:spcAft>
        <a:buSzPct val="100000"/>
        <a:buChar char="–"/>
        <a:defRPr sz="16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6146" name="Picture 15" descr="SHLBG2C_CO"/>
          <p:cNvPicPr>
            <a:picLocks noChangeArrowheads="1"/>
          </p:cNvPicPr>
          <p:nvPr/>
        </p:nvPicPr>
        <p:blipFill>
          <a:blip r:embed="rId13" cstate="print"/>
          <a:srcRect/>
          <a:stretch>
            <a:fillRect/>
          </a:stretch>
        </p:blipFill>
        <p:spPr bwMode="auto">
          <a:xfrm>
            <a:off x="0" y="0"/>
            <a:ext cx="9144000" cy="457200"/>
          </a:xfrm>
          <a:prstGeom prst="rect">
            <a:avLst/>
          </a:prstGeom>
          <a:noFill/>
          <a:ln w="0">
            <a:noFill/>
            <a:miter lim="800000"/>
            <a:headEnd/>
            <a:tailEnd/>
          </a:ln>
        </p:spPr>
      </p:pic>
      <p:pic>
        <p:nvPicPr>
          <p:cNvPr id="6147" name="Picture 14" descr="PHSMTR2_CO"/>
          <p:cNvPicPr>
            <a:picLocks noChangeArrowheads="1"/>
          </p:cNvPicPr>
          <p:nvPr/>
        </p:nvPicPr>
        <p:blipFill>
          <a:blip r:embed="rId14" cstate="print"/>
          <a:srcRect/>
          <a:stretch>
            <a:fillRect/>
          </a:stretch>
        </p:blipFill>
        <p:spPr bwMode="auto">
          <a:xfrm>
            <a:off x="247650" y="130175"/>
            <a:ext cx="990600" cy="196850"/>
          </a:xfrm>
          <a:prstGeom prst="rect">
            <a:avLst/>
          </a:prstGeom>
          <a:noFill/>
          <a:ln w="0">
            <a:noFill/>
            <a:miter lim="800000"/>
            <a:headEnd/>
            <a:tailEnd/>
          </a:ln>
        </p:spPr>
      </p:pic>
      <p:sp>
        <p:nvSpPr>
          <p:cNvPr id="6148" name="Rectangle 2"/>
          <p:cNvSpPr>
            <a:spLocks noGrp="1" noChangeArrowheads="1"/>
          </p:cNvSpPr>
          <p:nvPr>
            <p:ph type="title"/>
          </p:nvPr>
        </p:nvSpPr>
        <p:spPr bwMode="auto">
          <a:xfrm>
            <a:off x="392113" y="565150"/>
            <a:ext cx="8359775" cy="914400"/>
          </a:xfrm>
          <a:prstGeom prst="rect">
            <a:avLst/>
          </a:prstGeom>
          <a:noFill/>
          <a:ln w="0">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0" name="Rectangle 6"/>
          <p:cNvSpPr>
            <a:spLocks noGrp="1" noChangeArrowheads="1"/>
          </p:cNvSpPr>
          <p:nvPr>
            <p:ph type="sldNum" sz="quarter" idx="4"/>
          </p:nvPr>
        </p:nvSpPr>
        <p:spPr bwMode="auto">
          <a:xfrm>
            <a:off x="8578850" y="6578600"/>
            <a:ext cx="317500" cy="152400"/>
          </a:xfrm>
          <a:prstGeom prst="rect">
            <a:avLst/>
          </a:prstGeom>
          <a:noFill/>
          <a:ln w="0">
            <a:noFill/>
            <a:miter lim="800000"/>
            <a:headEnd/>
            <a:tailEnd/>
          </a:ln>
          <a:effectLst/>
        </p:spPr>
        <p:txBody>
          <a:bodyPr vert="horz" wrap="square" lIns="0" tIns="0" rIns="0" bIns="0" numCol="1" anchor="t" anchorCtr="0" compatLnSpc="1">
            <a:prstTxWarp prst="textNoShape">
              <a:avLst/>
            </a:prstTxWarp>
          </a:bodyPr>
          <a:lstStyle>
            <a:lvl1pPr algn="r">
              <a:defRPr sz="1000" noProof="1">
                <a:latin typeface="+mn-lt"/>
              </a:defRPr>
            </a:lvl1pPr>
          </a:lstStyle>
          <a:p>
            <a:pPr>
              <a:defRPr/>
            </a:pPr>
            <a:fld id="{A5D07092-22E5-4BFA-BCF2-D499B9C32130}" type="slidenum">
              <a:rPr/>
              <a:pPr>
                <a:defRPr/>
              </a:pPr>
              <a:t>‹#›</a:t>
            </a:fld>
            <a:endParaRPr lang="de-DE"/>
          </a:p>
        </p:txBody>
      </p:sp>
      <p:sp>
        <p:nvSpPr>
          <p:cNvPr id="1037" name="Text Box 13"/>
          <p:cNvSpPr txBox="1">
            <a:spLocks noChangeArrowheads="1"/>
          </p:cNvSpPr>
          <p:nvPr/>
        </p:nvSpPr>
        <p:spPr bwMode="auto">
          <a:xfrm>
            <a:off x="247650" y="6578600"/>
            <a:ext cx="1841500" cy="152400"/>
          </a:xfrm>
          <a:prstGeom prst="rect">
            <a:avLst/>
          </a:prstGeom>
          <a:noFill/>
          <a:ln w="0">
            <a:noFill/>
            <a:miter lim="800000"/>
            <a:headEnd/>
            <a:tailEnd/>
          </a:ln>
          <a:effectLst/>
        </p:spPr>
        <p:txBody>
          <a:bodyPr lIns="0" tIns="0" rIns="0" bIns="0" anchor="b">
            <a:spAutoFit/>
          </a:bodyPr>
          <a:lstStyle/>
          <a:p>
            <a:pPr>
              <a:defRPr/>
            </a:pPr>
            <a:r>
              <a:rPr lang="de-DE" sz="1000" noProof="1">
                <a:latin typeface="Arial" charset="0"/>
              </a:rPr>
              <a:t>Confidential</a:t>
            </a:r>
          </a:p>
        </p:txBody>
      </p:sp>
      <p:sp>
        <p:nvSpPr>
          <p:cNvPr id="6151" name="Rectangle 11"/>
          <p:cNvSpPr>
            <a:spLocks noGrp="1" noChangeArrowheads="1"/>
          </p:cNvSpPr>
          <p:nvPr>
            <p:ph type="body" idx="1"/>
          </p:nvPr>
        </p:nvSpPr>
        <p:spPr bwMode="auto">
          <a:xfrm>
            <a:off x="392113" y="1714500"/>
            <a:ext cx="8359775" cy="4381500"/>
          </a:xfrm>
          <a:prstGeom prst="rect">
            <a:avLst/>
          </a:prstGeom>
          <a:noFill/>
          <a:ln w="0">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6" name="Text Box 12"/>
          <p:cNvSpPr txBox="1">
            <a:spLocks noChangeArrowheads="1"/>
          </p:cNvSpPr>
          <p:nvPr/>
        </p:nvSpPr>
        <p:spPr bwMode="auto">
          <a:xfrm>
            <a:off x="2032000" y="6608763"/>
            <a:ext cx="5080000" cy="122237"/>
          </a:xfrm>
          <a:prstGeom prst="rect">
            <a:avLst/>
          </a:prstGeom>
          <a:noFill/>
          <a:ln w="0">
            <a:noFill/>
            <a:miter lim="800000"/>
            <a:headEnd/>
            <a:tailEnd/>
          </a:ln>
          <a:effectLst/>
        </p:spPr>
        <p:txBody>
          <a:bodyPr lIns="0" tIns="0" rIns="0" bIns="0" anchor="b">
            <a:spAutoFit/>
          </a:bodyPr>
          <a:lstStyle/>
          <a:p>
            <a:pPr algn="ctr">
              <a:defRPr/>
            </a:pPr>
            <a:r>
              <a:rPr lang="de-DE" sz="800" noProof="1">
                <a:latin typeface="Arial" charset="0"/>
              </a:rPr>
              <a:t>Sector, MMMM dd, yyyy, Reference</a:t>
            </a:r>
          </a:p>
        </p:txBody>
      </p:sp>
      <p:sp>
        <p:nvSpPr>
          <p:cNvPr id="1040" name="Rectangle 16" hidden="1"/>
          <p:cNvSpPr>
            <a:spLocks noGrp="1" noChangeArrowheads="1"/>
          </p:cNvSpPr>
          <p:nvPr>
            <p:ph type="dt" sz="half" idx="2"/>
          </p:nvPr>
        </p:nvSpPr>
        <p:spPr bwMode="auto">
          <a:xfrm>
            <a:off x="800100" y="5715000"/>
            <a:ext cx="7543800" cy="304800"/>
          </a:xfrm>
          <a:prstGeom prst="rect">
            <a:avLst/>
          </a:prstGeom>
          <a:noFill/>
          <a:ln w="0">
            <a:noFill/>
            <a:miter lim="800000"/>
            <a:headEnd/>
            <a:tailEnd/>
          </a:ln>
          <a:effectLst/>
        </p:spPr>
        <p:txBody>
          <a:bodyPr vert="horz" wrap="square" lIns="0" tIns="0" rIns="0" bIns="0" numCol="1" anchor="t" anchorCtr="0" compatLnSpc="1">
            <a:prstTxWarp prst="textNoShape">
              <a:avLst/>
            </a:prstTxWarp>
          </a:bodyPr>
          <a:lstStyle>
            <a:lvl1pPr>
              <a:defRPr sz="1900" noProof="1">
                <a:solidFill>
                  <a:srgbClr val="FFFFFF"/>
                </a:solidFill>
                <a:latin typeface="+mn-lt"/>
              </a:defRPr>
            </a:lvl1pPr>
          </a:lstStyle>
          <a:p>
            <a:pPr>
              <a:defRPr/>
            </a:pPr>
            <a:endParaRPr lang="de-DE"/>
          </a:p>
        </p:txBody>
      </p:sp>
    </p:spTree>
  </p:cSld>
  <p:clrMap bg1="lt1" tx1="dk1" bg2="lt2" tx2="dk2" accent1="accent1" accent2="accent2" accent3="accent3" accent4="accent4" accent5="accent5" accent6="accent6" hlink="hlink" folHlink="folHlink"/>
  <p:sldLayoutIdLst>
    <p:sldLayoutId id="2147484024" r:id="rId1"/>
    <p:sldLayoutId id="2147484025" r:id="rId2"/>
    <p:sldLayoutId id="2147484026" r:id="rId3"/>
    <p:sldLayoutId id="2147484027" r:id="rId4"/>
    <p:sldLayoutId id="2147484028" r:id="rId5"/>
    <p:sldLayoutId id="2147484029" r:id="rId6"/>
    <p:sldLayoutId id="2147484030" r:id="rId7"/>
    <p:sldLayoutId id="2147484031" r:id="rId8"/>
    <p:sldLayoutId id="2147484032" r:id="rId9"/>
    <p:sldLayoutId id="2147484033" r:id="rId10"/>
    <p:sldLayoutId id="2147484034" r:id="rId11"/>
  </p:sldLayoutIdLst>
  <p:txStyles>
    <p:titleStyle>
      <a:lvl1pPr algn="l" rtl="0" eaLnBrk="0" fontAlgn="base" hangingPunct="0">
        <a:spcBef>
          <a:spcPct val="0"/>
        </a:spcBef>
        <a:spcAft>
          <a:spcPct val="0"/>
        </a:spcAft>
        <a:defRPr sz="3000">
          <a:solidFill>
            <a:srgbClr val="000000"/>
          </a:solidFill>
          <a:latin typeface="+mj-lt"/>
          <a:ea typeface="+mj-ea"/>
          <a:cs typeface="+mj-cs"/>
        </a:defRPr>
      </a:lvl1pPr>
      <a:lvl2pPr algn="l" rtl="0" eaLnBrk="0" fontAlgn="base" hangingPunct="0">
        <a:spcBef>
          <a:spcPct val="0"/>
        </a:spcBef>
        <a:spcAft>
          <a:spcPct val="0"/>
        </a:spcAft>
        <a:defRPr sz="3000">
          <a:solidFill>
            <a:srgbClr val="000000"/>
          </a:solidFill>
          <a:latin typeface="Arial" pitchFamily="34" charset="0"/>
        </a:defRPr>
      </a:lvl2pPr>
      <a:lvl3pPr algn="l" rtl="0" eaLnBrk="0" fontAlgn="base" hangingPunct="0">
        <a:spcBef>
          <a:spcPct val="0"/>
        </a:spcBef>
        <a:spcAft>
          <a:spcPct val="0"/>
        </a:spcAft>
        <a:defRPr sz="3000">
          <a:solidFill>
            <a:srgbClr val="000000"/>
          </a:solidFill>
          <a:latin typeface="Arial" pitchFamily="34" charset="0"/>
        </a:defRPr>
      </a:lvl3pPr>
      <a:lvl4pPr algn="l" rtl="0" eaLnBrk="0" fontAlgn="base" hangingPunct="0">
        <a:spcBef>
          <a:spcPct val="0"/>
        </a:spcBef>
        <a:spcAft>
          <a:spcPct val="0"/>
        </a:spcAft>
        <a:defRPr sz="3000">
          <a:solidFill>
            <a:srgbClr val="000000"/>
          </a:solidFill>
          <a:latin typeface="Arial" pitchFamily="34" charset="0"/>
        </a:defRPr>
      </a:lvl4pPr>
      <a:lvl5pPr algn="l" rtl="0" eaLnBrk="0" fontAlgn="base" hangingPunct="0">
        <a:spcBef>
          <a:spcPct val="0"/>
        </a:spcBef>
        <a:spcAft>
          <a:spcPct val="0"/>
        </a:spcAft>
        <a:defRPr sz="3000">
          <a:solidFill>
            <a:srgbClr val="000000"/>
          </a:solidFill>
          <a:latin typeface="Arial" pitchFamily="34" charset="0"/>
        </a:defRPr>
      </a:lvl5pPr>
      <a:lvl6pPr marL="457200" algn="l" rtl="0" fontAlgn="base">
        <a:spcBef>
          <a:spcPct val="0"/>
        </a:spcBef>
        <a:spcAft>
          <a:spcPct val="0"/>
        </a:spcAft>
        <a:defRPr sz="3000">
          <a:solidFill>
            <a:srgbClr val="000000"/>
          </a:solidFill>
          <a:latin typeface="Arial" pitchFamily="34" charset="0"/>
        </a:defRPr>
      </a:lvl6pPr>
      <a:lvl7pPr marL="914400" algn="l" rtl="0" fontAlgn="base">
        <a:spcBef>
          <a:spcPct val="0"/>
        </a:spcBef>
        <a:spcAft>
          <a:spcPct val="0"/>
        </a:spcAft>
        <a:defRPr sz="3000">
          <a:solidFill>
            <a:srgbClr val="000000"/>
          </a:solidFill>
          <a:latin typeface="Arial" pitchFamily="34" charset="0"/>
        </a:defRPr>
      </a:lvl7pPr>
      <a:lvl8pPr marL="1371600" algn="l" rtl="0" fontAlgn="base">
        <a:spcBef>
          <a:spcPct val="0"/>
        </a:spcBef>
        <a:spcAft>
          <a:spcPct val="0"/>
        </a:spcAft>
        <a:defRPr sz="3000">
          <a:solidFill>
            <a:srgbClr val="000000"/>
          </a:solidFill>
          <a:latin typeface="Arial" pitchFamily="34" charset="0"/>
        </a:defRPr>
      </a:lvl8pPr>
      <a:lvl9pPr marL="1828800" algn="l" rtl="0" fontAlgn="base">
        <a:spcBef>
          <a:spcPct val="0"/>
        </a:spcBef>
        <a:spcAft>
          <a:spcPct val="0"/>
        </a:spcAft>
        <a:defRPr sz="3000">
          <a:solidFill>
            <a:srgbClr val="000000"/>
          </a:solidFill>
          <a:latin typeface="Arial" pitchFamily="34" charset="0"/>
        </a:defRPr>
      </a:lvl9pPr>
    </p:titleStyle>
    <p:bodyStyle>
      <a:lvl1pPr marL="254000" indent="-254000" algn="l" rtl="0" eaLnBrk="0" fontAlgn="base" hangingPunct="0">
        <a:lnSpc>
          <a:spcPct val="105000"/>
        </a:lnSpc>
        <a:spcBef>
          <a:spcPct val="20000"/>
        </a:spcBef>
        <a:spcAft>
          <a:spcPct val="0"/>
        </a:spcAft>
        <a:buSzPct val="100000"/>
        <a:buChar char="•"/>
        <a:defRPr sz="2000">
          <a:solidFill>
            <a:srgbClr val="000000"/>
          </a:solidFill>
          <a:latin typeface="+mn-lt"/>
          <a:ea typeface="+mn-ea"/>
          <a:cs typeface="+mn-cs"/>
        </a:defRPr>
      </a:lvl1pPr>
      <a:lvl2pPr marL="711200" indent="-254000" algn="l" rtl="0" eaLnBrk="0" fontAlgn="base" hangingPunct="0">
        <a:lnSpc>
          <a:spcPct val="105000"/>
        </a:lnSpc>
        <a:spcBef>
          <a:spcPct val="20000"/>
        </a:spcBef>
        <a:spcAft>
          <a:spcPct val="0"/>
        </a:spcAft>
        <a:buSzPct val="100000"/>
        <a:buChar char="–"/>
        <a:defRPr sz="2000">
          <a:solidFill>
            <a:srgbClr val="000000"/>
          </a:solidFill>
          <a:latin typeface="+mn-lt"/>
        </a:defRPr>
      </a:lvl2pPr>
      <a:lvl3pPr marL="1168400" indent="-254000" algn="l" rtl="0" eaLnBrk="0" fontAlgn="base" hangingPunct="0">
        <a:lnSpc>
          <a:spcPct val="105000"/>
        </a:lnSpc>
        <a:spcBef>
          <a:spcPct val="20000"/>
        </a:spcBef>
        <a:spcAft>
          <a:spcPct val="0"/>
        </a:spcAft>
        <a:buSzPct val="100000"/>
        <a:buChar char="•"/>
        <a:defRPr sz="2400">
          <a:solidFill>
            <a:srgbClr val="000000"/>
          </a:solidFill>
          <a:latin typeface="+mn-lt"/>
        </a:defRPr>
      </a:lvl3pPr>
      <a:lvl4pPr marL="1625600" indent="-254000" algn="l" rtl="0" eaLnBrk="0" fontAlgn="base" hangingPunct="0">
        <a:lnSpc>
          <a:spcPct val="105000"/>
        </a:lnSpc>
        <a:spcBef>
          <a:spcPct val="20000"/>
        </a:spcBef>
        <a:spcAft>
          <a:spcPct val="0"/>
        </a:spcAft>
        <a:buSzPct val="100000"/>
        <a:buChar char="–"/>
        <a:defRPr sz="1600">
          <a:solidFill>
            <a:srgbClr val="000000"/>
          </a:solidFill>
          <a:latin typeface="+mn-lt"/>
        </a:defRPr>
      </a:lvl4pPr>
      <a:lvl5pPr marL="2082800" indent="-254000" algn="l" rtl="0" eaLnBrk="0" fontAlgn="base" hangingPunct="0">
        <a:lnSpc>
          <a:spcPct val="105000"/>
        </a:lnSpc>
        <a:spcBef>
          <a:spcPct val="20000"/>
        </a:spcBef>
        <a:spcAft>
          <a:spcPct val="0"/>
        </a:spcAft>
        <a:buSzPct val="100000"/>
        <a:buChar char="–"/>
        <a:defRPr sz="1600">
          <a:solidFill>
            <a:srgbClr val="000000"/>
          </a:solidFill>
          <a:latin typeface="+mn-lt"/>
        </a:defRPr>
      </a:lvl5pPr>
      <a:lvl6pPr marL="2540000" indent="-254000" algn="l" rtl="0" fontAlgn="base">
        <a:lnSpc>
          <a:spcPct val="105000"/>
        </a:lnSpc>
        <a:spcBef>
          <a:spcPct val="20000"/>
        </a:spcBef>
        <a:spcAft>
          <a:spcPct val="0"/>
        </a:spcAft>
        <a:buSzPct val="100000"/>
        <a:buChar char="–"/>
        <a:defRPr sz="1600">
          <a:solidFill>
            <a:srgbClr val="000000"/>
          </a:solidFill>
          <a:latin typeface="+mn-lt"/>
        </a:defRPr>
      </a:lvl6pPr>
      <a:lvl7pPr marL="2997200" indent="-254000" algn="l" rtl="0" fontAlgn="base">
        <a:lnSpc>
          <a:spcPct val="105000"/>
        </a:lnSpc>
        <a:spcBef>
          <a:spcPct val="20000"/>
        </a:spcBef>
        <a:spcAft>
          <a:spcPct val="0"/>
        </a:spcAft>
        <a:buSzPct val="100000"/>
        <a:buChar char="–"/>
        <a:defRPr sz="1600">
          <a:solidFill>
            <a:srgbClr val="000000"/>
          </a:solidFill>
          <a:latin typeface="+mn-lt"/>
        </a:defRPr>
      </a:lvl7pPr>
      <a:lvl8pPr marL="3454400" indent="-254000" algn="l" rtl="0" fontAlgn="base">
        <a:lnSpc>
          <a:spcPct val="105000"/>
        </a:lnSpc>
        <a:spcBef>
          <a:spcPct val="20000"/>
        </a:spcBef>
        <a:spcAft>
          <a:spcPct val="0"/>
        </a:spcAft>
        <a:buSzPct val="100000"/>
        <a:buChar char="–"/>
        <a:defRPr sz="1600">
          <a:solidFill>
            <a:srgbClr val="000000"/>
          </a:solidFill>
          <a:latin typeface="+mn-lt"/>
        </a:defRPr>
      </a:lvl8pPr>
      <a:lvl9pPr marL="3911600" indent="-254000" algn="l" rtl="0" fontAlgn="base">
        <a:lnSpc>
          <a:spcPct val="105000"/>
        </a:lnSpc>
        <a:spcBef>
          <a:spcPct val="20000"/>
        </a:spcBef>
        <a:spcAft>
          <a:spcPct val="0"/>
        </a:spcAft>
        <a:buSzPct val="100000"/>
        <a:buChar char="–"/>
        <a:defRPr sz="16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8.xml"/></Relationships>
</file>

<file path=ppt/slides/_rels/slide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3.xml"/><Relationship Id="rId1" Type="http://schemas.openxmlformats.org/officeDocument/2006/relationships/slideLayout" Target="../slideLayouts/slideLayout2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8.xml"/></Relationships>
</file>

<file path=ppt/slides/_rels/slide7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0.xml"/><Relationship Id="rId1" Type="http://schemas.openxmlformats.org/officeDocument/2006/relationships/slideLayout" Target="../slideLayouts/slideLayout2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8.xml"/></Relationships>
</file>

<file path=ppt/slides/_rels/slide7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4.xml"/><Relationship Id="rId1" Type="http://schemas.openxmlformats.org/officeDocument/2006/relationships/slideLayout" Target="../slideLayouts/slideLayout28.xml"/><Relationship Id="rId5" Type="http://schemas.openxmlformats.org/officeDocument/2006/relationships/image" Target="../media/image16.png"/><Relationship Id="rId4" Type="http://schemas.openxmlformats.org/officeDocument/2006/relationships/image" Target="../media/image15.pn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8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7.xml"/><Relationship Id="rId1" Type="http://schemas.openxmlformats.org/officeDocument/2006/relationships/slideLayout" Target="../slideLayouts/slideLayout24.xml"/></Relationships>
</file>

<file path=ppt/slides/_rels/slide8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8.xml"/><Relationship Id="rId1" Type="http://schemas.openxmlformats.org/officeDocument/2006/relationships/slideLayout" Target="../slideLayouts/slideLayout28.xml"/></Relationships>
</file>

<file path=ppt/slides/_rels/slide8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9.xml"/><Relationship Id="rId1" Type="http://schemas.openxmlformats.org/officeDocument/2006/relationships/slideLayout" Target="../slideLayouts/slideLayout28.xml"/></Relationships>
</file>

<file path=ppt/slides/_rels/slide8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0.xml"/><Relationship Id="rId1" Type="http://schemas.openxmlformats.org/officeDocument/2006/relationships/slideLayout" Target="../slideLayouts/slideLayout23.xml"/></Relationships>
</file>

<file path=ppt/slides/_rels/slide8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1.xml"/><Relationship Id="rId1" Type="http://schemas.openxmlformats.org/officeDocument/2006/relationships/slideLayout" Target="../slideLayouts/slideLayout2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4.xml"/></Relationships>
</file>

<file path=ppt/slides/_rels/slide8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3.xml"/><Relationship Id="rId1" Type="http://schemas.openxmlformats.org/officeDocument/2006/relationships/slideLayout" Target="../slideLayouts/slideLayout28.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4.xml"/></Relationships>
</file>

<file path=ppt/slides/_rels/slide8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5.xml"/><Relationship Id="rId1" Type="http://schemas.openxmlformats.org/officeDocument/2006/relationships/slideLayout" Target="../slideLayouts/slideLayout28.xml"/></Relationships>
</file>

<file path=ppt/slides/_rels/slide8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6.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4.xml"/></Relationships>
</file>

<file path=ppt/slides/_rels/slide9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9.xml"/><Relationship Id="rId1" Type="http://schemas.openxmlformats.org/officeDocument/2006/relationships/slideLayout" Target="../slideLayouts/slideLayout28.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4.xml"/></Relationships>
</file>

<file path=ppt/slides/_rels/slide9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1.xml"/><Relationship Id="rId1" Type="http://schemas.openxmlformats.org/officeDocument/2006/relationships/slideLayout" Target="../slideLayouts/slideLayout28.xml"/><Relationship Id="rId4" Type="http://schemas.openxmlformats.org/officeDocument/2006/relationships/image" Target="../media/image25.png"/></Relationships>
</file>

<file path=ppt/slides/_rels/slide9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2.xml"/><Relationship Id="rId1" Type="http://schemas.openxmlformats.org/officeDocument/2006/relationships/slideLayout" Target="../slideLayouts/slideLayout28.xml"/></Relationships>
</file>

<file path=ppt/slides/_rels/slide9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3.xml"/><Relationship Id="rId1" Type="http://schemas.openxmlformats.org/officeDocument/2006/relationships/slideLayout" Target="../slideLayouts/slideLayout28.xml"/></Relationships>
</file>

<file path=ppt/slides/_rels/slide9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4.xml"/><Relationship Id="rId1" Type="http://schemas.openxmlformats.org/officeDocument/2006/relationships/slideLayout" Target="../slideLayouts/slideLayout28.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dirty="0"/>
          </a:p>
        </p:txBody>
      </p:sp>
      <p:sp>
        <p:nvSpPr>
          <p:cNvPr id="29699"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dirty="0"/>
          </a:p>
        </p:txBody>
      </p:sp>
      <p:sp>
        <p:nvSpPr>
          <p:cNvPr id="29700" name="Rectangle 6"/>
          <p:cNvSpPr>
            <a:spLocks noGrp="1" noChangeArrowheads="1"/>
          </p:cNvSpPr>
          <p:nvPr>
            <p:ph type="ctrTitle"/>
          </p:nvPr>
        </p:nvSpPr>
        <p:spPr bwMode="auto">
          <a:xfrm>
            <a:off x="685800" y="2286000"/>
            <a:ext cx="8234363" cy="1143000"/>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4000" dirty="0" smtClean="0">
                <a:solidFill>
                  <a:schemeClr val="tx1"/>
                </a:solidFill>
              </a:rPr>
              <a:t>Mechanical Ventilation:       </a:t>
            </a:r>
            <a:r>
              <a:rPr lang="en-US" sz="4800" dirty="0" smtClean="0">
                <a:solidFill>
                  <a:schemeClr val="tx1"/>
                </a:solidFill>
              </a:rPr>
              <a:t>   </a:t>
            </a:r>
            <a:r>
              <a:rPr lang="en-US" sz="3200" dirty="0" smtClean="0">
                <a:solidFill>
                  <a:srgbClr val="0000CC"/>
                </a:solidFill>
              </a:rPr>
              <a:t>Modes, Mechanics &amp; Monitoring</a:t>
            </a:r>
          </a:p>
        </p:txBody>
      </p:sp>
      <p:sp>
        <p:nvSpPr>
          <p:cNvPr id="29701" name="Rectangle 7"/>
          <p:cNvSpPr>
            <a:spLocks noChangeArrowheads="1"/>
          </p:cNvSpPr>
          <p:nvPr/>
        </p:nvSpPr>
        <p:spPr bwMode="auto">
          <a:xfrm>
            <a:off x="303213" y="5160963"/>
            <a:ext cx="7772400" cy="1143000"/>
          </a:xfrm>
          <a:prstGeom prst="rect">
            <a:avLst/>
          </a:prstGeom>
          <a:noFill/>
          <a:ln w="9525">
            <a:noFill/>
            <a:miter lim="800000"/>
            <a:headEnd/>
            <a:tailEnd/>
          </a:ln>
        </p:spPr>
        <p:txBody>
          <a:bodyPr lIns="92075" tIns="46038" rIns="92075" bIns="46038" anchor="ctr"/>
          <a:lstStyle/>
          <a:p>
            <a:r>
              <a:rPr lang="en-US" sz="1800" dirty="0">
                <a:solidFill>
                  <a:schemeClr val="tx1"/>
                </a:solidFill>
              </a:rPr>
              <a:t>Ken Scalia  BS, RRT</a:t>
            </a:r>
            <a:br>
              <a:rPr lang="en-US" sz="1800" dirty="0">
                <a:solidFill>
                  <a:schemeClr val="tx1"/>
                </a:solidFill>
              </a:rPr>
            </a:br>
            <a:r>
              <a:rPr lang="en-US" sz="1800" dirty="0">
                <a:solidFill>
                  <a:schemeClr val="tx1"/>
                </a:solidFill>
              </a:rPr>
              <a:t>Cardio Pulmonary Solutions – Philips Healthcare</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1028"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1029"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Positive Pressure Ventilation</a:t>
            </a:r>
          </a:p>
        </p:txBody>
      </p:sp>
      <p:sp>
        <p:nvSpPr>
          <p:cNvPr id="1030" name="Rectangle 5"/>
          <p:cNvSpPr>
            <a:spLocks noGrp="1" noChangeArrowheads="1"/>
          </p:cNvSpPr>
          <p:nvPr>
            <p:ph type="body" sz="half" idx="1"/>
          </p:nvPr>
        </p:nvSpPr>
        <p:spPr bwMode="auto">
          <a:xfrm>
            <a:off x="476250" y="1298575"/>
            <a:ext cx="4033838" cy="5054600"/>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solidFill>
                  <a:srgbClr val="0000CC"/>
                </a:solidFill>
              </a:rPr>
              <a:t>Intra-thoracic pressure remains positive throughout respiration</a:t>
            </a:r>
          </a:p>
          <a:p>
            <a:pPr eaLnBrk="1" hangingPunct="1"/>
            <a:r>
              <a:rPr lang="en-US" sz="2800" smtClean="0">
                <a:solidFill>
                  <a:srgbClr val="0000CC"/>
                </a:solidFill>
              </a:rPr>
              <a:t>Gas flow takes path of least resistance </a:t>
            </a:r>
          </a:p>
          <a:p>
            <a:pPr eaLnBrk="1" hangingPunct="1"/>
            <a:r>
              <a:rPr lang="en-US" sz="2800" smtClean="0">
                <a:solidFill>
                  <a:srgbClr val="0000CC"/>
                </a:solidFill>
              </a:rPr>
              <a:t>Gas is distributed to non-dependent, less perfused lung regions</a:t>
            </a:r>
          </a:p>
          <a:p>
            <a:pPr eaLnBrk="1" hangingPunct="1"/>
            <a:r>
              <a:rPr lang="en-US" sz="2800" smtClean="0">
                <a:solidFill>
                  <a:srgbClr val="0000CC"/>
                </a:solidFill>
              </a:rPr>
              <a:t>Ventilation/perfusion mismatch</a:t>
            </a:r>
          </a:p>
        </p:txBody>
      </p:sp>
      <p:grpSp>
        <p:nvGrpSpPr>
          <p:cNvPr id="1031" name="Group 6"/>
          <p:cNvGrpSpPr>
            <a:grpSpLocks/>
          </p:cNvGrpSpPr>
          <p:nvPr/>
        </p:nvGrpSpPr>
        <p:grpSpPr bwMode="auto">
          <a:xfrm>
            <a:off x="4724400" y="2466975"/>
            <a:ext cx="4105275" cy="3657600"/>
            <a:chOff x="2976" y="1128"/>
            <a:chExt cx="2586" cy="2304"/>
          </a:xfrm>
        </p:grpSpPr>
        <p:graphicFrame>
          <p:nvGraphicFramePr>
            <p:cNvPr id="1026" name="Object 7"/>
            <p:cNvGraphicFramePr>
              <a:graphicFrameLocks/>
            </p:cNvGraphicFramePr>
            <p:nvPr/>
          </p:nvGraphicFramePr>
          <p:xfrm>
            <a:off x="2976" y="1128"/>
            <a:ext cx="2586" cy="2304"/>
          </p:xfrm>
          <a:graphic>
            <a:graphicData uri="http://schemas.openxmlformats.org/presentationml/2006/ole">
              <p:oleObj spid="_x0000_s1026" r:id="rId4" imgW="2219054" imgH="2743249" progId="">
                <p:embed/>
              </p:oleObj>
            </a:graphicData>
          </a:graphic>
        </p:graphicFrame>
        <p:sp>
          <p:nvSpPr>
            <p:cNvPr id="1032" name="Arc 8"/>
            <p:cNvSpPr>
              <a:spLocks/>
            </p:cNvSpPr>
            <p:nvPr/>
          </p:nvSpPr>
          <p:spPr bwMode="auto">
            <a:xfrm>
              <a:off x="3470" y="1680"/>
              <a:ext cx="754" cy="240"/>
            </a:xfrm>
            <a:custGeom>
              <a:avLst/>
              <a:gdLst>
                <a:gd name="T0" fmla="*/ 0 w 28282"/>
                <a:gd name="T1" fmla="*/ 0 h 21600"/>
                <a:gd name="T2" fmla="*/ 0 w 28282"/>
                <a:gd name="T3" fmla="*/ 0 h 21600"/>
                <a:gd name="T4" fmla="*/ 0 w 28282"/>
                <a:gd name="T5" fmla="*/ 0 h 21600"/>
                <a:gd name="T6" fmla="*/ 0 60000 65536"/>
                <a:gd name="T7" fmla="*/ 0 60000 65536"/>
                <a:gd name="T8" fmla="*/ 0 60000 65536"/>
                <a:gd name="T9" fmla="*/ 0 w 28282"/>
                <a:gd name="T10" fmla="*/ 0 h 21600"/>
                <a:gd name="T11" fmla="*/ 28282 w 28282"/>
                <a:gd name="T12" fmla="*/ 21600 h 21600"/>
              </a:gdLst>
              <a:ahLst/>
              <a:cxnLst>
                <a:cxn ang="T6">
                  <a:pos x="T0" y="T1"/>
                </a:cxn>
                <a:cxn ang="T7">
                  <a:pos x="T2" y="T3"/>
                </a:cxn>
                <a:cxn ang="T8">
                  <a:pos x="T4" y="T5"/>
                </a:cxn>
              </a:cxnLst>
              <a:rect l="T9" t="T10" r="T11" b="T12"/>
              <a:pathLst>
                <a:path w="28282" h="21600" fill="none" extrusionOk="0">
                  <a:moveTo>
                    <a:pt x="28282" y="0"/>
                  </a:moveTo>
                  <a:cubicBezTo>
                    <a:pt x="28282" y="11929"/>
                    <a:pt x="18611" y="21600"/>
                    <a:pt x="6682" y="21600"/>
                  </a:cubicBezTo>
                  <a:cubicBezTo>
                    <a:pt x="4412" y="21600"/>
                    <a:pt x="2157" y="21242"/>
                    <a:pt x="0" y="20540"/>
                  </a:cubicBezTo>
                </a:path>
                <a:path w="28282" h="21600" stroke="0" extrusionOk="0">
                  <a:moveTo>
                    <a:pt x="28282" y="0"/>
                  </a:moveTo>
                  <a:cubicBezTo>
                    <a:pt x="28282" y="11929"/>
                    <a:pt x="18611" y="21600"/>
                    <a:pt x="6682" y="21600"/>
                  </a:cubicBezTo>
                  <a:cubicBezTo>
                    <a:pt x="4412" y="21600"/>
                    <a:pt x="2157" y="21242"/>
                    <a:pt x="0" y="20540"/>
                  </a:cubicBezTo>
                  <a:lnTo>
                    <a:pt x="6682" y="0"/>
                  </a:lnTo>
                  <a:close/>
                </a:path>
              </a:pathLst>
            </a:custGeom>
            <a:noFill/>
            <a:ln w="50800" cap="rnd">
              <a:solidFill>
                <a:srgbClr val="FFFFFF"/>
              </a:solidFill>
              <a:round/>
              <a:headEnd type="none" w="sm" len="sm"/>
              <a:tailEnd type="stealth" w="med" len="lg"/>
            </a:ln>
          </p:spPr>
          <p:txBody>
            <a:bodyPr wrap="none" anchor="ctr"/>
            <a:lstStyle/>
            <a:p>
              <a:endParaRPr lang="en-US"/>
            </a:p>
          </p:txBody>
        </p:sp>
        <p:sp>
          <p:nvSpPr>
            <p:cNvPr id="1033" name="Arc 9"/>
            <p:cNvSpPr>
              <a:spLocks/>
            </p:cNvSpPr>
            <p:nvPr/>
          </p:nvSpPr>
          <p:spPr bwMode="auto">
            <a:xfrm rot="60000">
              <a:off x="4273" y="1682"/>
              <a:ext cx="782" cy="192"/>
            </a:xfrm>
            <a:custGeom>
              <a:avLst/>
              <a:gdLst>
                <a:gd name="T0" fmla="*/ 0 w 29336"/>
                <a:gd name="T1" fmla="*/ 0 h 21600"/>
                <a:gd name="T2" fmla="*/ 0 w 29336"/>
                <a:gd name="T3" fmla="*/ 0 h 21600"/>
                <a:gd name="T4" fmla="*/ 0 w 29336"/>
                <a:gd name="T5" fmla="*/ 0 h 21600"/>
                <a:gd name="T6" fmla="*/ 0 60000 65536"/>
                <a:gd name="T7" fmla="*/ 0 60000 65536"/>
                <a:gd name="T8" fmla="*/ 0 60000 65536"/>
                <a:gd name="T9" fmla="*/ 0 w 29336"/>
                <a:gd name="T10" fmla="*/ 0 h 21600"/>
                <a:gd name="T11" fmla="*/ 29336 w 29336"/>
                <a:gd name="T12" fmla="*/ 21600 h 21600"/>
              </a:gdLst>
              <a:ahLst/>
              <a:cxnLst>
                <a:cxn ang="T6">
                  <a:pos x="T0" y="T1"/>
                </a:cxn>
                <a:cxn ang="T7">
                  <a:pos x="T2" y="T3"/>
                </a:cxn>
                <a:cxn ang="T8">
                  <a:pos x="T4" y="T5"/>
                </a:cxn>
              </a:cxnLst>
              <a:rect l="T9" t="T10" r="T11" b="T12"/>
              <a:pathLst>
                <a:path w="29336" h="21600" fill="none" extrusionOk="0">
                  <a:moveTo>
                    <a:pt x="29336" y="20167"/>
                  </a:moveTo>
                  <a:cubicBezTo>
                    <a:pt x="26866" y="21114"/>
                    <a:pt x="24244" y="21599"/>
                    <a:pt x="21600" y="21600"/>
                  </a:cubicBezTo>
                  <a:cubicBezTo>
                    <a:pt x="9670" y="21600"/>
                    <a:pt x="0" y="11929"/>
                    <a:pt x="0" y="0"/>
                  </a:cubicBezTo>
                </a:path>
                <a:path w="29336" h="21600" stroke="0" extrusionOk="0">
                  <a:moveTo>
                    <a:pt x="29336" y="20167"/>
                  </a:moveTo>
                  <a:cubicBezTo>
                    <a:pt x="26866" y="21114"/>
                    <a:pt x="24244" y="21599"/>
                    <a:pt x="21600" y="21600"/>
                  </a:cubicBezTo>
                  <a:cubicBezTo>
                    <a:pt x="9670" y="21600"/>
                    <a:pt x="0" y="11929"/>
                    <a:pt x="0" y="0"/>
                  </a:cubicBezTo>
                  <a:lnTo>
                    <a:pt x="21600" y="0"/>
                  </a:lnTo>
                  <a:close/>
                </a:path>
              </a:pathLst>
            </a:custGeom>
            <a:noFill/>
            <a:ln w="50800" cap="rnd">
              <a:solidFill>
                <a:srgbClr val="FFFFFF"/>
              </a:solidFill>
              <a:round/>
              <a:headEnd type="stealth" w="med" len="lg"/>
              <a:tailEnd type="none" w="sm" len="sm"/>
            </a:ln>
          </p:spPr>
          <p:txBody>
            <a:bodyPr wrap="none" anchor="ctr"/>
            <a:lstStyle/>
            <a:p>
              <a:endParaRPr lang="en-US"/>
            </a:p>
          </p:txBody>
        </p:sp>
        <p:sp>
          <p:nvSpPr>
            <p:cNvPr id="1034" name="Line 10"/>
            <p:cNvSpPr>
              <a:spLocks noChangeShapeType="1"/>
            </p:cNvSpPr>
            <p:nvPr/>
          </p:nvSpPr>
          <p:spPr bwMode="auto">
            <a:xfrm>
              <a:off x="3936" y="1920"/>
              <a:ext cx="0" cy="768"/>
            </a:xfrm>
            <a:prstGeom prst="line">
              <a:avLst/>
            </a:prstGeom>
            <a:noFill/>
            <a:ln w="12700">
              <a:solidFill>
                <a:srgbClr val="FFFFFF"/>
              </a:solidFill>
              <a:round/>
              <a:headEnd type="none" w="sm" len="sm"/>
              <a:tailEnd type="stealth" w="med" len="lg"/>
            </a:ln>
          </p:spPr>
          <p:txBody>
            <a:bodyPr wrap="none" anchor="ctr"/>
            <a:lstStyle/>
            <a:p>
              <a:endParaRPr lang="en-US"/>
            </a:p>
          </p:txBody>
        </p:sp>
        <p:sp>
          <p:nvSpPr>
            <p:cNvPr id="1035" name="Line 11"/>
            <p:cNvSpPr>
              <a:spLocks noChangeShapeType="1"/>
            </p:cNvSpPr>
            <p:nvPr/>
          </p:nvSpPr>
          <p:spPr bwMode="auto">
            <a:xfrm>
              <a:off x="4560" y="1872"/>
              <a:ext cx="0" cy="816"/>
            </a:xfrm>
            <a:prstGeom prst="line">
              <a:avLst/>
            </a:prstGeom>
            <a:noFill/>
            <a:ln w="12700">
              <a:solidFill>
                <a:srgbClr val="FFFFFF"/>
              </a:solidFill>
              <a:round/>
              <a:headEnd type="none" w="sm" len="sm"/>
              <a:tailEnd type="stealth" w="med" len="lg"/>
            </a:ln>
          </p:spPr>
          <p:txBody>
            <a:bodyPr wrap="none" anchor="ctr"/>
            <a:lstStyle/>
            <a:p>
              <a:endParaRPr lang="en-US"/>
            </a:p>
          </p:txBody>
        </p:sp>
      </p:gr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6"/>
          <p:cNvSpPr>
            <a:spLocks noGrp="1" noChangeArrowheads="1"/>
          </p:cNvSpPr>
          <p:nvPr>
            <p:ph type="title"/>
          </p:nvPr>
        </p:nvSpPr>
        <p:spPr bwMode="auto">
          <a:xfrm>
            <a:off x="457200" y="546100"/>
            <a:ext cx="8229600" cy="88265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T</a:t>
            </a:r>
            <a:r>
              <a:rPr lang="en-US" sz="2800" smtClean="0"/>
              <a:t>i</a:t>
            </a:r>
            <a:r>
              <a:rPr lang="en-US" sz="3600" smtClean="0"/>
              <a:t>/ T</a:t>
            </a:r>
            <a:r>
              <a:rPr lang="en-US" sz="2800" smtClean="0"/>
              <a:t>TOT </a:t>
            </a:r>
            <a:r>
              <a:rPr lang="en-US" smtClean="0"/>
              <a:t>  </a:t>
            </a:r>
          </a:p>
        </p:txBody>
      </p:sp>
      <p:sp>
        <p:nvSpPr>
          <p:cNvPr id="126979" name="Rectangle 7"/>
          <p:cNvSpPr>
            <a:spLocks noGrp="1" noChangeArrowheads="1"/>
          </p:cNvSpPr>
          <p:nvPr>
            <p:ph type="body" idx="1"/>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smtClean="0"/>
              <a:t>A calculation of how much of the spontaneous breathing cycle is spent in inspiration, also known as the Duty Cycle</a:t>
            </a:r>
          </a:p>
          <a:p>
            <a:pPr eaLnBrk="1" hangingPunct="1"/>
            <a:r>
              <a:rPr lang="en-US" sz="2800" smtClean="0"/>
              <a:t>Normal values are 0.3 to 0.4</a:t>
            </a:r>
          </a:p>
          <a:p>
            <a:pPr eaLnBrk="1" hangingPunct="1"/>
            <a:r>
              <a:rPr lang="en-US" sz="2800" smtClean="0"/>
              <a:t>Values of 0.5 or greater suggest impending fatigue </a:t>
            </a:r>
          </a:p>
          <a:p>
            <a:pPr eaLnBrk="1" hangingPunct="1"/>
            <a:r>
              <a:rPr lang="en-US" sz="2800" smtClean="0"/>
              <a:t>When the respiratory system cannot maintain patient demands, T</a:t>
            </a:r>
            <a:r>
              <a:rPr lang="en-US" sz="2400" smtClean="0"/>
              <a:t>i</a:t>
            </a:r>
            <a:r>
              <a:rPr lang="en-US" sz="2800" smtClean="0"/>
              <a:t>/ T</a:t>
            </a:r>
            <a:r>
              <a:rPr lang="en-US" sz="2400" smtClean="0"/>
              <a:t>TOT</a:t>
            </a:r>
            <a:r>
              <a:rPr lang="en-US" sz="2800" smtClean="0"/>
              <a:t> will eventually  increase</a:t>
            </a:r>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6"/>
          <p:cNvSpPr>
            <a:spLocks noGrp="1" noChangeArrowheads="1"/>
          </p:cNvSpPr>
          <p:nvPr>
            <p:ph type="title"/>
          </p:nvPr>
        </p:nvSpPr>
        <p:spPr bwMode="auto">
          <a:xfrm>
            <a:off x="457200" y="534988"/>
            <a:ext cx="8229600" cy="849312"/>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Dynamic Mechanics</a:t>
            </a:r>
          </a:p>
        </p:txBody>
      </p:sp>
      <p:sp>
        <p:nvSpPr>
          <p:cNvPr id="128003" name="Rectangle 7"/>
          <p:cNvSpPr>
            <a:spLocks noGrp="1" noChangeArrowheads="1"/>
          </p:cNvSpPr>
          <p:nvPr>
            <p:ph type="body" idx="1"/>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smtClean="0"/>
              <a:t>Provides a good estimate of Static C and R without the need for a maneuver or interrupting ventilation.</a:t>
            </a:r>
          </a:p>
          <a:p>
            <a:pPr eaLnBrk="1" hangingPunct="1"/>
            <a:r>
              <a:rPr lang="en-US" sz="2800" smtClean="0"/>
              <a:t>C and R are estimated by looking at the relationship of flow, volume, and pressure to compliance and resistance throughout a mandatory breath</a:t>
            </a:r>
          </a:p>
          <a:p>
            <a:pPr eaLnBrk="1" hangingPunct="1"/>
            <a:r>
              <a:rPr lang="en-US" sz="2800" smtClean="0"/>
              <a:t>Useful when patient cooperation is not attainable.</a:t>
            </a:r>
          </a:p>
        </p:txBody>
      </p:sp>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title"/>
          </p:nvPr>
        </p:nvSpPr>
        <p:spPr bwMode="auto">
          <a:xfrm>
            <a:off x="457200" y="579438"/>
            <a:ext cx="8229600" cy="8382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Dynamic vs. Static C &amp; R</a:t>
            </a:r>
          </a:p>
        </p:txBody>
      </p:sp>
      <p:sp>
        <p:nvSpPr>
          <p:cNvPr id="129027" name="Rectangle 7"/>
          <p:cNvSpPr>
            <a:spLocks noGrp="1" noChangeArrowheads="1"/>
          </p:cNvSpPr>
          <p:nvPr>
            <p:ph type="body" idx="1"/>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smtClean="0"/>
              <a:t>Dynamic measurements can be made during any VCV, PCV, and A/C, does not require an inspiratory pause.</a:t>
            </a:r>
          </a:p>
          <a:p>
            <a:pPr lvl="1" eaLnBrk="1" hangingPunct="1"/>
            <a:r>
              <a:rPr lang="en-US" sz="2800" smtClean="0"/>
              <a:t>Dynamic C and R are measured every breath </a:t>
            </a:r>
          </a:p>
          <a:p>
            <a:pPr lvl="2" eaLnBrk="1" hangingPunct="1"/>
            <a:r>
              <a:rPr lang="en-US" sz="2800" smtClean="0"/>
              <a:t>May not be quite the same as static measurements.</a:t>
            </a:r>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6"/>
          <p:cNvSpPr>
            <a:spLocks noGrp="1" noChangeArrowheads="1"/>
          </p:cNvSpPr>
          <p:nvPr>
            <p:ph type="title"/>
          </p:nvPr>
        </p:nvSpPr>
        <p:spPr bwMode="auto">
          <a:xfrm>
            <a:off x="457200" y="512763"/>
            <a:ext cx="8229600" cy="904875"/>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Respiratory Mechanics Summary</a:t>
            </a:r>
          </a:p>
        </p:txBody>
      </p:sp>
      <p:sp>
        <p:nvSpPr>
          <p:cNvPr id="130051" name="Rectangle 7"/>
          <p:cNvSpPr>
            <a:spLocks noGrp="1" noChangeArrowheads="1"/>
          </p:cNvSpPr>
          <p:nvPr>
            <p:ph type="body" idx="1"/>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lnSpc>
                <a:spcPct val="95000"/>
              </a:lnSpc>
            </a:pPr>
            <a:r>
              <a:rPr lang="en-US" sz="2800" smtClean="0"/>
              <a:t>Respiratory Mechanics can optimize ventilator management by:</a:t>
            </a:r>
          </a:p>
          <a:p>
            <a:pPr lvl="1" eaLnBrk="1" hangingPunct="1">
              <a:lnSpc>
                <a:spcPct val="95000"/>
              </a:lnSpc>
            </a:pPr>
            <a:r>
              <a:rPr lang="en-US" sz="2800" smtClean="0"/>
              <a:t>Providing clinicians feedback on effectiveness of treatment or a ventilator setting change</a:t>
            </a:r>
          </a:p>
          <a:p>
            <a:pPr eaLnBrk="1" hangingPunct="1">
              <a:lnSpc>
                <a:spcPct val="95000"/>
              </a:lnSpc>
            </a:pPr>
            <a:r>
              <a:rPr lang="en-US" sz="2800" smtClean="0"/>
              <a:t>Assessing weaning ability</a:t>
            </a:r>
          </a:p>
          <a:p>
            <a:pPr eaLnBrk="1" hangingPunct="1">
              <a:lnSpc>
                <a:spcPct val="95000"/>
              </a:lnSpc>
            </a:pPr>
            <a:r>
              <a:rPr lang="en-US" sz="2800" smtClean="0"/>
              <a:t>Guiding the weaning process</a:t>
            </a:r>
          </a:p>
          <a:p>
            <a:pPr lvl="1" eaLnBrk="1" hangingPunct="1">
              <a:lnSpc>
                <a:spcPct val="95000"/>
              </a:lnSpc>
            </a:pPr>
            <a:r>
              <a:rPr lang="en-US" sz="2800" smtClean="0"/>
              <a:t>Early warning allows clinicians to change course before patients fatigue or fail extubation</a:t>
            </a:r>
            <a:br>
              <a:rPr lang="en-US" sz="2800" smtClean="0"/>
            </a:br>
            <a:endParaRPr lang="en-US" sz="2800" smtClean="0"/>
          </a:p>
          <a:p>
            <a:pPr lvl="1" eaLnBrk="1" hangingPunct="1">
              <a:lnSpc>
                <a:spcPct val="95000"/>
              </a:lnSpc>
            </a:pPr>
            <a:endParaRPr lang="en-US" sz="2800" smtClean="0"/>
          </a:p>
          <a:p>
            <a:pPr lvl="1" eaLnBrk="1" hangingPunct="1">
              <a:lnSpc>
                <a:spcPct val="95000"/>
              </a:lnSpc>
            </a:pPr>
            <a:endParaRPr lang="en-US" smtClean="0"/>
          </a:p>
          <a:p>
            <a:pPr lvl="1" eaLnBrk="1" hangingPunct="1">
              <a:lnSpc>
                <a:spcPct val="95000"/>
              </a:lnSpc>
            </a:pPr>
            <a:endParaRPr lang="en-US" smtClean="0"/>
          </a:p>
          <a:p>
            <a:pPr eaLnBrk="1" hangingPunct="1">
              <a:lnSpc>
                <a:spcPct val="95000"/>
              </a:lnSpc>
            </a:pPr>
            <a:endParaRPr lang="en-US"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904875" y="6276975"/>
            <a:ext cx="1905000" cy="457200"/>
          </a:xfrm>
          <a:prstGeom prst="rect">
            <a:avLst/>
          </a:prstGeom>
          <a:noFill/>
          <a:ln w="9525">
            <a:noFill/>
            <a:miter lim="800000"/>
            <a:headEnd/>
            <a:tailEnd/>
          </a:ln>
        </p:spPr>
        <p:txBody>
          <a:bodyPr wrap="none" anchor="ctr"/>
          <a:lstStyle/>
          <a:p>
            <a:endParaRPr lang="en-US"/>
          </a:p>
        </p:txBody>
      </p:sp>
      <p:sp>
        <p:nvSpPr>
          <p:cNvPr id="35843" name="Rectangle 3"/>
          <p:cNvSpPr>
            <a:spLocks noChangeArrowheads="1"/>
          </p:cNvSpPr>
          <p:nvPr/>
        </p:nvSpPr>
        <p:spPr bwMode="auto">
          <a:xfrm>
            <a:off x="3343275" y="6276975"/>
            <a:ext cx="2895600" cy="457200"/>
          </a:xfrm>
          <a:prstGeom prst="rect">
            <a:avLst/>
          </a:prstGeom>
          <a:noFill/>
          <a:ln w="9525">
            <a:noFill/>
            <a:miter lim="800000"/>
            <a:headEnd/>
            <a:tailEnd/>
          </a:ln>
        </p:spPr>
        <p:txBody>
          <a:bodyPr wrap="none" anchor="ctr"/>
          <a:lstStyle/>
          <a:p>
            <a:endParaRPr lang="en-US"/>
          </a:p>
        </p:txBody>
      </p:sp>
      <p:sp>
        <p:nvSpPr>
          <p:cNvPr id="35844" name="Rectangle 4"/>
          <p:cNvSpPr>
            <a:spLocks noGrp="1" noChangeArrowheads="1"/>
          </p:cNvSpPr>
          <p:nvPr>
            <p:ph type="title"/>
          </p:nvPr>
        </p:nvSpPr>
        <p:spPr bwMode="auto">
          <a:xfrm>
            <a:off x="414338" y="704850"/>
            <a:ext cx="7772400" cy="1143000"/>
          </a:xfrm>
          <a:noFill/>
          <a:ln>
            <a:miter lim="800000"/>
            <a:headEnd/>
            <a:tailEnd/>
          </a:ln>
        </p:spPr>
        <p:txBody>
          <a:bodyPr vert="horz" wrap="square" lIns="92075" tIns="46038" rIns="92075" bIns="46038" numCol="1" anchor="ctr" anchorCtr="0" compatLnSpc="1">
            <a:prstTxWarp prst="textNoShape">
              <a:avLst/>
            </a:prstTxWarp>
          </a:bodyPr>
          <a:lstStyle/>
          <a:p>
            <a:pPr eaLnBrk="1" hangingPunct="1">
              <a:lnSpc>
                <a:spcPct val="80000"/>
              </a:lnSpc>
            </a:pPr>
            <a:r>
              <a:rPr lang="en-US" sz="3600" smtClean="0"/>
              <a:t>Spontaneous vs Positive-Pressure Breathing</a:t>
            </a:r>
          </a:p>
        </p:txBody>
      </p:sp>
      <p:sp>
        <p:nvSpPr>
          <p:cNvPr id="35845" name="Rectangle 5"/>
          <p:cNvSpPr>
            <a:spLocks noChangeArrowheads="1"/>
          </p:cNvSpPr>
          <p:nvPr/>
        </p:nvSpPr>
        <p:spPr bwMode="auto">
          <a:xfrm>
            <a:off x="2505075" y="2466975"/>
            <a:ext cx="4114800" cy="39687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a:solidFill>
                  <a:schemeClr val="tx1"/>
                </a:solidFill>
                <a:latin typeface="Times New Roman" pitchFamily="18" charset="0"/>
              </a:rPr>
              <a:t> I                E                I                 E</a:t>
            </a:r>
          </a:p>
        </p:txBody>
      </p:sp>
      <p:sp>
        <p:nvSpPr>
          <p:cNvPr id="35846" name="Rectangle 6"/>
          <p:cNvSpPr>
            <a:spLocks noChangeArrowheads="1"/>
          </p:cNvSpPr>
          <p:nvPr/>
        </p:nvSpPr>
        <p:spPr bwMode="auto">
          <a:xfrm>
            <a:off x="1133475" y="3076575"/>
            <a:ext cx="1447800" cy="39687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a:solidFill>
                  <a:schemeClr val="tx1"/>
                </a:solidFill>
                <a:latin typeface="Times New Roman" pitchFamily="18" charset="0"/>
              </a:rPr>
              <a:t>Pressure</a:t>
            </a:r>
          </a:p>
        </p:txBody>
      </p:sp>
      <p:sp>
        <p:nvSpPr>
          <p:cNvPr id="35847" name="Rectangle 7"/>
          <p:cNvSpPr>
            <a:spLocks noChangeArrowheads="1"/>
          </p:cNvSpPr>
          <p:nvPr/>
        </p:nvSpPr>
        <p:spPr bwMode="auto">
          <a:xfrm>
            <a:off x="1133475" y="5059363"/>
            <a:ext cx="1295400" cy="39687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a:solidFill>
                  <a:schemeClr val="tx1"/>
                </a:solidFill>
                <a:latin typeface="Times New Roman" pitchFamily="18" charset="0"/>
              </a:rPr>
              <a:t>Volume</a:t>
            </a:r>
          </a:p>
        </p:txBody>
      </p:sp>
      <p:sp>
        <p:nvSpPr>
          <p:cNvPr id="35848" name="Rectangle 8"/>
          <p:cNvSpPr>
            <a:spLocks noChangeArrowheads="1"/>
          </p:cNvSpPr>
          <p:nvPr/>
        </p:nvSpPr>
        <p:spPr bwMode="auto">
          <a:xfrm>
            <a:off x="2322513" y="2041525"/>
            <a:ext cx="4483100" cy="4406900"/>
          </a:xfrm>
          <a:prstGeom prst="rect">
            <a:avLst/>
          </a:prstGeom>
          <a:solidFill>
            <a:srgbClr val="26007F"/>
          </a:solidFill>
          <a:ln w="12700">
            <a:solidFill>
              <a:srgbClr val="872D5A"/>
            </a:solidFill>
            <a:miter lim="800000"/>
            <a:headEnd/>
            <a:tailEnd/>
          </a:ln>
        </p:spPr>
        <p:txBody>
          <a:bodyPr wrap="none" anchor="ctr"/>
          <a:lstStyle/>
          <a:p>
            <a:endParaRPr lang="en-US"/>
          </a:p>
        </p:txBody>
      </p:sp>
      <p:sp>
        <p:nvSpPr>
          <p:cNvPr id="35849" name="Line 9"/>
          <p:cNvSpPr>
            <a:spLocks noChangeShapeType="1"/>
          </p:cNvSpPr>
          <p:nvPr/>
        </p:nvSpPr>
        <p:spPr bwMode="auto">
          <a:xfrm>
            <a:off x="2200275" y="3914775"/>
            <a:ext cx="4495800" cy="0"/>
          </a:xfrm>
          <a:prstGeom prst="line">
            <a:avLst/>
          </a:prstGeom>
          <a:noFill/>
          <a:ln w="12700">
            <a:solidFill>
              <a:schemeClr val="bg1"/>
            </a:solidFill>
            <a:round/>
            <a:headEnd type="none" w="sm" len="sm"/>
            <a:tailEnd type="none" w="sm" len="sm"/>
          </a:ln>
        </p:spPr>
        <p:txBody>
          <a:bodyPr wrap="none" anchor="ctr"/>
          <a:lstStyle/>
          <a:p>
            <a:endParaRPr lang="en-US"/>
          </a:p>
        </p:txBody>
      </p:sp>
      <p:sp>
        <p:nvSpPr>
          <p:cNvPr id="35850" name="Line 10"/>
          <p:cNvSpPr>
            <a:spLocks noChangeShapeType="1"/>
          </p:cNvSpPr>
          <p:nvPr/>
        </p:nvSpPr>
        <p:spPr bwMode="auto">
          <a:xfrm>
            <a:off x="4333875" y="2085975"/>
            <a:ext cx="0" cy="4419600"/>
          </a:xfrm>
          <a:prstGeom prst="line">
            <a:avLst/>
          </a:prstGeom>
          <a:noFill/>
          <a:ln w="12700">
            <a:solidFill>
              <a:schemeClr val="bg1"/>
            </a:solidFill>
            <a:round/>
            <a:headEnd type="none" w="sm" len="sm"/>
            <a:tailEnd type="none" w="sm" len="sm"/>
          </a:ln>
        </p:spPr>
        <p:txBody>
          <a:bodyPr wrap="none" anchor="ctr"/>
          <a:lstStyle/>
          <a:p>
            <a:endParaRPr lang="en-US"/>
          </a:p>
        </p:txBody>
      </p:sp>
      <p:sp>
        <p:nvSpPr>
          <p:cNvPr id="35851" name="Line 11"/>
          <p:cNvSpPr>
            <a:spLocks noChangeShapeType="1"/>
          </p:cNvSpPr>
          <p:nvPr/>
        </p:nvSpPr>
        <p:spPr bwMode="auto">
          <a:xfrm>
            <a:off x="3190875" y="2162175"/>
            <a:ext cx="0" cy="3810000"/>
          </a:xfrm>
          <a:prstGeom prst="line">
            <a:avLst/>
          </a:prstGeom>
          <a:noFill/>
          <a:ln w="12700">
            <a:solidFill>
              <a:schemeClr val="bg1"/>
            </a:solidFill>
            <a:prstDash val="lgDash"/>
            <a:round/>
            <a:headEnd type="none" w="sm" len="sm"/>
            <a:tailEnd type="none" w="sm" len="sm"/>
          </a:ln>
        </p:spPr>
        <p:txBody>
          <a:bodyPr wrap="none" anchor="ctr"/>
          <a:lstStyle/>
          <a:p>
            <a:endParaRPr lang="en-US"/>
          </a:p>
        </p:txBody>
      </p:sp>
      <p:sp>
        <p:nvSpPr>
          <p:cNvPr id="35852" name="Line 12"/>
          <p:cNvSpPr>
            <a:spLocks noChangeShapeType="1"/>
          </p:cNvSpPr>
          <p:nvPr/>
        </p:nvSpPr>
        <p:spPr bwMode="auto">
          <a:xfrm>
            <a:off x="5553075" y="2162175"/>
            <a:ext cx="0" cy="3810000"/>
          </a:xfrm>
          <a:prstGeom prst="line">
            <a:avLst/>
          </a:prstGeom>
          <a:noFill/>
          <a:ln w="12700">
            <a:solidFill>
              <a:schemeClr val="bg1"/>
            </a:solidFill>
            <a:prstDash val="lgDash"/>
            <a:round/>
            <a:headEnd type="none" w="sm" len="sm"/>
            <a:tailEnd type="none" w="sm" len="sm"/>
          </a:ln>
        </p:spPr>
        <p:txBody>
          <a:bodyPr wrap="none" anchor="ctr"/>
          <a:lstStyle/>
          <a:p>
            <a:endParaRPr lang="en-US"/>
          </a:p>
        </p:txBody>
      </p:sp>
      <p:sp>
        <p:nvSpPr>
          <p:cNvPr id="35853" name="Line 13"/>
          <p:cNvSpPr>
            <a:spLocks noChangeShapeType="1"/>
          </p:cNvSpPr>
          <p:nvPr/>
        </p:nvSpPr>
        <p:spPr bwMode="auto">
          <a:xfrm>
            <a:off x="2276475" y="5972175"/>
            <a:ext cx="4419600" cy="0"/>
          </a:xfrm>
          <a:prstGeom prst="line">
            <a:avLst/>
          </a:prstGeom>
          <a:noFill/>
          <a:ln w="12700">
            <a:solidFill>
              <a:schemeClr val="bg1"/>
            </a:solidFill>
            <a:round/>
            <a:headEnd type="none" w="sm" len="sm"/>
            <a:tailEnd type="none" w="sm" len="sm"/>
          </a:ln>
        </p:spPr>
        <p:txBody>
          <a:bodyPr wrap="none" anchor="ctr"/>
          <a:lstStyle/>
          <a:p>
            <a:endParaRPr lang="en-US"/>
          </a:p>
        </p:txBody>
      </p:sp>
      <p:sp>
        <p:nvSpPr>
          <p:cNvPr id="35854" name="Rectangle 14"/>
          <p:cNvSpPr>
            <a:spLocks noChangeArrowheads="1"/>
          </p:cNvSpPr>
          <p:nvPr/>
        </p:nvSpPr>
        <p:spPr bwMode="auto">
          <a:xfrm>
            <a:off x="2200275" y="6124575"/>
            <a:ext cx="4495800" cy="39687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a:solidFill>
                  <a:srgbClr val="FFFFFF"/>
                </a:solidFill>
                <a:latin typeface="Times New Roman" pitchFamily="18" charset="0"/>
              </a:rPr>
              <a:t>     Spontaneous          Positive-Pressure</a:t>
            </a:r>
          </a:p>
        </p:txBody>
      </p:sp>
      <p:sp>
        <p:nvSpPr>
          <p:cNvPr id="35855" name="Freeform 15"/>
          <p:cNvSpPr>
            <a:spLocks/>
          </p:cNvSpPr>
          <p:nvPr/>
        </p:nvSpPr>
        <p:spPr bwMode="auto">
          <a:xfrm>
            <a:off x="2341563" y="3560763"/>
            <a:ext cx="1993900" cy="698500"/>
          </a:xfrm>
          <a:custGeom>
            <a:avLst/>
            <a:gdLst>
              <a:gd name="T0" fmla="*/ 2147483647 w 1256"/>
              <a:gd name="T1" fmla="*/ 2147483647 h 440"/>
              <a:gd name="T2" fmla="*/ 0 w 1256"/>
              <a:gd name="T3" fmla="*/ 2147483647 h 440"/>
              <a:gd name="T4" fmla="*/ 2147483647 w 1256"/>
              <a:gd name="T5" fmla="*/ 2147483647 h 440"/>
              <a:gd name="T6" fmla="*/ 2147483647 w 1256"/>
              <a:gd name="T7" fmla="*/ 2147483647 h 440"/>
              <a:gd name="T8" fmla="*/ 2147483647 w 1256"/>
              <a:gd name="T9" fmla="*/ 2147483647 h 440"/>
              <a:gd name="T10" fmla="*/ 2147483647 w 1256"/>
              <a:gd name="T11" fmla="*/ 2147483647 h 440"/>
              <a:gd name="T12" fmla="*/ 2147483647 w 1256"/>
              <a:gd name="T13" fmla="*/ 2147483647 h 440"/>
              <a:gd name="T14" fmla="*/ 2147483647 w 1256"/>
              <a:gd name="T15" fmla="*/ 2147483647 h 440"/>
              <a:gd name="T16" fmla="*/ 2147483647 w 1256"/>
              <a:gd name="T17" fmla="*/ 2147483647 h 440"/>
              <a:gd name="T18" fmla="*/ 2147483647 w 1256"/>
              <a:gd name="T19" fmla="*/ 2147483647 h 440"/>
              <a:gd name="T20" fmla="*/ 2147483647 w 1256"/>
              <a:gd name="T21" fmla="*/ 2147483647 h 440"/>
              <a:gd name="T22" fmla="*/ 2147483647 w 1256"/>
              <a:gd name="T23" fmla="*/ 2147483647 h 440"/>
              <a:gd name="T24" fmla="*/ 2147483647 w 1256"/>
              <a:gd name="T25" fmla="*/ 2147483647 h 440"/>
              <a:gd name="T26" fmla="*/ 2147483647 w 1256"/>
              <a:gd name="T27" fmla="*/ 2147483647 h 440"/>
              <a:gd name="T28" fmla="*/ 2147483647 w 1256"/>
              <a:gd name="T29" fmla="*/ 2147483647 h 440"/>
              <a:gd name="T30" fmla="*/ 2147483647 w 1256"/>
              <a:gd name="T31" fmla="*/ 2147483647 h 440"/>
              <a:gd name="T32" fmla="*/ 2147483647 w 1256"/>
              <a:gd name="T33" fmla="*/ 2147483647 h 440"/>
              <a:gd name="T34" fmla="*/ 2147483647 w 1256"/>
              <a:gd name="T35" fmla="*/ 2147483647 h 440"/>
              <a:gd name="T36" fmla="*/ 2147483647 w 1256"/>
              <a:gd name="T37" fmla="*/ 2147483647 h 440"/>
              <a:gd name="T38" fmla="*/ 2147483647 w 1256"/>
              <a:gd name="T39" fmla="*/ 2147483647 h 440"/>
              <a:gd name="T40" fmla="*/ 2147483647 w 1256"/>
              <a:gd name="T41" fmla="*/ 2147483647 h 440"/>
              <a:gd name="T42" fmla="*/ 2147483647 w 1256"/>
              <a:gd name="T43" fmla="*/ 2147483647 h 440"/>
              <a:gd name="T44" fmla="*/ 2147483647 w 1256"/>
              <a:gd name="T45" fmla="*/ 2147483647 h 440"/>
              <a:gd name="T46" fmla="*/ 2147483647 w 1256"/>
              <a:gd name="T47" fmla="*/ 2147483647 h 440"/>
              <a:gd name="T48" fmla="*/ 2147483647 w 1256"/>
              <a:gd name="T49" fmla="*/ 2147483647 h 440"/>
              <a:gd name="T50" fmla="*/ 2147483647 w 1256"/>
              <a:gd name="T51" fmla="*/ 2147483647 h 440"/>
              <a:gd name="T52" fmla="*/ 2147483647 w 1256"/>
              <a:gd name="T53" fmla="*/ 2147483647 h 440"/>
              <a:gd name="T54" fmla="*/ 2147483647 w 1256"/>
              <a:gd name="T55" fmla="*/ 2147483647 h 440"/>
              <a:gd name="T56" fmla="*/ 2147483647 w 1256"/>
              <a:gd name="T57" fmla="*/ 2147483647 h 440"/>
              <a:gd name="T58" fmla="*/ 2147483647 w 1256"/>
              <a:gd name="T59" fmla="*/ 2147483647 h 440"/>
              <a:gd name="T60" fmla="*/ 2147483647 w 1256"/>
              <a:gd name="T61" fmla="*/ 2147483647 h 440"/>
              <a:gd name="T62" fmla="*/ 2147483647 w 1256"/>
              <a:gd name="T63" fmla="*/ 2147483647 h 440"/>
              <a:gd name="T64" fmla="*/ 2147483647 w 1256"/>
              <a:gd name="T65" fmla="*/ 2147483647 h 440"/>
              <a:gd name="T66" fmla="*/ 2147483647 w 1256"/>
              <a:gd name="T67" fmla="*/ 0 h 440"/>
              <a:gd name="T68" fmla="*/ 2147483647 w 1256"/>
              <a:gd name="T69" fmla="*/ 0 h 440"/>
              <a:gd name="T70" fmla="*/ 2147483647 w 1256"/>
              <a:gd name="T71" fmla="*/ 0 h 440"/>
              <a:gd name="T72" fmla="*/ 2147483647 w 1256"/>
              <a:gd name="T73" fmla="*/ 2147483647 h 440"/>
              <a:gd name="T74" fmla="*/ 2147483647 w 1256"/>
              <a:gd name="T75" fmla="*/ 2147483647 h 440"/>
              <a:gd name="T76" fmla="*/ 2147483647 w 1256"/>
              <a:gd name="T77" fmla="*/ 2147483647 h 440"/>
              <a:gd name="T78" fmla="*/ 2147483647 w 1256"/>
              <a:gd name="T79" fmla="*/ 2147483647 h 440"/>
              <a:gd name="T80" fmla="*/ 2147483647 w 1256"/>
              <a:gd name="T81" fmla="*/ 2147483647 h 440"/>
              <a:gd name="T82" fmla="*/ 2147483647 w 1256"/>
              <a:gd name="T83" fmla="*/ 2147483647 h 440"/>
              <a:gd name="T84" fmla="*/ 2147483647 w 1256"/>
              <a:gd name="T85" fmla="*/ 2147483647 h 440"/>
              <a:gd name="T86" fmla="*/ 2147483647 w 1256"/>
              <a:gd name="T87" fmla="*/ 2147483647 h 440"/>
              <a:gd name="T88" fmla="*/ 2147483647 w 1256"/>
              <a:gd name="T89" fmla="*/ 2147483647 h 440"/>
              <a:gd name="T90" fmla="*/ 2147483647 w 1256"/>
              <a:gd name="T91" fmla="*/ 2147483647 h 440"/>
              <a:gd name="T92" fmla="*/ 2147483647 w 1256"/>
              <a:gd name="T93" fmla="*/ 2147483647 h 440"/>
              <a:gd name="T94" fmla="*/ 2147483647 w 1256"/>
              <a:gd name="T95" fmla="*/ 2147483647 h 440"/>
              <a:gd name="T96" fmla="*/ 2147483647 w 1256"/>
              <a:gd name="T97" fmla="*/ 2147483647 h 440"/>
              <a:gd name="T98" fmla="*/ 2147483647 w 1256"/>
              <a:gd name="T99" fmla="*/ 2147483647 h 4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56"/>
              <a:gd name="T151" fmla="*/ 0 h 440"/>
              <a:gd name="T152" fmla="*/ 1256 w 1256"/>
              <a:gd name="T153" fmla="*/ 440 h 44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56" h="440">
                <a:moveTo>
                  <a:pt x="7" y="223"/>
                </a:moveTo>
                <a:lnTo>
                  <a:pt x="0" y="268"/>
                </a:lnTo>
                <a:lnTo>
                  <a:pt x="11" y="300"/>
                </a:lnTo>
                <a:lnTo>
                  <a:pt x="22" y="332"/>
                </a:lnTo>
                <a:lnTo>
                  <a:pt x="32" y="354"/>
                </a:lnTo>
                <a:lnTo>
                  <a:pt x="54" y="364"/>
                </a:lnTo>
                <a:lnTo>
                  <a:pt x="86" y="386"/>
                </a:lnTo>
                <a:lnTo>
                  <a:pt x="118" y="407"/>
                </a:lnTo>
                <a:lnTo>
                  <a:pt x="140" y="418"/>
                </a:lnTo>
                <a:lnTo>
                  <a:pt x="172" y="439"/>
                </a:lnTo>
                <a:lnTo>
                  <a:pt x="204" y="439"/>
                </a:lnTo>
                <a:lnTo>
                  <a:pt x="236" y="428"/>
                </a:lnTo>
                <a:lnTo>
                  <a:pt x="268" y="418"/>
                </a:lnTo>
                <a:lnTo>
                  <a:pt x="290" y="407"/>
                </a:lnTo>
                <a:lnTo>
                  <a:pt x="322" y="386"/>
                </a:lnTo>
                <a:lnTo>
                  <a:pt x="343" y="364"/>
                </a:lnTo>
                <a:lnTo>
                  <a:pt x="365" y="354"/>
                </a:lnTo>
                <a:lnTo>
                  <a:pt x="397" y="343"/>
                </a:lnTo>
                <a:lnTo>
                  <a:pt x="429" y="332"/>
                </a:lnTo>
                <a:lnTo>
                  <a:pt x="461" y="300"/>
                </a:lnTo>
                <a:lnTo>
                  <a:pt x="493" y="279"/>
                </a:lnTo>
                <a:lnTo>
                  <a:pt x="504" y="257"/>
                </a:lnTo>
                <a:lnTo>
                  <a:pt x="536" y="225"/>
                </a:lnTo>
                <a:lnTo>
                  <a:pt x="557" y="193"/>
                </a:lnTo>
                <a:lnTo>
                  <a:pt x="579" y="182"/>
                </a:lnTo>
                <a:lnTo>
                  <a:pt x="590" y="150"/>
                </a:lnTo>
                <a:lnTo>
                  <a:pt x="622" y="129"/>
                </a:lnTo>
                <a:lnTo>
                  <a:pt x="632" y="107"/>
                </a:lnTo>
                <a:lnTo>
                  <a:pt x="654" y="96"/>
                </a:lnTo>
                <a:lnTo>
                  <a:pt x="686" y="75"/>
                </a:lnTo>
                <a:lnTo>
                  <a:pt x="707" y="43"/>
                </a:lnTo>
                <a:lnTo>
                  <a:pt x="729" y="32"/>
                </a:lnTo>
                <a:lnTo>
                  <a:pt x="761" y="11"/>
                </a:lnTo>
                <a:lnTo>
                  <a:pt x="793" y="0"/>
                </a:lnTo>
                <a:lnTo>
                  <a:pt x="815" y="0"/>
                </a:lnTo>
                <a:lnTo>
                  <a:pt x="847" y="0"/>
                </a:lnTo>
                <a:lnTo>
                  <a:pt x="879" y="11"/>
                </a:lnTo>
                <a:lnTo>
                  <a:pt x="911" y="21"/>
                </a:lnTo>
                <a:lnTo>
                  <a:pt x="943" y="43"/>
                </a:lnTo>
                <a:lnTo>
                  <a:pt x="965" y="43"/>
                </a:lnTo>
                <a:lnTo>
                  <a:pt x="997" y="54"/>
                </a:lnTo>
                <a:lnTo>
                  <a:pt x="1029" y="75"/>
                </a:lnTo>
                <a:lnTo>
                  <a:pt x="1061" y="96"/>
                </a:lnTo>
                <a:lnTo>
                  <a:pt x="1082" y="118"/>
                </a:lnTo>
                <a:lnTo>
                  <a:pt x="1104" y="129"/>
                </a:lnTo>
                <a:lnTo>
                  <a:pt x="1136" y="150"/>
                </a:lnTo>
                <a:lnTo>
                  <a:pt x="1168" y="171"/>
                </a:lnTo>
                <a:lnTo>
                  <a:pt x="1200" y="193"/>
                </a:lnTo>
                <a:lnTo>
                  <a:pt x="1222" y="204"/>
                </a:lnTo>
                <a:lnTo>
                  <a:pt x="1255" y="223"/>
                </a:lnTo>
              </a:path>
            </a:pathLst>
          </a:custGeom>
          <a:noFill/>
          <a:ln w="25400" cap="rnd" cmpd="sng">
            <a:solidFill>
              <a:srgbClr val="FFFFFF"/>
            </a:solidFill>
            <a:prstDash val="solid"/>
            <a:round/>
            <a:headEnd type="none" w="sm" len="sm"/>
            <a:tailEnd type="none" w="sm" len="sm"/>
          </a:ln>
        </p:spPr>
        <p:txBody>
          <a:bodyPr/>
          <a:lstStyle/>
          <a:p>
            <a:endParaRPr lang="en-US"/>
          </a:p>
        </p:txBody>
      </p:sp>
      <p:sp>
        <p:nvSpPr>
          <p:cNvPr id="35856" name="Freeform 16"/>
          <p:cNvSpPr>
            <a:spLocks/>
          </p:cNvSpPr>
          <p:nvPr/>
        </p:nvSpPr>
        <p:spPr bwMode="auto">
          <a:xfrm>
            <a:off x="2505075" y="5227638"/>
            <a:ext cx="1454150" cy="749300"/>
          </a:xfrm>
          <a:custGeom>
            <a:avLst/>
            <a:gdLst>
              <a:gd name="T0" fmla="*/ 0 w 916"/>
              <a:gd name="T1" fmla="*/ 2147483647 h 472"/>
              <a:gd name="T2" fmla="*/ 2147483647 w 916"/>
              <a:gd name="T3" fmla="*/ 2147483647 h 472"/>
              <a:gd name="T4" fmla="*/ 2147483647 w 916"/>
              <a:gd name="T5" fmla="*/ 2147483647 h 472"/>
              <a:gd name="T6" fmla="*/ 2147483647 w 916"/>
              <a:gd name="T7" fmla="*/ 2147483647 h 472"/>
              <a:gd name="T8" fmla="*/ 2147483647 w 916"/>
              <a:gd name="T9" fmla="*/ 2147483647 h 472"/>
              <a:gd name="T10" fmla="*/ 2147483647 w 916"/>
              <a:gd name="T11" fmla="*/ 2147483647 h 472"/>
              <a:gd name="T12" fmla="*/ 2147483647 w 916"/>
              <a:gd name="T13" fmla="*/ 2147483647 h 472"/>
              <a:gd name="T14" fmla="*/ 2147483647 w 916"/>
              <a:gd name="T15" fmla="*/ 2147483647 h 472"/>
              <a:gd name="T16" fmla="*/ 2147483647 w 916"/>
              <a:gd name="T17" fmla="*/ 2147483647 h 472"/>
              <a:gd name="T18" fmla="*/ 2147483647 w 916"/>
              <a:gd name="T19" fmla="*/ 2147483647 h 472"/>
              <a:gd name="T20" fmla="*/ 2147483647 w 916"/>
              <a:gd name="T21" fmla="*/ 2147483647 h 472"/>
              <a:gd name="T22" fmla="*/ 2147483647 w 916"/>
              <a:gd name="T23" fmla="*/ 2147483647 h 472"/>
              <a:gd name="T24" fmla="*/ 2147483647 w 916"/>
              <a:gd name="T25" fmla="*/ 2147483647 h 472"/>
              <a:gd name="T26" fmla="*/ 2147483647 w 916"/>
              <a:gd name="T27" fmla="*/ 2147483647 h 472"/>
              <a:gd name="T28" fmla="*/ 2147483647 w 916"/>
              <a:gd name="T29" fmla="*/ 2147483647 h 472"/>
              <a:gd name="T30" fmla="*/ 2147483647 w 916"/>
              <a:gd name="T31" fmla="*/ 2147483647 h 472"/>
              <a:gd name="T32" fmla="*/ 2147483647 w 916"/>
              <a:gd name="T33" fmla="*/ 2147483647 h 472"/>
              <a:gd name="T34" fmla="*/ 2147483647 w 916"/>
              <a:gd name="T35" fmla="*/ 2147483647 h 472"/>
              <a:gd name="T36" fmla="*/ 2147483647 w 916"/>
              <a:gd name="T37" fmla="*/ 2147483647 h 472"/>
              <a:gd name="T38" fmla="*/ 2147483647 w 916"/>
              <a:gd name="T39" fmla="*/ 2147483647 h 472"/>
              <a:gd name="T40" fmla="*/ 2147483647 w 916"/>
              <a:gd name="T41" fmla="*/ 0 h 472"/>
              <a:gd name="T42" fmla="*/ 2147483647 w 916"/>
              <a:gd name="T43" fmla="*/ 0 h 472"/>
              <a:gd name="T44" fmla="*/ 2147483647 w 916"/>
              <a:gd name="T45" fmla="*/ 0 h 472"/>
              <a:gd name="T46" fmla="*/ 2147483647 w 916"/>
              <a:gd name="T47" fmla="*/ 2147483647 h 472"/>
              <a:gd name="T48" fmla="*/ 2147483647 w 916"/>
              <a:gd name="T49" fmla="*/ 2147483647 h 472"/>
              <a:gd name="T50" fmla="*/ 2147483647 w 916"/>
              <a:gd name="T51" fmla="*/ 2147483647 h 472"/>
              <a:gd name="T52" fmla="*/ 2147483647 w 916"/>
              <a:gd name="T53" fmla="*/ 2147483647 h 472"/>
              <a:gd name="T54" fmla="*/ 2147483647 w 916"/>
              <a:gd name="T55" fmla="*/ 2147483647 h 472"/>
              <a:gd name="T56" fmla="*/ 2147483647 w 916"/>
              <a:gd name="T57" fmla="*/ 2147483647 h 472"/>
              <a:gd name="T58" fmla="*/ 2147483647 w 916"/>
              <a:gd name="T59" fmla="*/ 2147483647 h 472"/>
              <a:gd name="T60" fmla="*/ 2147483647 w 916"/>
              <a:gd name="T61" fmla="*/ 2147483647 h 472"/>
              <a:gd name="T62" fmla="*/ 2147483647 w 916"/>
              <a:gd name="T63" fmla="*/ 2147483647 h 472"/>
              <a:gd name="T64" fmla="*/ 2147483647 w 916"/>
              <a:gd name="T65" fmla="*/ 2147483647 h 472"/>
              <a:gd name="T66" fmla="*/ 2147483647 w 916"/>
              <a:gd name="T67" fmla="*/ 2147483647 h 472"/>
              <a:gd name="T68" fmla="*/ 2147483647 w 916"/>
              <a:gd name="T69" fmla="*/ 2147483647 h 472"/>
              <a:gd name="T70" fmla="*/ 2147483647 w 916"/>
              <a:gd name="T71" fmla="*/ 2147483647 h 472"/>
              <a:gd name="T72" fmla="*/ 2147483647 w 916"/>
              <a:gd name="T73" fmla="*/ 2147483647 h 472"/>
              <a:gd name="T74" fmla="*/ 2147483647 w 916"/>
              <a:gd name="T75" fmla="*/ 2147483647 h 472"/>
              <a:gd name="T76" fmla="*/ 2147483647 w 916"/>
              <a:gd name="T77" fmla="*/ 2147483647 h 472"/>
              <a:gd name="T78" fmla="*/ 2147483647 w 916"/>
              <a:gd name="T79" fmla="*/ 2147483647 h 472"/>
              <a:gd name="T80" fmla="*/ 2147483647 w 916"/>
              <a:gd name="T81" fmla="*/ 2147483647 h 472"/>
              <a:gd name="T82" fmla="*/ 2147483647 w 916"/>
              <a:gd name="T83" fmla="*/ 2147483647 h 472"/>
              <a:gd name="T84" fmla="*/ 2147483647 w 916"/>
              <a:gd name="T85" fmla="*/ 2147483647 h 472"/>
              <a:gd name="T86" fmla="*/ 2147483647 w 916"/>
              <a:gd name="T87" fmla="*/ 2147483647 h 4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916"/>
              <a:gd name="T133" fmla="*/ 0 h 472"/>
              <a:gd name="T134" fmla="*/ 916 w 916"/>
              <a:gd name="T135" fmla="*/ 472 h 47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916" h="472">
                <a:moveTo>
                  <a:pt x="0" y="469"/>
                </a:moveTo>
                <a:lnTo>
                  <a:pt x="26" y="417"/>
                </a:lnTo>
                <a:lnTo>
                  <a:pt x="47" y="385"/>
                </a:lnTo>
                <a:lnTo>
                  <a:pt x="69" y="353"/>
                </a:lnTo>
                <a:lnTo>
                  <a:pt x="79" y="321"/>
                </a:lnTo>
                <a:lnTo>
                  <a:pt x="101" y="300"/>
                </a:lnTo>
                <a:lnTo>
                  <a:pt x="112" y="278"/>
                </a:lnTo>
                <a:lnTo>
                  <a:pt x="133" y="246"/>
                </a:lnTo>
                <a:lnTo>
                  <a:pt x="154" y="214"/>
                </a:lnTo>
                <a:lnTo>
                  <a:pt x="176" y="193"/>
                </a:lnTo>
                <a:lnTo>
                  <a:pt x="187" y="171"/>
                </a:lnTo>
                <a:lnTo>
                  <a:pt x="219" y="150"/>
                </a:lnTo>
                <a:lnTo>
                  <a:pt x="229" y="128"/>
                </a:lnTo>
                <a:lnTo>
                  <a:pt x="251" y="118"/>
                </a:lnTo>
                <a:lnTo>
                  <a:pt x="262" y="96"/>
                </a:lnTo>
                <a:lnTo>
                  <a:pt x="294" y="75"/>
                </a:lnTo>
                <a:lnTo>
                  <a:pt x="315" y="53"/>
                </a:lnTo>
                <a:lnTo>
                  <a:pt x="337" y="43"/>
                </a:lnTo>
                <a:lnTo>
                  <a:pt x="358" y="21"/>
                </a:lnTo>
                <a:lnTo>
                  <a:pt x="390" y="10"/>
                </a:lnTo>
                <a:lnTo>
                  <a:pt x="412" y="0"/>
                </a:lnTo>
                <a:lnTo>
                  <a:pt x="444" y="0"/>
                </a:lnTo>
                <a:lnTo>
                  <a:pt x="476" y="0"/>
                </a:lnTo>
                <a:lnTo>
                  <a:pt x="508" y="10"/>
                </a:lnTo>
                <a:lnTo>
                  <a:pt x="540" y="21"/>
                </a:lnTo>
                <a:lnTo>
                  <a:pt x="562" y="32"/>
                </a:lnTo>
                <a:lnTo>
                  <a:pt x="594" y="43"/>
                </a:lnTo>
                <a:lnTo>
                  <a:pt x="615" y="75"/>
                </a:lnTo>
                <a:lnTo>
                  <a:pt x="637" y="85"/>
                </a:lnTo>
                <a:lnTo>
                  <a:pt x="658" y="107"/>
                </a:lnTo>
                <a:lnTo>
                  <a:pt x="690" y="128"/>
                </a:lnTo>
                <a:lnTo>
                  <a:pt x="712" y="150"/>
                </a:lnTo>
                <a:lnTo>
                  <a:pt x="733" y="182"/>
                </a:lnTo>
                <a:lnTo>
                  <a:pt x="765" y="214"/>
                </a:lnTo>
                <a:lnTo>
                  <a:pt x="776" y="246"/>
                </a:lnTo>
                <a:lnTo>
                  <a:pt x="787" y="278"/>
                </a:lnTo>
                <a:lnTo>
                  <a:pt x="797" y="300"/>
                </a:lnTo>
                <a:lnTo>
                  <a:pt x="819" y="321"/>
                </a:lnTo>
                <a:lnTo>
                  <a:pt x="829" y="353"/>
                </a:lnTo>
                <a:lnTo>
                  <a:pt x="851" y="375"/>
                </a:lnTo>
                <a:lnTo>
                  <a:pt x="872" y="407"/>
                </a:lnTo>
                <a:lnTo>
                  <a:pt x="894" y="439"/>
                </a:lnTo>
                <a:lnTo>
                  <a:pt x="915" y="471"/>
                </a:lnTo>
                <a:lnTo>
                  <a:pt x="912" y="469"/>
                </a:lnTo>
              </a:path>
            </a:pathLst>
          </a:custGeom>
          <a:noFill/>
          <a:ln w="25400" cap="rnd" cmpd="sng">
            <a:solidFill>
              <a:srgbClr val="FFFFFF"/>
            </a:solidFill>
            <a:prstDash val="solid"/>
            <a:round/>
            <a:headEnd type="none" w="sm" len="sm"/>
            <a:tailEnd type="none" w="sm" len="sm"/>
          </a:ln>
        </p:spPr>
        <p:txBody>
          <a:bodyPr/>
          <a:lstStyle/>
          <a:p>
            <a:endParaRPr lang="en-US"/>
          </a:p>
        </p:txBody>
      </p:sp>
      <p:sp>
        <p:nvSpPr>
          <p:cNvPr id="35857" name="Arc 17"/>
          <p:cNvSpPr>
            <a:spLocks/>
          </p:cNvSpPr>
          <p:nvPr/>
        </p:nvSpPr>
        <p:spPr bwMode="auto">
          <a:xfrm rot="-10740000">
            <a:off x="4562475" y="2390775"/>
            <a:ext cx="990600" cy="15240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rgbClr val="FFFFFF"/>
            </a:solidFill>
            <a:round/>
            <a:headEnd type="none" w="sm" len="sm"/>
            <a:tailEnd type="none" w="sm" len="sm"/>
          </a:ln>
        </p:spPr>
        <p:txBody>
          <a:bodyPr wrap="none" anchor="ctr"/>
          <a:lstStyle/>
          <a:p>
            <a:endParaRPr lang="en-US"/>
          </a:p>
        </p:txBody>
      </p:sp>
      <p:sp>
        <p:nvSpPr>
          <p:cNvPr id="35858" name="Arc 18"/>
          <p:cNvSpPr>
            <a:spLocks/>
          </p:cNvSpPr>
          <p:nvPr/>
        </p:nvSpPr>
        <p:spPr bwMode="auto">
          <a:xfrm rot="10740000">
            <a:off x="4638675" y="4219575"/>
            <a:ext cx="914400" cy="17526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rgbClr val="FFFFFF"/>
            </a:solidFill>
            <a:round/>
            <a:headEnd type="none" w="sm" len="sm"/>
            <a:tailEnd type="none" w="sm" len="sm"/>
          </a:ln>
        </p:spPr>
        <p:txBody>
          <a:bodyPr wrap="none" anchor="ctr"/>
          <a:lstStyle/>
          <a:p>
            <a:endParaRPr lang="en-US"/>
          </a:p>
        </p:txBody>
      </p:sp>
      <p:sp>
        <p:nvSpPr>
          <p:cNvPr id="35859" name="Arc 19"/>
          <p:cNvSpPr>
            <a:spLocks/>
          </p:cNvSpPr>
          <p:nvPr/>
        </p:nvSpPr>
        <p:spPr bwMode="auto">
          <a:xfrm rot="10620000">
            <a:off x="5629275" y="4221163"/>
            <a:ext cx="304800" cy="1752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rgbClr val="FFFFFF"/>
            </a:solidFill>
            <a:round/>
            <a:headEnd type="none" w="sm" len="sm"/>
            <a:tailEnd type="none" w="sm" len="sm"/>
          </a:ln>
        </p:spPr>
        <p:txBody>
          <a:bodyPr wrap="none" anchor="ctr"/>
          <a:lstStyle/>
          <a:p>
            <a:endParaRPr lang="en-US"/>
          </a:p>
        </p:txBody>
      </p:sp>
      <p:sp>
        <p:nvSpPr>
          <p:cNvPr id="35860" name="Arc 20"/>
          <p:cNvSpPr>
            <a:spLocks/>
          </p:cNvSpPr>
          <p:nvPr/>
        </p:nvSpPr>
        <p:spPr bwMode="auto">
          <a:xfrm rot="10380000">
            <a:off x="5667375" y="2392363"/>
            <a:ext cx="152400" cy="1524000"/>
          </a:xfrm>
          <a:custGeom>
            <a:avLst/>
            <a:gdLst>
              <a:gd name="T0" fmla="*/ 0 w 21600"/>
              <a:gd name="T1" fmla="*/ 0 h 21600"/>
              <a:gd name="T2" fmla="*/ 377667496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rgbClr val="FFFFFF"/>
            </a:solidFill>
            <a:round/>
            <a:headEnd type="none" w="sm" len="sm"/>
            <a:tailEnd type="none" w="sm" len="sm"/>
          </a:ln>
        </p:spPr>
        <p:txBody>
          <a:bodyPr wrap="none" anchor="ctr"/>
          <a:lstStyle/>
          <a:p>
            <a:endParaRPr lang="en-US"/>
          </a:p>
        </p:txBody>
      </p:sp>
      <p:sp>
        <p:nvSpPr>
          <p:cNvPr id="35861" name="Rectangle 21"/>
          <p:cNvSpPr>
            <a:spLocks noChangeArrowheads="1"/>
          </p:cNvSpPr>
          <p:nvPr/>
        </p:nvSpPr>
        <p:spPr bwMode="auto">
          <a:xfrm>
            <a:off x="2276475" y="2249488"/>
            <a:ext cx="4419600" cy="885825"/>
          </a:xfrm>
          <a:prstGeom prst="rect">
            <a:avLst/>
          </a:prstGeom>
          <a:noFill/>
          <a:ln w="9525">
            <a:noFill/>
            <a:miter lim="800000"/>
            <a:headEnd/>
            <a:tailEnd/>
          </a:ln>
        </p:spPr>
        <p:txBody>
          <a:bodyPr lIns="92075" tIns="46038" rIns="92075" bIns="46038"/>
          <a:lstStyle/>
          <a:p>
            <a:pPr eaLnBrk="0" hangingPunct="0">
              <a:spcBef>
                <a:spcPct val="50000"/>
              </a:spcBef>
            </a:pPr>
            <a:r>
              <a:rPr lang="en-US" sz="1800">
                <a:solidFill>
                  <a:srgbClr val="FFFFFF"/>
                </a:solidFill>
                <a:latin typeface="Times New Roman" pitchFamily="18" charset="0"/>
              </a:rPr>
              <a:t>    I                 E                    I                   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36867"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36868"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dirty="0" smtClean="0"/>
              <a:t>Basic Ventilator Parameters</a:t>
            </a:r>
          </a:p>
        </p:txBody>
      </p:sp>
      <p:sp>
        <p:nvSpPr>
          <p:cNvPr id="36869" name="Rectangle 5"/>
          <p:cNvSpPr>
            <a:spLocks noGrp="1" noChangeArrowheads="1"/>
          </p:cNvSpPr>
          <p:nvPr>
            <p:ph type="body" sz="half" idx="1"/>
          </p:nvPr>
        </p:nvSpPr>
        <p:spPr bwMode="auto">
          <a:xfrm>
            <a:off x="457200" y="1600200"/>
            <a:ext cx="4033838" cy="4525963"/>
          </a:xfrm>
          <a:noFill/>
          <a:ln>
            <a:miter lim="800000"/>
            <a:headEnd/>
            <a:tailEnd/>
          </a:ln>
        </p:spPr>
        <p:txBody>
          <a:bodyPr vert="horz" wrap="square" lIns="92075" tIns="46038" rIns="92075" bIns="46038" numCol="1" anchor="t" anchorCtr="0" compatLnSpc="1">
            <a:prstTxWarp prst="textNoShape">
              <a:avLst/>
            </a:prstTxWarp>
          </a:bodyPr>
          <a:lstStyle/>
          <a:p>
            <a:pPr eaLnBrk="1" hangingPunct="1">
              <a:lnSpc>
                <a:spcPct val="95000"/>
              </a:lnSpc>
              <a:buClr>
                <a:schemeClr val="tx1"/>
              </a:buClr>
            </a:pPr>
            <a:r>
              <a:rPr lang="en-US" smtClean="0"/>
              <a:t>FiO</a:t>
            </a:r>
            <a:r>
              <a:rPr lang="en-US" baseline="-25000" smtClean="0"/>
              <a:t>2</a:t>
            </a:r>
            <a:endParaRPr lang="en-US" smtClean="0"/>
          </a:p>
          <a:p>
            <a:pPr lvl="1" eaLnBrk="1" hangingPunct="1">
              <a:lnSpc>
                <a:spcPct val="95000"/>
              </a:lnSpc>
              <a:buClr>
                <a:schemeClr val="tx1"/>
              </a:buClr>
            </a:pPr>
            <a:r>
              <a:rPr lang="en-US" sz="2000" smtClean="0"/>
              <a:t>Titrate with pulse oximetry</a:t>
            </a:r>
          </a:p>
          <a:p>
            <a:pPr lvl="1" eaLnBrk="1" hangingPunct="1">
              <a:lnSpc>
                <a:spcPct val="95000"/>
              </a:lnSpc>
              <a:buClr>
                <a:schemeClr val="tx1"/>
              </a:buClr>
            </a:pPr>
            <a:r>
              <a:rPr lang="en-US" sz="2000" smtClean="0"/>
              <a:t>Goal: &lt; 50%</a:t>
            </a:r>
          </a:p>
          <a:p>
            <a:pPr lvl="1" eaLnBrk="1" hangingPunct="1">
              <a:lnSpc>
                <a:spcPct val="95000"/>
              </a:lnSpc>
              <a:buClr>
                <a:schemeClr val="tx1"/>
              </a:buClr>
            </a:pPr>
            <a:r>
              <a:rPr lang="en-US" sz="2000" smtClean="0"/>
              <a:t>SaO</a:t>
            </a:r>
            <a:r>
              <a:rPr lang="en-US" sz="1600" smtClean="0"/>
              <a:t>2</a:t>
            </a:r>
            <a:r>
              <a:rPr lang="en-US" sz="2000" smtClean="0"/>
              <a:t> &gt; 90%</a:t>
            </a:r>
          </a:p>
          <a:p>
            <a:pPr eaLnBrk="1" hangingPunct="1">
              <a:lnSpc>
                <a:spcPct val="95000"/>
              </a:lnSpc>
              <a:buClr>
                <a:schemeClr val="tx1"/>
              </a:buClr>
            </a:pPr>
            <a:r>
              <a:rPr lang="en-US" smtClean="0"/>
              <a:t>Rate</a:t>
            </a:r>
          </a:p>
          <a:p>
            <a:pPr lvl="1" eaLnBrk="1" hangingPunct="1">
              <a:lnSpc>
                <a:spcPct val="95000"/>
              </a:lnSpc>
              <a:buClr>
                <a:schemeClr val="tx1"/>
              </a:buClr>
            </a:pPr>
            <a:r>
              <a:rPr lang="en-US" sz="2000" smtClean="0"/>
              <a:t>10 to 20 bpm</a:t>
            </a:r>
          </a:p>
          <a:p>
            <a:pPr eaLnBrk="1" hangingPunct="1">
              <a:lnSpc>
                <a:spcPct val="95000"/>
              </a:lnSpc>
              <a:buClr>
                <a:schemeClr val="tx1"/>
              </a:buClr>
            </a:pPr>
            <a:r>
              <a:rPr lang="en-US" smtClean="0"/>
              <a:t>Tidal volume (V</a:t>
            </a:r>
            <a:r>
              <a:rPr lang="en-US" baseline="-25000" smtClean="0"/>
              <a:t>T</a:t>
            </a:r>
            <a:r>
              <a:rPr lang="en-US" smtClean="0"/>
              <a:t>)</a:t>
            </a:r>
          </a:p>
          <a:p>
            <a:pPr lvl="1" eaLnBrk="1" hangingPunct="1">
              <a:lnSpc>
                <a:spcPct val="95000"/>
              </a:lnSpc>
              <a:buClr>
                <a:schemeClr val="tx1"/>
              </a:buClr>
            </a:pPr>
            <a:r>
              <a:rPr lang="en-US" sz="2000" smtClean="0"/>
              <a:t>6 to 12 ml/kg</a:t>
            </a:r>
          </a:p>
          <a:p>
            <a:pPr eaLnBrk="1" hangingPunct="1">
              <a:lnSpc>
                <a:spcPct val="95000"/>
              </a:lnSpc>
              <a:buClr>
                <a:schemeClr val="tx1"/>
              </a:buClr>
            </a:pPr>
            <a:r>
              <a:rPr lang="en-US" smtClean="0"/>
              <a:t>Sensitivity</a:t>
            </a:r>
          </a:p>
          <a:p>
            <a:pPr lvl="1" eaLnBrk="1" hangingPunct="1">
              <a:lnSpc>
                <a:spcPct val="95000"/>
              </a:lnSpc>
              <a:buClr>
                <a:schemeClr val="tx1"/>
              </a:buClr>
            </a:pPr>
            <a:r>
              <a:rPr lang="en-US" sz="2000" smtClean="0"/>
              <a:t>Pressure or flow triggered, Auto-Trak</a:t>
            </a:r>
          </a:p>
        </p:txBody>
      </p:sp>
      <p:sp>
        <p:nvSpPr>
          <p:cNvPr id="36870" name="Rectangle 6"/>
          <p:cNvSpPr>
            <a:spLocks noGrp="1" noChangeArrowheads="1"/>
          </p:cNvSpPr>
          <p:nvPr>
            <p:ph type="body" sz="half" idx="2"/>
          </p:nvPr>
        </p:nvSpPr>
        <p:spPr bwMode="auto">
          <a:xfrm>
            <a:off x="4491038" y="1600200"/>
            <a:ext cx="4456112" cy="5026025"/>
          </a:xfrm>
          <a:noFill/>
          <a:ln>
            <a:miter lim="800000"/>
            <a:headEnd/>
            <a:tailEnd/>
          </a:ln>
        </p:spPr>
        <p:txBody>
          <a:bodyPr vert="horz" wrap="square" lIns="92075" tIns="46038" rIns="92075" bIns="46038" numCol="1" anchor="t" anchorCtr="0" compatLnSpc="1">
            <a:prstTxWarp prst="textNoShape">
              <a:avLst/>
            </a:prstTxWarp>
          </a:bodyPr>
          <a:lstStyle/>
          <a:p>
            <a:pPr eaLnBrk="1" hangingPunct="1">
              <a:lnSpc>
                <a:spcPct val="95000"/>
              </a:lnSpc>
            </a:pPr>
            <a:r>
              <a:rPr lang="en-US" dirty="0" smtClean="0"/>
              <a:t>Peak flow</a:t>
            </a:r>
          </a:p>
          <a:p>
            <a:pPr lvl="1" eaLnBrk="1" hangingPunct="1">
              <a:lnSpc>
                <a:spcPct val="95000"/>
              </a:lnSpc>
            </a:pPr>
            <a:r>
              <a:rPr lang="en-US" sz="2000" dirty="0" smtClean="0"/>
              <a:t>Controls how fast tidal volume is delivered</a:t>
            </a:r>
          </a:p>
          <a:p>
            <a:pPr eaLnBrk="1" hangingPunct="1">
              <a:lnSpc>
                <a:spcPct val="95000"/>
              </a:lnSpc>
            </a:pPr>
            <a:r>
              <a:rPr lang="en-US" dirty="0" smtClean="0"/>
              <a:t>Inspiratory time (I:E ratio)</a:t>
            </a:r>
          </a:p>
          <a:p>
            <a:pPr lvl="1" eaLnBrk="1" hangingPunct="1">
              <a:lnSpc>
                <a:spcPct val="95000"/>
              </a:lnSpc>
            </a:pPr>
            <a:r>
              <a:rPr lang="en-US" sz="2000" dirty="0" smtClean="0"/>
              <a:t>Time spent in the inspiratory phase</a:t>
            </a:r>
          </a:p>
          <a:p>
            <a:pPr eaLnBrk="1" hangingPunct="1">
              <a:lnSpc>
                <a:spcPct val="95000"/>
              </a:lnSpc>
            </a:pPr>
            <a:r>
              <a:rPr lang="en-US" dirty="0" smtClean="0"/>
              <a:t>Flow pattern</a:t>
            </a:r>
          </a:p>
          <a:p>
            <a:pPr lvl="1" eaLnBrk="1" hangingPunct="1">
              <a:lnSpc>
                <a:spcPct val="95000"/>
              </a:lnSpc>
            </a:pPr>
            <a:r>
              <a:rPr lang="en-US" sz="2000" dirty="0" smtClean="0"/>
              <a:t>Square vs. decelerating</a:t>
            </a:r>
          </a:p>
          <a:p>
            <a:pPr eaLnBrk="1" hangingPunct="1">
              <a:lnSpc>
                <a:spcPct val="95000"/>
              </a:lnSpc>
            </a:pPr>
            <a:r>
              <a:rPr lang="en-US" dirty="0" smtClean="0"/>
              <a:t>Mode of ventilation </a:t>
            </a:r>
          </a:p>
          <a:p>
            <a:pPr lvl="1" eaLnBrk="1" hangingPunct="1">
              <a:lnSpc>
                <a:spcPct val="95000"/>
              </a:lnSpc>
            </a:pPr>
            <a:r>
              <a:rPr lang="en-US" sz="2000" dirty="0" smtClean="0"/>
              <a:t>A/C, SIMV, </a:t>
            </a:r>
            <a:r>
              <a:rPr lang="en-US" sz="2000" dirty="0" err="1" smtClean="0"/>
              <a:t>Spont</a:t>
            </a:r>
            <a:r>
              <a:rPr lang="en-US" sz="2000" dirty="0" smtClean="0"/>
              <a:t>, NIV</a:t>
            </a:r>
          </a:p>
          <a:p>
            <a:pPr eaLnBrk="1" hangingPunct="1">
              <a:lnSpc>
                <a:spcPct val="95000"/>
              </a:lnSpc>
            </a:pPr>
            <a:r>
              <a:rPr lang="en-US" dirty="0" smtClean="0"/>
              <a:t>Breath types</a:t>
            </a:r>
          </a:p>
          <a:p>
            <a:pPr lvl="1" eaLnBrk="1" hangingPunct="1">
              <a:lnSpc>
                <a:spcPct val="95000"/>
              </a:lnSpc>
            </a:pPr>
            <a:r>
              <a:rPr lang="en-US" sz="2000" dirty="0" smtClean="0"/>
              <a:t>Volume or Pressure</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37891"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37892"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37893" name="Rectangle 5"/>
          <p:cNvSpPr>
            <a:spLocks noChangeArrowheads="1"/>
          </p:cNvSpPr>
          <p:nvPr/>
        </p:nvSpPr>
        <p:spPr bwMode="auto">
          <a:xfrm>
            <a:off x="3149600" y="6248400"/>
            <a:ext cx="2844800" cy="457200"/>
          </a:xfrm>
          <a:prstGeom prst="rect">
            <a:avLst/>
          </a:prstGeom>
          <a:noFill/>
          <a:ln w="9525">
            <a:noFill/>
            <a:miter lim="800000"/>
            <a:headEnd/>
            <a:tailEnd/>
          </a:ln>
        </p:spPr>
        <p:txBody>
          <a:bodyPr wrap="none" anchor="ctr"/>
          <a:lstStyle/>
          <a:p>
            <a:endParaRPr lang="en-US"/>
          </a:p>
        </p:txBody>
      </p:sp>
      <p:sp>
        <p:nvSpPr>
          <p:cNvPr id="37894" name="Rectangle 6"/>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Modes of Ventilation</a:t>
            </a:r>
          </a:p>
        </p:txBody>
      </p:sp>
      <p:sp>
        <p:nvSpPr>
          <p:cNvPr id="37895" name="Rectangle 7"/>
          <p:cNvSpPr>
            <a:spLocks noGrp="1" noChangeArrowheads="1"/>
          </p:cNvSpPr>
          <p:nvPr>
            <p:ph type="body" idx="1"/>
          </p:nvPr>
        </p:nvSpPr>
        <p:spPr bwMode="auto">
          <a:xfrm>
            <a:off x="457200" y="1381125"/>
            <a:ext cx="8229600" cy="4864100"/>
          </a:xfrm>
          <a:noFill/>
          <a:ln>
            <a:miter lim="800000"/>
            <a:headEnd/>
            <a:tailEnd/>
          </a:ln>
        </p:spPr>
        <p:txBody>
          <a:bodyPr vert="horz" wrap="square" lIns="92075" tIns="46038" rIns="92075" bIns="46038" numCol="1" anchor="t" anchorCtr="0" compatLnSpc="1">
            <a:prstTxWarp prst="textNoShape">
              <a:avLst/>
            </a:prstTxWarp>
          </a:bodyPr>
          <a:lstStyle/>
          <a:p>
            <a:pPr eaLnBrk="1" hangingPunct="1">
              <a:lnSpc>
                <a:spcPct val="95000"/>
              </a:lnSpc>
            </a:pPr>
            <a:r>
              <a:rPr lang="en-US" sz="3200" smtClean="0">
                <a:solidFill>
                  <a:srgbClr val="0000CC"/>
                </a:solidFill>
              </a:rPr>
              <a:t>Assist/Control Ventilation  (A/C)</a:t>
            </a:r>
          </a:p>
          <a:p>
            <a:pPr eaLnBrk="1" hangingPunct="1">
              <a:lnSpc>
                <a:spcPct val="95000"/>
              </a:lnSpc>
            </a:pPr>
            <a:r>
              <a:rPr lang="en-US" sz="3200" smtClean="0">
                <a:solidFill>
                  <a:srgbClr val="0000CC"/>
                </a:solidFill>
              </a:rPr>
              <a:t>Synchronized Intermittent Mandatory Ventilation  (SIMV)</a:t>
            </a:r>
          </a:p>
          <a:p>
            <a:pPr eaLnBrk="1" hangingPunct="1">
              <a:lnSpc>
                <a:spcPct val="95000"/>
              </a:lnSpc>
            </a:pPr>
            <a:r>
              <a:rPr lang="en-US" sz="3200" smtClean="0">
                <a:solidFill>
                  <a:srgbClr val="0000CC"/>
                </a:solidFill>
              </a:rPr>
              <a:t>Volume Controlled Ventilation (VCV)</a:t>
            </a:r>
          </a:p>
          <a:p>
            <a:pPr eaLnBrk="1" hangingPunct="1">
              <a:lnSpc>
                <a:spcPct val="95000"/>
              </a:lnSpc>
            </a:pPr>
            <a:r>
              <a:rPr lang="en-US" sz="3200" smtClean="0">
                <a:solidFill>
                  <a:srgbClr val="0000CC"/>
                </a:solidFill>
              </a:rPr>
              <a:t>Pressure Controlled Ventilation  (PCV)</a:t>
            </a:r>
          </a:p>
          <a:p>
            <a:pPr eaLnBrk="1" hangingPunct="1">
              <a:lnSpc>
                <a:spcPct val="95000"/>
              </a:lnSpc>
            </a:pPr>
            <a:r>
              <a:rPr lang="en-US" sz="3200" smtClean="0">
                <a:solidFill>
                  <a:srgbClr val="0000CC"/>
                </a:solidFill>
              </a:rPr>
              <a:t>Spontaneous Modes</a:t>
            </a:r>
          </a:p>
          <a:p>
            <a:pPr lvl="1" eaLnBrk="1" hangingPunct="1">
              <a:lnSpc>
                <a:spcPct val="95000"/>
              </a:lnSpc>
            </a:pPr>
            <a:r>
              <a:rPr lang="en-US" sz="2800" smtClean="0">
                <a:solidFill>
                  <a:srgbClr val="0000CC"/>
                </a:solidFill>
              </a:rPr>
              <a:t>Pressure Support Ventilation  (PSV)</a:t>
            </a:r>
          </a:p>
          <a:p>
            <a:pPr lvl="1" eaLnBrk="1" hangingPunct="1">
              <a:lnSpc>
                <a:spcPct val="95000"/>
              </a:lnSpc>
            </a:pPr>
            <a:r>
              <a:rPr lang="en-US" sz="2800" smtClean="0">
                <a:solidFill>
                  <a:srgbClr val="0000CC"/>
                </a:solidFill>
              </a:rPr>
              <a:t>Continuous Positive Airway Pressure (CPAP)</a:t>
            </a:r>
            <a:endParaRPr lang="en-US" sz="3200" smtClean="0">
              <a:solidFill>
                <a:srgbClr val="0000CC"/>
              </a:solidFill>
            </a:endParaRPr>
          </a:p>
          <a:p>
            <a:pPr eaLnBrk="1" hangingPunct="1">
              <a:lnSpc>
                <a:spcPct val="95000"/>
              </a:lnSpc>
            </a:pPr>
            <a:r>
              <a:rPr lang="en-US" sz="3200" smtClean="0">
                <a:solidFill>
                  <a:srgbClr val="0000CC"/>
                </a:solidFill>
              </a:rPr>
              <a:t>Non-Invasive Ventilation (NIV)</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38915"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38916"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38917" name="Rectangle 5"/>
          <p:cNvSpPr>
            <a:spLocks noChangeArrowheads="1"/>
          </p:cNvSpPr>
          <p:nvPr/>
        </p:nvSpPr>
        <p:spPr bwMode="auto">
          <a:xfrm>
            <a:off x="3108325" y="6248400"/>
            <a:ext cx="184150" cy="457200"/>
          </a:xfrm>
          <a:prstGeom prst="rect">
            <a:avLst/>
          </a:prstGeom>
          <a:noFill/>
          <a:ln w="9525">
            <a:noFill/>
            <a:miter lim="800000"/>
            <a:headEnd/>
            <a:tailEnd/>
          </a:ln>
        </p:spPr>
        <p:txBody>
          <a:bodyPr wrap="none" anchor="ctr"/>
          <a:lstStyle/>
          <a:p>
            <a:endParaRPr lang="en-US"/>
          </a:p>
        </p:txBody>
      </p:sp>
      <p:sp>
        <p:nvSpPr>
          <p:cNvPr id="38918" name="Rectangle 6"/>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Assist/Control</a:t>
            </a:r>
            <a:r>
              <a:rPr lang="en-US" smtClean="0"/>
              <a:t> </a:t>
            </a:r>
          </a:p>
        </p:txBody>
      </p:sp>
      <p:sp>
        <p:nvSpPr>
          <p:cNvPr id="38919" name="Rectangle 7"/>
          <p:cNvSpPr>
            <a:spLocks noGrp="1" noChangeArrowheads="1"/>
          </p:cNvSpPr>
          <p:nvPr>
            <p:ph type="body" idx="1"/>
          </p:nvPr>
        </p:nvSpPr>
        <p:spPr bwMode="auto">
          <a:xfrm>
            <a:off x="457200" y="1349375"/>
            <a:ext cx="8229600" cy="3381375"/>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Breaths delivered at clinician-set parameters:</a:t>
            </a:r>
          </a:p>
          <a:p>
            <a:pPr lvl="1" eaLnBrk="1" hangingPunct="1"/>
            <a:r>
              <a:rPr lang="en-US" sz="2400" smtClean="0">
                <a:solidFill>
                  <a:srgbClr val="0000CC"/>
                </a:solidFill>
              </a:rPr>
              <a:t>Tidal volume</a:t>
            </a:r>
          </a:p>
          <a:p>
            <a:pPr lvl="1" eaLnBrk="1" hangingPunct="1"/>
            <a:r>
              <a:rPr lang="en-US" sz="2400" smtClean="0">
                <a:solidFill>
                  <a:srgbClr val="0000CC"/>
                </a:solidFill>
              </a:rPr>
              <a:t>Flow rate and pattern</a:t>
            </a:r>
          </a:p>
          <a:p>
            <a:pPr lvl="1" eaLnBrk="1" hangingPunct="1"/>
            <a:r>
              <a:rPr lang="en-US" sz="2400" smtClean="0">
                <a:solidFill>
                  <a:srgbClr val="0000CC"/>
                </a:solidFill>
              </a:rPr>
              <a:t>Back-up respiratory rate</a:t>
            </a:r>
          </a:p>
          <a:p>
            <a:pPr eaLnBrk="1" hangingPunct="1"/>
            <a:r>
              <a:rPr lang="en-US" sz="2800" smtClean="0"/>
              <a:t>Machine-initiated and/or patient-initiated breaths are </a:t>
            </a:r>
            <a:r>
              <a:rPr lang="en-US" sz="2800" i="1" smtClean="0"/>
              <a:t>all</a:t>
            </a:r>
            <a:r>
              <a:rPr lang="en-US" sz="2800" smtClean="0"/>
              <a:t> delivered at these set parameters</a:t>
            </a:r>
          </a:p>
        </p:txBody>
      </p:sp>
      <p:sp>
        <p:nvSpPr>
          <p:cNvPr id="38920" name="Arc 9"/>
          <p:cNvSpPr>
            <a:spLocks/>
          </p:cNvSpPr>
          <p:nvPr/>
        </p:nvSpPr>
        <p:spPr bwMode="auto">
          <a:xfrm>
            <a:off x="3468688" y="5095875"/>
            <a:ext cx="381000" cy="906463"/>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38921" name="Line 11"/>
          <p:cNvSpPr>
            <a:spLocks noChangeShapeType="1"/>
          </p:cNvSpPr>
          <p:nvPr/>
        </p:nvSpPr>
        <p:spPr bwMode="auto">
          <a:xfrm>
            <a:off x="2219325" y="4876800"/>
            <a:ext cx="0" cy="15240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38922" name="Line 12"/>
          <p:cNvSpPr>
            <a:spLocks noChangeShapeType="1"/>
          </p:cNvSpPr>
          <p:nvPr/>
        </p:nvSpPr>
        <p:spPr bwMode="auto">
          <a:xfrm>
            <a:off x="2219325" y="6019800"/>
            <a:ext cx="48768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38923" name="Arc 13"/>
          <p:cNvSpPr>
            <a:spLocks/>
          </p:cNvSpPr>
          <p:nvPr/>
        </p:nvSpPr>
        <p:spPr bwMode="auto">
          <a:xfrm rot="10440000">
            <a:off x="2676525" y="5143500"/>
            <a:ext cx="838200" cy="8382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38924" name="Arc 14"/>
          <p:cNvSpPr>
            <a:spLocks/>
          </p:cNvSpPr>
          <p:nvPr/>
        </p:nvSpPr>
        <p:spPr bwMode="auto">
          <a:xfrm rot="10440000">
            <a:off x="4572000" y="5159375"/>
            <a:ext cx="838200" cy="8382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38925" name="Arc 15"/>
          <p:cNvSpPr>
            <a:spLocks/>
          </p:cNvSpPr>
          <p:nvPr/>
        </p:nvSpPr>
        <p:spPr bwMode="auto">
          <a:xfrm>
            <a:off x="5370513" y="5141913"/>
            <a:ext cx="381000" cy="847725"/>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38926" name="Line 16"/>
          <p:cNvSpPr>
            <a:spLocks noChangeShapeType="1"/>
          </p:cNvSpPr>
          <p:nvPr/>
        </p:nvSpPr>
        <p:spPr bwMode="auto">
          <a:xfrm>
            <a:off x="4529138" y="6019800"/>
            <a:ext cx="76200" cy="1524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38927" name="Line 17"/>
          <p:cNvSpPr>
            <a:spLocks noChangeShapeType="1"/>
          </p:cNvSpPr>
          <p:nvPr/>
        </p:nvSpPr>
        <p:spPr bwMode="auto">
          <a:xfrm flipV="1">
            <a:off x="4614863" y="6019800"/>
            <a:ext cx="0" cy="1524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38928" name="Rectangle 18"/>
          <p:cNvSpPr>
            <a:spLocks noChangeArrowheads="1"/>
          </p:cNvSpPr>
          <p:nvPr/>
        </p:nvSpPr>
        <p:spPr bwMode="auto">
          <a:xfrm>
            <a:off x="3171825" y="6173788"/>
            <a:ext cx="2209800" cy="336550"/>
          </a:xfrm>
          <a:prstGeom prst="rect">
            <a:avLst/>
          </a:prstGeom>
          <a:noFill/>
          <a:ln w="9525">
            <a:noFill/>
            <a:miter lim="800000"/>
            <a:headEnd/>
            <a:tailEnd/>
          </a:ln>
        </p:spPr>
        <p:txBody>
          <a:bodyPr lIns="92075" tIns="46038" rIns="92075" bIns="46038">
            <a:spAutoFit/>
          </a:bodyPr>
          <a:lstStyle/>
          <a:p>
            <a:pPr lvl="2" eaLnBrk="0" hangingPunct="0">
              <a:spcBef>
                <a:spcPct val="50000"/>
              </a:spcBef>
            </a:pPr>
            <a:r>
              <a:rPr lang="en-US" sz="1600">
                <a:solidFill>
                  <a:schemeClr val="tx1"/>
                </a:solidFill>
                <a:latin typeface="Times New Roman" pitchFamily="18" charset="0"/>
              </a:rPr>
              <a:t>Time</a:t>
            </a:r>
          </a:p>
        </p:txBody>
      </p:sp>
      <p:sp>
        <p:nvSpPr>
          <p:cNvPr id="38929" name="Rectangle 19"/>
          <p:cNvSpPr>
            <a:spLocks noChangeArrowheads="1"/>
          </p:cNvSpPr>
          <p:nvPr/>
        </p:nvSpPr>
        <p:spPr bwMode="auto">
          <a:xfrm>
            <a:off x="1028700" y="5365750"/>
            <a:ext cx="990600" cy="336550"/>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600">
                <a:solidFill>
                  <a:schemeClr val="tx1"/>
                </a:solidFill>
                <a:latin typeface="Times New Roman" pitchFamily="18" charset="0"/>
              </a:rPr>
              <a:t>Pressure</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39939"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39940"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39941" name="Rectangle 5"/>
          <p:cNvSpPr>
            <a:spLocks noChangeArrowheads="1"/>
          </p:cNvSpPr>
          <p:nvPr/>
        </p:nvSpPr>
        <p:spPr bwMode="auto">
          <a:xfrm>
            <a:off x="3149600" y="6248400"/>
            <a:ext cx="2844800" cy="457200"/>
          </a:xfrm>
          <a:prstGeom prst="rect">
            <a:avLst/>
          </a:prstGeom>
          <a:noFill/>
          <a:ln w="9525">
            <a:noFill/>
            <a:miter lim="800000"/>
            <a:headEnd/>
            <a:tailEnd/>
          </a:ln>
        </p:spPr>
        <p:txBody>
          <a:bodyPr wrap="none" anchor="ctr"/>
          <a:lstStyle/>
          <a:p>
            <a:endParaRPr lang="en-US"/>
          </a:p>
        </p:txBody>
      </p:sp>
      <p:sp>
        <p:nvSpPr>
          <p:cNvPr id="39942" name="Rectangle 6"/>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Assist/Control</a:t>
            </a:r>
          </a:p>
        </p:txBody>
      </p:sp>
      <p:sp>
        <p:nvSpPr>
          <p:cNvPr id="39943" name="Rectangle 7"/>
          <p:cNvSpPr>
            <a:spLocks noGrp="1" noChangeArrowheads="1"/>
          </p:cNvSpPr>
          <p:nvPr>
            <p:ph type="body" idx="1"/>
          </p:nvPr>
        </p:nvSpPr>
        <p:spPr bwMode="auto">
          <a:xfrm>
            <a:off x="514350" y="1390650"/>
            <a:ext cx="8456613" cy="5018088"/>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3200" smtClean="0"/>
              <a:t>Advantages</a:t>
            </a:r>
          </a:p>
          <a:p>
            <a:pPr lvl="1" eaLnBrk="1" hangingPunct="1"/>
            <a:r>
              <a:rPr lang="en-US" sz="2400" smtClean="0">
                <a:solidFill>
                  <a:srgbClr val="0000CC"/>
                </a:solidFill>
              </a:rPr>
              <a:t>Can provide full ventilatory support</a:t>
            </a:r>
          </a:p>
          <a:p>
            <a:pPr lvl="1" eaLnBrk="1" hangingPunct="1"/>
            <a:r>
              <a:rPr lang="en-US" sz="2400" smtClean="0">
                <a:solidFill>
                  <a:srgbClr val="0000CC"/>
                </a:solidFill>
              </a:rPr>
              <a:t>Patient controls rate of breathing</a:t>
            </a:r>
          </a:p>
          <a:p>
            <a:pPr eaLnBrk="1" hangingPunct="1"/>
            <a:r>
              <a:rPr lang="en-US" sz="3200" smtClean="0"/>
              <a:t>Disadvantages</a:t>
            </a:r>
          </a:p>
          <a:p>
            <a:pPr lvl="1" eaLnBrk="1" hangingPunct="1"/>
            <a:r>
              <a:rPr lang="en-US" sz="2400" smtClean="0">
                <a:solidFill>
                  <a:srgbClr val="0000CC"/>
                </a:solidFill>
              </a:rPr>
              <a:t>Settings may not match patient’s ventilatory demands</a:t>
            </a:r>
          </a:p>
          <a:p>
            <a:pPr lvl="1" eaLnBrk="1" hangingPunct="1"/>
            <a:r>
              <a:rPr lang="en-US" sz="2400" smtClean="0">
                <a:solidFill>
                  <a:srgbClr val="0000CC"/>
                </a:solidFill>
              </a:rPr>
              <a:t>As spontaneous breaths increase, minute ventilation increases proportionately</a:t>
            </a:r>
          </a:p>
          <a:p>
            <a:pPr lvl="2" eaLnBrk="1" hangingPunct="1"/>
            <a:r>
              <a:rPr lang="en-US" smtClean="0">
                <a:solidFill>
                  <a:srgbClr val="0000CC"/>
                </a:solidFill>
              </a:rPr>
              <a:t>can result in hyperventilation</a:t>
            </a:r>
          </a:p>
          <a:p>
            <a:pPr lvl="2" eaLnBrk="1" hangingPunct="1"/>
            <a:r>
              <a:rPr lang="en-US" smtClean="0">
                <a:solidFill>
                  <a:srgbClr val="0000CC"/>
                </a:solidFill>
              </a:rPr>
              <a:t>need to set high respiratory rate and minute </a:t>
            </a:r>
            <a:br>
              <a:rPr lang="en-US" smtClean="0">
                <a:solidFill>
                  <a:srgbClr val="0000CC"/>
                </a:solidFill>
              </a:rPr>
            </a:br>
            <a:r>
              <a:rPr lang="en-US" smtClean="0">
                <a:solidFill>
                  <a:srgbClr val="0000CC"/>
                </a:solidFill>
              </a:rPr>
              <a:t>ventilation alarms</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40963"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40964"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40965" name="Rectangle 5"/>
          <p:cNvSpPr>
            <a:spLocks noChangeArrowheads="1"/>
          </p:cNvSpPr>
          <p:nvPr/>
        </p:nvSpPr>
        <p:spPr bwMode="auto">
          <a:xfrm>
            <a:off x="3149600" y="6248400"/>
            <a:ext cx="2844800" cy="457200"/>
          </a:xfrm>
          <a:prstGeom prst="rect">
            <a:avLst/>
          </a:prstGeom>
          <a:noFill/>
          <a:ln w="9525">
            <a:noFill/>
            <a:miter lim="800000"/>
            <a:headEnd/>
            <a:tailEnd/>
          </a:ln>
        </p:spPr>
        <p:txBody>
          <a:bodyPr wrap="none" anchor="ctr"/>
          <a:lstStyle/>
          <a:p>
            <a:endParaRPr lang="en-US"/>
          </a:p>
        </p:txBody>
      </p:sp>
      <p:sp>
        <p:nvSpPr>
          <p:cNvPr id="40966" name="Rectangle 6"/>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SIMV</a:t>
            </a:r>
          </a:p>
        </p:txBody>
      </p:sp>
      <p:sp>
        <p:nvSpPr>
          <p:cNvPr id="40967" name="Rectangle 7"/>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Combination of machine and spontaneous breaths</a:t>
            </a:r>
          </a:p>
          <a:p>
            <a:pPr eaLnBrk="1" hangingPunct="1"/>
            <a:r>
              <a:rPr lang="en-US" sz="2800" smtClean="0"/>
              <a:t>Mandatory breaths typically delivered when patient effort is sensed (synchronized)</a:t>
            </a:r>
          </a:p>
          <a:p>
            <a:pPr eaLnBrk="1" hangingPunct="1"/>
            <a:r>
              <a:rPr lang="en-US" sz="2800" smtClean="0"/>
              <a:t>Patient determines tidal volume and rate of spontaneous breaths</a:t>
            </a:r>
          </a:p>
        </p:txBody>
      </p:sp>
      <p:sp>
        <p:nvSpPr>
          <p:cNvPr id="40968" name="Arc 9"/>
          <p:cNvSpPr>
            <a:spLocks/>
          </p:cNvSpPr>
          <p:nvPr/>
        </p:nvSpPr>
        <p:spPr bwMode="auto">
          <a:xfrm>
            <a:off x="3278188" y="5154613"/>
            <a:ext cx="381000" cy="8382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40969" name="Line 10"/>
          <p:cNvSpPr>
            <a:spLocks noChangeShapeType="1"/>
          </p:cNvSpPr>
          <p:nvPr/>
        </p:nvSpPr>
        <p:spPr bwMode="auto">
          <a:xfrm>
            <a:off x="2028825" y="4876800"/>
            <a:ext cx="0" cy="15240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0970" name="Line 11"/>
          <p:cNvSpPr>
            <a:spLocks noChangeShapeType="1"/>
          </p:cNvSpPr>
          <p:nvPr/>
        </p:nvSpPr>
        <p:spPr bwMode="auto">
          <a:xfrm>
            <a:off x="2028825" y="6019800"/>
            <a:ext cx="48768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0971" name="Arc 12"/>
          <p:cNvSpPr>
            <a:spLocks/>
          </p:cNvSpPr>
          <p:nvPr/>
        </p:nvSpPr>
        <p:spPr bwMode="auto">
          <a:xfrm rot="10440000">
            <a:off x="2486025" y="5181600"/>
            <a:ext cx="838200" cy="8382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40972" name="Arc 13"/>
          <p:cNvSpPr>
            <a:spLocks/>
          </p:cNvSpPr>
          <p:nvPr/>
        </p:nvSpPr>
        <p:spPr bwMode="auto">
          <a:xfrm rot="10440000">
            <a:off x="5676900" y="5159375"/>
            <a:ext cx="838200" cy="8382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40973" name="Arc 14"/>
          <p:cNvSpPr>
            <a:spLocks/>
          </p:cNvSpPr>
          <p:nvPr/>
        </p:nvSpPr>
        <p:spPr bwMode="auto">
          <a:xfrm>
            <a:off x="6477000" y="5141913"/>
            <a:ext cx="381000" cy="8382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40974" name="Freeform 15"/>
          <p:cNvSpPr>
            <a:spLocks/>
          </p:cNvSpPr>
          <p:nvPr/>
        </p:nvSpPr>
        <p:spPr bwMode="auto">
          <a:xfrm>
            <a:off x="3840163" y="5861050"/>
            <a:ext cx="1392237" cy="323850"/>
          </a:xfrm>
          <a:custGeom>
            <a:avLst/>
            <a:gdLst>
              <a:gd name="T0" fmla="*/ 0 w 877"/>
              <a:gd name="T1" fmla="*/ 2147483647 h 204"/>
              <a:gd name="T2" fmla="*/ 2147483647 w 877"/>
              <a:gd name="T3" fmla="*/ 2147483647 h 204"/>
              <a:gd name="T4" fmla="*/ 2147483647 w 877"/>
              <a:gd name="T5" fmla="*/ 2147483647 h 204"/>
              <a:gd name="T6" fmla="*/ 2147483647 w 877"/>
              <a:gd name="T7" fmla="*/ 2147483647 h 204"/>
              <a:gd name="T8" fmla="*/ 2147483647 w 877"/>
              <a:gd name="T9" fmla="*/ 2147483647 h 204"/>
              <a:gd name="T10" fmla="*/ 2147483647 w 877"/>
              <a:gd name="T11" fmla="*/ 2147483647 h 204"/>
              <a:gd name="T12" fmla="*/ 2147483647 w 877"/>
              <a:gd name="T13" fmla="*/ 2147483647 h 204"/>
              <a:gd name="T14" fmla="*/ 2147483647 w 877"/>
              <a:gd name="T15" fmla="*/ 2147483647 h 204"/>
              <a:gd name="T16" fmla="*/ 2147483647 w 877"/>
              <a:gd name="T17" fmla="*/ 2147483647 h 204"/>
              <a:gd name="T18" fmla="*/ 2147483647 w 877"/>
              <a:gd name="T19" fmla="*/ 2147483647 h 204"/>
              <a:gd name="T20" fmla="*/ 2147483647 w 877"/>
              <a:gd name="T21" fmla="*/ 2147483647 h 204"/>
              <a:gd name="T22" fmla="*/ 2147483647 w 877"/>
              <a:gd name="T23" fmla="*/ 2147483647 h 204"/>
              <a:gd name="T24" fmla="*/ 2147483647 w 877"/>
              <a:gd name="T25" fmla="*/ 2147483647 h 204"/>
              <a:gd name="T26" fmla="*/ 2147483647 w 877"/>
              <a:gd name="T27" fmla="*/ 2147483647 h 204"/>
              <a:gd name="T28" fmla="*/ 2147483647 w 877"/>
              <a:gd name="T29" fmla="*/ 2147483647 h 204"/>
              <a:gd name="T30" fmla="*/ 2147483647 w 877"/>
              <a:gd name="T31" fmla="*/ 2147483647 h 204"/>
              <a:gd name="T32" fmla="*/ 2147483647 w 877"/>
              <a:gd name="T33" fmla="*/ 2147483647 h 204"/>
              <a:gd name="T34" fmla="*/ 2147483647 w 877"/>
              <a:gd name="T35" fmla="*/ 2147483647 h 204"/>
              <a:gd name="T36" fmla="*/ 2147483647 w 877"/>
              <a:gd name="T37" fmla="*/ 2147483647 h 204"/>
              <a:gd name="T38" fmla="*/ 2147483647 w 877"/>
              <a:gd name="T39" fmla="*/ 2147483647 h 204"/>
              <a:gd name="T40" fmla="*/ 2147483647 w 877"/>
              <a:gd name="T41" fmla="*/ 0 h 204"/>
              <a:gd name="T42" fmla="*/ 2147483647 w 877"/>
              <a:gd name="T43" fmla="*/ 0 h 204"/>
              <a:gd name="T44" fmla="*/ 2147483647 w 877"/>
              <a:gd name="T45" fmla="*/ 0 h 204"/>
              <a:gd name="T46" fmla="*/ 2147483647 w 877"/>
              <a:gd name="T47" fmla="*/ 0 h 204"/>
              <a:gd name="T48" fmla="*/ 2147483647 w 877"/>
              <a:gd name="T49" fmla="*/ 0 h 204"/>
              <a:gd name="T50" fmla="*/ 2147483647 w 877"/>
              <a:gd name="T51" fmla="*/ 0 h 204"/>
              <a:gd name="T52" fmla="*/ 2147483647 w 877"/>
              <a:gd name="T53" fmla="*/ 2147483647 h 204"/>
              <a:gd name="T54" fmla="*/ 2147483647 w 877"/>
              <a:gd name="T55" fmla="*/ 2147483647 h 204"/>
              <a:gd name="T56" fmla="*/ 2147483647 w 877"/>
              <a:gd name="T57" fmla="*/ 2147483647 h 204"/>
              <a:gd name="T58" fmla="*/ 2147483647 w 877"/>
              <a:gd name="T59" fmla="*/ 2147483647 h 204"/>
              <a:gd name="T60" fmla="*/ 2147483647 w 877"/>
              <a:gd name="T61" fmla="*/ 2147483647 h 204"/>
              <a:gd name="T62" fmla="*/ 2147483647 w 877"/>
              <a:gd name="T63" fmla="*/ 2147483647 h 204"/>
              <a:gd name="T64" fmla="*/ 2147483647 w 877"/>
              <a:gd name="T65" fmla="*/ 2147483647 h 2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77"/>
              <a:gd name="T100" fmla="*/ 0 h 204"/>
              <a:gd name="T101" fmla="*/ 877 w 877"/>
              <a:gd name="T102" fmla="*/ 204 h 20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77" h="204">
                <a:moveTo>
                  <a:pt x="0" y="100"/>
                </a:moveTo>
                <a:lnTo>
                  <a:pt x="51" y="128"/>
                </a:lnTo>
                <a:lnTo>
                  <a:pt x="72" y="150"/>
                </a:lnTo>
                <a:lnTo>
                  <a:pt x="94" y="150"/>
                </a:lnTo>
                <a:lnTo>
                  <a:pt x="126" y="171"/>
                </a:lnTo>
                <a:lnTo>
                  <a:pt x="158" y="182"/>
                </a:lnTo>
                <a:lnTo>
                  <a:pt x="190" y="192"/>
                </a:lnTo>
                <a:lnTo>
                  <a:pt x="222" y="203"/>
                </a:lnTo>
                <a:lnTo>
                  <a:pt x="254" y="203"/>
                </a:lnTo>
                <a:lnTo>
                  <a:pt x="276" y="182"/>
                </a:lnTo>
                <a:lnTo>
                  <a:pt x="297" y="160"/>
                </a:lnTo>
                <a:lnTo>
                  <a:pt x="329" y="150"/>
                </a:lnTo>
                <a:lnTo>
                  <a:pt x="351" y="139"/>
                </a:lnTo>
                <a:lnTo>
                  <a:pt x="372" y="117"/>
                </a:lnTo>
                <a:lnTo>
                  <a:pt x="404" y="96"/>
                </a:lnTo>
                <a:lnTo>
                  <a:pt x="426" y="85"/>
                </a:lnTo>
                <a:lnTo>
                  <a:pt x="458" y="64"/>
                </a:lnTo>
                <a:lnTo>
                  <a:pt x="479" y="42"/>
                </a:lnTo>
                <a:lnTo>
                  <a:pt x="501" y="32"/>
                </a:lnTo>
                <a:lnTo>
                  <a:pt x="533" y="10"/>
                </a:lnTo>
                <a:lnTo>
                  <a:pt x="565" y="0"/>
                </a:lnTo>
                <a:lnTo>
                  <a:pt x="597" y="0"/>
                </a:lnTo>
                <a:lnTo>
                  <a:pt x="629" y="0"/>
                </a:lnTo>
                <a:lnTo>
                  <a:pt x="651" y="0"/>
                </a:lnTo>
                <a:lnTo>
                  <a:pt x="683" y="0"/>
                </a:lnTo>
                <a:lnTo>
                  <a:pt x="715" y="0"/>
                </a:lnTo>
                <a:lnTo>
                  <a:pt x="747" y="10"/>
                </a:lnTo>
                <a:lnTo>
                  <a:pt x="768" y="32"/>
                </a:lnTo>
                <a:lnTo>
                  <a:pt x="790" y="42"/>
                </a:lnTo>
                <a:lnTo>
                  <a:pt x="822" y="64"/>
                </a:lnTo>
                <a:lnTo>
                  <a:pt x="854" y="85"/>
                </a:lnTo>
                <a:lnTo>
                  <a:pt x="876" y="85"/>
                </a:lnTo>
                <a:lnTo>
                  <a:pt x="864" y="100"/>
                </a:lnTo>
              </a:path>
            </a:pathLst>
          </a:custGeom>
          <a:noFill/>
          <a:ln w="25400" cap="rnd" cmpd="sng">
            <a:solidFill>
              <a:schemeClr val="tx1"/>
            </a:solidFill>
            <a:prstDash val="solid"/>
            <a:round/>
            <a:headEnd type="none" w="sm" len="sm"/>
            <a:tailEnd type="none" w="sm" len="sm"/>
          </a:ln>
        </p:spPr>
        <p:txBody>
          <a:bodyPr/>
          <a:lstStyle/>
          <a:p>
            <a:endParaRPr lang="en-US"/>
          </a:p>
        </p:txBody>
      </p:sp>
      <p:sp>
        <p:nvSpPr>
          <p:cNvPr id="40975" name="Line 16"/>
          <p:cNvSpPr>
            <a:spLocks noChangeShapeType="1"/>
          </p:cNvSpPr>
          <p:nvPr/>
        </p:nvSpPr>
        <p:spPr bwMode="auto">
          <a:xfrm>
            <a:off x="5573713" y="6019800"/>
            <a:ext cx="152400" cy="228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0976" name="Line 17"/>
          <p:cNvSpPr>
            <a:spLocks noChangeShapeType="1"/>
          </p:cNvSpPr>
          <p:nvPr/>
        </p:nvSpPr>
        <p:spPr bwMode="auto">
          <a:xfrm flipV="1">
            <a:off x="5727700" y="6019800"/>
            <a:ext cx="0" cy="228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0977" name="Rectangle 18"/>
          <p:cNvSpPr>
            <a:spLocks noChangeArrowheads="1"/>
          </p:cNvSpPr>
          <p:nvPr/>
        </p:nvSpPr>
        <p:spPr bwMode="auto">
          <a:xfrm>
            <a:off x="4381500" y="6191250"/>
            <a:ext cx="2209800" cy="366713"/>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800">
                <a:solidFill>
                  <a:schemeClr val="tx1"/>
                </a:solidFill>
                <a:latin typeface="Times New Roman" pitchFamily="18" charset="0"/>
              </a:rPr>
              <a:t>Time</a:t>
            </a:r>
          </a:p>
        </p:txBody>
      </p:sp>
      <p:sp>
        <p:nvSpPr>
          <p:cNvPr id="40978" name="Rectangle 19"/>
          <p:cNvSpPr>
            <a:spLocks noChangeArrowheads="1"/>
          </p:cNvSpPr>
          <p:nvPr/>
        </p:nvSpPr>
        <p:spPr bwMode="auto">
          <a:xfrm>
            <a:off x="1028700" y="5203825"/>
            <a:ext cx="1066800" cy="366713"/>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800">
                <a:solidFill>
                  <a:schemeClr val="tx1"/>
                </a:solidFill>
                <a:latin typeface="Times New Roman" pitchFamily="18" charset="0"/>
              </a:rPr>
              <a:t>Pressure</a:t>
            </a:r>
          </a:p>
        </p:txBody>
      </p:sp>
      <p:sp>
        <p:nvSpPr>
          <p:cNvPr id="40979" name="Rectangle 20"/>
          <p:cNvSpPr>
            <a:spLocks noChangeArrowheads="1"/>
          </p:cNvSpPr>
          <p:nvPr/>
        </p:nvSpPr>
        <p:spPr bwMode="auto">
          <a:xfrm>
            <a:off x="5334000" y="4419600"/>
            <a:ext cx="3810000" cy="366713"/>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800">
                <a:solidFill>
                  <a:srgbClr val="FFFFFF"/>
                </a:solidFill>
                <a:latin typeface="Times New Roman" pitchFamily="18" charset="0"/>
              </a:rPr>
              <a:t>Synchronized machine breath</a:t>
            </a:r>
          </a:p>
        </p:txBody>
      </p:sp>
      <p:sp>
        <p:nvSpPr>
          <p:cNvPr id="40980" name="Rectangle 22"/>
          <p:cNvSpPr>
            <a:spLocks noChangeArrowheads="1"/>
          </p:cNvSpPr>
          <p:nvPr/>
        </p:nvSpPr>
        <p:spPr bwMode="auto">
          <a:xfrm>
            <a:off x="5562600" y="6248400"/>
            <a:ext cx="2362200" cy="366713"/>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800">
                <a:solidFill>
                  <a:schemeClr val="tx1"/>
                </a:solidFill>
                <a:latin typeface="Times New Roman" pitchFamily="18" charset="0"/>
              </a:rPr>
              <a:t>Patient effort</a:t>
            </a:r>
          </a:p>
        </p:txBody>
      </p:sp>
      <p:sp>
        <p:nvSpPr>
          <p:cNvPr id="40981" name="Line 23"/>
          <p:cNvSpPr>
            <a:spLocks noChangeShapeType="1"/>
          </p:cNvSpPr>
          <p:nvPr/>
        </p:nvSpPr>
        <p:spPr bwMode="auto">
          <a:xfrm flipH="1" flipV="1">
            <a:off x="5838825" y="6172200"/>
            <a:ext cx="228600" cy="76200"/>
          </a:xfrm>
          <a:prstGeom prst="line">
            <a:avLst/>
          </a:prstGeom>
          <a:noFill/>
          <a:ln w="12700">
            <a:solidFill>
              <a:schemeClr val="tx1"/>
            </a:solidFill>
            <a:round/>
            <a:headEnd type="none" w="sm" len="sm"/>
            <a:tailEnd type="stealth" w="med" len="lg"/>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41987"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41988"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41989" name="Rectangle 5"/>
          <p:cNvSpPr>
            <a:spLocks noChangeArrowheads="1"/>
          </p:cNvSpPr>
          <p:nvPr/>
        </p:nvSpPr>
        <p:spPr bwMode="auto">
          <a:xfrm>
            <a:off x="3149600" y="6248400"/>
            <a:ext cx="2844800" cy="457200"/>
          </a:xfrm>
          <a:prstGeom prst="rect">
            <a:avLst/>
          </a:prstGeom>
          <a:noFill/>
          <a:ln w="9525">
            <a:noFill/>
            <a:miter lim="800000"/>
            <a:headEnd/>
            <a:tailEnd/>
          </a:ln>
        </p:spPr>
        <p:txBody>
          <a:bodyPr wrap="none" anchor="ctr"/>
          <a:lstStyle/>
          <a:p>
            <a:endParaRPr lang="en-US"/>
          </a:p>
        </p:txBody>
      </p:sp>
      <p:sp>
        <p:nvSpPr>
          <p:cNvPr id="41990" name="Rectangle 6"/>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SIMV</a:t>
            </a:r>
          </a:p>
        </p:txBody>
      </p:sp>
      <p:sp>
        <p:nvSpPr>
          <p:cNvPr id="41991" name="Rectangle 7"/>
          <p:cNvSpPr>
            <a:spLocks noGrp="1" noChangeArrowheads="1"/>
          </p:cNvSpPr>
          <p:nvPr>
            <p:ph type="body" idx="1"/>
          </p:nvPr>
        </p:nvSpPr>
        <p:spPr bwMode="auto">
          <a:xfrm>
            <a:off x="173038" y="1196975"/>
            <a:ext cx="8775700" cy="2098675"/>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Advantages</a:t>
            </a:r>
          </a:p>
          <a:p>
            <a:pPr lvl="1" eaLnBrk="1" hangingPunct="1"/>
            <a:r>
              <a:rPr lang="en-US" sz="2400" smtClean="0"/>
              <a:t>Synchronized breaths may improve patient comfort</a:t>
            </a:r>
          </a:p>
          <a:p>
            <a:pPr lvl="1" eaLnBrk="1" hangingPunct="1"/>
            <a:r>
              <a:rPr lang="en-US" sz="2400" smtClean="0"/>
              <a:t>Reduces competition between patient and ventilator</a:t>
            </a:r>
          </a:p>
          <a:p>
            <a:pPr lvl="1" eaLnBrk="1" hangingPunct="1"/>
            <a:r>
              <a:rPr lang="en-US" sz="2400" smtClean="0"/>
              <a:t>Hyperventilation less of a concern compared to A/C</a:t>
            </a:r>
          </a:p>
        </p:txBody>
      </p:sp>
      <p:sp>
        <p:nvSpPr>
          <p:cNvPr id="41992" name="Rectangle 8"/>
          <p:cNvSpPr>
            <a:spLocks noChangeArrowheads="1"/>
          </p:cNvSpPr>
          <p:nvPr/>
        </p:nvSpPr>
        <p:spPr bwMode="auto">
          <a:xfrm>
            <a:off x="1035050" y="4052888"/>
            <a:ext cx="3929063" cy="517525"/>
          </a:xfrm>
          <a:prstGeom prst="rect">
            <a:avLst/>
          </a:prstGeom>
          <a:noFill/>
          <a:ln w="9525">
            <a:noFill/>
            <a:miter lim="800000"/>
            <a:headEnd/>
            <a:tailEnd/>
          </a:ln>
        </p:spPr>
        <p:txBody>
          <a:bodyPr wrap="none" anchor="ctr"/>
          <a:lstStyle/>
          <a:p>
            <a:endParaRPr lang="en-US"/>
          </a:p>
        </p:txBody>
      </p:sp>
      <p:sp>
        <p:nvSpPr>
          <p:cNvPr id="41993" name="Rectangle 9"/>
          <p:cNvSpPr>
            <a:spLocks noChangeArrowheads="1"/>
          </p:cNvSpPr>
          <p:nvPr/>
        </p:nvSpPr>
        <p:spPr bwMode="auto">
          <a:xfrm>
            <a:off x="4489450" y="3062288"/>
            <a:ext cx="7599363" cy="519112"/>
          </a:xfrm>
          <a:prstGeom prst="rect">
            <a:avLst/>
          </a:prstGeom>
          <a:noFill/>
          <a:ln w="9525">
            <a:noFill/>
            <a:miter lim="800000"/>
            <a:headEnd/>
            <a:tailEnd/>
          </a:ln>
        </p:spPr>
        <p:txBody>
          <a:bodyPr wrap="none" anchor="ctr"/>
          <a:lstStyle/>
          <a:p>
            <a:endParaRPr lang="en-US"/>
          </a:p>
        </p:txBody>
      </p:sp>
      <p:sp>
        <p:nvSpPr>
          <p:cNvPr id="41994" name="Rectangle 10"/>
          <p:cNvSpPr>
            <a:spLocks noChangeArrowheads="1"/>
          </p:cNvSpPr>
          <p:nvPr/>
        </p:nvSpPr>
        <p:spPr bwMode="auto">
          <a:xfrm>
            <a:off x="185738" y="3332163"/>
            <a:ext cx="8148637" cy="2849562"/>
          </a:xfrm>
          <a:prstGeom prst="rect">
            <a:avLst/>
          </a:prstGeom>
          <a:noFill/>
          <a:ln w="9525">
            <a:noFill/>
            <a:miter lim="800000"/>
            <a:headEnd/>
            <a:tailEnd/>
          </a:ln>
        </p:spPr>
        <p:txBody>
          <a:bodyPr lIns="92075" tIns="46038" rIns="92075" bIns="46038"/>
          <a:lstStyle/>
          <a:p>
            <a:pPr marL="254000" indent="-254000">
              <a:lnSpc>
                <a:spcPct val="105000"/>
              </a:lnSpc>
              <a:spcBef>
                <a:spcPct val="20000"/>
              </a:spcBef>
              <a:buSzPct val="100000"/>
              <a:buFontTx/>
              <a:buChar char="•"/>
            </a:pPr>
            <a:r>
              <a:rPr lang="en-US" sz="2800"/>
              <a:t>Disadvantages</a:t>
            </a:r>
          </a:p>
          <a:p>
            <a:pPr marL="711200" lvl="1" indent="-254000">
              <a:lnSpc>
                <a:spcPct val="105000"/>
              </a:lnSpc>
              <a:spcBef>
                <a:spcPct val="20000"/>
              </a:spcBef>
              <a:buSzPct val="100000"/>
              <a:buFontTx/>
              <a:buChar char="–"/>
            </a:pPr>
            <a:r>
              <a:rPr lang="en-US" sz="2400"/>
              <a:t>May not be enough support if set rate or V</a:t>
            </a:r>
            <a:r>
              <a:rPr lang="en-US" sz="2400" baseline="-25000"/>
              <a:t>T</a:t>
            </a:r>
            <a:r>
              <a:rPr lang="en-US" sz="2400"/>
              <a:t> too low</a:t>
            </a:r>
          </a:p>
          <a:p>
            <a:pPr marL="711200" lvl="1" indent="-254000">
              <a:lnSpc>
                <a:spcPct val="105000"/>
              </a:lnSpc>
              <a:spcBef>
                <a:spcPct val="20000"/>
              </a:spcBef>
              <a:buSzPct val="100000"/>
              <a:buFontTx/>
              <a:buChar char="–"/>
            </a:pPr>
            <a:r>
              <a:rPr lang="en-US" sz="2400"/>
              <a:t>May increase work of breathing (WOB)</a:t>
            </a:r>
          </a:p>
          <a:p>
            <a:pPr marL="1168400" lvl="2" indent="-254000">
              <a:lnSpc>
                <a:spcPct val="105000"/>
              </a:lnSpc>
              <a:spcBef>
                <a:spcPct val="20000"/>
              </a:spcBef>
              <a:buSzPct val="100000"/>
              <a:buFontTx/>
              <a:buChar char="•"/>
            </a:pPr>
            <a:r>
              <a:rPr lang="en-US" sz="2400"/>
              <a:t>Lag time between patient effort and delivered flow</a:t>
            </a:r>
          </a:p>
          <a:p>
            <a:pPr marL="1168400" lvl="2" indent="-254000">
              <a:lnSpc>
                <a:spcPct val="105000"/>
              </a:lnSpc>
              <a:spcBef>
                <a:spcPct val="20000"/>
              </a:spcBef>
              <a:buSzPct val="100000"/>
              <a:buFontTx/>
              <a:buChar char="•"/>
            </a:pPr>
            <a:r>
              <a:rPr lang="en-US" sz="2400"/>
              <a:t>Resistance of ET tube and circuit</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43011"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43012"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Volume Control Ventilation</a:t>
            </a:r>
          </a:p>
        </p:txBody>
      </p:sp>
      <p:sp>
        <p:nvSpPr>
          <p:cNvPr id="43013" name="Rectangle 5"/>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lnSpc>
                <a:spcPct val="95000"/>
              </a:lnSpc>
            </a:pPr>
            <a:r>
              <a:rPr lang="en-US" sz="2800" smtClean="0"/>
              <a:t>Definition</a:t>
            </a:r>
          </a:p>
          <a:p>
            <a:pPr lvl="1" eaLnBrk="1" hangingPunct="1">
              <a:lnSpc>
                <a:spcPct val="95000"/>
              </a:lnSpc>
            </a:pPr>
            <a:r>
              <a:rPr lang="en-US" sz="2400" smtClean="0">
                <a:solidFill>
                  <a:srgbClr val="0000CC"/>
                </a:solidFill>
              </a:rPr>
              <a:t>The application of clinician-set tidal volume and flow delivery rate.  Pressure and inspiratory time vary breath to breath.</a:t>
            </a:r>
          </a:p>
          <a:p>
            <a:pPr eaLnBrk="1" hangingPunct="1">
              <a:lnSpc>
                <a:spcPct val="95000"/>
              </a:lnSpc>
            </a:pPr>
            <a:r>
              <a:rPr lang="en-US" sz="2800" smtClean="0"/>
              <a:t>The clinician sets the inspiratory volume, peak flow-rate, and RR</a:t>
            </a:r>
          </a:p>
          <a:p>
            <a:pPr eaLnBrk="1" hangingPunct="1">
              <a:lnSpc>
                <a:spcPct val="95000"/>
              </a:lnSpc>
            </a:pPr>
            <a:r>
              <a:rPr lang="en-US" sz="2800" smtClean="0"/>
              <a:t>Peak inspiratory pressure varies with changes in compliance and resistance</a:t>
            </a:r>
          </a:p>
          <a:p>
            <a:pPr eaLnBrk="1" hangingPunct="1">
              <a:lnSpc>
                <a:spcPct val="95000"/>
              </a:lnSpc>
            </a:pPr>
            <a:r>
              <a:rPr lang="en-US" sz="2800" smtClean="0"/>
              <a:t>Flow delivery is clinician pre-set (square or ramp wave)</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44035"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44036"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44037" name="Rectangle 6"/>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Volume Control Ventilation</a:t>
            </a:r>
          </a:p>
        </p:txBody>
      </p:sp>
      <p:sp>
        <p:nvSpPr>
          <p:cNvPr id="44038" name="Rectangle 7"/>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May be used in A/C and SIMV modes</a:t>
            </a:r>
          </a:p>
          <a:p>
            <a:pPr eaLnBrk="1" hangingPunct="1"/>
            <a:r>
              <a:rPr lang="en-US" sz="2800" smtClean="0"/>
              <a:t>In A/C, all breaths (either machine initiated or patient initiated) are flow pre-set, pressure variable, and volume limited </a:t>
            </a:r>
          </a:p>
          <a:p>
            <a:pPr eaLnBrk="1" hangingPunct="1"/>
            <a:r>
              <a:rPr lang="en-US" sz="2800" smtClean="0"/>
              <a:t>In SIMV, only machine initiated breaths are flow set, pressure variable and volume limited</a:t>
            </a:r>
          </a:p>
          <a:p>
            <a:pPr lvl="1" eaLnBrk="1" hangingPunct="1"/>
            <a:r>
              <a:rPr lang="en-US" sz="2400" smtClean="0">
                <a:solidFill>
                  <a:srgbClr val="0000CC"/>
                </a:solidFill>
              </a:rPr>
              <a:t>Spontaneous breaths can be pressure supported with pre-set time-cycling (I-trigger and E-cycle)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dirty="0"/>
          </a:p>
        </p:txBody>
      </p:sp>
      <p:sp>
        <p:nvSpPr>
          <p:cNvPr id="30723"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dirty="0"/>
          </a:p>
        </p:txBody>
      </p:sp>
      <p:sp>
        <p:nvSpPr>
          <p:cNvPr id="30724" name="Rectangle 4"/>
          <p:cNvSpPr>
            <a:spLocks noGrp="1" noChangeArrowheads="1"/>
          </p:cNvSpPr>
          <p:nvPr>
            <p:ph type="title"/>
          </p:nvPr>
        </p:nvSpPr>
        <p:spPr bwMode="auto">
          <a:xfrm>
            <a:off x="457200" y="274638"/>
            <a:ext cx="8229600" cy="936625"/>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dirty="0" smtClean="0"/>
              <a:t>Objectives</a:t>
            </a:r>
          </a:p>
        </p:txBody>
      </p:sp>
      <p:sp>
        <p:nvSpPr>
          <p:cNvPr id="30725" name="Rectangle 5"/>
          <p:cNvSpPr>
            <a:spLocks noGrp="1" noChangeArrowheads="1"/>
          </p:cNvSpPr>
          <p:nvPr>
            <p:ph type="body" idx="1"/>
          </p:nvPr>
        </p:nvSpPr>
        <p:spPr bwMode="auto">
          <a:xfrm>
            <a:off x="414338" y="1044575"/>
            <a:ext cx="8229600" cy="2154238"/>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dirty="0" smtClean="0"/>
              <a:t>Indications for initiating mechanical ventilation.</a:t>
            </a:r>
          </a:p>
          <a:p>
            <a:pPr eaLnBrk="1" hangingPunct="1"/>
            <a:r>
              <a:rPr lang="en-US" sz="2800" dirty="0" smtClean="0"/>
              <a:t>Goals of mechanical ventilation.</a:t>
            </a:r>
          </a:p>
          <a:p>
            <a:pPr eaLnBrk="1" hangingPunct="1"/>
            <a:r>
              <a:rPr lang="en-US" sz="2800" dirty="0" smtClean="0"/>
              <a:t>Negative vs positive pressure ventilation.</a:t>
            </a:r>
          </a:p>
          <a:p>
            <a:pPr eaLnBrk="1" hangingPunct="1"/>
            <a:r>
              <a:rPr lang="en-US" sz="2800" dirty="0" smtClean="0"/>
              <a:t>Flow vs pressure vs volume triggering.</a:t>
            </a:r>
          </a:p>
        </p:txBody>
      </p:sp>
      <p:sp>
        <p:nvSpPr>
          <p:cNvPr id="30726" name="Rectangle 6"/>
          <p:cNvSpPr>
            <a:spLocks noChangeArrowheads="1"/>
          </p:cNvSpPr>
          <p:nvPr/>
        </p:nvSpPr>
        <p:spPr bwMode="auto">
          <a:xfrm>
            <a:off x="434975" y="3135313"/>
            <a:ext cx="8545513" cy="3208337"/>
          </a:xfrm>
          <a:prstGeom prst="rect">
            <a:avLst/>
          </a:prstGeom>
          <a:noFill/>
          <a:ln w="9525">
            <a:noFill/>
            <a:miter lim="800000"/>
            <a:headEnd/>
            <a:tailEnd/>
          </a:ln>
        </p:spPr>
        <p:txBody>
          <a:bodyPr lIns="92075" tIns="46038" rIns="92075" bIns="46038"/>
          <a:lstStyle/>
          <a:p>
            <a:pPr marL="254000" indent="-254000">
              <a:lnSpc>
                <a:spcPct val="105000"/>
              </a:lnSpc>
              <a:spcBef>
                <a:spcPct val="20000"/>
              </a:spcBef>
              <a:buSzPct val="100000"/>
              <a:buFontTx/>
              <a:buChar char="•"/>
            </a:pPr>
            <a:r>
              <a:rPr lang="en-US" sz="2800" dirty="0"/>
              <a:t>Compare and contrast modes of ventilation:</a:t>
            </a:r>
          </a:p>
          <a:p>
            <a:pPr marL="711200" lvl="1" indent="-254000">
              <a:lnSpc>
                <a:spcPct val="105000"/>
              </a:lnSpc>
              <a:spcBef>
                <a:spcPct val="20000"/>
              </a:spcBef>
              <a:buSzPct val="100000"/>
              <a:buFontTx/>
              <a:buChar char="–"/>
            </a:pPr>
            <a:r>
              <a:rPr lang="en-US" sz="2400" dirty="0">
                <a:solidFill>
                  <a:srgbClr val="0000CC"/>
                </a:solidFill>
              </a:rPr>
              <a:t>Assist/Control (A/C) 		</a:t>
            </a:r>
          </a:p>
          <a:p>
            <a:pPr marL="711200" lvl="1" indent="-254000">
              <a:lnSpc>
                <a:spcPct val="105000"/>
              </a:lnSpc>
              <a:spcBef>
                <a:spcPct val="20000"/>
              </a:spcBef>
              <a:buSzPct val="100000"/>
              <a:buFontTx/>
              <a:buChar char="–"/>
            </a:pPr>
            <a:r>
              <a:rPr lang="en-US" sz="2400" dirty="0">
                <a:solidFill>
                  <a:srgbClr val="0000CC"/>
                </a:solidFill>
              </a:rPr>
              <a:t>Synchronized Intermittent Mandatory Ventilation (SIMV)</a:t>
            </a:r>
          </a:p>
          <a:p>
            <a:pPr marL="711200" lvl="1" indent="-254000">
              <a:lnSpc>
                <a:spcPct val="105000"/>
              </a:lnSpc>
              <a:spcBef>
                <a:spcPct val="20000"/>
              </a:spcBef>
              <a:buSzPct val="100000"/>
              <a:buFontTx/>
              <a:buChar char="–"/>
            </a:pPr>
            <a:r>
              <a:rPr lang="en-US" sz="2400" dirty="0">
                <a:solidFill>
                  <a:srgbClr val="0000CC"/>
                </a:solidFill>
              </a:rPr>
              <a:t>Volume Control Ventilation (VCV)</a:t>
            </a:r>
          </a:p>
          <a:p>
            <a:pPr marL="711200" lvl="1" indent="-254000">
              <a:lnSpc>
                <a:spcPct val="105000"/>
              </a:lnSpc>
              <a:spcBef>
                <a:spcPct val="20000"/>
              </a:spcBef>
              <a:buSzPct val="100000"/>
              <a:buFontTx/>
              <a:buChar char="–"/>
            </a:pPr>
            <a:r>
              <a:rPr lang="en-US" sz="2400" dirty="0">
                <a:solidFill>
                  <a:srgbClr val="0000CC"/>
                </a:solidFill>
              </a:rPr>
              <a:t>Pressure Control Ventilation (PCV)</a:t>
            </a:r>
          </a:p>
          <a:p>
            <a:pPr marL="711200" lvl="1" indent="-254000">
              <a:lnSpc>
                <a:spcPct val="105000"/>
              </a:lnSpc>
              <a:spcBef>
                <a:spcPct val="20000"/>
              </a:spcBef>
              <a:buSzPct val="100000"/>
              <a:buFontTx/>
              <a:buChar char="–"/>
            </a:pPr>
            <a:r>
              <a:rPr lang="en-US" sz="2400" dirty="0">
                <a:solidFill>
                  <a:srgbClr val="0000CC"/>
                </a:solidFill>
              </a:rPr>
              <a:t>Pressure Support Ventilation (PSV)</a:t>
            </a:r>
          </a:p>
          <a:p>
            <a:pPr marL="711200" lvl="1" indent="-254000">
              <a:lnSpc>
                <a:spcPct val="105000"/>
              </a:lnSpc>
              <a:spcBef>
                <a:spcPct val="20000"/>
              </a:spcBef>
              <a:buSzPct val="100000"/>
              <a:buFontTx/>
              <a:buChar char="–"/>
            </a:pPr>
            <a:r>
              <a:rPr lang="en-US" sz="2400" dirty="0">
                <a:solidFill>
                  <a:srgbClr val="0000CC"/>
                </a:solidFill>
              </a:rPr>
              <a:t>End Expiratory Pressure (CPAP vs PEEP)</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p:nvPr>
        </p:nvSpPr>
        <p:spPr bwMode="auto">
          <a:xfrm>
            <a:off x="457200" y="460375"/>
            <a:ext cx="8229600" cy="957263"/>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Volume Control Ventilation</a:t>
            </a:r>
          </a:p>
        </p:txBody>
      </p:sp>
      <p:sp>
        <p:nvSpPr>
          <p:cNvPr id="45059" name="Line 5"/>
          <p:cNvSpPr>
            <a:spLocks noChangeShapeType="1"/>
          </p:cNvSpPr>
          <p:nvPr/>
        </p:nvSpPr>
        <p:spPr bwMode="auto">
          <a:xfrm>
            <a:off x="1524000" y="1981200"/>
            <a:ext cx="0" cy="20574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60" name="Line 6"/>
          <p:cNvSpPr>
            <a:spLocks noChangeShapeType="1"/>
          </p:cNvSpPr>
          <p:nvPr/>
        </p:nvSpPr>
        <p:spPr bwMode="auto">
          <a:xfrm>
            <a:off x="1524000" y="3657600"/>
            <a:ext cx="66294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61" name="Arc 14"/>
          <p:cNvSpPr>
            <a:spLocks/>
          </p:cNvSpPr>
          <p:nvPr/>
        </p:nvSpPr>
        <p:spPr bwMode="auto">
          <a:xfrm>
            <a:off x="3160713" y="2519363"/>
            <a:ext cx="1219200" cy="1143000"/>
          </a:xfrm>
          <a:custGeom>
            <a:avLst/>
            <a:gdLst>
              <a:gd name="T0" fmla="*/ 2147483647 w 22236"/>
              <a:gd name="T1" fmla="*/ 2147483647 h 21600"/>
              <a:gd name="T2" fmla="*/ 0 w 22236"/>
              <a:gd name="T3" fmla="*/ 0 h 21600"/>
              <a:gd name="T4" fmla="*/ 2147483647 w 22236"/>
              <a:gd name="T5" fmla="*/ 0 h 21600"/>
              <a:gd name="T6" fmla="*/ 0 60000 65536"/>
              <a:gd name="T7" fmla="*/ 0 60000 65536"/>
              <a:gd name="T8" fmla="*/ 0 60000 65536"/>
              <a:gd name="T9" fmla="*/ 0 w 22236"/>
              <a:gd name="T10" fmla="*/ 0 h 21600"/>
              <a:gd name="T11" fmla="*/ 22236 w 22236"/>
              <a:gd name="T12" fmla="*/ 21600 h 21600"/>
            </a:gdLst>
            <a:ahLst/>
            <a:cxnLst>
              <a:cxn ang="T6">
                <a:pos x="T0" y="T1"/>
              </a:cxn>
              <a:cxn ang="T7">
                <a:pos x="T2" y="T3"/>
              </a:cxn>
              <a:cxn ang="T8">
                <a:pos x="T4" y="T5"/>
              </a:cxn>
            </a:cxnLst>
            <a:rect l="T9" t="T10" r="T11" b="T12"/>
            <a:pathLst>
              <a:path w="22236" h="21600" fill="none" extrusionOk="0">
                <a:moveTo>
                  <a:pt x="22235" y="21590"/>
                </a:moveTo>
                <a:cubicBezTo>
                  <a:pt x="22024" y="21596"/>
                  <a:pt x="21812" y="21599"/>
                  <a:pt x="21600" y="21600"/>
                </a:cubicBezTo>
                <a:cubicBezTo>
                  <a:pt x="9670" y="21600"/>
                  <a:pt x="0" y="11929"/>
                  <a:pt x="0" y="0"/>
                </a:cubicBezTo>
              </a:path>
              <a:path w="22236" h="21600" stroke="0" extrusionOk="0">
                <a:moveTo>
                  <a:pt x="22235" y="21590"/>
                </a:moveTo>
                <a:cubicBezTo>
                  <a:pt x="22024" y="21596"/>
                  <a:pt x="21812" y="21599"/>
                  <a:pt x="21600" y="21600"/>
                </a:cubicBez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45062" name="Rectangle 18"/>
          <p:cNvSpPr>
            <a:spLocks noChangeArrowheads="1"/>
          </p:cNvSpPr>
          <p:nvPr/>
        </p:nvSpPr>
        <p:spPr bwMode="auto">
          <a:xfrm>
            <a:off x="838200" y="1828800"/>
            <a:ext cx="349250" cy="1739900"/>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800">
                <a:solidFill>
                  <a:schemeClr val="tx1"/>
                </a:solidFill>
                <a:latin typeface="Times New Roman" pitchFamily="18" charset="0"/>
              </a:rPr>
              <a:t>VOLUME</a:t>
            </a:r>
          </a:p>
        </p:txBody>
      </p:sp>
      <p:sp>
        <p:nvSpPr>
          <p:cNvPr id="45063" name="Line 21"/>
          <p:cNvSpPr>
            <a:spLocks noChangeShapeType="1"/>
          </p:cNvSpPr>
          <p:nvPr/>
        </p:nvSpPr>
        <p:spPr bwMode="auto">
          <a:xfrm>
            <a:off x="1524000" y="4343400"/>
            <a:ext cx="0" cy="18288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64" name="Line 22"/>
          <p:cNvSpPr>
            <a:spLocks noChangeShapeType="1"/>
          </p:cNvSpPr>
          <p:nvPr/>
        </p:nvSpPr>
        <p:spPr bwMode="auto">
          <a:xfrm>
            <a:off x="1524000" y="5791200"/>
            <a:ext cx="67056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65" name="Line 23"/>
          <p:cNvSpPr>
            <a:spLocks noChangeShapeType="1"/>
          </p:cNvSpPr>
          <p:nvPr/>
        </p:nvSpPr>
        <p:spPr bwMode="auto">
          <a:xfrm flipH="1" flipV="1">
            <a:off x="2033588" y="4724400"/>
            <a:ext cx="1587" cy="10668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66" name="Line 24"/>
          <p:cNvSpPr>
            <a:spLocks noChangeShapeType="1"/>
          </p:cNvSpPr>
          <p:nvPr/>
        </p:nvSpPr>
        <p:spPr bwMode="auto">
          <a:xfrm>
            <a:off x="2797175" y="4724400"/>
            <a:ext cx="11113" cy="1827213"/>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67" name="Line 26"/>
          <p:cNvSpPr>
            <a:spLocks noChangeShapeType="1"/>
          </p:cNvSpPr>
          <p:nvPr/>
        </p:nvSpPr>
        <p:spPr bwMode="auto">
          <a:xfrm flipV="1">
            <a:off x="3983038" y="4464050"/>
            <a:ext cx="11112" cy="1316038"/>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68" name="Line 28"/>
          <p:cNvSpPr>
            <a:spLocks noChangeShapeType="1"/>
          </p:cNvSpPr>
          <p:nvPr/>
        </p:nvSpPr>
        <p:spPr bwMode="auto">
          <a:xfrm flipH="1" flipV="1">
            <a:off x="6194425" y="4679950"/>
            <a:ext cx="0" cy="111125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69" name="Line 29"/>
          <p:cNvSpPr>
            <a:spLocks noChangeShapeType="1"/>
          </p:cNvSpPr>
          <p:nvPr/>
        </p:nvSpPr>
        <p:spPr bwMode="auto">
          <a:xfrm>
            <a:off x="6183313" y="4670425"/>
            <a:ext cx="1133475" cy="1112838"/>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70" name="Line 30"/>
          <p:cNvSpPr>
            <a:spLocks noChangeShapeType="1"/>
          </p:cNvSpPr>
          <p:nvPr/>
        </p:nvSpPr>
        <p:spPr bwMode="auto">
          <a:xfrm>
            <a:off x="7326313" y="5791200"/>
            <a:ext cx="0" cy="8382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5071" name="Rectangle 32"/>
          <p:cNvSpPr>
            <a:spLocks noChangeArrowheads="1"/>
          </p:cNvSpPr>
          <p:nvPr/>
        </p:nvSpPr>
        <p:spPr bwMode="auto">
          <a:xfrm>
            <a:off x="838200" y="4724400"/>
            <a:ext cx="228600" cy="119062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800">
                <a:solidFill>
                  <a:schemeClr val="tx1"/>
                </a:solidFill>
                <a:latin typeface="Times New Roman" pitchFamily="18" charset="0"/>
              </a:rPr>
              <a:t>FLOW</a:t>
            </a:r>
          </a:p>
        </p:txBody>
      </p:sp>
      <p:sp>
        <p:nvSpPr>
          <p:cNvPr id="45072" name="Arc 35"/>
          <p:cNvSpPr>
            <a:spLocks/>
          </p:cNvSpPr>
          <p:nvPr/>
        </p:nvSpPr>
        <p:spPr bwMode="auto">
          <a:xfrm>
            <a:off x="5967413" y="2514600"/>
            <a:ext cx="1295400" cy="1154113"/>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45073" name="Rectangle 37"/>
          <p:cNvSpPr>
            <a:spLocks noChangeArrowheads="1"/>
          </p:cNvSpPr>
          <p:nvPr/>
        </p:nvSpPr>
        <p:spPr bwMode="auto">
          <a:xfrm>
            <a:off x="1828800" y="1981200"/>
            <a:ext cx="3429000" cy="39687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a:solidFill>
                  <a:schemeClr val="tx1"/>
                </a:solidFill>
                <a:latin typeface="Times New Roman" pitchFamily="18" charset="0"/>
              </a:rPr>
              <a:t>Volume constant</a:t>
            </a:r>
          </a:p>
        </p:txBody>
      </p:sp>
      <p:sp>
        <p:nvSpPr>
          <p:cNvPr id="45074" name="Line 41"/>
          <p:cNvSpPr>
            <a:spLocks noChangeShapeType="1"/>
          </p:cNvSpPr>
          <p:nvPr/>
        </p:nvSpPr>
        <p:spPr bwMode="auto">
          <a:xfrm>
            <a:off x="2024063" y="4724400"/>
            <a:ext cx="784225" cy="0"/>
          </a:xfrm>
          <a:prstGeom prst="line">
            <a:avLst/>
          </a:prstGeom>
          <a:noFill/>
          <a:ln w="28575">
            <a:solidFill>
              <a:schemeClr val="tx1"/>
            </a:solidFill>
            <a:round/>
            <a:headEnd/>
            <a:tailEnd/>
          </a:ln>
        </p:spPr>
        <p:txBody>
          <a:bodyPr/>
          <a:lstStyle/>
          <a:p>
            <a:endParaRPr lang="en-US"/>
          </a:p>
        </p:txBody>
      </p:sp>
      <p:sp>
        <p:nvSpPr>
          <p:cNvPr id="45075" name="Line 43"/>
          <p:cNvSpPr>
            <a:spLocks noChangeShapeType="1"/>
          </p:cNvSpPr>
          <p:nvPr/>
        </p:nvSpPr>
        <p:spPr bwMode="auto">
          <a:xfrm>
            <a:off x="3973513" y="4451350"/>
            <a:ext cx="1131887" cy="0"/>
          </a:xfrm>
          <a:prstGeom prst="line">
            <a:avLst/>
          </a:prstGeom>
          <a:noFill/>
          <a:ln w="28575">
            <a:solidFill>
              <a:schemeClr val="tx1"/>
            </a:solidFill>
            <a:round/>
            <a:headEnd/>
            <a:tailEnd/>
          </a:ln>
        </p:spPr>
        <p:txBody>
          <a:bodyPr/>
          <a:lstStyle/>
          <a:p>
            <a:endParaRPr lang="en-US"/>
          </a:p>
        </p:txBody>
      </p:sp>
      <p:sp>
        <p:nvSpPr>
          <p:cNvPr id="45076" name="Line 45"/>
          <p:cNvSpPr>
            <a:spLocks noChangeShapeType="1"/>
          </p:cNvSpPr>
          <p:nvPr/>
        </p:nvSpPr>
        <p:spPr bwMode="auto">
          <a:xfrm flipV="1">
            <a:off x="2427288" y="2525713"/>
            <a:ext cx="741362" cy="1154112"/>
          </a:xfrm>
          <a:prstGeom prst="line">
            <a:avLst/>
          </a:prstGeom>
          <a:noFill/>
          <a:ln w="28575">
            <a:solidFill>
              <a:schemeClr val="tx1"/>
            </a:solidFill>
            <a:round/>
            <a:headEnd/>
            <a:tailEnd/>
          </a:ln>
        </p:spPr>
        <p:txBody>
          <a:bodyPr/>
          <a:lstStyle/>
          <a:p>
            <a:endParaRPr lang="en-US"/>
          </a:p>
        </p:txBody>
      </p:sp>
      <p:sp>
        <p:nvSpPr>
          <p:cNvPr id="45077" name="Line 46"/>
          <p:cNvSpPr>
            <a:spLocks noChangeShapeType="1"/>
          </p:cNvSpPr>
          <p:nvPr/>
        </p:nvSpPr>
        <p:spPr bwMode="auto">
          <a:xfrm flipV="1">
            <a:off x="5203825" y="2525713"/>
            <a:ext cx="752475" cy="1143000"/>
          </a:xfrm>
          <a:prstGeom prst="line">
            <a:avLst/>
          </a:prstGeom>
          <a:noFill/>
          <a:ln w="28575">
            <a:solidFill>
              <a:schemeClr val="tx1"/>
            </a:solidFill>
            <a:round/>
            <a:headEnd/>
            <a:tailEnd/>
          </a:ln>
        </p:spPr>
        <p:txBody>
          <a:bodyPr/>
          <a:lstStyle/>
          <a:p>
            <a:endParaRPr lang="en-US"/>
          </a:p>
        </p:txBody>
      </p:sp>
      <p:sp>
        <p:nvSpPr>
          <p:cNvPr id="45078" name="Line 47"/>
          <p:cNvSpPr>
            <a:spLocks noChangeShapeType="1"/>
          </p:cNvSpPr>
          <p:nvPr/>
        </p:nvSpPr>
        <p:spPr bwMode="auto">
          <a:xfrm>
            <a:off x="1512888" y="2514600"/>
            <a:ext cx="6553200" cy="0"/>
          </a:xfrm>
          <a:prstGeom prst="line">
            <a:avLst/>
          </a:prstGeom>
          <a:noFill/>
          <a:ln w="9525">
            <a:solidFill>
              <a:schemeClr val="tx1"/>
            </a:solidFill>
            <a:prstDash val="lgDash"/>
            <a:round/>
            <a:headEnd/>
            <a:tailEnd/>
          </a:ln>
        </p:spPr>
        <p:txBody>
          <a:bodyPr/>
          <a:lstStyle/>
          <a:p>
            <a:endParaRPr lang="en-US"/>
          </a:p>
        </p:txBody>
      </p:sp>
      <p:sp>
        <p:nvSpPr>
          <p:cNvPr id="45079" name="Arc 48"/>
          <p:cNvSpPr>
            <a:spLocks/>
          </p:cNvSpPr>
          <p:nvPr/>
        </p:nvSpPr>
        <p:spPr bwMode="auto">
          <a:xfrm>
            <a:off x="2817813" y="5802313"/>
            <a:ext cx="1087437" cy="820737"/>
          </a:xfrm>
          <a:custGeom>
            <a:avLst/>
            <a:gdLst>
              <a:gd name="T0" fmla="*/ 0 w 21552"/>
              <a:gd name="T1" fmla="*/ 2147483647 h 21198"/>
              <a:gd name="T2" fmla="*/ 2147483647 w 21552"/>
              <a:gd name="T3" fmla="*/ 0 h 21198"/>
              <a:gd name="T4" fmla="*/ 2147483647 w 21552"/>
              <a:gd name="T5" fmla="*/ 2147483647 h 21198"/>
              <a:gd name="T6" fmla="*/ 0 60000 65536"/>
              <a:gd name="T7" fmla="*/ 0 60000 65536"/>
              <a:gd name="T8" fmla="*/ 0 60000 65536"/>
              <a:gd name="T9" fmla="*/ 0 w 21552"/>
              <a:gd name="T10" fmla="*/ 0 h 21198"/>
              <a:gd name="T11" fmla="*/ 21552 w 21552"/>
              <a:gd name="T12" fmla="*/ 21198 h 21198"/>
            </a:gdLst>
            <a:ahLst/>
            <a:cxnLst>
              <a:cxn ang="T6">
                <a:pos x="T0" y="T1"/>
              </a:cxn>
              <a:cxn ang="T7">
                <a:pos x="T2" y="T3"/>
              </a:cxn>
              <a:cxn ang="T8">
                <a:pos x="T4" y="T5"/>
              </a:cxn>
            </a:cxnLst>
            <a:rect l="T9" t="T10" r="T11" b="T12"/>
            <a:pathLst>
              <a:path w="21552" h="21198" fill="none" extrusionOk="0">
                <a:moveTo>
                  <a:pt x="-1" y="19764"/>
                </a:moveTo>
                <a:cubicBezTo>
                  <a:pt x="649" y="9993"/>
                  <a:pt x="7791" y="1881"/>
                  <a:pt x="17402" y="0"/>
                </a:cubicBezTo>
              </a:path>
              <a:path w="21552" h="21198" stroke="0" extrusionOk="0">
                <a:moveTo>
                  <a:pt x="-1" y="19764"/>
                </a:moveTo>
                <a:cubicBezTo>
                  <a:pt x="649" y="9993"/>
                  <a:pt x="7791" y="1881"/>
                  <a:pt x="17402" y="0"/>
                </a:cubicBezTo>
                <a:lnTo>
                  <a:pt x="21552" y="21198"/>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45080" name="Arc 49"/>
          <p:cNvSpPr>
            <a:spLocks/>
          </p:cNvSpPr>
          <p:nvPr/>
        </p:nvSpPr>
        <p:spPr bwMode="auto">
          <a:xfrm>
            <a:off x="5114925" y="5813425"/>
            <a:ext cx="1031875" cy="885825"/>
          </a:xfrm>
          <a:custGeom>
            <a:avLst/>
            <a:gdLst>
              <a:gd name="T0" fmla="*/ 0 w 21552"/>
              <a:gd name="T1" fmla="*/ 2147483647 h 21198"/>
              <a:gd name="T2" fmla="*/ 2147483647 w 21552"/>
              <a:gd name="T3" fmla="*/ 0 h 21198"/>
              <a:gd name="T4" fmla="*/ 2147483647 w 21552"/>
              <a:gd name="T5" fmla="*/ 2147483647 h 21198"/>
              <a:gd name="T6" fmla="*/ 0 60000 65536"/>
              <a:gd name="T7" fmla="*/ 0 60000 65536"/>
              <a:gd name="T8" fmla="*/ 0 60000 65536"/>
              <a:gd name="T9" fmla="*/ 0 w 21552"/>
              <a:gd name="T10" fmla="*/ 0 h 21198"/>
              <a:gd name="T11" fmla="*/ 21552 w 21552"/>
              <a:gd name="T12" fmla="*/ 21198 h 21198"/>
            </a:gdLst>
            <a:ahLst/>
            <a:cxnLst>
              <a:cxn ang="T6">
                <a:pos x="T0" y="T1"/>
              </a:cxn>
              <a:cxn ang="T7">
                <a:pos x="T2" y="T3"/>
              </a:cxn>
              <a:cxn ang="T8">
                <a:pos x="T4" y="T5"/>
              </a:cxn>
            </a:cxnLst>
            <a:rect l="T9" t="T10" r="T11" b="T12"/>
            <a:pathLst>
              <a:path w="21552" h="21198" fill="none" extrusionOk="0">
                <a:moveTo>
                  <a:pt x="-1" y="19764"/>
                </a:moveTo>
                <a:cubicBezTo>
                  <a:pt x="649" y="9993"/>
                  <a:pt x="7791" y="1881"/>
                  <a:pt x="17402" y="0"/>
                </a:cubicBezTo>
              </a:path>
              <a:path w="21552" h="21198" stroke="0" extrusionOk="0">
                <a:moveTo>
                  <a:pt x="-1" y="19764"/>
                </a:moveTo>
                <a:cubicBezTo>
                  <a:pt x="649" y="9993"/>
                  <a:pt x="7791" y="1881"/>
                  <a:pt x="17402" y="0"/>
                </a:cubicBezTo>
                <a:lnTo>
                  <a:pt x="21552" y="21198"/>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45081" name="Arc 50"/>
          <p:cNvSpPr>
            <a:spLocks/>
          </p:cNvSpPr>
          <p:nvPr/>
        </p:nvSpPr>
        <p:spPr bwMode="auto">
          <a:xfrm>
            <a:off x="7324725" y="5824538"/>
            <a:ext cx="1087438" cy="820737"/>
          </a:xfrm>
          <a:custGeom>
            <a:avLst/>
            <a:gdLst>
              <a:gd name="T0" fmla="*/ 0 w 21552"/>
              <a:gd name="T1" fmla="*/ 2147483647 h 21198"/>
              <a:gd name="T2" fmla="*/ 2147483647 w 21552"/>
              <a:gd name="T3" fmla="*/ 0 h 21198"/>
              <a:gd name="T4" fmla="*/ 2147483647 w 21552"/>
              <a:gd name="T5" fmla="*/ 2147483647 h 21198"/>
              <a:gd name="T6" fmla="*/ 0 60000 65536"/>
              <a:gd name="T7" fmla="*/ 0 60000 65536"/>
              <a:gd name="T8" fmla="*/ 0 60000 65536"/>
              <a:gd name="T9" fmla="*/ 0 w 21552"/>
              <a:gd name="T10" fmla="*/ 0 h 21198"/>
              <a:gd name="T11" fmla="*/ 21552 w 21552"/>
              <a:gd name="T12" fmla="*/ 21198 h 21198"/>
            </a:gdLst>
            <a:ahLst/>
            <a:cxnLst>
              <a:cxn ang="T6">
                <a:pos x="T0" y="T1"/>
              </a:cxn>
              <a:cxn ang="T7">
                <a:pos x="T2" y="T3"/>
              </a:cxn>
              <a:cxn ang="T8">
                <a:pos x="T4" y="T5"/>
              </a:cxn>
            </a:cxnLst>
            <a:rect l="T9" t="T10" r="T11" b="T12"/>
            <a:pathLst>
              <a:path w="21552" h="21198" fill="none" extrusionOk="0">
                <a:moveTo>
                  <a:pt x="-1" y="19764"/>
                </a:moveTo>
                <a:cubicBezTo>
                  <a:pt x="649" y="9993"/>
                  <a:pt x="7791" y="1881"/>
                  <a:pt x="17402" y="0"/>
                </a:cubicBezTo>
              </a:path>
              <a:path w="21552" h="21198" stroke="0" extrusionOk="0">
                <a:moveTo>
                  <a:pt x="-1" y="19764"/>
                </a:moveTo>
                <a:cubicBezTo>
                  <a:pt x="649" y="9993"/>
                  <a:pt x="7791" y="1881"/>
                  <a:pt x="17402" y="0"/>
                </a:cubicBezTo>
                <a:lnTo>
                  <a:pt x="21552" y="21198"/>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45082" name="Text Box 51"/>
          <p:cNvSpPr txBox="1">
            <a:spLocks noChangeArrowheads="1"/>
          </p:cNvSpPr>
          <p:nvPr/>
        </p:nvSpPr>
        <p:spPr bwMode="auto">
          <a:xfrm>
            <a:off x="1725613" y="5932488"/>
            <a:ext cx="762000" cy="396875"/>
          </a:xfrm>
          <a:prstGeom prst="rect">
            <a:avLst/>
          </a:prstGeom>
          <a:noFill/>
          <a:ln w="9525">
            <a:noFill/>
            <a:miter lim="800000"/>
            <a:headEnd/>
            <a:tailEnd/>
          </a:ln>
        </p:spPr>
        <p:txBody>
          <a:bodyPr>
            <a:spAutoFit/>
          </a:bodyPr>
          <a:lstStyle/>
          <a:p>
            <a:r>
              <a:rPr lang="en-US">
                <a:latin typeface="Times New Roman" pitchFamily="18" charset="0"/>
              </a:rPr>
              <a:t>Time</a:t>
            </a:r>
          </a:p>
        </p:txBody>
      </p:sp>
      <p:sp>
        <p:nvSpPr>
          <p:cNvPr id="45083" name="Text Box 52"/>
          <p:cNvSpPr txBox="1">
            <a:spLocks noChangeArrowheads="1"/>
          </p:cNvSpPr>
          <p:nvPr/>
        </p:nvSpPr>
        <p:spPr bwMode="auto">
          <a:xfrm>
            <a:off x="1757363" y="3786188"/>
            <a:ext cx="762000" cy="396875"/>
          </a:xfrm>
          <a:prstGeom prst="rect">
            <a:avLst/>
          </a:prstGeom>
          <a:noFill/>
          <a:ln w="9525">
            <a:noFill/>
            <a:miter lim="800000"/>
            <a:headEnd/>
            <a:tailEnd/>
          </a:ln>
        </p:spPr>
        <p:txBody>
          <a:bodyPr>
            <a:spAutoFit/>
          </a:bodyPr>
          <a:lstStyle/>
          <a:p>
            <a:r>
              <a:rPr lang="en-US">
                <a:latin typeface="Times New Roman" pitchFamily="18" charset="0"/>
              </a:rPr>
              <a:t>Time</a:t>
            </a:r>
          </a:p>
        </p:txBody>
      </p:sp>
      <p:sp>
        <p:nvSpPr>
          <p:cNvPr id="45084" name="Text Box 53"/>
          <p:cNvSpPr txBox="1">
            <a:spLocks noChangeArrowheads="1"/>
          </p:cNvSpPr>
          <p:nvPr/>
        </p:nvSpPr>
        <p:spPr bwMode="auto">
          <a:xfrm>
            <a:off x="2738438" y="4200525"/>
            <a:ext cx="1003300" cy="396875"/>
          </a:xfrm>
          <a:prstGeom prst="rect">
            <a:avLst/>
          </a:prstGeom>
          <a:noFill/>
          <a:ln w="9525">
            <a:noFill/>
            <a:miter lim="800000"/>
            <a:headEnd/>
            <a:tailEnd/>
          </a:ln>
        </p:spPr>
        <p:txBody>
          <a:bodyPr wrap="none">
            <a:spAutoFit/>
          </a:bodyPr>
          <a:lstStyle/>
          <a:p>
            <a:r>
              <a:rPr lang="en-US"/>
              <a:t>Square</a:t>
            </a:r>
          </a:p>
        </p:txBody>
      </p:sp>
      <p:sp>
        <p:nvSpPr>
          <p:cNvPr id="45085" name="Text Box 54"/>
          <p:cNvSpPr txBox="1">
            <a:spLocks noChangeArrowheads="1"/>
          </p:cNvSpPr>
          <p:nvPr/>
        </p:nvSpPr>
        <p:spPr bwMode="auto">
          <a:xfrm>
            <a:off x="6602413" y="4343400"/>
            <a:ext cx="862012" cy="396875"/>
          </a:xfrm>
          <a:prstGeom prst="rect">
            <a:avLst/>
          </a:prstGeom>
          <a:noFill/>
          <a:ln w="9525">
            <a:noFill/>
            <a:miter lim="800000"/>
            <a:headEnd/>
            <a:tailEnd/>
          </a:ln>
        </p:spPr>
        <p:txBody>
          <a:bodyPr wrap="none">
            <a:spAutoFit/>
          </a:bodyPr>
          <a:lstStyle/>
          <a:p>
            <a:r>
              <a:rPr lang="en-US"/>
              <a:t>Ramp</a:t>
            </a:r>
          </a:p>
        </p:txBody>
      </p:sp>
      <p:sp>
        <p:nvSpPr>
          <p:cNvPr id="45086" name="Line 55"/>
          <p:cNvSpPr>
            <a:spLocks noChangeShapeType="1"/>
          </p:cNvSpPr>
          <p:nvPr/>
        </p:nvSpPr>
        <p:spPr bwMode="auto">
          <a:xfrm flipV="1">
            <a:off x="5094288" y="4452938"/>
            <a:ext cx="0" cy="2200275"/>
          </a:xfrm>
          <a:prstGeom prst="line">
            <a:avLst/>
          </a:prstGeom>
          <a:noFill/>
          <a:ln w="2857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46083"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46084"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46085" name="Rectangle 5"/>
          <p:cNvSpPr>
            <a:spLocks noChangeArrowheads="1"/>
          </p:cNvSpPr>
          <p:nvPr/>
        </p:nvSpPr>
        <p:spPr bwMode="auto">
          <a:xfrm>
            <a:off x="3149600" y="6248400"/>
            <a:ext cx="2844800" cy="457200"/>
          </a:xfrm>
          <a:prstGeom prst="rect">
            <a:avLst/>
          </a:prstGeom>
          <a:noFill/>
          <a:ln w="9525">
            <a:noFill/>
            <a:miter lim="800000"/>
            <a:headEnd/>
            <a:tailEnd/>
          </a:ln>
        </p:spPr>
        <p:txBody>
          <a:bodyPr wrap="none" anchor="ctr"/>
          <a:lstStyle/>
          <a:p>
            <a:endParaRPr lang="en-US"/>
          </a:p>
        </p:txBody>
      </p:sp>
      <p:sp>
        <p:nvSpPr>
          <p:cNvPr id="46086" name="Rectangle 6"/>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Volume Control Ventilation</a:t>
            </a:r>
          </a:p>
        </p:txBody>
      </p:sp>
      <p:sp>
        <p:nvSpPr>
          <p:cNvPr id="46087" name="Rectangle 7"/>
          <p:cNvSpPr>
            <a:spLocks noGrp="1" noChangeArrowheads="1"/>
          </p:cNvSpPr>
          <p:nvPr>
            <p:ph type="body" idx="1"/>
          </p:nvPr>
        </p:nvSpPr>
        <p:spPr bwMode="auto">
          <a:xfrm>
            <a:off x="206375" y="1381125"/>
            <a:ext cx="8783638" cy="5178425"/>
          </a:xfrm>
          <a:noFill/>
          <a:ln>
            <a:miter lim="800000"/>
            <a:headEnd/>
            <a:tailEnd/>
          </a:ln>
        </p:spPr>
        <p:txBody>
          <a:bodyPr vert="horz" wrap="square" lIns="92075" tIns="46038" rIns="92075" bIns="46038" numCol="1" anchor="t" anchorCtr="0" compatLnSpc="1">
            <a:prstTxWarp prst="textNoShape">
              <a:avLst/>
            </a:prstTxWarp>
          </a:bodyPr>
          <a:lstStyle/>
          <a:p>
            <a:pPr eaLnBrk="1" hangingPunct="1">
              <a:lnSpc>
                <a:spcPct val="95000"/>
              </a:lnSpc>
            </a:pPr>
            <a:r>
              <a:rPr lang="en-US" sz="3200" smtClean="0"/>
              <a:t>Advantages</a:t>
            </a:r>
          </a:p>
          <a:p>
            <a:pPr lvl="1" eaLnBrk="1" hangingPunct="1">
              <a:lnSpc>
                <a:spcPct val="95000"/>
              </a:lnSpc>
            </a:pPr>
            <a:r>
              <a:rPr lang="en-US" sz="2800" smtClean="0">
                <a:solidFill>
                  <a:srgbClr val="0000CC"/>
                </a:solidFill>
              </a:rPr>
              <a:t>Assures pre-determined tidal volume in spite of changing lung compliance and airway resistance</a:t>
            </a:r>
          </a:p>
          <a:p>
            <a:pPr lvl="1" eaLnBrk="1" hangingPunct="1">
              <a:lnSpc>
                <a:spcPct val="95000"/>
              </a:lnSpc>
            </a:pPr>
            <a:r>
              <a:rPr lang="en-US" sz="2800" smtClean="0">
                <a:solidFill>
                  <a:srgbClr val="0000CC"/>
                </a:solidFill>
              </a:rPr>
              <a:t>Helps to maintain sufficient alveolar ventilation</a:t>
            </a:r>
          </a:p>
          <a:p>
            <a:pPr lvl="1" eaLnBrk="1" hangingPunct="1">
              <a:lnSpc>
                <a:spcPct val="95000"/>
              </a:lnSpc>
            </a:pPr>
            <a:r>
              <a:rPr lang="en-US" sz="2800" smtClean="0">
                <a:solidFill>
                  <a:srgbClr val="0000CC"/>
                </a:solidFill>
              </a:rPr>
              <a:t>Improved gas distribution</a:t>
            </a:r>
          </a:p>
          <a:p>
            <a:pPr eaLnBrk="1" hangingPunct="1">
              <a:lnSpc>
                <a:spcPct val="95000"/>
              </a:lnSpc>
            </a:pPr>
            <a:r>
              <a:rPr lang="en-US" sz="3200" smtClean="0"/>
              <a:t>Disadvantages</a:t>
            </a:r>
          </a:p>
          <a:p>
            <a:pPr lvl="1" eaLnBrk="1" hangingPunct="1">
              <a:lnSpc>
                <a:spcPct val="95000"/>
              </a:lnSpc>
            </a:pPr>
            <a:r>
              <a:rPr lang="en-US" sz="2800" smtClean="0">
                <a:solidFill>
                  <a:srgbClr val="0000CC"/>
                </a:solidFill>
              </a:rPr>
              <a:t>High pressure may occur causing possible barotrauma (i.e. pneumothorax)</a:t>
            </a:r>
          </a:p>
          <a:p>
            <a:pPr lvl="1" eaLnBrk="1" hangingPunct="1">
              <a:lnSpc>
                <a:spcPct val="95000"/>
              </a:lnSpc>
            </a:pPr>
            <a:r>
              <a:rPr lang="en-US" sz="2800" smtClean="0">
                <a:solidFill>
                  <a:srgbClr val="0000CC"/>
                </a:solidFill>
              </a:rPr>
              <a:t>With pressure increases airway secretions and obstruction should be closely monitored</a:t>
            </a:r>
            <a:endParaRPr lang="en-US" smtClean="0">
              <a:solidFill>
                <a:srgbClr val="0000CC"/>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47107"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47108" name="Rectangle 4"/>
          <p:cNvSpPr>
            <a:spLocks noGrp="1" noChangeArrowheads="1"/>
          </p:cNvSpPr>
          <p:nvPr>
            <p:ph type="title"/>
          </p:nvPr>
        </p:nvSpPr>
        <p:spPr bwMode="auto">
          <a:xfrm>
            <a:off x="457200" y="579438"/>
            <a:ext cx="8229600" cy="838200"/>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Indications for VCV</a:t>
            </a:r>
          </a:p>
        </p:txBody>
      </p:sp>
      <p:sp>
        <p:nvSpPr>
          <p:cNvPr id="47109" name="Rectangle 5"/>
          <p:cNvSpPr>
            <a:spLocks noGrp="1" noChangeArrowheads="1"/>
          </p:cNvSpPr>
          <p:nvPr>
            <p:ph type="body" idx="1"/>
          </p:nvPr>
        </p:nvSpPr>
        <p:spPr bwMode="auto">
          <a:xfrm>
            <a:off x="466725" y="1597025"/>
            <a:ext cx="8077200" cy="4702175"/>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Increased alveolar ventilation</a:t>
            </a:r>
          </a:p>
          <a:p>
            <a:pPr lvl="1" eaLnBrk="1" hangingPunct="1"/>
            <a:r>
              <a:rPr lang="en-US" sz="2400" smtClean="0">
                <a:solidFill>
                  <a:srgbClr val="0000CC"/>
                </a:solidFill>
              </a:rPr>
              <a:t>Pre-determined tidal volumes</a:t>
            </a:r>
            <a:endParaRPr lang="en-US" sz="2800" smtClean="0">
              <a:solidFill>
                <a:srgbClr val="0000CC"/>
              </a:solidFill>
            </a:endParaRPr>
          </a:p>
          <a:p>
            <a:pPr eaLnBrk="1" hangingPunct="1"/>
            <a:r>
              <a:rPr lang="en-US" sz="2800" smtClean="0"/>
              <a:t>Enhanced alveolar recruitment</a:t>
            </a:r>
          </a:p>
          <a:p>
            <a:pPr lvl="1" eaLnBrk="1" hangingPunct="1"/>
            <a:r>
              <a:rPr lang="en-US" sz="2400" smtClean="0">
                <a:solidFill>
                  <a:srgbClr val="0000CC"/>
                </a:solidFill>
              </a:rPr>
              <a:t>Improved V</a:t>
            </a:r>
            <a:r>
              <a:rPr lang="en-US" smtClean="0">
                <a:solidFill>
                  <a:srgbClr val="0000CC"/>
                </a:solidFill>
              </a:rPr>
              <a:t>A</a:t>
            </a:r>
            <a:r>
              <a:rPr lang="en-US" sz="2400" smtClean="0">
                <a:solidFill>
                  <a:srgbClr val="0000CC"/>
                </a:solidFill>
              </a:rPr>
              <a:t> when V</a:t>
            </a:r>
            <a:r>
              <a:rPr lang="en-US" smtClean="0">
                <a:solidFill>
                  <a:srgbClr val="0000CC"/>
                </a:solidFill>
              </a:rPr>
              <a:t>D</a:t>
            </a:r>
            <a:r>
              <a:rPr lang="en-US" sz="2400" smtClean="0">
                <a:solidFill>
                  <a:srgbClr val="0000CC"/>
                </a:solidFill>
              </a:rPr>
              <a:t>/V</a:t>
            </a:r>
            <a:r>
              <a:rPr lang="en-US" smtClean="0">
                <a:solidFill>
                  <a:srgbClr val="0000CC"/>
                </a:solidFill>
              </a:rPr>
              <a:t>T</a:t>
            </a:r>
            <a:r>
              <a:rPr lang="en-US" sz="2400" smtClean="0">
                <a:solidFill>
                  <a:srgbClr val="0000CC"/>
                </a:solidFill>
              </a:rPr>
              <a:t> ratios are high</a:t>
            </a:r>
          </a:p>
          <a:p>
            <a:pPr lvl="1" eaLnBrk="1" hangingPunct="1"/>
            <a:r>
              <a:rPr lang="en-US" sz="2400" smtClean="0">
                <a:solidFill>
                  <a:srgbClr val="0000CC"/>
                </a:solidFill>
              </a:rPr>
              <a:t>Adjusting V</a:t>
            </a:r>
            <a:r>
              <a:rPr lang="en-US" smtClean="0">
                <a:solidFill>
                  <a:srgbClr val="0000CC"/>
                </a:solidFill>
              </a:rPr>
              <a:t>T</a:t>
            </a:r>
            <a:r>
              <a:rPr lang="en-US" sz="2400" smtClean="0">
                <a:solidFill>
                  <a:srgbClr val="0000CC"/>
                </a:solidFill>
              </a:rPr>
              <a:t> will help with overall ventilation and CO</a:t>
            </a:r>
            <a:r>
              <a:rPr lang="en-US" smtClean="0">
                <a:solidFill>
                  <a:srgbClr val="0000CC"/>
                </a:solidFill>
              </a:rPr>
              <a:t>2</a:t>
            </a:r>
            <a:r>
              <a:rPr lang="en-US" sz="2400" smtClean="0">
                <a:solidFill>
                  <a:srgbClr val="0000CC"/>
                </a:solidFill>
              </a:rPr>
              <a:t> elimination</a:t>
            </a:r>
          </a:p>
          <a:p>
            <a:pPr eaLnBrk="1" hangingPunct="1"/>
            <a:r>
              <a:rPr lang="en-US" sz="2800" smtClean="0"/>
              <a:t>Lung diseases that produce high levels of alveolar deadspace</a:t>
            </a:r>
          </a:p>
          <a:p>
            <a:pPr lvl="1" eaLnBrk="1" hangingPunct="1"/>
            <a:r>
              <a:rPr lang="en-US" sz="2400" smtClean="0">
                <a:solidFill>
                  <a:srgbClr val="0000CC"/>
                </a:solidFill>
              </a:rPr>
              <a:t>Can recruit alveoli with larger tidal volumes</a:t>
            </a:r>
            <a:r>
              <a:rPr lang="en-US" smtClean="0">
                <a:solidFill>
                  <a:srgbClr val="0000CC"/>
                </a:solidFill>
              </a:rPr>
              <a:t>  </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48131"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48132" name="Rectangle 4"/>
          <p:cNvSpPr>
            <a:spLocks noGrp="1" noChangeArrowheads="1"/>
          </p:cNvSpPr>
          <p:nvPr>
            <p:ph type="title"/>
          </p:nvPr>
        </p:nvSpPr>
        <p:spPr bwMode="auto">
          <a:xfrm>
            <a:off x="457200" y="536575"/>
            <a:ext cx="8229600" cy="881063"/>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Pressure Control Ventilation</a:t>
            </a:r>
          </a:p>
        </p:txBody>
      </p:sp>
      <p:sp>
        <p:nvSpPr>
          <p:cNvPr id="48133" name="Rectangle 5"/>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Definition</a:t>
            </a:r>
          </a:p>
          <a:p>
            <a:pPr lvl="1" eaLnBrk="1" hangingPunct="1"/>
            <a:r>
              <a:rPr lang="en-US" sz="2400" smtClean="0">
                <a:solidFill>
                  <a:srgbClr val="0000CC"/>
                </a:solidFill>
              </a:rPr>
              <a:t>The application of clinician-set inspiratory pressure </a:t>
            </a:r>
            <a:r>
              <a:rPr lang="en-US" sz="2400" i="1" smtClean="0">
                <a:solidFill>
                  <a:srgbClr val="0000CC"/>
                </a:solidFill>
              </a:rPr>
              <a:t>and</a:t>
            </a:r>
            <a:r>
              <a:rPr lang="en-US" sz="2400" smtClean="0">
                <a:solidFill>
                  <a:srgbClr val="0000CC"/>
                </a:solidFill>
              </a:rPr>
              <a:t> inspiratory time. Flow delivery varies according to patient demand.</a:t>
            </a:r>
          </a:p>
          <a:p>
            <a:pPr eaLnBrk="1" hangingPunct="1"/>
            <a:r>
              <a:rPr lang="en-US" sz="2800" smtClean="0"/>
              <a:t>The clinician sets the inspiratory pressure, I-time or I:E ratio, and RR</a:t>
            </a:r>
          </a:p>
          <a:p>
            <a:pPr eaLnBrk="1" hangingPunct="1"/>
            <a:r>
              <a:rPr lang="en-US" sz="2800" smtClean="0"/>
              <a:t>Tidal volume varies with changes in compliance and resistance</a:t>
            </a:r>
          </a:p>
          <a:p>
            <a:pPr eaLnBrk="1" hangingPunct="1"/>
            <a:r>
              <a:rPr lang="en-US" sz="2800" smtClean="0"/>
              <a:t>Flow delivery is decelerating </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49155"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49156"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49157" name="Rectangle 5"/>
          <p:cNvSpPr>
            <a:spLocks noChangeArrowheads="1"/>
          </p:cNvSpPr>
          <p:nvPr/>
        </p:nvSpPr>
        <p:spPr bwMode="auto">
          <a:xfrm>
            <a:off x="3149600" y="6248400"/>
            <a:ext cx="2844800" cy="457200"/>
          </a:xfrm>
          <a:prstGeom prst="rect">
            <a:avLst/>
          </a:prstGeom>
          <a:noFill/>
          <a:ln w="9525">
            <a:noFill/>
            <a:miter lim="800000"/>
            <a:headEnd/>
            <a:tailEnd/>
          </a:ln>
        </p:spPr>
        <p:txBody>
          <a:bodyPr wrap="none" anchor="ctr"/>
          <a:lstStyle/>
          <a:p>
            <a:endParaRPr lang="en-US"/>
          </a:p>
        </p:txBody>
      </p:sp>
      <p:sp>
        <p:nvSpPr>
          <p:cNvPr id="49158" name="Rectangle 6"/>
          <p:cNvSpPr>
            <a:spLocks noGrp="1" noChangeArrowheads="1"/>
          </p:cNvSpPr>
          <p:nvPr>
            <p:ph type="title"/>
          </p:nvPr>
        </p:nvSpPr>
        <p:spPr bwMode="auto">
          <a:xfrm>
            <a:off x="457200" y="469900"/>
            <a:ext cx="8229600" cy="947738"/>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Pressure Control Ventilation</a:t>
            </a:r>
          </a:p>
        </p:txBody>
      </p:sp>
      <p:sp>
        <p:nvSpPr>
          <p:cNvPr id="49159" name="Rectangle 7"/>
          <p:cNvSpPr>
            <a:spLocks noGrp="1" noChangeArrowheads="1"/>
          </p:cNvSpPr>
          <p:nvPr>
            <p:ph type="body" idx="1"/>
          </p:nvPr>
        </p:nvSpPr>
        <p:spPr bwMode="auto">
          <a:xfrm>
            <a:off x="1109663" y="1600200"/>
            <a:ext cx="7643812" cy="4525963"/>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May be used in A/C and SIMV modes</a:t>
            </a:r>
          </a:p>
          <a:p>
            <a:pPr eaLnBrk="1" hangingPunct="1"/>
            <a:r>
              <a:rPr lang="en-US" sz="2800" smtClean="0"/>
              <a:t>In A/C, all breaths (either machine initiated or patient initiated) are time cycled and pressure limited </a:t>
            </a:r>
          </a:p>
          <a:p>
            <a:pPr eaLnBrk="1" hangingPunct="1"/>
            <a:r>
              <a:rPr lang="en-US" sz="2800" smtClean="0"/>
              <a:t>In SIMV, only machine initiated breaths are time cycled and pressure limited</a:t>
            </a:r>
          </a:p>
          <a:p>
            <a:pPr lvl="1" eaLnBrk="1" hangingPunct="1"/>
            <a:r>
              <a:rPr lang="en-US" sz="2400" smtClean="0">
                <a:solidFill>
                  <a:srgbClr val="0000CC"/>
                </a:solidFill>
              </a:rPr>
              <a:t>Spontaneous breaths can be pressure supported with pre-set time cycling (I-trigger, E-cycle)</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Pressure Control Ventilation</a:t>
            </a:r>
          </a:p>
        </p:txBody>
      </p:sp>
      <p:sp>
        <p:nvSpPr>
          <p:cNvPr id="50179" name="Line 3"/>
          <p:cNvSpPr>
            <a:spLocks noChangeShapeType="1"/>
          </p:cNvSpPr>
          <p:nvPr/>
        </p:nvSpPr>
        <p:spPr bwMode="auto">
          <a:xfrm>
            <a:off x="1524000" y="1981200"/>
            <a:ext cx="0" cy="20574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80" name="Line 4"/>
          <p:cNvSpPr>
            <a:spLocks noChangeShapeType="1"/>
          </p:cNvSpPr>
          <p:nvPr/>
        </p:nvSpPr>
        <p:spPr bwMode="auto">
          <a:xfrm>
            <a:off x="1524000" y="3657600"/>
            <a:ext cx="6629400" cy="0"/>
          </a:xfrm>
          <a:prstGeom prst="line">
            <a:avLst/>
          </a:prstGeom>
          <a:noFill/>
          <a:ln w="25400">
            <a:solidFill>
              <a:schemeClr val="tx1"/>
            </a:solidFill>
            <a:round/>
            <a:headEnd type="none" w="sm" len="sm"/>
            <a:tailEnd type="none" w="sm" len="sm"/>
          </a:ln>
        </p:spPr>
        <p:txBody>
          <a:bodyPr wrap="none" anchor="ctr"/>
          <a:lstStyle/>
          <a:p>
            <a:endParaRPr lang="en-US"/>
          </a:p>
        </p:txBody>
      </p:sp>
      <p:grpSp>
        <p:nvGrpSpPr>
          <p:cNvPr id="50181" name="Group 5"/>
          <p:cNvGrpSpPr>
            <a:grpSpLocks/>
          </p:cNvGrpSpPr>
          <p:nvPr/>
        </p:nvGrpSpPr>
        <p:grpSpPr bwMode="auto">
          <a:xfrm>
            <a:off x="2287588" y="2514600"/>
            <a:ext cx="1066800" cy="1373188"/>
            <a:chOff x="1441" y="1584"/>
            <a:chExt cx="672" cy="865"/>
          </a:xfrm>
        </p:grpSpPr>
        <p:sp>
          <p:nvSpPr>
            <p:cNvPr id="50212" name="Arc 6"/>
            <p:cNvSpPr>
              <a:spLocks/>
            </p:cNvSpPr>
            <p:nvPr/>
          </p:nvSpPr>
          <p:spPr bwMode="auto">
            <a:xfrm>
              <a:off x="1441" y="1585"/>
              <a:ext cx="288" cy="86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99"/>
                    <a:pt x="9625" y="41"/>
                    <a:pt x="21525" y="0"/>
                  </a:cubicBezTo>
                </a:path>
                <a:path w="21600" h="21600" stroke="0" extrusionOk="0">
                  <a:moveTo>
                    <a:pt x="0" y="21600"/>
                  </a:moveTo>
                  <a:cubicBezTo>
                    <a:pt x="0" y="9699"/>
                    <a:pt x="9625" y="41"/>
                    <a:pt x="21525" y="0"/>
                  </a:cubicBezTo>
                  <a:lnTo>
                    <a:pt x="21600" y="2160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0213" name="Arc 7"/>
            <p:cNvSpPr>
              <a:spLocks/>
            </p:cNvSpPr>
            <p:nvPr/>
          </p:nvSpPr>
          <p:spPr bwMode="auto">
            <a:xfrm>
              <a:off x="1873" y="1584"/>
              <a:ext cx="240" cy="72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0214" name="Line 8"/>
            <p:cNvSpPr>
              <a:spLocks noChangeShapeType="1"/>
            </p:cNvSpPr>
            <p:nvPr/>
          </p:nvSpPr>
          <p:spPr bwMode="auto">
            <a:xfrm>
              <a:off x="1680" y="1584"/>
              <a:ext cx="192" cy="0"/>
            </a:xfrm>
            <a:prstGeom prst="line">
              <a:avLst/>
            </a:prstGeom>
            <a:noFill/>
            <a:ln w="25400">
              <a:solidFill>
                <a:schemeClr val="tx1"/>
              </a:solidFill>
              <a:round/>
              <a:headEnd type="none" w="sm" len="sm"/>
              <a:tailEnd type="none" w="sm" len="sm"/>
            </a:ln>
          </p:spPr>
          <p:txBody>
            <a:bodyPr wrap="none" anchor="ctr"/>
            <a:lstStyle/>
            <a:p>
              <a:endParaRPr lang="en-US"/>
            </a:p>
          </p:txBody>
        </p:sp>
      </p:grpSp>
      <p:sp>
        <p:nvSpPr>
          <p:cNvPr id="50182" name="Arc 9"/>
          <p:cNvSpPr>
            <a:spLocks/>
          </p:cNvSpPr>
          <p:nvPr/>
        </p:nvSpPr>
        <p:spPr bwMode="auto">
          <a:xfrm>
            <a:off x="5945188" y="2516188"/>
            <a:ext cx="533400" cy="11430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95"/>
                  <a:pt x="9631" y="35"/>
                  <a:pt x="21536" y="0"/>
                </a:cubicBezTo>
              </a:path>
              <a:path w="21600" h="21600" stroke="0" extrusionOk="0">
                <a:moveTo>
                  <a:pt x="0" y="21600"/>
                </a:moveTo>
                <a:cubicBezTo>
                  <a:pt x="0" y="9695"/>
                  <a:pt x="9631" y="35"/>
                  <a:pt x="21536" y="0"/>
                </a:cubicBezTo>
                <a:lnTo>
                  <a:pt x="21600" y="2160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0183" name="Line 10"/>
          <p:cNvSpPr>
            <a:spLocks noChangeShapeType="1"/>
          </p:cNvSpPr>
          <p:nvPr/>
        </p:nvSpPr>
        <p:spPr bwMode="auto">
          <a:xfrm>
            <a:off x="6483350" y="2514600"/>
            <a:ext cx="75565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84" name="Arc 11"/>
          <p:cNvSpPr>
            <a:spLocks/>
          </p:cNvSpPr>
          <p:nvPr/>
        </p:nvSpPr>
        <p:spPr bwMode="auto">
          <a:xfrm>
            <a:off x="3963988" y="2509838"/>
            <a:ext cx="457200" cy="13716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99"/>
                  <a:pt x="9625" y="41"/>
                  <a:pt x="21525" y="0"/>
                </a:cubicBezTo>
              </a:path>
              <a:path w="21600" h="21600" stroke="0" extrusionOk="0">
                <a:moveTo>
                  <a:pt x="0" y="21600"/>
                </a:moveTo>
                <a:cubicBezTo>
                  <a:pt x="0" y="9699"/>
                  <a:pt x="9625" y="41"/>
                  <a:pt x="21525" y="0"/>
                </a:cubicBezTo>
                <a:lnTo>
                  <a:pt x="21600" y="2160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0185" name="Arc 12"/>
          <p:cNvSpPr>
            <a:spLocks/>
          </p:cNvSpPr>
          <p:nvPr/>
        </p:nvSpPr>
        <p:spPr bwMode="auto">
          <a:xfrm>
            <a:off x="4649788" y="2508250"/>
            <a:ext cx="381000" cy="11430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0186" name="Line 13"/>
          <p:cNvSpPr>
            <a:spLocks noChangeShapeType="1"/>
          </p:cNvSpPr>
          <p:nvPr/>
        </p:nvSpPr>
        <p:spPr bwMode="auto">
          <a:xfrm>
            <a:off x="4343400" y="2508250"/>
            <a:ext cx="3048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87" name="Line 14"/>
          <p:cNvSpPr>
            <a:spLocks noChangeShapeType="1"/>
          </p:cNvSpPr>
          <p:nvPr/>
        </p:nvSpPr>
        <p:spPr bwMode="auto">
          <a:xfrm flipH="1" flipV="1">
            <a:off x="2133600" y="3657600"/>
            <a:ext cx="152400" cy="228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88" name="Line 15"/>
          <p:cNvSpPr>
            <a:spLocks noChangeShapeType="1"/>
          </p:cNvSpPr>
          <p:nvPr/>
        </p:nvSpPr>
        <p:spPr bwMode="auto">
          <a:xfrm flipH="1" flipV="1">
            <a:off x="3810000" y="3657600"/>
            <a:ext cx="152400" cy="228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89" name="Rectangle 16"/>
          <p:cNvSpPr>
            <a:spLocks noChangeArrowheads="1"/>
          </p:cNvSpPr>
          <p:nvPr/>
        </p:nvSpPr>
        <p:spPr bwMode="auto">
          <a:xfrm>
            <a:off x="838200" y="1828800"/>
            <a:ext cx="228600" cy="228917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800">
                <a:solidFill>
                  <a:schemeClr val="tx1"/>
                </a:solidFill>
                <a:latin typeface="Times New Roman" pitchFamily="18" charset="0"/>
              </a:rPr>
              <a:t>PRESSURE</a:t>
            </a:r>
          </a:p>
        </p:txBody>
      </p:sp>
      <p:sp>
        <p:nvSpPr>
          <p:cNvPr id="50190" name="Rectangle 17"/>
          <p:cNvSpPr>
            <a:spLocks noChangeArrowheads="1"/>
          </p:cNvSpPr>
          <p:nvPr/>
        </p:nvSpPr>
        <p:spPr bwMode="auto">
          <a:xfrm>
            <a:off x="6477000" y="1981200"/>
            <a:ext cx="2209800" cy="39687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a:solidFill>
                  <a:schemeClr val="tx1"/>
                </a:solidFill>
                <a:latin typeface="Times New Roman" pitchFamily="18" charset="0"/>
              </a:rPr>
              <a:t>I-time</a:t>
            </a:r>
          </a:p>
        </p:txBody>
      </p:sp>
      <p:sp>
        <p:nvSpPr>
          <p:cNvPr id="50191" name="Line 18"/>
          <p:cNvSpPr>
            <a:spLocks noChangeShapeType="1"/>
          </p:cNvSpPr>
          <p:nvPr/>
        </p:nvSpPr>
        <p:spPr bwMode="auto">
          <a:xfrm flipV="1">
            <a:off x="6324600" y="1905000"/>
            <a:ext cx="0" cy="381000"/>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50192" name="Line 19"/>
          <p:cNvSpPr>
            <a:spLocks noChangeShapeType="1"/>
          </p:cNvSpPr>
          <p:nvPr/>
        </p:nvSpPr>
        <p:spPr bwMode="auto">
          <a:xfrm>
            <a:off x="1524000" y="4343400"/>
            <a:ext cx="0" cy="18288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93" name="Line 20"/>
          <p:cNvSpPr>
            <a:spLocks noChangeShapeType="1"/>
          </p:cNvSpPr>
          <p:nvPr/>
        </p:nvSpPr>
        <p:spPr bwMode="auto">
          <a:xfrm>
            <a:off x="1524000" y="5791200"/>
            <a:ext cx="67056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94" name="Line 21"/>
          <p:cNvSpPr>
            <a:spLocks noChangeShapeType="1"/>
          </p:cNvSpPr>
          <p:nvPr/>
        </p:nvSpPr>
        <p:spPr bwMode="auto">
          <a:xfrm flipV="1">
            <a:off x="2286000" y="4419600"/>
            <a:ext cx="0" cy="1371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95" name="Line 22"/>
          <p:cNvSpPr>
            <a:spLocks noChangeShapeType="1"/>
          </p:cNvSpPr>
          <p:nvPr/>
        </p:nvSpPr>
        <p:spPr bwMode="auto">
          <a:xfrm>
            <a:off x="3048000" y="5257800"/>
            <a:ext cx="0" cy="1293813"/>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96" name="Line 23"/>
          <p:cNvSpPr>
            <a:spLocks noChangeShapeType="1"/>
          </p:cNvSpPr>
          <p:nvPr/>
        </p:nvSpPr>
        <p:spPr bwMode="auto">
          <a:xfrm flipV="1">
            <a:off x="3048000" y="5791200"/>
            <a:ext cx="457200" cy="7620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97" name="Line 24"/>
          <p:cNvSpPr>
            <a:spLocks noChangeShapeType="1"/>
          </p:cNvSpPr>
          <p:nvPr/>
        </p:nvSpPr>
        <p:spPr bwMode="auto">
          <a:xfrm flipV="1">
            <a:off x="3962400" y="4267200"/>
            <a:ext cx="0" cy="15240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98" name="Line 25"/>
          <p:cNvSpPr>
            <a:spLocks noChangeShapeType="1"/>
          </p:cNvSpPr>
          <p:nvPr/>
        </p:nvSpPr>
        <p:spPr bwMode="auto">
          <a:xfrm>
            <a:off x="4724400" y="5257800"/>
            <a:ext cx="0" cy="1371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199" name="Line 26"/>
          <p:cNvSpPr>
            <a:spLocks noChangeShapeType="1"/>
          </p:cNvSpPr>
          <p:nvPr/>
        </p:nvSpPr>
        <p:spPr bwMode="auto">
          <a:xfrm flipV="1">
            <a:off x="5943600" y="4495800"/>
            <a:ext cx="0" cy="12954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200" name="Line 27"/>
          <p:cNvSpPr>
            <a:spLocks noChangeShapeType="1"/>
          </p:cNvSpPr>
          <p:nvPr/>
        </p:nvSpPr>
        <p:spPr bwMode="auto">
          <a:xfrm>
            <a:off x="5943600" y="4495800"/>
            <a:ext cx="1308100" cy="1285875"/>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201" name="Line 28"/>
          <p:cNvSpPr>
            <a:spLocks noChangeShapeType="1"/>
          </p:cNvSpPr>
          <p:nvPr/>
        </p:nvSpPr>
        <p:spPr bwMode="auto">
          <a:xfrm>
            <a:off x="7239000" y="5791200"/>
            <a:ext cx="0" cy="990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202" name="Line 29"/>
          <p:cNvSpPr>
            <a:spLocks noChangeShapeType="1"/>
          </p:cNvSpPr>
          <p:nvPr/>
        </p:nvSpPr>
        <p:spPr bwMode="auto">
          <a:xfrm flipV="1">
            <a:off x="7239000" y="5791200"/>
            <a:ext cx="685800" cy="990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203" name="Rectangle 30"/>
          <p:cNvSpPr>
            <a:spLocks noChangeArrowheads="1"/>
          </p:cNvSpPr>
          <p:nvPr/>
        </p:nvSpPr>
        <p:spPr bwMode="auto">
          <a:xfrm>
            <a:off x="838200" y="4724400"/>
            <a:ext cx="228600" cy="119062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800">
                <a:solidFill>
                  <a:schemeClr val="tx1"/>
                </a:solidFill>
                <a:latin typeface="Times New Roman" pitchFamily="18" charset="0"/>
              </a:rPr>
              <a:t>FLOW</a:t>
            </a:r>
          </a:p>
        </p:txBody>
      </p:sp>
      <p:sp>
        <p:nvSpPr>
          <p:cNvPr id="50204" name="Line 31"/>
          <p:cNvSpPr>
            <a:spLocks noChangeShapeType="1"/>
          </p:cNvSpPr>
          <p:nvPr/>
        </p:nvSpPr>
        <p:spPr bwMode="auto">
          <a:xfrm flipH="1" flipV="1">
            <a:off x="5791200" y="3657600"/>
            <a:ext cx="152400" cy="228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205" name="Line 32"/>
          <p:cNvSpPr>
            <a:spLocks noChangeShapeType="1"/>
          </p:cNvSpPr>
          <p:nvPr/>
        </p:nvSpPr>
        <p:spPr bwMode="auto">
          <a:xfrm>
            <a:off x="5943600" y="3657600"/>
            <a:ext cx="0" cy="228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0206" name="Arc 33"/>
          <p:cNvSpPr>
            <a:spLocks/>
          </p:cNvSpPr>
          <p:nvPr/>
        </p:nvSpPr>
        <p:spPr bwMode="auto">
          <a:xfrm>
            <a:off x="7240588" y="2514600"/>
            <a:ext cx="228600" cy="11430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0207" name="Line 34"/>
          <p:cNvSpPr>
            <a:spLocks noChangeShapeType="1"/>
          </p:cNvSpPr>
          <p:nvPr/>
        </p:nvSpPr>
        <p:spPr bwMode="auto">
          <a:xfrm>
            <a:off x="1524000" y="2514600"/>
            <a:ext cx="6096000" cy="0"/>
          </a:xfrm>
          <a:prstGeom prst="line">
            <a:avLst/>
          </a:prstGeom>
          <a:noFill/>
          <a:ln w="12700">
            <a:solidFill>
              <a:schemeClr val="tx1"/>
            </a:solidFill>
            <a:prstDash val="lgDash"/>
            <a:round/>
            <a:headEnd type="none" w="sm" len="sm"/>
            <a:tailEnd type="none" w="sm" len="sm"/>
          </a:ln>
        </p:spPr>
        <p:txBody>
          <a:bodyPr wrap="none" anchor="ctr"/>
          <a:lstStyle/>
          <a:p>
            <a:endParaRPr lang="en-US"/>
          </a:p>
        </p:txBody>
      </p:sp>
      <p:sp>
        <p:nvSpPr>
          <p:cNvPr id="50208" name="Rectangle 35"/>
          <p:cNvSpPr>
            <a:spLocks noChangeArrowheads="1"/>
          </p:cNvSpPr>
          <p:nvPr/>
        </p:nvSpPr>
        <p:spPr bwMode="auto">
          <a:xfrm>
            <a:off x="1828800" y="1981200"/>
            <a:ext cx="3429000" cy="39687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a:solidFill>
                  <a:schemeClr val="tx1"/>
                </a:solidFill>
                <a:latin typeface="Times New Roman" pitchFamily="18" charset="0"/>
              </a:rPr>
              <a:t>Pressure constant</a:t>
            </a:r>
          </a:p>
        </p:txBody>
      </p:sp>
      <p:sp>
        <p:nvSpPr>
          <p:cNvPr id="50209" name="Arc 36"/>
          <p:cNvSpPr>
            <a:spLocks/>
          </p:cNvSpPr>
          <p:nvPr/>
        </p:nvSpPr>
        <p:spPr bwMode="auto">
          <a:xfrm>
            <a:off x="3963988" y="4267200"/>
            <a:ext cx="762000" cy="9906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0210" name="Arc 37"/>
          <p:cNvSpPr>
            <a:spLocks/>
          </p:cNvSpPr>
          <p:nvPr/>
        </p:nvSpPr>
        <p:spPr bwMode="auto">
          <a:xfrm>
            <a:off x="2287588" y="4419600"/>
            <a:ext cx="762000" cy="838200"/>
          </a:xfrm>
          <a:custGeom>
            <a:avLst/>
            <a:gdLst>
              <a:gd name="T0" fmla="*/ 2147483647 w 21600"/>
              <a:gd name="T1" fmla="*/ 2147483647 h 21586"/>
              <a:gd name="T2" fmla="*/ 0 w 21600"/>
              <a:gd name="T3" fmla="*/ 0 h 21586"/>
              <a:gd name="T4" fmla="*/ 2147483647 w 21600"/>
              <a:gd name="T5" fmla="*/ 0 h 21586"/>
              <a:gd name="T6" fmla="*/ 0 60000 65536"/>
              <a:gd name="T7" fmla="*/ 0 60000 65536"/>
              <a:gd name="T8" fmla="*/ 0 60000 65536"/>
              <a:gd name="T9" fmla="*/ 0 w 21600"/>
              <a:gd name="T10" fmla="*/ 0 h 21586"/>
              <a:gd name="T11" fmla="*/ 21600 w 21600"/>
              <a:gd name="T12" fmla="*/ 21586 h 21586"/>
            </a:gdLst>
            <a:ahLst/>
            <a:cxnLst>
              <a:cxn ang="T6">
                <a:pos x="T0" y="T1"/>
              </a:cxn>
              <a:cxn ang="T7">
                <a:pos x="T2" y="T3"/>
              </a:cxn>
              <a:cxn ang="T8">
                <a:pos x="T4" y="T5"/>
              </a:cxn>
            </a:cxnLst>
            <a:rect l="T9" t="T10" r="T11" b="T12"/>
            <a:pathLst>
              <a:path w="21600" h="21586" fill="none" extrusionOk="0">
                <a:moveTo>
                  <a:pt x="20833" y="21586"/>
                </a:moveTo>
                <a:cubicBezTo>
                  <a:pt x="9210" y="21173"/>
                  <a:pt x="0" y="11631"/>
                  <a:pt x="0" y="0"/>
                </a:cubicBezTo>
              </a:path>
              <a:path w="21600" h="21586" stroke="0" extrusionOk="0">
                <a:moveTo>
                  <a:pt x="20833" y="21586"/>
                </a:moveTo>
                <a:cubicBezTo>
                  <a:pt x="9210" y="21173"/>
                  <a:pt x="0" y="11631"/>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0211" name="Line 38"/>
          <p:cNvSpPr>
            <a:spLocks noChangeShapeType="1"/>
          </p:cNvSpPr>
          <p:nvPr/>
        </p:nvSpPr>
        <p:spPr bwMode="auto">
          <a:xfrm flipV="1">
            <a:off x="4724400" y="5791200"/>
            <a:ext cx="685800" cy="838200"/>
          </a:xfrm>
          <a:prstGeom prst="line">
            <a:avLst/>
          </a:prstGeom>
          <a:noFill/>
          <a:ln w="25400">
            <a:solidFill>
              <a:schemeClr val="tx1"/>
            </a:solidFill>
            <a:round/>
            <a:headEnd type="none" w="sm" len="sm"/>
            <a:tailEnd type="none" w="sm" len="sm"/>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51203"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51204"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51205" name="Rectangle 5"/>
          <p:cNvSpPr>
            <a:spLocks noChangeArrowheads="1"/>
          </p:cNvSpPr>
          <p:nvPr/>
        </p:nvSpPr>
        <p:spPr bwMode="auto">
          <a:xfrm>
            <a:off x="3149600" y="6248400"/>
            <a:ext cx="2844800" cy="457200"/>
          </a:xfrm>
          <a:prstGeom prst="rect">
            <a:avLst/>
          </a:prstGeom>
          <a:noFill/>
          <a:ln w="9525">
            <a:noFill/>
            <a:miter lim="800000"/>
            <a:headEnd/>
            <a:tailEnd/>
          </a:ln>
        </p:spPr>
        <p:txBody>
          <a:bodyPr wrap="none" anchor="ctr"/>
          <a:lstStyle/>
          <a:p>
            <a:endParaRPr lang="en-US"/>
          </a:p>
        </p:txBody>
      </p:sp>
      <p:sp>
        <p:nvSpPr>
          <p:cNvPr id="51206" name="Rectangle 6"/>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Pressure Control Ventilation</a:t>
            </a:r>
          </a:p>
        </p:txBody>
      </p:sp>
      <p:sp>
        <p:nvSpPr>
          <p:cNvPr id="51207" name="Rectangle 7"/>
          <p:cNvSpPr>
            <a:spLocks noGrp="1" noChangeArrowheads="1"/>
          </p:cNvSpPr>
          <p:nvPr>
            <p:ph type="body" idx="1"/>
          </p:nvPr>
        </p:nvSpPr>
        <p:spPr bwMode="auto">
          <a:xfrm>
            <a:off x="457200" y="1600200"/>
            <a:ext cx="8229600" cy="4929188"/>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3200" smtClean="0"/>
              <a:t>Advantages</a:t>
            </a:r>
          </a:p>
          <a:p>
            <a:pPr lvl="1" eaLnBrk="1" hangingPunct="1"/>
            <a:r>
              <a:rPr lang="en-US" sz="2800" smtClean="0">
                <a:solidFill>
                  <a:srgbClr val="0000CC"/>
                </a:solidFill>
              </a:rPr>
              <a:t>Limits risk of barotrauma</a:t>
            </a:r>
          </a:p>
          <a:p>
            <a:pPr lvl="1" eaLnBrk="1" hangingPunct="1"/>
            <a:r>
              <a:rPr lang="en-US" sz="2800" smtClean="0">
                <a:solidFill>
                  <a:srgbClr val="0000CC"/>
                </a:solidFill>
              </a:rPr>
              <a:t>May recruit collapsed and flooded alveoli</a:t>
            </a:r>
          </a:p>
          <a:p>
            <a:pPr lvl="1" eaLnBrk="1" hangingPunct="1"/>
            <a:r>
              <a:rPr lang="en-US" sz="2800" smtClean="0">
                <a:solidFill>
                  <a:srgbClr val="0000CC"/>
                </a:solidFill>
              </a:rPr>
              <a:t>Improved gas distribution</a:t>
            </a:r>
          </a:p>
          <a:p>
            <a:pPr eaLnBrk="1" hangingPunct="1"/>
            <a:r>
              <a:rPr lang="en-US" sz="3200" smtClean="0"/>
              <a:t>Disadvantages</a:t>
            </a:r>
          </a:p>
          <a:p>
            <a:pPr lvl="1" eaLnBrk="1" hangingPunct="1"/>
            <a:r>
              <a:rPr lang="en-US" sz="2800" smtClean="0">
                <a:solidFill>
                  <a:srgbClr val="0000CC"/>
                </a:solidFill>
              </a:rPr>
              <a:t>Tidal volumes vary when patient compliance changes (i.e. ARDS, pulmonary edema)</a:t>
            </a:r>
          </a:p>
          <a:p>
            <a:pPr lvl="1" eaLnBrk="1" hangingPunct="1"/>
            <a:r>
              <a:rPr lang="en-US" sz="2800" smtClean="0">
                <a:solidFill>
                  <a:srgbClr val="0000CC"/>
                </a:solidFill>
              </a:rPr>
              <a:t>With increases in I-time, patient may require sedation and/or chemical paralysis</a:t>
            </a:r>
            <a:r>
              <a:rPr lang="en-US" smtClean="0">
                <a:solidFill>
                  <a:srgbClr val="0000CC"/>
                </a:solidFill>
              </a:rPr>
              <a:t> </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52227"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52228"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Indications for PCV</a:t>
            </a:r>
          </a:p>
        </p:txBody>
      </p:sp>
      <p:sp>
        <p:nvSpPr>
          <p:cNvPr id="52229" name="Rectangle 5"/>
          <p:cNvSpPr>
            <a:spLocks noGrp="1" noChangeArrowheads="1"/>
          </p:cNvSpPr>
          <p:nvPr>
            <p:ph type="body" idx="1"/>
          </p:nvPr>
        </p:nvSpPr>
        <p:spPr bwMode="auto">
          <a:xfrm>
            <a:off x="466725" y="1597025"/>
            <a:ext cx="8077200" cy="4702175"/>
          </a:xfrm>
          <a:noFill/>
          <a:ln>
            <a:miter lim="800000"/>
            <a:headEnd/>
            <a:tailEnd/>
          </a:ln>
        </p:spPr>
        <p:txBody>
          <a:bodyPr vert="horz" wrap="square" lIns="92075" tIns="46038" rIns="92075" bIns="46038" numCol="1" anchor="t" anchorCtr="0" compatLnSpc="1">
            <a:prstTxWarp prst="textNoShape">
              <a:avLst/>
            </a:prstTxWarp>
          </a:bodyPr>
          <a:lstStyle/>
          <a:p>
            <a:pPr eaLnBrk="1" hangingPunct="1">
              <a:lnSpc>
                <a:spcPct val="95000"/>
              </a:lnSpc>
            </a:pPr>
            <a:r>
              <a:rPr lang="en-US" sz="2800" smtClean="0"/>
              <a:t>Enhance patient/ventilatory synchrony</a:t>
            </a:r>
          </a:p>
          <a:p>
            <a:pPr lvl="1" eaLnBrk="1" hangingPunct="1">
              <a:lnSpc>
                <a:spcPct val="95000"/>
              </a:lnSpc>
            </a:pPr>
            <a:r>
              <a:rPr lang="en-US" sz="2400" smtClean="0">
                <a:solidFill>
                  <a:srgbClr val="0000CC"/>
                </a:solidFill>
              </a:rPr>
              <a:t>Patient determines flow</a:t>
            </a:r>
            <a:r>
              <a:rPr lang="en-US" sz="2800" smtClean="0">
                <a:solidFill>
                  <a:schemeClr val="folHlink"/>
                </a:solidFill>
              </a:rPr>
              <a:t> </a:t>
            </a:r>
          </a:p>
          <a:p>
            <a:pPr eaLnBrk="1" hangingPunct="1">
              <a:lnSpc>
                <a:spcPct val="95000"/>
              </a:lnSpc>
            </a:pPr>
            <a:r>
              <a:rPr lang="en-US" sz="2800" smtClean="0"/>
              <a:t>Lung protection strategy</a:t>
            </a:r>
          </a:p>
          <a:p>
            <a:pPr lvl="1" eaLnBrk="1" hangingPunct="1">
              <a:lnSpc>
                <a:spcPct val="95000"/>
              </a:lnSpc>
            </a:pPr>
            <a:r>
              <a:rPr lang="en-US" sz="2400" smtClean="0">
                <a:solidFill>
                  <a:srgbClr val="0000CC"/>
                </a:solidFill>
              </a:rPr>
              <a:t>Lower inspiratory pressure with decelerating flow can improve V/Q matching</a:t>
            </a:r>
          </a:p>
          <a:p>
            <a:pPr lvl="1" eaLnBrk="1" hangingPunct="1">
              <a:lnSpc>
                <a:spcPct val="95000"/>
              </a:lnSpc>
            </a:pPr>
            <a:r>
              <a:rPr lang="en-US" sz="2400" smtClean="0">
                <a:solidFill>
                  <a:srgbClr val="0000CC"/>
                </a:solidFill>
              </a:rPr>
              <a:t>Adjusting I-time can improve oxygenation </a:t>
            </a:r>
            <a:br>
              <a:rPr lang="en-US" sz="2400" smtClean="0">
                <a:solidFill>
                  <a:srgbClr val="0000CC"/>
                </a:solidFill>
              </a:rPr>
            </a:br>
            <a:r>
              <a:rPr lang="en-US" sz="2400" smtClean="0">
                <a:solidFill>
                  <a:srgbClr val="0000CC"/>
                </a:solidFill>
              </a:rPr>
              <a:t>by increasing mean airway pressure (MAP)</a:t>
            </a:r>
          </a:p>
          <a:p>
            <a:pPr eaLnBrk="1" hangingPunct="1">
              <a:lnSpc>
                <a:spcPct val="95000"/>
              </a:lnSpc>
            </a:pPr>
            <a:r>
              <a:rPr lang="en-US" sz="2800" smtClean="0"/>
              <a:t>Alveolar diseases that produce varying time constants </a:t>
            </a:r>
          </a:p>
          <a:p>
            <a:pPr lvl="1" eaLnBrk="1" hangingPunct="1">
              <a:lnSpc>
                <a:spcPct val="95000"/>
              </a:lnSpc>
            </a:pPr>
            <a:r>
              <a:rPr lang="en-US" sz="2400" smtClean="0">
                <a:solidFill>
                  <a:srgbClr val="0000CC"/>
                </a:solidFill>
              </a:rPr>
              <a:t>Can recruit alveoli by lengthening I-time</a:t>
            </a:r>
            <a:r>
              <a:rPr lang="en-US" smtClean="0">
                <a:solidFill>
                  <a:srgbClr val="0000CC"/>
                </a:solidFill>
              </a:rPr>
              <a:t>   </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53251"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53252" name="Rectangle 4"/>
          <p:cNvSpPr>
            <a:spLocks noGrp="1" noChangeArrowheads="1"/>
          </p:cNvSpPr>
          <p:nvPr>
            <p:ph type="title"/>
          </p:nvPr>
        </p:nvSpPr>
        <p:spPr bwMode="auto">
          <a:xfrm>
            <a:off x="455613" y="552450"/>
            <a:ext cx="8458200" cy="1143000"/>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Volume vs. Pressure Control Ventilation</a:t>
            </a:r>
          </a:p>
        </p:txBody>
      </p:sp>
      <p:sp>
        <p:nvSpPr>
          <p:cNvPr id="53253" name="Rectangle 5"/>
          <p:cNvSpPr>
            <a:spLocks noGrp="1" noChangeArrowheads="1"/>
          </p:cNvSpPr>
          <p:nvPr>
            <p:ph type="body" sz="half" idx="1"/>
          </p:nvPr>
        </p:nvSpPr>
        <p:spPr bwMode="auto">
          <a:xfrm>
            <a:off x="293688" y="1752600"/>
            <a:ext cx="4289425" cy="4551363"/>
          </a:xfrm>
          <a:noFill/>
          <a:ln>
            <a:miter lim="800000"/>
            <a:headEnd/>
            <a:tailEnd/>
          </a:ln>
        </p:spPr>
        <p:txBody>
          <a:bodyPr vert="horz" wrap="square" lIns="92075" tIns="46038" rIns="92075" bIns="46038" numCol="1" anchor="t" anchorCtr="0" compatLnSpc="1">
            <a:prstTxWarp prst="textNoShape">
              <a:avLst/>
            </a:prstTxWarp>
          </a:bodyPr>
          <a:lstStyle/>
          <a:p>
            <a:pPr algn="ctr" eaLnBrk="1" hangingPunct="1">
              <a:buFontTx/>
              <a:buNone/>
            </a:pPr>
            <a:r>
              <a:rPr lang="en-US" b="1" u="sng" smtClean="0">
                <a:solidFill>
                  <a:srgbClr val="0000CC"/>
                </a:solidFill>
              </a:rPr>
              <a:t>Volume Ventilation</a:t>
            </a:r>
          </a:p>
          <a:p>
            <a:pPr eaLnBrk="1" hangingPunct="1"/>
            <a:r>
              <a:rPr lang="en-US" sz="2400" smtClean="0"/>
              <a:t>Volume delivery constant</a:t>
            </a:r>
          </a:p>
          <a:p>
            <a:pPr eaLnBrk="1" hangingPunct="1">
              <a:buFontTx/>
              <a:buNone/>
            </a:pPr>
            <a:endParaRPr lang="en-US" sz="2400" smtClean="0"/>
          </a:p>
          <a:p>
            <a:pPr eaLnBrk="1" hangingPunct="1"/>
            <a:r>
              <a:rPr lang="en-US" sz="2400" smtClean="0"/>
              <a:t>Inspiratory pressure varies</a:t>
            </a:r>
          </a:p>
          <a:p>
            <a:pPr eaLnBrk="1" hangingPunct="1">
              <a:buFontTx/>
              <a:buNone/>
            </a:pPr>
            <a:endParaRPr lang="en-US" sz="2400" smtClean="0"/>
          </a:p>
          <a:p>
            <a:pPr eaLnBrk="1" hangingPunct="1"/>
            <a:r>
              <a:rPr lang="en-US" sz="2400" smtClean="0"/>
              <a:t>Inspiratory flow pre-set</a:t>
            </a:r>
          </a:p>
          <a:p>
            <a:pPr eaLnBrk="1" hangingPunct="1">
              <a:buFontTx/>
              <a:buNone/>
            </a:pPr>
            <a:endParaRPr lang="en-US" sz="2400" smtClean="0"/>
          </a:p>
          <a:p>
            <a:pPr eaLnBrk="1" hangingPunct="1"/>
            <a:r>
              <a:rPr lang="en-US" sz="2400" smtClean="0"/>
              <a:t>Inspiratory time determined by set flow and V</a:t>
            </a:r>
            <a:r>
              <a:rPr lang="en-US" sz="2400" baseline="-25000" smtClean="0"/>
              <a:t>T</a:t>
            </a:r>
          </a:p>
        </p:txBody>
      </p:sp>
      <p:sp>
        <p:nvSpPr>
          <p:cNvPr id="53254" name="Rectangle 6"/>
          <p:cNvSpPr>
            <a:spLocks noGrp="1" noChangeArrowheads="1"/>
          </p:cNvSpPr>
          <p:nvPr>
            <p:ph type="body" sz="half" idx="2"/>
          </p:nvPr>
        </p:nvSpPr>
        <p:spPr bwMode="auto">
          <a:xfrm>
            <a:off x="4562475" y="1752600"/>
            <a:ext cx="4419600" cy="4473575"/>
          </a:xfrm>
          <a:noFill/>
          <a:ln>
            <a:miter lim="800000"/>
            <a:headEnd/>
            <a:tailEnd/>
          </a:ln>
        </p:spPr>
        <p:txBody>
          <a:bodyPr vert="horz" wrap="square" lIns="92075" tIns="46038" rIns="92075" bIns="46038" numCol="1" anchor="t" anchorCtr="0" compatLnSpc="1">
            <a:prstTxWarp prst="textNoShape">
              <a:avLst/>
            </a:prstTxWarp>
          </a:bodyPr>
          <a:lstStyle/>
          <a:p>
            <a:pPr algn="ctr" eaLnBrk="1" hangingPunct="1">
              <a:buFontTx/>
              <a:buNone/>
            </a:pPr>
            <a:r>
              <a:rPr lang="en-US" b="1" u="sng" smtClean="0">
                <a:solidFill>
                  <a:srgbClr val="0000CC"/>
                </a:solidFill>
              </a:rPr>
              <a:t>Pressure Ventilation</a:t>
            </a:r>
          </a:p>
          <a:p>
            <a:pPr eaLnBrk="1" hangingPunct="1"/>
            <a:r>
              <a:rPr lang="en-US" sz="2400" smtClean="0"/>
              <a:t>Volume delivery varies </a:t>
            </a:r>
          </a:p>
          <a:p>
            <a:pPr eaLnBrk="1" hangingPunct="1">
              <a:buFontTx/>
              <a:buNone/>
            </a:pPr>
            <a:endParaRPr lang="en-US" sz="2400" smtClean="0"/>
          </a:p>
          <a:p>
            <a:pPr eaLnBrk="1" hangingPunct="1"/>
            <a:r>
              <a:rPr lang="en-US" sz="2400" smtClean="0"/>
              <a:t>Inspiratory pressure constant</a:t>
            </a:r>
          </a:p>
          <a:p>
            <a:pPr eaLnBrk="1" hangingPunct="1">
              <a:buFontTx/>
              <a:buNone/>
            </a:pPr>
            <a:endParaRPr lang="en-US" sz="2400" smtClean="0"/>
          </a:p>
          <a:p>
            <a:pPr eaLnBrk="1" hangingPunct="1"/>
            <a:r>
              <a:rPr lang="en-US" sz="2400" smtClean="0"/>
              <a:t>Inspiratory flow varies</a:t>
            </a:r>
          </a:p>
          <a:p>
            <a:pPr eaLnBrk="1" hangingPunct="1">
              <a:buFontTx/>
              <a:buNone/>
            </a:pPr>
            <a:endParaRPr lang="en-US" sz="2400" smtClean="0"/>
          </a:p>
          <a:p>
            <a:pPr eaLnBrk="1" hangingPunct="1"/>
            <a:r>
              <a:rPr lang="en-US" sz="2400" smtClean="0"/>
              <a:t>Inspiratory time set by clinician</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p:cNvSpPr>
            <a:spLocks noGrp="1" noChangeArrowheads="1"/>
          </p:cNvSpPr>
          <p:nvPr>
            <p:ph type="title"/>
          </p:nvPr>
        </p:nvSpPr>
        <p:spPr bwMode="auto">
          <a:xfrm>
            <a:off x="249238" y="546100"/>
            <a:ext cx="8699500" cy="719138"/>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Volume vs. Pressure Control Ventilation</a:t>
            </a:r>
          </a:p>
        </p:txBody>
      </p:sp>
      <p:sp>
        <p:nvSpPr>
          <p:cNvPr id="54275" name="Rectangle 5"/>
          <p:cNvSpPr>
            <a:spLocks noChangeArrowheads="1"/>
          </p:cNvSpPr>
          <p:nvPr/>
        </p:nvSpPr>
        <p:spPr bwMode="auto">
          <a:xfrm>
            <a:off x="473075" y="1465263"/>
            <a:ext cx="3436938" cy="4214812"/>
          </a:xfrm>
          <a:prstGeom prst="rect">
            <a:avLst/>
          </a:prstGeom>
          <a:noFill/>
          <a:ln w="0">
            <a:noFill/>
            <a:miter lim="800000"/>
            <a:headEnd/>
            <a:tailEnd/>
          </a:ln>
        </p:spPr>
        <p:txBody>
          <a:bodyPr lIns="92075" tIns="46038" rIns="92075" bIns="46038"/>
          <a:lstStyle/>
          <a:p>
            <a:pPr marL="342900" indent="-342900">
              <a:lnSpc>
                <a:spcPct val="80000"/>
              </a:lnSpc>
              <a:spcBef>
                <a:spcPct val="20000"/>
              </a:spcBef>
              <a:buSzPct val="100000"/>
            </a:pPr>
            <a:r>
              <a:rPr lang="en-US" sz="2800" b="1" u="sng"/>
              <a:t>VCV Settings</a:t>
            </a:r>
          </a:p>
          <a:p>
            <a:pPr marL="342900" indent="-342900">
              <a:lnSpc>
                <a:spcPct val="80000"/>
              </a:lnSpc>
              <a:spcBef>
                <a:spcPct val="10000"/>
              </a:spcBef>
              <a:buSzPct val="100000"/>
              <a:buFontTx/>
              <a:buChar char="•"/>
            </a:pPr>
            <a:r>
              <a:rPr lang="en-US" sz="2400"/>
              <a:t>Mode</a:t>
            </a:r>
          </a:p>
          <a:p>
            <a:pPr marL="342900" indent="-342900">
              <a:lnSpc>
                <a:spcPct val="80000"/>
              </a:lnSpc>
              <a:spcBef>
                <a:spcPct val="10000"/>
              </a:spcBef>
              <a:buSzPct val="100000"/>
              <a:buFontTx/>
              <a:buChar char="•"/>
            </a:pPr>
            <a:r>
              <a:rPr lang="en-US" sz="2400"/>
              <a:t>Respiratory Rate</a:t>
            </a:r>
          </a:p>
          <a:p>
            <a:pPr marL="342900" indent="-342900">
              <a:lnSpc>
                <a:spcPct val="80000"/>
              </a:lnSpc>
              <a:spcBef>
                <a:spcPct val="10000"/>
              </a:spcBef>
              <a:buClr>
                <a:schemeClr val="tx1"/>
              </a:buClr>
              <a:buSzPct val="100000"/>
              <a:buFontTx/>
              <a:buChar char="•"/>
            </a:pPr>
            <a:r>
              <a:rPr lang="en-US" sz="2400" b="1" i="1">
                <a:solidFill>
                  <a:srgbClr val="0000CC"/>
                </a:solidFill>
              </a:rPr>
              <a:t>Tidal Volume</a:t>
            </a:r>
          </a:p>
          <a:p>
            <a:pPr marL="342900" indent="-342900">
              <a:lnSpc>
                <a:spcPct val="80000"/>
              </a:lnSpc>
              <a:spcBef>
                <a:spcPct val="10000"/>
              </a:spcBef>
              <a:buClr>
                <a:schemeClr val="tx1"/>
              </a:buClr>
              <a:buSzPct val="100000"/>
              <a:buFontTx/>
              <a:buChar char="•"/>
            </a:pPr>
            <a:r>
              <a:rPr lang="en-US" sz="2400" b="1" i="1">
                <a:solidFill>
                  <a:srgbClr val="0000CC"/>
                </a:solidFill>
              </a:rPr>
              <a:t>Peak Flow</a:t>
            </a:r>
          </a:p>
          <a:p>
            <a:pPr marL="342900" indent="-342900">
              <a:lnSpc>
                <a:spcPct val="80000"/>
              </a:lnSpc>
              <a:spcBef>
                <a:spcPct val="10000"/>
              </a:spcBef>
              <a:buSzPct val="100000"/>
              <a:buFontTx/>
              <a:buChar char="•"/>
            </a:pPr>
            <a:r>
              <a:rPr lang="en-US" sz="2400"/>
              <a:t>PEEP</a:t>
            </a:r>
          </a:p>
          <a:p>
            <a:pPr marL="342900" indent="-342900">
              <a:lnSpc>
                <a:spcPct val="80000"/>
              </a:lnSpc>
              <a:spcBef>
                <a:spcPct val="10000"/>
              </a:spcBef>
              <a:buSzPct val="100000"/>
              <a:buFontTx/>
              <a:buChar char="•"/>
            </a:pPr>
            <a:r>
              <a:rPr lang="en-US" sz="2400"/>
              <a:t>PSV</a:t>
            </a:r>
            <a:r>
              <a:rPr lang="en-US" sz="2400" b="1"/>
              <a:t>*</a:t>
            </a:r>
          </a:p>
          <a:p>
            <a:pPr marL="342900" indent="-342900">
              <a:lnSpc>
                <a:spcPct val="80000"/>
              </a:lnSpc>
              <a:spcBef>
                <a:spcPct val="10000"/>
              </a:spcBef>
              <a:buSzPct val="100000"/>
              <a:buFontTx/>
              <a:buChar char="•"/>
            </a:pPr>
            <a:r>
              <a:rPr lang="en-US" sz="2400"/>
              <a:t>I-Trigger</a:t>
            </a:r>
          </a:p>
          <a:p>
            <a:pPr marL="342900" indent="-342900">
              <a:lnSpc>
                <a:spcPct val="80000"/>
              </a:lnSpc>
              <a:spcBef>
                <a:spcPct val="10000"/>
              </a:spcBef>
              <a:buSzPct val="100000"/>
              <a:buFontTx/>
              <a:buChar char="•"/>
            </a:pPr>
            <a:r>
              <a:rPr lang="en-US" sz="2400"/>
              <a:t>E-Cycle</a:t>
            </a:r>
            <a:r>
              <a:rPr lang="en-US" sz="2400" b="1"/>
              <a:t>*</a:t>
            </a:r>
          </a:p>
          <a:p>
            <a:pPr marL="342900" indent="-342900">
              <a:lnSpc>
                <a:spcPct val="80000"/>
              </a:lnSpc>
              <a:spcBef>
                <a:spcPct val="10000"/>
              </a:spcBef>
              <a:buClr>
                <a:schemeClr val="tx1"/>
              </a:buClr>
              <a:buSzPct val="100000"/>
              <a:buFontTx/>
              <a:buChar char="•"/>
            </a:pPr>
            <a:r>
              <a:rPr lang="en-US" sz="2400" b="1" i="1">
                <a:solidFill>
                  <a:srgbClr val="0000CC"/>
                </a:solidFill>
              </a:rPr>
              <a:t>Flow Pattern</a:t>
            </a:r>
            <a:r>
              <a:rPr lang="en-US" sz="2400">
                <a:solidFill>
                  <a:srgbClr val="0000CC"/>
                </a:solidFill>
              </a:rPr>
              <a:t> </a:t>
            </a:r>
          </a:p>
          <a:p>
            <a:pPr marL="342900" indent="-342900">
              <a:lnSpc>
                <a:spcPct val="80000"/>
              </a:lnSpc>
              <a:spcBef>
                <a:spcPct val="10000"/>
              </a:spcBef>
              <a:buSzPct val="100000"/>
              <a:buFontTx/>
              <a:buChar char="•"/>
            </a:pPr>
            <a:r>
              <a:rPr lang="en-US" sz="2400"/>
              <a:t>F</a:t>
            </a:r>
            <a:r>
              <a:rPr lang="en-US" sz="1800"/>
              <a:t>I</a:t>
            </a:r>
            <a:r>
              <a:rPr lang="en-US" sz="2400"/>
              <a:t>O</a:t>
            </a:r>
            <a:r>
              <a:rPr lang="en-US" sz="2400" baseline="-25000"/>
              <a:t>2</a:t>
            </a:r>
          </a:p>
        </p:txBody>
      </p:sp>
      <p:sp>
        <p:nvSpPr>
          <p:cNvPr id="54276" name="Rectangle 6"/>
          <p:cNvSpPr>
            <a:spLocks noChangeArrowheads="1"/>
          </p:cNvSpPr>
          <p:nvPr/>
        </p:nvSpPr>
        <p:spPr bwMode="auto">
          <a:xfrm>
            <a:off x="4395788" y="1447800"/>
            <a:ext cx="4152900" cy="3922713"/>
          </a:xfrm>
          <a:prstGeom prst="rect">
            <a:avLst/>
          </a:prstGeom>
          <a:noFill/>
          <a:ln w="0">
            <a:noFill/>
            <a:miter lim="800000"/>
            <a:headEnd/>
            <a:tailEnd/>
          </a:ln>
        </p:spPr>
        <p:txBody>
          <a:bodyPr lIns="92075" tIns="46038" rIns="92075" bIns="46038"/>
          <a:lstStyle/>
          <a:p>
            <a:pPr marL="342900" indent="-342900">
              <a:lnSpc>
                <a:spcPct val="80000"/>
              </a:lnSpc>
              <a:spcBef>
                <a:spcPct val="20000"/>
              </a:spcBef>
              <a:buSzPct val="100000"/>
            </a:pPr>
            <a:r>
              <a:rPr lang="en-US" sz="2800" b="1" u="sng"/>
              <a:t>PCV Settings</a:t>
            </a:r>
          </a:p>
          <a:p>
            <a:pPr marL="342900" indent="-342900">
              <a:lnSpc>
                <a:spcPct val="80000"/>
              </a:lnSpc>
              <a:spcBef>
                <a:spcPct val="10000"/>
              </a:spcBef>
              <a:buSzPct val="100000"/>
              <a:buFontTx/>
              <a:buChar char="•"/>
            </a:pPr>
            <a:r>
              <a:rPr lang="en-US" sz="2400"/>
              <a:t>Mode </a:t>
            </a:r>
          </a:p>
          <a:p>
            <a:pPr marL="342900" indent="-342900">
              <a:lnSpc>
                <a:spcPct val="80000"/>
              </a:lnSpc>
              <a:spcBef>
                <a:spcPct val="10000"/>
              </a:spcBef>
              <a:buSzPct val="100000"/>
              <a:buFontTx/>
              <a:buChar char="•"/>
            </a:pPr>
            <a:r>
              <a:rPr lang="en-US" sz="2400"/>
              <a:t>Respiratory Rate</a:t>
            </a:r>
          </a:p>
          <a:p>
            <a:pPr marL="342900" indent="-342900">
              <a:lnSpc>
                <a:spcPct val="80000"/>
              </a:lnSpc>
              <a:spcBef>
                <a:spcPct val="10000"/>
              </a:spcBef>
              <a:buClr>
                <a:schemeClr val="tx1"/>
              </a:buClr>
              <a:buSzPct val="100000"/>
              <a:buFontTx/>
              <a:buChar char="•"/>
            </a:pPr>
            <a:r>
              <a:rPr lang="en-US" sz="2400" b="1" i="1">
                <a:solidFill>
                  <a:srgbClr val="0000CC"/>
                </a:solidFill>
              </a:rPr>
              <a:t>Inspiratory Pressure</a:t>
            </a:r>
          </a:p>
          <a:p>
            <a:pPr marL="342900" indent="-342900">
              <a:lnSpc>
                <a:spcPct val="80000"/>
              </a:lnSpc>
              <a:spcBef>
                <a:spcPct val="10000"/>
              </a:spcBef>
              <a:buClr>
                <a:schemeClr val="tx1"/>
              </a:buClr>
              <a:buSzPct val="100000"/>
              <a:buFontTx/>
              <a:buChar char="•"/>
            </a:pPr>
            <a:r>
              <a:rPr lang="en-US" sz="2400" b="1" i="1">
                <a:solidFill>
                  <a:srgbClr val="0000CC"/>
                </a:solidFill>
              </a:rPr>
              <a:t>I-Time or I:E</a:t>
            </a:r>
          </a:p>
          <a:p>
            <a:pPr marL="342900" indent="-342900">
              <a:lnSpc>
                <a:spcPct val="80000"/>
              </a:lnSpc>
              <a:spcBef>
                <a:spcPct val="10000"/>
              </a:spcBef>
              <a:buSzPct val="100000"/>
              <a:buFontTx/>
              <a:buChar char="•"/>
            </a:pPr>
            <a:r>
              <a:rPr lang="en-US" sz="2400"/>
              <a:t>PEEP</a:t>
            </a:r>
          </a:p>
          <a:p>
            <a:pPr marL="342900" indent="-342900">
              <a:lnSpc>
                <a:spcPct val="80000"/>
              </a:lnSpc>
              <a:spcBef>
                <a:spcPct val="10000"/>
              </a:spcBef>
              <a:buSzPct val="100000"/>
              <a:buFontTx/>
              <a:buChar char="•"/>
            </a:pPr>
            <a:r>
              <a:rPr lang="en-US" sz="2400"/>
              <a:t>PSV</a:t>
            </a:r>
            <a:r>
              <a:rPr lang="en-US" sz="2400" b="1"/>
              <a:t>*</a:t>
            </a:r>
          </a:p>
          <a:p>
            <a:pPr marL="342900" indent="-342900">
              <a:lnSpc>
                <a:spcPct val="80000"/>
              </a:lnSpc>
              <a:spcBef>
                <a:spcPct val="10000"/>
              </a:spcBef>
              <a:buSzPct val="100000"/>
              <a:buFontTx/>
              <a:buChar char="•"/>
            </a:pPr>
            <a:r>
              <a:rPr lang="en-US" sz="2400"/>
              <a:t>I-Trigger</a:t>
            </a:r>
          </a:p>
          <a:p>
            <a:pPr marL="342900" indent="-342900">
              <a:lnSpc>
                <a:spcPct val="80000"/>
              </a:lnSpc>
              <a:spcBef>
                <a:spcPct val="10000"/>
              </a:spcBef>
              <a:buSzPct val="100000"/>
              <a:buFontTx/>
              <a:buChar char="•"/>
            </a:pPr>
            <a:r>
              <a:rPr lang="en-US" sz="2400"/>
              <a:t>E-Cycle</a:t>
            </a:r>
            <a:r>
              <a:rPr lang="en-US" sz="2400" b="1"/>
              <a:t>*</a:t>
            </a:r>
          </a:p>
          <a:p>
            <a:pPr marL="342900" indent="-342900">
              <a:lnSpc>
                <a:spcPct val="80000"/>
              </a:lnSpc>
              <a:spcBef>
                <a:spcPct val="10000"/>
              </a:spcBef>
              <a:buClr>
                <a:schemeClr val="tx1"/>
              </a:buClr>
              <a:buSzPct val="100000"/>
              <a:buFontTx/>
              <a:buChar char="•"/>
            </a:pPr>
            <a:r>
              <a:rPr lang="en-US" sz="2400" b="1" i="1">
                <a:solidFill>
                  <a:srgbClr val="0000CC"/>
                </a:solidFill>
              </a:rPr>
              <a:t>Rise Time</a:t>
            </a:r>
            <a:endParaRPr lang="en-US" sz="2400">
              <a:solidFill>
                <a:srgbClr val="0000CC"/>
              </a:solidFill>
            </a:endParaRPr>
          </a:p>
          <a:p>
            <a:pPr marL="342900" indent="-342900">
              <a:lnSpc>
                <a:spcPct val="80000"/>
              </a:lnSpc>
              <a:spcBef>
                <a:spcPct val="10000"/>
              </a:spcBef>
              <a:buSzPct val="100000"/>
              <a:buFontTx/>
              <a:buChar char="•"/>
            </a:pPr>
            <a:r>
              <a:rPr lang="en-US" sz="2400"/>
              <a:t>F</a:t>
            </a:r>
            <a:r>
              <a:rPr lang="en-US" sz="1800"/>
              <a:t>I</a:t>
            </a:r>
            <a:r>
              <a:rPr lang="en-US" sz="2400"/>
              <a:t>O</a:t>
            </a:r>
            <a:r>
              <a:rPr lang="en-US" sz="2400" baseline="-25000"/>
              <a:t>2</a:t>
            </a:r>
          </a:p>
          <a:p>
            <a:pPr marL="342900" indent="-342900">
              <a:lnSpc>
                <a:spcPct val="80000"/>
              </a:lnSpc>
              <a:spcBef>
                <a:spcPct val="20000"/>
              </a:spcBef>
              <a:buSzPct val="100000"/>
            </a:pPr>
            <a:endParaRPr lang="en-US" sz="2400" b="1" u="sng"/>
          </a:p>
        </p:txBody>
      </p:sp>
      <p:sp>
        <p:nvSpPr>
          <p:cNvPr id="54277" name="Text Box 7"/>
          <p:cNvSpPr txBox="1">
            <a:spLocks noChangeArrowheads="1"/>
          </p:cNvSpPr>
          <p:nvPr/>
        </p:nvSpPr>
        <p:spPr bwMode="auto">
          <a:xfrm>
            <a:off x="936625" y="5997575"/>
            <a:ext cx="6711950" cy="457200"/>
          </a:xfrm>
          <a:prstGeom prst="rect">
            <a:avLst/>
          </a:prstGeom>
          <a:noFill/>
          <a:ln w="9525">
            <a:noFill/>
            <a:miter lim="800000"/>
            <a:headEnd/>
            <a:tailEnd/>
          </a:ln>
        </p:spPr>
        <p:txBody>
          <a:bodyPr wrap="none">
            <a:spAutoFit/>
          </a:bodyPr>
          <a:lstStyle/>
          <a:p>
            <a:r>
              <a:rPr lang="en-US" sz="2400" b="1">
                <a:solidFill>
                  <a:schemeClr val="tx1"/>
                </a:solidFill>
              </a:rPr>
              <a:t>* </a:t>
            </a:r>
            <a:r>
              <a:rPr lang="en-US" sz="1800">
                <a:solidFill>
                  <a:schemeClr val="tx1"/>
                </a:solidFill>
              </a:rPr>
              <a:t>Only in modes that permit spontaneous breaths and PSV used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149" y="627178"/>
            <a:ext cx="8229600" cy="849082"/>
          </a:xfrm>
        </p:spPr>
        <p:txBody>
          <a:bodyPr/>
          <a:lstStyle/>
          <a:p>
            <a:r>
              <a:rPr lang="en-US" sz="3600" dirty="0" smtClean="0"/>
              <a:t>After all…they really are like people!</a:t>
            </a:r>
            <a:endParaRPr lang="en-US" sz="3600" dirty="0"/>
          </a:p>
        </p:txBody>
      </p:sp>
      <p:pic>
        <p:nvPicPr>
          <p:cNvPr id="3" name="Picture 2" descr="http://communities.canada.com/victoriatimescolonist/cfs-file.ashx/__key/CommunityServer.Components.UserFiles/00.00.02.01.21/dogs_2D00_playing_2D00_poker.jpg"/>
          <p:cNvPicPr>
            <a:picLocks noChangeAspect="1" noChangeArrowheads="1"/>
          </p:cNvPicPr>
          <p:nvPr/>
        </p:nvPicPr>
        <p:blipFill>
          <a:blip r:embed="rId2" cstate="print"/>
          <a:srcRect/>
          <a:stretch>
            <a:fillRect/>
          </a:stretch>
        </p:blipFill>
        <p:spPr bwMode="auto">
          <a:xfrm>
            <a:off x="1233889" y="1418034"/>
            <a:ext cx="6665205" cy="500070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55299"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55300"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Pressure Support Ventilation</a:t>
            </a:r>
          </a:p>
        </p:txBody>
      </p:sp>
      <p:sp>
        <p:nvSpPr>
          <p:cNvPr id="55301" name="Rectangle 5"/>
          <p:cNvSpPr>
            <a:spLocks noGrp="1" noChangeArrowheads="1"/>
          </p:cNvSpPr>
          <p:nvPr>
            <p:ph type="body" idx="1"/>
          </p:nvPr>
        </p:nvSpPr>
        <p:spPr bwMode="auto">
          <a:xfrm>
            <a:off x="476250" y="1606550"/>
            <a:ext cx="7848600" cy="4887913"/>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Definition</a:t>
            </a:r>
          </a:p>
          <a:p>
            <a:pPr lvl="1" eaLnBrk="1" hangingPunct="1"/>
            <a:r>
              <a:rPr lang="en-US" sz="2400" smtClean="0">
                <a:solidFill>
                  <a:srgbClr val="0000CC"/>
                </a:solidFill>
              </a:rPr>
              <a:t>The application of a set positive pressure to a </a:t>
            </a:r>
            <a:r>
              <a:rPr lang="en-US" sz="2400" i="1" smtClean="0">
                <a:solidFill>
                  <a:srgbClr val="0000CC"/>
                </a:solidFill>
              </a:rPr>
              <a:t>spontaneous </a:t>
            </a:r>
            <a:r>
              <a:rPr lang="en-US" sz="2400" smtClean="0">
                <a:solidFill>
                  <a:srgbClr val="0000CC"/>
                </a:solidFill>
              </a:rPr>
              <a:t>inspiratory effort. Flow delivery is  decelerating, which is inherent to pressure ventilation.</a:t>
            </a:r>
          </a:p>
          <a:p>
            <a:pPr eaLnBrk="1" hangingPunct="1"/>
            <a:r>
              <a:rPr lang="en-US" sz="2800" smtClean="0"/>
              <a:t>Requires intact respiratory drive</a:t>
            </a:r>
          </a:p>
          <a:p>
            <a:pPr eaLnBrk="1" hangingPunct="1"/>
            <a:r>
              <a:rPr lang="en-US" sz="2800" smtClean="0"/>
              <a:t>Spontaneous inspiratory effort is assisted to a preset pressure level</a:t>
            </a:r>
          </a:p>
          <a:p>
            <a:pPr eaLnBrk="1" hangingPunct="1"/>
            <a:r>
              <a:rPr lang="en-US" sz="2800" smtClean="0"/>
              <a:t>Patient determines respiratory rate, inspiratory time, peak flow, and tidal volume</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56323"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56324" name="Rectangle 4"/>
          <p:cNvSpPr>
            <a:spLocks noGrp="1" noChangeArrowheads="1"/>
          </p:cNvSpPr>
          <p:nvPr>
            <p:ph type="title"/>
          </p:nvPr>
        </p:nvSpPr>
        <p:spPr bwMode="auto">
          <a:xfrm>
            <a:off x="457200" y="285750"/>
            <a:ext cx="8229600" cy="1143000"/>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Pressure Support Ventilation</a:t>
            </a:r>
          </a:p>
        </p:txBody>
      </p:sp>
      <p:sp>
        <p:nvSpPr>
          <p:cNvPr id="56325" name="Rectangle 5"/>
          <p:cNvSpPr>
            <a:spLocks noGrp="1" noChangeArrowheads="1"/>
          </p:cNvSpPr>
          <p:nvPr>
            <p:ph type="body" idx="1"/>
          </p:nvPr>
        </p:nvSpPr>
        <p:spPr bwMode="auto">
          <a:xfrm>
            <a:off x="457200" y="1252538"/>
            <a:ext cx="8229600" cy="4873625"/>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3200" smtClean="0"/>
              <a:t>Goals</a:t>
            </a:r>
          </a:p>
          <a:p>
            <a:pPr lvl="1" eaLnBrk="1" hangingPunct="1"/>
            <a:r>
              <a:rPr lang="en-US" sz="2800" smtClean="0">
                <a:solidFill>
                  <a:srgbClr val="0000CC"/>
                </a:solidFill>
              </a:rPr>
              <a:t>Overcome resistive work associated with moving inspiratory flow through the artificial airway and circuit</a:t>
            </a:r>
          </a:p>
          <a:p>
            <a:pPr lvl="1" eaLnBrk="1" hangingPunct="1"/>
            <a:r>
              <a:rPr lang="en-US" sz="2800" smtClean="0">
                <a:solidFill>
                  <a:srgbClr val="0000CC"/>
                </a:solidFill>
              </a:rPr>
              <a:t>Improve patient/ventilator synchrony</a:t>
            </a:r>
          </a:p>
          <a:p>
            <a:pPr lvl="1" eaLnBrk="1" hangingPunct="1"/>
            <a:r>
              <a:rPr lang="en-US" sz="2800" smtClean="0">
                <a:solidFill>
                  <a:srgbClr val="0000CC"/>
                </a:solidFill>
              </a:rPr>
              <a:t>Augment spontaneous tidal volume</a:t>
            </a:r>
          </a:p>
        </p:txBody>
      </p:sp>
      <p:sp>
        <p:nvSpPr>
          <p:cNvPr id="56326" name="Line 6"/>
          <p:cNvSpPr>
            <a:spLocks noChangeShapeType="1"/>
          </p:cNvSpPr>
          <p:nvPr/>
        </p:nvSpPr>
        <p:spPr bwMode="auto">
          <a:xfrm>
            <a:off x="1752600" y="5562600"/>
            <a:ext cx="60198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6327" name="Line 7"/>
          <p:cNvSpPr>
            <a:spLocks noChangeShapeType="1"/>
          </p:cNvSpPr>
          <p:nvPr/>
        </p:nvSpPr>
        <p:spPr bwMode="auto">
          <a:xfrm>
            <a:off x="1752600" y="4495800"/>
            <a:ext cx="0" cy="1676400"/>
          </a:xfrm>
          <a:prstGeom prst="line">
            <a:avLst/>
          </a:prstGeom>
          <a:noFill/>
          <a:ln w="25400">
            <a:solidFill>
              <a:schemeClr val="tx1"/>
            </a:solidFill>
            <a:round/>
            <a:headEnd type="none" w="sm" len="sm"/>
            <a:tailEnd type="none" w="sm" len="sm"/>
          </a:ln>
        </p:spPr>
        <p:txBody>
          <a:bodyPr wrap="none" anchor="ctr"/>
          <a:lstStyle/>
          <a:p>
            <a:endParaRPr lang="en-US"/>
          </a:p>
        </p:txBody>
      </p:sp>
      <p:grpSp>
        <p:nvGrpSpPr>
          <p:cNvPr id="56328" name="Group 8"/>
          <p:cNvGrpSpPr>
            <a:grpSpLocks/>
          </p:cNvGrpSpPr>
          <p:nvPr/>
        </p:nvGrpSpPr>
        <p:grpSpPr bwMode="auto">
          <a:xfrm>
            <a:off x="1981200" y="4800600"/>
            <a:ext cx="611188" cy="915988"/>
            <a:chOff x="1008" y="3024"/>
            <a:chExt cx="385" cy="577"/>
          </a:xfrm>
        </p:grpSpPr>
        <p:sp>
          <p:nvSpPr>
            <p:cNvPr id="56347" name="Arc 9"/>
            <p:cNvSpPr>
              <a:spLocks/>
            </p:cNvSpPr>
            <p:nvPr/>
          </p:nvSpPr>
          <p:spPr bwMode="auto">
            <a:xfrm>
              <a:off x="1057" y="3025"/>
              <a:ext cx="192" cy="57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4"/>
                    <a:pt x="9602" y="61"/>
                    <a:pt x="21488" y="0"/>
                  </a:cubicBezTo>
                </a:path>
                <a:path w="21600" h="21600" stroke="0" extrusionOk="0">
                  <a:moveTo>
                    <a:pt x="0" y="21600"/>
                  </a:moveTo>
                  <a:cubicBezTo>
                    <a:pt x="0" y="9714"/>
                    <a:pt x="9602" y="61"/>
                    <a:pt x="21488" y="0"/>
                  </a:cubicBezTo>
                  <a:lnTo>
                    <a:pt x="21600" y="2160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6348" name="Line 10"/>
            <p:cNvSpPr>
              <a:spLocks noChangeShapeType="1"/>
            </p:cNvSpPr>
            <p:nvPr/>
          </p:nvSpPr>
          <p:spPr bwMode="auto">
            <a:xfrm flipH="1" flipV="1">
              <a:off x="1008" y="3504"/>
              <a:ext cx="48" cy="96"/>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6349" name="Arc 11"/>
            <p:cNvSpPr>
              <a:spLocks/>
            </p:cNvSpPr>
            <p:nvPr/>
          </p:nvSpPr>
          <p:spPr bwMode="auto">
            <a:xfrm>
              <a:off x="1249" y="3024"/>
              <a:ext cx="144" cy="4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grpSp>
      <p:sp>
        <p:nvSpPr>
          <p:cNvPr id="56329" name="Line 12"/>
          <p:cNvSpPr>
            <a:spLocks noChangeShapeType="1"/>
          </p:cNvSpPr>
          <p:nvPr/>
        </p:nvSpPr>
        <p:spPr bwMode="auto">
          <a:xfrm>
            <a:off x="4121150" y="4800600"/>
            <a:ext cx="762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6330" name="Arc 13"/>
          <p:cNvSpPr>
            <a:spLocks/>
          </p:cNvSpPr>
          <p:nvPr/>
        </p:nvSpPr>
        <p:spPr bwMode="auto">
          <a:xfrm>
            <a:off x="3735388" y="4819650"/>
            <a:ext cx="381000" cy="9906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5"/>
                  <a:pt x="9615" y="49"/>
                  <a:pt x="21510" y="0"/>
                </a:cubicBezTo>
              </a:path>
              <a:path w="21600" h="21600" stroke="0" extrusionOk="0">
                <a:moveTo>
                  <a:pt x="0" y="21600"/>
                </a:moveTo>
                <a:cubicBezTo>
                  <a:pt x="0" y="9705"/>
                  <a:pt x="9615" y="49"/>
                  <a:pt x="21510" y="0"/>
                </a:cubicBezTo>
                <a:lnTo>
                  <a:pt x="21600" y="21600"/>
                </a:lnTo>
                <a:close/>
              </a:path>
            </a:pathLst>
          </a:custGeom>
          <a:noFill/>
          <a:ln w="25400" cap="rnd">
            <a:solidFill>
              <a:schemeClr val="tx1"/>
            </a:solidFill>
            <a:round/>
            <a:headEnd type="none" w="sm" len="sm"/>
            <a:tailEnd type="none" w="sm" len="sm"/>
          </a:ln>
        </p:spPr>
        <p:txBody>
          <a:bodyPr wrap="none" anchor="ctr"/>
          <a:lstStyle/>
          <a:p>
            <a:endParaRPr lang="en-US"/>
          </a:p>
        </p:txBody>
      </p:sp>
      <p:grpSp>
        <p:nvGrpSpPr>
          <p:cNvPr id="56331" name="Group 14"/>
          <p:cNvGrpSpPr>
            <a:grpSpLocks/>
          </p:cNvGrpSpPr>
          <p:nvPr/>
        </p:nvGrpSpPr>
        <p:grpSpPr bwMode="auto">
          <a:xfrm>
            <a:off x="4800600" y="4800600"/>
            <a:ext cx="611188" cy="915988"/>
            <a:chOff x="2784" y="3024"/>
            <a:chExt cx="385" cy="577"/>
          </a:xfrm>
        </p:grpSpPr>
        <p:sp>
          <p:nvSpPr>
            <p:cNvPr id="56344" name="Arc 15"/>
            <p:cNvSpPr>
              <a:spLocks/>
            </p:cNvSpPr>
            <p:nvPr/>
          </p:nvSpPr>
          <p:spPr bwMode="auto">
            <a:xfrm>
              <a:off x="2833" y="3025"/>
              <a:ext cx="192" cy="57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4"/>
                    <a:pt x="9602" y="61"/>
                    <a:pt x="21488" y="0"/>
                  </a:cubicBezTo>
                </a:path>
                <a:path w="21600" h="21600" stroke="0" extrusionOk="0">
                  <a:moveTo>
                    <a:pt x="0" y="21600"/>
                  </a:moveTo>
                  <a:cubicBezTo>
                    <a:pt x="0" y="9714"/>
                    <a:pt x="9602" y="61"/>
                    <a:pt x="21488" y="0"/>
                  </a:cubicBezTo>
                  <a:lnTo>
                    <a:pt x="21600" y="2160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6345" name="Line 16"/>
            <p:cNvSpPr>
              <a:spLocks noChangeShapeType="1"/>
            </p:cNvSpPr>
            <p:nvPr/>
          </p:nvSpPr>
          <p:spPr bwMode="auto">
            <a:xfrm flipH="1" flipV="1">
              <a:off x="2784" y="3504"/>
              <a:ext cx="48" cy="96"/>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6346" name="Arc 17"/>
            <p:cNvSpPr>
              <a:spLocks/>
            </p:cNvSpPr>
            <p:nvPr/>
          </p:nvSpPr>
          <p:spPr bwMode="auto">
            <a:xfrm>
              <a:off x="3025" y="3024"/>
              <a:ext cx="144" cy="4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grpSp>
      <p:sp>
        <p:nvSpPr>
          <p:cNvPr id="56332" name="Arc 18"/>
          <p:cNvSpPr>
            <a:spLocks/>
          </p:cNvSpPr>
          <p:nvPr/>
        </p:nvSpPr>
        <p:spPr bwMode="auto">
          <a:xfrm>
            <a:off x="6249988" y="4802188"/>
            <a:ext cx="381000" cy="9906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5"/>
                  <a:pt x="9615" y="49"/>
                  <a:pt x="21510" y="0"/>
                </a:cubicBezTo>
              </a:path>
              <a:path w="21600" h="21600" stroke="0" extrusionOk="0">
                <a:moveTo>
                  <a:pt x="0" y="21600"/>
                </a:moveTo>
                <a:cubicBezTo>
                  <a:pt x="0" y="9705"/>
                  <a:pt x="9615" y="49"/>
                  <a:pt x="21510" y="0"/>
                </a:cubicBezTo>
                <a:lnTo>
                  <a:pt x="21600" y="2160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6333" name="Line 19"/>
          <p:cNvSpPr>
            <a:spLocks noChangeShapeType="1"/>
          </p:cNvSpPr>
          <p:nvPr/>
        </p:nvSpPr>
        <p:spPr bwMode="auto">
          <a:xfrm flipH="1" flipV="1">
            <a:off x="6172200" y="5562600"/>
            <a:ext cx="76200" cy="228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6334" name="Line 20"/>
          <p:cNvSpPr>
            <a:spLocks noChangeShapeType="1"/>
          </p:cNvSpPr>
          <p:nvPr/>
        </p:nvSpPr>
        <p:spPr bwMode="auto">
          <a:xfrm>
            <a:off x="6629400" y="4800600"/>
            <a:ext cx="762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56335" name="Line 21"/>
          <p:cNvSpPr>
            <a:spLocks noChangeShapeType="1"/>
          </p:cNvSpPr>
          <p:nvPr/>
        </p:nvSpPr>
        <p:spPr bwMode="auto">
          <a:xfrm flipH="1">
            <a:off x="1600200" y="4800600"/>
            <a:ext cx="152400"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6336" name="Rectangle 22"/>
          <p:cNvSpPr>
            <a:spLocks noChangeArrowheads="1"/>
          </p:cNvSpPr>
          <p:nvPr/>
        </p:nvSpPr>
        <p:spPr bwMode="auto">
          <a:xfrm>
            <a:off x="836613" y="4600575"/>
            <a:ext cx="749300" cy="366713"/>
          </a:xfrm>
          <a:prstGeom prst="rect">
            <a:avLst/>
          </a:prstGeom>
          <a:noFill/>
          <a:ln w="9525">
            <a:noFill/>
            <a:miter lim="800000"/>
            <a:headEnd/>
            <a:tailEnd/>
          </a:ln>
        </p:spPr>
        <p:txBody>
          <a:bodyPr wrap="none" lIns="92075" tIns="46038" rIns="92075" bIns="46038">
            <a:spAutoFit/>
          </a:bodyPr>
          <a:lstStyle/>
          <a:p>
            <a:pPr eaLnBrk="0" hangingPunct="0"/>
            <a:r>
              <a:rPr lang="en-US" sz="1800">
                <a:solidFill>
                  <a:schemeClr val="tx1"/>
                </a:solidFill>
                <a:latin typeface="Times New Roman" pitchFamily="18" charset="0"/>
              </a:rPr>
              <a:t>10 cm</a:t>
            </a:r>
          </a:p>
        </p:txBody>
      </p:sp>
      <p:sp>
        <p:nvSpPr>
          <p:cNvPr id="56337" name="Arc 23"/>
          <p:cNvSpPr>
            <a:spLocks/>
          </p:cNvSpPr>
          <p:nvPr/>
        </p:nvSpPr>
        <p:spPr bwMode="auto">
          <a:xfrm>
            <a:off x="4192588" y="4800600"/>
            <a:ext cx="76200" cy="762000"/>
          </a:xfrm>
          <a:custGeom>
            <a:avLst/>
            <a:gdLst>
              <a:gd name="T0" fmla="*/ 11802130 w 21600"/>
              <a:gd name="T1" fmla="*/ 2147483647 h 21600"/>
              <a:gd name="T2" fmla="*/ 0 w 21600"/>
              <a:gd name="T3" fmla="*/ 0 h 21600"/>
              <a:gd name="T4" fmla="*/ 1180213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6338" name="Arc 24"/>
          <p:cNvSpPr>
            <a:spLocks/>
          </p:cNvSpPr>
          <p:nvPr/>
        </p:nvSpPr>
        <p:spPr bwMode="auto">
          <a:xfrm>
            <a:off x="6707188" y="4800600"/>
            <a:ext cx="152400" cy="762000"/>
          </a:xfrm>
          <a:custGeom>
            <a:avLst/>
            <a:gdLst>
              <a:gd name="T0" fmla="*/ 377667496 w 21600"/>
              <a:gd name="T1" fmla="*/ 2147483647 h 21600"/>
              <a:gd name="T2" fmla="*/ 0 w 21600"/>
              <a:gd name="T3" fmla="*/ 0 h 21600"/>
              <a:gd name="T4" fmla="*/ 377667496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56339" name="Line 25"/>
          <p:cNvSpPr>
            <a:spLocks noChangeShapeType="1"/>
          </p:cNvSpPr>
          <p:nvPr/>
        </p:nvSpPr>
        <p:spPr bwMode="auto">
          <a:xfrm flipH="1" flipV="1">
            <a:off x="3657600" y="5562600"/>
            <a:ext cx="76200" cy="22860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6340" name="Rectangle 26"/>
          <p:cNvSpPr>
            <a:spLocks noChangeArrowheads="1"/>
          </p:cNvSpPr>
          <p:nvPr/>
        </p:nvSpPr>
        <p:spPr bwMode="auto">
          <a:xfrm>
            <a:off x="4219575" y="6096000"/>
            <a:ext cx="2209800" cy="336550"/>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600" b="1">
                <a:solidFill>
                  <a:schemeClr val="tx1"/>
                </a:solidFill>
                <a:latin typeface="Times New Roman" pitchFamily="18" charset="0"/>
              </a:rPr>
              <a:t>Time</a:t>
            </a:r>
          </a:p>
        </p:txBody>
      </p:sp>
      <p:sp>
        <p:nvSpPr>
          <p:cNvPr id="56341" name="Rectangle 27"/>
          <p:cNvSpPr>
            <a:spLocks noChangeArrowheads="1"/>
          </p:cNvSpPr>
          <p:nvPr/>
        </p:nvSpPr>
        <p:spPr bwMode="auto">
          <a:xfrm>
            <a:off x="561975" y="5029200"/>
            <a:ext cx="1143000" cy="336550"/>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600" b="1">
                <a:solidFill>
                  <a:schemeClr val="tx1"/>
                </a:solidFill>
                <a:latin typeface="Times New Roman" pitchFamily="18" charset="0"/>
              </a:rPr>
              <a:t>Pressure</a:t>
            </a:r>
          </a:p>
        </p:txBody>
      </p:sp>
      <p:sp>
        <p:nvSpPr>
          <p:cNvPr id="56342" name="Line 28"/>
          <p:cNvSpPr>
            <a:spLocks noChangeShapeType="1"/>
          </p:cNvSpPr>
          <p:nvPr/>
        </p:nvSpPr>
        <p:spPr bwMode="auto">
          <a:xfrm>
            <a:off x="1752600" y="4800600"/>
            <a:ext cx="5867400" cy="0"/>
          </a:xfrm>
          <a:prstGeom prst="line">
            <a:avLst/>
          </a:prstGeom>
          <a:noFill/>
          <a:ln w="12700">
            <a:solidFill>
              <a:schemeClr val="tx1"/>
            </a:solidFill>
            <a:prstDash val="lgDash"/>
            <a:round/>
            <a:headEnd type="none" w="sm" len="sm"/>
            <a:tailEnd type="none" w="sm" len="sm"/>
          </a:ln>
        </p:spPr>
        <p:txBody>
          <a:bodyPr wrap="none" anchor="ctr"/>
          <a:lstStyle/>
          <a:p>
            <a:endParaRPr lang="en-US"/>
          </a:p>
        </p:txBody>
      </p:sp>
      <p:sp>
        <p:nvSpPr>
          <p:cNvPr id="56343" name="Rectangle 29"/>
          <p:cNvSpPr>
            <a:spLocks noChangeArrowheads="1"/>
          </p:cNvSpPr>
          <p:nvPr/>
        </p:nvSpPr>
        <p:spPr bwMode="auto">
          <a:xfrm>
            <a:off x="955675" y="5360988"/>
            <a:ext cx="635000" cy="366712"/>
          </a:xfrm>
          <a:prstGeom prst="rect">
            <a:avLst/>
          </a:prstGeom>
          <a:noFill/>
          <a:ln w="9525">
            <a:noFill/>
            <a:miter lim="800000"/>
            <a:headEnd/>
            <a:tailEnd/>
          </a:ln>
        </p:spPr>
        <p:txBody>
          <a:bodyPr wrap="none" lIns="92075" tIns="46038" rIns="92075" bIns="46038">
            <a:spAutoFit/>
          </a:bodyPr>
          <a:lstStyle/>
          <a:p>
            <a:pPr eaLnBrk="0" hangingPunct="0"/>
            <a:r>
              <a:rPr lang="en-US" sz="1800">
                <a:solidFill>
                  <a:schemeClr val="tx1"/>
                </a:solidFill>
                <a:latin typeface="Times New Roman" pitchFamily="18" charset="0"/>
              </a:rPr>
              <a:t>5 cm</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57347"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57348"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dirty="0" smtClean="0"/>
              <a:t>Pressure Support Ventilation</a:t>
            </a:r>
          </a:p>
        </p:txBody>
      </p:sp>
      <p:sp>
        <p:nvSpPr>
          <p:cNvPr id="57349" name="Rectangle 5"/>
          <p:cNvSpPr>
            <a:spLocks noGrp="1" noChangeArrowheads="1"/>
          </p:cNvSpPr>
          <p:nvPr>
            <p:ph type="body" idx="1"/>
          </p:nvPr>
        </p:nvSpPr>
        <p:spPr bwMode="auto">
          <a:xfrm>
            <a:off x="476250" y="1606550"/>
            <a:ext cx="8153400" cy="4811713"/>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dirty="0" smtClean="0"/>
              <a:t>Low level PSV </a:t>
            </a:r>
          </a:p>
          <a:p>
            <a:pPr lvl="1" eaLnBrk="1" hangingPunct="1"/>
            <a:r>
              <a:rPr lang="en-US" sz="2400" dirty="0" smtClean="0"/>
              <a:t>5 to 10 cm H</a:t>
            </a:r>
            <a:r>
              <a:rPr lang="en-US" sz="2400" baseline="-25000" dirty="0" smtClean="0"/>
              <a:t>2</a:t>
            </a:r>
            <a:r>
              <a:rPr lang="en-US" sz="2400" dirty="0" smtClean="0"/>
              <a:t>O PSV applied to spontaneous breaths during other ventilator modes (VCV, SIMV, PCV)</a:t>
            </a:r>
          </a:p>
          <a:p>
            <a:pPr lvl="1" eaLnBrk="1" hangingPunct="1"/>
            <a:r>
              <a:rPr lang="en-US" sz="2400" dirty="0" smtClean="0"/>
              <a:t>Decreases work required to move air through the ET tube and ventilator circuit</a:t>
            </a:r>
          </a:p>
          <a:p>
            <a:pPr lvl="1" eaLnBrk="1" hangingPunct="1"/>
            <a:r>
              <a:rPr lang="en-US" sz="2400" dirty="0" smtClean="0"/>
              <a:t>May be final level of support before extubation</a:t>
            </a:r>
          </a:p>
          <a:p>
            <a:pPr eaLnBrk="1" hangingPunct="1"/>
            <a:r>
              <a:rPr lang="en-US" sz="2800" dirty="0" smtClean="0"/>
              <a:t>Max PSV</a:t>
            </a:r>
          </a:p>
          <a:p>
            <a:pPr lvl="1" eaLnBrk="1" hangingPunct="1"/>
            <a:r>
              <a:rPr lang="en-US" sz="2400" dirty="0" smtClean="0"/>
              <a:t>PSV increased to level that augments spontaneous inspiratory efforts to yield tidal breaths of ~ 10 ml/kg</a:t>
            </a:r>
          </a:p>
          <a:p>
            <a:pPr lvl="1" eaLnBrk="1" hangingPunct="1"/>
            <a:r>
              <a:rPr lang="en-US" sz="2400" dirty="0" smtClean="0"/>
              <a:t>Can meet near-total ventilatory needs of patient</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58371"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58372"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58373" name="Rectangle 5"/>
          <p:cNvSpPr>
            <a:spLocks noChangeArrowheads="1"/>
          </p:cNvSpPr>
          <p:nvPr/>
        </p:nvSpPr>
        <p:spPr bwMode="auto">
          <a:xfrm>
            <a:off x="3149600" y="6248400"/>
            <a:ext cx="2844800" cy="457200"/>
          </a:xfrm>
          <a:prstGeom prst="rect">
            <a:avLst/>
          </a:prstGeom>
          <a:noFill/>
          <a:ln w="9525">
            <a:noFill/>
            <a:miter lim="800000"/>
            <a:headEnd/>
            <a:tailEnd/>
          </a:ln>
        </p:spPr>
        <p:txBody>
          <a:bodyPr wrap="none" anchor="ctr"/>
          <a:lstStyle/>
          <a:p>
            <a:endParaRPr lang="en-US"/>
          </a:p>
        </p:txBody>
      </p:sp>
      <p:sp>
        <p:nvSpPr>
          <p:cNvPr id="58374" name="Rectangle 6"/>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Pressure Support Ventilation</a:t>
            </a:r>
          </a:p>
        </p:txBody>
      </p:sp>
      <p:sp>
        <p:nvSpPr>
          <p:cNvPr id="58375" name="Rectangle 7"/>
          <p:cNvSpPr>
            <a:spLocks noGrp="1" noChangeArrowheads="1"/>
          </p:cNvSpPr>
          <p:nvPr>
            <p:ph type="body" idx="1"/>
          </p:nvPr>
        </p:nvSpPr>
        <p:spPr bwMode="auto">
          <a:xfrm>
            <a:off x="554038" y="1327150"/>
            <a:ext cx="8229600" cy="5146675"/>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Advantages</a:t>
            </a:r>
          </a:p>
          <a:p>
            <a:pPr lvl="1" eaLnBrk="1" hangingPunct="1"/>
            <a:r>
              <a:rPr lang="en-US" sz="2400" smtClean="0">
                <a:solidFill>
                  <a:schemeClr val="tx1"/>
                </a:solidFill>
              </a:rPr>
              <a:t>Patient controls rate, volume and duration of breaths</a:t>
            </a:r>
          </a:p>
          <a:p>
            <a:pPr lvl="1" eaLnBrk="1" hangingPunct="1"/>
            <a:r>
              <a:rPr lang="en-US" sz="2400" smtClean="0">
                <a:solidFill>
                  <a:schemeClr val="tx1"/>
                </a:solidFill>
              </a:rPr>
              <a:t>Patient comfort</a:t>
            </a:r>
          </a:p>
          <a:p>
            <a:pPr lvl="1" eaLnBrk="1" hangingPunct="1"/>
            <a:r>
              <a:rPr lang="en-US" sz="2400" smtClean="0">
                <a:solidFill>
                  <a:schemeClr val="tx1"/>
                </a:solidFill>
              </a:rPr>
              <a:t>May overcome WOB</a:t>
            </a:r>
          </a:p>
          <a:p>
            <a:pPr eaLnBrk="1" hangingPunct="1"/>
            <a:r>
              <a:rPr lang="en-US" sz="2800" smtClean="0">
                <a:solidFill>
                  <a:schemeClr val="tx1"/>
                </a:solidFill>
              </a:rPr>
              <a:t>Disadvantages</a:t>
            </a:r>
          </a:p>
          <a:p>
            <a:pPr lvl="1" eaLnBrk="1" hangingPunct="1"/>
            <a:r>
              <a:rPr lang="en-US" sz="2400" smtClean="0">
                <a:solidFill>
                  <a:schemeClr val="tx1"/>
                </a:solidFill>
              </a:rPr>
              <a:t>May not be enough ventilatory support if patient condition changes</a:t>
            </a:r>
          </a:p>
          <a:p>
            <a:pPr lvl="2" eaLnBrk="1" hangingPunct="1"/>
            <a:r>
              <a:rPr lang="en-US" sz="2000" smtClean="0">
                <a:solidFill>
                  <a:schemeClr val="tx1"/>
                </a:solidFill>
              </a:rPr>
              <a:t>fatigue or changes in compliance/resistance</a:t>
            </a:r>
          </a:p>
          <a:p>
            <a:pPr lvl="1" eaLnBrk="1" hangingPunct="1"/>
            <a:r>
              <a:rPr lang="en-US" sz="2400" smtClean="0">
                <a:solidFill>
                  <a:schemeClr val="tx1"/>
                </a:solidFill>
              </a:rPr>
              <a:t>Support level remains constant regardless </a:t>
            </a:r>
            <a:br>
              <a:rPr lang="en-US" sz="2400" smtClean="0">
                <a:solidFill>
                  <a:schemeClr val="tx1"/>
                </a:solidFill>
              </a:rPr>
            </a:br>
            <a:r>
              <a:rPr lang="en-US" sz="2400" smtClean="0">
                <a:solidFill>
                  <a:schemeClr val="tx1"/>
                </a:solidFill>
              </a:rPr>
              <a:t>of patient drive</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59395"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59396"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Pressure Support Ventilation</a:t>
            </a:r>
          </a:p>
        </p:txBody>
      </p:sp>
      <p:sp>
        <p:nvSpPr>
          <p:cNvPr id="59397" name="Rectangle 5"/>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3200" smtClean="0"/>
              <a:t>Patient assessment</a:t>
            </a:r>
          </a:p>
          <a:p>
            <a:pPr lvl="1" eaLnBrk="1" hangingPunct="1"/>
            <a:r>
              <a:rPr lang="en-US" sz="2800" smtClean="0"/>
              <a:t>Monitor exhaled V</a:t>
            </a:r>
            <a:r>
              <a:rPr lang="en-US" sz="2800" baseline="-25000" smtClean="0"/>
              <a:t>T</a:t>
            </a:r>
            <a:r>
              <a:rPr lang="en-US" sz="2800" smtClean="0"/>
              <a:t> </a:t>
            </a:r>
          </a:p>
          <a:p>
            <a:pPr lvl="1" eaLnBrk="1" hangingPunct="1"/>
            <a:r>
              <a:rPr lang="en-US" sz="2800" smtClean="0"/>
              <a:t>Maintain system free of air leaks</a:t>
            </a:r>
          </a:p>
          <a:p>
            <a:pPr lvl="2" eaLnBrk="1" hangingPunct="1"/>
            <a:r>
              <a:rPr lang="en-US" smtClean="0">
                <a:solidFill>
                  <a:srgbClr val="0000CC"/>
                </a:solidFill>
              </a:rPr>
              <a:t>Flow termination criteria varies among ventilators</a:t>
            </a:r>
          </a:p>
          <a:p>
            <a:pPr lvl="1" eaLnBrk="1" hangingPunct="1"/>
            <a:r>
              <a:rPr lang="en-US" sz="2800" smtClean="0"/>
              <a:t>Monitor for increased RR with decreased V</a:t>
            </a:r>
            <a:r>
              <a:rPr lang="en-US" sz="2800" baseline="-25000" smtClean="0"/>
              <a:t>T</a:t>
            </a:r>
            <a:endParaRPr lang="en-US" sz="2800" smtClean="0"/>
          </a:p>
          <a:p>
            <a:pPr eaLnBrk="1" hangingPunct="1"/>
            <a:r>
              <a:rPr lang="en-US" sz="3200" smtClean="0"/>
              <a:t>Candidates for PSV</a:t>
            </a:r>
          </a:p>
          <a:p>
            <a:pPr lvl="1" eaLnBrk="1" hangingPunct="1"/>
            <a:r>
              <a:rPr lang="en-US" sz="2800" smtClean="0"/>
              <a:t>Spontaneously breathing patients with intact respiratory center</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60419"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60420" name="Rectangle 4"/>
          <p:cNvSpPr>
            <a:spLocks noGrp="1" noChangeArrowheads="1"/>
          </p:cNvSpPr>
          <p:nvPr>
            <p:ph type="title"/>
          </p:nvPr>
        </p:nvSpPr>
        <p:spPr bwMode="auto">
          <a:xfrm>
            <a:off x="457200" y="601663"/>
            <a:ext cx="8229600" cy="815975"/>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PEEP</a:t>
            </a:r>
          </a:p>
        </p:txBody>
      </p:sp>
      <p:sp>
        <p:nvSpPr>
          <p:cNvPr id="60421" name="Rectangle 5"/>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Definition</a:t>
            </a:r>
          </a:p>
          <a:p>
            <a:pPr lvl="1" eaLnBrk="1" hangingPunct="1"/>
            <a:r>
              <a:rPr lang="en-US" sz="2400" smtClean="0">
                <a:solidFill>
                  <a:srgbClr val="0000CC"/>
                </a:solidFill>
              </a:rPr>
              <a:t>Positive end expiratory pressure</a:t>
            </a:r>
          </a:p>
          <a:p>
            <a:pPr lvl="1" eaLnBrk="1" hangingPunct="1"/>
            <a:r>
              <a:rPr lang="en-US" sz="2400" smtClean="0">
                <a:solidFill>
                  <a:srgbClr val="0000CC"/>
                </a:solidFill>
              </a:rPr>
              <a:t>Application of a constant, positive pressure such that at end exhalation, airway pressure does not return to a “0” baseline</a:t>
            </a:r>
          </a:p>
          <a:p>
            <a:pPr eaLnBrk="1" hangingPunct="1"/>
            <a:r>
              <a:rPr lang="en-US" sz="2800" smtClean="0"/>
              <a:t>Used with other mechanical ventilation modes such as A/C, SIMV, VCV or PCV</a:t>
            </a:r>
          </a:p>
          <a:p>
            <a:pPr eaLnBrk="1" hangingPunct="1"/>
            <a:r>
              <a:rPr lang="en-US" sz="2800" smtClean="0"/>
              <a:t>Referred to as CPAP when applied to spontaneous breaths</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ChangeArrowheads="1"/>
          </p:cNvSpPr>
          <p:nvPr/>
        </p:nvSpPr>
        <p:spPr bwMode="auto">
          <a:xfrm>
            <a:off x="2895600" y="2133600"/>
            <a:ext cx="3276600" cy="3962400"/>
          </a:xfrm>
          <a:prstGeom prst="rect">
            <a:avLst/>
          </a:prstGeom>
          <a:solidFill>
            <a:srgbClr val="CCECFF"/>
          </a:solidFill>
          <a:ln w="9525">
            <a:solidFill>
              <a:schemeClr val="tx1"/>
            </a:solidFill>
            <a:miter lim="800000"/>
            <a:headEnd/>
            <a:tailEnd/>
          </a:ln>
        </p:spPr>
        <p:txBody>
          <a:bodyPr wrap="none" anchor="ctr"/>
          <a:lstStyle/>
          <a:p>
            <a:pPr algn="ctr" eaLnBrk="0" hangingPunct="0"/>
            <a:endParaRPr lang="en-US" sz="2400">
              <a:solidFill>
                <a:schemeClr val="tx1"/>
              </a:solidFill>
              <a:latin typeface="Times New Roman" pitchFamily="18" charset="0"/>
            </a:endParaRPr>
          </a:p>
        </p:txBody>
      </p:sp>
      <p:sp>
        <p:nvSpPr>
          <p:cNvPr id="61443" name="Line 4"/>
          <p:cNvSpPr>
            <a:spLocks noChangeShapeType="1"/>
          </p:cNvSpPr>
          <p:nvPr/>
        </p:nvSpPr>
        <p:spPr bwMode="auto">
          <a:xfrm>
            <a:off x="3746500" y="2133600"/>
            <a:ext cx="0" cy="3962400"/>
          </a:xfrm>
          <a:prstGeom prst="line">
            <a:avLst/>
          </a:prstGeom>
          <a:noFill/>
          <a:ln w="9525">
            <a:solidFill>
              <a:schemeClr val="tx1"/>
            </a:solidFill>
            <a:round/>
            <a:headEnd/>
            <a:tailEnd/>
          </a:ln>
        </p:spPr>
        <p:txBody>
          <a:bodyPr/>
          <a:lstStyle/>
          <a:p>
            <a:endParaRPr lang="en-US"/>
          </a:p>
        </p:txBody>
      </p:sp>
      <p:sp>
        <p:nvSpPr>
          <p:cNvPr id="61444" name="Line 5"/>
          <p:cNvSpPr>
            <a:spLocks noChangeShapeType="1"/>
          </p:cNvSpPr>
          <p:nvPr/>
        </p:nvSpPr>
        <p:spPr bwMode="auto">
          <a:xfrm>
            <a:off x="4521200" y="2133600"/>
            <a:ext cx="0" cy="3962400"/>
          </a:xfrm>
          <a:prstGeom prst="line">
            <a:avLst/>
          </a:prstGeom>
          <a:noFill/>
          <a:ln w="9525">
            <a:solidFill>
              <a:schemeClr val="tx1"/>
            </a:solidFill>
            <a:round/>
            <a:headEnd/>
            <a:tailEnd/>
          </a:ln>
        </p:spPr>
        <p:txBody>
          <a:bodyPr/>
          <a:lstStyle/>
          <a:p>
            <a:endParaRPr lang="en-US"/>
          </a:p>
        </p:txBody>
      </p:sp>
      <p:sp>
        <p:nvSpPr>
          <p:cNvPr id="61445" name="Line 6"/>
          <p:cNvSpPr>
            <a:spLocks noChangeShapeType="1"/>
          </p:cNvSpPr>
          <p:nvPr/>
        </p:nvSpPr>
        <p:spPr bwMode="auto">
          <a:xfrm>
            <a:off x="5359400" y="2133600"/>
            <a:ext cx="0" cy="3962400"/>
          </a:xfrm>
          <a:prstGeom prst="line">
            <a:avLst/>
          </a:prstGeom>
          <a:noFill/>
          <a:ln w="9525">
            <a:solidFill>
              <a:schemeClr val="tx1"/>
            </a:solidFill>
            <a:round/>
            <a:headEnd/>
            <a:tailEnd/>
          </a:ln>
        </p:spPr>
        <p:txBody>
          <a:bodyPr/>
          <a:lstStyle/>
          <a:p>
            <a:endParaRPr lang="en-US"/>
          </a:p>
        </p:txBody>
      </p:sp>
      <p:sp>
        <p:nvSpPr>
          <p:cNvPr id="61446" name="Line 7"/>
          <p:cNvSpPr>
            <a:spLocks noChangeShapeType="1"/>
          </p:cNvSpPr>
          <p:nvPr/>
        </p:nvSpPr>
        <p:spPr bwMode="auto">
          <a:xfrm>
            <a:off x="3746500" y="4419600"/>
            <a:ext cx="762000" cy="0"/>
          </a:xfrm>
          <a:prstGeom prst="line">
            <a:avLst/>
          </a:prstGeom>
          <a:noFill/>
          <a:ln w="9525">
            <a:solidFill>
              <a:schemeClr val="tx1"/>
            </a:solidFill>
            <a:round/>
            <a:headEnd/>
            <a:tailEnd/>
          </a:ln>
        </p:spPr>
        <p:txBody>
          <a:bodyPr/>
          <a:lstStyle/>
          <a:p>
            <a:endParaRPr lang="en-US"/>
          </a:p>
        </p:txBody>
      </p:sp>
      <p:sp>
        <p:nvSpPr>
          <p:cNvPr id="61447" name="Line 8"/>
          <p:cNvSpPr>
            <a:spLocks noChangeShapeType="1"/>
          </p:cNvSpPr>
          <p:nvPr/>
        </p:nvSpPr>
        <p:spPr bwMode="auto">
          <a:xfrm>
            <a:off x="4508500" y="4419600"/>
            <a:ext cx="838200" cy="0"/>
          </a:xfrm>
          <a:prstGeom prst="line">
            <a:avLst/>
          </a:prstGeom>
          <a:noFill/>
          <a:ln w="9525">
            <a:solidFill>
              <a:schemeClr val="tx1"/>
            </a:solidFill>
            <a:round/>
            <a:headEnd/>
            <a:tailEnd/>
          </a:ln>
        </p:spPr>
        <p:txBody>
          <a:bodyPr/>
          <a:lstStyle/>
          <a:p>
            <a:endParaRPr lang="en-US"/>
          </a:p>
        </p:txBody>
      </p:sp>
      <p:sp>
        <p:nvSpPr>
          <p:cNvPr id="61448" name="Line 9"/>
          <p:cNvSpPr>
            <a:spLocks noChangeShapeType="1"/>
          </p:cNvSpPr>
          <p:nvPr/>
        </p:nvSpPr>
        <p:spPr bwMode="auto">
          <a:xfrm>
            <a:off x="4521200" y="3733800"/>
            <a:ext cx="838200" cy="0"/>
          </a:xfrm>
          <a:prstGeom prst="line">
            <a:avLst/>
          </a:prstGeom>
          <a:noFill/>
          <a:ln w="9525">
            <a:solidFill>
              <a:schemeClr val="tx1"/>
            </a:solidFill>
            <a:round/>
            <a:headEnd/>
            <a:tailEnd/>
          </a:ln>
        </p:spPr>
        <p:txBody>
          <a:bodyPr/>
          <a:lstStyle/>
          <a:p>
            <a:endParaRPr lang="en-US"/>
          </a:p>
        </p:txBody>
      </p:sp>
      <p:sp>
        <p:nvSpPr>
          <p:cNvPr id="61449" name="Line 10"/>
          <p:cNvSpPr>
            <a:spLocks noChangeShapeType="1"/>
          </p:cNvSpPr>
          <p:nvPr/>
        </p:nvSpPr>
        <p:spPr bwMode="auto">
          <a:xfrm>
            <a:off x="4521200" y="5270500"/>
            <a:ext cx="838200" cy="0"/>
          </a:xfrm>
          <a:prstGeom prst="line">
            <a:avLst/>
          </a:prstGeom>
          <a:noFill/>
          <a:ln w="9525">
            <a:solidFill>
              <a:schemeClr val="tx1"/>
            </a:solidFill>
            <a:round/>
            <a:headEnd/>
            <a:tailEnd/>
          </a:ln>
        </p:spPr>
        <p:txBody>
          <a:bodyPr/>
          <a:lstStyle/>
          <a:p>
            <a:endParaRPr lang="en-US"/>
          </a:p>
        </p:txBody>
      </p:sp>
      <p:sp>
        <p:nvSpPr>
          <p:cNvPr id="61450" name="Text Box 11"/>
          <p:cNvSpPr txBox="1">
            <a:spLocks noChangeArrowheads="1"/>
          </p:cNvSpPr>
          <p:nvPr/>
        </p:nvSpPr>
        <p:spPr bwMode="auto">
          <a:xfrm>
            <a:off x="4648200" y="5375275"/>
            <a:ext cx="608013" cy="457200"/>
          </a:xfrm>
          <a:prstGeom prst="rect">
            <a:avLst/>
          </a:prstGeom>
          <a:noFill/>
          <a:ln w="9525">
            <a:noFill/>
            <a:miter lim="800000"/>
            <a:headEnd/>
            <a:tailEnd/>
          </a:ln>
        </p:spPr>
        <p:txBody>
          <a:bodyPr wrap="none">
            <a:spAutoFit/>
          </a:bodyPr>
          <a:lstStyle/>
          <a:p>
            <a:pPr eaLnBrk="0" hangingPunct="0"/>
            <a:r>
              <a:rPr lang="en-US" sz="2400">
                <a:solidFill>
                  <a:schemeClr val="tx1"/>
                </a:solidFill>
              </a:rPr>
              <a:t>RV</a:t>
            </a:r>
          </a:p>
        </p:txBody>
      </p:sp>
      <p:sp>
        <p:nvSpPr>
          <p:cNvPr id="61451" name="Text Box 12"/>
          <p:cNvSpPr txBox="1">
            <a:spLocks noChangeArrowheads="1"/>
          </p:cNvSpPr>
          <p:nvPr/>
        </p:nvSpPr>
        <p:spPr bwMode="auto">
          <a:xfrm>
            <a:off x="5473700" y="5372100"/>
            <a:ext cx="608013" cy="457200"/>
          </a:xfrm>
          <a:prstGeom prst="rect">
            <a:avLst/>
          </a:prstGeom>
          <a:noFill/>
          <a:ln w="9525">
            <a:noFill/>
            <a:miter lim="800000"/>
            <a:headEnd/>
            <a:tailEnd/>
          </a:ln>
        </p:spPr>
        <p:txBody>
          <a:bodyPr wrap="none">
            <a:spAutoFit/>
          </a:bodyPr>
          <a:lstStyle/>
          <a:p>
            <a:pPr eaLnBrk="0" hangingPunct="0"/>
            <a:r>
              <a:rPr lang="en-US" sz="2400">
                <a:solidFill>
                  <a:schemeClr val="tx1"/>
                </a:solidFill>
              </a:rPr>
              <a:t>RV</a:t>
            </a:r>
          </a:p>
        </p:txBody>
      </p:sp>
      <p:sp>
        <p:nvSpPr>
          <p:cNvPr id="61452" name="Text Box 13"/>
          <p:cNvSpPr txBox="1">
            <a:spLocks noChangeArrowheads="1"/>
          </p:cNvSpPr>
          <p:nvPr/>
        </p:nvSpPr>
        <p:spPr bwMode="auto">
          <a:xfrm>
            <a:off x="4572000" y="4722813"/>
            <a:ext cx="811213" cy="457200"/>
          </a:xfrm>
          <a:prstGeom prst="rect">
            <a:avLst/>
          </a:prstGeom>
          <a:noFill/>
          <a:ln w="9525">
            <a:noFill/>
            <a:miter lim="800000"/>
            <a:headEnd/>
            <a:tailEnd/>
          </a:ln>
        </p:spPr>
        <p:txBody>
          <a:bodyPr wrap="none">
            <a:spAutoFit/>
          </a:bodyPr>
          <a:lstStyle/>
          <a:p>
            <a:pPr eaLnBrk="0" hangingPunct="0"/>
            <a:r>
              <a:rPr lang="en-US" sz="2400">
                <a:solidFill>
                  <a:schemeClr val="tx1"/>
                </a:solidFill>
              </a:rPr>
              <a:t>ERV</a:t>
            </a:r>
          </a:p>
        </p:txBody>
      </p:sp>
      <p:sp>
        <p:nvSpPr>
          <p:cNvPr id="61453" name="Text Box 14"/>
          <p:cNvSpPr txBox="1">
            <a:spLocks noChangeArrowheads="1"/>
          </p:cNvSpPr>
          <p:nvPr/>
        </p:nvSpPr>
        <p:spPr bwMode="auto">
          <a:xfrm>
            <a:off x="4572000" y="2589213"/>
            <a:ext cx="692150" cy="457200"/>
          </a:xfrm>
          <a:prstGeom prst="rect">
            <a:avLst/>
          </a:prstGeom>
          <a:noFill/>
          <a:ln w="9525">
            <a:noFill/>
            <a:miter lim="800000"/>
            <a:headEnd/>
            <a:tailEnd/>
          </a:ln>
        </p:spPr>
        <p:txBody>
          <a:bodyPr wrap="none">
            <a:spAutoFit/>
          </a:bodyPr>
          <a:lstStyle/>
          <a:p>
            <a:pPr eaLnBrk="0" hangingPunct="0"/>
            <a:r>
              <a:rPr lang="en-US" sz="2400">
                <a:solidFill>
                  <a:schemeClr val="tx1"/>
                </a:solidFill>
              </a:rPr>
              <a:t>IRV</a:t>
            </a:r>
          </a:p>
        </p:txBody>
      </p:sp>
      <p:sp>
        <p:nvSpPr>
          <p:cNvPr id="61454" name="Text Box 15"/>
          <p:cNvSpPr txBox="1">
            <a:spLocks noChangeArrowheads="1"/>
          </p:cNvSpPr>
          <p:nvPr/>
        </p:nvSpPr>
        <p:spPr bwMode="auto">
          <a:xfrm>
            <a:off x="4654550" y="3884613"/>
            <a:ext cx="573088" cy="457200"/>
          </a:xfrm>
          <a:prstGeom prst="rect">
            <a:avLst/>
          </a:prstGeom>
          <a:noFill/>
          <a:ln w="9525">
            <a:noFill/>
            <a:miter lim="800000"/>
            <a:headEnd/>
            <a:tailEnd/>
          </a:ln>
        </p:spPr>
        <p:txBody>
          <a:bodyPr wrap="none">
            <a:spAutoFit/>
          </a:bodyPr>
          <a:lstStyle/>
          <a:p>
            <a:pPr eaLnBrk="0" hangingPunct="0"/>
            <a:r>
              <a:rPr lang="en-US" sz="2400">
                <a:solidFill>
                  <a:schemeClr val="tx1"/>
                </a:solidFill>
              </a:rPr>
              <a:t>TV</a:t>
            </a:r>
          </a:p>
        </p:txBody>
      </p:sp>
      <p:sp>
        <p:nvSpPr>
          <p:cNvPr id="61455" name="Text Box 16"/>
          <p:cNvSpPr txBox="1">
            <a:spLocks noChangeArrowheads="1"/>
          </p:cNvSpPr>
          <p:nvPr/>
        </p:nvSpPr>
        <p:spPr bwMode="auto">
          <a:xfrm>
            <a:off x="3848100" y="2590800"/>
            <a:ext cx="488950" cy="457200"/>
          </a:xfrm>
          <a:prstGeom prst="rect">
            <a:avLst/>
          </a:prstGeom>
          <a:noFill/>
          <a:ln w="9525">
            <a:noFill/>
            <a:miter lim="800000"/>
            <a:headEnd/>
            <a:tailEnd/>
          </a:ln>
        </p:spPr>
        <p:txBody>
          <a:bodyPr wrap="none">
            <a:spAutoFit/>
          </a:bodyPr>
          <a:lstStyle/>
          <a:p>
            <a:pPr eaLnBrk="0" hangingPunct="0"/>
            <a:r>
              <a:rPr lang="en-US" sz="2400">
                <a:solidFill>
                  <a:schemeClr val="tx1"/>
                </a:solidFill>
              </a:rPr>
              <a:t>IC</a:t>
            </a:r>
          </a:p>
        </p:txBody>
      </p:sp>
      <p:sp>
        <p:nvSpPr>
          <p:cNvPr id="61456" name="Text Box 17"/>
          <p:cNvSpPr txBox="1">
            <a:spLocks noChangeArrowheads="1"/>
          </p:cNvSpPr>
          <p:nvPr/>
        </p:nvSpPr>
        <p:spPr bwMode="auto">
          <a:xfrm>
            <a:off x="2949575" y="2590800"/>
            <a:ext cx="758825" cy="457200"/>
          </a:xfrm>
          <a:prstGeom prst="rect">
            <a:avLst/>
          </a:prstGeom>
          <a:noFill/>
          <a:ln w="9525">
            <a:noFill/>
            <a:miter lim="800000"/>
            <a:headEnd/>
            <a:tailEnd/>
          </a:ln>
        </p:spPr>
        <p:txBody>
          <a:bodyPr wrap="none">
            <a:spAutoFit/>
          </a:bodyPr>
          <a:lstStyle/>
          <a:p>
            <a:pPr eaLnBrk="0" hangingPunct="0"/>
            <a:r>
              <a:rPr lang="en-US" sz="2400">
                <a:solidFill>
                  <a:schemeClr val="tx1"/>
                </a:solidFill>
              </a:rPr>
              <a:t>TLC</a:t>
            </a:r>
          </a:p>
        </p:txBody>
      </p:sp>
      <p:sp>
        <p:nvSpPr>
          <p:cNvPr id="61457" name="Text Box 18"/>
          <p:cNvSpPr txBox="1">
            <a:spLocks noChangeArrowheads="1"/>
          </p:cNvSpPr>
          <p:nvPr/>
        </p:nvSpPr>
        <p:spPr bwMode="auto">
          <a:xfrm>
            <a:off x="3733800" y="4875213"/>
            <a:ext cx="811213" cy="457200"/>
          </a:xfrm>
          <a:prstGeom prst="rect">
            <a:avLst/>
          </a:prstGeom>
          <a:noFill/>
          <a:ln w="9525">
            <a:noFill/>
            <a:miter lim="800000"/>
            <a:headEnd/>
            <a:tailEnd/>
          </a:ln>
        </p:spPr>
        <p:txBody>
          <a:bodyPr wrap="none">
            <a:spAutoFit/>
          </a:bodyPr>
          <a:lstStyle/>
          <a:p>
            <a:pPr eaLnBrk="0" hangingPunct="0"/>
            <a:r>
              <a:rPr lang="en-US" sz="2400">
                <a:solidFill>
                  <a:schemeClr val="tx1"/>
                </a:solidFill>
              </a:rPr>
              <a:t>FRC</a:t>
            </a:r>
          </a:p>
        </p:txBody>
      </p:sp>
      <p:sp>
        <p:nvSpPr>
          <p:cNvPr id="61458" name="Text Box 20"/>
          <p:cNvSpPr txBox="1">
            <a:spLocks noChangeArrowheads="1"/>
          </p:cNvSpPr>
          <p:nvPr/>
        </p:nvSpPr>
        <p:spPr bwMode="auto">
          <a:xfrm>
            <a:off x="5454650" y="2590800"/>
            <a:ext cx="608013" cy="457200"/>
          </a:xfrm>
          <a:prstGeom prst="rect">
            <a:avLst/>
          </a:prstGeom>
          <a:noFill/>
          <a:ln w="9525">
            <a:noFill/>
            <a:miter lim="800000"/>
            <a:headEnd/>
            <a:tailEnd/>
          </a:ln>
        </p:spPr>
        <p:txBody>
          <a:bodyPr wrap="none">
            <a:spAutoFit/>
          </a:bodyPr>
          <a:lstStyle/>
          <a:p>
            <a:pPr eaLnBrk="0" hangingPunct="0"/>
            <a:r>
              <a:rPr lang="en-US" sz="2400">
                <a:solidFill>
                  <a:schemeClr val="tx1"/>
                </a:solidFill>
              </a:rPr>
              <a:t>VC</a:t>
            </a:r>
          </a:p>
        </p:txBody>
      </p:sp>
      <p:sp>
        <p:nvSpPr>
          <p:cNvPr id="61459" name="Rectangle 22"/>
          <p:cNvSpPr>
            <a:spLocks noGrp="1" noChangeArrowheads="1"/>
          </p:cNvSpPr>
          <p:nvPr>
            <p:ph type="title"/>
          </p:nvPr>
        </p:nvSpPr>
        <p:spPr bwMode="auto">
          <a:xfrm>
            <a:off x="457200" y="823913"/>
            <a:ext cx="8229600" cy="8382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Lung Volumes and Capacities</a:t>
            </a:r>
          </a:p>
        </p:txBody>
      </p:sp>
      <p:sp>
        <p:nvSpPr>
          <p:cNvPr id="61460" name="Line 23"/>
          <p:cNvSpPr>
            <a:spLocks noChangeShapeType="1"/>
          </p:cNvSpPr>
          <p:nvPr/>
        </p:nvSpPr>
        <p:spPr bwMode="auto">
          <a:xfrm>
            <a:off x="5327650" y="5265738"/>
            <a:ext cx="838200" cy="0"/>
          </a:xfrm>
          <a:prstGeom prst="line">
            <a:avLst/>
          </a:prstGeom>
          <a:noFill/>
          <a:ln w="952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62467"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62468"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PEEP</a:t>
            </a:r>
          </a:p>
        </p:txBody>
      </p:sp>
      <p:sp>
        <p:nvSpPr>
          <p:cNvPr id="62469" name="Rectangle 5"/>
          <p:cNvSpPr>
            <a:spLocks noGrp="1" noChangeArrowheads="1"/>
          </p:cNvSpPr>
          <p:nvPr>
            <p:ph type="body" idx="1"/>
          </p:nvPr>
        </p:nvSpPr>
        <p:spPr bwMode="auto">
          <a:xfrm>
            <a:off x="196850" y="1630363"/>
            <a:ext cx="8750300" cy="4495800"/>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Increases functional residual capacity (FRC) and improves oxygenation</a:t>
            </a:r>
          </a:p>
          <a:p>
            <a:pPr lvl="1" eaLnBrk="1" hangingPunct="1"/>
            <a:r>
              <a:rPr lang="en-US" sz="2400" smtClean="0">
                <a:solidFill>
                  <a:srgbClr val="0000CC"/>
                </a:solidFill>
              </a:rPr>
              <a:t>Recruits collapsed alveoli</a:t>
            </a:r>
          </a:p>
          <a:p>
            <a:pPr lvl="1" eaLnBrk="1" hangingPunct="1"/>
            <a:r>
              <a:rPr lang="en-US" sz="2400" smtClean="0">
                <a:solidFill>
                  <a:srgbClr val="0000CC"/>
                </a:solidFill>
              </a:rPr>
              <a:t>Splints and distends patent alveoli</a:t>
            </a:r>
          </a:p>
          <a:p>
            <a:pPr lvl="1" eaLnBrk="1" hangingPunct="1"/>
            <a:r>
              <a:rPr lang="en-US" sz="2400" smtClean="0">
                <a:solidFill>
                  <a:srgbClr val="0000CC"/>
                </a:solidFill>
              </a:rPr>
              <a:t>Redistributes lung fluid from alveoli to intravascular space</a:t>
            </a:r>
          </a:p>
          <a:p>
            <a:pPr lvl="1" eaLnBrk="1" hangingPunct="1"/>
            <a:r>
              <a:rPr lang="en-US" sz="2400" smtClean="0">
                <a:solidFill>
                  <a:srgbClr val="0000CC"/>
                </a:solidFill>
              </a:rPr>
              <a:t>Enhances pressure gradient across A/C membrane</a:t>
            </a:r>
          </a:p>
        </p:txBody>
      </p:sp>
      <p:sp>
        <p:nvSpPr>
          <p:cNvPr id="62470" name="Arc 6"/>
          <p:cNvSpPr>
            <a:spLocks/>
          </p:cNvSpPr>
          <p:nvPr/>
        </p:nvSpPr>
        <p:spPr bwMode="auto">
          <a:xfrm>
            <a:off x="3182938" y="5011738"/>
            <a:ext cx="381000" cy="8382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62471" name="Arc 7"/>
          <p:cNvSpPr>
            <a:spLocks/>
          </p:cNvSpPr>
          <p:nvPr/>
        </p:nvSpPr>
        <p:spPr bwMode="auto">
          <a:xfrm rot="10440000">
            <a:off x="2419350" y="5029200"/>
            <a:ext cx="838200" cy="8382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62472" name="Freeform 8"/>
          <p:cNvSpPr>
            <a:spLocks/>
          </p:cNvSpPr>
          <p:nvPr/>
        </p:nvSpPr>
        <p:spPr bwMode="auto">
          <a:xfrm>
            <a:off x="3773488" y="5708650"/>
            <a:ext cx="1392237" cy="323850"/>
          </a:xfrm>
          <a:custGeom>
            <a:avLst/>
            <a:gdLst>
              <a:gd name="T0" fmla="*/ 0 w 877"/>
              <a:gd name="T1" fmla="*/ 2147483647 h 204"/>
              <a:gd name="T2" fmla="*/ 2147483647 w 877"/>
              <a:gd name="T3" fmla="*/ 2147483647 h 204"/>
              <a:gd name="T4" fmla="*/ 2147483647 w 877"/>
              <a:gd name="T5" fmla="*/ 2147483647 h 204"/>
              <a:gd name="T6" fmla="*/ 2147483647 w 877"/>
              <a:gd name="T7" fmla="*/ 2147483647 h 204"/>
              <a:gd name="T8" fmla="*/ 2147483647 w 877"/>
              <a:gd name="T9" fmla="*/ 2147483647 h 204"/>
              <a:gd name="T10" fmla="*/ 2147483647 w 877"/>
              <a:gd name="T11" fmla="*/ 2147483647 h 204"/>
              <a:gd name="T12" fmla="*/ 2147483647 w 877"/>
              <a:gd name="T13" fmla="*/ 2147483647 h 204"/>
              <a:gd name="T14" fmla="*/ 2147483647 w 877"/>
              <a:gd name="T15" fmla="*/ 2147483647 h 204"/>
              <a:gd name="T16" fmla="*/ 2147483647 w 877"/>
              <a:gd name="T17" fmla="*/ 2147483647 h 204"/>
              <a:gd name="T18" fmla="*/ 2147483647 w 877"/>
              <a:gd name="T19" fmla="*/ 2147483647 h 204"/>
              <a:gd name="T20" fmla="*/ 2147483647 w 877"/>
              <a:gd name="T21" fmla="*/ 2147483647 h 204"/>
              <a:gd name="T22" fmla="*/ 2147483647 w 877"/>
              <a:gd name="T23" fmla="*/ 2147483647 h 204"/>
              <a:gd name="T24" fmla="*/ 2147483647 w 877"/>
              <a:gd name="T25" fmla="*/ 2147483647 h 204"/>
              <a:gd name="T26" fmla="*/ 2147483647 w 877"/>
              <a:gd name="T27" fmla="*/ 2147483647 h 204"/>
              <a:gd name="T28" fmla="*/ 2147483647 w 877"/>
              <a:gd name="T29" fmla="*/ 2147483647 h 204"/>
              <a:gd name="T30" fmla="*/ 2147483647 w 877"/>
              <a:gd name="T31" fmla="*/ 2147483647 h 204"/>
              <a:gd name="T32" fmla="*/ 2147483647 w 877"/>
              <a:gd name="T33" fmla="*/ 2147483647 h 204"/>
              <a:gd name="T34" fmla="*/ 2147483647 w 877"/>
              <a:gd name="T35" fmla="*/ 2147483647 h 204"/>
              <a:gd name="T36" fmla="*/ 2147483647 w 877"/>
              <a:gd name="T37" fmla="*/ 2147483647 h 204"/>
              <a:gd name="T38" fmla="*/ 2147483647 w 877"/>
              <a:gd name="T39" fmla="*/ 2147483647 h 204"/>
              <a:gd name="T40" fmla="*/ 2147483647 w 877"/>
              <a:gd name="T41" fmla="*/ 0 h 204"/>
              <a:gd name="T42" fmla="*/ 2147483647 w 877"/>
              <a:gd name="T43" fmla="*/ 0 h 204"/>
              <a:gd name="T44" fmla="*/ 2147483647 w 877"/>
              <a:gd name="T45" fmla="*/ 0 h 204"/>
              <a:gd name="T46" fmla="*/ 2147483647 w 877"/>
              <a:gd name="T47" fmla="*/ 0 h 204"/>
              <a:gd name="T48" fmla="*/ 2147483647 w 877"/>
              <a:gd name="T49" fmla="*/ 0 h 204"/>
              <a:gd name="T50" fmla="*/ 2147483647 w 877"/>
              <a:gd name="T51" fmla="*/ 0 h 204"/>
              <a:gd name="T52" fmla="*/ 2147483647 w 877"/>
              <a:gd name="T53" fmla="*/ 2147483647 h 204"/>
              <a:gd name="T54" fmla="*/ 2147483647 w 877"/>
              <a:gd name="T55" fmla="*/ 2147483647 h 204"/>
              <a:gd name="T56" fmla="*/ 2147483647 w 877"/>
              <a:gd name="T57" fmla="*/ 2147483647 h 204"/>
              <a:gd name="T58" fmla="*/ 2147483647 w 877"/>
              <a:gd name="T59" fmla="*/ 2147483647 h 204"/>
              <a:gd name="T60" fmla="*/ 2147483647 w 877"/>
              <a:gd name="T61" fmla="*/ 2147483647 h 204"/>
              <a:gd name="T62" fmla="*/ 2147483647 w 877"/>
              <a:gd name="T63" fmla="*/ 2147483647 h 204"/>
              <a:gd name="T64" fmla="*/ 2147483647 w 877"/>
              <a:gd name="T65" fmla="*/ 2147483647 h 2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77"/>
              <a:gd name="T100" fmla="*/ 0 h 204"/>
              <a:gd name="T101" fmla="*/ 877 w 877"/>
              <a:gd name="T102" fmla="*/ 204 h 20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77" h="204">
                <a:moveTo>
                  <a:pt x="0" y="100"/>
                </a:moveTo>
                <a:lnTo>
                  <a:pt x="51" y="128"/>
                </a:lnTo>
                <a:lnTo>
                  <a:pt x="72" y="150"/>
                </a:lnTo>
                <a:lnTo>
                  <a:pt x="94" y="150"/>
                </a:lnTo>
                <a:lnTo>
                  <a:pt x="126" y="171"/>
                </a:lnTo>
                <a:lnTo>
                  <a:pt x="158" y="182"/>
                </a:lnTo>
                <a:lnTo>
                  <a:pt x="190" y="192"/>
                </a:lnTo>
                <a:lnTo>
                  <a:pt x="222" y="203"/>
                </a:lnTo>
                <a:lnTo>
                  <a:pt x="254" y="203"/>
                </a:lnTo>
                <a:lnTo>
                  <a:pt x="276" y="182"/>
                </a:lnTo>
                <a:lnTo>
                  <a:pt x="297" y="160"/>
                </a:lnTo>
                <a:lnTo>
                  <a:pt x="329" y="150"/>
                </a:lnTo>
                <a:lnTo>
                  <a:pt x="351" y="139"/>
                </a:lnTo>
                <a:lnTo>
                  <a:pt x="372" y="117"/>
                </a:lnTo>
                <a:lnTo>
                  <a:pt x="404" y="96"/>
                </a:lnTo>
                <a:lnTo>
                  <a:pt x="426" y="85"/>
                </a:lnTo>
                <a:lnTo>
                  <a:pt x="458" y="64"/>
                </a:lnTo>
                <a:lnTo>
                  <a:pt x="479" y="42"/>
                </a:lnTo>
                <a:lnTo>
                  <a:pt x="501" y="32"/>
                </a:lnTo>
                <a:lnTo>
                  <a:pt x="533" y="10"/>
                </a:lnTo>
                <a:lnTo>
                  <a:pt x="565" y="0"/>
                </a:lnTo>
                <a:lnTo>
                  <a:pt x="597" y="0"/>
                </a:lnTo>
                <a:lnTo>
                  <a:pt x="629" y="0"/>
                </a:lnTo>
                <a:lnTo>
                  <a:pt x="651" y="0"/>
                </a:lnTo>
                <a:lnTo>
                  <a:pt x="683" y="0"/>
                </a:lnTo>
                <a:lnTo>
                  <a:pt x="715" y="0"/>
                </a:lnTo>
                <a:lnTo>
                  <a:pt x="747" y="10"/>
                </a:lnTo>
                <a:lnTo>
                  <a:pt x="768" y="32"/>
                </a:lnTo>
                <a:lnTo>
                  <a:pt x="790" y="42"/>
                </a:lnTo>
                <a:lnTo>
                  <a:pt x="822" y="64"/>
                </a:lnTo>
                <a:lnTo>
                  <a:pt x="854" y="85"/>
                </a:lnTo>
                <a:lnTo>
                  <a:pt x="876" y="85"/>
                </a:lnTo>
                <a:lnTo>
                  <a:pt x="864" y="100"/>
                </a:lnTo>
              </a:path>
            </a:pathLst>
          </a:custGeom>
          <a:noFill/>
          <a:ln w="25400" cap="rnd" cmpd="sng">
            <a:solidFill>
              <a:schemeClr val="tx1"/>
            </a:solidFill>
            <a:prstDash val="solid"/>
            <a:round/>
            <a:headEnd type="none" w="sm" len="sm"/>
            <a:tailEnd type="none" w="sm" len="sm"/>
          </a:ln>
        </p:spPr>
        <p:txBody>
          <a:bodyPr/>
          <a:lstStyle/>
          <a:p>
            <a:endParaRPr lang="en-US"/>
          </a:p>
        </p:txBody>
      </p:sp>
      <p:sp>
        <p:nvSpPr>
          <p:cNvPr id="62473" name="Line 9"/>
          <p:cNvSpPr>
            <a:spLocks noChangeShapeType="1"/>
          </p:cNvSpPr>
          <p:nvPr/>
        </p:nvSpPr>
        <p:spPr bwMode="auto">
          <a:xfrm>
            <a:off x="1952625" y="4724400"/>
            <a:ext cx="0" cy="17526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62474" name="Line 10"/>
          <p:cNvSpPr>
            <a:spLocks noChangeShapeType="1"/>
          </p:cNvSpPr>
          <p:nvPr/>
        </p:nvSpPr>
        <p:spPr bwMode="auto">
          <a:xfrm>
            <a:off x="1962150" y="5867400"/>
            <a:ext cx="4876800" cy="0"/>
          </a:xfrm>
          <a:prstGeom prst="line">
            <a:avLst/>
          </a:prstGeom>
          <a:noFill/>
          <a:ln w="25400">
            <a:solidFill>
              <a:schemeClr val="tx1"/>
            </a:solidFill>
            <a:prstDash val="lgDash"/>
            <a:round/>
            <a:headEnd type="none" w="sm" len="sm"/>
            <a:tailEnd type="none" w="sm" len="sm"/>
          </a:ln>
        </p:spPr>
        <p:txBody>
          <a:bodyPr wrap="none" anchor="ctr"/>
          <a:lstStyle/>
          <a:p>
            <a:endParaRPr lang="en-US"/>
          </a:p>
        </p:txBody>
      </p:sp>
      <p:grpSp>
        <p:nvGrpSpPr>
          <p:cNvPr id="62475" name="Group 11"/>
          <p:cNvGrpSpPr>
            <a:grpSpLocks/>
          </p:cNvGrpSpPr>
          <p:nvPr/>
        </p:nvGrpSpPr>
        <p:grpSpPr bwMode="auto">
          <a:xfrm>
            <a:off x="5526088" y="4989513"/>
            <a:ext cx="1246187" cy="1106487"/>
            <a:chOff x="3253" y="3143"/>
            <a:chExt cx="785" cy="697"/>
          </a:xfrm>
        </p:grpSpPr>
        <p:sp>
          <p:nvSpPr>
            <p:cNvPr id="62478" name="Arc 12"/>
            <p:cNvSpPr>
              <a:spLocks/>
            </p:cNvSpPr>
            <p:nvPr/>
          </p:nvSpPr>
          <p:spPr bwMode="auto">
            <a:xfrm rot="10440000">
              <a:off x="3306" y="3154"/>
              <a:ext cx="528" cy="52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62479" name="Arc 13"/>
            <p:cNvSpPr>
              <a:spLocks/>
            </p:cNvSpPr>
            <p:nvPr/>
          </p:nvSpPr>
          <p:spPr bwMode="auto">
            <a:xfrm>
              <a:off x="3798" y="3143"/>
              <a:ext cx="240" cy="52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25400" cap="rnd">
              <a:solidFill>
                <a:schemeClr val="tx1"/>
              </a:solidFill>
              <a:round/>
              <a:headEnd type="none" w="sm" len="sm"/>
              <a:tailEnd type="none" w="sm" len="sm"/>
            </a:ln>
          </p:spPr>
          <p:txBody>
            <a:bodyPr wrap="none" anchor="ctr"/>
            <a:lstStyle/>
            <a:p>
              <a:endParaRPr lang="en-US"/>
            </a:p>
          </p:txBody>
        </p:sp>
        <p:sp>
          <p:nvSpPr>
            <p:cNvPr id="62480" name="Line 14"/>
            <p:cNvSpPr>
              <a:spLocks noChangeShapeType="1"/>
            </p:cNvSpPr>
            <p:nvPr/>
          </p:nvSpPr>
          <p:spPr bwMode="auto">
            <a:xfrm>
              <a:off x="3253" y="3696"/>
              <a:ext cx="96" cy="144"/>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62481" name="Line 15"/>
            <p:cNvSpPr>
              <a:spLocks noChangeShapeType="1"/>
            </p:cNvSpPr>
            <p:nvPr/>
          </p:nvSpPr>
          <p:spPr bwMode="auto">
            <a:xfrm flipV="1">
              <a:off x="3338" y="3696"/>
              <a:ext cx="0" cy="144"/>
            </a:xfrm>
            <a:prstGeom prst="line">
              <a:avLst/>
            </a:prstGeom>
            <a:noFill/>
            <a:ln w="25400">
              <a:solidFill>
                <a:schemeClr val="tx1"/>
              </a:solidFill>
              <a:round/>
              <a:headEnd type="none" w="sm" len="sm"/>
              <a:tailEnd type="none" w="sm" len="sm"/>
            </a:ln>
          </p:spPr>
          <p:txBody>
            <a:bodyPr wrap="none" anchor="ctr"/>
            <a:lstStyle/>
            <a:p>
              <a:endParaRPr lang="en-US"/>
            </a:p>
          </p:txBody>
        </p:sp>
      </p:grpSp>
      <p:sp>
        <p:nvSpPr>
          <p:cNvPr id="62476" name="Line 16"/>
          <p:cNvSpPr>
            <a:spLocks noChangeShapeType="1"/>
          </p:cNvSpPr>
          <p:nvPr/>
        </p:nvSpPr>
        <p:spPr bwMode="auto">
          <a:xfrm>
            <a:off x="1962150" y="6248400"/>
            <a:ext cx="5181600"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62477" name="Rectangle 17"/>
          <p:cNvSpPr>
            <a:spLocks noChangeArrowheads="1"/>
          </p:cNvSpPr>
          <p:nvPr/>
        </p:nvSpPr>
        <p:spPr bwMode="auto">
          <a:xfrm>
            <a:off x="628650" y="5514975"/>
            <a:ext cx="1143000" cy="641350"/>
          </a:xfrm>
          <a:prstGeom prst="rect">
            <a:avLst/>
          </a:prstGeom>
          <a:noFill/>
          <a:ln w="9525">
            <a:noFill/>
            <a:miter lim="800000"/>
            <a:headEnd/>
            <a:tailEnd/>
          </a:ln>
        </p:spPr>
        <p:txBody>
          <a:bodyPr lIns="92075" tIns="46038" rIns="92075" bIns="46038">
            <a:spAutoFit/>
          </a:bodyPr>
          <a:lstStyle/>
          <a:p>
            <a:pPr algn="ctr" eaLnBrk="0" hangingPunct="0">
              <a:spcBef>
                <a:spcPct val="50000"/>
              </a:spcBef>
            </a:pPr>
            <a:r>
              <a:rPr lang="en-US" sz="1800">
                <a:solidFill>
                  <a:schemeClr val="tx1"/>
                </a:solidFill>
                <a:latin typeface="Times New Roman" pitchFamily="18" charset="0"/>
              </a:rPr>
              <a:t>5 cm H</a:t>
            </a:r>
            <a:r>
              <a:rPr lang="en-US" sz="1800" baseline="-25000">
                <a:solidFill>
                  <a:schemeClr val="tx1"/>
                </a:solidFill>
                <a:latin typeface="Times New Roman" pitchFamily="18" charset="0"/>
              </a:rPr>
              <a:t>2</a:t>
            </a:r>
            <a:r>
              <a:rPr lang="en-US" sz="1800">
                <a:solidFill>
                  <a:schemeClr val="tx1"/>
                </a:solidFill>
                <a:latin typeface="Times New Roman" pitchFamily="18" charset="0"/>
              </a:rPr>
              <a:t>O      PEEP</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bwMode="auto">
          <a:xfrm>
            <a:off x="446088" y="636588"/>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Fick’s Law of Diffusion</a:t>
            </a:r>
          </a:p>
        </p:txBody>
      </p:sp>
      <p:sp>
        <p:nvSpPr>
          <p:cNvPr id="63491" name="Rectangle 3"/>
          <p:cNvSpPr>
            <a:spLocks noGrp="1" noChangeArrowheads="1"/>
          </p:cNvSpPr>
          <p:nvPr>
            <p:ph type="body" idx="1"/>
          </p:nvPr>
        </p:nvSpPr>
        <p:spPr bwMode="auto">
          <a:xfrm>
            <a:off x="457200" y="1973263"/>
            <a:ext cx="8229600" cy="4152900"/>
          </a:xfrm>
          <a:noFill/>
          <a:ln>
            <a:miter lim="800000"/>
            <a:headEnd/>
            <a:tailEnd/>
          </a:ln>
        </p:spPr>
        <p:txBody>
          <a:bodyPr vert="horz" wrap="square" lIns="91440" tIns="45720" rIns="91440" bIns="45720" numCol="1" anchor="t" anchorCtr="0" compatLnSpc="1">
            <a:prstTxWarp prst="textNoShape">
              <a:avLst/>
            </a:prstTxWarp>
          </a:bodyPr>
          <a:lstStyle/>
          <a:p>
            <a:pPr eaLnBrk="1" hangingPunct="1">
              <a:buFontTx/>
              <a:buNone/>
            </a:pPr>
            <a:r>
              <a:rPr lang="en-US" sz="3200" dirty="0" smtClean="0"/>
              <a:t> </a:t>
            </a:r>
          </a:p>
          <a:p>
            <a:pPr eaLnBrk="1" hangingPunct="1">
              <a:buFontTx/>
              <a:buNone/>
            </a:pPr>
            <a:r>
              <a:rPr lang="en-US" sz="3200" dirty="0" smtClean="0"/>
              <a:t>		V</a:t>
            </a:r>
            <a:r>
              <a:rPr lang="en-US" dirty="0" smtClean="0"/>
              <a:t> =  </a:t>
            </a:r>
            <a:r>
              <a:rPr lang="en-US" sz="3200" u="sng" dirty="0" smtClean="0"/>
              <a:t>A</a:t>
            </a:r>
            <a:r>
              <a:rPr lang="en-US" u="sng" dirty="0" smtClean="0"/>
              <a:t> x </a:t>
            </a:r>
            <a:r>
              <a:rPr lang="el-GR" sz="3200" u="sng" dirty="0" smtClean="0"/>
              <a:t>ά</a:t>
            </a:r>
            <a:r>
              <a:rPr lang="en-US" sz="3200" u="sng" dirty="0" smtClean="0"/>
              <a:t> </a:t>
            </a:r>
            <a:r>
              <a:rPr lang="en-US" u="sng" dirty="0" smtClean="0"/>
              <a:t>x </a:t>
            </a:r>
            <a:r>
              <a:rPr lang="en-US" sz="3200" u="sng" dirty="0" smtClean="0"/>
              <a:t>(P</a:t>
            </a:r>
            <a:r>
              <a:rPr lang="en-US" sz="2400" u="sng" dirty="0" smtClean="0"/>
              <a:t>1</a:t>
            </a:r>
            <a:r>
              <a:rPr lang="en-US" sz="3200" u="sng" dirty="0" smtClean="0"/>
              <a:t> – P</a:t>
            </a:r>
            <a:r>
              <a:rPr lang="en-US" sz="2400" u="sng" dirty="0" smtClean="0"/>
              <a:t>2</a:t>
            </a:r>
            <a:r>
              <a:rPr lang="en-US" sz="3200" u="sng" dirty="0" smtClean="0"/>
              <a:t>)</a:t>
            </a:r>
            <a:r>
              <a:rPr lang="en-US" sz="3200" dirty="0" smtClean="0"/>
              <a:t>  </a:t>
            </a:r>
          </a:p>
          <a:p>
            <a:pPr eaLnBrk="1" hangingPunct="1">
              <a:buFontTx/>
              <a:buNone/>
            </a:pPr>
            <a:r>
              <a:rPr lang="en-US" sz="3200" dirty="0" smtClean="0"/>
              <a:t>                       T</a:t>
            </a:r>
          </a:p>
          <a:p>
            <a:pPr eaLnBrk="1" hangingPunct="1">
              <a:buFontTx/>
              <a:buNone/>
            </a:pPr>
            <a:r>
              <a:rPr lang="en-US" sz="3200" dirty="0" smtClean="0"/>
              <a:t>		</a:t>
            </a:r>
            <a:r>
              <a:rPr lang="en-US" sz="2800" dirty="0" smtClean="0"/>
              <a:t>V = flow of gas</a:t>
            </a:r>
          </a:p>
          <a:p>
            <a:pPr eaLnBrk="1" hangingPunct="1">
              <a:buFontTx/>
              <a:buNone/>
            </a:pPr>
            <a:r>
              <a:rPr lang="en-US" sz="2800" dirty="0" smtClean="0"/>
              <a:t>		A = surface area</a:t>
            </a:r>
          </a:p>
          <a:p>
            <a:pPr eaLnBrk="1" hangingPunct="1">
              <a:buFontTx/>
              <a:buNone/>
            </a:pPr>
            <a:r>
              <a:rPr lang="en-US" sz="2800" dirty="0" smtClean="0"/>
              <a:t>		</a:t>
            </a:r>
            <a:r>
              <a:rPr lang="el-GR" sz="2800" dirty="0" smtClean="0"/>
              <a:t>ά</a:t>
            </a:r>
            <a:r>
              <a:rPr lang="en-US" sz="2800" dirty="0" smtClean="0"/>
              <a:t> = diffusion constant</a:t>
            </a:r>
          </a:p>
          <a:p>
            <a:pPr eaLnBrk="1" hangingPunct="1">
              <a:buFontTx/>
              <a:buNone/>
            </a:pPr>
            <a:r>
              <a:rPr lang="en-US" sz="2800" dirty="0" smtClean="0"/>
              <a:t>		P = pressure</a:t>
            </a:r>
          </a:p>
        </p:txBody>
      </p:sp>
      <p:sp>
        <p:nvSpPr>
          <p:cNvPr id="4" name="TextBox 3"/>
          <p:cNvSpPr txBox="1"/>
          <p:nvPr/>
        </p:nvSpPr>
        <p:spPr>
          <a:xfrm>
            <a:off x="1443210" y="2181340"/>
            <a:ext cx="308472" cy="646331"/>
          </a:xfrm>
          <a:prstGeom prst="rect">
            <a:avLst/>
          </a:prstGeom>
          <a:noFill/>
        </p:spPr>
        <p:txBody>
          <a:bodyPr wrap="square" rtlCol="0">
            <a:spAutoFit/>
          </a:bodyPr>
          <a:lstStyle/>
          <a:p>
            <a:r>
              <a:rPr lang="en-US" sz="3600" dirty="0" smtClean="0"/>
              <a:t>.</a:t>
            </a:r>
            <a:endParaRPr lang="en-US" sz="3600" dirty="0"/>
          </a:p>
        </p:txBody>
      </p:sp>
      <p:sp>
        <p:nvSpPr>
          <p:cNvPr id="5" name="TextBox 4"/>
          <p:cNvSpPr txBox="1"/>
          <p:nvPr/>
        </p:nvSpPr>
        <p:spPr>
          <a:xfrm>
            <a:off x="1452391" y="3567630"/>
            <a:ext cx="308472" cy="523220"/>
          </a:xfrm>
          <a:prstGeom prst="rect">
            <a:avLst/>
          </a:prstGeom>
          <a:noFill/>
        </p:spPr>
        <p:txBody>
          <a:bodyPr wrap="square" rtlCol="0">
            <a:spAutoFit/>
          </a:bodyPr>
          <a:lstStyle/>
          <a:p>
            <a:r>
              <a:rPr lang="en-US" sz="2800" dirty="0" smtClean="0"/>
              <a:t>.</a:t>
            </a:r>
            <a:endParaRPr lang="en-US" sz="28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dirty="0"/>
          </a:p>
        </p:txBody>
      </p:sp>
      <p:sp>
        <p:nvSpPr>
          <p:cNvPr id="64515"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dirty="0"/>
          </a:p>
        </p:txBody>
      </p:sp>
      <p:sp>
        <p:nvSpPr>
          <p:cNvPr id="64516" name="Rectangle 4"/>
          <p:cNvSpPr>
            <a:spLocks noGrp="1" noChangeArrowheads="1"/>
          </p:cNvSpPr>
          <p:nvPr>
            <p:ph type="title"/>
          </p:nvPr>
        </p:nvSpPr>
        <p:spPr bwMode="auto">
          <a:xfrm>
            <a:off x="457200" y="590550"/>
            <a:ext cx="8229600" cy="827088"/>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dirty="0" smtClean="0"/>
              <a:t>CPAP</a:t>
            </a:r>
          </a:p>
        </p:txBody>
      </p:sp>
      <p:sp>
        <p:nvSpPr>
          <p:cNvPr id="64517" name="Rectangle 5"/>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dirty="0" smtClean="0"/>
              <a:t>Definition</a:t>
            </a:r>
          </a:p>
          <a:p>
            <a:pPr lvl="1" eaLnBrk="1" hangingPunct="1"/>
            <a:r>
              <a:rPr lang="en-US" sz="2400" dirty="0" smtClean="0">
                <a:solidFill>
                  <a:srgbClr val="0000CC"/>
                </a:solidFill>
              </a:rPr>
              <a:t>Continuous positive airway pressure</a:t>
            </a:r>
          </a:p>
          <a:p>
            <a:pPr lvl="1" eaLnBrk="1" hangingPunct="1"/>
            <a:r>
              <a:rPr lang="en-US" sz="2400" dirty="0" smtClean="0">
                <a:solidFill>
                  <a:srgbClr val="0000CC"/>
                </a:solidFill>
              </a:rPr>
              <a:t>Application of constant positive pressure throughout the spontaneous ventilatory cycle</a:t>
            </a:r>
          </a:p>
          <a:p>
            <a:pPr eaLnBrk="1" hangingPunct="1"/>
            <a:r>
              <a:rPr lang="en-US" sz="2800" dirty="0" smtClean="0"/>
              <a:t>No mechanical inspiratory assistance is provided </a:t>
            </a:r>
          </a:p>
          <a:p>
            <a:pPr lvl="1" eaLnBrk="1" hangingPunct="1"/>
            <a:r>
              <a:rPr lang="en-US" sz="2400" dirty="0" smtClean="0">
                <a:solidFill>
                  <a:srgbClr val="0000CC"/>
                </a:solidFill>
              </a:rPr>
              <a:t>Requires active spontaneous respiratory drive</a:t>
            </a:r>
          </a:p>
          <a:p>
            <a:pPr eaLnBrk="1" hangingPunct="1"/>
            <a:r>
              <a:rPr lang="en-US" sz="2800" dirty="0" smtClean="0"/>
              <a:t>Same physiologic effects as PEEP</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dirty="0"/>
          </a:p>
        </p:txBody>
      </p:sp>
      <p:sp>
        <p:nvSpPr>
          <p:cNvPr id="31747"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dirty="0"/>
          </a:p>
        </p:txBody>
      </p:sp>
      <p:sp>
        <p:nvSpPr>
          <p:cNvPr id="31748" name="Rectangle 4"/>
          <p:cNvSpPr>
            <a:spLocks noGrp="1" noChangeArrowheads="1"/>
          </p:cNvSpPr>
          <p:nvPr>
            <p:ph type="title"/>
          </p:nvPr>
        </p:nvSpPr>
        <p:spPr bwMode="auto">
          <a:xfrm>
            <a:off x="431800" y="392113"/>
            <a:ext cx="8229600" cy="654050"/>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dirty="0" smtClean="0"/>
              <a:t>Indications for Mechanical Ventilation</a:t>
            </a:r>
          </a:p>
        </p:txBody>
      </p:sp>
      <p:sp>
        <p:nvSpPr>
          <p:cNvPr id="31749" name="Rectangle 5"/>
          <p:cNvSpPr>
            <a:spLocks noGrp="1" noChangeArrowheads="1"/>
          </p:cNvSpPr>
          <p:nvPr>
            <p:ph type="body" idx="1"/>
          </p:nvPr>
        </p:nvSpPr>
        <p:spPr bwMode="auto">
          <a:xfrm>
            <a:off x="425450" y="1055688"/>
            <a:ext cx="8229600" cy="5659437"/>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400" dirty="0" smtClean="0"/>
              <a:t>Inadequate lung expansion, muscle fatigue, apnea</a:t>
            </a:r>
          </a:p>
          <a:p>
            <a:pPr eaLnBrk="1" hangingPunct="1"/>
            <a:r>
              <a:rPr lang="en-US" sz="2400" dirty="0" smtClean="0"/>
              <a:t>  Respiratory drive (sedation, drug overdose, brain injury)</a:t>
            </a:r>
          </a:p>
          <a:p>
            <a:pPr eaLnBrk="1" hangingPunct="1"/>
            <a:r>
              <a:rPr lang="en-US" sz="2400" dirty="0" smtClean="0"/>
              <a:t>Excessive work of breathing (WOB)</a:t>
            </a:r>
          </a:p>
          <a:p>
            <a:pPr eaLnBrk="1" hangingPunct="1"/>
            <a:r>
              <a:rPr lang="en-US" sz="2400" dirty="0" smtClean="0"/>
              <a:t>Postoperative atelectasis</a:t>
            </a:r>
          </a:p>
          <a:p>
            <a:pPr eaLnBrk="1" hangingPunct="1"/>
            <a:r>
              <a:rPr lang="en-US" sz="2400" dirty="0" smtClean="0"/>
              <a:t>Upper airway obstruction</a:t>
            </a:r>
          </a:p>
          <a:p>
            <a:pPr eaLnBrk="1" hangingPunct="1"/>
            <a:r>
              <a:rPr lang="en-US" sz="2400" dirty="0" smtClean="0"/>
              <a:t>Neuromuscular disease</a:t>
            </a:r>
          </a:p>
          <a:p>
            <a:pPr lvl="1" eaLnBrk="1" hangingPunct="1"/>
            <a:r>
              <a:rPr lang="en-US" sz="2400" dirty="0" smtClean="0"/>
              <a:t>ALS, myasthenia gravis, polio, spinal cord injury, muscular sclerosis</a:t>
            </a:r>
          </a:p>
          <a:p>
            <a:pPr eaLnBrk="1" hangingPunct="1"/>
            <a:r>
              <a:rPr lang="en-US" sz="2400" dirty="0" smtClean="0"/>
              <a:t>Musculoskeletal/pleural conditions</a:t>
            </a:r>
          </a:p>
          <a:p>
            <a:pPr lvl="1" eaLnBrk="1" hangingPunct="1"/>
            <a:r>
              <a:rPr lang="en-US" sz="2400" dirty="0" smtClean="0"/>
              <a:t>Kyphoscoliosis, pneumothorax, pleural effusion</a:t>
            </a:r>
          </a:p>
          <a:p>
            <a:pPr lvl="1" eaLnBrk="1" hangingPunct="1"/>
            <a:r>
              <a:rPr lang="en-US" sz="2400" dirty="0" smtClean="0"/>
              <a:t>ALS, myasthenia gravis, polio, spinal cord injury, muscular sclerosis</a:t>
            </a:r>
          </a:p>
        </p:txBody>
      </p:sp>
      <p:sp>
        <p:nvSpPr>
          <p:cNvPr id="31750" name="Line 8"/>
          <p:cNvSpPr>
            <a:spLocks noChangeShapeType="1"/>
          </p:cNvSpPr>
          <p:nvPr/>
        </p:nvSpPr>
        <p:spPr bwMode="auto">
          <a:xfrm>
            <a:off x="804863" y="1576388"/>
            <a:ext cx="0" cy="381000"/>
          </a:xfrm>
          <a:prstGeom prst="line">
            <a:avLst/>
          </a:prstGeom>
          <a:noFill/>
          <a:ln w="38100">
            <a:solidFill>
              <a:schemeClr val="tx1"/>
            </a:solidFill>
            <a:round/>
            <a:headEnd type="none" w="sm" len="sm"/>
            <a:tailEnd type="stealth" w="med" len="lg"/>
          </a:ln>
        </p:spPr>
        <p:txBody>
          <a:bodyPr wrap="none" anchor="ctr"/>
          <a:lstStyle/>
          <a:p>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dirty="0"/>
          </a:p>
        </p:txBody>
      </p:sp>
      <p:sp>
        <p:nvSpPr>
          <p:cNvPr id="65539"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pPr algn="ctr"/>
            <a:endParaRPr lang="en-US" sz="1800" dirty="0">
              <a:solidFill>
                <a:schemeClr val="tx1"/>
              </a:solidFill>
            </a:endParaRPr>
          </a:p>
        </p:txBody>
      </p:sp>
      <p:sp>
        <p:nvSpPr>
          <p:cNvPr id="65540"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dirty="0" smtClean="0"/>
              <a:t>CPAP</a:t>
            </a:r>
          </a:p>
        </p:txBody>
      </p:sp>
      <p:sp>
        <p:nvSpPr>
          <p:cNvPr id="65541" name="Rectangle 5"/>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dirty="0" smtClean="0"/>
              <a:t>May decrease WOB</a:t>
            </a:r>
          </a:p>
          <a:p>
            <a:pPr eaLnBrk="1" hangingPunct="1"/>
            <a:r>
              <a:rPr lang="en-US" sz="2800" dirty="0" smtClean="0"/>
              <a:t>Tidal volume and rate determined by patient</a:t>
            </a:r>
          </a:p>
          <a:p>
            <a:pPr eaLnBrk="1" hangingPunct="1"/>
            <a:r>
              <a:rPr lang="en-US" sz="2800" dirty="0" smtClean="0"/>
              <a:t>Often final form of support before extubation</a:t>
            </a:r>
          </a:p>
        </p:txBody>
      </p:sp>
      <p:sp>
        <p:nvSpPr>
          <p:cNvPr id="65542" name="Rectangle 6"/>
          <p:cNvSpPr>
            <a:spLocks noChangeArrowheads="1"/>
          </p:cNvSpPr>
          <p:nvPr/>
        </p:nvSpPr>
        <p:spPr bwMode="auto">
          <a:xfrm>
            <a:off x="-53975" y="4895850"/>
            <a:ext cx="1314450" cy="641350"/>
          </a:xfrm>
          <a:prstGeom prst="rect">
            <a:avLst/>
          </a:prstGeom>
          <a:noFill/>
          <a:ln w="9525">
            <a:noFill/>
            <a:miter lim="800000"/>
            <a:headEnd/>
            <a:tailEnd/>
          </a:ln>
        </p:spPr>
        <p:txBody>
          <a:bodyPr lIns="92075" tIns="46038" rIns="92075" bIns="46038">
            <a:spAutoFit/>
          </a:bodyPr>
          <a:lstStyle/>
          <a:p>
            <a:pPr algn="ctr" eaLnBrk="0" hangingPunct="0">
              <a:spcBef>
                <a:spcPct val="50000"/>
              </a:spcBef>
            </a:pPr>
            <a:r>
              <a:rPr lang="en-US" sz="1800" dirty="0">
                <a:solidFill>
                  <a:schemeClr val="tx1"/>
                </a:solidFill>
                <a:latin typeface="Times New Roman" pitchFamily="18" charset="0"/>
              </a:rPr>
              <a:t>10 cm H</a:t>
            </a:r>
            <a:r>
              <a:rPr lang="en-US" sz="1800" baseline="-25000" dirty="0">
                <a:solidFill>
                  <a:schemeClr val="tx1"/>
                </a:solidFill>
                <a:latin typeface="Times New Roman" pitchFamily="18" charset="0"/>
              </a:rPr>
              <a:t>2</a:t>
            </a:r>
            <a:r>
              <a:rPr lang="en-US" sz="1800" dirty="0">
                <a:solidFill>
                  <a:schemeClr val="tx1"/>
                </a:solidFill>
                <a:latin typeface="Times New Roman" pitchFamily="18" charset="0"/>
              </a:rPr>
              <a:t>O      PEEP</a:t>
            </a:r>
          </a:p>
        </p:txBody>
      </p:sp>
      <p:grpSp>
        <p:nvGrpSpPr>
          <p:cNvPr id="65543" name="Group 7"/>
          <p:cNvGrpSpPr>
            <a:grpSpLocks/>
          </p:cNvGrpSpPr>
          <p:nvPr/>
        </p:nvGrpSpPr>
        <p:grpSpPr bwMode="auto">
          <a:xfrm>
            <a:off x="1143000" y="4038600"/>
            <a:ext cx="7543800" cy="2133600"/>
            <a:chOff x="720" y="2544"/>
            <a:chExt cx="4752" cy="1344"/>
          </a:xfrm>
        </p:grpSpPr>
        <p:sp>
          <p:nvSpPr>
            <p:cNvPr id="65545" name="Line 8"/>
            <p:cNvSpPr>
              <a:spLocks noChangeShapeType="1"/>
            </p:cNvSpPr>
            <p:nvPr/>
          </p:nvSpPr>
          <p:spPr bwMode="auto">
            <a:xfrm>
              <a:off x="720" y="2544"/>
              <a:ext cx="0" cy="1344"/>
            </a:xfrm>
            <a:prstGeom prst="line">
              <a:avLst/>
            </a:prstGeom>
            <a:noFill/>
            <a:ln w="25400">
              <a:solidFill>
                <a:schemeClr val="tx1"/>
              </a:solidFill>
              <a:round/>
              <a:headEnd type="none" w="sm" len="sm"/>
              <a:tailEnd type="none" w="sm" len="sm"/>
            </a:ln>
          </p:spPr>
          <p:txBody>
            <a:bodyPr wrap="none" anchor="ctr"/>
            <a:lstStyle/>
            <a:p>
              <a:endParaRPr lang="en-US" dirty="0"/>
            </a:p>
          </p:txBody>
        </p:sp>
        <p:sp>
          <p:nvSpPr>
            <p:cNvPr id="65546" name="Line 9"/>
            <p:cNvSpPr>
              <a:spLocks noChangeShapeType="1"/>
            </p:cNvSpPr>
            <p:nvPr/>
          </p:nvSpPr>
          <p:spPr bwMode="auto">
            <a:xfrm>
              <a:off x="720" y="3552"/>
              <a:ext cx="4752" cy="0"/>
            </a:xfrm>
            <a:prstGeom prst="line">
              <a:avLst/>
            </a:prstGeom>
            <a:noFill/>
            <a:ln w="25400">
              <a:solidFill>
                <a:schemeClr val="tx1"/>
              </a:solidFill>
              <a:round/>
              <a:headEnd type="none" w="sm" len="sm"/>
              <a:tailEnd type="none" w="sm" len="sm"/>
            </a:ln>
          </p:spPr>
          <p:txBody>
            <a:bodyPr wrap="none" anchor="ctr"/>
            <a:lstStyle/>
            <a:p>
              <a:endParaRPr lang="en-US" dirty="0"/>
            </a:p>
          </p:txBody>
        </p:sp>
        <p:sp>
          <p:nvSpPr>
            <p:cNvPr id="65547" name="Line 10"/>
            <p:cNvSpPr>
              <a:spLocks noChangeShapeType="1"/>
            </p:cNvSpPr>
            <p:nvPr/>
          </p:nvSpPr>
          <p:spPr bwMode="auto">
            <a:xfrm>
              <a:off x="720" y="3216"/>
              <a:ext cx="4752" cy="0"/>
            </a:xfrm>
            <a:prstGeom prst="line">
              <a:avLst/>
            </a:prstGeom>
            <a:noFill/>
            <a:ln w="25400">
              <a:solidFill>
                <a:schemeClr val="tx1"/>
              </a:solidFill>
              <a:prstDash val="lgDash"/>
              <a:round/>
              <a:headEnd type="none" w="sm" len="sm"/>
              <a:tailEnd type="none" w="sm" len="sm"/>
            </a:ln>
          </p:spPr>
          <p:txBody>
            <a:bodyPr wrap="none" anchor="ctr"/>
            <a:lstStyle/>
            <a:p>
              <a:endParaRPr lang="en-US" dirty="0"/>
            </a:p>
          </p:txBody>
        </p:sp>
        <p:sp>
          <p:nvSpPr>
            <p:cNvPr id="65548" name="Arc 11"/>
            <p:cNvSpPr>
              <a:spLocks/>
            </p:cNvSpPr>
            <p:nvPr/>
          </p:nvSpPr>
          <p:spPr bwMode="auto">
            <a:xfrm rot="8100000">
              <a:off x="1008" y="3025"/>
              <a:ext cx="384" cy="38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chemeClr val="tx1"/>
              </a:solidFill>
              <a:round/>
              <a:headEnd type="none" w="sm" len="sm"/>
              <a:tailEnd type="none" w="sm" len="sm"/>
            </a:ln>
          </p:spPr>
          <p:txBody>
            <a:bodyPr wrap="none" anchor="ctr"/>
            <a:lstStyle/>
            <a:p>
              <a:endParaRPr lang="en-US" dirty="0"/>
            </a:p>
          </p:txBody>
        </p:sp>
        <p:sp>
          <p:nvSpPr>
            <p:cNvPr id="65549" name="Arc 12"/>
            <p:cNvSpPr>
              <a:spLocks/>
            </p:cNvSpPr>
            <p:nvPr/>
          </p:nvSpPr>
          <p:spPr bwMode="auto">
            <a:xfrm rot="8100000">
              <a:off x="3888" y="3037"/>
              <a:ext cx="384" cy="38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chemeClr val="tx1"/>
              </a:solidFill>
              <a:round/>
              <a:headEnd type="none" w="sm" len="sm"/>
              <a:tailEnd type="none" w="sm" len="sm"/>
            </a:ln>
          </p:spPr>
          <p:txBody>
            <a:bodyPr wrap="none" anchor="ctr"/>
            <a:lstStyle/>
            <a:p>
              <a:endParaRPr lang="en-US" dirty="0"/>
            </a:p>
          </p:txBody>
        </p:sp>
        <p:sp>
          <p:nvSpPr>
            <p:cNvPr id="65550" name="Arc 13"/>
            <p:cNvSpPr>
              <a:spLocks/>
            </p:cNvSpPr>
            <p:nvPr/>
          </p:nvSpPr>
          <p:spPr bwMode="auto">
            <a:xfrm rot="8100000">
              <a:off x="2496" y="3037"/>
              <a:ext cx="384" cy="38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chemeClr val="tx1"/>
              </a:solidFill>
              <a:round/>
              <a:headEnd type="none" w="sm" len="sm"/>
              <a:tailEnd type="none" w="sm" len="sm"/>
            </a:ln>
          </p:spPr>
          <p:txBody>
            <a:bodyPr wrap="none" anchor="ctr"/>
            <a:lstStyle/>
            <a:p>
              <a:endParaRPr lang="en-US" dirty="0"/>
            </a:p>
          </p:txBody>
        </p:sp>
        <p:sp>
          <p:nvSpPr>
            <p:cNvPr id="65551" name="Freeform 14"/>
            <p:cNvSpPr>
              <a:spLocks/>
            </p:cNvSpPr>
            <p:nvPr/>
          </p:nvSpPr>
          <p:spPr bwMode="auto">
            <a:xfrm>
              <a:off x="1488" y="3072"/>
              <a:ext cx="697" cy="145"/>
            </a:xfrm>
            <a:custGeom>
              <a:avLst/>
              <a:gdLst>
                <a:gd name="T0" fmla="*/ 0 w 697"/>
                <a:gd name="T1" fmla="*/ 144 h 145"/>
                <a:gd name="T2" fmla="*/ 12 w 697"/>
                <a:gd name="T3" fmla="*/ 96 h 145"/>
                <a:gd name="T4" fmla="*/ 48 w 697"/>
                <a:gd name="T5" fmla="*/ 84 h 145"/>
                <a:gd name="T6" fmla="*/ 84 w 697"/>
                <a:gd name="T7" fmla="*/ 72 h 145"/>
                <a:gd name="T8" fmla="*/ 120 w 697"/>
                <a:gd name="T9" fmla="*/ 60 h 145"/>
                <a:gd name="T10" fmla="*/ 156 w 697"/>
                <a:gd name="T11" fmla="*/ 48 h 145"/>
                <a:gd name="T12" fmla="*/ 192 w 697"/>
                <a:gd name="T13" fmla="*/ 36 h 145"/>
                <a:gd name="T14" fmla="*/ 228 w 697"/>
                <a:gd name="T15" fmla="*/ 24 h 145"/>
                <a:gd name="T16" fmla="*/ 264 w 697"/>
                <a:gd name="T17" fmla="*/ 12 h 145"/>
                <a:gd name="T18" fmla="*/ 300 w 697"/>
                <a:gd name="T19" fmla="*/ 0 h 145"/>
                <a:gd name="T20" fmla="*/ 336 w 697"/>
                <a:gd name="T21" fmla="*/ 0 h 145"/>
                <a:gd name="T22" fmla="*/ 372 w 697"/>
                <a:gd name="T23" fmla="*/ 0 h 145"/>
                <a:gd name="T24" fmla="*/ 408 w 697"/>
                <a:gd name="T25" fmla="*/ 0 h 145"/>
                <a:gd name="T26" fmla="*/ 444 w 697"/>
                <a:gd name="T27" fmla="*/ 24 h 145"/>
                <a:gd name="T28" fmla="*/ 480 w 697"/>
                <a:gd name="T29" fmla="*/ 36 h 145"/>
                <a:gd name="T30" fmla="*/ 516 w 697"/>
                <a:gd name="T31" fmla="*/ 48 h 145"/>
                <a:gd name="T32" fmla="*/ 552 w 697"/>
                <a:gd name="T33" fmla="*/ 60 h 145"/>
                <a:gd name="T34" fmla="*/ 588 w 697"/>
                <a:gd name="T35" fmla="*/ 72 h 145"/>
                <a:gd name="T36" fmla="*/ 624 w 697"/>
                <a:gd name="T37" fmla="*/ 96 h 145"/>
                <a:gd name="T38" fmla="*/ 660 w 697"/>
                <a:gd name="T39" fmla="*/ 108 h 145"/>
                <a:gd name="T40" fmla="*/ 696 w 697"/>
                <a:gd name="T41" fmla="*/ 132 h 145"/>
                <a:gd name="T42" fmla="*/ 672 w 697"/>
                <a:gd name="T43" fmla="*/ 144 h 1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97"/>
                <a:gd name="T67" fmla="*/ 0 h 145"/>
                <a:gd name="T68" fmla="*/ 697 w 697"/>
                <a:gd name="T69" fmla="*/ 145 h 14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97" h="145">
                  <a:moveTo>
                    <a:pt x="0" y="144"/>
                  </a:moveTo>
                  <a:lnTo>
                    <a:pt x="12" y="96"/>
                  </a:lnTo>
                  <a:lnTo>
                    <a:pt x="48" y="84"/>
                  </a:lnTo>
                  <a:lnTo>
                    <a:pt x="84" y="72"/>
                  </a:lnTo>
                  <a:lnTo>
                    <a:pt x="120" y="60"/>
                  </a:lnTo>
                  <a:lnTo>
                    <a:pt x="156" y="48"/>
                  </a:lnTo>
                  <a:lnTo>
                    <a:pt x="192" y="36"/>
                  </a:lnTo>
                  <a:lnTo>
                    <a:pt x="228" y="24"/>
                  </a:lnTo>
                  <a:lnTo>
                    <a:pt x="264" y="12"/>
                  </a:lnTo>
                  <a:lnTo>
                    <a:pt x="300" y="0"/>
                  </a:lnTo>
                  <a:lnTo>
                    <a:pt x="336" y="0"/>
                  </a:lnTo>
                  <a:lnTo>
                    <a:pt x="372" y="0"/>
                  </a:lnTo>
                  <a:lnTo>
                    <a:pt x="408" y="0"/>
                  </a:lnTo>
                  <a:lnTo>
                    <a:pt x="444" y="24"/>
                  </a:lnTo>
                  <a:lnTo>
                    <a:pt x="480" y="36"/>
                  </a:lnTo>
                  <a:lnTo>
                    <a:pt x="516" y="48"/>
                  </a:lnTo>
                  <a:lnTo>
                    <a:pt x="552" y="60"/>
                  </a:lnTo>
                  <a:lnTo>
                    <a:pt x="588" y="72"/>
                  </a:lnTo>
                  <a:lnTo>
                    <a:pt x="624" y="96"/>
                  </a:lnTo>
                  <a:lnTo>
                    <a:pt x="660" y="108"/>
                  </a:lnTo>
                  <a:lnTo>
                    <a:pt x="696" y="132"/>
                  </a:lnTo>
                  <a:lnTo>
                    <a:pt x="672" y="144"/>
                  </a:lnTo>
                </a:path>
              </a:pathLst>
            </a:custGeom>
            <a:noFill/>
            <a:ln w="25400" cap="rnd" cmpd="sng">
              <a:solidFill>
                <a:schemeClr val="tx1"/>
              </a:solidFill>
              <a:prstDash val="solid"/>
              <a:round/>
              <a:headEnd type="none" w="sm" len="sm"/>
              <a:tailEnd type="none" w="sm" len="sm"/>
            </a:ln>
          </p:spPr>
          <p:txBody>
            <a:bodyPr/>
            <a:lstStyle/>
            <a:p>
              <a:endParaRPr lang="en-US" dirty="0"/>
            </a:p>
          </p:txBody>
        </p:sp>
        <p:sp>
          <p:nvSpPr>
            <p:cNvPr id="65552" name="Freeform 15"/>
            <p:cNvSpPr>
              <a:spLocks/>
            </p:cNvSpPr>
            <p:nvPr/>
          </p:nvSpPr>
          <p:spPr bwMode="auto">
            <a:xfrm>
              <a:off x="2976" y="3072"/>
              <a:ext cx="697" cy="145"/>
            </a:xfrm>
            <a:custGeom>
              <a:avLst/>
              <a:gdLst>
                <a:gd name="T0" fmla="*/ 0 w 697"/>
                <a:gd name="T1" fmla="*/ 144 h 145"/>
                <a:gd name="T2" fmla="*/ 12 w 697"/>
                <a:gd name="T3" fmla="*/ 96 h 145"/>
                <a:gd name="T4" fmla="*/ 48 w 697"/>
                <a:gd name="T5" fmla="*/ 84 h 145"/>
                <a:gd name="T6" fmla="*/ 84 w 697"/>
                <a:gd name="T7" fmla="*/ 72 h 145"/>
                <a:gd name="T8" fmla="*/ 120 w 697"/>
                <a:gd name="T9" fmla="*/ 60 h 145"/>
                <a:gd name="T10" fmla="*/ 156 w 697"/>
                <a:gd name="T11" fmla="*/ 48 h 145"/>
                <a:gd name="T12" fmla="*/ 192 w 697"/>
                <a:gd name="T13" fmla="*/ 36 h 145"/>
                <a:gd name="T14" fmla="*/ 228 w 697"/>
                <a:gd name="T15" fmla="*/ 24 h 145"/>
                <a:gd name="T16" fmla="*/ 264 w 697"/>
                <a:gd name="T17" fmla="*/ 12 h 145"/>
                <a:gd name="T18" fmla="*/ 300 w 697"/>
                <a:gd name="T19" fmla="*/ 0 h 145"/>
                <a:gd name="T20" fmla="*/ 336 w 697"/>
                <a:gd name="T21" fmla="*/ 0 h 145"/>
                <a:gd name="T22" fmla="*/ 372 w 697"/>
                <a:gd name="T23" fmla="*/ 0 h 145"/>
                <a:gd name="T24" fmla="*/ 408 w 697"/>
                <a:gd name="T25" fmla="*/ 0 h 145"/>
                <a:gd name="T26" fmla="*/ 444 w 697"/>
                <a:gd name="T27" fmla="*/ 24 h 145"/>
                <a:gd name="T28" fmla="*/ 480 w 697"/>
                <a:gd name="T29" fmla="*/ 36 h 145"/>
                <a:gd name="T30" fmla="*/ 516 w 697"/>
                <a:gd name="T31" fmla="*/ 48 h 145"/>
                <a:gd name="T32" fmla="*/ 552 w 697"/>
                <a:gd name="T33" fmla="*/ 60 h 145"/>
                <a:gd name="T34" fmla="*/ 588 w 697"/>
                <a:gd name="T35" fmla="*/ 72 h 145"/>
                <a:gd name="T36" fmla="*/ 624 w 697"/>
                <a:gd name="T37" fmla="*/ 96 h 145"/>
                <a:gd name="T38" fmla="*/ 660 w 697"/>
                <a:gd name="T39" fmla="*/ 108 h 145"/>
                <a:gd name="T40" fmla="*/ 696 w 697"/>
                <a:gd name="T41" fmla="*/ 132 h 145"/>
                <a:gd name="T42" fmla="*/ 672 w 697"/>
                <a:gd name="T43" fmla="*/ 144 h 1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97"/>
                <a:gd name="T67" fmla="*/ 0 h 145"/>
                <a:gd name="T68" fmla="*/ 697 w 697"/>
                <a:gd name="T69" fmla="*/ 145 h 14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97" h="145">
                  <a:moveTo>
                    <a:pt x="0" y="144"/>
                  </a:moveTo>
                  <a:lnTo>
                    <a:pt x="12" y="96"/>
                  </a:lnTo>
                  <a:lnTo>
                    <a:pt x="48" y="84"/>
                  </a:lnTo>
                  <a:lnTo>
                    <a:pt x="84" y="72"/>
                  </a:lnTo>
                  <a:lnTo>
                    <a:pt x="120" y="60"/>
                  </a:lnTo>
                  <a:lnTo>
                    <a:pt x="156" y="48"/>
                  </a:lnTo>
                  <a:lnTo>
                    <a:pt x="192" y="36"/>
                  </a:lnTo>
                  <a:lnTo>
                    <a:pt x="228" y="24"/>
                  </a:lnTo>
                  <a:lnTo>
                    <a:pt x="264" y="12"/>
                  </a:lnTo>
                  <a:lnTo>
                    <a:pt x="300" y="0"/>
                  </a:lnTo>
                  <a:lnTo>
                    <a:pt x="336" y="0"/>
                  </a:lnTo>
                  <a:lnTo>
                    <a:pt x="372" y="0"/>
                  </a:lnTo>
                  <a:lnTo>
                    <a:pt x="408" y="0"/>
                  </a:lnTo>
                  <a:lnTo>
                    <a:pt x="444" y="24"/>
                  </a:lnTo>
                  <a:lnTo>
                    <a:pt x="480" y="36"/>
                  </a:lnTo>
                  <a:lnTo>
                    <a:pt x="516" y="48"/>
                  </a:lnTo>
                  <a:lnTo>
                    <a:pt x="552" y="60"/>
                  </a:lnTo>
                  <a:lnTo>
                    <a:pt x="588" y="72"/>
                  </a:lnTo>
                  <a:lnTo>
                    <a:pt x="624" y="96"/>
                  </a:lnTo>
                  <a:lnTo>
                    <a:pt x="660" y="108"/>
                  </a:lnTo>
                  <a:lnTo>
                    <a:pt x="696" y="132"/>
                  </a:lnTo>
                  <a:lnTo>
                    <a:pt x="672" y="144"/>
                  </a:lnTo>
                </a:path>
              </a:pathLst>
            </a:custGeom>
            <a:noFill/>
            <a:ln w="25400" cap="rnd" cmpd="sng">
              <a:solidFill>
                <a:schemeClr val="tx1"/>
              </a:solidFill>
              <a:prstDash val="solid"/>
              <a:round/>
              <a:headEnd type="none" w="sm" len="sm"/>
              <a:tailEnd type="none" w="sm" len="sm"/>
            </a:ln>
          </p:spPr>
          <p:txBody>
            <a:bodyPr/>
            <a:lstStyle/>
            <a:p>
              <a:endParaRPr lang="en-US" dirty="0"/>
            </a:p>
          </p:txBody>
        </p:sp>
        <p:sp>
          <p:nvSpPr>
            <p:cNvPr id="65553" name="Freeform 16"/>
            <p:cNvSpPr>
              <a:spLocks/>
            </p:cNvSpPr>
            <p:nvPr/>
          </p:nvSpPr>
          <p:spPr bwMode="auto">
            <a:xfrm>
              <a:off x="4380" y="3096"/>
              <a:ext cx="697" cy="145"/>
            </a:xfrm>
            <a:custGeom>
              <a:avLst/>
              <a:gdLst>
                <a:gd name="T0" fmla="*/ 0 w 697"/>
                <a:gd name="T1" fmla="*/ 144 h 145"/>
                <a:gd name="T2" fmla="*/ 12 w 697"/>
                <a:gd name="T3" fmla="*/ 96 h 145"/>
                <a:gd name="T4" fmla="*/ 48 w 697"/>
                <a:gd name="T5" fmla="*/ 84 h 145"/>
                <a:gd name="T6" fmla="*/ 84 w 697"/>
                <a:gd name="T7" fmla="*/ 72 h 145"/>
                <a:gd name="T8" fmla="*/ 120 w 697"/>
                <a:gd name="T9" fmla="*/ 60 h 145"/>
                <a:gd name="T10" fmla="*/ 156 w 697"/>
                <a:gd name="T11" fmla="*/ 48 h 145"/>
                <a:gd name="T12" fmla="*/ 192 w 697"/>
                <a:gd name="T13" fmla="*/ 36 h 145"/>
                <a:gd name="T14" fmla="*/ 228 w 697"/>
                <a:gd name="T15" fmla="*/ 24 h 145"/>
                <a:gd name="T16" fmla="*/ 264 w 697"/>
                <a:gd name="T17" fmla="*/ 12 h 145"/>
                <a:gd name="T18" fmla="*/ 300 w 697"/>
                <a:gd name="T19" fmla="*/ 0 h 145"/>
                <a:gd name="T20" fmla="*/ 336 w 697"/>
                <a:gd name="T21" fmla="*/ 0 h 145"/>
                <a:gd name="T22" fmla="*/ 372 w 697"/>
                <a:gd name="T23" fmla="*/ 0 h 145"/>
                <a:gd name="T24" fmla="*/ 408 w 697"/>
                <a:gd name="T25" fmla="*/ 0 h 145"/>
                <a:gd name="T26" fmla="*/ 444 w 697"/>
                <a:gd name="T27" fmla="*/ 24 h 145"/>
                <a:gd name="T28" fmla="*/ 480 w 697"/>
                <a:gd name="T29" fmla="*/ 36 h 145"/>
                <a:gd name="T30" fmla="*/ 516 w 697"/>
                <a:gd name="T31" fmla="*/ 48 h 145"/>
                <a:gd name="T32" fmla="*/ 552 w 697"/>
                <a:gd name="T33" fmla="*/ 60 h 145"/>
                <a:gd name="T34" fmla="*/ 588 w 697"/>
                <a:gd name="T35" fmla="*/ 72 h 145"/>
                <a:gd name="T36" fmla="*/ 624 w 697"/>
                <a:gd name="T37" fmla="*/ 96 h 145"/>
                <a:gd name="T38" fmla="*/ 660 w 697"/>
                <a:gd name="T39" fmla="*/ 108 h 145"/>
                <a:gd name="T40" fmla="*/ 696 w 697"/>
                <a:gd name="T41" fmla="*/ 132 h 145"/>
                <a:gd name="T42" fmla="*/ 672 w 697"/>
                <a:gd name="T43" fmla="*/ 144 h 1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97"/>
                <a:gd name="T67" fmla="*/ 0 h 145"/>
                <a:gd name="T68" fmla="*/ 697 w 697"/>
                <a:gd name="T69" fmla="*/ 145 h 14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97" h="145">
                  <a:moveTo>
                    <a:pt x="0" y="144"/>
                  </a:moveTo>
                  <a:lnTo>
                    <a:pt x="12" y="96"/>
                  </a:lnTo>
                  <a:lnTo>
                    <a:pt x="48" y="84"/>
                  </a:lnTo>
                  <a:lnTo>
                    <a:pt x="84" y="72"/>
                  </a:lnTo>
                  <a:lnTo>
                    <a:pt x="120" y="60"/>
                  </a:lnTo>
                  <a:lnTo>
                    <a:pt x="156" y="48"/>
                  </a:lnTo>
                  <a:lnTo>
                    <a:pt x="192" y="36"/>
                  </a:lnTo>
                  <a:lnTo>
                    <a:pt x="228" y="24"/>
                  </a:lnTo>
                  <a:lnTo>
                    <a:pt x="264" y="12"/>
                  </a:lnTo>
                  <a:lnTo>
                    <a:pt x="300" y="0"/>
                  </a:lnTo>
                  <a:lnTo>
                    <a:pt x="336" y="0"/>
                  </a:lnTo>
                  <a:lnTo>
                    <a:pt x="372" y="0"/>
                  </a:lnTo>
                  <a:lnTo>
                    <a:pt x="408" y="0"/>
                  </a:lnTo>
                  <a:lnTo>
                    <a:pt x="444" y="24"/>
                  </a:lnTo>
                  <a:lnTo>
                    <a:pt x="480" y="36"/>
                  </a:lnTo>
                  <a:lnTo>
                    <a:pt x="516" y="48"/>
                  </a:lnTo>
                  <a:lnTo>
                    <a:pt x="552" y="60"/>
                  </a:lnTo>
                  <a:lnTo>
                    <a:pt x="588" y="72"/>
                  </a:lnTo>
                  <a:lnTo>
                    <a:pt x="624" y="96"/>
                  </a:lnTo>
                  <a:lnTo>
                    <a:pt x="660" y="108"/>
                  </a:lnTo>
                  <a:lnTo>
                    <a:pt x="696" y="132"/>
                  </a:lnTo>
                  <a:lnTo>
                    <a:pt x="672" y="144"/>
                  </a:lnTo>
                </a:path>
              </a:pathLst>
            </a:custGeom>
            <a:noFill/>
            <a:ln w="25400" cap="rnd" cmpd="sng">
              <a:solidFill>
                <a:schemeClr val="tx1"/>
              </a:solidFill>
              <a:prstDash val="solid"/>
              <a:round/>
              <a:headEnd type="none" w="sm" len="sm"/>
              <a:tailEnd type="none" w="sm" len="sm"/>
            </a:ln>
          </p:spPr>
          <p:txBody>
            <a:bodyPr/>
            <a:lstStyle/>
            <a:p>
              <a:endParaRPr lang="en-US" dirty="0"/>
            </a:p>
          </p:txBody>
        </p:sp>
      </p:grpSp>
      <p:sp>
        <p:nvSpPr>
          <p:cNvPr id="65544" name="Rectangle 17"/>
          <p:cNvSpPr>
            <a:spLocks noChangeArrowheads="1"/>
          </p:cNvSpPr>
          <p:nvPr/>
        </p:nvSpPr>
        <p:spPr bwMode="auto">
          <a:xfrm>
            <a:off x="4191000" y="5791200"/>
            <a:ext cx="2209800" cy="366713"/>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800" dirty="0">
                <a:solidFill>
                  <a:schemeClr val="tx1"/>
                </a:solidFill>
                <a:latin typeface="Times New Roman" pitchFamily="18" charset="0"/>
              </a:rPr>
              <a:t>Time</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dirty="0"/>
          </a:p>
        </p:txBody>
      </p:sp>
      <p:sp>
        <p:nvSpPr>
          <p:cNvPr id="66563"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dirty="0"/>
          </a:p>
        </p:txBody>
      </p:sp>
      <p:sp>
        <p:nvSpPr>
          <p:cNvPr id="66564" name="Rectangle 4"/>
          <p:cNvSpPr>
            <a:spLocks noGrp="1" noChangeArrowheads="1"/>
          </p:cNvSpPr>
          <p:nvPr>
            <p:ph type="title"/>
          </p:nvPr>
        </p:nvSpPr>
        <p:spPr bwMode="auto">
          <a:xfrm>
            <a:off x="457200" y="492125"/>
            <a:ext cx="8229600" cy="925513"/>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dirty="0" smtClean="0"/>
              <a:t>PEEP/CPAP</a:t>
            </a:r>
          </a:p>
        </p:txBody>
      </p:sp>
      <p:sp>
        <p:nvSpPr>
          <p:cNvPr id="66565" name="Rectangle 5"/>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dirty="0" smtClean="0"/>
              <a:t>Indications </a:t>
            </a:r>
          </a:p>
          <a:p>
            <a:pPr lvl="1" eaLnBrk="1" hangingPunct="1"/>
            <a:r>
              <a:rPr lang="en-US" sz="2400" dirty="0" smtClean="0">
                <a:solidFill>
                  <a:srgbClr val="0000CC"/>
                </a:solidFill>
              </a:rPr>
              <a:t>Prevent and/or reverse atelectasis</a:t>
            </a:r>
          </a:p>
          <a:p>
            <a:pPr lvl="1" eaLnBrk="1" hangingPunct="1"/>
            <a:r>
              <a:rPr lang="en-US" sz="2400" dirty="0" smtClean="0">
                <a:solidFill>
                  <a:srgbClr val="0000CC"/>
                </a:solidFill>
              </a:rPr>
              <a:t>Improve oxygenation</a:t>
            </a:r>
          </a:p>
          <a:p>
            <a:pPr eaLnBrk="1" hangingPunct="1"/>
            <a:r>
              <a:rPr lang="en-US" sz="2800" dirty="0" smtClean="0"/>
              <a:t>Potential adverse effects</a:t>
            </a:r>
          </a:p>
          <a:p>
            <a:pPr lvl="1" eaLnBrk="1" hangingPunct="1"/>
            <a:r>
              <a:rPr lang="en-US" sz="2400" dirty="0" smtClean="0">
                <a:solidFill>
                  <a:srgbClr val="0000CC"/>
                </a:solidFill>
              </a:rPr>
              <a:t>Decrease in cardiac output due to increase in positive intra-thoracic pressure</a:t>
            </a:r>
          </a:p>
          <a:p>
            <a:pPr lvl="1" eaLnBrk="1" hangingPunct="1"/>
            <a:r>
              <a:rPr lang="en-US" sz="2400" dirty="0" smtClean="0">
                <a:solidFill>
                  <a:srgbClr val="0000CC"/>
                </a:solidFill>
              </a:rPr>
              <a:t>Barotrauma</a:t>
            </a:r>
          </a:p>
          <a:p>
            <a:pPr lvl="1" eaLnBrk="1" hangingPunct="1"/>
            <a:r>
              <a:rPr lang="en-US" sz="2400" dirty="0" smtClean="0">
                <a:solidFill>
                  <a:srgbClr val="0000CC"/>
                </a:solidFill>
              </a:rPr>
              <a:t>Increased intracranial pressure</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67587"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67588"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Sensitivity</a:t>
            </a:r>
          </a:p>
        </p:txBody>
      </p:sp>
      <p:sp>
        <p:nvSpPr>
          <p:cNvPr id="67589" name="Rectangle 5"/>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Sensitivity setting establishes the </a:t>
            </a:r>
            <a:r>
              <a:rPr lang="en-US" sz="2800" i="1" smtClean="0"/>
              <a:t>trigger </a:t>
            </a:r>
            <a:r>
              <a:rPr lang="en-US" sz="2800" smtClean="0"/>
              <a:t>variable</a:t>
            </a:r>
          </a:p>
          <a:p>
            <a:pPr eaLnBrk="1" hangingPunct="1"/>
            <a:r>
              <a:rPr lang="en-US" sz="2800" smtClean="0"/>
              <a:t>The trigger variable determines when the ventilator recognizes a patient’s inspiratory effort </a:t>
            </a:r>
          </a:p>
          <a:p>
            <a:pPr eaLnBrk="1" hangingPunct="1"/>
            <a:r>
              <a:rPr lang="en-US" sz="2800" smtClean="0"/>
              <a:t>When patient effort is recognized, the ventilator is </a:t>
            </a:r>
            <a:r>
              <a:rPr lang="en-US" sz="2800" i="1" smtClean="0"/>
              <a:t>triggered </a:t>
            </a:r>
            <a:r>
              <a:rPr lang="en-US" sz="2800" smtClean="0"/>
              <a:t>to deliver a breath</a:t>
            </a:r>
          </a:p>
          <a:p>
            <a:pPr eaLnBrk="1" hangingPunct="1"/>
            <a:r>
              <a:rPr lang="en-US" sz="2800" smtClean="0"/>
              <a:t>The trigger can be a change in pressure or a change in flow</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a:p>
        </p:txBody>
      </p:sp>
      <p:sp>
        <p:nvSpPr>
          <p:cNvPr id="68611"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a:p>
        </p:txBody>
      </p:sp>
      <p:sp>
        <p:nvSpPr>
          <p:cNvPr id="68612" name="Rectangle 4"/>
          <p:cNvSpPr>
            <a:spLocks noChangeArrowheads="1"/>
          </p:cNvSpPr>
          <p:nvPr/>
        </p:nvSpPr>
        <p:spPr bwMode="auto">
          <a:xfrm>
            <a:off x="711200" y="6248400"/>
            <a:ext cx="1897063" cy="457200"/>
          </a:xfrm>
          <a:prstGeom prst="rect">
            <a:avLst/>
          </a:prstGeom>
          <a:noFill/>
          <a:ln w="9525">
            <a:noFill/>
            <a:miter lim="800000"/>
            <a:headEnd/>
            <a:tailEnd/>
          </a:ln>
        </p:spPr>
        <p:txBody>
          <a:bodyPr wrap="none" anchor="ctr"/>
          <a:lstStyle/>
          <a:p>
            <a:endParaRPr lang="en-US"/>
          </a:p>
        </p:txBody>
      </p:sp>
      <p:sp>
        <p:nvSpPr>
          <p:cNvPr id="68613" name="Rectangle 5"/>
          <p:cNvSpPr>
            <a:spLocks noChangeArrowheads="1"/>
          </p:cNvSpPr>
          <p:nvPr/>
        </p:nvSpPr>
        <p:spPr bwMode="auto">
          <a:xfrm>
            <a:off x="3149600" y="6248400"/>
            <a:ext cx="2844800" cy="457200"/>
          </a:xfrm>
          <a:prstGeom prst="rect">
            <a:avLst/>
          </a:prstGeom>
          <a:noFill/>
          <a:ln w="9525">
            <a:noFill/>
            <a:miter lim="800000"/>
            <a:headEnd/>
            <a:tailEnd/>
          </a:ln>
        </p:spPr>
        <p:txBody>
          <a:bodyPr wrap="none" anchor="ctr"/>
          <a:lstStyle/>
          <a:p>
            <a:endParaRPr lang="en-US"/>
          </a:p>
        </p:txBody>
      </p:sp>
      <p:sp>
        <p:nvSpPr>
          <p:cNvPr id="68614" name="Rectangle 6"/>
          <p:cNvSpPr>
            <a:spLocks noGrp="1" noChangeArrowheads="1"/>
          </p:cNvSpPr>
          <p:nvPr>
            <p:ph type="title"/>
          </p:nvPr>
        </p:nvSpPr>
        <p:spPr bwMode="auto">
          <a:xfrm>
            <a:off x="457200" y="492125"/>
            <a:ext cx="8229600" cy="925513"/>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smtClean="0"/>
              <a:t>Ventilator Alarms</a:t>
            </a:r>
          </a:p>
        </p:txBody>
      </p:sp>
      <p:sp>
        <p:nvSpPr>
          <p:cNvPr id="68615" name="Rectangle 7"/>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smtClean="0"/>
              <a:t>High airway pressure</a:t>
            </a:r>
          </a:p>
          <a:p>
            <a:pPr eaLnBrk="1" hangingPunct="1"/>
            <a:r>
              <a:rPr lang="en-US" sz="2800" smtClean="0"/>
              <a:t>Low airway pressure</a:t>
            </a:r>
          </a:p>
          <a:p>
            <a:pPr eaLnBrk="1" hangingPunct="1"/>
            <a:r>
              <a:rPr lang="en-US" sz="2800" smtClean="0"/>
              <a:t>High respiratory rate</a:t>
            </a:r>
          </a:p>
          <a:p>
            <a:pPr eaLnBrk="1" hangingPunct="1"/>
            <a:r>
              <a:rPr lang="en-US" sz="2800" smtClean="0"/>
              <a:t>Low respiratory rate</a:t>
            </a:r>
          </a:p>
          <a:p>
            <a:pPr eaLnBrk="1" hangingPunct="1"/>
            <a:r>
              <a:rPr lang="en-US" sz="2800" smtClean="0"/>
              <a:t>High minute volume </a:t>
            </a:r>
          </a:p>
          <a:p>
            <a:pPr eaLnBrk="1" hangingPunct="1"/>
            <a:r>
              <a:rPr lang="en-US" sz="2800" smtClean="0"/>
              <a:t>Low minute volume</a:t>
            </a:r>
          </a:p>
          <a:p>
            <a:pPr eaLnBrk="1" hangingPunct="1"/>
            <a:r>
              <a:rPr lang="en-US" sz="2800" smtClean="0"/>
              <a:t>Low exhaled tidal volume</a:t>
            </a:r>
          </a:p>
          <a:p>
            <a:pPr eaLnBrk="1" hangingPunct="1"/>
            <a:r>
              <a:rPr lang="en-US" sz="2800" smtClean="0"/>
              <a:t>Apnea</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bwMode="auto">
          <a:xfrm>
            <a:off x="457200" y="330200"/>
            <a:ext cx="8229600" cy="6477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Ventilator Management Summary</a:t>
            </a:r>
          </a:p>
        </p:txBody>
      </p:sp>
      <p:sp>
        <p:nvSpPr>
          <p:cNvPr id="69635" name="Rectangle 3"/>
          <p:cNvSpPr>
            <a:spLocks noGrp="1" noChangeArrowheads="1"/>
          </p:cNvSpPr>
          <p:nvPr>
            <p:ph type="body" idx="1"/>
          </p:nvPr>
        </p:nvSpPr>
        <p:spPr bwMode="auto">
          <a:xfrm>
            <a:off x="623888" y="944563"/>
            <a:ext cx="8229600" cy="57785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smtClean="0"/>
              <a:t>Airway Management</a:t>
            </a:r>
          </a:p>
          <a:p>
            <a:pPr eaLnBrk="1" hangingPunct="1"/>
            <a:r>
              <a:rPr lang="en-US" sz="2800" smtClean="0"/>
              <a:t>Ventilator Settings (Ventilation and Oxygenation)</a:t>
            </a:r>
          </a:p>
          <a:p>
            <a:pPr eaLnBrk="1" hangingPunct="1"/>
            <a:r>
              <a:rPr lang="en-US" sz="2800" smtClean="0"/>
              <a:t>Managing the Work of Breathing</a:t>
            </a:r>
          </a:p>
          <a:p>
            <a:pPr eaLnBrk="1" hangingPunct="1"/>
            <a:r>
              <a:rPr lang="en-US" sz="2800" smtClean="0"/>
              <a:t>Mode Selection</a:t>
            </a:r>
          </a:p>
          <a:p>
            <a:pPr lvl="1" eaLnBrk="1" hangingPunct="1"/>
            <a:r>
              <a:rPr lang="en-US" sz="2400" smtClean="0">
                <a:solidFill>
                  <a:srgbClr val="0000CC"/>
                </a:solidFill>
              </a:rPr>
              <a:t>AC, SIMV, PS</a:t>
            </a:r>
          </a:p>
          <a:p>
            <a:pPr eaLnBrk="1" hangingPunct="1"/>
            <a:r>
              <a:rPr lang="en-US" sz="2800" smtClean="0"/>
              <a:t>Breath Type</a:t>
            </a:r>
          </a:p>
          <a:p>
            <a:pPr lvl="1" eaLnBrk="1" hangingPunct="1"/>
            <a:r>
              <a:rPr lang="en-US" sz="2400" smtClean="0">
                <a:solidFill>
                  <a:srgbClr val="0000CC"/>
                </a:solidFill>
              </a:rPr>
              <a:t>Volume vs Pressure</a:t>
            </a:r>
          </a:p>
          <a:p>
            <a:pPr eaLnBrk="1" hangingPunct="1"/>
            <a:r>
              <a:rPr lang="en-US" sz="2800" smtClean="0"/>
              <a:t>Maximizing Ventilator Performance</a:t>
            </a:r>
          </a:p>
          <a:p>
            <a:pPr lvl="1" eaLnBrk="1" hangingPunct="1"/>
            <a:r>
              <a:rPr lang="en-US" sz="2400" smtClean="0">
                <a:solidFill>
                  <a:srgbClr val="0000CC"/>
                </a:solidFill>
              </a:rPr>
              <a:t>V</a:t>
            </a:r>
            <a:r>
              <a:rPr lang="en-US" smtClean="0">
                <a:solidFill>
                  <a:srgbClr val="0000CC"/>
                </a:solidFill>
              </a:rPr>
              <a:t>T</a:t>
            </a:r>
            <a:r>
              <a:rPr lang="en-US" sz="2400" smtClean="0">
                <a:solidFill>
                  <a:srgbClr val="0000CC"/>
                </a:solidFill>
              </a:rPr>
              <a:t> RR, FiO</a:t>
            </a:r>
            <a:r>
              <a:rPr lang="en-US" smtClean="0">
                <a:solidFill>
                  <a:srgbClr val="0000CC"/>
                </a:solidFill>
              </a:rPr>
              <a:t>2</a:t>
            </a:r>
            <a:r>
              <a:rPr lang="en-US" sz="2400" smtClean="0">
                <a:solidFill>
                  <a:srgbClr val="0000CC"/>
                </a:solidFill>
              </a:rPr>
              <a:t>, PEEP, Vital Signs</a:t>
            </a:r>
          </a:p>
          <a:p>
            <a:pPr eaLnBrk="1" hangingPunct="1"/>
            <a:r>
              <a:rPr lang="en-US" sz="2800" smtClean="0"/>
              <a:t>Monitoring the Ventilator</a:t>
            </a:r>
          </a:p>
          <a:p>
            <a:pPr lvl="1" eaLnBrk="1" hangingPunct="1"/>
            <a:r>
              <a:rPr lang="en-US" sz="2400" smtClean="0">
                <a:solidFill>
                  <a:srgbClr val="0000CC"/>
                </a:solidFill>
              </a:rPr>
              <a:t>Alarms, Synchrony, Patient Improvement</a:t>
            </a:r>
          </a:p>
          <a:p>
            <a:pPr eaLnBrk="1" hangingPunct="1"/>
            <a:endParaRPr lang="en-US" sz="2400" smtClean="0">
              <a:solidFill>
                <a:srgbClr val="2F4F88"/>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4"/>
          <p:cNvSpPr>
            <a:spLocks noGrp="1" noChangeArrowheads="1"/>
          </p:cNvSpPr>
          <p:nvPr>
            <p:ph type="title"/>
          </p:nvPr>
        </p:nvSpPr>
        <p:spPr bwMode="auto">
          <a:xfrm>
            <a:off x="434975" y="544513"/>
            <a:ext cx="8229600" cy="771525"/>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Ventilator Graphics</a:t>
            </a:r>
          </a:p>
        </p:txBody>
      </p:sp>
      <p:sp>
        <p:nvSpPr>
          <p:cNvPr id="70659" name="Rectangle 6"/>
          <p:cNvSpPr>
            <a:spLocks noGrp="1" noChangeArrowheads="1"/>
          </p:cNvSpPr>
          <p:nvPr>
            <p:ph type="body" idx="1"/>
          </p:nvPr>
        </p:nvSpPr>
        <p:spPr bwMode="auto">
          <a:xfrm>
            <a:off x="1055688" y="1555750"/>
            <a:ext cx="6807200" cy="4525963"/>
          </a:xfrm>
          <a:noFill/>
          <a:ln w="0">
            <a:miter lim="800000"/>
            <a:headEnd/>
            <a:tailEnd/>
          </a:ln>
        </p:spPr>
        <p:txBody>
          <a:bodyPr vert="horz" wrap="square" lIns="91440" tIns="45720" rIns="91440" bIns="45720" numCol="1" anchor="t" anchorCtr="0" compatLnSpc="1">
            <a:prstTxWarp prst="textNoShape">
              <a:avLst/>
            </a:prstTxWarp>
          </a:bodyPr>
          <a:lstStyle/>
          <a:p>
            <a:pPr marL="457200" indent="-457200" eaLnBrk="1" hangingPunct="1"/>
            <a:r>
              <a:rPr lang="en-US" sz="3200" smtClean="0">
                <a:solidFill>
                  <a:srgbClr val="0000CC"/>
                </a:solidFill>
              </a:rPr>
              <a:t>Flow-Time Curve</a:t>
            </a:r>
          </a:p>
          <a:p>
            <a:pPr marL="457200" indent="-457200" eaLnBrk="1" hangingPunct="1"/>
            <a:r>
              <a:rPr lang="en-US" sz="3200" smtClean="0">
                <a:solidFill>
                  <a:srgbClr val="0000CC"/>
                </a:solidFill>
              </a:rPr>
              <a:t>Pressure-Time Curve</a:t>
            </a:r>
          </a:p>
          <a:p>
            <a:pPr marL="457200" indent="-457200" eaLnBrk="1" hangingPunct="1"/>
            <a:r>
              <a:rPr lang="en-US" sz="3200" smtClean="0">
                <a:solidFill>
                  <a:srgbClr val="0000CC"/>
                </a:solidFill>
              </a:rPr>
              <a:t>Volume-Time Curve</a:t>
            </a:r>
          </a:p>
          <a:p>
            <a:pPr marL="457200" indent="-457200" eaLnBrk="1" hangingPunct="1"/>
            <a:r>
              <a:rPr lang="en-US" sz="3200" smtClean="0">
                <a:solidFill>
                  <a:srgbClr val="0000CC"/>
                </a:solidFill>
              </a:rPr>
              <a:t>Pressure-Volume Loop</a:t>
            </a:r>
          </a:p>
          <a:p>
            <a:pPr marL="457200" indent="-457200" eaLnBrk="1" hangingPunct="1"/>
            <a:r>
              <a:rPr lang="en-US" sz="3200" smtClean="0">
                <a:solidFill>
                  <a:srgbClr val="0000CC"/>
                </a:solidFill>
              </a:rPr>
              <a:t>Flow-Volume Loop </a:t>
            </a:r>
          </a:p>
          <a:p>
            <a:pPr marL="457200" indent="-457200" eaLnBrk="1" hangingPunct="1"/>
            <a:endParaRPr lang="en-US" sz="3200" smtClean="0">
              <a:solidFill>
                <a:srgbClr val="0000CC"/>
              </a:solidFill>
            </a:endParaRPr>
          </a:p>
        </p:txBody>
      </p:sp>
    </p:spTree>
  </p:cSld>
  <p:clrMapOvr>
    <a:masterClrMapping/>
  </p:clrMapOvr>
  <p:transition>
    <p:randomBa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2" name="Group 3"/>
          <p:cNvGrpSpPr>
            <a:grpSpLocks/>
          </p:cNvGrpSpPr>
          <p:nvPr/>
        </p:nvGrpSpPr>
        <p:grpSpPr bwMode="auto">
          <a:xfrm>
            <a:off x="698500" y="2279650"/>
            <a:ext cx="7607300" cy="3816350"/>
            <a:chOff x="440" y="1436"/>
            <a:chExt cx="4792" cy="2404"/>
          </a:xfrm>
        </p:grpSpPr>
        <p:grpSp>
          <p:nvGrpSpPr>
            <p:cNvPr id="71694" name="Group 4"/>
            <p:cNvGrpSpPr>
              <a:grpSpLocks/>
            </p:cNvGrpSpPr>
            <p:nvPr/>
          </p:nvGrpSpPr>
          <p:grpSpPr bwMode="auto">
            <a:xfrm>
              <a:off x="440" y="1436"/>
              <a:ext cx="4792" cy="2404"/>
              <a:chOff x="728" y="1200"/>
              <a:chExt cx="4792" cy="2404"/>
            </a:xfrm>
          </p:grpSpPr>
          <p:sp>
            <p:nvSpPr>
              <p:cNvPr id="287749" name="Rectangle 5"/>
              <p:cNvSpPr>
                <a:spLocks noChangeArrowheads="1"/>
              </p:cNvSpPr>
              <p:nvPr/>
            </p:nvSpPr>
            <p:spPr bwMode="auto">
              <a:xfrm>
                <a:off x="1152" y="1440"/>
                <a:ext cx="4368"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287750" name="Rectangle 6"/>
              <p:cNvSpPr>
                <a:spLocks noChangeArrowheads="1"/>
              </p:cNvSpPr>
              <p:nvPr/>
            </p:nvSpPr>
            <p:spPr bwMode="auto">
              <a:xfrm>
                <a:off x="792" y="1448"/>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287751" name="Rectangle 7"/>
              <p:cNvSpPr>
                <a:spLocks noChangeArrowheads="1"/>
              </p:cNvSpPr>
              <p:nvPr/>
            </p:nvSpPr>
            <p:spPr bwMode="auto">
              <a:xfrm>
                <a:off x="4032"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Volume</a:t>
                </a:r>
              </a:p>
            </p:txBody>
          </p:sp>
          <p:sp>
            <p:nvSpPr>
              <p:cNvPr id="287752" name="Rectangle 8"/>
              <p:cNvSpPr>
                <a:spLocks noChangeArrowheads="1"/>
              </p:cNvSpPr>
              <p:nvPr/>
            </p:nvSpPr>
            <p:spPr bwMode="auto">
              <a:xfrm>
                <a:off x="2928"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Pressure</a:t>
                </a:r>
              </a:p>
            </p:txBody>
          </p:sp>
          <p:sp>
            <p:nvSpPr>
              <p:cNvPr id="287753" name="Rectangle 9"/>
              <p:cNvSpPr>
                <a:spLocks noChangeArrowheads="1"/>
              </p:cNvSpPr>
              <p:nvPr/>
            </p:nvSpPr>
            <p:spPr bwMode="auto">
              <a:xfrm>
                <a:off x="1824" y="1200"/>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Flow</a:t>
                </a:r>
              </a:p>
            </p:txBody>
          </p:sp>
          <p:sp>
            <p:nvSpPr>
              <p:cNvPr id="71708" name="Text Box 10"/>
              <p:cNvSpPr txBox="1">
                <a:spLocks noChangeArrowheads="1"/>
              </p:cNvSpPr>
              <p:nvPr/>
            </p:nvSpPr>
            <p:spPr bwMode="auto">
              <a:xfrm>
                <a:off x="728" y="1225"/>
                <a:ext cx="41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LPM</a:t>
                </a:r>
              </a:p>
            </p:txBody>
          </p:sp>
          <p:sp>
            <p:nvSpPr>
              <p:cNvPr id="71709" name="Line 11"/>
              <p:cNvSpPr>
                <a:spLocks noChangeShapeType="1"/>
              </p:cNvSpPr>
              <p:nvPr/>
            </p:nvSpPr>
            <p:spPr bwMode="auto">
              <a:xfrm>
                <a:off x="1200" y="1480"/>
                <a:ext cx="0" cy="1824"/>
              </a:xfrm>
              <a:prstGeom prst="line">
                <a:avLst/>
              </a:prstGeom>
              <a:noFill/>
              <a:ln w="9525">
                <a:solidFill>
                  <a:schemeClr val="tx1"/>
                </a:solidFill>
                <a:round/>
                <a:headEnd/>
                <a:tailEnd/>
              </a:ln>
            </p:spPr>
            <p:txBody>
              <a:bodyPr/>
              <a:lstStyle/>
              <a:p>
                <a:endParaRPr lang="en-US"/>
              </a:p>
            </p:txBody>
          </p:sp>
          <p:sp>
            <p:nvSpPr>
              <p:cNvPr id="71710" name="Line 12"/>
              <p:cNvSpPr>
                <a:spLocks noChangeShapeType="1"/>
              </p:cNvSpPr>
              <p:nvPr/>
            </p:nvSpPr>
            <p:spPr bwMode="auto">
              <a:xfrm>
                <a:off x="1200" y="3306"/>
                <a:ext cx="96" cy="0"/>
              </a:xfrm>
              <a:prstGeom prst="line">
                <a:avLst/>
              </a:prstGeom>
              <a:noFill/>
              <a:ln w="9525">
                <a:solidFill>
                  <a:schemeClr val="tx1"/>
                </a:solidFill>
                <a:round/>
                <a:headEnd/>
                <a:tailEnd/>
              </a:ln>
            </p:spPr>
            <p:txBody>
              <a:bodyPr/>
              <a:lstStyle/>
              <a:p>
                <a:endParaRPr lang="en-US"/>
              </a:p>
            </p:txBody>
          </p:sp>
          <p:sp>
            <p:nvSpPr>
              <p:cNvPr id="71711" name="Line 13"/>
              <p:cNvSpPr>
                <a:spLocks noChangeShapeType="1"/>
              </p:cNvSpPr>
              <p:nvPr/>
            </p:nvSpPr>
            <p:spPr bwMode="auto">
              <a:xfrm>
                <a:off x="1200" y="1472"/>
                <a:ext cx="48" cy="0"/>
              </a:xfrm>
              <a:prstGeom prst="line">
                <a:avLst/>
              </a:prstGeom>
              <a:noFill/>
              <a:ln w="9525">
                <a:solidFill>
                  <a:schemeClr val="tx1"/>
                </a:solidFill>
                <a:round/>
                <a:headEnd/>
                <a:tailEnd/>
              </a:ln>
            </p:spPr>
            <p:txBody>
              <a:bodyPr/>
              <a:lstStyle/>
              <a:p>
                <a:endParaRPr lang="en-US"/>
              </a:p>
            </p:txBody>
          </p:sp>
          <p:sp>
            <p:nvSpPr>
              <p:cNvPr id="71712" name="Line 14"/>
              <p:cNvSpPr>
                <a:spLocks noChangeShapeType="1"/>
              </p:cNvSpPr>
              <p:nvPr/>
            </p:nvSpPr>
            <p:spPr bwMode="auto">
              <a:xfrm>
                <a:off x="1200" y="2936"/>
                <a:ext cx="96" cy="0"/>
              </a:xfrm>
              <a:prstGeom prst="line">
                <a:avLst/>
              </a:prstGeom>
              <a:noFill/>
              <a:ln w="9525">
                <a:solidFill>
                  <a:schemeClr val="tx1"/>
                </a:solidFill>
                <a:round/>
                <a:headEnd/>
                <a:tailEnd/>
              </a:ln>
            </p:spPr>
            <p:txBody>
              <a:bodyPr/>
              <a:lstStyle/>
              <a:p>
                <a:endParaRPr lang="en-US"/>
              </a:p>
            </p:txBody>
          </p:sp>
          <p:sp>
            <p:nvSpPr>
              <p:cNvPr id="71713" name="Line 15"/>
              <p:cNvSpPr>
                <a:spLocks noChangeShapeType="1"/>
              </p:cNvSpPr>
              <p:nvPr/>
            </p:nvSpPr>
            <p:spPr bwMode="auto">
              <a:xfrm>
                <a:off x="1200" y="2576"/>
                <a:ext cx="96" cy="0"/>
              </a:xfrm>
              <a:prstGeom prst="line">
                <a:avLst/>
              </a:prstGeom>
              <a:noFill/>
              <a:ln w="9525">
                <a:solidFill>
                  <a:schemeClr val="tx1"/>
                </a:solidFill>
                <a:round/>
                <a:headEnd/>
                <a:tailEnd/>
              </a:ln>
            </p:spPr>
            <p:txBody>
              <a:bodyPr/>
              <a:lstStyle/>
              <a:p>
                <a:endParaRPr lang="en-US"/>
              </a:p>
            </p:txBody>
          </p:sp>
          <p:sp>
            <p:nvSpPr>
              <p:cNvPr id="71714" name="Line 16"/>
              <p:cNvSpPr>
                <a:spLocks noChangeShapeType="1"/>
              </p:cNvSpPr>
              <p:nvPr/>
            </p:nvSpPr>
            <p:spPr bwMode="auto">
              <a:xfrm>
                <a:off x="1200" y="2192"/>
                <a:ext cx="96" cy="0"/>
              </a:xfrm>
              <a:prstGeom prst="line">
                <a:avLst/>
              </a:prstGeom>
              <a:noFill/>
              <a:ln w="9525">
                <a:solidFill>
                  <a:schemeClr val="tx1"/>
                </a:solidFill>
                <a:round/>
                <a:headEnd/>
                <a:tailEnd/>
              </a:ln>
            </p:spPr>
            <p:txBody>
              <a:bodyPr/>
              <a:lstStyle/>
              <a:p>
                <a:endParaRPr lang="en-US"/>
              </a:p>
            </p:txBody>
          </p:sp>
          <p:sp>
            <p:nvSpPr>
              <p:cNvPr id="71715" name="Line 17"/>
              <p:cNvSpPr>
                <a:spLocks noChangeShapeType="1"/>
              </p:cNvSpPr>
              <p:nvPr/>
            </p:nvSpPr>
            <p:spPr bwMode="auto">
              <a:xfrm>
                <a:off x="1200" y="3248"/>
                <a:ext cx="48" cy="0"/>
              </a:xfrm>
              <a:prstGeom prst="line">
                <a:avLst/>
              </a:prstGeom>
              <a:noFill/>
              <a:ln w="9525">
                <a:solidFill>
                  <a:schemeClr val="tx1"/>
                </a:solidFill>
                <a:round/>
                <a:headEnd/>
                <a:tailEnd/>
              </a:ln>
            </p:spPr>
            <p:txBody>
              <a:bodyPr/>
              <a:lstStyle/>
              <a:p>
                <a:endParaRPr lang="en-US"/>
              </a:p>
            </p:txBody>
          </p:sp>
          <p:sp>
            <p:nvSpPr>
              <p:cNvPr id="71716" name="Line 18"/>
              <p:cNvSpPr>
                <a:spLocks noChangeShapeType="1"/>
              </p:cNvSpPr>
              <p:nvPr/>
            </p:nvSpPr>
            <p:spPr bwMode="auto">
              <a:xfrm>
                <a:off x="1200" y="3168"/>
                <a:ext cx="48" cy="0"/>
              </a:xfrm>
              <a:prstGeom prst="line">
                <a:avLst/>
              </a:prstGeom>
              <a:noFill/>
              <a:ln w="9525">
                <a:solidFill>
                  <a:schemeClr val="tx1"/>
                </a:solidFill>
                <a:round/>
                <a:headEnd/>
                <a:tailEnd/>
              </a:ln>
            </p:spPr>
            <p:txBody>
              <a:bodyPr/>
              <a:lstStyle/>
              <a:p>
                <a:endParaRPr lang="en-US"/>
              </a:p>
            </p:txBody>
          </p:sp>
          <p:sp>
            <p:nvSpPr>
              <p:cNvPr id="71717" name="Line 19"/>
              <p:cNvSpPr>
                <a:spLocks noChangeShapeType="1"/>
              </p:cNvSpPr>
              <p:nvPr/>
            </p:nvSpPr>
            <p:spPr bwMode="auto">
              <a:xfrm>
                <a:off x="1200" y="3088"/>
                <a:ext cx="48" cy="0"/>
              </a:xfrm>
              <a:prstGeom prst="line">
                <a:avLst/>
              </a:prstGeom>
              <a:noFill/>
              <a:ln w="9525">
                <a:solidFill>
                  <a:schemeClr val="tx1"/>
                </a:solidFill>
                <a:round/>
                <a:headEnd/>
                <a:tailEnd/>
              </a:ln>
            </p:spPr>
            <p:txBody>
              <a:bodyPr/>
              <a:lstStyle/>
              <a:p>
                <a:endParaRPr lang="en-US"/>
              </a:p>
            </p:txBody>
          </p:sp>
          <p:sp>
            <p:nvSpPr>
              <p:cNvPr id="71718" name="Line 20"/>
              <p:cNvSpPr>
                <a:spLocks noChangeShapeType="1"/>
              </p:cNvSpPr>
              <p:nvPr/>
            </p:nvSpPr>
            <p:spPr bwMode="auto">
              <a:xfrm>
                <a:off x="1200" y="3000"/>
                <a:ext cx="48" cy="0"/>
              </a:xfrm>
              <a:prstGeom prst="line">
                <a:avLst/>
              </a:prstGeom>
              <a:noFill/>
              <a:ln w="9525">
                <a:solidFill>
                  <a:schemeClr val="tx1"/>
                </a:solidFill>
                <a:round/>
                <a:headEnd/>
                <a:tailEnd/>
              </a:ln>
            </p:spPr>
            <p:txBody>
              <a:bodyPr/>
              <a:lstStyle/>
              <a:p>
                <a:endParaRPr lang="en-US"/>
              </a:p>
            </p:txBody>
          </p:sp>
          <p:sp>
            <p:nvSpPr>
              <p:cNvPr id="71719" name="Line 21"/>
              <p:cNvSpPr>
                <a:spLocks noChangeShapeType="1"/>
              </p:cNvSpPr>
              <p:nvPr/>
            </p:nvSpPr>
            <p:spPr bwMode="auto">
              <a:xfrm>
                <a:off x="1200" y="2888"/>
                <a:ext cx="48" cy="0"/>
              </a:xfrm>
              <a:prstGeom prst="line">
                <a:avLst/>
              </a:prstGeom>
              <a:noFill/>
              <a:ln w="9525">
                <a:solidFill>
                  <a:schemeClr val="tx1"/>
                </a:solidFill>
                <a:round/>
                <a:headEnd/>
                <a:tailEnd/>
              </a:ln>
            </p:spPr>
            <p:txBody>
              <a:bodyPr/>
              <a:lstStyle/>
              <a:p>
                <a:endParaRPr lang="en-US"/>
              </a:p>
            </p:txBody>
          </p:sp>
          <p:sp>
            <p:nvSpPr>
              <p:cNvPr id="71720" name="Line 22"/>
              <p:cNvSpPr>
                <a:spLocks noChangeShapeType="1"/>
              </p:cNvSpPr>
              <p:nvPr/>
            </p:nvSpPr>
            <p:spPr bwMode="auto">
              <a:xfrm>
                <a:off x="1200" y="2808"/>
                <a:ext cx="48" cy="0"/>
              </a:xfrm>
              <a:prstGeom prst="line">
                <a:avLst/>
              </a:prstGeom>
              <a:noFill/>
              <a:ln w="9525">
                <a:solidFill>
                  <a:schemeClr val="tx1"/>
                </a:solidFill>
                <a:round/>
                <a:headEnd/>
                <a:tailEnd/>
              </a:ln>
            </p:spPr>
            <p:txBody>
              <a:bodyPr/>
              <a:lstStyle/>
              <a:p>
                <a:endParaRPr lang="en-US"/>
              </a:p>
            </p:txBody>
          </p:sp>
          <p:sp>
            <p:nvSpPr>
              <p:cNvPr id="71721" name="Line 23"/>
              <p:cNvSpPr>
                <a:spLocks noChangeShapeType="1"/>
              </p:cNvSpPr>
              <p:nvPr/>
            </p:nvSpPr>
            <p:spPr bwMode="auto">
              <a:xfrm>
                <a:off x="1200" y="2728"/>
                <a:ext cx="48" cy="0"/>
              </a:xfrm>
              <a:prstGeom prst="line">
                <a:avLst/>
              </a:prstGeom>
              <a:noFill/>
              <a:ln w="9525">
                <a:solidFill>
                  <a:schemeClr val="tx1"/>
                </a:solidFill>
                <a:round/>
                <a:headEnd/>
                <a:tailEnd/>
              </a:ln>
            </p:spPr>
            <p:txBody>
              <a:bodyPr/>
              <a:lstStyle/>
              <a:p>
                <a:endParaRPr lang="en-US"/>
              </a:p>
            </p:txBody>
          </p:sp>
          <p:sp>
            <p:nvSpPr>
              <p:cNvPr id="71722" name="Line 24"/>
              <p:cNvSpPr>
                <a:spLocks noChangeShapeType="1"/>
              </p:cNvSpPr>
              <p:nvPr/>
            </p:nvSpPr>
            <p:spPr bwMode="auto">
              <a:xfrm>
                <a:off x="1200" y="2640"/>
                <a:ext cx="48" cy="0"/>
              </a:xfrm>
              <a:prstGeom prst="line">
                <a:avLst/>
              </a:prstGeom>
              <a:noFill/>
              <a:ln w="9525">
                <a:solidFill>
                  <a:schemeClr val="tx1"/>
                </a:solidFill>
                <a:round/>
                <a:headEnd/>
                <a:tailEnd/>
              </a:ln>
            </p:spPr>
            <p:txBody>
              <a:bodyPr/>
              <a:lstStyle/>
              <a:p>
                <a:endParaRPr lang="en-US"/>
              </a:p>
            </p:txBody>
          </p:sp>
          <p:sp>
            <p:nvSpPr>
              <p:cNvPr id="71723" name="Line 25"/>
              <p:cNvSpPr>
                <a:spLocks noChangeShapeType="1"/>
              </p:cNvSpPr>
              <p:nvPr/>
            </p:nvSpPr>
            <p:spPr bwMode="auto">
              <a:xfrm>
                <a:off x="1200" y="2504"/>
                <a:ext cx="48" cy="0"/>
              </a:xfrm>
              <a:prstGeom prst="line">
                <a:avLst/>
              </a:prstGeom>
              <a:noFill/>
              <a:ln w="9525">
                <a:solidFill>
                  <a:schemeClr val="tx1"/>
                </a:solidFill>
                <a:round/>
                <a:headEnd/>
                <a:tailEnd/>
              </a:ln>
            </p:spPr>
            <p:txBody>
              <a:bodyPr/>
              <a:lstStyle/>
              <a:p>
                <a:endParaRPr lang="en-US"/>
              </a:p>
            </p:txBody>
          </p:sp>
          <p:sp>
            <p:nvSpPr>
              <p:cNvPr id="71724" name="Line 26"/>
              <p:cNvSpPr>
                <a:spLocks noChangeShapeType="1"/>
              </p:cNvSpPr>
              <p:nvPr/>
            </p:nvSpPr>
            <p:spPr bwMode="auto">
              <a:xfrm>
                <a:off x="1200" y="2424"/>
                <a:ext cx="48" cy="0"/>
              </a:xfrm>
              <a:prstGeom prst="line">
                <a:avLst/>
              </a:prstGeom>
              <a:noFill/>
              <a:ln w="9525">
                <a:solidFill>
                  <a:schemeClr val="tx1"/>
                </a:solidFill>
                <a:round/>
                <a:headEnd/>
                <a:tailEnd/>
              </a:ln>
            </p:spPr>
            <p:txBody>
              <a:bodyPr/>
              <a:lstStyle/>
              <a:p>
                <a:endParaRPr lang="en-US"/>
              </a:p>
            </p:txBody>
          </p:sp>
          <p:sp>
            <p:nvSpPr>
              <p:cNvPr id="71725" name="Line 27"/>
              <p:cNvSpPr>
                <a:spLocks noChangeShapeType="1"/>
              </p:cNvSpPr>
              <p:nvPr/>
            </p:nvSpPr>
            <p:spPr bwMode="auto">
              <a:xfrm>
                <a:off x="1200" y="2344"/>
                <a:ext cx="48" cy="0"/>
              </a:xfrm>
              <a:prstGeom prst="line">
                <a:avLst/>
              </a:prstGeom>
              <a:noFill/>
              <a:ln w="9525">
                <a:solidFill>
                  <a:schemeClr val="tx1"/>
                </a:solidFill>
                <a:round/>
                <a:headEnd/>
                <a:tailEnd/>
              </a:ln>
            </p:spPr>
            <p:txBody>
              <a:bodyPr/>
              <a:lstStyle/>
              <a:p>
                <a:endParaRPr lang="en-US"/>
              </a:p>
            </p:txBody>
          </p:sp>
          <p:sp>
            <p:nvSpPr>
              <p:cNvPr id="71726" name="Line 28"/>
              <p:cNvSpPr>
                <a:spLocks noChangeShapeType="1"/>
              </p:cNvSpPr>
              <p:nvPr/>
            </p:nvSpPr>
            <p:spPr bwMode="auto">
              <a:xfrm>
                <a:off x="1200" y="2256"/>
                <a:ext cx="48" cy="0"/>
              </a:xfrm>
              <a:prstGeom prst="line">
                <a:avLst/>
              </a:prstGeom>
              <a:noFill/>
              <a:ln w="9525">
                <a:solidFill>
                  <a:schemeClr val="tx1"/>
                </a:solidFill>
                <a:round/>
                <a:headEnd/>
                <a:tailEnd/>
              </a:ln>
            </p:spPr>
            <p:txBody>
              <a:bodyPr/>
              <a:lstStyle/>
              <a:p>
                <a:endParaRPr lang="en-US"/>
              </a:p>
            </p:txBody>
          </p:sp>
          <p:sp>
            <p:nvSpPr>
              <p:cNvPr id="71727" name="Line 29"/>
              <p:cNvSpPr>
                <a:spLocks noChangeShapeType="1"/>
              </p:cNvSpPr>
              <p:nvPr/>
            </p:nvSpPr>
            <p:spPr bwMode="auto">
              <a:xfrm>
                <a:off x="1200" y="2120"/>
                <a:ext cx="48" cy="0"/>
              </a:xfrm>
              <a:prstGeom prst="line">
                <a:avLst/>
              </a:prstGeom>
              <a:noFill/>
              <a:ln w="9525">
                <a:solidFill>
                  <a:schemeClr val="tx1"/>
                </a:solidFill>
                <a:round/>
                <a:headEnd/>
                <a:tailEnd/>
              </a:ln>
            </p:spPr>
            <p:txBody>
              <a:bodyPr/>
              <a:lstStyle/>
              <a:p>
                <a:endParaRPr lang="en-US"/>
              </a:p>
            </p:txBody>
          </p:sp>
          <p:sp>
            <p:nvSpPr>
              <p:cNvPr id="71728" name="Line 30"/>
              <p:cNvSpPr>
                <a:spLocks noChangeShapeType="1"/>
              </p:cNvSpPr>
              <p:nvPr/>
            </p:nvSpPr>
            <p:spPr bwMode="auto">
              <a:xfrm>
                <a:off x="1200" y="2040"/>
                <a:ext cx="48" cy="0"/>
              </a:xfrm>
              <a:prstGeom prst="line">
                <a:avLst/>
              </a:prstGeom>
              <a:noFill/>
              <a:ln w="9525">
                <a:solidFill>
                  <a:schemeClr val="tx1"/>
                </a:solidFill>
                <a:round/>
                <a:headEnd/>
                <a:tailEnd/>
              </a:ln>
            </p:spPr>
            <p:txBody>
              <a:bodyPr/>
              <a:lstStyle/>
              <a:p>
                <a:endParaRPr lang="en-US"/>
              </a:p>
            </p:txBody>
          </p:sp>
          <p:sp>
            <p:nvSpPr>
              <p:cNvPr id="71729" name="Line 31"/>
              <p:cNvSpPr>
                <a:spLocks noChangeShapeType="1"/>
              </p:cNvSpPr>
              <p:nvPr/>
            </p:nvSpPr>
            <p:spPr bwMode="auto">
              <a:xfrm>
                <a:off x="1200" y="1960"/>
                <a:ext cx="48" cy="0"/>
              </a:xfrm>
              <a:prstGeom prst="line">
                <a:avLst/>
              </a:prstGeom>
              <a:noFill/>
              <a:ln w="9525">
                <a:solidFill>
                  <a:schemeClr val="tx1"/>
                </a:solidFill>
                <a:round/>
                <a:headEnd/>
                <a:tailEnd/>
              </a:ln>
            </p:spPr>
            <p:txBody>
              <a:bodyPr/>
              <a:lstStyle/>
              <a:p>
                <a:endParaRPr lang="en-US"/>
              </a:p>
            </p:txBody>
          </p:sp>
          <p:sp>
            <p:nvSpPr>
              <p:cNvPr id="71730" name="Line 32"/>
              <p:cNvSpPr>
                <a:spLocks noChangeShapeType="1"/>
              </p:cNvSpPr>
              <p:nvPr/>
            </p:nvSpPr>
            <p:spPr bwMode="auto">
              <a:xfrm>
                <a:off x="1200" y="1872"/>
                <a:ext cx="48" cy="0"/>
              </a:xfrm>
              <a:prstGeom prst="line">
                <a:avLst/>
              </a:prstGeom>
              <a:noFill/>
              <a:ln w="9525">
                <a:solidFill>
                  <a:schemeClr val="tx1"/>
                </a:solidFill>
                <a:round/>
                <a:headEnd/>
                <a:tailEnd/>
              </a:ln>
            </p:spPr>
            <p:txBody>
              <a:bodyPr/>
              <a:lstStyle/>
              <a:p>
                <a:endParaRPr lang="en-US"/>
              </a:p>
            </p:txBody>
          </p:sp>
          <p:sp>
            <p:nvSpPr>
              <p:cNvPr id="71731" name="Line 33"/>
              <p:cNvSpPr>
                <a:spLocks noChangeShapeType="1"/>
              </p:cNvSpPr>
              <p:nvPr/>
            </p:nvSpPr>
            <p:spPr bwMode="auto">
              <a:xfrm>
                <a:off x="1200" y="1824"/>
                <a:ext cx="96" cy="0"/>
              </a:xfrm>
              <a:prstGeom prst="line">
                <a:avLst/>
              </a:prstGeom>
              <a:noFill/>
              <a:ln w="9525">
                <a:solidFill>
                  <a:schemeClr val="tx1"/>
                </a:solidFill>
                <a:round/>
                <a:headEnd/>
                <a:tailEnd/>
              </a:ln>
            </p:spPr>
            <p:txBody>
              <a:bodyPr/>
              <a:lstStyle/>
              <a:p>
                <a:endParaRPr lang="en-US"/>
              </a:p>
            </p:txBody>
          </p:sp>
          <p:sp>
            <p:nvSpPr>
              <p:cNvPr id="71732" name="Line 34"/>
              <p:cNvSpPr>
                <a:spLocks noChangeShapeType="1"/>
              </p:cNvSpPr>
              <p:nvPr/>
            </p:nvSpPr>
            <p:spPr bwMode="auto">
              <a:xfrm>
                <a:off x="1200" y="1776"/>
                <a:ext cx="48" cy="0"/>
              </a:xfrm>
              <a:prstGeom prst="line">
                <a:avLst/>
              </a:prstGeom>
              <a:noFill/>
              <a:ln w="9525">
                <a:solidFill>
                  <a:schemeClr val="tx1"/>
                </a:solidFill>
                <a:round/>
                <a:headEnd/>
                <a:tailEnd/>
              </a:ln>
            </p:spPr>
            <p:txBody>
              <a:bodyPr/>
              <a:lstStyle/>
              <a:p>
                <a:endParaRPr lang="en-US"/>
              </a:p>
            </p:txBody>
          </p:sp>
          <p:sp>
            <p:nvSpPr>
              <p:cNvPr id="71733" name="Line 35"/>
              <p:cNvSpPr>
                <a:spLocks noChangeShapeType="1"/>
              </p:cNvSpPr>
              <p:nvPr/>
            </p:nvSpPr>
            <p:spPr bwMode="auto">
              <a:xfrm>
                <a:off x="1200" y="1696"/>
                <a:ext cx="48" cy="0"/>
              </a:xfrm>
              <a:prstGeom prst="line">
                <a:avLst/>
              </a:prstGeom>
              <a:noFill/>
              <a:ln w="9525">
                <a:solidFill>
                  <a:schemeClr val="tx1"/>
                </a:solidFill>
                <a:round/>
                <a:headEnd/>
                <a:tailEnd/>
              </a:ln>
            </p:spPr>
            <p:txBody>
              <a:bodyPr/>
              <a:lstStyle/>
              <a:p>
                <a:endParaRPr lang="en-US"/>
              </a:p>
            </p:txBody>
          </p:sp>
          <p:sp>
            <p:nvSpPr>
              <p:cNvPr id="71734" name="Line 36"/>
              <p:cNvSpPr>
                <a:spLocks noChangeShapeType="1"/>
              </p:cNvSpPr>
              <p:nvPr/>
            </p:nvSpPr>
            <p:spPr bwMode="auto">
              <a:xfrm>
                <a:off x="1200" y="1616"/>
                <a:ext cx="48" cy="0"/>
              </a:xfrm>
              <a:prstGeom prst="line">
                <a:avLst/>
              </a:prstGeom>
              <a:noFill/>
              <a:ln w="9525">
                <a:solidFill>
                  <a:schemeClr val="tx1"/>
                </a:solidFill>
                <a:round/>
                <a:headEnd/>
                <a:tailEnd/>
              </a:ln>
            </p:spPr>
            <p:txBody>
              <a:bodyPr/>
              <a:lstStyle/>
              <a:p>
                <a:endParaRPr lang="en-US"/>
              </a:p>
            </p:txBody>
          </p:sp>
          <p:sp>
            <p:nvSpPr>
              <p:cNvPr id="71735" name="Line 37"/>
              <p:cNvSpPr>
                <a:spLocks noChangeShapeType="1"/>
              </p:cNvSpPr>
              <p:nvPr/>
            </p:nvSpPr>
            <p:spPr bwMode="auto">
              <a:xfrm>
                <a:off x="1200" y="1528"/>
                <a:ext cx="48" cy="0"/>
              </a:xfrm>
              <a:prstGeom prst="line">
                <a:avLst/>
              </a:prstGeom>
              <a:noFill/>
              <a:ln w="9525">
                <a:solidFill>
                  <a:schemeClr val="tx1"/>
                </a:solidFill>
                <a:round/>
                <a:headEnd/>
                <a:tailEnd/>
              </a:ln>
            </p:spPr>
            <p:txBody>
              <a:bodyPr/>
              <a:lstStyle/>
              <a:p>
                <a:endParaRPr lang="en-US"/>
              </a:p>
            </p:txBody>
          </p:sp>
          <p:sp>
            <p:nvSpPr>
              <p:cNvPr id="71736" name="Text Box 38"/>
              <p:cNvSpPr txBox="1">
                <a:spLocks noChangeArrowheads="1"/>
              </p:cNvSpPr>
              <p:nvPr/>
            </p:nvSpPr>
            <p:spPr bwMode="auto">
              <a:xfrm>
                <a:off x="988" y="1392"/>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90</a:t>
                </a:r>
              </a:p>
            </p:txBody>
          </p:sp>
          <p:sp>
            <p:nvSpPr>
              <p:cNvPr id="71737" name="Text Box 39"/>
              <p:cNvSpPr txBox="1">
                <a:spLocks noChangeArrowheads="1"/>
              </p:cNvSpPr>
              <p:nvPr/>
            </p:nvSpPr>
            <p:spPr bwMode="auto">
              <a:xfrm>
                <a:off x="992" y="1708"/>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50</a:t>
                </a:r>
              </a:p>
            </p:txBody>
          </p:sp>
          <p:sp>
            <p:nvSpPr>
              <p:cNvPr id="71738" name="Text Box 40"/>
              <p:cNvSpPr txBox="1">
                <a:spLocks noChangeArrowheads="1"/>
              </p:cNvSpPr>
              <p:nvPr/>
            </p:nvSpPr>
            <p:spPr bwMode="auto">
              <a:xfrm>
                <a:off x="960" y="2064"/>
                <a:ext cx="276"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0.0</a:t>
                </a:r>
              </a:p>
            </p:txBody>
          </p:sp>
          <p:sp>
            <p:nvSpPr>
              <p:cNvPr id="71739" name="Text Box 41"/>
              <p:cNvSpPr txBox="1">
                <a:spLocks noChangeArrowheads="1"/>
              </p:cNvSpPr>
              <p:nvPr/>
            </p:nvSpPr>
            <p:spPr bwMode="auto">
              <a:xfrm>
                <a:off x="951" y="2476"/>
                <a:ext cx="287"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-50</a:t>
                </a:r>
              </a:p>
            </p:txBody>
          </p:sp>
          <p:sp>
            <p:nvSpPr>
              <p:cNvPr id="71740" name="Text Box 42"/>
              <p:cNvSpPr txBox="1">
                <a:spLocks noChangeArrowheads="1"/>
              </p:cNvSpPr>
              <p:nvPr/>
            </p:nvSpPr>
            <p:spPr bwMode="auto">
              <a:xfrm>
                <a:off x="888" y="2832"/>
                <a:ext cx="351"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-100</a:t>
                </a:r>
              </a:p>
            </p:txBody>
          </p:sp>
          <p:sp>
            <p:nvSpPr>
              <p:cNvPr id="71741" name="Text Box 43"/>
              <p:cNvSpPr txBox="1">
                <a:spLocks noChangeArrowheads="1"/>
              </p:cNvSpPr>
              <p:nvPr/>
            </p:nvSpPr>
            <p:spPr bwMode="auto">
              <a:xfrm>
                <a:off x="885" y="3145"/>
                <a:ext cx="351"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-140</a:t>
                </a:r>
              </a:p>
            </p:txBody>
          </p:sp>
          <p:sp>
            <p:nvSpPr>
              <p:cNvPr id="71742" name="Line 44"/>
              <p:cNvSpPr>
                <a:spLocks noChangeShapeType="1"/>
              </p:cNvSpPr>
              <p:nvPr/>
            </p:nvSpPr>
            <p:spPr bwMode="auto">
              <a:xfrm>
                <a:off x="1296" y="3312"/>
                <a:ext cx="0" cy="96"/>
              </a:xfrm>
              <a:prstGeom prst="line">
                <a:avLst/>
              </a:prstGeom>
              <a:noFill/>
              <a:ln w="9525">
                <a:solidFill>
                  <a:schemeClr val="tx1"/>
                </a:solidFill>
                <a:round/>
                <a:headEnd/>
                <a:tailEnd/>
              </a:ln>
            </p:spPr>
            <p:txBody>
              <a:bodyPr/>
              <a:lstStyle/>
              <a:p>
                <a:endParaRPr lang="en-US"/>
              </a:p>
            </p:txBody>
          </p:sp>
          <p:sp>
            <p:nvSpPr>
              <p:cNvPr id="71743" name="Line 45"/>
              <p:cNvSpPr>
                <a:spLocks noChangeShapeType="1"/>
              </p:cNvSpPr>
              <p:nvPr/>
            </p:nvSpPr>
            <p:spPr bwMode="auto">
              <a:xfrm>
                <a:off x="1584" y="3312"/>
                <a:ext cx="0" cy="96"/>
              </a:xfrm>
              <a:prstGeom prst="line">
                <a:avLst/>
              </a:prstGeom>
              <a:noFill/>
              <a:ln w="9525">
                <a:solidFill>
                  <a:schemeClr val="tx1"/>
                </a:solidFill>
                <a:round/>
                <a:headEnd/>
                <a:tailEnd/>
              </a:ln>
            </p:spPr>
            <p:txBody>
              <a:bodyPr/>
              <a:lstStyle/>
              <a:p>
                <a:endParaRPr lang="en-US"/>
              </a:p>
            </p:txBody>
          </p:sp>
          <p:sp>
            <p:nvSpPr>
              <p:cNvPr id="71744" name="Line 46"/>
              <p:cNvSpPr>
                <a:spLocks noChangeShapeType="1"/>
              </p:cNvSpPr>
              <p:nvPr/>
            </p:nvSpPr>
            <p:spPr bwMode="auto">
              <a:xfrm>
                <a:off x="1872" y="3312"/>
                <a:ext cx="0" cy="96"/>
              </a:xfrm>
              <a:prstGeom prst="line">
                <a:avLst/>
              </a:prstGeom>
              <a:noFill/>
              <a:ln w="9525">
                <a:solidFill>
                  <a:schemeClr val="tx1"/>
                </a:solidFill>
                <a:round/>
                <a:headEnd/>
                <a:tailEnd/>
              </a:ln>
            </p:spPr>
            <p:txBody>
              <a:bodyPr/>
              <a:lstStyle/>
              <a:p>
                <a:endParaRPr lang="en-US"/>
              </a:p>
            </p:txBody>
          </p:sp>
          <p:sp>
            <p:nvSpPr>
              <p:cNvPr id="71745" name="Line 47"/>
              <p:cNvSpPr>
                <a:spLocks noChangeShapeType="1"/>
              </p:cNvSpPr>
              <p:nvPr/>
            </p:nvSpPr>
            <p:spPr bwMode="auto">
              <a:xfrm>
                <a:off x="2160" y="3312"/>
                <a:ext cx="0" cy="96"/>
              </a:xfrm>
              <a:prstGeom prst="line">
                <a:avLst/>
              </a:prstGeom>
              <a:noFill/>
              <a:ln w="9525">
                <a:solidFill>
                  <a:schemeClr val="tx1"/>
                </a:solidFill>
                <a:round/>
                <a:headEnd/>
                <a:tailEnd/>
              </a:ln>
            </p:spPr>
            <p:txBody>
              <a:bodyPr/>
              <a:lstStyle/>
              <a:p>
                <a:endParaRPr lang="en-US"/>
              </a:p>
            </p:txBody>
          </p:sp>
          <p:sp>
            <p:nvSpPr>
              <p:cNvPr id="71746" name="Line 48"/>
              <p:cNvSpPr>
                <a:spLocks noChangeShapeType="1"/>
              </p:cNvSpPr>
              <p:nvPr/>
            </p:nvSpPr>
            <p:spPr bwMode="auto">
              <a:xfrm>
                <a:off x="2400" y="3312"/>
                <a:ext cx="0" cy="96"/>
              </a:xfrm>
              <a:prstGeom prst="line">
                <a:avLst/>
              </a:prstGeom>
              <a:noFill/>
              <a:ln w="9525">
                <a:solidFill>
                  <a:schemeClr val="tx1"/>
                </a:solidFill>
                <a:round/>
                <a:headEnd/>
                <a:tailEnd/>
              </a:ln>
            </p:spPr>
            <p:txBody>
              <a:bodyPr/>
              <a:lstStyle/>
              <a:p>
                <a:endParaRPr lang="en-US"/>
              </a:p>
            </p:txBody>
          </p:sp>
          <p:sp>
            <p:nvSpPr>
              <p:cNvPr id="71747" name="Line 49"/>
              <p:cNvSpPr>
                <a:spLocks noChangeShapeType="1"/>
              </p:cNvSpPr>
              <p:nvPr/>
            </p:nvSpPr>
            <p:spPr bwMode="auto">
              <a:xfrm>
                <a:off x="2640" y="3312"/>
                <a:ext cx="0" cy="96"/>
              </a:xfrm>
              <a:prstGeom prst="line">
                <a:avLst/>
              </a:prstGeom>
              <a:noFill/>
              <a:ln w="9525">
                <a:solidFill>
                  <a:schemeClr val="tx1"/>
                </a:solidFill>
                <a:round/>
                <a:headEnd/>
                <a:tailEnd/>
              </a:ln>
            </p:spPr>
            <p:txBody>
              <a:bodyPr/>
              <a:lstStyle/>
              <a:p>
                <a:endParaRPr lang="en-US"/>
              </a:p>
            </p:txBody>
          </p:sp>
          <p:sp>
            <p:nvSpPr>
              <p:cNvPr id="71748" name="Line 50"/>
              <p:cNvSpPr>
                <a:spLocks noChangeShapeType="1"/>
              </p:cNvSpPr>
              <p:nvPr/>
            </p:nvSpPr>
            <p:spPr bwMode="auto">
              <a:xfrm>
                <a:off x="2880" y="3312"/>
                <a:ext cx="0" cy="96"/>
              </a:xfrm>
              <a:prstGeom prst="line">
                <a:avLst/>
              </a:prstGeom>
              <a:noFill/>
              <a:ln w="9525">
                <a:solidFill>
                  <a:schemeClr val="tx1"/>
                </a:solidFill>
                <a:round/>
                <a:headEnd/>
                <a:tailEnd/>
              </a:ln>
            </p:spPr>
            <p:txBody>
              <a:bodyPr/>
              <a:lstStyle/>
              <a:p>
                <a:endParaRPr lang="en-US"/>
              </a:p>
            </p:txBody>
          </p:sp>
          <p:sp>
            <p:nvSpPr>
              <p:cNvPr id="71749" name="Line 51"/>
              <p:cNvSpPr>
                <a:spLocks noChangeShapeType="1"/>
              </p:cNvSpPr>
              <p:nvPr/>
            </p:nvSpPr>
            <p:spPr bwMode="auto">
              <a:xfrm>
                <a:off x="3360" y="3312"/>
                <a:ext cx="0" cy="96"/>
              </a:xfrm>
              <a:prstGeom prst="line">
                <a:avLst/>
              </a:prstGeom>
              <a:noFill/>
              <a:ln w="9525">
                <a:solidFill>
                  <a:schemeClr val="tx1"/>
                </a:solidFill>
                <a:round/>
                <a:headEnd/>
                <a:tailEnd/>
              </a:ln>
            </p:spPr>
            <p:txBody>
              <a:bodyPr/>
              <a:lstStyle/>
              <a:p>
                <a:endParaRPr lang="en-US"/>
              </a:p>
            </p:txBody>
          </p:sp>
          <p:sp>
            <p:nvSpPr>
              <p:cNvPr id="71750" name="Line 52"/>
              <p:cNvSpPr>
                <a:spLocks noChangeShapeType="1"/>
              </p:cNvSpPr>
              <p:nvPr/>
            </p:nvSpPr>
            <p:spPr bwMode="auto">
              <a:xfrm>
                <a:off x="4080" y="3312"/>
                <a:ext cx="0" cy="96"/>
              </a:xfrm>
              <a:prstGeom prst="line">
                <a:avLst/>
              </a:prstGeom>
              <a:noFill/>
              <a:ln w="9525">
                <a:solidFill>
                  <a:schemeClr val="tx1"/>
                </a:solidFill>
                <a:round/>
                <a:headEnd/>
                <a:tailEnd/>
              </a:ln>
            </p:spPr>
            <p:txBody>
              <a:bodyPr/>
              <a:lstStyle/>
              <a:p>
                <a:endParaRPr lang="en-US"/>
              </a:p>
            </p:txBody>
          </p:sp>
          <p:sp>
            <p:nvSpPr>
              <p:cNvPr id="71751" name="Line 53"/>
              <p:cNvSpPr>
                <a:spLocks noChangeShapeType="1"/>
              </p:cNvSpPr>
              <p:nvPr/>
            </p:nvSpPr>
            <p:spPr bwMode="auto">
              <a:xfrm>
                <a:off x="4320" y="3312"/>
                <a:ext cx="0" cy="96"/>
              </a:xfrm>
              <a:prstGeom prst="line">
                <a:avLst/>
              </a:prstGeom>
              <a:noFill/>
              <a:ln w="9525">
                <a:solidFill>
                  <a:schemeClr val="tx1"/>
                </a:solidFill>
                <a:round/>
                <a:headEnd/>
                <a:tailEnd/>
              </a:ln>
            </p:spPr>
            <p:txBody>
              <a:bodyPr/>
              <a:lstStyle/>
              <a:p>
                <a:endParaRPr lang="en-US"/>
              </a:p>
            </p:txBody>
          </p:sp>
          <p:sp>
            <p:nvSpPr>
              <p:cNvPr id="71752" name="Line 54"/>
              <p:cNvSpPr>
                <a:spLocks noChangeShapeType="1"/>
              </p:cNvSpPr>
              <p:nvPr/>
            </p:nvSpPr>
            <p:spPr bwMode="auto">
              <a:xfrm>
                <a:off x="4560" y="3312"/>
                <a:ext cx="0" cy="96"/>
              </a:xfrm>
              <a:prstGeom prst="line">
                <a:avLst/>
              </a:prstGeom>
              <a:noFill/>
              <a:ln w="9525">
                <a:solidFill>
                  <a:schemeClr val="tx1"/>
                </a:solidFill>
                <a:round/>
                <a:headEnd/>
                <a:tailEnd/>
              </a:ln>
            </p:spPr>
            <p:txBody>
              <a:bodyPr/>
              <a:lstStyle/>
              <a:p>
                <a:endParaRPr lang="en-US"/>
              </a:p>
            </p:txBody>
          </p:sp>
          <p:sp>
            <p:nvSpPr>
              <p:cNvPr id="71753" name="Line 55"/>
              <p:cNvSpPr>
                <a:spLocks noChangeShapeType="1"/>
              </p:cNvSpPr>
              <p:nvPr/>
            </p:nvSpPr>
            <p:spPr bwMode="auto">
              <a:xfrm>
                <a:off x="5040" y="3312"/>
                <a:ext cx="0" cy="96"/>
              </a:xfrm>
              <a:prstGeom prst="line">
                <a:avLst/>
              </a:prstGeom>
              <a:noFill/>
              <a:ln w="9525">
                <a:solidFill>
                  <a:schemeClr val="tx1"/>
                </a:solidFill>
                <a:round/>
                <a:headEnd/>
                <a:tailEnd/>
              </a:ln>
            </p:spPr>
            <p:txBody>
              <a:bodyPr/>
              <a:lstStyle/>
              <a:p>
                <a:endParaRPr lang="en-US"/>
              </a:p>
            </p:txBody>
          </p:sp>
          <p:sp>
            <p:nvSpPr>
              <p:cNvPr id="71754" name="Line 56"/>
              <p:cNvSpPr>
                <a:spLocks noChangeShapeType="1"/>
              </p:cNvSpPr>
              <p:nvPr/>
            </p:nvSpPr>
            <p:spPr bwMode="auto">
              <a:xfrm>
                <a:off x="5280" y="3312"/>
                <a:ext cx="0" cy="96"/>
              </a:xfrm>
              <a:prstGeom prst="line">
                <a:avLst/>
              </a:prstGeom>
              <a:noFill/>
              <a:ln w="9525">
                <a:solidFill>
                  <a:schemeClr val="tx1"/>
                </a:solidFill>
                <a:round/>
                <a:headEnd/>
                <a:tailEnd/>
              </a:ln>
            </p:spPr>
            <p:txBody>
              <a:bodyPr/>
              <a:lstStyle/>
              <a:p>
                <a:endParaRPr lang="en-US"/>
              </a:p>
            </p:txBody>
          </p:sp>
          <p:sp>
            <p:nvSpPr>
              <p:cNvPr id="71755" name="Line 57"/>
              <p:cNvSpPr>
                <a:spLocks noChangeShapeType="1"/>
              </p:cNvSpPr>
              <p:nvPr/>
            </p:nvSpPr>
            <p:spPr bwMode="auto">
              <a:xfrm>
                <a:off x="5520" y="3312"/>
                <a:ext cx="0" cy="96"/>
              </a:xfrm>
              <a:prstGeom prst="line">
                <a:avLst/>
              </a:prstGeom>
              <a:noFill/>
              <a:ln w="9525">
                <a:solidFill>
                  <a:schemeClr val="tx1"/>
                </a:solidFill>
                <a:round/>
                <a:headEnd/>
                <a:tailEnd/>
              </a:ln>
            </p:spPr>
            <p:txBody>
              <a:bodyPr/>
              <a:lstStyle/>
              <a:p>
                <a:endParaRPr lang="en-US"/>
              </a:p>
            </p:txBody>
          </p:sp>
          <p:sp>
            <p:nvSpPr>
              <p:cNvPr id="71756" name="Text Box 58"/>
              <p:cNvSpPr txBox="1">
                <a:spLocks noChangeArrowheads="1"/>
              </p:cNvSpPr>
              <p:nvPr/>
            </p:nvSpPr>
            <p:spPr bwMode="auto">
              <a:xfrm>
                <a:off x="1504" y="3388"/>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0</a:t>
                </a:r>
              </a:p>
            </p:txBody>
          </p:sp>
          <p:sp>
            <p:nvSpPr>
              <p:cNvPr id="71757" name="Text Box 59"/>
              <p:cNvSpPr txBox="1">
                <a:spLocks noChangeArrowheads="1"/>
              </p:cNvSpPr>
              <p:nvPr/>
            </p:nvSpPr>
            <p:spPr bwMode="auto">
              <a:xfrm>
                <a:off x="2080"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a:t>
                </a:r>
              </a:p>
            </p:txBody>
          </p:sp>
          <p:sp>
            <p:nvSpPr>
              <p:cNvPr id="71758" name="Text Box 60"/>
              <p:cNvSpPr txBox="1">
                <a:spLocks noChangeArrowheads="1"/>
              </p:cNvSpPr>
              <p:nvPr/>
            </p:nvSpPr>
            <p:spPr bwMode="auto">
              <a:xfrm>
                <a:off x="2552"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a:t>
                </a:r>
              </a:p>
            </p:txBody>
          </p:sp>
          <p:sp>
            <p:nvSpPr>
              <p:cNvPr id="71759" name="Text Box 61"/>
              <p:cNvSpPr txBox="1">
                <a:spLocks noChangeArrowheads="1"/>
              </p:cNvSpPr>
              <p:nvPr/>
            </p:nvSpPr>
            <p:spPr bwMode="auto">
              <a:xfrm>
                <a:off x="3024"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a:t>
                </a:r>
              </a:p>
            </p:txBody>
          </p:sp>
          <p:sp>
            <p:nvSpPr>
              <p:cNvPr id="71760" name="Text Box 62"/>
              <p:cNvSpPr txBox="1">
                <a:spLocks noChangeArrowheads="1"/>
              </p:cNvSpPr>
              <p:nvPr/>
            </p:nvSpPr>
            <p:spPr bwMode="auto">
              <a:xfrm>
                <a:off x="3520"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a:t>
                </a:r>
              </a:p>
            </p:txBody>
          </p:sp>
          <p:sp>
            <p:nvSpPr>
              <p:cNvPr id="71761" name="Text Box 63"/>
              <p:cNvSpPr txBox="1">
                <a:spLocks noChangeArrowheads="1"/>
              </p:cNvSpPr>
              <p:nvPr/>
            </p:nvSpPr>
            <p:spPr bwMode="auto">
              <a:xfrm>
                <a:off x="4944"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7</a:t>
                </a:r>
              </a:p>
            </p:txBody>
          </p:sp>
          <p:sp>
            <p:nvSpPr>
              <p:cNvPr id="71762" name="Text Box 64"/>
              <p:cNvSpPr txBox="1">
                <a:spLocks noChangeArrowheads="1"/>
              </p:cNvSpPr>
              <p:nvPr/>
            </p:nvSpPr>
            <p:spPr bwMode="auto">
              <a:xfrm>
                <a:off x="3984"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5</a:t>
                </a:r>
              </a:p>
            </p:txBody>
          </p:sp>
          <p:sp>
            <p:nvSpPr>
              <p:cNvPr id="71763" name="Text Box 65"/>
              <p:cNvSpPr txBox="1">
                <a:spLocks noChangeArrowheads="1"/>
              </p:cNvSpPr>
              <p:nvPr/>
            </p:nvSpPr>
            <p:spPr bwMode="auto">
              <a:xfrm>
                <a:off x="4480" y="3392"/>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6</a:t>
                </a:r>
              </a:p>
            </p:txBody>
          </p:sp>
          <p:sp>
            <p:nvSpPr>
              <p:cNvPr id="71764" name="Line 66"/>
              <p:cNvSpPr>
                <a:spLocks noChangeShapeType="1"/>
              </p:cNvSpPr>
              <p:nvPr/>
            </p:nvSpPr>
            <p:spPr bwMode="auto">
              <a:xfrm>
                <a:off x="1296" y="3408"/>
                <a:ext cx="4224" cy="0"/>
              </a:xfrm>
              <a:prstGeom prst="line">
                <a:avLst/>
              </a:prstGeom>
              <a:noFill/>
              <a:ln w="9525">
                <a:solidFill>
                  <a:schemeClr val="tx1"/>
                </a:solidFill>
                <a:round/>
                <a:headEnd/>
                <a:tailEnd/>
              </a:ln>
            </p:spPr>
            <p:txBody>
              <a:bodyPr/>
              <a:lstStyle/>
              <a:p>
                <a:endParaRPr lang="en-US"/>
              </a:p>
            </p:txBody>
          </p:sp>
          <p:sp>
            <p:nvSpPr>
              <p:cNvPr id="71765" name="Line 67"/>
              <p:cNvSpPr>
                <a:spLocks noChangeShapeType="1"/>
              </p:cNvSpPr>
              <p:nvPr/>
            </p:nvSpPr>
            <p:spPr bwMode="auto">
              <a:xfrm>
                <a:off x="3120" y="3312"/>
                <a:ext cx="0" cy="96"/>
              </a:xfrm>
              <a:prstGeom prst="line">
                <a:avLst/>
              </a:prstGeom>
              <a:noFill/>
              <a:ln w="9525">
                <a:solidFill>
                  <a:schemeClr val="tx1"/>
                </a:solidFill>
                <a:round/>
                <a:headEnd/>
                <a:tailEnd/>
              </a:ln>
            </p:spPr>
            <p:txBody>
              <a:bodyPr/>
              <a:lstStyle/>
              <a:p>
                <a:endParaRPr lang="en-US"/>
              </a:p>
            </p:txBody>
          </p:sp>
          <p:sp>
            <p:nvSpPr>
              <p:cNvPr id="71766" name="Line 68"/>
              <p:cNvSpPr>
                <a:spLocks noChangeShapeType="1"/>
              </p:cNvSpPr>
              <p:nvPr/>
            </p:nvSpPr>
            <p:spPr bwMode="auto">
              <a:xfrm>
                <a:off x="3600" y="3312"/>
                <a:ext cx="0" cy="96"/>
              </a:xfrm>
              <a:prstGeom prst="line">
                <a:avLst/>
              </a:prstGeom>
              <a:noFill/>
              <a:ln w="9525">
                <a:solidFill>
                  <a:schemeClr val="tx1"/>
                </a:solidFill>
                <a:round/>
                <a:headEnd/>
                <a:tailEnd/>
              </a:ln>
            </p:spPr>
            <p:txBody>
              <a:bodyPr/>
              <a:lstStyle/>
              <a:p>
                <a:endParaRPr lang="en-US"/>
              </a:p>
            </p:txBody>
          </p:sp>
          <p:sp>
            <p:nvSpPr>
              <p:cNvPr id="71767" name="Line 69"/>
              <p:cNvSpPr>
                <a:spLocks noChangeShapeType="1"/>
              </p:cNvSpPr>
              <p:nvPr/>
            </p:nvSpPr>
            <p:spPr bwMode="auto">
              <a:xfrm>
                <a:off x="3840" y="3312"/>
                <a:ext cx="0" cy="96"/>
              </a:xfrm>
              <a:prstGeom prst="line">
                <a:avLst/>
              </a:prstGeom>
              <a:noFill/>
              <a:ln w="9525">
                <a:solidFill>
                  <a:schemeClr val="tx1"/>
                </a:solidFill>
                <a:round/>
                <a:headEnd/>
                <a:tailEnd/>
              </a:ln>
            </p:spPr>
            <p:txBody>
              <a:bodyPr/>
              <a:lstStyle/>
              <a:p>
                <a:endParaRPr lang="en-US"/>
              </a:p>
            </p:txBody>
          </p:sp>
          <p:sp>
            <p:nvSpPr>
              <p:cNvPr id="71768" name="Line 70"/>
              <p:cNvSpPr>
                <a:spLocks noChangeShapeType="1"/>
              </p:cNvSpPr>
              <p:nvPr/>
            </p:nvSpPr>
            <p:spPr bwMode="auto">
              <a:xfrm>
                <a:off x="4800" y="3312"/>
                <a:ext cx="0" cy="96"/>
              </a:xfrm>
              <a:prstGeom prst="line">
                <a:avLst/>
              </a:prstGeom>
              <a:noFill/>
              <a:ln w="9525">
                <a:solidFill>
                  <a:schemeClr val="tx1"/>
                </a:solidFill>
                <a:round/>
                <a:headEnd/>
                <a:tailEnd/>
              </a:ln>
            </p:spPr>
            <p:txBody>
              <a:bodyPr/>
              <a:lstStyle/>
              <a:p>
                <a:endParaRPr lang="en-US"/>
              </a:p>
            </p:txBody>
          </p:sp>
          <p:sp>
            <p:nvSpPr>
              <p:cNvPr id="71769" name="Line 71"/>
              <p:cNvSpPr>
                <a:spLocks noChangeShapeType="1"/>
              </p:cNvSpPr>
              <p:nvPr/>
            </p:nvSpPr>
            <p:spPr bwMode="auto">
              <a:xfrm>
                <a:off x="1208" y="2200"/>
                <a:ext cx="4224" cy="0"/>
              </a:xfrm>
              <a:prstGeom prst="line">
                <a:avLst/>
              </a:prstGeom>
              <a:noFill/>
              <a:ln w="28575">
                <a:solidFill>
                  <a:schemeClr val="tx1"/>
                </a:solidFill>
                <a:round/>
                <a:headEnd/>
                <a:tailEnd/>
              </a:ln>
            </p:spPr>
            <p:txBody>
              <a:bodyPr/>
              <a:lstStyle/>
              <a:p>
                <a:endParaRPr lang="en-US"/>
              </a:p>
            </p:txBody>
          </p:sp>
        </p:grpSp>
        <p:sp>
          <p:nvSpPr>
            <p:cNvPr id="71695" name="Text Box 72"/>
            <p:cNvSpPr txBox="1">
              <a:spLocks noChangeArrowheads="1"/>
            </p:cNvSpPr>
            <p:nvPr/>
          </p:nvSpPr>
          <p:spPr bwMode="auto">
            <a:xfrm>
              <a:off x="2360" y="1934"/>
              <a:ext cx="807" cy="250"/>
            </a:xfrm>
            <a:prstGeom prst="rect">
              <a:avLst/>
            </a:prstGeom>
            <a:noFill/>
            <a:ln w="9525">
              <a:noFill/>
              <a:miter lim="800000"/>
              <a:headEnd/>
              <a:tailEnd/>
            </a:ln>
          </p:spPr>
          <p:txBody>
            <a:bodyPr wrap="none">
              <a:spAutoFit/>
            </a:bodyPr>
            <a:lstStyle/>
            <a:p>
              <a:pPr eaLnBrk="0" hangingPunct="0"/>
              <a:r>
                <a:rPr lang="en-US">
                  <a:solidFill>
                    <a:schemeClr val="folHlink"/>
                  </a:solidFill>
                  <a:latin typeface="Times New Roman" pitchFamily="18" charset="0"/>
                </a:rPr>
                <a:t>Inspiration</a:t>
              </a:r>
            </a:p>
          </p:txBody>
        </p:sp>
        <p:grpSp>
          <p:nvGrpSpPr>
            <p:cNvPr id="71696" name="Group 73"/>
            <p:cNvGrpSpPr>
              <a:grpSpLocks/>
            </p:cNvGrpSpPr>
            <p:nvPr/>
          </p:nvGrpSpPr>
          <p:grpSpPr bwMode="auto">
            <a:xfrm>
              <a:off x="1744" y="1956"/>
              <a:ext cx="432" cy="486"/>
              <a:chOff x="2024" y="1720"/>
              <a:chExt cx="432" cy="486"/>
            </a:xfrm>
          </p:grpSpPr>
          <p:sp>
            <p:nvSpPr>
              <p:cNvPr id="71700" name="Line 74"/>
              <p:cNvSpPr>
                <a:spLocks noChangeShapeType="1"/>
              </p:cNvSpPr>
              <p:nvPr/>
            </p:nvSpPr>
            <p:spPr bwMode="auto">
              <a:xfrm flipV="1">
                <a:off x="2024" y="1720"/>
                <a:ext cx="0" cy="480"/>
              </a:xfrm>
              <a:prstGeom prst="line">
                <a:avLst/>
              </a:prstGeom>
              <a:noFill/>
              <a:ln w="38100">
                <a:solidFill>
                  <a:schemeClr val="folHlink"/>
                </a:solidFill>
                <a:round/>
                <a:headEnd type="none" w="sm" len="sm"/>
                <a:tailEnd type="none" w="sm" len="sm"/>
              </a:ln>
            </p:spPr>
            <p:txBody>
              <a:bodyPr/>
              <a:lstStyle/>
              <a:p>
                <a:endParaRPr lang="en-US"/>
              </a:p>
            </p:txBody>
          </p:sp>
          <p:sp>
            <p:nvSpPr>
              <p:cNvPr id="71701" name="Line 75"/>
              <p:cNvSpPr>
                <a:spLocks noChangeShapeType="1"/>
              </p:cNvSpPr>
              <p:nvPr/>
            </p:nvSpPr>
            <p:spPr bwMode="auto">
              <a:xfrm>
                <a:off x="2450" y="1726"/>
                <a:ext cx="0" cy="480"/>
              </a:xfrm>
              <a:prstGeom prst="line">
                <a:avLst/>
              </a:prstGeom>
              <a:noFill/>
              <a:ln w="38100">
                <a:solidFill>
                  <a:schemeClr val="folHlink"/>
                </a:solidFill>
                <a:round/>
                <a:headEnd type="none" w="sm" len="sm"/>
                <a:tailEnd type="none" w="sm" len="sm"/>
              </a:ln>
            </p:spPr>
            <p:txBody>
              <a:bodyPr/>
              <a:lstStyle/>
              <a:p>
                <a:endParaRPr lang="en-US"/>
              </a:p>
            </p:txBody>
          </p:sp>
          <p:sp>
            <p:nvSpPr>
              <p:cNvPr id="71702" name="Line 76"/>
              <p:cNvSpPr>
                <a:spLocks noChangeShapeType="1"/>
              </p:cNvSpPr>
              <p:nvPr/>
            </p:nvSpPr>
            <p:spPr bwMode="auto">
              <a:xfrm>
                <a:off x="2024" y="1728"/>
                <a:ext cx="432" cy="0"/>
              </a:xfrm>
              <a:prstGeom prst="line">
                <a:avLst/>
              </a:prstGeom>
              <a:noFill/>
              <a:ln w="38100">
                <a:solidFill>
                  <a:schemeClr val="folHlink"/>
                </a:solidFill>
                <a:round/>
                <a:headEnd/>
                <a:tailEnd/>
              </a:ln>
            </p:spPr>
            <p:txBody>
              <a:bodyPr/>
              <a:lstStyle/>
              <a:p>
                <a:endParaRPr lang="en-US"/>
              </a:p>
            </p:txBody>
          </p:sp>
        </p:grpSp>
        <p:sp>
          <p:nvSpPr>
            <p:cNvPr id="71697" name="Text Box 77"/>
            <p:cNvSpPr txBox="1">
              <a:spLocks noChangeArrowheads="1"/>
            </p:cNvSpPr>
            <p:nvPr/>
          </p:nvSpPr>
          <p:spPr bwMode="auto">
            <a:xfrm>
              <a:off x="1732" y="3106"/>
              <a:ext cx="790" cy="250"/>
            </a:xfrm>
            <a:prstGeom prst="rect">
              <a:avLst/>
            </a:prstGeom>
            <a:noFill/>
            <a:ln w="9525">
              <a:noFill/>
              <a:miter lim="800000"/>
              <a:headEnd/>
              <a:tailEnd/>
            </a:ln>
          </p:spPr>
          <p:txBody>
            <a:bodyPr wrap="none">
              <a:spAutoFit/>
            </a:bodyPr>
            <a:lstStyle/>
            <a:p>
              <a:pPr eaLnBrk="0" hangingPunct="0"/>
              <a:r>
                <a:rPr lang="en-US">
                  <a:solidFill>
                    <a:srgbClr val="FF0000"/>
                  </a:solidFill>
                  <a:latin typeface="Times New Roman" pitchFamily="18" charset="0"/>
                </a:rPr>
                <a:t>Expiration</a:t>
              </a:r>
            </a:p>
          </p:txBody>
        </p:sp>
        <p:sp>
          <p:nvSpPr>
            <p:cNvPr id="71698" name="Arc 78"/>
            <p:cNvSpPr>
              <a:spLocks/>
            </p:cNvSpPr>
            <p:nvPr/>
          </p:nvSpPr>
          <p:spPr bwMode="auto">
            <a:xfrm flipH="1">
              <a:off x="2168" y="2444"/>
              <a:ext cx="720" cy="51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n-US"/>
            </a:p>
          </p:txBody>
        </p:sp>
        <p:sp>
          <p:nvSpPr>
            <p:cNvPr id="71699" name="Line 79"/>
            <p:cNvSpPr>
              <a:spLocks noChangeShapeType="1"/>
            </p:cNvSpPr>
            <p:nvPr/>
          </p:nvSpPr>
          <p:spPr bwMode="auto">
            <a:xfrm>
              <a:off x="2170" y="2422"/>
              <a:ext cx="0" cy="550"/>
            </a:xfrm>
            <a:prstGeom prst="line">
              <a:avLst/>
            </a:prstGeom>
            <a:noFill/>
            <a:ln w="38100">
              <a:solidFill>
                <a:srgbClr val="FF0000"/>
              </a:solidFill>
              <a:round/>
              <a:headEnd type="none" w="sm" len="sm"/>
              <a:tailEnd type="none" w="sm" len="sm"/>
            </a:ln>
          </p:spPr>
          <p:txBody>
            <a:bodyPr/>
            <a:lstStyle/>
            <a:p>
              <a:endParaRPr lang="en-US"/>
            </a:p>
          </p:txBody>
        </p:sp>
      </p:grpSp>
      <p:grpSp>
        <p:nvGrpSpPr>
          <p:cNvPr id="5" name="Group 80"/>
          <p:cNvGrpSpPr>
            <a:grpSpLocks/>
          </p:cNvGrpSpPr>
          <p:nvPr/>
        </p:nvGrpSpPr>
        <p:grpSpPr bwMode="auto">
          <a:xfrm>
            <a:off x="5422900" y="2774950"/>
            <a:ext cx="2724150" cy="2171700"/>
            <a:chOff x="3416" y="1748"/>
            <a:chExt cx="1716" cy="1368"/>
          </a:xfrm>
        </p:grpSpPr>
        <p:grpSp>
          <p:nvGrpSpPr>
            <p:cNvPr id="71685" name="Group 81"/>
            <p:cNvGrpSpPr>
              <a:grpSpLocks/>
            </p:cNvGrpSpPr>
            <p:nvPr/>
          </p:nvGrpSpPr>
          <p:grpSpPr bwMode="auto">
            <a:xfrm>
              <a:off x="3440" y="1951"/>
              <a:ext cx="432" cy="484"/>
              <a:chOff x="3876" y="1715"/>
              <a:chExt cx="432" cy="484"/>
            </a:xfrm>
          </p:grpSpPr>
          <p:sp>
            <p:nvSpPr>
              <p:cNvPr id="71692" name="Line 82"/>
              <p:cNvSpPr>
                <a:spLocks noChangeShapeType="1"/>
              </p:cNvSpPr>
              <p:nvPr/>
            </p:nvSpPr>
            <p:spPr bwMode="auto">
              <a:xfrm>
                <a:off x="3876" y="1715"/>
                <a:ext cx="432" cy="0"/>
              </a:xfrm>
              <a:prstGeom prst="line">
                <a:avLst/>
              </a:prstGeom>
              <a:noFill/>
              <a:ln w="38100">
                <a:solidFill>
                  <a:srgbClr val="336699"/>
                </a:solidFill>
                <a:prstDash val="dash"/>
                <a:round/>
                <a:headEnd type="none" w="sm" len="sm"/>
                <a:tailEnd type="none" w="sm" len="sm"/>
              </a:ln>
            </p:spPr>
            <p:txBody>
              <a:bodyPr/>
              <a:lstStyle/>
              <a:p>
                <a:endParaRPr lang="en-US"/>
              </a:p>
            </p:txBody>
          </p:sp>
          <p:sp>
            <p:nvSpPr>
              <p:cNvPr id="71693" name="Line 83"/>
              <p:cNvSpPr>
                <a:spLocks noChangeShapeType="1"/>
              </p:cNvSpPr>
              <p:nvPr/>
            </p:nvSpPr>
            <p:spPr bwMode="auto">
              <a:xfrm>
                <a:off x="4308" y="1719"/>
                <a:ext cx="0" cy="480"/>
              </a:xfrm>
              <a:prstGeom prst="line">
                <a:avLst/>
              </a:prstGeom>
              <a:noFill/>
              <a:ln w="38100">
                <a:solidFill>
                  <a:srgbClr val="336699"/>
                </a:solidFill>
                <a:prstDash val="dash"/>
                <a:round/>
                <a:headEnd type="none" w="sm" len="sm"/>
                <a:tailEnd type="none" w="sm" len="sm"/>
              </a:ln>
            </p:spPr>
            <p:txBody>
              <a:bodyPr/>
              <a:lstStyle/>
              <a:p>
                <a:endParaRPr lang="en-US"/>
              </a:p>
            </p:txBody>
          </p:sp>
        </p:grpSp>
        <p:sp>
          <p:nvSpPr>
            <p:cNvPr id="71686" name="Line 84"/>
            <p:cNvSpPr>
              <a:spLocks noChangeShapeType="1"/>
            </p:cNvSpPr>
            <p:nvPr/>
          </p:nvSpPr>
          <p:spPr bwMode="auto">
            <a:xfrm>
              <a:off x="3420" y="1868"/>
              <a:ext cx="480" cy="0"/>
            </a:xfrm>
            <a:prstGeom prst="line">
              <a:avLst/>
            </a:prstGeom>
            <a:noFill/>
            <a:ln w="38100">
              <a:solidFill>
                <a:srgbClr val="336699"/>
              </a:solidFill>
              <a:round/>
              <a:headEnd type="triangle" w="med" len="med"/>
              <a:tailEnd type="triangle" w="med" len="med"/>
            </a:ln>
          </p:spPr>
          <p:txBody>
            <a:bodyPr/>
            <a:lstStyle/>
            <a:p>
              <a:endParaRPr lang="en-US"/>
            </a:p>
          </p:txBody>
        </p:sp>
        <p:sp>
          <p:nvSpPr>
            <p:cNvPr id="71687" name="Line 85"/>
            <p:cNvSpPr>
              <a:spLocks noChangeShapeType="1"/>
            </p:cNvSpPr>
            <p:nvPr/>
          </p:nvSpPr>
          <p:spPr bwMode="auto">
            <a:xfrm>
              <a:off x="3452" y="1954"/>
              <a:ext cx="768" cy="448"/>
            </a:xfrm>
            <a:prstGeom prst="line">
              <a:avLst/>
            </a:prstGeom>
            <a:noFill/>
            <a:ln w="38100">
              <a:solidFill>
                <a:schemeClr val="folHlink"/>
              </a:solidFill>
              <a:round/>
              <a:headEnd type="none" w="sm" len="sm"/>
              <a:tailEnd type="none" w="sm" len="sm"/>
            </a:ln>
          </p:spPr>
          <p:txBody>
            <a:bodyPr/>
            <a:lstStyle/>
            <a:p>
              <a:endParaRPr lang="en-US"/>
            </a:p>
          </p:txBody>
        </p:sp>
        <p:sp>
          <p:nvSpPr>
            <p:cNvPr id="71688" name="Line 86"/>
            <p:cNvSpPr>
              <a:spLocks noChangeShapeType="1"/>
            </p:cNvSpPr>
            <p:nvPr/>
          </p:nvSpPr>
          <p:spPr bwMode="auto">
            <a:xfrm>
              <a:off x="4220" y="2390"/>
              <a:ext cx="0" cy="720"/>
            </a:xfrm>
            <a:prstGeom prst="line">
              <a:avLst/>
            </a:prstGeom>
            <a:noFill/>
            <a:ln w="38100">
              <a:solidFill>
                <a:srgbClr val="FF0000"/>
              </a:solidFill>
              <a:round/>
              <a:headEnd type="none" w="sm" len="sm"/>
              <a:tailEnd type="none" w="sm" len="sm"/>
            </a:ln>
          </p:spPr>
          <p:txBody>
            <a:bodyPr/>
            <a:lstStyle/>
            <a:p>
              <a:endParaRPr lang="en-US"/>
            </a:p>
          </p:txBody>
        </p:sp>
        <p:sp>
          <p:nvSpPr>
            <p:cNvPr id="71689" name="Line 87"/>
            <p:cNvSpPr>
              <a:spLocks noChangeShapeType="1"/>
            </p:cNvSpPr>
            <p:nvPr/>
          </p:nvSpPr>
          <p:spPr bwMode="auto">
            <a:xfrm>
              <a:off x="3416" y="1748"/>
              <a:ext cx="828" cy="0"/>
            </a:xfrm>
            <a:prstGeom prst="line">
              <a:avLst/>
            </a:prstGeom>
            <a:noFill/>
            <a:ln w="38100">
              <a:solidFill>
                <a:schemeClr val="folHlink"/>
              </a:solidFill>
              <a:round/>
              <a:headEnd type="triangle" w="med" len="med"/>
              <a:tailEnd type="triangle" w="med" len="med"/>
            </a:ln>
          </p:spPr>
          <p:txBody>
            <a:bodyPr/>
            <a:lstStyle/>
            <a:p>
              <a:endParaRPr lang="en-US"/>
            </a:p>
          </p:txBody>
        </p:sp>
        <p:sp>
          <p:nvSpPr>
            <p:cNvPr id="71690" name="Arc 88"/>
            <p:cNvSpPr>
              <a:spLocks/>
            </p:cNvSpPr>
            <p:nvPr/>
          </p:nvSpPr>
          <p:spPr bwMode="auto">
            <a:xfrm flipH="1">
              <a:off x="4220" y="2444"/>
              <a:ext cx="912" cy="6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n-US"/>
            </a:p>
          </p:txBody>
        </p:sp>
        <p:sp>
          <p:nvSpPr>
            <p:cNvPr id="71691" name="Line 89"/>
            <p:cNvSpPr>
              <a:spLocks noChangeShapeType="1"/>
            </p:cNvSpPr>
            <p:nvPr/>
          </p:nvSpPr>
          <p:spPr bwMode="auto">
            <a:xfrm flipV="1">
              <a:off x="3446" y="1951"/>
              <a:ext cx="0" cy="480"/>
            </a:xfrm>
            <a:prstGeom prst="line">
              <a:avLst/>
            </a:prstGeom>
            <a:noFill/>
            <a:ln w="38100">
              <a:solidFill>
                <a:schemeClr val="folHlink"/>
              </a:solidFill>
              <a:round/>
              <a:headEnd type="none" w="sm" len="sm"/>
              <a:tailEnd type="none" w="sm" len="sm"/>
            </a:ln>
          </p:spPr>
          <p:txBody>
            <a:bodyPr/>
            <a:lstStyle/>
            <a:p>
              <a:endParaRPr lang="en-US"/>
            </a:p>
          </p:txBody>
        </p:sp>
      </p:grpSp>
      <p:sp>
        <p:nvSpPr>
          <p:cNvPr id="71684" name="Rectangle 91"/>
          <p:cNvSpPr>
            <a:spLocks noGrp="1" noChangeArrowheads="1"/>
          </p:cNvSpPr>
          <p:nvPr>
            <p:ph type="title"/>
          </p:nvPr>
        </p:nvSpPr>
        <p:spPr bwMode="auto">
          <a:xfrm>
            <a:off x="423863" y="727075"/>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marL="571500" indent="-571500" eaLnBrk="1" hangingPunct="1">
              <a:buFontTx/>
              <a:buAutoNum type="arabicPeriod"/>
            </a:pPr>
            <a:r>
              <a:rPr lang="en-US" sz="3600" smtClean="0"/>
              <a:t>Flow-Time Curves (VCV mode)</a:t>
            </a:r>
            <a:r>
              <a:rPr lang="en-US" smtClean="0"/>
              <a:t/>
            </a:r>
            <a:br>
              <a:rPr lang="en-US" smtClean="0"/>
            </a:br>
            <a:r>
              <a:rPr lang="en-US" smtClean="0"/>
              <a:t>	</a:t>
            </a:r>
            <a:r>
              <a:rPr lang="en-US" smtClean="0">
                <a:solidFill>
                  <a:srgbClr val="0000CC"/>
                </a:solidFill>
              </a:rPr>
              <a:t>-</a:t>
            </a:r>
            <a:r>
              <a:rPr lang="en-US" smtClean="0"/>
              <a:t> </a:t>
            </a:r>
            <a:r>
              <a:rPr lang="en-US" smtClean="0">
                <a:solidFill>
                  <a:srgbClr val="0000CC"/>
                </a:solidFill>
              </a:rPr>
              <a:t>Square vs Decelerating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bwMode="auto">
          <a:xfrm>
            <a:off x="446088" y="703263"/>
            <a:ext cx="8229600" cy="1143000"/>
          </a:xfrm>
          <a:noFill/>
          <a:ln w="0">
            <a:miter lim="800000"/>
            <a:headEnd/>
            <a:tailEnd/>
          </a:ln>
        </p:spPr>
        <p:txBody>
          <a:bodyPr vert="horz" wrap="square" lIns="0" tIns="0" rIns="0" bIns="0" numCol="1" anchor="t" anchorCtr="0" compatLnSpc="1">
            <a:prstTxWarp prst="textNoShape">
              <a:avLst/>
            </a:prstTxWarp>
          </a:bodyPr>
          <a:lstStyle/>
          <a:p>
            <a:pPr eaLnBrk="1" hangingPunct="1"/>
            <a:r>
              <a:rPr lang="en-US" sz="3600" smtClean="0"/>
              <a:t>2.  Pressure-Time Curve (VCV mode)</a:t>
            </a:r>
          </a:p>
        </p:txBody>
      </p:sp>
      <p:grpSp>
        <p:nvGrpSpPr>
          <p:cNvPr id="72707" name="Group 3"/>
          <p:cNvGrpSpPr>
            <a:grpSpLocks/>
          </p:cNvGrpSpPr>
          <p:nvPr/>
        </p:nvGrpSpPr>
        <p:grpSpPr bwMode="auto">
          <a:xfrm>
            <a:off x="685800" y="2209800"/>
            <a:ext cx="7696200" cy="3816350"/>
            <a:chOff x="432" y="1392"/>
            <a:chExt cx="4848" cy="2404"/>
          </a:xfrm>
        </p:grpSpPr>
        <p:grpSp>
          <p:nvGrpSpPr>
            <p:cNvPr id="72708" name="Group 4"/>
            <p:cNvGrpSpPr>
              <a:grpSpLocks/>
            </p:cNvGrpSpPr>
            <p:nvPr/>
          </p:nvGrpSpPr>
          <p:grpSpPr bwMode="auto">
            <a:xfrm>
              <a:off x="432" y="1392"/>
              <a:ext cx="4848" cy="2404"/>
              <a:chOff x="753" y="1200"/>
              <a:chExt cx="4848" cy="2404"/>
            </a:xfrm>
          </p:grpSpPr>
          <p:sp>
            <p:nvSpPr>
              <p:cNvPr id="291845" name="Rectangle 5"/>
              <p:cNvSpPr>
                <a:spLocks noChangeArrowheads="1"/>
              </p:cNvSpPr>
              <p:nvPr/>
            </p:nvSpPr>
            <p:spPr bwMode="auto">
              <a:xfrm>
                <a:off x="1281" y="1440"/>
                <a:ext cx="4320"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291846" name="Rectangle 6"/>
              <p:cNvSpPr>
                <a:spLocks noChangeArrowheads="1"/>
              </p:cNvSpPr>
              <p:nvPr/>
            </p:nvSpPr>
            <p:spPr bwMode="auto">
              <a:xfrm>
                <a:off x="801" y="1440"/>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291847" name="Rectangle 7"/>
              <p:cNvSpPr>
                <a:spLocks noChangeArrowheads="1"/>
              </p:cNvSpPr>
              <p:nvPr/>
            </p:nvSpPr>
            <p:spPr bwMode="auto">
              <a:xfrm>
                <a:off x="4113"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Volume</a:t>
                </a:r>
              </a:p>
            </p:txBody>
          </p:sp>
          <p:sp>
            <p:nvSpPr>
              <p:cNvPr id="291848" name="Rectangle 8"/>
              <p:cNvSpPr>
                <a:spLocks noChangeArrowheads="1"/>
              </p:cNvSpPr>
              <p:nvPr/>
            </p:nvSpPr>
            <p:spPr bwMode="auto">
              <a:xfrm>
                <a:off x="3009" y="1200"/>
                <a:ext cx="1056" cy="192"/>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Pressure</a:t>
                </a:r>
              </a:p>
            </p:txBody>
          </p:sp>
          <p:sp>
            <p:nvSpPr>
              <p:cNvPr id="291849" name="Rectangle 9"/>
              <p:cNvSpPr>
                <a:spLocks noChangeArrowheads="1"/>
              </p:cNvSpPr>
              <p:nvPr/>
            </p:nvSpPr>
            <p:spPr bwMode="auto">
              <a:xfrm>
                <a:off x="1905" y="1200"/>
                <a:ext cx="1056" cy="192"/>
              </a:xfrm>
              <a:prstGeom prst="rect">
                <a:avLst/>
              </a:prstGeom>
              <a:solidFill>
                <a:srgbClr val="CC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Flow</a:t>
                </a:r>
              </a:p>
            </p:txBody>
          </p:sp>
          <p:sp>
            <p:nvSpPr>
              <p:cNvPr id="72729" name="Text Box 10"/>
              <p:cNvSpPr txBox="1">
                <a:spLocks noChangeArrowheads="1"/>
              </p:cNvSpPr>
              <p:nvPr/>
            </p:nvSpPr>
            <p:spPr bwMode="auto">
              <a:xfrm>
                <a:off x="753" y="1224"/>
                <a:ext cx="584"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cm H</a:t>
                </a:r>
                <a:r>
                  <a:rPr lang="en-US" sz="1800" baseline="-25000">
                    <a:solidFill>
                      <a:schemeClr val="tx1"/>
                    </a:solidFill>
                    <a:latin typeface="Times New Roman" pitchFamily="18" charset="0"/>
                  </a:rPr>
                  <a:t>2</a:t>
                </a:r>
                <a:r>
                  <a:rPr lang="en-US" sz="1800">
                    <a:solidFill>
                      <a:schemeClr val="tx1"/>
                    </a:solidFill>
                    <a:latin typeface="Times New Roman" pitchFamily="18" charset="0"/>
                  </a:rPr>
                  <a:t>O</a:t>
                </a:r>
              </a:p>
            </p:txBody>
          </p:sp>
          <p:sp>
            <p:nvSpPr>
              <p:cNvPr id="72730" name="Line 11"/>
              <p:cNvSpPr>
                <a:spLocks noChangeShapeType="1"/>
              </p:cNvSpPr>
              <p:nvPr/>
            </p:nvSpPr>
            <p:spPr bwMode="auto">
              <a:xfrm>
                <a:off x="1281" y="1437"/>
                <a:ext cx="0" cy="1872"/>
              </a:xfrm>
              <a:prstGeom prst="line">
                <a:avLst/>
              </a:prstGeom>
              <a:noFill/>
              <a:ln w="9525">
                <a:solidFill>
                  <a:schemeClr val="tx1"/>
                </a:solidFill>
                <a:round/>
                <a:headEnd/>
                <a:tailEnd/>
              </a:ln>
            </p:spPr>
            <p:txBody>
              <a:bodyPr/>
              <a:lstStyle/>
              <a:p>
                <a:endParaRPr lang="en-US"/>
              </a:p>
            </p:txBody>
          </p:sp>
          <p:sp>
            <p:nvSpPr>
              <p:cNvPr id="72731" name="Line 12"/>
              <p:cNvSpPr>
                <a:spLocks noChangeShapeType="1"/>
              </p:cNvSpPr>
              <p:nvPr/>
            </p:nvSpPr>
            <p:spPr bwMode="auto">
              <a:xfrm>
                <a:off x="1281" y="3306"/>
                <a:ext cx="96" cy="0"/>
              </a:xfrm>
              <a:prstGeom prst="line">
                <a:avLst/>
              </a:prstGeom>
              <a:noFill/>
              <a:ln w="9525">
                <a:solidFill>
                  <a:schemeClr val="tx1"/>
                </a:solidFill>
                <a:round/>
                <a:headEnd/>
                <a:tailEnd/>
              </a:ln>
            </p:spPr>
            <p:txBody>
              <a:bodyPr/>
              <a:lstStyle/>
              <a:p>
                <a:endParaRPr lang="en-US"/>
              </a:p>
            </p:txBody>
          </p:sp>
          <p:sp>
            <p:nvSpPr>
              <p:cNvPr id="72732" name="Line 13"/>
              <p:cNvSpPr>
                <a:spLocks noChangeShapeType="1"/>
              </p:cNvSpPr>
              <p:nvPr/>
            </p:nvSpPr>
            <p:spPr bwMode="auto">
              <a:xfrm>
                <a:off x="1281" y="2838"/>
                <a:ext cx="96" cy="0"/>
              </a:xfrm>
              <a:prstGeom prst="line">
                <a:avLst/>
              </a:prstGeom>
              <a:noFill/>
              <a:ln w="9525">
                <a:solidFill>
                  <a:schemeClr val="tx1"/>
                </a:solidFill>
                <a:round/>
                <a:headEnd/>
                <a:tailEnd/>
              </a:ln>
            </p:spPr>
            <p:txBody>
              <a:bodyPr/>
              <a:lstStyle/>
              <a:p>
                <a:endParaRPr lang="en-US"/>
              </a:p>
            </p:txBody>
          </p:sp>
          <p:sp>
            <p:nvSpPr>
              <p:cNvPr id="72733" name="Line 14"/>
              <p:cNvSpPr>
                <a:spLocks noChangeShapeType="1"/>
              </p:cNvSpPr>
              <p:nvPr/>
            </p:nvSpPr>
            <p:spPr bwMode="auto">
              <a:xfrm>
                <a:off x="1281" y="2352"/>
                <a:ext cx="96" cy="0"/>
              </a:xfrm>
              <a:prstGeom prst="line">
                <a:avLst/>
              </a:prstGeom>
              <a:noFill/>
              <a:ln w="9525">
                <a:solidFill>
                  <a:schemeClr val="tx1"/>
                </a:solidFill>
                <a:round/>
                <a:headEnd/>
                <a:tailEnd/>
              </a:ln>
            </p:spPr>
            <p:txBody>
              <a:bodyPr/>
              <a:lstStyle/>
              <a:p>
                <a:endParaRPr lang="en-US"/>
              </a:p>
            </p:txBody>
          </p:sp>
          <p:sp>
            <p:nvSpPr>
              <p:cNvPr id="72734" name="Line 15"/>
              <p:cNvSpPr>
                <a:spLocks noChangeShapeType="1"/>
              </p:cNvSpPr>
              <p:nvPr/>
            </p:nvSpPr>
            <p:spPr bwMode="auto">
              <a:xfrm>
                <a:off x="1281" y="2598"/>
                <a:ext cx="48" cy="0"/>
              </a:xfrm>
              <a:prstGeom prst="line">
                <a:avLst/>
              </a:prstGeom>
              <a:noFill/>
              <a:ln w="9525">
                <a:solidFill>
                  <a:schemeClr val="tx1"/>
                </a:solidFill>
                <a:round/>
                <a:headEnd/>
                <a:tailEnd/>
              </a:ln>
            </p:spPr>
            <p:txBody>
              <a:bodyPr/>
              <a:lstStyle/>
              <a:p>
                <a:endParaRPr lang="en-US"/>
              </a:p>
            </p:txBody>
          </p:sp>
          <p:sp>
            <p:nvSpPr>
              <p:cNvPr id="72735" name="Line 16"/>
              <p:cNvSpPr>
                <a:spLocks noChangeShapeType="1"/>
              </p:cNvSpPr>
              <p:nvPr/>
            </p:nvSpPr>
            <p:spPr bwMode="auto">
              <a:xfrm>
                <a:off x="1281" y="2118"/>
                <a:ext cx="48" cy="0"/>
              </a:xfrm>
              <a:prstGeom prst="line">
                <a:avLst/>
              </a:prstGeom>
              <a:noFill/>
              <a:ln w="9525">
                <a:solidFill>
                  <a:schemeClr val="tx1"/>
                </a:solidFill>
                <a:round/>
                <a:headEnd/>
                <a:tailEnd/>
              </a:ln>
            </p:spPr>
            <p:txBody>
              <a:bodyPr/>
              <a:lstStyle/>
              <a:p>
                <a:endParaRPr lang="en-US"/>
              </a:p>
            </p:txBody>
          </p:sp>
          <p:sp>
            <p:nvSpPr>
              <p:cNvPr id="72736" name="Line 17"/>
              <p:cNvSpPr>
                <a:spLocks noChangeShapeType="1"/>
              </p:cNvSpPr>
              <p:nvPr/>
            </p:nvSpPr>
            <p:spPr bwMode="auto">
              <a:xfrm>
                <a:off x="1281" y="1899"/>
                <a:ext cx="96" cy="0"/>
              </a:xfrm>
              <a:prstGeom prst="line">
                <a:avLst/>
              </a:prstGeom>
              <a:noFill/>
              <a:ln w="9525">
                <a:solidFill>
                  <a:schemeClr val="tx1"/>
                </a:solidFill>
                <a:round/>
                <a:headEnd/>
                <a:tailEnd/>
              </a:ln>
            </p:spPr>
            <p:txBody>
              <a:bodyPr/>
              <a:lstStyle/>
              <a:p>
                <a:endParaRPr lang="en-US"/>
              </a:p>
            </p:txBody>
          </p:sp>
          <p:sp>
            <p:nvSpPr>
              <p:cNvPr id="72737" name="Line 18"/>
              <p:cNvSpPr>
                <a:spLocks noChangeShapeType="1"/>
              </p:cNvSpPr>
              <p:nvPr/>
            </p:nvSpPr>
            <p:spPr bwMode="auto">
              <a:xfrm>
                <a:off x="1281" y="1686"/>
                <a:ext cx="48" cy="0"/>
              </a:xfrm>
              <a:prstGeom prst="line">
                <a:avLst/>
              </a:prstGeom>
              <a:noFill/>
              <a:ln w="9525">
                <a:solidFill>
                  <a:schemeClr val="tx1"/>
                </a:solidFill>
                <a:round/>
                <a:headEnd/>
                <a:tailEnd/>
              </a:ln>
            </p:spPr>
            <p:txBody>
              <a:bodyPr/>
              <a:lstStyle/>
              <a:p>
                <a:endParaRPr lang="en-US"/>
              </a:p>
            </p:txBody>
          </p:sp>
          <p:sp>
            <p:nvSpPr>
              <p:cNvPr id="72738" name="Text Box 19"/>
              <p:cNvSpPr txBox="1">
                <a:spLocks noChangeArrowheads="1"/>
              </p:cNvSpPr>
              <p:nvPr/>
            </p:nvSpPr>
            <p:spPr bwMode="auto">
              <a:xfrm>
                <a:off x="1069" y="1368"/>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40</a:t>
                </a:r>
              </a:p>
            </p:txBody>
          </p:sp>
          <p:sp>
            <p:nvSpPr>
              <p:cNvPr id="72739" name="Text Box 20"/>
              <p:cNvSpPr txBox="1">
                <a:spLocks noChangeArrowheads="1"/>
              </p:cNvSpPr>
              <p:nvPr/>
            </p:nvSpPr>
            <p:spPr bwMode="auto">
              <a:xfrm>
                <a:off x="1073" y="1584"/>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35</a:t>
                </a:r>
              </a:p>
            </p:txBody>
          </p:sp>
          <p:sp>
            <p:nvSpPr>
              <p:cNvPr id="72740" name="Text Box 21"/>
              <p:cNvSpPr txBox="1">
                <a:spLocks noChangeArrowheads="1"/>
              </p:cNvSpPr>
              <p:nvPr/>
            </p:nvSpPr>
            <p:spPr bwMode="auto">
              <a:xfrm>
                <a:off x="1069" y="2016"/>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25</a:t>
                </a:r>
              </a:p>
            </p:txBody>
          </p:sp>
          <p:sp>
            <p:nvSpPr>
              <p:cNvPr id="72741" name="Text Box 22"/>
              <p:cNvSpPr txBox="1">
                <a:spLocks noChangeArrowheads="1"/>
              </p:cNvSpPr>
              <p:nvPr/>
            </p:nvSpPr>
            <p:spPr bwMode="auto">
              <a:xfrm>
                <a:off x="1069" y="2732"/>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10</a:t>
                </a:r>
              </a:p>
            </p:txBody>
          </p:sp>
          <p:sp>
            <p:nvSpPr>
              <p:cNvPr id="72742" name="Text Box 23"/>
              <p:cNvSpPr txBox="1">
                <a:spLocks noChangeArrowheads="1"/>
              </p:cNvSpPr>
              <p:nvPr/>
            </p:nvSpPr>
            <p:spPr bwMode="auto">
              <a:xfrm>
                <a:off x="1041" y="2968"/>
                <a:ext cx="276"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5.0</a:t>
                </a:r>
              </a:p>
            </p:txBody>
          </p:sp>
          <p:sp>
            <p:nvSpPr>
              <p:cNvPr id="72743" name="Line 24"/>
              <p:cNvSpPr>
                <a:spLocks noChangeShapeType="1"/>
              </p:cNvSpPr>
              <p:nvPr/>
            </p:nvSpPr>
            <p:spPr bwMode="auto">
              <a:xfrm>
                <a:off x="1377" y="3312"/>
                <a:ext cx="0" cy="96"/>
              </a:xfrm>
              <a:prstGeom prst="line">
                <a:avLst/>
              </a:prstGeom>
              <a:noFill/>
              <a:ln w="9525">
                <a:solidFill>
                  <a:schemeClr val="tx1"/>
                </a:solidFill>
                <a:round/>
                <a:headEnd/>
                <a:tailEnd/>
              </a:ln>
            </p:spPr>
            <p:txBody>
              <a:bodyPr/>
              <a:lstStyle/>
              <a:p>
                <a:endParaRPr lang="en-US"/>
              </a:p>
            </p:txBody>
          </p:sp>
          <p:sp>
            <p:nvSpPr>
              <p:cNvPr id="72744" name="Line 25"/>
              <p:cNvSpPr>
                <a:spLocks noChangeShapeType="1"/>
              </p:cNvSpPr>
              <p:nvPr/>
            </p:nvSpPr>
            <p:spPr bwMode="auto">
              <a:xfrm>
                <a:off x="1665" y="3312"/>
                <a:ext cx="0" cy="96"/>
              </a:xfrm>
              <a:prstGeom prst="line">
                <a:avLst/>
              </a:prstGeom>
              <a:noFill/>
              <a:ln w="9525">
                <a:solidFill>
                  <a:schemeClr val="tx1"/>
                </a:solidFill>
                <a:round/>
                <a:headEnd/>
                <a:tailEnd/>
              </a:ln>
            </p:spPr>
            <p:txBody>
              <a:bodyPr/>
              <a:lstStyle/>
              <a:p>
                <a:endParaRPr lang="en-US"/>
              </a:p>
            </p:txBody>
          </p:sp>
          <p:sp>
            <p:nvSpPr>
              <p:cNvPr id="72745" name="Line 26"/>
              <p:cNvSpPr>
                <a:spLocks noChangeShapeType="1"/>
              </p:cNvSpPr>
              <p:nvPr/>
            </p:nvSpPr>
            <p:spPr bwMode="auto">
              <a:xfrm>
                <a:off x="1953" y="3312"/>
                <a:ext cx="0" cy="96"/>
              </a:xfrm>
              <a:prstGeom prst="line">
                <a:avLst/>
              </a:prstGeom>
              <a:noFill/>
              <a:ln w="9525">
                <a:solidFill>
                  <a:schemeClr val="tx1"/>
                </a:solidFill>
                <a:round/>
                <a:headEnd/>
                <a:tailEnd/>
              </a:ln>
            </p:spPr>
            <p:txBody>
              <a:bodyPr/>
              <a:lstStyle/>
              <a:p>
                <a:endParaRPr lang="en-US"/>
              </a:p>
            </p:txBody>
          </p:sp>
          <p:sp>
            <p:nvSpPr>
              <p:cNvPr id="72746" name="Line 27"/>
              <p:cNvSpPr>
                <a:spLocks noChangeShapeType="1"/>
              </p:cNvSpPr>
              <p:nvPr/>
            </p:nvSpPr>
            <p:spPr bwMode="auto">
              <a:xfrm>
                <a:off x="2241" y="3312"/>
                <a:ext cx="0" cy="96"/>
              </a:xfrm>
              <a:prstGeom prst="line">
                <a:avLst/>
              </a:prstGeom>
              <a:noFill/>
              <a:ln w="9525">
                <a:solidFill>
                  <a:schemeClr val="tx1"/>
                </a:solidFill>
                <a:round/>
                <a:headEnd/>
                <a:tailEnd/>
              </a:ln>
            </p:spPr>
            <p:txBody>
              <a:bodyPr/>
              <a:lstStyle/>
              <a:p>
                <a:endParaRPr lang="en-US"/>
              </a:p>
            </p:txBody>
          </p:sp>
          <p:sp>
            <p:nvSpPr>
              <p:cNvPr id="72747" name="Line 28"/>
              <p:cNvSpPr>
                <a:spLocks noChangeShapeType="1"/>
              </p:cNvSpPr>
              <p:nvPr/>
            </p:nvSpPr>
            <p:spPr bwMode="auto">
              <a:xfrm>
                <a:off x="2481" y="3312"/>
                <a:ext cx="0" cy="96"/>
              </a:xfrm>
              <a:prstGeom prst="line">
                <a:avLst/>
              </a:prstGeom>
              <a:noFill/>
              <a:ln w="9525">
                <a:solidFill>
                  <a:schemeClr val="tx1"/>
                </a:solidFill>
                <a:round/>
                <a:headEnd/>
                <a:tailEnd/>
              </a:ln>
            </p:spPr>
            <p:txBody>
              <a:bodyPr/>
              <a:lstStyle/>
              <a:p>
                <a:endParaRPr lang="en-US"/>
              </a:p>
            </p:txBody>
          </p:sp>
          <p:sp>
            <p:nvSpPr>
              <p:cNvPr id="72748" name="Line 29"/>
              <p:cNvSpPr>
                <a:spLocks noChangeShapeType="1"/>
              </p:cNvSpPr>
              <p:nvPr/>
            </p:nvSpPr>
            <p:spPr bwMode="auto">
              <a:xfrm>
                <a:off x="2721" y="3312"/>
                <a:ext cx="0" cy="96"/>
              </a:xfrm>
              <a:prstGeom prst="line">
                <a:avLst/>
              </a:prstGeom>
              <a:noFill/>
              <a:ln w="9525">
                <a:solidFill>
                  <a:schemeClr val="tx1"/>
                </a:solidFill>
                <a:round/>
                <a:headEnd/>
                <a:tailEnd/>
              </a:ln>
            </p:spPr>
            <p:txBody>
              <a:bodyPr/>
              <a:lstStyle/>
              <a:p>
                <a:endParaRPr lang="en-US"/>
              </a:p>
            </p:txBody>
          </p:sp>
          <p:sp>
            <p:nvSpPr>
              <p:cNvPr id="72749" name="Line 30"/>
              <p:cNvSpPr>
                <a:spLocks noChangeShapeType="1"/>
              </p:cNvSpPr>
              <p:nvPr/>
            </p:nvSpPr>
            <p:spPr bwMode="auto">
              <a:xfrm>
                <a:off x="2961" y="3312"/>
                <a:ext cx="0" cy="96"/>
              </a:xfrm>
              <a:prstGeom prst="line">
                <a:avLst/>
              </a:prstGeom>
              <a:noFill/>
              <a:ln w="9525">
                <a:solidFill>
                  <a:schemeClr val="tx1"/>
                </a:solidFill>
                <a:round/>
                <a:headEnd/>
                <a:tailEnd/>
              </a:ln>
            </p:spPr>
            <p:txBody>
              <a:bodyPr/>
              <a:lstStyle/>
              <a:p>
                <a:endParaRPr lang="en-US"/>
              </a:p>
            </p:txBody>
          </p:sp>
          <p:sp>
            <p:nvSpPr>
              <p:cNvPr id="72750" name="Line 31"/>
              <p:cNvSpPr>
                <a:spLocks noChangeShapeType="1"/>
              </p:cNvSpPr>
              <p:nvPr/>
            </p:nvSpPr>
            <p:spPr bwMode="auto">
              <a:xfrm>
                <a:off x="3441" y="3312"/>
                <a:ext cx="0" cy="96"/>
              </a:xfrm>
              <a:prstGeom prst="line">
                <a:avLst/>
              </a:prstGeom>
              <a:noFill/>
              <a:ln w="9525">
                <a:solidFill>
                  <a:schemeClr val="tx1"/>
                </a:solidFill>
                <a:round/>
                <a:headEnd/>
                <a:tailEnd/>
              </a:ln>
            </p:spPr>
            <p:txBody>
              <a:bodyPr/>
              <a:lstStyle/>
              <a:p>
                <a:endParaRPr lang="en-US"/>
              </a:p>
            </p:txBody>
          </p:sp>
          <p:sp>
            <p:nvSpPr>
              <p:cNvPr id="72751" name="Line 32"/>
              <p:cNvSpPr>
                <a:spLocks noChangeShapeType="1"/>
              </p:cNvSpPr>
              <p:nvPr/>
            </p:nvSpPr>
            <p:spPr bwMode="auto">
              <a:xfrm>
                <a:off x="4161" y="3312"/>
                <a:ext cx="0" cy="96"/>
              </a:xfrm>
              <a:prstGeom prst="line">
                <a:avLst/>
              </a:prstGeom>
              <a:noFill/>
              <a:ln w="9525">
                <a:solidFill>
                  <a:schemeClr val="tx1"/>
                </a:solidFill>
                <a:round/>
                <a:headEnd/>
                <a:tailEnd/>
              </a:ln>
            </p:spPr>
            <p:txBody>
              <a:bodyPr/>
              <a:lstStyle/>
              <a:p>
                <a:endParaRPr lang="en-US"/>
              </a:p>
            </p:txBody>
          </p:sp>
          <p:sp>
            <p:nvSpPr>
              <p:cNvPr id="72752" name="Line 33"/>
              <p:cNvSpPr>
                <a:spLocks noChangeShapeType="1"/>
              </p:cNvSpPr>
              <p:nvPr/>
            </p:nvSpPr>
            <p:spPr bwMode="auto">
              <a:xfrm>
                <a:off x="4401" y="3312"/>
                <a:ext cx="0" cy="96"/>
              </a:xfrm>
              <a:prstGeom prst="line">
                <a:avLst/>
              </a:prstGeom>
              <a:noFill/>
              <a:ln w="9525">
                <a:solidFill>
                  <a:schemeClr val="tx1"/>
                </a:solidFill>
                <a:round/>
                <a:headEnd/>
                <a:tailEnd/>
              </a:ln>
            </p:spPr>
            <p:txBody>
              <a:bodyPr/>
              <a:lstStyle/>
              <a:p>
                <a:endParaRPr lang="en-US"/>
              </a:p>
            </p:txBody>
          </p:sp>
          <p:sp>
            <p:nvSpPr>
              <p:cNvPr id="72753" name="Line 34"/>
              <p:cNvSpPr>
                <a:spLocks noChangeShapeType="1"/>
              </p:cNvSpPr>
              <p:nvPr/>
            </p:nvSpPr>
            <p:spPr bwMode="auto">
              <a:xfrm>
                <a:off x="4641" y="3312"/>
                <a:ext cx="0" cy="96"/>
              </a:xfrm>
              <a:prstGeom prst="line">
                <a:avLst/>
              </a:prstGeom>
              <a:noFill/>
              <a:ln w="9525">
                <a:solidFill>
                  <a:schemeClr val="tx1"/>
                </a:solidFill>
                <a:round/>
                <a:headEnd/>
                <a:tailEnd/>
              </a:ln>
            </p:spPr>
            <p:txBody>
              <a:bodyPr/>
              <a:lstStyle/>
              <a:p>
                <a:endParaRPr lang="en-US"/>
              </a:p>
            </p:txBody>
          </p:sp>
          <p:sp>
            <p:nvSpPr>
              <p:cNvPr id="72754" name="Line 35"/>
              <p:cNvSpPr>
                <a:spLocks noChangeShapeType="1"/>
              </p:cNvSpPr>
              <p:nvPr/>
            </p:nvSpPr>
            <p:spPr bwMode="auto">
              <a:xfrm>
                <a:off x="5121" y="3312"/>
                <a:ext cx="0" cy="96"/>
              </a:xfrm>
              <a:prstGeom prst="line">
                <a:avLst/>
              </a:prstGeom>
              <a:noFill/>
              <a:ln w="9525">
                <a:solidFill>
                  <a:schemeClr val="tx1"/>
                </a:solidFill>
                <a:round/>
                <a:headEnd/>
                <a:tailEnd/>
              </a:ln>
            </p:spPr>
            <p:txBody>
              <a:bodyPr/>
              <a:lstStyle/>
              <a:p>
                <a:endParaRPr lang="en-US"/>
              </a:p>
            </p:txBody>
          </p:sp>
          <p:sp>
            <p:nvSpPr>
              <p:cNvPr id="72755" name="Line 36"/>
              <p:cNvSpPr>
                <a:spLocks noChangeShapeType="1"/>
              </p:cNvSpPr>
              <p:nvPr/>
            </p:nvSpPr>
            <p:spPr bwMode="auto">
              <a:xfrm>
                <a:off x="5361" y="3312"/>
                <a:ext cx="0" cy="96"/>
              </a:xfrm>
              <a:prstGeom prst="line">
                <a:avLst/>
              </a:prstGeom>
              <a:noFill/>
              <a:ln w="9525">
                <a:solidFill>
                  <a:schemeClr val="tx1"/>
                </a:solidFill>
                <a:round/>
                <a:headEnd/>
                <a:tailEnd/>
              </a:ln>
            </p:spPr>
            <p:txBody>
              <a:bodyPr/>
              <a:lstStyle/>
              <a:p>
                <a:endParaRPr lang="en-US"/>
              </a:p>
            </p:txBody>
          </p:sp>
          <p:sp>
            <p:nvSpPr>
              <p:cNvPr id="72756" name="Line 37"/>
              <p:cNvSpPr>
                <a:spLocks noChangeShapeType="1"/>
              </p:cNvSpPr>
              <p:nvPr/>
            </p:nvSpPr>
            <p:spPr bwMode="auto">
              <a:xfrm>
                <a:off x="5601" y="3312"/>
                <a:ext cx="0" cy="96"/>
              </a:xfrm>
              <a:prstGeom prst="line">
                <a:avLst/>
              </a:prstGeom>
              <a:noFill/>
              <a:ln w="9525">
                <a:solidFill>
                  <a:schemeClr val="tx1"/>
                </a:solidFill>
                <a:round/>
                <a:headEnd/>
                <a:tailEnd/>
              </a:ln>
            </p:spPr>
            <p:txBody>
              <a:bodyPr/>
              <a:lstStyle/>
              <a:p>
                <a:endParaRPr lang="en-US"/>
              </a:p>
            </p:txBody>
          </p:sp>
          <p:sp>
            <p:nvSpPr>
              <p:cNvPr id="72757" name="Text Box 38"/>
              <p:cNvSpPr txBox="1">
                <a:spLocks noChangeArrowheads="1"/>
              </p:cNvSpPr>
              <p:nvPr/>
            </p:nvSpPr>
            <p:spPr bwMode="auto">
              <a:xfrm>
                <a:off x="1585" y="3388"/>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0</a:t>
                </a:r>
              </a:p>
            </p:txBody>
          </p:sp>
          <p:sp>
            <p:nvSpPr>
              <p:cNvPr id="72758" name="Text Box 39"/>
              <p:cNvSpPr txBox="1">
                <a:spLocks noChangeArrowheads="1"/>
              </p:cNvSpPr>
              <p:nvPr/>
            </p:nvSpPr>
            <p:spPr bwMode="auto">
              <a:xfrm>
                <a:off x="2161"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a:t>
                </a:r>
              </a:p>
            </p:txBody>
          </p:sp>
          <p:sp>
            <p:nvSpPr>
              <p:cNvPr id="72759" name="Text Box 40"/>
              <p:cNvSpPr txBox="1">
                <a:spLocks noChangeArrowheads="1"/>
              </p:cNvSpPr>
              <p:nvPr/>
            </p:nvSpPr>
            <p:spPr bwMode="auto">
              <a:xfrm>
                <a:off x="2633"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a:t>
                </a:r>
              </a:p>
            </p:txBody>
          </p:sp>
          <p:sp>
            <p:nvSpPr>
              <p:cNvPr id="72760" name="Text Box 41"/>
              <p:cNvSpPr txBox="1">
                <a:spLocks noChangeArrowheads="1"/>
              </p:cNvSpPr>
              <p:nvPr/>
            </p:nvSpPr>
            <p:spPr bwMode="auto">
              <a:xfrm>
                <a:off x="3105"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a:t>
                </a:r>
              </a:p>
            </p:txBody>
          </p:sp>
          <p:sp>
            <p:nvSpPr>
              <p:cNvPr id="72761" name="Text Box 42"/>
              <p:cNvSpPr txBox="1">
                <a:spLocks noChangeArrowheads="1"/>
              </p:cNvSpPr>
              <p:nvPr/>
            </p:nvSpPr>
            <p:spPr bwMode="auto">
              <a:xfrm>
                <a:off x="3601"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a:t>
                </a:r>
              </a:p>
            </p:txBody>
          </p:sp>
          <p:sp>
            <p:nvSpPr>
              <p:cNvPr id="72762" name="Text Box 43"/>
              <p:cNvSpPr txBox="1">
                <a:spLocks noChangeArrowheads="1"/>
              </p:cNvSpPr>
              <p:nvPr/>
            </p:nvSpPr>
            <p:spPr bwMode="auto">
              <a:xfrm>
                <a:off x="5025"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7</a:t>
                </a:r>
              </a:p>
            </p:txBody>
          </p:sp>
          <p:sp>
            <p:nvSpPr>
              <p:cNvPr id="72763" name="Text Box 44"/>
              <p:cNvSpPr txBox="1">
                <a:spLocks noChangeArrowheads="1"/>
              </p:cNvSpPr>
              <p:nvPr/>
            </p:nvSpPr>
            <p:spPr bwMode="auto">
              <a:xfrm>
                <a:off x="4065"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5</a:t>
                </a:r>
              </a:p>
            </p:txBody>
          </p:sp>
          <p:sp>
            <p:nvSpPr>
              <p:cNvPr id="72764" name="Text Box 45"/>
              <p:cNvSpPr txBox="1">
                <a:spLocks noChangeArrowheads="1"/>
              </p:cNvSpPr>
              <p:nvPr/>
            </p:nvSpPr>
            <p:spPr bwMode="auto">
              <a:xfrm>
                <a:off x="4561" y="3392"/>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6</a:t>
                </a:r>
              </a:p>
            </p:txBody>
          </p:sp>
          <p:sp>
            <p:nvSpPr>
              <p:cNvPr id="72765" name="Line 46"/>
              <p:cNvSpPr>
                <a:spLocks noChangeShapeType="1"/>
              </p:cNvSpPr>
              <p:nvPr/>
            </p:nvSpPr>
            <p:spPr bwMode="auto">
              <a:xfrm>
                <a:off x="1377" y="3408"/>
                <a:ext cx="4224" cy="0"/>
              </a:xfrm>
              <a:prstGeom prst="line">
                <a:avLst/>
              </a:prstGeom>
              <a:noFill/>
              <a:ln w="9525">
                <a:solidFill>
                  <a:schemeClr val="tx1"/>
                </a:solidFill>
                <a:round/>
                <a:headEnd/>
                <a:tailEnd/>
              </a:ln>
            </p:spPr>
            <p:txBody>
              <a:bodyPr/>
              <a:lstStyle/>
              <a:p>
                <a:endParaRPr lang="en-US"/>
              </a:p>
            </p:txBody>
          </p:sp>
          <p:sp>
            <p:nvSpPr>
              <p:cNvPr id="72766" name="Line 47"/>
              <p:cNvSpPr>
                <a:spLocks noChangeShapeType="1"/>
              </p:cNvSpPr>
              <p:nvPr/>
            </p:nvSpPr>
            <p:spPr bwMode="auto">
              <a:xfrm>
                <a:off x="3201" y="3312"/>
                <a:ext cx="0" cy="96"/>
              </a:xfrm>
              <a:prstGeom prst="line">
                <a:avLst/>
              </a:prstGeom>
              <a:noFill/>
              <a:ln w="9525">
                <a:solidFill>
                  <a:schemeClr val="tx1"/>
                </a:solidFill>
                <a:round/>
                <a:headEnd/>
                <a:tailEnd/>
              </a:ln>
            </p:spPr>
            <p:txBody>
              <a:bodyPr/>
              <a:lstStyle/>
              <a:p>
                <a:endParaRPr lang="en-US"/>
              </a:p>
            </p:txBody>
          </p:sp>
          <p:sp>
            <p:nvSpPr>
              <p:cNvPr id="72767" name="Line 48"/>
              <p:cNvSpPr>
                <a:spLocks noChangeShapeType="1"/>
              </p:cNvSpPr>
              <p:nvPr/>
            </p:nvSpPr>
            <p:spPr bwMode="auto">
              <a:xfrm>
                <a:off x="3681" y="3312"/>
                <a:ext cx="0" cy="96"/>
              </a:xfrm>
              <a:prstGeom prst="line">
                <a:avLst/>
              </a:prstGeom>
              <a:noFill/>
              <a:ln w="9525">
                <a:solidFill>
                  <a:schemeClr val="tx1"/>
                </a:solidFill>
                <a:round/>
                <a:headEnd/>
                <a:tailEnd/>
              </a:ln>
            </p:spPr>
            <p:txBody>
              <a:bodyPr/>
              <a:lstStyle/>
              <a:p>
                <a:endParaRPr lang="en-US"/>
              </a:p>
            </p:txBody>
          </p:sp>
          <p:sp>
            <p:nvSpPr>
              <p:cNvPr id="72768" name="Line 49"/>
              <p:cNvSpPr>
                <a:spLocks noChangeShapeType="1"/>
              </p:cNvSpPr>
              <p:nvPr/>
            </p:nvSpPr>
            <p:spPr bwMode="auto">
              <a:xfrm>
                <a:off x="3921" y="3312"/>
                <a:ext cx="0" cy="96"/>
              </a:xfrm>
              <a:prstGeom prst="line">
                <a:avLst/>
              </a:prstGeom>
              <a:noFill/>
              <a:ln w="9525">
                <a:solidFill>
                  <a:schemeClr val="tx1"/>
                </a:solidFill>
                <a:round/>
                <a:headEnd/>
                <a:tailEnd/>
              </a:ln>
            </p:spPr>
            <p:txBody>
              <a:bodyPr/>
              <a:lstStyle/>
              <a:p>
                <a:endParaRPr lang="en-US"/>
              </a:p>
            </p:txBody>
          </p:sp>
          <p:sp>
            <p:nvSpPr>
              <p:cNvPr id="72769" name="Line 50"/>
              <p:cNvSpPr>
                <a:spLocks noChangeShapeType="1"/>
              </p:cNvSpPr>
              <p:nvPr/>
            </p:nvSpPr>
            <p:spPr bwMode="auto">
              <a:xfrm>
                <a:off x="4881" y="3312"/>
                <a:ext cx="0" cy="96"/>
              </a:xfrm>
              <a:prstGeom prst="line">
                <a:avLst/>
              </a:prstGeom>
              <a:noFill/>
              <a:ln w="9525">
                <a:solidFill>
                  <a:schemeClr val="tx1"/>
                </a:solidFill>
                <a:round/>
                <a:headEnd/>
                <a:tailEnd/>
              </a:ln>
            </p:spPr>
            <p:txBody>
              <a:bodyPr/>
              <a:lstStyle/>
              <a:p>
                <a:endParaRPr lang="en-US"/>
              </a:p>
            </p:txBody>
          </p:sp>
          <p:sp>
            <p:nvSpPr>
              <p:cNvPr id="72770" name="Line 51"/>
              <p:cNvSpPr>
                <a:spLocks noChangeShapeType="1"/>
              </p:cNvSpPr>
              <p:nvPr/>
            </p:nvSpPr>
            <p:spPr bwMode="auto">
              <a:xfrm>
                <a:off x="1281" y="1440"/>
                <a:ext cx="96" cy="0"/>
              </a:xfrm>
              <a:prstGeom prst="line">
                <a:avLst/>
              </a:prstGeom>
              <a:noFill/>
              <a:ln w="9525">
                <a:solidFill>
                  <a:schemeClr val="tx1"/>
                </a:solidFill>
                <a:round/>
                <a:headEnd/>
                <a:tailEnd/>
              </a:ln>
            </p:spPr>
            <p:txBody>
              <a:bodyPr/>
              <a:lstStyle/>
              <a:p>
                <a:endParaRPr lang="en-US"/>
              </a:p>
            </p:txBody>
          </p:sp>
          <p:sp>
            <p:nvSpPr>
              <p:cNvPr id="72771" name="Line 52"/>
              <p:cNvSpPr>
                <a:spLocks noChangeShapeType="1"/>
              </p:cNvSpPr>
              <p:nvPr/>
            </p:nvSpPr>
            <p:spPr bwMode="auto">
              <a:xfrm>
                <a:off x="1377" y="3312"/>
                <a:ext cx="96" cy="0"/>
              </a:xfrm>
              <a:prstGeom prst="line">
                <a:avLst/>
              </a:prstGeom>
              <a:noFill/>
              <a:ln w="9525">
                <a:solidFill>
                  <a:schemeClr val="tx1"/>
                </a:solidFill>
                <a:round/>
                <a:headEnd/>
                <a:tailEnd/>
              </a:ln>
            </p:spPr>
            <p:txBody>
              <a:bodyPr/>
              <a:lstStyle/>
              <a:p>
                <a:endParaRPr lang="en-US"/>
              </a:p>
            </p:txBody>
          </p:sp>
          <p:sp>
            <p:nvSpPr>
              <p:cNvPr id="72772" name="Line 53"/>
              <p:cNvSpPr>
                <a:spLocks noChangeShapeType="1"/>
              </p:cNvSpPr>
              <p:nvPr/>
            </p:nvSpPr>
            <p:spPr bwMode="auto">
              <a:xfrm>
                <a:off x="1281" y="3072"/>
                <a:ext cx="48" cy="0"/>
              </a:xfrm>
              <a:prstGeom prst="line">
                <a:avLst/>
              </a:prstGeom>
              <a:noFill/>
              <a:ln w="9525">
                <a:solidFill>
                  <a:schemeClr val="tx1"/>
                </a:solidFill>
                <a:round/>
                <a:headEnd/>
                <a:tailEnd/>
              </a:ln>
            </p:spPr>
            <p:txBody>
              <a:bodyPr/>
              <a:lstStyle/>
              <a:p>
                <a:endParaRPr lang="en-US"/>
              </a:p>
            </p:txBody>
          </p:sp>
          <p:sp>
            <p:nvSpPr>
              <p:cNvPr id="72773" name="Text Box 54"/>
              <p:cNvSpPr txBox="1">
                <a:spLocks noChangeArrowheads="1"/>
              </p:cNvSpPr>
              <p:nvPr/>
            </p:nvSpPr>
            <p:spPr bwMode="auto">
              <a:xfrm>
                <a:off x="1069" y="2496"/>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15</a:t>
                </a:r>
              </a:p>
            </p:txBody>
          </p:sp>
          <p:sp>
            <p:nvSpPr>
              <p:cNvPr id="72774" name="Text Box 55"/>
              <p:cNvSpPr txBox="1">
                <a:spLocks noChangeArrowheads="1"/>
              </p:cNvSpPr>
              <p:nvPr/>
            </p:nvSpPr>
            <p:spPr bwMode="auto">
              <a:xfrm>
                <a:off x="1069" y="2240"/>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20</a:t>
                </a:r>
              </a:p>
            </p:txBody>
          </p:sp>
          <p:sp>
            <p:nvSpPr>
              <p:cNvPr id="72775" name="Text Box 56"/>
              <p:cNvSpPr txBox="1">
                <a:spLocks noChangeArrowheads="1"/>
              </p:cNvSpPr>
              <p:nvPr/>
            </p:nvSpPr>
            <p:spPr bwMode="auto">
              <a:xfrm>
                <a:off x="1069" y="1804"/>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30</a:t>
                </a:r>
              </a:p>
            </p:txBody>
          </p:sp>
        </p:grpSp>
        <p:sp>
          <p:nvSpPr>
            <p:cNvPr id="72709" name="Rectangle 57"/>
            <p:cNvSpPr>
              <a:spLocks noChangeArrowheads="1"/>
            </p:cNvSpPr>
            <p:nvPr/>
          </p:nvSpPr>
          <p:spPr bwMode="auto">
            <a:xfrm>
              <a:off x="1296" y="1872"/>
              <a:ext cx="1104" cy="442"/>
            </a:xfrm>
            <a:prstGeom prst="rect">
              <a:avLst/>
            </a:prstGeom>
            <a:noFill/>
            <a:ln w="9525">
              <a:noFill/>
              <a:miter lim="800000"/>
              <a:headEnd/>
              <a:tailEnd/>
            </a:ln>
          </p:spPr>
          <p:txBody>
            <a:bodyPr lIns="92075" tIns="46038" rIns="92075" bIns="46038">
              <a:spAutoFit/>
            </a:bodyPr>
            <a:lstStyle/>
            <a:p>
              <a:pPr eaLnBrk="0" hangingPunct="0"/>
              <a:r>
                <a:rPr lang="en-US">
                  <a:solidFill>
                    <a:schemeClr val="tx1"/>
                  </a:solidFill>
                  <a:latin typeface="Times New Roman" pitchFamily="18" charset="0"/>
                </a:rPr>
                <a:t>Square </a:t>
              </a:r>
            </a:p>
            <a:p>
              <a:pPr eaLnBrk="0" hangingPunct="0"/>
              <a:r>
                <a:rPr lang="en-US">
                  <a:solidFill>
                    <a:schemeClr val="tx1"/>
                  </a:solidFill>
                  <a:latin typeface="Times New Roman" pitchFamily="18" charset="0"/>
                </a:rPr>
                <a:t>Flow Pattern</a:t>
              </a:r>
            </a:p>
          </p:txBody>
        </p:sp>
        <p:grpSp>
          <p:nvGrpSpPr>
            <p:cNvPr id="72710" name="Group 58"/>
            <p:cNvGrpSpPr>
              <a:grpSpLocks/>
            </p:cNvGrpSpPr>
            <p:nvPr/>
          </p:nvGrpSpPr>
          <p:grpSpPr bwMode="auto">
            <a:xfrm>
              <a:off x="969" y="2592"/>
              <a:ext cx="1614" cy="672"/>
              <a:chOff x="1305" y="2400"/>
              <a:chExt cx="1614" cy="672"/>
            </a:xfrm>
          </p:grpSpPr>
          <p:sp>
            <p:nvSpPr>
              <p:cNvPr id="72719" name="Line 59"/>
              <p:cNvSpPr>
                <a:spLocks noChangeShapeType="1"/>
              </p:cNvSpPr>
              <p:nvPr/>
            </p:nvSpPr>
            <p:spPr bwMode="auto">
              <a:xfrm>
                <a:off x="1305" y="3072"/>
                <a:ext cx="519" cy="0"/>
              </a:xfrm>
              <a:prstGeom prst="line">
                <a:avLst/>
              </a:prstGeom>
              <a:noFill/>
              <a:ln w="38100">
                <a:solidFill>
                  <a:srgbClr val="FF0000"/>
                </a:solidFill>
                <a:round/>
                <a:headEnd/>
                <a:tailEnd/>
              </a:ln>
            </p:spPr>
            <p:txBody>
              <a:bodyPr/>
              <a:lstStyle/>
              <a:p>
                <a:endParaRPr lang="en-US"/>
              </a:p>
            </p:txBody>
          </p:sp>
          <p:grpSp>
            <p:nvGrpSpPr>
              <p:cNvPr id="72720" name="Group 60"/>
              <p:cNvGrpSpPr>
                <a:grpSpLocks/>
              </p:cNvGrpSpPr>
              <p:nvPr/>
            </p:nvGrpSpPr>
            <p:grpSpPr bwMode="auto">
              <a:xfrm>
                <a:off x="2016" y="2402"/>
                <a:ext cx="903" cy="670"/>
                <a:chOff x="1641" y="2384"/>
                <a:chExt cx="903" cy="688"/>
              </a:xfrm>
            </p:grpSpPr>
            <p:sp>
              <p:nvSpPr>
                <p:cNvPr id="72722" name="Arc 61"/>
                <p:cNvSpPr>
                  <a:spLocks/>
                </p:cNvSpPr>
                <p:nvPr/>
              </p:nvSpPr>
              <p:spPr bwMode="auto">
                <a:xfrm>
                  <a:off x="1641" y="2384"/>
                  <a:ext cx="512" cy="68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38100" cap="rnd">
                  <a:solidFill>
                    <a:srgbClr val="FF0000"/>
                  </a:solidFill>
                  <a:round/>
                  <a:headEnd type="none" w="sm" len="sm"/>
                  <a:tailEnd type="none" w="sm" len="sm"/>
                </a:ln>
              </p:spPr>
              <p:txBody>
                <a:bodyPr/>
                <a:lstStyle/>
                <a:p>
                  <a:endParaRPr lang="en-US"/>
                </a:p>
              </p:txBody>
            </p:sp>
            <p:sp>
              <p:nvSpPr>
                <p:cNvPr id="72723" name="Line 62"/>
                <p:cNvSpPr>
                  <a:spLocks noChangeShapeType="1"/>
                </p:cNvSpPr>
                <p:nvPr/>
              </p:nvSpPr>
              <p:spPr bwMode="auto">
                <a:xfrm>
                  <a:off x="2160" y="3072"/>
                  <a:ext cx="384" cy="0"/>
                </a:xfrm>
                <a:prstGeom prst="line">
                  <a:avLst/>
                </a:prstGeom>
                <a:noFill/>
                <a:ln w="38100">
                  <a:solidFill>
                    <a:srgbClr val="FF0000"/>
                  </a:solidFill>
                  <a:round/>
                  <a:headEnd/>
                  <a:tailEnd/>
                </a:ln>
              </p:spPr>
              <p:txBody>
                <a:bodyPr/>
                <a:lstStyle/>
                <a:p>
                  <a:endParaRPr lang="en-US"/>
                </a:p>
              </p:txBody>
            </p:sp>
          </p:grpSp>
          <p:sp>
            <p:nvSpPr>
              <p:cNvPr id="72721" name="Arc 63"/>
              <p:cNvSpPr>
                <a:spLocks/>
              </p:cNvSpPr>
              <p:nvPr/>
            </p:nvSpPr>
            <p:spPr bwMode="auto">
              <a:xfrm flipH="1">
                <a:off x="1821" y="2400"/>
                <a:ext cx="192" cy="6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a:p>
            </p:txBody>
          </p:sp>
        </p:grpSp>
        <p:sp>
          <p:nvSpPr>
            <p:cNvPr id="72711" name="Text Box 64"/>
            <p:cNvSpPr txBox="1">
              <a:spLocks noChangeArrowheads="1"/>
            </p:cNvSpPr>
            <p:nvPr/>
          </p:nvSpPr>
          <p:spPr bwMode="auto">
            <a:xfrm>
              <a:off x="2448" y="2544"/>
              <a:ext cx="807" cy="250"/>
            </a:xfrm>
            <a:prstGeom prst="rect">
              <a:avLst/>
            </a:prstGeom>
            <a:noFill/>
            <a:ln w="9525">
              <a:noFill/>
              <a:miter lim="800000"/>
              <a:headEnd/>
              <a:tailEnd/>
            </a:ln>
          </p:spPr>
          <p:txBody>
            <a:bodyPr wrap="none">
              <a:spAutoFit/>
            </a:bodyPr>
            <a:lstStyle/>
            <a:p>
              <a:pPr eaLnBrk="0" hangingPunct="0"/>
              <a:r>
                <a:rPr lang="en-US">
                  <a:solidFill>
                    <a:schemeClr val="folHlink"/>
                  </a:solidFill>
                  <a:latin typeface="Times New Roman" pitchFamily="18" charset="0"/>
                </a:rPr>
                <a:t>Inspiration</a:t>
              </a:r>
            </a:p>
          </p:txBody>
        </p:sp>
        <p:sp>
          <p:nvSpPr>
            <p:cNvPr id="72712" name="Text Box 65"/>
            <p:cNvSpPr txBox="1">
              <a:spLocks noChangeArrowheads="1"/>
            </p:cNvSpPr>
            <p:nvPr/>
          </p:nvSpPr>
          <p:spPr bwMode="auto">
            <a:xfrm>
              <a:off x="4224" y="2736"/>
              <a:ext cx="790" cy="250"/>
            </a:xfrm>
            <a:prstGeom prst="rect">
              <a:avLst/>
            </a:prstGeom>
            <a:noFill/>
            <a:ln w="9525">
              <a:noFill/>
              <a:miter lim="800000"/>
              <a:headEnd/>
              <a:tailEnd/>
            </a:ln>
          </p:spPr>
          <p:txBody>
            <a:bodyPr wrap="none">
              <a:spAutoFit/>
            </a:bodyPr>
            <a:lstStyle/>
            <a:p>
              <a:pPr eaLnBrk="0" hangingPunct="0"/>
              <a:r>
                <a:rPr lang="en-US">
                  <a:solidFill>
                    <a:srgbClr val="FF0000"/>
                  </a:solidFill>
                  <a:latin typeface="Times New Roman" pitchFamily="18" charset="0"/>
                </a:rPr>
                <a:t>Expiration</a:t>
              </a:r>
            </a:p>
          </p:txBody>
        </p:sp>
        <p:sp>
          <p:nvSpPr>
            <p:cNvPr id="72713" name="Text Box 66"/>
            <p:cNvSpPr txBox="1">
              <a:spLocks noChangeArrowheads="1"/>
            </p:cNvSpPr>
            <p:nvPr/>
          </p:nvSpPr>
          <p:spPr bwMode="auto">
            <a:xfrm>
              <a:off x="3264" y="1872"/>
              <a:ext cx="1056" cy="442"/>
            </a:xfrm>
            <a:prstGeom prst="rect">
              <a:avLst/>
            </a:prstGeom>
            <a:noFill/>
            <a:ln w="9525">
              <a:noFill/>
              <a:miter lim="800000"/>
              <a:headEnd/>
              <a:tailEnd/>
            </a:ln>
          </p:spPr>
          <p:txBody>
            <a:bodyPr>
              <a:spAutoFit/>
            </a:bodyPr>
            <a:lstStyle/>
            <a:p>
              <a:pPr eaLnBrk="0" hangingPunct="0"/>
              <a:r>
                <a:rPr lang="en-US" dirty="0" smtClean="0">
                  <a:solidFill>
                    <a:schemeClr val="tx1"/>
                  </a:solidFill>
                  <a:latin typeface="Times New Roman" pitchFamily="18" charset="0"/>
                </a:rPr>
                <a:t>Decelerating </a:t>
              </a:r>
            </a:p>
            <a:p>
              <a:pPr eaLnBrk="0" hangingPunct="0"/>
              <a:r>
                <a:rPr lang="en-US" dirty="0" smtClean="0">
                  <a:solidFill>
                    <a:schemeClr val="tx1"/>
                  </a:solidFill>
                  <a:latin typeface="Times New Roman" pitchFamily="18" charset="0"/>
                </a:rPr>
                <a:t>Flow Pattern</a:t>
              </a:r>
              <a:endParaRPr lang="en-US" dirty="0">
                <a:solidFill>
                  <a:schemeClr val="tx1"/>
                </a:solidFill>
                <a:latin typeface="Times New Roman" pitchFamily="18" charset="0"/>
              </a:endParaRPr>
            </a:p>
          </p:txBody>
        </p:sp>
        <p:sp>
          <p:nvSpPr>
            <p:cNvPr id="72714" name="Line 67"/>
            <p:cNvSpPr>
              <a:spLocks noChangeShapeType="1"/>
            </p:cNvSpPr>
            <p:nvPr/>
          </p:nvSpPr>
          <p:spPr bwMode="auto">
            <a:xfrm>
              <a:off x="4206" y="3272"/>
              <a:ext cx="384" cy="0"/>
            </a:xfrm>
            <a:prstGeom prst="line">
              <a:avLst/>
            </a:prstGeom>
            <a:noFill/>
            <a:ln w="38100">
              <a:solidFill>
                <a:srgbClr val="FF0000"/>
              </a:solidFill>
              <a:round/>
              <a:headEnd/>
              <a:tailEnd/>
            </a:ln>
          </p:spPr>
          <p:txBody>
            <a:bodyPr/>
            <a:lstStyle/>
            <a:p>
              <a:endParaRPr lang="en-US"/>
            </a:p>
          </p:txBody>
        </p:sp>
        <p:sp>
          <p:nvSpPr>
            <p:cNvPr id="72715" name="Line 68"/>
            <p:cNvSpPr>
              <a:spLocks noChangeShapeType="1"/>
            </p:cNvSpPr>
            <p:nvPr/>
          </p:nvSpPr>
          <p:spPr bwMode="auto">
            <a:xfrm>
              <a:off x="3012" y="3273"/>
              <a:ext cx="336" cy="0"/>
            </a:xfrm>
            <a:prstGeom prst="line">
              <a:avLst/>
            </a:prstGeom>
            <a:noFill/>
            <a:ln w="38100">
              <a:solidFill>
                <a:srgbClr val="FF0000"/>
              </a:solidFill>
              <a:round/>
              <a:headEnd/>
              <a:tailEnd/>
            </a:ln>
          </p:spPr>
          <p:txBody>
            <a:bodyPr/>
            <a:lstStyle/>
            <a:p>
              <a:endParaRPr lang="en-US"/>
            </a:p>
          </p:txBody>
        </p:sp>
        <p:sp>
          <p:nvSpPr>
            <p:cNvPr id="72716" name="Arc 69"/>
            <p:cNvSpPr>
              <a:spLocks/>
            </p:cNvSpPr>
            <p:nvPr/>
          </p:nvSpPr>
          <p:spPr bwMode="auto">
            <a:xfrm>
              <a:off x="3723" y="2602"/>
              <a:ext cx="512" cy="67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38100" cap="rnd">
              <a:solidFill>
                <a:srgbClr val="FF0000"/>
              </a:solidFill>
              <a:round/>
              <a:headEnd type="none" w="sm" len="sm"/>
              <a:tailEnd type="none" w="sm" len="sm"/>
            </a:ln>
          </p:spPr>
          <p:txBody>
            <a:bodyPr/>
            <a:lstStyle/>
            <a:p>
              <a:endParaRPr lang="en-US"/>
            </a:p>
          </p:txBody>
        </p:sp>
        <p:sp>
          <p:nvSpPr>
            <p:cNvPr id="72717" name="Arc 70"/>
            <p:cNvSpPr>
              <a:spLocks/>
            </p:cNvSpPr>
            <p:nvPr/>
          </p:nvSpPr>
          <p:spPr bwMode="auto">
            <a:xfrm flipH="1">
              <a:off x="3333" y="2601"/>
              <a:ext cx="288" cy="6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a:p>
          </p:txBody>
        </p:sp>
        <p:sp>
          <p:nvSpPr>
            <p:cNvPr id="72718" name="Line 71"/>
            <p:cNvSpPr>
              <a:spLocks noChangeShapeType="1"/>
            </p:cNvSpPr>
            <p:nvPr/>
          </p:nvSpPr>
          <p:spPr bwMode="auto">
            <a:xfrm>
              <a:off x="3610" y="2601"/>
              <a:ext cx="126" cy="0"/>
            </a:xfrm>
            <a:prstGeom prst="line">
              <a:avLst/>
            </a:prstGeom>
            <a:noFill/>
            <a:ln w="38100">
              <a:solidFill>
                <a:schemeClr val="folHlink"/>
              </a:solidFill>
              <a:round/>
              <a:headEnd/>
              <a:tailEnd/>
            </a:ln>
          </p:spPr>
          <p:txBody>
            <a:bodyPr/>
            <a:lstStyle/>
            <a:p>
              <a:endParaRPr lang="en-US"/>
            </a:p>
          </p:txBody>
        </p:sp>
      </p:gr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730" name="Group 3"/>
          <p:cNvGrpSpPr>
            <a:grpSpLocks/>
          </p:cNvGrpSpPr>
          <p:nvPr/>
        </p:nvGrpSpPr>
        <p:grpSpPr bwMode="auto">
          <a:xfrm>
            <a:off x="609600" y="2133600"/>
            <a:ext cx="7696200" cy="3954463"/>
            <a:chOff x="380" y="1388"/>
            <a:chExt cx="4848" cy="2491"/>
          </a:xfrm>
        </p:grpSpPr>
        <p:grpSp>
          <p:nvGrpSpPr>
            <p:cNvPr id="73738" name="Group 4"/>
            <p:cNvGrpSpPr>
              <a:grpSpLocks/>
            </p:cNvGrpSpPr>
            <p:nvPr/>
          </p:nvGrpSpPr>
          <p:grpSpPr bwMode="auto">
            <a:xfrm>
              <a:off x="380" y="1388"/>
              <a:ext cx="4848" cy="2404"/>
              <a:chOff x="768" y="1200"/>
              <a:chExt cx="4848" cy="2404"/>
            </a:xfrm>
          </p:grpSpPr>
          <p:sp>
            <p:nvSpPr>
              <p:cNvPr id="293893" name="Rectangle 5"/>
              <p:cNvSpPr>
                <a:spLocks noChangeArrowheads="1"/>
              </p:cNvSpPr>
              <p:nvPr/>
            </p:nvSpPr>
            <p:spPr bwMode="auto">
              <a:xfrm>
                <a:off x="1296" y="1440"/>
                <a:ext cx="4320"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293894" name="Rectangle 6"/>
              <p:cNvSpPr>
                <a:spLocks noChangeArrowheads="1"/>
              </p:cNvSpPr>
              <p:nvPr/>
            </p:nvSpPr>
            <p:spPr bwMode="auto">
              <a:xfrm>
                <a:off x="816" y="1440"/>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293895" name="Rectangle 7"/>
              <p:cNvSpPr>
                <a:spLocks noChangeArrowheads="1"/>
              </p:cNvSpPr>
              <p:nvPr/>
            </p:nvSpPr>
            <p:spPr bwMode="auto">
              <a:xfrm>
                <a:off x="4128"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Volume</a:t>
                </a:r>
              </a:p>
            </p:txBody>
          </p:sp>
          <p:sp>
            <p:nvSpPr>
              <p:cNvPr id="293896" name="Rectangle 8"/>
              <p:cNvSpPr>
                <a:spLocks noChangeArrowheads="1"/>
              </p:cNvSpPr>
              <p:nvPr/>
            </p:nvSpPr>
            <p:spPr bwMode="auto">
              <a:xfrm>
                <a:off x="3024" y="1200"/>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Pressure</a:t>
                </a:r>
              </a:p>
            </p:txBody>
          </p:sp>
          <p:sp>
            <p:nvSpPr>
              <p:cNvPr id="293897" name="Rectangle 9"/>
              <p:cNvSpPr>
                <a:spLocks noChangeArrowheads="1"/>
              </p:cNvSpPr>
              <p:nvPr/>
            </p:nvSpPr>
            <p:spPr bwMode="auto">
              <a:xfrm>
                <a:off x="1920"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Flow</a:t>
                </a:r>
              </a:p>
            </p:txBody>
          </p:sp>
          <p:sp>
            <p:nvSpPr>
              <p:cNvPr id="73760" name="Text Box 10"/>
              <p:cNvSpPr txBox="1">
                <a:spLocks noChangeArrowheads="1"/>
              </p:cNvSpPr>
              <p:nvPr/>
            </p:nvSpPr>
            <p:spPr bwMode="auto">
              <a:xfrm>
                <a:off x="768" y="1224"/>
                <a:ext cx="584"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cm H</a:t>
                </a:r>
                <a:r>
                  <a:rPr lang="en-US" sz="1800" baseline="-25000">
                    <a:solidFill>
                      <a:schemeClr val="tx1"/>
                    </a:solidFill>
                    <a:latin typeface="Times New Roman" pitchFamily="18" charset="0"/>
                  </a:rPr>
                  <a:t>2</a:t>
                </a:r>
                <a:r>
                  <a:rPr lang="en-US" sz="1800">
                    <a:solidFill>
                      <a:schemeClr val="tx1"/>
                    </a:solidFill>
                    <a:latin typeface="Times New Roman" pitchFamily="18" charset="0"/>
                  </a:rPr>
                  <a:t>O</a:t>
                </a:r>
              </a:p>
            </p:txBody>
          </p:sp>
          <p:sp>
            <p:nvSpPr>
              <p:cNvPr id="73761" name="Line 11"/>
              <p:cNvSpPr>
                <a:spLocks noChangeShapeType="1"/>
              </p:cNvSpPr>
              <p:nvPr/>
            </p:nvSpPr>
            <p:spPr bwMode="auto">
              <a:xfrm>
                <a:off x="1296" y="1437"/>
                <a:ext cx="0" cy="1872"/>
              </a:xfrm>
              <a:prstGeom prst="line">
                <a:avLst/>
              </a:prstGeom>
              <a:noFill/>
              <a:ln w="9525">
                <a:solidFill>
                  <a:schemeClr val="tx1"/>
                </a:solidFill>
                <a:round/>
                <a:headEnd/>
                <a:tailEnd/>
              </a:ln>
            </p:spPr>
            <p:txBody>
              <a:bodyPr/>
              <a:lstStyle/>
              <a:p>
                <a:endParaRPr lang="en-US"/>
              </a:p>
            </p:txBody>
          </p:sp>
          <p:sp>
            <p:nvSpPr>
              <p:cNvPr id="73762" name="Line 12"/>
              <p:cNvSpPr>
                <a:spLocks noChangeShapeType="1"/>
              </p:cNvSpPr>
              <p:nvPr/>
            </p:nvSpPr>
            <p:spPr bwMode="auto">
              <a:xfrm>
                <a:off x="1296" y="3306"/>
                <a:ext cx="96" cy="0"/>
              </a:xfrm>
              <a:prstGeom prst="line">
                <a:avLst/>
              </a:prstGeom>
              <a:noFill/>
              <a:ln w="9525">
                <a:solidFill>
                  <a:schemeClr val="tx1"/>
                </a:solidFill>
                <a:round/>
                <a:headEnd/>
                <a:tailEnd/>
              </a:ln>
            </p:spPr>
            <p:txBody>
              <a:bodyPr/>
              <a:lstStyle/>
              <a:p>
                <a:endParaRPr lang="en-US"/>
              </a:p>
            </p:txBody>
          </p:sp>
          <p:sp>
            <p:nvSpPr>
              <p:cNvPr id="73763" name="Line 13"/>
              <p:cNvSpPr>
                <a:spLocks noChangeShapeType="1"/>
              </p:cNvSpPr>
              <p:nvPr/>
            </p:nvSpPr>
            <p:spPr bwMode="auto">
              <a:xfrm>
                <a:off x="1296" y="2838"/>
                <a:ext cx="96" cy="0"/>
              </a:xfrm>
              <a:prstGeom prst="line">
                <a:avLst/>
              </a:prstGeom>
              <a:noFill/>
              <a:ln w="9525">
                <a:solidFill>
                  <a:schemeClr val="tx1"/>
                </a:solidFill>
                <a:round/>
                <a:headEnd/>
                <a:tailEnd/>
              </a:ln>
            </p:spPr>
            <p:txBody>
              <a:bodyPr/>
              <a:lstStyle/>
              <a:p>
                <a:endParaRPr lang="en-US"/>
              </a:p>
            </p:txBody>
          </p:sp>
          <p:sp>
            <p:nvSpPr>
              <p:cNvPr id="73764" name="Line 14"/>
              <p:cNvSpPr>
                <a:spLocks noChangeShapeType="1"/>
              </p:cNvSpPr>
              <p:nvPr/>
            </p:nvSpPr>
            <p:spPr bwMode="auto">
              <a:xfrm>
                <a:off x="1296" y="2352"/>
                <a:ext cx="96" cy="0"/>
              </a:xfrm>
              <a:prstGeom prst="line">
                <a:avLst/>
              </a:prstGeom>
              <a:noFill/>
              <a:ln w="9525">
                <a:solidFill>
                  <a:schemeClr val="tx1"/>
                </a:solidFill>
                <a:round/>
                <a:headEnd/>
                <a:tailEnd/>
              </a:ln>
            </p:spPr>
            <p:txBody>
              <a:bodyPr/>
              <a:lstStyle/>
              <a:p>
                <a:endParaRPr lang="en-US"/>
              </a:p>
            </p:txBody>
          </p:sp>
          <p:sp>
            <p:nvSpPr>
              <p:cNvPr id="73765" name="Line 15"/>
              <p:cNvSpPr>
                <a:spLocks noChangeShapeType="1"/>
              </p:cNvSpPr>
              <p:nvPr/>
            </p:nvSpPr>
            <p:spPr bwMode="auto">
              <a:xfrm>
                <a:off x="1296" y="2598"/>
                <a:ext cx="48" cy="0"/>
              </a:xfrm>
              <a:prstGeom prst="line">
                <a:avLst/>
              </a:prstGeom>
              <a:noFill/>
              <a:ln w="9525">
                <a:solidFill>
                  <a:schemeClr val="tx1"/>
                </a:solidFill>
                <a:round/>
                <a:headEnd/>
                <a:tailEnd/>
              </a:ln>
            </p:spPr>
            <p:txBody>
              <a:bodyPr/>
              <a:lstStyle/>
              <a:p>
                <a:endParaRPr lang="en-US"/>
              </a:p>
            </p:txBody>
          </p:sp>
          <p:sp>
            <p:nvSpPr>
              <p:cNvPr id="73766" name="Line 16"/>
              <p:cNvSpPr>
                <a:spLocks noChangeShapeType="1"/>
              </p:cNvSpPr>
              <p:nvPr/>
            </p:nvSpPr>
            <p:spPr bwMode="auto">
              <a:xfrm>
                <a:off x="1296" y="2118"/>
                <a:ext cx="48" cy="0"/>
              </a:xfrm>
              <a:prstGeom prst="line">
                <a:avLst/>
              </a:prstGeom>
              <a:noFill/>
              <a:ln w="9525">
                <a:solidFill>
                  <a:schemeClr val="tx1"/>
                </a:solidFill>
                <a:round/>
                <a:headEnd/>
                <a:tailEnd/>
              </a:ln>
            </p:spPr>
            <p:txBody>
              <a:bodyPr/>
              <a:lstStyle/>
              <a:p>
                <a:endParaRPr lang="en-US"/>
              </a:p>
            </p:txBody>
          </p:sp>
          <p:sp>
            <p:nvSpPr>
              <p:cNvPr id="73767" name="Line 17"/>
              <p:cNvSpPr>
                <a:spLocks noChangeShapeType="1"/>
              </p:cNvSpPr>
              <p:nvPr/>
            </p:nvSpPr>
            <p:spPr bwMode="auto">
              <a:xfrm>
                <a:off x="1296" y="1899"/>
                <a:ext cx="96" cy="0"/>
              </a:xfrm>
              <a:prstGeom prst="line">
                <a:avLst/>
              </a:prstGeom>
              <a:noFill/>
              <a:ln w="9525">
                <a:solidFill>
                  <a:schemeClr val="tx1"/>
                </a:solidFill>
                <a:round/>
                <a:headEnd/>
                <a:tailEnd/>
              </a:ln>
            </p:spPr>
            <p:txBody>
              <a:bodyPr/>
              <a:lstStyle/>
              <a:p>
                <a:endParaRPr lang="en-US"/>
              </a:p>
            </p:txBody>
          </p:sp>
          <p:sp>
            <p:nvSpPr>
              <p:cNvPr id="73768" name="Line 18"/>
              <p:cNvSpPr>
                <a:spLocks noChangeShapeType="1"/>
              </p:cNvSpPr>
              <p:nvPr/>
            </p:nvSpPr>
            <p:spPr bwMode="auto">
              <a:xfrm>
                <a:off x="1296" y="1686"/>
                <a:ext cx="48" cy="0"/>
              </a:xfrm>
              <a:prstGeom prst="line">
                <a:avLst/>
              </a:prstGeom>
              <a:noFill/>
              <a:ln w="9525">
                <a:solidFill>
                  <a:schemeClr val="tx1"/>
                </a:solidFill>
                <a:round/>
                <a:headEnd/>
                <a:tailEnd/>
              </a:ln>
            </p:spPr>
            <p:txBody>
              <a:bodyPr/>
              <a:lstStyle/>
              <a:p>
                <a:endParaRPr lang="en-US"/>
              </a:p>
            </p:txBody>
          </p:sp>
          <p:sp>
            <p:nvSpPr>
              <p:cNvPr id="73769" name="Text Box 19"/>
              <p:cNvSpPr txBox="1">
                <a:spLocks noChangeArrowheads="1"/>
              </p:cNvSpPr>
              <p:nvPr/>
            </p:nvSpPr>
            <p:spPr bwMode="auto">
              <a:xfrm>
                <a:off x="1084" y="1368"/>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40</a:t>
                </a:r>
              </a:p>
            </p:txBody>
          </p:sp>
          <p:sp>
            <p:nvSpPr>
              <p:cNvPr id="73770" name="Text Box 20"/>
              <p:cNvSpPr txBox="1">
                <a:spLocks noChangeArrowheads="1"/>
              </p:cNvSpPr>
              <p:nvPr/>
            </p:nvSpPr>
            <p:spPr bwMode="auto">
              <a:xfrm>
                <a:off x="1088" y="1584"/>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35</a:t>
                </a:r>
              </a:p>
            </p:txBody>
          </p:sp>
          <p:sp>
            <p:nvSpPr>
              <p:cNvPr id="73771" name="Text Box 21"/>
              <p:cNvSpPr txBox="1">
                <a:spLocks noChangeArrowheads="1"/>
              </p:cNvSpPr>
              <p:nvPr/>
            </p:nvSpPr>
            <p:spPr bwMode="auto">
              <a:xfrm>
                <a:off x="1084" y="2016"/>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25</a:t>
                </a:r>
              </a:p>
            </p:txBody>
          </p:sp>
          <p:sp>
            <p:nvSpPr>
              <p:cNvPr id="73772" name="Text Box 22"/>
              <p:cNvSpPr txBox="1">
                <a:spLocks noChangeArrowheads="1"/>
              </p:cNvSpPr>
              <p:nvPr/>
            </p:nvSpPr>
            <p:spPr bwMode="auto">
              <a:xfrm>
                <a:off x="1084" y="2732"/>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10</a:t>
                </a:r>
              </a:p>
            </p:txBody>
          </p:sp>
          <p:sp>
            <p:nvSpPr>
              <p:cNvPr id="73773" name="Text Box 23"/>
              <p:cNvSpPr txBox="1">
                <a:spLocks noChangeArrowheads="1"/>
              </p:cNvSpPr>
              <p:nvPr/>
            </p:nvSpPr>
            <p:spPr bwMode="auto">
              <a:xfrm>
                <a:off x="1056" y="2968"/>
                <a:ext cx="276"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5.0</a:t>
                </a:r>
              </a:p>
            </p:txBody>
          </p:sp>
          <p:sp>
            <p:nvSpPr>
              <p:cNvPr id="73774" name="Line 24"/>
              <p:cNvSpPr>
                <a:spLocks noChangeShapeType="1"/>
              </p:cNvSpPr>
              <p:nvPr/>
            </p:nvSpPr>
            <p:spPr bwMode="auto">
              <a:xfrm>
                <a:off x="1392" y="3312"/>
                <a:ext cx="0" cy="96"/>
              </a:xfrm>
              <a:prstGeom prst="line">
                <a:avLst/>
              </a:prstGeom>
              <a:noFill/>
              <a:ln w="9525">
                <a:solidFill>
                  <a:schemeClr val="tx1"/>
                </a:solidFill>
                <a:round/>
                <a:headEnd/>
                <a:tailEnd/>
              </a:ln>
            </p:spPr>
            <p:txBody>
              <a:bodyPr/>
              <a:lstStyle/>
              <a:p>
                <a:endParaRPr lang="en-US"/>
              </a:p>
            </p:txBody>
          </p:sp>
          <p:sp>
            <p:nvSpPr>
              <p:cNvPr id="73775" name="Line 25"/>
              <p:cNvSpPr>
                <a:spLocks noChangeShapeType="1"/>
              </p:cNvSpPr>
              <p:nvPr/>
            </p:nvSpPr>
            <p:spPr bwMode="auto">
              <a:xfrm>
                <a:off x="1680" y="3312"/>
                <a:ext cx="0" cy="96"/>
              </a:xfrm>
              <a:prstGeom prst="line">
                <a:avLst/>
              </a:prstGeom>
              <a:noFill/>
              <a:ln w="9525">
                <a:solidFill>
                  <a:schemeClr val="tx1"/>
                </a:solidFill>
                <a:round/>
                <a:headEnd/>
                <a:tailEnd/>
              </a:ln>
            </p:spPr>
            <p:txBody>
              <a:bodyPr/>
              <a:lstStyle/>
              <a:p>
                <a:endParaRPr lang="en-US"/>
              </a:p>
            </p:txBody>
          </p:sp>
          <p:sp>
            <p:nvSpPr>
              <p:cNvPr id="73776" name="Line 26"/>
              <p:cNvSpPr>
                <a:spLocks noChangeShapeType="1"/>
              </p:cNvSpPr>
              <p:nvPr/>
            </p:nvSpPr>
            <p:spPr bwMode="auto">
              <a:xfrm>
                <a:off x="1968" y="3312"/>
                <a:ext cx="0" cy="96"/>
              </a:xfrm>
              <a:prstGeom prst="line">
                <a:avLst/>
              </a:prstGeom>
              <a:noFill/>
              <a:ln w="9525">
                <a:solidFill>
                  <a:schemeClr val="tx1"/>
                </a:solidFill>
                <a:round/>
                <a:headEnd/>
                <a:tailEnd/>
              </a:ln>
            </p:spPr>
            <p:txBody>
              <a:bodyPr/>
              <a:lstStyle/>
              <a:p>
                <a:endParaRPr lang="en-US"/>
              </a:p>
            </p:txBody>
          </p:sp>
          <p:sp>
            <p:nvSpPr>
              <p:cNvPr id="73777" name="Line 27"/>
              <p:cNvSpPr>
                <a:spLocks noChangeShapeType="1"/>
              </p:cNvSpPr>
              <p:nvPr/>
            </p:nvSpPr>
            <p:spPr bwMode="auto">
              <a:xfrm>
                <a:off x="2256" y="3312"/>
                <a:ext cx="0" cy="96"/>
              </a:xfrm>
              <a:prstGeom prst="line">
                <a:avLst/>
              </a:prstGeom>
              <a:noFill/>
              <a:ln w="9525">
                <a:solidFill>
                  <a:schemeClr val="tx1"/>
                </a:solidFill>
                <a:round/>
                <a:headEnd/>
                <a:tailEnd/>
              </a:ln>
            </p:spPr>
            <p:txBody>
              <a:bodyPr/>
              <a:lstStyle/>
              <a:p>
                <a:endParaRPr lang="en-US"/>
              </a:p>
            </p:txBody>
          </p:sp>
          <p:sp>
            <p:nvSpPr>
              <p:cNvPr id="73778" name="Line 28"/>
              <p:cNvSpPr>
                <a:spLocks noChangeShapeType="1"/>
              </p:cNvSpPr>
              <p:nvPr/>
            </p:nvSpPr>
            <p:spPr bwMode="auto">
              <a:xfrm>
                <a:off x="2496" y="3312"/>
                <a:ext cx="0" cy="96"/>
              </a:xfrm>
              <a:prstGeom prst="line">
                <a:avLst/>
              </a:prstGeom>
              <a:noFill/>
              <a:ln w="9525">
                <a:solidFill>
                  <a:schemeClr val="tx1"/>
                </a:solidFill>
                <a:round/>
                <a:headEnd/>
                <a:tailEnd/>
              </a:ln>
            </p:spPr>
            <p:txBody>
              <a:bodyPr/>
              <a:lstStyle/>
              <a:p>
                <a:endParaRPr lang="en-US"/>
              </a:p>
            </p:txBody>
          </p:sp>
          <p:sp>
            <p:nvSpPr>
              <p:cNvPr id="73779" name="Line 29"/>
              <p:cNvSpPr>
                <a:spLocks noChangeShapeType="1"/>
              </p:cNvSpPr>
              <p:nvPr/>
            </p:nvSpPr>
            <p:spPr bwMode="auto">
              <a:xfrm>
                <a:off x="2736" y="3312"/>
                <a:ext cx="0" cy="96"/>
              </a:xfrm>
              <a:prstGeom prst="line">
                <a:avLst/>
              </a:prstGeom>
              <a:noFill/>
              <a:ln w="9525">
                <a:solidFill>
                  <a:schemeClr val="tx1"/>
                </a:solidFill>
                <a:round/>
                <a:headEnd/>
                <a:tailEnd/>
              </a:ln>
            </p:spPr>
            <p:txBody>
              <a:bodyPr/>
              <a:lstStyle/>
              <a:p>
                <a:endParaRPr lang="en-US"/>
              </a:p>
            </p:txBody>
          </p:sp>
          <p:sp>
            <p:nvSpPr>
              <p:cNvPr id="73780" name="Line 30"/>
              <p:cNvSpPr>
                <a:spLocks noChangeShapeType="1"/>
              </p:cNvSpPr>
              <p:nvPr/>
            </p:nvSpPr>
            <p:spPr bwMode="auto">
              <a:xfrm>
                <a:off x="2976" y="3312"/>
                <a:ext cx="0" cy="96"/>
              </a:xfrm>
              <a:prstGeom prst="line">
                <a:avLst/>
              </a:prstGeom>
              <a:noFill/>
              <a:ln w="9525">
                <a:solidFill>
                  <a:schemeClr val="tx1"/>
                </a:solidFill>
                <a:round/>
                <a:headEnd/>
                <a:tailEnd/>
              </a:ln>
            </p:spPr>
            <p:txBody>
              <a:bodyPr/>
              <a:lstStyle/>
              <a:p>
                <a:endParaRPr lang="en-US"/>
              </a:p>
            </p:txBody>
          </p:sp>
          <p:sp>
            <p:nvSpPr>
              <p:cNvPr id="73781" name="Line 31"/>
              <p:cNvSpPr>
                <a:spLocks noChangeShapeType="1"/>
              </p:cNvSpPr>
              <p:nvPr/>
            </p:nvSpPr>
            <p:spPr bwMode="auto">
              <a:xfrm>
                <a:off x="3456" y="3312"/>
                <a:ext cx="0" cy="96"/>
              </a:xfrm>
              <a:prstGeom prst="line">
                <a:avLst/>
              </a:prstGeom>
              <a:noFill/>
              <a:ln w="9525">
                <a:solidFill>
                  <a:schemeClr val="tx1"/>
                </a:solidFill>
                <a:round/>
                <a:headEnd/>
                <a:tailEnd/>
              </a:ln>
            </p:spPr>
            <p:txBody>
              <a:bodyPr/>
              <a:lstStyle/>
              <a:p>
                <a:endParaRPr lang="en-US"/>
              </a:p>
            </p:txBody>
          </p:sp>
          <p:sp>
            <p:nvSpPr>
              <p:cNvPr id="73782" name="Line 32"/>
              <p:cNvSpPr>
                <a:spLocks noChangeShapeType="1"/>
              </p:cNvSpPr>
              <p:nvPr/>
            </p:nvSpPr>
            <p:spPr bwMode="auto">
              <a:xfrm>
                <a:off x="4176" y="3312"/>
                <a:ext cx="0" cy="96"/>
              </a:xfrm>
              <a:prstGeom prst="line">
                <a:avLst/>
              </a:prstGeom>
              <a:noFill/>
              <a:ln w="9525">
                <a:solidFill>
                  <a:schemeClr val="tx1"/>
                </a:solidFill>
                <a:round/>
                <a:headEnd/>
                <a:tailEnd/>
              </a:ln>
            </p:spPr>
            <p:txBody>
              <a:bodyPr/>
              <a:lstStyle/>
              <a:p>
                <a:endParaRPr lang="en-US"/>
              </a:p>
            </p:txBody>
          </p:sp>
          <p:sp>
            <p:nvSpPr>
              <p:cNvPr id="73783" name="Line 33"/>
              <p:cNvSpPr>
                <a:spLocks noChangeShapeType="1"/>
              </p:cNvSpPr>
              <p:nvPr/>
            </p:nvSpPr>
            <p:spPr bwMode="auto">
              <a:xfrm>
                <a:off x="4416" y="3312"/>
                <a:ext cx="0" cy="96"/>
              </a:xfrm>
              <a:prstGeom prst="line">
                <a:avLst/>
              </a:prstGeom>
              <a:noFill/>
              <a:ln w="9525">
                <a:solidFill>
                  <a:schemeClr val="tx1"/>
                </a:solidFill>
                <a:round/>
                <a:headEnd/>
                <a:tailEnd/>
              </a:ln>
            </p:spPr>
            <p:txBody>
              <a:bodyPr/>
              <a:lstStyle/>
              <a:p>
                <a:endParaRPr lang="en-US"/>
              </a:p>
            </p:txBody>
          </p:sp>
          <p:sp>
            <p:nvSpPr>
              <p:cNvPr id="73784" name="Line 34"/>
              <p:cNvSpPr>
                <a:spLocks noChangeShapeType="1"/>
              </p:cNvSpPr>
              <p:nvPr/>
            </p:nvSpPr>
            <p:spPr bwMode="auto">
              <a:xfrm>
                <a:off x="4656" y="3312"/>
                <a:ext cx="0" cy="96"/>
              </a:xfrm>
              <a:prstGeom prst="line">
                <a:avLst/>
              </a:prstGeom>
              <a:noFill/>
              <a:ln w="9525">
                <a:solidFill>
                  <a:schemeClr val="tx1"/>
                </a:solidFill>
                <a:round/>
                <a:headEnd/>
                <a:tailEnd/>
              </a:ln>
            </p:spPr>
            <p:txBody>
              <a:bodyPr/>
              <a:lstStyle/>
              <a:p>
                <a:endParaRPr lang="en-US"/>
              </a:p>
            </p:txBody>
          </p:sp>
          <p:sp>
            <p:nvSpPr>
              <p:cNvPr id="73785" name="Line 35"/>
              <p:cNvSpPr>
                <a:spLocks noChangeShapeType="1"/>
              </p:cNvSpPr>
              <p:nvPr/>
            </p:nvSpPr>
            <p:spPr bwMode="auto">
              <a:xfrm>
                <a:off x="5136" y="3312"/>
                <a:ext cx="0" cy="96"/>
              </a:xfrm>
              <a:prstGeom prst="line">
                <a:avLst/>
              </a:prstGeom>
              <a:noFill/>
              <a:ln w="9525">
                <a:solidFill>
                  <a:schemeClr val="tx1"/>
                </a:solidFill>
                <a:round/>
                <a:headEnd/>
                <a:tailEnd/>
              </a:ln>
            </p:spPr>
            <p:txBody>
              <a:bodyPr/>
              <a:lstStyle/>
              <a:p>
                <a:endParaRPr lang="en-US"/>
              </a:p>
            </p:txBody>
          </p:sp>
          <p:sp>
            <p:nvSpPr>
              <p:cNvPr id="73786" name="Line 36"/>
              <p:cNvSpPr>
                <a:spLocks noChangeShapeType="1"/>
              </p:cNvSpPr>
              <p:nvPr/>
            </p:nvSpPr>
            <p:spPr bwMode="auto">
              <a:xfrm>
                <a:off x="5376" y="3312"/>
                <a:ext cx="0" cy="96"/>
              </a:xfrm>
              <a:prstGeom prst="line">
                <a:avLst/>
              </a:prstGeom>
              <a:noFill/>
              <a:ln w="9525">
                <a:solidFill>
                  <a:schemeClr val="tx1"/>
                </a:solidFill>
                <a:round/>
                <a:headEnd/>
                <a:tailEnd/>
              </a:ln>
            </p:spPr>
            <p:txBody>
              <a:bodyPr/>
              <a:lstStyle/>
              <a:p>
                <a:endParaRPr lang="en-US"/>
              </a:p>
            </p:txBody>
          </p:sp>
          <p:sp>
            <p:nvSpPr>
              <p:cNvPr id="73787" name="Line 37"/>
              <p:cNvSpPr>
                <a:spLocks noChangeShapeType="1"/>
              </p:cNvSpPr>
              <p:nvPr/>
            </p:nvSpPr>
            <p:spPr bwMode="auto">
              <a:xfrm>
                <a:off x="5616" y="3312"/>
                <a:ext cx="0" cy="96"/>
              </a:xfrm>
              <a:prstGeom prst="line">
                <a:avLst/>
              </a:prstGeom>
              <a:noFill/>
              <a:ln w="9525">
                <a:solidFill>
                  <a:schemeClr val="tx1"/>
                </a:solidFill>
                <a:round/>
                <a:headEnd/>
                <a:tailEnd/>
              </a:ln>
            </p:spPr>
            <p:txBody>
              <a:bodyPr/>
              <a:lstStyle/>
              <a:p>
                <a:endParaRPr lang="en-US"/>
              </a:p>
            </p:txBody>
          </p:sp>
          <p:sp>
            <p:nvSpPr>
              <p:cNvPr id="73788" name="Text Box 38"/>
              <p:cNvSpPr txBox="1">
                <a:spLocks noChangeArrowheads="1"/>
              </p:cNvSpPr>
              <p:nvPr/>
            </p:nvSpPr>
            <p:spPr bwMode="auto">
              <a:xfrm>
                <a:off x="1600" y="3388"/>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0</a:t>
                </a:r>
              </a:p>
            </p:txBody>
          </p:sp>
          <p:sp>
            <p:nvSpPr>
              <p:cNvPr id="73789" name="Text Box 39"/>
              <p:cNvSpPr txBox="1">
                <a:spLocks noChangeArrowheads="1"/>
              </p:cNvSpPr>
              <p:nvPr/>
            </p:nvSpPr>
            <p:spPr bwMode="auto">
              <a:xfrm>
                <a:off x="2176"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a:t>
                </a:r>
              </a:p>
            </p:txBody>
          </p:sp>
          <p:sp>
            <p:nvSpPr>
              <p:cNvPr id="73790" name="Text Box 40"/>
              <p:cNvSpPr txBox="1">
                <a:spLocks noChangeArrowheads="1"/>
              </p:cNvSpPr>
              <p:nvPr/>
            </p:nvSpPr>
            <p:spPr bwMode="auto">
              <a:xfrm>
                <a:off x="2648"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a:t>
                </a:r>
              </a:p>
            </p:txBody>
          </p:sp>
          <p:sp>
            <p:nvSpPr>
              <p:cNvPr id="73791" name="Text Box 41"/>
              <p:cNvSpPr txBox="1">
                <a:spLocks noChangeArrowheads="1"/>
              </p:cNvSpPr>
              <p:nvPr/>
            </p:nvSpPr>
            <p:spPr bwMode="auto">
              <a:xfrm>
                <a:off x="3120"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a:t>
                </a:r>
              </a:p>
            </p:txBody>
          </p:sp>
          <p:sp>
            <p:nvSpPr>
              <p:cNvPr id="73792" name="Text Box 42"/>
              <p:cNvSpPr txBox="1">
                <a:spLocks noChangeArrowheads="1"/>
              </p:cNvSpPr>
              <p:nvPr/>
            </p:nvSpPr>
            <p:spPr bwMode="auto">
              <a:xfrm>
                <a:off x="3616"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a:t>
                </a:r>
              </a:p>
            </p:txBody>
          </p:sp>
          <p:sp>
            <p:nvSpPr>
              <p:cNvPr id="73793" name="Text Box 43"/>
              <p:cNvSpPr txBox="1">
                <a:spLocks noChangeArrowheads="1"/>
              </p:cNvSpPr>
              <p:nvPr/>
            </p:nvSpPr>
            <p:spPr bwMode="auto">
              <a:xfrm>
                <a:off x="5040"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7</a:t>
                </a:r>
              </a:p>
            </p:txBody>
          </p:sp>
          <p:sp>
            <p:nvSpPr>
              <p:cNvPr id="73794" name="Text Box 44"/>
              <p:cNvSpPr txBox="1">
                <a:spLocks noChangeArrowheads="1"/>
              </p:cNvSpPr>
              <p:nvPr/>
            </p:nvSpPr>
            <p:spPr bwMode="auto">
              <a:xfrm>
                <a:off x="4080"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5</a:t>
                </a:r>
              </a:p>
            </p:txBody>
          </p:sp>
          <p:sp>
            <p:nvSpPr>
              <p:cNvPr id="73795" name="Text Box 45"/>
              <p:cNvSpPr txBox="1">
                <a:spLocks noChangeArrowheads="1"/>
              </p:cNvSpPr>
              <p:nvPr/>
            </p:nvSpPr>
            <p:spPr bwMode="auto">
              <a:xfrm>
                <a:off x="4576" y="3392"/>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6</a:t>
                </a:r>
              </a:p>
            </p:txBody>
          </p:sp>
          <p:sp>
            <p:nvSpPr>
              <p:cNvPr id="73796" name="Line 46"/>
              <p:cNvSpPr>
                <a:spLocks noChangeShapeType="1"/>
              </p:cNvSpPr>
              <p:nvPr/>
            </p:nvSpPr>
            <p:spPr bwMode="auto">
              <a:xfrm>
                <a:off x="1392" y="3408"/>
                <a:ext cx="4224" cy="0"/>
              </a:xfrm>
              <a:prstGeom prst="line">
                <a:avLst/>
              </a:prstGeom>
              <a:noFill/>
              <a:ln w="9525">
                <a:solidFill>
                  <a:schemeClr val="tx1"/>
                </a:solidFill>
                <a:round/>
                <a:headEnd/>
                <a:tailEnd/>
              </a:ln>
            </p:spPr>
            <p:txBody>
              <a:bodyPr/>
              <a:lstStyle/>
              <a:p>
                <a:endParaRPr lang="en-US"/>
              </a:p>
            </p:txBody>
          </p:sp>
          <p:sp>
            <p:nvSpPr>
              <p:cNvPr id="73797" name="Line 47"/>
              <p:cNvSpPr>
                <a:spLocks noChangeShapeType="1"/>
              </p:cNvSpPr>
              <p:nvPr/>
            </p:nvSpPr>
            <p:spPr bwMode="auto">
              <a:xfrm>
                <a:off x="3216" y="3312"/>
                <a:ext cx="0" cy="96"/>
              </a:xfrm>
              <a:prstGeom prst="line">
                <a:avLst/>
              </a:prstGeom>
              <a:noFill/>
              <a:ln w="9525">
                <a:solidFill>
                  <a:schemeClr val="tx1"/>
                </a:solidFill>
                <a:round/>
                <a:headEnd/>
                <a:tailEnd/>
              </a:ln>
            </p:spPr>
            <p:txBody>
              <a:bodyPr/>
              <a:lstStyle/>
              <a:p>
                <a:endParaRPr lang="en-US"/>
              </a:p>
            </p:txBody>
          </p:sp>
          <p:sp>
            <p:nvSpPr>
              <p:cNvPr id="73798" name="Line 48"/>
              <p:cNvSpPr>
                <a:spLocks noChangeShapeType="1"/>
              </p:cNvSpPr>
              <p:nvPr/>
            </p:nvSpPr>
            <p:spPr bwMode="auto">
              <a:xfrm>
                <a:off x="3696" y="3312"/>
                <a:ext cx="0" cy="96"/>
              </a:xfrm>
              <a:prstGeom prst="line">
                <a:avLst/>
              </a:prstGeom>
              <a:noFill/>
              <a:ln w="9525">
                <a:solidFill>
                  <a:schemeClr val="tx1"/>
                </a:solidFill>
                <a:round/>
                <a:headEnd/>
                <a:tailEnd/>
              </a:ln>
            </p:spPr>
            <p:txBody>
              <a:bodyPr/>
              <a:lstStyle/>
              <a:p>
                <a:endParaRPr lang="en-US"/>
              </a:p>
            </p:txBody>
          </p:sp>
          <p:sp>
            <p:nvSpPr>
              <p:cNvPr id="73799" name="Line 49"/>
              <p:cNvSpPr>
                <a:spLocks noChangeShapeType="1"/>
              </p:cNvSpPr>
              <p:nvPr/>
            </p:nvSpPr>
            <p:spPr bwMode="auto">
              <a:xfrm>
                <a:off x="3936" y="3312"/>
                <a:ext cx="0" cy="96"/>
              </a:xfrm>
              <a:prstGeom prst="line">
                <a:avLst/>
              </a:prstGeom>
              <a:noFill/>
              <a:ln w="9525">
                <a:solidFill>
                  <a:schemeClr val="tx1"/>
                </a:solidFill>
                <a:round/>
                <a:headEnd/>
                <a:tailEnd/>
              </a:ln>
            </p:spPr>
            <p:txBody>
              <a:bodyPr/>
              <a:lstStyle/>
              <a:p>
                <a:endParaRPr lang="en-US"/>
              </a:p>
            </p:txBody>
          </p:sp>
          <p:sp>
            <p:nvSpPr>
              <p:cNvPr id="73800" name="Line 50"/>
              <p:cNvSpPr>
                <a:spLocks noChangeShapeType="1"/>
              </p:cNvSpPr>
              <p:nvPr/>
            </p:nvSpPr>
            <p:spPr bwMode="auto">
              <a:xfrm>
                <a:off x="4896" y="3312"/>
                <a:ext cx="0" cy="96"/>
              </a:xfrm>
              <a:prstGeom prst="line">
                <a:avLst/>
              </a:prstGeom>
              <a:noFill/>
              <a:ln w="9525">
                <a:solidFill>
                  <a:schemeClr val="tx1"/>
                </a:solidFill>
                <a:round/>
                <a:headEnd/>
                <a:tailEnd/>
              </a:ln>
            </p:spPr>
            <p:txBody>
              <a:bodyPr/>
              <a:lstStyle/>
              <a:p>
                <a:endParaRPr lang="en-US"/>
              </a:p>
            </p:txBody>
          </p:sp>
          <p:sp>
            <p:nvSpPr>
              <p:cNvPr id="73801" name="Line 51"/>
              <p:cNvSpPr>
                <a:spLocks noChangeShapeType="1"/>
              </p:cNvSpPr>
              <p:nvPr/>
            </p:nvSpPr>
            <p:spPr bwMode="auto">
              <a:xfrm>
                <a:off x="1296" y="1440"/>
                <a:ext cx="96" cy="0"/>
              </a:xfrm>
              <a:prstGeom prst="line">
                <a:avLst/>
              </a:prstGeom>
              <a:noFill/>
              <a:ln w="9525">
                <a:solidFill>
                  <a:schemeClr val="tx1"/>
                </a:solidFill>
                <a:round/>
                <a:headEnd/>
                <a:tailEnd/>
              </a:ln>
            </p:spPr>
            <p:txBody>
              <a:bodyPr/>
              <a:lstStyle/>
              <a:p>
                <a:endParaRPr lang="en-US"/>
              </a:p>
            </p:txBody>
          </p:sp>
          <p:sp>
            <p:nvSpPr>
              <p:cNvPr id="73802" name="Line 52"/>
              <p:cNvSpPr>
                <a:spLocks noChangeShapeType="1"/>
              </p:cNvSpPr>
              <p:nvPr/>
            </p:nvSpPr>
            <p:spPr bwMode="auto">
              <a:xfrm>
                <a:off x="1392" y="3312"/>
                <a:ext cx="96" cy="0"/>
              </a:xfrm>
              <a:prstGeom prst="line">
                <a:avLst/>
              </a:prstGeom>
              <a:noFill/>
              <a:ln w="9525">
                <a:solidFill>
                  <a:schemeClr val="tx1"/>
                </a:solidFill>
                <a:round/>
                <a:headEnd/>
                <a:tailEnd/>
              </a:ln>
            </p:spPr>
            <p:txBody>
              <a:bodyPr/>
              <a:lstStyle/>
              <a:p>
                <a:endParaRPr lang="en-US"/>
              </a:p>
            </p:txBody>
          </p:sp>
          <p:sp>
            <p:nvSpPr>
              <p:cNvPr id="73803" name="Line 53"/>
              <p:cNvSpPr>
                <a:spLocks noChangeShapeType="1"/>
              </p:cNvSpPr>
              <p:nvPr/>
            </p:nvSpPr>
            <p:spPr bwMode="auto">
              <a:xfrm>
                <a:off x="1296" y="3072"/>
                <a:ext cx="48" cy="0"/>
              </a:xfrm>
              <a:prstGeom prst="line">
                <a:avLst/>
              </a:prstGeom>
              <a:noFill/>
              <a:ln w="9525">
                <a:solidFill>
                  <a:schemeClr val="tx1"/>
                </a:solidFill>
                <a:round/>
                <a:headEnd/>
                <a:tailEnd/>
              </a:ln>
            </p:spPr>
            <p:txBody>
              <a:bodyPr/>
              <a:lstStyle/>
              <a:p>
                <a:endParaRPr lang="en-US"/>
              </a:p>
            </p:txBody>
          </p:sp>
          <p:sp>
            <p:nvSpPr>
              <p:cNvPr id="73804" name="Text Box 54"/>
              <p:cNvSpPr txBox="1">
                <a:spLocks noChangeArrowheads="1"/>
              </p:cNvSpPr>
              <p:nvPr/>
            </p:nvSpPr>
            <p:spPr bwMode="auto">
              <a:xfrm>
                <a:off x="1084" y="2496"/>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15</a:t>
                </a:r>
              </a:p>
            </p:txBody>
          </p:sp>
          <p:sp>
            <p:nvSpPr>
              <p:cNvPr id="73805" name="Text Box 55"/>
              <p:cNvSpPr txBox="1">
                <a:spLocks noChangeArrowheads="1"/>
              </p:cNvSpPr>
              <p:nvPr/>
            </p:nvSpPr>
            <p:spPr bwMode="auto">
              <a:xfrm>
                <a:off x="1084" y="2240"/>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20</a:t>
                </a:r>
              </a:p>
            </p:txBody>
          </p:sp>
          <p:sp>
            <p:nvSpPr>
              <p:cNvPr id="73806" name="Text Box 56"/>
              <p:cNvSpPr txBox="1">
                <a:spLocks noChangeArrowheads="1"/>
              </p:cNvSpPr>
              <p:nvPr/>
            </p:nvSpPr>
            <p:spPr bwMode="auto">
              <a:xfrm>
                <a:off x="1084" y="1804"/>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30</a:t>
                </a:r>
              </a:p>
            </p:txBody>
          </p:sp>
        </p:grpSp>
        <p:sp>
          <p:nvSpPr>
            <p:cNvPr id="73739" name="Text Box 57"/>
            <p:cNvSpPr txBox="1">
              <a:spLocks noChangeArrowheads="1"/>
            </p:cNvSpPr>
            <p:nvPr/>
          </p:nvSpPr>
          <p:spPr bwMode="auto">
            <a:xfrm>
              <a:off x="3187" y="1916"/>
              <a:ext cx="1225" cy="442"/>
            </a:xfrm>
            <a:prstGeom prst="rect">
              <a:avLst/>
            </a:prstGeom>
            <a:noFill/>
            <a:ln w="9525">
              <a:noFill/>
              <a:miter lim="800000"/>
              <a:headEnd/>
              <a:tailEnd/>
            </a:ln>
          </p:spPr>
          <p:txBody>
            <a:bodyPr wrap="none">
              <a:spAutoFit/>
            </a:bodyPr>
            <a:lstStyle/>
            <a:p>
              <a:pPr eaLnBrk="0" hangingPunct="0"/>
              <a:r>
                <a:rPr lang="en-US" dirty="0">
                  <a:solidFill>
                    <a:schemeClr val="tx1"/>
                  </a:solidFill>
                  <a:latin typeface="Times New Roman" pitchFamily="18" charset="0"/>
                </a:rPr>
                <a:t>Pressure Control </a:t>
              </a:r>
            </a:p>
            <a:p>
              <a:pPr eaLnBrk="0" hangingPunct="0"/>
              <a:r>
                <a:rPr lang="en-US" dirty="0">
                  <a:solidFill>
                    <a:schemeClr val="tx1"/>
                  </a:solidFill>
                  <a:latin typeface="Times New Roman" pitchFamily="18" charset="0"/>
                </a:rPr>
                <a:t>Ventilation </a:t>
              </a:r>
            </a:p>
          </p:txBody>
        </p:sp>
        <p:sp>
          <p:nvSpPr>
            <p:cNvPr id="73740" name="Line 58"/>
            <p:cNvSpPr>
              <a:spLocks noChangeShapeType="1"/>
            </p:cNvSpPr>
            <p:nvPr/>
          </p:nvSpPr>
          <p:spPr bwMode="auto">
            <a:xfrm>
              <a:off x="2111" y="3258"/>
              <a:ext cx="384" cy="0"/>
            </a:xfrm>
            <a:prstGeom prst="line">
              <a:avLst/>
            </a:prstGeom>
            <a:noFill/>
            <a:ln w="38100">
              <a:solidFill>
                <a:srgbClr val="FF0000"/>
              </a:solidFill>
              <a:round/>
              <a:headEnd/>
              <a:tailEnd/>
            </a:ln>
          </p:spPr>
          <p:txBody>
            <a:bodyPr/>
            <a:lstStyle/>
            <a:p>
              <a:endParaRPr lang="en-US"/>
            </a:p>
          </p:txBody>
        </p:sp>
        <p:sp>
          <p:nvSpPr>
            <p:cNvPr id="73741" name="Line 59"/>
            <p:cNvSpPr>
              <a:spLocks noChangeShapeType="1"/>
            </p:cNvSpPr>
            <p:nvPr/>
          </p:nvSpPr>
          <p:spPr bwMode="auto">
            <a:xfrm>
              <a:off x="938" y="3260"/>
              <a:ext cx="336" cy="0"/>
            </a:xfrm>
            <a:prstGeom prst="line">
              <a:avLst/>
            </a:prstGeom>
            <a:noFill/>
            <a:ln w="38100">
              <a:solidFill>
                <a:srgbClr val="FF0000"/>
              </a:solidFill>
              <a:round/>
              <a:headEnd/>
              <a:tailEnd/>
            </a:ln>
          </p:spPr>
          <p:txBody>
            <a:bodyPr/>
            <a:lstStyle/>
            <a:p>
              <a:endParaRPr lang="en-US"/>
            </a:p>
          </p:txBody>
        </p:sp>
        <p:sp>
          <p:nvSpPr>
            <p:cNvPr id="73742" name="Arc 60"/>
            <p:cNvSpPr>
              <a:spLocks/>
            </p:cNvSpPr>
            <p:nvPr/>
          </p:nvSpPr>
          <p:spPr bwMode="auto">
            <a:xfrm>
              <a:off x="1628" y="2588"/>
              <a:ext cx="512" cy="67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38100" cap="rnd">
              <a:solidFill>
                <a:srgbClr val="FF0000"/>
              </a:solidFill>
              <a:round/>
              <a:headEnd type="none" w="sm" len="sm"/>
              <a:tailEnd type="none" w="sm" len="sm"/>
            </a:ln>
          </p:spPr>
          <p:txBody>
            <a:bodyPr/>
            <a:lstStyle/>
            <a:p>
              <a:endParaRPr lang="en-US"/>
            </a:p>
          </p:txBody>
        </p:sp>
        <p:sp>
          <p:nvSpPr>
            <p:cNvPr id="73743" name="Arc 61"/>
            <p:cNvSpPr>
              <a:spLocks/>
            </p:cNvSpPr>
            <p:nvPr/>
          </p:nvSpPr>
          <p:spPr bwMode="auto">
            <a:xfrm flipH="1">
              <a:off x="1259" y="2588"/>
              <a:ext cx="288" cy="6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a:p>
          </p:txBody>
        </p:sp>
        <p:sp>
          <p:nvSpPr>
            <p:cNvPr id="73744" name="Line 62"/>
            <p:cNvSpPr>
              <a:spLocks noChangeShapeType="1"/>
            </p:cNvSpPr>
            <p:nvPr/>
          </p:nvSpPr>
          <p:spPr bwMode="auto">
            <a:xfrm>
              <a:off x="1530" y="2588"/>
              <a:ext cx="98" cy="0"/>
            </a:xfrm>
            <a:prstGeom prst="line">
              <a:avLst/>
            </a:prstGeom>
            <a:noFill/>
            <a:ln w="38100">
              <a:solidFill>
                <a:schemeClr val="folHlink"/>
              </a:solidFill>
              <a:round/>
              <a:headEnd/>
              <a:tailEnd/>
            </a:ln>
          </p:spPr>
          <p:txBody>
            <a:bodyPr/>
            <a:lstStyle/>
            <a:p>
              <a:endParaRPr lang="en-US"/>
            </a:p>
          </p:txBody>
        </p:sp>
        <p:sp>
          <p:nvSpPr>
            <p:cNvPr id="73745" name="Text Box 63"/>
            <p:cNvSpPr txBox="1">
              <a:spLocks noChangeArrowheads="1"/>
            </p:cNvSpPr>
            <p:nvPr/>
          </p:nvSpPr>
          <p:spPr bwMode="auto">
            <a:xfrm>
              <a:off x="1100" y="1916"/>
              <a:ext cx="1647" cy="446"/>
            </a:xfrm>
            <a:prstGeom prst="rect">
              <a:avLst/>
            </a:prstGeom>
            <a:noFill/>
            <a:ln w="9525">
              <a:noFill/>
              <a:miter lim="800000"/>
              <a:headEnd/>
              <a:tailEnd/>
            </a:ln>
          </p:spPr>
          <p:txBody>
            <a:bodyPr wrap="none">
              <a:spAutoFit/>
            </a:bodyPr>
            <a:lstStyle/>
            <a:p>
              <a:pPr eaLnBrk="0" hangingPunct="0"/>
              <a:r>
                <a:rPr lang="en-US" dirty="0">
                  <a:solidFill>
                    <a:schemeClr val="tx1"/>
                  </a:solidFill>
                  <a:latin typeface="Times New Roman" pitchFamily="18" charset="0"/>
                </a:rPr>
                <a:t>VCV with Decelerating</a:t>
              </a:r>
            </a:p>
            <a:p>
              <a:pPr eaLnBrk="0" hangingPunct="0"/>
              <a:r>
                <a:rPr lang="en-US" dirty="0">
                  <a:solidFill>
                    <a:schemeClr val="tx1"/>
                  </a:solidFill>
                  <a:latin typeface="Times New Roman" pitchFamily="18" charset="0"/>
                </a:rPr>
                <a:t>Flow Pattern</a:t>
              </a:r>
            </a:p>
          </p:txBody>
        </p:sp>
        <p:sp>
          <p:nvSpPr>
            <p:cNvPr id="73746" name="Line 64"/>
            <p:cNvSpPr>
              <a:spLocks noChangeShapeType="1"/>
            </p:cNvSpPr>
            <p:nvPr/>
          </p:nvSpPr>
          <p:spPr bwMode="auto">
            <a:xfrm>
              <a:off x="3652" y="2568"/>
              <a:ext cx="352" cy="0"/>
            </a:xfrm>
            <a:prstGeom prst="line">
              <a:avLst/>
            </a:prstGeom>
            <a:noFill/>
            <a:ln w="38100">
              <a:solidFill>
                <a:schemeClr val="folHlink"/>
              </a:solidFill>
              <a:round/>
              <a:headEnd type="none" w="sm" len="sm"/>
              <a:tailEnd type="none" w="sm" len="sm"/>
            </a:ln>
          </p:spPr>
          <p:txBody>
            <a:bodyPr/>
            <a:lstStyle/>
            <a:p>
              <a:endParaRPr lang="en-US"/>
            </a:p>
          </p:txBody>
        </p:sp>
        <p:sp>
          <p:nvSpPr>
            <p:cNvPr id="73747" name="Arc 65"/>
            <p:cNvSpPr>
              <a:spLocks/>
            </p:cNvSpPr>
            <p:nvPr/>
          </p:nvSpPr>
          <p:spPr bwMode="auto">
            <a:xfrm>
              <a:off x="4004" y="2567"/>
              <a:ext cx="512" cy="683"/>
            </a:xfrm>
            <a:custGeom>
              <a:avLst/>
              <a:gdLst>
                <a:gd name="T0" fmla="*/ 0 w 21600"/>
                <a:gd name="T1" fmla="*/ 0 h 21441"/>
                <a:gd name="T2" fmla="*/ 0 w 21600"/>
                <a:gd name="T3" fmla="*/ 0 h 21441"/>
                <a:gd name="T4" fmla="*/ 0 w 21600"/>
                <a:gd name="T5" fmla="*/ 0 h 21441"/>
                <a:gd name="T6" fmla="*/ 0 60000 65536"/>
                <a:gd name="T7" fmla="*/ 0 60000 65536"/>
                <a:gd name="T8" fmla="*/ 0 60000 65536"/>
                <a:gd name="T9" fmla="*/ 0 w 21600"/>
                <a:gd name="T10" fmla="*/ 0 h 21441"/>
                <a:gd name="T11" fmla="*/ 21600 w 21600"/>
                <a:gd name="T12" fmla="*/ 21441 h 21441"/>
              </a:gdLst>
              <a:ahLst/>
              <a:cxnLst>
                <a:cxn ang="T6">
                  <a:pos x="T0" y="T1"/>
                </a:cxn>
                <a:cxn ang="T7">
                  <a:pos x="T2" y="T3"/>
                </a:cxn>
                <a:cxn ang="T8">
                  <a:pos x="T4" y="T5"/>
                </a:cxn>
              </a:cxnLst>
              <a:rect l="T9" t="T10" r="T11" b="T12"/>
              <a:pathLst>
                <a:path w="21600" h="21441" fill="none" extrusionOk="0">
                  <a:moveTo>
                    <a:pt x="18981" y="21440"/>
                  </a:moveTo>
                  <a:cubicBezTo>
                    <a:pt x="8145" y="20117"/>
                    <a:pt x="0" y="10916"/>
                    <a:pt x="0" y="0"/>
                  </a:cubicBezTo>
                </a:path>
                <a:path w="21600" h="21441" stroke="0" extrusionOk="0">
                  <a:moveTo>
                    <a:pt x="18981" y="21440"/>
                  </a:moveTo>
                  <a:cubicBezTo>
                    <a:pt x="8145" y="20117"/>
                    <a:pt x="0" y="10916"/>
                    <a:pt x="0" y="0"/>
                  </a:cubicBezTo>
                  <a:lnTo>
                    <a:pt x="21600" y="0"/>
                  </a:lnTo>
                  <a:close/>
                </a:path>
              </a:pathLst>
            </a:custGeom>
            <a:noFill/>
            <a:ln w="38100" cap="rnd">
              <a:solidFill>
                <a:srgbClr val="FF0000"/>
              </a:solidFill>
              <a:round/>
              <a:headEnd type="none" w="sm" len="sm"/>
              <a:tailEnd type="none" w="sm" len="sm"/>
            </a:ln>
          </p:spPr>
          <p:txBody>
            <a:bodyPr/>
            <a:lstStyle/>
            <a:p>
              <a:endParaRPr lang="en-US"/>
            </a:p>
          </p:txBody>
        </p:sp>
        <p:sp>
          <p:nvSpPr>
            <p:cNvPr id="73748" name="Line 66"/>
            <p:cNvSpPr>
              <a:spLocks noChangeShapeType="1"/>
            </p:cNvSpPr>
            <p:nvPr/>
          </p:nvSpPr>
          <p:spPr bwMode="auto">
            <a:xfrm>
              <a:off x="4422" y="3248"/>
              <a:ext cx="384" cy="0"/>
            </a:xfrm>
            <a:prstGeom prst="line">
              <a:avLst/>
            </a:prstGeom>
            <a:noFill/>
            <a:ln w="38100">
              <a:solidFill>
                <a:srgbClr val="FF0000"/>
              </a:solidFill>
              <a:round/>
              <a:headEnd/>
              <a:tailEnd/>
            </a:ln>
          </p:spPr>
          <p:txBody>
            <a:bodyPr/>
            <a:lstStyle/>
            <a:p>
              <a:endParaRPr lang="en-US"/>
            </a:p>
          </p:txBody>
        </p:sp>
        <p:sp>
          <p:nvSpPr>
            <p:cNvPr id="73749" name="Arc 67"/>
            <p:cNvSpPr>
              <a:spLocks/>
            </p:cNvSpPr>
            <p:nvPr/>
          </p:nvSpPr>
          <p:spPr bwMode="auto">
            <a:xfrm>
              <a:off x="3448" y="2568"/>
              <a:ext cx="216" cy="30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9"/>
                    <a:pt x="9609" y="55"/>
                    <a:pt x="21500" y="0"/>
                  </a:cubicBezTo>
                </a:path>
                <a:path w="21600" h="21600" stroke="0" extrusionOk="0">
                  <a:moveTo>
                    <a:pt x="0" y="21600"/>
                  </a:moveTo>
                  <a:cubicBezTo>
                    <a:pt x="0" y="9709"/>
                    <a:pt x="9609" y="55"/>
                    <a:pt x="21500" y="0"/>
                  </a:cubicBezTo>
                  <a:lnTo>
                    <a:pt x="21600" y="21600"/>
                  </a:lnTo>
                  <a:close/>
                </a:path>
              </a:pathLst>
            </a:custGeom>
            <a:noFill/>
            <a:ln w="38100" cap="rnd">
              <a:solidFill>
                <a:schemeClr val="folHlink"/>
              </a:solidFill>
              <a:round/>
              <a:headEnd type="none" w="sm" len="sm"/>
              <a:tailEnd type="none" w="sm" len="sm"/>
            </a:ln>
          </p:spPr>
          <p:txBody>
            <a:bodyPr/>
            <a:lstStyle/>
            <a:p>
              <a:endParaRPr lang="en-US"/>
            </a:p>
          </p:txBody>
        </p:sp>
        <p:sp>
          <p:nvSpPr>
            <p:cNvPr id="73750" name="Line 68"/>
            <p:cNvSpPr>
              <a:spLocks noChangeShapeType="1"/>
            </p:cNvSpPr>
            <p:nvPr/>
          </p:nvSpPr>
          <p:spPr bwMode="auto">
            <a:xfrm>
              <a:off x="2828" y="3260"/>
              <a:ext cx="628" cy="4"/>
            </a:xfrm>
            <a:prstGeom prst="line">
              <a:avLst/>
            </a:prstGeom>
            <a:noFill/>
            <a:ln w="38100">
              <a:solidFill>
                <a:srgbClr val="FF0000"/>
              </a:solidFill>
              <a:round/>
              <a:headEnd/>
              <a:tailEnd/>
            </a:ln>
          </p:spPr>
          <p:txBody>
            <a:bodyPr/>
            <a:lstStyle/>
            <a:p>
              <a:endParaRPr lang="en-US"/>
            </a:p>
          </p:txBody>
        </p:sp>
        <p:sp>
          <p:nvSpPr>
            <p:cNvPr id="73751" name="Line 69"/>
            <p:cNvSpPr>
              <a:spLocks noChangeShapeType="1"/>
            </p:cNvSpPr>
            <p:nvPr/>
          </p:nvSpPr>
          <p:spPr bwMode="auto">
            <a:xfrm>
              <a:off x="3448" y="2834"/>
              <a:ext cx="0" cy="432"/>
            </a:xfrm>
            <a:prstGeom prst="line">
              <a:avLst/>
            </a:prstGeom>
            <a:noFill/>
            <a:ln w="38100">
              <a:solidFill>
                <a:schemeClr val="folHlink"/>
              </a:solidFill>
              <a:round/>
              <a:headEnd/>
              <a:tailEnd/>
            </a:ln>
          </p:spPr>
          <p:txBody>
            <a:bodyPr wrap="none" anchor="ctr"/>
            <a:lstStyle/>
            <a:p>
              <a:endParaRPr lang="en-US"/>
            </a:p>
          </p:txBody>
        </p:sp>
        <p:sp>
          <p:nvSpPr>
            <p:cNvPr id="73752" name="Text Box 70"/>
            <p:cNvSpPr txBox="1">
              <a:spLocks noChangeArrowheads="1"/>
            </p:cNvSpPr>
            <p:nvPr/>
          </p:nvSpPr>
          <p:spPr bwMode="auto">
            <a:xfrm>
              <a:off x="2252" y="2529"/>
              <a:ext cx="807" cy="250"/>
            </a:xfrm>
            <a:prstGeom prst="rect">
              <a:avLst/>
            </a:prstGeom>
            <a:noFill/>
            <a:ln w="9525">
              <a:noFill/>
              <a:miter lim="800000"/>
              <a:headEnd/>
              <a:tailEnd/>
            </a:ln>
          </p:spPr>
          <p:txBody>
            <a:bodyPr wrap="none">
              <a:spAutoFit/>
            </a:bodyPr>
            <a:lstStyle/>
            <a:p>
              <a:pPr eaLnBrk="0" hangingPunct="0"/>
              <a:r>
                <a:rPr lang="en-US">
                  <a:solidFill>
                    <a:schemeClr val="folHlink"/>
                  </a:solidFill>
                  <a:latin typeface="Times New Roman" pitchFamily="18" charset="0"/>
                </a:rPr>
                <a:t>Inspiration</a:t>
              </a:r>
            </a:p>
          </p:txBody>
        </p:sp>
        <p:sp>
          <p:nvSpPr>
            <p:cNvPr id="73753" name="Text Box 71"/>
            <p:cNvSpPr txBox="1">
              <a:spLocks noChangeArrowheads="1"/>
            </p:cNvSpPr>
            <p:nvPr/>
          </p:nvSpPr>
          <p:spPr bwMode="auto">
            <a:xfrm>
              <a:off x="4460" y="2928"/>
              <a:ext cx="724" cy="231"/>
            </a:xfrm>
            <a:prstGeom prst="rect">
              <a:avLst/>
            </a:prstGeom>
            <a:noFill/>
            <a:ln w="9525">
              <a:noFill/>
              <a:miter lim="800000"/>
              <a:headEnd/>
              <a:tailEnd/>
            </a:ln>
          </p:spPr>
          <p:txBody>
            <a:bodyPr wrap="none">
              <a:spAutoFit/>
            </a:bodyPr>
            <a:lstStyle/>
            <a:p>
              <a:pPr eaLnBrk="0" hangingPunct="0"/>
              <a:r>
                <a:rPr lang="en-US" sz="1800">
                  <a:solidFill>
                    <a:srgbClr val="FF0000"/>
                  </a:solidFill>
                  <a:latin typeface="Times New Roman" pitchFamily="18" charset="0"/>
                </a:rPr>
                <a:t>Expiration</a:t>
              </a:r>
            </a:p>
          </p:txBody>
        </p:sp>
        <p:sp>
          <p:nvSpPr>
            <p:cNvPr id="73754" name="Text Box 72"/>
            <p:cNvSpPr txBox="1">
              <a:spLocks noChangeArrowheads="1"/>
            </p:cNvSpPr>
            <p:nvPr/>
          </p:nvSpPr>
          <p:spPr bwMode="auto">
            <a:xfrm>
              <a:off x="1760" y="3744"/>
              <a:ext cx="116" cy="135"/>
            </a:xfrm>
            <a:prstGeom prst="rect">
              <a:avLst/>
            </a:prstGeom>
            <a:noFill/>
            <a:ln w="9525" algn="ctr">
              <a:noFill/>
              <a:miter lim="800000"/>
              <a:headEnd/>
              <a:tailEnd/>
            </a:ln>
          </p:spPr>
          <p:txBody>
            <a:bodyPr>
              <a:spAutoFit/>
            </a:bodyPr>
            <a:lstStyle/>
            <a:p>
              <a:pPr algn="ctr" eaLnBrk="0" hangingPunct="0">
                <a:spcBef>
                  <a:spcPct val="50000"/>
                </a:spcBef>
              </a:pPr>
              <a:r>
                <a:rPr lang="en-US" sz="800">
                  <a:solidFill>
                    <a:schemeClr val="tx1"/>
                  </a:solidFill>
                  <a:latin typeface="Times New Roman" pitchFamily="18" charset="0"/>
                </a:rPr>
                <a:t>A</a:t>
              </a:r>
            </a:p>
          </p:txBody>
        </p:sp>
      </p:grpSp>
      <p:sp>
        <p:nvSpPr>
          <p:cNvPr id="73731" name="Text Box 73"/>
          <p:cNvSpPr txBox="1">
            <a:spLocks noChangeArrowheads="1"/>
          </p:cNvSpPr>
          <p:nvPr/>
        </p:nvSpPr>
        <p:spPr bwMode="auto">
          <a:xfrm>
            <a:off x="3581400" y="3505200"/>
            <a:ext cx="1144588" cy="336550"/>
          </a:xfrm>
          <a:prstGeom prst="rect">
            <a:avLst/>
          </a:prstGeom>
          <a:noFill/>
          <a:ln w="9525">
            <a:noFill/>
            <a:miter lim="800000"/>
            <a:headEnd/>
            <a:tailEnd/>
          </a:ln>
        </p:spPr>
        <p:txBody>
          <a:bodyPr wrap="none">
            <a:spAutoFit/>
          </a:bodyPr>
          <a:lstStyle/>
          <a:p>
            <a:r>
              <a:rPr lang="en-US" sz="1600" b="1"/>
              <a:t>Rise Time</a:t>
            </a:r>
          </a:p>
        </p:txBody>
      </p:sp>
      <p:sp>
        <p:nvSpPr>
          <p:cNvPr id="73732" name="Line 74"/>
          <p:cNvSpPr>
            <a:spLocks noChangeShapeType="1"/>
          </p:cNvSpPr>
          <p:nvPr/>
        </p:nvSpPr>
        <p:spPr bwMode="auto">
          <a:xfrm flipH="1">
            <a:off x="2133600" y="3733800"/>
            <a:ext cx="1447800" cy="762000"/>
          </a:xfrm>
          <a:prstGeom prst="line">
            <a:avLst/>
          </a:prstGeom>
          <a:noFill/>
          <a:ln w="9525">
            <a:solidFill>
              <a:schemeClr val="tx1"/>
            </a:solidFill>
            <a:round/>
            <a:headEnd/>
            <a:tailEnd type="triangle" w="med" len="med"/>
          </a:ln>
        </p:spPr>
        <p:txBody>
          <a:bodyPr/>
          <a:lstStyle/>
          <a:p>
            <a:endParaRPr lang="en-US"/>
          </a:p>
        </p:txBody>
      </p:sp>
      <p:sp>
        <p:nvSpPr>
          <p:cNvPr id="73733" name="Line 75"/>
          <p:cNvSpPr>
            <a:spLocks noChangeShapeType="1"/>
          </p:cNvSpPr>
          <p:nvPr/>
        </p:nvSpPr>
        <p:spPr bwMode="auto">
          <a:xfrm>
            <a:off x="4648200" y="3657600"/>
            <a:ext cx="762000" cy="609600"/>
          </a:xfrm>
          <a:prstGeom prst="line">
            <a:avLst/>
          </a:prstGeom>
          <a:noFill/>
          <a:ln w="9525">
            <a:solidFill>
              <a:schemeClr val="tx1"/>
            </a:solidFill>
            <a:round/>
            <a:headEnd/>
            <a:tailEnd type="triangle" w="med" len="med"/>
          </a:ln>
        </p:spPr>
        <p:txBody>
          <a:bodyPr/>
          <a:lstStyle/>
          <a:p>
            <a:endParaRPr lang="en-US"/>
          </a:p>
        </p:txBody>
      </p:sp>
      <p:sp>
        <p:nvSpPr>
          <p:cNvPr id="73734" name="Text Box 76"/>
          <p:cNvSpPr txBox="1">
            <a:spLocks noChangeArrowheads="1"/>
          </p:cNvSpPr>
          <p:nvPr/>
        </p:nvSpPr>
        <p:spPr bwMode="auto">
          <a:xfrm>
            <a:off x="3810000" y="4495800"/>
            <a:ext cx="784225" cy="336550"/>
          </a:xfrm>
          <a:prstGeom prst="rect">
            <a:avLst/>
          </a:prstGeom>
          <a:noFill/>
          <a:ln w="9525">
            <a:noFill/>
            <a:miter lim="800000"/>
            <a:headEnd/>
            <a:tailEnd/>
          </a:ln>
        </p:spPr>
        <p:txBody>
          <a:bodyPr wrap="none">
            <a:spAutoFit/>
          </a:bodyPr>
          <a:lstStyle/>
          <a:p>
            <a:r>
              <a:rPr lang="en-US" sz="1600" b="1"/>
              <a:t>I-Time</a:t>
            </a:r>
          </a:p>
        </p:txBody>
      </p:sp>
      <p:sp>
        <p:nvSpPr>
          <p:cNvPr id="73735" name="Line 77"/>
          <p:cNvSpPr>
            <a:spLocks noChangeShapeType="1"/>
          </p:cNvSpPr>
          <p:nvPr/>
        </p:nvSpPr>
        <p:spPr bwMode="auto">
          <a:xfrm flipH="1" flipV="1">
            <a:off x="2362200" y="4114800"/>
            <a:ext cx="1524000" cy="533400"/>
          </a:xfrm>
          <a:prstGeom prst="line">
            <a:avLst/>
          </a:prstGeom>
          <a:noFill/>
          <a:ln w="9525">
            <a:solidFill>
              <a:schemeClr val="tx1"/>
            </a:solidFill>
            <a:round/>
            <a:headEnd/>
            <a:tailEnd type="triangle" w="med" len="med"/>
          </a:ln>
        </p:spPr>
        <p:txBody>
          <a:bodyPr/>
          <a:lstStyle/>
          <a:p>
            <a:endParaRPr lang="en-US"/>
          </a:p>
        </p:txBody>
      </p:sp>
      <p:sp>
        <p:nvSpPr>
          <p:cNvPr id="73736" name="Line 78"/>
          <p:cNvSpPr>
            <a:spLocks noChangeShapeType="1"/>
          </p:cNvSpPr>
          <p:nvPr/>
        </p:nvSpPr>
        <p:spPr bwMode="auto">
          <a:xfrm flipV="1">
            <a:off x="4495800" y="4038600"/>
            <a:ext cx="1676400" cy="609600"/>
          </a:xfrm>
          <a:prstGeom prst="line">
            <a:avLst/>
          </a:prstGeom>
          <a:noFill/>
          <a:ln w="9525">
            <a:solidFill>
              <a:schemeClr val="tx1"/>
            </a:solidFill>
            <a:round/>
            <a:headEnd/>
            <a:tailEnd type="triangle" w="med" len="med"/>
          </a:ln>
        </p:spPr>
        <p:txBody>
          <a:bodyPr/>
          <a:lstStyle/>
          <a:p>
            <a:endParaRPr lang="en-US"/>
          </a:p>
        </p:txBody>
      </p:sp>
      <p:sp>
        <p:nvSpPr>
          <p:cNvPr id="73737" name="Rectangle 80"/>
          <p:cNvSpPr>
            <a:spLocks noGrp="1" noChangeArrowheads="1"/>
          </p:cNvSpPr>
          <p:nvPr>
            <p:ph type="title"/>
          </p:nvPr>
        </p:nvSpPr>
        <p:spPr bwMode="auto">
          <a:xfrm>
            <a:off x="457200" y="669925"/>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solidFill>
                  <a:schemeClr val="tx1"/>
                </a:solidFill>
              </a:rPr>
              <a:t>Pressure-Time Curve (VCV vs PCV)</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754" name="Group 3"/>
          <p:cNvGrpSpPr>
            <a:grpSpLocks/>
          </p:cNvGrpSpPr>
          <p:nvPr/>
        </p:nvGrpSpPr>
        <p:grpSpPr bwMode="auto">
          <a:xfrm>
            <a:off x="762000" y="2203450"/>
            <a:ext cx="7512050" cy="3816350"/>
            <a:chOff x="480" y="1388"/>
            <a:chExt cx="4732" cy="2404"/>
          </a:xfrm>
        </p:grpSpPr>
        <p:grpSp>
          <p:nvGrpSpPr>
            <p:cNvPr id="74756" name="Group 4"/>
            <p:cNvGrpSpPr>
              <a:grpSpLocks/>
            </p:cNvGrpSpPr>
            <p:nvPr/>
          </p:nvGrpSpPr>
          <p:grpSpPr bwMode="auto">
            <a:xfrm>
              <a:off x="480" y="1388"/>
              <a:ext cx="4732" cy="2404"/>
              <a:chOff x="788" y="1200"/>
              <a:chExt cx="4732" cy="2404"/>
            </a:xfrm>
          </p:grpSpPr>
          <p:sp>
            <p:nvSpPr>
              <p:cNvPr id="295941" name="Rectangle 5"/>
              <p:cNvSpPr>
                <a:spLocks noChangeArrowheads="1"/>
              </p:cNvSpPr>
              <p:nvPr/>
            </p:nvSpPr>
            <p:spPr bwMode="auto">
              <a:xfrm>
                <a:off x="1152" y="1440"/>
                <a:ext cx="4368"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295942" name="Rectangle 6"/>
              <p:cNvSpPr>
                <a:spLocks noChangeArrowheads="1"/>
              </p:cNvSpPr>
              <p:nvPr/>
            </p:nvSpPr>
            <p:spPr bwMode="auto">
              <a:xfrm>
                <a:off x="792" y="1440"/>
                <a:ext cx="480" cy="1880"/>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295943" name="Rectangle 7"/>
              <p:cNvSpPr>
                <a:spLocks noChangeArrowheads="1"/>
              </p:cNvSpPr>
              <p:nvPr/>
            </p:nvSpPr>
            <p:spPr bwMode="auto">
              <a:xfrm>
                <a:off x="4032" y="1200"/>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Volume</a:t>
                </a:r>
              </a:p>
            </p:txBody>
          </p:sp>
          <p:sp>
            <p:nvSpPr>
              <p:cNvPr id="295944" name="Rectangle 8"/>
              <p:cNvSpPr>
                <a:spLocks noChangeArrowheads="1"/>
              </p:cNvSpPr>
              <p:nvPr/>
            </p:nvSpPr>
            <p:spPr bwMode="auto">
              <a:xfrm>
                <a:off x="2928"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Pressure</a:t>
                </a:r>
              </a:p>
            </p:txBody>
          </p:sp>
          <p:sp>
            <p:nvSpPr>
              <p:cNvPr id="295945" name="Rectangle 9"/>
              <p:cNvSpPr>
                <a:spLocks noChangeArrowheads="1"/>
              </p:cNvSpPr>
              <p:nvPr/>
            </p:nvSpPr>
            <p:spPr bwMode="auto">
              <a:xfrm>
                <a:off x="1824"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Flow</a:t>
                </a:r>
              </a:p>
            </p:txBody>
          </p:sp>
          <p:sp>
            <p:nvSpPr>
              <p:cNvPr id="74771" name="Text Box 10"/>
              <p:cNvSpPr txBox="1">
                <a:spLocks noChangeArrowheads="1"/>
              </p:cNvSpPr>
              <p:nvPr/>
            </p:nvSpPr>
            <p:spPr bwMode="auto">
              <a:xfrm>
                <a:off x="788" y="1225"/>
                <a:ext cx="316"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mL</a:t>
                </a:r>
              </a:p>
            </p:txBody>
          </p:sp>
          <p:sp>
            <p:nvSpPr>
              <p:cNvPr id="74772" name="Line 11"/>
              <p:cNvSpPr>
                <a:spLocks noChangeShapeType="1"/>
              </p:cNvSpPr>
              <p:nvPr/>
            </p:nvSpPr>
            <p:spPr bwMode="auto">
              <a:xfrm>
                <a:off x="1184" y="2832"/>
                <a:ext cx="96" cy="0"/>
              </a:xfrm>
              <a:prstGeom prst="line">
                <a:avLst/>
              </a:prstGeom>
              <a:noFill/>
              <a:ln w="9525">
                <a:solidFill>
                  <a:schemeClr val="tx1"/>
                </a:solidFill>
                <a:round/>
                <a:headEnd/>
                <a:tailEnd/>
              </a:ln>
            </p:spPr>
            <p:txBody>
              <a:bodyPr/>
              <a:lstStyle/>
              <a:p>
                <a:endParaRPr lang="en-US"/>
              </a:p>
            </p:txBody>
          </p:sp>
          <p:sp>
            <p:nvSpPr>
              <p:cNvPr id="74773" name="Line 12"/>
              <p:cNvSpPr>
                <a:spLocks noChangeShapeType="1"/>
              </p:cNvSpPr>
              <p:nvPr/>
            </p:nvSpPr>
            <p:spPr bwMode="auto">
              <a:xfrm>
                <a:off x="1184" y="2160"/>
                <a:ext cx="96" cy="0"/>
              </a:xfrm>
              <a:prstGeom prst="line">
                <a:avLst/>
              </a:prstGeom>
              <a:noFill/>
              <a:ln w="9525">
                <a:solidFill>
                  <a:schemeClr val="tx1"/>
                </a:solidFill>
                <a:round/>
                <a:headEnd/>
                <a:tailEnd/>
              </a:ln>
            </p:spPr>
            <p:txBody>
              <a:bodyPr/>
              <a:lstStyle/>
              <a:p>
                <a:endParaRPr lang="en-US"/>
              </a:p>
            </p:txBody>
          </p:sp>
          <p:sp>
            <p:nvSpPr>
              <p:cNvPr id="74774" name="Line 13"/>
              <p:cNvSpPr>
                <a:spLocks noChangeShapeType="1"/>
              </p:cNvSpPr>
              <p:nvPr/>
            </p:nvSpPr>
            <p:spPr bwMode="auto">
              <a:xfrm>
                <a:off x="1184" y="1824"/>
                <a:ext cx="96" cy="0"/>
              </a:xfrm>
              <a:prstGeom prst="line">
                <a:avLst/>
              </a:prstGeom>
              <a:noFill/>
              <a:ln w="9525">
                <a:solidFill>
                  <a:schemeClr val="tx1"/>
                </a:solidFill>
                <a:round/>
                <a:headEnd/>
                <a:tailEnd/>
              </a:ln>
            </p:spPr>
            <p:txBody>
              <a:bodyPr/>
              <a:lstStyle/>
              <a:p>
                <a:endParaRPr lang="en-US"/>
              </a:p>
            </p:txBody>
          </p:sp>
          <p:sp>
            <p:nvSpPr>
              <p:cNvPr id="74775" name="Line 14"/>
              <p:cNvSpPr>
                <a:spLocks noChangeShapeType="1"/>
              </p:cNvSpPr>
              <p:nvPr/>
            </p:nvSpPr>
            <p:spPr bwMode="auto">
              <a:xfrm>
                <a:off x="1191" y="3000"/>
                <a:ext cx="48" cy="0"/>
              </a:xfrm>
              <a:prstGeom prst="line">
                <a:avLst/>
              </a:prstGeom>
              <a:noFill/>
              <a:ln w="9525">
                <a:solidFill>
                  <a:schemeClr val="tx1"/>
                </a:solidFill>
                <a:round/>
                <a:headEnd/>
                <a:tailEnd/>
              </a:ln>
            </p:spPr>
            <p:txBody>
              <a:bodyPr/>
              <a:lstStyle/>
              <a:p>
                <a:endParaRPr lang="en-US"/>
              </a:p>
            </p:txBody>
          </p:sp>
          <p:sp>
            <p:nvSpPr>
              <p:cNvPr id="74776" name="Line 15"/>
              <p:cNvSpPr>
                <a:spLocks noChangeShapeType="1"/>
              </p:cNvSpPr>
              <p:nvPr/>
            </p:nvSpPr>
            <p:spPr bwMode="auto">
              <a:xfrm>
                <a:off x="1188" y="2652"/>
                <a:ext cx="48" cy="0"/>
              </a:xfrm>
              <a:prstGeom prst="line">
                <a:avLst/>
              </a:prstGeom>
              <a:noFill/>
              <a:ln w="9525">
                <a:solidFill>
                  <a:schemeClr val="tx1"/>
                </a:solidFill>
                <a:round/>
                <a:headEnd/>
                <a:tailEnd/>
              </a:ln>
            </p:spPr>
            <p:txBody>
              <a:bodyPr/>
              <a:lstStyle/>
              <a:p>
                <a:endParaRPr lang="en-US"/>
              </a:p>
            </p:txBody>
          </p:sp>
          <p:sp>
            <p:nvSpPr>
              <p:cNvPr id="74777" name="Line 16"/>
              <p:cNvSpPr>
                <a:spLocks noChangeShapeType="1"/>
              </p:cNvSpPr>
              <p:nvPr/>
            </p:nvSpPr>
            <p:spPr bwMode="auto">
              <a:xfrm>
                <a:off x="1185" y="2310"/>
                <a:ext cx="48" cy="0"/>
              </a:xfrm>
              <a:prstGeom prst="line">
                <a:avLst/>
              </a:prstGeom>
              <a:noFill/>
              <a:ln w="9525">
                <a:solidFill>
                  <a:schemeClr val="tx1"/>
                </a:solidFill>
                <a:round/>
                <a:headEnd/>
                <a:tailEnd/>
              </a:ln>
            </p:spPr>
            <p:txBody>
              <a:bodyPr/>
              <a:lstStyle/>
              <a:p>
                <a:endParaRPr lang="en-US"/>
              </a:p>
            </p:txBody>
          </p:sp>
          <p:sp>
            <p:nvSpPr>
              <p:cNvPr id="74778" name="Line 17"/>
              <p:cNvSpPr>
                <a:spLocks noChangeShapeType="1"/>
              </p:cNvSpPr>
              <p:nvPr/>
            </p:nvSpPr>
            <p:spPr bwMode="auto">
              <a:xfrm>
                <a:off x="1188" y="1977"/>
                <a:ext cx="48" cy="0"/>
              </a:xfrm>
              <a:prstGeom prst="line">
                <a:avLst/>
              </a:prstGeom>
              <a:noFill/>
              <a:ln w="9525">
                <a:solidFill>
                  <a:schemeClr val="tx1"/>
                </a:solidFill>
                <a:round/>
                <a:headEnd/>
                <a:tailEnd/>
              </a:ln>
            </p:spPr>
            <p:txBody>
              <a:bodyPr/>
              <a:lstStyle/>
              <a:p>
                <a:endParaRPr lang="en-US"/>
              </a:p>
            </p:txBody>
          </p:sp>
          <p:sp>
            <p:nvSpPr>
              <p:cNvPr id="74779" name="Line 18"/>
              <p:cNvSpPr>
                <a:spLocks noChangeShapeType="1"/>
              </p:cNvSpPr>
              <p:nvPr/>
            </p:nvSpPr>
            <p:spPr bwMode="auto">
              <a:xfrm>
                <a:off x="1184" y="1824"/>
                <a:ext cx="96" cy="0"/>
              </a:xfrm>
              <a:prstGeom prst="line">
                <a:avLst/>
              </a:prstGeom>
              <a:noFill/>
              <a:ln w="9525">
                <a:solidFill>
                  <a:schemeClr val="tx1"/>
                </a:solidFill>
                <a:round/>
                <a:headEnd/>
                <a:tailEnd/>
              </a:ln>
            </p:spPr>
            <p:txBody>
              <a:bodyPr/>
              <a:lstStyle/>
              <a:p>
                <a:endParaRPr lang="en-US"/>
              </a:p>
            </p:txBody>
          </p:sp>
          <p:sp>
            <p:nvSpPr>
              <p:cNvPr id="74780" name="Line 19"/>
              <p:cNvSpPr>
                <a:spLocks noChangeShapeType="1"/>
              </p:cNvSpPr>
              <p:nvPr/>
            </p:nvSpPr>
            <p:spPr bwMode="auto">
              <a:xfrm>
                <a:off x="1188" y="1632"/>
                <a:ext cx="48" cy="0"/>
              </a:xfrm>
              <a:prstGeom prst="line">
                <a:avLst/>
              </a:prstGeom>
              <a:noFill/>
              <a:ln w="9525">
                <a:solidFill>
                  <a:schemeClr val="tx1"/>
                </a:solidFill>
                <a:round/>
                <a:headEnd/>
                <a:tailEnd/>
              </a:ln>
            </p:spPr>
            <p:txBody>
              <a:bodyPr/>
              <a:lstStyle/>
              <a:p>
                <a:endParaRPr lang="en-US"/>
              </a:p>
            </p:txBody>
          </p:sp>
          <p:sp>
            <p:nvSpPr>
              <p:cNvPr id="74781" name="Text Box 20"/>
              <p:cNvSpPr txBox="1">
                <a:spLocks noChangeArrowheads="1"/>
              </p:cNvSpPr>
              <p:nvPr/>
            </p:nvSpPr>
            <p:spPr bwMode="auto">
              <a:xfrm>
                <a:off x="918" y="1724"/>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400</a:t>
                </a:r>
              </a:p>
            </p:txBody>
          </p:sp>
          <p:sp>
            <p:nvSpPr>
              <p:cNvPr id="74782" name="Text Box 21"/>
              <p:cNvSpPr txBox="1">
                <a:spLocks noChangeArrowheads="1"/>
              </p:cNvSpPr>
              <p:nvPr/>
            </p:nvSpPr>
            <p:spPr bwMode="auto">
              <a:xfrm>
                <a:off x="918" y="2052"/>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300</a:t>
                </a:r>
              </a:p>
            </p:txBody>
          </p:sp>
          <p:sp>
            <p:nvSpPr>
              <p:cNvPr id="74783" name="Text Box 22"/>
              <p:cNvSpPr txBox="1">
                <a:spLocks noChangeArrowheads="1"/>
              </p:cNvSpPr>
              <p:nvPr/>
            </p:nvSpPr>
            <p:spPr bwMode="auto">
              <a:xfrm>
                <a:off x="918" y="2544"/>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150</a:t>
                </a:r>
              </a:p>
            </p:txBody>
          </p:sp>
          <p:sp>
            <p:nvSpPr>
              <p:cNvPr id="74784" name="Text Box 23"/>
              <p:cNvSpPr txBox="1">
                <a:spLocks noChangeArrowheads="1"/>
              </p:cNvSpPr>
              <p:nvPr/>
            </p:nvSpPr>
            <p:spPr bwMode="auto">
              <a:xfrm>
                <a:off x="977" y="2898"/>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  0</a:t>
                </a:r>
              </a:p>
            </p:txBody>
          </p:sp>
          <p:sp>
            <p:nvSpPr>
              <p:cNvPr id="74785" name="Text Box 24"/>
              <p:cNvSpPr txBox="1">
                <a:spLocks noChangeArrowheads="1"/>
              </p:cNvSpPr>
              <p:nvPr/>
            </p:nvSpPr>
            <p:spPr bwMode="auto">
              <a:xfrm>
                <a:off x="1036" y="3072"/>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0</a:t>
                </a:r>
              </a:p>
            </p:txBody>
          </p:sp>
          <p:sp>
            <p:nvSpPr>
              <p:cNvPr id="74786" name="Line 25"/>
              <p:cNvSpPr>
                <a:spLocks noChangeShapeType="1"/>
              </p:cNvSpPr>
              <p:nvPr/>
            </p:nvSpPr>
            <p:spPr bwMode="auto">
              <a:xfrm>
                <a:off x="1296" y="3312"/>
                <a:ext cx="0" cy="96"/>
              </a:xfrm>
              <a:prstGeom prst="line">
                <a:avLst/>
              </a:prstGeom>
              <a:noFill/>
              <a:ln w="9525">
                <a:solidFill>
                  <a:schemeClr val="tx1"/>
                </a:solidFill>
                <a:round/>
                <a:headEnd/>
                <a:tailEnd/>
              </a:ln>
            </p:spPr>
            <p:txBody>
              <a:bodyPr/>
              <a:lstStyle/>
              <a:p>
                <a:endParaRPr lang="en-US"/>
              </a:p>
            </p:txBody>
          </p:sp>
          <p:sp>
            <p:nvSpPr>
              <p:cNvPr id="74787" name="Line 26"/>
              <p:cNvSpPr>
                <a:spLocks noChangeShapeType="1"/>
              </p:cNvSpPr>
              <p:nvPr/>
            </p:nvSpPr>
            <p:spPr bwMode="auto">
              <a:xfrm>
                <a:off x="1584" y="3312"/>
                <a:ext cx="0" cy="96"/>
              </a:xfrm>
              <a:prstGeom prst="line">
                <a:avLst/>
              </a:prstGeom>
              <a:noFill/>
              <a:ln w="9525">
                <a:solidFill>
                  <a:schemeClr val="tx1"/>
                </a:solidFill>
                <a:round/>
                <a:headEnd/>
                <a:tailEnd/>
              </a:ln>
            </p:spPr>
            <p:txBody>
              <a:bodyPr/>
              <a:lstStyle/>
              <a:p>
                <a:endParaRPr lang="en-US"/>
              </a:p>
            </p:txBody>
          </p:sp>
          <p:sp>
            <p:nvSpPr>
              <p:cNvPr id="74788" name="Line 27"/>
              <p:cNvSpPr>
                <a:spLocks noChangeShapeType="1"/>
              </p:cNvSpPr>
              <p:nvPr/>
            </p:nvSpPr>
            <p:spPr bwMode="auto">
              <a:xfrm>
                <a:off x="1872" y="3312"/>
                <a:ext cx="0" cy="96"/>
              </a:xfrm>
              <a:prstGeom prst="line">
                <a:avLst/>
              </a:prstGeom>
              <a:noFill/>
              <a:ln w="9525">
                <a:solidFill>
                  <a:schemeClr val="tx1"/>
                </a:solidFill>
                <a:round/>
                <a:headEnd/>
                <a:tailEnd/>
              </a:ln>
            </p:spPr>
            <p:txBody>
              <a:bodyPr/>
              <a:lstStyle/>
              <a:p>
                <a:endParaRPr lang="en-US"/>
              </a:p>
            </p:txBody>
          </p:sp>
          <p:sp>
            <p:nvSpPr>
              <p:cNvPr id="74789" name="Line 28"/>
              <p:cNvSpPr>
                <a:spLocks noChangeShapeType="1"/>
              </p:cNvSpPr>
              <p:nvPr/>
            </p:nvSpPr>
            <p:spPr bwMode="auto">
              <a:xfrm>
                <a:off x="2160" y="3312"/>
                <a:ext cx="0" cy="96"/>
              </a:xfrm>
              <a:prstGeom prst="line">
                <a:avLst/>
              </a:prstGeom>
              <a:noFill/>
              <a:ln w="9525">
                <a:solidFill>
                  <a:schemeClr val="tx1"/>
                </a:solidFill>
                <a:round/>
                <a:headEnd/>
                <a:tailEnd/>
              </a:ln>
            </p:spPr>
            <p:txBody>
              <a:bodyPr/>
              <a:lstStyle/>
              <a:p>
                <a:endParaRPr lang="en-US"/>
              </a:p>
            </p:txBody>
          </p:sp>
          <p:sp>
            <p:nvSpPr>
              <p:cNvPr id="74790" name="Line 29"/>
              <p:cNvSpPr>
                <a:spLocks noChangeShapeType="1"/>
              </p:cNvSpPr>
              <p:nvPr/>
            </p:nvSpPr>
            <p:spPr bwMode="auto">
              <a:xfrm>
                <a:off x="2400" y="3312"/>
                <a:ext cx="0" cy="96"/>
              </a:xfrm>
              <a:prstGeom prst="line">
                <a:avLst/>
              </a:prstGeom>
              <a:noFill/>
              <a:ln w="9525">
                <a:solidFill>
                  <a:schemeClr val="tx1"/>
                </a:solidFill>
                <a:round/>
                <a:headEnd/>
                <a:tailEnd/>
              </a:ln>
            </p:spPr>
            <p:txBody>
              <a:bodyPr/>
              <a:lstStyle/>
              <a:p>
                <a:endParaRPr lang="en-US"/>
              </a:p>
            </p:txBody>
          </p:sp>
          <p:sp>
            <p:nvSpPr>
              <p:cNvPr id="74791" name="Line 30"/>
              <p:cNvSpPr>
                <a:spLocks noChangeShapeType="1"/>
              </p:cNvSpPr>
              <p:nvPr/>
            </p:nvSpPr>
            <p:spPr bwMode="auto">
              <a:xfrm>
                <a:off x="2640" y="3312"/>
                <a:ext cx="0" cy="96"/>
              </a:xfrm>
              <a:prstGeom prst="line">
                <a:avLst/>
              </a:prstGeom>
              <a:noFill/>
              <a:ln w="9525">
                <a:solidFill>
                  <a:schemeClr val="tx1"/>
                </a:solidFill>
                <a:round/>
                <a:headEnd/>
                <a:tailEnd/>
              </a:ln>
            </p:spPr>
            <p:txBody>
              <a:bodyPr/>
              <a:lstStyle/>
              <a:p>
                <a:endParaRPr lang="en-US"/>
              </a:p>
            </p:txBody>
          </p:sp>
          <p:sp>
            <p:nvSpPr>
              <p:cNvPr id="74792" name="Line 31"/>
              <p:cNvSpPr>
                <a:spLocks noChangeShapeType="1"/>
              </p:cNvSpPr>
              <p:nvPr/>
            </p:nvSpPr>
            <p:spPr bwMode="auto">
              <a:xfrm>
                <a:off x="2880" y="3312"/>
                <a:ext cx="0" cy="96"/>
              </a:xfrm>
              <a:prstGeom prst="line">
                <a:avLst/>
              </a:prstGeom>
              <a:noFill/>
              <a:ln w="9525">
                <a:solidFill>
                  <a:schemeClr val="tx1"/>
                </a:solidFill>
                <a:round/>
                <a:headEnd/>
                <a:tailEnd/>
              </a:ln>
            </p:spPr>
            <p:txBody>
              <a:bodyPr/>
              <a:lstStyle/>
              <a:p>
                <a:endParaRPr lang="en-US"/>
              </a:p>
            </p:txBody>
          </p:sp>
          <p:sp>
            <p:nvSpPr>
              <p:cNvPr id="74793" name="Line 32"/>
              <p:cNvSpPr>
                <a:spLocks noChangeShapeType="1"/>
              </p:cNvSpPr>
              <p:nvPr/>
            </p:nvSpPr>
            <p:spPr bwMode="auto">
              <a:xfrm>
                <a:off x="3360" y="3312"/>
                <a:ext cx="0" cy="96"/>
              </a:xfrm>
              <a:prstGeom prst="line">
                <a:avLst/>
              </a:prstGeom>
              <a:noFill/>
              <a:ln w="9525">
                <a:solidFill>
                  <a:schemeClr val="tx1"/>
                </a:solidFill>
                <a:round/>
                <a:headEnd/>
                <a:tailEnd/>
              </a:ln>
            </p:spPr>
            <p:txBody>
              <a:bodyPr/>
              <a:lstStyle/>
              <a:p>
                <a:endParaRPr lang="en-US"/>
              </a:p>
            </p:txBody>
          </p:sp>
          <p:sp>
            <p:nvSpPr>
              <p:cNvPr id="74794" name="Line 33"/>
              <p:cNvSpPr>
                <a:spLocks noChangeShapeType="1"/>
              </p:cNvSpPr>
              <p:nvPr/>
            </p:nvSpPr>
            <p:spPr bwMode="auto">
              <a:xfrm>
                <a:off x="4080" y="3312"/>
                <a:ext cx="0" cy="96"/>
              </a:xfrm>
              <a:prstGeom prst="line">
                <a:avLst/>
              </a:prstGeom>
              <a:noFill/>
              <a:ln w="9525">
                <a:solidFill>
                  <a:schemeClr val="tx1"/>
                </a:solidFill>
                <a:round/>
                <a:headEnd/>
                <a:tailEnd/>
              </a:ln>
            </p:spPr>
            <p:txBody>
              <a:bodyPr/>
              <a:lstStyle/>
              <a:p>
                <a:endParaRPr lang="en-US"/>
              </a:p>
            </p:txBody>
          </p:sp>
          <p:sp>
            <p:nvSpPr>
              <p:cNvPr id="74795" name="Line 34"/>
              <p:cNvSpPr>
                <a:spLocks noChangeShapeType="1"/>
              </p:cNvSpPr>
              <p:nvPr/>
            </p:nvSpPr>
            <p:spPr bwMode="auto">
              <a:xfrm>
                <a:off x="4320" y="3312"/>
                <a:ext cx="0" cy="96"/>
              </a:xfrm>
              <a:prstGeom prst="line">
                <a:avLst/>
              </a:prstGeom>
              <a:noFill/>
              <a:ln w="9525">
                <a:solidFill>
                  <a:schemeClr val="tx1"/>
                </a:solidFill>
                <a:round/>
                <a:headEnd/>
                <a:tailEnd/>
              </a:ln>
            </p:spPr>
            <p:txBody>
              <a:bodyPr/>
              <a:lstStyle/>
              <a:p>
                <a:endParaRPr lang="en-US"/>
              </a:p>
            </p:txBody>
          </p:sp>
          <p:sp>
            <p:nvSpPr>
              <p:cNvPr id="74796" name="Line 35"/>
              <p:cNvSpPr>
                <a:spLocks noChangeShapeType="1"/>
              </p:cNvSpPr>
              <p:nvPr/>
            </p:nvSpPr>
            <p:spPr bwMode="auto">
              <a:xfrm>
                <a:off x="4560" y="3312"/>
                <a:ext cx="0" cy="96"/>
              </a:xfrm>
              <a:prstGeom prst="line">
                <a:avLst/>
              </a:prstGeom>
              <a:noFill/>
              <a:ln w="9525">
                <a:solidFill>
                  <a:schemeClr val="tx1"/>
                </a:solidFill>
                <a:round/>
                <a:headEnd/>
                <a:tailEnd/>
              </a:ln>
            </p:spPr>
            <p:txBody>
              <a:bodyPr/>
              <a:lstStyle/>
              <a:p>
                <a:endParaRPr lang="en-US"/>
              </a:p>
            </p:txBody>
          </p:sp>
          <p:sp>
            <p:nvSpPr>
              <p:cNvPr id="74797" name="Line 36"/>
              <p:cNvSpPr>
                <a:spLocks noChangeShapeType="1"/>
              </p:cNvSpPr>
              <p:nvPr/>
            </p:nvSpPr>
            <p:spPr bwMode="auto">
              <a:xfrm>
                <a:off x="5040" y="3312"/>
                <a:ext cx="0" cy="96"/>
              </a:xfrm>
              <a:prstGeom prst="line">
                <a:avLst/>
              </a:prstGeom>
              <a:noFill/>
              <a:ln w="9525">
                <a:solidFill>
                  <a:schemeClr val="tx1"/>
                </a:solidFill>
                <a:round/>
                <a:headEnd/>
                <a:tailEnd/>
              </a:ln>
            </p:spPr>
            <p:txBody>
              <a:bodyPr/>
              <a:lstStyle/>
              <a:p>
                <a:endParaRPr lang="en-US"/>
              </a:p>
            </p:txBody>
          </p:sp>
          <p:sp>
            <p:nvSpPr>
              <p:cNvPr id="74798" name="Line 37"/>
              <p:cNvSpPr>
                <a:spLocks noChangeShapeType="1"/>
              </p:cNvSpPr>
              <p:nvPr/>
            </p:nvSpPr>
            <p:spPr bwMode="auto">
              <a:xfrm>
                <a:off x="5280" y="3312"/>
                <a:ext cx="0" cy="96"/>
              </a:xfrm>
              <a:prstGeom prst="line">
                <a:avLst/>
              </a:prstGeom>
              <a:noFill/>
              <a:ln w="9525">
                <a:solidFill>
                  <a:schemeClr val="tx1"/>
                </a:solidFill>
                <a:round/>
                <a:headEnd/>
                <a:tailEnd/>
              </a:ln>
            </p:spPr>
            <p:txBody>
              <a:bodyPr/>
              <a:lstStyle/>
              <a:p>
                <a:endParaRPr lang="en-US"/>
              </a:p>
            </p:txBody>
          </p:sp>
          <p:sp>
            <p:nvSpPr>
              <p:cNvPr id="74799" name="Line 38"/>
              <p:cNvSpPr>
                <a:spLocks noChangeShapeType="1"/>
              </p:cNvSpPr>
              <p:nvPr/>
            </p:nvSpPr>
            <p:spPr bwMode="auto">
              <a:xfrm>
                <a:off x="5520" y="3312"/>
                <a:ext cx="0" cy="96"/>
              </a:xfrm>
              <a:prstGeom prst="line">
                <a:avLst/>
              </a:prstGeom>
              <a:noFill/>
              <a:ln w="9525">
                <a:solidFill>
                  <a:schemeClr val="tx1"/>
                </a:solidFill>
                <a:round/>
                <a:headEnd/>
                <a:tailEnd/>
              </a:ln>
            </p:spPr>
            <p:txBody>
              <a:bodyPr/>
              <a:lstStyle/>
              <a:p>
                <a:endParaRPr lang="en-US"/>
              </a:p>
            </p:txBody>
          </p:sp>
          <p:sp>
            <p:nvSpPr>
              <p:cNvPr id="74800" name="Text Box 39"/>
              <p:cNvSpPr txBox="1">
                <a:spLocks noChangeArrowheads="1"/>
              </p:cNvSpPr>
              <p:nvPr/>
            </p:nvSpPr>
            <p:spPr bwMode="auto">
              <a:xfrm>
                <a:off x="1504" y="3388"/>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0</a:t>
                </a:r>
              </a:p>
            </p:txBody>
          </p:sp>
          <p:sp>
            <p:nvSpPr>
              <p:cNvPr id="74801" name="Text Box 40"/>
              <p:cNvSpPr txBox="1">
                <a:spLocks noChangeArrowheads="1"/>
              </p:cNvSpPr>
              <p:nvPr/>
            </p:nvSpPr>
            <p:spPr bwMode="auto">
              <a:xfrm>
                <a:off x="2080"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a:t>
                </a:r>
              </a:p>
            </p:txBody>
          </p:sp>
          <p:sp>
            <p:nvSpPr>
              <p:cNvPr id="74802" name="Text Box 41"/>
              <p:cNvSpPr txBox="1">
                <a:spLocks noChangeArrowheads="1"/>
              </p:cNvSpPr>
              <p:nvPr/>
            </p:nvSpPr>
            <p:spPr bwMode="auto">
              <a:xfrm>
                <a:off x="2552"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a:t>
                </a:r>
              </a:p>
            </p:txBody>
          </p:sp>
          <p:sp>
            <p:nvSpPr>
              <p:cNvPr id="74803" name="Text Box 42"/>
              <p:cNvSpPr txBox="1">
                <a:spLocks noChangeArrowheads="1"/>
              </p:cNvSpPr>
              <p:nvPr/>
            </p:nvSpPr>
            <p:spPr bwMode="auto">
              <a:xfrm>
                <a:off x="3024"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a:t>
                </a:r>
              </a:p>
            </p:txBody>
          </p:sp>
          <p:sp>
            <p:nvSpPr>
              <p:cNvPr id="74804" name="Text Box 43"/>
              <p:cNvSpPr txBox="1">
                <a:spLocks noChangeArrowheads="1"/>
              </p:cNvSpPr>
              <p:nvPr/>
            </p:nvSpPr>
            <p:spPr bwMode="auto">
              <a:xfrm>
                <a:off x="3520"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a:t>
                </a:r>
              </a:p>
            </p:txBody>
          </p:sp>
          <p:sp>
            <p:nvSpPr>
              <p:cNvPr id="74805" name="Text Box 44"/>
              <p:cNvSpPr txBox="1">
                <a:spLocks noChangeArrowheads="1"/>
              </p:cNvSpPr>
              <p:nvPr/>
            </p:nvSpPr>
            <p:spPr bwMode="auto">
              <a:xfrm>
                <a:off x="4944"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7</a:t>
                </a:r>
              </a:p>
            </p:txBody>
          </p:sp>
          <p:sp>
            <p:nvSpPr>
              <p:cNvPr id="74806" name="Text Box 45"/>
              <p:cNvSpPr txBox="1">
                <a:spLocks noChangeArrowheads="1"/>
              </p:cNvSpPr>
              <p:nvPr/>
            </p:nvSpPr>
            <p:spPr bwMode="auto">
              <a:xfrm>
                <a:off x="3984"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5</a:t>
                </a:r>
              </a:p>
            </p:txBody>
          </p:sp>
          <p:sp>
            <p:nvSpPr>
              <p:cNvPr id="74807" name="Text Box 46"/>
              <p:cNvSpPr txBox="1">
                <a:spLocks noChangeArrowheads="1"/>
              </p:cNvSpPr>
              <p:nvPr/>
            </p:nvSpPr>
            <p:spPr bwMode="auto">
              <a:xfrm>
                <a:off x="4480" y="3392"/>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6</a:t>
                </a:r>
              </a:p>
            </p:txBody>
          </p:sp>
          <p:sp>
            <p:nvSpPr>
              <p:cNvPr id="74808" name="Line 47"/>
              <p:cNvSpPr>
                <a:spLocks noChangeShapeType="1"/>
              </p:cNvSpPr>
              <p:nvPr/>
            </p:nvSpPr>
            <p:spPr bwMode="auto">
              <a:xfrm>
                <a:off x="1296" y="3408"/>
                <a:ext cx="4224" cy="0"/>
              </a:xfrm>
              <a:prstGeom prst="line">
                <a:avLst/>
              </a:prstGeom>
              <a:noFill/>
              <a:ln w="9525">
                <a:solidFill>
                  <a:schemeClr val="tx1"/>
                </a:solidFill>
                <a:round/>
                <a:headEnd/>
                <a:tailEnd/>
              </a:ln>
            </p:spPr>
            <p:txBody>
              <a:bodyPr/>
              <a:lstStyle/>
              <a:p>
                <a:endParaRPr lang="en-US"/>
              </a:p>
            </p:txBody>
          </p:sp>
          <p:sp>
            <p:nvSpPr>
              <p:cNvPr id="74809" name="Line 48"/>
              <p:cNvSpPr>
                <a:spLocks noChangeShapeType="1"/>
              </p:cNvSpPr>
              <p:nvPr/>
            </p:nvSpPr>
            <p:spPr bwMode="auto">
              <a:xfrm>
                <a:off x="3120" y="3312"/>
                <a:ext cx="0" cy="96"/>
              </a:xfrm>
              <a:prstGeom prst="line">
                <a:avLst/>
              </a:prstGeom>
              <a:noFill/>
              <a:ln w="9525">
                <a:solidFill>
                  <a:schemeClr val="tx1"/>
                </a:solidFill>
                <a:round/>
                <a:headEnd/>
                <a:tailEnd/>
              </a:ln>
            </p:spPr>
            <p:txBody>
              <a:bodyPr/>
              <a:lstStyle/>
              <a:p>
                <a:endParaRPr lang="en-US"/>
              </a:p>
            </p:txBody>
          </p:sp>
          <p:sp>
            <p:nvSpPr>
              <p:cNvPr id="74810" name="Line 49"/>
              <p:cNvSpPr>
                <a:spLocks noChangeShapeType="1"/>
              </p:cNvSpPr>
              <p:nvPr/>
            </p:nvSpPr>
            <p:spPr bwMode="auto">
              <a:xfrm>
                <a:off x="3600" y="3312"/>
                <a:ext cx="0" cy="96"/>
              </a:xfrm>
              <a:prstGeom prst="line">
                <a:avLst/>
              </a:prstGeom>
              <a:noFill/>
              <a:ln w="9525">
                <a:solidFill>
                  <a:schemeClr val="tx1"/>
                </a:solidFill>
                <a:round/>
                <a:headEnd/>
                <a:tailEnd/>
              </a:ln>
            </p:spPr>
            <p:txBody>
              <a:bodyPr/>
              <a:lstStyle/>
              <a:p>
                <a:endParaRPr lang="en-US"/>
              </a:p>
            </p:txBody>
          </p:sp>
          <p:sp>
            <p:nvSpPr>
              <p:cNvPr id="74811" name="Line 50"/>
              <p:cNvSpPr>
                <a:spLocks noChangeShapeType="1"/>
              </p:cNvSpPr>
              <p:nvPr/>
            </p:nvSpPr>
            <p:spPr bwMode="auto">
              <a:xfrm>
                <a:off x="3840" y="3312"/>
                <a:ext cx="0" cy="96"/>
              </a:xfrm>
              <a:prstGeom prst="line">
                <a:avLst/>
              </a:prstGeom>
              <a:noFill/>
              <a:ln w="9525">
                <a:solidFill>
                  <a:schemeClr val="tx1"/>
                </a:solidFill>
                <a:round/>
                <a:headEnd/>
                <a:tailEnd/>
              </a:ln>
            </p:spPr>
            <p:txBody>
              <a:bodyPr/>
              <a:lstStyle/>
              <a:p>
                <a:endParaRPr lang="en-US"/>
              </a:p>
            </p:txBody>
          </p:sp>
          <p:sp>
            <p:nvSpPr>
              <p:cNvPr id="74812" name="Line 51"/>
              <p:cNvSpPr>
                <a:spLocks noChangeShapeType="1"/>
              </p:cNvSpPr>
              <p:nvPr/>
            </p:nvSpPr>
            <p:spPr bwMode="auto">
              <a:xfrm>
                <a:off x="4800" y="3312"/>
                <a:ext cx="0" cy="96"/>
              </a:xfrm>
              <a:prstGeom prst="line">
                <a:avLst/>
              </a:prstGeom>
              <a:noFill/>
              <a:ln w="9525">
                <a:solidFill>
                  <a:schemeClr val="tx1"/>
                </a:solidFill>
                <a:round/>
                <a:headEnd/>
                <a:tailEnd/>
              </a:ln>
            </p:spPr>
            <p:txBody>
              <a:bodyPr/>
              <a:lstStyle/>
              <a:p>
                <a:endParaRPr lang="en-US"/>
              </a:p>
            </p:txBody>
          </p:sp>
          <p:sp>
            <p:nvSpPr>
              <p:cNvPr id="74813" name="Line 52"/>
              <p:cNvSpPr>
                <a:spLocks noChangeShapeType="1"/>
              </p:cNvSpPr>
              <p:nvPr/>
            </p:nvSpPr>
            <p:spPr bwMode="auto">
              <a:xfrm>
                <a:off x="1184" y="1440"/>
                <a:ext cx="0" cy="1872"/>
              </a:xfrm>
              <a:prstGeom prst="line">
                <a:avLst/>
              </a:prstGeom>
              <a:noFill/>
              <a:ln w="9525">
                <a:solidFill>
                  <a:schemeClr val="tx1"/>
                </a:solidFill>
                <a:round/>
                <a:headEnd/>
                <a:tailEnd/>
              </a:ln>
            </p:spPr>
            <p:txBody>
              <a:bodyPr/>
              <a:lstStyle/>
              <a:p>
                <a:endParaRPr lang="en-US"/>
              </a:p>
            </p:txBody>
          </p:sp>
          <p:sp>
            <p:nvSpPr>
              <p:cNvPr id="74814" name="Line 53"/>
              <p:cNvSpPr>
                <a:spLocks noChangeShapeType="1"/>
              </p:cNvSpPr>
              <p:nvPr/>
            </p:nvSpPr>
            <p:spPr bwMode="auto">
              <a:xfrm>
                <a:off x="1188" y="3168"/>
                <a:ext cx="96" cy="0"/>
              </a:xfrm>
              <a:prstGeom prst="line">
                <a:avLst/>
              </a:prstGeom>
              <a:noFill/>
              <a:ln w="9525">
                <a:solidFill>
                  <a:schemeClr val="tx1"/>
                </a:solidFill>
                <a:round/>
                <a:headEnd/>
                <a:tailEnd/>
              </a:ln>
            </p:spPr>
            <p:txBody>
              <a:bodyPr/>
              <a:lstStyle/>
              <a:p>
                <a:endParaRPr lang="en-US"/>
              </a:p>
            </p:txBody>
          </p:sp>
          <p:sp>
            <p:nvSpPr>
              <p:cNvPr id="74815" name="Line 54"/>
              <p:cNvSpPr>
                <a:spLocks noChangeShapeType="1"/>
              </p:cNvSpPr>
              <p:nvPr/>
            </p:nvSpPr>
            <p:spPr bwMode="auto">
              <a:xfrm>
                <a:off x="1185" y="2496"/>
                <a:ext cx="96" cy="0"/>
              </a:xfrm>
              <a:prstGeom prst="line">
                <a:avLst/>
              </a:prstGeom>
              <a:noFill/>
              <a:ln w="9525">
                <a:solidFill>
                  <a:schemeClr val="tx1"/>
                </a:solidFill>
                <a:round/>
                <a:headEnd/>
                <a:tailEnd/>
              </a:ln>
            </p:spPr>
            <p:txBody>
              <a:bodyPr/>
              <a:lstStyle/>
              <a:p>
                <a:endParaRPr lang="en-US"/>
              </a:p>
            </p:txBody>
          </p:sp>
          <p:sp>
            <p:nvSpPr>
              <p:cNvPr id="74816" name="Line 55"/>
              <p:cNvSpPr>
                <a:spLocks noChangeShapeType="1"/>
              </p:cNvSpPr>
              <p:nvPr/>
            </p:nvSpPr>
            <p:spPr bwMode="auto">
              <a:xfrm>
                <a:off x="1184" y="1443"/>
                <a:ext cx="96" cy="0"/>
              </a:xfrm>
              <a:prstGeom prst="line">
                <a:avLst/>
              </a:prstGeom>
              <a:noFill/>
              <a:ln w="9525">
                <a:solidFill>
                  <a:schemeClr val="tx1"/>
                </a:solidFill>
                <a:round/>
                <a:headEnd/>
                <a:tailEnd/>
              </a:ln>
            </p:spPr>
            <p:txBody>
              <a:bodyPr/>
              <a:lstStyle/>
              <a:p>
                <a:endParaRPr lang="en-US"/>
              </a:p>
            </p:txBody>
          </p:sp>
          <p:sp>
            <p:nvSpPr>
              <p:cNvPr id="74817" name="Text Box 56"/>
              <p:cNvSpPr txBox="1">
                <a:spLocks noChangeArrowheads="1"/>
              </p:cNvSpPr>
              <p:nvPr/>
            </p:nvSpPr>
            <p:spPr bwMode="auto">
              <a:xfrm>
                <a:off x="915" y="2727"/>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100</a:t>
                </a:r>
              </a:p>
            </p:txBody>
          </p:sp>
          <p:sp>
            <p:nvSpPr>
              <p:cNvPr id="74818" name="Text Box 57"/>
              <p:cNvSpPr txBox="1">
                <a:spLocks noChangeArrowheads="1"/>
              </p:cNvSpPr>
              <p:nvPr/>
            </p:nvSpPr>
            <p:spPr bwMode="auto">
              <a:xfrm>
                <a:off x="912" y="2387"/>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200</a:t>
                </a:r>
              </a:p>
            </p:txBody>
          </p:sp>
          <p:sp>
            <p:nvSpPr>
              <p:cNvPr id="74819" name="Text Box 58"/>
              <p:cNvSpPr txBox="1">
                <a:spLocks noChangeArrowheads="1"/>
              </p:cNvSpPr>
              <p:nvPr/>
            </p:nvSpPr>
            <p:spPr bwMode="auto">
              <a:xfrm>
                <a:off x="918" y="2212"/>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250</a:t>
                </a:r>
              </a:p>
            </p:txBody>
          </p:sp>
          <p:sp>
            <p:nvSpPr>
              <p:cNvPr id="74820" name="Text Box 59"/>
              <p:cNvSpPr txBox="1">
                <a:spLocks noChangeArrowheads="1"/>
              </p:cNvSpPr>
              <p:nvPr/>
            </p:nvSpPr>
            <p:spPr bwMode="auto">
              <a:xfrm>
                <a:off x="918" y="1882"/>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350</a:t>
                </a:r>
              </a:p>
            </p:txBody>
          </p:sp>
          <p:sp>
            <p:nvSpPr>
              <p:cNvPr id="74821" name="Text Box 60"/>
              <p:cNvSpPr txBox="1">
                <a:spLocks noChangeArrowheads="1"/>
              </p:cNvSpPr>
              <p:nvPr/>
            </p:nvSpPr>
            <p:spPr bwMode="auto">
              <a:xfrm>
                <a:off x="912" y="1528"/>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450</a:t>
                </a:r>
              </a:p>
            </p:txBody>
          </p:sp>
          <p:sp>
            <p:nvSpPr>
              <p:cNvPr id="74822" name="Line 61"/>
              <p:cNvSpPr>
                <a:spLocks noChangeShapeType="1"/>
              </p:cNvSpPr>
              <p:nvPr/>
            </p:nvSpPr>
            <p:spPr bwMode="auto">
              <a:xfrm>
                <a:off x="1296" y="3000"/>
                <a:ext cx="4224" cy="0"/>
              </a:xfrm>
              <a:prstGeom prst="line">
                <a:avLst/>
              </a:prstGeom>
              <a:noFill/>
              <a:ln w="9525">
                <a:solidFill>
                  <a:srgbClr val="B2B2B2"/>
                </a:solidFill>
                <a:round/>
                <a:headEnd/>
                <a:tailEnd/>
              </a:ln>
            </p:spPr>
            <p:txBody>
              <a:bodyPr/>
              <a:lstStyle/>
              <a:p>
                <a:endParaRPr lang="en-US"/>
              </a:p>
            </p:txBody>
          </p:sp>
        </p:grpSp>
        <p:sp>
          <p:nvSpPr>
            <p:cNvPr id="74757" name="Arc 62"/>
            <p:cNvSpPr>
              <a:spLocks/>
            </p:cNvSpPr>
            <p:nvPr/>
          </p:nvSpPr>
          <p:spPr bwMode="auto">
            <a:xfrm flipH="1" flipV="1">
              <a:off x="3960" y="2076"/>
              <a:ext cx="1056" cy="109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3300"/>
              </a:solidFill>
              <a:round/>
              <a:headEnd/>
              <a:tailEnd/>
            </a:ln>
          </p:spPr>
          <p:txBody>
            <a:bodyPr wrap="none" anchor="ctr"/>
            <a:lstStyle/>
            <a:p>
              <a:endParaRPr lang="en-US"/>
            </a:p>
          </p:txBody>
        </p:sp>
        <p:sp>
          <p:nvSpPr>
            <p:cNvPr id="74758" name="Line 63"/>
            <p:cNvSpPr>
              <a:spLocks noChangeShapeType="1"/>
            </p:cNvSpPr>
            <p:nvPr/>
          </p:nvSpPr>
          <p:spPr bwMode="auto">
            <a:xfrm flipV="1">
              <a:off x="3388" y="2067"/>
              <a:ext cx="572" cy="1105"/>
            </a:xfrm>
            <a:prstGeom prst="line">
              <a:avLst/>
            </a:prstGeom>
            <a:noFill/>
            <a:ln w="38100">
              <a:solidFill>
                <a:schemeClr val="folHlink"/>
              </a:solidFill>
              <a:round/>
              <a:headEnd type="none" w="sm" len="sm"/>
              <a:tailEnd type="none" w="sm" len="sm"/>
            </a:ln>
          </p:spPr>
          <p:txBody>
            <a:bodyPr/>
            <a:lstStyle/>
            <a:p>
              <a:endParaRPr lang="en-US"/>
            </a:p>
          </p:txBody>
        </p:sp>
        <p:grpSp>
          <p:nvGrpSpPr>
            <p:cNvPr id="74759" name="Group 64"/>
            <p:cNvGrpSpPr>
              <a:grpSpLocks/>
            </p:cNvGrpSpPr>
            <p:nvPr/>
          </p:nvGrpSpPr>
          <p:grpSpPr bwMode="auto">
            <a:xfrm>
              <a:off x="2050" y="2128"/>
              <a:ext cx="1344" cy="1052"/>
              <a:chOff x="2352" y="1968"/>
              <a:chExt cx="1344" cy="1008"/>
            </a:xfrm>
          </p:grpSpPr>
          <p:sp>
            <p:nvSpPr>
              <p:cNvPr id="74763" name="Arc 65"/>
              <p:cNvSpPr>
                <a:spLocks/>
              </p:cNvSpPr>
              <p:nvPr/>
            </p:nvSpPr>
            <p:spPr bwMode="auto">
              <a:xfrm flipH="1" flipV="1">
                <a:off x="2352" y="1968"/>
                <a:ext cx="1056" cy="100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3300"/>
                </a:solidFill>
                <a:round/>
                <a:headEnd/>
                <a:tailEnd/>
              </a:ln>
            </p:spPr>
            <p:txBody>
              <a:bodyPr wrap="none" anchor="ctr"/>
              <a:lstStyle/>
              <a:p>
                <a:endParaRPr lang="en-US"/>
              </a:p>
            </p:txBody>
          </p:sp>
          <p:sp>
            <p:nvSpPr>
              <p:cNvPr id="74764" name="Text Box 66"/>
              <p:cNvSpPr txBox="1">
                <a:spLocks noChangeArrowheads="1"/>
              </p:cNvSpPr>
              <p:nvPr/>
            </p:nvSpPr>
            <p:spPr bwMode="auto">
              <a:xfrm>
                <a:off x="2654" y="2253"/>
                <a:ext cx="1035" cy="427"/>
              </a:xfrm>
              <a:prstGeom prst="rect">
                <a:avLst/>
              </a:prstGeom>
              <a:noFill/>
              <a:ln w="9525">
                <a:noFill/>
                <a:miter lim="800000"/>
                <a:headEnd/>
                <a:tailEnd/>
              </a:ln>
            </p:spPr>
            <p:txBody>
              <a:bodyPr wrap="square">
                <a:spAutoFit/>
              </a:bodyPr>
              <a:lstStyle/>
              <a:p>
                <a:pPr eaLnBrk="0" hangingPunct="0"/>
                <a:r>
                  <a:rPr lang="en-US" sz="2400" dirty="0" smtClean="0">
                    <a:solidFill>
                      <a:srgbClr val="FF3300"/>
                    </a:solidFill>
                    <a:latin typeface="Times New Roman" pitchFamily="18" charset="0"/>
                  </a:rPr>
                  <a:t>Expiration</a:t>
                </a:r>
                <a:r>
                  <a:rPr lang="en-US" dirty="0" smtClean="0">
                    <a:solidFill>
                      <a:srgbClr val="FF3300"/>
                    </a:solidFill>
                    <a:latin typeface="Times New Roman" pitchFamily="18" charset="0"/>
                  </a:rPr>
                  <a:t> </a:t>
                </a:r>
                <a:r>
                  <a:rPr lang="en-US" sz="1600" dirty="0" smtClean="0">
                    <a:solidFill>
                      <a:srgbClr val="FF3300"/>
                    </a:solidFill>
                    <a:latin typeface="Times New Roman" pitchFamily="18" charset="0"/>
                  </a:rPr>
                  <a:t>(passive recoil)</a:t>
                </a:r>
                <a:endParaRPr lang="en-US" sz="1600" dirty="0">
                  <a:solidFill>
                    <a:srgbClr val="FF3300"/>
                  </a:solidFill>
                  <a:latin typeface="Times New Roman" pitchFamily="18" charset="0"/>
                </a:endParaRPr>
              </a:p>
            </p:txBody>
          </p:sp>
          <p:sp>
            <p:nvSpPr>
              <p:cNvPr id="74765" name="Line 67"/>
              <p:cNvSpPr>
                <a:spLocks noChangeShapeType="1"/>
              </p:cNvSpPr>
              <p:nvPr/>
            </p:nvSpPr>
            <p:spPr bwMode="auto">
              <a:xfrm>
                <a:off x="3360" y="2976"/>
                <a:ext cx="336" cy="0"/>
              </a:xfrm>
              <a:prstGeom prst="line">
                <a:avLst/>
              </a:prstGeom>
              <a:noFill/>
              <a:ln w="38100">
                <a:solidFill>
                  <a:srgbClr val="FF3300"/>
                </a:solidFill>
                <a:round/>
                <a:headEnd/>
                <a:tailEnd/>
              </a:ln>
            </p:spPr>
            <p:txBody>
              <a:bodyPr wrap="none" anchor="ctr"/>
              <a:lstStyle/>
              <a:p>
                <a:endParaRPr lang="en-US"/>
              </a:p>
            </p:txBody>
          </p:sp>
        </p:grpSp>
        <p:grpSp>
          <p:nvGrpSpPr>
            <p:cNvPr id="74760" name="Group 68"/>
            <p:cNvGrpSpPr>
              <a:grpSpLocks/>
            </p:cNvGrpSpPr>
            <p:nvPr/>
          </p:nvGrpSpPr>
          <p:grpSpPr bwMode="auto">
            <a:xfrm>
              <a:off x="1013" y="2135"/>
              <a:ext cx="1042" cy="1055"/>
              <a:chOff x="1301" y="1947"/>
              <a:chExt cx="1042" cy="1055"/>
            </a:xfrm>
          </p:grpSpPr>
          <p:sp>
            <p:nvSpPr>
              <p:cNvPr id="74761" name="Line 69"/>
              <p:cNvSpPr>
                <a:spLocks noChangeShapeType="1"/>
              </p:cNvSpPr>
              <p:nvPr/>
            </p:nvSpPr>
            <p:spPr bwMode="auto">
              <a:xfrm flipV="1">
                <a:off x="1771" y="1947"/>
                <a:ext cx="572" cy="1055"/>
              </a:xfrm>
              <a:prstGeom prst="line">
                <a:avLst/>
              </a:prstGeom>
              <a:noFill/>
              <a:ln w="38100">
                <a:solidFill>
                  <a:schemeClr val="folHlink"/>
                </a:solidFill>
                <a:round/>
                <a:headEnd type="none" w="sm" len="sm"/>
                <a:tailEnd type="none" w="sm" len="sm"/>
              </a:ln>
            </p:spPr>
            <p:txBody>
              <a:bodyPr/>
              <a:lstStyle/>
              <a:p>
                <a:endParaRPr lang="en-US"/>
              </a:p>
            </p:txBody>
          </p:sp>
          <p:sp>
            <p:nvSpPr>
              <p:cNvPr id="74762" name="Text Box 70"/>
              <p:cNvSpPr txBox="1">
                <a:spLocks noChangeArrowheads="1"/>
              </p:cNvSpPr>
              <p:nvPr/>
            </p:nvSpPr>
            <p:spPr bwMode="auto">
              <a:xfrm>
                <a:off x="1301" y="1968"/>
                <a:ext cx="992" cy="446"/>
              </a:xfrm>
              <a:prstGeom prst="rect">
                <a:avLst/>
              </a:prstGeom>
              <a:noFill/>
              <a:ln w="9525">
                <a:noFill/>
                <a:miter lim="800000"/>
                <a:headEnd/>
                <a:tailEnd/>
              </a:ln>
            </p:spPr>
            <p:txBody>
              <a:bodyPr wrap="square">
                <a:spAutoFit/>
              </a:bodyPr>
              <a:lstStyle/>
              <a:p>
                <a:pPr eaLnBrk="0" hangingPunct="0"/>
                <a:r>
                  <a:rPr lang="en-US" sz="2400" dirty="0" smtClean="0">
                    <a:solidFill>
                      <a:schemeClr val="folHlink"/>
                    </a:solidFill>
                    <a:latin typeface="Times New Roman" pitchFamily="18" charset="0"/>
                  </a:rPr>
                  <a:t>Inspiration </a:t>
                </a:r>
                <a:r>
                  <a:rPr lang="en-US" sz="1600" dirty="0" smtClean="0">
                    <a:solidFill>
                      <a:schemeClr val="folHlink"/>
                    </a:solidFill>
                    <a:latin typeface="Times New Roman" pitchFamily="18" charset="0"/>
                  </a:rPr>
                  <a:t>(set Flow rate)</a:t>
                </a:r>
                <a:endParaRPr lang="en-US" sz="1600" dirty="0">
                  <a:solidFill>
                    <a:schemeClr val="folHlink"/>
                  </a:solidFill>
                  <a:latin typeface="Times New Roman" pitchFamily="18" charset="0"/>
                </a:endParaRPr>
              </a:p>
            </p:txBody>
          </p:sp>
        </p:grpSp>
      </p:grpSp>
      <p:sp>
        <p:nvSpPr>
          <p:cNvPr id="74755" name="Rectangle 72"/>
          <p:cNvSpPr>
            <a:spLocks noGrp="1" noChangeArrowheads="1"/>
          </p:cNvSpPr>
          <p:nvPr>
            <p:ph type="title"/>
          </p:nvPr>
        </p:nvSpPr>
        <p:spPr bwMode="auto">
          <a:xfrm>
            <a:off x="379413" y="669925"/>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3.  Volume-Time Curve</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74" name="Picture 2" descr="http://blog.newsok.com/thepetshow/files/2009/05/smoking-bulldog.jpg"/>
          <p:cNvPicPr>
            <a:picLocks noChangeAspect="1" noChangeArrowheads="1"/>
          </p:cNvPicPr>
          <p:nvPr/>
        </p:nvPicPr>
        <p:blipFill>
          <a:blip r:embed="rId2" cstate="print"/>
          <a:srcRect/>
          <a:stretch>
            <a:fillRect/>
          </a:stretch>
        </p:blipFill>
        <p:spPr bwMode="auto">
          <a:xfrm>
            <a:off x="418640" y="1037353"/>
            <a:ext cx="3723702" cy="5230135"/>
          </a:xfrm>
          <a:prstGeom prst="rect">
            <a:avLst/>
          </a:prstGeom>
          <a:noFill/>
        </p:spPr>
      </p:pic>
      <p:pic>
        <p:nvPicPr>
          <p:cNvPr id="259076" name="Picture 4" descr="http://4.bp.blogspot.com/_4C_tSMqS810/SUxyEbKo8yI/AAAAAAAAC8c/2RQqW_tqgMY/s400/Atheism+-+morality.jpg"/>
          <p:cNvPicPr>
            <a:picLocks noChangeAspect="1" noChangeArrowheads="1"/>
          </p:cNvPicPr>
          <p:nvPr/>
        </p:nvPicPr>
        <p:blipFill>
          <a:blip r:embed="rId3" cstate="print"/>
          <a:srcRect/>
          <a:stretch>
            <a:fillRect/>
          </a:stretch>
        </p:blipFill>
        <p:spPr bwMode="auto">
          <a:xfrm>
            <a:off x="4668549" y="1057619"/>
            <a:ext cx="4258919" cy="5193804"/>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778" name="Group 2"/>
          <p:cNvGrpSpPr>
            <a:grpSpLocks/>
          </p:cNvGrpSpPr>
          <p:nvPr/>
        </p:nvGrpSpPr>
        <p:grpSpPr bwMode="auto">
          <a:xfrm>
            <a:off x="2362200" y="1704975"/>
            <a:ext cx="3962400" cy="4772025"/>
            <a:chOff x="1488" y="1074"/>
            <a:chExt cx="2496" cy="3006"/>
          </a:xfrm>
        </p:grpSpPr>
        <p:sp>
          <p:nvSpPr>
            <p:cNvPr id="75786" name="Text Box 3"/>
            <p:cNvSpPr txBox="1">
              <a:spLocks noChangeArrowheads="1"/>
            </p:cNvSpPr>
            <p:nvPr/>
          </p:nvSpPr>
          <p:spPr bwMode="auto">
            <a:xfrm>
              <a:off x="1536" y="1074"/>
              <a:ext cx="363" cy="250"/>
            </a:xfrm>
            <a:prstGeom prst="rect">
              <a:avLst/>
            </a:prstGeom>
            <a:noFill/>
            <a:ln w="9525">
              <a:noFill/>
              <a:miter lim="800000"/>
              <a:headEnd/>
              <a:tailEnd/>
            </a:ln>
          </p:spPr>
          <p:txBody>
            <a:bodyPr wrap="none">
              <a:spAutoFit/>
            </a:bodyPr>
            <a:lstStyle/>
            <a:p>
              <a:pPr eaLnBrk="0" hangingPunct="0"/>
              <a:r>
                <a:rPr lang="en-US" sz="1600" b="1" dirty="0">
                  <a:solidFill>
                    <a:schemeClr val="tx1"/>
                  </a:solidFill>
                  <a:latin typeface="Times New Roman" pitchFamily="18" charset="0"/>
                </a:rPr>
                <a:t>  </a:t>
              </a:r>
              <a:r>
                <a:rPr lang="en-US" b="1" dirty="0">
                  <a:solidFill>
                    <a:schemeClr val="tx1"/>
                  </a:solidFill>
                  <a:latin typeface="Times New Roman" pitchFamily="18" charset="0"/>
                </a:rPr>
                <a:t> </a:t>
              </a:r>
              <a:r>
                <a:rPr lang="en-US" sz="1600" b="1" dirty="0">
                  <a:solidFill>
                    <a:schemeClr val="tx1"/>
                  </a:solidFill>
                  <a:latin typeface="Times New Roman" pitchFamily="18" charset="0"/>
                </a:rPr>
                <a:t>ml</a:t>
              </a:r>
            </a:p>
          </p:txBody>
        </p:sp>
        <p:sp>
          <p:nvSpPr>
            <p:cNvPr id="297988" name="Rectangle 4"/>
            <p:cNvSpPr>
              <a:spLocks noChangeArrowheads="1"/>
            </p:cNvSpPr>
            <p:nvPr/>
          </p:nvSpPr>
          <p:spPr bwMode="auto">
            <a:xfrm>
              <a:off x="2034" y="1300"/>
              <a:ext cx="1950" cy="2428"/>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5788" name="Line 5"/>
            <p:cNvSpPr>
              <a:spLocks noChangeShapeType="1"/>
            </p:cNvSpPr>
            <p:nvPr/>
          </p:nvSpPr>
          <p:spPr bwMode="auto">
            <a:xfrm>
              <a:off x="2433" y="1299"/>
              <a:ext cx="0" cy="2421"/>
            </a:xfrm>
            <a:prstGeom prst="line">
              <a:avLst/>
            </a:prstGeom>
            <a:noFill/>
            <a:ln w="9525">
              <a:solidFill>
                <a:schemeClr val="bg2"/>
              </a:solidFill>
              <a:round/>
              <a:headEnd/>
              <a:tailEnd/>
            </a:ln>
          </p:spPr>
          <p:txBody>
            <a:bodyPr/>
            <a:lstStyle/>
            <a:p>
              <a:endParaRPr lang="en-US" dirty="0"/>
            </a:p>
          </p:txBody>
        </p:sp>
        <p:sp>
          <p:nvSpPr>
            <p:cNvPr id="75789" name="Line 6"/>
            <p:cNvSpPr>
              <a:spLocks noChangeShapeType="1"/>
            </p:cNvSpPr>
            <p:nvPr/>
          </p:nvSpPr>
          <p:spPr bwMode="auto">
            <a:xfrm>
              <a:off x="2034" y="3420"/>
              <a:ext cx="1950" cy="0"/>
            </a:xfrm>
            <a:prstGeom prst="line">
              <a:avLst/>
            </a:prstGeom>
            <a:noFill/>
            <a:ln w="9525">
              <a:solidFill>
                <a:schemeClr val="bg2"/>
              </a:solidFill>
              <a:round/>
              <a:headEnd/>
              <a:tailEnd/>
            </a:ln>
          </p:spPr>
          <p:txBody>
            <a:bodyPr/>
            <a:lstStyle/>
            <a:p>
              <a:endParaRPr lang="en-US" dirty="0"/>
            </a:p>
          </p:txBody>
        </p:sp>
        <p:sp>
          <p:nvSpPr>
            <p:cNvPr id="297991" name="Rectangle 7"/>
            <p:cNvSpPr>
              <a:spLocks noChangeArrowheads="1"/>
            </p:cNvSpPr>
            <p:nvPr/>
          </p:nvSpPr>
          <p:spPr bwMode="auto">
            <a:xfrm>
              <a:off x="1595" y="1300"/>
              <a:ext cx="424" cy="2428"/>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5791" name="Line 8"/>
            <p:cNvSpPr>
              <a:spLocks noChangeShapeType="1"/>
            </p:cNvSpPr>
            <p:nvPr/>
          </p:nvSpPr>
          <p:spPr bwMode="auto">
            <a:xfrm>
              <a:off x="1942" y="1300"/>
              <a:ext cx="1" cy="2428"/>
            </a:xfrm>
            <a:prstGeom prst="line">
              <a:avLst/>
            </a:prstGeom>
            <a:noFill/>
            <a:ln w="9525">
              <a:solidFill>
                <a:schemeClr val="tx1"/>
              </a:solidFill>
              <a:round/>
              <a:headEnd/>
              <a:tailEnd/>
            </a:ln>
          </p:spPr>
          <p:txBody>
            <a:bodyPr/>
            <a:lstStyle/>
            <a:p>
              <a:endParaRPr lang="en-US" dirty="0"/>
            </a:p>
          </p:txBody>
        </p:sp>
        <p:sp>
          <p:nvSpPr>
            <p:cNvPr id="75792" name="Line 9"/>
            <p:cNvSpPr>
              <a:spLocks noChangeShapeType="1"/>
            </p:cNvSpPr>
            <p:nvPr/>
          </p:nvSpPr>
          <p:spPr bwMode="auto">
            <a:xfrm>
              <a:off x="1949" y="3464"/>
              <a:ext cx="43" cy="1"/>
            </a:xfrm>
            <a:prstGeom prst="line">
              <a:avLst/>
            </a:prstGeom>
            <a:noFill/>
            <a:ln w="9525">
              <a:solidFill>
                <a:schemeClr val="tx1"/>
              </a:solidFill>
              <a:round/>
              <a:headEnd/>
              <a:tailEnd/>
            </a:ln>
          </p:spPr>
          <p:txBody>
            <a:bodyPr/>
            <a:lstStyle/>
            <a:p>
              <a:endParaRPr lang="en-US" dirty="0"/>
            </a:p>
          </p:txBody>
        </p:sp>
        <p:sp>
          <p:nvSpPr>
            <p:cNvPr id="75793" name="Line 10"/>
            <p:cNvSpPr>
              <a:spLocks noChangeShapeType="1"/>
            </p:cNvSpPr>
            <p:nvPr/>
          </p:nvSpPr>
          <p:spPr bwMode="auto">
            <a:xfrm>
              <a:off x="1949" y="3199"/>
              <a:ext cx="43" cy="1"/>
            </a:xfrm>
            <a:prstGeom prst="line">
              <a:avLst/>
            </a:prstGeom>
            <a:noFill/>
            <a:ln w="9525">
              <a:solidFill>
                <a:schemeClr val="tx1"/>
              </a:solidFill>
              <a:round/>
              <a:headEnd/>
              <a:tailEnd/>
            </a:ln>
          </p:spPr>
          <p:txBody>
            <a:bodyPr/>
            <a:lstStyle/>
            <a:p>
              <a:endParaRPr lang="en-US" dirty="0"/>
            </a:p>
          </p:txBody>
        </p:sp>
        <p:sp>
          <p:nvSpPr>
            <p:cNvPr id="75794" name="Line 11"/>
            <p:cNvSpPr>
              <a:spLocks noChangeShapeType="1"/>
            </p:cNvSpPr>
            <p:nvPr/>
          </p:nvSpPr>
          <p:spPr bwMode="auto">
            <a:xfrm>
              <a:off x="1949" y="2935"/>
              <a:ext cx="43" cy="1"/>
            </a:xfrm>
            <a:prstGeom prst="line">
              <a:avLst/>
            </a:prstGeom>
            <a:noFill/>
            <a:ln w="9525">
              <a:solidFill>
                <a:schemeClr val="tx1"/>
              </a:solidFill>
              <a:round/>
              <a:headEnd/>
              <a:tailEnd/>
            </a:ln>
          </p:spPr>
          <p:txBody>
            <a:bodyPr/>
            <a:lstStyle/>
            <a:p>
              <a:endParaRPr lang="en-US" dirty="0"/>
            </a:p>
          </p:txBody>
        </p:sp>
        <p:sp>
          <p:nvSpPr>
            <p:cNvPr id="75795" name="Line 12"/>
            <p:cNvSpPr>
              <a:spLocks noChangeShapeType="1"/>
            </p:cNvSpPr>
            <p:nvPr/>
          </p:nvSpPr>
          <p:spPr bwMode="auto">
            <a:xfrm>
              <a:off x="1949" y="2670"/>
              <a:ext cx="43" cy="1"/>
            </a:xfrm>
            <a:prstGeom prst="line">
              <a:avLst/>
            </a:prstGeom>
            <a:noFill/>
            <a:ln w="9525">
              <a:solidFill>
                <a:schemeClr val="tx1"/>
              </a:solidFill>
              <a:round/>
              <a:headEnd/>
              <a:tailEnd/>
            </a:ln>
          </p:spPr>
          <p:txBody>
            <a:bodyPr/>
            <a:lstStyle/>
            <a:p>
              <a:endParaRPr lang="en-US" dirty="0"/>
            </a:p>
          </p:txBody>
        </p:sp>
        <p:sp>
          <p:nvSpPr>
            <p:cNvPr id="75796" name="Line 13"/>
            <p:cNvSpPr>
              <a:spLocks noChangeShapeType="1"/>
            </p:cNvSpPr>
            <p:nvPr/>
          </p:nvSpPr>
          <p:spPr bwMode="auto">
            <a:xfrm>
              <a:off x="1949" y="2406"/>
              <a:ext cx="43" cy="1"/>
            </a:xfrm>
            <a:prstGeom prst="line">
              <a:avLst/>
            </a:prstGeom>
            <a:noFill/>
            <a:ln w="9525">
              <a:solidFill>
                <a:schemeClr val="tx1"/>
              </a:solidFill>
              <a:round/>
              <a:headEnd/>
              <a:tailEnd/>
            </a:ln>
          </p:spPr>
          <p:txBody>
            <a:bodyPr/>
            <a:lstStyle/>
            <a:p>
              <a:endParaRPr lang="en-US" dirty="0"/>
            </a:p>
          </p:txBody>
        </p:sp>
        <p:sp>
          <p:nvSpPr>
            <p:cNvPr id="75797" name="Line 14"/>
            <p:cNvSpPr>
              <a:spLocks noChangeShapeType="1"/>
            </p:cNvSpPr>
            <p:nvPr/>
          </p:nvSpPr>
          <p:spPr bwMode="auto">
            <a:xfrm>
              <a:off x="1949" y="2143"/>
              <a:ext cx="43" cy="1"/>
            </a:xfrm>
            <a:prstGeom prst="line">
              <a:avLst/>
            </a:prstGeom>
            <a:noFill/>
            <a:ln w="9525">
              <a:solidFill>
                <a:schemeClr val="tx1"/>
              </a:solidFill>
              <a:round/>
              <a:headEnd/>
              <a:tailEnd/>
            </a:ln>
          </p:spPr>
          <p:txBody>
            <a:bodyPr/>
            <a:lstStyle/>
            <a:p>
              <a:endParaRPr lang="en-US" dirty="0"/>
            </a:p>
          </p:txBody>
        </p:sp>
        <p:sp>
          <p:nvSpPr>
            <p:cNvPr id="75798" name="Text Box 15"/>
            <p:cNvSpPr txBox="1">
              <a:spLocks noChangeArrowheads="1"/>
            </p:cNvSpPr>
            <p:nvPr/>
          </p:nvSpPr>
          <p:spPr bwMode="auto">
            <a:xfrm>
              <a:off x="1771" y="3340"/>
              <a:ext cx="188"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0</a:t>
              </a:r>
            </a:p>
          </p:txBody>
        </p:sp>
        <p:sp>
          <p:nvSpPr>
            <p:cNvPr id="75799" name="Text Box 16"/>
            <p:cNvSpPr txBox="1">
              <a:spLocks noChangeArrowheads="1"/>
            </p:cNvSpPr>
            <p:nvPr/>
          </p:nvSpPr>
          <p:spPr bwMode="auto">
            <a:xfrm>
              <a:off x="1647" y="1485"/>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700</a:t>
              </a:r>
            </a:p>
          </p:txBody>
        </p:sp>
        <p:sp>
          <p:nvSpPr>
            <p:cNvPr id="298001" name="Rectangle 17"/>
            <p:cNvSpPr>
              <a:spLocks noChangeArrowheads="1"/>
            </p:cNvSpPr>
            <p:nvPr/>
          </p:nvSpPr>
          <p:spPr bwMode="auto">
            <a:xfrm>
              <a:off x="2034" y="3745"/>
              <a:ext cx="1950" cy="335"/>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5801" name="Line 18"/>
            <p:cNvSpPr>
              <a:spLocks noChangeShapeType="1"/>
            </p:cNvSpPr>
            <p:nvPr/>
          </p:nvSpPr>
          <p:spPr bwMode="auto">
            <a:xfrm>
              <a:off x="2034" y="3838"/>
              <a:ext cx="1950" cy="0"/>
            </a:xfrm>
            <a:prstGeom prst="line">
              <a:avLst/>
            </a:prstGeom>
            <a:noFill/>
            <a:ln w="9525">
              <a:solidFill>
                <a:schemeClr val="tx1"/>
              </a:solidFill>
              <a:round/>
              <a:headEnd/>
              <a:tailEnd/>
            </a:ln>
          </p:spPr>
          <p:txBody>
            <a:bodyPr/>
            <a:lstStyle/>
            <a:p>
              <a:endParaRPr lang="en-US" dirty="0"/>
            </a:p>
          </p:txBody>
        </p:sp>
        <p:sp>
          <p:nvSpPr>
            <p:cNvPr id="75802" name="Line 19"/>
            <p:cNvSpPr>
              <a:spLocks noChangeShapeType="1"/>
            </p:cNvSpPr>
            <p:nvPr/>
          </p:nvSpPr>
          <p:spPr bwMode="auto">
            <a:xfrm>
              <a:off x="2433" y="3742"/>
              <a:ext cx="0" cy="89"/>
            </a:xfrm>
            <a:prstGeom prst="line">
              <a:avLst/>
            </a:prstGeom>
            <a:noFill/>
            <a:ln w="9525">
              <a:solidFill>
                <a:schemeClr val="tx1"/>
              </a:solidFill>
              <a:round/>
              <a:headEnd/>
              <a:tailEnd/>
            </a:ln>
          </p:spPr>
          <p:txBody>
            <a:bodyPr/>
            <a:lstStyle/>
            <a:p>
              <a:endParaRPr lang="en-US" dirty="0"/>
            </a:p>
          </p:txBody>
        </p:sp>
        <p:sp>
          <p:nvSpPr>
            <p:cNvPr id="75803" name="Line 20"/>
            <p:cNvSpPr>
              <a:spLocks noChangeShapeType="1"/>
            </p:cNvSpPr>
            <p:nvPr/>
          </p:nvSpPr>
          <p:spPr bwMode="auto">
            <a:xfrm>
              <a:off x="2743" y="3742"/>
              <a:ext cx="0" cy="89"/>
            </a:xfrm>
            <a:prstGeom prst="line">
              <a:avLst/>
            </a:prstGeom>
            <a:noFill/>
            <a:ln w="9525">
              <a:solidFill>
                <a:schemeClr val="tx1"/>
              </a:solidFill>
              <a:round/>
              <a:headEnd/>
              <a:tailEnd/>
            </a:ln>
          </p:spPr>
          <p:txBody>
            <a:bodyPr/>
            <a:lstStyle/>
            <a:p>
              <a:endParaRPr lang="en-US" dirty="0"/>
            </a:p>
          </p:txBody>
        </p:sp>
        <p:sp>
          <p:nvSpPr>
            <p:cNvPr id="75804" name="Line 21"/>
            <p:cNvSpPr>
              <a:spLocks noChangeShapeType="1"/>
            </p:cNvSpPr>
            <p:nvPr/>
          </p:nvSpPr>
          <p:spPr bwMode="auto">
            <a:xfrm>
              <a:off x="3718" y="3742"/>
              <a:ext cx="0" cy="89"/>
            </a:xfrm>
            <a:prstGeom prst="line">
              <a:avLst/>
            </a:prstGeom>
            <a:noFill/>
            <a:ln w="9525">
              <a:solidFill>
                <a:schemeClr val="tx1"/>
              </a:solidFill>
              <a:round/>
              <a:headEnd/>
              <a:tailEnd/>
            </a:ln>
          </p:spPr>
          <p:txBody>
            <a:bodyPr/>
            <a:lstStyle/>
            <a:p>
              <a:endParaRPr lang="en-US" dirty="0"/>
            </a:p>
          </p:txBody>
        </p:sp>
        <p:sp>
          <p:nvSpPr>
            <p:cNvPr id="75805" name="Line 22"/>
            <p:cNvSpPr>
              <a:spLocks noChangeShapeType="1"/>
            </p:cNvSpPr>
            <p:nvPr/>
          </p:nvSpPr>
          <p:spPr bwMode="auto">
            <a:xfrm>
              <a:off x="2256" y="3750"/>
              <a:ext cx="0" cy="44"/>
            </a:xfrm>
            <a:prstGeom prst="line">
              <a:avLst/>
            </a:prstGeom>
            <a:noFill/>
            <a:ln w="9525">
              <a:solidFill>
                <a:schemeClr val="tx1"/>
              </a:solidFill>
              <a:round/>
              <a:headEnd/>
              <a:tailEnd/>
            </a:ln>
          </p:spPr>
          <p:txBody>
            <a:bodyPr/>
            <a:lstStyle/>
            <a:p>
              <a:endParaRPr lang="en-US" dirty="0"/>
            </a:p>
          </p:txBody>
        </p:sp>
        <p:sp>
          <p:nvSpPr>
            <p:cNvPr id="75806" name="Line 23"/>
            <p:cNvSpPr>
              <a:spLocks noChangeShapeType="1"/>
            </p:cNvSpPr>
            <p:nvPr/>
          </p:nvSpPr>
          <p:spPr bwMode="auto">
            <a:xfrm>
              <a:off x="2566" y="3742"/>
              <a:ext cx="0" cy="44"/>
            </a:xfrm>
            <a:prstGeom prst="line">
              <a:avLst/>
            </a:prstGeom>
            <a:noFill/>
            <a:ln w="9525">
              <a:solidFill>
                <a:schemeClr val="tx1"/>
              </a:solidFill>
              <a:round/>
              <a:headEnd/>
              <a:tailEnd/>
            </a:ln>
          </p:spPr>
          <p:txBody>
            <a:bodyPr/>
            <a:lstStyle/>
            <a:p>
              <a:endParaRPr lang="en-US" dirty="0"/>
            </a:p>
          </p:txBody>
        </p:sp>
        <p:sp>
          <p:nvSpPr>
            <p:cNvPr id="75807" name="Line 24"/>
            <p:cNvSpPr>
              <a:spLocks noChangeShapeType="1"/>
            </p:cNvSpPr>
            <p:nvPr/>
          </p:nvSpPr>
          <p:spPr bwMode="auto">
            <a:xfrm>
              <a:off x="2921" y="3742"/>
              <a:ext cx="0" cy="44"/>
            </a:xfrm>
            <a:prstGeom prst="line">
              <a:avLst/>
            </a:prstGeom>
            <a:noFill/>
            <a:ln w="9525">
              <a:solidFill>
                <a:schemeClr val="tx1"/>
              </a:solidFill>
              <a:round/>
              <a:headEnd/>
              <a:tailEnd/>
            </a:ln>
          </p:spPr>
          <p:txBody>
            <a:bodyPr/>
            <a:lstStyle/>
            <a:p>
              <a:endParaRPr lang="en-US" dirty="0"/>
            </a:p>
          </p:txBody>
        </p:sp>
        <p:sp>
          <p:nvSpPr>
            <p:cNvPr id="75808" name="Text Box 25"/>
            <p:cNvSpPr txBox="1">
              <a:spLocks noChangeArrowheads="1"/>
            </p:cNvSpPr>
            <p:nvPr/>
          </p:nvSpPr>
          <p:spPr bwMode="auto">
            <a:xfrm>
              <a:off x="2101" y="3801"/>
              <a:ext cx="344"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a:t>
              </a:r>
            </a:p>
          </p:txBody>
        </p:sp>
        <p:sp>
          <p:nvSpPr>
            <p:cNvPr id="75809" name="Text Box 26"/>
            <p:cNvSpPr txBox="1">
              <a:spLocks noChangeArrowheads="1"/>
            </p:cNvSpPr>
            <p:nvPr/>
          </p:nvSpPr>
          <p:spPr bwMode="auto">
            <a:xfrm>
              <a:off x="2621" y="3801"/>
              <a:ext cx="260"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10</a:t>
              </a:r>
            </a:p>
          </p:txBody>
        </p:sp>
        <p:sp>
          <p:nvSpPr>
            <p:cNvPr id="75810" name="Text Box 27"/>
            <p:cNvSpPr txBox="1">
              <a:spLocks noChangeArrowheads="1"/>
            </p:cNvSpPr>
            <p:nvPr/>
          </p:nvSpPr>
          <p:spPr bwMode="auto">
            <a:xfrm>
              <a:off x="2934" y="3801"/>
              <a:ext cx="260"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20</a:t>
              </a:r>
            </a:p>
          </p:txBody>
        </p:sp>
        <p:sp>
          <p:nvSpPr>
            <p:cNvPr id="75811" name="Text Box 28"/>
            <p:cNvSpPr txBox="1">
              <a:spLocks noChangeArrowheads="1"/>
            </p:cNvSpPr>
            <p:nvPr/>
          </p:nvSpPr>
          <p:spPr bwMode="auto">
            <a:xfrm>
              <a:off x="3242" y="3801"/>
              <a:ext cx="260"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30</a:t>
              </a:r>
            </a:p>
          </p:txBody>
        </p:sp>
        <p:sp>
          <p:nvSpPr>
            <p:cNvPr id="75812" name="Text Box 29"/>
            <p:cNvSpPr txBox="1">
              <a:spLocks noChangeArrowheads="1"/>
            </p:cNvSpPr>
            <p:nvPr/>
          </p:nvSpPr>
          <p:spPr bwMode="auto">
            <a:xfrm>
              <a:off x="1488" y="3860"/>
              <a:ext cx="556" cy="212"/>
            </a:xfrm>
            <a:prstGeom prst="rect">
              <a:avLst/>
            </a:prstGeom>
            <a:noFill/>
            <a:ln w="9525">
              <a:noFill/>
              <a:miter lim="800000"/>
              <a:headEnd/>
              <a:tailEnd/>
            </a:ln>
          </p:spPr>
          <p:txBody>
            <a:bodyPr wrap="none">
              <a:spAutoFit/>
            </a:bodyPr>
            <a:lstStyle/>
            <a:p>
              <a:pPr eaLnBrk="0" hangingPunct="0"/>
              <a:r>
                <a:rPr lang="en-US" sz="1600" b="1" dirty="0">
                  <a:solidFill>
                    <a:schemeClr val="tx1"/>
                  </a:solidFill>
                  <a:latin typeface="Times New Roman" pitchFamily="18" charset="0"/>
                </a:rPr>
                <a:t>cm H</a:t>
              </a:r>
              <a:r>
                <a:rPr lang="en-US" sz="1600" b="1" baseline="-25000" dirty="0">
                  <a:solidFill>
                    <a:schemeClr val="tx1"/>
                  </a:solidFill>
                  <a:latin typeface="Times New Roman" pitchFamily="18" charset="0"/>
                </a:rPr>
                <a:t>2</a:t>
              </a:r>
              <a:r>
                <a:rPr lang="en-US" sz="1600" b="1" dirty="0">
                  <a:solidFill>
                    <a:schemeClr val="tx1"/>
                  </a:solidFill>
                  <a:latin typeface="Times New Roman" pitchFamily="18" charset="0"/>
                </a:rPr>
                <a:t>O</a:t>
              </a:r>
            </a:p>
          </p:txBody>
        </p:sp>
        <p:sp>
          <p:nvSpPr>
            <p:cNvPr id="75813" name="Line 30"/>
            <p:cNvSpPr>
              <a:spLocks noChangeShapeType="1"/>
            </p:cNvSpPr>
            <p:nvPr/>
          </p:nvSpPr>
          <p:spPr bwMode="auto">
            <a:xfrm>
              <a:off x="1946" y="1878"/>
              <a:ext cx="42" cy="1"/>
            </a:xfrm>
            <a:prstGeom prst="line">
              <a:avLst/>
            </a:prstGeom>
            <a:noFill/>
            <a:ln w="9525">
              <a:solidFill>
                <a:schemeClr val="tx1"/>
              </a:solidFill>
              <a:round/>
              <a:headEnd/>
              <a:tailEnd/>
            </a:ln>
          </p:spPr>
          <p:txBody>
            <a:bodyPr/>
            <a:lstStyle/>
            <a:p>
              <a:endParaRPr lang="en-US" dirty="0"/>
            </a:p>
          </p:txBody>
        </p:sp>
        <p:sp>
          <p:nvSpPr>
            <p:cNvPr id="75814" name="Line 31"/>
            <p:cNvSpPr>
              <a:spLocks noChangeShapeType="1"/>
            </p:cNvSpPr>
            <p:nvPr/>
          </p:nvSpPr>
          <p:spPr bwMode="auto">
            <a:xfrm>
              <a:off x="1946" y="1614"/>
              <a:ext cx="42" cy="1"/>
            </a:xfrm>
            <a:prstGeom prst="line">
              <a:avLst/>
            </a:prstGeom>
            <a:noFill/>
            <a:ln w="9525">
              <a:solidFill>
                <a:schemeClr val="tx1"/>
              </a:solidFill>
              <a:round/>
              <a:headEnd/>
              <a:tailEnd/>
            </a:ln>
          </p:spPr>
          <p:txBody>
            <a:bodyPr/>
            <a:lstStyle/>
            <a:p>
              <a:endParaRPr lang="en-US" dirty="0"/>
            </a:p>
          </p:txBody>
        </p:sp>
        <p:sp>
          <p:nvSpPr>
            <p:cNvPr id="75815" name="Line 32"/>
            <p:cNvSpPr>
              <a:spLocks noChangeShapeType="1"/>
            </p:cNvSpPr>
            <p:nvPr/>
          </p:nvSpPr>
          <p:spPr bwMode="auto">
            <a:xfrm>
              <a:off x="1946" y="1350"/>
              <a:ext cx="42" cy="1"/>
            </a:xfrm>
            <a:prstGeom prst="line">
              <a:avLst/>
            </a:prstGeom>
            <a:noFill/>
            <a:ln w="9525">
              <a:solidFill>
                <a:schemeClr val="tx1"/>
              </a:solidFill>
              <a:round/>
              <a:headEnd/>
              <a:tailEnd/>
            </a:ln>
          </p:spPr>
          <p:txBody>
            <a:bodyPr/>
            <a:lstStyle/>
            <a:p>
              <a:endParaRPr lang="en-US" dirty="0"/>
            </a:p>
          </p:txBody>
        </p:sp>
        <p:sp>
          <p:nvSpPr>
            <p:cNvPr id="75816" name="Text Box 33"/>
            <p:cNvSpPr txBox="1">
              <a:spLocks noChangeArrowheads="1"/>
            </p:cNvSpPr>
            <p:nvPr/>
          </p:nvSpPr>
          <p:spPr bwMode="auto">
            <a:xfrm>
              <a:off x="1646" y="3082"/>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100</a:t>
              </a:r>
            </a:p>
          </p:txBody>
        </p:sp>
        <p:sp>
          <p:nvSpPr>
            <p:cNvPr id="75817" name="Text Box 34"/>
            <p:cNvSpPr txBox="1">
              <a:spLocks noChangeArrowheads="1"/>
            </p:cNvSpPr>
            <p:nvPr/>
          </p:nvSpPr>
          <p:spPr bwMode="auto">
            <a:xfrm>
              <a:off x="1654" y="2818"/>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200</a:t>
              </a:r>
            </a:p>
          </p:txBody>
        </p:sp>
        <p:sp>
          <p:nvSpPr>
            <p:cNvPr id="75818" name="Text Box 35"/>
            <p:cNvSpPr txBox="1">
              <a:spLocks noChangeArrowheads="1"/>
            </p:cNvSpPr>
            <p:nvPr/>
          </p:nvSpPr>
          <p:spPr bwMode="auto">
            <a:xfrm>
              <a:off x="1646" y="2539"/>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300</a:t>
              </a:r>
            </a:p>
          </p:txBody>
        </p:sp>
        <p:sp>
          <p:nvSpPr>
            <p:cNvPr id="75819" name="Text Box 36"/>
            <p:cNvSpPr txBox="1">
              <a:spLocks noChangeArrowheads="1"/>
            </p:cNvSpPr>
            <p:nvPr/>
          </p:nvSpPr>
          <p:spPr bwMode="auto">
            <a:xfrm>
              <a:off x="1642" y="2275"/>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400</a:t>
              </a:r>
            </a:p>
          </p:txBody>
        </p:sp>
        <p:sp>
          <p:nvSpPr>
            <p:cNvPr id="75820" name="Text Box 37"/>
            <p:cNvSpPr txBox="1">
              <a:spLocks noChangeArrowheads="1"/>
            </p:cNvSpPr>
            <p:nvPr/>
          </p:nvSpPr>
          <p:spPr bwMode="auto">
            <a:xfrm>
              <a:off x="1658" y="2011"/>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500</a:t>
              </a:r>
            </a:p>
          </p:txBody>
        </p:sp>
        <p:sp>
          <p:nvSpPr>
            <p:cNvPr id="75821" name="Text Box 38"/>
            <p:cNvSpPr txBox="1">
              <a:spLocks noChangeArrowheads="1"/>
            </p:cNvSpPr>
            <p:nvPr/>
          </p:nvSpPr>
          <p:spPr bwMode="auto">
            <a:xfrm>
              <a:off x="1646" y="1747"/>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600</a:t>
              </a:r>
            </a:p>
          </p:txBody>
        </p:sp>
        <p:sp>
          <p:nvSpPr>
            <p:cNvPr id="75822" name="Text Box 39"/>
            <p:cNvSpPr txBox="1">
              <a:spLocks noChangeArrowheads="1"/>
            </p:cNvSpPr>
            <p:nvPr/>
          </p:nvSpPr>
          <p:spPr bwMode="auto">
            <a:xfrm>
              <a:off x="1650" y="1244"/>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800</a:t>
              </a:r>
            </a:p>
          </p:txBody>
        </p:sp>
        <p:sp>
          <p:nvSpPr>
            <p:cNvPr id="75823" name="Line 40"/>
            <p:cNvSpPr>
              <a:spLocks noChangeShapeType="1"/>
            </p:cNvSpPr>
            <p:nvPr/>
          </p:nvSpPr>
          <p:spPr bwMode="auto">
            <a:xfrm>
              <a:off x="3009" y="3728"/>
              <a:ext cx="0" cy="88"/>
            </a:xfrm>
            <a:prstGeom prst="line">
              <a:avLst/>
            </a:prstGeom>
            <a:noFill/>
            <a:ln w="9525">
              <a:solidFill>
                <a:schemeClr val="tx1"/>
              </a:solidFill>
              <a:round/>
              <a:headEnd/>
              <a:tailEnd/>
            </a:ln>
          </p:spPr>
          <p:txBody>
            <a:bodyPr/>
            <a:lstStyle/>
            <a:p>
              <a:endParaRPr lang="en-US" dirty="0"/>
            </a:p>
          </p:txBody>
        </p:sp>
        <p:sp>
          <p:nvSpPr>
            <p:cNvPr id="75824" name="Line 41"/>
            <p:cNvSpPr>
              <a:spLocks noChangeShapeType="1"/>
            </p:cNvSpPr>
            <p:nvPr/>
          </p:nvSpPr>
          <p:spPr bwMode="auto">
            <a:xfrm>
              <a:off x="3319" y="3728"/>
              <a:ext cx="0" cy="88"/>
            </a:xfrm>
            <a:prstGeom prst="line">
              <a:avLst/>
            </a:prstGeom>
            <a:noFill/>
            <a:ln w="9525">
              <a:solidFill>
                <a:schemeClr val="tx1"/>
              </a:solidFill>
              <a:round/>
              <a:headEnd/>
              <a:tailEnd/>
            </a:ln>
          </p:spPr>
          <p:txBody>
            <a:bodyPr/>
            <a:lstStyle/>
            <a:p>
              <a:endParaRPr lang="en-US" dirty="0"/>
            </a:p>
          </p:txBody>
        </p:sp>
        <p:sp>
          <p:nvSpPr>
            <p:cNvPr id="75825" name="Line 42"/>
            <p:cNvSpPr>
              <a:spLocks noChangeShapeType="1"/>
            </p:cNvSpPr>
            <p:nvPr/>
          </p:nvSpPr>
          <p:spPr bwMode="auto">
            <a:xfrm>
              <a:off x="3186" y="3728"/>
              <a:ext cx="0" cy="44"/>
            </a:xfrm>
            <a:prstGeom prst="line">
              <a:avLst/>
            </a:prstGeom>
            <a:noFill/>
            <a:ln w="9525">
              <a:solidFill>
                <a:schemeClr val="tx1"/>
              </a:solidFill>
              <a:round/>
              <a:headEnd/>
              <a:tailEnd/>
            </a:ln>
          </p:spPr>
          <p:txBody>
            <a:bodyPr/>
            <a:lstStyle/>
            <a:p>
              <a:endParaRPr lang="en-US" dirty="0"/>
            </a:p>
          </p:txBody>
        </p:sp>
        <p:sp>
          <p:nvSpPr>
            <p:cNvPr id="75826" name="Line 43"/>
            <p:cNvSpPr>
              <a:spLocks noChangeShapeType="1"/>
            </p:cNvSpPr>
            <p:nvPr/>
          </p:nvSpPr>
          <p:spPr bwMode="auto">
            <a:xfrm>
              <a:off x="3497" y="3728"/>
              <a:ext cx="0" cy="44"/>
            </a:xfrm>
            <a:prstGeom prst="line">
              <a:avLst/>
            </a:prstGeom>
            <a:noFill/>
            <a:ln w="9525">
              <a:solidFill>
                <a:schemeClr val="tx1"/>
              </a:solidFill>
              <a:round/>
              <a:headEnd/>
              <a:tailEnd/>
            </a:ln>
          </p:spPr>
          <p:txBody>
            <a:bodyPr/>
            <a:lstStyle/>
            <a:p>
              <a:endParaRPr lang="en-US" dirty="0"/>
            </a:p>
          </p:txBody>
        </p:sp>
        <p:sp>
          <p:nvSpPr>
            <p:cNvPr id="75827" name="Text Box 44"/>
            <p:cNvSpPr txBox="1">
              <a:spLocks noChangeArrowheads="1"/>
            </p:cNvSpPr>
            <p:nvPr/>
          </p:nvSpPr>
          <p:spPr bwMode="auto">
            <a:xfrm>
              <a:off x="3611" y="3816"/>
              <a:ext cx="260"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40</a:t>
              </a:r>
            </a:p>
          </p:txBody>
        </p:sp>
      </p:grpSp>
      <p:grpSp>
        <p:nvGrpSpPr>
          <p:cNvPr id="3" name="Group 45"/>
          <p:cNvGrpSpPr>
            <a:grpSpLocks/>
          </p:cNvGrpSpPr>
          <p:nvPr/>
        </p:nvGrpSpPr>
        <p:grpSpPr bwMode="auto">
          <a:xfrm>
            <a:off x="3575050" y="2143125"/>
            <a:ext cx="1268413" cy="3216275"/>
            <a:chOff x="2256" y="1344"/>
            <a:chExt cx="865" cy="2208"/>
          </a:xfrm>
        </p:grpSpPr>
        <p:sp>
          <p:nvSpPr>
            <p:cNvPr id="75784" name="Line 46"/>
            <p:cNvSpPr>
              <a:spLocks noChangeShapeType="1"/>
            </p:cNvSpPr>
            <p:nvPr/>
          </p:nvSpPr>
          <p:spPr bwMode="auto">
            <a:xfrm>
              <a:off x="2256" y="1344"/>
              <a:ext cx="0" cy="2208"/>
            </a:xfrm>
            <a:prstGeom prst="line">
              <a:avLst/>
            </a:prstGeom>
            <a:noFill/>
            <a:ln w="38100">
              <a:solidFill>
                <a:srgbClr val="0066FF"/>
              </a:solidFill>
              <a:round/>
              <a:headEnd type="triangle" w="med" len="med"/>
              <a:tailEnd type="triangle" w="med" len="med"/>
            </a:ln>
          </p:spPr>
          <p:txBody>
            <a:bodyPr/>
            <a:lstStyle/>
            <a:p>
              <a:endParaRPr lang="en-US" dirty="0"/>
            </a:p>
          </p:txBody>
        </p:sp>
        <p:sp>
          <p:nvSpPr>
            <p:cNvPr id="75785" name="Text Box 47"/>
            <p:cNvSpPr txBox="1">
              <a:spLocks noChangeArrowheads="1"/>
            </p:cNvSpPr>
            <p:nvPr/>
          </p:nvSpPr>
          <p:spPr bwMode="auto">
            <a:xfrm>
              <a:off x="2438" y="2239"/>
              <a:ext cx="683" cy="272"/>
            </a:xfrm>
            <a:prstGeom prst="rect">
              <a:avLst/>
            </a:prstGeom>
            <a:noFill/>
            <a:ln w="9525">
              <a:noFill/>
              <a:miter lim="800000"/>
              <a:headEnd/>
              <a:tailEnd/>
            </a:ln>
          </p:spPr>
          <p:txBody>
            <a:bodyPr wrap="none">
              <a:spAutoFit/>
            </a:bodyPr>
            <a:lstStyle/>
            <a:p>
              <a:pPr eaLnBrk="0" hangingPunct="0"/>
              <a:r>
                <a:rPr lang="en-US" dirty="0">
                  <a:solidFill>
                    <a:srgbClr val="0066FF"/>
                  </a:solidFill>
                  <a:latin typeface="Times New Roman" pitchFamily="18" charset="0"/>
                </a:rPr>
                <a:t>Volume</a:t>
              </a:r>
            </a:p>
          </p:txBody>
        </p:sp>
      </p:grpSp>
      <p:grpSp>
        <p:nvGrpSpPr>
          <p:cNvPr id="4" name="Group 48"/>
          <p:cNvGrpSpPr>
            <a:grpSpLocks/>
          </p:cNvGrpSpPr>
          <p:nvPr/>
        </p:nvGrpSpPr>
        <p:grpSpPr bwMode="auto">
          <a:xfrm>
            <a:off x="3440113" y="4953000"/>
            <a:ext cx="2673350" cy="755650"/>
            <a:chOff x="2208" y="3225"/>
            <a:chExt cx="1824" cy="519"/>
          </a:xfrm>
        </p:grpSpPr>
        <p:sp>
          <p:nvSpPr>
            <p:cNvPr id="75782" name="Line 49"/>
            <p:cNvSpPr>
              <a:spLocks noChangeShapeType="1"/>
            </p:cNvSpPr>
            <p:nvPr/>
          </p:nvSpPr>
          <p:spPr bwMode="auto">
            <a:xfrm>
              <a:off x="2208" y="3744"/>
              <a:ext cx="1824" cy="0"/>
            </a:xfrm>
            <a:prstGeom prst="line">
              <a:avLst/>
            </a:prstGeom>
            <a:noFill/>
            <a:ln w="38100">
              <a:solidFill>
                <a:srgbClr val="0066FF"/>
              </a:solidFill>
              <a:round/>
              <a:headEnd type="triangle" w="med" len="med"/>
              <a:tailEnd type="triangle" w="med" len="med"/>
            </a:ln>
          </p:spPr>
          <p:txBody>
            <a:bodyPr/>
            <a:lstStyle/>
            <a:p>
              <a:endParaRPr lang="en-US" dirty="0"/>
            </a:p>
          </p:txBody>
        </p:sp>
        <p:sp>
          <p:nvSpPr>
            <p:cNvPr id="75783" name="Text Box 50"/>
            <p:cNvSpPr txBox="1">
              <a:spLocks noChangeArrowheads="1"/>
            </p:cNvSpPr>
            <p:nvPr/>
          </p:nvSpPr>
          <p:spPr bwMode="auto">
            <a:xfrm>
              <a:off x="2783" y="3225"/>
              <a:ext cx="712" cy="273"/>
            </a:xfrm>
            <a:prstGeom prst="rect">
              <a:avLst/>
            </a:prstGeom>
            <a:noFill/>
            <a:ln w="9525">
              <a:noFill/>
              <a:miter lim="800000"/>
              <a:headEnd/>
              <a:tailEnd/>
            </a:ln>
          </p:spPr>
          <p:txBody>
            <a:bodyPr wrap="none">
              <a:spAutoFit/>
            </a:bodyPr>
            <a:lstStyle/>
            <a:p>
              <a:pPr eaLnBrk="0" hangingPunct="0"/>
              <a:r>
                <a:rPr lang="en-US" dirty="0">
                  <a:solidFill>
                    <a:srgbClr val="0066FF"/>
                  </a:solidFill>
                  <a:latin typeface="Times New Roman" pitchFamily="18" charset="0"/>
                </a:rPr>
                <a:t>Pressure</a:t>
              </a:r>
            </a:p>
          </p:txBody>
        </p:sp>
      </p:grpSp>
      <p:sp>
        <p:nvSpPr>
          <p:cNvPr id="75781" name="Rectangle 53"/>
          <p:cNvSpPr>
            <a:spLocks noGrp="1" noChangeArrowheads="1"/>
          </p:cNvSpPr>
          <p:nvPr>
            <p:ph type="title"/>
          </p:nvPr>
        </p:nvSpPr>
        <p:spPr bwMode="auto">
          <a:xfrm>
            <a:off x="457200" y="738188"/>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4.  Pressure-Volume Loop</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150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Line 3"/>
          <p:cNvSpPr>
            <a:spLocks noChangeShapeType="1"/>
          </p:cNvSpPr>
          <p:nvPr/>
        </p:nvSpPr>
        <p:spPr bwMode="auto">
          <a:xfrm>
            <a:off x="3541713" y="2082800"/>
            <a:ext cx="0" cy="3929063"/>
          </a:xfrm>
          <a:prstGeom prst="line">
            <a:avLst/>
          </a:prstGeom>
          <a:noFill/>
          <a:ln w="9525">
            <a:solidFill>
              <a:schemeClr val="bg2"/>
            </a:solidFill>
            <a:round/>
            <a:headEnd/>
            <a:tailEnd/>
          </a:ln>
        </p:spPr>
        <p:txBody>
          <a:bodyPr/>
          <a:lstStyle/>
          <a:p>
            <a:endParaRPr lang="en-US" dirty="0"/>
          </a:p>
        </p:txBody>
      </p:sp>
      <p:grpSp>
        <p:nvGrpSpPr>
          <p:cNvPr id="76803" name="Group 4"/>
          <p:cNvGrpSpPr>
            <a:grpSpLocks/>
          </p:cNvGrpSpPr>
          <p:nvPr/>
        </p:nvGrpSpPr>
        <p:grpSpPr bwMode="auto">
          <a:xfrm>
            <a:off x="1524000" y="1905000"/>
            <a:ext cx="5334000" cy="4543425"/>
            <a:chOff x="960" y="1248"/>
            <a:chExt cx="3360" cy="2862"/>
          </a:xfrm>
        </p:grpSpPr>
        <p:sp>
          <p:nvSpPr>
            <p:cNvPr id="300037" name="Rectangle 5"/>
            <p:cNvSpPr>
              <a:spLocks noChangeArrowheads="1"/>
            </p:cNvSpPr>
            <p:nvPr/>
          </p:nvSpPr>
          <p:spPr bwMode="auto">
            <a:xfrm>
              <a:off x="1976" y="1267"/>
              <a:ext cx="2340" cy="248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dirty="0"/>
            </a:p>
          </p:txBody>
        </p:sp>
        <p:grpSp>
          <p:nvGrpSpPr>
            <p:cNvPr id="76818" name="Group 6"/>
            <p:cNvGrpSpPr>
              <a:grpSpLocks/>
            </p:cNvGrpSpPr>
            <p:nvPr/>
          </p:nvGrpSpPr>
          <p:grpSpPr bwMode="auto">
            <a:xfrm>
              <a:off x="1968" y="3516"/>
              <a:ext cx="2352" cy="594"/>
              <a:chOff x="1968" y="3516"/>
              <a:chExt cx="2352" cy="594"/>
            </a:xfrm>
          </p:grpSpPr>
          <p:sp>
            <p:nvSpPr>
              <p:cNvPr id="300039" name="Rectangle 7"/>
              <p:cNvSpPr>
                <a:spLocks noChangeArrowheads="1"/>
              </p:cNvSpPr>
              <p:nvPr/>
            </p:nvSpPr>
            <p:spPr bwMode="auto">
              <a:xfrm>
                <a:off x="1997" y="3768"/>
                <a:ext cx="2288" cy="34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6845" name="Line 8"/>
              <p:cNvSpPr>
                <a:spLocks noChangeShapeType="1"/>
              </p:cNvSpPr>
              <p:nvPr/>
            </p:nvSpPr>
            <p:spPr bwMode="auto">
              <a:xfrm>
                <a:off x="2465" y="3765"/>
                <a:ext cx="0" cy="90"/>
              </a:xfrm>
              <a:prstGeom prst="line">
                <a:avLst/>
              </a:prstGeom>
              <a:noFill/>
              <a:ln w="9525">
                <a:solidFill>
                  <a:schemeClr val="tx1"/>
                </a:solidFill>
                <a:round/>
                <a:headEnd/>
                <a:tailEnd/>
              </a:ln>
            </p:spPr>
            <p:txBody>
              <a:bodyPr/>
              <a:lstStyle/>
              <a:p>
                <a:endParaRPr lang="en-US" dirty="0"/>
              </a:p>
            </p:txBody>
          </p:sp>
          <p:sp>
            <p:nvSpPr>
              <p:cNvPr id="76846" name="Line 9"/>
              <p:cNvSpPr>
                <a:spLocks noChangeShapeType="1"/>
              </p:cNvSpPr>
              <p:nvPr/>
            </p:nvSpPr>
            <p:spPr bwMode="auto">
              <a:xfrm>
                <a:off x="2829" y="3765"/>
                <a:ext cx="0" cy="90"/>
              </a:xfrm>
              <a:prstGeom prst="line">
                <a:avLst/>
              </a:prstGeom>
              <a:noFill/>
              <a:ln w="9525">
                <a:solidFill>
                  <a:schemeClr val="tx1"/>
                </a:solidFill>
                <a:round/>
                <a:headEnd/>
                <a:tailEnd/>
              </a:ln>
            </p:spPr>
            <p:txBody>
              <a:bodyPr/>
              <a:lstStyle/>
              <a:p>
                <a:endParaRPr lang="en-US" dirty="0"/>
              </a:p>
            </p:txBody>
          </p:sp>
          <p:sp>
            <p:nvSpPr>
              <p:cNvPr id="76847" name="Line 10"/>
              <p:cNvSpPr>
                <a:spLocks noChangeShapeType="1"/>
              </p:cNvSpPr>
              <p:nvPr/>
            </p:nvSpPr>
            <p:spPr bwMode="auto">
              <a:xfrm>
                <a:off x="3193" y="3765"/>
                <a:ext cx="0" cy="90"/>
              </a:xfrm>
              <a:prstGeom prst="line">
                <a:avLst/>
              </a:prstGeom>
              <a:noFill/>
              <a:ln w="9525">
                <a:solidFill>
                  <a:schemeClr val="tx1"/>
                </a:solidFill>
                <a:round/>
                <a:headEnd/>
                <a:tailEnd/>
              </a:ln>
            </p:spPr>
            <p:txBody>
              <a:bodyPr/>
              <a:lstStyle/>
              <a:p>
                <a:endParaRPr lang="en-US" dirty="0"/>
              </a:p>
            </p:txBody>
          </p:sp>
          <p:sp>
            <p:nvSpPr>
              <p:cNvPr id="76848" name="Line 11"/>
              <p:cNvSpPr>
                <a:spLocks noChangeShapeType="1"/>
              </p:cNvSpPr>
              <p:nvPr/>
            </p:nvSpPr>
            <p:spPr bwMode="auto">
              <a:xfrm>
                <a:off x="3557" y="3765"/>
                <a:ext cx="0" cy="90"/>
              </a:xfrm>
              <a:prstGeom prst="line">
                <a:avLst/>
              </a:prstGeom>
              <a:noFill/>
              <a:ln w="9525">
                <a:solidFill>
                  <a:schemeClr val="tx1"/>
                </a:solidFill>
                <a:round/>
                <a:headEnd/>
                <a:tailEnd/>
              </a:ln>
            </p:spPr>
            <p:txBody>
              <a:bodyPr/>
              <a:lstStyle/>
              <a:p>
                <a:endParaRPr lang="en-US" dirty="0"/>
              </a:p>
            </p:txBody>
          </p:sp>
          <p:sp>
            <p:nvSpPr>
              <p:cNvPr id="76849" name="Line 12"/>
              <p:cNvSpPr>
                <a:spLocks noChangeShapeType="1"/>
              </p:cNvSpPr>
              <p:nvPr/>
            </p:nvSpPr>
            <p:spPr bwMode="auto">
              <a:xfrm>
                <a:off x="3973" y="3765"/>
                <a:ext cx="0" cy="90"/>
              </a:xfrm>
              <a:prstGeom prst="line">
                <a:avLst/>
              </a:prstGeom>
              <a:noFill/>
              <a:ln w="9525">
                <a:solidFill>
                  <a:schemeClr val="tx1"/>
                </a:solidFill>
                <a:round/>
                <a:headEnd/>
                <a:tailEnd/>
              </a:ln>
            </p:spPr>
            <p:txBody>
              <a:bodyPr/>
              <a:lstStyle/>
              <a:p>
                <a:endParaRPr lang="en-US" dirty="0"/>
              </a:p>
            </p:txBody>
          </p:sp>
          <p:sp>
            <p:nvSpPr>
              <p:cNvPr id="76850" name="Line 13"/>
              <p:cNvSpPr>
                <a:spLocks noChangeShapeType="1"/>
              </p:cNvSpPr>
              <p:nvPr/>
            </p:nvSpPr>
            <p:spPr bwMode="auto">
              <a:xfrm>
                <a:off x="2257" y="3772"/>
                <a:ext cx="0" cy="45"/>
              </a:xfrm>
              <a:prstGeom prst="line">
                <a:avLst/>
              </a:prstGeom>
              <a:noFill/>
              <a:ln w="9525">
                <a:solidFill>
                  <a:schemeClr val="tx1"/>
                </a:solidFill>
                <a:round/>
                <a:headEnd/>
                <a:tailEnd/>
              </a:ln>
            </p:spPr>
            <p:txBody>
              <a:bodyPr/>
              <a:lstStyle/>
              <a:p>
                <a:endParaRPr lang="en-US" dirty="0"/>
              </a:p>
            </p:txBody>
          </p:sp>
          <p:sp>
            <p:nvSpPr>
              <p:cNvPr id="76851" name="Line 14"/>
              <p:cNvSpPr>
                <a:spLocks noChangeShapeType="1"/>
              </p:cNvSpPr>
              <p:nvPr/>
            </p:nvSpPr>
            <p:spPr bwMode="auto">
              <a:xfrm>
                <a:off x="2621" y="3765"/>
                <a:ext cx="0" cy="45"/>
              </a:xfrm>
              <a:prstGeom prst="line">
                <a:avLst/>
              </a:prstGeom>
              <a:noFill/>
              <a:ln w="9525">
                <a:solidFill>
                  <a:schemeClr val="tx1"/>
                </a:solidFill>
                <a:round/>
                <a:headEnd/>
                <a:tailEnd/>
              </a:ln>
            </p:spPr>
            <p:txBody>
              <a:bodyPr/>
              <a:lstStyle/>
              <a:p>
                <a:endParaRPr lang="en-US" dirty="0"/>
              </a:p>
            </p:txBody>
          </p:sp>
          <p:sp>
            <p:nvSpPr>
              <p:cNvPr id="76852" name="Line 15"/>
              <p:cNvSpPr>
                <a:spLocks noChangeShapeType="1"/>
              </p:cNvSpPr>
              <p:nvPr/>
            </p:nvSpPr>
            <p:spPr bwMode="auto">
              <a:xfrm>
                <a:off x="3037" y="3765"/>
                <a:ext cx="0" cy="45"/>
              </a:xfrm>
              <a:prstGeom prst="line">
                <a:avLst/>
              </a:prstGeom>
              <a:noFill/>
              <a:ln w="9525">
                <a:solidFill>
                  <a:schemeClr val="tx1"/>
                </a:solidFill>
                <a:round/>
                <a:headEnd/>
                <a:tailEnd/>
              </a:ln>
            </p:spPr>
            <p:txBody>
              <a:bodyPr/>
              <a:lstStyle/>
              <a:p>
                <a:endParaRPr lang="en-US" dirty="0"/>
              </a:p>
            </p:txBody>
          </p:sp>
          <p:sp>
            <p:nvSpPr>
              <p:cNvPr id="76853" name="Line 16"/>
              <p:cNvSpPr>
                <a:spLocks noChangeShapeType="1"/>
              </p:cNvSpPr>
              <p:nvPr/>
            </p:nvSpPr>
            <p:spPr bwMode="auto">
              <a:xfrm>
                <a:off x="3401" y="3750"/>
                <a:ext cx="0" cy="45"/>
              </a:xfrm>
              <a:prstGeom prst="line">
                <a:avLst/>
              </a:prstGeom>
              <a:noFill/>
              <a:ln w="9525">
                <a:solidFill>
                  <a:schemeClr val="tx1"/>
                </a:solidFill>
                <a:round/>
                <a:headEnd/>
                <a:tailEnd/>
              </a:ln>
            </p:spPr>
            <p:txBody>
              <a:bodyPr/>
              <a:lstStyle/>
              <a:p>
                <a:endParaRPr lang="en-US" dirty="0"/>
              </a:p>
            </p:txBody>
          </p:sp>
          <p:sp>
            <p:nvSpPr>
              <p:cNvPr id="76854" name="Line 17"/>
              <p:cNvSpPr>
                <a:spLocks noChangeShapeType="1"/>
              </p:cNvSpPr>
              <p:nvPr/>
            </p:nvSpPr>
            <p:spPr bwMode="auto">
              <a:xfrm>
                <a:off x="3765" y="3765"/>
                <a:ext cx="0" cy="45"/>
              </a:xfrm>
              <a:prstGeom prst="line">
                <a:avLst/>
              </a:prstGeom>
              <a:noFill/>
              <a:ln w="9525">
                <a:solidFill>
                  <a:schemeClr val="tx1"/>
                </a:solidFill>
                <a:round/>
                <a:headEnd/>
                <a:tailEnd/>
              </a:ln>
            </p:spPr>
            <p:txBody>
              <a:bodyPr/>
              <a:lstStyle/>
              <a:p>
                <a:endParaRPr lang="en-US" dirty="0"/>
              </a:p>
            </p:txBody>
          </p:sp>
          <p:sp>
            <p:nvSpPr>
              <p:cNvPr id="76855" name="Text Box 18"/>
              <p:cNvSpPr txBox="1">
                <a:spLocks noChangeArrowheads="1"/>
              </p:cNvSpPr>
              <p:nvPr/>
            </p:nvSpPr>
            <p:spPr bwMode="auto">
              <a:xfrm>
                <a:off x="2075" y="3825"/>
                <a:ext cx="344" cy="23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a:t>
                </a:r>
              </a:p>
            </p:txBody>
          </p:sp>
          <p:sp>
            <p:nvSpPr>
              <p:cNvPr id="76856" name="Text Box 19"/>
              <p:cNvSpPr txBox="1">
                <a:spLocks noChangeArrowheads="1"/>
              </p:cNvSpPr>
              <p:nvPr/>
            </p:nvSpPr>
            <p:spPr bwMode="auto">
              <a:xfrm>
                <a:off x="2687" y="3825"/>
                <a:ext cx="260" cy="23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10</a:t>
                </a:r>
              </a:p>
            </p:txBody>
          </p:sp>
          <p:sp>
            <p:nvSpPr>
              <p:cNvPr id="76857" name="Text Box 20"/>
              <p:cNvSpPr txBox="1">
                <a:spLocks noChangeArrowheads="1"/>
              </p:cNvSpPr>
              <p:nvPr/>
            </p:nvSpPr>
            <p:spPr bwMode="auto">
              <a:xfrm>
                <a:off x="3056" y="3825"/>
                <a:ext cx="260" cy="23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20</a:t>
                </a:r>
              </a:p>
            </p:txBody>
          </p:sp>
          <p:sp>
            <p:nvSpPr>
              <p:cNvPr id="76858" name="Text Box 21"/>
              <p:cNvSpPr txBox="1">
                <a:spLocks noChangeArrowheads="1"/>
              </p:cNvSpPr>
              <p:nvPr/>
            </p:nvSpPr>
            <p:spPr bwMode="auto">
              <a:xfrm>
                <a:off x="3414" y="3825"/>
                <a:ext cx="260" cy="23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30</a:t>
                </a:r>
              </a:p>
            </p:txBody>
          </p:sp>
          <p:sp>
            <p:nvSpPr>
              <p:cNvPr id="76859" name="Text Box 22"/>
              <p:cNvSpPr txBox="1">
                <a:spLocks noChangeArrowheads="1"/>
              </p:cNvSpPr>
              <p:nvPr/>
            </p:nvSpPr>
            <p:spPr bwMode="auto">
              <a:xfrm>
                <a:off x="3830" y="3825"/>
                <a:ext cx="260" cy="23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40</a:t>
                </a:r>
              </a:p>
            </p:txBody>
          </p:sp>
          <p:sp>
            <p:nvSpPr>
              <p:cNvPr id="76860" name="Line 23"/>
              <p:cNvSpPr>
                <a:spLocks noChangeShapeType="1"/>
              </p:cNvSpPr>
              <p:nvPr/>
            </p:nvSpPr>
            <p:spPr bwMode="auto">
              <a:xfrm>
                <a:off x="1968" y="3516"/>
                <a:ext cx="2352" cy="0"/>
              </a:xfrm>
              <a:prstGeom prst="line">
                <a:avLst/>
              </a:prstGeom>
              <a:noFill/>
              <a:ln w="9525">
                <a:solidFill>
                  <a:schemeClr val="bg2"/>
                </a:solidFill>
                <a:round/>
                <a:headEnd/>
                <a:tailEnd/>
              </a:ln>
            </p:spPr>
            <p:txBody>
              <a:bodyPr/>
              <a:lstStyle/>
              <a:p>
                <a:endParaRPr lang="en-US" dirty="0"/>
              </a:p>
            </p:txBody>
          </p:sp>
          <p:sp>
            <p:nvSpPr>
              <p:cNvPr id="76861" name="Line 24"/>
              <p:cNvSpPr>
                <a:spLocks noChangeShapeType="1"/>
              </p:cNvSpPr>
              <p:nvPr/>
            </p:nvSpPr>
            <p:spPr bwMode="auto">
              <a:xfrm>
                <a:off x="2006" y="3821"/>
                <a:ext cx="2288" cy="0"/>
              </a:xfrm>
              <a:prstGeom prst="line">
                <a:avLst/>
              </a:prstGeom>
              <a:noFill/>
              <a:ln w="9525">
                <a:solidFill>
                  <a:schemeClr val="tx1"/>
                </a:solidFill>
                <a:round/>
                <a:headEnd/>
                <a:tailEnd/>
              </a:ln>
            </p:spPr>
            <p:txBody>
              <a:bodyPr/>
              <a:lstStyle/>
              <a:p>
                <a:endParaRPr lang="en-US" dirty="0"/>
              </a:p>
            </p:txBody>
          </p:sp>
        </p:grpSp>
        <p:grpSp>
          <p:nvGrpSpPr>
            <p:cNvPr id="76819" name="Group 25"/>
            <p:cNvGrpSpPr>
              <a:grpSpLocks/>
            </p:cNvGrpSpPr>
            <p:nvPr/>
          </p:nvGrpSpPr>
          <p:grpSpPr bwMode="auto">
            <a:xfrm>
              <a:off x="960" y="1248"/>
              <a:ext cx="1009" cy="2822"/>
              <a:chOff x="960" y="1248"/>
              <a:chExt cx="1009" cy="2822"/>
            </a:xfrm>
          </p:grpSpPr>
          <p:sp>
            <p:nvSpPr>
              <p:cNvPr id="300058" name="Rectangle 26"/>
              <p:cNvSpPr>
                <a:spLocks noChangeArrowheads="1"/>
              </p:cNvSpPr>
              <p:nvPr/>
            </p:nvSpPr>
            <p:spPr bwMode="auto">
              <a:xfrm>
                <a:off x="1440" y="1260"/>
                <a:ext cx="497" cy="248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6821" name="Line 27"/>
              <p:cNvSpPr>
                <a:spLocks noChangeShapeType="1"/>
              </p:cNvSpPr>
              <p:nvPr/>
            </p:nvSpPr>
            <p:spPr bwMode="auto">
              <a:xfrm>
                <a:off x="1920" y="3480"/>
                <a:ext cx="49" cy="1"/>
              </a:xfrm>
              <a:prstGeom prst="line">
                <a:avLst/>
              </a:prstGeom>
              <a:noFill/>
              <a:ln w="9525">
                <a:solidFill>
                  <a:schemeClr val="tx1"/>
                </a:solidFill>
                <a:round/>
                <a:headEnd/>
                <a:tailEnd/>
              </a:ln>
            </p:spPr>
            <p:txBody>
              <a:bodyPr/>
              <a:lstStyle/>
              <a:p>
                <a:endParaRPr lang="en-US" dirty="0"/>
              </a:p>
            </p:txBody>
          </p:sp>
          <p:sp>
            <p:nvSpPr>
              <p:cNvPr id="76822" name="Line 28"/>
              <p:cNvSpPr>
                <a:spLocks noChangeShapeType="1"/>
              </p:cNvSpPr>
              <p:nvPr/>
            </p:nvSpPr>
            <p:spPr bwMode="auto">
              <a:xfrm>
                <a:off x="1912" y="3247"/>
                <a:ext cx="49" cy="1"/>
              </a:xfrm>
              <a:prstGeom prst="line">
                <a:avLst/>
              </a:prstGeom>
              <a:noFill/>
              <a:ln w="9525">
                <a:solidFill>
                  <a:schemeClr val="tx1"/>
                </a:solidFill>
                <a:round/>
                <a:headEnd/>
                <a:tailEnd/>
              </a:ln>
            </p:spPr>
            <p:txBody>
              <a:bodyPr/>
              <a:lstStyle/>
              <a:p>
                <a:endParaRPr lang="en-US" dirty="0"/>
              </a:p>
            </p:txBody>
          </p:sp>
          <p:sp>
            <p:nvSpPr>
              <p:cNvPr id="76823" name="Line 29"/>
              <p:cNvSpPr>
                <a:spLocks noChangeShapeType="1"/>
              </p:cNvSpPr>
              <p:nvPr/>
            </p:nvSpPr>
            <p:spPr bwMode="auto">
              <a:xfrm>
                <a:off x="1912" y="2977"/>
                <a:ext cx="49" cy="1"/>
              </a:xfrm>
              <a:prstGeom prst="line">
                <a:avLst/>
              </a:prstGeom>
              <a:noFill/>
              <a:ln w="9525">
                <a:solidFill>
                  <a:schemeClr val="tx1"/>
                </a:solidFill>
                <a:round/>
                <a:headEnd/>
                <a:tailEnd/>
              </a:ln>
            </p:spPr>
            <p:txBody>
              <a:bodyPr/>
              <a:lstStyle/>
              <a:p>
                <a:endParaRPr lang="en-US" dirty="0"/>
              </a:p>
            </p:txBody>
          </p:sp>
          <p:sp>
            <p:nvSpPr>
              <p:cNvPr id="76824" name="Line 30"/>
              <p:cNvSpPr>
                <a:spLocks noChangeShapeType="1"/>
              </p:cNvSpPr>
              <p:nvPr/>
            </p:nvSpPr>
            <p:spPr bwMode="auto">
              <a:xfrm>
                <a:off x="1912" y="2706"/>
                <a:ext cx="49" cy="1"/>
              </a:xfrm>
              <a:prstGeom prst="line">
                <a:avLst/>
              </a:prstGeom>
              <a:noFill/>
              <a:ln w="9525">
                <a:solidFill>
                  <a:schemeClr val="tx1"/>
                </a:solidFill>
                <a:round/>
                <a:headEnd/>
                <a:tailEnd/>
              </a:ln>
            </p:spPr>
            <p:txBody>
              <a:bodyPr/>
              <a:lstStyle/>
              <a:p>
                <a:endParaRPr lang="en-US" dirty="0"/>
              </a:p>
            </p:txBody>
          </p:sp>
          <p:sp>
            <p:nvSpPr>
              <p:cNvPr id="76825" name="Line 31"/>
              <p:cNvSpPr>
                <a:spLocks noChangeShapeType="1"/>
              </p:cNvSpPr>
              <p:nvPr/>
            </p:nvSpPr>
            <p:spPr bwMode="auto">
              <a:xfrm>
                <a:off x="1912" y="2436"/>
                <a:ext cx="49" cy="1"/>
              </a:xfrm>
              <a:prstGeom prst="line">
                <a:avLst/>
              </a:prstGeom>
              <a:noFill/>
              <a:ln w="9525">
                <a:solidFill>
                  <a:schemeClr val="tx1"/>
                </a:solidFill>
                <a:round/>
                <a:headEnd/>
                <a:tailEnd/>
              </a:ln>
            </p:spPr>
            <p:txBody>
              <a:bodyPr/>
              <a:lstStyle/>
              <a:p>
                <a:endParaRPr lang="en-US" dirty="0"/>
              </a:p>
            </p:txBody>
          </p:sp>
          <p:sp>
            <p:nvSpPr>
              <p:cNvPr id="76826" name="Line 32"/>
              <p:cNvSpPr>
                <a:spLocks noChangeShapeType="1"/>
              </p:cNvSpPr>
              <p:nvPr/>
            </p:nvSpPr>
            <p:spPr bwMode="auto">
              <a:xfrm>
                <a:off x="1912" y="2167"/>
                <a:ext cx="49" cy="1"/>
              </a:xfrm>
              <a:prstGeom prst="line">
                <a:avLst/>
              </a:prstGeom>
              <a:noFill/>
              <a:ln w="9525">
                <a:solidFill>
                  <a:schemeClr val="tx1"/>
                </a:solidFill>
                <a:round/>
                <a:headEnd/>
                <a:tailEnd/>
              </a:ln>
            </p:spPr>
            <p:txBody>
              <a:bodyPr/>
              <a:lstStyle/>
              <a:p>
                <a:endParaRPr lang="en-US" dirty="0"/>
              </a:p>
            </p:txBody>
          </p:sp>
          <p:sp>
            <p:nvSpPr>
              <p:cNvPr id="76827" name="Line 33"/>
              <p:cNvSpPr>
                <a:spLocks noChangeShapeType="1"/>
              </p:cNvSpPr>
              <p:nvPr/>
            </p:nvSpPr>
            <p:spPr bwMode="auto">
              <a:xfrm>
                <a:off x="1907" y="1896"/>
                <a:ext cx="50" cy="1"/>
              </a:xfrm>
              <a:prstGeom prst="line">
                <a:avLst/>
              </a:prstGeom>
              <a:noFill/>
              <a:ln w="9525">
                <a:solidFill>
                  <a:schemeClr val="tx1"/>
                </a:solidFill>
                <a:round/>
                <a:headEnd/>
                <a:tailEnd/>
              </a:ln>
            </p:spPr>
            <p:txBody>
              <a:bodyPr/>
              <a:lstStyle/>
              <a:p>
                <a:endParaRPr lang="en-US" dirty="0"/>
              </a:p>
            </p:txBody>
          </p:sp>
          <p:sp>
            <p:nvSpPr>
              <p:cNvPr id="76828" name="Line 34"/>
              <p:cNvSpPr>
                <a:spLocks noChangeShapeType="1"/>
              </p:cNvSpPr>
              <p:nvPr/>
            </p:nvSpPr>
            <p:spPr bwMode="auto">
              <a:xfrm>
                <a:off x="1907" y="1626"/>
                <a:ext cx="50" cy="1"/>
              </a:xfrm>
              <a:prstGeom prst="line">
                <a:avLst/>
              </a:prstGeom>
              <a:noFill/>
              <a:ln w="9525">
                <a:solidFill>
                  <a:schemeClr val="tx1"/>
                </a:solidFill>
                <a:round/>
                <a:headEnd/>
                <a:tailEnd/>
              </a:ln>
            </p:spPr>
            <p:txBody>
              <a:bodyPr/>
              <a:lstStyle/>
              <a:p>
                <a:endParaRPr lang="en-US" dirty="0"/>
              </a:p>
            </p:txBody>
          </p:sp>
          <p:sp>
            <p:nvSpPr>
              <p:cNvPr id="76829" name="Line 35"/>
              <p:cNvSpPr>
                <a:spLocks noChangeShapeType="1"/>
              </p:cNvSpPr>
              <p:nvPr/>
            </p:nvSpPr>
            <p:spPr bwMode="auto">
              <a:xfrm>
                <a:off x="1907" y="1357"/>
                <a:ext cx="50" cy="1"/>
              </a:xfrm>
              <a:prstGeom prst="line">
                <a:avLst/>
              </a:prstGeom>
              <a:noFill/>
              <a:ln w="9525">
                <a:solidFill>
                  <a:schemeClr val="tx1"/>
                </a:solidFill>
                <a:round/>
                <a:headEnd/>
                <a:tailEnd/>
              </a:ln>
            </p:spPr>
            <p:txBody>
              <a:bodyPr/>
              <a:lstStyle/>
              <a:p>
                <a:endParaRPr lang="en-US" dirty="0"/>
              </a:p>
            </p:txBody>
          </p:sp>
          <p:grpSp>
            <p:nvGrpSpPr>
              <p:cNvPr id="76830" name="Group 36"/>
              <p:cNvGrpSpPr>
                <a:grpSpLocks/>
              </p:cNvGrpSpPr>
              <p:nvPr/>
            </p:nvGrpSpPr>
            <p:grpSpPr bwMode="auto">
              <a:xfrm>
                <a:off x="960" y="1248"/>
                <a:ext cx="967" cy="2501"/>
                <a:chOff x="960" y="1248"/>
                <a:chExt cx="967" cy="2501"/>
              </a:xfrm>
            </p:grpSpPr>
            <p:sp>
              <p:nvSpPr>
                <p:cNvPr id="76832" name="Text Box 37"/>
                <p:cNvSpPr txBox="1">
                  <a:spLocks noChangeArrowheads="1"/>
                </p:cNvSpPr>
                <p:nvPr/>
              </p:nvSpPr>
              <p:spPr bwMode="auto">
                <a:xfrm>
                  <a:off x="1704" y="3391"/>
                  <a:ext cx="188"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0</a:t>
                  </a:r>
                </a:p>
              </p:txBody>
            </p:sp>
            <p:sp>
              <p:nvSpPr>
                <p:cNvPr id="76833" name="Text Box 38"/>
                <p:cNvSpPr txBox="1">
                  <a:spLocks noChangeArrowheads="1"/>
                </p:cNvSpPr>
                <p:nvPr/>
              </p:nvSpPr>
              <p:spPr bwMode="auto">
                <a:xfrm>
                  <a:off x="1578" y="1495"/>
                  <a:ext cx="331"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700</a:t>
                  </a:r>
                </a:p>
              </p:txBody>
            </p:sp>
            <p:sp>
              <p:nvSpPr>
                <p:cNvPr id="76834" name="Text Box 39"/>
                <p:cNvSpPr txBox="1">
                  <a:spLocks noChangeArrowheads="1"/>
                </p:cNvSpPr>
                <p:nvPr/>
              </p:nvSpPr>
              <p:spPr bwMode="auto">
                <a:xfrm>
                  <a:off x="1595" y="1248"/>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800</a:t>
                  </a:r>
                </a:p>
              </p:txBody>
            </p:sp>
            <p:sp>
              <p:nvSpPr>
                <p:cNvPr id="76835" name="Text Box 40"/>
                <p:cNvSpPr txBox="1">
                  <a:spLocks noChangeArrowheads="1"/>
                </p:cNvSpPr>
                <p:nvPr/>
              </p:nvSpPr>
              <p:spPr bwMode="auto">
                <a:xfrm>
                  <a:off x="1569" y="3127"/>
                  <a:ext cx="332" cy="23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100</a:t>
                  </a:r>
                </a:p>
              </p:txBody>
            </p:sp>
            <p:sp>
              <p:nvSpPr>
                <p:cNvPr id="76836" name="Text Box 41"/>
                <p:cNvSpPr txBox="1">
                  <a:spLocks noChangeArrowheads="1"/>
                </p:cNvSpPr>
                <p:nvPr/>
              </p:nvSpPr>
              <p:spPr bwMode="auto">
                <a:xfrm>
                  <a:off x="1565" y="2857"/>
                  <a:ext cx="331" cy="23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200</a:t>
                  </a:r>
                </a:p>
              </p:txBody>
            </p:sp>
            <p:sp>
              <p:nvSpPr>
                <p:cNvPr id="76837" name="Text Box 42"/>
                <p:cNvSpPr txBox="1">
                  <a:spLocks noChangeArrowheads="1"/>
                </p:cNvSpPr>
                <p:nvPr/>
              </p:nvSpPr>
              <p:spPr bwMode="auto">
                <a:xfrm>
                  <a:off x="1569" y="2572"/>
                  <a:ext cx="332" cy="23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300</a:t>
                  </a:r>
                </a:p>
              </p:txBody>
            </p:sp>
            <p:sp>
              <p:nvSpPr>
                <p:cNvPr id="76838" name="Text Box 43"/>
                <p:cNvSpPr txBox="1">
                  <a:spLocks noChangeArrowheads="1"/>
                </p:cNvSpPr>
                <p:nvPr/>
              </p:nvSpPr>
              <p:spPr bwMode="auto">
                <a:xfrm>
                  <a:off x="1565" y="2302"/>
                  <a:ext cx="331" cy="23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400</a:t>
                  </a:r>
                </a:p>
              </p:txBody>
            </p:sp>
            <p:sp>
              <p:nvSpPr>
                <p:cNvPr id="76839" name="Text Box 44"/>
                <p:cNvSpPr txBox="1">
                  <a:spLocks noChangeArrowheads="1"/>
                </p:cNvSpPr>
                <p:nvPr/>
              </p:nvSpPr>
              <p:spPr bwMode="auto">
                <a:xfrm>
                  <a:off x="1569" y="2033"/>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500</a:t>
                  </a:r>
                </a:p>
              </p:txBody>
            </p:sp>
            <p:sp>
              <p:nvSpPr>
                <p:cNvPr id="76840" name="Text Box 45"/>
                <p:cNvSpPr txBox="1">
                  <a:spLocks noChangeArrowheads="1"/>
                </p:cNvSpPr>
                <p:nvPr/>
              </p:nvSpPr>
              <p:spPr bwMode="auto">
                <a:xfrm>
                  <a:off x="1569" y="1762"/>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600</a:t>
                  </a:r>
                </a:p>
              </p:txBody>
            </p:sp>
            <p:sp>
              <p:nvSpPr>
                <p:cNvPr id="76841" name="Line 46"/>
                <p:cNvSpPr>
                  <a:spLocks noChangeShapeType="1"/>
                </p:cNvSpPr>
                <p:nvPr/>
              </p:nvSpPr>
              <p:spPr bwMode="auto">
                <a:xfrm>
                  <a:off x="1908" y="1267"/>
                  <a:ext cx="1" cy="2482"/>
                </a:xfrm>
                <a:prstGeom prst="line">
                  <a:avLst/>
                </a:prstGeom>
                <a:noFill/>
                <a:ln w="9525">
                  <a:solidFill>
                    <a:schemeClr val="tx1"/>
                  </a:solidFill>
                  <a:round/>
                  <a:headEnd/>
                  <a:tailEnd/>
                </a:ln>
              </p:spPr>
              <p:txBody>
                <a:bodyPr/>
                <a:lstStyle/>
                <a:p>
                  <a:endParaRPr lang="en-US" dirty="0"/>
                </a:p>
              </p:txBody>
            </p:sp>
            <p:sp>
              <p:nvSpPr>
                <p:cNvPr id="76842" name="Text Box 47"/>
                <p:cNvSpPr txBox="1">
                  <a:spLocks noChangeArrowheads="1"/>
                </p:cNvSpPr>
                <p:nvPr/>
              </p:nvSpPr>
              <p:spPr bwMode="auto">
                <a:xfrm>
                  <a:off x="1574" y="2032"/>
                  <a:ext cx="33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500</a:t>
                  </a:r>
                </a:p>
              </p:txBody>
            </p:sp>
            <p:sp>
              <p:nvSpPr>
                <p:cNvPr id="76843" name="Text Box 48"/>
                <p:cNvSpPr txBox="1">
                  <a:spLocks noChangeArrowheads="1"/>
                </p:cNvSpPr>
                <p:nvPr/>
              </p:nvSpPr>
              <p:spPr bwMode="auto">
                <a:xfrm>
                  <a:off x="960" y="2236"/>
                  <a:ext cx="429" cy="212"/>
                </a:xfrm>
                <a:prstGeom prst="rect">
                  <a:avLst/>
                </a:prstGeom>
                <a:noFill/>
                <a:ln w="9525">
                  <a:noFill/>
                  <a:miter lim="800000"/>
                  <a:headEnd/>
                  <a:tailEnd/>
                </a:ln>
              </p:spPr>
              <p:txBody>
                <a:bodyPr>
                  <a:spAutoFit/>
                </a:bodyPr>
                <a:lstStyle/>
                <a:p>
                  <a:pPr eaLnBrk="0" hangingPunct="0"/>
                  <a:endParaRPr lang="en-US" sz="1600" b="1" dirty="0">
                    <a:solidFill>
                      <a:schemeClr val="tx1"/>
                    </a:solidFill>
                    <a:latin typeface="Times New Roman" pitchFamily="18" charset="0"/>
                  </a:endParaRPr>
                </a:p>
              </p:txBody>
            </p:sp>
          </p:grpSp>
          <p:sp>
            <p:nvSpPr>
              <p:cNvPr id="76831" name="Text Box 49"/>
              <p:cNvSpPr txBox="1">
                <a:spLocks noChangeArrowheads="1"/>
              </p:cNvSpPr>
              <p:nvPr/>
            </p:nvSpPr>
            <p:spPr bwMode="auto">
              <a:xfrm>
                <a:off x="1412" y="3858"/>
                <a:ext cx="556" cy="212"/>
              </a:xfrm>
              <a:prstGeom prst="rect">
                <a:avLst/>
              </a:prstGeom>
              <a:noFill/>
              <a:ln w="9525">
                <a:noFill/>
                <a:miter lim="800000"/>
                <a:headEnd/>
                <a:tailEnd/>
              </a:ln>
            </p:spPr>
            <p:txBody>
              <a:bodyPr wrap="none">
                <a:spAutoFit/>
              </a:bodyPr>
              <a:lstStyle/>
              <a:p>
                <a:pPr eaLnBrk="0" hangingPunct="0"/>
                <a:r>
                  <a:rPr lang="en-US" sz="1600" b="1" dirty="0">
                    <a:solidFill>
                      <a:schemeClr val="tx1"/>
                    </a:solidFill>
                    <a:latin typeface="Times New Roman" pitchFamily="18" charset="0"/>
                  </a:rPr>
                  <a:t>cm H</a:t>
                </a:r>
                <a:r>
                  <a:rPr lang="en-US" sz="1600" b="1" baseline="-25000" dirty="0">
                    <a:solidFill>
                      <a:schemeClr val="tx1"/>
                    </a:solidFill>
                    <a:latin typeface="Times New Roman" pitchFamily="18" charset="0"/>
                  </a:rPr>
                  <a:t>2</a:t>
                </a:r>
                <a:r>
                  <a:rPr lang="en-US" sz="1600" b="1" dirty="0">
                    <a:solidFill>
                      <a:schemeClr val="tx1"/>
                    </a:solidFill>
                    <a:latin typeface="Times New Roman" pitchFamily="18" charset="0"/>
                  </a:rPr>
                  <a:t>O</a:t>
                </a:r>
              </a:p>
            </p:txBody>
          </p:sp>
        </p:grpSp>
      </p:grpSp>
      <p:grpSp>
        <p:nvGrpSpPr>
          <p:cNvPr id="6" name="Group 50"/>
          <p:cNvGrpSpPr>
            <a:grpSpLocks/>
          </p:cNvGrpSpPr>
          <p:nvPr/>
        </p:nvGrpSpPr>
        <p:grpSpPr bwMode="auto">
          <a:xfrm>
            <a:off x="3541713" y="3810000"/>
            <a:ext cx="2947987" cy="1697038"/>
            <a:chOff x="2231" y="2448"/>
            <a:chExt cx="1857" cy="1069"/>
          </a:xfrm>
        </p:grpSpPr>
        <p:sp>
          <p:nvSpPr>
            <p:cNvPr id="76812" name="Rectangle 51"/>
            <p:cNvSpPr>
              <a:spLocks noChangeArrowheads="1"/>
            </p:cNvSpPr>
            <p:nvPr/>
          </p:nvSpPr>
          <p:spPr bwMode="auto">
            <a:xfrm>
              <a:off x="3281" y="3123"/>
              <a:ext cx="807" cy="250"/>
            </a:xfrm>
            <a:prstGeom prst="rect">
              <a:avLst/>
            </a:prstGeom>
            <a:noFill/>
            <a:ln w="9525">
              <a:noFill/>
              <a:miter lim="800000"/>
              <a:headEnd/>
              <a:tailEnd/>
            </a:ln>
          </p:spPr>
          <p:txBody>
            <a:bodyPr wrap="none" lIns="92075" tIns="46038" rIns="92075" bIns="46038">
              <a:spAutoFit/>
            </a:bodyPr>
            <a:lstStyle/>
            <a:p>
              <a:pPr eaLnBrk="0" hangingPunct="0"/>
              <a:r>
                <a:rPr lang="en-US" dirty="0">
                  <a:solidFill>
                    <a:schemeClr val="folHlink"/>
                  </a:solidFill>
                  <a:latin typeface="Times New Roman" pitchFamily="18" charset="0"/>
                </a:rPr>
                <a:t>Inspiration</a:t>
              </a:r>
            </a:p>
          </p:txBody>
        </p:sp>
        <p:grpSp>
          <p:nvGrpSpPr>
            <p:cNvPr id="76813" name="Group 52"/>
            <p:cNvGrpSpPr>
              <a:grpSpLocks/>
            </p:cNvGrpSpPr>
            <p:nvPr/>
          </p:nvGrpSpPr>
          <p:grpSpPr bwMode="auto">
            <a:xfrm>
              <a:off x="2231" y="2448"/>
              <a:ext cx="1040" cy="1069"/>
              <a:chOff x="2496" y="2496"/>
              <a:chExt cx="960" cy="1104"/>
            </a:xfrm>
          </p:grpSpPr>
          <p:sp>
            <p:nvSpPr>
              <p:cNvPr id="76815" name="Arc 53"/>
              <p:cNvSpPr>
                <a:spLocks/>
              </p:cNvSpPr>
              <p:nvPr/>
            </p:nvSpPr>
            <p:spPr bwMode="auto">
              <a:xfrm flipV="1">
                <a:off x="2496" y="2736"/>
                <a:ext cx="960" cy="86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dirty="0"/>
              </a:p>
            </p:txBody>
          </p:sp>
          <p:sp>
            <p:nvSpPr>
              <p:cNvPr id="76816" name="Arc 54"/>
              <p:cNvSpPr>
                <a:spLocks/>
              </p:cNvSpPr>
              <p:nvPr/>
            </p:nvSpPr>
            <p:spPr bwMode="auto">
              <a:xfrm>
                <a:off x="3408" y="2496"/>
                <a:ext cx="48" cy="24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dirty="0"/>
              </a:p>
            </p:txBody>
          </p:sp>
        </p:grpSp>
        <p:sp>
          <p:nvSpPr>
            <p:cNvPr id="76814" name="Arc 55"/>
            <p:cNvSpPr>
              <a:spLocks/>
            </p:cNvSpPr>
            <p:nvPr/>
          </p:nvSpPr>
          <p:spPr bwMode="auto">
            <a:xfrm flipV="1">
              <a:off x="2976" y="3024"/>
              <a:ext cx="288" cy="33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folHlink"/>
              </a:solidFill>
              <a:round/>
              <a:headEnd/>
              <a:tailEnd type="triangle" w="med" len="med"/>
            </a:ln>
          </p:spPr>
          <p:txBody>
            <a:bodyPr wrap="none" anchor="ctr"/>
            <a:lstStyle/>
            <a:p>
              <a:endParaRPr lang="en-US" dirty="0"/>
            </a:p>
          </p:txBody>
        </p:sp>
      </p:grpSp>
      <p:grpSp>
        <p:nvGrpSpPr>
          <p:cNvPr id="8" name="Group 56"/>
          <p:cNvGrpSpPr>
            <a:grpSpLocks/>
          </p:cNvGrpSpPr>
          <p:nvPr/>
        </p:nvGrpSpPr>
        <p:grpSpPr bwMode="auto">
          <a:xfrm>
            <a:off x="2971800" y="3352800"/>
            <a:ext cx="2365375" cy="2022475"/>
            <a:chOff x="1872" y="2144"/>
            <a:chExt cx="1490" cy="1274"/>
          </a:xfrm>
        </p:grpSpPr>
        <p:grpSp>
          <p:nvGrpSpPr>
            <p:cNvPr id="76808" name="Group 57"/>
            <p:cNvGrpSpPr>
              <a:grpSpLocks/>
            </p:cNvGrpSpPr>
            <p:nvPr/>
          </p:nvGrpSpPr>
          <p:grpSpPr bwMode="auto">
            <a:xfrm>
              <a:off x="1872" y="2144"/>
              <a:ext cx="1490" cy="1274"/>
              <a:chOff x="1872" y="2144"/>
              <a:chExt cx="1490" cy="1274"/>
            </a:xfrm>
          </p:grpSpPr>
          <p:sp>
            <p:nvSpPr>
              <p:cNvPr id="76810" name="Arc 58"/>
              <p:cNvSpPr>
                <a:spLocks/>
              </p:cNvSpPr>
              <p:nvPr/>
            </p:nvSpPr>
            <p:spPr bwMode="auto">
              <a:xfrm rot="-548420">
                <a:off x="2167" y="2527"/>
                <a:ext cx="1195" cy="891"/>
              </a:xfrm>
              <a:custGeom>
                <a:avLst/>
                <a:gdLst>
                  <a:gd name="T0" fmla="*/ 0 w 21600"/>
                  <a:gd name="T1" fmla="*/ 0 h 21649"/>
                  <a:gd name="T2" fmla="*/ 0 w 21600"/>
                  <a:gd name="T3" fmla="*/ 0 h 21649"/>
                  <a:gd name="T4" fmla="*/ 0 w 21600"/>
                  <a:gd name="T5" fmla="*/ 0 h 21649"/>
                  <a:gd name="T6" fmla="*/ 0 60000 65536"/>
                  <a:gd name="T7" fmla="*/ 0 60000 65536"/>
                  <a:gd name="T8" fmla="*/ 0 60000 65536"/>
                  <a:gd name="T9" fmla="*/ 0 w 21600"/>
                  <a:gd name="T10" fmla="*/ 0 h 21649"/>
                  <a:gd name="T11" fmla="*/ 21600 w 21600"/>
                  <a:gd name="T12" fmla="*/ 21649 h 21649"/>
                </a:gdLst>
                <a:ahLst/>
                <a:cxnLst>
                  <a:cxn ang="T6">
                    <a:pos x="T0" y="T1"/>
                  </a:cxn>
                  <a:cxn ang="T7">
                    <a:pos x="T2" y="T3"/>
                  </a:cxn>
                  <a:cxn ang="T8">
                    <a:pos x="T4" y="T5"/>
                  </a:cxn>
                </a:cxnLst>
                <a:rect l="T9" t="T10" r="T11" b="T12"/>
                <a:pathLst>
                  <a:path w="21600" h="21649" fill="none" extrusionOk="0">
                    <a:moveTo>
                      <a:pt x="0" y="21648"/>
                    </a:moveTo>
                    <a:cubicBezTo>
                      <a:pt x="0" y="21622"/>
                      <a:pt x="0" y="21596"/>
                      <a:pt x="0" y="21570"/>
                    </a:cubicBezTo>
                    <a:cubicBezTo>
                      <a:pt x="-1" y="10081"/>
                      <a:pt x="8993" y="602"/>
                      <a:pt x="20465" y="-1"/>
                    </a:cubicBezTo>
                  </a:path>
                  <a:path w="21600" h="21649" stroke="0" extrusionOk="0">
                    <a:moveTo>
                      <a:pt x="0" y="21648"/>
                    </a:moveTo>
                    <a:cubicBezTo>
                      <a:pt x="0" y="21622"/>
                      <a:pt x="0" y="21596"/>
                      <a:pt x="0" y="21570"/>
                    </a:cubicBezTo>
                    <a:cubicBezTo>
                      <a:pt x="-1" y="10081"/>
                      <a:pt x="8993" y="602"/>
                      <a:pt x="20465" y="-1"/>
                    </a:cubicBezTo>
                    <a:lnTo>
                      <a:pt x="21600" y="21570"/>
                    </a:lnTo>
                    <a:close/>
                  </a:path>
                </a:pathLst>
              </a:custGeom>
              <a:noFill/>
              <a:ln w="38100" cap="rnd">
                <a:solidFill>
                  <a:srgbClr val="FF0000"/>
                </a:solidFill>
                <a:round/>
                <a:headEnd type="none" w="sm" len="sm"/>
                <a:tailEnd type="none" w="sm" len="sm"/>
              </a:ln>
            </p:spPr>
            <p:txBody>
              <a:bodyPr/>
              <a:lstStyle/>
              <a:p>
                <a:endParaRPr lang="en-US" dirty="0"/>
              </a:p>
            </p:txBody>
          </p:sp>
          <p:sp>
            <p:nvSpPr>
              <p:cNvPr id="76811" name="Rectangle 59"/>
              <p:cNvSpPr>
                <a:spLocks noChangeArrowheads="1"/>
              </p:cNvSpPr>
              <p:nvPr/>
            </p:nvSpPr>
            <p:spPr bwMode="auto">
              <a:xfrm>
                <a:off x="1872" y="2144"/>
                <a:ext cx="1282" cy="250"/>
              </a:xfrm>
              <a:prstGeom prst="rect">
                <a:avLst/>
              </a:prstGeom>
              <a:noFill/>
              <a:ln w="38100">
                <a:noFill/>
                <a:miter lim="800000"/>
                <a:headEnd/>
                <a:tailEnd/>
              </a:ln>
            </p:spPr>
            <p:txBody>
              <a:bodyPr lIns="92075" tIns="46038" rIns="92075" bIns="46038">
                <a:spAutoFit/>
              </a:bodyPr>
              <a:lstStyle/>
              <a:p>
                <a:pPr lvl="1" eaLnBrk="0" hangingPunct="0"/>
                <a:r>
                  <a:rPr lang="en-US" dirty="0">
                    <a:solidFill>
                      <a:srgbClr val="FF0000"/>
                    </a:solidFill>
                    <a:latin typeface="Times New Roman" pitchFamily="18" charset="0"/>
                  </a:rPr>
                  <a:t>Expiration</a:t>
                </a:r>
              </a:p>
            </p:txBody>
          </p:sp>
        </p:grpSp>
        <p:sp>
          <p:nvSpPr>
            <p:cNvPr id="76809" name="Arc 60"/>
            <p:cNvSpPr>
              <a:spLocks/>
            </p:cNvSpPr>
            <p:nvPr/>
          </p:nvSpPr>
          <p:spPr bwMode="auto">
            <a:xfrm rot="11085818" flipV="1">
              <a:off x="2352" y="2544"/>
              <a:ext cx="288" cy="33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3300"/>
              </a:solidFill>
              <a:round/>
              <a:headEnd/>
              <a:tailEnd type="triangle" w="med" len="med"/>
            </a:ln>
          </p:spPr>
          <p:txBody>
            <a:bodyPr wrap="none" anchor="ctr"/>
            <a:lstStyle/>
            <a:p>
              <a:endParaRPr lang="en-US" dirty="0"/>
            </a:p>
          </p:txBody>
        </p:sp>
      </p:grpSp>
      <p:sp>
        <p:nvSpPr>
          <p:cNvPr id="76806" name="Text Box 61"/>
          <p:cNvSpPr txBox="1">
            <a:spLocks noChangeArrowheads="1"/>
          </p:cNvSpPr>
          <p:nvPr/>
        </p:nvSpPr>
        <p:spPr bwMode="auto">
          <a:xfrm>
            <a:off x="2438400" y="1600200"/>
            <a:ext cx="479425" cy="336550"/>
          </a:xfrm>
          <a:prstGeom prst="rect">
            <a:avLst/>
          </a:prstGeom>
          <a:noFill/>
          <a:ln w="9525">
            <a:noFill/>
            <a:miter lim="800000"/>
            <a:headEnd/>
            <a:tailEnd/>
          </a:ln>
        </p:spPr>
        <p:txBody>
          <a:bodyPr>
            <a:spAutoFit/>
          </a:bodyPr>
          <a:lstStyle/>
          <a:p>
            <a:r>
              <a:rPr lang="en-US" sz="1600" b="1" dirty="0"/>
              <a:t>ml</a:t>
            </a:r>
          </a:p>
        </p:txBody>
      </p:sp>
      <p:sp>
        <p:nvSpPr>
          <p:cNvPr id="76807" name="Rectangle 63"/>
          <p:cNvSpPr>
            <a:spLocks noGrp="1" noChangeArrowheads="1"/>
          </p:cNvSpPr>
          <p:nvPr>
            <p:ph type="title"/>
          </p:nvPr>
        </p:nvSpPr>
        <p:spPr bwMode="auto">
          <a:xfrm>
            <a:off x="412750" y="512763"/>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	- </a:t>
            </a:r>
            <a:r>
              <a:rPr lang="en-US" sz="3600" dirty="0" smtClean="0"/>
              <a:t>Pressure-Volume Loop</a:t>
            </a:r>
            <a:r>
              <a:rPr lang="en-US" dirty="0" smtClean="0"/>
              <a:t/>
            </a:r>
            <a:br>
              <a:rPr lang="en-US" dirty="0" smtClean="0"/>
            </a:br>
            <a:r>
              <a:rPr lang="en-US" dirty="0" smtClean="0"/>
              <a:t>		</a:t>
            </a:r>
            <a:r>
              <a:rPr lang="en-US" dirty="0" smtClean="0">
                <a:solidFill>
                  <a:srgbClr val="0000CC"/>
                </a:solidFill>
              </a:rPr>
              <a:t>- ventilator initiated breath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6" name="Group 2"/>
          <p:cNvGrpSpPr>
            <a:grpSpLocks/>
          </p:cNvGrpSpPr>
          <p:nvPr/>
        </p:nvGrpSpPr>
        <p:grpSpPr bwMode="auto">
          <a:xfrm>
            <a:off x="2378075" y="2144713"/>
            <a:ext cx="4162425" cy="4273550"/>
            <a:chOff x="1588" y="1180"/>
            <a:chExt cx="2588" cy="3050"/>
          </a:xfrm>
        </p:grpSpPr>
        <p:sp>
          <p:nvSpPr>
            <p:cNvPr id="302083" name="Rectangle 3"/>
            <p:cNvSpPr>
              <a:spLocks noChangeArrowheads="1"/>
            </p:cNvSpPr>
            <p:nvPr/>
          </p:nvSpPr>
          <p:spPr bwMode="auto">
            <a:xfrm>
              <a:off x="2064" y="1248"/>
              <a:ext cx="2112" cy="2647"/>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rgbClr val="FF3300"/>
                </a:solidFill>
                <a:latin typeface="Times New Roman" pitchFamily="18" charset="0"/>
              </a:endParaRPr>
            </a:p>
          </p:txBody>
        </p:sp>
        <p:sp>
          <p:nvSpPr>
            <p:cNvPr id="302084" name="Rectangle 4"/>
            <p:cNvSpPr>
              <a:spLocks noChangeArrowheads="1"/>
            </p:cNvSpPr>
            <p:nvPr/>
          </p:nvSpPr>
          <p:spPr bwMode="auto">
            <a:xfrm>
              <a:off x="1588" y="1241"/>
              <a:ext cx="459" cy="2647"/>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7859" name="Line 5"/>
            <p:cNvSpPr>
              <a:spLocks noChangeShapeType="1"/>
            </p:cNvSpPr>
            <p:nvPr/>
          </p:nvSpPr>
          <p:spPr bwMode="auto">
            <a:xfrm>
              <a:off x="1972" y="3600"/>
              <a:ext cx="46" cy="1"/>
            </a:xfrm>
            <a:prstGeom prst="line">
              <a:avLst/>
            </a:prstGeom>
            <a:noFill/>
            <a:ln w="9525">
              <a:solidFill>
                <a:schemeClr val="tx1"/>
              </a:solidFill>
              <a:round/>
              <a:headEnd/>
              <a:tailEnd/>
            </a:ln>
          </p:spPr>
          <p:txBody>
            <a:bodyPr/>
            <a:lstStyle/>
            <a:p>
              <a:endParaRPr lang="en-US" dirty="0"/>
            </a:p>
          </p:txBody>
        </p:sp>
        <p:sp>
          <p:nvSpPr>
            <p:cNvPr id="77860" name="Line 6"/>
            <p:cNvSpPr>
              <a:spLocks noChangeShapeType="1"/>
            </p:cNvSpPr>
            <p:nvPr/>
          </p:nvSpPr>
          <p:spPr bwMode="auto">
            <a:xfrm>
              <a:off x="1972" y="3312"/>
              <a:ext cx="46" cy="1"/>
            </a:xfrm>
            <a:prstGeom prst="line">
              <a:avLst/>
            </a:prstGeom>
            <a:noFill/>
            <a:ln w="9525">
              <a:solidFill>
                <a:schemeClr val="tx1"/>
              </a:solidFill>
              <a:round/>
              <a:headEnd/>
              <a:tailEnd/>
            </a:ln>
          </p:spPr>
          <p:txBody>
            <a:bodyPr/>
            <a:lstStyle/>
            <a:p>
              <a:endParaRPr lang="en-US" dirty="0"/>
            </a:p>
          </p:txBody>
        </p:sp>
        <p:sp>
          <p:nvSpPr>
            <p:cNvPr id="77861" name="Line 7"/>
            <p:cNvSpPr>
              <a:spLocks noChangeShapeType="1"/>
            </p:cNvSpPr>
            <p:nvPr/>
          </p:nvSpPr>
          <p:spPr bwMode="auto">
            <a:xfrm>
              <a:off x="1972" y="3024"/>
              <a:ext cx="46" cy="1"/>
            </a:xfrm>
            <a:prstGeom prst="line">
              <a:avLst/>
            </a:prstGeom>
            <a:noFill/>
            <a:ln w="9525">
              <a:solidFill>
                <a:schemeClr val="tx1"/>
              </a:solidFill>
              <a:round/>
              <a:headEnd/>
              <a:tailEnd/>
            </a:ln>
          </p:spPr>
          <p:txBody>
            <a:bodyPr/>
            <a:lstStyle/>
            <a:p>
              <a:endParaRPr lang="en-US" dirty="0"/>
            </a:p>
          </p:txBody>
        </p:sp>
        <p:sp>
          <p:nvSpPr>
            <p:cNvPr id="77862" name="Line 8"/>
            <p:cNvSpPr>
              <a:spLocks noChangeShapeType="1"/>
            </p:cNvSpPr>
            <p:nvPr/>
          </p:nvSpPr>
          <p:spPr bwMode="auto">
            <a:xfrm>
              <a:off x="1972" y="2447"/>
              <a:ext cx="46" cy="1"/>
            </a:xfrm>
            <a:prstGeom prst="line">
              <a:avLst/>
            </a:prstGeom>
            <a:noFill/>
            <a:ln w="9525">
              <a:solidFill>
                <a:schemeClr val="tx1"/>
              </a:solidFill>
              <a:round/>
              <a:headEnd/>
              <a:tailEnd/>
            </a:ln>
          </p:spPr>
          <p:txBody>
            <a:bodyPr/>
            <a:lstStyle/>
            <a:p>
              <a:endParaRPr lang="en-US" dirty="0"/>
            </a:p>
          </p:txBody>
        </p:sp>
        <p:sp>
          <p:nvSpPr>
            <p:cNvPr id="77863" name="Line 9"/>
            <p:cNvSpPr>
              <a:spLocks noChangeShapeType="1"/>
            </p:cNvSpPr>
            <p:nvPr/>
          </p:nvSpPr>
          <p:spPr bwMode="auto">
            <a:xfrm>
              <a:off x="1972" y="2160"/>
              <a:ext cx="46" cy="1"/>
            </a:xfrm>
            <a:prstGeom prst="line">
              <a:avLst/>
            </a:prstGeom>
            <a:noFill/>
            <a:ln w="9525">
              <a:solidFill>
                <a:schemeClr val="tx1"/>
              </a:solidFill>
              <a:round/>
              <a:headEnd/>
              <a:tailEnd/>
            </a:ln>
          </p:spPr>
          <p:txBody>
            <a:bodyPr/>
            <a:lstStyle/>
            <a:p>
              <a:endParaRPr lang="en-US" dirty="0"/>
            </a:p>
          </p:txBody>
        </p:sp>
        <p:sp>
          <p:nvSpPr>
            <p:cNvPr id="77864" name="Text Box 10"/>
            <p:cNvSpPr txBox="1">
              <a:spLocks noChangeArrowheads="1"/>
            </p:cNvSpPr>
            <p:nvPr/>
          </p:nvSpPr>
          <p:spPr bwMode="auto">
            <a:xfrm>
              <a:off x="1780" y="3465"/>
              <a:ext cx="186"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0</a:t>
              </a:r>
            </a:p>
          </p:txBody>
        </p:sp>
        <p:sp>
          <p:nvSpPr>
            <p:cNvPr id="77865" name="Text Box 11"/>
            <p:cNvSpPr txBox="1">
              <a:spLocks noChangeArrowheads="1"/>
            </p:cNvSpPr>
            <p:nvPr/>
          </p:nvSpPr>
          <p:spPr bwMode="auto">
            <a:xfrm>
              <a:off x="1664" y="1444"/>
              <a:ext cx="328"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700</a:t>
              </a:r>
            </a:p>
          </p:txBody>
        </p:sp>
        <p:sp>
          <p:nvSpPr>
            <p:cNvPr id="77866" name="Text Box 12"/>
            <p:cNvSpPr txBox="1">
              <a:spLocks noChangeArrowheads="1"/>
            </p:cNvSpPr>
            <p:nvPr/>
          </p:nvSpPr>
          <p:spPr bwMode="auto">
            <a:xfrm>
              <a:off x="1680" y="1180"/>
              <a:ext cx="327"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800</a:t>
              </a:r>
            </a:p>
          </p:txBody>
        </p:sp>
        <p:sp>
          <p:nvSpPr>
            <p:cNvPr id="77867" name="Line 13"/>
            <p:cNvSpPr>
              <a:spLocks noChangeShapeType="1"/>
            </p:cNvSpPr>
            <p:nvPr/>
          </p:nvSpPr>
          <p:spPr bwMode="auto">
            <a:xfrm>
              <a:off x="2304" y="3912"/>
              <a:ext cx="0" cy="48"/>
            </a:xfrm>
            <a:prstGeom prst="line">
              <a:avLst/>
            </a:prstGeom>
            <a:noFill/>
            <a:ln w="9525">
              <a:solidFill>
                <a:schemeClr val="tx1"/>
              </a:solidFill>
              <a:round/>
              <a:headEnd/>
              <a:tailEnd/>
            </a:ln>
          </p:spPr>
          <p:txBody>
            <a:bodyPr/>
            <a:lstStyle/>
            <a:p>
              <a:endParaRPr lang="en-US" dirty="0"/>
            </a:p>
          </p:txBody>
        </p:sp>
        <p:sp>
          <p:nvSpPr>
            <p:cNvPr id="77868" name="Text Box 14"/>
            <p:cNvSpPr txBox="1">
              <a:spLocks noChangeArrowheads="1"/>
            </p:cNvSpPr>
            <p:nvPr/>
          </p:nvSpPr>
          <p:spPr bwMode="auto">
            <a:xfrm>
              <a:off x="2136" y="3968"/>
              <a:ext cx="339"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a:t>
              </a:r>
            </a:p>
          </p:txBody>
        </p:sp>
        <p:sp>
          <p:nvSpPr>
            <p:cNvPr id="77869" name="Text Box 15"/>
            <p:cNvSpPr txBox="1">
              <a:spLocks noChangeArrowheads="1"/>
            </p:cNvSpPr>
            <p:nvPr/>
          </p:nvSpPr>
          <p:spPr bwMode="auto">
            <a:xfrm>
              <a:off x="2701" y="3968"/>
              <a:ext cx="257"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10</a:t>
              </a:r>
            </a:p>
          </p:txBody>
        </p:sp>
        <p:sp>
          <p:nvSpPr>
            <p:cNvPr id="77870" name="Text Box 16"/>
            <p:cNvSpPr txBox="1">
              <a:spLocks noChangeArrowheads="1"/>
            </p:cNvSpPr>
            <p:nvPr/>
          </p:nvSpPr>
          <p:spPr bwMode="auto">
            <a:xfrm>
              <a:off x="3040" y="3968"/>
              <a:ext cx="257"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20</a:t>
              </a:r>
            </a:p>
          </p:txBody>
        </p:sp>
        <p:sp>
          <p:nvSpPr>
            <p:cNvPr id="77871" name="Text Box 17"/>
            <p:cNvSpPr txBox="1">
              <a:spLocks noChangeArrowheads="1"/>
            </p:cNvSpPr>
            <p:nvPr/>
          </p:nvSpPr>
          <p:spPr bwMode="auto">
            <a:xfrm>
              <a:off x="3372" y="3968"/>
              <a:ext cx="256"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30</a:t>
              </a:r>
            </a:p>
          </p:txBody>
        </p:sp>
        <p:sp>
          <p:nvSpPr>
            <p:cNvPr id="77872" name="Text Box 18"/>
            <p:cNvSpPr txBox="1">
              <a:spLocks noChangeArrowheads="1"/>
            </p:cNvSpPr>
            <p:nvPr/>
          </p:nvSpPr>
          <p:spPr bwMode="auto">
            <a:xfrm>
              <a:off x="3756" y="3968"/>
              <a:ext cx="256"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40</a:t>
              </a:r>
            </a:p>
          </p:txBody>
        </p:sp>
        <p:sp>
          <p:nvSpPr>
            <p:cNvPr id="77873" name="Line 19"/>
            <p:cNvSpPr>
              <a:spLocks noChangeShapeType="1"/>
            </p:cNvSpPr>
            <p:nvPr/>
          </p:nvSpPr>
          <p:spPr bwMode="auto">
            <a:xfrm>
              <a:off x="1968" y="1871"/>
              <a:ext cx="46" cy="1"/>
            </a:xfrm>
            <a:prstGeom prst="line">
              <a:avLst/>
            </a:prstGeom>
            <a:noFill/>
            <a:ln w="9525">
              <a:solidFill>
                <a:schemeClr val="tx1"/>
              </a:solidFill>
              <a:round/>
              <a:headEnd/>
              <a:tailEnd/>
            </a:ln>
          </p:spPr>
          <p:txBody>
            <a:bodyPr/>
            <a:lstStyle/>
            <a:p>
              <a:endParaRPr lang="en-US" dirty="0"/>
            </a:p>
          </p:txBody>
        </p:sp>
        <p:sp>
          <p:nvSpPr>
            <p:cNvPr id="77874" name="Line 20"/>
            <p:cNvSpPr>
              <a:spLocks noChangeShapeType="1"/>
            </p:cNvSpPr>
            <p:nvPr/>
          </p:nvSpPr>
          <p:spPr bwMode="auto">
            <a:xfrm>
              <a:off x="1968" y="1583"/>
              <a:ext cx="46" cy="1"/>
            </a:xfrm>
            <a:prstGeom prst="line">
              <a:avLst/>
            </a:prstGeom>
            <a:noFill/>
            <a:ln w="9525">
              <a:solidFill>
                <a:schemeClr val="tx1"/>
              </a:solidFill>
              <a:round/>
              <a:headEnd/>
              <a:tailEnd/>
            </a:ln>
          </p:spPr>
          <p:txBody>
            <a:bodyPr/>
            <a:lstStyle/>
            <a:p>
              <a:endParaRPr lang="en-US" dirty="0"/>
            </a:p>
          </p:txBody>
        </p:sp>
        <p:sp>
          <p:nvSpPr>
            <p:cNvPr id="77875" name="Line 21"/>
            <p:cNvSpPr>
              <a:spLocks noChangeShapeType="1"/>
            </p:cNvSpPr>
            <p:nvPr/>
          </p:nvSpPr>
          <p:spPr bwMode="auto">
            <a:xfrm>
              <a:off x="1968" y="1296"/>
              <a:ext cx="46" cy="1"/>
            </a:xfrm>
            <a:prstGeom prst="line">
              <a:avLst/>
            </a:prstGeom>
            <a:noFill/>
            <a:ln w="9525">
              <a:solidFill>
                <a:schemeClr val="tx1"/>
              </a:solidFill>
              <a:round/>
              <a:headEnd/>
              <a:tailEnd/>
            </a:ln>
          </p:spPr>
          <p:txBody>
            <a:bodyPr/>
            <a:lstStyle/>
            <a:p>
              <a:endParaRPr lang="en-US" dirty="0"/>
            </a:p>
          </p:txBody>
        </p:sp>
        <p:sp>
          <p:nvSpPr>
            <p:cNvPr id="77876" name="Line 22"/>
            <p:cNvSpPr>
              <a:spLocks noChangeShapeType="1"/>
            </p:cNvSpPr>
            <p:nvPr/>
          </p:nvSpPr>
          <p:spPr bwMode="auto">
            <a:xfrm>
              <a:off x="2496" y="1248"/>
              <a:ext cx="0" cy="2640"/>
            </a:xfrm>
            <a:prstGeom prst="line">
              <a:avLst/>
            </a:prstGeom>
            <a:noFill/>
            <a:ln w="9525">
              <a:solidFill>
                <a:schemeClr val="bg2"/>
              </a:solidFill>
              <a:round/>
              <a:headEnd/>
              <a:tailEnd/>
            </a:ln>
          </p:spPr>
          <p:txBody>
            <a:bodyPr/>
            <a:lstStyle/>
            <a:p>
              <a:endParaRPr lang="en-US" dirty="0"/>
            </a:p>
          </p:txBody>
        </p:sp>
        <p:sp>
          <p:nvSpPr>
            <p:cNvPr id="77877" name="Text Box 23"/>
            <p:cNvSpPr txBox="1">
              <a:spLocks noChangeArrowheads="1"/>
            </p:cNvSpPr>
            <p:nvPr/>
          </p:nvSpPr>
          <p:spPr bwMode="auto">
            <a:xfrm>
              <a:off x="1656" y="3184"/>
              <a:ext cx="328"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100</a:t>
              </a:r>
            </a:p>
          </p:txBody>
        </p:sp>
        <p:sp>
          <p:nvSpPr>
            <p:cNvPr id="77878" name="Text Box 24"/>
            <p:cNvSpPr txBox="1">
              <a:spLocks noChangeArrowheads="1"/>
            </p:cNvSpPr>
            <p:nvPr/>
          </p:nvSpPr>
          <p:spPr bwMode="auto">
            <a:xfrm>
              <a:off x="1652" y="2896"/>
              <a:ext cx="328"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200</a:t>
              </a:r>
            </a:p>
          </p:txBody>
        </p:sp>
        <p:sp>
          <p:nvSpPr>
            <p:cNvPr id="77879" name="Text Box 25"/>
            <p:cNvSpPr txBox="1">
              <a:spLocks noChangeArrowheads="1"/>
            </p:cNvSpPr>
            <p:nvPr/>
          </p:nvSpPr>
          <p:spPr bwMode="auto">
            <a:xfrm>
              <a:off x="1656" y="2592"/>
              <a:ext cx="328" cy="26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300</a:t>
              </a:r>
            </a:p>
          </p:txBody>
        </p:sp>
        <p:sp>
          <p:nvSpPr>
            <p:cNvPr id="77880" name="Text Box 26"/>
            <p:cNvSpPr txBox="1">
              <a:spLocks noChangeArrowheads="1"/>
            </p:cNvSpPr>
            <p:nvPr/>
          </p:nvSpPr>
          <p:spPr bwMode="auto">
            <a:xfrm>
              <a:off x="1652" y="2304"/>
              <a:ext cx="328"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400</a:t>
              </a:r>
            </a:p>
          </p:txBody>
        </p:sp>
        <p:sp>
          <p:nvSpPr>
            <p:cNvPr id="77881" name="Text Box 27"/>
            <p:cNvSpPr txBox="1">
              <a:spLocks noChangeArrowheads="1"/>
            </p:cNvSpPr>
            <p:nvPr/>
          </p:nvSpPr>
          <p:spPr bwMode="auto">
            <a:xfrm>
              <a:off x="1656" y="2016"/>
              <a:ext cx="328"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500</a:t>
              </a:r>
            </a:p>
          </p:txBody>
        </p:sp>
        <p:sp>
          <p:nvSpPr>
            <p:cNvPr id="77882" name="Text Box 28"/>
            <p:cNvSpPr txBox="1">
              <a:spLocks noChangeArrowheads="1"/>
            </p:cNvSpPr>
            <p:nvPr/>
          </p:nvSpPr>
          <p:spPr bwMode="auto">
            <a:xfrm>
              <a:off x="1656" y="1728"/>
              <a:ext cx="328" cy="26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600</a:t>
              </a:r>
            </a:p>
          </p:txBody>
        </p:sp>
        <p:sp>
          <p:nvSpPr>
            <p:cNvPr id="77883" name="Line 29"/>
            <p:cNvSpPr>
              <a:spLocks noChangeShapeType="1"/>
            </p:cNvSpPr>
            <p:nvPr/>
          </p:nvSpPr>
          <p:spPr bwMode="auto">
            <a:xfrm>
              <a:off x="2064" y="3592"/>
              <a:ext cx="2112" cy="0"/>
            </a:xfrm>
            <a:prstGeom prst="line">
              <a:avLst/>
            </a:prstGeom>
            <a:noFill/>
            <a:ln w="9525">
              <a:solidFill>
                <a:schemeClr val="bg2"/>
              </a:solidFill>
              <a:round/>
              <a:headEnd/>
              <a:tailEnd/>
            </a:ln>
          </p:spPr>
          <p:txBody>
            <a:bodyPr/>
            <a:lstStyle/>
            <a:p>
              <a:endParaRPr lang="en-US" dirty="0"/>
            </a:p>
          </p:txBody>
        </p:sp>
      </p:grpSp>
      <p:grpSp>
        <p:nvGrpSpPr>
          <p:cNvPr id="77827" name="Group 30"/>
          <p:cNvGrpSpPr>
            <a:grpSpLocks/>
          </p:cNvGrpSpPr>
          <p:nvPr/>
        </p:nvGrpSpPr>
        <p:grpSpPr bwMode="auto">
          <a:xfrm>
            <a:off x="3143250" y="5938838"/>
            <a:ext cx="3403600" cy="538162"/>
            <a:chOff x="1980" y="3741"/>
            <a:chExt cx="2144" cy="339"/>
          </a:xfrm>
        </p:grpSpPr>
        <p:sp>
          <p:nvSpPr>
            <p:cNvPr id="302111" name="Rectangle 31"/>
            <p:cNvSpPr>
              <a:spLocks noChangeArrowheads="1"/>
            </p:cNvSpPr>
            <p:nvPr/>
          </p:nvSpPr>
          <p:spPr bwMode="auto">
            <a:xfrm>
              <a:off x="1980" y="3758"/>
              <a:ext cx="2140" cy="32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7847" name="Line 32"/>
            <p:cNvSpPr>
              <a:spLocks noChangeShapeType="1"/>
            </p:cNvSpPr>
            <p:nvPr/>
          </p:nvSpPr>
          <p:spPr bwMode="auto">
            <a:xfrm>
              <a:off x="2418" y="3755"/>
              <a:ext cx="0" cy="85"/>
            </a:xfrm>
            <a:prstGeom prst="line">
              <a:avLst/>
            </a:prstGeom>
            <a:noFill/>
            <a:ln w="9525">
              <a:solidFill>
                <a:schemeClr val="tx1"/>
              </a:solidFill>
              <a:round/>
              <a:headEnd/>
              <a:tailEnd/>
            </a:ln>
          </p:spPr>
          <p:txBody>
            <a:bodyPr/>
            <a:lstStyle/>
            <a:p>
              <a:endParaRPr lang="en-US" dirty="0"/>
            </a:p>
          </p:txBody>
        </p:sp>
        <p:sp>
          <p:nvSpPr>
            <p:cNvPr id="77848" name="Line 33"/>
            <p:cNvSpPr>
              <a:spLocks noChangeShapeType="1"/>
            </p:cNvSpPr>
            <p:nvPr/>
          </p:nvSpPr>
          <p:spPr bwMode="auto">
            <a:xfrm>
              <a:off x="2758" y="3755"/>
              <a:ext cx="0" cy="85"/>
            </a:xfrm>
            <a:prstGeom prst="line">
              <a:avLst/>
            </a:prstGeom>
            <a:noFill/>
            <a:ln w="9525">
              <a:solidFill>
                <a:schemeClr val="tx1"/>
              </a:solidFill>
              <a:round/>
              <a:headEnd/>
              <a:tailEnd/>
            </a:ln>
          </p:spPr>
          <p:txBody>
            <a:bodyPr/>
            <a:lstStyle/>
            <a:p>
              <a:endParaRPr lang="en-US" dirty="0"/>
            </a:p>
          </p:txBody>
        </p:sp>
        <p:sp>
          <p:nvSpPr>
            <p:cNvPr id="77849" name="Line 34"/>
            <p:cNvSpPr>
              <a:spLocks noChangeShapeType="1"/>
            </p:cNvSpPr>
            <p:nvPr/>
          </p:nvSpPr>
          <p:spPr bwMode="auto">
            <a:xfrm>
              <a:off x="3099" y="3755"/>
              <a:ext cx="0" cy="85"/>
            </a:xfrm>
            <a:prstGeom prst="line">
              <a:avLst/>
            </a:prstGeom>
            <a:noFill/>
            <a:ln w="9525">
              <a:solidFill>
                <a:schemeClr val="tx1"/>
              </a:solidFill>
              <a:round/>
              <a:headEnd/>
              <a:tailEnd/>
            </a:ln>
          </p:spPr>
          <p:txBody>
            <a:bodyPr/>
            <a:lstStyle/>
            <a:p>
              <a:endParaRPr lang="en-US" dirty="0"/>
            </a:p>
          </p:txBody>
        </p:sp>
        <p:sp>
          <p:nvSpPr>
            <p:cNvPr id="77850" name="Line 35"/>
            <p:cNvSpPr>
              <a:spLocks noChangeShapeType="1"/>
            </p:cNvSpPr>
            <p:nvPr/>
          </p:nvSpPr>
          <p:spPr bwMode="auto">
            <a:xfrm>
              <a:off x="3439" y="3755"/>
              <a:ext cx="0" cy="85"/>
            </a:xfrm>
            <a:prstGeom prst="line">
              <a:avLst/>
            </a:prstGeom>
            <a:noFill/>
            <a:ln w="9525">
              <a:solidFill>
                <a:schemeClr val="tx1"/>
              </a:solidFill>
              <a:round/>
              <a:headEnd/>
              <a:tailEnd/>
            </a:ln>
          </p:spPr>
          <p:txBody>
            <a:bodyPr/>
            <a:lstStyle/>
            <a:p>
              <a:endParaRPr lang="en-US" dirty="0"/>
            </a:p>
          </p:txBody>
        </p:sp>
        <p:sp>
          <p:nvSpPr>
            <p:cNvPr id="77851" name="Line 36"/>
            <p:cNvSpPr>
              <a:spLocks noChangeShapeType="1"/>
            </p:cNvSpPr>
            <p:nvPr/>
          </p:nvSpPr>
          <p:spPr bwMode="auto">
            <a:xfrm>
              <a:off x="3828" y="3755"/>
              <a:ext cx="0" cy="85"/>
            </a:xfrm>
            <a:prstGeom prst="line">
              <a:avLst/>
            </a:prstGeom>
            <a:noFill/>
            <a:ln w="9525">
              <a:solidFill>
                <a:schemeClr val="tx1"/>
              </a:solidFill>
              <a:round/>
              <a:headEnd/>
              <a:tailEnd/>
            </a:ln>
          </p:spPr>
          <p:txBody>
            <a:bodyPr/>
            <a:lstStyle/>
            <a:p>
              <a:endParaRPr lang="en-US" dirty="0"/>
            </a:p>
          </p:txBody>
        </p:sp>
        <p:sp>
          <p:nvSpPr>
            <p:cNvPr id="77852" name="Line 37"/>
            <p:cNvSpPr>
              <a:spLocks noChangeShapeType="1"/>
            </p:cNvSpPr>
            <p:nvPr/>
          </p:nvSpPr>
          <p:spPr bwMode="auto">
            <a:xfrm>
              <a:off x="2564" y="3755"/>
              <a:ext cx="0" cy="43"/>
            </a:xfrm>
            <a:prstGeom prst="line">
              <a:avLst/>
            </a:prstGeom>
            <a:noFill/>
            <a:ln w="9525">
              <a:solidFill>
                <a:schemeClr val="tx1"/>
              </a:solidFill>
              <a:round/>
              <a:headEnd/>
              <a:tailEnd/>
            </a:ln>
          </p:spPr>
          <p:txBody>
            <a:bodyPr/>
            <a:lstStyle/>
            <a:p>
              <a:endParaRPr lang="en-US" dirty="0"/>
            </a:p>
          </p:txBody>
        </p:sp>
        <p:sp>
          <p:nvSpPr>
            <p:cNvPr id="77853" name="Line 38"/>
            <p:cNvSpPr>
              <a:spLocks noChangeShapeType="1"/>
            </p:cNvSpPr>
            <p:nvPr/>
          </p:nvSpPr>
          <p:spPr bwMode="auto">
            <a:xfrm>
              <a:off x="2953" y="3755"/>
              <a:ext cx="0" cy="43"/>
            </a:xfrm>
            <a:prstGeom prst="line">
              <a:avLst/>
            </a:prstGeom>
            <a:noFill/>
            <a:ln w="9525">
              <a:solidFill>
                <a:schemeClr val="tx1"/>
              </a:solidFill>
              <a:round/>
              <a:headEnd/>
              <a:tailEnd/>
            </a:ln>
          </p:spPr>
          <p:txBody>
            <a:bodyPr/>
            <a:lstStyle/>
            <a:p>
              <a:endParaRPr lang="en-US" dirty="0"/>
            </a:p>
          </p:txBody>
        </p:sp>
        <p:sp>
          <p:nvSpPr>
            <p:cNvPr id="77854" name="Line 39"/>
            <p:cNvSpPr>
              <a:spLocks noChangeShapeType="1"/>
            </p:cNvSpPr>
            <p:nvPr/>
          </p:nvSpPr>
          <p:spPr bwMode="auto">
            <a:xfrm>
              <a:off x="3293" y="3741"/>
              <a:ext cx="0" cy="42"/>
            </a:xfrm>
            <a:prstGeom prst="line">
              <a:avLst/>
            </a:prstGeom>
            <a:noFill/>
            <a:ln w="9525">
              <a:solidFill>
                <a:schemeClr val="tx1"/>
              </a:solidFill>
              <a:round/>
              <a:headEnd/>
              <a:tailEnd/>
            </a:ln>
          </p:spPr>
          <p:txBody>
            <a:bodyPr/>
            <a:lstStyle/>
            <a:p>
              <a:endParaRPr lang="en-US" dirty="0"/>
            </a:p>
          </p:txBody>
        </p:sp>
        <p:sp>
          <p:nvSpPr>
            <p:cNvPr id="77855" name="Line 40"/>
            <p:cNvSpPr>
              <a:spLocks noChangeShapeType="1"/>
            </p:cNvSpPr>
            <p:nvPr/>
          </p:nvSpPr>
          <p:spPr bwMode="auto">
            <a:xfrm>
              <a:off x="3634" y="3755"/>
              <a:ext cx="0" cy="43"/>
            </a:xfrm>
            <a:prstGeom prst="line">
              <a:avLst/>
            </a:prstGeom>
            <a:noFill/>
            <a:ln w="9525">
              <a:solidFill>
                <a:schemeClr val="tx1"/>
              </a:solidFill>
              <a:round/>
              <a:headEnd/>
              <a:tailEnd/>
            </a:ln>
          </p:spPr>
          <p:txBody>
            <a:bodyPr/>
            <a:lstStyle/>
            <a:p>
              <a:endParaRPr lang="en-US" dirty="0"/>
            </a:p>
          </p:txBody>
        </p:sp>
        <p:sp>
          <p:nvSpPr>
            <p:cNvPr id="77856" name="Line 41"/>
            <p:cNvSpPr>
              <a:spLocks noChangeShapeType="1"/>
            </p:cNvSpPr>
            <p:nvPr/>
          </p:nvSpPr>
          <p:spPr bwMode="auto">
            <a:xfrm>
              <a:off x="1984" y="3805"/>
              <a:ext cx="2140" cy="0"/>
            </a:xfrm>
            <a:prstGeom prst="line">
              <a:avLst/>
            </a:prstGeom>
            <a:noFill/>
            <a:ln w="9525">
              <a:solidFill>
                <a:schemeClr val="tx1"/>
              </a:solidFill>
              <a:round/>
              <a:headEnd/>
              <a:tailEnd/>
            </a:ln>
          </p:spPr>
          <p:txBody>
            <a:bodyPr/>
            <a:lstStyle/>
            <a:p>
              <a:endParaRPr lang="en-US" dirty="0"/>
            </a:p>
          </p:txBody>
        </p:sp>
      </p:grpSp>
      <p:grpSp>
        <p:nvGrpSpPr>
          <p:cNvPr id="77828" name="Group 43"/>
          <p:cNvGrpSpPr>
            <a:grpSpLocks/>
          </p:cNvGrpSpPr>
          <p:nvPr/>
        </p:nvGrpSpPr>
        <p:grpSpPr bwMode="auto">
          <a:xfrm>
            <a:off x="2286000" y="1949450"/>
            <a:ext cx="882650" cy="4470400"/>
            <a:chOff x="1440" y="1228"/>
            <a:chExt cx="556" cy="2816"/>
          </a:xfrm>
        </p:grpSpPr>
        <p:sp>
          <p:nvSpPr>
            <p:cNvPr id="77842" name="Line 44"/>
            <p:cNvSpPr>
              <a:spLocks noChangeShapeType="1"/>
            </p:cNvSpPr>
            <p:nvPr/>
          </p:nvSpPr>
          <p:spPr bwMode="auto">
            <a:xfrm>
              <a:off x="1883" y="1405"/>
              <a:ext cx="1" cy="2336"/>
            </a:xfrm>
            <a:prstGeom prst="line">
              <a:avLst/>
            </a:prstGeom>
            <a:noFill/>
            <a:ln w="9525">
              <a:solidFill>
                <a:schemeClr val="tx1"/>
              </a:solidFill>
              <a:round/>
              <a:headEnd/>
              <a:tailEnd/>
            </a:ln>
          </p:spPr>
          <p:txBody>
            <a:bodyPr/>
            <a:lstStyle/>
            <a:p>
              <a:endParaRPr lang="en-US" dirty="0"/>
            </a:p>
          </p:txBody>
        </p:sp>
        <p:sp>
          <p:nvSpPr>
            <p:cNvPr id="77843" name="Text Box 45"/>
            <p:cNvSpPr txBox="1">
              <a:spLocks noChangeArrowheads="1"/>
            </p:cNvSpPr>
            <p:nvPr/>
          </p:nvSpPr>
          <p:spPr bwMode="auto">
            <a:xfrm>
              <a:off x="1603" y="1228"/>
              <a:ext cx="259" cy="212"/>
            </a:xfrm>
            <a:prstGeom prst="rect">
              <a:avLst/>
            </a:prstGeom>
            <a:noFill/>
            <a:ln w="9525">
              <a:noFill/>
              <a:miter lim="800000"/>
              <a:headEnd/>
              <a:tailEnd/>
            </a:ln>
          </p:spPr>
          <p:txBody>
            <a:bodyPr wrap="none">
              <a:spAutoFit/>
            </a:bodyPr>
            <a:lstStyle/>
            <a:p>
              <a:pPr eaLnBrk="0" hangingPunct="0"/>
              <a:r>
                <a:rPr lang="en-US" sz="1600" b="1" dirty="0">
                  <a:solidFill>
                    <a:schemeClr val="tx1"/>
                  </a:solidFill>
                  <a:latin typeface="Times New Roman" pitchFamily="18" charset="0"/>
                </a:rPr>
                <a:t>ml</a:t>
              </a:r>
            </a:p>
          </p:txBody>
        </p:sp>
        <p:sp>
          <p:nvSpPr>
            <p:cNvPr id="77844" name="Text Box 46"/>
            <p:cNvSpPr txBox="1">
              <a:spLocks noChangeArrowheads="1"/>
            </p:cNvSpPr>
            <p:nvPr/>
          </p:nvSpPr>
          <p:spPr bwMode="auto">
            <a:xfrm>
              <a:off x="1440" y="3832"/>
              <a:ext cx="556" cy="212"/>
            </a:xfrm>
            <a:prstGeom prst="rect">
              <a:avLst/>
            </a:prstGeom>
            <a:noFill/>
            <a:ln w="9525">
              <a:noFill/>
              <a:miter lim="800000"/>
              <a:headEnd/>
              <a:tailEnd/>
            </a:ln>
          </p:spPr>
          <p:txBody>
            <a:bodyPr wrap="none">
              <a:spAutoFit/>
            </a:bodyPr>
            <a:lstStyle/>
            <a:p>
              <a:pPr eaLnBrk="0" hangingPunct="0"/>
              <a:r>
                <a:rPr lang="en-US" sz="1600" b="1" dirty="0">
                  <a:solidFill>
                    <a:schemeClr val="tx1"/>
                  </a:solidFill>
                  <a:latin typeface="Times New Roman" pitchFamily="18" charset="0"/>
                </a:rPr>
                <a:t>cm H</a:t>
              </a:r>
              <a:r>
                <a:rPr lang="en-US" sz="1600" b="1" baseline="-25000" dirty="0">
                  <a:solidFill>
                    <a:schemeClr val="tx1"/>
                  </a:solidFill>
                  <a:latin typeface="Times New Roman" pitchFamily="18" charset="0"/>
                </a:rPr>
                <a:t>2</a:t>
              </a:r>
              <a:r>
                <a:rPr lang="en-US" sz="1600" b="1" dirty="0">
                  <a:solidFill>
                    <a:schemeClr val="tx1"/>
                  </a:solidFill>
                  <a:latin typeface="Times New Roman" pitchFamily="18" charset="0"/>
                </a:rPr>
                <a:t>O</a:t>
              </a:r>
            </a:p>
          </p:txBody>
        </p:sp>
        <p:sp>
          <p:nvSpPr>
            <p:cNvPr id="77845" name="Line 47"/>
            <p:cNvSpPr>
              <a:spLocks noChangeShapeType="1"/>
            </p:cNvSpPr>
            <p:nvPr/>
          </p:nvSpPr>
          <p:spPr bwMode="auto">
            <a:xfrm>
              <a:off x="1887" y="2687"/>
              <a:ext cx="46" cy="1"/>
            </a:xfrm>
            <a:prstGeom prst="line">
              <a:avLst/>
            </a:prstGeom>
            <a:noFill/>
            <a:ln w="9525">
              <a:solidFill>
                <a:schemeClr val="tx1"/>
              </a:solidFill>
              <a:round/>
              <a:headEnd/>
              <a:tailEnd/>
            </a:ln>
          </p:spPr>
          <p:txBody>
            <a:bodyPr/>
            <a:lstStyle/>
            <a:p>
              <a:endParaRPr lang="en-US" dirty="0"/>
            </a:p>
          </p:txBody>
        </p:sp>
      </p:grpSp>
      <p:grpSp>
        <p:nvGrpSpPr>
          <p:cNvPr id="5" name="Group 48"/>
          <p:cNvGrpSpPr>
            <a:grpSpLocks/>
          </p:cNvGrpSpPr>
          <p:nvPr/>
        </p:nvGrpSpPr>
        <p:grpSpPr bwMode="auto">
          <a:xfrm>
            <a:off x="3848100" y="3562350"/>
            <a:ext cx="2171700" cy="1954213"/>
            <a:chOff x="2424" y="2244"/>
            <a:chExt cx="1368" cy="1231"/>
          </a:xfrm>
        </p:grpSpPr>
        <p:sp>
          <p:nvSpPr>
            <p:cNvPr id="77837" name="Rectangle 49"/>
            <p:cNvSpPr>
              <a:spLocks noChangeArrowheads="1"/>
            </p:cNvSpPr>
            <p:nvPr/>
          </p:nvSpPr>
          <p:spPr bwMode="auto">
            <a:xfrm>
              <a:off x="3002" y="2710"/>
              <a:ext cx="790" cy="250"/>
            </a:xfrm>
            <a:prstGeom prst="rect">
              <a:avLst/>
            </a:prstGeom>
            <a:noFill/>
            <a:ln w="9525">
              <a:noFill/>
              <a:miter lim="800000"/>
              <a:headEnd/>
              <a:tailEnd/>
            </a:ln>
          </p:spPr>
          <p:txBody>
            <a:bodyPr wrap="none" lIns="92075" tIns="46038" rIns="92075" bIns="46038">
              <a:spAutoFit/>
            </a:bodyPr>
            <a:lstStyle/>
            <a:p>
              <a:pPr eaLnBrk="0" hangingPunct="0"/>
              <a:r>
                <a:rPr lang="en-US" dirty="0">
                  <a:solidFill>
                    <a:srgbClr val="FF0000"/>
                  </a:solidFill>
                  <a:latin typeface="Times New Roman" pitchFamily="18" charset="0"/>
                </a:rPr>
                <a:t>Expiration</a:t>
              </a:r>
            </a:p>
          </p:txBody>
        </p:sp>
        <p:grpSp>
          <p:nvGrpSpPr>
            <p:cNvPr id="77838" name="Group 50"/>
            <p:cNvGrpSpPr>
              <a:grpSpLocks/>
            </p:cNvGrpSpPr>
            <p:nvPr/>
          </p:nvGrpSpPr>
          <p:grpSpPr bwMode="auto">
            <a:xfrm>
              <a:off x="2424" y="2244"/>
              <a:ext cx="91" cy="1231"/>
              <a:chOff x="2440" y="2248"/>
              <a:chExt cx="91" cy="1231"/>
            </a:xfrm>
          </p:grpSpPr>
          <p:sp>
            <p:nvSpPr>
              <p:cNvPr id="77840" name="Arc 51"/>
              <p:cNvSpPr>
                <a:spLocks/>
              </p:cNvSpPr>
              <p:nvPr/>
            </p:nvSpPr>
            <p:spPr bwMode="auto">
              <a:xfrm flipV="1">
                <a:off x="2440" y="2400"/>
                <a:ext cx="83" cy="107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3300"/>
                </a:solidFill>
                <a:round/>
                <a:headEnd/>
                <a:tailEnd/>
              </a:ln>
            </p:spPr>
            <p:txBody>
              <a:bodyPr wrap="none" anchor="ctr"/>
              <a:lstStyle/>
              <a:p>
                <a:endParaRPr lang="en-US" dirty="0"/>
              </a:p>
            </p:txBody>
          </p:sp>
          <p:sp>
            <p:nvSpPr>
              <p:cNvPr id="77841" name="Freeform 52"/>
              <p:cNvSpPr>
                <a:spLocks/>
              </p:cNvSpPr>
              <p:nvPr/>
            </p:nvSpPr>
            <p:spPr bwMode="auto">
              <a:xfrm>
                <a:off x="2514" y="2248"/>
                <a:ext cx="17" cy="185"/>
              </a:xfrm>
              <a:custGeom>
                <a:avLst/>
                <a:gdLst>
                  <a:gd name="T0" fmla="*/ 6 w 17"/>
                  <a:gd name="T1" fmla="*/ 0 h 210"/>
                  <a:gd name="T2" fmla="*/ 15 w 17"/>
                  <a:gd name="T3" fmla="*/ 22 h 210"/>
                  <a:gd name="T4" fmla="*/ 9 w 17"/>
                  <a:gd name="T5" fmla="*/ 78 h 210"/>
                  <a:gd name="T6" fmla="*/ 12 w 17"/>
                  <a:gd name="T7" fmla="*/ 108 h 210"/>
                  <a:gd name="T8" fmla="*/ 6 w 17"/>
                  <a:gd name="T9" fmla="*/ 118 h 210"/>
                  <a:gd name="T10" fmla="*/ 9 w 17"/>
                  <a:gd name="T11" fmla="*/ 123 h 210"/>
                  <a:gd name="T12" fmla="*/ 0 w 17"/>
                  <a:gd name="T13" fmla="*/ 127 h 210"/>
                  <a:gd name="T14" fmla="*/ 0 60000 65536"/>
                  <a:gd name="T15" fmla="*/ 0 60000 65536"/>
                  <a:gd name="T16" fmla="*/ 0 60000 65536"/>
                  <a:gd name="T17" fmla="*/ 0 60000 65536"/>
                  <a:gd name="T18" fmla="*/ 0 60000 65536"/>
                  <a:gd name="T19" fmla="*/ 0 60000 65536"/>
                  <a:gd name="T20" fmla="*/ 0 60000 65536"/>
                  <a:gd name="T21" fmla="*/ 0 w 17"/>
                  <a:gd name="T22" fmla="*/ 0 h 210"/>
                  <a:gd name="T23" fmla="*/ 17 w 17"/>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210">
                    <a:moveTo>
                      <a:pt x="6" y="0"/>
                    </a:moveTo>
                    <a:cubicBezTo>
                      <a:pt x="8" y="12"/>
                      <a:pt x="12" y="24"/>
                      <a:pt x="15" y="36"/>
                    </a:cubicBezTo>
                    <a:cubicBezTo>
                      <a:pt x="13" y="94"/>
                      <a:pt x="17" y="93"/>
                      <a:pt x="9" y="129"/>
                    </a:cubicBezTo>
                    <a:cubicBezTo>
                      <a:pt x="5" y="145"/>
                      <a:pt x="12" y="180"/>
                      <a:pt x="12" y="180"/>
                    </a:cubicBezTo>
                    <a:cubicBezTo>
                      <a:pt x="14" y="186"/>
                      <a:pt x="4" y="189"/>
                      <a:pt x="6" y="195"/>
                    </a:cubicBezTo>
                    <a:cubicBezTo>
                      <a:pt x="7" y="198"/>
                      <a:pt x="9" y="204"/>
                      <a:pt x="9" y="204"/>
                    </a:cubicBezTo>
                    <a:cubicBezTo>
                      <a:pt x="6" y="206"/>
                      <a:pt x="0" y="210"/>
                      <a:pt x="0" y="210"/>
                    </a:cubicBezTo>
                  </a:path>
                </a:pathLst>
              </a:custGeom>
              <a:noFill/>
              <a:ln w="28575" cap="flat" cmpd="sng">
                <a:solidFill>
                  <a:srgbClr val="FF3300"/>
                </a:solidFill>
                <a:prstDash val="solid"/>
                <a:round/>
                <a:headEnd/>
                <a:tailEnd/>
              </a:ln>
            </p:spPr>
            <p:txBody>
              <a:bodyPr wrap="none" anchor="ctr"/>
              <a:lstStyle/>
              <a:p>
                <a:endParaRPr lang="en-US" dirty="0"/>
              </a:p>
            </p:txBody>
          </p:sp>
        </p:grpSp>
        <p:sp>
          <p:nvSpPr>
            <p:cNvPr id="77839" name="Arc 53"/>
            <p:cNvSpPr>
              <a:spLocks/>
            </p:cNvSpPr>
            <p:nvPr/>
          </p:nvSpPr>
          <p:spPr bwMode="auto">
            <a:xfrm rot="1339379">
              <a:off x="2544" y="2632"/>
              <a:ext cx="192" cy="38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3300"/>
              </a:solidFill>
              <a:round/>
              <a:headEnd/>
              <a:tailEnd type="triangle" w="med" len="med"/>
            </a:ln>
          </p:spPr>
          <p:txBody>
            <a:bodyPr wrap="none" anchor="ctr"/>
            <a:lstStyle/>
            <a:p>
              <a:endParaRPr lang="en-US" dirty="0"/>
            </a:p>
          </p:txBody>
        </p:sp>
      </p:grpSp>
      <p:sp>
        <p:nvSpPr>
          <p:cNvPr id="77830" name="Rectangle 54"/>
          <p:cNvSpPr>
            <a:spLocks noChangeArrowheads="1"/>
          </p:cNvSpPr>
          <p:nvPr/>
        </p:nvSpPr>
        <p:spPr bwMode="auto">
          <a:xfrm>
            <a:off x="3149600" y="3124200"/>
            <a:ext cx="1281113" cy="396875"/>
          </a:xfrm>
          <a:prstGeom prst="rect">
            <a:avLst/>
          </a:prstGeom>
          <a:noFill/>
          <a:ln w="9525">
            <a:noFill/>
            <a:miter lim="800000"/>
            <a:headEnd/>
            <a:tailEnd/>
          </a:ln>
        </p:spPr>
        <p:txBody>
          <a:bodyPr wrap="none" lIns="92075" tIns="46038" rIns="92075" bIns="46038">
            <a:spAutoFit/>
          </a:bodyPr>
          <a:lstStyle/>
          <a:p>
            <a:pPr eaLnBrk="0" hangingPunct="0"/>
            <a:r>
              <a:rPr lang="en-US" dirty="0">
                <a:solidFill>
                  <a:schemeClr val="folHlink"/>
                </a:solidFill>
                <a:latin typeface="Times New Roman" pitchFamily="18" charset="0"/>
              </a:rPr>
              <a:t>Inspiration</a:t>
            </a:r>
          </a:p>
        </p:txBody>
      </p:sp>
      <p:grpSp>
        <p:nvGrpSpPr>
          <p:cNvPr id="7" name="Group 55"/>
          <p:cNvGrpSpPr>
            <a:grpSpLocks/>
          </p:cNvGrpSpPr>
          <p:nvPr/>
        </p:nvGrpSpPr>
        <p:grpSpPr bwMode="auto">
          <a:xfrm>
            <a:off x="3505200" y="3563938"/>
            <a:ext cx="469900" cy="1941512"/>
            <a:chOff x="2208" y="2245"/>
            <a:chExt cx="296" cy="1223"/>
          </a:xfrm>
        </p:grpSpPr>
        <p:grpSp>
          <p:nvGrpSpPr>
            <p:cNvPr id="77833" name="Group 56"/>
            <p:cNvGrpSpPr>
              <a:grpSpLocks/>
            </p:cNvGrpSpPr>
            <p:nvPr/>
          </p:nvGrpSpPr>
          <p:grpSpPr bwMode="auto">
            <a:xfrm>
              <a:off x="2208" y="2256"/>
              <a:ext cx="288" cy="1212"/>
              <a:chOff x="2208" y="2336"/>
              <a:chExt cx="288" cy="1132"/>
            </a:xfrm>
          </p:grpSpPr>
          <p:sp>
            <p:nvSpPr>
              <p:cNvPr id="77835" name="Arc 57"/>
              <p:cNvSpPr>
                <a:spLocks/>
              </p:cNvSpPr>
              <p:nvPr/>
            </p:nvSpPr>
            <p:spPr bwMode="auto">
              <a:xfrm>
                <a:off x="2427" y="2336"/>
                <a:ext cx="48" cy="1132"/>
              </a:xfrm>
              <a:custGeom>
                <a:avLst/>
                <a:gdLst>
                  <a:gd name="T0" fmla="*/ 0 w 21600"/>
                  <a:gd name="T1" fmla="*/ 0 h 21597"/>
                  <a:gd name="T2" fmla="*/ 0 w 21600"/>
                  <a:gd name="T3" fmla="*/ 0 h 21597"/>
                  <a:gd name="T4" fmla="*/ 0 w 21600"/>
                  <a:gd name="T5" fmla="*/ 0 h 21597"/>
                  <a:gd name="T6" fmla="*/ 0 60000 65536"/>
                  <a:gd name="T7" fmla="*/ 0 60000 65536"/>
                  <a:gd name="T8" fmla="*/ 0 60000 65536"/>
                  <a:gd name="T9" fmla="*/ 0 w 21600"/>
                  <a:gd name="T10" fmla="*/ 0 h 21597"/>
                  <a:gd name="T11" fmla="*/ 21600 w 21600"/>
                  <a:gd name="T12" fmla="*/ 21597 h 21597"/>
                </a:gdLst>
                <a:ahLst/>
                <a:cxnLst>
                  <a:cxn ang="T6">
                    <a:pos x="T0" y="T1"/>
                  </a:cxn>
                  <a:cxn ang="T7">
                    <a:pos x="T2" y="T3"/>
                  </a:cxn>
                  <a:cxn ang="T8">
                    <a:pos x="T4" y="T5"/>
                  </a:cxn>
                </a:cxnLst>
                <a:rect l="T9" t="T10" r="T11" b="T12"/>
                <a:pathLst>
                  <a:path w="21600" h="21597" fill="none" extrusionOk="0">
                    <a:moveTo>
                      <a:pt x="0" y="21545"/>
                    </a:moveTo>
                    <a:cubicBezTo>
                      <a:pt x="28" y="9767"/>
                      <a:pt x="9486" y="183"/>
                      <a:pt x="21262" y="-1"/>
                    </a:cubicBezTo>
                  </a:path>
                  <a:path w="21600" h="21597" stroke="0" extrusionOk="0">
                    <a:moveTo>
                      <a:pt x="0" y="21545"/>
                    </a:moveTo>
                    <a:cubicBezTo>
                      <a:pt x="28" y="9767"/>
                      <a:pt x="9486" y="183"/>
                      <a:pt x="21262" y="-1"/>
                    </a:cubicBezTo>
                    <a:lnTo>
                      <a:pt x="21600" y="21597"/>
                    </a:lnTo>
                    <a:close/>
                  </a:path>
                </a:pathLst>
              </a:custGeom>
              <a:noFill/>
              <a:ln w="25400" cap="rnd">
                <a:solidFill>
                  <a:schemeClr val="folHlink"/>
                </a:solidFill>
                <a:round/>
                <a:headEnd type="none" w="sm" len="sm"/>
                <a:tailEnd type="none" w="sm" len="sm"/>
              </a:ln>
            </p:spPr>
            <p:txBody>
              <a:bodyPr/>
              <a:lstStyle/>
              <a:p>
                <a:endParaRPr lang="en-US" dirty="0"/>
              </a:p>
            </p:txBody>
          </p:sp>
          <p:sp>
            <p:nvSpPr>
              <p:cNvPr id="77836" name="Arc 58"/>
              <p:cNvSpPr>
                <a:spLocks/>
              </p:cNvSpPr>
              <p:nvPr/>
            </p:nvSpPr>
            <p:spPr bwMode="auto">
              <a:xfrm rot="8610476" flipV="1">
                <a:off x="2208" y="2688"/>
                <a:ext cx="288" cy="33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folHlink"/>
                </a:solidFill>
                <a:round/>
                <a:headEnd type="triangle" w="med" len="med"/>
                <a:tailEnd/>
              </a:ln>
            </p:spPr>
            <p:txBody>
              <a:bodyPr wrap="none" anchor="ctr"/>
              <a:lstStyle/>
              <a:p>
                <a:endParaRPr lang="en-US" dirty="0"/>
              </a:p>
            </p:txBody>
          </p:sp>
        </p:grpSp>
        <p:sp>
          <p:nvSpPr>
            <p:cNvPr id="77834" name="Freeform 59"/>
            <p:cNvSpPr>
              <a:spLocks/>
            </p:cNvSpPr>
            <p:nvPr/>
          </p:nvSpPr>
          <p:spPr bwMode="auto">
            <a:xfrm>
              <a:off x="2476" y="2245"/>
              <a:ext cx="28" cy="11"/>
            </a:xfrm>
            <a:custGeom>
              <a:avLst/>
              <a:gdLst>
                <a:gd name="T0" fmla="*/ 0 w 28"/>
                <a:gd name="T1" fmla="*/ 11 h 11"/>
                <a:gd name="T2" fmla="*/ 28 w 28"/>
                <a:gd name="T3" fmla="*/ 3 h 11"/>
                <a:gd name="T4" fmla="*/ 0 60000 65536"/>
                <a:gd name="T5" fmla="*/ 0 60000 65536"/>
                <a:gd name="T6" fmla="*/ 0 w 28"/>
                <a:gd name="T7" fmla="*/ 0 h 11"/>
                <a:gd name="T8" fmla="*/ 28 w 28"/>
                <a:gd name="T9" fmla="*/ 11 h 11"/>
              </a:gdLst>
              <a:ahLst/>
              <a:cxnLst>
                <a:cxn ang="T4">
                  <a:pos x="T0" y="T1"/>
                </a:cxn>
                <a:cxn ang="T5">
                  <a:pos x="T2" y="T3"/>
                </a:cxn>
              </a:cxnLst>
              <a:rect l="T6" t="T7" r="T8" b="T9"/>
              <a:pathLst>
                <a:path w="28" h="11">
                  <a:moveTo>
                    <a:pt x="0" y="11"/>
                  </a:moveTo>
                  <a:cubicBezTo>
                    <a:pt x="16" y="0"/>
                    <a:pt x="7" y="3"/>
                    <a:pt x="28" y="3"/>
                  </a:cubicBezTo>
                </a:path>
              </a:pathLst>
            </a:custGeom>
            <a:noFill/>
            <a:ln w="38100" cap="flat" cmpd="sng">
              <a:solidFill>
                <a:schemeClr val="folHlink"/>
              </a:solidFill>
              <a:prstDash val="solid"/>
              <a:round/>
              <a:headEnd/>
              <a:tailEnd/>
            </a:ln>
          </p:spPr>
          <p:txBody>
            <a:bodyPr wrap="none" anchor="ctr"/>
            <a:lstStyle/>
            <a:p>
              <a:endParaRPr lang="en-US" dirty="0"/>
            </a:p>
          </p:txBody>
        </p:sp>
      </p:grpSp>
      <p:sp>
        <p:nvSpPr>
          <p:cNvPr id="77832" name="Rectangle 61"/>
          <p:cNvSpPr>
            <a:spLocks noGrp="1" noChangeArrowheads="1"/>
          </p:cNvSpPr>
          <p:nvPr>
            <p:ph type="title"/>
          </p:nvPr>
        </p:nvSpPr>
        <p:spPr bwMode="auto">
          <a:xfrm>
            <a:off x="388938" y="557213"/>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	</a:t>
            </a:r>
            <a:r>
              <a:rPr lang="en-US" sz="3600" dirty="0" smtClean="0"/>
              <a:t>- Pressure-Volume Loop</a:t>
            </a:r>
            <a:r>
              <a:rPr lang="en-US" dirty="0" smtClean="0"/>
              <a:t/>
            </a:r>
            <a:br>
              <a:rPr lang="en-US" dirty="0" smtClean="0"/>
            </a:br>
            <a:r>
              <a:rPr lang="en-US" dirty="0" smtClean="0"/>
              <a:t>		</a:t>
            </a:r>
            <a:r>
              <a:rPr lang="en-US" dirty="0" smtClean="0">
                <a:solidFill>
                  <a:srgbClr val="0000CC"/>
                </a:solidFill>
              </a:rPr>
              <a:t>- spontaneous, non-P/S breath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3"/>
          <p:cNvSpPr txBox="1">
            <a:spLocks noChangeArrowheads="1"/>
          </p:cNvSpPr>
          <p:nvPr/>
        </p:nvSpPr>
        <p:spPr bwMode="auto">
          <a:xfrm>
            <a:off x="2933700" y="1689100"/>
            <a:ext cx="715963" cy="336550"/>
          </a:xfrm>
          <a:prstGeom prst="rect">
            <a:avLst/>
          </a:prstGeom>
          <a:noFill/>
          <a:ln w="9525">
            <a:noFill/>
            <a:miter lim="800000"/>
            <a:headEnd/>
            <a:tailEnd/>
          </a:ln>
        </p:spPr>
        <p:txBody>
          <a:bodyPr wrap="none">
            <a:spAutoFit/>
          </a:bodyPr>
          <a:lstStyle/>
          <a:p>
            <a:pPr eaLnBrk="0" hangingPunct="0"/>
            <a:r>
              <a:rPr lang="en-US" sz="1600" b="1" dirty="0">
                <a:solidFill>
                  <a:schemeClr val="tx1"/>
                </a:solidFill>
                <a:latin typeface="Times New Roman" pitchFamily="18" charset="0"/>
              </a:rPr>
              <a:t>L/min</a:t>
            </a:r>
          </a:p>
        </p:txBody>
      </p:sp>
      <p:sp>
        <p:nvSpPr>
          <p:cNvPr id="304132" name="Rectangle 4"/>
          <p:cNvSpPr>
            <a:spLocks noChangeArrowheads="1"/>
          </p:cNvSpPr>
          <p:nvPr/>
        </p:nvSpPr>
        <p:spPr bwMode="auto">
          <a:xfrm>
            <a:off x="3717925" y="2003425"/>
            <a:ext cx="3216275" cy="3832225"/>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dirty="0"/>
          </a:p>
        </p:txBody>
      </p:sp>
      <p:sp>
        <p:nvSpPr>
          <p:cNvPr id="304133" name="Rectangle 5"/>
          <p:cNvSpPr>
            <a:spLocks noChangeArrowheads="1"/>
          </p:cNvSpPr>
          <p:nvPr/>
        </p:nvSpPr>
        <p:spPr bwMode="auto">
          <a:xfrm>
            <a:off x="2987675" y="2003425"/>
            <a:ext cx="698500" cy="3832225"/>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8853" name="Line 6"/>
          <p:cNvSpPr>
            <a:spLocks noChangeShapeType="1"/>
          </p:cNvSpPr>
          <p:nvPr/>
        </p:nvSpPr>
        <p:spPr bwMode="auto">
          <a:xfrm>
            <a:off x="3565525" y="1993900"/>
            <a:ext cx="1588" cy="3832225"/>
          </a:xfrm>
          <a:prstGeom prst="line">
            <a:avLst/>
          </a:prstGeom>
          <a:noFill/>
          <a:ln w="9525">
            <a:solidFill>
              <a:schemeClr val="tx1"/>
            </a:solidFill>
            <a:round/>
            <a:headEnd/>
            <a:tailEnd/>
          </a:ln>
        </p:spPr>
        <p:txBody>
          <a:bodyPr/>
          <a:lstStyle/>
          <a:p>
            <a:endParaRPr lang="en-US" dirty="0"/>
          </a:p>
        </p:txBody>
      </p:sp>
      <p:sp>
        <p:nvSpPr>
          <p:cNvPr id="78854" name="Line 7"/>
          <p:cNvSpPr>
            <a:spLocks noChangeShapeType="1"/>
          </p:cNvSpPr>
          <p:nvPr/>
        </p:nvSpPr>
        <p:spPr bwMode="auto">
          <a:xfrm>
            <a:off x="3565525" y="5199063"/>
            <a:ext cx="141288" cy="1587"/>
          </a:xfrm>
          <a:prstGeom prst="line">
            <a:avLst/>
          </a:prstGeom>
          <a:noFill/>
          <a:ln w="9525">
            <a:solidFill>
              <a:schemeClr val="tx1"/>
            </a:solidFill>
            <a:round/>
            <a:headEnd/>
            <a:tailEnd/>
          </a:ln>
        </p:spPr>
        <p:txBody>
          <a:bodyPr/>
          <a:lstStyle/>
          <a:p>
            <a:endParaRPr lang="en-US" dirty="0"/>
          </a:p>
        </p:txBody>
      </p:sp>
      <p:sp>
        <p:nvSpPr>
          <p:cNvPr id="78855" name="Line 8"/>
          <p:cNvSpPr>
            <a:spLocks noChangeShapeType="1"/>
          </p:cNvSpPr>
          <p:nvPr/>
        </p:nvSpPr>
        <p:spPr bwMode="auto">
          <a:xfrm>
            <a:off x="3565525" y="3887788"/>
            <a:ext cx="141288" cy="1587"/>
          </a:xfrm>
          <a:prstGeom prst="line">
            <a:avLst/>
          </a:prstGeom>
          <a:noFill/>
          <a:ln w="9525">
            <a:solidFill>
              <a:schemeClr val="tx1"/>
            </a:solidFill>
            <a:round/>
            <a:headEnd/>
            <a:tailEnd/>
          </a:ln>
        </p:spPr>
        <p:txBody>
          <a:bodyPr/>
          <a:lstStyle/>
          <a:p>
            <a:endParaRPr lang="en-US" dirty="0"/>
          </a:p>
        </p:txBody>
      </p:sp>
      <p:sp>
        <p:nvSpPr>
          <p:cNvPr id="78856" name="Line 9"/>
          <p:cNvSpPr>
            <a:spLocks noChangeShapeType="1"/>
          </p:cNvSpPr>
          <p:nvPr/>
        </p:nvSpPr>
        <p:spPr bwMode="auto">
          <a:xfrm>
            <a:off x="3565525" y="2638425"/>
            <a:ext cx="141288" cy="1588"/>
          </a:xfrm>
          <a:prstGeom prst="line">
            <a:avLst/>
          </a:prstGeom>
          <a:noFill/>
          <a:ln w="9525">
            <a:solidFill>
              <a:schemeClr val="tx1"/>
            </a:solidFill>
            <a:round/>
            <a:headEnd/>
            <a:tailEnd/>
          </a:ln>
        </p:spPr>
        <p:txBody>
          <a:bodyPr/>
          <a:lstStyle/>
          <a:p>
            <a:endParaRPr lang="en-US" dirty="0"/>
          </a:p>
        </p:txBody>
      </p:sp>
      <p:sp>
        <p:nvSpPr>
          <p:cNvPr id="78857" name="Line 10"/>
          <p:cNvSpPr>
            <a:spLocks noChangeShapeType="1"/>
          </p:cNvSpPr>
          <p:nvPr/>
        </p:nvSpPr>
        <p:spPr bwMode="auto">
          <a:xfrm>
            <a:off x="3578225" y="5408613"/>
            <a:ext cx="69850" cy="1587"/>
          </a:xfrm>
          <a:prstGeom prst="line">
            <a:avLst/>
          </a:prstGeom>
          <a:noFill/>
          <a:ln w="9525">
            <a:solidFill>
              <a:schemeClr val="tx1"/>
            </a:solidFill>
            <a:round/>
            <a:headEnd/>
            <a:tailEnd/>
          </a:ln>
        </p:spPr>
        <p:txBody>
          <a:bodyPr/>
          <a:lstStyle/>
          <a:p>
            <a:endParaRPr lang="en-US" dirty="0"/>
          </a:p>
        </p:txBody>
      </p:sp>
      <p:sp>
        <p:nvSpPr>
          <p:cNvPr id="78858" name="Line 11"/>
          <p:cNvSpPr>
            <a:spLocks noChangeShapeType="1"/>
          </p:cNvSpPr>
          <p:nvPr/>
        </p:nvSpPr>
        <p:spPr bwMode="auto">
          <a:xfrm>
            <a:off x="3578225" y="5616575"/>
            <a:ext cx="69850" cy="1588"/>
          </a:xfrm>
          <a:prstGeom prst="line">
            <a:avLst/>
          </a:prstGeom>
          <a:noFill/>
          <a:ln w="9525">
            <a:solidFill>
              <a:schemeClr val="tx1"/>
            </a:solidFill>
            <a:round/>
            <a:headEnd/>
            <a:tailEnd/>
          </a:ln>
        </p:spPr>
        <p:txBody>
          <a:bodyPr/>
          <a:lstStyle/>
          <a:p>
            <a:endParaRPr lang="en-US" dirty="0"/>
          </a:p>
        </p:txBody>
      </p:sp>
      <p:sp>
        <p:nvSpPr>
          <p:cNvPr id="78859" name="Line 12"/>
          <p:cNvSpPr>
            <a:spLocks noChangeShapeType="1"/>
          </p:cNvSpPr>
          <p:nvPr/>
        </p:nvSpPr>
        <p:spPr bwMode="auto">
          <a:xfrm>
            <a:off x="3578225" y="4968875"/>
            <a:ext cx="69850" cy="1588"/>
          </a:xfrm>
          <a:prstGeom prst="line">
            <a:avLst/>
          </a:prstGeom>
          <a:noFill/>
          <a:ln w="9525">
            <a:solidFill>
              <a:schemeClr val="tx1"/>
            </a:solidFill>
            <a:round/>
            <a:headEnd/>
            <a:tailEnd/>
          </a:ln>
        </p:spPr>
        <p:txBody>
          <a:bodyPr/>
          <a:lstStyle/>
          <a:p>
            <a:endParaRPr lang="en-US" dirty="0"/>
          </a:p>
        </p:txBody>
      </p:sp>
      <p:sp>
        <p:nvSpPr>
          <p:cNvPr id="78860" name="Line 13"/>
          <p:cNvSpPr>
            <a:spLocks noChangeShapeType="1"/>
          </p:cNvSpPr>
          <p:nvPr/>
        </p:nvSpPr>
        <p:spPr bwMode="auto">
          <a:xfrm>
            <a:off x="3578225" y="4700588"/>
            <a:ext cx="69850" cy="1587"/>
          </a:xfrm>
          <a:prstGeom prst="line">
            <a:avLst/>
          </a:prstGeom>
          <a:noFill/>
          <a:ln w="9525">
            <a:solidFill>
              <a:schemeClr val="tx1"/>
            </a:solidFill>
            <a:round/>
            <a:headEnd/>
            <a:tailEnd/>
          </a:ln>
        </p:spPr>
        <p:txBody>
          <a:bodyPr/>
          <a:lstStyle/>
          <a:p>
            <a:endParaRPr lang="en-US" dirty="0"/>
          </a:p>
        </p:txBody>
      </p:sp>
      <p:sp>
        <p:nvSpPr>
          <p:cNvPr id="78861" name="Line 14"/>
          <p:cNvSpPr>
            <a:spLocks noChangeShapeType="1"/>
          </p:cNvSpPr>
          <p:nvPr/>
        </p:nvSpPr>
        <p:spPr bwMode="auto">
          <a:xfrm>
            <a:off x="3578225" y="4422775"/>
            <a:ext cx="69850" cy="1588"/>
          </a:xfrm>
          <a:prstGeom prst="line">
            <a:avLst/>
          </a:prstGeom>
          <a:noFill/>
          <a:ln w="9525">
            <a:solidFill>
              <a:schemeClr val="tx1"/>
            </a:solidFill>
            <a:round/>
            <a:headEnd/>
            <a:tailEnd/>
          </a:ln>
        </p:spPr>
        <p:txBody>
          <a:bodyPr/>
          <a:lstStyle/>
          <a:p>
            <a:endParaRPr lang="en-US" dirty="0"/>
          </a:p>
        </p:txBody>
      </p:sp>
      <p:sp>
        <p:nvSpPr>
          <p:cNvPr id="78862" name="Line 15"/>
          <p:cNvSpPr>
            <a:spLocks noChangeShapeType="1"/>
          </p:cNvSpPr>
          <p:nvPr/>
        </p:nvSpPr>
        <p:spPr bwMode="auto">
          <a:xfrm>
            <a:off x="3578225" y="4144963"/>
            <a:ext cx="69850" cy="1587"/>
          </a:xfrm>
          <a:prstGeom prst="line">
            <a:avLst/>
          </a:prstGeom>
          <a:noFill/>
          <a:ln w="9525">
            <a:solidFill>
              <a:schemeClr val="tx1"/>
            </a:solidFill>
            <a:round/>
            <a:headEnd/>
            <a:tailEnd/>
          </a:ln>
        </p:spPr>
        <p:txBody>
          <a:bodyPr/>
          <a:lstStyle/>
          <a:p>
            <a:endParaRPr lang="en-US" dirty="0"/>
          </a:p>
        </p:txBody>
      </p:sp>
      <p:sp>
        <p:nvSpPr>
          <p:cNvPr id="78863" name="Line 16"/>
          <p:cNvSpPr>
            <a:spLocks noChangeShapeType="1"/>
          </p:cNvSpPr>
          <p:nvPr/>
        </p:nvSpPr>
        <p:spPr bwMode="auto">
          <a:xfrm>
            <a:off x="3578225" y="3681413"/>
            <a:ext cx="69850" cy="1587"/>
          </a:xfrm>
          <a:prstGeom prst="line">
            <a:avLst/>
          </a:prstGeom>
          <a:noFill/>
          <a:ln w="9525">
            <a:solidFill>
              <a:schemeClr val="tx1"/>
            </a:solidFill>
            <a:round/>
            <a:headEnd/>
            <a:tailEnd/>
          </a:ln>
        </p:spPr>
        <p:txBody>
          <a:bodyPr/>
          <a:lstStyle/>
          <a:p>
            <a:endParaRPr lang="en-US" dirty="0"/>
          </a:p>
        </p:txBody>
      </p:sp>
      <p:sp>
        <p:nvSpPr>
          <p:cNvPr id="78864" name="Line 17"/>
          <p:cNvSpPr>
            <a:spLocks noChangeShapeType="1"/>
          </p:cNvSpPr>
          <p:nvPr/>
        </p:nvSpPr>
        <p:spPr bwMode="auto">
          <a:xfrm>
            <a:off x="3578225" y="3403600"/>
            <a:ext cx="69850" cy="1588"/>
          </a:xfrm>
          <a:prstGeom prst="line">
            <a:avLst/>
          </a:prstGeom>
          <a:noFill/>
          <a:ln w="9525">
            <a:solidFill>
              <a:schemeClr val="tx1"/>
            </a:solidFill>
            <a:round/>
            <a:headEnd/>
            <a:tailEnd/>
          </a:ln>
        </p:spPr>
        <p:txBody>
          <a:bodyPr/>
          <a:lstStyle/>
          <a:p>
            <a:endParaRPr lang="en-US" dirty="0"/>
          </a:p>
        </p:txBody>
      </p:sp>
      <p:sp>
        <p:nvSpPr>
          <p:cNvPr id="78865" name="Line 18"/>
          <p:cNvSpPr>
            <a:spLocks noChangeShapeType="1"/>
          </p:cNvSpPr>
          <p:nvPr/>
        </p:nvSpPr>
        <p:spPr bwMode="auto">
          <a:xfrm>
            <a:off x="3578225" y="3125788"/>
            <a:ext cx="69850" cy="1587"/>
          </a:xfrm>
          <a:prstGeom prst="line">
            <a:avLst/>
          </a:prstGeom>
          <a:noFill/>
          <a:ln w="9525">
            <a:solidFill>
              <a:schemeClr val="tx1"/>
            </a:solidFill>
            <a:round/>
            <a:headEnd/>
            <a:tailEnd/>
          </a:ln>
        </p:spPr>
        <p:txBody>
          <a:bodyPr/>
          <a:lstStyle/>
          <a:p>
            <a:endParaRPr lang="en-US" dirty="0"/>
          </a:p>
        </p:txBody>
      </p:sp>
      <p:sp>
        <p:nvSpPr>
          <p:cNvPr id="78866" name="Text Box 19"/>
          <p:cNvSpPr txBox="1">
            <a:spLocks noChangeArrowheads="1"/>
          </p:cNvSpPr>
          <p:nvPr/>
        </p:nvSpPr>
        <p:spPr bwMode="auto">
          <a:xfrm>
            <a:off x="3140075" y="5449888"/>
            <a:ext cx="4889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-70</a:t>
            </a:r>
          </a:p>
        </p:txBody>
      </p:sp>
      <p:sp>
        <p:nvSpPr>
          <p:cNvPr id="78867" name="Text Box 20"/>
          <p:cNvSpPr txBox="1">
            <a:spLocks noChangeArrowheads="1"/>
          </p:cNvSpPr>
          <p:nvPr/>
        </p:nvSpPr>
        <p:spPr bwMode="auto">
          <a:xfrm>
            <a:off x="3140075" y="5054600"/>
            <a:ext cx="488950" cy="366713"/>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a:t>
            </a:r>
          </a:p>
        </p:txBody>
      </p:sp>
      <p:sp>
        <p:nvSpPr>
          <p:cNvPr id="78868" name="Text Box 21"/>
          <p:cNvSpPr txBox="1">
            <a:spLocks noChangeArrowheads="1"/>
          </p:cNvSpPr>
          <p:nvPr/>
        </p:nvSpPr>
        <p:spPr bwMode="auto">
          <a:xfrm>
            <a:off x="3292475" y="3722688"/>
            <a:ext cx="2984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0</a:t>
            </a:r>
          </a:p>
        </p:txBody>
      </p:sp>
      <p:sp>
        <p:nvSpPr>
          <p:cNvPr id="78869" name="Text Box 22"/>
          <p:cNvSpPr txBox="1">
            <a:spLocks noChangeArrowheads="1"/>
          </p:cNvSpPr>
          <p:nvPr/>
        </p:nvSpPr>
        <p:spPr bwMode="auto">
          <a:xfrm>
            <a:off x="3206750" y="2459038"/>
            <a:ext cx="4127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a:t>
            </a:r>
          </a:p>
        </p:txBody>
      </p:sp>
      <p:sp>
        <p:nvSpPr>
          <p:cNvPr id="78870" name="Text Box 23"/>
          <p:cNvSpPr txBox="1">
            <a:spLocks noChangeArrowheads="1"/>
          </p:cNvSpPr>
          <p:nvPr/>
        </p:nvSpPr>
        <p:spPr bwMode="auto">
          <a:xfrm>
            <a:off x="3213100" y="1905000"/>
            <a:ext cx="412750" cy="366713"/>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70</a:t>
            </a:r>
          </a:p>
        </p:txBody>
      </p:sp>
      <p:sp>
        <p:nvSpPr>
          <p:cNvPr id="304152" name="Rectangle 24"/>
          <p:cNvSpPr>
            <a:spLocks noChangeArrowheads="1"/>
          </p:cNvSpPr>
          <p:nvPr/>
        </p:nvSpPr>
        <p:spPr bwMode="auto">
          <a:xfrm>
            <a:off x="3717925" y="5853113"/>
            <a:ext cx="3216275" cy="528637"/>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8872" name="Line 25"/>
          <p:cNvSpPr>
            <a:spLocks noChangeShapeType="1"/>
          </p:cNvSpPr>
          <p:nvPr/>
        </p:nvSpPr>
        <p:spPr bwMode="auto">
          <a:xfrm>
            <a:off x="4376738" y="5848350"/>
            <a:ext cx="0" cy="139700"/>
          </a:xfrm>
          <a:prstGeom prst="line">
            <a:avLst/>
          </a:prstGeom>
          <a:noFill/>
          <a:ln w="9525">
            <a:solidFill>
              <a:schemeClr val="tx1"/>
            </a:solidFill>
            <a:round/>
            <a:headEnd/>
            <a:tailEnd/>
          </a:ln>
        </p:spPr>
        <p:txBody>
          <a:bodyPr/>
          <a:lstStyle/>
          <a:p>
            <a:endParaRPr lang="en-US" dirty="0"/>
          </a:p>
        </p:txBody>
      </p:sp>
      <p:sp>
        <p:nvSpPr>
          <p:cNvPr id="78873" name="Line 26"/>
          <p:cNvSpPr>
            <a:spLocks noChangeShapeType="1"/>
          </p:cNvSpPr>
          <p:nvPr/>
        </p:nvSpPr>
        <p:spPr bwMode="auto">
          <a:xfrm>
            <a:off x="4887913" y="5848350"/>
            <a:ext cx="0" cy="139700"/>
          </a:xfrm>
          <a:prstGeom prst="line">
            <a:avLst/>
          </a:prstGeom>
          <a:noFill/>
          <a:ln w="9525">
            <a:solidFill>
              <a:schemeClr val="tx1"/>
            </a:solidFill>
            <a:round/>
            <a:headEnd/>
            <a:tailEnd/>
          </a:ln>
        </p:spPr>
        <p:txBody>
          <a:bodyPr/>
          <a:lstStyle/>
          <a:p>
            <a:endParaRPr lang="en-US" dirty="0"/>
          </a:p>
        </p:txBody>
      </p:sp>
      <p:sp>
        <p:nvSpPr>
          <p:cNvPr id="78874" name="Line 27"/>
          <p:cNvSpPr>
            <a:spLocks noChangeShapeType="1"/>
          </p:cNvSpPr>
          <p:nvPr/>
        </p:nvSpPr>
        <p:spPr bwMode="auto">
          <a:xfrm>
            <a:off x="5399088" y="5848350"/>
            <a:ext cx="0" cy="139700"/>
          </a:xfrm>
          <a:prstGeom prst="line">
            <a:avLst/>
          </a:prstGeom>
          <a:noFill/>
          <a:ln w="9525">
            <a:solidFill>
              <a:schemeClr val="tx1"/>
            </a:solidFill>
            <a:round/>
            <a:headEnd/>
            <a:tailEnd/>
          </a:ln>
        </p:spPr>
        <p:txBody>
          <a:bodyPr/>
          <a:lstStyle/>
          <a:p>
            <a:endParaRPr lang="en-US" dirty="0"/>
          </a:p>
        </p:txBody>
      </p:sp>
      <p:sp>
        <p:nvSpPr>
          <p:cNvPr id="78875" name="Line 28"/>
          <p:cNvSpPr>
            <a:spLocks noChangeShapeType="1"/>
          </p:cNvSpPr>
          <p:nvPr/>
        </p:nvSpPr>
        <p:spPr bwMode="auto">
          <a:xfrm>
            <a:off x="6496050" y="5848350"/>
            <a:ext cx="0" cy="139700"/>
          </a:xfrm>
          <a:prstGeom prst="line">
            <a:avLst/>
          </a:prstGeom>
          <a:noFill/>
          <a:ln w="9525">
            <a:solidFill>
              <a:schemeClr val="tx1"/>
            </a:solidFill>
            <a:round/>
            <a:headEnd/>
            <a:tailEnd/>
          </a:ln>
        </p:spPr>
        <p:txBody>
          <a:bodyPr/>
          <a:lstStyle/>
          <a:p>
            <a:endParaRPr lang="en-US" dirty="0"/>
          </a:p>
        </p:txBody>
      </p:sp>
      <p:sp>
        <p:nvSpPr>
          <p:cNvPr id="78876" name="Line 29"/>
          <p:cNvSpPr>
            <a:spLocks noChangeShapeType="1"/>
          </p:cNvSpPr>
          <p:nvPr/>
        </p:nvSpPr>
        <p:spPr bwMode="auto">
          <a:xfrm>
            <a:off x="4084638" y="5861050"/>
            <a:ext cx="0" cy="68263"/>
          </a:xfrm>
          <a:prstGeom prst="line">
            <a:avLst/>
          </a:prstGeom>
          <a:noFill/>
          <a:ln w="9525">
            <a:solidFill>
              <a:schemeClr val="tx1"/>
            </a:solidFill>
            <a:round/>
            <a:headEnd/>
            <a:tailEnd/>
          </a:ln>
        </p:spPr>
        <p:txBody>
          <a:bodyPr/>
          <a:lstStyle/>
          <a:p>
            <a:endParaRPr lang="en-US" dirty="0"/>
          </a:p>
        </p:txBody>
      </p:sp>
      <p:sp>
        <p:nvSpPr>
          <p:cNvPr id="78877" name="Line 30"/>
          <p:cNvSpPr>
            <a:spLocks noChangeShapeType="1"/>
          </p:cNvSpPr>
          <p:nvPr/>
        </p:nvSpPr>
        <p:spPr bwMode="auto">
          <a:xfrm>
            <a:off x="4595813" y="5848350"/>
            <a:ext cx="0" cy="69850"/>
          </a:xfrm>
          <a:prstGeom prst="line">
            <a:avLst/>
          </a:prstGeom>
          <a:noFill/>
          <a:ln w="9525">
            <a:solidFill>
              <a:schemeClr val="tx1"/>
            </a:solidFill>
            <a:round/>
            <a:headEnd/>
            <a:tailEnd/>
          </a:ln>
        </p:spPr>
        <p:txBody>
          <a:bodyPr/>
          <a:lstStyle/>
          <a:p>
            <a:endParaRPr lang="en-US" dirty="0"/>
          </a:p>
        </p:txBody>
      </p:sp>
      <p:sp>
        <p:nvSpPr>
          <p:cNvPr id="78878" name="Line 31"/>
          <p:cNvSpPr>
            <a:spLocks noChangeShapeType="1"/>
          </p:cNvSpPr>
          <p:nvPr/>
        </p:nvSpPr>
        <p:spPr bwMode="auto">
          <a:xfrm>
            <a:off x="5180013" y="5848350"/>
            <a:ext cx="0" cy="69850"/>
          </a:xfrm>
          <a:prstGeom prst="line">
            <a:avLst/>
          </a:prstGeom>
          <a:noFill/>
          <a:ln w="9525">
            <a:solidFill>
              <a:schemeClr val="tx1"/>
            </a:solidFill>
            <a:round/>
            <a:headEnd/>
            <a:tailEnd/>
          </a:ln>
        </p:spPr>
        <p:txBody>
          <a:bodyPr/>
          <a:lstStyle/>
          <a:p>
            <a:endParaRPr lang="en-US" dirty="0"/>
          </a:p>
        </p:txBody>
      </p:sp>
      <p:sp>
        <p:nvSpPr>
          <p:cNvPr id="78879" name="Line 32"/>
          <p:cNvSpPr>
            <a:spLocks noChangeShapeType="1"/>
          </p:cNvSpPr>
          <p:nvPr/>
        </p:nvSpPr>
        <p:spPr bwMode="auto">
          <a:xfrm>
            <a:off x="5691188" y="5826125"/>
            <a:ext cx="0" cy="69850"/>
          </a:xfrm>
          <a:prstGeom prst="line">
            <a:avLst/>
          </a:prstGeom>
          <a:noFill/>
          <a:ln w="9525">
            <a:solidFill>
              <a:schemeClr val="tx1"/>
            </a:solidFill>
            <a:round/>
            <a:headEnd/>
            <a:tailEnd/>
          </a:ln>
        </p:spPr>
        <p:txBody>
          <a:bodyPr/>
          <a:lstStyle/>
          <a:p>
            <a:endParaRPr lang="en-US" dirty="0"/>
          </a:p>
        </p:txBody>
      </p:sp>
      <p:sp>
        <p:nvSpPr>
          <p:cNvPr id="78880" name="Text Box 33"/>
          <p:cNvSpPr txBox="1">
            <a:spLocks noChangeArrowheads="1"/>
          </p:cNvSpPr>
          <p:nvPr/>
        </p:nvSpPr>
        <p:spPr bwMode="auto">
          <a:xfrm>
            <a:off x="3943350" y="5942013"/>
            <a:ext cx="2984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0</a:t>
            </a:r>
          </a:p>
        </p:txBody>
      </p:sp>
      <p:sp>
        <p:nvSpPr>
          <p:cNvPr id="78881" name="Text Box 34"/>
          <p:cNvSpPr txBox="1">
            <a:spLocks noChangeArrowheads="1"/>
          </p:cNvSpPr>
          <p:nvPr/>
        </p:nvSpPr>
        <p:spPr bwMode="auto">
          <a:xfrm>
            <a:off x="5203825" y="5942013"/>
            <a:ext cx="5270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300</a:t>
            </a:r>
          </a:p>
        </p:txBody>
      </p:sp>
      <p:sp>
        <p:nvSpPr>
          <p:cNvPr id="78882" name="Text Box 35"/>
          <p:cNvSpPr txBox="1">
            <a:spLocks noChangeArrowheads="1"/>
          </p:cNvSpPr>
          <p:nvPr/>
        </p:nvSpPr>
        <p:spPr bwMode="auto">
          <a:xfrm>
            <a:off x="5710238" y="5942013"/>
            <a:ext cx="5270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400</a:t>
            </a:r>
          </a:p>
        </p:txBody>
      </p:sp>
      <p:sp>
        <p:nvSpPr>
          <p:cNvPr id="78883" name="Text Box 36"/>
          <p:cNvSpPr txBox="1">
            <a:spLocks noChangeArrowheads="1"/>
          </p:cNvSpPr>
          <p:nvPr/>
        </p:nvSpPr>
        <p:spPr bwMode="auto">
          <a:xfrm>
            <a:off x="6294438" y="5942013"/>
            <a:ext cx="5270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500</a:t>
            </a:r>
          </a:p>
        </p:txBody>
      </p:sp>
      <p:sp>
        <p:nvSpPr>
          <p:cNvPr id="78884" name="Line 37"/>
          <p:cNvSpPr>
            <a:spLocks noChangeShapeType="1"/>
          </p:cNvSpPr>
          <p:nvPr/>
        </p:nvSpPr>
        <p:spPr bwMode="auto">
          <a:xfrm>
            <a:off x="3571875" y="2882900"/>
            <a:ext cx="69850" cy="1588"/>
          </a:xfrm>
          <a:prstGeom prst="line">
            <a:avLst/>
          </a:prstGeom>
          <a:noFill/>
          <a:ln w="9525">
            <a:solidFill>
              <a:schemeClr val="tx1"/>
            </a:solidFill>
            <a:round/>
            <a:headEnd/>
            <a:tailEnd/>
          </a:ln>
        </p:spPr>
        <p:txBody>
          <a:bodyPr/>
          <a:lstStyle/>
          <a:p>
            <a:endParaRPr lang="en-US" dirty="0"/>
          </a:p>
        </p:txBody>
      </p:sp>
      <p:sp>
        <p:nvSpPr>
          <p:cNvPr id="78885" name="Line 38"/>
          <p:cNvSpPr>
            <a:spLocks noChangeShapeType="1"/>
          </p:cNvSpPr>
          <p:nvPr/>
        </p:nvSpPr>
        <p:spPr bwMode="auto">
          <a:xfrm>
            <a:off x="3571875" y="2360613"/>
            <a:ext cx="69850" cy="1587"/>
          </a:xfrm>
          <a:prstGeom prst="line">
            <a:avLst/>
          </a:prstGeom>
          <a:noFill/>
          <a:ln w="9525">
            <a:solidFill>
              <a:schemeClr val="tx1"/>
            </a:solidFill>
            <a:round/>
            <a:headEnd/>
            <a:tailEnd/>
          </a:ln>
        </p:spPr>
        <p:txBody>
          <a:bodyPr/>
          <a:lstStyle/>
          <a:p>
            <a:endParaRPr lang="en-US" dirty="0"/>
          </a:p>
        </p:txBody>
      </p:sp>
      <p:sp>
        <p:nvSpPr>
          <p:cNvPr id="78886" name="Line 39"/>
          <p:cNvSpPr>
            <a:spLocks noChangeShapeType="1"/>
          </p:cNvSpPr>
          <p:nvPr/>
        </p:nvSpPr>
        <p:spPr bwMode="auto">
          <a:xfrm>
            <a:off x="4084638" y="2003425"/>
            <a:ext cx="0" cy="3822700"/>
          </a:xfrm>
          <a:prstGeom prst="line">
            <a:avLst/>
          </a:prstGeom>
          <a:noFill/>
          <a:ln w="9525">
            <a:solidFill>
              <a:schemeClr val="bg2"/>
            </a:solidFill>
            <a:round/>
            <a:headEnd/>
            <a:tailEnd/>
          </a:ln>
        </p:spPr>
        <p:txBody>
          <a:bodyPr/>
          <a:lstStyle/>
          <a:p>
            <a:endParaRPr lang="en-US" dirty="0"/>
          </a:p>
        </p:txBody>
      </p:sp>
      <p:sp>
        <p:nvSpPr>
          <p:cNvPr id="78887" name="Line 40"/>
          <p:cNvSpPr>
            <a:spLocks noChangeShapeType="1"/>
          </p:cNvSpPr>
          <p:nvPr/>
        </p:nvSpPr>
        <p:spPr bwMode="auto">
          <a:xfrm>
            <a:off x="3717925" y="3914775"/>
            <a:ext cx="3216275" cy="0"/>
          </a:xfrm>
          <a:prstGeom prst="line">
            <a:avLst/>
          </a:prstGeom>
          <a:noFill/>
          <a:ln w="9525">
            <a:solidFill>
              <a:schemeClr val="bg2"/>
            </a:solidFill>
            <a:round/>
            <a:headEnd/>
            <a:tailEnd/>
          </a:ln>
        </p:spPr>
        <p:txBody>
          <a:bodyPr/>
          <a:lstStyle/>
          <a:p>
            <a:endParaRPr lang="en-US" dirty="0"/>
          </a:p>
        </p:txBody>
      </p:sp>
      <p:grpSp>
        <p:nvGrpSpPr>
          <p:cNvPr id="2" name="Group 41"/>
          <p:cNvGrpSpPr>
            <a:grpSpLocks/>
          </p:cNvGrpSpPr>
          <p:nvPr/>
        </p:nvGrpSpPr>
        <p:grpSpPr bwMode="auto">
          <a:xfrm>
            <a:off x="3937000" y="4821238"/>
            <a:ext cx="2778125" cy="795337"/>
            <a:chOff x="2208" y="3194"/>
            <a:chExt cx="1824" cy="550"/>
          </a:xfrm>
        </p:grpSpPr>
        <p:sp>
          <p:nvSpPr>
            <p:cNvPr id="78898" name="Line 42"/>
            <p:cNvSpPr>
              <a:spLocks noChangeShapeType="1"/>
            </p:cNvSpPr>
            <p:nvPr/>
          </p:nvSpPr>
          <p:spPr bwMode="auto">
            <a:xfrm>
              <a:off x="2208" y="3744"/>
              <a:ext cx="1824" cy="0"/>
            </a:xfrm>
            <a:prstGeom prst="line">
              <a:avLst/>
            </a:prstGeom>
            <a:noFill/>
            <a:ln w="38100">
              <a:solidFill>
                <a:srgbClr val="0066FF"/>
              </a:solidFill>
              <a:round/>
              <a:headEnd type="triangle" w="med" len="med"/>
              <a:tailEnd type="triangle" w="med" len="med"/>
            </a:ln>
          </p:spPr>
          <p:txBody>
            <a:bodyPr/>
            <a:lstStyle/>
            <a:p>
              <a:endParaRPr lang="en-US" dirty="0"/>
            </a:p>
          </p:txBody>
        </p:sp>
        <p:sp>
          <p:nvSpPr>
            <p:cNvPr id="78899" name="Text Box 43"/>
            <p:cNvSpPr txBox="1">
              <a:spLocks noChangeArrowheads="1"/>
            </p:cNvSpPr>
            <p:nvPr/>
          </p:nvSpPr>
          <p:spPr bwMode="auto">
            <a:xfrm>
              <a:off x="2784" y="3194"/>
              <a:ext cx="765" cy="316"/>
            </a:xfrm>
            <a:prstGeom prst="rect">
              <a:avLst/>
            </a:prstGeom>
            <a:noFill/>
            <a:ln w="9525">
              <a:noFill/>
              <a:miter lim="800000"/>
              <a:headEnd/>
              <a:tailEnd/>
            </a:ln>
          </p:spPr>
          <p:txBody>
            <a:bodyPr wrap="none">
              <a:spAutoFit/>
            </a:bodyPr>
            <a:lstStyle/>
            <a:p>
              <a:pPr eaLnBrk="0" hangingPunct="0"/>
              <a:r>
                <a:rPr lang="en-US" sz="2400" dirty="0">
                  <a:solidFill>
                    <a:srgbClr val="0066FF"/>
                  </a:solidFill>
                  <a:latin typeface="Times New Roman" pitchFamily="18" charset="0"/>
                </a:rPr>
                <a:t>Volume</a:t>
              </a:r>
            </a:p>
          </p:txBody>
        </p:sp>
      </p:grpSp>
      <p:sp>
        <p:nvSpPr>
          <p:cNvPr id="78889" name="Line 44"/>
          <p:cNvSpPr>
            <a:spLocks noChangeShapeType="1"/>
          </p:cNvSpPr>
          <p:nvPr/>
        </p:nvSpPr>
        <p:spPr bwMode="auto">
          <a:xfrm>
            <a:off x="3571875" y="2073275"/>
            <a:ext cx="69850" cy="1588"/>
          </a:xfrm>
          <a:prstGeom prst="line">
            <a:avLst/>
          </a:prstGeom>
          <a:noFill/>
          <a:ln w="9525">
            <a:solidFill>
              <a:schemeClr val="tx1"/>
            </a:solidFill>
            <a:round/>
            <a:headEnd/>
            <a:tailEnd/>
          </a:ln>
        </p:spPr>
        <p:txBody>
          <a:bodyPr/>
          <a:lstStyle/>
          <a:p>
            <a:endParaRPr lang="en-US" dirty="0"/>
          </a:p>
        </p:txBody>
      </p:sp>
      <p:grpSp>
        <p:nvGrpSpPr>
          <p:cNvPr id="3" name="Group 45"/>
          <p:cNvGrpSpPr>
            <a:grpSpLocks/>
          </p:cNvGrpSpPr>
          <p:nvPr/>
        </p:nvGrpSpPr>
        <p:grpSpPr bwMode="auto">
          <a:xfrm>
            <a:off x="3937000" y="2143125"/>
            <a:ext cx="1087438" cy="3195638"/>
            <a:chOff x="2256" y="1344"/>
            <a:chExt cx="714" cy="2208"/>
          </a:xfrm>
        </p:grpSpPr>
        <p:sp>
          <p:nvSpPr>
            <p:cNvPr id="78896" name="Line 46"/>
            <p:cNvSpPr>
              <a:spLocks noChangeShapeType="1"/>
            </p:cNvSpPr>
            <p:nvPr/>
          </p:nvSpPr>
          <p:spPr bwMode="auto">
            <a:xfrm>
              <a:off x="2256" y="1344"/>
              <a:ext cx="0" cy="2208"/>
            </a:xfrm>
            <a:prstGeom prst="line">
              <a:avLst/>
            </a:prstGeom>
            <a:noFill/>
            <a:ln w="38100">
              <a:solidFill>
                <a:srgbClr val="0066FF"/>
              </a:solidFill>
              <a:round/>
              <a:headEnd type="triangle" w="med" len="med"/>
              <a:tailEnd type="triangle" w="med" len="med"/>
            </a:ln>
          </p:spPr>
          <p:txBody>
            <a:bodyPr/>
            <a:lstStyle/>
            <a:p>
              <a:endParaRPr lang="en-US" dirty="0"/>
            </a:p>
          </p:txBody>
        </p:sp>
        <p:sp>
          <p:nvSpPr>
            <p:cNvPr id="78897" name="Text Box 47"/>
            <p:cNvSpPr txBox="1">
              <a:spLocks noChangeArrowheads="1"/>
            </p:cNvSpPr>
            <p:nvPr/>
          </p:nvSpPr>
          <p:spPr bwMode="auto">
            <a:xfrm>
              <a:off x="2437" y="2208"/>
              <a:ext cx="533" cy="316"/>
            </a:xfrm>
            <a:prstGeom prst="rect">
              <a:avLst/>
            </a:prstGeom>
            <a:noFill/>
            <a:ln w="9525">
              <a:noFill/>
              <a:miter lim="800000"/>
              <a:headEnd/>
              <a:tailEnd/>
            </a:ln>
          </p:spPr>
          <p:txBody>
            <a:bodyPr wrap="none">
              <a:spAutoFit/>
            </a:bodyPr>
            <a:lstStyle/>
            <a:p>
              <a:pPr eaLnBrk="0" hangingPunct="0"/>
              <a:r>
                <a:rPr lang="en-US" sz="2400" dirty="0">
                  <a:solidFill>
                    <a:srgbClr val="0066FF"/>
                  </a:solidFill>
                  <a:latin typeface="Times New Roman" pitchFamily="18" charset="0"/>
                </a:rPr>
                <a:t>Flow</a:t>
              </a:r>
            </a:p>
          </p:txBody>
        </p:sp>
      </p:grpSp>
      <p:sp>
        <p:nvSpPr>
          <p:cNvPr id="78891" name="Line 48"/>
          <p:cNvSpPr>
            <a:spLocks noChangeShapeType="1"/>
          </p:cNvSpPr>
          <p:nvPr/>
        </p:nvSpPr>
        <p:spPr bwMode="auto">
          <a:xfrm>
            <a:off x="3717925" y="5964238"/>
            <a:ext cx="3216275" cy="0"/>
          </a:xfrm>
          <a:prstGeom prst="line">
            <a:avLst/>
          </a:prstGeom>
          <a:noFill/>
          <a:ln w="9525">
            <a:solidFill>
              <a:schemeClr val="tx1"/>
            </a:solidFill>
            <a:round/>
            <a:headEnd/>
            <a:tailEnd/>
          </a:ln>
        </p:spPr>
        <p:txBody>
          <a:bodyPr/>
          <a:lstStyle/>
          <a:p>
            <a:endParaRPr lang="en-US" dirty="0"/>
          </a:p>
        </p:txBody>
      </p:sp>
      <p:sp>
        <p:nvSpPr>
          <p:cNvPr id="78892" name="Line 49"/>
          <p:cNvSpPr>
            <a:spLocks noChangeShapeType="1"/>
          </p:cNvSpPr>
          <p:nvPr/>
        </p:nvSpPr>
        <p:spPr bwMode="auto">
          <a:xfrm>
            <a:off x="5910263" y="5848350"/>
            <a:ext cx="0" cy="139700"/>
          </a:xfrm>
          <a:prstGeom prst="line">
            <a:avLst/>
          </a:prstGeom>
          <a:noFill/>
          <a:ln w="9525">
            <a:solidFill>
              <a:schemeClr val="tx1"/>
            </a:solidFill>
            <a:round/>
            <a:headEnd/>
            <a:tailEnd/>
          </a:ln>
        </p:spPr>
        <p:txBody>
          <a:bodyPr/>
          <a:lstStyle/>
          <a:p>
            <a:endParaRPr lang="en-US" dirty="0"/>
          </a:p>
        </p:txBody>
      </p:sp>
      <p:sp>
        <p:nvSpPr>
          <p:cNvPr id="78893" name="Text Box 50"/>
          <p:cNvSpPr txBox="1">
            <a:spLocks noChangeArrowheads="1"/>
          </p:cNvSpPr>
          <p:nvPr/>
        </p:nvSpPr>
        <p:spPr bwMode="auto">
          <a:xfrm>
            <a:off x="3333750" y="6137275"/>
            <a:ext cx="411163" cy="336550"/>
          </a:xfrm>
          <a:prstGeom prst="rect">
            <a:avLst/>
          </a:prstGeom>
          <a:noFill/>
          <a:ln w="9525">
            <a:noFill/>
            <a:miter lim="800000"/>
            <a:headEnd/>
            <a:tailEnd/>
          </a:ln>
        </p:spPr>
        <p:txBody>
          <a:bodyPr wrap="none">
            <a:spAutoFit/>
          </a:bodyPr>
          <a:lstStyle/>
          <a:p>
            <a:pPr eaLnBrk="0" hangingPunct="0"/>
            <a:r>
              <a:rPr lang="en-US" sz="1600" b="1" dirty="0">
                <a:solidFill>
                  <a:schemeClr val="tx1"/>
                </a:solidFill>
                <a:latin typeface="Times New Roman" pitchFamily="18" charset="0"/>
              </a:rPr>
              <a:t>ml</a:t>
            </a:r>
          </a:p>
        </p:txBody>
      </p:sp>
      <p:sp>
        <p:nvSpPr>
          <p:cNvPr id="78894" name="Line 51"/>
          <p:cNvSpPr>
            <a:spLocks noChangeShapeType="1"/>
          </p:cNvSpPr>
          <p:nvPr/>
        </p:nvSpPr>
        <p:spPr bwMode="auto">
          <a:xfrm>
            <a:off x="6257925" y="5842000"/>
            <a:ext cx="0" cy="69850"/>
          </a:xfrm>
          <a:prstGeom prst="line">
            <a:avLst/>
          </a:prstGeom>
          <a:noFill/>
          <a:ln w="9525">
            <a:solidFill>
              <a:schemeClr val="tx1"/>
            </a:solidFill>
            <a:round/>
            <a:headEnd/>
            <a:tailEnd/>
          </a:ln>
        </p:spPr>
        <p:txBody>
          <a:bodyPr/>
          <a:lstStyle/>
          <a:p>
            <a:endParaRPr lang="en-US" dirty="0"/>
          </a:p>
        </p:txBody>
      </p:sp>
      <p:sp>
        <p:nvSpPr>
          <p:cNvPr id="78895" name="Rectangle 53"/>
          <p:cNvSpPr>
            <a:spLocks noGrp="1" noChangeArrowheads="1"/>
          </p:cNvSpPr>
          <p:nvPr>
            <p:ph type="title"/>
          </p:nvPr>
        </p:nvSpPr>
        <p:spPr bwMode="auto">
          <a:xfrm>
            <a:off x="457200" y="647700"/>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5.  Flow-Volume Loop</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150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1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3"/>
          <p:cNvSpPr txBox="1">
            <a:spLocks noChangeArrowheads="1"/>
          </p:cNvSpPr>
          <p:nvPr/>
        </p:nvSpPr>
        <p:spPr bwMode="auto">
          <a:xfrm>
            <a:off x="2933700" y="1689100"/>
            <a:ext cx="715963" cy="336550"/>
          </a:xfrm>
          <a:prstGeom prst="rect">
            <a:avLst/>
          </a:prstGeom>
          <a:noFill/>
          <a:ln w="9525">
            <a:noFill/>
            <a:miter lim="800000"/>
            <a:headEnd/>
            <a:tailEnd/>
          </a:ln>
        </p:spPr>
        <p:txBody>
          <a:bodyPr wrap="none">
            <a:spAutoFit/>
          </a:bodyPr>
          <a:lstStyle/>
          <a:p>
            <a:pPr eaLnBrk="0" hangingPunct="0"/>
            <a:r>
              <a:rPr lang="en-US" sz="1600" b="1" dirty="0">
                <a:solidFill>
                  <a:schemeClr val="tx1"/>
                </a:solidFill>
                <a:latin typeface="Times New Roman" pitchFamily="18" charset="0"/>
              </a:rPr>
              <a:t>L/min</a:t>
            </a:r>
          </a:p>
        </p:txBody>
      </p:sp>
      <p:sp>
        <p:nvSpPr>
          <p:cNvPr id="306180" name="Rectangle 4"/>
          <p:cNvSpPr>
            <a:spLocks noChangeArrowheads="1"/>
          </p:cNvSpPr>
          <p:nvPr/>
        </p:nvSpPr>
        <p:spPr bwMode="auto">
          <a:xfrm>
            <a:off x="3717925" y="2003425"/>
            <a:ext cx="3216275" cy="3832225"/>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dirty="0"/>
          </a:p>
        </p:txBody>
      </p:sp>
      <p:sp>
        <p:nvSpPr>
          <p:cNvPr id="306181" name="Rectangle 5"/>
          <p:cNvSpPr>
            <a:spLocks noChangeArrowheads="1"/>
          </p:cNvSpPr>
          <p:nvPr/>
        </p:nvSpPr>
        <p:spPr bwMode="auto">
          <a:xfrm>
            <a:off x="2987675" y="2003425"/>
            <a:ext cx="698500" cy="3832225"/>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9877" name="Line 6"/>
          <p:cNvSpPr>
            <a:spLocks noChangeShapeType="1"/>
          </p:cNvSpPr>
          <p:nvPr/>
        </p:nvSpPr>
        <p:spPr bwMode="auto">
          <a:xfrm>
            <a:off x="3565525" y="1993900"/>
            <a:ext cx="1588" cy="3832225"/>
          </a:xfrm>
          <a:prstGeom prst="line">
            <a:avLst/>
          </a:prstGeom>
          <a:noFill/>
          <a:ln w="9525">
            <a:solidFill>
              <a:schemeClr val="tx1"/>
            </a:solidFill>
            <a:round/>
            <a:headEnd/>
            <a:tailEnd/>
          </a:ln>
        </p:spPr>
        <p:txBody>
          <a:bodyPr/>
          <a:lstStyle/>
          <a:p>
            <a:endParaRPr lang="en-US" dirty="0"/>
          </a:p>
        </p:txBody>
      </p:sp>
      <p:sp>
        <p:nvSpPr>
          <p:cNvPr id="79878" name="Line 7"/>
          <p:cNvSpPr>
            <a:spLocks noChangeShapeType="1"/>
          </p:cNvSpPr>
          <p:nvPr/>
        </p:nvSpPr>
        <p:spPr bwMode="auto">
          <a:xfrm>
            <a:off x="3565525" y="5199063"/>
            <a:ext cx="141288" cy="1587"/>
          </a:xfrm>
          <a:prstGeom prst="line">
            <a:avLst/>
          </a:prstGeom>
          <a:noFill/>
          <a:ln w="9525">
            <a:solidFill>
              <a:schemeClr val="tx1"/>
            </a:solidFill>
            <a:round/>
            <a:headEnd/>
            <a:tailEnd/>
          </a:ln>
        </p:spPr>
        <p:txBody>
          <a:bodyPr/>
          <a:lstStyle/>
          <a:p>
            <a:endParaRPr lang="en-US" dirty="0"/>
          </a:p>
        </p:txBody>
      </p:sp>
      <p:sp>
        <p:nvSpPr>
          <p:cNvPr id="79879" name="Line 8"/>
          <p:cNvSpPr>
            <a:spLocks noChangeShapeType="1"/>
          </p:cNvSpPr>
          <p:nvPr/>
        </p:nvSpPr>
        <p:spPr bwMode="auto">
          <a:xfrm>
            <a:off x="3565525" y="3887788"/>
            <a:ext cx="141288" cy="1587"/>
          </a:xfrm>
          <a:prstGeom prst="line">
            <a:avLst/>
          </a:prstGeom>
          <a:noFill/>
          <a:ln w="9525">
            <a:solidFill>
              <a:schemeClr val="tx1"/>
            </a:solidFill>
            <a:round/>
            <a:headEnd/>
            <a:tailEnd/>
          </a:ln>
        </p:spPr>
        <p:txBody>
          <a:bodyPr/>
          <a:lstStyle/>
          <a:p>
            <a:endParaRPr lang="en-US" dirty="0"/>
          </a:p>
        </p:txBody>
      </p:sp>
      <p:sp>
        <p:nvSpPr>
          <p:cNvPr id="79880" name="Line 9"/>
          <p:cNvSpPr>
            <a:spLocks noChangeShapeType="1"/>
          </p:cNvSpPr>
          <p:nvPr/>
        </p:nvSpPr>
        <p:spPr bwMode="auto">
          <a:xfrm>
            <a:off x="3565525" y="2638425"/>
            <a:ext cx="141288" cy="1588"/>
          </a:xfrm>
          <a:prstGeom prst="line">
            <a:avLst/>
          </a:prstGeom>
          <a:noFill/>
          <a:ln w="9525">
            <a:solidFill>
              <a:schemeClr val="tx1"/>
            </a:solidFill>
            <a:round/>
            <a:headEnd/>
            <a:tailEnd/>
          </a:ln>
        </p:spPr>
        <p:txBody>
          <a:bodyPr/>
          <a:lstStyle/>
          <a:p>
            <a:endParaRPr lang="en-US" dirty="0"/>
          </a:p>
        </p:txBody>
      </p:sp>
      <p:sp>
        <p:nvSpPr>
          <p:cNvPr id="79881" name="Line 10"/>
          <p:cNvSpPr>
            <a:spLocks noChangeShapeType="1"/>
          </p:cNvSpPr>
          <p:nvPr/>
        </p:nvSpPr>
        <p:spPr bwMode="auto">
          <a:xfrm>
            <a:off x="3578225" y="5408613"/>
            <a:ext cx="69850" cy="1587"/>
          </a:xfrm>
          <a:prstGeom prst="line">
            <a:avLst/>
          </a:prstGeom>
          <a:noFill/>
          <a:ln w="9525">
            <a:solidFill>
              <a:schemeClr val="tx1"/>
            </a:solidFill>
            <a:round/>
            <a:headEnd/>
            <a:tailEnd/>
          </a:ln>
        </p:spPr>
        <p:txBody>
          <a:bodyPr/>
          <a:lstStyle/>
          <a:p>
            <a:endParaRPr lang="en-US" dirty="0"/>
          </a:p>
        </p:txBody>
      </p:sp>
      <p:sp>
        <p:nvSpPr>
          <p:cNvPr id="79882" name="Line 11"/>
          <p:cNvSpPr>
            <a:spLocks noChangeShapeType="1"/>
          </p:cNvSpPr>
          <p:nvPr/>
        </p:nvSpPr>
        <p:spPr bwMode="auto">
          <a:xfrm>
            <a:off x="3578225" y="5616575"/>
            <a:ext cx="69850" cy="1588"/>
          </a:xfrm>
          <a:prstGeom prst="line">
            <a:avLst/>
          </a:prstGeom>
          <a:noFill/>
          <a:ln w="9525">
            <a:solidFill>
              <a:schemeClr val="tx1"/>
            </a:solidFill>
            <a:round/>
            <a:headEnd/>
            <a:tailEnd/>
          </a:ln>
        </p:spPr>
        <p:txBody>
          <a:bodyPr/>
          <a:lstStyle/>
          <a:p>
            <a:endParaRPr lang="en-US" dirty="0"/>
          </a:p>
        </p:txBody>
      </p:sp>
      <p:sp>
        <p:nvSpPr>
          <p:cNvPr id="79883" name="Line 12"/>
          <p:cNvSpPr>
            <a:spLocks noChangeShapeType="1"/>
          </p:cNvSpPr>
          <p:nvPr/>
        </p:nvSpPr>
        <p:spPr bwMode="auto">
          <a:xfrm>
            <a:off x="3578225" y="4968875"/>
            <a:ext cx="69850" cy="1588"/>
          </a:xfrm>
          <a:prstGeom prst="line">
            <a:avLst/>
          </a:prstGeom>
          <a:noFill/>
          <a:ln w="9525">
            <a:solidFill>
              <a:schemeClr val="tx1"/>
            </a:solidFill>
            <a:round/>
            <a:headEnd/>
            <a:tailEnd/>
          </a:ln>
        </p:spPr>
        <p:txBody>
          <a:bodyPr/>
          <a:lstStyle/>
          <a:p>
            <a:endParaRPr lang="en-US" dirty="0"/>
          </a:p>
        </p:txBody>
      </p:sp>
      <p:sp>
        <p:nvSpPr>
          <p:cNvPr id="79884" name="Line 13"/>
          <p:cNvSpPr>
            <a:spLocks noChangeShapeType="1"/>
          </p:cNvSpPr>
          <p:nvPr/>
        </p:nvSpPr>
        <p:spPr bwMode="auto">
          <a:xfrm>
            <a:off x="3578225" y="4700588"/>
            <a:ext cx="69850" cy="1587"/>
          </a:xfrm>
          <a:prstGeom prst="line">
            <a:avLst/>
          </a:prstGeom>
          <a:noFill/>
          <a:ln w="9525">
            <a:solidFill>
              <a:schemeClr val="tx1"/>
            </a:solidFill>
            <a:round/>
            <a:headEnd/>
            <a:tailEnd/>
          </a:ln>
        </p:spPr>
        <p:txBody>
          <a:bodyPr/>
          <a:lstStyle/>
          <a:p>
            <a:endParaRPr lang="en-US" dirty="0"/>
          </a:p>
        </p:txBody>
      </p:sp>
      <p:sp>
        <p:nvSpPr>
          <p:cNvPr id="79885" name="Line 14"/>
          <p:cNvSpPr>
            <a:spLocks noChangeShapeType="1"/>
          </p:cNvSpPr>
          <p:nvPr/>
        </p:nvSpPr>
        <p:spPr bwMode="auto">
          <a:xfrm>
            <a:off x="3578225" y="4422775"/>
            <a:ext cx="69850" cy="1588"/>
          </a:xfrm>
          <a:prstGeom prst="line">
            <a:avLst/>
          </a:prstGeom>
          <a:noFill/>
          <a:ln w="9525">
            <a:solidFill>
              <a:schemeClr val="tx1"/>
            </a:solidFill>
            <a:round/>
            <a:headEnd/>
            <a:tailEnd/>
          </a:ln>
        </p:spPr>
        <p:txBody>
          <a:bodyPr/>
          <a:lstStyle/>
          <a:p>
            <a:endParaRPr lang="en-US" dirty="0"/>
          </a:p>
        </p:txBody>
      </p:sp>
      <p:sp>
        <p:nvSpPr>
          <p:cNvPr id="79886" name="Line 15"/>
          <p:cNvSpPr>
            <a:spLocks noChangeShapeType="1"/>
          </p:cNvSpPr>
          <p:nvPr/>
        </p:nvSpPr>
        <p:spPr bwMode="auto">
          <a:xfrm>
            <a:off x="3578225" y="4144963"/>
            <a:ext cx="69850" cy="1587"/>
          </a:xfrm>
          <a:prstGeom prst="line">
            <a:avLst/>
          </a:prstGeom>
          <a:noFill/>
          <a:ln w="9525">
            <a:solidFill>
              <a:schemeClr val="tx1"/>
            </a:solidFill>
            <a:round/>
            <a:headEnd/>
            <a:tailEnd/>
          </a:ln>
        </p:spPr>
        <p:txBody>
          <a:bodyPr/>
          <a:lstStyle/>
          <a:p>
            <a:endParaRPr lang="en-US" dirty="0"/>
          </a:p>
        </p:txBody>
      </p:sp>
      <p:sp>
        <p:nvSpPr>
          <p:cNvPr id="79887" name="Line 16"/>
          <p:cNvSpPr>
            <a:spLocks noChangeShapeType="1"/>
          </p:cNvSpPr>
          <p:nvPr/>
        </p:nvSpPr>
        <p:spPr bwMode="auto">
          <a:xfrm>
            <a:off x="3578225" y="3681413"/>
            <a:ext cx="69850" cy="1587"/>
          </a:xfrm>
          <a:prstGeom prst="line">
            <a:avLst/>
          </a:prstGeom>
          <a:noFill/>
          <a:ln w="9525">
            <a:solidFill>
              <a:schemeClr val="tx1"/>
            </a:solidFill>
            <a:round/>
            <a:headEnd/>
            <a:tailEnd/>
          </a:ln>
        </p:spPr>
        <p:txBody>
          <a:bodyPr/>
          <a:lstStyle/>
          <a:p>
            <a:endParaRPr lang="en-US" dirty="0"/>
          </a:p>
        </p:txBody>
      </p:sp>
      <p:sp>
        <p:nvSpPr>
          <p:cNvPr id="79888" name="Line 17"/>
          <p:cNvSpPr>
            <a:spLocks noChangeShapeType="1"/>
          </p:cNvSpPr>
          <p:nvPr/>
        </p:nvSpPr>
        <p:spPr bwMode="auto">
          <a:xfrm>
            <a:off x="3578225" y="3403600"/>
            <a:ext cx="69850" cy="1588"/>
          </a:xfrm>
          <a:prstGeom prst="line">
            <a:avLst/>
          </a:prstGeom>
          <a:noFill/>
          <a:ln w="9525">
            <a:solidFill>
              <a:schemeClr val="tx1"/>
            </a:solidFill>
            <a:round/>
            <a:headEnd/>
            <a:tailEnd/>
          </a:ln>
        </p:spPr>
        <p:txBody>
          <a:bodyPr/>
          <a:lstStyle/>
          <a:p>
            <a:endParaRPr lang="en-US" dirty="0"/>
          </a:p>
        </p:txBody>
      </p:sp>
      <p:sp>
        <p:nvSpPr>
          <p:cNvPr id="79889" name="Line 18"/>
          <p:cNvSpPr>
            <a:spLocks noChangeShapeType="1"/>
          </p:cNvSpPr>
          <p:nvPr/>
        </p:nvSpPr>
        <p:spPr bwMode="auto">
          <a:xfrm>
            <a:off x="3578225" y="3125788"/>
            <a:ext cx="69850" cy="1587"/>
          </a:xfrm>
          <a:prstGeom prst="line">
            <a:avLst/>
          </a:prstGeom>
          <a:noFill/>
          <a:ln w="9525">
            <a:solidFill>
              <a:schemeClr val="tx1"/>
            </a:solidFill>
            <a:round/>
            <a:headEnd/>
            <a:tailEnd/>
          </a:ln>
        </p:spPr>
        <p:txBody>
          <a:bodyPr/>
          <a:lstStyle/>
          <a:p>
            <a:endParaRPr lang="en-US" dirty="0"/>
          </a:p>
        </p:txBody>
      </p:sp>
      <p:sp>
        <p:nvSpPr>
          <p:cNvPr id="79890" name="Text Box 19"/>
          <p:cNvSpPr txBox="1">
            <a:spLocks noChangeArrowheads="1"/>
          </p:cNvSpPr>
          <p:nvPr/>
        </p:nvSpPr>
        <p:spPr bwMode="auto">
          <a:xfrm>
            <a:off x="3140075" y="5449888"/>
            <a:ext cx="4889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-70</a:t>
            </a:r>
          </a:p>
        </p:txBody>
      </p:sp>
      <p:sp>
        <p:nvSpPr>
          <p:cNvPr id="79891" name="Text Box 20"/>
          <p:cNvSpPr txBox="1">
            <a:spLocks noChangeArrowheads="1"/>
          </p:cNvSpPr>
          <p:nvPr/>
        </p:nvSpPr>
        <p:spPr bwMode="auto">
          <a:xfrm>
            <a:off x="3140075" y="5054600"/>
            <a:ext cx="488950" cy="366713"/>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a:t>
            </a:r>
          </a:p>
        </p:txBody>
      </p:sp>
      <p:sp>
        <p:nvSpPr>
          <p:cNvPr id="79892" name="Text Box 21"/>
          <p:cNvSpPr txBox="1">
            <a:spLocks noChangeArrowheads="1"/>
          </p:cNvSpPr>
          <p:nvPr/>
        </p:nvSpPr>
        <p:spPr bwMode="auto">
          <a:xfrm>
            <a:off x="3292475" y="3722688"/>
            <a:ext cx="2984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0</a:t>
            </a:r>
          </a:p>
        </p:txBody>
      </p:sp>
      <p:sp>
        <p:nvSpPr>
          <p:cNvPr id="79893" name="Text Box 22"/>
          <p:cNvSpPr txBox="1">
            <a:spLocks noChangeArrowheads="1"/>
          </p:cNvSpPr>
          <p:nvPr/>
        </p:nvSpPr>
        <p:spPr bwMode="auto">
          <a:xfrm>
            <a:off x="3206750" y="2459038"/>
            <a:ext cx="4127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a:t>
            </a:r>
          </a:p>
        </p:txBody>
      </p:sp>
      <p:sp>
        <p:nvSpPr>
          <p:cNvPr id="79894" name="Text Box 23"/>
          <p:cNvSpPr txBox="1">
            <a:spLocks noChangeArrowheads="1"/>
          </p:cNvSpPr>
          <p:nvPr/>
        </p:nvSpPr>
        <p:spPr bwMode="auto">
          <a:xfrm>
            <a:off x="3213100" y="1905000"/>
            <a:ext cx="412750" cy="366713"/>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70</a:t>
            </a:r>
          </a:p>
        </p:txBody>
      </p:sp>
      <p:sp>
        <p:nvSpPr>
          <p:cNvPr id="306200" name="Rectangle 24"/>
          <p:cNvSpPr>
            <a:spLocks noChangeArrowheads="1"/>
          </p:cNvSpPr>
          <p:nvPr/>
        </p:nvSpPr>
        <p:spPr bwMode="auto">
          <a:xfrm>
            <a:off x="3717925" y="5853113"/>
            <a:ext cx="3216275" cy="528637"/>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79896" name="Line 25"/>
          <p:cNvSpPr>
            <a:spLocks noChangeShapeType="1"/>
          </p:cNvSpPr>
          <p:nvPr/>
        </p:nvSpPr>
        <p:spPr bwMode="auto">
          <a:xfrm>
            <a:off x="4376738" y="5848350"/>
            <a:ext cx="0" cy="139700"/>
          </a:xfrm>
          <a:prstGeom prst="line">
            <a:avLst/>
          </a:prstGeom>
          <a:noFill/>
          <a:ln w="9525">
            <a:solidFill>
              <a:schemeClr val="tx1"/>
            </a:solidFill>
            <a:round/>
            <a:headEnd/>
            <a:tailEnd/>
          </a:ln>
        </p:spPr>
        <p:txBody>
          <a:bodyPr/>
          <a:lstStyle/>
          <a:p>
            <a:endParaRPr lang="en-US" dirty="0"/>
          </a:p>
        </p:txBody>
      </p:sp>
      <p:sp>
        <p:nvSpPr>
          <p:cNvPr id="79897" name="Line 26"/>
          <p:cNvSpPr>
            <a:spLocks noChangeShapeType="1"/>
          </p:cNvSpPr>
          <p:nvPr/>
        </p:nvSpPr>
        <p:spPr bwMode="auto">
          <a:xfrm>
            <a:off x="4887913" y="5848350"/>
            <a:ext cx="0" cy="139700"/>
          </a:xfrm>
          <a:prstGeom prst="line">
            <a:avLst/>
          </a:prstGeom>
          <a:noFill/>
          <a:ln w="9525">
            <a:solidFill>
              <a:schemeClr val="tx1"/>
            </a:solidFill>
            <a:round/>
            <a:headEnd/>
            <a:tailEnd/>
          </a:ln>
        </p:spPr>
        <p:txBody>
          <a:bodyPr/>
          <a:lstStyle/>
          <a:p>
            <a:endParaRPr lang="en-US" dirty="0"/>
          </a:p>
        </p:txBody>
      </p:sp>
      <p:sp>
        <p:nvSpPr>
          <p:cNvPr id="79898" name="Line 27"/>
          <p:cNvSpPr>
            <a:spLocks noChangeShapeType="1"/>
          </p:cNvSpPr>
          <p:nvPr/>
        </p:nvSpPr>
        <p:spPr bwMode="auto">
          <a:xfrm>
            <a:off x="5399088" y="5848350"/>
            <a:ext cx="0" cy="139700"/>
          </a:xfrm>
          <a:prstGeom prst="line">
            <a:avLst/>
          </a:prstGeom>
          <a:noFill/>
          <a:ln w="9525">
            <a:solidFill>
              <a:schemeClr val="tx1"/>
            </a:solidFill>
            <a:round/>
            <a:headEnd/>
            <a:tailEnd/>
          </a:ln>
        </p:spPr>
        <p:txBody>
          <a:bodyPr/>
          <a:lstStyle/>
          <a:p>
            <a:endParaRPr lang="en-US" dirty="0"/>
          </a:p>
        </p:txBody>
      </p:sp>
      <p:sp>
        <p:nvSpPr>
          <p:cNvPr id="79899" name="Line 28"/>
          <p:cNvSpPr>
            <a:spLocks noChangeShapeType="1"/>
          </p:cNvSpPr>
          <p:nvPr/>
        </p:nvSpPr>
        <p:spPr bwMode="auto">
          <a:xfrm>
            <a:off x="6496050" y="5848350"/>
            <a:ext cx="0" cy="139700"/>
          </a:xfrm>
          <a:prstGeom prst="line">
            <a:avLst/>
          </a:prstGeom>
          <a:noFill/>
          <a:ln w="9525">
            <a:solidFill>
              <a:schemeClr val="tx1"/>
            </a:solidFill>
            <a:round/>
            <a:headEnd/>
            <a:tailEnd/>
          </a:ln>
        </p:spPr>
        <p:txBody>
          <a:bodyPr/>
          <a:lstStyle/>
          <a:p>
            <a:endParaRPr lang="en-US" dirty="0"/>
          </a:p>
        </p:txBody>
      </p:sp>
      <p:sp>
        <p:nvSpPr>
          <p:cNvPr id="79900" name="Line 29"/>
          <p:cNvSpPr>
            <a:spLocks noChangeShapeType="1"/>
          </p:cNvSpPr>
          <p:nvPr/>
        </p:nvSpPr>
        <p:spPr bwMode="auto">
          <a:xfrm>
            <a:off x="4084638" y="5861050"/>
            <a:ext cx="0" cy="68263"/>
          </a:xfrm>
          <a:prstGeom prst="line">
            <a:avLst/>
          </a:prstGeom>
          <a:noFill/>
          <a:ln w="9525">
            <a:solidFill>
              <a:schemeClr val="tx1"/>
            </a:solidFill>
            <a:round/>
            <a:headEnd/>
            <a:tailEnd/>
          </a:ln>
        </p:spPr>
        <p:txBody>
          <a:bodyPr/>
          <a:lstStyle/>
          <a:p>
            <a:endParaRPr lang="en-US" dirty="0"/>
          </a:p>
        </p:txBody>
      </p:sp>
      <p:sp>
        <p:nvSpPr>
          <p:cNvPr id="79901" name="Line 30"/>
          <p:cNvSpPr>
            <a:spLocks noChangeShapeType="1"/>
          </p:cNvSpPr>
          <p:nvPr/>
        </p:nvSpPr>
        <p:spPr bwMode="auto">
          <a:xfrm>
            <a:off x="4595813" y="5848350"/>
            <a:ext cx="0" cy="69850"/>
          </a:xfrm>
          <a:prstGeom prst="line">
            <a:avLst/>
          </a:prstGeom>
          <a:noFill/>
          <a:ln w="9525">
            <a:solidFill>
              <a:schemeClr val="tx1"/>
            </a:solidFill>
            <a:round/>
            <a:headEnd/>
            <a:tailEnd/>
          </a:ln>
        </p:spPr>
        <p:txBody>
          <a:bodyPr/>
          <a:lstStyle/>
          <a:p>
            <a:endParaRPr lang="en-US" dirty="0"/>
          </a:p>
        </p:txBody>
      </p:sp>
      <p:sp>
        <p:nvSpPr>
          <p:cNvPr id="79902" name="Line 31"/>
          <p:cNvSpPr>
            <a:spLocks noChangeShapeType="1"/>
          </p:cNvSpPr>
          <p:nvPr/>
        </p:nvSpPr>
        <p:spPr bwMode="auto">
          <a:xfrm>
            <a:off x="5180013" y="5848350"/>
            <a:ext cx="0" cy="69850"/>
          </a:xfrm>
          <a:prstGeom prst="line">
            <a:avLst/>
          </a:prstGeom>
          <a:noFill/>
          <a:ln w="9525">
            <a:solidFill>
              <a:schemeClr val="tx1"/>
            </a:solidFill>
            <a:round/>
            <a:headEnd/>
            <a:tailEnd/>
          </a:ln>
        </p:spPr>
        <p:txBody>
          <a:bodyPr/>
          <a:lstStyle/>
          <a:p>
            <a:endParaRPr lang="en-US" dirty="0"/>
          </a:p>
        </p:txBody>
      </p:sp>
      <p:sp>
        <p:nvSpPr>
          <p:cNvPr id="79903" name="Line 32"/>
          <p:cNvSpPr>
            <a:spLocks noChangeShapeType="1"/>
          </p:cNvSpPr>
          <p:nvPr/>
        </p:nvSpPr>
        <p:spPr bwMode="auto">
          <a:xfrm>
            <a:off x="5691188" y="5826125"/>
            <a:ext cx="0" cy="69850"/>
          </a:xfrm>
          <a:prstGeom prst="line">
            <a:avLst/>
          </a:prstGeom>
          <a:noFill/>
          <a:ln w="9525">
            <a:solidFill>
              <a:schemeClr val="tx1"/>
            </a:solidFill>
            <a:round/>
            <a:headEnd/>
            <a:tailEnd/>
          </a:ln>
        </p:spPr>
        <p:txBody>
          <a:bodyPr/>
          <a:lstStyle/>
          <a:p>
            <a:endParaRPr lang="en-US" dirty="0"/>
          </a:p>
        </p:txBody>
      </p:sp>
      <p:sp>
        <p:nvSpPr>
          <p:cNvPr id="79904" name="Text Box 33"/>
          <p:cNvSpPr txBox="1">
            <a:spLocks noChangeArrowheads="1"/>
          </p:cNvSpPr>
          <p:nvPr/>
        </p:nvSpPr>
        <p:spPr bwMode="auto">
          <a:xfrm>
            <a:off x="3943350" y="5942013"/>
            <a:ext cx="2984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0</a:t>
            </a:r>
          </a:p>
        </p:txBody>
      </p:sp>
      <p:sp>
        <p:nvSpPr>
          <p:cNvPr id="79905" name="Text Box 34"/>
          <p:cNvSpPr txBox="1">
            <a:spLocks noChangeArrowheads="1"/>
          </p:cNvSpPr>
          <p:nvPr/>
        </p:nvSpPr>
        <p:spPr bwMode="auto">
          <a:xfrm>
            <a:off x="5203825" y="5942013"/>
            <a:ext cx="5270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300</a:t>
            </a:r>
          </a:p>
        </p:txBody>
      </p:sp>
      <p:sp>
        <p:nvSpPr>
          <p:cNvPr id="79906" name="Text Box 35"/>
          <p:cNvSpPr txBox="1">
            <a:spLocks noChangeArrowheads="1"/>
          </p:cNvSpPr>
          <p:nvPr/>
        </p:nvSpPr>
        <p:spPr bwMode="auto">
          <a:xfrm>
            <a:off x="5710238" y="5942013"/>
            <a:ext cx="5270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400</a:t>
            </a:r>
          </a:p>
        </p:txBody>
      </p:sp>
      <p:sp>
        <p:nvSpPr>
          <p:cNvPr id="79907" name="Text Box 36"/>
          <p:cNvSpPr txBox="1">
            <a:spLocks noChangeArrowheads="1"/>
          </p:cNvSpPr>
          <p:nvPr/>
        </p:nvSpPr>
        <p:spPr bwMode="auto">
          <a:xfrm>
            <a:off x="6294438" y="5942013"/>
            <a:ext cx="5270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500</a:t>
            </a:r>
          </a:p>
        </p:txBody>
      </p:sp>
      <p:sp>
        <p:nvSpPr>
          <p:cNvPr id="79908" name="Line 37"/>
          <p:cNvSpPr>
            <a:spLocks noChangeShapeType="1"/>
          </p:cNvSpPr>
          <p:nvPr/>
        </p:nvSpPr>
        <p:spPr bwMode="auto">
          <a:xfrm>
            <a:off x="3571875" y="2882900"/>
            <a:ext cx="69850" cy="1588"/>
          </a:xfrm>
          <a:prstGeom prst="line">
            <a:avLst/>
          </a:prstGeom>
          <a:noFill/>
          <a:ln w="9525">
            <a:solidFill>
              <a:schemeClr val="tx1"/>
            </a:solidFill>
            <a:round/>
            <a:headEnd/>
            <a:tailEnd/>
          </a:ln>
        </p:spPr>
        <p:txBody>
          <a:bodyPr/>
          <a:lstStyle/>
          <a:p>
            <a:endParaRPr lang="en-US" dirty="0"/>
          </a:p>
        </p:txBody>
      </p:sp>
      <p:sp>
        <p:nvSpPr>
          <p:cNvPr id="79909" name="Line 38"/>
          <p:cNvSpPr>
            <a:spLocks noChangeShapeType="1"/>
          </p:cNvSpPr>
          <p:nvPr/>
        </p:nvSpPr>
        <p:spPr bwMode="auto">
          <a:xfrm>
            <a:off x="3571875" y="2360613"/>
            <a:ext cx="69850" cy="1587"/>
          </a:xfrm>
          <a:prstGeom prst="line">
            <a:avLst/>
          </a:prstGeom>
          <a:noFill/>
          <a:ln w="9525">
            <a:solidFill>
              <a:schemeClr val="tx1"/>
            </a:solidFill>
            <a:round/>
            <a:headEnd/>
            <a:tailEnd/>
          </a:ln>
        </p:spPr>
        <p:txBody>
          <a:bodyPr/>
          <a:lstStyle/>
          <a:p>
            <a:endParaRPr lang="en-US" dirty="0"/>
          </a:p>
        </p:txBody>
      </p:sp>
      <p:sp>
        <p:nvSpPr>
          <p:cNvPr id="79910" name="Line 39"/>
          <p:cNvSpPr>
            <a:spLocks noChangeShapeType="1"/>
          </p:cNvSpPr>
          <p:nvPr/>
        </p:nvSpPr>
        <p:spPr bwMode="auto">
          <a:xfrm>
            <a:off x="4084638" y="2003425"/>
            <a:ext cx="0" cy="3822700"/>
          </a:xfrm>
          <a:prstGeom prst="line">
            <a:avLst/>
          </a:prstGeom>
          <a:noFill/>
          <a:ln w="9525">
            <a:solidFill>
              <a:schemeClr val="bg2"/>
            </a:solidFill>
            <a:round/>
            <a:headEnd/>
            <a:tailEnd/>
          </a:ln>
        </p:spPr>
        <p:txBody>
          <a:bodyPr/>
          <a:lstStyle/>
          <a:p>
            <a:endParaRPr lang="en-US" dirty="0"/>
          </a:p>
        </p:txBody>
      </p:sp>
      <p:sp>
        <p:nvSpPr>
          <p:cNvPr id="79911" name="Line 40"/>
          <p:cNvSpPr>
            <a:spLocks noChangeShapeType="1"/>
          </p:cNvSpPr>
          <p:nvPr/>
        </p:nvSpPr>
        <p:spPr bwMode="auto">
          <a:xfrm>
            <a:off x="3717925" y="3914775"/>
            <a:ext cx="3216275" cy="0"/>
          </a:xfrm>
          <a:prstGeom prst="line">
            <a:avLst/>
          </a:prstGeom>
          <a:noFill/>
          <a:ln w="9525">
            <a:solidFill>
              <a:schemeClr val="bg2"/>
            </a:solidFill>
            <a:round/>
            <a:headEnd/>
            <a:tailEnd/>
          </a:ln>
        </p:spPr>
        <p:txBody>
          <a:bodyPr/>
          <a:lstStyle/>
          <a:p>
            <a:endParaRPr lang="en-US" dirty="0"/>
          </a:p>
        </p:txBody>
      </p:sp>
      <p:sp>
        <p:nvSpPr>
          <p:cNvPr id="79912" name="Line 41"/>
          <p:cNvSpPr>
            <a:spLocks noChangeShapeType="1"/>
          </p:cNvSpPr>
          <p:nvPr/>
        </p:nvSpPr>
        <p:spPr bwMode="auto">
          <a:xfrm>
            <a:off x="3571875" y="2073275"/>
            <a:ext cx="69850" cy="1588"/>
          </a:xfrm>
          <a:prstGeom prst="line">
            <a:avLst/>
          </a:prstGeom>
          <a:noFill/>
          <a:ln w="9525">
            <a:solidFill>
              <a:schemeClr val="tx1"/>
            </a:solidFill>
            <a:round/>
            <a:headEnd/>
            <a:tailEnd/>
          </a:ln>
        </p:spPr>
        <p:txBody>
          <a:bodyPr/>
          <a:lstStyle/>
          <a:p>
            <a:endParaRPr lang="en-US" dirty="0"/>
          </a:p>
        </p:txBody>
      </p:sp>
      <p:sp>
        <p:nvSpPr>
          <p:cNvPr id="79913" name="Line 42"/>
          <p:cNvSpPr>
            <a:spLocks noChangeShapeType="1"/>
          </p:cNvSpPr>
          <p:nvPr/>
        </p:nvSpPr>
        <p:spPr bwMode="auto">
          <a:xfrm>
            <a:off x="3717925" y="5964238"/>
            <a:ext cx="3216275" cy="0"/>
          </a:xfrm>
          <a:prstGeom prst="line">
            <a:avLst/>
          </a:prstGeom>
          <a:noFill/>
          <a:ln w="9525">
            <a:solidFill>
              <a:schemeClr val="tx1"/>
            </a:solidFill>
            <a:round/>
            <a:headEnd/>
            <a:tailEnd/>
          </a:ln>
        </p:spPr>
        <p:txBody>
          <a:bodyPr/>
          <a:lstStyle/>
          <a:p>
            <a:endParaRPr lang="en-US" dirty="0"/>
          </a:p>
        </p:txBody>
      </p:sp>
      <p:sp>
        <p:nvSpPr>
          <p:cNvPr id="79914" name="Line 43"/>
          <p:cNvSpPr>
            <a:spLocks noChangeShapeType="1"/>
          </p:cNvSpPr>
          <p:nvPr/>
        </p:nvSpPr>
        <p:spPr bwMode="auto">
          <a:xfrm>
            <a:off x="5910263" y="5848350"/>
            <a:ext cx="0" cy="139700"/>
          </a:xfrm>
          <a:prstGeom prst="line">
            <a:avLst/>
          </a:prstGeom>
          <a:noFill/>
          <a:ln w="9525">
            <a:solidFill>
              <a:schemeClr val="tx1"/>
            </a:solidFill>
            <a:round/>
            <a:headEnd/>
            <a:tailEnd/>
          </a:ln>
        </p:spPr>
        <p:txBody>
          <a:bodyPr/>
          <a:lstStyle/>
          <a:p>
            <a:endParaRPr lang="en-US" dirty="0"/>
          </a:p>
        </p:txBody>
      </p:sp>
      <p:sp>
        <p:nvSpPr>
          <p:cNvPr id="79915" name="Text Box 44"/>
          <p:cNvSpPr txBox="1">
            <a:spLocks noChangeArrowheads="1"/>
          </p:cNvSpPr>
          <p:nvPr/>
        </p:nvSpPr>
        <p:spPr bwMode="auto">
          <a:xfrm>
            <a:off x="3333750" y="6137275"/>
            <a:ext cx="411163" cy="336550"/>
          </a:xfrm>
          <a:prstGeom prst="rect">
            <a:avLst/>
          </a:prstGeom>
          <a:noFill/>
          <a:ln w="9525">
            <a:noFill/>
            <a:miter lim="800000"/>
            <a:headEnd/>
            <a:tailEnd/>
          </a:ln>
        </p:spPr>
        <p:txBody>
          <a:bodyPr wrap="none">
            <a:spAutoFit/>
          </a:bodyPr>
          <a:lstStyle/>
          <a:p>
            <a:pPr eaLnBrk="0" hangingPunct="0"/>
            <a:r>
              <a:rPr lang="en-US" sz="1600" b="1" dirty="0">
                <a:solidFill>
                  <a:schemeClr val="tx1"/>
                </a:solidFill>
                <a:latin typeface="Times New Roman" pitchFamily="18" charset="0"/>
              </a:rPr>
              <a:t>ml</a:t>
            </a:r>
          </a:p>
        </p:txBody>
      </p:sp>
      <p:sp>
        <p:nvSpPr>
          <p:cNvPr id="79916" name="Line 45"/>
          <p:cNvSpPr>
            <a:spLocks noChangeShapeType="1"/>
          </p:cNvSpPr>
          <p:nvPr/>
        </p:nvSpPr>
        <p:spPr bwMode="auto">
          <a:xfrm>
            <a:off x="6257925" y="5842000"/>
            <a:ext cx="0" cy="69850"/>
          </a:xfrm>
          <a:prstGeom prst="line">
            <a:avLst/>
          </a:prstGeom>
          <a:noFill/>
          <a:ln w="9525">
            <a:solidFill>
              <a:schemeClr val="tx1"/>
            </a:solidFill>
            <a:round/>
            <a:headEnd/>
            <a:tailEnd/>
          </a:ln>
        </p:spPr>
        <p:txBody>
          <a:bodyPr/>
          <a:lstStyle/>
          <a:p>
            <a:endParaRPr lang="en-US" dirty="0"/>
          </a:p>
        </p:txBody>
      </p:sp>
      <p:grpSp>
        <p:nvGrpSpPr>
          <p:cNvPr id="2" name="Group 46"/>
          <p:cNvGrpSpPr>
            <a:grpSpLocks/>
          </p:cNvGrpSpPr>
          <p:nvPr/>
        </p:nvGrpSpPr>
        <p:grpSpPr bwMode="auto">
          <a:xfrm>
            <a:off x="4114800" y="2362200"/>
            <a:ext cx="2309813" cy="1552575"/>
            <a:chOff x="2409" y="1552"/>
            <a:chExt cx="1455" cy="978"/>
          </a:xfrm>
        </p:grpSpPr>
        <p:sp>
          <p:nvSpPr>
            <p:cNvPr id="79929" name="Text Box 47"/>
            <p:cNvSpPr txBox="1">
              <a:spLocks noChangeArrowheads="1"/>
            </p:cNvSpPr>
            <p:nvPr/>
          </p:nvSpPr>
          <p:spPr bwMode="auto">
            <a:xfrm>
              <a:off x="2744" y="1552"/>
              <a:ext cx="807" cy="250"/>
            </a:xfrm>
            <a:prstGeom prst="rect">
              <a:avLst/>
            </a:prstGeom>
            <a:noFill/>
            <a:ln w="9525">
              <a:noFill/>
              <a:miter lim="800000"/>
              <a:headEnd/>
              <a:tailEnd/>
            </a:ln>
          </p:spPr>
          <p:txBody>
            <a:bodyPr wrap="none">
              <a:spAutoFit/>
            </a:bodyPr>
            <a:lstStyle/>
            <a:p>
              <a:pPr eaLnBrk="0" hangingPunct="0"/>
              <a:r>
                <a:rPr lang="en-US" dirty="0">
                  <a:solidFill>
                    <a:schemeClr val="folHlink"/>
                  </a:solidFill>
                  <a:latin typeface="Times New Roman" pitchFamily="18" charset="0"/>
                </a:rPr>
                <a:t>Inspiration</a:t>
              </a:r>
            </a:p>
          </p:txBody>
        </p:sp>
        <p:sp>
          <p:nvSpPr>
            <p:cNvPr id="79930" name="Freeform 48"/>
            <p:cNvSpPr>
              <a:spLocks/>
            </p:cNvSpPr>
            <p:nvPr/>
          </p:nvSpPr>
          <p:spPr bwMode="auto">
            <a:xfrm>
              <a:off x="2409" y="2111"/>
              <a:ext cx="1455" cy="419"/>
            </a:xfrm>
            <a:custGeom>
              <a:avLst/>
              <a:gdLst>
                <a:gd name="T0" fmla="*/ 8 w 1572"/>
                <a:gd name="T1" fmla="*/ 382 h 432"/>
                <a:gd name="T2" fmla="*/ 56 w 1572"/>
                <a:gd name="T3" fmla="*/ 163 h 432"/>
                <a:gd name="T4" fmla="*/ 214 w 1572"/>
                <a:gd name="T5" fmla="*/ 36 h 432"/>
                <a:gd name="T6" fmla="*/ 231 w 1572"/>
                <a:gd name="T7" fmla="*/ 20 h 432"/>
                <a:gd name="T8" fmla="*/ 267 w 1572"/>
                <a:gd name="T9" fmla="*/ 8 h 432"/>
                <a:gd name="T10" fmla="*/ 284 w 1572"/>
                <a:gd name="T11" fmla="*/ 0 h 432"/>
                <a:gd name="T12" fmla="*/ 949 w 1572"/>
                <a:gd name="T13" fmla="*/ 28 h 432"/>
                <a:gd name="T14" fmla="*/ 1049 w 1572"/>
                <a:gd name="T15" fmla="*/ 56 h 432"/>
                <a:gd name="T16" fmla="*/ 1101 w 1572"/>
                <a:gd name="T17" fmla="*/ 135 h 432"/>
                <a:gd name="T18" fmla="*/ 1154 w 1572"/>
                <a:gd name="T19" fmla="*/ 326 h 432"/>
                <a:gd name="T20" fmla="*/ 1148 w 1572"/>
                <a:gd name="T21" fmla="*/ 368 h 4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72"/>
                <a:gd name="T34" fmla="*/ 0 h 432"/>
                <a:gd name="T35" fmla="*/ 1572 w 1572"/>
                <a:gd name="T36" fmla="*/ 432 h 4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72" h="432">
                  <a:moveTo>
                    <a:pt x="12" y="432"/>
                  </a:moveTo>
                  <a:cubicBezTo>
                    <a:pt x="39" y="352"/>
                    <a:pt x="0" y="235"/>
                    <a:pt x="76" y="184"/>
                  </a:cubicBezTo>
                  <a:cubicBezTo>
                    <a:pt x="105" y="96"/>
                    <a:pt x="213" y="66"/>
                    <a:pt x="292" y="40"/>
                  </a:cubicBezTo>
                  <a:cubicBezTo>
                    <a:pt x="301" y="37"/>
                    <a:pt x="307" y="28"/>
                    <a:pt x="316" y="24"/>
                  </a:cubicBezTo>
                  <a:cubicBezTo>
                    <a:pt x="331" y="17"/>
                    <a:pt x="348" y="13"/>
                    <a:pt x="364" y="8"/>
                  </a:cubicBezTo>
                  <a:cubicBezTo>
                    <a:pt x="372" y="5"/>
                    <a:pt x="388" y="0"/>
                    <a:pt x="388" y="0"/>
                  </a:cubicBezTo>
                  <a:cubicBezTo>
                    <a:pt x="712" y="5"/>
                    <a:pt x="980" y="21"/>
                    <a:pt x="1292" y="32"/>
                  </a:cubicBezTo>
                  <a:cubicBezTo>
                    <a:pt x="1336" y="39"/>
                    <a:pt x="1387" y="44"/>
                    <a:pt x="1428" y="64"/>
                  </a:cubicBezTo>
                  <a:cubicBezTo>
                    <a:pt x="1468" y="84"/>
                    <a:pt x="1482" y="115"/>
                    <a:pt x="1500" y="152"/>
                  </a:cubicBezTo>
                  <a:cubicBezTo>
                    <a:pt x="1540" y="232"/>
                    <a:pt x="1561" y="277"/>
                    <a:pt x="1572" y="368"/>
                  </a:cubicBezTo>
                  <a:cubicBezTo>
                    <a:pt x="1563" y="411"/>
                    <a:pt x="1564" y="394"/>
                    <a:pt x="1564" y="416"/>
                  </a:cubicBezTo>
                </a:path>
              </a:pathLst>
            </a:custGeom>
            <a:noFill/>
            <a:ln w="38100" cmpd="sng">
              <a:solidFill>
                <a:schemeClr val="folHlink"/>
              </a:solidFill>
              <a:round/>
              <a:headEnd/>
              <a:tailEnd/>
            </a:ln>
          </p:spPr>
          <p:txBody>
            <a:bodyPr/>
            <a:lstStyle/>
            <a:p>
              <a:endParaRPr lang="en-US" dirty="0"/>
            </a:p>
          </p:txBody>
        </p:sp>
        <p:sp>
          <p:nvSpPr>
            <p:cNvPr id="79931" name="Arc 49"/>
            <p:cNvSpPr>
              <a:spLocks/>
            </p:cNvSpPr>
            <p:nvPr/>
          </p:nvSpPr>
          <p:spPr bwMode="auto">
            <a:xfrm rot="11443409" flipV="1">
              <a:off x="2928" y="1824"/>
              <a:ext cx="432" cy="14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type="triangle" w="med" len="med"/>
              <a:tailEnd/>
            </a:ln>
          </p:spPr>
          <p:txBody>
            <a:bodyPr wrap="none" anchor="ctr"/>
            <a:lstStyle/>
            <a:p>
              <a:endParaRPr lang="en-US" dirty="0"/>
            </a:p>
          </p:txBody>
        </p:sp>
      </p:grpSp>
      <p:grpSp>
        <p:nvGrpSpPr>
          <p:cNvPr id="3" name="Group 50"/>
          <p:cNvGrpSpPr>
            <a:grpSpLocks/>
          </p:cNvGrpSpPr>
          <p:nvPr/>
        </p:nvGrpSpPr>
        <p:grpSpPr bwMode="auto">
          <a:xfrm>
            <a:off x="4038600" y="3810000"/>
            <a:ext cx="2659063" cy="1798638"/>
            <a:chOff x="2357" y="2486"/>
            <a:chExt cx="1675" cy="1133"/>
          </a:xfrm>
        </p:grpSpPr>
        <p:grpSp>
          <p:nvGrpSpPr>
            <p:cNvPr id="79923" name="Group 51"/>
            <p:cNvGrpSpPr>
              <a:grpSpLocks/>
            </p:cNvGrpSpPr>
            <p:nvPr/>
          </p:nvGrpSpPr>
          <p:grpSpPr bwMode="auto">
            <a:xfrm>
              <a:off x="2357" y="2486"/>
              <a:ext cx="1675" cy="1133"/>
              <a:chOff x="2885" y="2486"/>
              <a:chExt cx="1675" cy="1133"/>
            </a:xfrm>
          </p:grpSpPr>
          <p:grpSp>
            <p:nvGrpSpPr>
              <p:cNvPr id="79925" name="Group 52"/>
              <p:cNvGrpSpPr>
                <a:grpSpLocks/>
              </p:cNvGrpSpPr>
              <p:nvPr/>
            </p:nvGrpSpPr>
            <p:grpSpPr bwMode="auto">
              <a:xfrm>
                <a:off x="2885" y="2486"/>
                <a:ext cx="1502" cy="1133"/>
                <a:chOff x="2885" y="2486"/>
                <a:chExt cx="1502" cy="1133"/>
              </a:xfrm>
            </p:grpSpPr>
            <p:sp>
              <p:nvSpPr>
                <p:cNvPr id="79927" name="Freeform 53"/>
                <p:cNvSpPr>
                  <a:spLocks/>
                </p:cNvSpPr>
                <p:nvPr/>
              </p:nvSpPr>
              <p:spPr bwMode="auto">
                <a:xfrm>
                  <a:off x="2946" y="2486"/>
                  <a:ext cx="1441" cy="1133"/>
                </a:xfrm>
                <a:custGeom>
                  <a:avLst/>
                  <a:gdLst>
                    <a:gd name="T0" fmla="*/ 1135 w 1560"/>
                    <a:gd name="T1" fmla="*/ 0 h 1248"/>
                    <a:gd name="T2" fmla="*/ 1112 w 1560"/>
                    <a:gd name="T3" fmla="*/ 565 h 1248"/>
                    <a:gd name="T4" fmla="*/ 1078 w 1560"/>
                    <a:gd name="T5" fmla="*/ 772 h 1248"/>
                    <a:gd name="T6" fmla="*/ 1036 w 1560"/>
                    <a:gd name="T7" fmla="*/ 826 h 1248"/>
                    <a:gd name="T8" fmla="*/ 1001 w 1560"/>
                    <a:gd name="T9" fmla="*/ 848 h 1248"/>
                    <a:gd name="T10" fmla="*/ 863 w 1560"/>
                    <a:gd name="T11" fmla="*/ 793 h 1248"/>
                    <a:gd name="T12" fmla="*/ 827 w 1560"/>
                    <a:gd name="T13" fmla="*/ 772 h 1248"/>
                    <a:gd name="T14" fmla="*/ 810 w 1560"/>
                    <a:gd name="T15" fmla="*/ 761 h 1248"/>
                    <a:gd name="T16" fmla="*/ 763 w 1560"/>
                    <a:gd name="T17" fmla="*/ 718 h 1248"/>
                    <a:gd name="T18" fmla="*/ 729 w 1560"/>
                    <a:gd name="T19" fmla="*/ 695 h 1248"/>
                    <a:gd name="T20" fmla="*/ 699 w 1560"/>
                    <a:gd name="T21" fmla="*/ 675 h 1248"/>
                    <a:gd name="T22" fmla="*/ 687 w 1560"/>
                    <a:gd name="T23" fmla="*/ 657 h 1248"/>
                    <a:gd name="T24" fmla="*/ 670 w 1560"/>
                    <a:gd name="T25" fmla="*/ 646 h 1248"/>
                    <a:gd name="T26" fmla="*/ 641 w 1560"/>
                    <a:gd name="T27" fmla="*/ 620 h 1248"/>
                    <a:gd name="T28" fmla="*/ 587 w 1560"/>
                    <a:gd name="T29" fmla="*/ 571 h 1248"/>
                    <a:gd name="T30" fmla="*/ 501 w 1560"/>
                    <a:gd name="T31" fmla="*/ 511 h 1248"/>
                    <a:gd name="T32" fmla="*/ 356 w 1560"/>
                    <a:gd name="T33" fmla="*/ 375 h 1248"/>
                    <a:gd name="T34" fmla="*/ 291 w 1560"/>
                    <a:gd name="T35" fmla="*/ 310 h 1248"/>
                    <a:gd name="T36" fmla="*/ 186 w 1560"/>
                    <a:gd name="T37" fmla="*/ 212 h 1248"/>
                    <a:gd name="T38" fmla="*/ 81 w 1560"/>
                    <a:gd name="T39" fmla="*/ 114 h 1248"/>
                    <a:gd name="T40" fmla="*/ 46 w 1560"/>
                    <a:gd name="T41" fmla="*/ 82 h 1248"/>
                    <a:gd name="T42" fmla="*/ 12 w 1560"/>
                    <a:gd name="T43" fmla="*/ 60 h 1248"/>
                    <a:gd name="T44" fmla="*/ 0 w 1560"/>
                    <a:gd name="T45" fmla="*/ 33 h 12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60"/>
                    <a:gd name="T70" fmla="*/ 0 h 1248"/>
                    <a:gd name="T71" fmla="*/ 1560 w 1560"/>
                    <a:gd name="T72" fmla="*/ 1248 h 12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60" h="1248">
                      <a:moveTo>
                        <a:pt x="1560" y="0"/>
                      </a:moveTo>
                      <a:cubicBezTo>
                        <a:pt x="1537" y="277"/>
                        <a:pt x="1545" y="555"/>
                        <a:pt x="1528" y="832"/>
                      </a:cubicBezTo>
                      <a:cubicBezTo>
                        <a:pt x="1522" y="929"/>
                        <a:pt x="1508" y="1043"/>
                        <a:pt x="1480" y="1136"/>
                      </a:cubicBezTo>
                      <a:cubicBezTo>
                        <a:pt x="1465" y="1185"/>
                        <a:pt x="1465" y="1193"/>
                        <a:pt x="1424" y="1216"/>
                      </a:cubicBezTo>
                      <a:cubicBezTo>
                        <a:pt x="1407" y="1225"/>
                        <a:pt x="1376" y="1248"/>
                        <a:pt x="1376" y="1248"/>
                      </a:cubicBezTo>
                      <a:cubicBezTo>
                        <a:pt x="1301" y="1236"/>
                        <a:pt x="1248" y="1204"/>
                        <a:pt x="1184" y="1168"/>
                      </a:cubicBezTo>
                      <a:cubicBezTo>
                        <a:pt x="1167" y="1159"/>
                        <a:pt x="1152" y="1147"/>
                        <a:pt x="1136" y="1136"/>
                      </a:cubicBezTo>
                      <a:cubicBezTo>
                        <a:pt x="1128" y="1131"/>
                        <a:pt x="1112" y="1120"/>
                        <a:pt x="1112" y="1120"/>
                      </a:cubicBezTo>
                      <a:cubicBezTo>
                        <a:pt x="1095" y="1095"/>
                        <a:pt x="1072" y="1075"/>
                        <a:pt x="1048" y="1056"/>
                      </a:cubicBezTo>
                      <a:cubicBezTo>
                        <a:pt x="1033" y="1044"/>
                        <a:pt x="1000" y="1024"/>
                        <a:pt x="1000" y="1024"/>
                      </a:cubicBezTo>
                      <a:cubicBezTo>
                        <a:pt x="954" y="955"/>
                        <a:pt x="1015" y="1036"/>
                        <a:pt x="960" y="992"/>
                      </a:cubicBezTo>
                      <a:cubicBezTo>
                        <a:pt x="952" y="986"/>
                        <a:pt x="951" y="975"/>
                        <a:pt x="944" y="968"/>
                      </a:cubicBezTo>
                      <a:cubicBezTo>
                        <a:pt x="937" y="961"/>
                        <a:pt x="928" y="957"/>
                        <a:pt x="920" y="952"/>
                      </a:cubicBezTo>
                      <a:cubicBezTo>
                        <a:pt x="887" y="903"/>
                        <a:pt x="924" y="951"/>
                        <a:pt x="880" y="912"/>
                      </a:cubicBezTo>
                      <a:cubicBezTo>
                        <a:pt x="855" y="889"/>
                        <a:pt x="836" y="859"/>
                        <a:pt x="808" y="840"/>
                      </a:cubicBezTo>
                      <a:cubicBezTo>
                        <a:pt x="766" y="812"/>
                        <a:pt x="729" y="780"/>
                        <a:pt x="688" y="752"/>
                      </a:cubicBezTo>
                      <a:cubicBezTo>
                        <a:pt x="636" y="674"/>
                        <a:pt x="556" y="613"/>
                        <a:pt x="488" y="552"/>
                      </a:cubicBezTo>
                      <a:cubicBezTo>
                        <a:pt x="453" y="521"/>
                        <a:pt x="430" y="489"/>
                        <a:pt x="400" y="456"/>
                      </a:cubicBezTo>
                      <a:cubicBezTo>
                        <a:pt x="355" y="406"/>
                        <a:pt x="304" y="360"/>
                        <a:pt x="256" y="312"/>
                      </a:cubicBezTo>
                      <a:cubicBezTo>
                        <a:pt x="208" y="264"/>
                        <a:pt x="160" y="216"/>
                        <a:pt x="112" y="168"/>
                      </a:cubicBezTo>
                      <a:cubicBezTo>
                        <a:pt x="96" y="152"/>
                        <a:pt x="80" y="136"/>
                        <a:pt x="64" y="120"/>
                      </a:cubicBezTo>
                      <a:cubicBezTo>
                        <a:pt x="50" y="106"/>
                        <a:pt x="16" y="88"/>
                        <a:pt x="16" y="88"/>
                      </a:cubicBezTo>
                      <a:cubicBezTo>
                        <a:pt x="6" y="58"/>
                        <a:pt x="12" y="72"/>
                        <a:pt x="0" y="48"/>
                      </a:cubicBezTo>
                    </a:path>
                  </a:pathLst>
                </a:custGeom>
                <a:noFill/>
                <a:ln w="38100" cmpd="sng">
                  <a:solidFill>
                    <a:srgbClr val="FF0000"/>
                  </a:solidFill>
                  <a:round/>
                  <a:headEnd/>
                  <a:tailEnd/>
                </a:ln>
              </p:spPr>
              <p:txBody>
                <a:bodyPr/>
                <a:lstStyle/>
                <a:p>
                  <a:endParaRPr lang="en-US" dirty="0"/>
                </a:p>
              </p:txBody>
            </p:sp>
            <p:sp>
              <p:nvSpPr>
                <p:cNvPr id="79928" name="Text Box 54"/>
                <p:cNvSpPr txBox="1">
                  <a:spLocks noChangeArrowheads="1"/>
                </p:cNvSpPr>
                <p:nvPr/>
              </p:nvSpPr>
              <p:spPr bwMode="auto">
                <a:xfrm>
                  <a:off x="2885" y="3260"/>
                  <a:ext cx="790" cy="250"/>
                </a:xfrm>
                <a:prstGeom prst="rect">
                  <a:avLst/>
                </a:prstGeom>
                <a:noFill/>
                <a:ln w="9525">
                  <a:noFill/>
                  <a:miter lim="800000"/>
                  <a:headEnd/>
                  <a:tailEnd/>
                </a:ln>
              </p:spPr>
              <p:txBody>
                <a:bodyPr wrap="none">
                  <a:spAutoFit/>
                </a:bodyPr>
                <a:lstStyle/>
                <a:p>
                  <a:pPr eaLnBrk="0" hangingPunct="0"/>
                  <a:r>
                    <a:rPr lang="en-US" dirty="0">
                      <a:solidFill>
                        <a:srgbClr val="FF0000"/>
                      </a:solidFill>
                      <a:latin typeface="Times New Roman" pitchFamily="18" charset="0"/>
                    </a:rPr>
                    <a:t>Expiration</a:t>
                  </a:r>
                </a:p>
              </p:txBody>
            </p:sp>
          </p:grpSp>
          <p:sp>
            <p:nvSpPr>
              <p:cNvPr id="79926" name="Arc 55"/>
              <p:cNvSpPr>
                <a:spLocks/>
              </p:cNvSpPr>
              <p:nvPr/>
            </p:nvSpPr>
            <p:spPr bwMode="auto">
              <a:xfrm rot="2107330">
                <a:off x="4368" y="3024"/>
                <a:ext cx="192" cy="28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3300"/>
                </a:solidFill>
                <a:round/>
                <a:headEnd/>
                <a:tailEnd type="triangle" w="med" len="med"/>
              </a:ln>
            </p:spPr>
            <p:txBody>
              <a:bodyPr wrap="none" anchor="ctr"/>
              <a:lstStyle/>
              <a:p>
                <a:endParaRPr lang="en-US" dirty="0"/>
              </a:p>
            </p:txBody>
          </p:sp>
        </p:grpSp>
        <p:sp>
          <p:nvSpPr>
            <p:cNvPr id="79924" name="Arc 56"/>
            <p:cNvSpPr>
              <a:spLocks/>
            </p:cNvSpPr>
            <p:nvPr/>
          </p:nvSpPr>
          <p:spPr bwMode="auto">
            <a:xfrm flipH="1" flipV="1">
              <a:off x="2592" y="2929"/>
              <a:ext cx="336" cy="287"/>
            </a:xfrm>
            <a:custGeom>
              <a:avLst/>
              <a:gdLst>
                <a:gd name="T0" fmla="*/ 0 w 21600"/>
                <a:gd name="T1" fmla="*/ 0 h 19426"/>
                <a:gd name="T2" fmla="*/ 0 w 21600"/>
                <a:gd name="T3" fmla="*/ 0 h 19426"/>
                <a:gd name="T4" fmla="*/ 0 w 21600"/>
                <a:gd name="T5" fmla="*/ 0 h 19426"/>
                <a:gd name="T6" fmla="*/ 0 60000 65536"/>
                <a:gd name="T7" fmla="*/ 0 60000 65536"/>
                <a:gd name="T8" fmla="*/ 0 60000 65536"/>
                <a:gd name="T9" fmla="*/ 0 w 21600"/>
                <a:gd name="T10" fmla="*/ 0 h 19426"/>
                <a:gd name="T11" fmla="*/ 21600 w 21600"/>
                <a:gd name="T12" fmla="*/ 19426 h 19426"/>
              </a:gdLst>
              <a:ahLst/>
              <a:cxnLst>
                <a:cxn ang="T6">
                  <a:pos x="T0" y="T1"/>
                </a:cxn>
                <a:cxn ang="T7">
                  <a:pos x="T2" y="T3"/>
                </a:cxn>
                <a:cxn ang="T8">
                  <a:pos x="T4" y="T5"/>
                </a:cxn>
              </a:cxnLst>
              <a:rect l="T9" t="T10" r="T11" b="T12"/>
              <a:pathLst>
                <a:path w="21600" h="19426" fill="none" extrusionOk="0">
                  <a:moveTo>
                    <a:pt x="9443" y="-1"/>
                  </a:moveTo>
                  <a:cubicBezTo>
                    <a:pt x="16879" y="3614"/>
                    <a:pt x="21600" y="11157"/>
                    <a:pt x="21600" y="19426"/>
                  </a:cubicBezTo>
                </a:path>
                <a:path w="21600" h="19426" stroke="0" extrusionOk="0">
                  <a:moveTo>
                    <a:pt x="9443" y="-1"/>
                  </a:moveTo>
                  <a:cubicBezTo>
                    <a:pt x="16879" y="3614"/>
                    <a:pt x="21600" y="11157"/>
                    <a:pt x="21600" y="19426"/>
                  </a:cubicBezTo>
                  <a:lnTo>
                    <a:pt x="0" y="19426"/>
                  </a:lnTo>
                  <a:close/>
                </a:path>
              </a:pathLst>
            </a:custGeom>
            <a:noFill/>
            <a:ln w="38100">
              <a:solidFill>
                <a:srgbClr val="FF3300"/>
              </a:solidFill>
              <a:round/>
              <a:headEnd/>
              <a:tailEnd type="triangle" w="med" len="med"/>
            </a:ln>
          </p:spPr>
          <p:txBody>
            <a:bodyPr wrap="none" anchor="ctr"/>
            <a:lstStyle/>
            <a:p>
              <a:endParaRPr lang="en-US" dirty="0"/>
            </a:p>
          </p:txBody>
        </p:sp>
      </p:grpSp>
      <p:sp>
        <p:nvSpPr>
          <p:cNvPr id="306233" name="Text Box 57"/>
          <p:cNvSpPr txBox="1">
            <a:spLocks noChangeArrowheads="1"/>
          </p:cNvSpPr>
          <p:nvPr/>
        </p:nvSpPr>
        <p:spPr bwMode="auto">
          <a:xfrm>
            <a:off x="5029200" y="2895600"/>
            <a:ext cx="777875" cy="396875"/>
          </a:xfrm>
          <a:prstGeom prst="rect">
            <a:avLst/>
          </a:prstGeom>
          <a:noFill/>
          <a:ln w="12700">
            <a:noFill/>
            <a:miter lim="800000"/>
            <a:headEnd type="none" w="sm" len="sm"/>
            <a:tailEnd type="none" w="sm" len="sm"/>
          </a:ln>
        </p:spPr>
        <p:txBody>
          <a:bodyPr wrap="none">
            <a:spAutoFit/>
          </a:bodyPr>
          <a:lstStyle/>
          <a:p>
            <a:pPr eaLnBrk="0" hangingPunct="0"/>
            <a:r>
              <a:rPr lang="en-US" b="1" dirty="0">
                <a:solidFill>
                  <a:schemeClr val="tx1"/>
                </a:solidFill>
                <a:latin typeface="Times New Roman" pitchFamily="18" charset="0"/>
              </a:rPr>
              <a:t>PIFR</a:t>
            </a:r>
          </a:p>
        </p:txBody>
      </p:sp>
      <p:sp>
        <p:nvSpPr>
          <p:cNvPr id="306234" name="Text Box 58"/>
          <p:cNvSpPr txBox="1">
            <a:spLocks noChangeArrowheads="1"/>
          </p:cNvSpPr>
          <p:nvPr/>
        </p:nvSpPr>
        <p:spPr bwMode="auto">
          <a:xfrm>
            <a:off x="4876800" y="5410200"/>
            <a:ext cx="849313" cy="396875"/>
          </a:xfrm>
          <a:prstGeom prst="rect">
            <a:avLst/>
          </a:prstGeom>
          <a:noFill/>
          <a:ln w="12700">
            <a:noFill/>
            <a:miter lim="800000"/>
            <a:headEnd type="none" w="sm" len="sm"/>
            <a:tailEnd type="none" w="sm" len="sm"/>
          </a:ln>
        </p:spPr>
        <p:txBody>
          <a:bodyPr wrap="none">
            <a:spAutoFit/>
          </a:bodyPr>
          <a:lstStyle/>
          <a:p>
            <a:pPr eaLnBrk="0" hangingPunct="0"/>
            <a:r>
              <a:rPr lang="en-US" b="1" dirty="0">
                <a:solidFill>
                  <a:schemeClr val="tx1"/>
                </a:solidFill>
                <a:latin typeface="Times New Roman" pitchFamily="18" charset="0"/>
              </a:rPr>
              <a:t>PEFR</a:t>
            </a:r>
          </a:p>
        </p:txBody>
      </p:sp>
      <p:sp>
        <p:nvSpPr>
          <p:cNvPr id="306235" name="Text Box 59"/>
          <p:cNvSpPr txBox="1">
            <a:spLocks noChangeArrowheads="1"/>
          </p:cNvSpPr>
          <p:nvPr/>
        </p:nvSpPr>
        <p:spPr bwMode="auto">
          <a:xfrm>
            <a:off x="6396038" y="3505200"/>
            <a:ext cx="538162" cy="396875"/>
          </a:xfrm>
          <a:prstGeom prst="rect">
            <a:avLst/>
          </a:prstGeom>
          <a:noFill/>
          <a:ln w="12700">
            <a:noFill/>
            <a:miter lim="800000"/>
            <a:headEnd type="none" w="sm" len="sm"/>
            <a:tailEnd type="none" w="sm" len="sm"/>
          </a:ln>
        </p:spPr>
        <p:txBody>
          <a:bodyPr wrap="none">
            <a:spAutoFit/>
          </a:bodyPr>
          <a:lstStyle/>
          <a:p>
            <a:pPr eaLnBrk="0" hangingPunct="0"/>
            <a:r>
              <a:rPr lang="en-US" b="1" dirty="0">
                <a:solidFill>
                  <a:schemeClr val="tx1"/>
                </a:solidFill>
                <a:latin typeface="Times New Roman" pitchFamily="18" charset="0"/>
              </a:rPr>
              <a:t>VT</a:t>
            </a:r>
            <a:endParaRPr lang="en-US" b="1" baseline="-25000" dirty="0">
              <a:solidFill>
                <a:schemeClr val="tx1"/>
              </a:solidFill>
              <a:latin typeface="Times New Roman" pitchFamily="18" charset="0"/>
            </a:endParaRPr>
          </a:p>
        </p:txBody>
      </p:sp>
      <p:sp>
        <p:nvSpPr>
          <p:cNvPr id="79922" name="Rectangle 61"/>
          <p:cNvSpPr>
            <a:spLocks noGrp="1" noChangeArrowheads="1"/>
          </p:cNvSpPr>
          <p:nvPr>
            <p:ph type="title"/>
          </p:nvPr>
        </p:nvSpPr>
        <p:spPr bwMode="auto">
          <a:xfrm>
            <a:off x="671513" y="614363"/>
            <a:ext cx="8229600" cy="89535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dirty="0" smtClean="0">
                <a:solidFill>
                  <a:srgbClr val="0000CC"/>
                </a:solidFill>
              </a:rPr>
              <a:t>-  Flow-Volume Loop</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1000"/>
                                        <p:tgtEl>
                                          <p:spTgt spid="3"/>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306233"/>
                                        </p:tgtEl>
                                        <p:attrNameLst>
                                          <p:attrName>style.visibility</p:attrName>
                                        </p:attrNameLst>
                                      </p:cBhvr>
                                      <p:to>
                                        <p:strVal val="visible"/>
                                      </p:to>
                                    </p:set>
                                    <p:animEffect transition="in" filter="wipe(left)">
                                      <p:cBhvr>
                                        <p:cTn id="15" dur="1000"/>
                                        <p:tgtEl>
                                          <p:spTgt spid="306233"/>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306234"/>
                                        </p:tgtEl>
                                        <p:attrNameLst>
                                          <p:attrName>style.visibility</p:attrName>
                                        </p:attrNameLst>
                                      </p:cBhvr>
                                      <p:to>
                                        <p:strVal val="visible"/>
                                      </p:to>
                                    </p:set>
                                    <p:animEffect transition="in" filter="wipe(left)">
                                      <p:cBhvr>
                                        <p:cTn id="19" dur="500"/>
                                        <p:tgtEl>
                                          <p:spTgt spid="306234"/>
                                        </p:tgtEl>
                                      </p:cBhvr>
                                    </p:animEffect>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306235"/>
                                        </p:tgtEl>
                                        <p:attrNameLst>
                                          <p:attrName>style.visibility</p:attrName>
                                        </p:attrNameLst>
                                      </p:cBhvr>
                                      <p:to>
                                        <p:strVal val="visible"/>
                                      </p:to>
                                    </p:set>
                                    <p:animEffect transition="in" filter="wipe(left)">
                                      <p:cBhvr>
                                        <p:cTn id="23" dur="1000"/>
                                        <p:tgtEl>
                                          <p:spTgt spid="306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233" grpId="0"/>
      <p:bldP spid="306234" grpId="0"/>
      <p:bldP spid="30623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898" name="Group 3"/>
          <p:cNvGrpSpPr>
            <a:grpSpLocks/>
          </p:cNvGrpSpPr>
          <p:nvPr/>
        </p:nvGrpSpPr>
        <p:grpSpPr bwMode="auto">
          <a:xfrm>
            <a:off x="1528763" y="1155700"/>
            <a:ext cx="6405562" cy="2654300"/>
            <a:chOff x="432" y="1440"/>
            <a:chExt cx="4752" cy="2360"/>
          </a:xfrm>
        </p:grpSpPr>
        <p:sp>
          <p:nvSpPr>
            <p:cNvPr id="312324" name="Rectangle 4"/>
            <p:cNvSpPr>
              <a:spLocks noChangeArrowheads="1"/>
            </p:cNvSpPr>
            <p:nvPr/>
          </p:nvSpPr>
          <p:spPr bwMode="auto">
            <a:xfrm>
              <a:off x="960" y="1680"/>
              <a:ext cx="4208" cy="1760"/>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12325" name="Rectangle 5"/>
            <p:cNvSpPr>
              <a:spLocks noChangeArrowheads="1"/>
            </p:cNvSpPr>
            <p:nvPr/>
          </p:nvSpPr>
          <p:spPr bwMode="auto">
            <a:xfrm>
              <a:off x="494" y="1673"/>
              <a:ext cx="462" cy="1760"/>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12326" name="Rectangle 6"/>
            <p:cNvSpPr>
              <a:spLocks noChangeArrowheads="1"/>
            </p:cNvSpPr>
            <p:nvPr/>
          </p:nvSpPr>
          <p:spPr bwMode="auto">
            <a:xfrm>
              <a:off x="3613" y="1440"/>
              <a:ext cx="1016" cy="181"/>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12327" name="Rectangle 7"/>
            <p:cNvSpPr>
              <a:spLocks noChangeArrowheads="1"/>
            </p:cNvSpPr>
            <p:nvPr/>
          </p:nvSpPr>
          <p:spPr bwMode="auto">
            <a:xfrm>
              <a:off x="2549" y="1440"/>
              <a:ext cx="1018" cy="181"/>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12328" name="Rectangle 8"/>
            <p:cNvSpPr>
              <a:spLocks noChangeArrowheads="1"/>
            </p:cNvSpPr>
            <p:nvPr/>
          </p:nvSpPr>
          <p:spPr bwMode="auto">
            <a:xfrm>
              <a:off x="1487" y="1440"/>
              <a:ext cx="1016" cy="181"/>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80988" name="Text Box 9"/>
            <p:cNvSpPr txBox="1">
              <a:spLocks noChangeArrowheads="1"/>
            </p:cNvSpPr>
            <p:nvPr/>
          </p:nvSpPr>
          <p:spPr bwMode="auto">
            <a:xfrm>
              <a:off x="432" y="1464"/>
              <a:ext cx="485" cy="326"/>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LPM</a:t>
              </a:r>
            </a:p>
          </p:txBody>
        </p:sp>
        <p:sp>
          <p:nvSpPr>
            <p:cNvPr id="80989" name="Line 10"/>
            <p:cNvSpPr>
              <a:spLocks noChangeShapeType="1"/>
            </p:cNvSpPr>
            <p:nvPr/>
          </p:nvSpPr>
          <p:spPr bwMode="auto">
            <a:xfrm>
              <a:off x="886" y="1703"/>
              <a:ext cx="0" cy="1715"/>
            </a:xfrm>
            <a:prstGeom prst="line">
              <a:avLst/>
            </a:prstGeom>
            <a:noFill/>
            <a:ln w="9525">
              <a:solidFill>
                <a:schemeClr val="tx1"/>
              </a:solidFill>
              <a:round/>
              <a:headEnd/>
              <a:tailEnd/>
            </a:ln>
          </p:spPr>
          <p:txBody>
            <a:bodyPr/>
            <a:lstStyle/>
            <a:p>
              <a:endParaRPr lang="en-US" dirty="0"/>
            </a:p>
          </p:txBody>
        </p:sp>
        <p:sp>
          <p:nvSpPr>
            <p:cNvPr id="80990" name="Line 11"/>
            <p:cNvSpPr>
              <a:spLocks noChangeShapeType="1"/>
            </p:cNvSpPr>
            <p:nvPr/>
          </p:nvSpPr>
          <p:spPr bwMode="auto">
            <a:xfrm>
              <a:off x="886" y="3072"/>
              <a:ext cx="93" cy="0"/>
            </a:xfrm>
            <a:prstGeom prst="line">
              <a:avLst/>
            </a:prstGeom>
            <a:noFill/>
            <a:ln w="9525">
              <a:solidFill>
                <a:schemeClr val="tx1"/>
              </a:solidFill>
              <a:round/>
              <a:headEnd/>
              <a:tailEnd/>
            </a:ln>
          </p:spPr>
          <p:txBody>
            <a:bodyPr/>
            <a:lstStyle/>
            <a:p>
              <a:endParaRPr lang="en-US" dirty="0"/>
            </a:p>
          </p:txBody>
        </p:sp>
        <p:sp>
          <p:nvSpPr>
            <p:cNvPr id="80991" name="Line 12"/>
            <p:cNvSpPr>
              <a:spLocks noChangeShapeType="1"/>
            </p:cNvSpPr>
            <p:nvPr/>
          </p:nvSpPr>
          <p:spPr bwMode="auto">
            <a:xfrm>
              <a:off x="886" y="3365"/>
              <a:ext cx="47" cy="0"/>
            </a:xfrm>
            <a:prstGeom prst="line">
              <a:avLst/>
            </a:prstGeom>
            <a:noFill/>
            <a:ln w="9525">
              <a:solidFill>
                <a:schemeClr val="tx1"/>
              </a:solidFill>
              <a:round/>
              <a:headEnd/>
              <a:tailEnd/>
            </a:ln>
          </p:spPr>
          <p:txBody>
            <a:bodyPr/>
            <a:lstStyle/>
            <a:p>
              <a:endParaRPr lang="en-US" dirty="0"/>
            </a:p>
          </p:txBody>
        </p:sp>
        <p:sp>
          <p:nvSpPr>
            <p:cNvPr id="80992" name="Line 13"/>
            <p:cNvSpPr>
              <a:spLocks noChangeShapeType="1"/>
            </p:cNvSpPr>
            <p:nvPr/>
          </p:nvSpPr>
          <p:spPr bwMode="auto">
            <a:xfrm>
              <a:off x="886" y="3290"/>
              <a:ext cx="47" cy="0"/>
            </a:xfrm>
            <a:prstGeom prst="line">
              <a:avLst/>
            </a:prstGeom>
            <a:noFill/>
            <a:ln w="9525">
              <a:solidFill>
                <a:schemeClr val="tx1"/>
              </a:solidFill>
              <a:round/>
              <a:headEnd/>
              <a:tailEnd/>
            </a:ln>
          </p:spPr>
          <p:txBody>
            <a:bodyPr/>
            <a:lstStyle/>
            <a:p>
              <a:endParaRPr lang="en-US" dirty="0"/>
            </a:p>
          </p:txBody>
        </p:sp>
        <p:sp>
          <p:nvSpPr>
            <p:cNvPr id="80993" name="Line 14"/>
            <p:cNvSpPr>
              <a:spLocks noChangeShapeType="1"/>
            </p:cNvSpPr>
            <p:nvPr/>
          </p:nvSpPr>
          <p:spPr bwMode="auto">
            <a:xfrm>
              <a:off x="886" y="2952"/>
              <a:ext cx="47" cy="0"/>
            </a:xfrm>
            <a:prstGeom prst="line">
              <a:avLst/>
            </a:prstGeom>
            <a:noFill/>
            <a:ln w="9525">
              <a:solidFill>
                <a:schemeClr val="tx1"/>
              </a:solidFill>
              <a:round/>
              <a:headEnd/>
              <a:tailEnd/>
            </a:ln>
          </p:spPr>
          <p:txBody>
            <a:bodyPr/>
            <a:lstStyle/>
            <a:p>
              <a:endParaRPr lang="en-US" dirty="0"/>
            </a:p>
          </p:txBody>
        </p:sp>
        <p:sp>
          <p:nvSpPr>
            <p:cNvPr id="80994" name="Line 15"/>
            <p:cNvSpPr>
              <a:spLocks noChangeShapeType="1"/>
            </p:cNvSpPr>
            <p:nvPr/>
          </p:nvSpPr>
          <p:spPr bwMode="auto">
            <a:xfrm>
              <a:off x="886" y="2433"/>
              <a:ext cx="47" cy="0"/>
            </a:xfrm>
            <a:prstGeom prst="line">
              <a:avLst/>
            </a:prstGeom>
            <a:noFill/>
            <a:ln w="9525">
              <a:solidFill>
                <a:schemeClr val="tx1"/>
              </a:solidFill>
              <a:round/>
              <a:headEnd/>
              <a:tailEnd/>
            </a:ln>
          </p:spPr>
          <p:txBody>
            <a:bodyPr/>
            <a:lstStyle/>
            <a:p>
              <a:endParaRPr lang="en-US" dirty="0"/>
            </a:p>
          </p:txBody>
        </p:sp>
        <p:sp>
          <p:nvSpPr>
            <p:cNvPr id="80995" name="Line 16"/>
            <p:cNvSpPr>
              <a:spLocks noChangeShapeType="1"/>
            </p:cNvSpPr>
            <p:nvPr/>
          </p:nvSpPr>
          <p:spPr bwMode="auto">
            <a:xfrm>
              <a:off x="886" y="2027"/>
              <a:ext cx="93" cy="0"/>
            </a:xfrm>
            <a:prstGeom prst="line">
              <a:avLst/>
            </a:prstGeom>
            <a:noFill/>
            <a:ln w="9525">
              <a:solidFill>
                <a:schemeClr val="tx1"/>
              </a:solidFill>
              <a:round/>
              <a:headEnd/>
              <a:tailEnd/>
            </a:ln>
          </p:spPr>
          <p:txBody>
            <a:bodyPr/>
            <a:lstStyle/>
            <a:p>
              <a:endParaRPr lang="en-US" dirty="0"/>
            </a:p>
          </p:txBody>
        </p:sp>
        <p:sp>
          <p:nvSpPr>
            <p:cNvPr id="80996" name="Line 17"/>
            <p:cNvSpPr>
              <a:spLocks noChangeShapeType="1"/>
            </p:cNvSpPr>
            <p:nvPr/>
          </p:nvSpPr>
          <p:spPr bwMode="auto">
            <a:xfrm>
              <a:off x="886" y="1981"/>
              <a:ext cx="47" cy="0"/>
            </a:xfrm>
            <a:prstGeom prst="line">
              <a:avLst/>
            </a:prstGeom>
            <a:noFill/>
            <a:ln w="9525">
              <a:solidFill>
                <a:schemeClr val="tx1"/>
              </a:solidFill>
              <a:round/>
              <a:headEnd/>
              <a:tailEnd/>
            </a:ln>
          </p:spPr>
          <p:txBody>
            <a:bodyPr/>
            <a:lstStyle/>
            <a:p>
              <a:endParaRPr lang="en-US" dirty="0"/>
            </a:p>
          </p:txBody>
        </p:sp>
        <p:sp>
          <p:nvSpPr>
            <p:cNvPr id="80997" name="Line 18"/>
            <p:cNvSpPr>
              <a:spLocks noChangeShapeType="1"/>
            </p:cNvSpPr>
            <p:nvPr/>
          </p:nvSpPr>
          <p:spPr bwMode="auto">
            <a:xfrm>
              <a:off x="886" y="1906"/>
              <a:ext cx="47" cy="0"/>
            </a:xfrm>
            <a:prstGeom prst="line">
              <a:avLst/>
            </a:prstGeom>
            <a:noFill/>
            <a:ln w="9525">
              <a:solidFill>
                <a:schemeClr val="tx1"/>
              </a:solidFill>
              <a:round/>
              <a:headEnd/>
              <a:tailEnd/>
            </a:ln>
          </p:spPr>
          <p:txBody>
            <a:bodyPr/>
            <a:lstStyle/>
            <a:p>
              <a:endParaRPr lang="en-US" dirty="0"/>
            </a:p>
          </p:txBody>
        </p:sp>
        <p:sp>
          <p:nvSpPr>
            <p:cNvPr id="80998" name="Text Box 19"/>
            <p:cNvSpPr txBox="1">
              <a:spLocks noChangeArrowheads="1"/>
            </p:cNvSpPr>
            <p:nvPr/>
          </p:nvSpPr>
          <p:spPr bwMode="auto">
            <a:xfrm>
              <a:off x="632" y="1621"/>
              <a:ext cx="363" cy="299"/>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200</a:t>
              </a:r>
            </a:p>
          </p:txBody>
        </p:sp>
        <p:sp>
          <p:nvSpPr>
            <p:cNvPr id="80999" name="Text Box 20"/>
            <p:cNvSpPr txBox="1">
              <a:spLocks noChangeArrowheads="1"/>
            </p:cNvSpPr>
            <p:nvPr/>
          </p:nvSpPr>
          <p:spPr bwMode="auto">
            <a:xfrm>
              <a:off x="632" y="1918"/>
              <a:ext cx="363"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100</a:t>
              </a:r>
            </a:p>
          </p:txBody>
        </p:sp>
        <p:sp>
          <p:nvSpPr>
            <p:cNvPr id="81000" name="Text Box 21"/>
            <p:cNvSpPr txBox="1">
              <a:spLocks noChangeArrowheads="1"/>
            </p:cNvSpPr>
            <p:nvPr/>
          </p:nvSpPr>
          <p:spPr bwMode="auto">
            <a:xfrm>
              <a:off x="655" y="2252"/>
              <a:ext cx="325" cy="299"/>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0.0</a:t>
              </a:r>
            </a:p>
          </p:txBody>
        </p:sp>
        <p:sp>
          <p:nvSpPr>
            <p:cNvPr id="81001" name="Text Box 22"/>
            <p:cNvSpPr txBox="1">
              <a:spLocks noChangeArrowheads="1"/>
            </p:cNvSpPr>
            <p:nvPr/>
          </p:nvSpPr>
          <p:spPr bwMode="auto">
            <a:xfrm>
              <a:off x="595" y="2638"/>
              <a:ext cx="413"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-100</a:t>
              </a:r>
            </a:p>
          </p:txBody>
        </p:sp>
        <p:sp>
          <p:nvSpPr>
            <p:cNvPr id="81002" name="Text Box 23"/>
            <p:cNvSpPr txBox="1">
              <a:spLocks noChangeArrowheads="1"/>
            </p:cNvSpPr>
            <p:nvPr/>
          </p:nvSpPr>
          <p:spPr bwMode="auto">
            <a:xfrm>
              <a:off x="586" y="2974"/>
              <a:ext cx="414"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-200</a:t>
              </a:r>
            </a:p>
          </p:txBody>
        </p:sp>
        <p:sp>
          <p:nvSpPr>
            <p:cNvPr id="81003" name="Text Box 24"/>
            <p:cNvSpPr txBox="1">
              <a:spLocks noChangeArrowheads="1"/>
            </p:cNvSpPr>
            <p:nvPr/>
          </p:nvSpPr>
          <p:spPr bwMode="auto">
            <a:xfrm>
              <a:off x="583" y="3266"/>
              <a:ext cx="413"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-300</a:t>
              </a:r>
            </a:p>
          </p:txBody>
        </p:sp>
        <p:sp>
          <p:nvSpPr>
            <p:cNvPr id="81004" name="Line 25"/>
            <p:cNvSpPr>
              <a:spLocks noChangeShapeType="1"/>
            </p:cNvSpPr>
            <p:nvPr/>
          </p:nvSpPr>
          <p:spPr bwMode="auto">
            <a:xfrm>
              <a:off x="1256" y="3425"/>
              <a:ext cx="0" cy="91"/>
            </a:xfrm>
            <a:prstGeom prst="line">
              <a:avLst/>
            </a:prstGeom>
            <a:noFill/>
            <a:ln w="9525">
              <a:solidFill>
                <a:schemeClr val="tx1"/>
              </a:solidFill>
              <a:round/>
              <a:headEnd/>
              <a:tailEnd/>
            </a:ln>
          </p:spPr>
          <p:txBody>
            <a:bodyPr/>
            <a:lstStyle/>
            <a:p>
              <a:endParaRPr lang="en-US" dirty="0"/>
            </a:p>
          </p:txBody>
        </p:sp>
        <p:sp>
          <p:nvSpPr>
            <p:cNvPr id="81005" name="Line 26"/>
            <p:cNvSpPr>
              <a:spLocks noChangeShapeType="1"/>
            </p:cNvSpPr>
            <p:nvPr/>
          </p:nvSpPr>
          <p:spPr bwMode="auto">
            <a:xfrm>
              <a:off x="1533" y="3425"/>
              <a:ext cx="0" cy="91"/>
            </a:xfrm>
            <a:prstGeom prst="line">
              <a:avLst/>
            </a:prstGeom>
            <a:noFill/>
            <a:ln w="9525">
              <a:solidFill>
                <a:schemeClr val="tx1"/>
              </a:solidFill>
              <a:round/>
              <a:headEnd/>
              <a:tailEnd/>
            </a:ln>
          </p:spPr>
          <p:txBody>
            <a:bodyPr/>
            <a:lstStyle/>
            <a:p>
              <a:endParaRPr lang="en-US" dirty="0"/>
            </a:p>
          </p:txBody>
        </p:sp>
        <p:sp>
          <p:nvSpPr>
            <p:cNvPr id="81006" name="Line 27"/>
            <p:cNvSpPr>
              <a:spLocks noChangeShapeType="1"/>
            </p:cNvSpPr>
            <p:nvPr/>
          </p:nvSpPr>
          <p:spPr bwMode="auto">
            <a:xfrm>
              <a:off x="1811" y="3425"/>
              <a:ext cx="0" cy="91"/>
            </a:xfrm>
            <a:prstGeom prst="line">
              <a:avLst/>
            </a:prstGeom>
            <a:noFill/>
            <a:ln w="9525">
              <a:solidFill>
                <a:schemeClr val="tx1"/>
              </a:solidFill>
              <a:round/>
              <a:headEnd/>
              <a:tailEnd/>
            </a:ln>
          </p:spPr>
          <p:txBody>
            <a:bodyPr/>
            <a:lstStyle/>
            <a:p>
              <a:endParaRPr lang="en-US" dirty="0"/>
            </a:p>
          </p:txBody>
        </p:sp>
        <p:sp>
          <p:nvSpPr>
            <p:cNvPr id="81007" name="Line 28"/>
            <p:cNvSpPr>
              <a:spLocks noChangeShapeType="1"/>
            </p:cNvSpPr>
            <p:nvPr/>
          </p:nvSpPr>
          <p:spPr bwMode="auto">
            <a:xfrm>
              <a:off x="2042" y="3425"/>
              <a:ext cx="0" cy="91"/>
            </a:xfrm>
            <a:prstGeom prst="line">
              <a:avLst/>
            </a:prstGeom>
            <a:noFill/>
            <a:ln w="9525">
              <a:solidFill>
                <a:schemeClr val="tx1"/>
              </a:solidFill>
              <a:round/>
              <a:headEnd/>
              <a:tailEnd/>
            </a:ln>
          </p:spPr>
          <p:txBody>
            <a:bodyPr/>
            <a:lstStyle/>
            <a:p>
              <a:endParaRPr lang="en-US" dirty="0"/>
            </a:p>
          </p:txBody>
        </p:sp>
        <p:sp>
          <p:nvSpPr>
            <p:cNvPr id="81008" name="Line 29"/>
            <p:cNvSpPr>
              <a:spLocks noChangeShapeType="1"/>
            </p:cNvSpPr>
            <p:nvPr/>
          </p:nvSpPr>
          <p:spPr bwMode="auto">
            <a:xfrm>
              <a:off x="2273" y="3425"/>
              <a:ext cx="0" cy="91"/>
            </a:xfrm>
            <a:prstGeom prst="line">
              <a:avLst/>
            </a:prstGeom>
            <a:noFill/>
            <a:ln w="9525">
              <a:solidFill>
                <a:schemeClr val="tx1"/>
              </a:solidFill>
              <a:round/>
              <a:headEnd/>
              <a:tailEnd/>
            </a:ln>
          </p:spPr>
          <p:txBody>
            <a:bodyPr/>
            <a:lstStyle/>
            <a:p>
              <a:endParaRPr lang="en-US" dirty="0"/>
            </a:p>
          </p:txBody>
        </p:sp>
        <p:sp>
          <p:nvSpPr>
            <p:cNvPr id="81009" name="Line 30"/>
            <p:cNvSpPr>
              <a:spLocks noChangeShapeType="1"/>
            </p:cNvSpPr>
            <p:nvPr/>
          </p:nvSpPr>
          <p:spPr bwMode="auto">
            <a:xfrm>
              <a:off x="2504" y="3425"/>
              <a:ext cx="0" cy="91"/>
            </a:xfrm>
            <a:prstGeom prst="line">
              <a:avLst/>
            </a:prstGeom>
            <a:noFill/>
            <a:ln w="9525">
              <a:solidFill>
                <a:schemeClr val="tx1"/>
              </a:solidFill>
              <a:round/>
              <a:headEnd/>
              <a:tailEnd/>
            </a:ln>
          </p:spPr>
          <p:txBody>
            <a:bodyPr/>
            <a:lstStyle/>
            <a:p>
              <a:endParaRPr lang="en-US" dirty="0"/>
            </a:p>
          </p:txBody>
        </p:sp>
        <p:sp>
          <p:nvSpPr>
            <p:cNvPr id="81010" name="Line 31"/>
            <p:cNvSpPr>
              <a:spLocks noChangeShapeType="1"/>
            </p:cNvSpPr>
            <p:nvPr/>
          </p:nvSpPr>
          <p:spPr bwMode="auto">
            <a:xfrm>
              <a:off x="2966" y="3425"/>
              <a:ext cx="0" cy="91"/>
            </a:xfrm>
            <a:prstGeom prst="line">
              <a:avLst/>
            </a:prstGeom>
            <a:noFill/>
            <a:ln w="9525">
              <a:solidFill>
                <a:schemeClr val="tx1"/>
              </a:solidFill>
              <a:round/>
              <a:headEnd/>
              <a:tailEnd/>
            </a:ln>
          </p:spPr>
          <p:txBody>
            <a:bodyPr/>
            <a:lstStyle/>
            <a:p>
              <a:endParaRPr lang="en-US" dirty="0"/>
            </a:p>
          </p:txBody>
        </p:sp>
        <p:sp>
          <p:nvSpPr>
            <p:cNvPr id="81011" name="Line 32"/>
            <p:cNvSpPr>
              <a:spLocks noChangeShapeType="1"/>
            </p:cNvSpPr>
            <p:nvPr/>
          </p:nvSpPr>
          <p:spPr bwMode="auto">
            <a:xfrm>
              <a:off x="3659" y="3425"/>
              <a:ext cx="0" cy="91"/>
            </a:xfrm>
            <a:prstGeom prst="line">
              <a:avLst/>
            </a:prstGeom>
            <a:noFill/>
            <a:ln w="9525">
              <a:solidFill>
                <a:schemeClr val="tx1"/>
              </a:solidFill>
              <a:round/>
              <a:headEnd/>
              <a:tailEnd/>
            </a:ln>
          </p:spPr>
          <p:txBody>
            <a:bodyPr/>
            <a:lstStyle/>
            <a:p>
              <a:endParaRPr lang="en-US" dirty="0"/>
            </a:p>
          </p:txBody>
        </p:sp>
        <p:sp>
          <p:nvSpPr>
            <p:cNvPr id="81012" name="Line 33"/>
            <p:cNvSpPr>
              <a:spLocks noChangeShapeType="1"/>
            </p:cNvSpPr>
            <p:nvPr/>
          </p:nvSpPr>
          <p:spPr bwMode="auto">
            <a:xfrm>
              <a:off x="3890" y="3425"/>
              <a:ext cx="0" cy="91"/>
            </a:xfrm>
            <a:prstGeom prst="line">
              <a:avLst/>
            </a:prstGeom>
            <a:noFill/>
            <a:ln w="9525">
              <a:solidFill>
                <a:schemeClr val="tx1"/>
              </a:solidFill>
              <a:round/>
              <a:headEnd/>
              <a:tailEnd/>
            </a:ln>
          </p:spPr>
          <p:txBody>
            <a:bodyPr/>
            <a:lstStyle/>
            <a:p>
              <a:endParaRPr lang="en-US" dirty="0"/>
            </a:p>
          </p:txBody>
        </p:sp>
        <p:sp>
          <p:nvSpPr>
            <p:cNvPr id="81013" name="Line 34"/>
            <p:cNvSpPr>
              <a:spLocks noChangeShapeType="1"/>
            </p:cNvSpPr>
            <p:nvPr/>
          </p:nvSpPr>
          <p:spPr bwMode="auto">
            <a:xfrm>
              <a:off x="4121" y="3425"/>
              <a:ext cx="0" cy="91"/>
            </a:xfrm>
            <a:prstGeom prst="line">
              <a:avLst/>
            </a:prstGeom>
            <a:noFill/>
            <a:ln w="9525">
              <a:solidFill>
                <a:schemeClr val="tx1"/>
              </a:solidFill>
              <a:round/>
              <a:headEnd/>
              <a:tailEnd/>
            </a:ln>
          </p:spPr>
          <p:txBody>
            <a:bodyPr/>
            <a:lstStyle/>
            <a:p>
              <a:endParaRPr lang="en-US" dirty="0"/>
            </a:p>
          </p:txBody>
        </p:sp>
        <p:sp>
          <p:nvSpPr>
            <p:cNvPr id="81014" name="Line 35"/>
            <p:cNvSpPr>
              <a:spLocks noChangeShapeType="1"/>
            </p:cNvSpPr>
            <p:nvPr/>
          </p:nvSpPr>
          <p:spPr bwMode="auto">
            <a:xfrm>
              <a:off x="4583" y="3425"/>
              <a:ext cx="0" cy="91"/>
            </a:xfrm>
            <a:prstGeom prst="line">
              <a:avLst/>
            </a:prstGeom>
            <a:noFill/>
            <a:ln w="9525">
              <a:solidFill>
                <a:schemeClr val="tx1"/>
              </a:solidFill>
              <a:round/>
              <a:headEnd/>
              <a:tailEnd/>
            </a:ln>
          </p:spPr>
          <p:txBody>
            <a:bodyPr/>
            <a:lstStyle/>
            <a:p>
              <a:endParaRPr lang="en-US" dirty="0"/>
            </a:p>
          </p:txBody>
        </p:sp>
        <p:sp>
          <p:nvSpPr>
            <p:cNvPr id="81015" name="Line 36"/>
            <p:cNvSpPr>
              <a:spLocks noChangeShapeType="1"/>
            </p:cNvSpPr>
            <p:nvPr/>
          </p:nvSpPr>
          <p:spPr bwMode="auto">
            <a:xfrm>
              <a:off x="4814" y="3425"/>
              <a:ext cx="0" cy="91"/>
            </a:xfrm>
            <a:prstGeom prst="line">
              <a:avLst/>
            </a:prstGeom>
            <a:noFill/>
            <a:ln w="9525">
              <a:solidFill>
                <a:schemeClr val="tx1"/>
              </a:solidFill>
              <a:round/>
              <a:headEnd/>
              <a:tailEnd/>
            </a:ln>
          </p:spPr>
          <p:txBody>
            <a:bodyPr/>
            <a:lstStyle/>
            <a:p>
              <a:endParaRPr lang="en-US" dirty="0"/>
            </a:p>
          </p:txBody>
        </p:sp>
        <p:sp>
          <p:nvSpPr>
            <p:cNvPr id="81016" name="Line 37"/>
            <p:cNvSpPr>
              <a:spLocks noChangeShapeType="1"/>
            </p:cNvSpPr>
            <p:nvPr/>
          </p:nvSpPr>
          <p:spPr bwMode="auto">
            <a:xfrm>
              <a:off x="5045" y="3425"/>
              <a:ext cx="0" cy="91"/>
            </a:xfrm>
            <a:prstGeom prst="line">
              <a:avLst/>
            </a:prstGeom>
            <a:noFill/>
            <a:ln w="9525">
              <a:solidFill>
                <a:schemeClr val="tx1"/>
              </a:solidFill>
              <a:round/>
              <a:headEnd/>
              <a:tailEnd/>
            </a:ln>
          </p:spPr>
          <p:txBody>
            <a:bodyPr/>
            <a:lstStyle/>
            <a:p>
              <a:endParaRPr lang="en-US" dirty="0"/>
            </a:p>
          </p:txBody>
        </p:sp>
        <p:sp>
          <p:nvSpPr>
            <p:cNvPr id="81017" name="Text Box 38"/>
            <p:cNvSpPr txBox="1">
              <a:spLocks noChangeArrowheads="1"/>
            </p:cNvSpPr>
            <p:nvPr/>
          </p:nvSpPr>
          <p:spPr bwMode="auto">
            <a:xfrm>
              <a:off x="1179" y="3497"/>
              <a:ext cx="212" cy="299"/>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81018" name="Text Box 39"/>
            <p:cNvSpPr txBox="1">
              <a:spLocks noChangeArrowheads="1"/>
            </p:cNvSpPr>
            <p:nvPr/>
          </p:nvSpPr>
          <p:spPr bwMode="auto">
            <a:xfrm>
              <a:off x="1735" y="3492"/>
              <a:ext cx="212"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81019" name="Text Box 40"/>
            <p:cNvSpPr txBox="1">
              <a:spLocks noChangeArrowheads="1"/>
            </p:cNvSpPr>
            <p:nvPr/>
          </p:nvSpPr>
          <p:spPr bwMode="auto">
            <a:xfrm>
              <a:off x="2188" y="3492"/>
              <a:ext cx="212"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81020" name="Text Box 41"/>
            <p:cNvSpPr txBox="1">
              <a:spLocks noChangeArrowheads="1"/>
            </p:cNvSpPr>
            <p:nvPr/>
          </p:nvSpPr>
          <p:spPr bwMode="auto">
            <a:xfrm>
              <a:off x="2643" y="3492"/>
              <a:ext cx="212"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81021" name="Text Box 42"/>
            <p:cNvSpPr txBox="1">
              <a:spLocks noChangeArrowheads="1"/>
            </p:cNvSpPr>
            <p:nvPr/>
          </p:nvSpPr>
          <p:spPr bwMode="auto">
            <a:xfrm>
              <a:off x="3120" y="3492"/>
              <a:ext cx="211"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8</a:t>
              </a:r>
            </a:p>
          </p:txBody>
        </p:sp>
        <p:sp>
          <p:nvSpPr>
            <p:cNvPr id="81022" name="Text Box 43"/>
            <p:cNvSpPr txBox="1">
              <a:spLocks noChangeArrowheads="1"/>
            </p:cNvSpPr>
            <p:nvPr/>
          </p:nvSpPr>
          <p:spPr bwMode="auto">
            <a:xfrm>
              <a:off x="4492" y="3492"/>
              <a:ext cx="287"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14</a:t>
              </a:r>
            </a:p>
          </p:txBody>
        </p:sp>
        <p:sp>
          <p:nvSpPr>
            <p:cNvPr id="81023" name="Text Box 44"/>
            <p:cNvSpPr txBox="1">
              <a:spLocks noChangeArrowheads="1"/>
            </p:cNvSpPr>
            <p:nvPr/>
          </p:nvSpPr>
          <p:spPr bwMode="auto">
            <a:xfrm>
              <a:off x="3567" y="3492"/>
              <a:ext cx="287" cy="30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a:t>
              </a:r>
            </a:p>
          </p:txBody>
        </p:sp>
        <p:sp>
          <p:nvSpPr>
            <p:cNvPr id="81024" name="Text Box 45"/>
            <p:cNvSpPr txBox="1">
              <a:spLocks noChangeArrowheads="1"/>
            </p:cNvSpPr>
            <p:nvPr/>
          </p:nvSpPr>
          <p:spPr bwMode="auto">
            <a:xfrm>
              <a:off x="4044" y="3501"/>
              <a:ext cx="287" cy="299"/>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12</a:t>
              </a:r>
            </a:p>
          </p:txBody>
        </p:sp>
        <p:sp>
          <p:nvSpPr>
            <p:cNvPr id="81025" name="Line 46"/>
            <p:cNvSpPr>
              <a:spLocks noChangeShapeType="1"/>
            </p:cNvSpPr>
            <p:nvPr/>
          </p:nvSpPr>
          <p:spPr bwMode="auto">
            <a:xfrm>
              <a:off x="2735" y="3425"/>
              <a:ext cx="0" cy="91"/>
            </a:xfrm>
            <a:prstGeom prst="line">
              <a:avLst/>
            </a:prstGeom>
            <a:noFill/>
            <a:ln w="9525">
              <a:solidFill>
                <a:schemeClr val="tx1"/>
              </a:solidFill>
              <a:round/>
              <a:headEnd/>
              <a:tailEnd/>
            </a:ln>
          </p:spPr>
          <p:txBody>
            <a:bodyPr/>
            <a:lstStyle/>
            <a:p>
              <a:endParaRPr lang="en-US" dirty="0"/>
            </a:p>
          </p:txBody>
        </p:sp>
        <p:sp>
          <p:nvSpPr>
            <p:cNvPr id="81026" name="Line 47"/>
            <p:cNvSpPr>
              <a:spLocks noChangeShapeType="1"/>
            </p:cNvSpPr>
            <p:nvPr/>
          </p:nvSpPr>
          <p:spPr bwMode="auto">
            <a:xfrm>
              <a:off x="3197" y="3425"/>
              <a:ext cx="0" cy="91"/>
            </a:xfrm>
            <a:prstGeom prst="line">
              <a:avLst/>
            </a:prstGeom>
            <a:noFill/>
            <a:ln w="9525">
              <a:solidFill>
                <a:schemeClr val="tx1"/>
              </a:solidFill>
              <a:round/>
              <a:headEnd/>
              <a:tailEnd/>
            </a:ln>
          </p:spPr>
          <p:txBody>
            <a:bodyPr/>
            <a:lstStyle/>
            <a:p>
              <a:endParaRPr lang="en-US" dirty="0"/>
            </a:p>
          </p:txBody>
        </p:sp>
        <p:sp>
          <p:nvSpPr>
            <p:cNvPr id="81027" name="Line 48"/>
            <p:cNvSpPr>
              <a:spLocks noChangeShapeType="1"/>
            </p:cNvSpPr>
            <p:nvPr/>
          </p:nvSpPr>
          <p:spPr bwMode="auto">
            <a:xfrm>
              <a:off x="3428" y="3425"/>
              <a:ext cx="0" cy="91"/>
            </a:xfrm>
            <a:prstGeom prst="line">
              <a:avLst/>
            </a:prstGeom>
            <a:noFill/>
            <a:ln w="9525">
              <a:solidFill>
                <a:schemeClr val="tx1"/>
              </a:solidFill>
              <a:round/>
              <a:headEnd/>
              <a:tailEnd/>
            </a:ln>
          </p:spPr>
          <p:txBody>
            <a:bodyPr/>
            <a:lstStyle/>
            <a:p>
              <a:endParaRPr lang="en-US" dirty="0"/>
            </a:p>
          </p:txBody>
        </p:sp>
        <p:sp>
          <p:nvSpPr>
            <p:cNvPr id="81028" name="Line 49"/>
            <p:cNvSpPr>
              <a:spLocks noChangeShapeType="1"/>
            </p:cNvSpPr>
            <p:nvPr/>
          </p:nvSpPr>
          <p:spPr bwMode="auto">
            <a:xfrm>
              <a:off x="4352" y="3425"/>
              <a:ext cx="0" cy="91"/>
            </a:xfrm>
            <a:prstGeom prst="line">
              <a:avLst/>
            </a:prstGeom>
            <a:noFill/>
            <a:ln w="9525">
              <a:solidFill>
                <a:schemeClr val="tx1"/>
              </a:solidFill>
              <a:round/>
              <a:headEnd/>
              <a:tailEnd/>
            </a:ln>
          </p:spPr>
          <p:txBody>
            <a:bodyPr/>
            <a:lstStyle/>
            <a:p>
              <a:endParaRPr lang="en-US" dirty="0"/>
            </a:p>
          </p:txBody>
        </p:sp>
        <p:sp>
          <p:nvSpPr>
            <p:cNvPr id="81029" name="Line 50"/>
            <p:cNvSpPr>
              <a:spLocks noChangeShapeType="1"/>
            </p:cNvSpPr>
            <p:nvPr/>
          </p:nvSpPr>
          <p:spPr bwMode="auto">
            <a:xfrm>
              <a:off x="979" y="2380"/>
              <a:ext cx="4205" cy="0"/>
            </a:xfrm>
            <a:prstGeom prst="line">
              <a:avLst/>
            </a:prstGeom>
            <a:noFill/>
            <a:ln w="28575">
              <a:solidFill>
                <a:schemeClr val="tx1"/>
              </a:solidFill>
              <a:round/>
              <a:headEnd/>
              <a:tailEnd/>
            </a:ln>
          </p:spPr>
          <p:txBody>
            <a:bodyPr/>
            <a:lstStyle/>
            <a:p>
              <a:endParaRPr lang="en-US" dirty="0"/>
            </a:p>
          </p:txBody>
        </p:sp>
        <p:sp>
          <p:nvSpPr>
            <p:cNvPr id="81030" name="Line 51"/>
            <p:cNvSpPr>
              <a:spLocks noChangeShapeType="1"/>
            </p:cNvSpPr>
            <p:nvPr/>
          </p:nvSpPr>
          <p:spPr bwMode="auto">
            <a:xfrm flipV="1">
              <a:off x="979" y="2391"/>
              <a:ext cx="231" cy="181"/>
            </a:xfrm>
            <a:prstGeom prst="line">
              <a:avLst/>
            </a:prstGeom>
            <a:noFill/>
            <a:ln w="38100">
              <a:solidFill>
                <a:srgbClr val="FF3300"/>
              </a:solidFill>
              <a:round/>
              <a:headEnd/>
              <a:tailEnd/>
            </a:ln>
          </p:spPr>
          <p:txBody>
            <a:bodyPr/>
            <a:lstStyle/>
            <a:p>
              <a:endParaRPr lang="en-US" dirty="0"/>
            </a:p>
          </p:txBody>
        </p:sp>
        <p:grpSp>
          <p:nvGrpSpPr>
            <p:cNvPr id="81031" name="Group 52"/>
            <p:cNvGrpSpPr>
              <a:grpSpLocks/>
            </p:cNvGrpSpPr>
            <p:nvPr/>
          </p:nvGrpSpPr>
          <p:grpSpPr bwMode="auto">
            <a:xfrm>
              <a:off x="1210" y="2267"/>
              <a:ext cx="3974" cy="320"/>
              <a:chOff x="1536" y="1980"/>
              <a:chExt cx="4128" cy="340"/>
            </a:xfrm>
          </p:grpSpPr>
          <p:grpSp>
            <p:nvGrpSpPr>
              <p:cNvPr id="81052" name="Group 53"/>
              <p:cNvGrpSpPr>
                <a:grpSpLocks/>
              </p:cNvGrpSpPr>
              <p:nvPr/>
            </p:nvGrpSpPr>
            <p:grpSpPr bwMode="auto">
              <a:xfrm>
                <a:off x="1536" y="1980"/>
                <a:ext cx="3884" cy="340"/>
                <a:chOff x="1536" y="1980"/>
                <a:chExt cx="3884" cy="340"/>
              </a:xfrm>
            </p:grpSpPr>
            <p:sp>
              <p:nvSpPr>
                <p:cNvPr id="81055" name="Line 54"/>
                <p:cNvSpPr>
                  <a:spLocks noChangeShapeType="1"/>
                </p:cNvSpPr>
                <p:nvPr/>
              </p:nvSpPr>
              <p:spPr bwMode="auto">
                <a:xfrm>
                  <a:off x="1536" y="1980"/>
                  <a:ext cx="0" cy="144"/>
                </a:xfrm>
                <a:prstGeom prst="line">
                  <a:avLst/>
                </a:prstGeom>
                <a:noFill/>
                <a:ln w="38100">
                  <a:solidFill>
                    <a:schemeClr val="accent2"/>
                  </a:solidFill>
                  <a:round/>
                  <a:headEnd/>
                  <a:tailEnd/>
                </a:ln>
              </p:spPr>
              <p:txBody>
                <a:bodyPr/>
                <a:lstStyle/>
                <a:p>
                  <a:endParaRPr lang="en-US" dirty="0"/>
                </a:p>
              </p:txBody>
            </p:sp>
            <p:sp>
              <p:nvSpPr>
                <p:cNvPr id="81056" name="Line 55"/>
                <p:cNvSpPr>
                  <a:spLocks noChangeShapeType="1"/>
                </p:cNvSpPr>
                <p:nvPr/>
              </p:nvSpPr>
              <p:spPr bwMode="auto">
                <a:xfrm>
                  <a:off x="1536" y="1988"/>
                  <a:ext cx="336" cy="96"/>
                </a:xfrm>
                <a:prstGeom prst="line">
                  <a:avLst/>
                </a:prstGeom>
                <a:noFill/>
                <a:ln w="38100">
                  <a:solidFill>
                    <a:schemeClr val="folHlink"/>
                  </a:solidFill>
                  <a:round/>
                  <a:headEnd/>
                  <a:tailEnd/>
                </a:ln>
              </p:spPr>
              <p:txBody>
                <a:bodyPr/>
                <a:lstStyle/>
                <a:p>
                  <a:endParaRPr lang="en-US" dirty="0"/>
                </a:p>
              </p:txBody>
            </p:sp>
            <p:sp>
              <p:nvSpPr>
                <p:cNvPr id="81057" name="Line 56"/>
                <p:cNvSpPr>
                  <a:spLocks noChangeShapeType="1"/>
                </p:cNvSpPr>
                <p:nvPr/>
              </p:nvSpPr>
              <p:spPr bwMode="auto">
                <a:xfrm>
                  <a:off x="1868" y="2076"/>
                  <a:ext cx="0" cy="240"/>
                </a:xfrm>
                <a:prstGeom prst="line">
                  <a:avLst/>
                </a:prstGeom>
                <a:noFill/>
                <a:ln w="38100">
                  <a:solidFill>
                    <a:srgbClr val="FF0000"/>
                  </a:solidFill>
                  <a:round/>
                  <a:headEnd/>
                  <a:tailEnd/>
                </a:ln>
              </p:spPr>
              <p:txBody>
                <a:bodyPr/>
                <a:lstStyle/>
                <a:p>
                  <a:endParaRPr lang="en-US" dirty="0"/>
                </a:p>
              </p:txBody>
            </p:sp>
            <p:sp>
              <p:nvSpPr>
                <p:cNvPr id="81058" name="Line 57"/>
                <p:cNvSpPr>
                  <a:spLocks noChangeShapeType="1"/>
                </p:cNvSpPr>
                <p:nvPr/>
              </p:nvSpPr>
              <p:spPr bwMode="auto">
                <a:xfrm>
                  <a:off x="2252" y="1988"/>
                  <a:ext cx="0" cy="144"/>
                </a:xfrm>
                <a:prstGeom prst="line">
                  <a:avLst/>
                </a:prstGeom>
                <a:noFill/>
                <a:ln w="38100">
                  <a:solidFill>
                    <a:schemeClr val="folHlink"/>
                  </a:solidFill>
                  <a:round/>
                  <a:headEnd/>
                  <a:tailEnd/>
                </a:ln>
              </p:spPr>
              <p:txBody>
                <a:bodyPr/>
                <a:lstStyle/>
                <a:p>
                  <a:endParaRPr lang="en-US" dirty="0"/>
                </a:p>
              </p:txBody>
            </p:sp>
            <p:sp>
              <p:nvSpPr>
                <p:cNvPr id="81059" name="Line 58"/>
                <p:cNvSpPr>
                  <a:spLocks noChangeShapeType="1"/>
                </p:cNvSpPr>
                <p:nvPr/>
              </p:nvSpPr>
              <p:spPr bwMode="auto">
                <a:xfrm>
                  <a:off x="2248" y="1996"/>
                  <a:ext cx="336" cy="96"/>
                </a:xfrm>
                <a:prstGeom prst="line">
                  <a:avLst/>
                </a:prstGeom>
                <a:noFill/>
                <a:ln w="38100">
                  <a:solidFill>
                    <a:schemeClr val="folHlink"/>
                  </a:solidFill>
                  <a:round/>
                  <a:headEnd/>
                  <a:tailEnd/>
                </a:ln>
              </p:spPr>
              <p:txBody>
                <a:bodyPr/>
                <a:lstStyle/>
                <a:p>
                  <a:endParaRPr lang="en-US" dirty="0"/>
                </a:p>
              </p:txBody>
            </p:sp>
            <p:sp>
              <p:nvSpPr>
                <p:cNvPr id="81060" name="Line 59"/>
                <p:cNvSpPr>
                  <a:spLocks noChangeShapeType="1"/>
                </p:cNvSpPr>
                <p:nvPr/>
              </p:nvSpPr>
              <p:spPr bwMode="auto">
                <a:xfrm flipV="1">
                  <a:off x="1872" y="2116"/>
                  <a:ext cx="384" cy="192"/>
                </a:xfrm>
                <a:prstGeom prst="line">
                  <a:avLst/>
                </a:prstGeom>
                <a:noFill/>
                <a:ln w="38100">
                  <a:solidFill>
                    <a:srgbClr val="FF0000"/>
                  </a:solidFill>
                  <a:round/>
                  <a:headEnd/>
                  <a:tailEnd/>
                </a:ln>
              </p:spPr>
              <p:txBody>
                <a:bodyPr/>
                <a:lstStyle/>
                <a:p>
                  <a:endParaRPr lang="en-US" dirty="0"/>
                </a:p>
              </p:txBody>
            </p:sp>
            <p:sp>
              <p:nvSpPr>
                <p:cNvPr id="81061" name="Line 60"/>
                <p:cNvSpPr>
                  <a:spLocks noChangeShapeType="1"/>
                </p:cNvSpPr>
                <p:nvPr/>
              </p:nvSpPr>
              <p:spPr bwMode="auto">
                <a:xfrm>
                  <a:off x="2580" y="2080"/>
                  <a:ext cx="0" cy="240"/>
                </a:xfrm>
                <a:prstGeom prst="line">
                  <a:avLst/>
                </a:prstGeom>
                <a:noFill/>
                <a:ln w="38100">
                  <a:solidFill>
                    <a:srgbClr val="FF0000"/>
                  </a:solidFill>
                  <a:round/>
                  <a:headEnd/>
                  <a:tailEnd/>
                </a:ln>
              </p:spPr>
              <p:txBody>
                <a:bodyPr/>
                <a:lstStyle/>
                <a:p>
                  <a:endParaRPr lang="en-US" dirty="0"/>
                </a:p>
              </p:txBody>
            </p:sp>
            <p:sp>
              <p:nvSpPr>
                <p:cNvPr id="81062" name="Line 61"/>
                <p:cNvSpPr>
                  <a:spLocks noChangeShapeType="1"/>
                </p:cNvSpPr>
                <p:nvPr/>
              </p:nvSpPr>
              <p:spPr bwMode="auto">
                <a:xfrm flipV="1">
                  <a:off x="2572" y="2120"/>
                  <a:ext cx="384" cy="192"/>
                </a:xfrm>
                <a:prstGeom prst="line">
                  <a:avLst/>
                </a:prstGeom>
                <a:noFill/>
                <a:ln w="38100">
                  <a:solidFill>
                    <a:srgbClr val="FF0000"/>
                  </a:solidFill>
                  <a:round/>
                  <a:headEnd/>
                  <a:tailEnd/>
                </a:ln>
              </p:spPr>
              <p:txBody>
                <a:bodyPr/>
                <a:lstStyle/>
                <a:p>
                  <a:endParaRPr lang="en-US" dirty="0"/>
                </a:p>
              </p:txBody>
            </p:sp>
            <p:sp>
              <p:nvSpPr>
                <p:cNvPr id="81063" name="Line 62"/>
                <p:cNvSpPr>
                  <a:spLocks noChangeShapeType="1"/>
                </p:cNvSpPr>
                <p:nvPr/>
              </p:nvSpPr>
              <p:spPr bwMode="auto">
                <a:xfrm>
                  <a:off x="2952" y="1980"/>
                  <a:ext cx="0" cy="144"/>
                </a:xfrm>
                <a:prstGeom prst="line">
                  <a:avLst/>
                </a:prstGeom>
                <a:noFill/>
                <a:ln w="38100">
                  <a:solidFill>
                    <a:schemeClr val="folHlink"/>
                  </a:solidFill>
                  <a:round/>
                  <a:headEnd/>
                  <a:tailEnd/>
                </a:ln>
              </p:spPr>
              <p:txBody>
                <a:bodyPr/>
                <a:lstStyle/>
                <a:p>
                  <a:endParaRPr lang="en-US" dirty="0"/>
                </a:p>
              </p:txBody>
            </p:sp>
            <p:sp>
              <p:nvSpPr>
                <p:cNvPr id="81064" name="Line 63"/>
                <p:cNvSpPr>
                  <a:spLocks noChangeShapeType="1"/>
                </p:cNvSpPr>
                <p:nvPr/>
              </p:nvSpPr>
              <p:spPr bwMode="auto">
                <a:xfrm>
                  <a:off x="2948" y="1984"/>
                  <a:ext cx="336" cy="96"/>
                </a:xfrm>
                <a:prstGeom prst="line">
                  <a:avLst/>
                </a:prstGeom>
                <a:noFill/>
                <a:ln w="38100">
                  <a:solidFill>
                    <a:schemeClr val="folHlink"/>
                  </a:solidFill>
                  <a:round/>
                  <a:headEnd/>
                  <a:tailEnd/>
                </a:ln>
              </p:spPr>
              <p:txBody>
                <a:bodyPr/>
                <a:lstStyle/>
                <a:p>
                  <a:endParaRPr lang="en-US" dirty="0"/>
                </a:p>
              </p:txBody>
            </p:sp>
            <p:sp>
              <p:nvSpPr>
                <p:cNvPr id="81065" name="Line 64"/>
                <p:cNvSpPr>
                  <a:spLocks noChangeShapeType="1"/>
                </p:cNvSpPr>
                <p:nvPr/>
              </p:nvSpPr>
              <p:spPr bwMode="auto">
                <a:xfrm>
                  <a:off x="3276" y="2072"/>
                  <a:ext cx="0" cy="240"/>
                </a:xfrm>
                <a:prstGeom prst="line">
                  <a:avLst/>
                </a:prstGeom>
                <a:noFill/>
                <a:ln w="38100">
                  <a:solidFill>
                    <a:srgbClr val="FF0000"/>
                  </a:solidFill>
                  <a:round/>
                  <a:headEnd/>
                  <a:tailEnd/>
                </a:ln>
              </p:spPr>
              <p:txBody>
                <a:bodyPr/>
                <a:lstStyle/>
                <a:p>
                  <a:endParaRPr lang="en-US" dirty="0"/>
                </a:p>
              </p:txBody>
            </p:sp>
            <p:sp>
              <p:nvSpPr>
                <p:cNvPr id="81066" name="Line 65"/>
                <p:cNvSpPr>
                  <a:spLocks noChangeShapeType="1"/>
                </p:cNvSpPr>
                <p:nvPr/>
              </p:nvSpPr>
              <p:spPr bwMode="auto">
                <a:xfrm flipV="1">
                  <a:off x="3276" y="2108"/>
                  <a:ext cx="384" cy="192"/>
                </a:xfrm>
                <a:prstGeom prst="line">
                  <a:avLst/>
                </a:prstGeom>
                <a:noFill/>
                <a:ln w="38100">
                  <a:solidFill>
                    <a:srgbClr val="FF0000"/>
                  </a:solidFill>
                  <a:round/>
                  <a:headEnd/>
                  <a:tailEnd/>
                </a:ln>
              </p:spPr>
              <p:txBody>
                <a:bodyPr/>
                <a:lstStyle/>
                <a:p>
                  <a:endParaRPr lang="en-US" dirty="0"/>
                </a:p>
              </p:txBody>
            </p:sp>
            <p:sp>
              <p:nvSpPr>
                <p:cNvPr id="81067" name="Line 66"/>
                <p:cNvSpPr>
                  <a:spLocks noChangeShapeType="1"/>
                </p:cNvSpPr>
                <p:nvPr/>
              </p:nvSpPr>
              <p:spPr bwMode="auto">
                <a:xfrm>
                  <a:off x="3656" y="1980"/>
                  <a:ext cx="0" cy="144"/>
                </a:xfrm>
                <a:prstGeom prst="line">
                  <a:avLst/>
                </a:prstGeom>
                <a:noFill/>
                <a:ln w="38100">
                  <a:solidFill>
                    <a:schemeClr val="folHlink"/>
                  </a:solidFill>
                  <a:round/>
                  <a:headEnd/>
                  <a:tailEnd/>
                </a:ln>
              </p:spPr>
              <p:txBody>
                <a:bodyPr/>
                <a:lstStyle/>
                <a:p>
                  <a:endParaRPr lang="en-US" dirty="0"/>
                </a:p>
              </p:txBody>
            </p:sp>
            <p:sp>
              <p:nvSpPr>
                <p:cNvPr id="81068" name="Line 67"/>
                <p:cNvSpPr>
                  <a:spLocks noChangeShapeType="1"/>
                </p:cNvSpPr>
                <p:nvPr/>
              </p:nvSpPr>
              <p:spPr bwMode="auto">
                <a:xfrm>
                  <a:off x="3652" y="1988"/>
                  <a:ext cx="336" cy="96"/>
                </a:xfrm>
                <a:prstGeom prst="line">
                  <a:avLst/>
                </a:prstGeom>
                <a:noFill/>
                <a:ln w="38100">
                  <a:solidFill>
                    <a:schemeClr val="folHlink"/>
                  </a:solidFill>
                  <a:round/>
                  <a:headEnd/>
                  <a:tailEnd/>
                </a:ln>
              </p:spPr>
              <p:txBody>
                <a:bodyPr/>
                <a:lstStyle/>
                <a:p>
                  <a:endParaRPr lang="en-US" dirty="0"/>
                </a:p>
              </p:txBody>
            </p:sp>
            <p:sp>
              <p:nvSpPr>
                <p:cNvPr id="81069" name="Line 68"/>
                <p:cNvSpPr>
                  <a:spLocks noChangeShapeType="1"/>
                </p:cNvSpPr>
                <p:nvPr/>
              </p:nvSpPr>
              <p:spPr bwMode="auto">
                <a:xfrm>
                  <a:off x="3984" y="2080"/>
                  <a:ext cx="0" cy="240"/>
                </a:xfrm>
                <a:prstGeom prst="line">
                  <a:avLst/>
                </a:prstGeom>
                <a:noFill/>
                <a:ln w="38100">
                  <a:solidFill>
                    <a:srgbClr val="FF0000"/>
                  </a:solidFill>
                  <a:round/>
                  <a:headEnd/>
                  <a:tailEnd/>
                </a:ln>
              </p:spPr>
              <p:txBody>
                <a:bodyPr/>
                <a:lstStyle/>
                <a:p>
                  <a:endParaRPr lang="en-US" dirty="0"/>
                </a:p>
              </p:txBody>
            </p:sp>
            <p:sp>
              <p:nvSpPr>
                <p:cNvPr id="81070" name="Line 69"/>
                <p:cNvSpPr>
                  <a:spLocks noChangeShapeType="1"/>
                </p:cNvSpPr>
                <p:nvPr/>
              </p:nvSpPr>
              <p:spPr bwMode="auto">
                <a:xfrm flipV="1">
                  <a:off x="3984" y="2116"/>
                  <a:ext cx="384" cy="192"/>
                </a:xfrm>
                <a:prstGeom prst="line">
                  <a:avLst/>
                </a:prstGeom>
                <a:noFill/>
                <a:ln w="38100">
                  <a:solidFill>
                    <a:srgbClr val="FF0000"/>
                  </a:solidFill>
                  <a:round/>
                  <a:headEnd/>
                  <a:tailEnd/>
                </a:ln>
              </p:spPr>
              <p:txBody>
                <a:bodyPr/>
                <a:lstStyle/>
                <a:p>
                  <a:endParaRPr lang="en-US" dirty="0"/>
                </a:p>
              </p:txBody>
            </p:sp>
            <p:sp>
              <p:nvSpPr>
                <p:cNvPr id="81071" name="Line 70"/>
                <p:cNvSpPr>
                  <a:spLocks noChangeShapeType="1"/>
                </p:cNvSpPr>
                <p:nvPr/>
              </p:nvSpPr>
              <p:spPr bwMode="auto">
                <a:xfrm>
                  <a:off x="4368" y="1980"/>
                  <a:ext cx="0" cy="144"/>
                </a:xfrm>
                <a:prstGeom prst="line">
                  <a:avLst/>
                </a:prstGeom>
                <a:noFill/>
                <a:ln w="38100">
                  <a:solidFill>
                    <a:schemeClr val="folHlink"/>
                  </a:solidFill>
                  <a:round/>
                  <a:headEnd/>
                  <a:tailEnd/>
                </a:ln>
              </p:spPr>
              <p:txBody>
                <a:bodyPr/>
                <a:lstStyle/>
                <a:p>
                  <a:endParaRPr lang="en-US" dirty="0"/>
                </a:p>
              </p:txBody>
            </p:sp>
            <p:sp>
              <p:nvSpPr>
                <p:cNvPr id="81072" name="Line 71"/>
                <p:cNvSpPr>
                  <a:spLocks noChangeShapeType="1"/>
                </p:cNvSpPr>
                <p:nvPr/>
              </p:nvSpPr>
              <p:spPr bwMode="auto">
                <a:xfrm>
                  <a:off x="4368" y="1988"/>
                  <a:ext cx="336" cy="96"/>
                </a:xfrm>
                <a:prstGeom prst="line">
                  <a:avLst/>
                </a:prstGeom>
                <a:noFill/>
                <a:ln w="38100">
                  <a:solidFill>
                    <a:schemeClr val="folHlink"/>
                  </a:solidFill>
                  <a:round/>
                  <a:headEnd/>
                  <a:tailEnd/>
                </a:ln>
              </p:spPr>
              <p:txBody>
                <a:bodyPr/>
                <a:lstStyle/>
                <a:p>
                  <a:endParaRPr lang="en-US" dirty="0"/>
                </a:p>
              </p:txBody>
            </p:sp>
            <p:sp>
              <p:nvSpPr>
                <p:cNvPr id="81073" name="Line 72"/>
                <p:cNvSpPr>
                  <a:spLocks noChangeShapeType="1"/>
                </p:cNvSpPr>
                <p:nvPr/>
              </p:nvSpPr>
              <p:spPr bwMode="auto">
                <a:xfrm>
                  <a:off x="4704" y="2072"/>
                  <a:ext cx="0" cy="240"/>
                </a:xfrm>
                <a:prstGeom prst="line">
                  <a:avLst/>
                </a:prstGeom>
                <a:noFill/>
                <a:ln w="38100">
                  <a:solidFill>
                    <a:srgbClr val="FF0000"/>
                  </a:solidFill>
                  <a:round/>
                  <a:headEnd/>
                  <a:tailEnd/>
                </a:ln>
              </p:spPr>
              <p:txBody>
                <a:bodyPr/>
                <a:lstStyle/>
                <a:p>
                  <a:endParaRPr lang="en-US" dirty="0"/>
                </a:p>
              </p:txBody>
            </p:sp>
            <p:sp>
              <p:nvSpPr>
                <p:cNvPr id="81074" name="Line 73"/>
                <p:cNvSpPr>
                  <a:spLocks noChangeShapeType="1"/>
                </p:cNvSpPr>
                <p:nvPr/>
              </p:nvSpPr>
              <p:spPr bwMode="auto">
                <a:xfrm flipV="1">
                  <a:off x="4704" y="2108"/>
                  <a:ext cx="384" cy="192"/>
                </a:xfrm>
                <a:prstGeom prst="line">
                  <a:avLst/>
                </a:prstGeom>
                <a:noFill/>
                <a:ln w="38100">
                  <a:solidFill>
                    <a:srgbClr val="FF0000"/>
                  </a:solidFill>
                  <a:round/>
                  <a:headEnd/>
                  <a:tailEnd/>
                </a:ln>
              </p:spPr>
              <p:txBody>
                <a:bodyPr/>
                <a:lstStyle/>
                <a:p>
                  <a:endParaRPr lang="en-US" dirty="0"/>
                </a:p>
              </p:txBody>
            </p:sp>
            <p:sp>
              <p:nvSpPr>
                <p:cNvPr id="81075" name="Line 74"/>
                <p:cNvSpPr>
                  <a:spLocks noChangeShapeType="1"/>
                </p:cNvSpPr>
                <p:nvPr/>
              </p:nvSpPr>
              <p:spPr bwMode="auto">
                <a:xfrm>
                  <a:off x="5088" y="1980"/>
                  <a:ext cx="0" cy="144"/>
                </a:xfrm>
                <a:prstGeom prst="line">
                  <a:avLst/>
                </a:prstGeom>
                <a:noFill/>
                <a:ln w="38100">
                  <a:solidFill>
                    <a:schemeClr val="folHlink"/>
                  </a:solidFill>
                  <a:round/>
                  <a:headEnd/>
                  <a:tailEnd/>
                </a:ln>
              </p:spPr>
              <p:txBody>
                <a:bodyPr/>
                <a:lstStyle/>
                <a:p>
                  <a:endParaRPr lang="en-US" dirty="0"/>
                </a:p>
              </p:txBody>
            </p:sp>
            <p:sp>
              <p:nvSpPr>
                <p:cNvPr id="81076" name="Line 75"/>
                <p:cNvSpPr>
                  <a:spLocks noChangeShapeType="1"/>
                </p:cNvSpPr>
                <p:nvPr/>
              </p:nvSpPr>
              <p:spPr bwMode="auto">
                <a:xfrm>
                  <a:off x="5084" y="1988"/>
                  <a:ext cx="336" cy="96"/>
                </a:xfrm>
                <a:prstGeom prst="line">
                  <a:avLst/>
                </a:prstGeom>
                <a:noFill/>
                <a:ln w="38100">
                  <a:solidFill>
                    <a:schemeClr val="folHlink"/>
                  </a:solidFill>
                  <a:round/>
                  <a:headEnd/>
                  <a:tailEnd/>
                </a:ln>
              </p:spPr>
              <p:txBody>
                <a:bodyPr/>
                <a:lstStyle/>
                <a:p>
                  <a:endParaRPr lang="en-US" dirty="0"/>
                </a:p>
              </p:txBody>
            </p:sp>
          </p:grpSp>
          <p:sp>
            <p:nvSpPr>
              <p:cNvPr id="81053" name="Line 76"/>
              <p:cNvSpPr>
                <a:spLocks noChangeShapeType="1"/>
              </p:cNvSpPr>
              <p:nvPr/>
            </p:nvSpPr>
            <p:spPr bwMode="auto">
              <a:xfrm>
                <a:off x="5424" y="2080"/>
                <a:ext cx="0" cy="240"/>
              </a:xfrm>
              <a:prstGeom prst="line">
                <a:avLst/>
              </a:prstGeom>
              <a:noFill/>
              <a:ln w="38100">
                <a:solidFill>
                  <a:srgbClr val="FF3300"/>
                </a:solidFill>
                <a:round/>
                <a:headEnd/>
                <a:tailEnd/>
              </a:ln>
            </p:spPr>
            <p:txBody>
              <a:bodyPr/>
              <a:lstStyle/>
              <a:p>
                <a:endParaRPr lang="en-US" dirty="0"/>
              </a:p>
            </p:txBody>
          </p:sp>
          <p:sp>
            <p:nvSpPr>
              <p:cNvPr id="81054" name="Line 77"/>
              <p:cNvSpPr>
                <a:spLocks noChangeShapeType="1"/>
              </p:cNvSpPr>
              <p:nvPr/>
            </p:nvSpPr>
            <p:spPr bwMode="auto">
              <a:xfrm flipV="1">
                <a:off x="5424" y="2112"/>
                <a:ext cx="240" cy="192"/>
              </a:xfrm>
              <a:prstGeom prst="line">
                <a:avLst/>
              </a:prstGeom>
              <a:noFill/>
              <a:ln w="38100">
                <a:solidFill>
                  <a:srgbClr val="FF3300"/>
                </a:solidFill>
                <a:round/>
                <a:headEnd/>
                <a:tailEnd/>
              </a:ln>
            </p:spPr>
            <p:txBody>
              <a:bodyPr/>
              <a:lstStyle/>
              <a:p>
                <a:endParaRPr lang="en-US" dirty="0"/>
              </a:p>
            </p:txBody>
          </p:sp>
        </p:grpSp>
        <p:sp>
          <p:nvSpPr>
            <p:cNvPr id="81032" name="Line 78"/>
            <p:cNvSpPr>
              <a:spLocks noChangeShapeType="1"/>
            </p:cNvSpPr>
            <p:nvPr/>
          </p:nvSpPr>
          <p:spPr bwMode="auto">
            <a:xfrm>
              <a:off x="886" y="1696"/>
              <a:ext cx="47" cy="0"/>
            </a:xfrm>
            <a:prstGeom prst="line">
              <a:avLst/>
            </a:prstGeom>
            <a:noFill/>
            <a:ln w="9525">
              <a:solidFill>
                <a:schemeClr val="tx1"/>
              </a:solidFill>
              <a:round/>
              <a:headEnd/>
              <a:tailEnd/>
            </a:ln>
          </p:spPr>
          <p:txBody>
            <a:bodyPr/>
            <a:lstStyle/>
            <a:p>
              <a:endParaRPr lang="en-US" dirty="0"/>
            </a:p>
          </p:txBody>
        </p:sp>
        <p:sp>
          <p:nvSpPr>
            <p:cNvPr id="81033" name="Line 79"/>
            <p:cNvSpPr>
              <a:spLocks noChangeShapeType="1"/>
            </p:cNvSpPr>
            <p:nvPr/>
          </p:nvSpPr>
          <p:spPr bwMode="auto">
            <a:xfrm>
              <a:off x="886" y="2733"/>
              <a:ext cx="93" cy="0"/>
            </a:xfrm>
            <a:prstGeom prst="line">
              <a:avLst/>
            </a:prstGeom>
            <a:noFill/>
            <a:ln w="9525">
              <a:solidFill>
                <a:schemeClr val="tx1"/>
              </a:solidFill>
              <a:round/>
              <a:headEnd/>
              <a:tailEnd/>
            </a:ln>
          </p:spPr>
          <p:txBody>
            <a:bodyPr/>
            <a:lstStyle/>
            <a:p>
              <a:endParaRPr lang="en-US" dirty="0"/>
            </a:p>
          </p:txBody>
        </p:sp>
        <p:sp>
          <p:nvSpPr>
            <p:cNvPr id="81034" name="Line 80"/>
            <p:cNvSpPr>
              <a:spLocks noChangeShapeType="1"/>
            </p:cNvSpPr>
            <p:nvPr/>
          </p:nvSpPr>
          <p:spPr bwMode="auto">
            <a:xfrm>
              <a:off x="886" y="2373"/>
              <a:ext cx="93" cy="0"/>
            </a:xfrm>
            <a:prstGeom prst="line">
              <a:avLst/>
            </a:prstGeom>
            <a:noFill/>
            <a:ln w="9525">
              <a:solidFill>
                <a:schemeClr val="tx1"/>
              </a:solidFill>
              <a:round/>
              <a:headEnd/>
              <a:tailEnd/>
            </a:ln>
          </p:spPr>
          <p:txBody>
            <a:bodyPr/>
            <a:lstStyle/>
            <a:p>
              <a:endParaRPr lang="en-US" dirty="0"/>
            </a:p>
          </p:txBody>
        </p:sp>
        <p:sp>
          <p:nvSpPr>
            <p:cNvPr id="81035" name="Line 81"/>
            <p:cNvSpPr>
              <a:spLocks noChangeShapeType="1"/>
            </p:cNvSpPr>
            <p:nvPr/>
          </p:nvSpPr>
          <p:spPr bwMode="auto">
            <a:xfrm>
              <a:off x="886" y="3215"/>
              <a:ext cx="47" cy="0"/>
            </a:xfrm>
            <a:prstGeom prst="line">
              <a:avLst/>
            </a:prstGeom>
            <a:noFill/>
            <a:ln w="9525">
              <a:solidFill>
                <a:schemeClr val="tx1"/>
              </a:solidFill>
              <a:round/>
              <a:headEnd/>
              <a:tailEnd/>
            </a:ln>
          </p:spPr>
          <p:txBody>
            <a:bodyPr/>
            <a:lstStyle/>
            <a:p>
              <a:endParaRPr lang="en-US" dirty="0"/>
            </a:p>
          </p:txBody>
        </p:sp>
        <p:sp>
          <p:nvSpPr>
            <p:cNvPr id="81036" name="Line 82"/>
            <p:cNvSpPr>
              <a:spLocks noChangeShapeType="1"/>
            </p:cNvSpPr>
            <p:nvPr/>
          </p:nvSpPr>
          <p:spPr bwMode="auto">
            <a:xfrm>
              <a:off x="886" y="3132"/>
              <a:ext cx="47" cy="0"/>
            </a:xfrm>
            <a:prstGeom prst="line">
              <a:avLst/>
            </a:prstGeom>
            <a:noFill/>
            <a:ln w="9525">
              <a:solidFill>
                <a:schemeClr val="tx1"/>
              </a:solidFill>
              <a:round/>
              <a:headEnd/>
              <a:tailEnd/>
            </a:ln>
          </p:spPr>
          <p:txBody>
            <a:bodyPr/>
            <a:lstStyle/>
            <a:p>
              <a:endParaRPr lang="en-US" dirty="0"/>
            </a:p>
          </p:txBody>
        </p:sp>
        <p:sp>
          <p:nvSpPr>
            <p:cNvPr id="81037" name="Line 83"/>
            <p:cNvSpPr>
              <a:spLocks noChangeShapeType="1"/>
            </p:cNvSpPr>
            <p:nvPr/>
          </p:nvSpPr>
          <p:spPr bwMode="auto">
            <a:xfrm>
              <a:off x="886" y="3027"/>
              <a:ext cx="47" cy="0"/>
            </a:xfrm>
            <a:prstGeom prst="line">
              <a:avLst/>
            </a:prstGeom>
            <a:noFill/>
            <a:ln w="9525">
              <a:solidFill>
                <a:schemeClr val="tx1"/>
              </a:solidFill>
              <a:round/>
              <a:headEnd/>
              <a:tailEnd/>
            </a:ln>
          </p:spPr>
          <p:txBody>
            <a:bodyPr/>
            <a:lstStyle/>
            <a:p>
              <a:endParaRPr lang="en-US" dirty="0"/>
            </a:p>
          </p:txBody>
        </p:sp>
        <p:sp>
          <p:nvSpPr>
            <p:cNvPr id="81038" name="Line 84"/>
            <p:cNvSpPr>
              <a:spLocks noChangeShapeType="1"/>
            </p:cNvSpPr>
            <p:nvPr/>
          </p:nvSpPr>
          <p:spPr bwMode="auto">
            <a:xfrm>
              <a:off x="886" y="2876"/>
              <a:ext cx="47" cy="0"/>
            </a:xfrm>
            <a:prstGeom prst="line">
              <a:avLst/>
            </a:prstGeom>
            <a:noFill/>
            <a:ln w="9525">
              <a:solidFill>
                <a:schemeClr val="tx1"/>
              </a:solidFill>
              <a:round/>
              <a:headEnd/>
              <a:tailEnd/>
            </a:ln>
          </p:spPr>
          <p:txBody>
            <a:bodyPr/>
            <a:lstStyle/>
            <a:p>
              <a:endParaRPr lang="en-US" dirty="0"/>
            </a:p>
          </p:txBody>
        </p:sp>
        <p:sp>
          <p:nvSpPr>
            <p:cNvPr id="81039" name="Line 85"/>
            <p:cNvSpPr>
              <a:spLocks noChangeShapeType="1"/>
            </p:cNvSpPr>
            <p:nvPr/>
          </p:nvSpPr>
          <p:spPr bwMode="auto">
            <a:xfrm>
              <a:off x="886" y="2591"/>
              <a:ext cx="47" cy="0"/>
            </a:xfrm>
            <a:prstGeom prst="line">
              <a:avLst/>
            </a:prstGeom>
            <a:noFill/>
            <a:ln w="9525">
              <a:solidFill>
                <a:schemeClr val="tx1"/>
              </a:solidFill>
              <a:round/>
              <a:headEnd/>
              <a:tailEnd/>
            </a:ln>
          </p:spPr>
          <p:txBody>
            <a:bodyPr/>
            <a:lstStyle/>
            <a:p>
              <a:endParaRPr lang="en-US" dirty="0"/>
            </a:p>
          </p:txBody>
        </p:sp>
        <p:sp>
          <p:nvSpPr>
            <p:cNvPr id="81040" name="Line 86"/>
            <p:cNvSpPr>
              <a:spLocks noChangeShapeType="1"/>
            </p:cNvSpPr>
            <p:nvPr/>
          </p:nvSpPr>
          <p:spPr bwMode="auto">
            <a:xfrm>
              <a:off x="886" y="2230"/>
              <a:ext cx="47" cy="0"/>
            </a:xfrm>
            <a:prstGeom prst="line">
              <a:avLst/>
            </a:prstGeom>
            <a:noFill/>
            <a:ln w="9525">
              <a:solidFill>
                <a:schemeClr val="tx1"/>
              </a:solidFill>
              <a:round/>
              <a:headEnd/>
              <a:tailEnd/>
            </a:ln>
          </p:spPr>
          <p:txBody>
            <a:bodyPr/>
            <a:lstStyle/>
            <a:p>
              <a:endParaRPr lang="en-US" dirty="0"/>
            </a:p>
          </p:txBody>
        </p:sp>
        <p:sp>
          <p:nvSpPr>
            <p:cNvPr id="81041" name="Line 87"/>
            <p:cNvSpPr>
              <a:spLocks noChangeShapeType="1"/>
            </p:cNvSpPr>
            <p:nvPr/>
          </p:nvSpPr>
          <p:spPr bwMode="auto">
            <a:xfrm>
              <a:off x="886" y="2154"/>
              <a:ext cx="47" cy="0"/>
            </a:xfrm>
            <a:prstGeom prst="line">
              <a:avLst/>
            </a:prstGeom>
            <a:noFill/>
            <a:ln w="9525">
              <a:solidFill>
                <a:schemeClr val="tx1"/>
              </a:solidFill>
              <a:round/>
              <a:headEnd/>
              <a:tailEnd/>
            </a:ln>
          </p:spPr>
          <p:txBody>
            <a:bodyPr/>
            <a:lstStyle/>
            <a:p>
              <a:endParaRPr lang="en-US" dirty="0"/>
            </a:p>
          </p:txBody>
        </p:sp>
        <p:sp>
          <p:nvSpPr>
            <p:cNvPr id="81042" name="Line 88"/>
            <p:cNvSpPr>
              <a:spLocks noChangeShapeType="1"/>
            </p:cNvSpPr>
            <p:nvPr/>
          </p:nvSpPr>
          <p:spPr bwMode="auto">
            <a:xfrm>
              <a:off x="886" y="2072"/>
              <a:ext cx="47" cy="0"/>
            </a:xfrm>
            <a:prstGeom prst="line">
              <a:avLst/>
            </a:prstGeom>
            <a:noFill/>
            <a:ln w="9525">
              <a:solidFill>
                <a:schemeClr val="tx1"/>
              </a:solidFill>
              <a:round/>
              <a:headEnd/>
              <a:tailEnd/>
            </a:ln>
          </p:spPr>
          <p:txBody>
            <a:bodyPr/>
            <a:lstStyle/>
            <a:p>
              <a:endParaRPr lang="en-US" dirty="0"/>
            </a:p>
          </p:txBody>
        </p:sp>
        <p:sp>
          <p:nvSpPr>
            <p:cNvPr id="81043" name="Line 89"/>
            <p:cNvSpPr>
              <a:spLocks noChangeShapeType="1"/>
            </p:cNvSpPr>
            <p:nvPr/>
          </p:nvSpPr>
          <p:spPr bwMode="auto">
            <a:xfrm>
              <a:off x="886" y="1831"/>
              <a:ext cx="47" cy="0"/>
            </a:xfrm>
            <a:prstGeom prst="line">
              <a:avLst/>
            </a:prstGeom>
            <a:noFill/>
            <a:ln w="9525">
              <a:solidFill>
                <a:schemeClr val="tx1"/>
              </a:solidFill>
              <a:round/>
              <a:headEnd/>
              <a:tailEnd/>
            </a:ln>
          </p:spPr>
          <p:txBody>
            <a:bodyPr/>
            <a:lstStyle/>
            <a:p>
              <a:endParaRPr lang="en-US" dirty="0"/>
            </a:p>
          </p:txBody>
        </p:sp>
        <p:sp>
          <p:nvSpPr>
            <p:cNvPr id="81044" name="Line 90"/>
            <p:cNvSpPr>
              <a:spLocks noChangeShapeType="1"/>
            </p:cNvSpPr>
            <p:nvPr/>
          </p:nvSpPr>
          <p:spPr bwMode="auto">
            <a:xfrm>
              <a:off x="979" y="3425"/>
              <a:ext cx="0" cy="91"/>
            </a:xfrm>
            <a:prstGeom prst="line">
              <a:avLst/>
            </a:prstGeom>
            <a:noFill/>
            <a:ln w="9525">
              <a:solidFill>
                <a:schemeClr val="tx1"/>
              </a:solidFill>
              <a:round/>
              <a:headEnd/>
              <a:tailEnd/>
            </a:ln>
          </p:spPr>
          <p:txBody>
            <a:bodyPr/>
            <a:lstStyle/>
            <a:p>
              <a:endParaRPr lang="en-US" dirty="0"/>
            </a:p>
          </p:txBody>
        </p:sp>
        <p:sp>
          <p:nvSpPr>
            <p:cNvPr id="81045" name="Line 91"/>
            <p:cNvSpPr>
              <a:spLocks noChangeShapeType="1"/>
            </p:cNvSpPr>
            <p:nvPr/>
          </p:nvSpPr>
          <p:spPr bwMode="auto">
            <a:xfrm>
              <a:off x="886" y="2794"/>
              <a:ext cx="47" cy="0"/>
            </a:xfrm>
            <a:prstGeom prst="line">
              <a:avLst/>
            </a:prstGeom>
            <a:noFill/>
            <a:ln w="9525">
              <a:solidFill>
                <a:schemeClr val="tx1"/>
              </a:solidFill>
              <a:round/>
              <a:headEnd/>
              <a:tailEnd/>
            </a:ln>
          </p:spPr>
          <p:txBody>
            <a:bodyPr/>
            <a:lstStyle/>
            <a:p>
              <a:endParaRPr lang="en-US" dirty="0"/>
            </a:p>
          </p:txBody>
        </p:sp>
        <p:sp>
          <p:nvSpPr>
            <p:cNvPr id="81046" name="Line 92"/>
            <p:cNvSpPr>
              <a:spLocks noChangeShapeType="1"/>
            </p:cNvSpPr>
            <p:nvPr/>
          </p:nvSpPr>
          <p:spPr bwMode="auto">
            <a:xfrm>
              <a:off x="886" y="2662"/>
              <a:ext cx="47" cy="0"/>
            </a:xfrm>
            <a:prstGeom prst="line">
              <a:avLst/>
            </a:prstGeom>
            <a:noFill/>
            <a:ln w="9525">
              <a:solidFill>
                <a:schemeClr val="tx1"/>
              </a:solidFill>
              <a:round/>
              <a:headEnd/>
              <a:tailEnd/>
            </a:ln>
          </p:spPr>
          <p:txBody>
            <a:bodyPr/>
            <a:lstStyle/>
            <a:p>
              <a:endParaRPr lang="en-US" dirty="0"/>
            </a:p>
          </p:txBody>
        </p:sp>
        <p:sp>
          <p:nvSpPr>
            <p:cNvPr id="81047" name="Line 93"/>
            <p:cNvSpPr>
              <a:spLocks noChangeShapeType="1"/>
            </p:cNvSpPr>
            <p:nvPr/>
          </p:nvSpPr>
          <p:spPr bwMode="auto">
            <a:xfrm>
              <a:off x="886" y="2512"/>
              <a:ext cx="47" cy="0"/>
            </a:xfrm>
            <a:prstGeom prst="line">
              <a:avLst/>
            </a:prstGeom>
            <a:noFill/>
            <a:ln w="9525">
              <a:solidFill>
                <a:schemeClr val="tx1"/>
              </a:solidFill>
              <a:round/>
              <a:headEnd/>
              <a:tailEnd/>
            </a:ln>
          </p:spPr>
          <p:txBody>
            <a:bodyPr/>
            <a:lstStyle/>
            <a:p>
              <a:endParaRPr lang="en-US" dirty="0"/>
            </a:p>
          </p:txBody>
        </p:sp>
        <p:sp>
          <p:nvSpPr>
            <p:cNvPr id="81048" name="Line 94"/>
            <p:cNvSpPr>
              <a:spLocks noChangeShapeType="1"/>
            </p:cNvSpPr>
            <p:nvPr/>
          </p:nvSpPr>
          <p:spPr bwMode="auto">
            <a:xfrm>
              <a:off x="979" y="3516"/>
              <a:ext cx="4066" cy="0"/>
            </a:xfrm>
            <a:prstGeom prst="line">
              <a:avLst/>
            </a:prstGeom>
            <a:noFill/>
            <a:ln w="9525">
              <a:solidFill>
                <a:schemeClr val="tx1"/>
              </a:solidFill>
              <a:round/>
              <a:headEnd/>
              <a:tailEnd/>
            </a:ln>
          </p:spPr>
          <p:txBody>
            <a:bodyPr/>
            <a:lstStyle/>
            <a:p>
              <a:endParaRPr lang="en-US" dirty="0"/>
            </a:p>
          </p:txBody>
        </p:sp>
        <p:sp>
          <p:nvSpPr>
            <p:cNvPr id="81049" name="Line 95"/>
            <p:cNvSpPr>
              <a:spLocks noChangeShapeType="1"/>
            </p:cNvSpPr>
            <p:nvPr/>
          </p:nvSpPr>
          <p:spPr bwMode="auto">
            <a:xfrm>
              <a:off x="886" y="3420"/>
              <a:ext cx="93" cy="0"/>
            </a:xfrm>
            <a:prstGeom prst="line">
              <a:avLst/>
            </a:prstGeom>
            <a:noFill/>
            <a:ln w="9525">
              <a:solidFill>
                <a:schemeClr val="tx1"/>
              </a:solidFill>
              <a:round/>
              <a:headEnd/>
              <a:tailEnd/>
            </a:ln>
          </p:spPr>
          <p:txBody>
            <a:bodyPr/>
            <a:lstStyle/>
            <a:p>
              <a:endParaRPr lang="en-US" dirty="0"/>
            </a:p>
          </p:txBody>
        </p:sp>
        <p:sp>
          <p:nvSpPr>
            <p:cNvPr id="81050" name="Line 96"/>
            <p:cNvSpPr>
              <a:spLocks noChangeShapeType="1"/>
            </p:cNvSpPr>
            <p:nvPr/>
          </p:nvSpPr>
          <p:spPr bwMode="auto">
            <a:xfrm>
              <a:off x="886" y="2305"/>
              <a:ext cx="47" cy="0"/>
            </a:xfrm>
            <a:prstGeom prst="line">
              <a:avLst/>
            </a:prstGeom>
            <a:noFill/>
            <a:ln w="9525">
              <a:solidFill>
                <a:schemeClr val="tx1"/>
              </a:solidFill>
              <a:round/>
              <a:headEnd/>
              <a:tailEnd/>
            </a:ln>
          </p:spPr>
          <p:txBody>
            <a:bodyPr/>
            <a:lstStyle/>
            <a:p>
              <a:endParaRPr lang="en-US" dirty="0"/>
            </a:p>
          </p:txBody>
        </p:sp>
        <p:sp>
          <p:nvSpPr>
            <p:cNvPr id="81051" name="Line 97"/>
            <p:cNvSpPr>
              <a:spLocks noChangeShapeType="1"/>
            </p:cNvSpPr>
            <p:nvPr/>
          </p:nvSpPr>
          <p:spPr bwMode="auto">
            <a:xfrm>
              <a:off x="886" y="1748"/>
              <a:ext cx="47" cy="0"/>
            </a:xfrm>
            <a:prstGeom prst="line">
              <a:avLst/>
            </a:prstGeom>
            <a:noFill/>
            <a:ln w="9525">
              <a:solidFill>
                <a:schemeClr val="tx1"/>
              </a:solidFill>
              <a:round/>
              <a:headEnd/>
              <a:tailEnd/>
            </a:ln>
          </p:spPr>
          <p:txBody>
            <a:bodyPr/>
            <a:lstStyle/>
            <a:p>
              <a:endParaRPr lang="en-US" dirty="0"/>
            </a:p>
          </p:txBody>
        </p:sp>
      </p:grpSp>
      <p:grpSp>
        <p:nvGrpSpPr>
          <p:cNvPr id="80899" name="Group 98"/>
          <p:cNvGrpSpPr>
            <a:grpSpLocks/>
          </p:cNvGrpSpPr>
          <p:nvPr/>
        </p:nvGrpSpPr>
        <p:grpSpPr bwMode="auto">
          <a:xfrm>
            <a:off x="1498600" y="3922713"/>
            <a:ext cx="6435725" cy="2430462"/>
            <a:chOff x="432" y="1440"/>
            <a:chExt cx="4800" cy="2543"/>
          </a:xfrm>
        </p:grpSpPr>
        <p:sp>
          <p:nvSpPr>
            <p:cNvPr id="312419" name="Rectangle 99"/>
            <p:cNvSpPr>
              <a:spLocks noChangeArrowheads="1"/>
            </p:cNvSpPr>
            <p:nvPr/>
          </p:nvSpPr>
          <p:spPr bwMode="auto">
            <a:xfrm>
              <a:off x="856" y="1679"/>
              <a:ext cx="4368" cy="1874"/>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12420" name="Rectangle 100"/>
            <p:cNvSpPr>
              <a:spLocks noChangeArrowheads="1"/>
            </p:cNvSpPr>
            <p:nvPr/>
          </p:nvSpPr>
          <p:spPr bwMode="auto">
            <a:xfrm>
              <a:off x="496" y="1687"/>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12421" name="Rectangle 101"/>
            <p:cNvSpPr>
              <a:spLocks noChangeArrowheads="1"/>
            </p:cNvSpPr>
            <p:nvPr/>
          </p:nvSpPr>
          <p:spPr bwMode="auto">
            <a:xfrm>
              <a:off x="3737" y="1440"/>
              <a:ext cx="1055" cy="193"/>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12422" name="Rectangle 102"/>
            <p:cNvSpPr>
              <a:spLocks noChangeArrowheads="1"/>
            </p:cNvSpPr>
            <p:nvPr/>
          </p:nvSpPr>
          <p:spPr bwMode="auto">
            <a:xfrm>
              <a:off x="2632" y="1440"/>
              <a:ext cx="1056" cy="193"/>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12423" name="Rectangle 103"/>
            <p:cNvSpPr>
              <a:spLocks noChangeArrowheads="1"/>
            </p:cNvSpPr>
            <p:nvPr/>
          </p:nvSpPr>
          <p:spPr bwMode="auto">
            <a:xfrm>
              <a:off x="1528" y="1440"/>
              <a:ext cx="1056" cy="193"/>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80906" name="Text Box 104"/>
            <p:cNvSpPr txBox="1">
              <a:spLocks noChangeArrowheads="1"/>
            </p:cNvSpPr>
            <p:nvPr/>
          </p:nvSpPr>
          <p:spPr bwMode="auto">
            <a:xfrm>
              <a:off x="432" y="1465"/>
              <a:ext cx="488" cy="384"/>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LPM</a:t>
              </a:r>
            </a:p>
          </p:txBody>
        </p:sp>
        <p:sp>
          <p:nvSpPr>
            <p:cNvPr id="80907" name="Line 105"/>
            <p:cNvSpPr>
              <a:spLocks noChangeShapeType="1"/>
            </p:cNvSpPr>
            <p:nvPr/>
          </p:nvSpPr>
          <p:spPr bwMode="auto">
            <a:xfrm>
              <a:off x="904" y="1720"/>
              <a:ext cx="0" cy="1824"/>
            </a:xfrm>
            <a:prstGeom prst="line">
              <a:avLst/>
            </a:prstGeom>
            <a:noFill/>
            <a:ln w="9525">
              <a:solidFill>
                <a:schemeClr val="tx1"/>
              </a:solidFill>
              <a:round/>
              <a:headEnd/>
              <a:tailEnd/>
            </a:ln>
          </p:spPr>
          <p:txBody>
            <a:bodyPr/>
            <a:lstStyle/>
            <a:p>
              <a:endParaRPr lang="en-US" dirty="0"/>
            </a:p>
          </p:txBody>
        </p:sp>
        <p:sp>
          <p:nvSpPr>
            <p:cNvPr id="80908" name="Line 106"/>
            <p:cNvSpPr>
              <a:spLocks noChangeShapeType="1"/>
            </p:cNvSpPr>
            <p:nvPr/>
          </p:nvSpPr>
          <p:spPr bwMode="auto">
            <a:xfrm>
              <a:off x="904" y="3546"/>
              <a:ext cx="96" cy="0"/>
            </a:xfrm>
            <a:prstGeom prst="line">
              <a:avLst/>
            </a:prstGeom>
            <a:noFill/>
            <a:ln w="9525">
              <a:solidFill>
                <a:schemeClr val="tx1"/>
              </a:solidFill>
              <a:round/>
              <a:headEnd/>
              <a:tailEnd/>
            </a:ln>
          </p:spPr>
          <p:txBody>
            <a:bodyPr/>
            <a:lstStyle/>
            <a:p>
              <a:endParaRPr lang="en-US" dirty="0"/>
            </a:p>
          </p:txBody>
        </p:sp>
        <p:sp>
          <p:nvSpPr>
            <p:cNvPr id="80909" name="Line 107"/>
            <p:cNvSpPr>
              <a:spLocks noChangeShapeType="1"/>
            </p:cNvSpPr>
            <p:nvPr/>
          </p:nvSpPr>
          <p:spPr bwMode="auto">
            <a:xfrm>
              <a:off x="904" y="1712"/>
              <a:ext cx="48" cy="0"/>
            </a:xfrm>
            <a:prstGeom prst="line">
              <a:avLst/>
            </a:prstGeom>
            <a:noFill/>
            <a:ln w="9525">
              <a:solidFill>
                <a:schemeClr val="tx1"/>
              </a:solidFill>
              <a:round/>
              <a:headEnd/>
              <a:tailEnd/>
            </a:ln>
          </p:spPr>
          <p:txBody>
            <a:bodyPr/>
            <a:lstStyle/>
            <a:p>
              <a:endParaRPr lang="en-US" dirty="0"/>
            </a:p>
          </p:txBody>
        </p:sp>
        <p:sp>
          <p:nvSpPr>
            <p:cNvPr id="80910" name="Line 108"/>
            <p:cNvSpPr>
              <a:spLocks noChangeShapeType="1"/>
            </p:cNvSpPr>
            <p:nvPr/>
          </p:nvSpPr>
          <p:spPr bwMode="auto">
            <a:xfrm>
              <a:off x="904" y="3176"/>
              <a:ext cx="96" cy="0"/>
            </a:xfrm>
            <a:prstGeom prst="line">
              <a:avLst/>
            </a:prstGeom>
            <a:noFill/>
            <a:ln w="9525">
              <a:solidFill>
                <a:schemeClr val="tx1"/>
              </a:solidFill>
              <a:round/>
              <a:headEnd/>
              <a:tailEnd/>
            </a:ln>
          </p:spPr>
          <p:txBody>
            <a:bodyPr/>
            <a:lstStyle/>
            <a:p>
              <a:endParaRPr lang="en-US" dirty="0"/>
            </a:p>
          </p:txBody>
        </p:sp>
        <p:sp>
          <p:nvSpPr>
            <p:cNvPr id="80911" name="Line 109"/>
            <p:cNvSpPr>
              <a:spLocks noChangeShapeType="1"/>
            </p:cNvSpPr>
            <p:nvPr/>
          </p:nvSpPr>
          <p:spPr bwMode="auto">
            <a:xfrm>
              <a:off x="904" y="2816"/>
              <a:ext cx="96" cy="0"/>
            </a:xfrm>
            <a:prstGeom prst="line">
              <a:avLst/>
            </a:prstGeom>
            <a:noFill/>
            <a:ln w="9525">
              <a:solidFill>
                <a:schemeClr val="tx1"/>
              </a:solidFill>
              <a:round/>
              <a:headEnd/>
              <a:tailEnd/>
            </a:ln>
          </p:spPr>
          <p:txBody>
            <a:bodyPr/>
            <a:lstStyle/>
            <a:p>
              <a:endParaRPr lang="en-US" dirty="0"/>
            </a:p>
          </p:txBody>
        </p:sp>
        <p:sp>
          <p:nvSpPr>
            <p:cNvPr id="80912" name="Line 110"/>
            <p:cNvSpPr>
              <a:spLocks noChangeShapeType="1"/>
            </p:cNvSpPr>
            <p:nvPr/>
          </p:nvSpPr>
          <p:spPr bwMode="auto">
            <a:xfrm>
              <a:off x="904" y="2432"/>
              <a:ext cx="96" cy="0"/>
            </a:xfrm>
            <a:prstGeom prst="line">
              <a:avLst/>
            </a:prstGeom>
            <a:noFill/>
            <a:ln w="9525">
              <a:solidFill>
                <a:schemeClr val="tx1"/>
              </a:solidFill>
              <a:round/>
              <a:headEnd/>
              <a:tailEnd/>
            </a:ln>
          </p:spPr>
          <p:txBody>
            <a:bodyPr/>
            <a:lstStyle/>
            <a:p>
              <a:endParaRPr lang="en-US" dirty="0"/>
            </a:p>
          </p:txBody>
        </p:sp>
        <p:sp>
          <p:nvSpPr>
            <p:cNvPr id="80913" name="Line 111"/>
            <p:cNvSpPr>
              <a:spLocks noChangeShapeType="1"/>
            </p:cNvSpPr>
            <p:nvPr/>
          </p:nvSpPr>
          <p:spPr bwMode="auto">
            <a:xfrm>
              <a:off x="904" y="3488"/>
              <a:ext cx="48" cy="0"/>
            </a:xfrm>
            <a:prstGeom prst="line">
              <a:avLst/>
            </a:prstGeom>
            <a:noFill/>
            <a:ln w="9525">
              <a:solidFill>
                <a:schemeClr val="tx1"/>
              </a:solidFill>
              <a:round/>
              <a:headEnd/>
              <a:tailEnd/>
            </a:ln>
          </p:spPr>
          <p:txBody>
            <a:bodyPr/>
            <a:lstStyle/>
            <a:p>
              <a:endParaRPr lang="en-US" dirty="0"/>
            </a:p>
          </p:txBody>
        </p:sp>
        <p:sp>
          <p:nvSpPr>
            <p:cNvPr id="80914" name="Line 112"/>
            <p:cNvSpPr>
              <a:spLocks noChangeShapeType="1"/>
            </p:cNvSpPr>
            <p:nvPr/>
          </p:nvSpPr>
          <p:spPr bwMode="auto">
            <a:xfrm>
              <a:off x="904" y="3408"/>
              <a:ext cx="48" cy="0"/>
            </a:xfrm>
            <a:prstGeom prst="line">
              <a:avLst/>
            </a:prstGeom>
            <a:noFill/>
            <a:ln w="9525">
              <a:solidFill>
                <a:schemeClr val="tx1"/>
              </a:solidFill>
              <a:round/>
              <a:headEnd/>
              <a:tailEnd/>
            </a:ln>
          </p:spPr>
          <p:txBody>
            <a:bodyPr/>
            <a:lstStyle/>
            <a:p>
              <a:endParaRPr lang="en-US" dirty="0"/>
            </a:p>
          </p:txBody>
        </p:sp>
        <p:sp>
          <p:nvSpPr>
            <p:cNvPr id="80915" name="Line 113"/>
            <p:cNvSpPr>
              <a:spLocks noChangeShapeType="1"/>
            </p:cNvSpPr>
            <p:nvPr/>
          </p:nvSpPr>
          <p:spPr bwMode="auto">
            <a:xfrm>
              <a:off x="904" y="3328"/>
              <a:ext cx="48" cy="0"/>
            </a:xfrm>
            <a:prstGeom prst="line">
              <a:avLst/>
            </a:prstGeom>
            <a:noFill/>
            <a:ln w="9525">
              <a:solidFill>
                <a:schemeClr val="tx1"/>
              </a:solidFill>
              <a:round/>
              <a:headEnd/>
              <a:tailEnd/>
            </a:ln>
          </p:spPr>
          <p:txBody>
            <a:bodyPr/>
            <a:lstStyle/>
            <a:p>
              <a:endParaRPr lang="en-US" dirty="0"/>
            </a:p>
          </p:txBody>
        </p:sp>
        <p:sp>
          <p:nvSpPr>
            <p:cNvPr id="80916" name="Line 114"/>
            <p:cNvSpPr>
              <a:spLocks noChangeShapeType="1"/>
            </p:cNvSpPr>
            <p:nvPr/>
          </p:nvSpPr>
          <p:spPr bwMode="auto">
            <a:xfrm>
              <a:off x="904" y="3240"/>
              <a:ext cx="48" cy="0"/>
            </a:xfrm>
            <a:prstGeom prst="line">
              <a:avLst/>
            </a:prstGeom>
            <a:noFill/>
            <a:ln w="9525">
              <a:solidFill>
                <a:schemeClr val="tx1"/>
              </a:solidFill>
              <a:round/>
              <a:headEnd/>
              <a:tailEnd/>
            </a:ln>
          </p:spPr>
          <p:txBody>
            <a:bodyPr/>
            <a:lstStyle/>
            <a:p>
              <a:endParaRPr lang="en-US" dirty="0"/>
            </a:p>
          </p:txBody>
        </p:sp>
        <p:sp>
          <p:nvSpPr>
            <p:cNvPr id="80917" name="Line 115"/>
            <p:cNvSpPr>
              <a:spLocks noChangeShapeType="1"/>
            </p:cNvSpPr>
            <p:nvPr/>
          </p:nvSpPr>
          <p:spPr bwMode="auto">
            <a:xfrm>
              <a:off x="904" y="3128"/>
              <a:ext cx="48" cy="0"/>
            </a:xfrm>
            <a:prstGeom prst="line">
              <a:avLst/>
            </a:prstGeom>
            <a:noFill/>
            <a:ln w="9525">
              <a:solidFill>
                <a:schemeClr val="tx1"/>
              </a:solidFill>
              <a:round/>
              <a:headEnd/>
              <a:tailEnd/>
            </a:ln>
          </p:spPr>
          <p:txBody>
            <a:bodyPr/>
            <a:lstStyle/>
            <a:p>
              <a:endParaRPr lang="en-US" dirty="0"/>
            </a:p>
          </p:txBody>
        </p:sp>
        <p:sp>
          <p:nvSpPr>
            <p:cNvPr id="80918" name="Line 116"/>
            <p:cNvSpPr>
              <a:spLocks noChangeShapeType="1"/>
            </p:cNvSpPr>
            <p:nvPr/>
          </p:nvSpPr>
          <p:spPr bwMode="auto">
            <a:xfrm>
              <a:off x="904" y="3048"/>
              <a:ext cx="48" cy="0"/>
            </a:xfrm>
            <a:prstGeom prst="line">
              <a:avLst/>
            </a:prstGeom>
            <a:noFill/>
            <a:ln w="9525">
              <a:solidFill>
                <a:schemeClr val="tx1"/>
              </a:solidFill>
              <a:round/>
              <a:headEnd/>
              <a:tailEnd/>
            </a:ln>
          </p:spPr>
          <p:txBody>
            <a:bodyPr/>
            <a:lstStyle/>
            <a:p>
              <a:endParaRPr lang="en-US" dirty="0"/>
            </a:p>
          </p:txBody>
        </p:sp>
        <p:sp>
          <p:nvSpPr>
            <p:cNvPr id="80919" name="Line 117"/>
            <p:cNvSpPr>
              <a:spLocks noChangeShapeType="1"/>
            </p:cNvSpPr>
            <p:nvPr/>
          </p:nvSpPr>
          <p:spPr bwMode="auto">
            <a:xfrm>
              <a:off x="904" y="2968"/>
              <a:ext cx="48" cy="0"/>
            </a:xfrm>
            <a:prstGeom prst="line">
              <a:avLst/>
            </a:prstGeom>
            <a:noFill/>
            <a:ln w="9525">
              <a:solidFill>
                <a:schemeClr val="tx1"/>
              </a:solidFill>
              <a:round/>
              <a:headEnd/>
              <a:tailEnd/>
            </a:ln>
          </p:spPr>
          <p:txBody>
            <a:bodyPr/>
            <a:lstStyle/>
            <a:p>
              <a:endParaRPr lang="en-US" dirty="0"/>
            </a:p>
          </p:txBody>
        </p:sp>
        <p:sp>
          <p:nvSpPr>
            <p:cNvPr id="80920" name="Line 118"/>
            <p:cNvSpPr>
              <a:spLocks noChangeShapeType="1"/>
            </p:cNvSpPr>
            <p:nvPr/>
          </p:nvSpPr>
          <p:spPr bwMode="auto">
            <a:xfrm>
              <a:off x="904" y="2880"/>
              <a:ext cx="48" cy="0"/>
            </a:xfrm>
            <a:prstGeom prst="line">
              <a:avLst/>
            </a:prstGeom>
            <a:noFill/>
            <a:ln w="9525">
              <a:solidFill>
                <a:schemeClr val="tx1"/>
              </a:solidFill>
              <a:round/>
              <a:headEnd/>
              <a:tailEnd/>
            </a:ln>
          </p:spPr>
          <p:txBody>
            <a:bodyPr/>
            <a:lstStyle/>
            <a:p>
              <a:endParaRPr lang="en-US" dirty="0"/>
            </a:p>
          </p:txBody>
        </p:sp>
        <p:sp>
          <p:nvSpPr>
            <p:cNvPr id="80921" name="Line 119"/>
            <p:cNvSpPr>
              <a:spLocks noChangeShapeType="1"/>
            </p:cNvSpPr>
            <p:nvPr/>
          </p:nvSpPr>
          <p:spPr bwMode="auto">
            <a:xfrm>
              <a:off x="904" y="2744"/>
              <a:ext cx="48" cy="0"/>
            </a:xfrm>
            <a:prstGeom prst="line">
              <a:avLst/>
            </a:prstGeom>
            <a:noFill/>
            <a:ln w="9525">
              <a:solidFill>
                <a:schemeClr val="tx1"/>
              </a:solidFill>
              <a:round/>
              <a:headEnd/>
              <a:tailEnd/>
            </a:ln>
          </p:spPr>
          <p:txBody>
            <a:bodyPr/>
            <a:lstStyle/>
            <a:p>
              <a:endParaRPr lang="en-US" dirty="0"/>
            </a:p>
          </p:txBody>
        </p:sp>
        <p:sp>
          <p:nvSpPr>
            <p:cNvPr id="80922" name="Line 120"/>
            <p:cNvSpPr>
              <a:spLocks noChangeShapeType="1"/>
            </p:cNvSpPr>
            <p:nvPr/>
          </p:nvSpPr>
          <p:spPr bwMode="auto">
            <a:xfrm>
              <a:off x="904" y="2664"/>
              <a:ext cx="48" cy="0"/>
            </a:xfrm>
            <a:prstGeom prst="line">
              <a:avLst/>
            </a:prstGeom>
            <a:noFill/>
            <a:ln w="9525">
              <a:solidFill>
                <a:schemeClr val="tx1"/>
              </a:solidFill>
              <a:round/>
              <a:headEnd/>
              <a:tailEnd/>
            </a:ln>
          </p:spPr>
          <p:txBody>
            <a:bodyPr/>
            <a:lstStyle/>
            <a:p>
              <a:endParaRPr lang="en-US" dirty="0"/>
            </a:p>
          </p:txBody>
        </p:sp>
        <p:sp>
          <p:nvSpPr>
            <p:cNvPr id="80923" name="Line 121"/>
            <p:cNvSpPr>
              <a:spLocks noChangeShapeType="1"/>
            </p:cNvSpPr>
            <p:nvPr/>
          </p:nvSpPr>
          <p:spPr bwMode="auto">
            <a:xfrm>
              <a:off x="904" y="2584"/>
              <a:ext cx="48" cy="0"/>
            </a:xfrm>
            <a:prstGeom prst="line">
              <a:avLst/>
            </a:prstGeom>
            <a:noFill/>
            <a:ln w="9525">
              <a:solidFill>
                <a:schemeClr val="tx1"/>
              </a:solidFill>
              <a:round/>
              <a:headEnd/>
              <a:tailEnd/>
            </a:ln>
          </p:spPr>
          <p:txBody>
            <a:bodyPr/>
            <a:lstStyle/>
            <a:p>
              <a:endParaRPr lang="en-US" dirty="0"/>
            </a:p>
          </p:txBody>
        </p:sp>
        <p:sp>
          <p:nvSpPr>
            <p:cNvPr id="80924" name="Line 122"/>
            <p:cNvSpPr>
              <a:spLocks noChangeShapeType="1"/>
            </p:cNvSpPr>
            <p:nvPr/>
          </p:nvSpPr>
          <p:spPr bwMode="auto">
            <a:xfrm>
              <a:off x="904" y="2496"/>
              <a:ext cx="48" cy="0"/>
            </a:xfrm>
            <a:prstGeom prst="line">
              <a:avLst/>
            </a:prstGeom>
            <a:noFill/>
            <a:ln w="9525">
              <a:solidFill>
                <a:schemeClr val="tx1"/>
              </a:solidFill>
              <a:round/>
              <a:headEnd/>
              <a:tailEnd/>
            </a:ln>
          </p:spPr>
          <p:txBody>
            <a:bodyPr/>
            <a:lstStyle/>
            <a:p>
              <a:endParaRPr lang="en-US" dirty="0"/>
            </a:p>
          </p:txBody>
        </p:sp>
        <p:sp>
          <p:nvSpPr>
            <p:cNvPr id="80925" name="Line 123"/>
            <p:cNvSpPr>
              <a:spLocks noChangeShapeType="1"/>
            </p:cNvSpPr>
            <p:nvPr/>
          </p:nvSpPr>
          <p:spPr bwMode="auto">
            <a:xfrm>
              <a:off x="904" y="2360"/>
              <a:ext cx="48" cy="0"/>
            </a:xfrm>
            <a:prstGeom prst="line">
              <a:avLst/>
            </a:prstGeom>
            <a:noFill/>
            <a:ln w="9525">
              <a:solidFill>
                <a:schemeClr val="tx1"/>
              </a:solidFill>
              <a:round/>
              <a:headEnd/>
              <a:tailEnd/>
            </a:ln>
          </p:spPr>
          <p:txBody>
            <a:bodyPr/>
            <a:lstStyle/>
            <a:p>
              <a:endParaRPr lang="en-US" dirty="0"/>
            </a:p>
          </p:txBody>
        </p:sp>
        <p:sp>
          <p:nvSpPr>
            <p:cNvPr id="80926" name="Line 124"/>
            <p:cNvSpPr>
              <a:spLocks noChangeShapeType="1"/>
            </p:cNvSpPr>
            <p:nvPr/>
          </p:nvSpPr>
          <p:spPr bwMode="auto">
            <a:xfrm>
              <a:off x="904" y="2280"/>
              <a:ext cx="48" cy="0"/>
            </a:xfrm>
            <a:prstGeom prst="line">
              <a:avLst/>
            </a:prstGeom>
            <a:noFill/>
            <a:ln w="9525">
              <a:solidFill>
                <a:schemeClr val="tx1"/>
              </a:solidFill>
              <a:round/>
              <a:headEnd/>
              <a:tailEnd/>
            </a:ln>
          </p:spPr>
          <p:txBody>
            <a:bodyPr/>
            <a:lstStyle/>
            <a:p>
              <a:endParaRPr lang="en-US" dirty="0"/>
            </a:p>
          </p:txBody>
        </p:sp>
        <p:sp>
          <p:nvSpPr>
            <p:cNvPr id="80927" name="Line 125"/>
            <p:cNvSpPr>
              <a:spLocks noChangeShapeType="1"/>
            </p:cNvSpPr>
            <p:nvPr/>
          </p:nvSpPr>
          <p:spPr bwMode="auto">
            <a:xfrm>
              <a:off x="904" y="2200"/>
              <a:ext cx="48" cy="0"/>
            </a:xfrm>
            <a:prstGeom prst="line">
              <a:avLst/>
            </a:prstGeom>
            <a:noFill/>
            <a:ln w="9525">
              <a:solidFill>
                <a:schemeClr val="tx1"/>
              </a:solidFill>
              <a:round/>
              <a:headEnd/>
              <a:tailEnd/>
            </a:ln>
          </p:spPr>
          <p:txBody>
            <a:bodyPr/>
            <a:lstStyle/>
            <a:p>
              <a:endParaRPr lang="en-US" dirty="0"/>
            </a:p>
          </p:txBody>
        </p:sp>
        <p:sp>
          <p:nvSpPr>
            <p:cNvPr id="80928" name="Line 126"/>
            <p:cNvSpPr>
              <a:spLocks noChangeShapeType="1"/>
            </p:cNvSpPr>
            <p:nvPr/>
          </p:nvSpPr>
          <p:spPr bwMode="auto">
            <a:xfrm>
              <a:off x="904" y="2112"/>
              <a:ext cx="48" cy="0"/>
            </a:xfrm>
            <a:prstGeom prst="line">
              <a:avLst/>
            </a:prstGeom>
            <a:noFill/>
            <a:ln w="9525">
              <a:solidFill>
                <a:schemeClr val="tx1"/>
              </a:solidFill>
              <a:round/>
              <a:headEnd/>
              <a:tailEnd/>
            </a:ln>
          </p:spPr>
          <p:txBody>
            <a:bodyPr/>
            <a:lstStyle/>
            <a:p>
              <a:endParaRPr lang="en-US" dirty="0"/>
            </a:p>
          </p:txBody>
        </p:sp>
        <p:sp>
          <p:nvSpPr>
            <p:cNvPr id="80929" name="Line 127"/>
            <p:cNvSpPr>
              <a:spLocks noChangeShapeType="1"/>
            </p:cNvSpPr>
            <p:nvPr/>
          </p:nvSpPr>
          <p:spPr bwMode="auto">
            <a:xfrm>
              <a:off x="904" y="2064"/>
              <a:ext cx="96" cy="0"/>
            </a:xfrm>
            <a:prstGeom prst="line">
              <a:avLst/>
            </a:prstGeom>
            <a:noFill/>
            <a:ln w="9525">
              <a:solidFill>
                <a:schemeClr val="tx1"/>
              </a:solidFill>
              <a:round/>
              <a:headEnd/>
              <a:tailEnd/>
            </a:ln>
          </p:spPr>
          <p:txBody>
            <a:bodyPr/>
            <a:lstStyle/>
            <a:p>
              <a:endParaRPr lang="en-US" dirty="0"/>
            </a:p>
          </p:txBody>
        </p:sp>
        <p:sp>
          <p:nvSpPr>
            <p:cNvPr id="80930" name="Line 128"/>
            <p:cNvSpPr>
              <a:spLocks noChangeShapeType="1"/>
            </p:cNvSpPr>
            <p:nvPr/>
          </p:nvSpPr>
          <p:spPr bwMode="auto">
            <a:xfrm>
              <a:off x="904" y="2016"/>
              <a:ext cx="48" cy="0"/>
            </a:xfrm>
            <a:prstGeom prst="line">
              <a:avLst/>
            </a:prstGeom>
            <a:noFill/>
            <a:ln w="9525">
              <a:solidFill>
                <a:schemeClr val="tx1"/>
              </a:solidFill>
              <a:round/>
              <a:headEnd/>
              <a:tailEnd/>
            </a:ln>
          </p:spPr>
          <p:txBody>
            <a:bodyPr/>
            <a:lstStyle/>
            <a:p>
              <a:endParaRPr lang="en-US" dirty="0"/>
            </a:p>
          </p:txBody>
        </p:sp>
        <p:sp>
          <p:nvSpPr>
            <p:cNvPr id="80931" name="Line 129"/>
            <p:cNvSpPr>
              <a:spLocks noChangeShapeType="1"/>
            </p:cNvSpPr>
            <p:nvPr/>
          </p:nvSpPr>
          <p:spPr bwMode="auto">
            <a:xfrm>
              <a:off x="904" y="1936"/>
              <a:ext cx="48" cy="0"/>
            </a:xfrm>
            <a:prstGeom prst="line">
              <a:avLst/>
            </a:prstGeom>
            <a:noFill/>
            <a:ln w="9525">
              <a:solidFill>
                <a:schemeClr val="tx1"/>
              </a:solidFill>
              <a:round/>
              <a:headEnd/>
              <a:tailEnd/>
            </a:ln>
          </p:spPr>
          <p:txBody>
            <a:bodyPr/>
            <a:lstStyle/>
            <a:p>
              <a:endParaRPr lang="en-US" dirty="0"/>
            </a:p>
          </p:txBody>
        </p:sp>
        <p:sp>
          <p:nvSpPr>
            <p:cNvPr id="80932" name="Line 130"/>
            <p:cNvSpPr>
              <a:spLocks noChangeShapeType="1"/>
            </p:cNvSpPr>
            <p:nvPr/>
          </p:nvSpPr>
          <p:spPr bwMode="auto">
            <a:xfrm>
              <a:off x="904" y="1856"/>
              <a:ext cx="48" cy="0"/>
            </a:xfrm>
            <a:prstGeom prst="line">
              <a:avLst/>
            </a:prstGeom>
            <a:noFill/>
            <a:ln w="9525">
              <a:solidFill>
                <a:schemeClr val="tx1"/>
              </a:solidFill>
              <a:round/>
              <a:headEnd/>
              <a:tailEnd/>
            </a:ln>
          </p:spPr>
          <p:txBody>
            <a:bodyPr/>
            <a:lstStyle/>
            <a:p>
              <a:endParaRPr lang="en-US" dirty="0"/>
            </a:p>
          </p:txBody>
        </p:sp>
        <p:sp>
          <p:nvSpPr>
            <p:cNvPr id="80933" name="Line 131"/>
            <p:cNvSpPr>
              <a:spLocks noChangeShapeType="1"/>
            </p:cNvSpPr>
            <p:nvPr/>
          </p:nvSpPr>
          <p:spPr bwMode="auto">
            <a:xfrm>
              <a:off x="904" y="1768"/>
              <a:ext cx="48" cy="0"/>
            </a:xfrm>
            <a:prstGeom prst="line">
              <a:avLst/>
            </a:prstGeom>
            <a:noFill/>
            <a:ln w="9525">
              <a:solidFill>
                <a:schemeClr val="tx1"/>
              </a:solidFill>
              <a:round/>
              <a:headEnd/>
              <a:tailEnd/>
            </a:ln>
          </p:spPr>
          <p:txBody>
            <a:bodyPr/>
            <a:lstStyle/>
            <a:p>
              <a:endParaRPr lang="en-US" dirty="0"/>
            </a:p>
          </p:txBody>
        </p:sp>
        <p:sp>
          <p:nvSpPr>
            <p:cNvPr id="80934" name="Text Box 132"/>
            <p:cNvSpPr txBox="1">
              <a:spLocks noChangeArrowheads="1"/>
            </p:cNvSpPr>
            <p:nvPr/>
          </p:nvSpPr>
          <p:spPr bwMode="auto">
            <a:xfrm>
              <a:off x="692" y="1633"/>
              <a:ext cx="289"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90</a:t>
              </a:r>
            </a:p>
          </p:txBody>
        </p:sp>
        <p:sp>
          <p:nvSpPr>
            <p:cNvPr id="80935" name="Text Box 133"/>
            <p:cNvSpPr txBox="1">
              <a:spLocks noChangeArrowheads="1"/>
            </p:cNvSpPr>
            <p:nvPr/>
          </p:nvSpPr>
          <p:spPr bwMode="auto">
            <a:xfrm>
              <a:off x="696" y="1948"/>
              <a:ext cx="289"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0936" name="Text Box 134"/>
            <p:cNvSpPr txBox="1">
              <a:spLocks noChangeArrowheads="1"/>
            </p:cNvSpPr>
            <p:nvPr/>
          </p:nvSpPr>
          <p:spPr bwMode="auto">
            <a:xfrm>
              <a:off x="663" y="2304"/>
              <a:ext cx="327"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0.0</a:t>
              </a:r>
            </a:p>
          </p:txBody>
        </p:sp>
        <p:sp>
          <p:nvSpPr>
            <p:cNvPr id="80937" name="Text Box 135"/>
            <p:cNvSpPr txBox="1">
              <a:spLocks noChangeArrowheads="1"/>
            </p:cNvSpPr>
            <p:nvPr/>
          </p:nvSpPr>
          <p:spPr bwMode="auto">
            <a:xfrm>
              <a:off x="655" y="2716"/>
              <a:ext cx="339"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0938" name="Text Box 136"/>
            <p:cNvSpPr txBox="1">
              <a:spLocks noChangeArrowheads="1"/>
            </p:cNvSpPr>
            <p:nvPr/>
          </p:nvSpPr>
          <p:spPr bwMode="auto">
            <a:xfrm>
              <a:off x="592" y="3073"/>
              <a:ext cx="415"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-100</a:t>
              </a:r>
            </a:p>
          </p:txBody>
        </p:sp>
        <p:sp>
          <p:nvSpPr>
            <p:cNvPr id="80939" name="Text Box 137"/>
            <p:cNvSpPr txBox="1">
              <a:spLocks noChangeArrowheads="1"/>
            </p:cNvSpPr>
            <p:nvPr/>
          </p:nvSpPr>
          <p:spPr bwMode="auto">
            <a:xfrm>
              <a:off x="589" y="3383"/>
              <a:ext cx="416" cy="353"/>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-140</a:t>
              </a:r>
            </a:p>
          </p:txBody>
        </p:sp>
        <p:sp>
          <p:nvSpPr>
            <p:cNvPr id="80940" name="Line 138"/>
            <p:cNvSpPr>
              <a:spLocks noChangeShapeType="1"/>
            </p:cNvSpPr>
            <p:nvPr/>
          </p:nvSpPr>
          <p:spPr bwMode="auto">
            <a:xfrm>
              <a:off x="1000" y="3552"/>
              <a:ext cx="0" cy="96"/>
            </a:xfrm>
            <a:prstGeom prst="line">
              <a:avLst/>
            </a:prstGeom>
            <a:noFill/>
            <a:ln w="9525">
              <a:solidFill>
                <a:schemeClr val="tx1"/>
              </a:solidFill>
              <a:round/>
              <a:headEnd/>
              <a:tailEnd/>
            </a:ln>
          </p:spPr>
          <p:txBody>
            <a:bodyPr/>
            <a:lstStyle/>
            <a:p>
              <a:endParaRPr lang="en-US" dirty="0"/>
            </a:p>
          </p:txBody>
        </p:sp>
        <p:sp>
          <p:nvSpPr>
            <p:cNvPr id="80941" name="Line 139"/>
            <p:cNvSpPr>
              <a:spLocks noChangeShapeType="1"/>
            </p:cNvSpPr>
            <p:nvPr/>
          </p:nvSpPr>
          <p:spPr bwMode="auto">
            <a:xfrm>
              <a:off x="1288" y="3552"/>
              <a:ext cx="0" cy="96"/>
            </a:xfrm>
            <a:prstGeom prst="line">
              <a:avLst/>
            </a:prstGeom>
            <a:noFill/>
            <a:ln w="9525">
              <a:solidFill>
                <a:schemeClr val="tx1"/>
              </a:solidFill>
              <a:round/>
              <a:headEnd/>
              <a:tailEnd/>
            </a:ln>
          </p:spPr>
          <p:txBody>
            <a:bodyPr/>
            <a:lstStyle/>
            <a:p>
              <a:endParaRPr lang="en-US" dirty="0"/>
            </a:p>
          </p:txBody>
        </p:sp>
        <p:sp>
          <p:nvSpPr>
            <p:cNvPr id="80942" name="Line 140"/>
            <p:cNvSpPr>
              <a:spLocks noChangeShapeType="1"/>
            </p:cNvSpPr>
            <p:nvPr/>
          </p:nvSpPr>
          <p:spPr bwMode="auto">
            <a:xfrm>
              <a:off x="1576" y="3552"/>
              <a:ext cx="0" cy="96"/>
            </a:xfrm>
            <a:prstGeom prst="line">
              <a:avLst/>
            </a:prstGeom>
            <a:noFill/>
            <a:ln w="9525">
              <a:solidFill>
                <a:schemeClr val="tx1"/>
              </a:solidFill>
              <a:round/>
              <a:headEnd/>
              <a:tailEnd/>
            </a:ln>
          </p:spPr>
          <p:txBody>
            <a:bodyPr/>
            <a:lstStyle/>
            <a:p>
              <a:endParaRPr lang="en-US" dirty="0"/>
            </a:p>
          </p:txBody>
        </p:sp>
        <p:sp>
          <p:nvSpPr>
            <p:cNvPr id="80943" name="Line 141"/>
            <p:cNvSpPr>
              <a:spLocks noChangeShapeType="1"/>
            </p:cNvSpPr>
            <p:nvPr/>
          </p:nvSpPr>
          <p:spPr bwMode="auto">
            <a:xfrm>
              <a:off x="1864" y="3552"/>
              <a:ext cx="0" cy="96"/>
            </a:xfrm>
            <a:prstGeom prst="line">
              <a:avLst/>
            </a:prstGeom>
            <a:noFill/>
            <a:ln w="9525">
              <a:solidFill>
                <a:schemeClr val="tx1"/>
              </a:solidFill>
              <a:round/>
              <a:headEnd/>
              <a:tailEnd/>
            </a:ln>
          </p:spPr>
          <p:txBody>
            <a:bodyPr/>
            <a:lstStyle/>
            <a:p>
              <a:endParaRPr lang="en-US" dirty="0"/>
            </a:p>
          </p:txBody>
        </p:sp>
        <p:sp>
          <p:nvSpPr>
            <p:cNvPr id="80944" name="Line 142"/>
            <p:cNvSpPr>
              <a:spLocks noChangeShapeType="1"/>
            </p:cNvSpPr>
            <p:nvPr/>
          </p:nvSpPr>
          <p:spPr bwMode="auto">
            <a:xfrm>
              <a:off x="2104" y="3552"/>
              <a:ext cx="0" cy="96"/>
            </a:xfrm>
            <a:prstGeom prst="line">
              <a:avLst/>
            </a:prstGeom>
            <a:noFill/>
            <a:ln w="9525">
              <a:solidFill>
                <a:schemeClr val="tx1"/>
              </a:solidFill>
              <a:round/>
              <a:headEnd/>
              <a:tailEnd/>
            </a:ln>
          </p:spPr>
          <p:txBody>
            <a:bodyPr/>
            <a:lstStyle/>
            <a:p>
              <a:endParaRPr lang="en-US" dirty="0"/>
            </a:p>
          </p:txBody>
        </p:sp>
        <p:sp>
          <p:nvSpPr>
            <p:cNvPr id="80945" name="Line 143"/>
            <p:cNvSpPr>
              <a:spLocks noChangeShapeType="1"/>
            </p:cNvSpPr>
            <p:nvPr/>
          </p:nvSpPr>
          <p:spPr bwMode="auto">
            <a:xfrm>
              <a:off x="2344" y="3552"/>
              <a:ext cx="0" cy="96"/>
            </a:xfrm>
            <a:prstGeom prst="line">
              <a:avLst/>
            </a:prstGeom>
            <a:noFill/>
            <a:ln w="9525">
              <a:solidFill>
                <a:schemeClr val="tx1"/>
              </a:solidFill>
              <a:round/>
              <a:headEnd/>
              <a:tailEnd/>
            </a:ln>
          </p:spPr>
          <p:txBody>
            <a:bodyPr/>
            <a:lstStyle/>
            <a:p>
              <a:endParaRPr lang="en-US" dirty="0"/>
            </a:p>
          </p:txBody>
        </p:sp>
        <p:sp>
          <p:nvSpPr>
            <p:cNvPr id="80946" name="Line 144"/>
            <p:cNvSpPr>
              <a:spLocks noChangeShapeType="1"/>
            </p:cNvSpPr>
            <p:nvPr/>
          </p:nvSpPr>
          <p:spPr bwMode="auto">
            <a:xfrm>
              <a:off x="2584" y="3552"/>
              <a:ext cx="0" cy="96"/>
            </a:xfrm>
            <a:prstGeom prst="line">
              <a:avLst/>
            </a:prstGeom>
            <a:noFill/>
            <a:ln w="9525">
              <a:solidFill>
                <a:schemeClr val="tx1"/>
              </a:solidFill>
              <a:round/>
              <a:headEnd/>
              <a:tailEnd/>
            </a:ln>
          </p:spPr>
          <p:txBody>
            <a:bodyPr/>
            <a:lstStyle/>
            <a:p>
              <a:endParaRPr lang="en-US" dirty="0"/>
            </a:p>
          </p:txBody>
        </p:sp>
        <p:sp>
          <p:nvSpPr>
            <p:cNvPr id="80947" name="Line 145"/>
            <p:cNvSpPr>
              <a:spLocks noChangeShapeType="1"/>
            </p:cNvSpPr>
            <p:nvPr/>
          </p:nvSpPr>
          <p:spPr bwMode="auto">
            <a:xfrm>
              <a:off x="3064" y="3552"/>
              <a:ext cx="0" cy="96"/>
            </a:xfrm>
            <a:prstGeom prst="line">
              <a:avLst/>
            </a:prstGeom>
            <a:noFill/>
            <a:ln w="9525">
              <a:solidFill>
                <a:schemeClr val="tx1"/>
              </a:solidFill>
              <a:round/>
              <a:headEnd/>
              <a:tailEnd/>
            </a:ln>
          </p:spPr>
          <p:txBody>
            <a:bodyPr/>
            <a:lstStyle/>
            <a:p>
              <a:endParaRPr lang="en-US" dirty="0"/>
            </a:p>
          </p:txBody>
        </p:sp>
        <p:sp>
          <p:nvSpPr>
            <p:cNvPr id="80948" name="Line 146"/>
            <p:cNvSpPr>
              <a:spLocks noChangeShapeType="1"/>
            </p:cNvSpPr>
            <p:nvPr/>
          </p:nvSpPr>
          <p:spPr bwMode="auto">
            <a:xfrm>
              <a:off x="3784" y="3552"/>
              <a:ext cx="0" cy="96"/>
            </a:xfrm>
            <a:prstGeom prst="line">
              <a:avLst/>
            </a:prstGeom>
            <a:noFill/>
            <a:ln w="9525">
              <a:solidFill>
                <a:schemeClr val="tx1"/>
              </a:solidFill>
              <a:round/>
              <a:headEnd/>
              <a:tailEnd/>
            </a:ln>
          </p:spPr>
          <p:txBody>
            <a:bodyPr/>
            <a:lstStyle/>
            <a:p>
              <a:endParaRPr lang="en-US" dirty="0"/>
            </a:p>
          </p:txBody>
        </p:sp>
        <p:sp>
          <p:nvSpPr>
            <p:cNvPr id="80949" name="Line 147"/>
            <p:cNvSpPr>
              <a:spLocks noChangeShapeType="1"/>
            </p:cNvSpPr>
            <p:nvPr/>
          </p:nvSpPr>
          <p:spPr bwMode="auto">
            <a:xfrm>
              <a:off x="4024" y="3552"/>
              <a:ext cx="0" cy="96"/>
            </a:xfrm>
            <a:prstGeom prst="line">
              <a:avLst/>
            </a:prstGeom>
            <a:noFill/>
            <a:ln w="9525">
              <a:solidFill>
                <a:schemeClr val="tx1"/>
              </a:solidFill>
              <a:round/>
              <a:headEnd/>
              <a:tailEnd/>
            </a:ln>
          </p:spPr>
          <p:txBody>
            <a:bodyPr/>
            <a:lstStyle/>
            <a:p>
              <a:endParaRPr lang="en-US" dirty="0"/>
            </a:p>
          </p:txBody>
        </p:sp>
        <p:sp>
          <p:nvSpPr>
            <p:cNvPr id="80950" name="Line 148"/>
            <p:cNvSpPr>
              <a:spLocks noChangeShapeType="1"/>
            </p:cNvSpPr>
            <p:nvPr/>
          </p:nvSpPr>
          <p:spPr bwMode="auto">
            <a:xfrm>
              <a:off x="4264" y="3552"/>
              <a:ext cx="0" cy="96"/>
            </a:xfrm>
            <a:prstGeom prst="line">
              <a:avLst/>
            </a:prstGeom>
            <a:noFill/>
            <a:ln w="9525">
              <a:solidFill>
                <a:schemeClr val="tx1"/>
              </a:solidFill>
              <a:round/>
              <a:headEnd/>
              <a:tailEnd/>
            </a:ln>
          </p:spPr>
          <p:txBody>
            <a:bodyPr/>
            <a:lstStyle/>
            <a:p>
              <a:endParaRPr lang="en-US" dirty="0"/>
            </a:p>
          </p:txBody>
        </p:sp>
        <p:sp>
          <p:nvSpPr>
            <p:cNvPr id="80951" name="Line 149"/>
            <p:cNvSpPr>
              <a:spLocks noChangeShapeType="1"/>
            </p:cNvSpPr>
            <p:nvPr/>
          </p:nvSpPr>
          <p:spPr bwMode="auto">
            <a:xfrm>
              <a:off x="4744" y="3552"/>
              <a:ext cx="0" cy="96"/>
            </a:xfrm>
            <a:prstGeom prst="line">
              <a:avLst/>
            </a:prstGeom>
            <a:noFill/>
            <a:ln w="9525">
              <a:solidFill>
                <a:schemeClr val="tx1"/>
              </a:solidFill>
              <a:round/>
              <a:headEnd/>
              <a:tailEnd/>
            </a:ln>
          </p:spPr>
          <p:txBody>
            <a:bodyPr/>
            <a:lstStyle/>
            <a:p>
              <a:endParaRPr lang="en-US" dirty="0"/>
            </a:p>
          </p:txBody>
        </p:sp>
        <p:sp>
          <p:nvSpPr>
            <p:cNvPr id="80952" name="Line 150"/>
            <p:cNvSpPr>
              <a:spLocks noChangeShapeType="1"/>
            </p:cNvSpPr>
            <p:nvPr/>
          </p:nvSpPr>
          <p:spPr bwMode="auto">
            <a:xfrm>
              <a:off x="4984" y="3552"/>
              <a:ext cx="0" cy="96"/>
            </a:xfrm>
            <a:prstGeom prst="line">
              <a:avLst/>
            </a:prstGeom>
            <a:noFill/>
            <a:ln w="9525">
              <a:solidFill>
                <a:schemeClr val="tx1"/>
              </a:solidFill>
              <a:round/>
              <a:headEnd/>
              <a:tailEnd/>
            </a:ln>
          </p:spPr>
          <p:txBody>
            <a:bodyPr/>
            <a:lstStyle/>
            <a:p>
              <a:endParaRPr lang="en-US" dirty="0"/>
            </a:p>
          </p:txBody>
        </p:sp>
        <p:sp>
          <p:nvSpPr>
            <p:cNvPr id="80953" name="Line 151"/>
            <p:cNvSpPr>
              <a:spLocks noChangeShapeType="1"/>
            </p:cNvSpPr>
            <p:nvPr/>
          </p:nvSpPr>
          <p:spPr bwMode="auto">
            <a:xfrm>
              <a:off x="5224" y="3552"/>
              <a:ext cx="0" cy="96"/>
            </a:xfrm>
            <a:prstGeom prst="line">
              <a:avLst/>
            </a:prstGeom>
            <a:noFill/>
            <a:ln w="9525">
              <a:solidFill>
                <a:schemeClr val="tx1"/>
              </a:solidFill>
              <a:round/>
              <a:headEnd/>
              <a:tailEnd/>
            </a:ln>
          </p:spPr>
          <p:txBody>
            <a:bodyPr/>
            <a:lstStyle/>
            <a:p>
              <a:endParaRPr lang="en-US" dirty="0"/>
            </a:p>
          </p:txBody>
        </p:sp>
        <p:sp>
          <p:nvSpPr>
            <p:cNvPr id="80954" name="Text Box 152"/>
            <p:cNvSpPr txBox="1">
              <a:spLocks noChangeArrowheads="1"/>
            </p:cNvSpPr>
            <p:nvPr/>
          </p:nvSpPr>
          <p:spPr bwMode="auto">
            <a:xfrm>
              <a:off x="1208" y="3628"/>
              <a:ext cx="213"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80955" name="Text Box 153"/>
            <p:cNvSpPr txBox="1">
              <a:spLocks noChangeArrowheads="1"/>
            </p:cNvSpPr>
            <p:nvPr/>
          </p:nvSpPr>
          <p:spPr bwMode="auto">
            <a:xfrm>
              <a:off x="1784" y="3624"/>
              <a:ext cx="213"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80956" name="Text Box 154"/>
            <p:cNvSpPr txBox="1">
              <a:spLocks noChangeArrowheads="1"/>
            </p:cNvSpPr>
            <p:nvPr/>
          </p:nvSpPr>
          <p:spPr bwMode="auto">
            <a:xfrm>
              <a:off x="2257" y="3624"/>
              <a:ext cx="213"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80957" name="Text Box 155"/>
            <p:cNvSpPr txBox="1">
              <a:spLocks noChangeArrowheads="1"/>
            </p:cNvSpPr>
            <p:nvPr/>
          </p:nvSpPr>
          <p:spPr bwMode="auto">
            <a:xfrm>
              <a:off x="2728" y="3624"/>
              <a:ext cx="213"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80958" name="Text Box 156"/>
            <p:cNvSpPr txBox="1">
              <a:spLocks noChangeArrowheads="1"/>
            </p:cNvSpPr>
            <p:nvPr/>
          </p:nvSpPr>
          <p:spPr bwMode="auto">
            <a:xfrm>
              <a:off x="3224" y="3624"/>
              <a:ext cx="213"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80959" name="Text Box 157"/>
            <p:cNvSpPr txBox="1">
              <a:spLocks noChangeArrowheads="1"/>
            </p:cNvSpPr>
            <p:nvPr/>
          </p:nvSpPr>
          <p:spPr bwMode="auto">
            <a:xfrm>
              <a:off x="4648" y="3624"/>
              <a:ext cx="213"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80960" name="Text Box 158"/>
            <p:cNvSpPr txBox="1">
              <a:spLocks noChangeArrowheads="1"/>
            </p:cNvSpPr>
            <p:nvPr/>
          </p:nvSpPr>
          <p:spPr bwMode="auto">
            <a:xfrm>
              <a:off x="3689" y="3624"/>
              <a:ext cx="213"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80961" name="Text Box 159"/>
            <p:cNvSpPr txBox="1">
              <a:spLocks noChangeArrowheads="1"/>
            </p:cNvSpPr>
            <p:nvPr/>
          </p:nvSpPr>
          <p:spPr bwMode="auto">
            <a:xfrm>
              <a:off x="4184" y="3631"/>
              <a:ext cx="213" cy="35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80962" name="Line 160"/>
            <p:cNvSpPr>
              <a:spLocks noChangeShapeType="1"/>
            </p:cNvSpPr>
            <p:nvPr/>
          </p:nvSpPr>
          <p:spPr bwMode="auto">
            <a:xfrm>
              <a:off x="1000" y="3648"/>
              <a:ext cx="4224" cy="0"/>
            </a:xfrm>
            <a:prstGeom prst="line">
              <a:avLst/>
            </a:prstGeom>
            <a:noFill/>
            <a:ln w="9525">
              <a:solidFill>
                <a:schemeClr val="tx1"/>
              </a:solidFill>
              <a:round/>
              <a:headEnd/>
              <a:tailEnd/>
            </a:ln>
          </p:spPr>
          <p:txBody>
            <a:bodyPr/>
            <a:lstStyle/>
            <a:p>
              <a:endParaRPr lang="en-US" dirty="0"/>
            </a:p>
          </p:txBody>
        </p:sp>
        <p:sp>
          <p:nvSpPr>
            <p:cNvPr id="80963" name="Line 161"/>
            <p:cNvSpPr>
              <a:spLocks noChangeShapeType="1"/>
            </p:cNvSpPr>
            <p:nvPr/>
          </p:nvSpPr>
          <p:spPr bwMode="auto">
            <a:xfrm>
              <a:off x="2824" y="3552"/>
              <a:ext cx="0" cy="96"/>
            </a:xfrm>
            <a:prstGeom prst="line">
              <a:avLst/>
            </a:prstGeom>
            <a:noFill/>
            <a:ln w="9525">
              <a:solidFill>
                <a:schemeClr val="tx1"/>
              </a:solidFill>
              <a:round/>
              <a:headEnd/>
              <a:tailEnd/>
            </a:ln>
          </p:spPr>
          <p:txBody>
            <a:bodyPr/>
            <a:lstStyle/>
            <a:p>
              <a:endParaRPr lang="en-US" dirty="0"/>
            </a:p>
          </p:txBody>
        </p:sp>
        <p:sp>
          <p:nvSpPr>
            <p:cNvPr id="80964" name="Line 162"/>
            <p:cNvSpPr>
              <a:spLocks noChangeShapeType="1"/>
            </p:cNvSpPr>
            <p:nvPr/>
          </p:nvSpPr>
          <p:spPr bwMode="auto">
            <a:xfrm>
              <a:off x="3304" y="3552"/>
              <a:ext cx="0" cy="96"/>
            </a:xfrm>
            <a:prstGeom prst="line">
              <a:avLst/>
            </a:prstGeom>
            <a:noFill/>
            <a:ln w="9525">
              <a:solidFill>
                <a:schemeClr val="tx1"/>
              </a:solidFill>
              <a:round/>
              <a:headEnd/>
              <a:tailEnd/>
            </a:ln>
          </p:spPr>
          <p:txBody>
            <a:bodyPr/>
            <a:lstStyle/>
            <a:p>
              <a:endParaRPr lang="en-US" dirty="0"/>
            </a:p>
          </p:txBody>
        </p:sp>
        <p:sp>
          <p:nvSpPr>
            <p:cNvPr id="80965" name="Line 163"/>
            <p:cNvSpPr>
              <a:spLocks noChangeShapeType="1"/>
            </p:cNvSpPr>
            <p:nvPr/>
          </p:nvSpPr>
          <p:spPr bwMode="auto">
            <a:xfrm>
              <a:off x="3544" y="3552"/>
              <a:ext cx="0" cy="96"/>
            </a:xfrm>
            <a:prstGeom prst="line">
              <a:avLst/>
            </a:prstGeom>
            <a:noFill/>
            <a:ln w="9525">
              <a:solidFill>
                <a:schemeClr val="tx1"/>
              </a:solidFill>
              <a:round/>
              <a:headEnd/>
              <a:tailEnd/>
            </a:ln>
          </p:spPr>
          <p:txBody>
            <a:bodyPr/>
            <a:lstStyle/>
            <a:p>
              <a:endParaRPr lang="en-US" dirty="0"/>
            </a:p>
          </p:txBody>
        </p:sp>
        <p:sp>
          <p:nvSpPr>
            <p:cNvPr id="80966" name="Line 164"/>
            <p:cNvSpPr>
              <a:spLocks noChangeShapeType="1"/>
            </p:cNvSpPr>
            <p:nvPr/>
          </p:nvSpPr>
          <p:spPr bwMode="auto">
            <a:xfrm>
              <a:off x="4504" y="3552"/>
              <a:ext cx="0" cy="96"/>
            </a:xfrm>
            <a:prstGeom prst="line">
              <a:avLst/>
            </a:prstGeom>
            <a:noFill/>
            <a:ln w="9525">
              <a:solidFill>
                <a:schemeClr val="tx1"/>
              </a:solidFill>
              <a:round/>
              <a:headEnd/>
              <a:tailEnd/>
            </a:ln>
          </p:spPr>
          <p:txBody>
            <a:bodyPr/>
            <a:lstStyle/>
            <a:p>
              <a:endParaRPr lang="en-US" dirty="0"/>
            </a:p>
          </p:txBody>
        </p:sp>
        <p:sp>
          <p:nvSpPr>
            <p:cNvPr id="80967" name="Line 165"/>
            <p:cNvSpPr>
              <a:spLocks noChangeShapeType="1"/>
            </p:cNvSpPr>
            <p:nvPr/>
          </p:nvSpPr>
          <p:spPr bwMode="auto">
            <a:xfrm>
              <a:off x="912" y="2440"/>
              <a:ext cx="4224" cy="0"/>
            </a:xfrm>
            <a:prstGeom prst="line">
              <a:avLst/>
            </a:prstGeom>
            <a:noFill/>
            <a:ln w="28575">
              <a:solidFill>
                <a:schemeClr val="tx1"/>
              </a:solidFill>
              <a:round/>
              <a:headEnd/>
              <a:tailEnd/>
            </a:ln>
          </p:spPr>
          <p:txBody>
            <a:bodyPr/>
            <a:lstStyle/>
            <a:p>
              <a:endParaRPr lang="en-US" dirty="0"/>
            </a:p>
          </p:txBody>
        </p:sp>
        <p:sp>
          <p:nvSpPr>
            <p:cNvPr id="80968" name="Line 166"/>
            <p:cNvSpPr>
              <a:spLocks noChangeShapeType="1"/>
            </p:cNvSpPr>
            <p:nvPr/>
          </p:nvSpPr>
          <p:spPr bwMode="auto">
            <a:xfrm>
              <a:off x="1200" y="1968"/>
              <a:ext cx="0" cy="480"/>
            </a:xfrm>
            <a:prstGeom prst="line">
              <a:avLst/>
            </a:prstGeom>
            <a:noFill/>
            <a:ln w="38100">
              <a:solidFill>
                <a:schemeClr val="folHlink"/>
              </a:solidFill>
              <a:round/>
              <a:headEnd/>
              <a:tailEnd/>
            </a:ln>
          </p:spPr>
          <p:txBody>
            <a:bodyPr/>
            <a:lstStyle/>
            <a:p>
              <a:endParaRPr lang="en-US" dirty="0"/>
            </a:p>
          </p:txBody>
        </p:sp>
        <p:sp>
          <p:nvSpPr>
            <p:cNvPr id="80969" name="Line 167"/>
            <p:cNvSpPr>
              <a:spLocks noChangeShapeType="1"/>
            </p:cNvSpPr>
            <p:nvPr/>
          </p:nvSpPr>
          <p:spPr bwMode="auto">
            <a:xfrm>
              <a:off x="1200" y="1968"/>
              <a:ext cx="672" cy="388"/>
            </a:xfrm>
            <a:prstGeom prst="line">
              <a:avLst/>
            </a:prstGeom>
            <a:noFill/>
            <a:ln w="38100">
              <a:solidFill>
                <a:schemeClr val="folHlink"/>
              </a:solidFill>
              <a:round/>
              <a:headEnd/>
              <a:tailEnd/>
            </a:ln>
          </p:spPr>
          <p:txBody>
            <a:bodyPr/>
            <a:lstStyle/>
            <a:p>
              <a:endParaRPr lang="en-US" dirty="0"/>
            </a:p>
          </p:txBody>
        </p:sp>
        <p:sp>
          <p:nvSpPr>
            <p:cNvPr id="80970" name="Line 168"/>
            <p:cNvSpPr>
              <a:spLocks noChangeShapeType="1"/>
            </p:cNvSpPr>
            <p:nvPr/>
          </p:nvSpPr>
          <p:spPr bwMode="auto">
            <a:xfrm>
              <a:off x="1872" y="2352"/>
              <a:ext cx="0" cy="672"/>
            </a:xfrm>
            <a:prstGeom prst="line">
              <a:avLst/>
            </a:prstGeom>
            <a:noFill/>
            <a:ln w="38100">
              <a:solidFill>
                <a:srgbClr val="FF0000"/>
              </a:solidFill>
              <a:round/>
              <a:headEnd/>
              <a:tailEnd/>
            </a:ln>
          </p:spPr>
          <p:txBody>
            <a:bodyPr/>
            <a:lstStyle/>
            <a:p>
              <a:endParaRPr lang="en-US" dirty="0"/>
            </a:p>
          </p:txBody>
        </p:sp>
        <p:sp>
          <p:nvSpPr>
            <p:cNvPr id="80971" name="Line 169"/>
            <p:cNvSpPr>
              <a:spLocks noChangeShapeType="1"/>
            </p:cNvSpPr>
            <p:nvPr/>
          </p:nvSpPr>
          <p:spPr bwMode="auto">
            <a:xfrm>
              <a:off x="2400" y="1968"/>
              <a:ext cx="0" cy="624"/>
            </a:xfrm>
            <a:prstGeom prst="line">
              <a:avLst/>
            </a:prstGeom>
            <a:noFill/>
            <a:ln w="38100">
              <a:solidFill>
                <a:schemeClr val="folHlink"/>
              </a:solidFill>
              <a:round/>
              <a:headEnd/>
              <a:tailEnd/>
            </a:ln>
          </p:spPr>
          <p:txBody>
            <a:bodyPr/>
            <a:lstStyle/>
            <a:p>
              <a:endParaRPr lang="en-US" dirty="0"/>
            </a:p>
          </p:txBody>
        </p:sp>
        <p:sp>
          <p:nvSpPr>
            <p:cNvPr id="80972" name="Line 170"/>
            <p:cNvSpPr>
              <a:spLocks noChangeShapeType="1"/>
            </p:cNvSpPr>
            <p:nvPr/>
          </p:nvSpPr>
          <p:spPr bwMode="auto">
            <a:xfrm>
              <a:off x="2400" y="1968"/>
              <a:ext cx="672" cy="388"/>
            </a:xfrm>
            <a:prstGeom prst="line">
              <a:avLst/>
            </a:prstGeom>
            <a:noFill/>
            <a:ln w="38100">
              <a:solidFill>
                <a:schemeClr val="folHlink"/>
              </a:solidFill>
              <a:round/>
              <a:headEnd/>
              <a:tailEnd/>
            </a:ln>
          </p:spPr>
          <p:txBody>
            <a:bodyPr/>
            <a:lstStyle/>
            <a:p>
              <a:endParaRPr lang="en-US" dirty="0"/>
            </a:p>
          </p:txBody>
        </p:sp>
        <p:sp>
          <p:nvSpPr>
            <p:cNvPr id="80973" name="Line 171"/>
            <p:cNvSpPr>
              <a:spLocks noChangeShapeType="1"/>
            </p:cNvSpPr>
            <p:nvPr/>
          </p:nvSpPr>
          <p:spPr bwMode="auto">
            <a:xfrm>
              <a:off x="3072" y="2352"/>
              <a:ext cx="0" cy="672"/>
            </a:xfrm>
            <a:prstGeom prst="line">
              <a:avLst/>
            </a:prstGeom>
            <a:noFill/>
            <a:ln w="38100">
              <a:solidFill>
                <a:srgbClr val="FF0000"/>
              </a:solidFill>
              <a:round/>
              <a:headEnd/>
              <a:tailEnd/>
            </a:ln>
          </p:spPr>
          <p:txBody>
            <a:bodyPr/>
            <a:lstStyle/>
            <a:p>
              <a:endParaRPr lang="en-US" dirty="0"/>
            </a:p>
          </p:txBody>
        </p:sp>
        <p:sp>
          <p:nvSpPr>
            <p:cNvPr id="80974" name="Line 172"/>
            <p:cNvSpPr>
              <a:spLocks noChangeShapeType="1"/>
            </p:cNvSpPr>
            <p:nvPr/>
          </p:nvSpPr>
          <p:spPr bwMode="auto">
            <a:xfrm flipV="1">
              <a:off x="3072" y="2584"/>
              <a:ext cx="528" cy="432"/>
            </a:xfrm>
            <a:prstGeom prst="line">
              <a:avLst/>
            </a:prstGeom>
            <a:noFill/>
            <a:ln w="38100">
              <a:solidFill>
                <a:srgbClr val="FF0000"/>
              </a:solidFill>
              <a:round/>
              <a:headEnd/>
              <a:tailEnd/>
            </a:ln>
          </p:spPr>
          <p:txBody>
            <a:bodyPr/>
            <a:lstStyle/>
            <a:p>
              <a:endParaRPr lang="en-US" dirty="0"/>
            </a:p>
          </p:txBody>
        </p:sp>
        <p:sp>
          <p:nvSpPr>
            <p:cNvPr id="80975" name="Line 173"/>
            <p:cNvSpPr>
              <a:spLocks noChangeShapeType="1"/>
            </p:cNvSpPr>
            <p:nvPr/>
          </p:nvSpPr>
          <p:spPr bwMode="auto">
            <a:xfrm>
              <a:off x="3600" y="1968"/>
              <a:ext cx="672" cy="388"/>
            </a:xfrm>
            <a:prstGeom prst="line">
              <a:avLst/>
            </a:prstGeom>
            <a:noFill/>
            <a:ln w="38100">
              <a:solidFill>
                <a:schemeClr val="folHlink"/>
              </a:solidFill>
              <a:round/>
              <a:headEnd/>
              <a:tailEnd/>
            </a:ln>
          </p:spPr>
          <p:txBody>
            <a:bodyPr/>
            <a:lstStyle/>
            <a:p>
              <a:endParaRPr lang="en-US" dirty="0"/>
            </a:p>
          </p:txBody>
        </p:sp>
        <p:sp>
          <p:nvSpPr>
            <p:cNvPr id="80976" name="Line 174"/>
            <p:cNvSpPr>
              <a:spLocks noChangeShapeType="1"/>
            </p:cNvSpPr>
            <p:nvPr/>
          </p:nvSpPr>
          <p:spPr bwMode="auto">
            <a:xfrm>
              <a:off x="4272" y="2352"/>
              <a:ext cx="0" cy="672"/>
            </a:xfrm>
            <a:prstGeom prst="line">
              <a:avLst/>
            </a:prstGeom>
            <a:noFill/>
            <a:ln w="38100">
              <a:solidFill>
                <a:srgbClr val="FF0000"/>
              </a:solidFill>
              <a:round/>
              <a:headEnd/>
              <a:tailEnd/>
            </a:ln>
          </p:spPr>
          <p:txBody>
            <a:bodyPr/>
            <a:lstStyle/>
            <a:p>
              <a:endParaRPr lang="en-US" dirty="0"/>
            </a:p>
          </p:txBody>
        </p:sp>
        <p:sp>
          <p:nvSpPr>
            <p:cNvPr id="80977" name="Line 175"/>
            <p:cNvSpPr>
              <a:spLocks noChangeShapeType="1"/>
            </p:cNvSpPr>
            <p:nvPr/>
          </p:nvSpPr>
          <p:spPr bwMode="auto">
            <a:xfrm>
              <a:off x="4800" y="1968"/>
              <a:ext cx="0" cy="624"/>
            </a:xfrm>
            <a:prstGeom prst="line">
              <a:avLst/>
            </a:prstGeom>
            <a:noFill/>
            <a:ln w="38100">
              <a:solidFill>
                <a:schemeClr val="folHlink"/>
              </a:solidFill>
              <a:round/>
              <a:headEnd/>
              <a:tailEnd/>
            </a:ln>
          </p:spPr>
          <p:txBody>
            <a:bodyPr/>
            <a:lstStyle/>
            <a:p>
              <a:endParaRPr lang="en-US" dirty="0"/>
            </a:p>
          </p:txBody>
        </p:sp>
        <p:sp>
          <p:nvSpPr>
            <p:cNvPr id="80978" name="Line 176"/>
            <p:cNvSpPr>
              <a:spLocks noChangeShapeType="1"/>
            </p:cNvSpPr>
            <p:nvPr/>
          </p:nvSpPr>
          <p:spPr bwMode="auto">
            <a:xfrm>
              <a:off x="4800" y="1968"/>
              <a:ext cx="432" cy="250"/>
            </a:xfrm>
            <a:prstGeom prst="line">
              <a:avLst/>
            </a:prstGeom>
            <a:noFill/>
            <a:ln w="38100">
              <a:solidFill>
                <a:schemeClr val="folHlink"/>
              </a:solidFill>
              <a:round/>
              <a:headEnd/>
              <a:tailEnd/>
            </a:ln>
          </p:spPr>
          <p:txBody>
            <a:bodyPr/>
            <a:lstStyle/>
            <a:p>
              <a:endParaRPr lang="en-US" dirty="0"/>
            </a:p>
          </p:txBody>
        </p:sp>
        <p:sp>
          <p:nvSpPr>
            <p:cNvPr id="80979" name="Line 177"/>
            <p:cNvSpPr>
              <a:spLocks noChangeShapeType="1"/>
            </p:cNvSpPr>
            <p:nvPr/>
          </p:nvSpPr>
          <p:spPr bwMode="auto">
            <a:xfrm flipV="1">
              <a:off x="1872" y="2592"/>
              <a:ext cx="528" cy="432"/>
            </a:xfrm>
            <a:prstGeom prst="line">
              <a:avLst/>
            </a:prstGeom>
            <a:noFill/>
            <a:ln w="38100">
              <a:solidFill>
                <a:srgbClr val="FF0000"/>
              </a:solidFill>
              <a:round/>
              <a:headEnd/>
              <a:tailEnd/>
            </a:ln>
          </p:spPr>
          <p:txBody>
            <a:bodyPr/>
            <a:lstStyle/>
            <a:p>
              <a:endParaRPr lang="en-US" dirty="0"/>
            </a:p>
          </p:txBody>
        </p:sp>
        <p:sp>
          <p:nvSpPr>
            <p:cNvPr id="80980" name="Line 178"/>
            <p:cNvSpPr>
              <a:spLocks noChangeShapeType="1"/>
            </p:cNvSpPr>
            <p:nvPr/>
          </p:nvSpPr>
          <p:spPr bwMode="auto">
            <a:xfrm>
              <a:off x="3600" y="1968"/>
              <a:ext cx="0" cy="624"/>
            </a:xfrm>
            <a:prstGeom prst="line">
              <a:avLst/>
            </a:prstGeom>
            <a:noFill/>
            <a:ln w="38100">
              <a:solidFill>
                <a:schemeClr val="folHlink"/>
              </a:solidFill>
              <a:round/>
              <a:headEnd/>
              <a:tailEnd/>
            </a:ln>
          </p:spPr>
          <p:txBody>
            <a:bodyPr/>
            <a:lstStyle/>
            <a:p>
              <a:endParaRPr lang="en-US" dirty="0"/>
            </a:p>
          </p:txBody>
        </p:sp>
        <p:sp>
          <p:nvSpPr>
            <p:cNvPr id="80981" name="Line 179"/>
            <p:cNvSpPr>
              <a:spLocks noChangeShapeType="1"/>
            </p:cNvSpPr>
            <p:nvPr/>
          </p:nvSpPr>
          <p:spPr bwMode="auto">
            <a:xfrm flipV="1">
              <a:off x="4272" y="2592"/>
              <a:ext cx="528" cy="432"/>
            </a:xfrm>
            <a:prstGeom prst="line">
              <a:avLst/>
            </a:prstGeom>
            <a:noFill/>
            <a:ln w="38100">
              <a:solidFill>
                <a:srgbClr val="FF0000"/>
              </a:solidFill>
              <a:round/>
              <a:headEnd/>
              <a:tailEnd/>
            </a:ln>
          </p:spPr>
          <p:txBody>
            <a:bodyPr/>
            <a:lstStyle/>
            <a:p>
              <a:endParaRPr lang="en-US" dirty="0"/>
            </a:p>
          </p:txBody>
        </p:sp>
        <p:sp>
          <p:nvSpPr>
            <p:cNvPr id="80982" name="Oval 180"/>
            <p:cNvSpPr>
              <a:spLocks noChangeArrowheads="1"/>
            </p:cNvSpPr>
            <p:nvPr/>
          </p:nvSpPr>
          <p:spPr bwMode="auto">
            <a:xfrm>
              <a:off x="3480" y="2484"/>
              <a:ext cx="192" cy="192"/>
            </a:xfrm>
            <a:prstGeom prst="ellipse">
              <a:avLst/>
            </a:prstGeom>
            <a:noFill/>
            <a:ln w="38100">
              <a:solidFill>
                <a:srgbClr val="336699"/>
              </a:solidFill>
              <a:round/>
              <a:headEnd/>
              <a:tailEnd/>
            </a:ln>
          </p:spPr>
          <p:txBody>
            <a:bodyPr wrap="none" anchor="ctr"/>
            <a:lstStyle/>
            <a:p>
              <a:endParaRPr lang="en-US" dirty="0"/>
            </a:p>
          </p:txBody>
        </p:sp>
      </p:grpSp>
      <p:sp>
        <p:nvSpPr>
          <p:cNvPr id="80900" name="Rectangle 181"/>
          <p:cNvSpPr>
            <a:spLocks noGrp="1" noChangeArrowheads="1"/>
          </p:cNvSpPr>
          <p:nvPr>
            <p:ph type="title"/>
          </p:nvPr>
        </p:nvSpPr>
        <p:spPr bwMode="auto">
          <a:xfrm>
            <a:off x="479425" y="500063"/>
            <a:ext cx="8229600" cy="600075"/>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Scaling</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7543800" y="5943600"/>
            <a:ext cx="990600" cy="609600"/>
          </a:xfrm>
          <a:prstGeom prst="rect">
            <a:avLst/>
          </a:prstGeom>
          <a:solidFill>
            <a:schemeClr val="bg1"/>
          </a:solidFill>
          <a:ln w="9525">
            <a:noFill/>
            <a:miter lim="800000"/>
            <a:headEnd/>
            <a:tailEnd/>
          </a:ln>
        </p:spPr>
        <p:txBody>
          <a:bodyPr wrap="none" anchor="ctr"/>
          <a:lstStyle/>
          <a:p>
            <a:endParaRPr lang="en-US" dirty="0"/>
          </a:p>
        </p:txBody>
      </p:sp>
      <p:pic>
        <p:nvPicPr>
          <p:cNvPr id="81923" name="Picture 4"/>
          <p:cNvPicPr>
            <a:picLocks noChangeAspect="1" noChangeArrowheads="1"/>
          </p:cNvPicPr>
          <p:nvPr/>
        </p:nvPicPr>
        <p:blipFill>
          <a:blip r:embed="rId3" cstate="print"/>
          <a:srcRect r="37500" b="37500"/>
          <a:stretch>
            <a:fillRect/>
          </a:stretch>
        </p:blipFill>
        <p:spPr bwMode="auto">
          <a:xfrm>
            <a:off x="1552575" y="1514475"/>
            <a:ext cx="6324600" cy="4743450"/>
          </a:xfrm>
          <a:prstGeom prst="rect">
            <a:avLst/>
          </a:prstGeom>
          <a:noFill/>
          <a:ln w="9525">
            <a:noFill/>
            <a:miter lim="800000"/>
            <a:headEnd/>
            <a:tailEnd/>
          </a:ln>
        </p:spPr>
      </p:pic>
      <p:sp>
        <p:nvSpPr>
          <p:cNvPr id="81924" name="AutoShape 5"/>
          <p:cNvSpPr>
            <a:spLocks noChangeArrowheads="1"/>
          </p:cNvSpPr>
          <p:nvPr/>
        </p:nvSpPr>
        <p:spPr bwMode="auto">
          <a:xfrm>
            <a:off x="5918200" y="4267200"/>
            <a:ext cx="533400" cy="838200"/>
          </a:xfrm>
          <a:prstGeom prst="downArrow">
            <a:avLst>
              <a:gd name="adj1" fmla="val 50000"/>
              <a:gd name="adj2" fmla="val 39286"/>
            </a:avLst>
          </a:prstGeom>
          <a:solidFill>
            <a:schemeClr val="folHlink"/>
          </a:solidFill>
          <a:ln w="57150">
            <a:solidFill>
              <a:schemeClr val="bg1"/>
            </a:solidFill>
            <a:miter lim="800000"/>
            <a:headEnd/>
            <a:tailEnd/>
          </a:ln>
        </p:spPr>
        <p:txBody>
          <a:bodyPr wrap="none" anchor="ctr"/>
          <a:lstStyle/>
          <a:p>
            <a:endParaRPr lang="en-US" dirty="0"/>
          </a:p>
        </p:txBody>
      </p:sp>
      <p:sp>
        <p:nvSpPr>
          <p:cNvPr id="81925" name="Rectangle 6"/>
          <p:cNvSpPr>
            <a:spLocks noGrp="1" noChangeArrowheads="1"/>
          </p:cNvSpPr>
          <p:nvPr>
            <p:ph type="title"/>
          </p:nvPr>
        </p:nvSpPr>
        <p:spPr bwMode="auto">
          <a:xfrm>
            <a:off x="423863" y="512763"/>
            <a:ext cx="8229600" cy="769937"/>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Rescaling</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946" name="Group 3"/>
          <p:cNvGrpSpPr>
            <a:grpSpLocks/>
          </p:cNvGrpSpPr>
          <p:nvPr/>
        </p:nvGrpSpPr>
        <p:grpSpPr bwMode="auto">
          <a:xfrm>
            <a:off x="381000" y="1905000"/>
            <a:ext cx="8001000" cy="4495800"/>
            <a:chOff x="192" y="1200"/>
            <a:chExt cx="5080" cy="2831"/>
          </a:xfrm>
        </p:grpSpPr>
        <p:sp>
          <p:nvSpPr>
            <p:cNvPr id="82948" name="Rectangle 4"/>
            <p:cNvSpPr>
              <a:spLocks noChangeArrowheads="1"/>
            </p:cNvSpPr>
            <p:nvPr/>
          </p:nvSpPr>
          <p:spPr bwMode="auto">
            <a:xfrm>
              <a:off x="192" y="3589"/>
              <a:ext cx="4991" cy="442"/>
            </a:xfrm>
            <a:prstGeom prst="rect">
              <a:avLst/>
            </a:prstGeom>
            <a:noFill/>
            <a:ln w="9525">
              <a:noFill/>
              <a:miter lim="800000"/>
              <a:headEnd/>
              <a:tailEnd/>
            </a:ln>
          </p:spPr>
          <p:txBody>
            <a:bodyPr lIns="92075" tIns="46038" rIns="92075" bIns="46038">
              <a:spAutoFit/>
            </a:bodyPr>
            <a:lstStyle/>
            <a:p>
              <a:pPr algn="ctr" eaLnBrk="0" hangingPunct="0"/>
              <a:r>
                <a:rPr lang="en-US" dirty="0">
                  <a:solidFill>
                    <a:schemeClr val="tx1"/>
                  </a:solidFill>
                </a:rPr>
                <a:t>Note: There can still be pressure behind </a:t>
              </a:r>
              <a:br>
                <a:rPr lang="en-US" dirty="0">
                  <a:solidFill>
                    <a:schemeClr val="tx1"/>
                  </a:solidFill>
                </a:rPr>
              </a:br>
              <a:r>
                <a:rPr lang="en-US" dirty="0">
                  <a:solidFill>
                    <a:schemeClr val="tx1"/>
                  </a:solidFill>
                </a:rPr>
                <a:t>airways that are completely blocked</a:t>
              </a:r>
            </a:p>
          </p:txBody>
        </p:sp>
        <p:grpSp>
          <p:nvGrpSpPr>
            <p:cNvPr id="82949" name="Group 5"/>
            <p:cNvGrpSpPr>
              <a:grpSpLocks/>
            </p:cNvGrpSpPr>
            <p:nvPr/>
          </p:nvGrpSpPr>
          <p:grpSpPr bwMode="auto">
            <a:xfrm>
              <a:off x="432" y="1200"/>
              <a:ext cx="4840" cy="2784"/>
              <a:chOff x="728" y="1200"/>
              <a:chExt cx="4840" cy="2784"/>
            </a:xfrm>
          </p:grpSpPr>
          <p:sp>
            <p:nvSpPr>
              <p:cNvPr id="82964" name="Rectangle 6"/>
              <p:cNvSpPr>
                <a:spLocks noChangeArrowheads="1"/>
              </p:cNvSpPr>
              <p:nvPr/>
            </p:nvSpPr>
            <p:spPr bwMode="auto">
              <a:xfrm>
                <a:off x="4320" y="3792"/>
                <a:ext cx="1248" cy="192"/>
              </a:xfrm>
              <a:prstGeom prst="rect">
                <a:avLst/>
              </a:prstGeom>
              <a:solidFill>
                <a:schemeClr val="bg1"/>
              </a:solidFill>
              <a:ln w="9525">
                <a:noFill/>
                <a:miter lim="800000"/>
                <a:headEnd/>
                <a:tailEnd/>
              </a:ln>
            </p:spPr>
            <p:txBody>
              <a:bodyPr wrap="none" anchor="ctr"/>
              <a:lstStyle/>
              <a:p>
                <a:endParaRPr lang="en-US" dirty="0"/>
              </a:p>
            </p:txBody>
          </p:sp>
          <p:sp>
            <p:nvSpPr>
              <p:cNvPr id="320519" name="Rectangle 7"/>
              <p:cNvSpPr>
                <a:spLocks noChangeArrowheads="1"/>
              </p:cNvSpPr>
              <p:nvPr/>
            </p:nvSpPr>
            <p:spPr bwMode="auto">
              <a:xfrm>
                <a:off x="1152" y="1440"/>
                <a:ext cx="4363"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20520" name="Rectangle 8"/>
              <p:cNvSpPr>
                <a:spLocks noChangeArrowheads="1"/>
              </p:cNvSpPr>
              <p:nvPr/>
            </p:nvSpPr>
            <p:spPr bwMode="auto">
              <a:xfrm>
                <a:off x="791" y="1448"/>
                <a:ext cx="481"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20521" name="Rectangle 9"/>
              <p:cNvSpPr>
                <a:spLocks noChangeArrowheads="1"/>
              </p:cNvSpPr>
              <p:nvPr/>
            </p:nvSpPr>
            <p:spPr bwMode="auto">
              <a:xfrm>
                <a:off x="4032"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20522" name="Rectangle 10"/>
              <p:cNvSpPr>
                <a:spLocks noChangeArrowheads="1"/>
              </p:cNvSpPr>
              <p:nvPr/>
            </p:nvSpPr>
            <p:spPr bwMode="auto">
              <a:xfrm>
                <a:off x="2928" y="1200"/>
                <a:ext cx="1051"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20523" name="Rectangle 11"/>
              <p:cNvSpPr>
                <a:spLocks noChangeArrowheads="1"/>
              </p:cNvSpPr>
              <p:nvPr/>
            </p:nvSpPr>
            <p:spPr bwMode="auto">
              <a:xfrm>
                <a:off x="1824" y="1200"/>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82970" name="Text Box 12"/>
              <p:cNvSpPr txBox="1">
                <a:spLocks noChangeArrowheads="1"/>
              </p:cNvSpPr>
              <p:nvPr/>
            </p:nvSpPr>
            <p:spPr bwMode="auto">
              <a:xfrm>
                <a:off x="728" y="1225"/>
                <a:ext cx="415"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LPM</a:t>
                </a:r>
              </a:p>
            </p:txBody>
          </p:sp>
          <p:sp>
            <p:nvSpPr>
              <p:cNvPr id="82971" name="Line 13"/>
              <p:cNvSpPr>
                <a:spLocks noChangeShapeType="1"/>
              </p:cNvSpPr>
              <p:nvPr/>
            </p:nvSpPr>
            <p:spPr bwMode="auto">
              <a:xfrm>
                <a:off x="1200" y="1480"/>
                <a:ext cx="0" cy="1824"/>
              </a:xfrm>
              <a:prstGeom prst="line">
                <a:avLst/>
              </a:prstGeom>
              <a:noFill/>
              <a:ln w="9525">
                <a:solidFill>
                  <a:schemeClr val="tx1"/>
                </a:solidFill>
                <a:round/>
                <a:headEnd/>
                <a:tailEnd/>
              </a:ln>
            </p:spPr>
            <p:txBody>
              <a:bodyPr/>
              <a:lstStyle/>
              <a:p>
                <a:endParaRPr lang="en-US" dirty="0"/>
              </a:p>
            </p:txBody>
          </p:sp>
          <p:sp>
            <p:nvSpPr>
              <p:cNvPr id="82972" name="Line 14"/>
              <p:cNvSpPr>
                <a:spLocks noChangeShapeType="1"/>
              </p:cNvSpPr>
              <p:nvPr/>
            </p:nvSpPr>
            <p:spPr bwMode="auto">
              <a:xfrm>
                <a:off x="1200" y="3306"/>
                <a:ext cx="96" cy="0"/>
              </a:xfrm>
              <a:prstGeom prst="line">
                <a:avLst/>
              </a:prstGeom>
              <a:noFill/>
              <a:ln w="9525">
                <a:solidFill>
                  <a:schemeClr val="tx1"/>
                </a:solidFill>
                <a:round/>
                <a:headEnd/>
                <a:tailEnd/>
              </a:ln>
            </p:spPr>
            <p:txBody>
              <a:bodyPr/>
              <a:lstStyle/>
              <a:p>
                <a:endParaRPr lang="en-US" dirty="0"/>
              </a:p>
            </p:txBody>
          </p:sp>
          <p:sp>
            <p:nvSpPr>
              <p:cNvPr id="82973" name="Line 15"/>
              <p:cNvSpPr>
                <a:spLocks noChangeShapeType="1"/>
              </p:cNvSpPr>
              <p:nvPr/>
            </p:nvSpPr>
            <p:spPr bwMode="auto">
              <a:xfrm>
                <a:off x="1200" y="1472"/>
                <a:ext cx="48" cy="0"/>
              </a:xfrm>
              <a:prstGeom prst="line">
                <a:avLst/>
              </a:prstGeom>
              <a:noFill/>
              <a:ln w="9525">
                <a:solidFill>
                  <a:schemeClr val="tx1"/>
                </a:solidFill>
                <a:round/>
                <a:headEnd/>
                <a:tailEnd/>
              </a:ln>
            </p:spPr>
            <p:txBody>
              <a:bodyPr/>
              <a:lstStyle/>
              <a:p>
                <a:endParaRPr lang="en-US" dirty="0"/>
              </a:p>
            </p:txBody>
          </p:sp>
          <p:sp>
            <p:nvSpPr>
              <p:cNvPr id="82974" name="Line 16"/>
              <p:cNvSpPr>
                <a:spLocks noChangeShapeType="1"/>
              </p:cNvSpPr>
              <p:nvPr/>
            </p:nvSpPr>
            <p:spPr bwMode="auto">
              <a:xfrm>
                <a:off x="1200" y="2936"/>
                <a:ext cx="96" cy="0"/>
              </a:xfrm>
              <a:prstGeom prst="line">
                <a:avLst/>
              </a:prstGeom>
              <a:noFill/>
              <a:ln w="9525">
                <a:solidFill>
                  <a:schemeClr val="tx1"/>
                </a:solidFill>
                <a:round/>
                <a:headEnd/>
                <a:tailEnd/>
              </a:ln>
            </p:spPr>
            <p:txBody>
              <a:bodyPr/>
              <a:lstStyle/>
              <a:p>
                <a:endParaRPr lang="en-US" dirty="0"/>
              </a:p>
            </p:txBody>
          </p:sp>
          <p:sp>
            <p:nvSpPr>
              <p:cNvPr id="82975" name="Line 17"/>
              <p:cNvSpPr>
                <a:spLocks noChangeShapeType="1"/>
              </p:cNvSpPr>
              <p:nvPr/>
            </p:nvSpPr>
            <p:spPr bwMode="auto">
              <a:xfrm>
                <a:off x="1200" y="2576"/>
                <a:ext cx="96" cy="0"/>
              </a:xfrm>
              <a:prstGeom prst="line">
                <a:avLst/>
              </a:prstGeom>
              <a:noFill/>
              <a:ln w="9525">
                <a:solidFill>
                  <a:schemeClr val="tx1"/>
                </a:solidFill>
                <a:round/>
                <a:headEnd/>
                <a:tailEnd/>
              </a:ln>
            </p:spPr>
            <p:txBody>
              <a:bodyPr/>
              <a:lstStyle/>
              <a:p>
                <a:endParaRPr lang="en-US" dirty="0"/>
              </a:p>
            </p:txBody>
          </p:sp>
          <p:sp>
            <p:nvSpPr>
              <p:cNvPr id="82976" name="Line 18"/>
              <p:cNvSpPr>
                <a:spLocks noChangeShapeType="1"/>
              </p:cNvSpPr>
              <p:nvPr/>
            </p:nvSpPr>
            <p:spPr bwMode="auto">
              <a:xfrm>
                <a:off x="1200" y="2192"/>
                <a:ext cx="96" cy="0"/>
              </a:xfrm>
              <a:prstGeom prst="line">
                <a:avLst/>
              </a:prstGeom>
              <a:noFill/>
              <a:ln w="9525">
                <a:solidFill>
                  <a:schemeClr val="tx1"/>
                </a:solidFill>
                <a:round/>
                <a:headEnd/>
                <a:tailEnd/>
              </a:ln>
            </p:spPr>
            <p:txBody>
              <a:bodyPr/>
              <a:lstStyle/>
              <a:p>
                <a:endParaRPr lang="en-US" dirty="0"/>
              </a:p>
            </p:txBody>
          </p:sp>
          <p:sp>
            <p:nvSpPr>
              <p:cNvPr id="82977" name="Line 19"/>
              <p:cNvSpPr>
                <a:spLocks noChangeShapeType="1"/>
              </p:cNvSpPr>
              <p:nvPr/>
            </p:nvSpPr>
            <p:spPr bwMode="auto">
              <a:xfrm>
                <a:off x="1200" y="3248"/>
                <a:ext cx="48" cy="0"/>
              </a:xfrm>
              <a:prstGeom prst="line">
                <a:avLst/>
              </a:prstGeom>
              <a:noFill/>
              <a:ln w="9525">
                <a:solidFill>
                  <a:schemeClr val="tx1"/>
                </a:solidFill>
                <a:round/>
                <a:headEnd/>
                <a:tailEnd/>
              </a:ln>
            </p:spPr>
            <p:txBody>
              <a:bodyPr/>
              <a:lstStyle/>
              <a:p>
                <a:endParaRPr lang="en-US" dirty="0"/>
              </a:p>
            </p:txBody>
          </p:sp>
          <p:sp>
            <p:nvSpPr>
              <p:cNvPr id="82978" name="Line 20"/>
              <p:cNvSpPr>
                <a:spLocks noChangeShapeType="1"/>
              </p:cNvSpPr>
              <p:nvPr/>
            </p:nvSpPr>
            <p:spPr bwMode="auto">
              <a:xfrm>
                <a:off x="1200" y="3168"/>
                <a:ext cx="48" cy="0"/>
              </a:xfrm>
              <a:prstGeom prst="line">
                <a:avLst/>
              </a:prstGeom>
              <a:noFill/>
              <a:ln w="9525">
                <a:solidFill>
                  <a:schemeClr val="tx1"/>
                </a:solidFill>
                <a:round/>
                <a:headEnd/>
                <a:tailEnd/>
              </a:ln>
            </p:spPr>
            <p:txBody>
              <a:bodyPr/>
              <a:lstStyle/>
              <a:p>
                <a:endParaRPr lang="en-US" dirty="0"/>
              </a:p>
            </p:txBody>
          </p:sp>
          <p:sp>
            <p:nvSpPr>
              <p:cNvPr id="82979" name="Line 21"/>
              <p:cNvSpPr>
                <a:spLocks noChangeShapeType="1"/>
              </p:cNvSpPr>
              <p:nvPr/>
            </p:nvSpPr>
            <p:spPr bwMode="auto">
              <a:xfrm>
                <a:off x="1200" y="3088"/>
                <a:ext cx="48" cy="0"/>
              </a:xfrm>
              <a:prstGeom prst="line">
                <a:avLst/>
              </a:prstGeom>
              <a:noFill/>
              <a:ln w="9525">
                <a:solidFill>
                  <a:schemeClr val="tx1"/>
                </a:solidFill>
                <a:round/>
                <a:headEnd/>
                <a:tailEnd/>
              </a:ln>
            </p:spPr>
            <p:txBody>
              <a:bodyPr/>
              <a:lstStyle/>
              <a:p>
                <a:endParaRPr lang="en-US" dirty="0"/>
              </a:p>
            </p:txBody>
          </p:sp>
          <p:sp>
            <p:nvSpPr>
              <p:cNvPr id="82980" name="Line 22"/>
              <p:cNvSpPr>
                <a:spLocks noChangeShapeType="1"/>
              </p:cNvSpPr>
              <p:nvPr/>
            </p:nvSpPr>
            <p:spPr bwMode="auto">
              <a:xfrm>
                <a:off x="1200" y="3000"/>
                <a:ext cx="48" cy="0"/>
              </a:xfrm>
              <a:prstGeom prst="line">
                <a:avLst/>
              </a:prstGeom>
              <a:noFill/>
              <a:ln w="9525">
                <a:solidFill>
                  <a:schemeClr val="tx1"/>
                </a:solidFill>
                <a:round/>
                <a:headEnd/>
                <a:tailEnd/>
              </a:ln>
            </p:spPr>
            <p:txBody>
              <a:bodyPr/>
              <a:lstStyle/>
              <a:p>
                <a:endParaRPr lang="en-US" dirty="0"/>
              </a:p>
            </p:txBody>
          </p:sp>
          <p:sp>
            <p:nvSpPr>
              <p:cNvPr id="82981" name="Line 23"/>
              <p:cNvSpPr>
                <a:spLocks noChangeShapeType="1"/>
              </p:cNvSpPr>
              <p:nvPr/>
            </p:nvSpPr>
            <p:spPr bwMode="auto">
              <a:xfrm>
                <a:off x="1200" y="2888"/>
                <a:ext cx="48" cy="0"/>
              </a:xfrm>
              <a:prstGeom prst="line">
                <a:avLst/>
              </a:prstGeom>
              <a:noFill/>
              <a:ln w="9525">
                <a:solidFill>
                  <a:schemeClr val="tx1"/>
                </a:solidFill>
                <a:round/>
                <a:headEnd/>
                <a:tailEnd/>
              </a:ln>
            </p:spPr>
            <p:txBody>
              <a:bodyPr/>
              <a:lstStyle/>
              <a:p>
                <a:endParaRPr lang="en-US" dirty="0"/>
              </a:p>
            </p:txBody>
          </p:sp>
          <p:sp>
            <p:nvSpPr>
              <p:cNvPr id="82982" name="Line 24"/>
              <p:cNvSpPr>
                <a:spLocks noChangeShapeType="1"/>
              </p:cNvSpPr>
              <p:nvPr/>
            </p:nvSpPr>
            <p:spPr bwMode="auto">
              <a:xfrm>
                <a:off x="1200" y="2808"/>
                <a:ext cx="48" cy="0"/>
              </a:xfrm>
              <a:prstGeom prst="line">
                <a:avLst/>
              </a:prstGeom>
              <a:noFill/>
              <a:ln w="9525">
                <a:solidFill>
                  <a:schemeClr val="tx1"/>
                </a:solidFill>
                <a:round/>
                <a:headEnd/>
                <a:tailEnd/>
              </a:ln>
            </p:spPr>
            <p:txBody>
              <a:bodyPr/>
              <a:lstStyle/>
              <a:p>
                <a:endParaRPr lang="en-US" dirty="0"/>
              </a:p>
            </p:txBody>
          </p:sp>
          <p:sp>
            <p:nvSpPr>
              <p:cNvPr id="82983" name="Line 25"/>
              <p:cNvSpPr>
                <a:spLocks noChangeShapeType="1"/>
              </p:cNvSpPr>
              <p:nvPr/>
            </p:nvSpPr>
            <p:spPr bwMode="auto">
              <a:xfrm>
                <a:off x="1200" y="2728"/>
                <a:ext cx="48" cy="0"/>
              </a:xfrm>
              <a:prstGeom prst="line">
                <a:avLst/>
              </a:prstGeom>
              <a:noFill/>
              <a:ln w="9525">
                <a:solidFill>
                  <a:schemeClr val="tx1"/>
                </a:solidFill>
                <a:round/>
                <a:headEnd/>
                <a:tailEnd/>
              </a:ln>
            </p:spPr>
            <p:txBody>
              <a:bodyPr/>
              <a:lstStyle/>
              <a:p>
                <a:endParaRPr lang="en-US" dirty="0"/>
              </a:p>
            </p:txBody>
          </p:sp>
          <p:sp>
            <p:nvSpPr>
              <p:cNvPr id="82984" name="Line 26"/>
              <p:cNvSpPr>
                <a:spLocks noChangeShapeType="1"/>
              </p:cNvSpPr>
              <p:nvPr/>
            </p:nvSpPr>
            <p:spPr bwMode="auto">
              <a:xfrm>
                <a:off x="1200" y="2640"/>
                <a:ext cx="48" cy="0"/>
              </a:xfrm>
              <a:prstGeom prst="line">
                <a:avLst/>
              </a:prstGeom>
              <a:noFill/>
              <a:ln w="9525">
                <a:solidFill>
                  <a:schemeClr val="tx1"/>
                </a:solidFill>
                <a:round/>
                <a:headEnd/>
                <a:tailEnd/>
              </a:ln>
            </p:spPr>
            <p:txBody>
              <a:bodyPr/>
              <a:lstStyle/>
              <a:p>
                <a:endParaRPr lang="en-US" dirty="0"/>
              </a:p>
            </p:txBody>
          </p:sp>
          <p:sp>
            <p:nvSpPr>
              <p:cNvPr id="82985" name="Line 27"/>
              <p:cNvSpPr>
                <a:spLocks noChangeShapeType="1"/>
              </p:cNvSpPr>
              <p:nvPr/>
            </p:nvSpPr>
            <p:spPr bwMode="auto">
              <a:xfrm>
                <a:off x="1200" y="2504"/>
                <a:ext cx="48" cy="0"/>
              </a:xfrm>
              <a:prstGeom prst="line">
                <a:avLst/>
              </a:prstGeom>
              <a:noFill/>
              <a:ln w="9525">
                <a:solidFill>
                  <a:schemeClr val="tx1"/>
                </a:solidFill>
                <a:round/>
                <a:headEnd/>
                <a:tailEnd/>
              </a:ln>
            </p:spPr>
            <p:txBody>
              <a:bodyPr/>
              <a:lstStyle/>
              <a:p>
                <a:endParaRPr lang="en-US" dirty="0"/>
              </a:p>
            </p:txBody>
          </p:sp>
          <p:sp>
            <p:nvSpPr>
              <p:cNvPr id="82986" name="Line 28"/>
              <p:cNvSpPr>
                <a:spLocks noChangeShapeType="1"/>
              </p:cNvSpPr>
              <p:nvPr/>
            </p:nvSpPr>
            <p:spPr bwMode="auto">
              <a:xfrm>
                <a:off x="1200" y="2424"/>
                <a:ext cx="48" cy="0"/>
              </a:xfrm>
              <a:prstGeom prst="line">
                <a:avLst/>
              </a:prstGeom>
              <a:noFill/>
              <a:ln w="9525">
                <a:solidFill>
                  <a:schemeClr val="tx1"/>
                </a:solidFill>
                <a:round/>
                <a:headEnd/>
                <a:tailEnd/>
              </a:ln>
            </p:spPr>
            <p:txBody>
              <a:bodyPr/>
              <a:lstStyle/>
              <a:p>
                <a:endParaRPr lang="en-US" dirty="0"/>
              </a:p>
            </p:txBody>
          </p:sp>
          <p:sp>
            <p:nvSpPr>
              <p:cNvPr id="82987" name="Line 29"/>
              <p:cNvSpPr>
                <a:spLocks noChangeShapeType="1"/>
              </p:cNvSpPr>
              <p:nvPr/>
            </p:nvSpPr>
            <p:spPr bwMode="auto">
              <a:xfrm>
                <a:off x="1200" y="2344"/>
                <a:ext cx="48" cy="0"/>
              </a:xfrm>
              <a:prstGeom prst="line">
                <a:avLst/>
              </a:prstGeom>
              <a:noFill/>
              <a:ln w="9525">
                <a:solidFill>
                  <a:schemeClr val="tx1"/>
                </a:solidFill>
                <a:round/>
                <a:headEnd/>
                <a:tailEnd/>
              </a:ln>
            </p:spPr>
            <p:txBody>
              <a:bodyPr/>
              <a:lstStyle/>
              <a:p>
                <a:endParaRPr lang="en-US" dirty="0"/>
              </a:p>
            </p:txBody>
          </p:sp>
          <p:sp>
            <p:nvSpPr>
              <p:cNvPr id="82988" name="Line 30"/>
              <p:cNvSpPr>
                <a:spLocks noChangeShapeType="1"/>
              </p:cNvSpPr>
              <p:nvPr/>
            </p:nvSpPr>
            <p:spPr bwMode="auto">
              <a:xfrm>
                <a:off x="1200" y="2256"/>
                <a:ext cx="48" cy="0"/>
              </a:xfrm>
              <a:prstGeom prst="line">
                <a:avLst/>
              </a:prstGeom>
              <a:noFill/>
              <a:ln w="9525">
                <a:solidFill>
                  <a:schemeClr val="tx1"/>
                </a:solidFill>
                <a:round/>
                <a:headEnd/>
                <a:tailEnd/>
              </a:ln>
            </p:spPr>
            <p:txBody>
              <a:bodyPr/>
              <a:lstStyle/>
              <a:p>
                <a:endParaRPr lang="en-US" dirty="0"/>
              </a:p>
            </p:txBody>
          </p:sp>
          <p:sp>
            <p:nvSpPr>
              <p:cNvPr id="82989" name="Line 31"/>
              <p:cNvSpPr>
                <a:spLocks noChangeShapeType="1"/>
              </p:cNvSpPr>
              <p:nvPr/>
            </p:nvSpPr>
            <p:spPr bwMode="auto">
              <a:xfrm>
                <a:off x="1200" y="2120"/>
                <a:ext cx="48" cy="0"/>
              </a:xfrm>
              <a:prstGeom prst="line">
                <a:avLst/>
              </a:prstGeom>
              <a:noFill/>
              <a:ln w="9525">
                <a:solidFill>
                  <a:schemeClr val="tx1"/>
                </a:solidFill>
                <a:round/>
                <a:headEnd/>
                <a:tailEnd/>
              </a:ln>
            </p:spPr>
            <p:txBody>
              <a:bodyPr/>
              <a:lstStyle/>
              <a:p>
                <a:endParaRPr lang="en-US" dirty="0"/>
              </a:p>
            </p:txBody>
          </p:sp>
          <p:sp>
            <p:nvSpPr>
              <p:cNvPr id="82990" name="Line 32"/>
              <p:cNvSpPr>
                <a:spLocks noChangeShapeType="1"/>
              </p:cNvSpPr>
              <p:nvPr/>
            </p:nvSpPr>
            <p:spPr bwMode="auto">
              <a:xfrm>
                <a:off x="1200" y="2040"/>
                <a:ext cx="48" cy="0"/>
              </a:xfrm>
              <a:prstGeom prst="line">
                <a:avLst/>
              </a:prstGeom>
              <a:noFill/>
              <a:ln w="9525">
                <a:solidFill>
                  <a:schemeClr val="tx1"/>
                </a:solidFill>
                <a:round/>
                <a:headEnd/>
                <a:tailEnd/>
              </a:ln>
            </p:spPr>
            <p:txBody>
              <a:bodyPr/>
              <a:lstStyle/>
              <a:p>
                <a:endParaRPr lang="en-US" dirty="0"/>
              </a:p>
            </p:txBody>
          </p:sp>
          <p:sp>
            <p:nvSpPr>
              <p:cNvPr id="82991" name="Line 33"/>
              <p:cNvSpPr>
                <a:spLocks noChangeShapeType="1"/>
              </p:cNvSpPr>
              <p:nvPr/>
            </p:nvSpPr>
            <p:spPr bwMode="auto">
              <a:xfrm>
                <a:off x="1200" y="1960"/>
                <a:ext cx="48" cy="0"/>
              </a:xfrm>
              <a:prstGeom prst="line">
                <a:avLst/>
              </a:prstGeom>
              <a:noFill/>
              <a:ln w="9525">
                <a:solidFill>
                  <a:schemeClr val="tx1"/>
                </a:solidFill>
                <a:round/>
                <a:headEnd/>
                <a:tailEnd/>
              </a:ln>
            </p:spPr>
            <p:txBody>
              <a:bodyPr/>
              <a:lstStyle/>
              <a:p>
                <a:endParaRPr lang="en-US" dirty="0"/>
              </a:p>
            </p:txBody>
          </p:sp>
          <p:sp>
            <p:nvSpPr>
              <p:cNvPr id="82992" name="Line 34"/>
              <p:cNvSpPr>
                <a:spLocks noChangeShapeType="1"/>
              </p:cNvSpPr>
              <p:nvPr/>
            </p:nvSpPr>
            <p:spPr bwMode="auto">
              <a:xfrm>
                <a:off x="1200" y="1872"/>
                <a:ext cx="48" cy="0"/>
              </a:xfrm>
              <a:prstGeom prst="line">
                <a:avLst/>
              </a:prstGeom>
              <a:noFill/>
              <a:ln w="9525">
                <a:solidFill>
                  <a:schemeClr val="tx1"/>
                </a:solidFill>
                <a:round/>
                <a:headEnd/>
                <a:tailEnd/>
              </a:ln>
            </p:spPr>
            <p:txBody>
              <a:bodyPr/>
              <a:lstStyle/>
              <a:p>
                <a:endParaRPr lang="en-US" dirty="0"/>
              </a:p>
            </p:txBody>
          </p:sp>
          <p:sp>
            <p:nvSpPr>
              <p:cNvPr id="82993" name="Line 35"/>
              <p:cNvSpPr>
                <a:spLocks noChangeShapeType="1"/>
              </p:cNvSpPr>
              <p:nvPr/>
            </p:nvSpPr>
            <p:spPr bwMode="auto">
              <a:xfrm>
                <a:off x="1200" y="1824"/>
                <a:ext cx="96" cy="0"/>
              </a:xfrm>
              <a:prstGeom prst="line">
                <a:avLst/>
              </a:prstGeom>
              <a:noFill/>
              <a:ln w="9525">
                <a:solidFill>
                  <a:schemeClr val="tx1"/>
                </a:solidFill>
                <a:round/>
                <a:headEnd/>
                <a:tailEnd/>
              </a:ln>
            </p:spPr>
            <p:txBody>
              <a:bodyPr/>
              <a:lstStyle/>
              <a:p>
                <a:endParaRPr lang="en-US" dirty="0"/>
              </a:p>
            </p:txBody>
          </p:sp>
          <p:sp>
            <p:nvSpPr>
              <p:cNvPr id="82994" name="Line 36"/>
              <p:cNvSpPr>
                <a:spLocks noChangeShapeType="1"/>
              </p:cNvSpPr>
              <p:nvPr/>
            </p:nvSpPr>
            <p:spPr bwMode="auto">
              <a:xfrm>
                <a:off x="1200" y="1776"/>
                <a:ext cx="48" cy="0"/>
              </a:xfrm>
              <a:prstGeom prst="line">
                <a:avLst/>
              </a:prstGeom>
              <a:noFill/>
              <a:ln w="9525">
                <a:solidFill>
                  <a:schemeClr val="tx1"/>
                </a:solidFill>
                <a:round/>
                <a:headEnd/>
                <a:tailEnd/>
              </a:ln>
            </p:spPr>
            <p:txBody>
              <a:bodyPr/>
              <a:lstStyle/>
              <a:p>
                <a:endParaRPr lang="en-US" dirty="0"/>
              </a:p>
            </p:txBody>
          </p:sp>
          <p:sp>
            <p:nvSpPr>
              <p:cNvPr id="82995" name="Line 37"/>
              <p:cNvSpPr>
                <a:spLocks noChangeShapeType="1"/>
              </p:cNvSpPr>
              <p:nvPr/>
            </p:nvSpPr>
            <p:spPr bwMode="auto">
              <a:xfrm>
                <a:off x="1200" y="1696"/>
                <a:ext cx="48" cy="0"/>
              </a:xfrm>
              <a:prstGeom prst="line">
                <a:avLst/>
              </a:prstGeom>
              <a:noFill/>
              <a:ln w="9525">
                <a:solidFill>
                  <a:schemeClr val="tx1"/>
                </a:solidFill>
                <a:round/>
                <a:headEnd/>
                <a:tailEnd/>
              </a:ln>
            </p:spPr>
            <p:txBody>
              <a:bodyPr/>
              <a:lstStyle/>
              <a:p>
                <a:endParaRPr lang="en-US" dirty="0"/>
              </a:p>
            </p:txBody>
          </p:sp>
          <p:sp>
            <p:nvSpPr>
              <p:cNvPr id="82996" name="Line 38"/>
              <p:cNvSpPr>
                <a:spLocks noChangeShapeType="1"/>
              </p:cNvSpPr>
              <p:nvPr/>
            </p:nvSpPr>
            <p:spPr bwMode="auto">
              <a:xfrm>
                <a:off x="1200" y="1616"/>
                <a:ext cx="48" cy="0"/>
              </a:xfrm>
              <a:prstGeom prst="line">
                <a:avLst/>
              </a:prstGeom>
              <a:noFill/>
              <a:ln w="9525">
                <a:solidFill>
                  <a:schemeClr val="tx1"/>
                </a:solidFill>
                <a:round/>
                <a:headEnd/>
                <a:tailEnd/>
              </a:ln>
            </p:spPr>
            <p:txBody>
              <a:bodyPr/>
              <a:lstStyle/>
              <a:p>
                <a:endParaRPr lang="en-US" dirty="0"/>
              </a:p>
            </p:txBody>
          </p:sp>
          <p:sp>
            <p:nvSpPr>
              <p:cNvPr id="82997" name="Line 39"/>
              <p:cNvSpPr>
                <a:spLocks noChangeShapeType="1"/>
              </p:cNvSpPr>
              <p:nvPr/>
            </p:nvSpPr>
            <p:spPr bwMode="auto">
              <a:xfrm>
                <a:off x="1200" y="1528"/>
                <a:ext cx="48" cy="0"/>
              </a:xfrm>
              <a:prstGeom prst="line">
                <a:avLst/>
              </a:prstGeom>
              <a:noFill/>
              <a:ln w="9525">
                <a:solidFill>
                  <a:schemeClr val="tx1"/>
                </a:solidFill>
                <a:round/>
                <a:headEnd/>
                <a:tailEnd/>
              </a:ln>
            </p:spPr>
            <p:txBody>
              <a:bodyPr/>
              <a:lstStyle/>
              <a:p>
                <a:endParaRPr lang="en-US" dirty="0"/>
              </a:p>
            </p:txBody>
          </p:sp>
          <p:sp>
            <p:nvSpPr>
              <p:cNvPr id="82998" name="Text Box 40"/>
              <p:cNvSpPr txBox="1">
                <a:spLocks noChangeArrowheads="1"/>
              </p:cNvSpPr>
              <p:nvPr/>
            </p:nvSpPr>
            <p:spPr bwMode="auto">
              <a:xfrm>
                <a:off x="988" y="1392"/>
                <a:ext cx="246"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90</a:t>
                </a:r>
              </a:p>
            </p:txBody>
          </p:sp>
          <p:sp>
            <p:nvSpPr>
              <p:cNvPr id="82999" name="Text Box 41"/>
              <p:cNvSpPr txBox="1">
                <a:spLocks noChangeArrowheads="1"/>
              </p:cNvSpPr>
              <p:nvPr/>
            </p:nvSpPr>
            <p:spPr bwMode="auto">
              <a:xfrm>
                <a:off x="992" y="1708"/>
                <a:ext cx="246"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3000" name="Text Box 42"/>
              <p:cNvSpPr txBox="1">
                <a:spLocks noChangeArrowheads="1"/>
              </p:cNvSpPr>
              <p:nvPr/>
            </p:nvSpPr>
            <p:spPr bwMode="auto">
              <a:xfrm>
                <a:off x="960" y="2064"/>
                <a:ext cx="278"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0.0</a:t>
                </a:r>
              </a:p>
            </p:txBody>
          </p:sp>
          <p:sp>
            <p:nvSpPr>
              <p:cNvPr id="83001" name="Text Box 43"/>
              <p:cNvSpPr txBox="1">
                <a:spLocks noChangeArrowheads="1"/>
              </p:cNvSpPr>
              <p:nvPr/>
            </p:nvSpPr>
            <p:spPr bwMode="auto">
              <a:xfrm>
                <a:off x="951" y="2476"/>
                <a:ext cx="289" cy="211"/>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3002" name="Text Box 44"/>
              <p:cNvSpPr txBox="1">
                <a:spLocks noChangeArrowheads="1"/>
              </p:cNvSpPr>
              <p:nvPr/>
            </p:nvSpPr>
            <p:spPr bwMode="auto">
              <a:xfrm>
                <a:off x="888" y="2832"/>
                <a:ext cx="35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-100</a:t>
                </a:r>
              </a:p>
            </p:txBody>
          </p:sp>
          <p:sp>
            <p:nvSpPr>
              <p:cNvPr id="83003" name="Text Box 45"/>
              <p:cNvSpPr txBox="1">
                <a:spLocks noChangeArrowheads="1"/>
              </p:cNvSpPr>
              <p:nvPr/>
            </p:nvSpPr>
            <p:spPr bwMode="auto">
              <a:xfrm>
                <a:off x="885" y="3145"/>
                <a:ext cx="35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-140</a:t>
                </a:r>
              </a:p>
            </p:txBody>
          </p:sp>
          <p:sp>
            <p:nvSpPr>
              <p:cNvPr id="83004" name="Line 46"/>
              <p:cNvSpPr>
                <a:spLocks noChangeShapeType="1"/>
              </p:cNvSpPr>
              <p:nvPr/>
            </p:nvSpPr>
            <p:spPr bwMode="auto">
              <a:xfrm>
                <a:off x="1296" y="3312"/>
                <a:ext cx="0" cy="96"/>
              </a:xfrm>
              <a:prstGeom prst="line">
                <a:avLst/>
              </a:prstGeom>
              <a:noFill/>
              <a:ln w="9525">
                <a:solidFill>
                  <a:schemeClr val="tx1"/>
                </a:solidFill>
                <a:round/>
                <a:headEnd/>
                <a:tailEnd/>
              </a:ln>
            </p:spPr>
            <p:txBody>
              <a:bodyPr/>
              <a:lstStyle/>
              <a:p>
                <a:endParaRPr lang="en-US" dirty="0"/>
              </a:p>
            </p:txBody>
          </p:sp>
          <p:sp>
            <p:nvSpPr>
              <p:cNvPr id="83005" name="Line 47"/>
              <p:cNvSpPr>
                <a:spLocks noChangeShapeType="1"/>
              </p:cNvSpPr>
              <p:nvPr/>
            </p:nvSpPr>
            <p:spPr bwMode="auto">
              <a:xfrm>
                <a:off x="1584" y="3312"/>
                <a:ext cx="0" cy="96"/>
              </a:xfrm>
              <a:prstGeom prst="line">
                <a:avLst/>
              </a:prstGeom>
              <a:noFill/>
              <a:ln w="9525">
                <a:solidFill>
                  <a:schemeClr val="tx1"/>
                </a:solidFill>
                <a:round/>
                <a:headEnd/>
                <a:tailEnd/>
              </a:ln>
            </p:spPr>
            <p:txBody>
              <a:bodyPr/>
              <a:lstStyle/>
              <a:p>
                <a:endParaRPr lang="en-US" dirty="0"/>
              </a:p>
            </p:txBody>
          </p:sp>
          <p:sp>
            <p:nvSpPr>
              <p:cNvPr id="83006" name="Line 48"/>
              <p:cNvSpPr>
                <a:spLocks noChangeShapeType="1"/>
              </p:cNvSpPr>
              <p:nvPr/>
            </p:nvSpPr>
            <p:spPr bwMode="auto">
              <a:xfrm>
                <a:off x="1872" y="3312"/>
                <a:ext cx="0" cy="96"/>
              </a:xfrm>
              <a:prstGeom prst="line">
                <a:avLst/>
              </a:prstGeom>
              <a:noFill/>
              <a:ln w="9525">
                <a:solidFill>
                  <a:schemeClr val="tx1"/>
                </a:solidFill>
                <a:round/>
                <a:headEnd/>
                <a:tailEnd/>
              </a:ln>
            </p:spPr>
            <p:txBody>
              <a:bodyPr/>
              <a:lstStyle/>
              <a:p>
                <a:endParaRPr lang="en-US" dirty="0"/>
              </a:p>
            </p:txBody>
          </p:sp>
          <p:sp>
            <p:nvSpPr>
              <p:cNvPr id="83007" name="Line 49"/>
              <p:cNvSpPr>
                <a:spLocks noChangeShapeType="1"/>
              </p:cNvSpPr>
              <p:nvPr/>
            </p:nvSpPr>
            <p:spPr bwMode="auto">
              <a:xfrm>
                <a:off x="2160" y="3312"/>
                <a:ext cx="0" cy="96"/>
              </a:xfrm>
              <a:prstGeom prst="line">
                <a:avLst/>
              </a:prstGeom>
              <a:noFill/>
              <a:ln w="9525">
                <a:solidFill>
                  <a:schemeClr val="tx1"/>
                </a:solidFill>
                <a:round/>
                <a:headEnd/>
                <a:tailEnd/>
              </a:ln>
            </p:spPr>
            <p:txBody>
              <a:bodyPr/>
              <a:lstStyle/>
              <a:p>
                <a:endParaRPr lang="en-US" dirty="0"/>
              </a:p>
            </p:txBody>
          </p:sp>
          <p:sp>
            <p:nvSpPr>
              <p:cNvPr id="83008" name="Line 50"/>
              <p:cNvSpPr>
                <a:spLocks noChangeShapeType="1"/>
              </p:cNvSpPr>
              <p:nvPr/>
            </p:nvSpPr>
            <p:spPr bwMode="auto">
              <a:xfrm>
                <a:off x="2400" y="3312"/>
                <a:ext cx="0" cy="96"/>
              </a:xfrm>
              <a:prstGeom prst="line">
                <a:avLst/>
              </a:prstGeom>
              <a:noFill/>
              <a:ln w="9525">
                <a:solidFill>
                  <a:schemeClr val="tx1"/>
                </a:solidFill>
                <a:round/>
                <a:headEnd/>
                <a:tailEnd/>
              </a:ln>
            </p:spPr>
            <p:txBody>
              <a:bodyPr/>
              <a:lstStyle/>
              <a:p>
                <a:endParaRPr lang="en-US" dirty="0"/>
              </a:p>
            </p:txBody>
          </p:sp>
          <p:sp>
            <p:nvSpPr>
              <p:cNvPr id="83009" name="Line 51"/>
              <p:cNvSpPr>
                <a:spLocks noChangeShapeType="1"/>
              </p:cNvSpPr>
              <p:nvPr/>
            </p:nvSpPr>
            <p:spPr bwMode="auto">
              <a:xfrm>
                <a:off x="2640" y="3312"/>
                <a:ext cx="0" cy="96"/>
              </a:xfrm>
              <a:prstGeom prst="line">
                <a:avLst/>
              </a:prstGeom>
              <a:noFill/>
              <a:ln w="9525">
                <a:solidFill>
                  <a:schemeClr val="tx1"/>
                </a:solidFill>
                <a:round/>
                <a:headEnd/>
                <a:tailEnd/>
              </a:ln>
            </p:spPr>
            <p:txBody>
              <a:bodyPr/>
              <a:lstStyle/>
              <a:p>
                <a:endParaRPr lang="en-US" dirty="0"/>
              </a:p>
            </p:txBody>
          </p:sp>
          <p:sp>
            <p:nvSpPr>
              <p:cNvPr id="83010" name="Line 52"/>
              <p:cNvSpPr>
                <a:spLocks noChangeShapeType="1"/>
              </p:cNvSpPr>
              <p:nvPr/>
            </p:nvSpPr>
            <p:spPr bwMode="auto">
              <a:xfrm>
                <a:off x="2880" y="3312"/>
                <a:ext cx="0" cy="96"/>
              </a:xfrm>
              <a:prstGeom prst="line">
                <a:avLst/>
              </a:prstGeom>
              <a:noFill/>
              <a:ln w="9525">
                <a:solidFill>
                  <a:schemeClr val="tx1"/>
                </a:solidFill>
                <a:round/>
                <a:headEnd/>
                <a:tailEnd/>
              </a:ln>
            </p:spPr>
            <p:txBody>
              <a:bodyPr/>
              <a:lstStyle/>
              <a:p>
                <a:endParaRPr lang="en-US" dirty="0"/>
              </a:p>
            </p:txBody>
          </p:sp>
          <p:sp>
            <p:nvSpPr>
              <p:cNvPr id="83011" name="Line 53"/>
              <p:cNvSpPr>
                <a:spLocks noChangeShapeType="1"/>
              </p:cNvSpPr>
              <p:nvPr/>
            </p:nvSpPr>
            <p:spPr bwMode="auto">
              <a:xfrm>
                <a:off x="3360" y="3312"/>
                <a:ext cx="0" cy="96"/>
              </a:xfrm>
              <a:prstGeom prst="line">
                <a:avLst/>
              </a:prstGeom>
              <a:noFill/>
              <a:ln w="9525">
                <a:solidFill>
                  <a:schemeClr val="tx1"/>
                </a:solidFill>
                <a:round/>
                <a:headEnd/>
                <a:tailEnd/>
              </a:ln>
            </p:spPr>
            <p:txBody>
              <a:bodyPr/>
              <a:lstStyle/>
              <a:p>
                <a:endParaRPr lang="en-US" dirty="0"/>
              </a:p>
            </p:txBody>
          </p:sp>
          <p:sp>
            <p:nvSpPr>
              <p:cNvPr id="83012" name="Line 54"/>
              <p:cNvSpPr>
                <a:spLocks noChangeShapeType="1"/>
              </p:cNvSpPr>
              <p:nvPr/>
            </p:nvSpPr>
            <p:spPr bwMode="auto">
              <a:xfrm>
                <a:off x="4080" y="3312"/>
                <a:ext cx="0" cy="96"/>
              </a:xfrm>
              <a:prstGeom prst="line">
                <a:avLst/>
              </a:prstGeom>
              <a:noFill/>
              <a:ln w="9525">
                <a:solidFill>
                  <a:schemeClr val="tx1"/>
                </a:solidFill>
                <a:round/>
                <a:headEnd/>
                <a:tailEnd/>
              </a:ln>
            </p:spPr>
            <p:txBody>
              <a:bodyPr/>
              <a:lstStyle/>
              <a:p>
                <a:endParaRPr lang="en-US" dirty="0"/>
              </a:p>
            </p:txBody>
          </p:sp>
          <p:sp>
            <p:nvSpPr>
              <p:cNvPr id="83013" name="Line 55"/>
              <p:cNvSpPr>
                <a:spLocks noChangeShapeType="1"/>
              </p:cNvSpPr>
              <p:nvPr/>
            </p:nvSpPr>
            <p:spPr bwMode="auto">
              <a:xfrm>
                <a:off x="4320" y="3312"/>
                <a:ext cx="0" cy="96"/>
              </a:xfrm>
              <a:prstGeom prst="line">
                <a:avLst/>
              </a:prstGeom>
              <a:noFill/>
              <a:ln w="9525">
                <a:solidFill>
                  <a:schemeClr val="tx1"/>
                </a:solidFill>
                <a:round/>
                <a:headEnd/>
                <a:tailEnd/>
              </a:ln>
            </p:spPr>
            <p:txBody>
              <a:bodyPr/>
              <a:lstStyle/>
              <a:p>
                <a:endParaRPr lang="en-US" dirty="0"/>
              </a:p>
            </p:txBody>
          </p:sp>
          <p:sp>
            <p:nvSpPr>
              <p:cNvPr id="83014" name="Line 56"/>
              <p:cNvSpPr>
                <a:spLocks noChangeShapeType="1"/>
              </p:cNvSpPr>
              <p:nvPr/>
            </p:nvSpPr>
            <p:spPr bwMode="auto">
              <a:xfrm>
                <a:off x="4560" y="3312"/>
                <a:ext cx="0" cy="96"/>
              </a:xfrm>
              <a:prstGeom prst="line">
                <a:avLst/>
              </a:prstGeom>
              <a:noFill/>
              <a:ln w="9525">
                <a:solidFill>
                  <a:schemeClr val="tx1"/>
                </a:solidFill>
                <a:round/>
                <a:headEnd/>
                <a:tailEnd/>
              </a:ln>
            </p:spPr>
            <p:txBody>
              <a:bodyPr/>
              <a:lstStyle/>
              <a:p>
                <a:endParaRPr lang="en-US" dirty="0"/>
              </a:p>
            </p:txBody>
          </p:sp>
          <p:sp>
            <p:nvSpPr>
              <p:cNvPr id="83015" name="Line 57"/>
              <p:cNvSpPr>
                <a:spLocks noChangeShapeType="1"/>
              </p:cNvSpPr>
              <p:nvPr/>
            </p:nvSpPr>
            <p:spPr bwMode="auto">
              <a:xfrm>
                <a:off x="5040" y="3312"/>
                <a:ext cx="0" cy="96"/>
              </a:xfrm>
              <a:prstGeom prst="line">
                <a:avLst/>
              </a:prstGeom>
              <a:noFill/>
              <a:ln w="9525">
                <a:solidFill>
                  <a:schemeClr val="tx1"/>
                </a:solidFill>
                <a:round/>
                <a:headEnd/>
                <a:tailEnd/>
              </a:ln>
            </p:spPr>
            <p:txBody>
              <a:bodyPr/>
              <a:lstStyle/>
              <a:p>
                <a:endParaRPr lang="en-US" dirty="0"/>
              </a:p>
            </p:txBody>
          </p:sp>
          <p:sp>
            <p:nvSpPr>
              <p:cNvPr id="83016" name="Line 58"/>
              <p:cNvSpPr>
                <a:spLocks noChangeShapeType="1"/>
              </p:cNvSpPr>
              <p:nvPr/>
            </p:nvSpPr>
            <p:spPr bwMode="auto">
              <a:xfrm>
                <a:off x="5280" y="3312"/>
                <a:ext cx="0" cy="96"/>
              </a:xfrm>
              <a:prstGeom prst="line">
                <a:avLst/>
              </a:prstGeom>
              <a:noFill/>
              <a:ln w="9525">
                <a:solidFill>
                  <a:schemeClr val="tx1"/>
                </a:solidFill>
                <a:round/>
                <a:headEnd/>
                <a:tailEnd/>
              </a:ln>
            </p:spPr>
            <p:txBody>
              <a:bodyPr/>
              <a:lstStyle/>
              <a:p>
                <a:endParaRPr lang="en-US" dirty="0"/>
              </a:p>
            </p:txBody>
          </p:sp>
          <p:sp>
            <p:nvSpPr>
              <p:cNvPr id="83017" name="Line 59"/>
              <p:cNvSpPr>
                <a:spLocks noChangeShapeType="1"/>
              </p:cNvSpPr>
              <p:nvPr/>
            </p:nvSpPr>
            <p:spPr bwMode="auto">
              <a:xfrm>
                <a:off x="5520" y="3312"/>
                <a:ext cx="0" cy="96"/>
              </a:xfrm>
              <a:prstGeom prst="line">
                <a:avLst/>
              </a:prstGeom>
              <a:noFill/>
              <a:ln w="9525">
                <a:solidFill>
                  <a:schemeClr val="tx1"/>
                </a:solidFill>
                <a:round/>
                <a:headEnd/>
                <a:tailEnd/>
              </a:ln>
            </p:spPr>
            <p:txBody>
              <a:bodyPr/>
              <a:lstStyle/>
              <a:p>
                <a:endParaRPr lang="en-US" dirty="0"/>
              </a:p>
            </p:txBody>
          </p:sp>
          <p:sp>
            <p:nvSpPr>
              <p:cNvPr id="83018" name="Text Box 60"/>
              <p:cNvSpPr txBox="1">
                <a:spLocks noChangeArrowheads="1"/>
              </p:cNvSpPr>
              <p:nvPr/>
            </p:nvSpPr>
            <p:spPr bwMode="auto">
              <a:xfrm>
                <a:off x="1504" y="3388"/>
                <a:ext cx="182"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83019" name="Text Box 61"/>
              <p:cNvSpPr txBox="1">
                <a:spLocks noChangeArrowheads="1"/>
              </p:cNvSpPr>
              <p:nvPr/>
            </p:nvSpPr>
            <p:spPr bwMode="auto">
              <a:xfrm>
                <a:off x="2080"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83020" name="Text Box 62"/>
              <p:cNvSpPr txBox="1">
                <a:spLocks noChangeArrowheads="1"/>
              </p:cNvSpPr>
              <p:nvPr/>
            </p:nvSpPr>
            <p:spPr bwMode="auto">
              <a:xfrm>
                <a:off x="2552" y="3384"/>
                <a:ext cx="182"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83021" name="Text Box 63"/>
              <p:cNvSpPr txBox="1">
                <a:spLocks noChangeArrowheads="1"/>
              </p:cNvSpPr>
              <p:nvPr/>
            </p:nvSpPr>
            <p:spPr bwMode="auto">
              <a:xfrm>
                <a:off x="3024"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83022" name="Text Box 64"/>
              <p:cNvSpPr txBox="1">
                <a:spLocks noChangeArrowheads="1"/>
              </p:cNvSpPr>
              <p:nvPr/>
            </p:nvSpPr>
            <p:spPr bwMode="auto">
              <a:xfrm>
                <a:off x="3520"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83023" name="Text Box 65"/>
              <p:cNvSpPr txBox="1">
                <a:spLocks noChangeArrowheads="1"/>
              </p:cNvSpPr>
              <p:nvPr/>
            </p:nvSpPr>
            <p:spPr bwMode="auto">
              <a:xfrm>
                <a:off x="4944" y="3384"/>
                <a:ext cx="182"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83024" name="Text Box 66"/>
              <p:cNvSpPr txBox="1">
                <a:spLocks noChangeArrowheads="1"/>
              </p:cNvSpPr>
              <p:nvPr/>
            </p:nvSpPr>
            <p:spPr bwMode="auto">
              <a:xfrm>
                <a:off x="3984"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83025" name="Text Box 67"/>
              <p:cNvSpPr txBox="1">
                <a:spLocks noChangeArrowheads="1"/>
              </p:cNvSpPr>
              <p:nvPr/>
            </p:nvSpPr>
            <p:spPr bwMode="auto">
              <a:xfrm>
                <a:off x="4480" y="3392"/>
                <a:ext cx="182"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83026" name="Line 68"/>
              <p:cNvSpPr>
                <a:spLocks noChangeShapeType="1"/>
              </p:cNvSpPr>
              <p:nvPr/>
            </p:nvSpPr>
            <p:spPr bwMode="auto">
              <a:xfrm>
                <a:off x="1296" y="3408"/>
                <a:ext cx="4224" cy="0"/>
              </a:xfrm>
              <a:prstGeom prst="line">
                <a:avLst/>
              </a:prstGeom>
              <a:noFill/>
              <a:ln w="9525">
                <a:solidFill>
                  <a:schemeClr val="tx1"/>
                </a:solidFill>
                <a:round/>
                <a:headEnd/>
                <a:tailEnd/>
              </a:ln>
            </p:spPr>
            <p:txBody>
              <a:bodyPr/>
              <a:lstStyle/>
              <a:p>
                <a:endParaRPr lang="en-US" dirty="0"/>
              </a:p>
            </p:txBody>
          </p:sp>
          <p:sp>
            <p:nvSpPr>
              <p:cNvPr id="83027" name="Line 69"/>
              <p:cNvSpPr>
                <a:spLocks noChangeShapeType="1"/>
              </p:cNvSpPr>
              <p:nvPr/>
            </p:nvSpPr>
            <p:spPr bwMode="auto">
              <a:xfrm>
                <a:off x="3120" y="3312"/>
                <a:ext cx="0" cy="96"/>
              </a:xfrm>
              <a:prstGeom prst="line">
                <a:avLst/>
              </a:prstGeom>
              <a:noFill/>
              <a:ln w="9525">
                <a:solidFill>
                  <a:schemeClr val="tx1"/>
                </a:solidFill>
                <a:round/>
                <a:headEnd/>
                <a:tailEnd/>
              </a:ln>
            </p:spPr>
            <p:txBody>
              <a:bodyPr/>
              <a:lstStyle/>
              <a:p>
                <a:endParaRPr lang="en-US" dirty="0"/>
              </a:p>
            </p:txBody>
          </p:sp>
          <p:sp>
            <p:nvSpPr>
              <p:cNvPr id="83028" name="Line 70"/>
              <p:cNvSpPr>
                <a:spLocks noChangeShapeType="1"/>
              </p:cNvSpPr>
              <p:nvPr/>
            </p:nvSpPr>
            <p:spPr bwMode="auto">
              <a:xfrm>
                <a:off x="3600" y="3312"/>
                <a:ext cx="0" cy="96"/>
              </a:xfrm>
              <a:prstGeom prst="line">
                <a:avLst/>
              </a:prstGeom>
              <a:noFill/>
              <a:ln w="9525">
                <a:solidFill>
                  <a:schemeClr val="tx1"/>
                </a:solidFill>
                <a:round/>
                <a:headEnd/>
                <a:tailEnd/>
              </a:ln>
            </p:spPr>
            <p:txBody>
              <a:bodyPr/>
              <a:lstStyle/>
              <a:p>
                <a:endParaRPr lang="en-US" dirty="0"/>
              </a:p>
            </p:txBody>
          </p:sp>
          <p:sp>
            <p:nvSpPr>
              <p:cNvPr id="83029" name="Line 71"/>
              <p:cNvSpPr>
                <a:spLocks noChangeShapeType="1"/>
              </p:cNvSpPr>
              <p:nvPr/>
            </p:nvSpPr>
            <p:spPr bwMode="auto">
              <a:xfrm>
                <a:off x="3840" y="3312"/>
                <a:ext cx="0" cy="96"/>
              </a:xfrm>
              <a:prstGeom prst="line">
                <a:avLst/>
              </a:prstGeom>
              <a:noFill/>
              <a:ln w="9525">
                <a:solidFill>
                  <a:schemeClr val="tx1"/>
                </a:solidFill>
                <a:round/>
                <a:headEnd/>
                <a:tailEnd/>
              </a:ln>
            </p:spPr>
            <p:txBody>
              <a:bodyPr/>
              <a:lstStyle/>
              <a:p>
                <a:endParaRPr lang="en-US" dirty="0"/>
              </a:p>
            </p:txBody>
          </p:sp>
          <p:sp>
            <p:nvSpPr>
              <p:cNvPr id="83030" name="Line 72"/>
              <p:cNvSpPr>
                <a:spLocks noChangeShapeType="1"/>
              </p:cNvSpPr>
              <p:nvPr/>
            </p:nvSpPr>
            <p:spPr bwMode="auto">
              <a:xfrm>
                <a:off x="4800" y="3312"/>
                <a:ext cx="0" cy="96"/>
              </a:xfrm>
              <a:prstGeom prst="line">
                <a:avLst/>
              </a:prstGeom>
              <a:noFill/>
              <a:ln w="9525">
                <a:solidFill>
                  <a:schemeClr val="tx1"/>
                </a:solidFill>
                <a:round/>
                <a:headEnd/>
                <a:tailEnd/>
              </a:ln>
            </p:spPr>
            <p:txBody>
              <a:bodyPr/>
              <a:lstStyle/>
              <a:p>
                <a:endParaRPr lang="en-US" dirty="0"/>
              </a:p>
            </p:txBody>
          </p:sp>
          <p:sp>
            <p:nvSpPr>
              <p:cNvPr id="83031" name="Line 73"/>
              <p:cNvSpPr>
                <a:spLocks noChangeShapeType="1"/>
              </p:cNvSpPr>
              <p:nvPr/>
            </p:nvSpPr>
            <p:spPr bwMode="auto">
              <a:xfrm>
                <a:off x="1208" y="2200"/>
                <a:ext cx="4224" cy="0"/>
              </a:xfrm>
              <a:prstGeom prst="line">
                <a:avLst/>
              </a:prstGeom>
              <a:noFill/>
              <a:ln w="28575">
                <a:solidFill>
                  <a:schemeClr val="tx1"/>
                </a:solidFill>
                <a:round/>
                <a:headEnd/>
                <a:tailEnd/>
              </a:ln>
            </p:spPr>
            <p:txBody>
              <a:bodyPr/>
              <a:lstStyle/>
              <a:p>
                <a:endParaRPr lang="en-US" dirty="0"/>
              </a:p>
            </p:txBody>
          </p:sp>
          <p:sp>
            <p:nvSpPr>
              <p:cNvPr id="83032" name="Rectangle 74"/>
              <p:cNvSpPr>
                <a:spLocks noChangeArrowheads="1"/>
              </p:cNvSpPr>
              <p:nvPr/>
            </p:nvSpPr>
            <p:spPr bwMode="auto">
              <a:xfrm>
                <a:off x="1872" y="2870"/>
                <a:ext cx="3551" cy="250"/>
              </a:xfrm>
              <a:prstGeom prst="rect">
                <a:avLst/>
              </a:prstGeom>
              <a:noFill/>
              <a:ln w="9525">
                <a:noFill/>
                <a:miter lim="800000"/>
                <a:headEnd/>
                <a:tailEnd/>
              </a:ln>
            </p:spPr>
            <p:txBody>
              <a:bodyPr wrap="none" lIns="92075" tIns="46038" rIns="92075" bIns="46038">
                <a:spAutoFit/>
              </a:bodyPr>
              <a:lstStyle/>
              <a:p>
                <a:pPr eaLnBrk="0" hangingPunct="0">
                  <a:spcBef>
                    <a:spcPct val="30000"/>
                  </a:spcBef>
                </a:pPr>
                <a:r>
                  <a:rPr lang="en-US" dirty="0">
                    <a:solidFill>
                      <a:schemeClr val="tx1"/>
                    </a:solidFill>
                    <a:latin typeface="Times New Roman" pitchFamily="18" charset="0"/>
                  </a:rPr>
                  <a:t>Zero flow = equilibration of lung and circuit pressure</a:t>
                </a:r>
              </a:p>
            </p:txBody>
          </p:sp>
        </p:grpSp>
        <p:sp>
          <p:nvSpPr>
            <p:cNvPr id="82950" name="Line 75"/>
            <p:cNvSpPr>
              <a:spLocks noChangeShapeType="1"/>
            </p:cNvSpPr>
            <p:nvPr/>
          </p:nvSpPr>
          <p:spPr bwMode="auto">
            <a:xfrm flipV="1">
              <a:off x="1060" y="1496"/>
              <a:ext cx="0" cy="706"/>
            </a:xfrm>
            <a:prstGeom prst="line">
              <a:avLst/>
            </a:prstGeom>
            <a:noFill/>
            <a:ln w="38100">
              <a:solidFill>
                <a:schemeClr val="folHlink"/>
              </a:solidFill>
              <a:round/>
              <a:headEnd type="none" w="sm" len="sm"/>
              <a:tailEnd type="none" w="sm" len="sm"/>
            </a:ln>
          </p:spPr>
          <p:txBody>
            <a:bodyPr/>
            <a:lstStyle/>
            <a:p>
              <a:endParaRPr lang="en-US" dirty="0"/>
            </a:p>
          </p:txBody>
        </p:sp>
        <p:sp>
          <p:nvSpPr>
            <p:cNvPr id="82951" name="Line 76"/>
            <p:cNvSpPr>
              <a:spLocks noChangeShapeType="1"/>
            </p:cNvSpPr>
            <p:nvPr/>
          </p:nvSpPr>
          <p:spPr bwMode="auto">
            <a:xfrm>
              <a:off x="1062" y="1488"/>
              <a:ext cx="432" cy="720"/>
            </a:xfrm>
            <a:prstGeom prst="line">
              <a:avLst/>
            </a:prstGeom>
            <a:noFill/>
            <a:ln w="38100">
              <a:solidFill>
                <a:schemeClr val="folHlink"/>
              </a:solidFill>
              <a:round/>
              <a:headEnd type="none" w="sm" len="sm"/>
              <a:tailEnd type="none" w="sm" len="sm"/>
            </a:ln>
          </p:spPr>
          <p:txBody>
            <a:bodyPr/>
            <a:lstStyle/>
            <a:p>
              <a:endParaRPr lang="en-US" dirty="0"/>
            </a:p>
          </p:txBody>
        </p:sp>
        <p:sp>
          <p:nvSpPr>
            <p:cNvPr id="82952" name="Arc 77"/>
            <p:cNvSpPr>
              <a:spLocks/>
            </p:cNvSpPr>
            <p:nvPr/>
          </p:nvSpPr>
          <p:spPr bwMode="auto">
            <a:xfrm>
              <a:off x="1496" y="2201"/>
              <a:ext cx="1534" cy="63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464"/>
                  </a:moveTo>
                  <a:cubicBezTo>
                    <a:pt x="75" y="9593"/>
                    <a:pt x="9715" y="7"/>
                    <a:pt x="21586" y="0"/>
                  </a:cubicBezTo>
                </a:path>
                <a:path w="21600" h="21600" stroke="0" extrusionOk="0">
                  <a:moveTo>
                    <a:pt x="0" y="21464"/>
                  </a:moveTo>
                  <a:cubicBezTo>
                    <a:pt x="75" y="9593"/>
                    <a:pt x="9715" y="7"/>
                    <a:pt x="21586" y="0"/>
                  </a:cubicBezTo>
                  <a:lnTo>
                    <a:pt x="21600" y="21600"/>
                  </a:lnTo>
                  <a:close/>
                </a:path>
              </a:pathLst>
            </a:custGeom>
            <a:noFill/>
            <a:ln w="38100" cap="rnd">
              <a:solidFill>
                <a:srgbClr val="FF0000"/>
              </a:solidFill>
              <a:round/>
              <a:headEnd type="none" w="sm" len="sm"/>
              <a:tailEnd type="none" w="sm" len="sm"/>
            </a:ln>
          </p:spPr>
          <p:txBody>
            <a:bodyPr/>
            <a:lstStyle/>
            <a:p>
              <a:endParaRPr lang="en-US" dirty="0"/>
            </a:p>
          </p:txBody>
        </p:sp>
        <p:sp>
          <p:nvSpPr>
            <p:cNvPr id="82953" name="Line 78"/>
            <p:cNvSpPr>
              <a:spLocks noChangeShapeType="1"/>
            </p:cNvSpPr>
            <p:nvPr/>
          </p:nvSpPr>
          <p:spPr bwMode="auto">
            <a:xfrm>
              <a:off x="1499" y="2194"/>
              <a:ext cx="0" cy="639"/>
            </a:xfrm>
            <a:prstGeom prst="line">
              <a:avLst/>
            </a:prstGeom>
            <a:noFill/>
            <a:ln w="38100">
              <a:solidFill>
                <a:srgbClr val="FF0000"/>
              </a:solidFill>
              <a:round/>
              <a:headEnd type="none" w="sm" len="sm"/>
              <a:tailEnd type="none" w="sm" len="sm"/>
            </a:ln>
          </p:spPr>
          <p:txBody>
            <a:bodyPr/>
            <a:lstStyle/>
            <a:p>
              <a:endParaRPr lang="en-US" dirty="0"/>
            </a:p>
          </p:txBody>
        </p:sp>
        <p:sp>
          <p:nvSpPr>
            <p:cNvPr id="82954" name="Line 79"/>
            <p:cNvSpPr>
              <a:spLocks noChangeShapeType="1"/>
            </p:cNvSpPr>
            <p:nvPr/>
          </p:nvSpPr>
          <p:spPr bwMode="auto">
            <a:xfrm flipV="1">
              <a:off x="3051" y="1500"/>
              <a:ext cx="0" cy="704"/>
            </a:xfrm>
            <a:prstGeom prst="line">
              <a:avLst/>
            </a:prstGeom>
            <a:noFill/>
            <a:ln w="38100">
              <a:solidFill>
                <a:schemeClr val="folHlink"/>
              </a:solidFill>
              <a:round/>
              <a:headEnd type="none" w="sm" len="sm"/>
              <a:tailEnd type="none" w="sm" len="sm"/>
            </a:ln>
          </p:spPr>
          <p:txBody>
            <a:bodyPr/>
            <a:lstStyle/>
            <a:p>
              <a:endParaRPr lang="en-US" dirty="0"/>
            </a:p>
          </p:txBody>
        </p:sp>
        <p:sp>
          <p:nvSpPr>
            <p:cNvPr id="82955" name="Line 80"/>
            <p:cNvSpPr>
              <a:spLocks noChangeShapeType="1"/>
            </p:cNvSpPr>
            <p:nvPr/>
          </p:nvSpPr>
          <p:spPr bwMode="auto">
            <a:xfrm>
              <a:off x="3058" y="1504"/>
              <a:ext cx="460" cy="684"/>
            </a:xfrm>
            <a:prstGeom prst="line">
              <a:avLst/>
            </a:prstGeom>
            <a:noFill/>
            <a:ln w="38100">
              <a:solidFill>
                <a:schemeClr val="folHlink"/>
              </a:solidFill>
              <a:round/>
              <a:headEnd type="none" w="sm" len="sm"/>
              <a:tailEnd type="none" w="sm" len="sm"/>
            </a:ln>
          </p:spPr>
          <p:txBody>
            <a:bodyPr/>
            <a:lstStyle/>
            <a:p>
              <a:endParaRPr lang="en-US" dirty="0"/>
            </a:p>
          </p:txBody>
        </p:sp>
        <p:sp>
          <p:nvSpPr>
            <p:cNvPr id="82956" name="Arc 81"/>
            <p:cNvSpPr>
              <a:spLocks/>
            </p:cNvSpPr>
            <p:nvPr/>
          </p:nvSpPr>
          <p:spPr bwMode="auto">
            <a:xfrm>
              <a:off x="3522" y="2199"/>
              <a:ext cx="1534" cy="63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464"/>
                  </a:moveTo>
                  <a:cubicBezTo>
                    <a:pt x="75" y="9593"/>
                    <a:pt x="9715" y="7"/>
                    <a:pt x="21586" y="0"/>
                  </a:cubicBezTo>
                </a:path>
                <a:path w="21600" h="21600" stroke="0" extrusionOk="0">
                  <a:moveTo>
                    <a:pt x="0" y="21464"/>
                  </a:moveTo>
                  <a:cubicBezTo>
                    <a:pt x="75" y="9593"/>
                    <a:pt x="9715" y="7"/>
                    <a:pt x="21586" y="0"/>
                  </a:cubicBezTo>
                  <a:lnTo>
                    <a:pt x="21600" y="21600"/>
                  </a:lnTo>
                  <a:close/>
                </a:path>
              </a:pathLst>
            </a:custGeom>
            <a:noFill/>
            <a:ln w="38100" cap="rnd">
              <a:solidFill>
                <a:srgbClr val="FF0000"/>
              </a:solidFill>
              <a:round/>
              <a:headEnd type="none" w="sm" len="sm"/>
              <a:tailEnd type="none" w="sm" len="sm"/>
            </a:ln>
          </p:spPr>
          <p:txBody>
            <a:bodyPr/>
            <a:lstStyle/>
            <a:p>
              <a:endParaRPr lang="en-US" dirty="0"/>
            </a:p>
          </p:txBody>
        </p:sp>
        <p:sp>
          <p:nvSpPr>
            <p:cNvPr id="82957" name="Line 82"/>
            <p:cNvSpPr>
              <a:spLocks noChangeShapeType="1"/>
            </p:cNvSpPr>
            <p:nvPr/>
          </p:nvSpPr>
          <p:spPr bwMode="auto">
            <a:xfrm>
              <a:off x="3513" y="2184"/>
              <a:ext cx="0" cy="639"/>
            </a:xfrm>
            <a:prstGeom prst="line">
              <a:avLst/>
            </a:prstGeom>
            <a:noFill/>
            <a:ln w="38100">
              <a:solidFill>
                <a:srgbClr val="FF0000"/>
              </a:solidFill>
              <a:round/>
              <a:headEnd type="none" w="sm" len="sm"/>
              <a:tailEnd type="none" w="sm" len="sm"/>
            </a:ln>
          </p:spPr>
          <p:txBody>
            <a:bodyPr/>
            <a:lstStyle/>
            <a:p>
              <a:endParaRPr lang="en-US" dirty="0"/>
            </a:p>
          </p:txBody>
        </p:sp>
        <p:sp>
          <p:nvSpPr>
            <p:cNvPr id="82958" name="Text Box 83"/>
            <p:cNvSpPr txBox="1">
              <a:spLocks noChangeArrowheads="1"/>
            </p:cNvSpPr>
            <p:nvPr/>
          </p:nvSpPr>
          <p:spPr bwMode="auto">
            <a:xfrm>
              <a:off x="1440" y="1632"/>
              <a:ext cx="912" cy="250"/>
            </a:xfrm>
            <a:prstGeom prst="rect">
              <a:avLst/>
            </a:prstGeom>
            <a:noFill/>
            <a:ln w="9525" algn="ctr">
              <a:noFill/>
              <a:miter lim="800000"/>
              <a:headEnd/>
              <a:tailEnd/>
            </a:ln>
          </p:spPr>
          <p:txBody>
            <a:bodyPr>
              <a:spAutoFit/>
            </a:bodyPr>
            <a:lstStyle/>
            <a:p>
              <a:pPr algn="ctr" eaLnBrk="0" hangingPunct="0">
                <a:spcBef>
                  <a:spcPct val="50000"/>
                </a:spcBef>
              </a:pPr>
              <a:r>
                <a:rPr lang="en-US" dirty="0">
                  <a:solidFill>
                    <a:srgbClr val="0066CC"/>
                  </a:solidFill>
                  <a:latin typeface="Times New Roman" pitchFamily="18" charset="0"/>
                </a:rPr>
                <a:t>Inspiration</a:t>
              </a:r>
            </a:p>
          </p:txBody>
        </p:sp>
        <p:sp>
          <p:nvSpPr>
            <p:cNvPr id="82959" name="Text Box 84"/>
            <p:cNvSpPr txBox="1">
              <a:spLocks noChangeArrowheads="1"/>
            </p:cNvSpPr>
            <p:nvPr/>
          </p:nvSpPr>
          <p:spPr bwMode="auto">
            <a:xfrm>
              <a:off x="4077" y="2448"/>
              <a:ext cx="796" cy="249"/>
            </a:xfrm>
            <a:prstGeom prst="rect">
              <a:avLst/>
            </a:prstGeom>
            <a:noFill/>
            <a:ln w="9525" algn="ctr">
              <a:noFill/>
              <a:miter lim="800000"/>
              <a:headEnd/>
              <a:tailEnd/>
            </a:ln>
          </p:spPr>
          <p:txBody>
            <a:bodyPr wrap="none">
              <a:spAutoFit/>
            </a:bodyPr>
            <a:lstStyle/>
            <a:p>
              <a:pPr algn="ctr" eaLnBrk="0" hangingPunct="0"/>
              <a:r>
                <a:rPr lang="en-US" dirty="0">
                  <a:solidFill>
                    <a:srgbClr val="FF3300"/>
                  </a:solidFill>
                  <a:latin typeface="Times New Roman" pitchFamily="18" charset="0"/>
                </a:rPr>
                <a:t>Expiration</a:t>
              </a:r>
            </a:p>
          </p:txBody>
        </p:sp>
        <p:sp>
          <p:nvSpPr>
            <p:cNvPr id="82960" name="AutoShape 85"/>
            <p:cNvSpPr>
              <a:spLocks/>
            </p:cNvSpPr>
            <p:nvPr/>
          </p:nvSpPr>
          <p:spPr bwMode="auto">
            <a:xfrm rot="5400000">
              <a:off x="2840" y="2160"/>
              <a:ext cx="144" cy="240"/>
            </a:xfrm>
            <a:prstGeom prst="rightBrace">
              <a:avLst>
                <a:gd name="adj1" fmla="val 13889"/>
                <a:gd name="adj2" fmla="val 50000"/>
              </a:avLst>
            </a:prstGeom>
            <a:noFill/>
            <a:ln w="28575">
              <a:solidFill>
                <a:schemeClr val="tx1"/>
              </a:solidFill>
              <a:round/>
              <a:headEnd/>
              <a:tailEnd/>
            </a:ln>
          </p:spPr>
          <p:txBody>
            <a:bodyPr rot="10800000" vert="eaVert" wrap="none" anchor="ctr"/>
            <a:lstStyle/>
            <a:p>
              <a:pPr algn="ctr" eaLnBrk="0" hangingPunct="0"/>
              <a:endParaRPr lang="en-US" sz="2400" dirty="0">
                <a:solidFill>
                  <a:srgbClr val="FF3300"/>
                </a:solidFill>
                <a:latin typeface="Times New Roman" pitchFamily="18" charset="0"/>
              </a:endParaRPr>
            </a:p>
          </p:txBody>
        </p:sp>
        <p:sp>
          <p:nvSpPr>
            <p:cNvPr id="82961" name="Line 86"/>
            <p:cNvSpPr>
              <a:spLocks noChangeShapeType="1"/>
            </p:cNvSpPr>
            <p:nvPr/>
          </p:nvSpPr>
          <p:spPr bwMode="auto">
            <a:xfrm flipV="1">
              <a:off x="2912" y="2400"/>
              <a:ext cx="0" cy="480"/>
            </a:xfrm>
            <a:prstGeom prst="line">
              <a:avLst/>
            </a:prstGeom>
            <a:noFill/>
            <a:ln w="28575">
              <a:solidFill>
                <a:schemeClr val="tx1"/>
              </a:solidFill>
              <a:round/>
              <a:headEnd/>
              <a:tailEnd type="triangle" w="med" len="med"/>
            </a:ln>
          </p:spPr>
          <p:txBody>
            <a:bodyPr wrap="none" anchor="ctr"/>
            <a:lstStyle/>
            <a:p>
              <a:endParaRPr lang="en-US" dirty="0"/>
            </a:p>
          </p:txBody>
        </p:sp>
        <p:sp>
          <p:nvSpPr>
            <p:cNvPr id="82962" name="AutoShape 87"/>
            <p:cNvSpPr>
              <a:spLocks/>
            </p:cNvSpPr>
            <p:nvPr/>
          </p:nvSpPr>
          <p:spPr bwMode="auto">
            <a:xfrm rot="5400000">
              <a:off x="4856" y="2160"/>
              <a:ext cx="144" cy="240"/>
            </a:xfrm>
            <a:prstGeom prst="rightBrace">
              <a:avLst>
                <a:gd name="adj1" fmla="val 13889"/>
                <a:gd name="adj2" fmla="val 50000"/>
              </a:avLst>
            </a:prstGeom>
            <a:noFill/>
            <a:ln w="28575">
              <a:solidFill>
                <a:schemeClr val="tx1"/>
              </a:solidFill>
              <a:round/>
              <a:headEnd/>
              <a:tailEnd/>
            </a:ln>
          </p:spPr>
          <p:txBody>
            <a:bodyPr wrap="none" anchor="ctr"/>
            <a:lstStyle/>
            <a:p>
              <a:endParaRPr lang="en-US" dirty="0"/>
            </a:p>
          </p:txBody>
        </p:sp>
        <p:sp>
          <p:nvSpPr>
            <p:cNvPr id="82963" name="Line 88"/>
            <p:cNvSpPr>
              <a:spLocks noChangeShapeType="1"/>
            </p:cNvSpPr>
            <p:nvPr/>
          </p:nvSpPr>
          <p:spPr bwMode="auto">
            <a:xfrm flipV="1">
              <a:off x="4928" y="2400"/>
              <a:ext cx="0" cy="480"/>
            </a:xfrm>
            <a:prstGeom prst="line">
              <a:avLst/>
            </a:prstGeom>
            <a:noFill/>
            <a:ln w="28575">
              <a:solidFill>
                <a:schemeClr val="tx1"/>
              </a:solidFill>
              <a:round/>
              <a:headEnd/>
              <a:tailEnd type="triangle" w="med" len="med"/>
            </a:ln>
          </p:spPr>
          <p:txBody>
            <a:bodyPr wrap="none" anchor="ctr"/>
            <a:lstStyle/>
            <a:p>
              <a:endParaRPr lang="en-US" dirty="0"/>
            </a:p>
          </p:txBody>
        </p:sp>
      </p:grpSp>
      <p:sp>
        <p:nvSpPr>
          <p:cNvPr id="82947" name="Rectangle 89"/>
          <p:cNvSpPr>
            <a:spLocks noGrp="1" noChangeArrowheads="1"/>
          </p:cNvSpPr>
          <p:nvPr>
            <p:ph type="title"/>
          </p:nvPr>
        </p:nvSpPr>
        <p:spPr bwMode="auto">
          <a:xfrm>
            <a:off x="355600" y="522288"/>
            <a:ext cx="8229600" cy="8255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Normal Flow-Time Curve</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970" name="Group 3"/>
          <p:cNvGrpSpPr>
            <a:grpSpLocks/>
          </p:cNvGrpSpPr>
          <p:nvPr/>
        </p:nvGrpSpPr>
        <p:grpSpPr bwMode="auto">
          <a:xfrm>
            <a:off x="673100" y="2203450"/>
            <a:ext cx="7607300" cy="3816350"/>
            <a:chOff x="424" y="1388"/>
            <a:chExt cx="4792" cy="2404"/>
          </a:xfrm>
        </p:grpSpPr>
        <p:grpSp>
          <p:nvGrpSpPr>
            <p:cNvPr id="83972" name="Group 4"/>
            <p:cNvGrpSpPr>
              <a:grpSpLocks/>
            </p:cNvGrpSpPr>
            <p:nvPr/>
          </p:nvGrpSpPr>
          <p:grpSpPr bwMode="auto">
            <a:xfrm>
              <a:off x="424" y="1388"/>
              <a:ext cx="4792" cy="2404"/>
              <a:chOff x="480" y="1388"/>
              <a:chExt cx="4792" cy="2404"/>
            </a:xfrm>
          </p:grpSpPr>
          <p:sp>
            <p:nvSpPr>
              <p:cNvPr id="322565" name="Rectangle 5"/>
              <p:cNvSpPr>
                <a:spLocks noChangeArrowheads="1"/>
              </p:cNvSpPr>
              <p:nvPr/>
            </p:nvSpPr>
            <p:spPr bwMode="auto">
              <a:xfrm>
                <a:off x="904" y="1628"/>
                <a:ext cx="4368"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22566" name="Rectangle 6"/>
              <p:cNvSpPr>
                <a:spLocks noChangeArrowheads="1"/>
              </p:cNvSpPr>
              <p:nvPr/>
            </p:nvSpPr>
            <p:spPr bwMode="auto">
              <a:xfrm>
                <a:off x="544" y="1636"/>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22567" name="Rectangle 7"/>
              <p:cNvSpPr>
                <a:spLocks noChangeArrowheads="1"/>
              </p:cNvSpPr>
              <p:nvPr/>
            </p:nvSpPr>
            <p:spPr bwMode="auto">
              <a:xfrm>
                <a:off x="3784" y="1388"/>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22568" name="Rectangle 8"/>
              <p:cNvSpPr>
                <a:spLocks noChangeArrowheads="1"/>
              </p:cNvSpPr>
              <p:nvPr/>
            </p:nvSpPr>
            <p:spPr bwMode="auto">
              <a:xfrm>
                <a:off x="2680" y="1388"/>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22569" name="Rectangle 9"/>
              <p:cNvSpPr>
                <a:spLocks noChangeArrowheads="1"/>
              </p:cNvSpPr>
              <p:nvPr/>
            </p:nvSpPr>
            <p:spPr bwMode="auto">
              <a:xfrm>
                <a:off x="1576" y="1388"/>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83991" name="Text Box 10"/>
              <p:cNvSpPr txBox="1">
                <a:spLocks noChangeArrowheads="1"/>
              </p:cNvSpPr>
              <p:nvPr/>
            </p:nvSpPr>
            <p:spPr bwMode="auto">
              <a:xfrm>
                <a:off x="480" y="1413"/>
                <a:ext cx="41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LPM</a:t>
                </a:r>
              </a:p>
            </p:txBody>
          </p:sp>
          <p:sp>
            <p:nvSpPr>
              <p:cNvPr id="83992" name="Line 11"/>
              <p:cNvSpPr>
                <a:spLocks noChangeShapeType="1"/>
              </p:cNvSpPr>
              <p:nvPr/>
            </p:nvSpPr>
            <p:spPr bwMode="auto">
              <a:xfrm>
                <a:off x="952" y="1668"/>
                <a:ext cx="0" cy="1824"/>
              </a:xfrm>
              <a:prstGeom prst="line">
                <a:avLst/>
              </a:prstGeom>
              <a:noFill/>
              <a:ln w="9525">
                <a:solidFill>
                  <a:schemeClr val="tx1"/>
                </a:solidFill>
                <a:round/>
                <a:headEnd/>
                <a:tailEnd/>
              </a:ln>
            </p:spPr>
            <p:txBody>
              <a:bodyPr/>
              <a:lstStyle/>
              <a:p>
                <a:endParaRPr lang="en-US" dirty="0"/>
              </a:p>
            </p:txBody>
          </p:sp>
          <p:sp>
            <p:nvSpPr>
              <p:cNvPr id="83993" name="Line 12"/>
              <p:cNvSpPr>
                <a:spLocks noChangeShapeType="1"/>
              </p:cNvSpPr>
              <p:nvPr/>
            </p:nvSpPr>
            <p:spPr bwMode="auto">
              <a:xfrm>
                <a:off x="952" y="3494"/>
                <a:ext cx="96" cy="0"/>
              </a:xfrm>
              <a:prstGeom prst="line">
                <a:avLst/>
              </a:prstGeom>
              <a:noFill/>
              <a:ln w="9525">
                <a:solidFill>
                  <a:schemeClr val="tx1"/>
                </a:solidFill>
                <a:round/>
                <a:headEnd/>
                <a:tailEnd/>
              </a:ln>
            </p:spPr>
            <p:txBody>
              <a:bodyPr/>
              <a:lstStyle/>
              <a:p>
                <a:endParaRPr lang="en-US" dirty="0"/>
              </a:p>
            </p:txBody>
          </p:sp>
          <p:sp>
            <p:nvSpPr>
              <p:cNvPr id="83994" name="Line 13"/>
              <p:cNvSpPr>
                <a:spLocks noChangeShapeType="1"/>
              </p:cNvSpPr>
              <p:nvPr/>
            </p:nvSpPr>
            <p:spPr bwMode="auto">
              <a:xfrm>
                <a:off x="952" y="1660"/>
                <a:ext cx="48" cy="0"/>
              </a:xfrm>
              <a:prstGeom prst="line">
                <a:avLst/>
              </a:prstGeom>
              <a:noFill/>
              <a:ln w="9525">
                <a:solidFill>
                  <a:schemeClr val="tx1"/>
                </a:solidFill>
                <a:round/>
                <a:headEnd/>
                <a:tailEnd/>
              </a:ln>
            </p:spPr>
            <p:txBody>
              <a:bodyPr/>
              <a:lstStyle/>
              <a:p>
                <a:endParaRPr lang="en-US" dirty="0"/>
              </a:p>
            </p:txBody>
          </p:sp>
          <p:sp>
            <p:nvSpPr>
              <p:cNvPr id="83995" name="Line 14"/>
              <p:cNvSpPr>
                <a:spLocks noChangeShapeType="1"/>
              </p:cNvSpPr>
              <p:nvPr/>
            </p:nvSpPr>
            <p:spPr bwMode="auto">
              <a:xfrm>
                <a:off x="952" y="3124"/>
                <a:ext cx="96" cy="0"/>
              </a:xfrm>
              <a:prstGeom prst="line">
                <a:avLst/>
              </a:prstGeom>
              <a:noFill/>
              <a:ln w="9525">
                <a:solidFill>
                  <a:schemeClr val="tx1"/>
                </a:solidFill>
                <a:round/>
                <a:headEnd/>
                <a:tailEnd/>
              </a:ln>
            </p:spPr>
            <p:txBody>
              <a:bodyPr/>
              <a:lstStyle/>
              <a:p>
                <a:endParaRPr lang="en-US" dirty="0"/>
              </a:p>
            </p:txBody>
          </p:sp>
          <p:sp>
            <p:nvSpPr>
              <p:cNvPr id="83996" name="Line 15"/>
              <p:cNvSpPr>
                <a:spLocks noChangeShapeType="1"/>
              </p:cNvSpPr>
              <p:nvPr/>
            </p:nvSpPr>
            <p:spPr bwMode="auto">
              <a:xfrm>
                <a:off x="952" y="2764"/>
                <a:ext cx="96" cy="0"/>
              </a:xfrm>
              <a:prstGeom prst="line">
                <a:avLst/>
              </a:prstGeom>
              <a:noFill/>
              <a:ln w="9525">
                <a:solidFill>
                  <a:schemeClr val="tx1"/>
                </a:solidFill>
                <a:round/>
                <a:headEnd/>
                <a:tailEnd/>
              </a:ln>
            </p:spPr>
            <p:txBody>
              <a:bodyPr/>
              <a:lstStyle/>
              <a:p>
                <a:endParaRPr lang="en-US" dirty="0"/>
              </a:p>
            </p:txBody>
          </p:sp>
          <p:sp>
            <p:nvSpPr>
              <p:cNvPr id="83997" name="Line 16"/>
              <p:cNvSpPr>
                <a:spLocks noChangeShapeType="1"/>
              </p:cNvSpPr>
              <p:nvPr/>
            </p:nvSpPr>
            <p:spPr bwMode="auto">
              <a:xfrm>
                <a:off x="952" y="2380"/>
                <a:ext cx="96" cy="0"/>
              </a:xfrm>
              <a:prstGeom prst="line">
                <a:avLst/>
              </a:prstGeom>
              <a:noFill/>
              <a:ln w="9525">
                <a:solidFill>
                  <a:schemeClr val="tx1"/>
                </a:solidFill>
                <a:round/>
                <a:headEnd/>
                <a:tailEnd/>
              </a:ln>
            </p:spPr>
            <p:txBody>
              <a:bodyPr/>
              <a:lstStyle/>
              <a:p>
                <a:endParaRPr lang="en-US" dirty="0"/>
              </a:p>
            </p:txBody>
          </p:sp>
          <p:sp>
            <p:nvSpPr>
              <p:cNvPr id="83998" name="Line 17"/>
              <p:cNvSpPr>
                <a:spLocks noChangeShapeType="1"/>
              </p:cNvSpPr>
              <p:nvPr/>
            </p:nvSpPr>
            <p:spPr bwMode="auto">
              <a:xfrm>
                <a:off x="952" y="3436"/>
                <a:ext cx="48" cy="0"/>
              </a:xfrm>
              <a:prstGeom prst="line">
                <a:avLst/>
              </a:prstGeom>
              <a:noFill/>
              <a:ln w="9525">
                <a:solidFill>
                  <a:schemeClr val="tx1"/>
                </a:solidFill>
                <a:round/>
                <a:headEnd/>
                <a:tailEnd/>
              </a:ln>
            </p:spPr>
            <p:txBody>
              <a:bodyPr/>
              <a:lstStyle/>
              <a:p>
                <a:endParaRPr lang="en-US" dirty="0"/>
              </a:p>
            </p:txBody>
          </p:sp>
          <p:sp>
            <p:nvSpPr>
              <p:cNvPr id="83999" name="Line 18"/>
              <p:cNvSpPr>
                <a:spLocks noChangeShapeType="1"/>
              </p:cNvSpPr>
              <p:nvPr/>
            </p:nvSpPr>
            <p:spPr bwMode="auto">
              <a:xfrm>
                <a:off x="952" y="3356"/>
                <a:ext cx="48" cy="0"/>
              </a:xfrm>
              <a:prstGeom prst="line">
                <a:avLst/>
              </a:prstGeom>
              <a:noFill/>
              <a:ln w="9525">
                <a:solidFill>
                  <a:schemeClr val="tx1"/>
                </a:solidFill>
                <a:round/>
                <a:headEnd/>
                <a:tailEnd/>
              </a:ln>
            </p:spPr>
            <p:txBody>
              <a:bodyPr/>
              <a:lstStyle/>
              <a:p>
                <a:endParaRPr lang="en-US" dirty="0"/>
              </a:p>
            </p:txBody>
          </p:sp>
          <p:sp>
            <p:nvSpPr>
              <p:cNvPr id="84000" name="Line 19"/>
              <p:cNvSpPr>
                <a:spLocks noChangeShapeType="1"/>
              </p:cNvSpPr>
              <p:nvPr/>
            </p:nvSpPr>
            <p:spPr bwMode="auto">
              <a:xfrm>
                <a:off x="952" y="3276"/>
                <a:ext cx="48" cy="0"/>
              </a:xfrm>
              <a:prstGeom prst="line">
                <a:avLst/>
              </a:prstGeom>
              <a:noFill/>
              <a:ln w="9525">
                <a:solidFill>
                  <a:schemeClr val="tx1"/>
                </a:solidFill>
                <a:round/>
                <a:headEnd/>
                <a:tailEnd/>
              </a:ln>
            </p:spPr>
            <p:txBody>
              <a:bodyPr/>
              <a:lstStyle/>
              <a:p>
                <a:endParaRPr lang="en-US" dirty="0"/>
              </a:p>
            </p:txBody>
          </p:sp>
          <p:sp>
            <p:nvSpPr>
              <p:cNvPr id="84001" name="Line 20"/>
              <p:cNvSpPr>
                <a:spLocks noChangeShapeType="1"/>
              </p:cNvSpPr>
              <p:nvPr/>
            </p:nvSpPr>
            <p:spPr bwMode="auto">
              <a:xfrm>
                <a:off x="952" y="3188"/>
                <a:ext cx="48" cy="0"/>
              </a:xfrm>
              <a:prstGeom prst="line">
                <a:avLst/>
              </a:prstGeom>
              <a:noFill/>
              <a:ln w="9525">
                <a:solidFill>
                  <a:schemeClr val="tx1"/>
                </a:solidFill>
                <a:round/>
                <a:headEnd/>
                <a:tailEnd/>
              </a:ln>
            </p:spPr>
            <p:txBody>
              <a:bodyPr/>
              <a:lstStyle/>
              <a:p>
                <a:endParaRPr lang="en-US" dirty="0"/>
              </a:p>
            </p:txBody>
          </p:sp>
          <p:sp>
            <p:nvSpPr>
              <p:cNvPr id="84002" name="Line 21"/>
              <p:cNvSpPr>
                <a:spLocks noChangeShapeType="1"/>
              </p:cNvSpPr>
              <p:nvPr/>
            </p:nvSpPr>
            <p:spPr bwMode="auto">
              <a:xfrm>
                <a:off x="952" y="3076"/>
                <a:ext cx="48" cy="0"/>
              </a:xfrm>
              <a:prstGeom prst="line">
                <a:avLst/>
              </a:prstGeom>
              <a:noFill/>
              <a:ln w="9525">
                <a:solidFill>
                  <a:schemeClr val="tx1"/>
                </a:solidFill>
                <a:round/>
                <a:headEnd/>
                <a:tailEnd/>
              </a:ln>
            </p:spPr>
            <p:txBody>
              <a:bodyPr/>
              <a:lstStyle/>
              <a:p>
                <a:endParaRPr lang="en-US" dirty="0"/>
              </a:p>
            </p:txBody>
          </p:sp>
          <p:sp>
            <p:nvSpPr>
              <p:cNvPr id="84003" name="Line 22"/>
              <p:cNvSpPr>
                <a:spLocks noChangeShapeType="1"/>
              </p:cNvSpPr>
              <p:nvPr/>
            </p:nvSpPr>
            <p:spPr bwMode="auto">
              <a:xfrm>
                <a:off x="952" y="2996"/>
                <a:ext cx="48" cy="0"/>
              </a:xfrm>
              <a:prstGeom prst="line">
                <a:avLst/>
              </a:prstGeom>
              <a:noFill/>
              <a:ln w="9525">
                <a:solidFill>
                  <a:schemeClr val="tx1"/>
                </a:solidFill>
                <a:round/>
                <a:headEnd/>
                <a:tailEnd/>
              </a:ln>
            </p:spPr>
            <p:txBody>
              <a:bodyPr/>
              <a:lstStyle/>
              <a:p>
                <a:endParaRPr lang="en-US" dirty="0"/>
              </a:p>
            </p:txBody>
          </p:sp>
          <p:sp>
            <p:nvSpPr>
              <p:cNvPr id="84004" name="Line 23"/>
              <p:cNvSpPr>
                <a:spLocks noChangeShapeType="1"/>
              </p:cNvSpPr>
              <p:nvPr/>
            </p:nvSpPr>
            <p:spPr bwMode="auto">
              <a:xfrm>
                <a:off x="952" y="2916"/>
                <a:ext cx="48" cy="0"/>
              </a:xfrm>
              <a:prstGeom prst="line">
                <a:avLst/>
              </a:prstGeom>
              <a:noFill/>
              <a:ln w="9525">
                <a:solidFill>
                  <a:schemeClr val="tx1"/>
                </a:solidFill>
                <a:round/>
                <a:headEnd/>
                <a:tailEnd/>
              </a:ln>
            </p:spPr>
            <p:txBody>
              <a:bodyPr/>
              <a:lstStyle/>
              <a:p>
                <a:endParaRPr lang="en-US" dirty="0"/>
              </a:p>
            </p:txBody>
          </p:sp>
          <p:sp>
            <p:nvSpPr>
              <p:cNvPr id="84005" name="Line 24"/>
              <p:cNvSpPr>
                <a:spLocks noChangeShapeType="1"/>
              </p:cNvSpPr>
              <p:nvPr/>
            </p:nvSpPr>
            <p:spPr bwMode="auto">
              <a:xfrm>
                <a:off x="952" y="2828"/>
                <a:ext cx="48" cy="0"/>
              </a:xfrm>
              <a:prstGeom prst="line">
                <a:avLst/>
              </a:prstGeom>
              <a:noFill/>
              <a:ln w="9525">
                <a:solidFill>
                  <a:schemeClr val="tx1"/>
                </a:solidFill>
                <a:round/>
                <a:headEnd/>
                <a:tailEnd/>
              </a:ln>
            </p:spPr>
            <p:txBody>
              <a:bodyPr/>
              <a:lstStyle/>
              <a:p>
                <a:endParaRPr lang="en-US" dirty="0"/>
              </a:p>
            </p:txBody>
          </p:sp>
          <p:sp>
            <p:nvSpPr>
              <p:cNvPr id="84006" name="Line 25"/>
              <p:cNvSpPr>
                <a:spLocks noChangeShapeType="1"/>
              </p:cNvSpPr>
              <p:nvPr/>
            </p:nvSpPr>
            <p:spPr bwMode="auto">
              <a:xfrm>
                <a:off x="952" y="2692"/>
                <a:ext cx="48" cy="0"/>
              </a:xfrm>
              <a:prstGeom prst="line">
                <a:avLst/>
              </a:prstGeom>
              <a:noFill/>
              <a:ln w="9525">
                <a:solidFill>
                  <a:schemeClr val="tx1"/>
                </a:solidFill>
                <a:round/>
                <a:headEnd/>
                <a:tailEnd/>
              </a:ln>
            </p:spPr>
            <p:txBody>
              <a:bodyPr/>
              <a:lstStyle/>
              <a:p>
                <a:endParaRPr lang="en-US" dirty="0"/>
              </a:p>
            </p:txBody>
          </p:sp>
          <p:sp>
            <p:nvSpPr>
              <p:cNvPr id="84007" name="Line 26"/>
              <p:cNvSpPr>
                <a:spLocks noChangeShapeType="1"/>
              </p:cNvSpPr>
              <p:nvPr/>
            </p:nvSpPr>
            <p:spPr bwMode="auto">
              <a:xfrm>
                <a:off x="952" y="2612"/>
                <a:ext cx="48" cy="0"/>
              </a:xfrm>
              <a:prstGeom prst="line">
                <a:avLst/>
              </a:prstGeom>
              <a:noFill/>
              <a:ln w="9525">
                <a:solidFill>
                  <a:schemeClr val="tx1"/>
                </a:solidFill>
                <a:round/>
                <a:headEnd/>
                <a:tailEnd/>
              </a:ln>
            </p:spPr>
            <p:txBody>
              <a:bodyPr/>
              <a:lstStyle/>
              <a:p>
                <a:endParaRPr lang="en-US" dirty="0"/>
              </a:p>
            </p:txBody>
          </p:sp>
          <p:sp>
            <p:nvSpPr>
              <p:cNvPr id="84008" name="Line 27"/>
              <p:cNvSpPr>
                <a:spLocks noChangeShapeType="1"/>
              </p:cNvSpPr>
              <p:nvPr/>
            </p:nvSpPr>
            <p:spPr bwMode="auto">
              <a:xfrm>
                <a:off x="952" y="2532"/>
                <a:ext cx="48" cy="0"/>
              </a:xfrm>
              <a:prstGeom prst="line">
                <a:avLst/>
              </a:prstGeom>
              <a:noFill/>
              <a:ln w="9525">
                <a:solidFill>
                  <a:schemeClr val="tx1"/>
                </a:solidFill>
                <a:round/>
                <a:headEnd/>
                <a:tailEnd/>
              </a:ln>
            </p:spPr>
            <p:txBody>
              <a:bodyPr/>
              <a:lstStyle/>
              <a:p>
                <a:endParaRPr lang="en-US" dirty="0"/>
              </a:p>
            </p:txBody>
          </p:sp>
          <p:sp>
            <p:nvSpPr>
              <p:cNvPr id="84009" name="Line 28"/>
              <p:cNvSpPr>
                <a:spLocks noChangeShapeType="1"/>
              </p:cNvSpPr>
              <p:nvPr/>
            </p:nvSpPr>
            <p:spPr bwMode="auto">
              <a:xfrm>
                <a:off x="952" y="2444"/>
                <a:ext cx="48" cy="0"/>
              </a:xfrm>
              <a:prstGeom prst="line">
                <a:avLst/>
              </a:prstGeom>
              <a:noFill/>
              <a:ln w="9525">
                <a:solidFill>
                  <a:schemeClr val="tx1"/>
                </a:solidFill>
                <a:round/>
                <a:headEnd/>
                <a:tailEnd/>
              </a:ln>
            </p:spPr>
            <p:txBody>
              <a:bodyPr/>
              <a:lstStyle/>
              <a:p>
                <a:endParaRPr lang="en-US" dirty="0"/>
              </a:p>
            </p:txBody>
          </p:sp>
          <p:sp>
            <p:nvSpPr>
              <p:cNvPr id="84010" name="Line 29"/>
              <p:cNvSpPr>
                <a:spLocks noChangeShapeType="1"/>
              </p:cNvSpPr>
              <p:nvPr/>
            </p:nvSpPr>
            <p:spPr bwMode="auto">
              <a:xfrm>
                <a:off x="952" y="2308"/>
                <a:ext cx="48" cy="0"/>
              </a:xfrm>
              <a:prstGeom prst="line">
                <a:avLst/>
              </a:prstGeom>
              <a:noFill/>
              <a:ln w="9525">
                <a:solidFill>
                  <a:schemeClr val="tx1"/>
                </a:solidFill>
                <a:round/>
                <a:headEnd/>
                <a:tailEnd/>
              </a:ln>
            </p:spPr>
            <p:txBody>
              <a:bodyPr/>
              <a:lstStyle/>
              <a:p>
                <a:endParaRPr lang="en-US" dirty="0"/>
              </a:p>
            </p:txBody>
          </p:sp>
          <p:sp>
            <p:nvSpPr>
              <p:cNvPr id="84011" name="Line 30"/>
              <p:cNvSpPr>
                <a:spLocks noChangeShapeType="1"/>
              </p:cNvSpPr>
              <p:nvPr/>
            </p:nvSpPr>
            <p:spPr bwMode="auto">
              <a:xfrm>
                <a:off x="952" y="2228"/>
                <a:ext cx="48" cy="0"/>
              </a:xfrm>
              <a:prstGeom prst="line">
                <a:avLst/>
              </a:prstGeom>
              <a:noFill/>
              <a:ln w="9525">
                <a:solidFill>
                  <a:schemeClr val="tx1"/>
                </a:solidFill>
                <a:round/>
                <a:headEnd/>
                <a:tailEnd/>
              </a:ln>
            </p:spPr>
            <p:txBody>
              <a:bodyPr/>
              <a:lstStyle/>
              <a:p>
                <a:endParaRPr lang="en-US" dirty="0"/>
              </a:p>
            </p:txBody>
          </p:sp>
          <p:sp>
            <p:nvSpPr>
              <p:cNvPr id="84012" name="Line 31"/>
              <p:cNvSpPr>
                <a:spLocks noChangeShapeType="1"/>
              </p:cNvSpPr>
              <p:nvPr/>
            </p:nvSpPr>
            <p:spPr bwMode="auto">
              <a:xfrm>
                <a:off x="952" y="2148"/>
                <a:ext cx="48" cy="0"/>
              </a:xfrm>
              <a:prstGeom prst="line">
                <a:avLst/>
              </a:prstGeom>
              <a:noFill/>
              <a:ln w="9525">
                <a:solidFill>
                  <a:schemeClr val="tx1"/>
                </a:solidFill>
                <a:round/>
                <a:headEnd/>
                <a:tailEnd/>
              </a:ln>
            </p:spPr>
            <p:txBody>
              <a:bodyPr/>
              <a:lstStyle/>
              <a:p>
                <a:endParaRPr lang="en-US" dirty="0"/>
              </a:p>
            </p:txBody>
          </p:sp>
          <p:sp>
            <p:nvSpPr>
              <p:cNvPr id="84013" name="Line 32"/>
              <p:cNvSpPr>
                <a:spLocks noChangeShapeType="1"/>
              </p:cNvSpPr>
              <p:nvPr/>
            </p:nvSpPr>
            <p:spPr bwMode="auto">
              <a:xfrm>
                <a:off x="952" y="2060"/>
                <a:ext cx="48" cy="0"/>
              </a:xfrm>
              <a:prstGeom prst="line">
                <a:avLst/>
              </a:prstGeom>
              <a:noFill/>
              <a:ln w="9525">
                <a:solidFill>
                  <a:schemeClr val="tx1"/>
                </a:solidFill>
                <a:round/>
                <a:headEnd/>
                <a:tailEnd/>
              </a:ln>
            </p:spPr>
            <p:txBody>
              <a:bodyPr/>
              <a:lstStyle/>
              <a:p>
                <a:endParaRPr lang="en-US" dirty="0"/>
              </a:p>
            </p:txBody>
          </p:sp>
          <p:sp>
            <p:nvSpPr>
              <p:cNvPr id="84014" name="Line 33"/>
              <p:cNvSpPr>
                <a:spLocks noChangeShapeType="1"/>
              </p:cNvSpPr>
              <p:nvPr/>
            </p:nvSpPr>
            <p:spPr bwMode="auto">
              <a:xfrm>
                <a:off x="952" y="2012"/>
                <a:ext cx="96" cy="0"/>
              </a:xfrm>
              <a:prstGeom prst="line">
                <a:avLst/>
              </a:prstGeom>
              <a:noFill/>
              <a:ln w="9525">
                <a:solidFill>
                  <a:schemeClr val="tx1"/>
                </a:solidFill>
                <a:round/>
                <a:headEnd/>
                <a:tailEnd/>
              </a:ln>
            </p:spPr>
            <p:txBody>
              <a:bodyPr/>
              <a:lstStyle/>
              <a:p>
                <a:endParaRPr lang="en-US" dirty="0"/>
              </a:p>
            </p:txBody>
          </p:sp>
          <p:sp>
            <p:nvSpPr>
              <p:cNvPr id="84015" name="Line 34"/>
              <p:cNvSpPr>
                <a:spLocks noChangeShapeType="1"/>
              </p:cNvSpPr>
              <p:nvPr/>
            </p:nvSpPr>
            <p:spPr bwMode="auto">
              <a:xfrm>
                <a:off x="952" y="1964"/>
                <a:ext cx="48" cy="0"/>
              </a:xfrm>
              <a:prstGeom prst="line">
                <a:avLst/>
              </a:prstGeom>
              <a:noFill/>
              <a:ln w="9525">
                <a:solidFill>
                  <a:schemeClr val="tx1"/>
                </a:solidFill>
                <a:round/>
                <a:headEnd/>
                <a:tailEnd/>
              </a:ln>
            </p:spPr>
            <p:txBody>
              <a:bodyPr/>
              <a:lstStyle/>
              <a:p>
                <a:endParaRPr lang="en-US" dirty="0"/>
              </a:p>
            </p:txBody>
          </p:sp>
          <p:sp>
            <p:nvSpPr>
              <p:cNvPr id="84016" name="Line 35"/>
              <p:cNvSpPr>
                <a:spLocks noChangeShapeType="1"/>
              </p:cNvSpPr>
              <p:nvPr/>
            </p:nvSpPr>
            <p:spPr bwMode="auto">
              <a:xfrm>
                <a:off x="952" y="1884"/>
                <a:ext cx="48" cy="0"/>
              </a:xfrm>
              <a:prstGeom prst="line">
                <a:avLst/>
              </a:prstGeom>
              <a:noFill/>
              <a:ln w="9525">
                <a:solidFill>
                  <a:schemeClr val="tx1"/>
                </a:solidFill>
                <a:round/>
                <a:headEnd/>
                <a:tailEnd/>
              </a:ln>
            </p:spPr>
            <p:txBody>
              <a:bodyPr/>
              <a:lstStyle/>
              <a:p>
                <a:endParaRPr lang="en-US" dirty="0"/>
              </a:p>
            </p:txBody>
          </p:sp>
          <p:sp>
            <p:nvSpPr>
              <p:cNvPr id="84017" name="Line 36"/>
              <p:cNvSpPr>
                <a:spLocks noChangeShapeType="1"/>
              </p:cNvSpPr>
              <p:nvPr/>
            </p:nvSpPr>
            <p:spPr bwMode="auto">
              <a:xfrm>
                <a:off x="952" y="1804"/>
                <a:ext cx="48" cy="0"/>
              </a:xfrm>
              <a:prstGeom prst="line">
                <a:avLst/>
              </a:prstGeom>
              <a:noFill/>
              <a:ln w="9525">
                <a:solidFill>
                  <a:schemeClr val="tx1"/>
                </a:solidFill>
                <a:round/>
                <a:headEnd/>
                <a:tailEnd/>
              </a:ln>
            </p:spPr>
            <p:txBody>
              <a:bodyPr/>
              <a:lstStyle/>
              <a:p>
                <a:endParaRPr lang="en-US" dirty="0"/>
              </a:p>
            </p:txBody>
          </p:sp>
          <p:sp>
            <p:nvSpPr>
              <p:cNvPr id="84018" name="Line 37"/>
              <p:cNvSpPr>
                <a:spLocks noChangeShapeType="1"/>
              </p:cNvSpPr>
              <p:nvPr/>
            </p:nvSpPr>
            <p:spPr bwMode="auto">
              <a:xfrm>
                <a:off x="952" y="1716"/>
                <a:ext cx="48" cy="0"/>
              </a:xfrm>
              <a:prstGeom prst="line">
                <a:avLst/>
              </a:prstGeom>
              <a:noFill/>
              <a:ln w="9525">
                <a:solidFill>
                  <a:schemeClr val="tx1"/>
                </a:solidFill>
                <a:round/>
                <a:headEnd/>
                <a:tailEnd/>
              </a:ln>
            </p:spPr>
            <p:txBody>
              <a:bodyPr/>
              <a:lstStyle/>
              <a:p>
                <a:endParaRPr lang="en-US" dirty="0"/>
              </a:p>
            </p:txBody>
          </p:sp>
          <p:sp>
            <p:nvSpPr>
              <p:cNvPr id="84019" name="Text Box 38"/>
              <p:cNvSpPr txBox="1">
                <a:spLocks noChangeArrowheads="1"/>
              </p:cNvSpPr>
              <p:nvPr/>
            </p:nvSpPr>
            <p:spPr bwMode="auto">
              <a:xfrm>
                <a:off x="740" y="1580"/>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90</a:t>
                </a:r>
              </a:p>
            </p:txBody>
          </p:sp>
          <p:sp>
            <p:nvSpPr>
              <p:cNvPr id="84020" name="Text Box 39"/>
              <p:cNvSpPr txBox="1">
                <a:spLocks noChangeArrowheads="1"/>
              </p:cNvSpPr>
              <p:nvPr/>
            </p:nvSpPr>
            <p:spPr bwMode="auto">
              <a:xfrm>
                <a:off x="744" y="1896"/>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4021" name="Text Box 40"/>
              <p:cNvSpPr txBox="1">
                <a:spLocks noChangeArrowheads="1"/>
              </p:cNvSpPr>
              <p:nvPr/>
            </p:nvSpPr>
            <p:spPr bwMode="auto">
              <a:xfrm>
                <a:off x="712" y="2252"/>
                <a:ext cx="276"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0.0</a:t>
                </a:r>
              </a:p>
            </p:txBody>
          </p:sp>
          <p:sp>
            <p:nvSpPr>
              <p:cNvPr id="84022" name="Text Box 41"/>
              <p:cNvSpPr txBox="1">
                <a:spLocks noChangeArrowheads="1"/>
              </p:cNvSpPr>
              <p:nvPr/>
            </p:nvSpPr>
            <p:spPr bwMode="auto">
              <a:xfrm>
                <a:off x="703" y="2664"/>
                <a:ext cx="287"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4023" name="Text Box 42"/>
              <p:cNvSpPr txBox="1">
                <a:spLocks noChangeArrowheads="1"/>
              </p:cNvSpPr>
              <p:nvPr/>
            </p:nvSpPr>
            <p:spPr bwMode="auto">
              <a:xfrm>
                <a:off x="640" y="3020"/>
                <a:ext cx="351"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-100</a:t>
                </a:r>
              </a:p>
            </p:txBody>
          </p:sp>
          <p:sp>
            <p:nvSpPr>
              <p:cNvPr id="84024" name="Text Box 43"/>
              <p:cNvSpPr txBox="1">
                <a:spLocks noChangeArrowheads="1"/>
              </p:cNvSpPr>
              <p:nvPr/>
            </p:nvSpPr>
            <p:spPr bwMode="auto">
              <a:xfrm>
                <a:off x="637" y="3333"/>
                <a:ext cx="351"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-140</a:t>
                </a:r>
              </a:p>
            </p:txBody>
          </p:sp>
          <p:sp>
            <p:nvSpPr>
              <p:cNvPr id="84025" name="Line 44"/>
              <p:cNvSpPr>
                <a:spLocks noChangeShapeType="1"/>
              </p:cNvSpPr>
              <p:nvPr/>
            </p:nvSpPr>
            <p:spPr bwMode="auto">
              <a:xfrm>
                <a:off x="1048" y="3500"/>
                <a:ext cx="0" cy="96"/>
              </a:xfrm>
              <a:prstGeom prst="line">
                <a:avLst/>
              </a:prstGeom>
              <a:noFill/>
              <a:ln w="9525">
                <a:solidFill>
                  <a:schemeClr val="tx1"/>
                </a:solidFill>
                <a:round/>
                <a:headEnd/>
                <a:tailEnd/>
              </a:ln>
            </p:spPr>
            <p:txBody>
              <a:bodyPr/>
              <a:lstStyle/>
              <a:p>
                <a:endParaRPr lang="en-US" dirty="0"/>
              </a:p>
            </p:txBody>
          </p:sp>
          <p:sp>
            <p:nvSpPr>
              <p:cNvPr id="84026" name="Line 45"/>
              <p:cNvSpPr>
                <a:spLocks noChangeShapeType="1"/>
              </p:cNvSpPr>
              <p:nvPr/>
            </p:nvSpPr>
            <p:spPr bwMode="auto">
              <a:xfrm>
                <a:off x="1336" y="3500"/>
                <a:ext cx="0" cy="96"/>
              </a:xfrm>
              <a:prstGeom prst="line">
                <a:avLst/>
              </a:prstGeom>
              <a:noFill/>
              <a:ln w="9525">
                <a:solidFill>
                  <a:schemeClr val="tx1"/>
                </a:solidFill>
                <a:round/>
                <a:headEnd/>
                <a:tailEnd/>
              </a:ln>
            </p:spPr>
            <p:txBody>
              <a:bodyPr/>
              <a:lstStyle/>
              <a:p>
                <a:endParaRPr lang="en-US" dirty="0"/>
              </a:p>
            </p:txBody>
          </p:sp>
          <p:sp>
            <p:nvSpPr>
              <p:cNvPr id="84027" name="Line 46"/>
              <p:cNvSpPr>
                <a:spLocks noChangeShapeType="1"/>
              </p:cNvSpPr>
              <p:nvPr/>
            </p:nvSpPr>
            <p:spPr bwMode="auto">
              <a:xfrm>
                <a:off x="1624" y="3500"/>
                <a:ext cx="0" cy="96"/>
              </a:xfrm>
              <a:prstGeom prst="line">
                <a:avLst/>
              </a:prstGeom>
              <a:noFill/>
              <a:ln w="9525">
                <a:solidFill>
                  <a:schemeClr val="tx1"/>
                </a:solidFill>
                <a:round/>
                <a:headEnd/>
                <a:tailEnd/>
              </a:ln>
            </p:spPr>
            <p:txBody>
              <a:bodyPr/>
              <a:lstStyle/>
              <a:p>
                <a:endParaRPr lang="en-US" dirty="0"/>
              </a:p>
            </p:txBody>
          </p:sp>
          <p:sp>
            <p:nvSpPr>
              <p:cNvPr id="84028" name="Line 47"/>
              <p:cNvSpPr>
                <a:spLocks noChangeShapeType="1"/>
              </p:cNvSpPr>
              <p:nvPr/>
            </p:nvSpPr>
            <p:spPr bwMode="auto">
              <a:xfrm>
                <a:off x="1912" y="3500"/>
                <a:ext cx="0" cy="96"/>
              </a:xfrm>
              <a:prstGeom prst="line">
                <a:avLst/>
              </a:prstGeom>
              <a:noFill/>
              <a:ln w="9525">
                <a:solidFill>
                  <a:schemeClr val="tx1"/>
                </a:solidFill>
                <a:round/>
                <a:headEnd/>
                <a:tailEnd/>
              </a:ln>
            </p:spPr>
            <p:txBody>
              <a:bodyPr/>
              <a:lstStyle/>
              <a:p>
                <a:endParaRPr lang="en-US" dirty="0"/>
              </a:p>
            </p:txBody>
          </p:sp>
          <p:sp>
            <p:nvSpPr>
              <p:cNvPr id="84029" name="Line 48"/>
              <p:cNvSpPr>
                <a:spLocks noChangeShapeType="1"/>
              </p:cNvSpPr>
              <p:nvPr/>
            </p:nvSpPr>
            <p:spPr bwMode="auto">
              <a:xfrm>
                <a:off x="2152" y="3500"/>
                <a:ext cx="0" cy="96"/>
              </a:xfrm>
              <a:prstGeom prst="line">
                <a:avLst/>
              </a:prstGeom>
              <a:noFill/>
              <a:ln w="9525">
                <a:solidFill>
                  <a:schemeClr val="tx1"/>
                </a:solidFill>
                <a:round/>
                <a:headEnd/>
                <a:tailEnd/>
              </a:ln>
            </p:spPr>
            <p:txBody>
              <a:bodyPr/>
              <a:lstStyle/>
              <a:p>
                <a:endParaRPr lang="en-US" dirty="0"/>
              </a:p>
            </p:txBody>
          </p:sp>
          <p:sp>
            <p:nvSpPr>
              <p:cNvPr id="84030" name="Line 49"/>
              <p:cNvSpPr>
                <a:spLocks noChangeShapeType="1"/>
              </p:cNvSpPr>
              <p:nvPr/>
            </p:nvSpPr>
            <p:spPr bwMode="auto">
              <a:xfrm>
                <a:off x="2392" y="3500"/>
                <a:ext cx="0" cy="96"/>
              </a:xfrm>
              <a:prstGeom prst="line">
                <a:avLst/>
              </a:prstGeom>
              <a:noFill/>
              <a:ln w="9525">
                <a:solidFill>
                  <a:schemeClr val="tx1"/>
                </a:solidFill>
                <a:round/>
                <a:headEnd/>
                <a:tailEnd/>
              </a:ln>
            </p:spPr>
            <p:txBody>
              <a:bodyPr/>
              <a:lstStyle/>
              <a:p>
                <a:endParaRPr lang="en-US" dirty="0"/>
              </a:p>
            </p:txBody>
          </p:sp>
          <p:sp>
            <p:nvSpPr>
              <p:cNvPr id="84031" name="Line 50"/>
              <p:cNvSpPr>
                <a:spLocks noChangeShapeType="1"/>
              </p:cNvSpPr>
              <p:nvPr/>
            </p:nvSpPr>
            <p:spPr bwMode="auto">
              <a:xfrm>
                <a:off x="2632" y="3500"/>
                <a:ext cx="0" cy="96"/>
              </a:xfrm>
              <a:prstGeom prst="line">
                <a:avLst/>
              </a:prstGeom>
              <a:noFill/>
              <a:ln w="9525">
                <a:solidFill>
                  <a:schemeClr val="tx1"/>
                </a:solidFill>
                <a:round/>
                <a:headEnd/>
                <a:tailEnd/>
              </a:ln>
            </p:spPr>
            <p:txBody>
              <a:bodyPr/>
              <a:lstStyle/>
              <a:p>
                <a:endParaRPr lang="en-US" dirty="0"/>
              </a:p>
            </p:txBody>
          </p:sp>
          <p:sp>
            <p:nvSpPr>
              <p:cNvPr id="84032" name="Line 51"/>
              <p:cNvSpPr>
                <a:spLocks noChangeShapeType="1"/>
              </p:cNvSpPr>
              <p:nvPr/>
            </p:nvSpPr>
            <p:spPr bwMode="auto">
              <a:xfrm>
                <a:off x="3112" y="3500"/>
                <a:ext cx="0" cy="96"/>
              </a:xfrm>
              <a:prstGeom prst="line">
                <a:avLst/>
              </a:prstGeom>
              <a:noFill/>
              <a:ln w="9525">
                <a:solidFill>
                  <a:schemeClr val="tx1"/>
                </a:solidFill>
                <a:round/>
                <a:headEnd/>
                <a:tailEnd/>
              </a:ln>
            </p:spPr>
            <p:txBody>
              <a:bodyPr/>
              <a:lstStyle/>
              <a:p>
                <a:endParaRPr lang="en-US" dirty="0"/>
              </a:p>
            </p:txBody>
          </p:sp>
          <p:sp>
            <p:nvSpPr>
              <p:cNvPr id="84033" name="Line 52"/>
              <p:cNvSpPr>
                <a:spLocks noChangeShapeType="1"/>
              </p:cNvSpPr>
              <p:nvPr/>
            </p:nvSpPr>
            <p:spPr bwMode="auto">
              <a:xfrm>
                <a:off x="3832" y="3500"/>
                <a:ext cx="0" cy="96"/>
              </a:xfrm>
              <a:prstGeom prst="line">
                <a:avLst/>
              </a:prstGeom>
              <a:noFill/>
              <a:ln w="9525">
                <a:solidFill>
                  <a:schemeClr val="tx1"/>
                </a:solidFill>
                <a:round/>
                <a:headEnd/>
                <a:tailEnd/>
              </a:ln>
            </p:spPr>
            <p:txBody>
              <a:bodyPr/>
              <a:lstStyle/>
              <a:p>
                <a:endParaRPr lang="en-US" dirty="0"/>
              </a:p>
            </p:txBody>
          </p:sp>
          <p:sp>
            <p:nvSpPr>
              <p:cNvPr id="84034" name="Line 53"/>
              <p:cNvSpPr>
                <a:spLocks noChangeShapeType="1"/>
              </p:cNvSpPr>
              <p:nvPr/>
            </p:nvSpPr>
            <p:spPr bwMode="auto">
              <a:xfrm>
                <a:off x="4072" y="3500"/>
                <a:ext cx="0" cy="96"/>
              </a:xfrm>
              <a:prstGeom prst="line">
                <a:avLst/>
              </a:prstGeom>
              <a:noFill/>
              <a:ln w="9525">
                <a:solidFill>
                  <a:schemeClr val="tx1"/>
                </a:solidFill>
                <a:round/>
                <a:headEnd/>
                <a:tailEnd/>
              </a:ln>
            </p:spPr>
            <p:txBody>
              <a:bodyPr/>
              <a:lstStyle/>
              <a:p>
                <a:endParaRPr lang="en-US" dirty="0"/>
              </a:p>
            </p:txBody>
          </p:sp>
          <p:sp>
            <p:nvSpPr>
              <p:cNvPr id="84035" name="Line 54"/>
              <p:cNvSpPr>
                <a:spLocks noChangeShapeType="1"/>
              </p:cNvSpPr>
              <p:nvPr/>
            </p:nvSpPr>
            <p:spPr bwMode="auto">
              <a:xfrm>
                <a:off x="4312" y="3500"/>
                <a:ext cx="0" cy="96"/>
              </a:xfrm>
              <a:prstGeom prst="line">
                <a:avLst/>
              </a:prstGeom>
              <a:noFill/>
              <a:ln w="9525">
                <a:solidFill>
                  <a:schemeClr val="tx1"/>
                </a:solidFill>
                <a:round/>
                <a:headEnd/>
                <a:tailEnd/>
              </a:ln>
            </p:spPr>
            <p:txBody>
              <a:bodyPr/>
              <a:lstStyle/>
              <a:p>
                <a:endParaRPr lang="en-US" dirty="0"/>
              </a:p>
            </p:txBody>
          </p:sp>
          <p:sp>
            <p:nvSpPr>
              <p:cNvPr id="84036" name="Line 55"/>
              <p:cNvSpPr>
                <a:spLocks noChangeShapeType="1"/>
              </p:cNvSpPr>
              <p:nvPr/>
            </p:nvSpPr>
            <p:spPr bwMode="auto">
              <a:xfrm>
                <a:off x="4792" y="3500"/>
                <a:ext cx="0" cy="96"/>
              </a:xfrm>
              <a:prstGeom prst="line">
                <a:avLst/>
              </a:prstGeom>
              <a:noFill/>
              <a:ln w="9525">
                <a:solidFill>
                  <a:schemeClr val="tx1"/>
                </a:solidFill>
                <a:round/>
                <a:headEnd/>
                <a:tailEnd/>
              </a:ln>
            </p:spPr>
            <p:txBody>
              <a:bodyPr/>
              <a:lstStyle/>
              <a:p>
                <a:endParaRPr lang="en-US" dirty="0"/>
              </a:p>
            </p:txBody>
          </p:sp>
          <p:sp>
            <p:nvSpPr>
              <p:cNvPr id="84037" name="Line 56"/>
              <p:cNvSpPr>
                <a:spLocks noChangeShapeType="1"/>
              </p:cNvSpPr>
              <p:nvPr/>
            </p:nvSpPr>
            <p:spPr bwMode="auto">
              <a:xfrm>
                <a:off x="5032" y="3500"/>
                <a:ext cx="0" cy="96"/>
              </a:xfrm>
              <a:prstGeom prst="line">
                <a:avLst/>
              </a:prstGeom>
              <a:noFill/>
              <a:ln w="9525">
                <a:solidFill>
                  <a:schemeClr val="tx1"/>
                </a:solidFill>
                <a:round/>
                <a:headEnd/>
                <a:tailEnd/>
              </a:ln>
            </p:spPr>
            <p:txBody>
              <a:bodyPr/>
              <a:lstStyle/>
              <a:p>
                <a:endParaRPr lang="en-US" dirty="0"/>
              </a:p>
            </p:txBody>
          </p:sp>
          <p:sp>
            <p:nvSpPr>
              <p:cNvPr id="84038" name="Line 57"/>
              <p:cNvSpPr>
                <a:spLocks noChangeShapeType="1"/>
              </p:cNvSpPr>
              <p:nvPr/>
            </p:nvSpPr>
            <p:spPr bwMode="auto">
              <a:xfrm>
                <a:off x="5272" y="3500"/>
                <a:ext cx="0" cy="96"/>
              </a:xfrm>
              <a:prstGeom prst="line">
                <a:avLst/>
              </a:prstGeom>
              <a:noFill/>
              <a:ln w="9525">
                <a:solidFill>
                  <a:schemeClr val="tx1"/>
                </a:solidFill>
                <a:round/>
                <a:headEnd/>
                <a:tailEnd/>
              </a:ln>
            </p:spPr>
            <p:txBody>
              <a:bodyPr/>
              <a:lstStyle/>
              <a:p>
                <a:endParaRPr lang="en-US" dirty="0"/>
              </a:p>
            </p:txBody>
          </p:sp>
          <p:sp>
            <p:nvSpPr>
              <p:cNvPr id="84039" name="Text Box 58"/>
              <p:cNvSpPr txBox="1">
                <a:spLocks noChangeArrowheads="1"/>
              </p:cNvSpPr>
              <p:nvPr/>
            </p:nvSpPr>
            <p:spPr bwMode="auto">
              <a:xfrm>
                <a:off x="1256" y="357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84040" name="Text Box 59"/>
              <p:cNvSpPr txBox="1">
                <a:spLocks noChangeArrowheads="1"/>
              </p:cNvSpPr>
              <p:nvPr/>
            </p:nvSpPr>
            <p:spPr bwMode="auto">
              <a:xfrm>
                <a:off x="1832" y="357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84041" name="Text Box 60"/>
              <p:cNvSpPr txBox="1">
                <a:spLocks noChangeArrowheads="1"/>
              </p:cNvSpPr>
              <p:nvPr/>
            </p:nvSpPr>
            <p:spPr bwMode="auto">
              <a:xfrm>
                <a:off x="2304" y="357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84042" name="Text Box 61"/>
              <p:cNvSpPr txBox="1">
                <a:spLocks noChangeArrowheads="1"/>
              </p:cNvSpPr>
              <p:nvPr/>
            </p:nvSpPr>
            <p:spPr bwMode="auto">
              <a:xfrm>
                <a:off x="2776" y="357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84043" name="Text Box 62"/>
              <p:cNvSpPr txBox="1">
                <a:spLocks noChangeArrowheads="1"/>
              </p:cNvSpPr>
              <p:nvPr/>
            </p:nvSpPr>
            <p:spPr bwMode="auto">
              <a:xfrm>
                <a:off x="3272" y="357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84044" name="Text Box 63"/>
              <p:cNvSpPr txBox="1">
                <a:spLocks noChangeArrowheads="1"/>
              </p:cNvSpPr>
              <p:nvPr/>
            </p:nvSpPr>
            <p:spPr bwMode="auto">
              <a:xfrm>
                <a:off x="4696" y="357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84045" name="Text Box 64"/>
              <p:cNvSpPr txBox="1">
                <a:spLocks noChangeArrowheads="1"/>
              </p:cNvSpPr>
              <p:nvPr/>
            </p:nvSpPr>
            <p:spPr bwMode="auto">
              <a:xfrm>
                <a:off x="3736" y="357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84046" name="Text Box 65"/>
              <p:cNvSpPr txBox="1">
                <a:spLocks noChangeArrowheads="1"/>
              </p:cNvSpPr>
              <p:nvPr/>
            </p:nvSpPr>
            <p:spPr bwMode="auto">
              <a:xfrm>
                <a:off x="4232" y="358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84047" name="Line 66"/>
              <p:cNvSpPr>
                <a:spLocks noChangeShapeType="1"/>
              </p:cNvSpPr>
              <p:nvPr/>
            </p:nvSpPr>
            <p:spPr bwMode="auto">
              <a:xfrm>
                <a:off x="1048" y="3596"/>
                <a:ext cx="4224" cy="0"/>
              </a:xfrm>
              <a:prstGeom prst="line">
                <a:avLst/>
              </a:prstGeom>
              <a:noFill/>
              <a:ln w="9525">
                <a:solidFill>
                  <a:schemeClr val="tx1"/>
                </a:solidFill>
                <a:round/>
                <a:headEnd/>
                <a:tailEnd/>
              </a:ln>
            </p:spPr>
            <p:txBody>
              <a:bodyPr/>
              <a:lstStyle/>
              <a:p>
                <a:endParaRPr lang="en-US" dirty="0"/>
              </a:p>
            </p:txBody>
          </p:sp>
          <p:sp>
            <p:nvSpPr>
              <p:cNvPr id="84048" name="Line 67"/>
              <p:cNvSpPr>
                <a:spLocks noChangeShapeType="1"/>
              </p:cNvSpPr>
              <p:nvPr/>
            </p:nvSpPr>
            <p:spPr bwMode="auto">
              <a:xfrm>
                <a:off x="2872" y="3500"/>
                <a:ext cx="0" cy="96"/>
              </a:xfrm>
              <a:prstGeom prst="line">
                <a:avLst/>
              </a:prstGeom>
              <a:noFill/>
              <a:ln w="9525">
                <a:solidFill>
                  <a:schemeClr val="tx1"/>
                </a:solidFill>
                <a:round/>
                <a:headEnd/>
                <a:tailEnd/>
              </a:ln>
            </p:spPr>
            <p:txBody>
              <a:bodyPr/>
              <a:lstStyle/>
              <a:p>
                <a:endParaRPr lang="en-US" dirty="0"/>
              </a:p>
            </p:txBody>
          </p:sp>
          <p:sp>
            <p:nvSpPr>
              <p:cNvPr id="84049" name="Line 68"/>
              <p:cNvSpPr>
                <a:spLocks noChangeShapeType="1"/>
              </p:cNvSpPr>
              <p:nvPr/>
            </p:nvSpPr>
            <p:spPr bwMode="auto">
              <a:xfrm>
                <a:off x="3352" y="3500"/>
                <a:ext cx="0" cy="96"/>
              </a:xfrm>
              <a:prstGeom prst="line">
                <a:avLst/>
              </a:prstGeom>
              <a:noFill/>
              <a:ln w="9525">
                <a:solidFill>
                  <a:schemeClr val="tx1"/>
                </a:solidFill>
                <a:round/>
                <a:headEnd/>
                <a:tailEnd/>
              </a:ln>
            </p:spPr>
            <p:txBody>
              <a:bodyPr/>
              <a:lstStyle/>
              <a:p>
                <a:endParaRPr lang="en-US" dirty="0"/>
              </a:p>
            </p:txBody>
          </p:sp>
          <p:sp>
            <p:nvSpPr>
              <p:cNvPr id="84050" name="Line 69"/>
              <p:cNvSpPr>
                <a:spLocks noChangeShapeType="1"/>
              </p:cNvSpPr>
              <p:nvPr/>
            </p:nvSpPr>
            <p:spPr bwMode="auto">
              <a:xfrm>
                <a:off x="3592" y="3500"/>
                <a:ext cx="0" cy="96"/>
              </a:xfrm>
              <a:prstGeom prst="line">
                <a:avLst/>
              </a:prstGeom>
              <a:noFill/>
              <a:ln w="9525">
                <a:solidFill>
                  <a:schemeClr val="tx1"/>
                </a:solidFill>
                <a:round/>
                <a:headEnd/>
                <a:tailEnd/>
              </a:ln>
            </p:spPr>
            <p:txBody>
              <a:bodyPr/>
              <a:lstStyle/>
              <a:p>
                <a:endParaRPr lang="en-US" dirty="0"/>
              </a:p>
            </p:txBody>
          </p:sp>
          <p:sp>
            <p:nvSpPr>
              <p:cNvPr id="84051" name="Line 70"/>
              <p:cNvSpPr>
                <a:spLocks noChangeShapeType="1"/>
              </p:cNvSpPr>
              <p:nvPr/>
            </p:nvSpPr>
            <p:spPr bwMode="auto">
              <a:xfrm>
                <a:off x="4552" y="3500"/>
                <a:ext cx="0" cy="96"/>
              </a:xfrm>
              <a:prstGeom prst="line">
                <a:avLst/>
              </a:prstGeom>
              <a:noFill/>
              <a:ln w="9525">
                <a:solidFill>
                  <a:schemeClr val="tx1"/>
                </a:solidFill>
                <a:round/>
                <a:headEnd/>
                <a:tailEnd/>
              </a:ln>
            </p:spPr>
            <p:txBody>
              <a:bodyPr/>
              <a:lstStyle/>
              <a:p>
                <a:endParaRPr lang="en-US" dirty="0"/>
              </a:p>
            </p:txBody>
          </p:sp>
          <p:sp>
            <p:nvSpPr>
              <p:cNvPr id="84052" name="Line 71"/>
              <p:cNvSpPr>
                <a:spLocks noChangeShapeType="1"/>
              </p:cNvSpPr>
              <p:nvPr/>
            </p:nvSpPr>
            <p:spPr bwMode="auto">
              <a:xfrm>
                <a:off x="960" y="2388"/>
                <a:ext cx="4224" cy="0"/>
              </a:xfrm>
              <a:prstGeom prst="line">
                <a:avLst/>
              </a:prstGeom>
              <a:noFill/>
              <a:ln w="28575">
                <a:solidFill>
                  <a:schemeClr val="tx1"/>
                </a:solidFill>
                <a:round/>
                <a:headEnd/>
                <a:tailEnd/>
              </a:ln>
            </p:spPr>
            <p:txBody>
              <a:bodyPr/>
              <a:lstStyle/>
              <a:p>
                <a:endParaRPr lang="en-US" dirty="0"/>
              </a:p>
            </p:txBody>
          </p:sp>
        </p:grpSp>
        <p:sp>
          <p:nvSpPr>
            <p:cNvPr id="83973" name="Line 72"/>
            <p:cNvSpPr>
              <a:spLocks noChangeShapeType="1"/>
            </p:cNvSpPr>
            <p:nvPr/>
          </p:nvSpPr>
          <p:spPr bwMode="auto">
            <a:xfrm flipV="1">
              <a:off x="4319" y="1690"/>
              <a:ext cx="0" cy="831"/>
            </a:xfrm>
            <a:prstGeom prst="line">
              <a:avLst/>
            </a:prstGeom>
            <a:noFill/>
            <a:ln w="38100">
              <a:solidFill>
                <a:schemeClr val="folHlink"/>
              </a:solidFill>
              <a:round/>
              <a:headEnd type="none" w="sm" len="sm"/>
              <a:tailEnd type="none" w="sm" len="sm"/>
            </a:ln>
          </p:spPr>
          <p:txBody>
            <a:bodyPr/>
            <a:lstStyle/>
            <a:p>
              <a:endParaRPr lang="en-US" dirty="0"/>
            </a:p>
          </p:txBody>
        </p:sp>
        <p:sp>
          <p:nvSpPr>
            <p:cNvPr id="83974" name="Line 73"/>
            <p:cNvSpPr>
              <a:spLocks noChangeShapeType="1"/>
            </p:cNvSpPr>
            <p:nvPr/>
          </p:nvSpPr>
          <p:spPr bwMode="auto">
            <a:xfrm flipV="1">
              <a:off x="2776" y="1676"/>
              <a:ext cx="0" cy="704"/>
            </a:xfrm>
            <a:prstGeom prst="line">
              <a:avLst/>
            </a:prstGeom>
            <a:noFill/>
            <a:ln w="38100">
              <a:solidFill>
                <a:schemeClr val="folHlink"/>
              </a:solidFill>
              <a:round/>
              <a:headEnd type="none" w="sm" len="sm"/>
              <a:tailEnd type="none" w="sm" len="sm"/>
            </a:ln>
          </p:spPr>
          <p:txBody>
            <a:bodyPr/>
            <a:lstStyle/>
            <a:p>
              <a:endParaRPr lang="en-US" dirty="0"/>
            </a:p>
          </p:txBody>
        </p:sp>
        <p:sp>
          <p:nvSpPr>
            <p:cNvPr id="83975" name="Arc 74"/>
            <p:cNvSpPr>
              <a:spLocks/>
            </p:cNvSpPr>
            <p:nvPr/>
          </p:nvSpPr>
          <p:spPr bwMode="auto">
            <a:xfrm>
              <a:off x="3440" y="2519"/>
              <a:ext cx="878" cy="49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469"/>
                  </a:moveTo>
                  <a:cubicBezTo>
                    <a:pt x="72" y="9600"/>
                    <a:pt x="9706" y="13"/>
                    <a:pt x="21575" y="0"/>
                  </a:cubicBezTo>
                </a:path>
                <a:path w="21600" h="21600" stroke="0" extrusionOk="0">
                  <a:moveTo>
                    <a:pt x="0" y="21469"/>
                  </a:moveTo>
                  <a:cubicBezTo>
                    <a:pt x="72" y="9600"/>
                    <a:pt x="9706" y="13"/>
                    <a:pt x="21575" y="0"/>
                  </a:cubicBezTo>
                  <a:lnTo>
                    <a:pt x="21600" y="21600"/>
                  </a:lnTo>
                  <a:close/>
                </a:path>
              </a:pathLst>
            </a:custGeom>
            <a:noFill/>
            <a:ln w="38100" cap="rnd">
              <a:solidFill>
                <a:srgbClr val="FF0000"/>
              </a:solidFill>
              <a:round/>
              <a:headEnd type="none" w="sm" len="sm"/>
              <a:tailEnd type="none" w="sm" len="sm"/>
            </a:ln>
          </p:spPr>
          <p:txBody>
            <a:bodyPr/>
            <a:lstStyle/>
            <a:p>
              <a:endParaRPr lang="en-US" dirty="0"/>
            </a:p>
          </p:txBody>
        </p:sp>
        <p:sp>
          <p:nvSpPr>
            <p:cNvPr id="83976" name="Line 75"/>
            <p:cNvSpPr>
              <a:spLocks noChangeShapeType="1"/>
            </p:cNvSpPr>
            <p:nvPr/>
          </p:nvSpPr>
          <p:spPr bwMode="auto">
            <a:xfrm>
              <a:off x="3440" y="2370"/>
              <a:ext cx="0" cy="643"/>
            </a:xfrm>
            <a:prstGeom prst="line">
              <a:avLst/>
            </a:prstGeom>
            <a:noFill/>
            <a:ln w="38100">
              <a:solidFill>
                <a:srgbClr val="FF0000"/>
              </a:solidFill>
              <a:round/>
              <a:headEnd type="none" w="sm" len="sm"/>
              <a:tailEnd type="none" w="sm" len="sm"/>
            </a:ln>
          </p:spPr>
          <p:txBody>
            <a:bodyPr/>
            <a:lstStyle/>
            <a:p>
              <a:endParaRPr lang="en-US" dirty="0"/>
            </a:p>
          </p:txBody>
        </p:sp>
        <p:sp>
          <p:nvSpPr>
            <p:cNvPr id="83977" name="Line 76"/>
            <p:cNvSpPr>
              <a:spLocks noChangeShapeType="1"/>
            </p:cNvSpPr>
            <p:nvPr/>
          </p:nvSpPr>
          <p:spPr bwMode="auto">
            <a:xfrm>
              <a:off x="2783" y="1676"/>
              <a:ext cx="636" cy="702"/>
            </a:xfrm>
            <a:prstGeom prst="line">
              <a:avLst/>
            </a:prstGeom>
            <a:noFill/>
            <a:ln w="38100">
              <a:solidFill>
                <a:schemeClr val="folHlink"/>
              </a:solidFill>
              <a:round/>
              <a:headEnd type="none" w="sm" len="sm"/>
              <a:tailEnd type="none" w="sm" len="sm"/>
            </a:ln>
          </p:spPr>
          <p:txBody>
            <a:bodyPr/>
            <a:lstStyle/>
            <a:p>
              <a:endParaRPr lang="en-US" dirty="0"/>
            </a:p>
          </p:txBody>
        </p:sp>
        <p:sp>
          <p:nvSpPr>
            <p:cNvPr id="83978" name="Line 77"/>
            <p:cNvSpPr>
              <a:spLocks noChangeShapeType="1"/>
            </p:cNvSpPr>
            <p:nvPr/>
          </p:nvSpPr>
          <p:spPr bwMode="auto">
            <a:xfrm flipV="1">
              <a:off x="1058" y="1676"/>
              <a:ext cx="0" cy="704"/>
            </a:xfrm>
            <a:prstGeom prst="line">
              <a:avLst/>
            </a:prstGeom>
            <a:noFill/>
            <a:ln w="38100">
              <a:solidFill>
                <a:schemeClr val="folHlink"/>
              </a:solidFill>
              <a:prstDash val="sysDot"/>
              <a:round/>
              <a:headEnd type="none" w="sm" len="sm"/>
              <a:tailEnd type="none" w="sm" len="sm"/>
            </a:ln>
          </p:spPr>
          <p:txBody>
            <a:bodyPr/>
            <a:lstStyle/>
            <a:p>
              <a:endParaRPr lang="en-US" dirty="0"/>
            </a:p>
          </p:txBody>
        </p:sp>
        <p:sp>
          <p:nvSpPr>
            <p:cNvPr id="83979" name="Line 78"/>
            <p:cNvSpPr>
              <a:spLocks noChangeShapeType="1"/>
            </p:cNvSpPr>
            <p:nvPr/>
          </p:nvSpPr>
          <p:spPr bwMode="auto">
            <a:xfrm>
              <a:off x="1048" y="1676"/>
              <a:ext cx="636" cy="702"/>
            </a:xfrm>
            <a:prstGeom prst="line">
              <a:avLst/>
            </a:prstGeom>
            <a:noFill/>
            <a:ln w="38100">
              <a:solidFill>
                <a:schemeClr val="folHlink"/>
              </a:solidFill>
              <a:prstDash val="sysDot"/>
              <a:round/>
              <a:headEnd type="none" w="sm" len="sm"/>
              <a:tailEnd type="none" w="sm" len="sm"/>
            </a:ln>
          </p:spPr>
          <p:txBody>
            <a:bodyPr/>
            <a:lstStyle/>
            <a:p>
              <a:endParaRPr lang="en-US" dirty="0"/>
            </a:p>
          </p:txBody>
        </p:sp>
        <p:sp>
          <p:nvSpPr>
            <p:cNvPr id="83980" name="Line 79"/>
            <p:cNvSpPr>
              <a:spLocks noChangeShapeType="1"/>
            </p:cNvSpPr>
            <p:nvPr/>
          </p:nvSpPr>
          <p:spPr bwMode="auto">
            <a:xfrm>
              <a:off x="1704" y="2376"/>
              <a:ext cx="0" cy="643"/>
            </a:xfrm>
            <a:prstGeom prst="line">
              <a:avLst/>
            </a:prstGeom>
            <a:noFill/>
            <a:ln w="38100">
              <a:solidFill>
                <a:srgbClr val="FF0000"/>
              </a:solidFill>
              <a:prstDash val="sysDot"/>
              <a:round/>
              <a:headEnd type="none" w="sm" len="sm"/>
              <a:tailEnd type="none" w="sm" len="sm"/>
            </a:ln>
          </p:spPr>
          <p:txBody>
            <a:bodyPr/>
            <a:lstStyle/>
            <a:p>
              <a:endParaRPr lang="en-US" dirty="0"/>
            </a:p>
          </p:txBody>
        </p:sp>
        <p:sp>
          <p:nvSpPr>
            <p:cNvPr id="83981" name="Arc 80"/>
            <p:cNvSpPr>
              <a:spLocks/>
            </p:cNvSpPr>
            <p:nvPr/>
          </p:nvSpPr>
          <p:spPr bwMode="auto">
            <a:xfrm>
              <a:off x="1726" y="2393"/>
              <a:ext cx="1058" cy="61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494"/>
                  </a:moveTo>
                  <a:cubicBezTo>
                    <a:pt x="58" y="9613"/>
                    <a:pt x="9700" y="10"/>
                    <a:pt x="21581" y="0"/>
                  </a:cubicBezTo>
                </a:path>
                <a:path w="21600" h="21600" stroke="0" extrusionOk="0">
                  <a:moveTo>
                    <a:pt x="0" y="21494"/>
                  </a:moveTo>
                  <a:cubicBezTo>
                    <a:pt x="58" y="9613"/>
                    <a:pt x="9700" y="10"/>
                    <a:pt x="21581" y="0"/>
                  </a:cubicBezTo>
                  <a:lnTo>
                    <a:pt x="21600" y="21600"/>
                  </a:lnTo>
                  <a:close/>
                </a:path>
              </a:pathLst>
            </a:custGeom>
            <a:noFill/>
            <a:ln w="38100" cap="rnd">
              <a:solidFill>
                <a:srgbClr val="FF0000"/>
              </a:solidFill>
              <a:prstDash val="sysDot"/>
              <a:round/>
              <a:headEnd type="none" w="sm" len="sm"/>
              <a:tailEnd type="none" w="sm" len="sm"/>
            </a:ln>
          </p:spPr>
          <p:txBody>
            <a:bodyPr/>
            <a:lstStyle/>
            <a:p>
              <a:endParaRPr lang="en-US" dirty="0"/>
            </a:p>
          </p:txBody>
        </p:sp>
        <p:sp>
          <p:nvSpPr>
            <p:cNvPr id="83982" name="Rectangle 81"/>
            <p:cNvSpPr>
              <a:spLocks noChangeArrowheads="1"/>
            </p:cNvSpPr>
            <p:nvPr/>
          </p:nvSpPr>
          <p:spPr bwMode="auto">
            <a:xfrm>
              <a:off x="1344" y="3014"/>
              <a:ext cx="3416" cy="442"/>
            </a:xfrm>
            <a:prstGeom prst="rect">
              <a:avLst/>
            </a:prstGeom>
            <a:noFill/>
            <a:ln w="9525">
              <a:noFill/>
              <a:miter lim="800000"/>
              <a:headEnd/>
              <a:tailEnd/>
            </a:ln>
          </p:spPr>
          <p:txBody>
            <a:bodyPr lIns="92075" tIns="46038" rIns="92075" bIns="46038">
              <a:spAutoFit/>
            </a:bodyPr>
            <a:lstStyle/>
            <a:p>
              <a:pPr algn="ctr" eaLnBrk="0" hangingPunct="0"/>
              <a:r>
                <a:rPr lang="en-US" dirty="0">
                  <a:solidFill>
                    <a:schemeClr val="tx1"/>
                  </a:solidFill>
                  <a:latin typeface="Times New Roman" pitchFamily="18" charset="0"/>
                </a:rPr>
                <a:t>Transition from expiration to inspiration occurs before expiratory flow returns to zero</a:t>
              </a:r>
              <a:r>
                <a:rPr lang="en-US" dirty="0">
                  <a:solidFill>
                    <a:schemeClr val="tx1"/>
                  </a:solidFill>
                </a:rPr>
                <a:t> </a:t>
              </a:r>
            </a:p>
          </p:txBody>
        </p:sp>
        <p:sp>
          <p:nvSpPr>
            <p:cNvPr id="83983" name="Oval 82"/>
            <p:cNvSpPr>
              <a:spLocks noChangeArrowheads="1"/>
            </p:cNvSpPr>
            <p:nvPr/>
          </p:nvSpPr>
          <p:spPr bwMode="auto">
            <a:xfrm>
              <a:off x="4080" y="2348"/>
              <a:ext cx="432" cy="288"/>
            </a:xfrm>
            <a:prstGeom prst="ellipse">
              <a:avLst/>
            </a:prstGeom>
            <a:noFill/>
            <a:ln w="38100">
              <a:solidFill>
                <a:srgbClr val="336699"/>
              </a:solidFill>
              <a:round/>
              <a:headEnd/>
              <a:tailEnd/>
            </a:ln>
          </p:spPr>
          <p:txBody>
            <a:bodyPr wrap="none" anchor="ctr"/>
            <a:lstStyle/>
            <a:p>
              <a:endParaRPr lang="en-US" dirty="0"/>
            </a:p>
          </p:txBody>
        </p:sp>
        <p:sp>
          <p:nvSpPr>
            <p:cNvPr id="83984" name="Text Box 83"/>
            <p:cNvSpPr txBox="1">
              <a:spLocks noChangeArrowheads="1"/>
            </p:cNvSpPr>
            <p:nvPr/>
          </p:nvSpPr>
          <p:spPr bwMode="auto">
            <a:xfrm>
              <a:off x="4120" y="2588"/>
              <a:ext cx="864" cy="250"/>
            </a:xfrm>
            <a:prstGeom prst="rect">
              <a:avLst/>
            </a:prstGeom>
            <a:noFill/>
            <a:ln w="9525" algn="ctr">
              <a:noFill/>
              <a:miter lim="800000"/>
              <a:headEnd/>
              <a:tailEnd/>
            </a:ln>
          </p:spPr>
          <p:txBody>
            <a:bodyPr>
              <a:spAutoFit/>
            </a:bodyPr>
            <a:lstStyle/>
            <a:p>
              <a:pPr algn="ctr" eaLnBrk="0" hangingPunct="0">
                <a:spcBef>
                  <a:spcPct val="50000"/>
                </a:spcBef>
              </a:pPr>
              <a:r>
                <a:rPr lang="en-US" dirty="0">
                  <a:solidFill>
                    <a:srgbClr val="0066CC"/>
                  </a:solidFill>
                  <a:latin typeface="Times New Roman" pitchFamily="18" charset="0"/>
                </a:rPr>
                <a:t>Auto-PEEP</a:t>
              </a:r>
            </a:p>
          </p:txBody>
        </p:sp>
        <p:sp>
          <p:nvSpPr>
            <p:cNvPr id="83985" name="Line 84"/>
            <p:cNvSpPr>
              <a:spLocks noChangeShapeType="1"/>
            </p:cNvSpPr>
            <p:nvPr/>
          </p:nvSpPr>
          <p:spPr bwMode="auto">
            <a:xfrm>
              <a:off x="4314" y="1686"/>
              <a:ext cx="636" cy="702"/>
            </a:xfrm>
            <a:prstGeom prst="line">
              <a:avLst/>
            </a:prstGeom>
            <a:noFill/>
            <a:ln w="38100">
              <a:solidFill>
                <a:schemeClr val="folHlink"/>
              </a:solidFill>
              <a:round/>
              <a:headEnd type="none" w="sm" len="sm"/>
              <a:tailEnd type="none" w="sm" len="sm"/>
            </a:ln>
          </p:spPr>
          <p:txBody>
            <a:bodyPr/>
            <a:lstStyle/>
            <a:p>
              <a:endParaRPr lang="en-US" dirty="0"/>
            </a:p>
          </p:txBody>
        </p:sp>
      </p:grpSp>
      <p:sp>
        <p:nvSpPr>
          <p:cNvPr id="83971" name="Rectangle 86"/>
          <p:cNvSpPr>
            <a:spLocks noGrp="1" noChangeArrowheads="1"/>
          </p:cNvSpPr>
          <p:nvPr>
            <p:ph type="title"/>
          </p:nvPr>
        </p:nvSpPr>
        <p:spPr bwMode="auto">
          <a:xfrm>
            <a:off x="412750" y="647700"/>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Flow-Time Curve with Auto-PEEP</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994" name="Group 3"/>
          <p:cNvGrpSpPr>
            <a:grpSpLocks/>
          </p:cNvGrpSpPr>
          <p:nvPr/>
        </p:nvGrpSpPr>
        <p:grpSpPr bwMode="auto">
          <a:xfrm>
            <a:off x="695325" y="2381250"/>
            <a:ext cx="7620000" cy="3835400"/>
            <a:chOff x="438" y="1500"/>
            <a:chExt cx="4800" cy="2416"/>
          </a:xfrm>
        </p:grpSpPr>
        <p:sp>
          <p:nvSpPr>
            <p:cNvPr id="84996" name="Rectangle 4"/>
            <p:cNvSpPr>
              <a:spLocks noChangeArrowheads="1"/>
            </p:cNvSpPr>
            <p:nvPr/>
          </p:nvSpPr>
          <p:spPr bwMode="auto">
            <a:xfrm>
              <a:off x="862" y="1734"/>
              <a:ext cx="4368" cy="1872"/>
            </a:xfrm>
            <a:prstGeom prst="rect">
              <a:avLst/>
            </a:prstGeom>
            <a:solidFill>
              <a:srgbClr val="FFFFFF"/>
            </a:solidFill>
            <a:ln w="28575">
              <a:solidFill>
                <a:schemeClr val="tx1"/>
              </a:solidFill>
              <a:miter lim="800000"/>
              <a:headEnd/>
              <a:tailEnd/>
            </a:ln>
          </p:spPr>
          <p:txBody>
            <a:bodyPr wrap="none" anchor="ctr"/>
            <a:lstStyle/>
            <a:p>
              <a:pPr algn="ctr" eaLnBrk="0" hangingPunct="0"/>
              <a:endParaRPr lang="en-US" sz="2400" dirty="0">
                <a:solidFill>
                  <a:schemeClr val="tx1"/>
                </a:solidFill>
                <a:latin typeface="Times New Roman" pitchFamily="18" charset="0"/>
              </a:endParaRPr>
            </a:p>
          </p:txBody>
        </p:sp>
        <p:sp>
          <p:nvSpPr>
            <p:cNvPr id="324613" name="Rectangle 5"/>
            <p:cNvSpPr>
              <a:spLocks noChangeArrowheads="1"/>
            </p:cNvSpPr>
            <p:nvPr/>
          </p:nvSpPr>
          <p:spPr bwMode="auto">
            <a:xfrm>
              <a:off x="502" y="1723"/>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24614" name="Rectangle 6"/>
            <p:cNvSpPr>
              <a:spLocks noChangeArrowheads="1"/>
            </p:cNvSpPr>
            <p:nvPr/>
          </p:nvSpPr>
          <p:spPr bwMode="auto">
            <a:xfrm>
              <a:off x="3742" y="1542"/>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24615" name="Rectangle 7"/>
            <p:cNvSpPr>
              <a:spLocks noChangeArrowheads="1"/>
            </p:cNvSpPr>
            <p:nvPr/>
          </p:nvSpPr>
          <p:spPr bwMode="auto">
            <a:xfrm>
              <a:off x="2638" y="1542"/>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24616" name="Rectangle 8"/>
            <p:cNvSpPr>
              <a:spLocks noChangeArrowheads="1"/>
            </p:cNvSpPr>
            <p:nvPr/>
          </p:nvSpPr>
          <p:spPr bwMode="auto">
            <a:xfrm>
              <a:off x="1534" y="1542"/>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85001" name="Text Box 9"/>
            <p:cNvSpPr txBox="1">
              <a:spLocks noChangeArrowheads="1"/>
            </p:cNvSpPr>
            <p:nvPr/>
          </p:nvSpPr>
          <p:spPr bwMode="auto">
            <a:xfrm>
              <a:off x="438" y="1500"/>
              <a:ext cx="41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LPM</a:t>
              </a:r>
            </a:p>
          </p:txBody>
        </p:sp>
        <p:sp>
          <p:nvSpPr>
            <p:cNvPr id="85002" name="Line 10"/>
            <p:cNvSpPr>
              <a:spLocks noChangeShapeType="1"/>
            </p:cNvSpPr>
            <p:nvPr/>
          </p:nvSpPr>
          <p:spPr bwMode="auto">
            <a:xfrm>
              <a:off x="910" y="1755"/>
              <a:ext cx="0" cy="1824"/>
            </a:xfrm>
            <a:prstGeom prst="line">
              <a:avLst/>
            </a:prstGeom>
            <a:noFill/>
            <a:ln w="9525">
              <a:solidFill>
                <a:schemeClr val="tx1"/>
              </a:solidFill>
              <a:round/>
              <a:headEnd/>
              <a:tailEnd/>
            </a:ln>
          </p:spPr>
          <p:txBody>
            <a:bodyPr/>
            <a:lstStyle/>
            <a:p>
              <a:endParaRPr lang="en-US" dirty="0"/>
            </a:p>
          </p:txBody>
        </p:sp>
        <p:sp>
          <p:nvSpPr>
            <p:cNvPr id="85003" name="Line 11"/>
            <p:cNvSpPr>
              <a:spLocks noChangeShapeType="1"/>
            </p:cNvSpPr>
            <p:nvPr/>
          </p:nvSpPr>
          <p:spPr bwMode="auto">
            <a:xfrm>
              <a:off x="910" y="1747"/>
              <a:ext cx="48" cy="0"/>
            </a:xfrm>
            <a:prstGeom prst="line">
              <a:avLst/>
            </a:prstGeom>
            <a:noFill/>
            <a:ln w="9525">
              <a:solidFill>
                <a:schemeClr val="tx1"/>
              </a:solidFill>
              <a:round/>
              <a:headEnd/>
              <a:tailEnd/>
            </a:ln>
          </p:spPr>
          <p:txBody>
            <a:bodyPr/>
            <a:lstStyle/>
            <a:p>
              <a:endParaRPr lang="en-US" dirty="0"/>
            </a:p>
          </p:txBody>
        </p:sp>
        <p:sp>
          <p:nvSpPr>
            <p:cNvPr id="85004" name="Line 12"/>
            <p:cNvSpPr>
              <a:spLocks noChangeShapeType="1"/>
            </p:cNvSpPr>
            <p:nvPr/>
          </p:nvSpPr>
          <p:spPr bwMode="auto">
            <a:xfrm>
              <a:off x="910" y="3284"/>
              <a:ext cx="96" cy="0"/>
            </a:xfrm>
            <a:prstGeom prst="line">
              <a:avLst/>
            </a:prstGeom>
            <a:noFill/>
            <a:ln w="9525">
              <a:solidFill>
                <a:schemeClr val="tx1"/>
              </a:solidFill>
              <a:round/>
              <a:headEnd/>
              <a:tailEnd/>
            </a:ln>
          </p:spPr>
          <p:txBody>
            <a:bodyPr/>
            <a:lstStyle/>
            <a:p>
              <a:endParaRPr lang="en-US" dirty="0"/>
            </a:p>
          </p:txBody>
        </p:sp>
        <p:sp>
          <p:nvSpPr>
            <p:cNvPr id="85005" name="Line 13"/>
            <p:cNvSpPr>
              <a:spLocks noChangeShapeType="1"/>
            </p:cNvSpPr>
            <p:nvPr/>
          </p:nvSpPr>
          <p:spPr bwMode="auto">
            <a:xfrm>
              <a:off x="910" y="2924"/>
              <a:ext cx="96" cy="0"/>
            </a:xfrm>
            <a:prstGeom prst="line">
              <a:avLst/>
            </a:prstGeom>
            <a:noFill/>
            <a:ln w="9525">
              <a:solidFill>
                <a:schemeClr val="tx1"/>
              </a:solidFill>
              <a:round/>
              <a:headEnd/>
              <a:tailEnd/>
            </a:ln>
          </p:spPr>
          <p:txBody>
            <a:bodyPr/>
            <a:lstStyle/>
            <a:p>
              <a:endParaRPr lang="en-US" dirty="0"/>
            </a:p>
          </p:txBody>
        </p:sp>
        <p:sp>
          <p:nvSpPr>
            <p:cNvPr id="85006" name="Line 14"/>
            <p:cNvSpPr>
              <a:spLocks noChangeShapeType="1"/>
            </p:cNvSpPr>
            <p:nvPr/>
          </p:nvSpPr>
          <p:spPr bwMode="auto">
            <a:xfrm>
              <a:off x="910" y="2540"/>
              <a:ext cx="96" cy="0"/>
            </a:xfrm>
            <a:prstGeom prst="line">
              <a:avLst/>
            </a:prstGeom>
            <a:noFill/>
            <a:ln w="9525">
              <a:solidFill>
                <a:schemeClr val="tx1"/>
              </a:solidFill>
              <a:round/>
              <a:headEnd/>
              <a:tailEnd/>
            </a:ln>
          </p:spPr>
          <p:txBody>
            <a:bodyPr/>
            <a:lstStyle/>
            <a:p>
              <a:endParaRPr lang="en-US" dirty="0"/>
            </a:p>
          </p:txBody>
        </p:sp>
        <p:sp>
          <p:nvSpPr>
            <p:cNvPr id="85007" name="Line 15"/>
            <p:cNvSpPr>
              <a:spLocks noChangeShapeType="1"/>
            </p:cNvSpPr>
            <p:nvPr/>
          </p:nvSpPr>
          <p:spPr bwMode="auto">
            <a:xfrm>
              <a:off x="910" y="3523"/>
              <a:ext cx="48" cy="0"/>
            </a:xfrm>
            <a:prstGeom prst="line">
              <a:avLst/>
            </a:prstGeom>
            <a:noFill/>
            <a:ln w="9525">
              <a:solidFill>
                <a:schemeClr val="tx1"/>
              </a:solidFill>
              <a:round/>
              <a:headEnd/>
              <a:tailEnd/>
            </a:ln>
          </p:spPr>
          <p:txBody>
            <a:bodyPr/>
            <a:lstStyle/>
            <a:p>
              <a:endParaRPr lang="en-US" dirty="0"/>
            </a:p>
          </p:txBody>
        </p:sp>
        <p:sp>
          <p:nvSpPr>
            <p:cNvPr id="85008" name="Line 16"/>
            <p:cNvSpPr>
              <a:spLocks noChangeShapeType="1"/>
            </p:cNvSpPr>
            <p:nvPr/>
          </p:nvSpPr>
          <p:spPr bwMode="auto">
            <a:xfrm>
              <a:off x="910" y="3443"/>
              <a:ext cx="48" cy="0"/>
            </a:xfrm>
            <a:prstGeom prst="line">
              <a:avLst/>
            </a:prstGeom>
            <a:noFill/>
            <a:ln w="9525">
              <a:solidFill>
                <a:schemeClr val="tx1"/>
              </a:solidFill>
              <a:round/>
              <a:headEnd/>
              <a:tailEnd/>
            </a:ln>
          </p:spPr>
          <p:txBody>
            <a:bodyPr/>
            <a:lstStyle/>
            <a:p>
              <a:endParaRPr lang="en-US" dirty="0"/>
            </a:p>
          </p:txBody>
        </p:sp>
        <p:sp>
          <p:nvSpPr>
            <p:cNvPr id="85009" name="Line 17"/>
            <p:cNvSpPr>
              <a:spLocks noChangeShapeType="1"/>
            </p:cNvSpPr>
            <p:nvPr/>
          </p:nvSpPr>
          <p:spPr bwMode="auto">
            <a:xfrm>
              <a:off x="910" y="3363"/>
              <a:ext cx="48" cy="0"/>
            </a:xfrm>
            <a:prstGeom prst="line">
              <a:avLst/>
            </a:prstGeom>
            <a:noFill/>
            <a:ln w="9525">
              <a:solidFill>
                <a:schemeClr val="tx1"/>
              </a:solidFill>
              <a:round/>
              <a:headEnd/>
              <a:tailEnd/>
            </a:ln>
          </p:spPr>
          <p:txBody>
            <a:bodyPr/>
            <a:lstStyle/>
            <a:p>
              <a:endParaRPr lang="en-US" dirty="0"/>
            </a:p>
          </p:txBody>
        </p:sp>
        <p:sp>
          <p:nvSpPr>
            <p:cNvPr id="85010" name="Line 18"/>
            <p:cNvSpPr>
              <a:spLocks noChangeShapeType="1"/>
            </p:cNvSpPr>
            <p:nvPr/>
          </p:nvSpPr>
          <p:spPr bwMode="auto">
            <a:xfrm>
              <a:off x="910" y="3275"/>
              <a:ext cx="48" cy="0"/>
            </a:xfrm>
            <a:prstGeom prst="line">
              <a:avLst/>
            </a:prstGeom>
            <a:noFill/>
            <a:ln w="9525">
              <a:solidFill>
                <a:schemeClr val="tx1"/>
              </a:solidFill>
              <a:round/>
              <a:headEnd/>
              <a:tailEnd/>
            </a:ln>
          </p:spPr>
          <p:txBody>
            <a:bodyPr/>
            <a:lstStyle/>
            <a:p>
              <a:endParaRPr lang="en-US" dirty="0"/>
            </a:p>
          </p:txBody>
        </p:sp>
        <p:sp>
          <p:nvSpPr>
            <p:cNvPr id="85011" name="Line 19"/>
            <p:cNvSpPr>
              <a:spLocks noChangeShapeType="1"/>
            </p:cNvSpPr>
            <p:nvPr/>
          </p:nvSpPr>
          <p:spPr bwMode="auto">
            <a:xfrm>
              <a:off x="910" y="3163"/>
              <a:ext cx="48" cy="0"/>
            </a:xfrm>
            <a:prstGeom prst="line">
              <a:avLst/>
            </a:prstGeom>
            <a:noFill/>
            <a:ln w="9525">
              <a:solidFill>
                <a:schemeClr val="tx1"/>
              </a:solidFill>
              <a:round/>
              <a:headEnd/>
              <a:tailEnd/>
            </a:ln>
          </p:spPr>
          <p:txBody>
            <a:bodyPr/>
            <a:lstStyle/>
            <a:p>
              <a:endParaRPr lang="en-US" dirty="0"/>
            </a:p>
          </p:txBody>
        </p:sp>
        <p:sp>
          <p:nvSpPr>
            <p:cNvPr id="85012" name="Line 20"/>
            <p:cNvSpPr>
              <a:spLocks noChangeShapeType="1"/>
            </p:cNvSpPr>
            <p:nvPr/>
          </p:nvSpPr>
          <p:spPr bwMode="auto">
            <a:xfrm>
              <a:off x="910" y="3083"/>
              <a:ext cx="48" cy="0"/>
            </a:xfrm>
            <a:prstGeom prst="line">
              <a:avLst/>
            </a:prstGeom>
            <a:noFill/>
            <a:ln w="9525">
              <a:solidFill>
                <a:schemeClr val="tx1"/>
              </a:solidFill>
              <a:round/>
              <a:headEnd/>
              <a:tailEnd/>
            </a:ln>
          </p:spPr>
          <p:txBody>
            <a:bodyPr/>
            <a:lstStyle/>
            <a:p>
              <a:endParaRPr lang="en-US" dirty="0"/>
            </a:p>
          </p:txBody>
        </p:sp>
        <p:sp>
          <p:nvSpPr>
            <p:cNvPr id="85013" name="Line 21"/>
            <p:cNvSpPr>
              <a:spLocks noChangeShapeType="1"/>
            </p:cNvSpPr>
            <p:nvPr/>
          </p:nvSpPr>
          <p:spPr bwMode="auto">
            <a:xfrm>
              <a:off x="910" y="3003"/>
              <a:ext cx="48" cy="0"/>
            </a:xfrm>
            <a:prstGeom prst="line">
              <a:avLst/>
            </a:prstGeom>
            <a:noFill/>
            <a:ln w="9525">
              <a:solidFill>
                <a:schemeClr val="tx1"/>
              </a:solidFill>
              <a:round/>
              <a:headEnd/>
              <a:tailEnd/>
            </a:ln>
          </p:spPr>
          <p:txBody>
            <a:bodyPr/>
            <a:lstStyle/>
            <a:p>
              <a:endParaRPr lang="en-US" dirty="0"/>
            </a:p>
          </p:txBody>
        </p:sp>
        <p:sp>
          <p:nvSpPr>
            <p:cNvPr id="85014" name="Line 22"/>
            <p:cNvSpPr>
              <a:spLocks noChangeShapeType="1"/>
            </p:cNvSpPr>
            <p:nvPr/>
          </p:nvSpPr>
          <p:spPr bwMode="auto">
            <a:xfrm>
              <a:off x="910" y="2915"/>
              <a:ext cx="48" cy="0"/>
            </a:xfrm>
            <a:prstGeom prst="line">
              <a:avLst/>
            </a:prstGeom>
            <a:noFill/>
            <a:ln w="9525">
              <a:solidFill>
                <a:schemeClr val="tx1"/>
              </a:solidFill>
              <a:round/>
              <a:headEnd/>
              <a:tailEnd/>
            </a:ln>
          </p:spPr>
          <p:txBody>
            <a:bodyPr/>
            <a:lstStyle/>
            <a:p>
              <a:endParaRPr lang="en-US" dirty="0"/>
            </a:p>
          </p:txBody>
        </p:sp>
        <p:sp>
          <p:nvSpPr>
            <p:cNvPr id="85015" name="Line 23"/>
            <p:cNvSpPr>
              <a:spLocks noChangeShapeType="1"/>
            </p:cNvSpPr>
            <p:nvPr/>
          </p:nvSpPr>
          <p:spPr bwMode="auto">
            <a:xfrm>
              <a:off x="910" y="2779"/>
              <a:ext cx="48" cy="0"/>
            </a:xfrm>
            <a:prstGeom prst="line">
              <a:avLst/>
            </a:prstGeom>
            <a:noFill/>
            <a:ln w="9525">
              <a:solidFill>
                <a:schemeClr val="tx1"/>
              </a:solidFill>
              <a:round/>
              <a:headEnd/>
              <a:tailEnd/>
            </a:ln>
          </p:spPr>
          <p:txBody>
            <a:bodyPr/>
            <a:lstStyle/>
            <a:p>
              <a:endParaRPr lang="en-US" dirty="0"/>
            </a:p>
          </p:txBody>
        </p:sp>
        <p:sp>
          <p:nvSpPr>
            <p:cNvPr id="85016" name="Line 24"/>
            <p:cNvSpPr>
              <a:spLocks noChangeShapeType="1"/>
            </p:cNvSpPr>
            <p:nvPr/>
          </p:nvSpPr>
          <p:spPr bwMode="auto">
            <a:xfrm>
              <a:off x="910" y="2699"/>
              <a:ext cx="48" cy="0"/>
            </a:xfrm>
            <a:prstGeom prst="line">
              <a:avLst/>
            </a:prstGeom>
            <a:noFill/>
            <a:ln w="9525">
              <a:solidFill>
                <a:schemeClr val="tx1"/>
              </a:solidFill>
              <a:round/>
              <a:headEnd/>
              <a:tailEnd/>
            </a:ln>
          </p:spPr>
          <p:txBody>
            <a:bodyPr/>
            <a:lstStyle/>
            <a:p>
              <a:endParaRPr lang="en-US" dirty="0"/>
            </a:p>
          </p:txBody>
        </p:sp>
        <p:sp>
          <p:nvSpPr>
            <p:cNvPr id="85017" name="Line 25"/>
            <p:cNvSpPr>
              <a:spLocks noChangeShapeType="1"/>
            </p:cNvSpPr>
            <p:nvPr/>
          </p:nvSpPr>
          <p:spPr bwMode="auto">
            <a:xfrm>
              <a:off x="910" y="2619"/>
              <a:ext cx="48" cy="0"/>
            </a:xfrm>
            <a:prstGeom prst="line">
              <a:avLst/>
            </a:prstGeom>
            <a:noFill/>
            <a:ln w="9525">
              <a:solidFill>
                <a:schemeClr val="tx1"/>
              </a:solidFill>
              <a:round/>
              <a:headEnd/>
              <a:tailEnd/>
            </a:ln>
          </p:spPr>
          <p:txBody>
            <a:bodyPr/>
            <a:lstStyle/>
            <a:p>
              <a:endParaRPr lang="en-US" dirty="0"/>
            </a:p>
          </p:txBody>
        </p:sp>
        <p:sp>
          <p:nvSpPr>
            <p:cNvPr id="85018" name="Line 26"/>
            <p:cNvSpPr>
              <a:spLocks noChangeShapeType="1"/>
            </p:cNvSpPr>
            <p:nvPr/>
          </p:nvSpPr>
          <p:spPr bwMode="auto">
            <a:xfrm>
              <a:off x="910" y="2531"/>
              <a:ext cx="48" cy="0"/>
            </a:xfrm>
            <a:prstGeom prst="line">
              <a:avLst/>
            </a:prstGeom>
            <a:noFill/>
            <a:ln w="9525">
              <a:solidFill>
                <a:schemeClr val="tx1"/>
              </a:solidFill>
              <a:round/>
              <a:headEnd/>
              <a:tailEnd/>
            </a:ln>
          </p:spPr>
          <p:txBody>
            <a:bodyPr/>
            <a:lstStyle/>
            <a:p>
              <a:endParaRPr lang="en-US" dirty="0"/>
            </a:p>
          </p:txBody>
        </p:sp>
        <p:sp>
          <p:nvSpPr>
            <p:cNvPr id="85019" name="Line 27"/>
            <p:cNvSpPr>
              <a:spLocks noChangeShapeType="1"/>
            </p:cNvSpPr>
            <p:nvPr/>
          </p:nvSpPr>
          <p:spPr bwMode="auto">
            <a:xfrm>
              <a:off x="910" y="2395"/>
              <a:ext cx="48" cy="0"/>
            </a:xfrm>
            <a:prstGeom prst="line">
              <a:avLst/>
            </a:prstGeom>
            <a:noFill/>
            <a:ln w="9525">
              <a:solidFill>
                <a:schemeClr val="tx1"/>
              </a:solidFill>
              <a:round/>
              <a:headEnd/>
              <a:tailEnd/>
            </a:ln>
          </p:spPr>
          <p:txBody>
            <a:bodyPr/>
            <a:lstStyle/>
            <a:p>
              <a:endParaRPr lang="en-US" dirty="0"/>
            </a:p>
          </p:txBody>
        </p:sp>
        <p:sp>
          <p:nvSpPr>
            <p:cNvPr id="85020" name="Line 28"/>
            <p:cNvSpPr>
              <a:spLocks noChangeShapeType="1"/>
            </p:cNvSpPr>
            <p:nvPr/>
          </p:nvSpPr>
          <p:spPr bwMode="auto">
            <a:xfrm>
              <a:off x="910" y="2315"/>
              <a:ext cx="48" cy="0"/>
            </a:xfrm>
            <a:prstGeom prst="line">
              <a:avLst/>
            </a:prstGeom>
            <a:noFill/>
            <a:ln w="9525">
              <a:solidFill>
                <a:schemeClr val="tx1"/>
              </a:solidFill>
              <a:round/>
              <a:headEnd/>
              <a:tailEnd/>
            </a:ln>
          </p:spPr>
          <p:txBody>
            <a:bodyPr/>
            <a:lstStyle/>
            <a:p>
              <a:endParaRPr lang="en-US" dirty="0"/>
            </a:p>
          </p:txBody>
        </p:sp>
        <p:sp>
          <p:nvSpPr>
            <p:cNvPr id="85021" name="Line 29"/>
            <p:cNvSpPr>
              <a:spLocks noChangeShapeType="1"/>
            </p:cNvSpPr>
            <p:nvPr/>
          </p:nvSpPr>
          <p:spPr bwMode="auto">
            <a:xfrm>
              <a:off x="910" y="2235"/>
              <a:ext cx="48" cy="0"/>
            </a:xfrm>
            <a:prstGeom prst="line">
              <a:avLst/>
            </a:prstGeom>
            <a:noFill/>
            <a:ln w="9525">
              <a:solidFill>
                <a:schemeClr val="tx1"/>
              </a:solidFill>
              <a:round/>
              <a:headEnd/>
              <a:tailEnd/>
            </a:ln>
          </p:spPr>
          <p:txBody>
            <a:bodyPr/>
            <a:lstStyle/>
            <a:p>
              <a:endParaRPr lang="en-US" dirty="0"/>
            </a:p>
          </p:txBody>
        </p:sp>
        <p:sp>
          <p:nvSpPr>
            <p:cNvPr id="85022" name="Line 30"/>
            <p:cNvSpPr>
              <a:spLocks noChangeShapeType="1"/>
            </p:cNvSpPr>
            <p:nvPr/>
          </p:nvSpPr>
          <p:spPr bwMode="auto">
            <a:xfrm>
              <a:off x="910" y="2147"/>
              <a:ext cx="48" cy="0"/>
            </a:xfrm>
            <a:prstGeom prst="line">
              <a:avLst/>
            </a:prstGeom>
            <a:noFill/>
            <a:ln w="9525">
              <a:solidFill>
                <a:schemeClr val="tx1"/>
              </a:solidFill>
              <a:round/>
              <a:headEnd/>
              <a:tailEnd/>
            </a:ln>
          </p:spPr>
          <p:txBody>
            <a:bodyPr/>
            <a:lstStyle/>
            <a:p>
              <a:endParaRPr lang="en-US" dirty="0"/>
            </a:p>
          </p:txBody>
        </p:sp>
        <p:sp>
          <p:nvSpPr>
            <p:cNvPr id="85023" name="Line 31"/>
            <p:cNvSpPr>
              <a:spLocks noChangeShapeType="1"/>
            </p:cNvSpPr>
            <p:nvPr/>
          </p:nvSpPr>
          <p:spPr bwMode="auto">
            <a:xfrm>
              <a:off x="910" y="2172"/>
              <a:ext cx="96" cy="0"/>
            </a:xfrm>
            <a:prstGeom prst="line">
              <a:avLst/>
            </a:prstGeom>
            <a:noFill/>
            <a:ln w="9525">
              <a:solidFill>
                <a:schemeClr val="tx1"/>
              </a:solidFill>
              <a:round/>
              <a:headEnd/>
              <a:tailEnd/>
            </a:ln>
          </p:spPr>
          <p:txBody>
            <a:bodyPr/>
            <a:lstStyle/>
            <a:p>
              <a:endParaRPr lang="en-US" dirty="0"/>
            </a:p>
          </p:txBody>
        </p:sp>
        <p:sp>
          <p:nvSpPr>
            <p:cNvPr id="85024" name="Line 32"/>
            <p:cNvSpPr>
              <a:spLocks noChangeShapeType="1"/>
            </p:cNvSpPr>
            <p:nvPr/>
          </p:nvSpPr>
          <p:spPr bwMode="auto">
            <a:xfrm>
              <a:off x="910" y="2051"/>
              <a:ext cx="48" cy="0"/>
            </a:xfrm>
            <a:prstGeom prst="line">
              <a:avLst/>
            </a:prstGeom>
            <a:noFill/>
            <a:ln w="9525">
              <a:solidFill>
                <a:schemeClr val="tx1"/>
              </a:solidFill>
              <a:round/>
              <a:headEnd/>
              <a:tailEnd/>
            </a:ln>
          </p:spPr>
          <p:txBody>
            <a:bodyPr/>
            <a:lstStyle/>
            <a:p>
              <a:endParaRPr lang="en-US" dirty="0"/>
            </a:p>
          </p:txBody>
        </p:sp>
        <p:sp>
          <p:nvSpPr>
            <p:cNvPr id="85025" name="Line 33"/>
            <p:cNvSpPr>
              <a:spLocks noChangeShapeType="1"/>
            </p:cNvSpPr>
            <p:nvPr/>
          </p:nvSpPr>
          <p:spPr bwMode="auto">
            <a:xfrm>
              <a:off x="910" y="1971"/>
              <a:ext cx="48" cy="0"/>
            </a:xfrm>
            <a:prstGeom prst="line">
              <a:avLst/>
            </a:prstGeom>
            <a:noFill/>
            <a:ln w="9525">
              <a:solidFill>
                <a:schemeClr val="tx1"/>
              </a:solidFill>
              <a:round/>
              <a:headEnd/>
              <a:tailEnd/>
            </a:ln>
          </p:spPr>
          <p:txBody>
            <a:bodyPr/>
            <a:lstStyle/>
            <a:p>
              <a:endParaRPr lang="en-US" dirty="0"/>
            </a:p>
          </p:txBody>
        </p:sp>
        <p:sp>
          <p:nvSpPr>
            <p:cNvPr id="85026" name="Line 34"/>
            <p:cNvSpPr>
              <a:spLocks noChangeShapeType="1"/>
            </p:cNvSpPr>
            <p:nvPr/>
          </p:nvSpPr>
          <p:spPr bwMode="auto">
            <a:xfrm>
              <a:off x="910" y="1891"/>
              <a:ext cx="48" cy="0"/>
            </a:xfrm>
            <a:prstGeom prst="line">
              <a:avLst/>
            </a:prstGeom>
            <a:noFill/>
            <a:ln w="9525">
              <a:solidFill>
                <a:schemeClr val="tx1"/>
              </a:solidFill>
              <a:round/>
              <a:headEnd/>
              <a:tailEnd/>
            </a:ln>
          </p:spPr>
          <p:txBody>
            <a:bodyPr/>
            <a:lstStyle/>
            <a:p>
              <a:endParaRPr lang="en-US" dirty="0"/>
            </a:p>
          </p:txBody>
        </p:sp>
        <p:sp>
          <p:nvSpPr>
            <p:cNvPr id="85027" name="Line 35"/>
            <p:cNvSpPr>
              <a:spLocks noChangeShapeType="1"/>
            </p:cNvSpPr>
            <p:nvPr/>
          </p:nvSpPr>
          <p:spPr bwMode="auto">
            <a:xfrm>
              <a:off x="910" y="1803"/>
              <a:ext cx="48" cy="0"/>
            </a:xfrm>
            <a:prstGeom prst="line">
              <a:avLst/>
            </a:prstGeom>
            <a:noFill/>
            <a:ln w="9525">
              <a:solidFill>
                <a:schemeClr val="tx1"/>
              </a:solidFill>
              <a:round/>
              <a:headEnd/>
              <a:tailEnd/>
            </a:ln>
          </p:spPr>
          <p:txBody>
            <a:bodyPr/>
            <a:lstStyle/>
            <a:p>
              <a:endParaRPr lang="en-US" dirty="0"/>
            </a:p>
          </p:txBody>
        </p:sp>
        <p:sp>
          <p:nvSpPr>
            <p:cNvPr id="85028" name="Text Box 36"/>
            <p:cNvSpPr txBox="1">
              <a:spLocks noChangeArrowheads="1"/>
            </p:cNvSpPr>
            <p:nvPr/>
          </p:nvSpPr>
          <p:spPr bwMode="auto">
            <a:xfrm>
              <a:off x="698" y="1667"/>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90</a:t>
              </a:r>
            </a:p>
          </p:txBody>
        </p:sp>
        <p:sp>
          <p:nvSpPr>
            <p:cNvPr id="85029" name="Text Box 37"/>
            <p:cNvSpPr txBox="1">
              <a:spLocks noChangeArrowheads="1"/>
            </p:cNvSpPr>
            <p:nvPr/>
          </p:nvSpPr>
          <p:spPr bwMode="auto">
            <a:xfrm>
              <a:off x="702" y="1983"/>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5030" name="Text Box 38"/>
            <p:cNvSpPr txBox="1">
              <a:spLocks noChangeArrowheads="1"/>
            </p:cNvSpPr>
            <p:nvPr/>
          </p:nvSpPr>
          <p:spPr bwMode="auto">
            <a:xfrm>
              <a:off x="670" y="2339"/>
              <a:ext cx="276"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0.0</a:t>
              </a:r>
            </a:p>
          </p:txBody>
        </p:sp>
        <p:sp>
          <p:nvSpPr>
            <p:cNvPr id="85031" name="Text Box 39"/>
            <p:cNvSpPr txBox="1">
              <a:spLocks noChangeArrowheads="1"/>
            </p:cNvSpPr>
            <p:nvPr/>
          </p:nvSpPr>
          <p:spPr bwMode="auto">
            <a:xfrm>
              <a:off x="661" y="2751"/>
              <a:ext cx="287"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5032" name="Text Box 40"/>
            <p:cNvSpPr txBox="1">
              <a:spLocks noChangeArrowheads="1"/>
            </p:cNvSpPr>
            <p:nvPr/>
          </p:nvSpPr>
          <p:spPr bwMode="auto">
            <a:xfrm>
              <a:off x="598" y="3107"/>
              <a:ext cx="351"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-100</a:t>
              </a:r>
            </a:p>
          </p:txBody>
        </p:sp>
        <p:sp>
          <p:nvSpPr>
            <p:cNvPr id="85033" name="Text Box 41"/>
            <p:cNvSpPr txBox="1">
              <a:spLocks noChangeArrowheads="1"/>
            </p:cNvSpPr>
            <p:nvPr/>
          </p:nvSpPr>
          <p:spPr bwMode="auto">
            <a:xfrm>
              <a:off x="601" y="3388"/>
              <a:ext cx="351"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-140</a:t>
              </a:r>
            </a:p>
          </p:txBody>
        </p:sp>
        <p:sp>
          <p:nvSpPr>
            <p:cNvPr id="85034" name="Line 42"/>
            <p:cNvSpPr>
              <a:spLocks noChangeShapeType="1"/>
            </p:cNvSpPr>
            <p:nvPr/>
          </p:nvSpPr>
          <p:spPr bwMode="auto">
            <a:xfrm>
              <a:off x="1006" y="3624"/>
              <a:ext cx="0" cy="96"/>
            </a:xfrm>
            <a:prstGeom prst="line">
              <a:avLst/>
            </a:prstGeom>
            <a:noFill/>
            <a:ln w="9525">
              <a:solidFill>
                <a:schemeClr val="tx1"/>
              </a:solidFill>
              <a:round/>
              <a:headEnd/>
              <a:tailEnd/>
            </a:ln>
          </p:spPr>
          <p:txBody>
            <a:bodyPr/>
            <a:lstStyle/>
            <a:p>
              <a:endParaRPr lang="en-US" dirty="0"/>
            </a:p>
          </p:txBody>
        </p:sp>
        <p:sp>
          <p:nvSpPr>
            <p:cNvPr id="85035" name="Line 43"/>
            <p:cNvSpPr>
              <a:spLocks noChangeShapeType="1"/>
            </p:cNvSpPr>
            <p:nvPr/>
          </p:nvSpPr>
          <p:spPr bwMode="auto">
            <a:xfrm>
              <a:off x="1294" y="3624"/>
              <a:ext cx="0" cy="96"/>
            </a:xfrm>
            <a:prstGeom prst="line">
              <a:avLst/>
            </a:prstGeom>
            <a:noFill/>
            <a:ln w="9525">
              <a:solidFill>
                <a:schemeClr val="tx1"/>
              </a:solidFill>
              <a:round/>
              <a:headEnd/>
              <a:tailEnd/>
            </a:ln>
          </p:spPr>
          <p:txBody>
            <a:bodyPr/>
            <a:lstStyle/>
            <a:p>
              <a:endParaRPr lang="en-US" dirty="0"/>
            </a:p>
          </p:txBody>
        </p:sp>
        <p:sp>
          <p:nvSpPr>
            <p:cNvPr id="85036" name="Line 44"/>
            <p:cNvSpPr>
              <a:spLocks noChangeShapeType="1"/>
            </p:cNvSpPr>
            <p:nvPr/>
          </p:nvSpPr>
          <p:spPr bwMode="auto">
            <a:xfrm>
              <a:off x="1582" y="3624"/>
              <a:ext cx="0" cy="96"/>
            </a:xfrm>
            <a:prstGeom prst="line">
              <a:avLst/>
            </a:prstGeom>
            <a:noFill/>
            <a:ln w="9525">
              <a:solidFill>
                <a:schemeClr val="tx1"/>
              </a:solidFill>
              <a:round/>
              <a:headEnd/>
              <a:tailEnd/>
            </a:ln>
          </p:spPr>
          <p:txBody>
            <a:bodyPr/>
            <a:lstStyle/>
            <a:p>
              <a:endParaRPr lang="en-US" dirty="0"/>
            </a:p>
          </p:txBody>
        </p:sp>
        <p:sp>
          <p:nvSpPr>
            <p:cNvPr id="85037" name="Line 45"/>
            <p:cNvSpPr>
              <a:spLocks noChangeShapeType="1"/>
            </p:cNvSpPr>
            <p:nvPr/>
          </p:nvSpPr>
          <p:spPr bwMode="auto">
            <a:xfrm>
              <a:off x="1870" y="3624"/>
              <a:ext cx="0" cy="96"/>
            </a:xfrm>
            <a:prstGeom prst="line">
              <a:avLst/>
            </a:prstGeom>
            <a:noFill/>
            <a:ln w="9525">
              <a:solidFill>
                <a:schemeClr val="tx1"/>
              </a:solidFill>
              <a:round/>
              <a:headEnd/>
              <a:tailEnd/>
            </a:ln>
          </p:spPr>
          <p:txBody>
            <a:bodyPr/>
            <a:lstStyle/>
            <a:p>
              <a:endParaRPr lang="en-US" dirty="0"/>
            </a:p>
          </p:txBody>
        </p:sp>
        <p:sp>
          <p:nvSpPr>
            <p:cNvPr id="85038" name="Line 46"/>
            <p:cNvSpPr>
              <a:spLocks noChangeShapeType="1"/>
            </p:cNvSpPr>
            <p:nvPr/>
          </p:nvSpPr>
          <p:spPr bwMode="auto">
            <a:xfrm>
              <a:off x="2110" y="3624"/>
              <a:ext cx="0" cy="96"/>
            </a:xfrm>
            <a:prstGeom prst="line">
              <a:avLst/>
            </a:prstGeom>
            <a:noFill/>
            <a:ln w="9525">
              <a:solidFill>
                <a:schemeClr val="tx1"/>
              </a:solidFill>
              <a:round/>
              <a:headEnd/>
              <a:tailEnd/>
            </a:ln>
          </p:spPr>
          <p:txBody>
            <a:bodyPr/>
            <a:lstStyle/>
            <a:p>
              <a:endParaRPr lang="en-US" dirty="0"/>
            </a:p>
          </p:txBody>
        </p:sp>
        <p:sp>
          <p:nvSpPr>
            <p:cNvPr id="85039" name="Line 47"/>
            <p:cNvSpPr>
              <a:spLocks noChangeShapeType="1"/>
            </p:cNvSpPr>
            <p:nvPr/>
          </p:nvSpPr>
          <p:spPr bwMode="auto">
            <a:xfrm>
              <a:off x="2350" y="3624"/>
              <a:ext cx="0" cy="96"/>
            </a:xfrm>
            <a:prstGeom prst="line">
              <a:avLst/>
            </a:prstGeom>
            <a:noFill/>
            <a:ln w="9525">
              <a:solidFill>
                <a:schemeClr val="tx1"/>
              </a:solidFill>
              <a:round/>
              <a:headEnd/>
              <a:tailEnd/>
            </a:ln>
          </p:spPr>
          <p:txBody>
            <a:bodyPr/>
            <a:lstStyle/>
            <a:p>
              <a:endParaRPr lang="en-US" dirty="0"/>
            </a:p>
          </p:txBody>
        </p:sp>
        <p:sp>
          <p:nvSpPr>
            <p:cNvPr id="85040" name="Line 48"/>
            <p:cNvSpPr>
              <a:spLocks noChangeShapeType="1"/>
            </p:cNvSpPr>
            <p:nvPr/>
          </p:nvSpPr>
          <p:spPr bwMode="auto">
            <a:xfrm>
              <a:off x="2590" y="3624"/>
              <a:ext cx="0" cy="96"/>
            </a:xfrm>
            <a:prstGeom prst="line">
              <a:avLst/>
            </a:prstGeom>
            <a:noFill/>
            <a:ln w="9525">
              <a:solidFill>
                <a:schemeClr val="tx1"/>
              </a:solidFill>
              <a:round/>
              <a:headEnd/>
              <a:tailEnd/>
            </a:ln>
          </p:spPr>
          <p:txBody>
            <a:bodyPr/>
            <a:lstStyle/>
            <a:p>
              <a:endParaRPr lang="en-US" dirty="0"/>
            </a:p>
          </p:txBody>
        </p:sp>
        <p:sp>
          <p:nvSpPr>
            <p:cNvPr id="85041" name="Line 49"/>
            <p:cNvSpPr>
              <a:spLocks noChangeShapeType="1"/>
            </p:cNvSpPr>
            <p:nvPr/>
          </p:nvSpPr>
          <p:spPr bwMode="auto">
            <a:xfrm>
              <a:off x="3070" y="3624"/>
              <a:ext cx="0" cy="96"/>
            </a:xfrm>
            <a:prstGeom prst="line">
              <a:avLst/>
            </a:prstGeom>
            <a:noFill/>
            <a:ln w="9525">
              <a:solidFill>
                <a:schemeClr val="tx1"/>
              </a:solidFill>
              <a:round/>
              <a:headEnd/>
              <a:tailEnd/>
            </a:ln>
          </p:spPr>
          <p:txBody>
            <a:bodyPr/>
            <a:lstStyle/>
            <a:p>
              <a:endParaRPr lang="en-US" dirty="0"/>
            </a:p>
          </p:txBody>
        </p:sp>
        <p:sp>
          <p:nvSpPr>
            <p:cNvPr id="85042" name="Line 50"/>
            <p:cNvSpPr>
              <a:spLocks noChangeShapeType="1"/>
            </p:cNvSpPr>
            <p:nvPr/>
          </p:nvSpPr>
          <p:spPr bwMode="auto">
            <a:xfrm>
              <a:off x="3790" y="3624"/>
              <a:ext cx="0" cy="96"/>
            </a:xfrm>
            <a:prstGeom prst="line">
              <a:avLst/>
            </a:prstGeom>
            <a:noFill/>
            <a:ln w="9525">
              <a:solidFill>
                <a:schemeClr val="tx1"/>
              </a:solidFill>
              <a:round/>
              <a:headEnd/>
              <a:tailEnd/>
            </a:ln>
          </p:spPr>
          <p:txBody>
            <a:bodyPr/>
            <a:lstStyle/>
            <a:p>
              <a:endParaRPr lang="en-US" dirty="0"/>
            </a:p>
          </p:txBody>
        </p:sp>
        <p:sp>
          <p:nvSpPr>
            <p:cNvPr id="85043" name="Line 51"/>
            <p:cNvSpPr>
              <a:spLocks noChangeShapeType="1"/>
            </p:cNvSpPr>
            <p:nvPr/>
          </p:nvSpPr>
          <p:spPr bwMode="auto">
            <a:xfrm>
              <a:off x="4030" y="3624"/>
              <a:ext cx="0" cy="96"/>
            </a:xfrm>
            <a:prstGeom prst="line">
              <a:avLst/>
            </a:prstGeom>
            <a:noFill/>
            <a:ln w="9525">
              <a:solidFill>
                <a:schemeClr val="tx1"/>
              </a:solidFill>
              <a:round/>
              <a:headEnd/>
              <a:tailEnd/>
            </a:ln>
          </p:spPr>
          <p:txBody>
            <a:bodyPr/>
            <a:lstStyle/>
            <a:p>
              <a:endParaRPr lang="en-US" dirty="0"/>
            </a:p>
          </p:txBody>
        </p:sp>
        <p:sp>
          <p:nvSpPr>
            <p:cNvPr id="85044" name="Line 52"/>
            <p:cNvSpPr>
              <a:spLocks noChangeShapeType="1"/>
            </p:cNvSpPr>
            <p:nvPr/>
          </p:nvSpPr>
          <p:spPr bwMode="auto">
            <a:xfrm>
              <a:off x="4270" y="3624"/>
              <a:ext cx="0" cy="96"/>
            </a:xfrm>
            <a:prstGeom prst="line">
              <a:avLst/>
            </a:prstGeom>
            <a:noFill/>
            <a:ln w="9525">
              <a:solidFill>
                <a:schemeClr val="tx1"/>
              </a:solidFill>
              <a:round/>
              <a:headEnd/>
              <a:tailEnd/>
            </a:ln>
          </p:spPr>
          <p:txBody>
            <a:bodyPr/>
            <a:lstStyle/>
            <a:p>
              <a:endParaRPr lang="en-US" dirty="0"/>
            </a:p>
          </p:txBody>
        </p:sp>
        <p:sp>
          <p:nvSpPr>
            <p:cNvPr id="85045" name="Line 53"/>
            <p:cNvSpPr>
              <a:spLocks noChangeShapeType="1"/>
            </p:cNvSpPr>
            <p:nvPr/>
          </p:nvSpPr>
          <p:spPr bwMode="auto">
            <a:xfrm>
              <a:off x="4750" y="3624"/>
              <a:ext cx="0" cy="96"/>
            </a:xfrm>
            <a:prstGeom prst="line">
              <a:avLst/>
            </a:prstGeom>
            <a:noFill/>
            <a:ln w="9525">
              <a:solidFill>
                <a:schemeClr val="tx1"/>
              </a:solidFill>
              <a:round/>
              <a:headEnd/>
              <a:tailEnd/>
            </a:ln>
          </p:spPr>
          <p:txBody>
            <a:bodyPr/>
            <a:lstStyle/>
            <a:p>
              <a:endParaRPr lang="en-US" dirty="0"/>
            </a:p>
          </p:txBody>
        </p:sp>
        <p:sp>
          <p:nvSpPr>
            <p:cNvPr id="85046" name="Line 54"/>
            <p:cNvSpPr>
              <a:spLocks noChangeShapeType="1"/>
            </p:cNvSpPr>
            <p:nvPr/>
          </p:nvSpPr>
          <p:spPr bwMode="auto">
            <a:xfrm>
              <a:off x="4990" y="3624"/>
              <a:ext cx="0" cy="96"/>
            </a:xfrm>
            <a:prstGeom prst="line">
              <a:avLst/>
            </a:prstGeom>
            <a:noFill/>
            <a:ln w="9525">
              <a:solidFill>
                <a:schemeClr val="tx1"/>
              </a:solidFill>
              <a:round/>
              <a:headEnd/>
              <a:tailEnd/>
            </a:ln>
          </p:spPr>
          <p:txBody>
            <a:bodyPr/>
            <a:lstStyle/>
            <a:p>
              <a:endParaRPr lang="en-US" dirty="0"/>
            </a:p>
          </p:txBody>
        </p:sp>
        <p:sp>
          <p:nvSpPr>
            <p:cNvPr id="85047" name="Line 55"/>
            <p:cNvSpPr>
              <a:spLocks noChangeShapeType="1"/>
            </p:cNvSpPr>
            <p:nvPr/>
          </p:nvSpPr>
          <p:spPr bwMode="auto">
            <a:xfrm>
              <a:off x="5230" y="3624"/>
              <a:ext cx="0" cy="96"/>
            </a:xfrm>
            <a:prstGeom prst="line">
              <a:avLst/>
            </a:prstGeom>
            <a:noFill/>
            <a:ln w="9525">
              <a:solidFill>
                <a:schemeClr val="tx1"/>
              </a:solidFill>
              <a:round/>
              <a:headEnd/>
              <a:tailEnd/>
            </a:ln>
          </p:spPr>
          <p:txBody>
            <a:bodyPr/>
            <a:lstStyle/>
            <a:p>
              <a:endParaRPr lang="en-US" dirty="0"/>
            </a:p>
          </p:txBody>
        </p:sp>
        <p:sp>
          <p:nvSpPr>
            <p:cNvPr id="85048" name="Text Box 56"/>
            <p:cNvSpPr txBox="1">
              <a:spLocks noChangeArrowheads="1"/>
            </p:cNvSpPr>
            <p:nvPr/>
          </p:nvSpPr>
          <p:spPr bwMode="auto">
            <a:xfrm>
              <a:off x="1214" y="370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85049" name="Text Box 57"/>
            <p:cNvSpPr txBox="1">
              <a:spLocks noChangeArrowheads="1"/>
            </p:cNvSpPr>
            <p:nvPr/>
          </p:nvSpPr>
          <p:spPr bwMode="auto">
            <a:xfrm>
              <a:off x="1790" y="369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85050" name="Text Box 58"/>
            <p:cNvSpPr txBox="1">
              <a:spLocks noChangeArrowheads="1"/>
            </p:cNvSpPr>
            <p:nvPr/>
          </p:nvSpPr>
          <p:spPr bwMode="auto">
            <a:xfrm>
              <a:off x="2262" y="369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85051" name="Text Box 59"/>
            <p:cNvSpPr txBox="1">
              <a:spLocks noChangeArrowheads="1"/>
            </p:cNvSpPr>
            <p:nvPr/>
          </p:nvSpPr>
          <p:spPr bwMode="auto">
            <a:xfrm>
              <a:off x="2734" y="369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85052" name="Text Box 60"/>
            <p:cNvSpPr txBox="1">
              <a:spLocks noChangeArrowheads="1"/>
            </p:cNvSpPr>
            <p:nvPr/>
          </p:nvSpPr>
          <p:spPr bwMode="auto">
            <a:xfrm>
              <a:off x="3230" y="369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85053" name="Text Box 61"/>
            <p:cNvSpPr txBox="1">
              <a:spLocks noChangeArrowheads="1"/>
            </p:cNvSpPr>
            <p:nvPr/>
          </p:nvSpPr>
          <p:spPr bwMode="auto">
            <a:xfrm>
              <a:off x="4654" y="369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85054" name="Text Box 62"/>
            <p:cNvSpPr txBox="1">
              <a:spLocks noChangeArrowheads="1"/>
            </p:cNvSpPr>
            <p:nvPr/>
          </p:nvSpPr>
          <p:spPr bwMode="auto">
            <a:xfrm>
              <a:off x="3694" y="369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85055" name="Text Box 63"/>
            <p:cNvSpPr txBox="1">
              <a:spLocks noChangeArrowheads="1"/>
            </p:cNvSpPr>
            <p:nvPr/>
          </p:nvSpPr>
          <p:spPr bwMode="auto">
            <a:xfrm>
              <a:off x="4190" y="370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85056" name="Line 64"/>
            <p:cNvSpPr>
              <a:spLocks noChangeShapeType="1"/>
            </p:cNvSpPr>
            <p:nvPr/>
          </p:nvSpPr>
          <p:spPr bwMode="auto">
            <a:xfrm>
              <a:off x="1006" y="3720"/>
              <a:ext cx="4224" cy="0"/>
            </a:xfrm>
            <a:prstGeom prst="line">
              <a:avLst/>
            </a:prstGeom>
            <a:noFill/>
            <a:ln w="9525">
              <a:solidFill>
                <a:schemeClr val="tx1"/>
              </a:solidFill>
              <a:round/>
              <a:headEnd/>
              <a:tailEnd/>
            </a:ln>
          </p:spPr>
          <p:txBody>
            <a:bodyPr/>
            <a:lstStyle/>
            <a:p>
              <a:endParaRPr lang="en-US" dirty="0"/>
            </a:p>
          </p:txBody>
        </p:sp>
        <p:sp>
          <p:nvSpPr>
            <p:cNvPr id="85057" name="Line 65"/>
            <p:cNvSpPr>
              <a:spLocks noChangeShapeType="1"/>
            </p:cNvSpPr>
            <p:nvPr/>
          </p:nvSpPr>
          <p:spPr bwMode="auto">
            <a:xfrm>
              <a:off x="2830" y="3624"/>
              <a:ext cx="0" cy="96"/>
            </a:xfrm>
            <a:prstGeom prst="line">
              <a:avLst/>
            </a:prstGeom>
            <a:noFill/>
            <a:ln w="9525">
              <a:solidFill>
                <a:schemeClr val="tx1"/>
              </a:solidFill>
              <a:round/>
              <a:headEnd/>
              <a:tailEnd/>
            </a:ln>
          </p:spPr>
          <p:txBody>
            <a:bodyPr/>
            <a:lstStyle/>
            <a:p>
              <a:endParaRPr lang="en-US" dirty="0"/>
            </a:p>
          </p:txBody>
        </p:sp>
        <p:sp>
          <p:nvSpPr>
            <p:cNvPr id="85058" name="Line 66"/>
            <p:cNvSpPr>
              <a:spLocks noChangeShapeType="1"/>
            </p:cNvSpPr>
            <p:nvPr/>
          </p:nvSpPr>
          <p:spPr bwMode="auto">
            <a:xfrm>
              <a:off x="3310" y="3624"/>
              <a:ext cx="0" cy="96"/>
            </a:xfrm>
            <a:prstGeom prst="line">
              <a:avLst/>
            </a:prstGeom>
            <a:noFill/>
            <a:ln w="9525">
              <a:solidFill>
                <a:schemeClr val="tx1"/>
              </a:solidFill>
              <a:round/>
              <a:headEnd/>
              <a:tailEnd/>
            </a:ln>
          </p:spPr>
          <p:txBody>
            <a:bodyPr/>
            <a:lstStyle/>
            <a:p>
              <a:endParaRPr lang="en-US" dirty="0"/>
            </a:p>
          </p:txBody>
        </p:sp>
        <p:sp>
          <p:nvSpPr>
            <p:cNvPr id="85059" name="Line 67"/>
            <p:cNvSpPr>
              <a:spLocks noChangeShapeType="1"/>
            </p:cNvSpPr>
            <p:nvPr/>
          </p:nvSpPr>
          <p:spPr bwMode="auto">
            <a:xfrm>
              <a:off x="3550" y="3624"/>
              <a:ext cx="0" cy="96"/>
            </a:xfrm>
            <a:prstGeom prst="line">
              <a:avLst/>
            </a:prstGeom>
            <a:noFill/>
            <a:ln w="9525">
              <a:solidFill>
                <a:schemeClr val="tx1"/>
              </a:solidFill>
              <a:round/>
              <a:headEnd/>
              <a:tailEnd/>
            </a:ln>
          </p:spPr>
          <p:txBody>
            <a:bodyPr/>
            <a:lstStyle/>
            <a:p>
              <a:endParaRPr lang="en-US" dirty="0"/>
            </a:p>
          </p:txBody>
        </p:sp>
        <p:sp>
          <p:nvSpPr>
            <p:cNvPr id="85060" name="Line 68"/>
            <p:cNvSpPr>
              <a:spLocks noChangeShapeType="1"/>
            </p:cNvSpPr>
            <p:nvPr/>
          </p:nvSpPr>
          <p:spPr bwMode="auto">
            <a:xfrm>
              <a:off x="4510" y="3624"/>
              <a:ext cx="0" cy="96"/>
            </a:xfrm>
            <a:prstGeom prst="line">
              <a:avLst/>
            </a:prstGeom>
            <a:noFill/>
            <a:ln w="9525">
              <a:solidFill>
                <a:schemeClr val="tx1"/>
              </a:solidFill>
              <a:round/>
              <a:headEnd/>
              <a:tailEnd/>
            </a:ln>
          </p:spPr>
          <p:txBody>
            <a:bodyPr/>
            <a:lstStyle/>
            <a:p>
              <a:endParaRPr lang="en-US" dirty="0"/>
            </a:p>
          </p:txBody>
        </p:sp>
        <p:sp>
          <p:nvSpPr>
            <p:cNvPr id="85061" name="Line 69"/>
            <p:cNvSpPr>
              <a:spLocks noChangeShapeType="1"/>
            </p:cNvSpPr>
            <p:nvPr/>
          </p:nvSpPr>
          <p:spPr bwMode="auto">
            <a:xfrm>
              <a:off x="918" y="2536"/>
              <a:ext cx="4224" cy="0"/>
            </a:xfrm>
            <a:prstGeom prst="line">
              <a:avLst/>
            </a:prstGeom>
            <a:noFill/>
            <a:ln w="28575">
              <a:solidFill>
                <a:schemeClr val="tx1"/>
              </a:solidFill>
              <a:round/>
              <a:headEnd/>
              <a:tailEnd/>
            </a:ln>
          </p:spPr>
          <p:txBody>
            <a:bodyPr/>
            <a:lstStyle/>
            <a:p>
              <a:endParaRPr lang="en-US" dirty="0"/>
            </a:p>
          </p:txBody>
        </p:sp>
        <p:sp>
          <p:nvSpPr>
            <p:cNvPr id="85062" name="Line 70"/>
            <p:cNvSpPr>
              <a:spLocks noChangeShapeType="1"/>
            </p:cNvSpPr>
            <p:nvPr/>
          </p:nvSpPr>
          <p:spPr bwMode="auto">
            <a:xfrm flipV="1">
              <a:off x="1150" y="1830"/>
              <a:ext cx="0" cy="708"/>
            </a:xfrm>
            <a:prstGeom prst="line">
              <a:avLst/>
            </a:prstGeom>
            <a:noFill/>
            <a:ln w="38100">
              <a:solidFill>
                <a:schemeClr val="folHlink"/>
              </a:solidFill>
              <a:round/>
              <a:headEnd type="none" w="sm" len="sm"/>
              <a:tailEnd type="none" w="sm" len="sm"/>
            </a:ln>
          </p:spPr>
          <p:txBody>
            <a:bodyPr/>
            <a:lstStyle/>
            <a:p>
              <a:endParaRPr lang="en-US" dirty="0"/>
            </a:p>
          </p:txBody>
        </p:sp>
        <p:sp useBgFill="1">
          <p:nvSpPr>
            <p:cNvPr id="85063" name="Freeform 71"/>
            <p:cNvSpPr>
              <a:spLocks/>
            </p:cNvSpPr>
            <p:nvPr/>
          </p:nvSpPr>
          <p:spPr bwMode="auto">
            <a:xfrm>
              <a:off x="3694" y="2550"/>
              <a:ext cx="1008" cy="671"/>
            </a:xfrm>
            <a:custGeom>
              <a:avLst/>
              <a:gdLst>
                <a:gd name="T0" fmla="*/ 18 w 1023"/>
                <a:gd name="T1" fmla="*/ 605 h 686"/>
                <a:gd name="T2" fmla="*/ 36 w 1023"/>
                <a:gd name="T3" fmla="*/ 569 h 686"/>
                <a:gd name="T4" fmla="*/ 63 w 1023"/>
                <a:gd name="T5" fmla="*/ 545 h 686"/>
                <a:gd name="T6" fmla="*/ 89 w 1023"/>
                <a:gd name="T7" fmla="*/ 514 h 686"/>
                <a:gd name="T8" fmla="*/ 110 w 1023"/>
                <a:gd name="T9" fmla="*/ 484 h 686"/>
                <a:gd name="T10" fmla="*/ 139 w 1023"/>
                <a:gd name="T11" fmla="*/ 460 h 686"/>
                <a:gd name="T12" fmla="*/ 163 w 1023"/>
                <a:gd name="T13" fmla="*/ 434 h 686"/>
                <a:gd name="T14" fmla="*/ 192 w 1023"/>
                <a:gd name="T15" fmla="*/ 409 h 686"/>
                <a:gd name="T16" fmla="*/ 223 w 1023"/>
                <a:gd name="T17" fmla="*/ 384 h 686"/>
                <a:gd name="T18" fmla="*/ 245 w 1023"/>
                <a:gd name="T19" fmla="*/ 360 h 686"/>
                <a:gd name="T20" fmla="*/ 277 w 1023"/>
                <a:gd name="T21" fmla="*/ 331 h 686"/>
                <a:gd name="T22" fmla="*/ 305 w 1023"/>
                <a:gd name="T23" fmla="*/ 314 h 686"/>
                <a:gd name="T24" fmla="*/ 334 w 1023"/>
                <a:gd name="T25" fmla="*/ 288 h 686"/>
                <a:gd name="T26" fmla="*/ 366 w 1023"/>
                <a:gd name="T27" fmla="*/ 278 h 686"/>
                <a:gd name="T28" fmla="*/ 398 w 1023"/>
                <a:gd name="T29" fmla="*/ 271 h 686"/>
                <a:gd name="T30" fmla="*/ 428 w 1023"/>
                <a:gd name="T31" fmla="*/ 256 h 686"/>
                <a:gd name="T32" fmla="*/ 458 w 1023"/>
                <a:gd name="T33" fmla="*/ 242 h 686"/>
                <a:gd name="T34" fmla="*/ 492 w 1023"/>
                <a:gd name="T35" fmla="*/ 232 h 686"/>
                <a:gd name="T36" fmla="*/ 522 w 1023"/>
                <a:gd name="T37" fmla="*/ 225 h 686"/>
                <a:gd name="T38" fmla="*/ 553 w 1023"/>
                <a:gd name="T39" fmla="*/ 213 h 686"/>
                <a:gd name="T40" fmla="*/ 579 w 1023"/>
                <a:gd name="T41" fmla="*/ 193 h 686"/>
                <a:gd name="T42" fmla="*/ 600 w 1023"/>
                <a:gd name="T43" fmla="*/ 158 h 686"/>
                <a:gd name="T44" fmla="*/ 620 w 1023"/>
                <a:gd name="T45" fmla="*/ 132 h 686"/>
                <a:gd name="T46" fmla="*/ 627 w 1023"/>
                <a:gd name="T47" fmla="*/ 101 h 686"/>
                <a:gd name="T48" fmla="*/ 647 w 1023"/>
                <a:gd name="T49" fmla="*/ 66 h 686"/>
                <a:gd name="T50" fmla="*/ 677 w 1023"/>
                <a:gd name="T51" fmla="*/ 66 h 686"/>
                <a:gd name="T52" fmla="*/ 704 w 1023"/>
                <a:gd name="T53" fmla="*/ 93 h 686"/>
                <a:gd name="T54" fmla="*/ 725 w 1023"/>
                <a:gd name="T55" fmla="*/ 120 h 686"/>
                <a:gd name="T56" fmla="*/ 749 w 1023"/>
                <a:gd name="T57" fmla="*/ 153 h 686"/>
                <a:gd name="T58" fmla="*/ 762 w 1023"/>
                <a:gd name="T59" fmla="*/ 189 h 686"/>
                <a:gd name="T60" fmla="*/ 772 w 1023"/>
                <a:gd name="T61" fmla="*/ 221 h 686"/>
                <a:gd name="T62" fmla="*/ 785 w 1023"/>
                <a:gd name="T63" fmla="*/ 252 h 686"/>
                <a:gd name="T64" fmla="*/ 812 w 1023"/>
                <a:gd name="T65" fmla="*/ 278 h 686"/>
                <a:gd name="T66" fmla="*/ 841 w 1023"/>
                <a:gd name="T67" fmla="*/ 288 h 686"/>
                <a:gd name="T68" fmla="*/ 876 w 1023"/>
                <a:gd name="T69" fmla="*/ 288 h 686"/>
                <a:gd name="T70" fmla="*/ 907 w 1023"/>
                <a:gd name="T71" fmla="*/ 268 h 686"/>
                <a:gd name="T72" fmla="*/ 934 w 1023"/>
                <a:gd name="T73" fmla="*/ 242 h 686"/>
                <a:gd name="T74" fmla="*/ 951 w 1023"/>
                <a:gd name="T75" fmla="*/ 209 h 686"/>
                <a:gd name="T76" fmla="*/ 960 w 1023"/>
                <a:gd name="T77" fmla="*/ 174 h 686"/>
                <a:gd name="T78" fmla="*/ 963 w 1023"/>
                <a:gd name="T79" fmla="*/ 143 h 686"/>
                <a:gd name="T80" fmla="*/ 963 w 1023"/>
                <a:gd name="T81" fmla="*/ 110 h 686"/>
                <a:gd name="T82" fmla="*/ 963 w 1023"/>
                <a:gd name="T83" fmla="*/ 77 h 686"/>
                <a:gd name="T84" fmla="*/ 963 w 1023"/>
                <a:gd name="T85" fmla="*/ 42 h 686"/>
                <a:gd name="T86" fmla="*/ 963 w 1023"/>
                <a:gd name="T87" fmla="*/ 11 h 6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23"/>
                <a:gd name="T133" fmla="*/ 0 h 686"/>
                <a:gd name="T134" fmla="*/ 1023 w 1023"/>
                <a:gd name="T135" fmla="*/ 686 h 68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23" h="686">
                  <a:moveTo>
                    <a:pt x="0" y="685"/>
                  </a:moveTo>
                  <a:lnTo>
                    <a:pt x="11" y="673"/>
                  </a:lnTo>
                  <a:lnTo>
                    <a:pt x="18" y="661"/>
                  </a:lnTo>
                  <a:lnTo>
                    <a:pt x="25" y="650"/>
                  </a:lnTo>
                  <a:lnTo>
                    <a:pt x="32" y="638"/>
                  </a:lnTo>
                  <a:lnTo>
                    <a:pt x="40" y="622"/>
                  </a:lnTo>
                  <a:lnTo>
                    <a:pt x="50" y="614"/>
                  </a:lnTo>
                  <a:lnTo>
                    <a:pt x="61" y="607"/>
                  </a:lnTo>
                  <a:lnTo>
                    <a:pt x="67" y="595"/>
                  </a:lnTo>
                  <a:lnTo>
                    <a:pt x="75" y="583"/>
                  </a:lnTo>
                  <a:lnTo>
                    <a:pt x="85" y="572"/>
                  </a:lnTo>
                  <a:lnTo>
                    <a:pt x="93" y="561"/>
                  </a:lnTo>
                  <a:lnTo>
                    <a:pt x="100" y="549"/>
                  </a:lnTo>
                  <a:lnTo>
                    <a:pt x="111" y="541"/>
                  </a:lnTo>
                  <a:lnTo>
                    <a:pt x="118" y="529"/>
                  </a:lnTo>
                  <a:lnTo>
                    <a:pt x="129" y="521"/>
                  </a:lnTo>
                  <a:lnTo>
                    <a:pt x="139" y="514"/>
                  </a:lnTo>
                  <a:lnTo>
                    <a:pt x="147" y="502"/>
                  </a:lnTo>
                  <a:lnTo>
                    <a:pt x="157" y="498"/>
                  </a:lnTo>
                  <a:lnTo>
                    <a:pt x="165" y="486"/>
                  </a:lnTo>
                  <a:lnTo>
                    <a:pt x="172" y="474"/>
                  </a:lnTo>
                  <a:lnTo>
                    <a:pt x="182" y="466"/>
                  </a:lnTo>
                  <a:lnTo>
                    <a:pt x="193" y="459"/>
                  </a:lnTo>
                  <a:lnTo>
                    <a:pt x="204" y="447"/>
                  </a:lnTo>
                  <a:lnTo>
                    <a:pt x="215" y="436"/>
                  </a:lnTo>
                  <a:lnTo>
                    <a:pt x="225" y="428"/>
                  </a:lnTo>
                  <a:lnTo>
                    <a:pt x="235" y="420"/>
                  </a:lnTo>
                  <a:lnTo>
                    <a:pt x="239" y="409"/>
                  </a:lnTo>
                  <a:lnTo>
                    <a:pt x="250" y="401"/>
                  </a:lnTo>
                  <a:lnTo>
                    <a:pt x="261" y="393"/>
                  </a:lnTo>
                  <a:lnTo>
                    <a:pt x="271" y="381"/>
                  </a:lnTo>
                  <a:lnTo>
                    <a:pt x="282" y="369"/>
                  </a:lnTo>
                  <a:lnTo>
                    <a:pt x="293" y="362"/>
                  </a:lnTo>
                  <a:lnTo>
                    <a:pt x="304" y="354"/>
                  </a:lnTo>
                  <a:lnTo>
                    <a:pt x="315" y="346"/>
                  </a:lnTo>
                  <a:lnTo>
                    <a:pt x="325" y="342"/>
                  </a:lnTo>
                  <a:lnTo>
                    <a:pt x="333" y="330"/>
                  </a:lnTo>
                  <a:lnTo>
                    <a:pt x="343" y="322"/>
                  </a:lnTo>
                  <a:lnTo>
                    <a:pt x="354" y="315"/>
                  </a:lnTo>
                  <a:lnTo>
                    <a:pt x="365" y="311"/>
                  </a:lnTo>
                  <a:lnTo>
                    <a:pt x="376" y="307"/>
                  </a:lnTo>
                  <a:lnTo>
                    <a:pt x="389" y="303"/>
                  </a:lnTo>
                  <a:lnTo>
                    <a:pt x="400" y="299"/>
                  </a:lnTo>
                  <a:lnTo>
                    <a:pt x="411" y="295"/>
                  </a:lnTo>
                  <a:lnTo>
                    <a:pt x="422" y="295"/>
                  </a:lnTo>
                  <a:lnTo>
                    <a:pt x="432" y="288"/>
                  </a:lnTo>
                  <a:lnTo>
                    <a:pt x="443" y="284"/>
                  </a:lnTo>
                  <a:lnTo>
                    <a:pt x="454" y="280"/>
                  </a:lnTo>
                  <a:lnTo>
                    <a:pt x="465" y="276"/>
                  </a:lnTo>
                  <a:lnTo>
                    <a:pt x="476" y="272"/>
                  </a:lnTo>
                  <a:lnTo>
                    <a:pt x="486" y="265"/>
                  </a:lnTo>
                  <a:lnTo>
                    <a:pt x="497" y="261"/>
                  </a:lnTo>
                  <a:lnTo>
                    <a:pt x="508" y="253"/>
                  </a:lnTo>
                  <a:lnTo>
                    <a:pt x="522" y="253"/>
                  </a:lnTo>
                  <a:lnTo>
                    <a:pt x="533" y="249"/>
                  </a:lnTo>
                  <a:lnTo>
                    <a:pt x="543" y="249"/>
                  </a:lnTo>
                  <a:lnTo>
                    <a:pt x="554" y="245"/>
                  </a:lnTo>
                  <a:lnTo>
                    <a:pt x="564" y="241"/>
                  </a:lnTo>
                  <a:lnTo>
                    <a:pt x="575" y="237"/>
                  </a:lnTo>
                  <a:lnTo>
                    <a:pt x="586" y="233"/>
                  </a:lnTo>
                  <a:lnTo>
                    <a:pt x="597" y="229"/>
                  </a:lnTo>
                  <a:lnTo>
                    <a:pt x="608" y="221"/>
                  </a:lnTo>
                  <a:lnTo>
                    <a:pt x="615" y="210"/>
                  </a:lnTo>
                  <a:lnTo>
                    <a:pt x="626" y="202"/>
                  </a:lnTo>
                  <a:lnTo>
                    <a:pt x="629" y="190"/>
                  </a:lnTo>
                  <a:lnTo>
                    <a:pt x="636" y="174"/>
                  </a:lnTo>
                  <a:lnTo>
                    <a:pt x="640" y="163"/>
                  </a:lnTo>
                  <a:lnTo>
                    <a:pt x="647" y="152"/>
                  </a:lnTo>
                  <a:lnTo>
                    <a:pt x="658" y="144"/>
                  </a:lnTo>
                  <a:lnTo>
                    <a:pt x="662" y="132"/>
                  </a:lnTo>
                  <a:lnTo>
                    <a:pt x="662" y="121"/>
                  </a:lnTo>
                  <a:lnTo>
                    <a:pt x="665" y="109"/>
                  </a:lnTo>
                  <a:lnTo>
                    <a:pt x="669" y="97"/>
                  </a:lnTo>
                  <a:lnTo>
                    <a:pt x="676" y="85"/>
                  </a:lnTo>
                  <a:lnTo>
                    <a:pt x="687" y="73"/>
                  </a:lnTo>
                  <a:lnTo>
                    <a:pt x="698" y="73"/>
                  </a:lnTo>
                  <a:lnTo>
                    <a:pt x="707" y="73"/>
                  </a:lnTo>
                  <a:lnTo>
                    <a:pt x="718" y="73"/>
                  </a:lnTo>
                  <a:lnTo>
                    <a:pt x="729" y="81"/>
                  </a:lnTo>
                  <a:lnTo>
                    <a:pt x="740" y="89"/>
                  </a:lnTo>
                  <a:lnTo>
                    <a:pt x="747" y="101"/>
                  </a:lnTo>
                  <a:lnTo>
                    <a:pt x="758" y="109"/>
                  </a:lnTo>
                  <a:lnTo>
                    <a:pt x="761" y="121"/>
                  </a:lnTo>
                  <a:lnTo>
                    <a:pt x="769" y="132"/>
                  </a:lnTo>
                  <a:lnTo>
                    <a:pt x="776" y="144"/>
                  </a:lnTo>
                  <a:lnTo>
                    <a:pt x="787" y="155"/>
                  </a:lnTo>
                  <a:lnTo>
                    <a:pt x="794" y="167"/>
                  </a:lnTo>
                  <a:lnTo>
                    <a:pt x="801" y="178"/>
                  </a:lnTo>
                  <a:lnTo>
                    <a:pt x="805" y="194"/>
                  </a:lnTo>
                  <a:lnTo>
                    <a:pt x="808" y="206"/>
                  </a:lnTo>
                  <a:lnTo>
                    <a:pt x="812" y="218"/>
                  </a:lnTo>
                  <a:lnTo>
                    <a:pt x="815" y="229"/>
                  </a:lnTo>
                  <a:lnTo>
                    <a:pt x="819" y="241"/>
                  </a:lnTo>
                  <a:lnTo>
                    <a:pt x="823" y="253"/>
                  </a:lnTo>
                  <a:lnTo>
                    <a:pt x="826" y="265"/>
                  </a:lnTo>
                  <a:lnTo>
                    <a:pt x="833" y="276"/>
                  </a:lnTo>
                  <a:lnTo>
                    <a:pt x="841" y="288"/>
                  </a:lnTo>
                  <a:lnTo>
                    <a:pt x="851" y="292"/>
                  </a:lnTo>
                  <a:lnTo>
                    <a:pt x="861" y="303"/>
                  </a:lnTo>
                  <a:lnTo>
                    <a:pt x="872" y="307"/>
                  </a:lnTo>
                  <a:lnTo>
                    <a:pt x="883" y="315"/>
                  </a:lnTo>
                  <a:lnTo>
                    <a:pt x="893" y="315"/>
                  </a:lnTo>
                  <a:lnTo>
                    <a:pt x="904" y="315"/>
                  </a:lnTo>
                  <a:lnTo>
                    <a:pt x="919" y="315"/>
                  </a:lnTo>
                  <a:lnTo>
                    <a:pt x="929" y="315"/>
                  </a:lnTo>
                  <a:lnTo>
                    <a:pt x="940" y="307"/>
                  </a:lnTo>
                  <a:lnTo>
                    <a:pt x="951" y="303"/>
                  </a:lnTo>
                  <a:lnTo>
                    <a:pt x="962" y="292"/>
                  </a:lnTo>
                  <a:lnTo>
                    <a:pt x="973" y="284"/>
                  </a:lnTo>
                  <a:lnTo>
                    <a:pt x="983" y="280"/>
                  </a:lnTo>
                  <a:lnTo>
                    <a:pt x="991" y="265"/>
                  </a:lnTo>
                  <a:lnTo>
                    <a:pt x="994" y="253"/>
                  </a:lnTo>
                  <a:lnTo>
                    <a:pt x="1001" y="241"/>
                  </a:lnTo>
                  <a:lnTo>
                    <a:pt x="1009" y="229"/>
                  </a:lnTo>
                  <a:lnTo>
                    <a:pt x="1012" y="218"/>
                  </a:lnTo>
                  <a:lnTo>
                    <a:pt x="1016" y="206"/>
                  </a:lnTo>
                  <a:lnTo>
                    <a:pt x="1019" y="190"/>
                  </a:lnTo>
                  <a:lnTo>
                    <a:pt x="1019" y="178"/>
                  </a:lnTo>
                  <a:lnTo>
                    <a:pt x="1022" y="167"/>
                  </a:lnTo>
                  <a:lnTo>
                    <a:pt x="1022" y="155"/>
                  </a:lnTo>
                  <a:lnTo>
                    <a:pt x="1022" y="144"/>
                  </a:lnTo>
                  <a:lnTo>
                    <a:pt x="1022" y="132"/>
                  </a:lnTo>
                  <a:lnTo>
                    <a:pt x="1022" y="121"/>
                  </a:lnTo>
                  <a:lnTo>
                    <a:pt x="1022" y="109"/>
                  </a:lnTo>
                  <a:lnTo>
                    <a:pt x="1022" y="97"/>
                  </a:lnTo>
                  <a:lnTo>
                    <a:pt x="1022" y="85"/>
                  </a:lnTo>
                  <a:lnTo>
                    <a:pt x="1022" y="73"/>
                  </a:lnTo>
                  <a:lnTo>
                    <a:pt x="1022" y="62"/>
                  </a:lnTo>
                  <a:lnTo>
                    <a:pt x="1022" y="46"/>
                  </a:lnTo>
                  <a:lnTo>
                    <a:pt x="1022" y="34"/>
                  </a:lnTo>
                  <a:lnTo>
                    <a:pt x="1022" y="23"/>
                  </a:lnTo>
                  <a:lnTo>
                    <a:pt x="1022" y="11"/>
                  </a:lnTo>
                  <a:lnTo>
                    <a:pt x="1022" y="0"/>
                  </a:lnTo>
                </a:path>
              </a:pathLst>
            </a:custGeom>
            <a:ln w="38100" cap="rnd" cmpd="sng">
              <a:solidFill>
                <a:srgbClr val="FF0000"/>
              </a:solidFill>
              <a:prstDash val="solid"/>
              <a:round/>
              <a:headEnd type="none" w="sm" len="sm"/>
              <a:tailEnd type="none" w="sm" len="sm"/>
            </a:ln>
          </p:spPr>
          <p:txBody>
            <a:bodyPr/>
            <a:lstStyle/>
            <a:p>
              <a:endParaRPr lang="en-US" dirty="0"/>
            </a:p>
          </p:txBody>
        </p:sp>
        <p:sp useBgFill="1">
          <p:nvSpPr>
            <p:cNvPr id="85064" name="Freeform 72"/>
            <p:cNvSpPr>
              <a:spLocks/>
            </p:cNvSpPr>
            <p:nvPr/>
          </p:nvSpPr>
          <p:spPr bwMode="auto">
            <a:xfrm>
              <a:off x="1843" y="2546"/>
              <a:ext cx="1137" cy="700"/>
            </a:xfrm>
            <a:custGeom>
              <a:avLst/>
              <a:gdLst>
                <a:gd name="T0" fmla="*/ 20 w 1137"/>
                <a:gd name="T1" fmla="*/ 675 h 700"/>
                <a:gd name="T2" fmla="*/ 43 w 1137"/>
                <a:gd name="T3" fmla="*/ 635 h 700"/>
                <a:gd name="T4" fmla="*/ 75 w 1137"/>
                <a:gd name="T5" fmla="*/ 607 h 700"/>
                <a:gd name="T6" fmla="*/ 103 w 1137"/>
                <a:gd name="T7" fmla="*/ 572 h 700"/>
                <a:gd name="T8" fmla="*/ 131 w 1137"/>
                <a:gd name="T9" fmla="*/ 540 h 700"/>
                <a:gd name="T10" fmla="*/ 163 w 1137"/>
                <a:gd name="T11" fmla="*/ 512 h 700"/>
                <a:gd name="T12" fmla="*/ 190 w 1137"/>
                <a:gd name="T13" fmla="*/ 484 h 700"/>
                <a:gd name="T14" fmla="*/ 226 w 1137"/>
                <a:gd name="T15" fmla="*/ 456 h 700"/>
                <a:gd name="T16" fmla="*/ 262 w 1137"/>
                <a:gd name="T17" fmla="*/ 429 h 700"/>
                <a:gd name="T18" fmla="*/ 290 w 1137"/>
                <a:gd name="T19" fmla="*/ 401 h 700"/>
                <a:gd name="T20" fmla="*/ 326 w 1137"/>
                <a:gd name="T21" fmla="*/ 369 h 700"/>
                <a:gd name="T22" fmla="*/ 361 w 1137"/>
                <a:gd name="T23" fmla="*/ 349 h 700"/>
                <a:gd name="T24" fmla="*/ 393 w 1137"/>
                <a:gd name="T25" fmla="*/ 321 h 700"/>
                <a:gd name="T26" fmla="*/ 433 w 1137"/>
                <a:gd name="T27" fmla="*/ 310 h 700"/>
                <a:gd name="T28" fmla="*/ 469 w 1137"/>
                <a:gd name="T29" fmla="*/ 302 h 700"/>
                <a:gd name="T30" fmla="*/ 504 w 1137"/>
                <a:gd name="T31" fmla="*/ 286 h 700"/>
                <a:gd name="T32" fmla="*/ 540 w 1137"/>
                <a:gd name="T33" fmla="*/ 270 h 700"/>
                <a:gd name="T34" fmla="*/ 580 w 1137"/>
                <a:gd name="T35" fmla="*/ 258 h 700"/>
                <a:gd name="T36" fmla="*/ 616 w 1137"/>
                <a:gd name="T37" fmla="*/ 250 h 700"/>
                <a:gd name="T38" fmla="*/ 652 w 1137"/>
                <a:gd name="T39" fmla="*/ 238 h 700"/>
                <a:gd name="T40" fmla="*/ 683 w 1137"/>
                <a:gd name="T41" fmla="*/ 214 h 700"/>
                <a:gd name="T42" fmla="*/ 707 w 1137"/>
                <a:gd name="T43" fmla="*/ 178 h 700"/>
                <a:gd name="T44" fmla="*/ 731 w 1137"/>
                <a:gd name="T45" fmla="*/ 147 h 700"/>
                <a:gd name="T46" fmla="*/ 739 w 1137"/>
                <a:gd name="T47" fmla="*/ 111 h 700"/>
                <a:gd name="T48" fmla="*/ 763 w 1137"/>
                <a:gd name="T49" fmla="*/ 75 h 700"/>
                <a:gd name="T50" fmla="*/ 799 w 1137"/>
                <a:gd name="T51" fmla="*/ 75 h 700"/>
                <a:gd name="T52" fmla="*/ 830 w 1137"/>
                <a:gd name="T53" fmla="*/ 103 h 700"/>
                <a:gd name="T54" fmla="*/ 854 w 1137"/>
                <a:gd name="T55" fmla="*/ 135 h 700"/>
                <a:gd name="T56" fmla="*/ 882 w 1137"/>
                <a:gd name="T57" fmla="*/ 170 h 700"/>
                <a:gd name="T58" fmla="*/ 898 w 1137"/>
                <a:gd name="T59" fmla="*/ 210 h 700"/>
                <a:gd name="T60" fmla="*/ 910 w 1137"/>
                <a:gd name="T61" fmla="*/ 246 h 700"/>
                <a:gd name="T62" fmla="*/ 926 w 1137"/>
                <a:gd name="T63" fmla="*/ 282 h 700"/>
                <a:gd name="T64" fmla="*/ 958 w 1137"/>
                <a:gd name="T65" fmla="*/ 310 h 700"/>
                <a:gd name="T66" fmla="*/ 993 w 1137"/>
                <a:gd name="T67" fmla="*/ 321 h 700"/>
                <a:gd name="T68" fmla="*/ 1033 w 1137"/>
                <a:gd name="T69" fmla="*/ 321 h 700"/>
                <a:gd name="T70" fmla="*/ 1069 w 1137"/>
                <a:gd name="T71" fmla="*/ 298 h 700"/>
                <a:gd name="T72" fmla="*/ 1101 w 1137"/>
                <a:gd name="T73" fmla="*/ 270 h 700"/>
                <a:gd name="T74" fmla="*/ 1121 w 1137"/>
                <a:gd name="T75" fmla="*/ 234 h 700"/>
                <a:gd name="T76" fmla="*/ 1133 w 1137"/>
                <a:gd name="T77" fmla="*/ 194 h 700"/>
                <a:gd name="T78" fmla="*/ 1136 w 1137"/>
                <a:gd name="T79" fmla="*/ 159 h 700"/>
                <a:gd name="T80" fmla="*/ 1136 w 1137"/>
                <a:gd name="T81" fmla="*/ 123 h 700"/>
                <a:gd name="T82" fmla="*/ 1136 w 1137"/>
                <a:gd name="T83" fmla="*/ 87 h 700"/>
                <a:gd name="T84" fmla="*/ 1136 w 1137"/>
                <a:gd name="T85" fmla="*/ 47 h 700"/>
                <a:gd name="T86" fmla="*/ 1136 w 1137"/>
                <a:gd name="T87" fmla="*/ 12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37"/>
                <a:gd name="T133" fmla="*/ 0 h 700"/>
                <a:gd name="T134" fmla="*/ 1137 w 1137"/>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37" h="700">
                  <a:moveTo>
                    <a:pt x="0" y="699"/>
                  </a:moveTo>
                  <a:lnTo>
                    <a:pt x="12" y="687"/>
                  </a:lnTo>
                  <a:lnTo>
                    <a:pt x="20" y="675"/>
                  </a:lnTo>
                  <a:lnTo>
                    <a:pt x="27" y="663"/>
                  </a:lnTo>
                  <a:lnTo>
                    <a:pt x="35" y="651"/>
                  </a:lnTo>
                  <a:lnTo>
                    <a:pt x="43" y="635"/>
                  </a:lnTo>
                  <a:lnTo>
                    <a:pt x="55" y="627"/>
                  </a:lnTo>
                  <a:lnTo>
                    <a:pt x="67" y="619"/>
                  </a:lnTo>
                  <a:lnTo>
                    <a:pt x="75" y="607"/>
                  </a:lnTo>
                  <a:lnTo>
                    <a:pt x="83" y="596"/>
                  </a:lnTo>
                  <a:lnTo>
                    <a:pt x="95" y="584"/>
                  </a:lnTo>
                  <a:lnTo>
                    <a:pt x="103" y="572"/>
                  </a:lnTo>
                  <a:lnTo>
                    <a:pt x="111" y="560"/>
                  </a:lnTo>
                  <a:lnTo>
                    <a:pt x="123" y="552"/>
                  </a:lnTo>
                  <a:lnTo>
                    <a:pt x="131" y="540"/>
                  </a:lnTo>
                  <a:lnTo>
                    <a:pt x="143" y="532"/>
                  </a:lnTo>
                  <a:lnTo>
                    <a:pt x="155" y="524"/>
                  </a:lnTo>
                  <a:lnTo>
                    <a:pt x="163" y="512"/>
                  </a:lnTo>
                  <a:lnTo>
                    <a:pt x="175" y="508"/>
                  </a:lnTo>
                  <a:lnTo>
                    <a:pt x="182" y="496"/>
                  </a:lnTo>
                  <a:lnTo>
                    <a:pt x="190" y="484"/>
                  </a:lnTo>
                  <a:lnTo>
                    <a:pt x="202" y="476"/>
                  </a:lnTo>
                  <a:lnTo>
                    <a:pt x="214" y="468"/>
                  </a:lnTo>
                  <a:lnTo>
                    <a:pt x="226" y="456"/>
                  </a:lnTo>
                  <a:lnTo>
                    <a:pt x="238" y="445"/>
                  </a:lnTo>
                  <a:lnTo>
                    <a:pt x="250" y="437"/>
                  </a:lnTo>
                  <a:lnTo>
                    <a:pt x="262" y="429"/>
                  </a:lnTo>
                  <a:lnTo>
                    <a:pt x="266" y="417"/>
                  </a:lnTo>
                  <a:lnTo>
                    <a:pt x="278" y="409"/>
                  </a:lnTo>
                  <a:lnTo>
                    <a:pt x="290" y="401"/>
                  </a:lnTo>
                  <a:lnTo>
                    <a:pt x="302" y="389"/>
                  </a:lnTo>
                  <a:lnTo>
                    <a:pt x="314" y="377"/>
                  </a:lnTo>
                  <a:lnTo>
                    <a:pt x="326" y="369"/>
                  </a:lnTo>
                  <a:lnTo>
                    <a:pt x="338" y="361"/>
                  </a:lnTo>
                  <a:lnTo>
                    <a:pt x="349" y="353"/>
                  </a:lnTo>
                  <a:lnTo>
                    <a:pt x="361" y="349"/>
                  </a:lnTo>
                  <a:lnTo>
                    <a:pt x="369" y="337"/>
                  </a:lnTo>
                  <a:lnTo>
                    <a:pt x="381" y="329"/>
                  </a:lnTo>
                  <a:lnTo>
                    <a:pt x="393" y="321"/>
                  </a:lnTo>
                  <a:lnTo>
                    <a:pt x="405" y="317"/>
                  </a:lnTo>
                  <a:lnTo>
                    <a:pt x="417" y="313"/>
                  </a:lnTo>
                  <a:lnTo>
                    <a:pt x="433" y="310"/>
                  </a:lnTo>
                  <a:lnTo>
                    <a:pt x="445" y="306"/>
                  </a:lnTo>
                  <a:lnTo>
                    <a:pt x="457" y="302"/>
                  </a:lnTo>
                  <a:lnTo>
                    <a:pt x="469" y="302"/>
                  </a:lnTo>
                  <a:lnTo>
                    <a:pt x="481" y="294"/>
                  </a:lnTo>
                  <a:lnTo>
                    <a:pt x="493" y="290"/>
                  </a:lnTo>
                  <a:lnTo>
                    <a:pt x="504" y="286"/>
                  </a:lnTo>
                  <a:lnTo>
                    <a:pt x="516" y="282"/>
                  </a:lnTo>
                  <a:lnTo>
                    <a:pt x="528" y="278"/>
                  </a:lnTo>
                  <a:lnTo>
                    <a:pt x="540" y="270"/>
                  </a:lnTo>
                  <a:lnTo>
                    <a:pt x="552" y="266"/>
                  </a:lnTo>
                  <a:lnTo>
                    <a:pt x="564" y="258"/>
                  </a:lnTo>
                  <a:lnTo>
                    <a:pt x="580" y="258"/>
                  </a:lnTo>
                  <a:lnTo>
                    <a:pt x="592" y="254"/>
                  </a:lnTo>
                  <a:lnTo>
                    <a:pt x="604" y="254"/>
                  </a:lnTo>
                  <a:lnTo>
                    <a:pt x="616" y="250"/>
                  </a:lnTo>
                  <a:lnTo>
                    <a:pt x="628" y="246"/>
                  </a:lnTo>
                  <a:lnTo>
                    <a:pt x="640" y="242"/>
                  </a:lnTo>
                  <a:lnTo>
                    <a:pt x="652" y="238"/>
                  </a:lnTo>
                  <a:lnTo>
                    <a:pt x="663" y="234"/>
                  </a:lnTo>
                  <a:lnTo>
                    <a:pt x="675" y="226"/>
                  </a:lnTo>
                  <a:lnTo>
                    <a:pt x="683" y="214"/>
                  </a:lnTo>
                  <a:lnTo>
                    <a:pt x="695" y="206"/>
                  </a:lnTo>
                  <a:lnTo>
                    <a:pt x="699" y="194"/>
                  </a:lnTo>
                  <a:lnTo>
                    <a:pt x="707" y="178"/>
                  </a:lnTo>
                  <a:lnTo>
                    <a:pt x="711" y="167"/>
                  </a:lnTo>
                  <a:lnTo>
                    <a:pt x="719" y="155"/>
                  </a:lnTo>
                  <a:lnTo>
                    <a:pt x="731" y="147"/>
                  </a:lnTo>
                  <a:lnTo>
                    <a:pt x="735" y="135"/>
                  </a:lnTo>
                  <a:lnTo>
                    <a:pt x="735" y="123"/>
                  </a:lnTo>
                  <a:lnTo>
                    <a:pt x="739" y="111"/>
                  </a:lnTo>
                  <a:lnTo>
                    <a:pt x="743" y="99"/>
                  </a:lnTo>
                  <a:lnTo>
                    <a:pt x="751" y="87"/>
                  </a:lnTo>
                  <a:lnTo>
                    <a:pt x="763" y="75"/>
                  </a:lnTo>
                  <a:lnTo>
                    <a:pt x="775" y="75"/>
                  </a:lnTo>
                  <a:lnTo>
                    <a:pt x="787" y="75"/>
                  </a:lnTo>
                  <a:lnTo>
                    <a:pt x="799" y="75"/>
                  </a:lnTo>
                  <a:lnTo>
                    <a:pt x="811" y="83"/>
                  </a:lnTo>
                  <a:lnTo>
                    <a:pt x="822" y="91"/>
                  </a:lnTo>
                  <a:lnTo>
                    <a:pt x="830" y="103"/>
                  </a:lnTo>
                  <a:lnTo>
                    <a:pt x="842" y="111"/>
                  </a:lnTo>
                  <a:lnTo>
                    <a:pt x="846" y="123"/>
                  </a:lnTo>
                  <a:lnTo>
                    <a:pt x="854" y="135"/>
                  </a:lnTo>
                  <a:lnTo>
                    <a:pt x="862" y="147"/>
                  </a:lnTo>
                  <a:lnTo>
                    <a:pt x="874" y="159"/>
                  </a:lnTo>
                  <a:lnTo>
                    <a:pt x="882" y="170"/>
                  </a:lnTo>
                  <a:lnTo>
                    <a:pt x="890" y="182"/>
                  </a:lnTo>
                  <a:lnTo>
                    <a:pt x="894" y="198"/>
                  </a:lnTo>
                  <a:lnTo>
                    <a:pt x="898" y="210"/>
                  </a:lnTo>
                  <a:lnTo>
                    <a:pt x="902" y="222"/>
                  </a:lnTo>
                  <a:lnTo>
                    <a:pt x="906" y="234"/>
                  </a:lnTo>
                  <a:lnTo>
                    <a:pt x="910" y="246"/>
                  </a:lnTo>
                  <a:lnTo>
                    <a:pt x="914" y="258"/>
                  </a:lnTo>
                  <a:lnTo>
                    <a:pt x="918" y="270"/>
                  </a:lnTo>
                  <a:lnTo>
                    <a:pt x="926" y="282"/>
                  </a:lnTo>
                  <a:lnTo>
                    <a:pt x="934" y="294"/>
                  </a:lnTo>
                  <a:lnTo>
                    <a:pt x="946" y="298"/>
                  </a:lnTo>
                  <a:lnTo>
                    <a:pt x="958" y="310"/>
                  </a:lnTo>
                  <a:lnTo>
                    <a:pt x="970" y="313"/>
                  </a:lnTo>
                  <a:lnTo>
                    <a:pt x="981" y="321"/>
                  </a:lnTo>
                  <a:lnTo>
                    <a:pt x="993" y="321"/>
                  </a:lnTo>
                  <a:lnTo>
                    <a:pt x="1005" y="321"/>
                  </a:lnTo>
                  <a:lnTo>
                    <a:pt x="1021" y="321"/>
                  </a:lnTo>
                  <a:lnTo>
                    <a:pt x="1033" y="321"/>
                  </a:lnTo>
                  <a:lnTo>
                    <a:pt x="1045" y="313"/>
                  </a:lnTo>
                  <a:lnTo>
                    <a:pt x="1057" y="310"/>
                  </a:lnTo>
                  <a:lnTo>
                    <a:pt x="1069" y="298"/>
                  </a:lnTo>
                  <a:lnTo>
                    <a:pt x="1081" y="290"/>
                  </a:lnTo>
                  <a:lnTo>
                    <a:pt x="1093" y="286"/>
                  </a:lnTo>
                  <a:lnTo>
                    <a:pt x="1101" y="270"/>
                  </a:lnTo>
                  <a:lnTo>
                    <a:pt x="1105" y="258"/>
                  </a:lnTo>
                  <a:lnTo>
                    <a:pt x="1113" y="246"/>
                  </a:lnTo>
                  <a:lnTo>
                    <a:pt x="1121" y="234"/>
                  </a:lnTo>
                  <a:lnTo>
                    <a:pt x="1125" y="222"/>
                  </a:lnTo>
                  <a:lnTo>
                    <a:pt x="1129" y="210"/>
                  </a:lnTo>
                  <a:lnTo>
                    <a:pt x="1133" y="194"/>
                  </a:lnTo>
                  <a:lnTo>
                    <a:pt x="1133" y="182"/>
                  </a:lnTo>
                  <a:lnTo>
                    <a:pt x="1136" y="170"/>
                  </a:lnTo>
                  <a:lnTo>
                    <a:pt x="1136" y="159"/>
                  </a:lnTo>
                  <a:lnTo>
                    <a:pt x="1136" y="147"/>
                  </a:lnTo>
                  <a:lnTo>
                    <a:pt x="1136" y="135"/>
                  </a:lnTo>
                  <a:lnTo>
                    <a:pt x="1136" y="123"/>
                  </a:lnTo>
                  <a:lnTo>
                    <a:pt x="1136" y="111"/>
                  </a:lnTo>
                  <a:lnTo>
                    <a:pt x="1136" y="99"/>
                  </a:lnTo>
                  <a:lnTo>
                    <a:pt x="1136" y="87"/>
                  </a:lnTo>
                  <a:lnTo>
                    <a:pt x="1136" y="75"/>
                  </a:lnTo>
                  <a:lnTo>
                    <a:pt x="1136" y="63"/>
                  </a:lnTo>
                  <a:lnTo>
                    <a:pt x="1136" y="47"/>
                  </a:lnTo>
                  <a:lnTo>
                    <a:pt x="1136" y="35"/>
                  </a:lnTo>
                  <a:lnTo>
                    <a:pt x="1136" y="24"/>
                  </a:lnTo>
                  <a:lnTo>
                    <a:pt x="1136" y="12"/>
                  </a:lnTo>
                  <a:lnTo>
                    <a:pt x="1136" y="0"/>
                  </a:lnTo>
                </a:path>
              </a:pathLst>
            </a:custGeom>
            <a:ln w="38100" cap="rnd" cmpd="sng">
              <a:solidFill>
                <a:srgbClr val="FF0000"/>
              </a:solidFill>
              <a:prstDash val="solid"/>
              <a:round/>
              <a:headEnd type="none" w="sm" len="sm"/>
              <a:tailEnd type="none" w="sm" len="sm"/>
            </a:ln>
          </p:spPr>
          <p:txBody>
            <a:bodyPr/>
            <a:lstStyle/>
            <a:p>
              <a:endParaRPr lang="en-US" dirty="0"/>
            </a:p>
          </p:txBody>
        </p:sp>
        <p:sp>
          <p:nvSpPr>
            <p:cNvPr id="85065" name="Line 73"/>
            <p:cNvSpPr>
              <a:spLocks noChangeShapeType="1"/>
            </p:cNvSpPr>
            <p:nvPr/>
          </p:nvSpPr>
          <p:spPr bwMode="auto">
            <a:xfrm>
              <a:off x="1151" y="1841"/>
              <a:ext cx="696" cy="697"/>
            </a:xfrm>
            <a:prstGeom prst="line">
              <a:avLst/>
            </a:prstGeom>
            <a:noFill/>
            <a:ln w="38100">
              <a:solidFill>
                <a:schemeClr val="folHlink"/>
              </a:solidFill>
              <a:round/>
              <a:headEnd type="none" w="sm" len="sm"/>
              <a:tailEnd type="none" w="sm" len="sm"/>
            </a:ln>
          </p:spPr>
          <p:txBody>
            <a:bodyPr/>
            <a:lstStyle/>
            <a:p>
              <a:endParaRPr lang="en-US" dirty="0"/>
            </a:p>
          </p:txBody>
        </p:sp>
        <p:sp>
          <p:nvSpPr>
            <p:cNvPr id="85066" name="Line 74"/>
            <p:cNvSpPr>
              <a:spLocks noChangeShapeType="1"/>
            </p:cNvSpPr>
            <p:nvPr/>
          </p:nvSpPr>
          <p:spPr bwMode="auto">
            <a:xfrm>
              <a:off x="2974" y="1830"/>
              <a:ext cx="696" cy="697"/>
            </a:xfrm>
            <a:prstGeom prst="line">
              <a:avLst/>
            </a:prstGeom>
            <a:noFill/>
            <a:ln w="38100">
              <a:solidFill>
                <a:schemeClr val="folHlink"/>
              </a:solidFill>
              <a:round/>
              <a:headEnd type="none" w="sm" len="sm"/>
              <a:tailEnd type="none" w="sm" len="sm"/>
            </a:ln>
          </p:spPr>
          <p:txBody>
            <a:bodyPr/>
            <a:lstStyle/>
            <a:p>
              <a:endParaRPr lang="en-US" dirty="0"/>
            </a:p>
          </p:txBody>
        </p:sp>
        <p:sp>
          <p:nvSpPr>
            <p:cNvPr id="85067" name="Line 75"/>
            <p:cNvSpPr>
              <a:spLocks noChangeShapeType="1"/>
            </p:cNvSpPr>
            <p:nvPr/>
          </p:nvSpPr>
          <p:spPr bwMode="auto">
            <a:xfrm flipV="1">
              <a:off x="4702" y="1830"/>
              <a:ext cx="16" cy="864"/>
            </a:xfrm>
            <a:prstGeom prst="line">
              <a:avLst/>
            </a:prstGeom>
            <a:noFill/>
            <a:ln w="38100">
              <a:solidFill>
                <a:schemeClr val="folHlink"/>
              </a:solidFill>
              <a:round/>
              <a:headEnd type="none" w="sm" len="sm"/>
              <a:tailEnd type="none" w="sm" len="sm"/>
            </a:ln>
          </p:spPr>
          <p:txBody>
            <a:bodyPr/>
            <a:lstStyle/>
            <a:p>
              <a:endParaRPr lang="en-US" dirty="0"/>
            </a:p>
          </p:txBody>
        </p:sp>
        <p:sp>
          <p:nvSpPr>
            <p:cNvPr id="85068" name="Line 76"/>
            <p:cNvSpPr>
              <a:spLocks noChangeShapeType="1"/>
            </p:cNvSpPr>
            <p:nvPr/>
          </p:nvSpPr>
          <p:spPr bwMode="auto">
            <a:xfrm>
              <a:off x="4710" y="1838"/>
              <a:ext cx="528" cy="480"/>
            </a:xfrm>
            <a:prstGeom prst="line">
              <a:avLst/>
            </a:prstGeom>
            <a:noFill/>
            <a:ln w="38100">
              <a:solidFill>
                <a:schemeClr val="folHlink"/>
              </a:solidFill>
              <a:round/>
              <a:headEnd/>
              <a:tailEnd/>
            </a:ln>
          </p:spPr>
          <p:txBody>
            <a:bodyPr/>
            <a:lstStyle/>
            <a:p>
              <a:endParaRPr lang="en-US" dirty="0"/>
            </a:p>
          </p:txBody>
        </p:sp>
        <p:sp>
          <p:nvSpPr>
            <p:cNvPr id="85069" name="Line 77"/>
            <p:cNvSpPr>
              <a:spLocks noChangeShapeType="1"/>
            </p:cNvSpPr>
            <p:nvPr/>
          </p:nvSpPr>
          <p:spPr bwMode="auto">
            <a:xfrm flipV="1">
              <a:off x="2980" y="1830"/>
              <a:ext cx="0" cy="864"/>
            </a:xfrm>
            <a:prstGeom prst="line">
              <a:avLst/>
            </a:prstGeom>
            <a:noFill/>
            <a:ln w="38100">
              <a:solidFill>
                <a:schemeClr val="folHlink"/>
              </a:solidFill>
              <a:round/>
              <a:headEnd type="none" w="sm" len="sm"/>
              <a:tailEnd type="none" w="sm" len="sm"/>
            </a:ln>
          </p:spPr>
          <p:txBody>
            <a:bodyPr/>
            <a:lstStyle/>
            <a:p>
              <a:endParaRPr lang="en-US" dirty="0"/>
            </a:p>
          </p:txBody>
        </p:sp>
        <p:sp>
          <p:nvSpPr>
            <p:cNvPr id="85070" name="Line 78"/>
            <p:cNvSpPr>
              <a:spLocks noChangeShapeType="1"/>
            </p:cNvSpPr>
            <p:nvPr/>
          </p:nvSpPr>
          <p:spPr bwMode="auto">
            <a:xfrm>
              <a:off x="3683" y="2526"/>
              <a:ext cx="0" cy="700"/>
            </a:xfrm>
            <a:prstGeom prst="line">
              <a:avLst/>
            </a:prstGeom>
            <a:noFill/>
            <a:ln w="38100">
              <a:solidFill>
                <a:srgbClr val="FF0000"/>
              </a:solidFill>
              <a:round/>
              <a:headEnd type="none" w="sm" len="sm"/>
              <a:tailEnd type="none" w="sm" len="sm"/>
            </a:ln>
          </p:spPr>
          <p:txBody>
            <a:bodyPr/>
            <a:lstStyle/>
            <a:p>
              <a:endParaRPr lang="en-US" dirty="0"/>
            </a:p>
          </p:txBody>
        </p:sp>
        <p:sp>
          <p:nvSpPr>
            <p:cNvPr id="85071" name="Line 79"/>
            <p:cNvSpPr>
              <a:spLocks noChangeShapeType="1"/>
            </p:cNvSpPr>
            <p:nvPr/>
          </p:nvSpPr>
          <p:spPr bwMode="auto">
            <a:xfrm>
              <a:off x="1848" y="2544"/>
              <a:ext cx="0" cy="723"/>
            </a:xfrm>
            <a:prstGeom prst="line">
              <a:avLst/>
            </a:prstGeom>
            <a:noFill/>
            <a:ln w="38100">
              <a:solidFill>
                <a:srgbClr val="FF0000"/>
              </a:solidFill>
              <a:round/>
              <a:headEnd type="none" w="sm" len="sm"/>
              <a:tailEnd type="none" w="sm" len="sm"/>
            </a:ln>
          </p:spPr>
          <p:txBody>
            <a:bodyPr/>
            <a:lstStyle/>
            <a:p>
              <a:endParaRPr lang="en-US" dirty="0"/>
            </a:p>
          </p:txBody>
        </p:sp>
        <p:grpSp>
          <p:nvGrpSpPr>
            <p:cNvPr id="85072" name="Group 80"/>
            <p:cNvGrpSpPr>
              <a:grpSpLocks/>
            </p:cNvGrpSpPr>
            <p:nvPr/>
          </p:nvGrpSpPr>
          <p:grpSpPr bwMode="auto">
            <a:xfrm>
              <a:off x="2632" y="2692"/>
              <a:ext cx="1776" cy="384"/>
              <a:chOff x="2928" y="2544"/>
              <a:chExt cx="1776" cy="384"/>
            </a:xfrm>
          </p:grpSpPr>
          <p:sp>
            <p:nvSpPr>
              <p:cNvPr id="85073" name="Line 81"/>
              <p:cNvSpPr>
                <a:spLocks noChangeShapeType="1"/>
              </p:cNvSpPr>
              <p:nvPr/>
            </p:nvSpPr>
            <p:spPr bwMode="auto">
              <a:xfrm flipV="1">
                <a:off x="2928" y="2544"/>
                <a:ext cx="0" cy="384"/>
              </a:xfrm>
              <a:prstGeom prst="line">
                <a:avLst/>
              </a:prstGeom>
              <a:noFill/>
              <a:ln w="38100">
                <a:solidFill>
                  <a:schemeClr val="tx2"/>
                </a:solidFill>
                <a:round/>
                <a:headEnd/>
                <a:tailEnd type="triangle" w="med" len="med"/>
              </a:ln>
            </p:spPr>
            <p:txBody>
              <a:bodyPr wrap="none" anchor="ctr"/>
              <a:lstStyle/>
              <a:p>
                <a:endParaRPr lang="en-US" dirty="0"/>
              </a:p>
            </p:txBody>
          </p:sp>
          <p:sp>
            <p:nvSpPr>
              <p:cNvPr id="85074" name="Line 82"/>
              <p:cNvSpPr>
                <a:spLocks noChangeShapeType="1"/>
              </p:cNvSpPr>
              <p:nvPr/>
            </p:nvSpPr>
            <p:spPr bwMode="auto">
              <a:xfrm flipV="1">
                <a:off x="4704" y="2544"/>
                <a:ext cx="0" cy="384"/>
              </a:xfrm>
              <a:prstGeom prst="line">
                <a:avLst/>
              </a:prstGeom>
              <a:noFill/>
              <a:ln w="38100">
                <a:solidFill>
                  <a:schemeClr val="tx2"/>
                </a:solidFill>
                <a:round/>
                <a:headEnd/>
                <a:tailEnd type="triangle" w="med" len="med"/>
              </a:ln>
            </p:spPr>
            <p:txBody>
              <a:bodyPr wrap="none" anchor="ctr"/>
              <a:lstStyle/>
              <a:p>
                <a:endParaRPr lang="en-US" dirty="0"/>
              </a:p>
            </p:txBody>
          </p:sp>
        </p:grpSp>
      </p:grpSp>
      <p:sp>
        <p:nvSpPr>
          <p:cNvPr id="84995" name="Rectangle 84"/>
          <p:cNvSpPr>
            <a:spLocks noGrp="1" noChangeArrowheads="1"/>
          </p:cNvSpPr>
          <p:nvPr>
            <p:ph type="title"/>
          </p:nvPr>
        </p:nvSpPr>
        <p:spPr bwMode="auto">
          <a:xfrm>
            <a:off x="457200" y="612775"/>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Patient effort with Auto-PEEP</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098" name="Picture 2" descr="http://blogimg.com/docisin/Mopy-with-Cig.jpg"/>
          <p:cNvPicPr>
            <a:picLocks noChangeAspect="1" noChangeArrowheads="1"/>
          </p:cNvPicPr>
          <p:nvPr/>
        </p:nvPicPr>
        <p:blipFill>
          <a:blip r:embed="rId2" cstate="print"/>
          <a:srcRect/>
          <a:stretch>
            <a:fillRect/>
          </a:stretch>
        </p:blipFill>
        <p:spPr bwMode="auto">
          <a:xfrm>
            <a:off x="176269" y="837282"/>
            <a:ext cx="4258118" cy="5299113"/>
          </a:xfrm>
          <a:prstGeom prst="rect">
            <a:avLst/>
          </a:prstGeom>
          <a:noFill/>
        </p:spPr>
      </p:pic>
      <p:pic>
        <p:nvPicPr>
          <p:cNvPr id="260100" name="Picture 4" descr="http://sarahwurrey.com/wp-content/uploads/2009/01/sniper_cat.jpg"/>
          <p:cNvPicPr>
            <a:picLocks noChangeAspect="1" noChangeArrowheads="1"/>
          </p:cNvPicPr>
          <p:nvPr/>
        </p:nvPicPr>
        <p:blipFill>
          <a:blip r:embed="rId3" cstate="print"/>
          <a:srcRect/>
          <a:stretch>
            <a:fillRect/>
          </a:stretch>
        </p:blipFill>
        <p:spPr bwMode="auto">
          <a:xfrm>
            <a:off x="4575204" y="859316"/>
            <a:ext cx="4500374" cy="5266062"/>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9" name="Rectangle 3"/>
          <p:cNvSpPr>
            <a:spLocks noChangeArrowheads="1"/>
          </p:cNvSpPr>
          <p:nvPr/>
        </p:nvSpPr>
        <p:spPr bwMode="auto">
          <a:xfrm>
            <a:off x="1447800" y="2667000"/>
            <a:ext cx="6934200" cy="2971800"/>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26660" name="Rectangle 4"/>
          <p:cNvSpPr>
            <a:spLocks noChangeArrowheads="1"/>
          </p:cNvSpPr>
          <p:nvPr/>
        </p:nvSpPr>
        <p:spPr bwMode="auto">
          <a:xfrm>
            <a:off x="876300" y="2679700"/>
            <a:ext cx="762000" cy="2971800"/>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26661" name="Rectangle 5"/>
          <p:cNvSpPr>
            <a:spLocks noChangeArrowheads="1"/>
          </p:cNvSpPr>
          <p:nvPr/>
        </p:nvSpPr>
        <p:spPr bwMode="auto">
          <a:xfrm>
            <a:off x="6019800" y="2286000"/>
            <a:ext cx="1676400" cy="304800"/>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26662" name="Rectangle 6"/>
          <p:cNvSpPr>
            <a:spLocks noChangeArrowheads="1"/>
          </p:cNvSpPr>
          <p:nvPr/>
        </p:nvSpPr>
        <p:spPr bwMode="auto">
          <a:xfrm>
            <a:off x="4267200" y="2286000"/>
            <a:ext cx="1676400" cy="304800"/>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26663" name="Rectangle 7"/>
          <p:cNvSpPr>
            <a:spLocks noChangeArrowheads="1"/>
          </p:cNvSpPr>
          <p:nvPr/>
        </p:nvSpPr>
        <p:spPr bwMode="auto">
          <a:xfrm>
            <a:off x="2514600" y="2286000"/>
            <a:ext cx="1676400" cy="304800"/>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86023" name="Text Box 8"/>
          <p:cNvSpPr txBox="1">
            <a:spLocks noChangeArrowheads="1"/>
          </p:cNvSpPr>
          <p:nvPr/>
        </p:nvSpPr>
        <p:spPr bwMode="auto">
          <a:xfrm>
            <a:off x="774700" y="2325688"/>
            <a:ext cx="6540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LPM</a:t>
            </a:r>
          </a:p>
        </p:txBody>
      </p:sp>
      <p:sp>
        <p:nvSpPr>
          <p:cNvPr id="86024" name="Line 9"/>
          <p:cNvSpPr>
            <a:spLocks noChangeShapeType="1"/>
          </p:cNvSpPr>
          <p:nvPr/>
        </p:nvSpPr>
        <p:spPr bwMode="auto">
          <a:xfrm>
            <a:off x="1524000" y="2730500"/>
            <a:ext cx="0" cy="2895600"/>
          </a:xfrm>
          <a:prstGeom prst="line">
            <a:avLst/>
          </a:prstGeom>
          <a:noFill/>
          <a:ln w="9525">
            <a:solidFill>
              <a:schemeClr val="tx1"/>
            </a:solidFill>
            <a:round/>
            <a:headEnd/>
            <a:tailEnd/>
          </a:ln>
        </p:spPr>
        <p:txBody>
          <a:bodyPr/>
          <a:lstStyle/>
          <a:p>
            <a:endParaRPr lang="en-US" dirty="0"/>
          </a:p>
        </p:txBody>
      </p:sp>
      <p:sp>
        <p:nvSpPr>
          <p:cNvPr id="86025" name="Line 10"/>
          <p:cNvSpPr>
            <a:spLocks noChangeShapeType="1"/>
          </p:cNvSpPr>
          <p:nvPr/>
        </p:nvSpPr>
        <p:spPr bwMode="auto">
          <a:xfrm>
            <a:off x="1524000" y="5629275"/>
            <a:ext cx="152400" cy="0"/>
          </a:xfrm>
          <a:prstGeom prst="line">
            <a:avLst/>
          </a:prstGeom>
          <a:noFill/>
          <a:ln w="9525">
            <a:solidFill>
              <a:schemeClr val="tx1"/>
            </a:solidFill>
            <a:round/>
            <a:headEnd/>
            <a:tailEnd/>
          </a:ln>
        </p:spPr>
        <p:txBody>
          <a:bodyPr/>
          <a:lstStyle/>
          <a:p>
            <a:endParaRPr lang="en-US" dirty="0"/>
          </a:p>
        </p:txBody>
      </p:sp>
      <p:sp>
        <p:nvSpPr>
          <p:cNvPr id="86026" name="Line 11"/>
          <p:cNvSpPr>
            <a:spLocks noChangeShapeType="1"/>
          </p:cNvSpPr>
          <p:nvPr/>
        </p:nvSpPr>
        <p:spPr bwMode="auto">
          <a:xfrm>
            <a:off x="1524000" y="2717800"/>
            <a:ext cx="76200" cy="0"/>
          </a:xfrm>
          <a:prstGeom prst="line">
            <a:avLst/>
          </a:prstGeom>
          <a:noFill/>
          <a:ln w="9525">
            <a:solidFill>
              <a:schemeClr val="tx1"/>
            </a:solidFill>
            <a:round/>
            <a:headEnd/>
            <a:tailEnd/>
          </a:ln>
        </p:spPr>
        <p:txBody>
          <a:bodyPr/>
          <a:lstStyle/>
          <a:p>
            <a:endParaRPr lang="en-US" dirty="0"/>
          </a:p>
        </p:txBody>
      </p:sp>
      <p:sp>
        <p:nvSpPr>
          <p:cNvPr id="86027" name="Line 12"/>
          <p:cNvSpPr>
            <a:spLocks noChangeShapeType="1"/>
          </p:cNvSpPr>
          <p:nvPr/>
        </p:nvSpPr>
        <p:spPr bwMode="auto">
          <a:xfrm>
            <a:off x="1524000" y="5041900"/>
            <a:ext cx="152400" cy="0"/>
          </a:xfrm>
          <a:prstGeom prst="line">
            <a:avLst/>
          </a:prstGeom>
          <a:noFill/>
          <a:ln w="9525">
            <a:solidFill>
              <a:schemeClr val="tx1"/>
            </a:solidFill>
            <a:round/>
            <a:headEnd/>
            <a:tailEnd/>
          </a:ln>
        </p:spPr>
        <p:txBody>
          <a:bodyPr/>
          <a:lstStyle/>
          <a:p>
            <a:endParaRPr lang="en-US" dirty="0"/>
          </a:p>
        </p:txBody>
      </p:sp>
      <p:sp>
        <p:nvSpPr>
          <p:cNvPr id="86028" name="Line 13"/>
          <p:cNvSpPr>
            <a:spLocks noChangeShapeType="1"/>
          </p:cNvSpPr>
          <p:nvPr/>
        </p:nvSpPr>
        <p:spPr bwMode="auto">
          <a:xfrm>
            <a:off x="1524000" y="4470400"/>
            <a:ext cx="152400" cy="0"/>
          </a:xfrm>
          <a:prstGeom prst="line">
            <a:avLst/>
          </a:prstGeom>
          <a:noFill/>
          <a:ln w="9525">
            <a:solidFill>
              <a:schemeClr val="tx1"/>
            </a:solidFill>
            <a:round/>
            <a:headEnd/>
            <a:tailEnd/>
          </a:ln>
        </p:spPr>
        <p:txBody>
          <a:bodyPr/>
          <a:lstStyle/>
          <a:p>
            <a:endParaRPr lang="en-US" dirty="0"/>
          </a:p>
        </p:txBody>
      </p:sp>
      <p:sp>
        <p:nvSpPr>
          <p:cNvPr id="86029" name="Line 14"/>
          <p:cNvSpPr>
            <a:spLocks noChangeShapeType="1"/>
          </p:cNvSpPr>
          <p:nvPr/>
        </p:nvSpPr>
        <p:spPr bwMode="auto">
          <a:xfrm>
            <a:off x="1524000" y="3860800"/>
            <a:ext cx="152400" cy="0"/>
          </a:xfrm>
          <a:prstGeom prst="line">
            <a:avLst/>
          </a:prstGeom>
          <a:noFill/>
          <a:ln w="9525">
            <a:solidFill>
              <a:schemeClr val="tx1"/>
            </a:solidFill>
            <a:round/>
            <a:headEnd/>
            <a:tailEnd/>
          </a:ln>
        </p:spPr>
        <p:txBody>
          <a:bodyPr/>
          <a:lstStyle/>
          <a:p>
            <a:endParaRPr lang="en-US" dirty="0"/>
          </a:p>
        </p:txBody>
      </p:sp>
      <p:sp>
        <p:nvSpPr>
          <p:cNvPr id="86030" name="Line 15"/>
          <p:cNvSpPr>
            <a:spLocks noChangeShapeType="1"/>
          </p:cNvSpPr>
          <p:nvPr/>
        </p:nvSpPr>
        <p:spPr bwMode="auto">
          <a:xfrm>
            <a:off x="1524000" y="5537200"/>
            <a:ext cx="76200" cy="0"/>
          </a:xfrm>
          <a:prstGeom prst="line">
            <a:avLst/>
          </a:prstGeom>
          <a:noFill/>
          <a:ln w="9525">
            <a:solidFill>
              <a:schemeClr val="tx1"/>
            </a:solidFill>
            <a:round/>
            <a:headEnd/>
            <a:tailEnd/>
          </a:ln>
        </p:spPr>
        <p:txBody>
          <a:bodyPr/>
          <a:lstStyle/>
          <a:p>
            <a:endParaRPr lang="en-US" dirty="0"/>
          </a:p>
        </p:txBody>
      </p:sp>
      <p:sp>
        <p:nvSpPr>
          <p:cNvPr id="86031" name="Line 16"/>
          <p:cNvSpPr>
            <a:spLocks noChangeShapeType="1"/>
          </p:cNvSpPr>
          <p:nvPr/>
        </p:nvSpPr>
        <p:spPr bwMode="auto">
          <a:xfrm>
            <a:off x="1524000" y="5410200"/>
            <a:ext cx="76200" cy="0"/>
          </a:xfrm>
          <a:prstGeom prst="line">
            <a:avLst/>
          </a:prstGeom>
          <a:noFill/>
          <a:ln w="9525">
            <a:solidFill>
              <a:schemeClr val="tx1"/>
            </a:solidFill>
            <a:round/>
            <a:headEnd/>
            <a:tailEnd/>
          </a:ln>
        </p:spPr>
        <p:txBody>
          <a:bodyPr/>
          <a:lstStyle/>
          <a:p>
            <a:endParaRPr lang="en-US" dirty="0"/>
          </a:p>
        </p:txBody>
      </p:sp>
      <p:sp>
        <p:nvSpPr>
          <p:cNvPr id="86032" name="Line 17"/>
          <p:cNvSpPr>
            <a:spLocks noChangeShapeType="1"/>
          </p:cNvSpPr>
          <p:nvPr/>
        </p:nvSpPr>
        <p:spPr bwMode="auto">
          <a:xfrm>
            <a:off x="1524000" y="5283200"/>
            <a:ext cx="76200" cy="0"/>
          </a:xfrm>
          <a:prstGeom prst="line">
            <a:avLst/>
          </a:prstGeom>
          <a:noFill/>
          <a:ln w="9525">
            <a:solidFill>
              <a:schemeClr val="tx1"/>
            </a:solidFill>
            <a:round/>
            <a:headEnd/>
            <a:tailEnd/>
          </a:ln>
        </p:spPr>
        <p:txBody>
          <a:bodyPr/>
          <a:lstStyle/>
          <a:p>
            <a:endParaRPr lang="en-US" dirty="0"/>
          </a:p>
        </p:txBody>
      </p:sp>
      <p:sp>
        <p:nvSpPr>
          <p:cNvPr id="86033" name="Line 18"/>
          <p:cNvSpPr>
            <a:spLocks noChangeShapeType="1"/>
          </p:cNvSpPr>
          <p:nvPr/>
        </p:nvSpPr>
        <p:spPr bwMode="auto">
          <a:xfrm>
            <a:off x="1524000" y="5143500"/>
            <a:ext cx="76200" cy="0"/>
          </a:xfrm>
          <a:prstGeom prst="line">
            <a:avLst/>
          </a:prstGeom>
          <a:noFill/>
          <a:ln w="9525">
            <a:solidFill>
              <a:schemeClr val="tx1"/>
            </a:solidFill>
            <a:round/>
            <a:headEnd/>
            <a:tailEnd/>
          </a:ln>
        </p:spPr>
        <p:txBody>
          <a:bodyPr/>
          <a:lstStyle/>
          <a:p>
            <a:endParaRPr lang="en-US" dirty="0"/>
          </a:p>
        </p:txBody>
      </p:sp>
      <p:sp>
        <p:nvSpPr>
          <p:cNvPr id="86034" name="Line 19"/>
          <p:cNvSpPr>
            <a:spLocks noChangeShapeType="1"/>
          </p:cNvSpPr>
          <p:nvPr/>
        </p:nvSpPr>
        <p:spPr bwMode="auto">
          <a:xfrm>
            <a:off x="1524000" y="4965700"/>
            <a:ext cx="76200" cy="0"/>
          </a:xfrm>
          <a:prstGeom prst="line">
            <a:avLst/>
          </a:prstGeom>
          <a:noFill/>
          <a:ln w="9525">
            <a:solidFill>
              <a:schemeClr val="tx1"/>
            </a:solidFill>
            <a:round/>
            <a:headEnd/>
            <a:tailEnd/>
          </a:ln>
        </p:spPr>
        <p:txBody>
          <a:bodyPr/>
          <a:lstStyle/>
          <a:p>
            <a:endParaRPr lang="en-US" dirty="0"/>
          </a:p>
        </p:txBody>
      </p:sp>
      <p:sp>
        <p:nvSpPr>
          <p:cNvPr id="86035" name="Line 20"/>
          <p:cNvSpPr>
            <a:spLocks noChangeShapeType="1"/>
          </p:cNvSpPr>
          <p:nvPr/>
        </p:nvSpPr>
        <p:spPr bwMode="auto">
          <a:xfrm>
            <a:off x="1524000" y="4838700"/>
            <a:ext cx="76200" cy="0"/>
          </a:xfrm>
          <a:prstGeom prst="line">
            <a:avLst/>
          </a:prstGeom>
          <a:noFill/>
          <a:ln w="9525">
            <a:solidFill>
              <a:schemeClr val="tx1"/>
            </a:solidFill>
            <a:round/>
            <a:headEnd/>
            <a:tailEnd/>
          </a:ln>
        </p:spPr>
        <p:txBody>
          <a:bodyPr/>
          <a:lstStyle/>
          <a:p>
            <a:endParaRPr lang="en-US" dirty="0"/>
          </a:p>
        </p:txBody>
      </p:sp>
      <p:sp>
        <p:nvSpPr>
          <p:cNvPr id="86036" name="Line 21"/>
          <p:cNvSpPr>
            <a:spLocks noChangeShapeType="1"/>
          </p:cNvSpPr>
          <p:nvPr/>
        </p:nvSpPr>
        <p:spPr bwMode="auto">
          <a:xfrm>
            <a:off x="1524000" y="4711700"/>
            <a:ext cx="76200" cy="0"/>
          </a:xfrm>
          <a:prstGeom prst="line">
            <a:avLst/>
          </a:prstGeom>
          <a:noFill/>
          <a:ln w="9525">
            <a:solidFill>
              <a:schemeClr val="tx1"/>
            </a:solidFill>
            <a:round/>
            <a:headEnd/>
            <a:tailEnd/>
          </a:ln>
        </p:spPr>
        <p:txBody>
          <a:bodyPr/>
          <a:lstStyle/>
          <a:p>
            <a:endParaRPr lang="en-US" dirty="0"/>
          </a:p>
        </p:txBody>
      </p:sp>
      <p:sp>
        <p:nvSpPr>
          <p:cNvPr id="86037" name="Line 22"/>
          <p:cNvSpPr>
            <a:spLocks noChangeShapeType="1"/>
          </p:cNvSpPr>
          <p:nvPr/>
        </p:nvSpPr>
        <p:spPr bwMode="auto">
          <a:xfrm>
            <a:off x="1524000" y="4572000"/>
            <a:ext cx="76200" cy="0"/>
          </a:xfrm>
          <a:prstGeom prst="line">
            <a:avLst/>
          </a:prstGeom>
          <a:noFill/>
          <a:ln w="9525">
            <a:solidFill>
              <a:schemeClr val="tx1"/>
            </a:solidFill>
            <a:round/>
            <a:headEnd/>
            <a:tailEnd/>
          </a:ln>
        </p:spPr>
        <p:txBody>
          <a:bodyPr/>
          <a:lstStyle/>
          <a:p>
            <a:endParaRPr lang="en-US" dirty="0"/>
          </a:p>
        </p:txBody>
      </p:sp>
      <p:sp>
        <p:nvSpPr>
          <p:cNvPr id="86038" name="Line 23"/>
          <p:cNvSpPr>
            <a:spLocks noChangeShapeType="1"/>
          </p:cNvSpPr>
          <p:nvPr/>
        </p:nvSpPr>
        <p:spPr bwMode="auto">
          <a:xfrm>
            <a:off x="1524000" y="4356100"/>
            <a:ext cx="76200" cy="0"/>
          </a:xfrm>
          <a:prstGeom prst="line">
            <a:avLst/>
          </a:prstGeom>
          <a:noFill/>
          <a:ln w="9525">
            <a:solidFill>
              <a:schemeClr val="tx1"/>
            </a:solidFill>
            <a:round/>
            <a:headEnd/>
            <a:tailEnd/>
          </a:ln>
        </p:spPr>
        <p:txBody>
          <a:bodyPr/>
          <a:lstStyle/>
          <a:p>
            <a:endParaRPr lang="en-US" dirty="0"/>
          </a:p>
        </p:txBody>
      </p:sp>
      <p:sp>
        <p:nvSpPr>
          <p:cNvPr id="86039" name="Line 24"/>
          <p:cNvSpPr>
            <a:spLocks noChangeShapeType="1"/>
          </p:cNvSpPr>
          <p:nvPr/>
        </p:nvSpPr>
        <p:spPr bwMode="auto">
          <a:xfrm>
            <a:off x="1524000" y="4229100"/>
            <a:ext cx="76200" cy="0"/>
          </a:xfrm>
          <a:prstGeom prst="line">
            <a:avLst/>
          </a:prstGeom>
          <a:noFill/>
          <a:ln w="9525">
            <a:solidFill>
              <a:schemeClr val="tx1"/>
            </a:solidFill>
            <a:round/>
            <a:headEnd/>
            <a:tailEnd/>
          </a:ln>
        </p:spPr>
        <p:txBody>
          <a:bodyPr/>
          <a:lstStyle/>
          <a:p>
            <a:endParaRPr lang="en-US" dirty="0"/>
          </a:p>
        </p:txBody>
      </p:sp>
      <p:sp>
        <p:nvSpPr>
          <p:cNvPr id="86040" name="Line 25"/>
          <p:cNvSpPr>
            <a:spLocks noChangeShapeType="1"/>
          </p:cNvSpPr>
          <p:nvPr/>
        </p:nvSpPr>
        <p:spPr bwMode="auto">
          <a:xfrm>
            <a:off x="1524000" y="4102100"/>
            <a:ext cx="76200" cy="0"/>
          </a:xfrm>
          <a:prstGeom prst="line">
            <a:avLst/>
          </a:prstGeom>
          <a:noFill/>
          <a:ln w="9525">
            <a:solidFill>
              <a:schemeClr val="tx1"/>
            </a:solidFill>
            <a:round/>
            <a:headEnd/>
            <a:tailEnd/>
          </a:ln>
        </p:spPr>
        <p:txBody>
          <a:bodyPr/>
          <a:lstStyle/>
          <a:p>
            <a:endParaRPr lang="en-US" dirty="0"/>
          </a:p>
        </p:txBody>
      </p:sp>
      <p:sp>
        <p:nvSpPr>
          <p:cNvPr id="86041" name="Line 26"/>
          <p:cNvSpPr>
            <a:spLocks noChangeShapeType="1"/>
          </p:cNvSpPr>
          <p:nvPr/>
        </p:nvSpPr>
        <p:spPr bwMode="auto">
          <a:xfrm>
            <a:off x="1524000" y="3962400"/>
            <a:ext cx="76200" cy="0"/>
          </a:xfrm>
          <a:prstGeom prst="line">
            <a:avLst/>
          </a:prstGeom>
          <a:noFill/>
          <a:ln w="9525">
            <a:solidFill>
              <a:schemeClr val="tx1"/>
            </a:solidFill>
            <a:round/>
            <a:headEnd/>
            <a:tailEnd/>
          </a:ln>
        </p:spPr>
        <p:txBody>
          <a:bodyPr/>
          <a:lstStyle/>
          <a:p>
            <a:endParaRPr lang="en-US" dirty="0"/>
          </a:p>
        </p:txBody>
      </p:sp>
      <p:sp>
        <p:nvSpPr>
          <p:cNvPr id="86042" name="Line 27"/>
          <p:cNvSpPr>
            <a:spLocks noChangeShapeType="1"/>
          </p:cNvSpPr>
          <p:nvPr/>
        </p:nvSpPr>
        <p:spPr bwMode="auto">
          <a:xfrm>
            <a:off x="1524000" y="3746500"/>
            <a:ext cx="76200" cy="0"/>
          </a:xfrm>
          <a:prstGeom prst="line">
            <a:avLst/>
          </a:prstGeom>
          <a:noFill/>
          <a:ln w="9525">
            <a:solidFill>
              <a:schemeClr val="tx1"/>
            </a:solidFill>
            <a:round/>
            <a:headEnd/>
            <a:tailEnd/>
          </a:ln>
        </p:spPr>
        <p:txBody>
          <a:bodyPr/>
          <a:lstStyle/>
          <a:p>
            <a:endParaRPr lang="en-US" dirty="0"/>
          </a:p>
        </p:txBody>
      </p:sp>
      <p:sp>
        <p:nvSpPr>
          <p:cNvPr id="86043" name="Line 28"/>
          <p:cNvSpPr>
            <a:spLocks noChangeShapeType="1"/>
          </p:cNvSpPr>
          <p:nvPr/>
        </p:nvSpPr>
        <p:spPr bwMode="auto">
          <a:xfrm>
            <a:off x="1524000" y="3619500"/>
            <a:ext cx="76200" cy="0"/>
          </a:xfrm>
          <a:prstGeom prst="line">
            <a:avLst/>
          </a:prstGeom>
          <a:noFill/>
          <a:ln w="9525">
            <a:solidFill>
              <a:schemeClr val="tx1"/>
            </a:solidFill>
            <a:round/>
            <a:headEnd/>
            <a:tailEnd/>
          </a:ln>
        </p:spPr>
        <p:txBody>
          <a:bodyPr/>
          <a:lstStyle/>
          <a:p>
            <a:endParaRPr lang="en-US" dirty="0"/>
          </a:p>
        </p:txBody>
      </p:sp>
      <p:sp>
        <p:nvSpPr>
          <p:cNvPr id="86044" name="Line 29"/>
          <p:cNvSpPr>
            <a:spLocks noChangeShapeType="1"/>
          </p:cNvSpPr>
          <p:nvPr/>
        </p:nvSpPr>
        <p:spPr bwMode="auto">
          <a:xfrm>
            <a:off x="1524000" y="3492500"/>
            <a:ext cx="76200" cy="0"/>
          </a:xfrm>
          <a:prstGeom prst="line">
            <a:avLst/>
          </a:prstGeom>
          <a:noFill/>
          <a:ln w="9525">
            <a:solidFill>
              <a:schemeClr val="tx1"/>
            </a:solidFill>
            <a:round/>
            <a:headEnd/>
            <a:tailEnd/>
          </a:ln>
        </p:spPr>
        <p:txBody>
          <a:bodyPr/>
          <a:lstStyle/>
          <a:p>
            <a:endParaRPr lang="en-US" dirty="0"/>
          </a:p>
        </p:txBody>
      </p:sp>
      <p:sp>
        <p:nvSpPr>
          <p:cNvPr id="86045" name="Line 30"/>
          <p:cNvSpPr>
            <a:spLocks noChangeShapeType="1"/>
          </p:cNvSpPr>
          <p:nvPr/>
        </p:nvSpPr>
        <p:spPr bwMode="auto">
          <a:xfrm>
            <a:off x="1524000" y="3352800"/>
            <a:ext cx="76200" cy="0"/>
          </a:xfrm>
          <a:prstGeom prst="line">
            <a:avLst/>
          </a:prstGeom>
          <a:noFill/>
          <a:ln w="9525">
            <a:solidFill>
              <a:schemeClr val="tx1"/>
            </a:solidFill>
            <a:round/>
            <a:headEnd/>
            <a:tailEnd/>
          </a:ln>
        </p:spPr>
        <p:txBody>
          <a:bodyPr/>
          <a:lstStyle/>
          <a:p>
            <a:endParaRPr lang="en-US" dirty="0"/>
          </a:p>
        </p:txBody>
      </p:sp>
      <p:sp>
        <p:nvSpPr>
          <p:cNvPr id="86046" name="Line 31"/>
          <p:cNvSpPr>
            <a:spLocks noChangeShapeType="1"/>
          </p:cNvSpPr>
          <p:nvPr/>
        </p:nvSpPr>
        <p:spPr bwMode="auto">
          <a:xfrm>
            <a:off x="1524000" y="3276600"/>
            <a:ext cx="152400" cy="0"/>
          </a:xfrm>
          <a:prstGeom prst="line">
            <a:avLst/>
          </a:prstGeom>
          <a:noFill/>
          <a:ln w="9525">
            <a:solidFill>
              <a:schemeClr val="tx1"/>
            </a:solidFill>
            <a:round/>
            <a:headEnd/>
            <a:tailEnd/>
          </a:ln>
        </p:spPr>
        <p:txBody>
          <a:bodyPr/>
          <a:lstStyle/>
          <a:p>
            <a:endParaRPr lang="en-US" dirty="0"/>
          </a:p>
        </p:txBody>
      </p:sp>
      <p:sp>
        <p:nvSpPr>
          <p:cNvPr id="86047" name="Line 32"/>
          <p:cNvSpPr>
            <a:spLocks noChangeShapeType="1"/>
          </p:cNvSpPr>
          <p:nvPr/>
        </p:nvSpPr>
        <p:spPr bwMode="auto">
          <a:xfrm>
            <a:off x="1524000" y="3200400"/>
            <a:ext cx="76200" cy="0"/>
          </a:xfrm>
          <a:prstGeom prst="line">
            <a:avLst/>
          </a:prstGeom>
          <a:noFill/>
          <a:ln w="9525">
            <a:solidFill>
              <a:schemeClr val="tx1"/>
            </a:solidFill>
            <a:round/>
            <a:headEnd/>
            <a:tailEnd/>
          </a:ln>
        </p:spPr>
        <p:txBody>
          <a:bodyPr/>
          <a:lstStyle/>
          <a:p>
            <a:endParaRPr lang="en-US" dirty="0"/>
          </a:p>
        </p:txBody>
      </p:sp>
      <p:sp>
        <p:nvSpPr>
          <p:cNvPr id="86048" name="Line 33"/>
          <p:cNvSpPr>
            <a:spLocks noChangeShapeType="1"/>
          </p:cNvSpPr>
          <p:nvPr/>
        </p:nvSpPr>
        <p:spPr bwMode="auto">
          <a:xfrm>
            <a:off x="1524000" y="3073400"/>
            <a:ext cx="76200" cy="0"/>
          </a:xfrm>
          <a:prstGeom prst="line">
            <a:avLst/>
          </a:prstGeom>
          <a:noFill/>
          <a:ln w="9525">
            <a:solidFill>
              <a:schemeClr val="tx1"/>
            </a:solidFill>
            <a:round/>
            <a:headEnd/>
            <a:tailEnd/>
          </a:ln>
        </p:spPr>
        <p:txBody>
          <a:bodyPr/>
          <a:lstStyle/>
          <a:p>
            <a:endParaRPr lang="en-US" dirty="0"/>
          </a:p>
        </p:txBody>
      </p:sp>
      <p:sp>
        <p:nvSpPr>
          <p:cNvPr id="86049" name="Line 34"/>
          <p:cNvSpPr>
            <a:spLocks noChangeShapeType="1"/>
          </p:cNvSpPr>
          <p:nvPr/>
        </p:nvSpPr>
        <p:spPr bwMode="auto">
          <a:xfrm>
            <a:off x="1524000" y="2946400"/>
            <a:ext cx="76200" cy="0"/>
          </a:xfrm>
          <a:prstGeom prst="line">
            <a:avLst/>
          </a:prstGeom>
          <a:noFill/>
          <a:ln w="9525">
            <a:solidFill>
              <a:schemeClr val="tx1"/>
            </a:solidFill>
            <a:round/>
            <a:headEnd/>
            <a:tailEnd/>
          </a:ln>
        </p:spPr>
        <p:txBody>
          <a:bodyPr/>
          <a:lstStyle/>
          <a:p>
            <a:endParaRPr lang="en-US" dirty="0"/>
          </a:p>
        </p:txBody>
      </p:sp>
      <p:sp>
        <p:nvSpPr>
          <p:cNvPr id="86050" name="Line 35"/>
          <p:cNvSpPr>
            <a:spLocks noChangeShapeType="1"/>
          </p:cNvSpPr>
          <p:nvPr/>
        </p:nvSpPr>
        <p:spPr bwMode="auto">
          <a:xfrm>
            <a:off x="1524000" y="2806700"/>
            <a:ext cx="76200" cy="0"/>
          </a:xfrm>
          <a:prstGeom prst="line">
            <a:avLst/>
          </a:prstGeom>
          <a:noFill/>
          <a:ln w="9525">
            <a:solidFill>
              <a:schemeClr val="tx1"/>
            </a:solidFill>
            <a:round/>
            <a:headEnd/>
            <a:tailEnd/>
          </a:ln>
        </p:spPr>
        <p:txBody>
          <a:bodyPr/>
          <a:lstStyle/>
          <a:p>
            <a:endParaRPr lang="en-US" dirty="0"/>
          </a:p>
        </p:txBody>
      </p:sp>
      <p:sp>
        <p:nvSpPr>
          <p:cNvPr id="86051" name="Text Box 36"/>
          <p:cNvSpPr txBox="1">
            <a:spLocks noChangeArrowheads="1"/>
          </p:cNvSpPr>
          <p:nvPr/>
        </p:nvSpPr>
        <p:spPr bwMode="auto">
          <a:xfrm>
            <a:off x="1187450" y="2590800"/>
            <a:ext cx="3873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90</a:t>
            </a:r>
          </a:p>
        </p:txBody>
      </p:sp>
      <p:sp>
        <p:nvSpPr>
          <p:cNvPr id="86052" name="Text Box 37"/>
          <p:cNvSpPr txBox="1">
            <a:spLocks noChangeArrowheads="1"/>
          </p:cNvSpPr>
          <p:nvPr/>
        </p:nvSpPr>
        <p:spPr bwMode="auto">
          <a:xfrm>
            <a:off x="1193800" y="3092450"/>
            <a:ext cx="3873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6053" name="Text Box 38"/>
          <p:cNvSpPr txBox="1">
            <a:spLocks noChangeArrowheads="1"/>
          </p:cNvSpPr>
          <p:nvPr/>
        </p:nvSpPr>
        <p:spPr bwMode="auto">
          <a:xfrm>
            <a:off x="1143000" y="3657600"/>
            <a:ext cx="4381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0.0</a:t>
            </a:r>
          </a:p>
        </p:txBody>
      </p:sp>
      <p:sp>
        <p:nvSpPr>
          <p:cNvPr id="86054" name="Text Box 39"/>
          <p:cNvSpPr txBox="1">
            <a:spLocks noChangeArrowheads="1"/>
          </p:cNvSpPr>
          <p:nvPr/>
        </p:nvSpPr>
        <p:spPr bwMode="auto">
          <a:xfrm>
            <a:off x="1128713" y="4311650"/>
            <a:ext cx="455612"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6055" name="Text Box 40"/>
          <p:cNvSpPr txBox="1">
            <a:spLocks noChangeArrowheads="1"/>
          </p:cNvSpPr>
          <p:nvPr/>
        </p:nvSpPr>
        <p:spPr bwMode="auto">
          <a:xfrm>
            <a:off x="1028700" y="4876800"/>
            <a:ext cx="557213"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-100</a:t>
            </a:r>
          </a:p>
        </p:txBody>
      </p:sp>
      <p:sp>
        <p:nvSpPr>
          <p:cNvPr id="86056" name="Text Box 41"/>
          <p:cNvSpPr txBox="1">
            <a:spLocks noChangeArrowheads="1"/>
          </p:cNvSpPr>
          <p:nvPr/>
        </p:nvSpPr>
        <p:spPr bwMode="auto">
          <a:xfrm>
            <a:off x="1023938" y="5373688"/>
            <a:ext cx="557212"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-140</a:t>
            </a:r>
          </a:p>
        </p:txBody>
      </p:sp>
      <p:sp>
        <p:nvSpPr>
          <p:cNvPr id="86057" name="Line 42"/>
          <p:cNvSpPr>
            <a:spLocks noChangeShapeType="1"/>
          </p:cNvSpPr>
          <p:nvPr/>
        </p:nvSpPr>
        <p:spPr bwMode="auto">
          <a:xfrm>
            <a:off x="1676400" y="5638800"/>
            <a:ext cx="0" cy="152400"/>
          </a:xfrm>
          <a:prstGeom prst="line">
            <a:avLst/>
          </a:prstGeom>
          <a:noFill/>
          <a:ln w="9525">
            <a:solidFill>
              <a:schemeClr val="tx1"/>
            </a:solidFill>
            <a:round/>
            <a:headEnd/>
            <a:tailEnd/>
          </a:ln>
        </p:spPr>
        <p:txBody>
          <a:bodyPr/>
          <a:lstStyle/>
          <a:p>
            <a:endParaRPr lang="en-US" dirty="0"/>
          </a:p>
        </p:txBody>
      </p:sp>
      <p:sp>
        <p:nvSpPr>
          <p:cNvPr id="86058" name="Line 43"/>
          <p:cNvSpPr>
            <a:spLocks noChangeShapeType="1"/>
          </p:cNvSpPr>
          <p:nvPr/>
        </p:nvSpPr>
        <p:spPr bwMode="auto">
          <a:xfrm>
            <a:off x="2133600" y="5638800"/>
            <a:ext cx="0" cy="152400"/>
          </a:xfrm>
          <a:prstGeom prst="line">
            <a:avLst/>
          </a:prstGeom>
          <a:noFill/>
          <a:ln w="9525">
            <a:solidFill>
              <a:schemeClr val="tx1"/>
            </a:solidFill>
            <a:round/>
            <a:headEnd/>
            <a:tailEnd/>
          </a:ln>
        </p:spPr>
        <p:txBody>
          <a:bodyPr/>
          <a:lstStyle/>
          <a:p>
            <a:endParaRPr lang="en-US" dirty="0"/>
          </a:p>
        </p:txBody>
      </p:sp>
      <p:sp>
        <p:nvSpPr>
          <p:cNvPr id="86059" name="Line 44"/>
          <p:cNvSpPr>
            <a:spLocks noChangeShapeType="1"/>
          </p:cNvSpPr>
          <p:nvPr/>
        </p:nvSpPr>
        <p:spPr bwMode="auto">
          <a:xfrm>
            <a:off x="2590800" y="5638800"/>
            <a:ext cx="0" cy="152400"/>
          </a:xfrm>
          <a:prstGeom prst="line">
            <a:avLst/>
          </a:prstGeom>
          <a:noFill/>
          <a:ln w="9525">
            <a:solidFill>
              <a:schemeClr val="tx1"/>
            </a:solidFill>
            <a:round/>
            <a:headEnd/>
            <a:tailEnd/>
          </a:ln>
        </p:spPr>
        <p:txBody>
          <a:bodyPr/>
          <a:lstStyle/>
          <a:p>
            <a:endParaRPr lang="en-US" dirty="0"/>
          </a:p>
        </p:txBody>
      </p:sp>
      <p:sp>
        <p:nvSpPr>
          <p:cNvPr id="86060" name="Line 45"/>
          <p:cNvSpPr>
            <a:spLocks noChangeShapeType="1"/>
          </p:cNvSpPr>
          <p:nvPr/>
        </p:nvSpPr>
        <p:spPr bwMode="auto">
          <a:xfrm>
            <a:off x="3048000" y="5638800"/>
            <a:ext cx="0" cy="152400"/>
          </a:xfrm>
          <a:prstGeom prst="line">
            <a:avLst/>
          </a:prstGeom>
          <a:noFill/>
          <a:ln w="9525">
            <a:solidFill>
              <a:schemeClr val="tx1"/>
            </a:solidFill>
            <a:round/>
            <a:headEnd/>
            <a:tailEnd/>
          </a:ln>
        </p:spPr>
        <p:txBody>
          <a:bodyPr/>
          <a:lstStyle/>
          <a:p>
            <a:endParaRPr lang="en-US" dirty="0"/>
          </a:p>
        </p:txBody>
      </p:sp>
      <p:sp>
        <p:nvSpPr>
          <p:cNvPr id="86061" name="Line 46"/>
          <p:cNvSpPr>
            <a:spLocks noChangeShapeType="1"/>
          </p:cNvSpPr>
          <p:nvPr/>
        </p:nvSpPr>
        <p:spPr bwMode="auto">
          <a:xfrm>
            <a:off x="3429000" y="5638800"/>
            <a:ext cx="0" cy="152400"/>
          </a:xfrm>
          <a:prstGeom prst="line">
            <a:avLst/>
          </a:prstGeom>
          <a:noFill/>
          <a:ln w="9525">
            <a:solidFill>
              <a:schemeClr val="tx1"/>
            </a:solidFill>
            <a:round/>
            <a:headEnd/>
            <a:tailEnd/>
          </a:ln>
        </p:spPr>
        <p:txBody>
          <a:bodyPr/>
          <a:lstStyle/>
          <a:p>
            <a:endParaRPr lang="en-US" dirty="0"/>
          </a:p>
        </p:txBody>
      </p:sp>
      <p:sp>
        <p:nvSpPr>
          <p:cNvPr id="86062" name="Line 47"/>
          <p:cNvSpPr>
            <a:spLocks noChangeShapeType="1"/>
          </p:cNvSpPr>
          <p:nvPr/>
        </p:nvSpPr>
        <p:spPr bwMode="auto">
          <a:xfrm>
            <a:off x="3810000" y="5638800"/>
            <a:ext cx="0" cy="152400"/>
          </a:xfrm>
          <a:prstGeom prst="line">
            <a:avLst/>
          </a:prstGeom>
          <a:noFill/>
          <a:ln w="9525">
            <a:solidFill>
              <a:schemeClr val="tx1"/>
            </a:solidFill>
            <a:round/>
            <a:headEnd/>
            <a:tailEnd/>
          </a:ln>
        </p:spPr>
        <p:txBody>
          <a:bodyPr/>
          <a:lstStyle/>
          <a:p>
            <a:endParaRPr lang="en-US" dirty="0"/>
          </a:p>
        </p:txBody>
      </p:sp>
      <p:sp>
        <p:nvSpPr>
          <p:cNvPr id="86063" name="Line 48"/>
          <p:cNvSpPr>
            <a:spLocks noChangeShapeType="1"/>
          </p:cNvSpPr>
          <p:nvPr/>
        </p:nvSpPr>
        <p:spPr bwMode="auto">
          <a:xfrm>
            <a:off x="4191000" y="5638800"/>
            <a:ext cx="0" cy="152400"/>
          </a:xfrm>
          <a:prstGeom prst="line">
            <a:avLst/>
          </a:prstGeom>
          <a:noFill/>
          <a:ln w="9525">
            <a:solidFill>
              <a:schemeClr val="tx1"/>
            </a:solidFill>
            <a:round/>
            <a:headEnd/>
            <a:tailEnd/>
          </a:ln>
        </p:spPr>
        <p:txBody>
          <a:bodyPr/>
          <a:lstStyle/>
          <a:p>
            <a:endParaRPr lang="en-US" dirty="0"/>
          </a:p>
        </p:txBody>
      </p:sp>
      <p:sp>
        <p:nvSpPr>
          <p:cNvPr id="86064" name="Line 49"/>
          <p:cNvSpPr>
            <a:spLocks noChangeShapeType="1"/>
          </p:cNvSpPr>
          <p:nvPr/>
        </p:nvSpPr>
        <p:spPr bwMode="auto">
          <a:xfrm>
            <a:off x="4953000" y="5638800"/>
            <a:ext cx="0" cy="152400"/>
          </a:xfrm>
          <a:prstGeom prst="line">
            <a:avLst/>
          </a:prstGeom>
          <a:noFill/>
          <a:ln w="9525">
            <a:solidFill>
              <a:schemeClr val="tx1"/>
            </a:solidFill>
            <a:round/>
            <a:headEnd/>
            <a:tailEnd/>
          </a:ln>
        </p:spPr>
        <p:txBody>
          <a:bodyPr/>
          <a:lstStyle/>
          <a:p>
            <a:endParaRPr lang="en-US" dirty="0"/>
          </a:p>
        </p:txBody>
      </p:sp>
      <p:sp>
        <p:nvSpPr>
          <p:cNvPr id="86065" name="Line 50"/>
          <p:cNvSpPr>
            <a:spLocks noChangeShapeType="1"/>
          </p:cNvSpPr>
          <p:nvPr/>
        </p:nvSpPr>
        <p:spPr bwMode="auto">
          <a:xfrm>
            <a:off x="6096000" y="5638800"/>
            <a:ext cx="0" cy="152400"/>
          </a:xfrm>
          <a:prstGeom prst="line">
            <a:avLst/>
          </a:prstGeom>
          <a:noFill/>
          <a:ln w="9525">
            <a:solidFill>
              <a:schemeClr val="tx1"/>
            </a:solidFill>
            <a:round/>
            <a:headEnd/>
            <a:tailEnd/>
          </a:ln>
        </p:spPr>
        <p:txBody>
          <a:bodyPr/>
          <a:lstStyle/>
          <a:p>
            <a:endParaRPr lang="en-US" dirty="0"/>
          </a:p>
        </p:txBody>
      </p:sp>
      <p:sp>
        <p:nvSpPr>
          <p:cNvPr id="86066" name="Line 51"/>
          <p:cNvSpPr>
            <a:spLocks noChangeShapeType="1"/>
          </p:cNvSpPr>
          <p:nvPr/>
        </p:nvSpPr>
        <p:spPr bwMode="auto">
          <a:xfrm>
            <a:off x="6477000" y="5638800"/>
            <a:ext cx="0" cy="152400"/>
          </a:xfrm>
          <a:prstGeom prst="line">
            <a:avLst/>
          </a:prstGeom>
          <a:noFill/>
          <a:ln w="9525">
            <a:solidFill>
              <a:schemeClr val="tx1"/>
            </a:solidFill>
            <a:round/>
            <a:headEnd/>
            <a:tailEnd/>
          </a:ln>
        </p:spPr>
        <p:txBody>
          <a:bodyPr/>
          <a:lstStyle/>
          <a:p>
            <a:endParaRPr lang="en-US" dirty="0"/>
          </a:p>
        </p:txBody>
      </p:sp>
      <p:sp>
        <p:nvSpPr>
          <p:cNvPr id="86067" name="Line 52"/>
          <p:cNvSpPr>
            <a:spLocks noChangeShapeType="1"/>
          </p:cNvSpPr>
          <p:nvPr/>
        </p:nvSpPr>
        <p:spPr bwMode="auto">
          <a:xfrm>
            <a:off x="6858000" y="5638800"/>
            <a:ext cx="0" cy="152400"/>
          </a:xfrm>
          <a:prstGeom prst="line">
            <a:avLst/>
          </a:prstGeom>
          <a:noFill/>
          <a:ln w="9525">
            <a:solidFill>
              <a:schemeClr val="tx1"/>
            </a:solidFill>
            <a:round/>
            <a:headEnd/>
            <a:tailEnd/>
          </a:ln>
        </p:spPr>
        <p:txBody>
          <a:bodyPr/>
          <a:lstStyle/>
          <a:p>
            <a:endParaRPr lang="en-US" dirty="0"/>
          </a:p>
        </p:txBody>
      </p:sp>
      <p:sp>
        <p:nvSpPr>
          <p:cNvPr id="86068" name="Line 53"/>
          <p:cNvSpPr>
            <a:spLocks noChangeShapeType="1"/>
          </p:cNvSpPr>
          <p:nvPr/>
        </p:nvSpPr>
        <p:spPr bwMode="auto">
          <a:xfrm>
            <a:off x="7620000" y="5638800"/>
            <a:ext cx="0" cy="152400"/>
          </a:xfrm>
          <a:prstGeom prst="line">
            <a:avLst/>
          </a:prstGeom>
          <a:noFill/>
          <a:ln w="9525">
            <a:solidFill>
              <a:schemeClr val="tx1"/>
            </a:solidFill>
            <a:round/>
            <a:headEnd/>
            <a:tailEnd/>
          </a:ln>
        </p:spPr>
        <p:txBody>
          <a:bodyPr/>
          <a:lstStyle/>
          <a:p>
            <a:endParaRPr lang="en-US" dirty="0"/>
          </a:p>
        </p:txBody>
      </p:sp>
      <p:sp>
        <p:nvSpPr>
          <p:cNvPr id="86069" name="Line 54"/>
          <p:cNvSpPr>
            <a:spLocks noChangeShapeType="1"/>
          </p:cNvSpPr>
          <p:nvPr/>
        </p:nvSpPr>
        <p:spPr bwMode="auto">
          <a:xfrm>
            <a:off x="8001000" y="5638800"/>
            <a:ext cx="0" cy="152400"/>
          </a:xfrm>
          <a:prstGeom prst="line">
            <a:avLst/>
          </a:prstGeom>
          <a:noFill/>
          <a:ln w="9525">
            <a:solidFill>
              <a:schemeClr val="tx1"/>
            </a:solidFill>
            <a:round/>
            <a:headEnd/>
            <a:tailEnd/>
          </a:ln>
        </p:spPr>
        <p:txBody>
          <a:bodyPr/>
          <a:lstStyle/>
          <a:p>
            <a:endParaRPr lang="en-US" dirty="0"/>
          </a:p>
        </p:txBody>
      </p:sp>
      <p:sp>
        <p:nvSpPr>
          <p:cNvPr id="86070" name="Line 55"/>
          <p:cNvSpPr>
            <a:spLocks noChangeShapeType="1"/>
          </p:cNvSpPr>
          <p:nvPr/>
        </p:nvSpPr>
        <p:spPr bwMode="auto">
          <a:xfrm>
            <a:off x="8382000" y="5638800"/>
            <a:ext cx="0" cy="152400"/>
          </a:xfrm>
          <a:prstGeom prst="line">
            <a:avLst/>
          </a:prstGeom>
          <a:noFill/>
          <a:ln w="9525">
            <a:solidFill>
              <a:schemeClr val="tx1"/>
            </a:solidFill>
            <a:round/>
            <a:headEnd/>
            <a:tailEnd/>
          </a:ln>
        </p:spPr>
        <p:txBody>
          <a:bodyPr/>
          <a:lstStyle/>
          <a:p>
            <a:endParaRPr lang="en-US" dirty="0"/>
          </a:p>
        </p:txBody>
      </p:sp>
      <p:sp>
        <p:nvSpPr>
          <p:cNvPr id="86071" name="Text Box 56"/>
          <p:cNvSpPr txBox="1">
            <a:spLocks noChangeArrowheads="1"/>
          </p:cNvSpPr>
          <p:nvPr/>
        </p:nvSpPr>
        <p:spPr bwMode="auto">
          <a:xfrm>
            <a:off x="2006600" y="5759450"/>
            <a:ext cx="2857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86072" name="Text Box 57"/>
          <p:cNvSpPr txBox="1">
            <a:spLocks noChangeArrowheads="1"/>
          </p:cNvSpPr>
          <p:nvPr/>
        </p:nvSpPr>
        <p:spPr bwMode="auto">
          <a:xfrm>
            <a:off x="2921000" y="5753100"/>
            <a:ext cx="2857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86073" name="Text Box 58"/>
          <p:cNvSpPr txBox="1">
            <a:spLocks noChangeArrowheads="1"/>
          </p:cNvSpPr>
          <p:nvPr/>
        </p:nvSpPr>
        <p:spPr bwMode="auto">
          <a:xfrm>
            <a:off x="3670300" y="5753100"/>
            <a:ext cx="2857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86074" name="Text Box 59"/>
          <p:cNvSpPr txBox="1">
            <a:spLocks noChangeArrowheads="1"/>
          </p:cNvSpPr>
          <p:nvPr/>
        </p:nvSpPr>
        <p:spPr bwMode="auto">
          <a:xfrm>
            <a:off x="4419600" y="5753100"/>
            <a:ext cx="2857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86075" name="Text Box 60"/>
          <p:cNvSpPr txBox="1">
            <a:spLocks noChangeArrowheads="1"/>
          </p:cNvSpPr>
          <p:nvPr/>
        </p:nvSpPr>
        <p:spPr bwMode="auto">
          <a:xfrm>
            <a:off x="5207000" y="5753100"/>
            <a:ext cx="2857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86076" name="Text Box 61"/>
          <p:cNvSpPr txBox="1">
            <a:spLocks noChangeArrowheads="1"/>
          </p:cNvSpPr>
          <p:nvPr/>
        </p:nvSpPr>
        <p:spPr bwMode="auto">
          <a:xfrm>
            <a:off x="7467600" y="5753100"/>
            <a:ext cx="2857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86077" name="Text Box 62"/>
          <p:cNvSpPr txBox="1">
            <a:spLocks noChangeArrowheads="1"/>
          </p:cNvSpPr>
          <p:nvPr/>
        </p:nvSpPr>
        <p:spPr bwMode="auto">
          <a:xfrm>
            <a:off x="5943600" y="5753100"/>
            <a:ext cx="2857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86078" name="Text Box 63"/>
          <p:cNvSpPr txBox="1">
            <a:spLocks noChangeArrowheads="1"/>
          </p:cNvSpPr>
          <p:nvPr/>
        </p:nvSpPr>
        <p:spPr bwMode="auto">
          <a:xfrm>
            <a:off x="6731000" y="5765800"/>
            <a:ext cx="285750" cy="336550"/>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86079" name="Line 64"/>
          <p:cNvSpPr>
            <a:spLocks noChangeShapeType="1"/>
          </p:cNvSpPr>
          <p:nvPr/>
        </p:nvSpPr>
        <p:spPr bwMode="auto">
          <a:xfrm>
            <a:off x="1676400" y="5791200"/>
            <a:ext cx="6705600" cy="0"/>
          </a:xfrm>
          <a:prstGeom prst="line">
            <a:avLst/>
          </a:prstGeom>
          <a:noFill/>
          <a:ln w="9525">
            <a:solidFill>
              <a:schemeClr val="tx1"/>
            </a:solidFill>
            <a:round/>
            <a:headEnd/>
            <a:tailEnd/>
          </a:ln>
        </p:spPr>
        <p:txBody>
          <a:bodyPr/>
          <a:lstStyle/>
          <a:p>
            <a:endParaRPr lang="en-US" dirty="0"/>
          </a:p>
        </p:txBody>
      </p:sp>
      <p:sp>
        <p:nvSpPr>
          <p:cNvPr id="86080" name="Line 65"/>
          <p:cNvSpPr>
            <a:spLocks noChangeShapeType="1"/>
          </p:cNvSpPr>
          <p:nvPr/>
        </p:nvSpPr>
        <p:spPr bwMode="auto">
          <a:xfrm>
            <a:off x="4572000" y="5638800"/>
            <a:ext cx="0" cy="152400"/>
          </a:xfrm>
          <a:prstGeom prst="line">
            <a:avLst/>
          </a:prstGeom>
          <a:noFill/>
          <a:ln w="9525">
            <a:solidFill>
              <a:schemeClr val="tx1"/>
            </a:solidFill>
            <a:round/>
            <a:headEnd/>
            <a:tailEnd/>
          </a:ln>
        </p:spPr>
        <p:txBody>
          <a:bodyPr/>
          <a:lstStyle/>
          <a:p>
            <a:endParaRPr lang="en-US" dirty="0"/>
          </a:p>
        </p:txBody>
      </p:sp>
      <p:sp>
        <p:nvSpPr>
          <p:cNvPr id="86081" name="Line 66"/>
          <p:cNvSpPr>
            <a:spLocks noChangeShapeType="1"/>
          </p:cNvSpPr>
          <p:nvPr/>
        </p:nvSpPr>
        <p:spPr bwMode="auto">
          <a:xfrm>
            <a:off x="5334000" y="5638800"/>
            <a:ext cx="0" cy="152400"/>
          </a:xfrm>
          <a:prstGeom prst="line">
            <a:avLst/>
          </a:prstGeom>
          <a:noFill/>
          <a:ln w="9525">
            <a:solidFill>
              <a:schemeClr val="tx1"/>
            </a:solidFill>
            <a:round/>
            <a:headEnd/>
            <a:tailEnd/>
          </a:ln>
        </p:spPr>
        <p:txBody>
          <a:bodyPr/>
          <a:lstStyle/>
          <a:p>
            <a:endParaRPr lang="en-US" dirty="0"/>
          </a:p>
        </p:txBody>
      </p:sp>
      <p:sp>
        <p:nvSpPr>
          <p:cNvPr id="86082" name="Line 67"/>
          <p:cNvSpPr>
            <a:spLocks noChangeShapeType="1"/>
          </p:cNvSpPr>
          <p:nvPr/>
        </p:nvSpPr>
        <p:spPr bwMode="auto">
          <a:xfrm>
            <a:off x="5715000" y="5638800"/>
            <a:ext cx="0" cy="152400"/>
          </a:xfrm>
          <a:prstGeom prst="line">
            <a:avLst/>
          </a:prstGeom>
          <a:noFill/>
          <a:ln w="9525">
            <a:solidFill>
              <a:schemeClr val="tx1"/>
            </a:solidFill>
            <a:round/>
            <a:headEnd/>
            <a:tailEnd/>
          </a:ln>
        </p:spPr>
        <p:txBody>
          <a:bodyPr/>
          <a:lstStyle/>
          <a:p>
            <a:endParaRPr lang="en-US" dirty="0"/>
          </a:p>
        </p:txBody>
      </p:sp>
      <p:sp>
        <p:nvSpPr>
          <p:cNvPr id="86083" name="Line 68"/>
          <p:cNvSpPr>
            <a:spLocks noChangeShapeType="1"/>
          </p:cNvSpPr>
          <p:nvPr/>
        </p:nvSpPr>
        <p:spPr bwMode="auto">
          <a:xfrm>
            <a:off x="7239000" y="5638800"/>
            <a:ext cx="0" cy="152400"/>
          </a:xfrm>
          <a:prstGeom prst="line">
            <a:avLst/>
          </a:prstGeom>
          <a:noFill/>
          <a:ln w="9525">
            <a:solidFill>
              <a:schemeClr val="tx1"/>
            </a:solidFill>
            <a:round/>
            <a:headEnd/>
            <a:tailEnd/>
          </a:ln>
        </p:spPr>
        <p:txBody>
          <a:bodyPr/>
          <a:lstStyle/>
          <a:p>
            <a:endParaRPr lang="en-US" dirty="0"/>
          </a:p>
        </p:txBody>
      </p:sp>
      <p:sp>
        <p:nvSpPr>
          <p:cNvPr id="86084" name="Line 69"/>
          <p:cNvSpPr>
            <a:spLocks noChangeShapeType="1"/>
          </p:cNvSpPr>
          <p:nvPr/>
        </p:nvSpPr>
        <p:spPr bwMode="auto">
          <a:xfrm>
            <a:off x="1536700" y="3873500"/>
            <a:ext cx="6705600" cy="0"/>
          </a:xfrm>
          <a:prstGeom prst="line">
            <a:avLst/>
          </a:prstGeom>
          <a:noFill/>
          <a:ln w="28575">
            <a:solidFill>
              <a:schemeClr val="tx1"/>
            </a:solidFill>
            <a:round/>
            <a:headEnd/>
            <a:tailEnd/>
          </a:ln>
        </p:spPr>
        <p:txBody>
          <a:bodyPr/>
          <a:lstStyle/>
          <a:p>
            <a:endParaRPr lang="en-US" dirty="0"/>
          </a:p>
        </p:txBody>
      </p:sp>
      <p:grpSp>
        <p:nvGrpSpPr>
          <p:cNvPr id="86085" name="Group 70"/>
          <p:cNvGrpSpPr>
            <a:grpSpLocks/>
          </p:cNvGrpSpPr>
          <p:nvPr/>
        </p:nvGrpSpPr>
        <p:grpSpPr bwMode="auto">
          <a:xfrm>
            <a:off x="2676525" y="4789488"/>
            <a:ext cx="25400" cy="500062"/>
            <a:chOff x="1575" y="2932"/>
            <a:chExt cx="16" cy="315"/>
          </a:xfrm>
        </p:grpSpPr>
        <p:sp>
          <p:nvSpPr>
            <p:cNvPr id="86135" name="Line 71"/>
            <p:cNvSpPr>
              <a:spLocks noChangeShapeType="1"/>
            </p:cNvSpPr>
            <p:nvPr/>
          </p:nvSpPr>
          <p:spPr bwMode="auto">
            <a:xfrm>
              <a:off x="1575" y="2932"/>
              <a:ext cx="0" cy="30"/>
            </a:xfrm>
            <a:prstGeom prst="line">
              <a:avLst/>
            </a:prstGeom>
            <a:noFill/>
            <a:ln w="12700">
              <a:solidFill>
                <a:srgbClr val="FFFFFF"/>
              </a:solidFill>
              <a:round/>
              <a:headEnd type="none" w="sm" len="sm"/>
              <a:tailEnd type="none" w="sm" len="sm"/>
            </a:ln>
          </p:spPr>
          <p:txBody>
            <a:bodyPr/>
            <a:lstStyle/>
            <a:p>
              <a:endParaRPr lang="en-US" dirty="0"/>
            </a:p>
          </p:txBody>
        </p:sp>
        <p:sp>
          <p:nvSpPr>
            <p:cNvPr id="86136" name="Line 72"/>
            <p:cNvSpPr>
              <a:spLocks noChangeShapeType="1"/>
            </p:cNvSpPr>
            <p:nvPr/>
          </p:nvSpPr>
          <p:spPr bwMode="auto">
            <a:xfrm>
              <a:off x="1575" y="2995"/>
              <a:ext cx="0" cy="31"/>
            </a:xfrm>
            <a:prstGeom prst="line">
              <a:avLst/>
            </a:prstGeom>
            <a:noFill/>
            <a:ln w="12700">
              <a:solidFill>
                <a:srgbClr val="FFFFFF"/>
              </a:solidFill>
              <a:round/>
              <a:headEnd type="none" w="sm" len="sm"/>
              <a:tailEnd type="none" w="sm" len="sm"/>
            </a:ln>
          </p:spPr>
          <p:txBody>
            <a:bodyPr/>
            <a:lstStyle/>
            <a:p>
              <a:endParaRPr lang="en-US" dirty="0"/>
            </a:p>
          </p:txBody>
        </p:sp>
        <p:sp>
          <p:nvSpPr>
            <p:cNvPr id="86137" name="Line 73"/>
            <p:cNvSpPr>
              <a:spLocks noChangeShapeType="1"/>
            </p:cNvSpPr>
            <p:nvPr/>
          </p:nvSpPr>
          <p:spPr bwMode="auto">
            <a:xfrm>
              <a:off x="1575" y="3058"/>
              <a:ext cx="0" cy="31"/>
            </a:xfrm>
            <a:prstGeom prst="line">
              <a:avLst/>
            </a:prstGeom>
            <a:noFill/>
            <a:ln w="12700">
              <a:solidFill>
                <a:srgbClr val="FFFFFF"/>
              </a:solidFill>
              <a:round/>
              <a:headEnd type="none" w="sm" len="sm"/>
              <a:tailEnd type="none" w="sm" len="sm"/>
            </a:ln>
          </p:spPr>
          <p:txBody>
            <a:bodyPr/>
            <a:lstStyle/>
            <a:p>
              <a:endParaRPr lang="en-US" dirty="0"/>
            </a:p>
          </p:txBody>
        </p:sp>
        <p:sp>
          <p:nvSpPr>
            <p:cNvPr id="86138" name="Line 74"/>
            <p:cNvSpPr>
              <a:spLocks noChangeShapeType="1"/>
            </p:cNvSpPr>
            <p:nvPr/>
          </p:nvSpPr>
          <p:spPr bwMode="auto">
            <a:xfrm>
              <a:off x="1575" y="3121"/>
              <a:ext cx="0" cy="31"/>
            </a:xfrm>
            <a:prstGeom prst="line">
              <a:avLst/>
            </a:prstGeom>
            <a:noFill/>
            <a:ln w="12700">
              <a:solidFill>
                <a:srgbClr val="FFFFFF"/>
              </a:solidFill>
              <a:round/>
              <a:headEnd type="none" w="sm" len="sm"/>
              <a:tailEnd type="none" w="sm" len="sm"/>
            </a:ln>
          </p:spPr>
          <p:txBody>
            <a:bodyPr/>
            <a:lstStyle/>
            <a:p>
              <a:endParaRPr lang="en-US" dirty="0"/>
            </a:p>
          </p:txBody>
        </p:sp>
        <p:sp>
          <p:nvSpPr>
            <p:cNvPr id="86139" name="Line 75"/>
            <p:cNvSpPr>
              <a:spLocks noChangeShapeType="1"/>
            </p:cNvSpPr>
            <p:nvPr/>
          </p:nvSpPr>
          <p:spPr bwMode="auto">
            <a:xfrm>
              <a:off x="1575" y="3184"/>
              <a:ext cx="0" cy="31"/>
            </a:xfrm>
            <a:prstGeom prst="line">
              <a:avLst/>
            </a:prstGeom>
            <a:noFill/>
            <a:ln w="12700">
              <a:solidFill>
                <a:srgbClr val="FFFFFF"/>
              </a:solidFill>
              <a:round/>
              <a:headEnd type="none" w="sm" len="sm"/>
              <a:tailEnd type="none" w="sm" len="sm"/>
            </a:ln>
          </p:spPr>
          <p:txBody>
            <a:bodyPr/>
            <a:lstStyle/>
            <a:p>
              <a:endParaRPr lang="en-US" dirty="0"/>
            </a:p>
          </p:txBody>
        </p:sp>
        <p:sp>
          <p:nvSpPr>
            <p:cNvPr id="86140" name="Line 76"/>
            <p:cNvSpPr>
              <a:spLocks noChangeShapeType="1"/>
            </p:cNvSpPr>
            <p:nvPr/>
          </p:nvSpPr>
          <p:spPr bwMode="auto">
            <a:xfrm>
              <a:off x="1575" y="3247"/>
              <a:ext cx="16" cy="0"/>
            </a:xfrm>
            <a:prstGeom prst="line">
              <a:avLst/>
            </a:prstGeom>
            <a:noFill/>
            <a:ln w="12700">
              <a:solidFill>
                <a:srgbClr val="FFFFFF"/>
              </a:solidFill>
              <a:round/>
              <a:headEnd type="none" w="sm" len="sm"/>
              <a:tailEnd type="none" w="sm" len="sm"/>
            </a:ln>
          </p:spPr>
          <p:txBody>
            <a:bodyPr/>
            <a:lstStyle/>
            <a:p>
              <a:endParaRPr lang="en-US" dirty="0"/>
            </a:p>
          </p:txBody>
        </p:sp>
      </p:grpSp>
      <p:grpSp>
        <p:nvGrpSpPr>
          <p:cNvPr id="86086" name="Group 77"/>
          <p:cNvGrpSpPr>
            <a:grpSpLocks/>
          </p:cNvGrpSpPr>
          <p:nvPr/>
        </p:nvGrpSpPr>
        <p:grpSpPr bwMode="auto">
          <a:xfrm>
            <a:off x="4770438" y="3911600"/>
            <a:ext cx="0" cy="1417638"/>
            <a:chOff x="2894" y="2379"/>
            <a:chExt cx="0" cy="893"/>
          </a:xfrm>
        </p:grpSpPr>
        <p:sp>
          <p:nvSpPr>
            <p:cNvPr id="86118" name="Line 78"/>
            <p:cNvSpPr>
              <a:spLocks noChangeShapeType="1"/>
            </p:cNvSpPr>
            <p:nvPr/>
          </p:nvSpPr>
          <p:spPr bwMode="auto">
            <a:xfrm>
              <a:off x="2894" y="2379"/>
              <a:ext cx="0" cy="26"/>
            </a:xfrm>
            <a:prstGeom prst="line">
              <a:avLst/>
            </a:prstGeom>
            <a:noFill/>
            <a:ln w="12700">
              <a:solidFill>
                <a:srgbClr val="FFFFFF"/>
              </a:solidFill>
              <a:round/>
              <a:headEnd type="none" w="sm" len="sm"/>
              <a:tailEnd type="none" w="sm" len="sm"/>
            </a:ln>
          </p:spPr>
          <p:txBody>
            <a:bodyPr/>
            <a:lstStyle/>
            <a:p>
              <a:endParaRPr lang="en-US" dirty="0"/>
            </a:p>
          </p:txBody>
        </p:sp>
        <p:sp>
          <p:nvSpPr>
            <p:cNvPr id="86119" name="Line 79"/>
            <p:cNvSpPr>
              <a:spLocks noChangeShapeType="1"/>
            </p:cNvSpPr>
            <p:nvPr/>
          </p:nvSpPr>
          <p:spPr bwMode="auto">
            <a:xfrm>
              <a:off x="2894" y="2434"/>
              <a:ext cx="0" cy="27"/>
            </a:xfrm>
            <a:prstGeom prst="line">
              <a:avLst/>
            </a:prstGeom>
            <a:noFill/>
            <a:ln w="12700">
              <a:solidFill>
                <a:srgbClr val="FFFFFF"/>
              </a:solidFill>
              <a:round/>
              <a:headEnd type="none" w="sm" len="sm"/>
              <a:tailEnd type="none" w="sm" len="sm"/>
            </a:ln>
          </p:spPr>
          <p:txBody>
            <a:bodyPr/>
            <a:lstStyle/>
            <a:p>
              <a:endParaRPr lang="en-US" dirty="0"/>
            </a:p>
          </p:txBody>
        </p:sp>
        <p:sp>
          <p:nvSpPr>
            <p:cNvPr id="86120" name="Line 80"/>
            <p:cNvSpPr>
              <a:spLocks noChangeShapeType="1"/>
            </p:cNvSpPr>
            <p:nvPr/>
          </p:nvSpPr>
          <p:spPr bwMode="auto">
            <a:xfrm>
              <a:off x="2894" y="2490"/>
              <a:ext cx="0" cy="26"/>
            </a:xfrm>
            <a:prstGeom prst="line">
              <a:avLst/>
            </a:prstGeom>
            <a:noFill/>
            <a:ln w="12700">
              <a:solidFill>
                <a:srgbClr val="FFFFFF"/>
              </a:solidFill>
              <a:round/>
              <a:headEnd type="none" w="sm" len="sm"/>
              <a:tailEnd type="none" w="sm" len="sm"/>
            </a:ln>
          </p:spPr>
          <p:txBody>
            <a:bodyPr/>
            <a:lstStyle/>
            <a:p>
              <a:endParaRPr lang="en-US" dirty="0"/>
            </a:p>
          </p:txBody>
        </p:sp>
        <p:sp>
          <p:nvSpPr>
            <p:cNvPr id="86121" name="Line 81"/>
            <p:cNvSpPr>
              <a:spLocks noChangeShapeType="1"/>
            </p:cNvSpPr>
            <p:nvPr/>
          </p:nvSpPr>
          <p:spPr bwMode="auto">
            <a:xfrm>
              <a:off x="2894" y="2545"/>
              <a:ext cx="0" cy="27"/>
            </a:xfrm>
            <a:prstGeom prst="line">
              <a:avLst/>
            </a:prstGeom>
            <a:noFill/>
            <a:ln w="12700">
              <a:solidFill>
                <a:srgbClr val="FFFFFF"/>
              </a:solidFill>
              <a:round/>
              <a:headEnd type="none" w="sm" len="sm"/>
              <a:tailEnd type="none" w="sm" len="sm"/>
            </a:ln>
          </p:spPr>
          <p:txBody>
            <a:bodyPr/>
            <a:lstStyle/>
            <a:p>
              <a:endParaRPr lang="en-US" dirty="0"/>
            </a:p>
          </p:txBody>
        </p:sp>
        <p:sp>
          <p:nvSpPr>
            <p:cNvPr id="86122" name="Line 82"/>
            <p:cNvSpPr>
              <a:spLocks noChangeShapeType="1"/>
            </p:cNvSpPr>
            <p:nvPr/>
          </p:nvSpPr>
          <p:spPr bwMode="auto">
            <a:xfrm>
              <a:off x="2894" y="2600"/>
              <a:ext cx="0" cy="28"/>
            </a:xfrm>
            <a:prstGeom prst="line">
              <a:avLst/>
            </a:prstGeom>
            <a:noFill/>
            <a:ln w="12700">
              <a:solidFill>
                <a:srgbClr val="FFFFFF"/>
              </a:solidFill>
              <a:round/>
              <a:headEnd type="none" w="sm" len="sm"/>
              <a:tailEnd type="none" w="sm" len="sm"/>
            </a:ln>
          </p:spPr>
          <p:txBody>
            <a:bodyPr/>
            <a:lstStyle/>
            <a:p>
              <a:endParaRPr lang="en-US" dirty="0"/>
            </a:p>
          </p:txBody>
        </p:sp>
        <p:sp>
          <p:nvSpPr>
            <p:cNvPr id="86123" name="Line 83"/>
            <p:cNvSpPr>
              <a:spLocks noChangeShapeType="1"/>
            </p:cNvSpPr>
            <p:nvPr/>
          </p:nvSpPr>
          <p:spPr bwMode="auto">
            <a:xfrm>
              <a:off x="2894" y="2656"/>
              <a:ext cx="0" cy="27"/>
            </a:xfrm>
            <a:prstGeom prst="line">
              <a:avLst/>
            </a:prstGeom>
            <a:noFill/>
            <a:ln w="12700">
              <a:solidFill>
                <a:srgbClr val="FFFFFF"/>
              </a:solidFill>
              <a:round/>
              <a:headEnd type="none" w="sm" len="sm"/>
              <a:tailEnd type="none" w="sm" len="sm"/>
            </a:ln>
          </p:spPr>
          <p:txBody>
            <a:bodyPr/>
            <a:lstStyle/>
            <a:p>
              <a:endParaRPr lang="en-US" dirty="0"/>
            </a:p>
          </p:txBody>
        </p:sp>
        <p:sp>
          <p:nvSpPr>
            <p:cNvPr id="86124" name="Line 84"/>
            <p:cNvSpPr>
              <a:spLocks noChangeShapeType="1"/>
            </p:cNvSpPr>
            <p:nvPr/>
          </p:nvSpPr>
          <p:spPr bwMode="auto">
            <a:xfrm>
              <a:off x="2894" y="2711"/>
              <a:ext cx="0" cy="27"/>
            </a:xfrm>
            <a:prstGeom prst="line">
              <a:avLst/>
            </a:prstGeom>
            <a:noFill/>
            <a:ln w="12700">
              <a:solidFill>
                <a:srgbClr val="FFFFFF"/>
              </a:solidFill>
              <a:round/>
              <a:headEnd type="none" w="sm" len="sm"/>
              <a:tailEnd type="none" w="sm" len="sm"/>
            </a:ln>
          </p:spPr>
          <p:txBody>
            <a:bodyPr/>
            <a:lstStyle/>
            <a:p>
              <a:endParaRPr lang="en-US" dirty="0"/>
            </a:p>
          </p:txBody>
        </p:sp>
        <p:sp>
          <p:nvSpPr>
            <p:cNvPr id="86125" name="Line 85"/>
            <p:cNvSpPr>
              <a:spLocks noChangeShapeType="1"/>
            </p:cNvSpPr>
            <p:nvPr/>
          </p:nvSpPr>
          <p:spPr bwMode="auto">
            <a:xfrm>
              <a:off x="2894" y="2766"/>
              <a:ext cx="0" cy="28"/>
            </a:xfrm>
            <a:prstGeom prst="line">
              <a:avLst/>
            </a:prstGeom>
            <a:noFill/>
            <a:ln w="12700">
              <a:solidFill>
                <a:srgbClr val="FFFFFF"/>
              </a:solidFill>
              <a:round/>
              <a:headEnd type="none" w="sm" len="sm"/>
              <a:tailEnd type="none" w="sm" len="sm"/>
            </a:ln>
          </p:spPr>
          <p:txBody>
            <a:bodyPr/>
            <a:lstStyle/>
            <a:p>
              <a:endParaRPr lang="en-US" dirty="0"/>
            </a:p>
          </p:txBody>
        </p:sp>
        <p:sp>
          <p:nvSpPr>
            <p:cNvPr id="86126" name="Line 86"/>
            <p:cNvSpPr>
              <a:spLocks noChangeShapeType="1"/>
            </p:cNvSpPr>
            <p:nvPr/>
          </p:nvSpPr>
          <p:spPr bwMode="auto">
            <a:xfrm>
              <a:off x="2894" y="2823"/>
              <a:ext cx="0" cy="26"/>
            </a:xfrm>
            <a:prstGeom prst="line">
              <a:avLst/>
            </a:prstGeom>
            <a:noFill/>
            <a:ln w="12700">
              <a:solidFill>
                <a:srgbClr val="FFFFFF"/>
              </a:solidFill>
              <a:round/>
              <a:headEnd type="none" w="sm" len="sm"/>
              <a:tailEnd type="none" w="sm" len="sm"/>
            </a:ln>
          </p:spPr>
          <p:txBody>
            <a:bodyPr/>
            <a:lstStyle/>
            <a:p>
              <a:endParaRPr lang="en-US" dirty="0"/>
            </a:p>
          </p:txBody>
        </p:sp>
        <p:sp>
          <p:nvSpPr>
            <p:cNvPr id="86127" name="Line 87"/>
            <p:cNvSpPr>
              <a:spLocks noChangeShapeType="1"/>
            </p:cNvSpPr>
            <p:nvPr/>
          </p:nvSpPr>
          <p:spPr bwMode="auto">
            <a:xfrm>
              <a:off x="2894" y="2878"/>
              <a:ext cx="0" cy="26"/>
            </a:xfrm>
            <a:prstGeom prst="line">
              <a:avLst/>
            </a:prstGeom>
            <a:noFill/>
            <a:ln w="12700">
              <a:solidFill>
                <a:srgbClr val="FFFFFF"/>
              </a:solidFill>
              <a:round/>
              <a:headEnd type="none" w="sm" len="sm"/>
              <a:tailEnd type="none" w="sm" len="sm"/>
            </a:ln>
          </p:spPr>
          <p:txBody>
            <a:bodyPr/>
            <a:lstStyle/>
            <a:p>
              <a:endParaRPr lang="en-US" dirty="0"/>
            </a:p>
          </p:txBody>
        </p:sp>
        <p:sp>
          <p:nvSpPr>
            <p:cNvPr id="86128" name="Line 88"/>
            <p:cNvSpPr>
              <a:spLocks noChangeShapeType="1"/>
            </p:cNvSpPr>
            <p:nvPr/>
          </p:nvSpPr>
          <p:spPr bwMode="auto">
            <a:xfrm>
              <a:off x="2894" y="2933"/>
              <a:ext cx="0" cy="27"/>
            </a:xfrm>
            <a:prstGeom prst="line">
              <a:avLst/>
            </a:prstGeom>
            <a:noFill/>
            <a:ln w="12700">
              <a:solidFill>
                <a:srgbClr val="FFFFFF"/>
              </a:solidFill>
              <a:round/>
              <a:headEnd type="none" w="sm" len="sm"/>
              <a:tailEnd type="none" w="sm" len="sm"/>
            </a:ln>
          </p:spPr>
          <p:txBody>
            <a:bodyPr/>
            <a:lstStyle/>
            <a:p>
              <a:endParaRPr lang="en-US" dirty="0"/>
            </a:p>
          </p:txBody>
        </p:sp>
        <p:sp>
          <p:nvSpPr>
            <p:cNvPr id="86129" name="Line 89"/>
            <p:cNvSpPr>
              <a:spLocks noChangeShapeType="1"/>
            </p:cNvSpPr>
            <p:nvPr/>
          </p:nvSpPr>
          <p:spPr bwMode="auto">
            <a:xfrm>
              <a:off x="2894" y="2989"/>
              <a:ext cx="0" cy="26"/>
            </a:xfrm>
            <a:prstGeom prst="line">
              <a:avLst/>
            </a:prstGeom>
            <a:noFill/>
            <a:ln w="12700">
              <a:solidFill>
                <a:srgbClr val="FFFFFF"/>
              </a:solidFill>
              <a:round/>
              <a:headEnd type="none" w="sm" len="sm"/>
              <a:tailEnd type="none" w="sm" len="sm"/>
            </a:ln>
          </p:spPr>
          <p:txBody>
            <a:bodyPr/>
            <a:lstStyle/>
            <a:p>
              <a:endParaRPr lang="en-US" dirty="0"/>
            </a:p>
          </p:txBody>
        </p:sp>
        <p:sp>
          <p:nvSpPr>
            <p:cNvPr id="86130" name="Line 90"/>
            <p:cNvSpPr>
              <a:spLocks noChangeShapeType="1"/>
            </p:cNvSpPr>
            <p:nvPr/>
          </p:nvSpPr>
          <p:spPr bwMode="auto">
            <a:xfrm>
              <a:off x="2894" y="3044"/>
              <a:ext cx="0" cy="27"/>
            </a:xfrm>
            <a:prstGeom prst="line">
              <a:avLst/>
            </a:prstGeom>
            <a:noFill/>
            <a:ln w="12700">
              <a:solidFill>
                <a:srgbClr val="FFFFFF"/>
              </a:solidFill>
              <a:round/>
              <a:headEnd type="none" w="sm" len="sm"/>
              <a:tailEnd type="none" w="sm" len="sm"/>
            </a:ln>
          </p:spPr>
          <p:txBody>
            <a:bodyPr/>
            <a:lstStyle/>
            <a:p>
              <a:endParaRPr lang="en-US" dirty="0"/>
            </a:p>
          </p:txBody>
        </p:sp>
        <p:sp>
          <p:nvSpPr>
            <p:cNvPr id="86131" name="Line 91"/>
            <p:cNvSpPr>
              <a:spLocks noChangeShapeType="1"/>
            </p:cNvSpPr>
            <p:nvPr/>
          </p:nvSpPr>
          <p:spPr bwMode="auto">
            <a:xfrm>
              <a:off x="2894" y="3099"/>
              <a:ext cx="0" cy="28"/>
            </a:xfrm>
            <a:prstGeom prst="line">
              <a:avLst/>
            </a:prstGeom>
            <a:noFill/>
            <a:ln w="12700">
              <a:solidFill>
                <a:srgbClr val="FFFFFF"/>
              </a:solidFill>
              <a:round/>
              <a:headEnd type="none" w="sm" len="sm"/>
              <a:tailEnd type="none" w="sm" len="sm"/>
            </a:ln>
          </p:spPr>
          <p:txBody>
            <a:bodyPr/>
            <a:lstStyle/>
            <a:p>
              <a:endParaRPr lang="en-US" dirty="0"/>
            </a:p>
          </p:txBody>
        </p:sp>
        <p:sp>
          <p:nvSpPr>
            <p:cNvPr id="86132" name="Line 92"/>
            <p:cNvSpPr>
              <a:spLocks noChangeShapeType="1"/>
            </p:cNvSpPr>
            <p:nvPr/>
          </p:nvSpPr>
          <p:spPr bwMode="auto">
            <a:xfrm>
              <a:off x="2894" y="3155"/>
              <a:ext cx="0" cy="27"/>
            </a:xfrm>
            <a:prstGeom prst="line">
              <a:avLst/>
            </a:prstGeom>
            <a:noFill/>
            <a:ln w="12700">
              <a:solidFill>
                <a:srgbClr val="FFFFFF"/>
              </a:solidFill>
              <a:round/>
              <a:headEnd type="none" w="sm" len="sm"/>
              <a:tailEnd type="none" w="sm" len="sm"/>
            </a:ln>
          </p:spPr>
          <p:txBody>
            <a:bodyPr/>
            <a:lstStyle/>
            <a:p>
              <a:endParaRPr lang="en-US" dirty="0"/>
            </a:p>
          </p:txBody>
        </p:sp>
        <p:sp>
          <p:nvSpPr>
            <p:cNvPr id="86133" name="Line 93"/>
            <p:cNvSpPr>
              <a:spLocks noChangeShapeType="1"/>
            </p:cNvSpPr>
            <p:nvPr/>
          </p:nvSpPr>
          <p:spPr bwMode="auto">
            <a:xfrm>
              <a:off x="2894" y="3210"/>
              <a:ext cx="0" cy="26"/>
            </a:xfrm>
            <a:prstGeom prst="line">
              <a:avLst/>
            </a:prstGeom>
            <a:noFill/>
            <a:ln w="12700">
              <a:solidFill>
                <a:srgbClr val="FFFFFF"/>
              </a:solidFill>
              <a:round/>
              <a:headEnd type="none" w="sm" len="sm"/>
              <a:tailEnd type="none" w="sm" len="sm"/>
            </a:ln>
          </p:spPr>
          <p:txBody>
            <a:bodyPr/>
            <a:lstStyle/>
            <a:p>
              <a:endParaRPr lang="en-US" dirty="0"/>
            </a:p>
          </p:txBody>
        </p:sp>
        <p:sp>
          <p:nvSpPr>
            <p:cNvPr id="86134" name="Line 94"/>
            <p:cNvSpPr>
              <a:spLocks noChangeShapeType="1"/>
            </p:cNvSpPr>
            <p:nvPr/>
          </p:nvSpPr>
          <p:spPr bwMode="auto">
            <a:xfrm>
              <a:off x="2894" y="3264"/>
              <a:ext cx="0" cy="8"/>
            </a:xfrm>
            <a:prstGeom prst="line">
              <a:avLst/>
            </a:prstGeom>
            <a:noFill/>
            <a:ln w="12700">
              <a:solidFill>
                <a:srgbClr val="FFFFFF"/>
              </a:solidFill>
              <a:round/>
              <a:headEnd type="none" w="sm" len="sm"/>
              <a:tailEnd type="none" w="sm" len="sm"/>
            </a:ln>
          </p:spPr>
          <p:txBody>
            <a:bodyPr/>
            <a:lstStyle/>
            <a:p>
              <a:endParaRPr lang="en-US" dirty="0"/>
            </a:p>
          </p:txBody>
        </p:sp>
      </p:grpSp>
      <p:sp>
        <p:nvSpPr>
          <p:cNvPr id="86087" name="Line 95"/>
          <p:cNvSpPr>
            <a:spLocks noChangeShapeType="1"/>
          </p:cNvSpPr>
          <p:nvPr/>
        </p:nvSpPr>
        <p:spPr bwMode="auto">
          <a:xfrm flipV="1">
            <a:off x="1752600" y="3022600"/>
            <a:ext cx="0" cy="838200"/>
          </a:xfrm>
          <a:prstGeom prst="line">
            <a:avLst/>
          </a:prstGeom>
          <a:noFill/>
          <a:ln w="38100">
            <a:solidFill>
              <a:schemeClr val="folHlink"/>
            </a:solidFill>
            <a:round/>
            <a:headEnd type="none" w="sm" len="sm"/>
            <a:tailEnd type="none" w="sm" len="sm"/>
          </a:ln>
        </p:spPr>
        <p:txBody>
          <a:bodyPr/>
          <a:lstStyle/>
          <a:p>
            <a:endParaRPr lang="en-US" dirty="0"/>
          </a:p>
        </p:txBody>
      </p:sp>
      <p:sp>
        <p:nvSpPr>
          <p:cNvPr id="86088" name="Line 96"/>
          <p:cNvSpPr>
            <a:spLocks noChangeShapeType="1"/>
          </p:cNvSpPr>
          <p:nvPr/>
        </p:nvSpPr>
        <p:spPr bwMode="auto">
          <a:xfrm>
            <a:off x="1752600" y="3035300"/>
            <a:ext cx="839788" cy="0"/>
          </a:xfrm>
          <a:prstGeom prst="line">
            <a:avLst/>
          </a:prstGeom>
          <a:noFill/>
          <a:ln w="38100">
            <a:solidFill>
              <a:schemeClr val="folHlink"/>
            </a:solidFill>
            <a:round/>
            <a:headEnd type="none" w="sm" len="sm"/>
            <a:tailEnd type="none" w="sm" len="sm"/>
          </a:ln>
        </p:spPr>
        <p:txBody>
          <a:bodyPr/>
          <a:lstStyle/>
          <a:p>
            <a:endParaRPr lang="en-US" dirty="0"/>
          </a:p>
        </p:txBody>
      </p:sp>
      <p:sp>
        <p:nvSpPr>
          <p:cNvPr id="86089" name="Arc 97"/>
          <p:cNvSpPr>
            <a:spLocks/>
          </p:cNvSpPr>
          <p:nvPr/>
        </p:nvSpPr>
        <p:spPr bwMode="auto">
          <a:xfrm>
            <a:off x="2579688" y="3881438"/>
            <a:ext cx="2757487" cy="690562"/>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466"/>
                </a:moveTo>
                <a:cubicBezTo>
                  <a:pt x="74" y="9595"/>
                  <a:pt x="9713" y="8"/>
                  <a:pt x="21584" y="0"/>
                </a:cubicBezTo>
              </a:path>
              <a:path w="21600" h="21600" stroke="0" extrusionOk="0">
                <a:moveTo>
                  <a:pt x="0" y="21466"/>
                </a:moveTo>
                <a:cubicBezTo>
                  <a:pt x="74" y="9595"/>
                  <a:pt x="9713" y="8"/>
                  <a:pt x="21584" y="0"/>
                </a:cubicBezTo>
                <a:lnTo>
                  <a:pt x="21600" y="21600"/>
                </a:lnTo>
                <a:close/>
              </a:path>
            </a:pathLst>
          </a:custGeom>
          <a:noFill/>
          <a:ln w="38100" cap="rnd">
            <a:solidFill>
              <a:srgbClr val="FF0000"/>
            </a:solidFill>
            <a:round/>
            <a:headEnd type="none" w="sm" len="sm"/>
            <a:tailEnd type="none" w="sm" len="sm"/>
          </a:ln>
        </p:spPr>
        <p:txBody>
          <a:bodyPr/>
          <a:lstStyle/>
          <a:p>
            <a:endParaRPr lang="en-US" dirty="0"/>
          </a:p>
        </p:txBody>
      </p:sp>
      <p:grpSp>
        <p:nvGrpSpPr>
          <p:cNvPr id="86090" name="Group 98"/>
          <p:cNvGrpSpPr>
            <a:grpSpLocks/>
          </p:cNvGrpSpPr>
          <p:nvPr/>
        </p:nvGrpSpPr>
        <p:grpSpPr bwMode="auto">
          <a:xfrm>
            <a:off x="2286000" y="3895725"/>
            <a:ext cx="74613" cy="685800"/>
            <a:chOff x="1272" y="2393"/>
            <a:chExt cx="47" cy="432"/>
          </a:xfrm>
        </p:grpSpPr>
        <p:sp>
          <p:nvSpPr>
            <p:cNvPr id="86115" name="Line 99"/>
            <p:cNvSpPr>
              <a:spLocks noChangeShapeType="1"/>
            </p:cNvSpPr>
            <p:nvPr/>
          </p:nvSpPr>
          <p:spPr bwMode="auto">
            <a:xfrm flipV="1">
              <a:off x="1295" y="2440"/>
              <a:ext cx="0" cy="333"/>
            </a:xfrm>
            <a:prstGeom prst="line">
              <a:avLst/>
            </a:prstGeom>
            <a:noFill/>
            <a:ln w="28575">
              <a:solidFill>
                <a:srgbClr val="FF0000"/>
              </a:solidFill>
              <a:round/>
              <a:headEnd type="none" w="sm" len="sm"/>
              <a:tailEnd type="none" w="sm" len="sm"/>
            </a:ln>
          </p:spPr>
          <p:txBody>
            <a:bodyPr/>
            <a:lstStyle/>
            <a:p>
              <a:endParaRPr lang="en-US" dirty="0"/>
            </a:p>
          </p:txBody>
        </p:sp>
        <p:sp>
          <p:nvSpPr>
            <p:cNvPr id="86116" name="Freeform 100"/>
            <p:cNvSpPr>
              <a:spLocks/>
            </p:cNvSpPr>
            <p:nvPr/>
          </p:nvSpPr>
          <p:spPr bwMode="auto">
            <a:xfrm>
              <a:off x="1272" y="2393"/>
              <a:ext cx="47" cy="98"/>
            </a:xfrm>
            <a:custGeom>
              <a:avLst/>
              <a:gdLst>
                <a:gd name="T0" fmla="*/ 23 w 47"/>
                <a:gd name="T1" fmla="*/ 0 h 98"/>
                <a:gd name="T2" fmla="*/ 0 w 47"/>
                <a:gd name="T3" fmla="*/ 97 h 98"/>
                <a:gd name="T4" fmla="*/ 46 w 47"/>
                <a:gd name="T5" fmla="*/ 97 h 98"/>
                <a:gd name="T6" fmla="*/ 23 w 47"/>
                <a:gd name="T7" fmla="*/ 0 h 98"/>
                <a:gd name="T8" fmla="*/ 0 60000 65536"/>
                <a:gd name="T9" fmla="*/ 0 60000 65536"/>
                <a:gd name="T10" fmla="*/ 0 60000 65536"/>
                <a:gd name="T11" fmla="*/ 0 60000 65536"/>
                <a:gd name="T12" fmla="*/ 0 w 47"/>
                <a:gd name="T13" fmla="*/ 0 h 98"/>
                <a:gd name="T14" fmla="*/ 47 w 47"/>
                <a:gd name="T15" fmla="*/ 98 h 98"/>
              </a:gdLst>
              <a:ahLst/>
              <a:cxnLst>
                <a:cxn ang="T8">
                  <a:pos x="T0" y="T1"/>
                </a:cxn>
                <a:cxn ang="T9">
                  <a:pos x="T2" y="T3"/>
                </a:cxn>
                <a:cxn ang="T10">
                  <a:pos x="T4" y="T5"/>
                </a:cxn>
                <a:cxn ang="T11">
                  <a:pos x="T6" y="T7"/>
                </a:cxn>
              </a:cxnLst>
              <a:rect l="T12" t="T13" r="T14" b="T15"/>
              <a:pathLst>
                <a:path w="47" h="98">
                  <a:moveTo>
                    <a:pt x="23" y="0"/>
                  </a:moveTo>
                  <a:lnTo>
                    <a:pt x="0" y="97"/>
                  </a:lnTo>
                  <a:lnTo>
                    <a:pt x="46" y="97"/>
                  </a:lnTo>
                  <a:lnTo>
                    <a:pt x="23" y="0"/>
                  </a:lnTo>
                </a:path>
              </a:pathLst>
            </a:custGeom>
            <a:solidFill>
              <a:srgbClr val="FC0128"/>
            </a:solidFill>
            <a:ln w="28575" cap="rnd" cmpd="sng">
              <a:solidFill>
                <a:srgbClr val="FF0000"/>
              </a:solidFill>
              <a:round/>
              <a:headEnd type="none" w="sm" len="sm"/>
              <a:tailEnd type="none" w="sm" len="sm"/>
            </a:ln>
          </p:spPr>
          <p:txBody>
            <a:bodyPr/>
            <a:lstStyle/>
            <a:p>
              <a:endParaRPr lang="en-US" dirty="0"/>
            </a:p>
          </p:txBody>
        </p:sp>
        <p:sp>
          <p:nvSpPr>
            <p:cNvPr id="86117" name="Freeform 101"/>
            <p:cNvSpPr>
              <a:spLocks/>
            </p:cNvSpPr>
            <p:nvPr/>
          </p:nvSpPr>
          <p:spPr bwMode="auto">
            <a:xfrm>
              <a:off x="1272" y="2728"/>
              <a:ext cx="47" cy="97"/>
            </a:xfrm>
            <a:custGeom>
              <a:avLst/>
              <a:gdLst>
                <a:gd name="T0" fmla="*/ 23 w 47"/>
                <a:gd name="T1" fmla="*/ 96 h 97"/>
                <a:gd name="T2" fmla="*/ 46 w 47"/>
                <a:gd name="T3" fmla="*/ 0 h 97"/>
                <a:gd name="T4" fmla="*/ 0 w 47"/>
                <a:gd name="T5" fmla="*/ 0 h 97"/>
                <a:gd name="T6" fmla="*/ 23 w 47"/>
                <a:gd name="T7" fmla="*/ 96 h 97"/>
                <a:gd name="T8" fmla="*/ 0 60000 65536"/>
                <a:gd name="T9" fmla="*/ 0 60000 65536"/>
                <a:gd name="T10" fmla="*/ 0 60000 65536"/>
                <a:gd name="T11" fmla="*/ 0 60000 65536"/>
                <a:gd name="T12" fmla="*/ 0 w 47"/>
                <a:gd name="T13" fmla="*/ 0 h 97"/>
                <a:gd name="T14" fmla="*/ 47 w 47"/>
                <a:gd name="T15" fmla="*/ 97 h 97"/>
              </a:gdLst>
              <a:ahLst/>
              <a:cxnLst>
                <a:cxn ang="T8">
                  <a:pos x="T0" y="T1"/>
                </a:cxn>
                <a:cxn ang="T9">
                  <a:pos x="T2" y="T3"/>
                </a:cxn>
                <a:cxn ang="T10">
                  <a:pos x="T4" y="T5"/>
                </a:cxn>
                <a:cxn ang="T11">
                  <a:pos x="T6" y="T7"/>
                </a:cxn>
              </a:cxnLst>
              <a:rect l="T12" t="T13" r="T14" b="T15"/>
              <a:pathLst>
                <a:path w="47" h="97">
                  <a:moveTo>
                    <a:pt x="23" y="96"/>
                  </a:moveTo>
                  <a:lnTo>
                    <a:pt x="46" y="0"/>
                  </a:lnTo>
                  <a:lnTo>
                    <a:pt x="0" y="0"/>
                  </a:lnTo>
                  <a:lnTo>
                    <a:pt x="23" y="96"/>
                  </a:lnTo>
                </a:path>
              </a:pathLst>
            </a:custGeom>
            <a:solidFill>
              <a:srgbClr val="FC0128"/>
            </a:solidFill>
            <a:ln w="28575" cap="rnd" cmpd="sng">
              <a:solidFill>
                <a:srgbClr val="FF0000"/>
              </a:solidFill>
              <a:round/>
              <a:headEnd type="none" w="sm" len="sm"/>
              <a:tailEnd type="none" w="sm" len="sm"/>
            </a:ln>
          </p:spPr>
          <p:txBody>
            <a:bodyPr/>
            <a:lstStyle/>
            <a:p>
              <a:endParaRPr lang="en-US" dirty="0"/>
            </a:p>
          </p:txBody>
        </p:sp>
      </p:grpSp>
      <p:grpSp>
        <p:nvGrpSpPr>
          <p:cNvPr id="86091" name="Group 102"/>
          <p:cNvGrpSpPr>
            <a:grpSpLocks/>
          </p:cNvGrpSpPr>
          <p:nvPr/>
        </p:nvGrpSpPr>
        <p:grpSpPr bwMode="auto">
          <a:xfrm>
            <a:off x="2590800" y="4648200"/>
            <a:ext cx="2771775" cy="950913"/>
            <a:chOff x="1872" y="2688"/>
            <a:chExt cx="1746" cy="599"/>
          </a:xfrm>
        </p:grpSpPr>
        <p:grpSp>
          <p:nvGrpSpPr>
            <p:cNvPr id="86110" name="Group 103"/>
            <p:cNvGrpSpPr>
              <a:grpSpLocks/>
            </p:cNvGrpSpPr>
            <p:nvPr/>
          </p:nvGrpSpPr>
          <p:grpSpPr bwMode="auto">
            <a:xfrm>
              <a:off x="1872" y="2688"/>
              <a:ext cx="1746" cy="108"/>
              <a:chOff x="1593" y="3059"/>
              <a:chExt cx="1295" cy="71"/>
            </a:xfrm>
          </p:grpSpPr>
          <p:sp>
            <p:nvSpPr>
              <p:cNvPr id="86112" name="Line 104"/>
              <p:cNvSpPr>
                <a:spLocks noChangeShapeType="1"/>
              </p:cNvSpPr>
              <p:nvPr/>
            </p:nvSpPr>
            <p:spPr bwMode="auto">
              <a:xfrm>
                <a:off x="1651" y="3094"/>
                <a:ext cx="1177" cy="0"/>
              </a:xfrm>
              <a:prstGeom prst="line">
                <a:avLst/>
              </a:prstGeom>
              <a:noFill/>
              <a:ln w="28575">
                <a:solidFill>
                  <a:srgbClr val="FF0000"/>
                </a:solidFill>
                <a:round/>
                <a:headEnd type="none" w="sm" len="sm"/>
                <a:tailEnd type="none" w="sm" len="sm"/>
              </a:ln>
            </p:spPr>
            <p:txBody>
              <a:bodyPr/>
              <a:lstStyle/>
              <a:p>
                <a:endParaRPr lang="en-US" dirty="0"/>
              </a:p>
            </p:txBody>
          </p:sp>
          <p:sp>
            <p:nvSpPr>
              <p:cNvPr id="86113" name="Freeform 105"/>
              <p:cNvSpPr>
                <a:spLocks/>
              </p:cNvSpPr>
              <p:nvPr/>
            </p:nvSpPr>
            <p:spPr bwMode="auto">
              <a:xfrm>
                <a:off x="2771" y="3059"/>
                <a:ext cx="117" cy="71"/>
              </a:xfrm>
              <a:custGeom>
                <a:avLst/>
                <a:gdLst>
                  <a:gd name="T0" fmla="*/ 116 w 117"/>
                  <a:gd name="T1" fmla="*/ 35 h 71"/>
                  <a:gd name="T2" fmla="*/ 0 w 117"/>
                  <a:gd name="T3" fmla="*/ 0 h 71"/>
                  <a:gd name="T4" fmla="*/ 0 w 117"/>
                  <a:gd name="T5" fmla="*/ 70 h 71"/>
                  <a:gd name="T6" fmla="*/ 116 w 117"/>
                  <a:gd name="T7" fmla="*/ 35 h 71"/>
                  <a:gd name="T8" fmla="*/ 0 60000 65536"/>
                  <a:gd name="T9" fmla="*/ 0 60000 65536"/>
                  <a:gd name="T10" fmla="*/ 0 60000 65536"/>
                  <a:gd name="T11" fmla="*/ 0 60000 65536"/>
                  <a:gd name="T12" fmla="*/ 0 w 117"/>
                  <a:gd name="T13" fmla="*/ 0 h 71"/>
                  <a:gd name="T14" fmla="*/ 117 w 117"/>
                  <a:gd name="T15" fmla="*/ 71 h 71"/>
                </a:gdLst>
                <a:ahLst/>
                <a:cxnLst>
                  <a:cxn ang="T8">
                    <a:pos x="T0" y="T1"/>
                  </a:cxn>
                  <a:cxn ang="T9">
                    <a:pos x="T2" y="T3"/>
                  </a:cxn>
                  <a:cxn ang="T10">
                    <a:pos x="T4" y="T5"/>
                  </a:cxn>
                  <a:cxn ang="T11">
                    <a:pos x="T6" y="T7"/>
                  </a:cxn>
                </a:cxnLst>
                <a:rect l="T12" t="T13" r="T14" b="T15"/>
                <a:pathLst>
                  <a:path w="117" h="71">
                    <a:moveTo>
                      <a:pt x="116" y="35"/>
                    </a:moveTo>
                    <a:lnTo>
                      <a:pt x="0" y="0"/>
                    </a:lnTo>
                    <a:lnTo>
                      <a:pt x="0" y="70"/>
                    </a:lnTo>
                    <a:lnTo>
                      <a:pt x="116" y="35"/>
                    </a:lnTo>
                  </a:path>
                </a:pathLst>
              </a:custGeom>
              <a:solidFill>
                <a:srgbClr val="FC0128"/>
              </a:solidFill>
              <a:ln w="28575" cap="rnd" cmpd="sng">
                <a:solidFill>
                  <a:srgbClr val="FF0000"/>
                </a:solidFill>
                <a:round/>
                <a:headEnd type="none" w="sm" len="sm"/>
                <a:tailEnd type="none" w="sm" len="sm"/>
              </a:ln>
            </p:spPr>
            <p:txBody>
              <a:bodyPr/>
              <a:lstStyle/>
              <a:p>
                <a:endParaRPr lang="en-US" dirty="0"/>
              </a:p>
            </p:txBody>
          </p:sp>
          <p:sp>
            <p:nvSpPr>
              <p:cNvPr id="86114" name="Freeform 106"/>
              <p:cNvSpPr>
                <a:spLocks/>
              </p:cNvSpPr>
              <p:nvPr/>
            </p:nvSpPr>
            <p:spPr bwMode="auto">
              <a:xfrm>
                <a:off x="1593" y="3059"/>
                <a:ext cx="118" cy="71"/>
              </a:xfrm>
              <a:custGeom>
                <a:avLst/>
                <a:gdLst>
                  <a:gd name="T0" fmla="*/ 0 w 118"/>
                  <a:gd name="T1" fmla="*/ 35 h 71"/>
                  <a:gd name="T2" fmla="*/ 117 w 118"/>
                  <a:gd name="T3" fmla="*/ 70 h 71"/>
                  <a:gd name="T4" fmla="*/ 117 w 118"/>
                  <a:gd name="T5" fmla="*/ 0 h 71"/>
                  <a:gd name="T6" fmla="*/ 0 w 118"/>
                  <a:gd name="T7" fmla="*/ 35 h 71"/>
                  <a:gd name="T8" fmla="*/ 0 60000 65536"/>
                  <a:gd name="T9" fmla="*/ 0 60000 65536"/>
                  <a:gd name="T10" fmla="*/ 0 60000 65536"/>
                  <a:gd name="T11" fmla="*/ 0 60000 65536"/>
                  <a:gd name="T12" fmla="*/ 0 w 118"/>
                  <a:gd name="T13" fmla="*/ 0 h 71"/>
                  <a:gd name="T14" fmla="*/ 118 w 118"/>
                  <a:gd name="T15" fmla="*/ 71 h 71"/>
                </a:gdLst>
                <a:ahLst/>
                <a:cxnLst>
                  <a:cxn ang="T8">
                    <a:pos x="T0" y="T1"/>
                  </a:cxn>
                  <a:cxn ang="T9">
                    <a:pos x="T2" y="T3"/>
                  </a:cxn>
                  <a:cxn ang="T10">
                    <a:pos x="T4" y="T5"/>
                  </a:cxn>
                  <a:cxn ang="T11">
                    <a:pos x="T6" y="T7"/>
                  </a:cxn>
                </a:cxnLst>
                <a:rect l="T12" t="T13" r="T14" b="T15"/>
                <a:pathLst>
                  <a:path w="118" h="71">
                    <a:moveTo>
                      <a:pt x="0" y="35"/>
                    </a:moveTo>
                    <a:lnTo>
                      <a:pt x="117" y="70"/>
                    </a:lnTo>
                    <a:lnTo>
                      <a:pt x="117" y="0"/>
                    </a:lnTo>
                    <a:lnTo>
                      <a:pt x="0" y="35"/>
                    </a:lnTo>
                  </a:path>
                </a:pathLst>
              </a:custGeom>
              <a:solidFill>
                <a:srgbClr val="FC0128"/>
              </a:solidFill>
              <a:ln w="28575" cap="rnd" cmpd="sng">
                <a:solidFill>
                  <a:srgbClr val="FF0000"/>
                </a:solidFill>
                <a:round/>
                <a:headEnd type="none" w="sm" len="sm"/>
                <a:tailEnd type="none" w="sm" len="sm"/>
              </a:ln>
            </p:spPr>
            <p:txBody>
              <a:bodyPr/>
              <a:lstStyle/>
              <a:p>
                <a:endParaRPr lang="en-US" dirty="0"/>
              </a:p>
            </p:txBody>
          </p:sp>
        </p:grpSp>
        <p:sp>
          <p:nvSpPr>
            <p:cNvPr id="86111" name="Text Box 107"/>
            <p:cNvSpPr txBox="1">
              <a:spLocks noChangeArrowheads="1"/>
            </p:cNvSpPr>
            <p:nvPr/>
          </p:nvSpPr>
          <p:spPr bwMode="auto">
            <a:xfrm>
              <a:off x="1916" y="2845"/>
              <a:ext cx="1615" cy="442"/>
            </a:xfrm>
            <a:prstGeom prst="rect">
              <a:avLst/>
            </a:prstGeom>
            <a:noFill/>
            <a:ln w="9525">
              <a:noFill/>
              <a:miter lim="800000"/>
              <a:headEnd/>
              <a:tailEnd/>
            </a:ln>
          </p:spPr>
          <p:txBody>
            <a:bodyPr wrap="none">
              <a:spAutoFit/>
            </a:bodyPr>
            <a:lstStyle/>
            <a:p>
              <a:pPr eaLnBrk="0" hangingPunct="0"/>
              <a:r>
                <a:rPr lang="en-US" dirty="0">
                  <a:solidFill>
                    <a:schemeClr val="tx1"/>
                  </a:solidFill>
                  <a:latin typeface="Times New Roman" pitchFamily="18" charset="0"/>
                </a:rPr>
                <a:t>Initial flow is limited</a:t>
              </a:r>
            </a:p>
            <a:p>
              <a:pPr eaLnBrk="0" hangingPunct="0"/>
              <a:r>
                <a:rPr lang="en-US" dirty="0">
                  <a:solidFill>
                    <a:schemeClr val="tx1"/>
                  </a:solidFill>
                  <a:latin typeface="Times New Roman" pitchFamily="18" charset="0"/>
                </a:rPr>
                <a:t>exhalation is prolonged</a:t>
              </a:r>
            </a:p>
          </p:txBody>
        </p:sp>
      </p:grpSp>
      <p:sp>
        <p:nvSpPr>
          <p:cNvPr id="86092" name="Line 108"/>
          <p:cNvSpPr>
            <a:spLocks noChangeShapeType="1"/>
          </p:cNvSpPr>
          <p:nvPr/>
        </p:nvSpPr>
        <p:spPr bwMode="auto">
          <a:xfrm>
            <a:off x="2573338" y="3835400"/>
            <a:ext cx="0" cy="757238"/>
          </a:xfrm>
          <a:prstGeom prst="line">
            <a:avLst/>
          </a:prstGeom>
          <a:noFill/>
          <a:ln w="38100">
            <a:solidFill>
              <a:srgbClr val="FF0000"/>
            </a:solidFill>
            <a:round/>
            <a:headEnd type="none" w="sm" len="sm"/>
            <a:tailEnd type="none" w="sm" len="sm"/>
          </a:ln>
        </p:spPr>
        <p:txBody>
          <a:bodyPr/>
          <a:lstStyle/>
          <a:p>
            <a:endParaRPr lang="en-US" dirty="0"/>
          </a:p>
        </p:txBody>
      </p:sp>
      <p:sp>
        <p:nvSpPr>
          <p:cNvPr id="86093" name="Line 109"/>
          <p:cNvSpPr>
            <a:spLocks noChangeShapeType="1"/>
          </p:cNvSpPr>
          <p:nvPr/>
        </p:nvSpPr>
        <p:spPr bwMode="auto">
          <a:xfrm flipV="1">
            <a:off x="2573338" y="3035300"/>
            <a:ext cx="0" cy="838200"/>
          </a:xfrm>
          <a:prstGeom prst="line">
            <a:avLst/>
          </a:prstGeom>
          <a:noFill/>
          <a:ln w="38100">
            <a:solidFill>
              <a:schemeClr val="folHlink"/>
            </a:solidFill>
            <a:round/>
            <a:headEnd type="none" w="sm" len="sm"/>
            <a:tailEnd type="none" w="sm" len="sm"/>
          </a:ln>
        </p:spPr>
        <p:txBody>
          <a:bodyPr/>
          <a:lstStyle/>
          <a:p>
            <a:endParaRPr lang="en-US" dirty="0"/>
          </a:p>
        </p:txBody>
      </p:sp>
      <p:grpSp>
        <p:nvGrpSpPr>
          <p:cNvPr id="7" name="Group 110"/>
          <p:cNvGrpSpPr>
            <a:grpSpLocks/>
          </p:cNvGrpSpPr>
          <p:nvPr/>
        </p:nvGrpSpPr>
        <p:grpSpPr bwMode="auto">
          <a:xfrm>
            <a:off x="5891213" y="3019425"/>
            <a:ext cx="2443162" cy="2579688"/>
            <a:chOff x="3711" y="1902"/>
            <a:chExt cx="1539" cy="1625"/>
          </a:xfrm>
        </p:grpSpPr>
        <p:sp>
          <p:nvSpPr>
            <p:cNvPr id="86096" name="Text Box 111"/>
            <p:cNvSpPr txBox="1">
              <a:spLocks noChangeArrowheads="1"/>
            </p:cNvSpPr>
            <p:nvPr/>
          </p:nvSpPr>
          <p:spPr bwMode="auto">
            <a:xfrm>
              <a:off x="3840" y="3085"/>
              <a:ext cx="1410" cy="442"/>
            </a:xfrm>
            <a:prstGeom prst="rect">
              <a:avLst/>
            </a:prstGeom>
            <a:noFill/>
            <a:ln w="9525">
              <a:noFill/>
              <a:miter lim="800000"/>
              <a:headEnd/>
              <a:tailEnd/>
            </a:ln>
          </p:spPr>
          <p:txBody>
            <a:bodyPr wrap="none">
              <a:spAutoFit/>
            </a:bodyPr>
            <a:lstStyle/>
            <a:p>
              <a:pPr eaLnBrk="0" hangingPunct="0"/>
              <a:r>
                <a:rPr lang="en-US" dirty="0">
                  <a:solidFill>
                    <a:schemeClr val="tx1"/>
                  </a:solidFill>
                  <a:latin typeface="Times New Roman" pitchFamily="18" charset="0"/>
                </a:rPr>
                <a:t>Flow is improved</a:t>
              </a:r>
            </a:p>
            <a:p>
              <a:pPr eaLnBrk="0" hangingPunct="0"/>
              <a:r>
                <a:rPr lang="en-US" dirty="0">
                  <a:solidFill>
                    <a:schemeClr val="tx1"/>
                  </a:solidFill>
                  <a:latin typeface="Times New Roman" pitchFamily="18" charset="0"/>
                </a:rPr>
                <a:t>exhalation is shorter</a:t>
              </a:r>
            </a:p>
          </p:txBody>
        </p:sp>
        <p:sp>
          <p:nvSpPr>
            <p:cNvPr id="86097" name="Line 112"/>
            <p:cNvSpPr>
              <a:spLocks noChangeShapeType="1"/>
            </p:cNvSpPr>
            <p:nvPr/>
          </p:nvSpPr>
          <p:spPr bwMode="auto">
            <a:xfrm flipV="1">
              <a:off x="3711" y="1902"/>
              <a:ext cx="0" cy="528"/>
            </a:xfrm>
            <a:prstGeom prst="line">
              <a:avLst/>
            </a:prstGeom>
            <a:noFill/>
            <a:ln w="38100">
              <a:solidFill>
                <a:schemeClr val="folHlink"/>
              </a:solidFill>
              <a:round/>
              <a:headEnd type="none" w="sm" len="sm"/>
              <a:tailEnd type="none" w="sm" len="sm"/>
            </a:ln>
          </p:spPr>
          <p:txBody>
            <a:bodyPr/>
            <a:lstStyle/>
            <a:p>
              <a:endParaRPr lang="en-US" dirty="0"/>
            </a:p>
          </p:txBody>
        </p:sp>
        <p:sp>
          <p:nvSpPr>
            <p:cNvPr id="86098" name="Line 113"/>
            <p:cNvSpPr>
              <a:spLocks noChangeShapeType="1"/>
            </p:cNvSpPr>
            <p:nvPr/>
          </p:nvSpPr>
          <p:spPr bwMode="auto">
            <a:xfrm flipV="1">
              <a:off x="4238" y="1908"/>
              <a:ext cx="0" cy="528"/>
            </a:xfrm>
            <a:prstGeom prst="line">
              <a:avLst/>
            </a:prstGeom>
            <a:noFill/>
            <a:ln w="38100">
              <a:solidFill>
                <a:schemeClr val="folHlink"/>
              </a:solidFill>
              <a:round/>
              <a:headEnd type="none" w="sm" len="sm"/>
              <a:tailEnd type="none" w="sm" len="sm"/>
            </a:ln>
          </p:spPr>
          <p:txBody>
            <a:bodyPr/>
            <a:lstStyle/>
            <a:p>
              <a:endParaRPr lang="en-US" dirty="0"/>
            </a:p>
          </p:txBody>
        </p:sp>
        <p:sp>
          <p:nvSpPr>
            <p:cNvPr id="86099" name="Line 114"/>
            <p:cNvSpPr>
              <a:spLocks noChangeShapeType="1"/>
            </p:cNvSpPr>
            <p:nvPr/>
          </p:nvSpPr>
          <p:spPr bwMode="auto">
            <a:xfrm>
              <a:off x="3717" y="1908"/>
              <a:ext cx="529" cy="0"/>
            </a:xfrm>
            <a:prstGeom prst="line">
              <a:avLst/>
            </a:prstGeom>
            <a:noFill/>
            <a:ln w="38100">
              <a:solidFill>
                <a:schemeClr val="folHlink"/>
              </a:solidFill>
              <a:round/>
              <a:headEnd type="none" w="sm" len="sm"/>
              <a:tailEnd type="none" w="sm" len="sm"/>
            </a:ln>
          </p:spPr>
          <p:txBody>
            <a:bodyPr/>
            <a:lstStyle/>
            <a:p>
              <a:endParaRPr lang="en-US" dirty="0"/>
            </a:p>
          </p:txBody>
        </p:sp>
        <p:sp>
          <p:nvSpPr>
            <p:cNvPr id="86100" name="Arc 115"/>
            <p:cNvSpPr>
              <a:spLocks/>
            </p:cNvSpPr>
            <p:nvPr/>
          </p:nvSpPr>
          <p:spPr bwMode="auto">
            <a:xfrm>
              <a:off x="4241" y="2442"/>
              <a:ext cx="847" cy="630"/>
            </a:xfrm>
            <a:custGeom>
              <a:avLst/>
              <a:gdLst>
                <a:gd name="T0" fmla="*/ 0 w 21584"/>
                <a:gd name="T1" fmla="*/ 0 h 21600"/>
                <a:gd name="T2" fmla="*/ 0 w 21584"/>
                <a:gd name="T3" fmla="*/ 0 h 21600"/>
                <a:gd name="T4" fmla="*/ 0 w 21584"/>
                <a:gd name="T5" fmla="*/ 0 h 21600"/>
                <a:gd name="T6" fmla="*/ 0 60000 65536"/>
                <a:gd name="T7" fmla="*/ 0 60000 65536"/>
                <a:gd name="T8" fmla="*/ 0 60000 65536"/>
                <a:gd name="T9" fmla="*/ 0 w 21584"/>
                <a:gd name="T10" fmla="*/ 0 h 21600"/>
                <a:gd name="T11" fmla="*/ 21584 w 21584"/>
                <a:gd name="T12" fmla="*/ 21600 h 21600"/>
              </a:gdLst>
              <a:ahLst/>
              <a:cxnLst>
                <a:cxn ang="T6">
                  <a:pos x="T0" y="T1"/>
                </a:cxn>
                <a:cxn ang="T7">
                  <a:pos x="T2" y="T3"/>
                </a:cxn>
                <a:cxn ang="T8">
                  <a:pos x="T4" y="T5"/>
                </a:cxn>
              </a:cxnLst>
              <a:rect l="T9" t="T10" r="T11" b="T12"/>
              <a:pathLst>
                <a:path w="21584" h="21600" fill="none" extrusionOk="0">
                  <a:moveTo>
                    <a:pt x="-1" y="20777"/>
                  </a:moveTo>
                  <a:cubicBezTo>
                    <a:pt x="440" y="9189"/>
                    <a:pt x="9954" y="17"/>
                    <a:pt x="21551" y="0"/>
                  </a:cubicBezTo>
                </a:path>
                <a:path w="21584" h="21600" stroke="0" extrusionOk="0">
                  <a:moveTo>
                    <a:pt x="-1" y="20777"/>
                  </a:moveTo>
                  <a:cubicBezTo>
                    <a:pt x="440" y="9189"/>
                    <a:pt x="9954" y="17"/>
                    <a:pt x="21551" y="0"/>
                  </a:cubicBezTo>
                  <a:lnTo>
                    <a:pt x="21584" y="21600"/>
                  </a:lnTo>
                  <a:close/>
                </a:path>
              </a:pathLst>
            </a:custGeom>
            <a:noFill/>
            <a:ln w="38100" cap="rnd">
              <a:solidFill>
                <a:srgbClr val="FF0000"/>
              </a:solidFill>
              <a:round/>
              <a:headEnd type="none" w="sm" len="sm"/>
              <a:tailEnd type="none" w="sm" len="sm"/>
            </a:ln>
          </p:spPr>
          <p:txBody>
            <a:bodyPr/>
            <a:lstStyle/>
            <a:p>
              <a:endParaRPr lang="en-US" dirty="0"/>
            </a:p>
          </p:txBody>
        </p:sp>
        <p:sp>
          <p:nvSpPr>
            <p:cNvPr id="86101" name="Line 116"/>
            <p:cNvSpPr>
              <a:spLocks noChangeShapeType="1"/>
            </p:cNvSpPr>
            <p:nvPr/>
          </p:nvSpPr>
          <p:spPr bwMode="auto">
            <a:xfrm>
              <a:off x="4240" y="2448"/>
              <a:ext cx="0" cy="624"/>
            </a:xfrm>
            <a:prstGeom prst="line">
              <a:avLst/>
            </a:prstGeom>
            <a:noFill/>
            <a:ln w="38100">
              <a:solidFill>
                <a:srgbClr val="FF0000"/>
              </a:solidFill>
              <a:round/>
              <a:headEnd/>
              <a:tailEnd/>
            </a:ln>
          </p:spPr>
          <p:txBody>
            <a:bodyPr/>
            <a:lstStyle/>
            <a:p>
              <a:endParaRPr lang="en-US" dirty="0"/>
            </a:p>
          </p:txBody>
        </p:sp>
        <p:grpSp>
          <p:nvGrpSpPr>
            <p:cNvPr id="86102" name="Group 117"/>
            <p:cNvGrpSpPr>
              <a:grpSpLocks/>
            </p:cNvGrpSpPr>
            <p:nvPr/>
          </p:nvGrpSpPr>
          <p:grpSpPr bwMode="auto">
            <a:xfrm>
              <a:off x="4272" y="3024"/>
              <a:ext cx="624" cy="61"/>
              <a:chOff x="3782" y="3048"/>
              <a:chExt cx="595" cy="66"/>
            </a:xfrm>
          </p:grpSpPr>
          <p:sp>
            <p:nvSpPr>
              <p:cNvPr id="86107" name="Line 118"/>
              <p:cNvSpPr>
                <a:spLocks noChangeShapeType="1"/>
              </p:cNvSpPr>
              <p:nvPr/>
            </p:nvSpPr>
            <p:spPr bwMode="auto">
              <a:xfrm>
                <a:off x="3835" y="3081"/>
                <a:ext cx="486" cy="0"/>
              </a:xfrm>
              <a:prstGeom prst="line">
                <a:avLst/>
              </a:prstGeom>
              <a:noFill/>
              <a:ln w="28575">
                <a:solidFill>
                  <a:srgbClr val="FF0000"/>
                </a:solidFill>
                <a:round/>
                <a:headEnd type="none" w="sm" len="sm"/>
                <a:tailEnd type="none" w="sm" len="sm"/>
              </a:ln>
            </p:spPr>
            <p:txBody>
              <a:bodyPr/>
              <a:lstStyle/>
              <a:p>
                <a:endParaRPr lang="en-US" dirty="0"/>
              </a:p>
            </p:txBody>
          </p:sp>
          <p:sp>
            <p:nvSpPr>
              <p:cNvPr id="86108" name="Freeform 119"/>
              <p:cNvSpPr>
                <a:spLocks/>
              </p:cNvSpPr>
              <p:nvPr/>
            </p:nvSpPr>
            <p:spPr bwMode="auto">
              <a:xfrm>
                <a:off x="4269" y="3048"/>
                <a:ext cx="108" cy="66"/>
              </a:xfrm>
              <a:custGeom>
                <a:avLst/>
                <a:gdLst>
                  <a:gd name="T0" fmla="*/ 107 w 108"/>
                  <a:gd name="T1" fmla="*/ 32 h 66"/>
                  <a:gd name="T2" fmla="*/ 0 w 108"/>
                  <a:gd name="T3" fmla="*/ 0 h 66"/>
                  <a:gd name="T4" fmla="*/ 0 w 108"/>
                  <a:gd name="T5" fmla="*/ 65 h 66"/>
                  <a:gd name="T6" fmla="*/ 107 w 108"/>
                  <a:gd name="T7" fmla="*/ 32 h 66"/>
                  <a:gd name="T8" fmla="*/ 0 60000 65536"/>
                  <a:gd name="T9" fmla="*/ 0 60000 65536"/>
                  <a:gd name="T10" fmla="*/ 0 60000 65536"/>
                  <a:gd name="T11" fmla="*/ 0 60000 65536"/>
                  <a:gd name="T12" fmla="*/ 0 w 108"/>
                  <a:gd name="T13" fmla="*/ 0 h 66"/>
                  <a:gd name="T14" fmla="*/ 108 w 108"/>
                  <a:gd name="T15" fmla="*/ 66 h 66"/>
                </a:gdLst>
                <a:ahLst/>
                <a:cxnLst>
                  <a:cxn ang="T8">
                    <a:pos x="T0" y="T1"/>
                  </a:cxn>
                  <a:cxn ang="T9">
                    <a:pos x="T2" y="T3"/>
                  </a:cxn>
                  <a:cxn ang="T10">
                    <a:pos x="T4" y="T5"/>
                  </a:cxn>
                  <a:cxn ang="T11">
                    <a:pos x="T6" y="T7"/>
                  </a:cxn>
                </a:cxnLst>
                <a:rect l="T12" t="T13" r="T14" b="T15"/>
                <a:pathLst>
                  <a:path w="108" h="66">
                    <a:moveTo>
                      <a:pt x="107" y="32"/>
                    </a:moveTo>
                    <a:lnTo>
                      <a:pt x="0" y="0"/>
                    </a:lnTo>
                    <a:lnTo>
                      <a:pt x="0" y="65"/>
                    </a:lnTo>
                    <a:lnTo>
                      <a:pt x="107" y="32"/>
                    </a:lnTo>
                  </a:path>
                </a:pathLst>
              </a:custGeom>
              <a:solidFill>
                <a:srgbClr val="FC0128"/>
              </a:solidFill>
              <a:ln w="38100" cap="rnd" cmpd="sng">
                <a:solidFill>
                  <a:srgbClr val="FF0000"/>
                </a:solidFill>
                <a:round/>
                <a:headEnd type="none" w="sm" len="sm"/>
                <a:tailEnd type="none" w="sm" len="sm"/>
              </a:ln>
            </p:spPr>
            <p:txBody>
              <a:bodyPr/>
              <a:lstStyle/>
              <a:p>
                <a:endParaRPr lang="en-US" dirty="0"/>
              </a:p>
            </p:txBody>
          </p:sp>
          <p:sp>
            <p:nvSpPr>
              <p:cNvPr id="86109" name="Freeform 120"/>
              <p:cNvSpPr>
                <a:spLocks/>
              </p:cNvSpPr>
              <p:nvPr/>
            </p:nvSpPr>
            <p:spPr bwMode="auto">
              <a:xfrm>
                <a:off x="3782" y="3048"/>
                <a:ext cx="108" cy="66"/>
              </a:xfrm>
              <a:custGeom>
                <a:avLst/>
                <a:gdLst>
                  <a:gd name="T0" fmla="*/ 0 w 108"/>
                  <a:gd name="T1" fmla="*/ 32 h 66"/>
                  <a:gd name="T2" fmla="*/ 107 w 108"/>
                  <a:gd name="T3" fmla="*/ 65 h 66"/>
                  <a:gd name="T4" fmla="*/ 107 w 108"/>
                  <a:gd name="T5" fmla="*/ 0 h 66"/>
                  <a:gd name="T6" fmla="*/ 0 w 108"/>
                  <a:gd name="T7" fmla="*/ 32 h 66"/>
                  <a:gd name="T8" fmla="*/ 0 60000 65536"/>
                  <a:gd name="T9" fmla="*/ 0 60000 65536"/>
                  <a:gd name="T10" fmla="*/ 0 60000 65536"/>
                  <a:gd name="T11" fmla="*/ 0 60000 65536"/>
                  <a:gd name="T12" fmla="*/ 0 w 108"/>
                  <a:gd name="T13" fmla="*/ 0 h 66"/>
                  <a:gd name="T14" fmla="*/ 108 w 108"/>
                  <a:gd name="T15" fmla="*/ 66 h 66"/>
                </a:gdLst>
                <a:ahLst/>
                <a:cxnLst>
                  <a:cxn ang="T8">
                    <a:pos x="T0" y="T1"/>
                  </a:cxn>
                  <a:cxn ang="T9">
                    <a:pos x="T2" y="T3"/>
                  </a:cxn>
                  <a:cxn ang="T10">
                    <a:pos x="T4" y="T5"/>
                  </a:cxn>
                  <a:cxn ang="T11">
                    <a:pos x="T6" y="T7"/>
                  </a:cxn>
                </a:cxnLst>
                <a:rect l="T12" t="T13" r="T14" b="T15"/>
                <a:pathLst>
                  <a:path w="108" h="66">
                    <a:moveTo>
                      <a:pt x="0" y="32"/>
                    </a:moveTo>
                    <a:lnTo>
                      <a:pt x="107" y="65"/>
                    </a:lnTo>
                    <a:lnTo>
                      <a:pt x="107" y="0"/>
                    </a:lnTo>
                    <a:lnTo>
                      <a:pt x="0" y="32"/>
                    </a:lnTo>
                  </a:path>
                </a:pathLst>
              </a:custGeom>
              <a:solidFill>
                <a:srgbClr val="FC0128"/>
              </a:solidFill>
              <a:ln w="38100" cap="rnd" cmpd="sng">
                <a:solidFill>
                  <a:srgbClr val="FF0000"/>
                </a:solidFill>
                <a:round/>
                <a:headEnd type="none" w="sm" len="sm"/>
                <a:tailEnd type="none" w="sm" len="sm"/>
              </a:ln>
            </p:spPr>
            <p:txBody>
              <a:bodyPr/>
              <a:lstStyle/>
              <a:p>
                <a:endParaRPr lang="en-US" dirty="0"/>
              </a:p>
            </p:txBody>
          </p:sp>
        </p:grpSp>
        <p:grpSp>
          <p:nvGrpSpPr>
            <p:cNvPr id="86103" name="Group 121"/>
            <p:cNvGrpSpPr>
              <a:grpSpLocks/>
            </p:cNvGrpSpPr>
            <p:nvPr/>
          </p:nvGrpSpPr>
          <p:grpSpPr bwMode="auto">
            <a:xfrm>
              <a:off x="4096" y="2495"/>
              <a:ext cx="68" cy="577"/>
              <a:chOff x="3352" y="2376"/>
              <a:chExt cx="62" cy="529"/>
            </a:xfrm>
          </p:grpSpPr>
          <p:sp>
            <p:nvSpPr>
              <p:cNvPr id="86104" name="Line 122"/>
              <p:cNvSpPr>
                <a:spLocks noChangeShapeType="1"/>
              </p:cNvSpPr>
              <p:nvPr/>
            </p:nvSpPr>
            <p:spPr bwMode="auto">
              <a:xfrm flipV="1">
                <a:off x="3382" y="2414"/>
                <a:ext cx="0" cy="452"/>
              </a:xfrm>
              <a:prstGeom prst="line">
                <a:avLst/>
              </a:prstGeom>
              <a:noFill/>
              <a:ln w="28575">
                <a:solidFill>
                  <a:srgbClr val="FF0000"/>
                </a:solidFill>
                <a:round/>
                <a:headEnd type="none" w="sm" len="sm"/>
                <a:tailEnd type="none" w="sm" len="sm"/>
              </a:ln>
            </p:spPr>
            <p:txBody>
              <a:bodyPr/>
              <a:lstStyle/>
              <a:p>
                <a:endParaRPr lang="en-US" dirty="0"/>
              </a:p>
            </p:txBody>
          </p:sp>
          <p:sp>
            <p:nvSpPr>
              <p:cNvPr id="86105" name="Freeform 123"/>
              <p:cNvSpPr>
                <a:spLocks/>
              </p:cNvSpPr>
              <p:nvPr/>
            </p:nvSpPr>
            <p:spPr bwMode="auto">
              <a:xfrm>
                <a:off x="3352" y="2376"/>
                <a:ext cx="62" cy="75"/>
              </a:xfrm>
              <a:custGeom>
                <a:avLst/>
                <a:gdLst>
                  <a:gd name="T0" fmla="*/ 30 w 62"/>
                  <a:gd name="T1" fmla="*/ 0 h 75"/>
                  <a:gd name="T2" fmla="*/ 0 w 62"/>
                  <a:gd name="T3" fmla="*/ 74 h 75"/>
                  <a:gd name="T4" fmla="*/ 61 w 62"/>
                  <a:gd name="T5" fmla="*/ 74 h 75"/>
                  <a:gd name="T6" fmla="*/ 30 w 62"/>
                  <a:gd name="T7" fmla="*/ 0 h 75"/>
                  <a:gd name="T8" fmla="*/ 0 60000 65536"/>
                  <a:gd name="T9" fmla="*/ 0 60000 65536"/>
                  <a:gd name="T10" fmla="*/ 0 60000 65536"/>
                  <a:gd name="T11" fmla="*/ 0 60000 65536"/>
                  <a:gd name="T12" fmla="*/ 0 w 62"/>
                  <a:gd name="T13" fmla="*/ 0 h 75"/>
                  <a:gd name="T14" fmla="*/ 62 w 62"/>
                  <a:gd name="T15" fmla="*/ 75 h 75"/>
                </a:gdLst>
                <a:ahLst/>
                <a:cxnLst>
                  <a:cxn ang="T8">
                    <a:pos x="T0" y="T1"/>
                  </a:cxn>
                  <a:cxn ang="T9">
                    <a:pos x="T2" y="T3"/>
                  </a:cxn>
                  <a:cxn ang="T10">
                    <a:pos x="T4" y="T5"/>
                  </a:cxn>
                  <a:cxn ang="T11">
                    <a:pos x="T6" y="T7"/>
                  </a:cxn>
                </a:cxnLst>
                <a:rect l="T12" t="T13" r="T14" b="T15"/>
                <a:pathLst>
                  <a:path w="62" h="75">
                    <a:moveTo>
                      <a:pt x="30" y="0"/>
                    </a:moveTo>
                    <a:lnTo>
                      <a:pt x="0" y="74"/>
                    </a:lnTo>
                    <a:lnTo>
                      <a:pt x="61" y="74"/>
                    </a:lnTo>
                    <a:lnTo>
                      <a:pt x="30" y="0"/>
                    </a:lnTo>
                  </a:path>
                </a:pathLst>
              </a:custGeom>
              <a:solidFill>
                <a:srgbClr val="FC0128"/>
              </a:solidFill>
              <a:ln w="38100" cap="rnd" cmpd="sng">
                <a:solidFill>
                  <a:srgbClr val="FF0000"/>
                </a:solidFill>
                <a:round/>
                <a:headEnd type="none" w="sm" len="sm"/>
                <a:tailEnd type="none" w="sm" len="sm"/>
              </a:ln>
            </p:spPr>
            <p:txBody>
              <a:bodyPr/>
              <a:lstStyle/>
              <a:p>
                <a:endParaRPr lang="en-US" dirty="0"/>
              </a:p>
            </p:txBody>
          </p:sp>
          <p:sp>
            <p:nvSpPr>
              <p:cNvPr id="86106" name="Freeform 124"/>
              <p:cNvSpPr>
                <a:spLocks/>
              </p:cNvSpPr>
              <p:nvPr/>
            </p:nvSpPr>
            <p:spPr bwMode="auto">
              <a:xfrm>
                <a:off x="3352" y="2830"/>
                <a:ext cx="62" cy="75"/>
              </a:xfrm>
              <a:custGeom>
                <a:avLst/>
                <a:gdLst>
                  <a:gd name="T0" fmla="*/ 30 w 62"/>
                  <a:gd name="T1" fmla="*/ 74 h 75"/>
                  <a:gd name="T2" fmla="*/ 61 w 62"/>
                  <a:gd name="T3" fmla="*/ 0 h 75"/>
                  <a:gd name="T4" fmla="*/ 0 w 62"/>
                  <a:gd name="T5" fmla="*/ 0 h 75"/>
                  <a:gd name="T6" fmla="*/ 30 w 62"/>
                  <a:gd name="T7" fmla="*/ 74 h 75"/>
                  <a:gd name="T8" fmla="*/ 0 60000 65536"/>
                  <a:gd name="T9" fmla="*/ 0 60000 65536"/>
                  <a:gd name="T10" fmla="*/ 0 60000 65536"/>
                  <a:gd name="T11" fmla="*/ 0 60000 65536"/>
                  <a:gd name="T12" fmla="*/ 0 w 62"/>
                  <a:gd name="T13" fmla="*/ 0 h 75"/>
                  <a:gd name="T14" fmla="*/ 62 w 62"/>
                  <a:gd name="T15" fmla="*/ 75 h 75"/>
                </a:gdLst>
                <a:ahLst/>
                <a:cxnLst>
                  <a:cxn ang="T8">
                    <a:pos x="T0" y="T1"/>
                  </a:cxn>
                  <a:cxn ang="T9">
                    <a:pos x="T2" y="T3"/>
                  </a:cxn>
                  <a:cxn ang="T10">
                    <a:pos x="T4" y="T5"/>
                  </a:cxn>
                  <a:cxn ang="T11">
                    <a:pos x="T6" y="T7"/>
                  </a:cxn>
                </a:cxnLst>
                <a:rect l="T12" t="T13" r="T14" b="T15"/>
                <a:pathLst>
                  <a:path w="62" h="75">
                    <a:moveTo>
                      <a:pt x="30" y="74"/>
                    </a:moveTo>
                    <a:lnTo>
                      <a:pt x="61" y="0"/>
                    </a:lnTo>
                    <a:lnTo>
                      <a:pt x="0" y="0"/>
                    </a:lnTo>
                    <a:lnTo>
                      <a:pt x="30" y="74"/>
                    </a:lnTo>
                  </a:path>
                </a:pathLst>
              </a:custGeom>
              <a:solidFill>
                <a:srgbClr val="FC0128"/>
              </a:solidFill>
              <a:ln w="38100" cap="rnd" cmpd="sng">
                <a:solidFill>
                  <a:srgbClr val="FF0000"/>
                </a:solidFill>
                <a:round/>
                <a:headEnd type="none" w="sm" len="sm"/>
                <a:tailEnd type="none" w="sm" len="sm"/>
              </a:ln>
            </p:spPr>
            <p:txBody>
              <a:bodyPr/>
              <a:lstStyle/>
              <a:p>
                <a:endParaRPr lang="en-US" dirty="0"/>
              </a:p>
            </p:txBody>
          </p:sp>
        </p:grpSp>
      </p:grpSp>
      <p:sp>
        <p:nvSpPr>
          <p:cNvPr id="86095" name="Rectangle 126"/>
          <p:cNvSpPr>
            <a:spLocks noGrp="1" noChangeArrowheads="1"/>
          </p:cNvSpPr>
          <p:nvPr>
            <p:ph type="title"/>
          </p:nvPr>
        </p:nvSpPr>
        <p:spPr bwMode="auto">
          <a:xfrm>
            <a:off x="163513" y="579438"/>
            <a:ext cx="8816975" cy="130175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Changes in Resistance</a:t>
            </a:r>
            <a:br>
              <a:rPr lang="en-US" sz="3600" dirty="0" smtClean="0"/>
            </a:br>
            <a:r>
              <a:rPr lang="en-US" sz="2600" dirty="0" smtClean="0"/>
              <a:t>	</a:t>
            </a:r>
            <a:r>
              <a:rPr lang="en-US" sz="2800" dirty="0" smtClean="0">
                <a:solidFill>
                  <a:srgbClr val="0000CC"/>
                </a:solidFill>
              </a:rPr>
              <a:t>- airway obstruction (bronchospasm, secretions)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042" name="Group 2"/>
          <p:cNvGrpSpPr>
            <a:grpSpLocks/>
          </p:cNvGrpSpPr>
          <p:nvPr/>
        </p:nvGrpSpPr>
        <p:grpSpPr bwMode="auto">
          <a:xfrm>
            <a:off x="609600" y="2279650"/>
            <a:ext cx="7607300" cy="3816350"/>
            <a:chOff x="384" y="1436"/>
            <a:chExt cx="4792" cy="2404"/>
          </a:xfrm>
        </p:grpSpPr>
        <p:sp>
          <p:nvSpPr>
            <p:cNvPr id="328707" name="Rectangle 3"/>
            <p:cNvSpPr>
              <a:spLocks noChangeArrowheads="1"/>
            </p:cNvSpPr>
            <p:nvPr/>
          </p:nvSpPr>
          <p:spPr bwMode="auto">
            <a:xfrm>
              <a:off x="808" y="1676"/>
              <a:ext cx="4368"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28708" name="Rectangle 4"/>
            <p:cNvSpPr>
              <a:spLocks noChangeArrowheads="1"/>
            </p:cNvSpPr>
            <p:nvPr/>
          </p:nvSpPr>
          <p:spPr bwMode="auto">
            <a:xfrm>
              <a:off x="448" y="1672"/>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28709" name="Rectangle 5"/>
            <p:cNvSpPr>
              <a:spLocks noChangeArrowheads="1"/>
            </p:cNvSpPr>
            <p:nvPr/>
          </p:nvSpPr>
          <p:spPr bwMode="auto">
            <a:xfrm>
              <a:off x="3688" y="1436"/>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28710" name="Rectangle 6"/>
            <p:cNvSpPr>
              <a:spLocks noChangeArrowheads="1"/>
            </p:cNvSpPr>
            <p:nvPr/>
          </p:nvSpPr>
          <p:spPr bwMode="auto">
            <a:xfrm>
              <a:off x="2584" y="1436"/>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28711" name="Rectangle 7"/>
            <p:cNvSpPr>
              <a:spLocks noChangeArrowheads="1"/>
            </p:cNvSpPr>
            <p:nvPr/>
          </p:nvSpPr>
          <p:spPr bwMode="auto">
            <a:xfrm>
              <a:off x="1480" y="1436"/>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87055" name="Text Box 8"/>
            <p:cNvSpPr txBox="1">
              <a:spLocks noChangeArrowheads="1"/>
            </p:cNvSpPr>
            <p:nvPr/>
          </p:nvSpPr>
          <p:spPr bwMode="auto">
            <a:xfrm>
              <a:off x="384" y="1449"/>
              <a:ext cx="412"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LPM</a:t>
              </a:r>
            </a:p>
          </p:txBody>
        </p:sp>
        <p:sp>
          <p:nvSpPr>
            <p:cNvPr id="87056" name="Line 9"/>
            <p:cNvSpPr>
              <a:spLocks noChangeShapeType="1"/>
            </p:cNvSpPr>
            <p:nvPr/>
          </p:nvSpPr>
          <p:spPr bwMode="auto">
            <a:xfrm>
              <a:off x="856" y="1704"/>
              <a:ext cx="0" cy="1824"/>
            </a:xfrm>
            <a:prstGeom prst="line">
              <a:avLst/>
            </a:prstGeom>
            <a:noFill/>
            <a:ln w="9525">
              <a:solidFill>
                <a:schemeClr val="tx1"/>
              </a:solidFill>
              <a:round/>
              <a:headEnd/>
              <a:tailEnd/>
            </a:ln>
          </p:spPr>
          <p:txBody>
            <a:bodyPr/>
            <a:lstStyle/>
            <a:p>
              <a:endParaRPr lang="en-US" dirty="0"/>
            </a:p>
          </p:txBody>
        </p:sp>
        <p:sp>
          <p:nvSpPr>
            <p:cNvPr id="87057" name="Line 10"/>
            <p:cNvSpPr>
              <a:spLocks noChangeShapeType="1"/>
            </p:cNvSpPr>
            <p:nvPr/>
          </p:nvSpPr>
          <p:spPr bwMode="auto">
            <a:xfrm>
              <a:off x="856" y="3542"/>
              <a:ext cx="96" cy="0"/>
            </a:xfrm>
            <a:prstGeom prst="line">
              <a:avLst/>
            </a:prstGeom>
            <a:noFill/>
            <a:ln w="9525">
              <a:solidFill>
                <a:schemeClr val="tx1"/>
              </a:solidFill>
              <a:round/>
              <a:headEnd/>
              <a:tailEnd/>
            </a:ln>
          </p:spPr>
          <p:txBody>
            <a:bodyPr/>
            <a:lstStyle/>
            <a:p>
              <a:endParaRPr lang="en-US" dirty="0"/>
            </a:p>
          </p:txBody>
        </p:sp>
        <p:sp>
          <p:nvSpPr>
            <p:cNvPr id="87058" name="Line 11"/>
            <p:cNvSpPr>
              <a:spLocks noChangeShapeType="1"/>
            </p:cNvSpPr>
            <p:nvPr/>
          </p:nvSpPr>
          <p:spPr bwMode="auto">
            <a:xfrm>
              <a:off x="856" y="1696"/>
              <a:ext cx="48" cy="0"/>
            </a:xfrm>
            <a:prstGeom prst="line">
              <a:avLst/>
            </a:prstGeom>
            <a:noFill/>
            <a:ln w="9525">
              <a:solidFill>
                <a:schemeClr val="tx1"/>
              </a:solidFill>
              <a:round/>
              <a:headEnd/>
              <a:tailEnd/>
            </a:ln>
          </p:spPr>
          <p:txBody>
            <a:bodyPr/>
            <a:lstStyle/>
            <a:p>
              <a:endParaRPr lang="en-US" dirty="0"/>
            </a:p>
          </p:txBody>
        </p:sp>
        <p:sp>
          <p:nvSpPr>
            <p:cNvPr id="87059" name="Line 12"/>
            <p:cNvSpPr>
              <a:spLocks noChangeShapeType="1"/>
            </p:cNvSpPr>
            <p:nvPr/>
          </p:nvSpPr>
          <p:spPr bwMode="auto">
            <a:xfrm>
              <a:off x="856" y="3172"/>
              <a:ext cx="96" cy="0"/>
            </a:xfrm>
            <a:prstGeom prst="line">
              <a:avLst/>
            </a:prstGeom>
            <a:noFill/>
            <a:ln w="9525">
              <a:solidFill>
                <a:schemeClr val="tx1"/>
              </a:solidFill>
              <a:round/>
              <a:headEnd/>
              <a:tailEnd/>
            </a:ln>
          </p:spPr>
          <p:txBody>
            <a:bodyPr/>
            <a:lstStyle/>
            <a:p>
              <a:endParaRPr lang="en-US" dirty="0"/>
            </a:p>
          </p:txBody>
        </p:sp>
        <p:sp>
          <p:nvSpPr>
            <p:cNvPr id="87060" name="Line 13"/>
            <p:cNvSpPr>
              <a:spLocks noChangeShapeType="1"/>
            </p:cNvSpPr>
            <p:nvPr/>
          </p:nvSpPr>
          <p:spPr bwMode="auto">
            <a:xfrm>
              <a:off x="856" y="2812"/>
              <a:ext cx="96" cy="0"/>
            </a:xfrm>
            <a:prstGeom prst="line">
              <a:avLst/>
            </a:prstGeom>
            <a:noFill/>
            <a:ln w="9525">
              <a:solidFill>
                <a:schemeClr val="tx1"/>
              </a:solidFill>
              <a:round/>
              <a:headEnd/>
              <a:tailEnd/>
            </a:ln>
          </p:spPr>
          <p:txBody>
            <a:bodyPr/>
            <a:lstStyle/>
            <a:p>
              <a:endParaRPr lang="en-US" dirty="0"/>
            </a:p>
          </p:txBody>
        </p:sp>
        <p:sp>
          <p:nvSpPr>
            <p:cNvPr id="87061" name="Line 14"/>
            <p:cNvSpPr>
              <a:spLocks noChangeShapeType="1"/>
            </p:cNvSpPr>
            <p:nvPr/>
          </p:nvSpPr>
          <p:spPr bwMode="auto">
            <a:xfrm>
              <a:off x="856" y="2428"/>
              <a:ext cx="96" cy="0"/>
            </a:xfrm>
            <a:prstGeom prst="line">
              <a:avLst/>
            </a:prstGeom>
            <a:noFill/>
            <a:ln w="9525">
              <a:solidFill>
                <a:schemeClr val="tx1"/>
              </a:solidFill>
              <a:round/>
              <a:headEnd/>
              <a:tailEnd/>
            </a:ln>
          </p:spPr>
          <p:txBody>
            <a:bodyPr/>
            <a:lstStyle/>
            <a:p>
              <a:endParaRPr lang="en-US" dirty="0"/>
            </a:p>
          </p:txBody>
        </p:sp>
        <p:sp>
          <p:nvSpPr>
            <p:cNvPr id="87062" name="Line 15"/>
            <p:cNvSpPr>
              <a:spLocks noChangeShapeType="1"/>
            </p:cNvSpPr>
            <p:nvPr/>
          </p:nvSpPr>
          <p:spPr bwMode="auto">
            <a:xfrm>
              <a:off x="856" y="3472"/>
              <a:ext cx="48" cy="0"/>
            </a:xfrm>
            <a:prstGeom prst="line">
              <a:avLst/>
            </a:prstGeom>
            <a:noFill/>
            <a:ln w="9525">
              <a:solidFill>
                <a:schemeClr val="tx1"/>
              </a:solidFill>
              <a:round/>
              <a:headEnd/>
              <a:tailEnd/>
            </a:ln>
          </p:spPr>
          <p:txBody>
            <a:bodyPr/>
            <a:lstStyle/>
            <a:p>
              <a:endParaRPr lang="en-US" dirty="0"/>
            </a:p>
          </p:txBody>
        </p:sp>
        <p:sp>
          <p:nvSpPr>
            <p:cNvPr id="87063" name="Line 16"/>
            <p:cNvSpPr>
              <a:spLocks noChangeShapeType="1"/>
            </p:cNvSpPr>
            <p:nvPr/>
          </p:nvSpPr>
          <p:spPr bwMode="auto">
            <a:xfrm>
              <a:off x="856" y="3392"/>
              <a:ext cx="48" cy="0"/>
            </a:xfrm>
            <a:prstGeom prst="line">
              <a:avLst/>
            </a:prstGeom>
            <a:noFill/>
            <a:ln w="9525">
              <a:solidFill>
                <a:schemeClr val="tx1"/>
              </a:solidFill>
              <a:round/>
              <a:headEnd/>
              <a:tailEnd/>
            </a:ln>
          </p:spPr>
          <p:txBody>
            <a:bodyPr/>
            <a:lstStyle/>
            <a:p>
              <a:endParaRPr lang="en-US" dirty="0"/>
            </a:p>
          </p:txBody>
        </p:sp>
        <p:sp>
          <p:nvSpPr>
            <p:cNvPr id="87064" name="Line 17"/>
            <p:cNvSpPr>
              <a:spLocks noChangeShapeType="1"/>
            </p:cNvSpPr>
            <p:nvPr/>
          </p:nvSpPr>
          <p:spPr bwMode="auto">
            <a:xfrm>
              <a:off x="856" y="3312"/>
              <a:ext cx="48" cy="0"/>
            </a:xfrm>
            <a:prstGeom prst="line">
              <a:avLst/>
            </a:prstGeom>
            <a:noFill/>
            <a:ln w="9525">
              <a:solidFill>
                <a:schemeClr val="tx1"/>
              </a:solidFill>
              <a:round/>
              <a:headEnd/>
              <a:tailEnd/>
            </a:ln>
          </p:spPr>
          <p:txBody>
            <a:bodyPr/>
            <a:lstStyle/>
            <a:p>
              <a:endParaRPr lang="en-US" dirty="0"/>
            </a:p>
          </p:txBody>
        </p:sp>
        <p:sp>
          <p:nvSpPr>
            <p:cNvPr id="87065" name="Line 18"/>
            <p:cNvSpPr>
              <a:spLocks noChangeShapeType="1"/>
            </p:cNvSpPr>
            <p:nvPr/>
          </p:nvSpPr>
          <p:spPr bwMode="auto">
            <a:xfrm>
              <a:off x="856" y="3224"/>
              <a:ext cx="48" cy="0"/>
            </a:xfrm>
            <a:prstGeom prst="line">
              <a:avLst/>
            </a:prstGeom>
            <a:noFill/>
            <a:ln w="9525">
              <a:solidFill>
                <a:schemeClr val="tx1"/>
              </a:solidFill>
              <a:round/>
              <a:headEnd/>
              <a:tailEnd/>
            </a:ln>
          </p:spPr>
          <p:txBody>
            <a:bodyPr/>
            <a:lstStyle/>
            <a:p>
              <a:endParaRPr lang="en-US" dirty="0"/>
            </a:p>
          </p:txBody>
        </p:sp>
        <p:sp>
          <p:nvSpPr>
            <p:cNvPr id="87066" name="Line 19"/>
            <p:cNvSpPr>
              <a:spLocks noChangeShapeType="1"/>
            </p:cNvSpPr>
            <p:nvPr/>
          </p:nvSpPr>
          <p:spPr bwMode="auto">
            <a:xfrm>
              <a:off x="856" y="3112"/>
              <a:ext cx="48" cy="0"/>
            </a:xfrm>
            <a:prstGeom prst="line">
              <a:avLst/>
            </a:prstGeom>
            <a:noFill/>
            <a:ln w="9525">
              <a:solidFill>
                <a:schemeClr val="tx1"/>
              </a:solidFill>
              <a:round/>
              <a:headEnd/>
              <a:tailEnd/>
            </a:ln>
          </p:spPr>
          <p:txBody>
            <a:bodyPr/>
            <a:lstStyle/>
            <a:p>
              <a:endParaRPr lang="en-US" dirty="0"/>
            </a:p>
          </p:txBody>
        </p:sp>
        <p:sp>
          <p:nvSpPr>
            <p:cNvPr id="87067" name="Line 20"/>
            <p:cNvSpPr>
              <a:spLocks noChangeShapeType="1"/>
            </p:cNvSpPr>
            <p:nvPr/>
          </p:nvSpPr>
          <p:spPr bwMode="auto">
            <a:xfrm>
              <a:off x="856" y="3032"/>
              <a:ext cx="48" cy="0"/>
            </a:xfrm>
            <a:prstGeom prst="line">
              <a:avLst/>
            </a:prstGeom>
            <a:noFill/>
            <a:ln w="9525">
              <a:solidFill>
                <a:schemeClr val="tx1"/>
              </a:solidFill>
              <a:round/>
              <a:headEnd/>
              <a:tailEnd/>
            </a:ln>
          </p:spPr>
          <p:txBody>
            <a:bodyPr/>
            <a:lstStyle/>
            <a:p>
              <a:endParaRPr lang="en-US" dirty="0"/>
            </a:p>
          </p:txBody>
        </p:sp>
        <p:sp>
          <p:nvSpPr>
            <p:cNvPr id="87068" name="Line 21"/>
            <p:cNvSpPr>
              <a:spLocks noChangeShapeType="1"/>
            </p:cNvSpPr>
            <p:nvPr/>
          </p:nvSpPr>
          <p:spPr bwMode="auto">
            <a:xfrm>
              <a:off x="856" y="2952"/>
              <a:ext cx="48" cy="0"/>
            </a:xfrm>
            <a:prstGeom prst="line">
              <a:avLst/>
            </a:prstGeom>
            <a:noFill/>
            <a:ln w="9525">
              <a:solidFill>
                <a:schemeClr val="tx1"/>
              </a:solidFill>
              <a:round/>
              <a:headEnd/>
              <a:tailEnd/>
            </a:ln>
          </p:spPr>
          <p:txBody>
            <a:bodyPr/>
            <a:lstStyle/>
            <a:p>
              <a:endParaRPr lang="en-US" dirty="0"/>
            </a:p>
          </p:txBody>
        </p:sp>
        <p:sp>
          <p:nvSpPr>
            <p:cNvPr id="87069" name="Line 22"/>
            <p:cNvSpPr>
              <a:spLocks noChangeShapeType="1"/>
            </p:cNvSpPr>
            <p:nvPr/>
          </p:nvSpPr>
          <p:spPr bwMode="auto">
            <a:xfrm>
              <a:off x="856" y="2864"/>
              <a:ext cx="48" cy="0"/>
            </a:xfrm>
            <a:prstGeom prst="line">
              <a:avLst/>
            </a:prstGeom>
            <a:noFill/>
            <a:ln w="9525">
              <a:solidFill>
                <a:schemeClr val="tx1"/>
              </a:solidFill>
              <a:round/>
              <a:headEnd/>
              <a:tailEnd/>
            </a:ln>
          </p:spPr>
          <p:txBody>
            <a:bodyPr/>
            <a:lstStyle/>
            <a:p>
              <a:endParaRPr lang="en-US" dirty="0"/>
            </a:p>
          </p:txBody>
        </p:sp>
        <p:sp>
          <p:nvSpPr>
            <p:cNvPr id="87070" name="Line 23"/>
            <p:cNvSpPr>
              <a:spLocks noChangeShapeType="1"/>
            </p:cNvSpPr>
            <p:nvPr/>
          </p:nvSpPr>
          <p:spPr bwMode="auto">
            <a:xfrm>
              <a:off x="856" y="2728"/>
              <a:ext cx="48" cy="0"/>
            </a:xfrm>
            <a:prstGeom prst="line">
              <a:avLst/>
            </a:prstGeom>
            <a:noFill/>
            <a:ln w="9525">
              <a:solidFill>
                <a:schemeClr val="tx1"/>
              </a:solidFill>
              <a:round/>
              <a:headEnd/>
              <a:tailEnd/>
            </a:ln>
          </p:spPr>
          <p:txBody>
            <a:bodyPr/>
            <a:lstStyle/>
            <a:p>
              <a:endParaRPr lang="en-US" dirty="0"/>
            </a:p>
          </p:txBody>
        </p:sp>
        <p:sp>
          <p:nvSpPr>
            <p:cNvPr id="87071" name="Line 24"/>
            <p:cNvSpPr>
              <a:spLocks noChangeShapeType="1"/>
            </p:cNvSpPr>
            <p:nvPr/>
          </p:nvSpPr>
          <p:spPr bwMode="auto">
            <a:xfrm>
              <a:off x="856" y="2648"/>
              <a:ext cx="48" cy="0"/>
            </a:xfrm>
            <a:prstGeom prst="line">
              <a:avLst/>
            </a:prstGeom>
            <a:noFill/>
            <a:ln w="9525">
              <a:solidFill>
                <a:schemeClr val="tx1"/>
              </a:solidFill>
              <a:round/>
              <a:headEnd/>
              <a:tailEnd/>
            </a:ln>
          </p:spPr>
          <p:txBody>
            <a:bodyPr/>
            <a:lstStyle/>
            <a:p>
              <a:endParaRPr lang="en-US" dirty="0"/>
            </a:p>
          </p:txBody>
        </p:sp>
        <p:sp>
          <p:nvSpPr>
            <p:cNvPr id="87072" name="Line 25"/>
            <p:cNvSpPr>
              <a:spLocks noChangeShapeType="1"/>
            </p:cNvSpPr>
            <p:nvPr/>
          </p:nvSpPr>
          <p:spPr bwMode="auto">
            <a:xfrm>
              <a:off x="856" y="2568"/>
              <a:ext cx="48" cy="0"/>
            </a:xfrm>
            <a:prstGeom prst="line">
              <a:avLst/>
            </a:prstGeom>
            <a:noFill/>
            <a:ln w="9525">
              <a:solidFill>
                <a:schemeClr val="tx1"/>
              </a:solidFill>
              <a:round/>
              <a:headEnd/>
              <a:tailEnd/>
            </a:ln>
          </p:spPr>
          <p:txBody>
            <a:bodyPr/>
            <a:lstStyle/>
            <a:p>
              <a:endParaRPr lang="en-US" dirty="0"/>
            </a:p>
          </p:txBody>
        </p:sp>
        <p:sp>
          <p:nvSpPr>
            <p:cNvPr id="87073" name="Line 26"/>
            <p:cNvSpPr>
              <a:spLocks noChangeShapeType="1"/>
            </p:cNvSpPr>
            <p:nvPr/>
          </p:nvSpPr>
          <p:spPr bwMode="auto">
            <a:xfrm>
              <a:off x="856" y="2480"/>
              <a:ext cx="48" cy="0"/>
            </a:xfrm>
            <a:prstGeom prst="line">
              <a:avLst/>
            </a:prstGeom>
            <a:noFill/>
            <a:ln w="9525">
              <a:solidFill>
                <a:schemeClr val="tx1"/>
              </a:solidFill>
              <a:round/>
              <a:headEnd/>
              <a:tailEnd/>
            </a:ln>
          </p:spPr>
          <p:txBody>
            <a:bodyPr/>
            <a:lstStyle/>
            <a:p>
              <a:endParaRPr lang="en-US" dirty="0"/>
            </a:p>
          </p:txBody>
        </p:sp>
        <p:sp>
          <p:nvSpPr>
            <p:cNvPr id="87074" name="Line 27"/>
            <p:cNvSpPr>
              <a:spLocks noChangeShapeType="1"/>
            </p:cNvSpPr>
            <p:nvPr/>
          </p:nvSpPr>
          <p:spPr bwMode="auto">
            <a:xfrm>
              <a:off x="856" y="2344"/>
              <a:ext cx="48" cy="0"/>
            </a:xfrm>
            <a:prstGeom prst="line">
              <a:avLst/>
            </a:prstGeom>
            <a:noFill/>
            <a:ln w="9525">
              <a:solidFill>
                <a:schemeClr val="tx1"/>
              </a:solidFill>
              <a:round/>
              <a:headEnd/>
              <a:tailEnd/>
            </a:ln>
          </p:spPr>
          <p:txBody>
            <a:bodyPr/>
            <a:lstStyle/>
            <a:p>
              <a:endParaRPr lang="en-US" dirty="0"/>
            </a:p>
          </p:txBody>
        </p:sp>
        <p:sp>
          <p:nvSpPr>
            <p:cNvPr id="87075" name="Line 28"/>
            <p:cNvSpPr>
              <a:spLocks noChangeShapeType="1"/>
            </p:cNvSpPr>
            <p:nvPr/>
          </p:nvSpPr>
          <p:spPr bwMode="auto">
            <a:xfrm>
              <a:off x="856" y="2264"/>
              <a:ext cx="48" cy="0"/>
            </a:xfrm>
            <a:prstGeom prst="line">
              <a:avLst/>
            </a:prstGeom>
            <a:noFill/>
            <a:ln w="9525">
              <a:solidFill>
                <a:schemeClr val="tx1"/>
              </a:solidFill>
              <a:round/>
              <a:headEnd/>
              <a:tailEnd/>
            </a:ln>
          </p:spPr>
          <p:txBody>
            <a:bodyPr/>
            <a:lstStyle/>
            <a:p>
              <a:endParaRPr lang="en-US" dirty="0"/>
            </a:p>
          </p:txBody>
        </p:sp>
        <p:sp>
          <p:nvSpPr>
            <p:cNvPr id="87076" name="Line 29"/>
            <p:cNvSpPr>
              <a:spLocks noChangeShapeType="1"/>
            </p:cNvSpPr>
            <p:nvPr/>
          </p:nvSpPr>
          <p:spPr bwMode="auto">
            <a:xfrm>
              <a:off x="856" y="2184"/>
              <a:ext cx="48" cy="0"/>
            </a:xfrm>
            <a:prstGeom prst="line">
              <a:avLst/>
            </a:prstGeom>
            <a:noFill/>
            <a:ln w="9525">
              <a:solidFill>
                <a:schemeClr val="tx1"/>
              </a:solidFill>
              <a:round/>
              <a:headEnd/>
              <a:tailEnd/>
            </a:ln>
          </p:spPr>
          <p:txBody>
            <a:bodyPr/>
            <a:lstStyle/>
            <a:p>
              <a:endParaRPr lang="en-US" dirty="0"/>
            </a:p>
          </p:txBody>
        </p:sp>
        <p:sp>
          <p:nvSpPr>
            <p:cNvPr id="87077" name="Line 30"/>
            <p:cNvSpPr>
              <a:spLocks noChangeShapeType="1"/>
            </p:cNvSpPr>
            <p:nvPr/>
          </p:nvSpPr>
          <p:spPr bwMode="auto">
            <a:xfrm>
              <a:off x="856" y="2096"/>
              <a:ext cx="48" cy="0"/>
            </a:xfrm>
            <a:prstGeom prst="line">
              <a:avLst/>
            </a:prstGeom>
            <a:noFill/>
            <a:ln w="9525">
              <a:solidFill>
                <a:schemeClr val="tx1"/>
              </a:solidFill>
              <a:round/>
              <a:headEnd/>
              <a:tailEnd/>
            </a:ln>
          </p:spPr>
          <p:txBody>
            <a:bodyPr/>
            <a:lstStyle/>
            <a:p>
              <a:endParaRPr lang="en-US" dirty="0"/>
            </a:p>
          </p:txBody>
        </p:sp>
        <p:sp>
          <p:nvSpPr>
            <p:cNvPr id="87078" name="Line 31"/>
            <p:cNvSpPr>
              <a:spLocks noChangeShapeType="1"/>
            </p:cNvSpPr>
            <p:nvPr/>
          </p:nvSpPr>
          <p:spPr bwMode="auto">
            <a:xfrm>
              <a:off x="856" y="2060"/>
              <a:ext cx="96" cy="0"/>
            </a:xfrm>
            <a:prstGeom prst="line">
              <a:avLst/>
            </a:prstGeom>
            <a:noFill/>
            <a:ln w="9525">
              <a:solidFill>
                <a:schemeClr val="tx1"/>
              </a:solidFill>
              <a:round/>
              <a:headEnd/>
              <a:tailEnd/>
            </a:ln>
          </p:spPr>
          <p:txBody>
            <a:bodyPr/>
            <a:lstStyle/>
            <a:p>
              <a:endParaRPr lang="en-US" dirty="0"/>
            </a:p>
          </p:txBody>
        </p:sp>
        <p:sp>
          <p:nvSpPr>
            <p:cNvPr id="87079" name="Line 32"/>
            <p:cNvSpPr>
              <a:spLocks noChangeShapeType="1"/>
            </p:cNvSpPr>
            <p:nvPr/>
          </p:nvSpPr>
          <p:spPr bwMode="auto">
            <a:xfrm>
              <a:off x="856" y="2000"/>
              <a:ext cx="48" cy="0"/>
            </a:xfrm>
            <a:prstGeom prst="line">
              <a:avLst/>
            </a:prstGeom>
            <a:noFill/>
            <a:ln w="9525">
              <a:solidFill>
                <a:schemeClr val="tx1"/>
              </a:solidFill>
              <a:round/>
              <a:headEnd/>
              <a:tailEnd/>
            </a:ln>
          </p:spPr>
          <p:txBody>
            <a:bodyPr/>
            <a:lstStyle/>
            <a:p>
              <a:endParaRPr lang="en-US" dirty="0"/>
            </a:p>
          </p:txBody>
        </p:sp>
        <p:sp>
          <p:nvSpPr>
            <p:cNvPr id="87080" name="Line 33"/>
            <p:cNvSpPr>
              <a:spLocks noChangeShapeType="1"/>
            </p:cNvSpPr>
            <p:nvPr/>
          </p:nvSpPr>
          <p:spPr bwMode="auto">
            <a:xfrm>
              <a:off x="856" y="1920"/>
              <a:ext cx="48" cy="0"/>
            </a:xfrm>
            <a:prstGeom prst="line">
              <a:avLst/>
            </a:prstGeom>
            <a:noFill/>
            <a:ln w="9525">
              <a:solidFill>
                <a:schemeClr val="tx1"/>
              </a:solidFill>
              <a:round/>
              <a:headEnd/>
              <a:tailEnd/>
            </a:ln>
          </p:spPr>
          <p:txBody>
            <a:bodyPr/>
            <a:lstStyle/>
            <a:p>
              <a:endParaRPr lang="en-US" dirty="0"/>
            </a:p>
          </p:txBody>
        </p:sp>
        <p:sp>
          <p:nvSpPr>
            <p:cNvPr id="87081" name="Line 34"/>
            <p:cNvSpPr>
              <a:spLocks noChangeShapeType="1"/>
            </p:cNvSpPr>
            <p:nvPr/>
          </p:nvSpPr>
          <p:spPr bwMode="auto">
            <a:xfrm>
              <a:off x="856" y="1840"/>
              <a:ext cx="48" cy="0"/>
            </a:xfrm>
            <a:prstGeom prst="line">
              <a:avLst/>
            </a:prstGeom>
            <a:noFill/>
            <a:ln w="9525">
              <a:solidFill>
                <a:schemeClr val="tx1"/>
              </a:solidFill>
              <a:round/>
              <a:headEnd/>
              <a:tailEnd/>
            </a:ln>
          </p:spPr>
          <p:txBody>
            <a:bodyPr/>
            <a:lstStyle/>
            <a:p>
              <a:endParaRPr lang="en-US" dirty="0"/>
            </a:p>
          </p:txBody>
        </p:sp>
        <p:sp>
          <p:nvSpPr>
            <p:cNvPr id="87082" name="Line 35"/>
            <p:cNvSpPr>
              <a:spLocks noChangeShapeType="1"/>
            </p:cNvSpPr>
            <p:nvPr/>
          </p:nvSpPr>
          <p:spPr bwMode="auto">
            <a:xfrm>
              <a:off x="856" y="1752"/>
              <a:ext cx="48" cy="0"/>
            </a:xfrm>
            <a:prstGeom prst="line">
              <a:avLst/>
            </a:prstGeom>
            <a:noFill/>
            <a:ln w="9525">
              <a:solidFill>
                <a:schemeClr val="tx1"/>
              </a:solidFill>
              <a:round/>
              <a:headEnd/>
              <a:tailEnd/>
            </a:ln>
          </p:spPr>
          <p:txBody>
            <a:bodyPr/>
            <a:lstStyle/>
            <a:p>
              <a:endParaRPr lang="en-US" dirty="0"/>
            </a:p>
          </p:txBody>
        </p:sp>
        <p:sp>
          <p:nvSpPr>
            <p:cNvPr id="87083" name="Text Box 36"/>
            <p:cNvSpPr txBox="1">
              <a:spLocks noChangeArrowheads="1"/>
            </p:cNvSpPr>
            <p:nvPr/>
          </p:nvSpPr>
          <p:spPr bwMode="auto">
            <a:xfrm>
              <a:off x="644" y="1616"/>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90</a:t>
              </a:r>
            </a:p>
          </p:txBody>
        </p:sp>
        <p:sp>
          <p:nvSpPr>
            <p:cNvPr id="87084" name="Text Box 37"/>
            <p:cNvSpPr txBox="1">
              <a:spLocks noChangeArrowheads="1"/>
            </p:cNvSpPr>
            <p:nvPr/>
          </p:nvSpPr>
          <p:spPr bwMode="auto">
            <a:xfrm>
              <a:off x="648" y="1932"/>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7085" name="Text Box 38"/>
            <p:cNvSpPr txBox="1">
              <a:spLocks noChangeArrowheads="1"/>
            </p:cNvSpPr>
            <p:nvPr/>
          </p:nvSpPr>
          <p:spPr bwMode="auto">
            <a:xfrm>
              <a:off x="616" y="2288"/>
              <a:ext cx="276"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0.0</a:t>
              </a:r>
            </a:p>
          </p:txBody>
        </p:sp>
        <p:sp>
          <p:nvSpPr>
            <p:cNvPr id="87086" name="Text Box 39"/>
            <p:cNvSpPr txBox="1">
              <a:spLocks noChangeArrowheads="1"/>
            </p:cNvSpPr>
            <p:nvPr/>
          </p:nvSpPr>
          <p:spPr bwMode="auto">
            <a:xfrm>
              <a:off x="607" y="2700"/>
              <a:ext cx="287"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7087" name="Text Box 40"/>
            <p:cNvSpPr txBox="1">
              <a:spLocks noChangeArrowheads="1"/>
            </p:cNvSpPr>
            <p:nvPr/>
          </p:nvSpPr>
          <p:spPr bwMode="auto">
            <a:xfrm>
              <a:off x="544" y="3056"/>
              <a:ext cx="351"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-100</a:t>
              </a:r>
            </a:p>
          </p:txBody>
        </p:sp>
        <p:sp>
          <p:nvSpPr>
            <p:cNvPr id="87088" name="Text Box 41"/>
            <p:cNvSpPr txBox="1">
              <a:spLocks noChangeArrowheads="1"/>
            </p:cNvSpPr>
            <p:nvPr/>
          </p:nvSpPr>
          <p:spPr bwMode="auto">
            <a:xfrm>
              <a:off x="541" y="3369"/>
              <a:ext cx="351"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-140</a:t>
              </a:r>
            </a:p>
          </p:txBody>
        </p:sp>
        <p:sp>
          <p:nvSpPr>
            <p:cNvPr id="87089" name="Line 42"/>
            <p:cNvSpPr>
              <a:spLocks noChangeShapeType="1"/>
            </p:cNvSpPr>
            <p:nvPr/>
          </p:nvSpPr>
          <p:spPr bwMode="auto">
            <a:xfrm>
              <a:off x="952" y="3548"/>
              <a:ext cx="0" cy="96"/>
            </a:xfrm>
            <a:prstGeom prst="line">
              <a:avLst/>
            </a:prstGeom>
            <a:noFill/>
            <a:ln w="9525">
              <a:solidFill>
                <a:schemeClr val="tx1"/>
              </a:solidFill>
              <a:round/>
              <a:headEnd/>
              <a:tailEnd/>
            </a:ln>
          </p:spPr>
          <p:txBody>
            <a:bodyPr/>
            <a:lstStyle/>
            <a:p>
              <a:endParaRPr lang="en-US" dirty="0"/>
            </a:p>
          </p:txBody>
        </p:sp>
        <p:sp>
          <p:nvSpPr>
            <p:cNvPr id="87090" name="Line 43"/>
            <p:cNvSpPr>
              <a:spLocks noChangeShapeType="1"/>
            </p:cNvSpPr>
            <p:nvPr/>
          </p:nvSpPr>
          <p:spPr bwMode="auto">
            <a:xfrm>
              <a:off x="1240" y="3548"/>
              <a:ext cx="0" cy="96"/>
            </a:xfrm>
            <a:prstGeom prst="line">
              <a:avLst/>
            </a:prstGeom>
            <a:noFill/>
            <a:ln w="9525">
              <a:solidFill>
                <a:schemeClr val="tx1"/>
              </a:solidFill>
              <a:round/>
              <a:headEnd/>
              <a:tailEnd/>
            </a:ln>
          </p:spPr>
          <p:txBody>
            <a:bodyPr/>
            <a:lstStyle/>
            <a:p>
              <a:endParaRPr lang="en-US" dirty="0"/>
            </a:p>
          </p:txBody>
        </p:sp>
        <p:sp>
          <p:nvSpPr>
            <p:cNvPr id="87091" name="Line 44"/>
            <p:cNvSpPr>
              <a:spLocks noChangeShapeType="1"/>
            </p:cNvSpPr>
            <p:nvPr/>
          </p:nvSpPr>
          <p:spPr bwMode="auto">
            <a:xfrm>
              <a:off x="1528" y="3548"/>
              <a:ext cx="0" cy="96"/>
            </a:xfrm>
            <a:prstGeom prst="line">
              <a:avLst/>
            </a:prstGeom>
            <a:noFill/>
            <a:ln w="9525">
              <a:solidFill>
                <a:schemeClr val="tx1"/>
              </a:solidFill>
              <a:round/>
              <a:headEnd/>
              <a:tailEnd/>
            </a:ln>
          </p:spPr>
          <p:txBody>
            <a:bodyPr/>
            <a:lstStyle/>
            <a:p>
              <a:endParaRPr lang="en-US" dirty="0"/>
            </a:p>
          </p:txBody>
        </p:sp>
        <p:sp>
          <p:nvSpPr>
            <p:cNvPr id="87092" name="Line 45"/>
            <p:cNvSpPr>
              <a:spLocks noChangeShapeType="1"/>
            </p:cNvSpPr>
            <p:nvPr/>
          </p:nvSpPr>
          <p:spPr bwMode="auto">
            <a:xfrm>
              <a:off x="1816" y="3548"/>
              <a:ext cx="0" cy="96"/>
            </a:xfrm>
            <a:prstGeom prst="line">
              <a:avLst/>
            </a:prstGeom>
            <a:noFill/>
            <a:ln w="9525">
              <a:solidFill>
                <a:schemeClr val="tx1"/>
              </a:solidFill>
              <a:round/>
              <a:headEnd/>
              <a:tailEnd/>
            </a:ln>
          </p:spPr>
          <p:txBody>
            <a:bodyPr/>
            <a:lstStyle/>
            <a:p>
              <a:endParaRPr lang="en-US" dirty="0"/>
            </a:p>
          </p:txBody>
        </p:sp>
        <p:sp>
          <p:nvSpPr>
            <p:cNvPr id="87093" name="Line 46"/>
            <p:cNvSpPr>
              <a:spLocks noChangeShapeType="1"/>
            </p:cNvSpPr>
            <p:nvPr/>
          </p:nvSpPr>
          <p:spPr bwMode="auto">
            <a:xfrm>
              <a:off x="2056" y="3548"/>
              <a:ext cx="0" cy="96"/>
            </a:xfrm>
            <a:prstGeom prst="line">
              <a:avLst/>
            </a:prstGeom>
            <a:noFill/>
            <a:ln w="9525">
              <a:solidFill>
                <a:schemeClr val="tx1"/>
              </a:solidFill>
              <a:round/>
              <a:headEnd/>
              <a:tailEnd/>
            </a:ln>
          </p:spPr>
          <p:txBody>
            <a:bodyPr/>
            <a:lstStyle/>
            <a:p>
              <a:endParaRPr lang="en-US" dirty="0"/>
            </a:p>
          </p:txBody>
        </p:sp>
        <p:sp>
          <p:nvSpPr>
            <p:cNvPr id="87094" name="Line 47"/>
            <p:cNvSpPr>
              <a:spLocks noChangeShapeType="1"/>
            </p:cNvSpPr>
            <p:nvPr/>
          </p:nvSpPr>
          <p:spPr bwMode="auto">
            <a:xfrm>
              <a:off x="2296" y="3548"/>
              <a:ext cx="0" cy="96"/>
            </a:xfrm>
            <a:prstGeom prst="line">
              <a:avLst/>
            </a:prstGeom>
            <a:noFill/>
            <a:ln w="9525">
              <a:solidFill>
                <a:schemeClr val="tx1"/>
              </a:solidFill>
              <a:round/>
              <a:headEnd/>
              <a:tailEnd/>
            </a:ln>
          </p:spPr>
          <p:txBody>
            <a:bodyPr/>
            <a:lstStyle/>
            <a:p>
              <a:endParaRPr lang="en-US" dirty="0"/>
            </a:p>
          </p:txBody>
        </p:sp>
        <p:sp>
          <p:nvSpPr>
            <p:cNvPr id="87095" name="Line 48"/>
            <p:cNvSpPr>
              <a:spLocks noChangeShapeType="1"/>
            </p:cNvSpPr>
            <p:nvPr/>
          </p:nvSpPr>
          <p:spPr bwMode="auto">
            <a:xfrm>
              <a:off x="2536" y="3548"/>
              <a:ext cx="0" cy="96"/>
            </a:xfrm>
            <a:prstGeom prst="line">
              <a:avLst/>
            </a:prstGeom>
            <a:noFill/>
            <a:ln w="9525">
              <a:solidFill>
                <a:schemeClr val="tx1"/>
              </a:solidFill>
              <a:round/>
              <a:headEnd/>
              <a:tailEnd/>
            </a:ln>
          </p:spPr>
          <p:txBody>
            <a:bodyPr/>
            <a:lstStyle/>
            <a:p>
              <a:endParaRPr lang="en-US" dirty="0"/>
            </a:p>
          </p:txBody>
        </p:sp>
        <p:sp>
          <p:nvSpPr>
            <p:cNvPr id="87096" name="Line 49"/>
            <p:cNvSpPr>
              <a:spLocks noChangeShapeType="1"/>
            </p:cNvSpPr>
            <p:nvPr/>
          </p:nvSpPr>
          <p:spPr bwMode="auto">
            <a:xfrm>
              <a:off x="3016" y="3548"/>
              <a:ext cx="0" cy="96"/>
            </a:xfrm>
            <a:prstGeom prst="line">
              <a:avLst/>
            </a:prstGeom>
            <a:noFill/>
            <a:ln w="9525">
              <a:solidFill>
                <a:schemeClr val="tx1"/>
              </a:solidFill>
              <a:round/>
              <a:headEnd/>
              <a:tailEnd/>
            </a:ln>
          </p:spPr>
          <p:txBody>
            <a:bodyPr/>
            <a:lstStyle/>
            <a:p>
              <a:endParaRPr lang="en-US" dirty="0"/>
            </a:p>
          </p:txBody>
        </p:sp>
        <p:sp>
          <p:nvSpPr>
            <p:cNvPr id="87097" name="Line 50"/>
            <p:cNvSpPr>
              <a:spLocks noChangeShapeType="1"/>
            </p:cNvSpPr>
            <p:nvPr/>
          </p:nvSpPr>
          <p:spPr bwMode="auto">
            <a:xfrm>
              <a:off x="3736" y="3548"/>
              <a:ext cx="0" cy="96"/>
            </a:xfrm>
            <a:prstGeom prst="line">
              <a:avLst/>
            </a:prstGeom>
            <a:noFill/>
            <a:ln w="9525">
              <a:solidFill>
                <a:schemeClr val="tx1"/>
              </a:solidFill>
              <a:round/>
              <a:headEnd/>
              <a:tailEnd/>
            </a:ln>
          </p:spPr>
          <p:txBody>
            <a:bodyPr/>
            <a:lstStyle/>
            <a:p>
              <a:endParaRPr lang="en-US" dirty="0"/>
            </a:p>
          </p:txBody>
        </p:sp>
        <p:sp>
          <p:nvSpPr>
            <p:cNvPr id="87098" name="Line 51"/>
            <p:cNvSpPr>
              <a:spLocks noChangeShapeType="1"/>
            </p:cNvSpPr>
            <p:nvPr/>
          </p:nvSpPr>
          <p:spPr bwMode="auto">
            <a:xfrm>
              <a:off x="3976" y="3548"/>
              <a:ext cx="0" cy="96"/>
            </a:xfrm>
            <a:prstGeom prst="line">
              <a:avLst/>
            </a:prstGeom>
            <a:noFill/>
            <a:ln w="9525">
              <a:solidFill>
                <a:schemeClr val="tx1"/>
              </a:solidFill>
              <a:round/>
              <a:headEnd/>
              <a:tailEnd/>
            </a:ln>
          </p:spPr>
          <p:txBody>
            <a:bodyPr/>
            <a:lstStyle/>
            <a:p>
              <a:endParaRPr lang="en-US" dirty="0"/>
            </a:p>
          </p:txBody>
        </p:sp>
        <p:sp>
          <p:nvSpPr>
            <p:cNvPr id="87099" name="Line 52"/>
            <p:cNvSpPr>
              <a:spLocks noChangeShapeType="1"/>
            </p:cNvSpPr>
            <p:nvPr/>
          </p:nvSpPr>
          <p:spPr bwMode="auto">
            <a:xfrm>
              <a:off x="4216" y="3548"/>
              <a:ext cx="0" cy="96"/>
            </a:xfrm>
            <a:prstGeom prst="line">
              <a:avLst/>
            </a:prstGeom>
            <a:noFill/>
            <a:ln w="9525">
              <a:solidFill>
                <a:schemeClr val="tx1"/>
              </a:solidFill>
              <a:round/>
              <a:headEnd/>
              <a:tailEnd/>
            </a:ln>
          </p:spPr>
          <p:txBody>
            <a:bodyPr/>
            <a:lstStyle/>
            <a:p>
              <a:endParaRPr lang="en-US" dirty="0"/>
            </a:p>
          </p:txBody>
        </p:sp>
        <p:sp>
          <p:nvSpPr>
            <p:cNvPr id="87100" name="Line 53"/>
            <p:cNvSpPr>
              <a:spLocks noChangeShapeType="1"/>
            </p:cNvSpPr>
            <p:nvPr/>
          </p:nvSpPr>
          <p:spPr bwMode="auto">
            <a:xfrm>
              <a:off x="4696" y="3548"/>
              <a:ext cx="0" cy="96"/>
            </a:xfrm>
            <a:prstGeom prst="line">
              <a:avLst/>
            </a:prstGeom>
            <a:noFill/>
            <a:ln w="9525">
              <a:solidFill>
                <a:schemeClr val="tx1"/>
              </a:solidFill>
              <a:round/>
              <a:headEnd/>
              <a:tailEnd/>
            </a:ln>
          </p:spPr>
          <p:txBody>
            <a:bodyPr/>
            <a:lstStyle/>
            <a:p>
              <a:endParaRPr lang="en-US" dirty="0"/>
            </a:p>
          </p:txBody>
        </p:sp>
        <p:sp>
          <p:nvSpPr>
            <p:cNvPr id="87101" name="Line 54"/>
            <p:cNvSpPr>
              <a:spLocks noChangeShapeType="1"/>
            </p:cNvSpPr>
            <p:nvPr/>
          </p:nvSpPr>
          <p:spPr bwMode="auto">
            <a:xfrm>
              <a:off x="4936" y="3548"/>
              <a:ext cx="0" cy="96"/>
            </a:xfrm>
            <a:prstGeom prst="line">
              <a:avLst/>
            </a:prstGeom>
            <a:noFill/>
            <a:ln w="9525">
              <a:solidFill>
                <a:schemeClr val="tx1"/>
              </a:solidFill>
              <a:round/>
              <a:headEnd/>
              <a:tailEnd/>
            </a:ln>
          </p:spPr>
          <p:txBody>
            <a:bodyPr/>
            <a:lstStyle/>
            <a:p>
              <a:endParaRPr lang="en-US" dirty="0"/>
            </a:p>
          </p:txBody>
        </p:sp>
        <p:sp>
          <p:nvSpPr>
            <p:cNvPr id="87102" name="Line 55"/>
            <p:cNvSpPr>
              <a:spLocks noChangeShapeType="1"/>
            </p:cNvSpPr>
            <p:nvPr/>
          </p:nvSpPr>
          <p:spPr bwMode="auto">
            <a:xfrm>
              <a:off x="5176" y="3548"/>
              <a:ext cx="0" cy="96"/>
            </a:xfrm>
            <a:prstGeom prst="line">
              <a:avLst/>
            </a:prstGeom>
            <a:noFill/>
            <a:ln w="9525">
              <a:solidFill>
                <a:schemeClr val="tx1"/>
              </a:solidFill>
              <a:round/>
              <a:headEnd/>
              <a:tailEnd/>
            </a:ln>
          </p:spPr>
          <p:txBody>
            <a:bodyPr/>
            <a:lstStyle/>
            <a:p>
              <a:endParaRPr lang="en-US" dirty="0"/>
            </a:p>
          </p:txBody>
        </p:sp>
        <p:sp>
          <p:nvSpPr>
            <p:cNvPr id="87103" name="Text Box 56"/>
            <p:cNvSpPr txBox="1">
              <a:spLocks noChangeArrowheads="1"/>
            </p:cNvSpPr>
            <p:nvPr/>
          </p:nvSpPr>
          <p:spPr bwMode="auto">
            <a:xfrm>
              <a:off x="1160" y="362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87104" name="Text Box 57"/>
            <p:cNvSpPr txBox="1">
              <a:spLocks noChangeArrowheads="1"/>
            </p:cNvSpPr>
            <p:nvPr/>
          </p:nvSpPr>
          <p:spPr bwMode="auto">
            <a:xfrm>
              <a:off x="1736"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87105" name="Text Box 58"/>
            <p:cNvSpPr txBox="1">
              <a:spLocks noChangeArrowheads="1"/>
            </p:cNvSpPr>
            <p:nvPr/>
          </p:nvSpPr>
          <p:spPr bwMode="auto">
            <a:xfrm>
              <a:off x="2208"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87106" name="Text Box 59"/>
            <p:cNvSpPr txBox="1">
              <a:spLocks noChangeArrowheads="1"/>
            </p:cNvSpPr>
            <p:nvPr/>
          </p:nvSpPr>
          <p:spPr bwMode="auto">
            <a:xfrm>
              <a:off x="2680"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87107" name="Text Box 60"/>
            <p:cNvSpPr txBox="1">
              <a:spLocks noChangeArrowheads="1"/>
            </p:cNvSpPr>
            <p:nvPr/>
          </p:nvSpPr>
          <p:spPr bwMode="auto">
            <a:xfrm>
              <a:off x="3176"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87108" name="Text Box 61"/>
            <p:cNvSpPr txBox="1">
              <a:spLocks noChangeArrowheads="1"/>
            </p:cNvSpPr>
            <p:nvPr/>
          </p:nvSpPr>
          <p:spPr bwMode="auto">
            <a:xfrm>
              <a:off x="4600"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87109" name="Text Box 62"/>
            <p:cNvSpPr txBox="1">
              <a:spLocks noChangeArrowheads="1"/>
            </p:cNvSpPr>
            <p:nvPr/>
          </p:nvSpPr>
          <p:spPr bwMode="auto">
            <a:xfrm>
              <a:off x="3640"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87110" name="Text Box 63"/>
            <p:cNvSpPr txBox="1">
              <a:spLocks noChangeArrowheads="1"/>
            </p:cNvSpPr>
            <p:nvPr/>
          </p:nvSpPr>
          <p:spPr bwMode="auto">
            <a:xfrm>
              <a:off x="4136" y="3628"/>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87111" name="Line 64"/>
            <p:cNvSpPr>
              <a:spLocks noChangeShapeType="1"/>
            </p:cNvSpPr>
            <p:nvPr/>
          </p:nvSpPr>
          <p:spPr bwMode="auto">
            <a:xfrm>
              <a:off x="952" y="3644"/>
              <a:ext cx="4224" cy="0"/>
            </a:xfrm>
            <a:prstGeom prst="line">
              <a:avLst/>
            </a:prstGeom>
            <a:noFill/>
            <a:ln w="9525">
              <a:solidFill>
                <a:schemeClr val="tx1"/>
              </a:solidFill>
              <a:round/>
              <a:headEnd/>
              <a:tailEnd/>
            </a:ln>
          </p:spPr>
          <p:txBody>
            <a:bodyPr/>
            <a:lstStyle/>
            <a:p>
              <a:endParaRPr lang="en-US" dirty="0"/>
            </a:p>
          </p:txBody>
        </p:sp>
        <p:sp>
          <p:nvSpPr>
            <p:cNvPr id="87112" name="Line 65"/>
            <p:cNvSpPr>
              <a:spLocks noChangeShapeType="1"/>
            </p:cNvSpPr>
            <p:nvPr/>
          </p:nvSpPr>
          <p:spPr bwMode="auto">
            <a:xfrm>
              <a:off x="2776" y="3548"/>
              <a:ext cx="0" cy="96"/>
            </a:xfrm>
            <a:prstGeom prst="line">
              <a:avLst/>
            </a:prstGeom>
            <a:noFill/>
            <a:ln w="9525">
              <a:solidFill>
                <a:schemeClr val="tx1"/>
              </a:solidFill>
              <a:round/>
              <a:headEnd/>
              <a:tailEnd/>
            </a:ln>
          </p:spPr>
          <p:txBody>
            <a:bodyPr/>
            <a:lstStyle/>
            <a:p>
              <a:endParaRPr lang="en-US" dirty="0"/>
            </a:p>
          </p:txBody>
        </p:sp>
        <p:sp>
          <p:nvSpPr>
            <p:cNvPr id="87113" name="Line 66"/>
            <p:cNvSpPr>
              <a:spLocks noChangeShapeType="1"/>
            </p:cNvSpPr>
            <p:nvPr/>
          </p:nvSpPr>
          <p:spPr bwMode="auto">
            <a:xfrm>
              <a:off x="3256" y="3548"/>
              <a:ext cx="0" cy="96"/>
            </a:xfrm>
            <a:prstGeom prst="line">
              <a:avLst/>
            </a:prstGeom>
            <a:noFill/>
            <a:ln w="9525">
              <a:solidFill>
                <a:schemeClr val="tx1"/>
              </a:solidFill>
              <a:round/>
              <a:headEnd/>
              <a:tailEnd/>
            </a:ln>
          </p:spPr>
          <p:txBody>
            <a:bodyPr/>
            <a:lstStyle/>
            <a:p>
              <a:endParaRPr lang="en-US" dirty="0"/>
            </a:p>
          </p:txBody>
        </p:sp>
        <p:sp>
          <p:nvSpPr>
            <p:cNvPr id="87114" name="Line 67"/>
            <p:cNvSpPr>
              <a:spLocks noChangeShapeType="1"/>
            </p:cNvSpPr>
            <p:nvPr/>
          </p:nvSpPr>
          <p:spPr bwMode="auto">
            <a:xfrm>
              <a:off x="3496" y="3548"/>
              <a:ext cx="0" cy="96"/>
            </a:xfrm>
            <a:prstGeom prst="line">
              <a:avLst/>
            </a:prstGeom>
            <a:noFill/>
            <a:ln w="9525">
              <a:solidFill>
                <a:schemeClr val="tx1"/>
              </a:solidFill>
              <a:round/>
              <a:headEnd/>
              <a:tailEnd/>
            </a:ln>
          </p:spPr>
          <p:txBody>
            <a:bodyPr/>
            <a:lstStyle/>
            <a:p>
              <a:endParaRPr lang="en-US" dirty="0"/>
            </a:p>
          </p:txBody>
        </p:sp>
        <p:sp>
          <p:nvSpPr>
            <p:cNvPr id="87115" name="Line 68"/>
            <p:cNvSpPr>
              <a:spLocks noChangeShapeType="1"/>
            </p:cNvSpPr>
            <p:nvPr/>
          </p:nvSpPr>
          <p:spPr bwMode="auto">
            <a:xfrm>
              <a:off x="4456" y="3548"/>
              <a:ext cx="0" cy="96"/>
            </a:xfrm>
            <a:prstGeom prst="line">
              <a:avLst/>
            </a:prstGeom>
            <a:noFill/>
            <a:ln w="9525">
              <a:solidFill>
                <a:schemeClr val="tx1"/>
              </a:solidFill>
              <a:round/>
              <a:headEnd/>
              <a:tailEnd/>
            </a:ln>
          </p:spPr>
          <p:txBody>
            <a:bodyPr/>
            <a:lstStyle/>
            <a:p>
              <a:endParaRPr lang="en-US" dirty="0"/>
            </a:p>
          </p:txBody>
        </p:sp>
        <p:sp>
          <p:nvSpPr>
            <p:cNvPr id="87116" name="Line 69"/>
            <p:cNvSpPr>
              <a:spLocks noChangeShapeType="1"/>
            </p:cNvSpPr>
            <p:nvPr/>
          </p:nvSpPr>
          <p:spPr bwMode="auto">
            <a:xfrm>
              <a:off x="864" y="2436"/>
              <a:ext cx="4224" cy="0"/>
            </a:xfrm>
            <a:prstGeom prst="line">
              <a:avLst/>
            </a:prstGeom>
            <a:noFill/>
            <a:ln w="28575">
              <a:solidFill>
                <a:schemeClr val="tx1"/>
              </a:solidFill>
              <a:round/>
              <a:headEnd/>
              <a:tailEnd/>
            </a:ln>
          </p:spPr>
          <p:txBody>
            <a:bodyPr/>
            <a:lstStyle/>
            <a:p>
              <a:endParaRPr lang="en-US" dirty="0"/>
            </a:p>
          </p:txBody>
        </p:sp>
        <p:sp>
          <p:nvSpPr>
            <p:cNvPr id="87117" name="Line 70"/>
            <p:cNvSpPr>
              <a:spLocks noChangeShapeType="1"/>
            </p:cNvSpPr>
            <p:nvPr/>
          </p:nvSpPr>
          <p:spPr bwMode="auto">
            <a:xfrm flipV="1">
              <a:off x="1626" y="1944"/>
              <a:ext cx="0" cy="496"/>
            </a:xfrm>
            <a:prstGeom prst="line">
              <a:avLst/>
            </a:prstGeom>
            <a:noFill/>
            <a:ln w="38100">
              <a:solidFill>
                <a:schemeClr val="folHlink"/>
              </a:solidFill>
              <a:round/>
              <a:headEnd type="none" w="sm" len="sm"/>
              <a:tailEnd type="none" w="sm" len="sm"/>
            </a:ln>
          </p:spPr>
          <p:txBody>
            <a:bodyPr/>
            <a:lstStyle/>
            <a:p>
              <a:endParaRPr lang="en-US" dirty="0"/>
            </a:p>
          </p:txBody>
        </p:sp>
        <p:sp>
          <p:nvSpPr>
            <p:cNvPr id="87118" name="Line 71"/>
            <p:cNvSpPr>
              <a:spLocks noChangeShapeType="1"/>
            </p:cNvSpPr>
            <p:nvPr/>
          </p:nvSpPr>
          <p:spPr bwMode="auto">
            <a:xfrm>
              <a:off x="2067" y="2252"/>
              <a:ext cx="0" cy="626"/>
            </a:xfrm>
            <a:prstGeom prst="line">
              <a:avLst/>
            </a:prstGeom>
            <a:noFill/>
            <a:ln w="38100">
              <a:solidFill>
                <a:srgbClr val="FF0000"/>
              </a:solidFill>
              <a:round/>
              <a:headEnd type="none" w="sm" len="sm"/>
              <a:tailEnd type="none" w="sm" len="sm"/>
            </a:ln>
          </p:spPr>
          <p:txBody>
            <a:bodyPr/>
            <a:lstStyle/>
            <a:p>
              <a:endParaRPr lang="en-US" dirty="0"/>
            </a:p>
          </p:txBody>
        </p:sp>
        <p:sp>
          <p:nvSpPr>
            <p:cNvPr id="87119" name="Arc 72"/>
            <p:cNvSpPr>
              <a:spLocks/>
            </p:cNvSpPr>
            <p:nvPr/>
          </p:nvSpPr>
          <p:spPr bwMode="auto">
            <a:xfrm>
              <a:off x="2067" y="2445"/>
              <a:ext cx="445" cy="38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467"/>
                  </a:moveTo>
                  <a:cubicBezTo>
                    <a:pt x="73" y="9645"/>
                    <a:pt x="9636" y="78"/>
                    <a:pt x="21458" y="0"/>
                  </a:cubicBezTo>
                </a:path>
                <a:path w="21600" h="21600" stroke="0" extrusionOk="0">
                  <a:moveTo>
                    <a:pt x="0" y="21467"/>
                  </a:moveTo>
                  <a:cubicBezTo>
                    <a:pt x="73" y="9645"/>
                    <a:pt x="9636" y="78"/>
                    <a:pt x="21458" y="0"/>
                  </a:cubicBezTo>
                  <a:lnTo>
                    <a:pt x="21600" y="21600"/>
                  </a:lnTo>
                  <a:close/>
                </a:path>
              </a:pathLst>
            </a:custGeom>
            <a:noFill/>
            <a:ln w="38100" cap="rnd">
              <a:solidFill>
                <a:srgbClr val="FF0000"/>
              </a:solidFill>
              <a:round/>
              <a:headEnd type="none" w="sm" len="sm"/>
              <a:tailEnd type="none" w="sm" len="sm"/>
            </a:ln>
          </p:spPr>
          <p:txBody>
            <a:bodyPr/>
            <a:lstStyle/>
            <a:p>
              <a:endParaRPr lang="en-US" dirty="0"/>
            </a:p>
          </p:txBody>
        </p:sp>
        <p:sp>
          <p:nvSpPr>
            <p:cNvPr id="87120" name="Line 73"/>
            <p:cNvSpPr>
              <a:spLocks noChangeShapeType="1"/>
            </p:cNvSpPr>
            <p:nvPr/>
          </p:nvSpPr>
          <p:spPr bwMode="auto">
            <a:xfrm>
              <a:off x="1628" y="1948"/>
              <a:ext cx="441" cy="304"/>
            </a:xfrm>
            <a:prstGeom prst="line">
              <a:avLst/>
            </a:prstGeom>
            <a:noFill/>
            <a:ln w="38100">
              <a:solidFill>
                <a:schemeClr val="folHlink"/>
              </a:solidFill>
              <a:round/>
              <a:headEnd type="none" w="sm" len="sm"/>
              <a:tailEnd type="none" w="sm" len="sm"/>
            </a:ln>
          </p:spPr>
          <p:txBody>
            <a:bodyPr/>
            <a:lstStyle/>
            <a:p>
              <a:endParaRPr lang="en-US" dirty="0"/>
            </a:p>
          </p:txBody>
        </p:sp>
        <p:sp>
          <p:nvSpPr>
            <p:cNvPr id="87121" name="AutoShape 74"/>
            <p:cNvSpPr>
              <a:spLocks noChangeArrowheads="1"/>
            </p:cNvSpPr>
            <p:nvPr/>
          </p:nvSpPr>
          <p:spPr bwMode="auto">
            <a:xfrm>
              <a:off x="2084" y="2252"/>
              <a:ext cx="178" cy="180"/>
            </a:xfrm>
            <a:prstGeom prst="rtTriangle">
              <a:avLst/>
            </a:prstGeom>
            <a:solidFill>
              <a:srgbClr val="FFCC00"/>
            </a:solidFill>
            <a:ln w="9525">
              <a:noFill/>
              <a:miter lim="800000"/>
              <a:headEnd/>
              <a:tailEnd/>
            </a:ln>
          </p:spPr>
          <p:txBody>
            <a:bodyPr wrap="none" anchor="ctr"/>
            <a:lstStyle/>
            <a:p>
              <a:pPr algn="ctr" eaLnBrk="0" hangingPunct="0"/>
              <a:endParaRPr lang="en-US" sz="2400" dirty="0">
                <a:solidFill>
                  <a:schemeClr val="accent2"/>
                </a:solidFill>
                <a:latin typeface="Times New Roman" pitchFamily="18" charset="0"/>
              </a:endParaRPr>
            </a:p>
          </p:txBody>
        </p:sp>
        <p:sp>
          <p:nvSpPr>
            <p:cNvPr id="87122" name="Text Box 75"/>
            <p:cNvSpPr txBox="1">
              <a:spLocks noChangeArrowheads="1"/>
            </p:cNvSpPr>
            <p:nvPr/>
          </p:nvSpPr>
          <p:spPr bwMode="auto">
            <a:xfrm>
              <a:off x="2106" y="1803"/>
              <a:ext cx="654" cy="250"/>
            </a:xfrm>
            <a:prstGeom prst="rect">
              <a:avLst/>
            </a:prstGeom>
            <a:noFill/>
            <a:ln w="9525">
              <a:noFill/>
              <a:miter lim="800000"/>
              <a:headEnd/>
              <a:tailEnd/>
            </a:ln>
          </p:spPr>
          <p:txBody>
            <a:bodyPr wrap="none">
              <a:spAutoFit/>
            </a:bodyPr>
            <a:lstStyle/>
            <a:p>
              <a:pPr eaLnBrk="0" hangingPunct="0"/>
              <a:r>
                <a:rPr lang="en-US" dirty="0">
                  <a:solidFill>
                    <a:srgbClr val="0066CC"/>
                  </a:solidFill>
                  <a:latin typeface="Times New Roman" pitchFamily="18" charset="0"/>
                </a:rPr>
                <a:t>Lost VT</a:t>
              </a:r>
            </a:p>
          </p:txBody>
        </p:sp>
        <p:sp>
          <p:nvSpPr>
            <p:cNvPr id="87123" name="Text Box 76"/>
            <p:cNvSpPr txBox="1">
              <a:spLocks noChangeArrowheads="1"/>
            </p:cNvSpPr>
            <p:nvPr/>
          </p:nvSpPr>
          <p:spPr bwMode="auto">
            <a:xfrm>
              <a:off x="1632" y="2917"/>
              <a:ext cx="862" cy="442"/>
            </a:xfrm>
            <a:prstGeom prst="rect">
              <a:avLst/>
            </a:prstGeom>
            <a:noFill/>
            <a:ln w="9525">
              <a:noFill/>
              <a:miter lim="800000"/>
              <a:headEnd/>
              <a:tailEnd/>
            </a:ln>
          </p:spPr>
          <p:txBody>
            <a:bodyPr wrap="none">
              <a:spAutoFit/>
            </a:bodyPr>
            <a:lstStyle/>
            <a:p>
              <a:pPr eaLnBrk="0" hangingPunct="0"/>
              <a:r>
                <a:rPr lang="en-US" dirty="0">
                  <a:solidFill>
                    <a:schemeClr val="tx1"/>
                  </a:solidFill>
                  <a:latin typeface="Times New Roman" pitchFamily="18" charset="0"/>
                </a:rPr>
                <a:t>I-Time </a:t>
              </a:r>
            </a:p>
            <a:p>
              <a:pPr eaLnBrk="0" hangingPunct="0"/>
              <a:r>
                <a:rPr lang="en-US" dirty="0">
                  <a:solidFill>
                    <a:schemeClr val="tx1"/>
                  </a:solidFill>
                  <a:latin typeface="Times New Roman" pitchFamily="18" charset="0"/>
                </a:rPr>
                <a:t>0.7 seconds</a:t>
              </a:r>
            </a:p>
          </p:txBody>
        </p:sp>
        <p:sp>
          <p:nvSpPr>
            <p:cNvPr id="87124" name="Line 77"/>
            <p:cNvSpPr>
              <a:spLocks noChangeShapeType="1"/>
            </p:cNvSpPr>
            <p:nvPr/>
          </p:nvSpPr>
          <p:spPr bwMode="auto">
            <a:xfrm flipH="1">
              <a:off x="2177" y="2060"/>
              <a:ext cx="261" cy="262"/>
            </a:xfrm>
            <a:prstGeom prst="line">
              <a:avLst/>
            </a:prstGeom>
            <a:noFill/>
            <a:ln w="38100">
              <a:solidFill>
                <a:srgbClr val="0066CC"/>
              </a:solidFill>
              <a:round/>
              <a:headEnd type="none" w="sm" len="sm"/>
              <a:tailEnd type="stealth" w="med" len="lg"/>
            </a:ln>
          </p:spPr>
          <p:txBody>
            <a:bodyPr/>
            <a:lstStyle/>
            <a:p>
              <a:endParaRPr lang="en-US" dirty="0"/>
            </a:p>
          </p:txBody>
        </p:sp>
      </p:grpSp>
      <p:grpSp>
        <p:nvGrpSpPr>
          <p:cNvPr id="3" name="Group 79"/>
          <p:cNvGrpSpPr>
            <a:grpSpLocks/>
          </p:cNvGrpSpPr>
          <p:nvPr/>
        </p:nvGrpSpPr>
        <p:grpSpPr bwMode="auto">
          <a:xfrm>
            <a:off x="5141913" y="3041650"/>
            <a:ext cx="1960562" cy="2319338"/>
            <a:chOff x="3239" y="1916"/>
            <a:chExt cx="1235" cy="1461"/>
          </a:xfrm>
        </p:grpSpPr>
        <p:sp>
          <p:nvSpPr>
            <p:cNvPr id="87045" name="Line 80"/>
            <p:cNvSpPr>
              <a:spLocks noChangeShapeType="1"/>
            </p:cNvSpPr>
            <p:nvPr/>
          </p:nvSpPr>
          <p:spPr bwMode="auto">
            <a:xfrm flipV="1">
              <a:off x="3245" y="1926"/>
              <a:ext cx="0" cy="508"/>
            </a:xfrm>
            <a:prstGeom prst="line">
              <a:avLst/>
            </a:prstGeom>
            <a:noFill/>
            <a:ln w="38100">
              <a:solidFill>
                <a:schemeClr val="folHlink"/>
              </a:solidFill>
              <a:round/>
              <a:headEnd type="none" w="sm" len="sm"/>
              <a:tailEnd type="none" w="sm" len="sm"/>
            </a:ln>
          </p:spPr>
          <p:txBody>
            <a:bodyPr/>
            <a:lstStyle/>
            <a:p>
              <a:endParaRPr lang="en-US" dirty="0"/>
            </a:p>
          </p:txBody>
        </p:sp>
        <p:sp>
          <p:nvSpPr>
            <p:cNvPr id="87046" name="Line 81"/>
            <p:cNvSpPr>
              <a:spLocks noChangeShapeType="1"/>
            </p:cNvSpPr>
            <p:nvPr/>
          </p:nvSpPr>
          <p:spPr bwMode="auto">
            <a:xfrm>
              <a:off x="3868" y="2444"/>
              <a:ext cx="0" cy="462"/>
            </a:xfrm>
            <a:prstGeom prst="line">
              <a:avLst/>
            </a:prstGeom>
            <a:noFill/>
            <a:ln w="38100">
              <a:solidFill>
                <a:srgbClr val="FF0000"/>
              </a:solidFill>
              <a:round/>
              <a:headEnd type="none" w="sm" len="sm"/>
              <a:tailEnd type="none" w="sm" len="sm"/>
            </a:ln>
          </p:spPr>
          <p:txBody>
            <a:bodyPr/>
            <a:lstStyle/>
            <a:p>
              <a:endParaRPr lang="en-US" dirty="0"/>
            </a:p>
          </p:txBody>
        </p:sp>
        <p:sp>
          <p:nvSpPr>
            <p:cNvPr id="87047" name="Arc 82"/>
            <p:cNvSpPr>
              <a:spLocks/>
            </p:cNvSpPr>
            <p:nvPr/>
          </p:nvSpPr>
          <p:spPr bwMode="auto">
            <a:xfrm>
              <a:off x="3867" y="2441"/>
              <a:ext cx="607" cy="48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11"/>
                  </a:moveTo>
                  <a:cubicBezTo>
                    <a:pt x="49" y="9646"/>
                    <a:pt x="9657" y="42"/>
                    <a:pt x="21522" y="0"/>
                  </a:cubicBezTo>
                </a:path>
                <a:path w="21600" h="21600" stroke="0" extrusionOk="0">
                  <a:moveTo>
                    <a:pt x="0" y="21511"/>
                  </a:moveTo>
                  <a:cubicBezTo>
                    <a:pt x="49" y="9646"/>
                    <a:pt x="9657" y="42"/>
                    <a:pt x="21522" y="0"/>
                  </a:cubicBezTo>
                  <a:lnTo>
                    <a:pt x="21600" y="21600"/>
                  </a:lnTo>
                  <a:close/>
                </a:path>
              </a:pathLst>
            </a:custGeom>
            <a:noFill/>
            <a:ln w="38100" cap="rnd">
              <a:solidFill>
                <a:srgbClr val="FF0000"/>
              </a:solidFill>
              <a:round/>
              <a:headEnd type="none" w="sm" len="sm"/>
              <a:tailEnd type="none" w="sm" len="sm"/>
            </a:ln>
          </p:spPr>
          <p:txBody>
            <a:bodyPr/>
            <a:lstStyle/>
            <a:p>
              <a:endParaRPr lang="en-US" dirty="0"/>
            </a:p>
          </p:txBody>
        </p:sp>
        <p:sp>
          <p:nvSpPr>
            <p:cNvPr id="87048" name="Line 83"/>
            <p:cNvSpPr>
              <a:spLocks noChangeShapeType="1"/>
            </p:cNvSpPr>
            <p:nvPr/>
          </p:nvSpPr>
          <p:spPr bwMode="auto">
            <a:xfrm>
              <a:off x="3239" y="1916"/>
              <a:ext cx="631" cy="530"/>
            </a:xfrm>
            <a:prstGeom prst="line">
              <a:avLst/>
            </a:prstGeom>
            <a:noFill/>
            <a:ln w="38100">
              <a:solidFill>
                <a:schemeClr val="folHlink"/>
              </a:solidFill>
              <a:round/>
              <a:headEnd type="none" w="sm" len="sm"/>
              <a:tailEnd type="none" w="sm" len="sm"/>
            </a:ln>
          </p:spPr>
          <p:txBody>
            <a:bodyPr/>
            <a:lstStyle/>
            <a:p>
              <a:endParaRPr lang="en-US" dirty="0"/>
            </a:p>
          </p:txBody>
        </p:sp>
        <p:sp>
          <p:nvSpPr>
            <p:cNvPr id="87049" name="Text Box 84"/>
            <p:cNvSpPr txBox="1">
              <a:spLocks noChangeArrowheads="1"/>
            </p:cNvSpPr>
            <p:nvPr/>
          </p:nvSpPr>
          <p:spPr bwMode="auto">
            <a:xfrm>
              <a:off x="3500" y="2935"/>
              <a:ext cx="862" cy="442"/>
            </a:xfrm>
            <a:prstGeom prst="rect">
              <a:avLst/>
            </a:prstGeom>
            <a:noFill/>
            <a:ln w="9525">
              <a:noFill/>
              <a:miter lim="800000"/>
              <a:headEnd/>
              <a:tailEnd/>
            </a:ln>
          </p:spPr>
          <p:txBody>
            <a:bodyPr wrap="none">
              <a:spAutoFit/>
            </a:bodyPr>
            <a:lstStyle/>
            <a:p>
              <a:pPr eaLnBrk="0" hangingPunct="0"/>
              <a:r>
                <a:rPr lang="en-US" dirty="0">
                  <a:solidFill>
                    <a:schemeClr val="tx1"/>
                  </a:solidFill>
                  <a:latin typeface="Times New Roman" pitchFamily="18" charset="0"/>
                </a:rPr>
                <a:t>I-Time </a:t>
              </a:r>
            </a:p>
            <a:p>
              <a:pPr eaLnBrk="0" hangingPunct="0"/>
              <a:r>
                <a:rPr lang="en-US" dirty="0">
                  <a:solidFill>
                    <a:schemeClr val="tx1"/>
                  </a:solidFill>
                  <a:latin typeface="Times New Roman" pitchFamily="18" charset="0"/>
                </a:rPr>
                <a:t>1.2 seconds</a:t>
              </a:r>
            </a:p>
          </p:txBody>
        </p:sp>
      </p:grpSp>
      <p:sp>
        <p:nvSpPr>
          <p:cNvPr id="87044" name="Rectangle 86"/>
          <p:cNvSpPr>
            <a:spLocks noGrp="1" noChangeArrowheads="1"/>
          </p:cNvSpPr>
          <p:nvPr>
            <p:ph type="title"/>
          </p:nvPr>
        </p:nvSpPr>
        <p:spPr bwMode="auto">
          <a:xfrm>
            <a:off x="457200" y="568325"/>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PCV- Inspiratory Time</a:t>
            </a:r>
            <a:r>
              <a:rPr lang="en-US" dirty="0" smtClean="0"/>
              <a:t/>
            </a:r>
            <a:br>
              <a:rPr lang="en-US" dirty="0" smtClean="0"/>
            </a:br>
            <a:r>
              <a:rPr lang="en-US" dirty="0" smtClean="0"/>
              <a:t>	</a:t>
            </a:r>
            <a:r>
              <a:rPr lang="en-US" dirty="0" smtClean="0">
                <a:solidFill>
                  <a:srgbClr val="0000CC"/>
                </a:solidFill>
              </a:rPr>
              <a:t>- I-time and V</a:t>
            </a:r>
            <a:r>
              <a:rPr lang="en-US" sz="2400" dirty="0" smtClean="0">
                <a:solidFill>
                  <a:srgbClr val="0000CC"/>
                </a:solidFill>
              </a:rPr>
              <a:t>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066" name="Group 3"/>
          <p:cNvGrpSpPr>
            <a:grpSpLocks/>
          </p:cNvGrpSpPr>
          <p:nvPr/>
        </p:nvGrpSpPr>
        <p:grpSpPr bwMode="auto">
          <a:xfrm>
            <a:off x="685800" y="2355850"/>
            <a:ext cx="7696200" cy="3816350"/>
            <a:chOff x="432" y="1484"/>
            <a:chExt cx="4848" cy="2404"/>
          </a:xfrm>
        </p:grpSpPr>
        <p:grpSp>
          <p:nvGrpSpPr>
            <p:cNvPr id="88068" name="Group 4"/>
            <p:cNvGrpSpPr>
              <a:grpSpLocks/>
            </p:cNvGrpSpPr>
            <p:nvPr/>
          </p:nvGrpSpPr>
          <p:grpSpPr bwMode="auto">
            <a:xfrm>
              <a:off x="432" y="1484"/>
              <a:ext cx="4848" cy="2404"/>
              <a:chOff x="768" y="1208"/>
              <a:chExt cx="4848" cy="2404"/>
            </a:xfrm>
          </p:grpSpPr>
          <p:sp>
            <p:nvSpPr>
              <p:cNvPr id="332805" name="Rectangle 5"/>
              <p:cNvSpPr>
                <a:spLocks noChangeArrowheads="1"/>
              </p:cNvSpPr>
              <p:nvPr/>
            </p:nvSpPr>
            <p:spPr bwMode="auto">
              <a:xfrm>
                <a:off x="1296" y="1448"/>
                <a:ext cx="4320"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32806" name="Rectangle 6"/>
              <p:cNvSpPr>
                <a:spLocks noChangeArrowheads="1"/>
              </p:cNvSpPr>
              <p:nvPr/>
            </p:nvSpPr>
            <p:spPr bwMode="auto">
              <a:xfrm>
                <a:off x="816" y="1448"/>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32807" name="Rectangle 7"/>
              <p:cNvSpPr>
                <a:spLocks noChangeArrowheads="1"/>
              </p:cNvSpPr>
              <p:nvPr/>
            </p:nvSpPr>
            <p:spPr bwMode="auto">
              <a:xfrm>
                <a:off x="4128" y="1208"/>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32808" name="Rectangle 8"/>
              <p:cNvSpPr>
                <a:spLocks noChangeArrowheads="1"/>
              </p:cNvSpPr>
              <p:nvPr/>
            </p:nvSpPr>
            <p:spPr bwMode="auto">
              <a:xfrm>
                <a:off x="3024" y="1208"/>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32809" name="Rectangle 9"/>
              <p:cNvSpPr>
                <a:spLocks noChangeArrowheads="1"/>
              </p:cNvSpPr>
              <p:nvPr/>
            </p:nvSpPr>
            <p:spPr bwMode="auto">
              <a:xfrm>
                <a:off x="1920" y="1208"/>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88084" name="Text Box 10"/>
              <p:cNvSpPr txBox="1">
                <a:spLocks noChangeArrowheads="1"/>
              </p:cNvSpPr>
              <p:nvPr/>
            </p:nvSpPr>
            <p:spPr bwMode="auto">
              <a:xfrm>
                <a:off x="768" y="1247"/>
                <a:ext cx="533"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cm H</a:t>
                </a:r>
                <a:r>
                  <a:rPr lang="en-US" sz="1600" baseline="-25000" dirty="0">
                    <a:solidFill>
                      <a:schemeClr val="tx1"/>
                    </a:solidFill>
                    <a:latin typeface="Times New Roman" pitchFamily="18" charset="0"/>
                  </a:rPr>
                  <a:t>2</a:t>
                </a:r>
                <a:r>
                  <a:rPr lang="en-US" sz="1600" dirty="0">
                    <a:solidFill>
                      <a:schemeClr val="tx1"/>
                    </a:solidFill>
                    <a:latin typeface="Times New Roman" pitchFamily="18" charset="0"/>
                  </a:rPr>
                  <a:t>O</a:t>
                </a:r>
              </a:p>
            </p:txBody>
          </p:sp>
          <p:sp>
            <p:nvSpPr>
              <p:cNvPr id="88085" name="Line 11"/>
              <p:cNvSpPr>
                <a:spLocks noChangeShapeType="1"/>
              </p:cNvSpPr>
              <p:nvPr/>
            </p:nvSpPr>
            <p:spPr bwMode="auto">
              <a:xfrm>
                <a:off x="1296" y="1445"/>
                <a:ext cx="0" cy="1872"/>
              </a:xfrm>
              <a:prstGeom prst="line">
                <a:avLst/>
              </a:prstGeom>
              <a:noFill/>
              <a:ln w="9525">
                <a:solidFill>
                  <a:schemeClr val="tx1"/>
                </a:solidFill>
                <a:round/>
                <a:headEnd/>
                <a:tailEnd/>
              </a:ln>
            </p:spPr>
            <p:txBody>
              <a:bodyPr/>
              <a:lstStyle/>
              <a:p>
                <a:endParaRPr lang="en-US" dirty="0"/>
              </a:p>
            </p:txBody>
          </p:sp>
          <p:sp>
            <p:nvSpPr>
              <p:cNvPr id="88086" name="Line 12"/>
              <p:cNvSpPr>
                <a:spLocks noChangeShapeType="1"/>
              </p:cNvSpPr>
              <p:nvPr/>
            </p:nvSpPr>
            <p:spPr bwMode="auto">
              <a:xfrm>
                <a:off x="1296" y="3314"/>
                <a:ext cx="96" cy="0"/>
              </a:xfrm>
              <a:prstGeom prst="line">
                <a:avLst/>
              </a:prstGeom>
              <a:noFill/>
              <a:ln w="9525">
                <a:solidFill>
                  <a:schemeClr val="tx1"/>
                </a:solidFill>
                <a:round/>
                <a:headEnd/>
                <a:tailEnd/>
              </a:ln>
            </p:spPr>
            <p:txBody>
              <a:bodyPr/>
              <a:lstStyle/>
              <a:p>
                <a:endParaRPr lang="en-US" dirty="0"/>
              </a:p>
            </p:txBody>
          </p:sp>
          <p:sp>
            <p:nvSpPr>
              <p:cNvPr id="88087" name="Line 13"/>
              <p:cNvSpPr>
                <a:spLocks noChangeShapeType="1"/>
              </p:cNvSpPr>
              <p:nvPr/>
            </p:nvSpPr>
            <p:spPr bwMode="auto">
              <a:xfrm>
                <a:off x="1296" y="2846"/>
                <a:ext cx="96" cy="0"/>
              </a:xfrm>
              <a:prstGeom prst="line">
                <a:avLst/>
              </a:prstGeom>
              <a:noFill/>
              <a:ln w="9525">
                <a:solidFill>
                  <a:schemeClr val="tx1"/>
                </a:solidFill>
                <a:round/>
                <a:headEnd/>
                <a:tailEnd/>
              </a:ln>
            </p:spPr>
            <p:txBody>
              <a:bodyPr/>
              <a:lstStyle/>
              <a:p>
                <a:endParaRPr lang="en-US" dirty="0"/>
              </a:p>
            </p:txBody>
          </p:sp>
          <p:sp>
            <p:nvSpPr>
              <p:cNvPr id="88088" name="Line 14"/>
              <p:cNvSpPr>
                <a:spLocks noChangeShapeType="1"/>
              </p:cNvSpPr>
              <p:nvPr/>
            </p:nvSpPr>
            <p:spPr bwMode="auto">
              <a:xfrm>
                <a:off x="1296" y="2360"/>
                <a:ext cx="96" cy="0"/>
              </a:xfrm>
              <a:prstGeom prst="line">
                <a:avLst/>
              </a:prstGeom>
              <a:noFill/>
              <a:ln w="9525">
                <a:solidFill>
                  <a:schemeClr val="tx1"/>
                </a:solidFill>
                <a:round/>
                <a:headEnd/>
                <a:tailEnd/>
              </a:ln>
            </p:spPr>
            <p:txBody>
              <a:bodyPr/>
              <a:lstStyle/>
              <a:p>
                <a:endParaRPr lang="en-US" dirty="0"/>
              </a:p>
            </p:txBody>
          </p:sp>
          <p:sp>
            <p:nvSpPr>
              <p:cNvPr id="88089" name="Line 15"/>
              <p:cNvSpPr>
                <a:spLocks noChangeShapeType="1"/>
              </p:cNvSpPr>
              <p:nvPr/>
            </p:nvSpPr>
            <p:spPr bwMode="auto">
              <a:xfrm>
                <a:off x="1296" y="2606"/>
                <a:ext cx="48" cy="0"/>
              </a:xfrm>
              <a:prstGeom prst="line">
                <a:avLst/>
              </a:prstGeom>
              <a:noFill/>
              <a:ln w="9525">
                <a:solidFill>
                  <a:schemeClr val="tx1"/>
                </a:solidFill>
                <a:round/>
                <a:headEnd/>
                <a:tailEnd/>
              </a:ln>
            </p:spPr>
            <p:txBody>
              <a:bodyPr/>
              <a:lstStyle/>
              <a:p>
                <a:endParaRPr lang="en-US" dirty="0"/>
              </a:p>
            </p:txBody>
          </p:sp>
          <p:sp>
            <p:nvSpPr>
              <p:cNvPr id="88090" name="Line 16"/>
              <p:cNvSpPr>
                <a:spLocks noChangeShapeType="1"/>
              </p:cNvSpPr>
              <p:nvPr/>
            </p:nvSpPr>
            <p:spPr bwMode="auto">
              <a:xfrm>
                <a:off x="1296" y="2126"/>
                <a:ext cx="48" cy="0"/>
              </a:xfrm>
              <a:prstGeom prst="line">
                <a:avLst/>
              </a:prstGeom>
              <a:noFill/>
              <a:ln w="9525">
                <a:solidFill>
                  <a:schemeClr val="tx1"/>
                </a:solidFill>
                <a:round/>
                <a:headEnd/>
                <a:tailEnd/>
              </a:ln>
            </p:spPr>
            <p:txBody>
              <a:bodyPr/>
              <a:lstStyle/>
              <a:p>
                <a:endParaRPr lang="en-US" dirty="0"/>
              </a:p>
            </p:txBody>
          </p:sp>
          <p:sp>
            <p:nvSpPr>
              <p:cNvPr id="88091" name="Line 17"/>
              <p:cNvSpPr>
                <a:spLocks noChangeShapeType="1"/>
              </p:cNvSpPr>
              <p:nvPr/>
            </p:nvSpPr>
            <p:spPr bwMode="auto">
              <a:xfrm>
                <a:off x="1296" y="1907"/>
                <a:ext cx="96" cy="0"/>
              </a:xfrm>
              <a:prstGeom prst="line">
                <a:avLst/>
              </a:prstGeom>
              <a:noFill/>
              <a:ln w="9525">
                <a:solidFill>
                  <a:schemeClr val="tx1"/>
                </a:solidFill>
                <a:round/>
                <a:headEnd/>
                <a:tailEnd/>
              </a:ln>
            </p:spPr>
            <p:txBody>
              <a:bodyPr/>
              <a:lstStyle/>
              <a:p>
                <a:endParaRPr lang="en-US" dirty="0"/>
              </a:p>
            </p:txBody>
          </p:sp>
          <p:sp>
            <p:nvSpPr>
              <p:cNvPr id="88092" name="Line 18"/>
              <p:cNvSpPr>
                <a:spLocks noChangeShapeType="1"/>
              </p:cNvSpPr>
              <p:nvPr/>
            </p:nvSpPr>
            <p:spPr bwMode="auto">
              <a:xfrm>
                <a:off x="1296" y="1694"/>
                <a:ext cx="48" cy="0"/>
              </a:xfrm>
              <a:prstGeom prst="line">
                <a:avLst/>
              </a:prstGeom>
              <a:noFill/>
              <a:ln w="9525">
                <a:solidFill>
                  <a:schemeClr val="tx1"/>
                </a:solidFill>
                <a:round/>
                <a:headEnd/>
                <a:tailEnd/>
              </a:ln>
            </p:spPr>
            <p:txBody>
              <a:bodyPr/>
              <a:lstStyle/>
              <a:p>
                <a:endParaRPr lang="en-US" dirty="0"/>
              </a:p>
            </p:txBody>
          </p:sp>
          <p:sp>
            <p:nvSpPr>
              <p:cNvPr id="88093" name="Text Box 19"/>
              <p:cNvSpPr txBox="1">
                <a:spLocks noChangeArrowheads="1"/>
              </p:cNvSpPr>
              <p:nvPr/>
            </p:nvSpPr>
            <p:spPr bwMode="auto">
              <a:xfrm>
                <a:off x="1084" y="1376"/>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40</a:t>
                </a:r>
              </a:p>
            </p:txBody>
          </p:sp>
          <p:sp>
            <p:nvSpPr>
              <p:cNvPr id="88094" name="Text Box 20"/>
              <p:cNvSpPr txBox="1">
                <a:spLocks noChangeArrowheads="1"/>
              </p:cNvSpPr>
              <p:nvPr/>
            </p:nvSpPr>
            <p:spPr bwMode="auto">
              <a:xfrm>
                <a:off x="1088" y="1592"/>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35</a:t>
                </a:r>
              </a:p>
            </p:txBody>
          </p:sp>
          <p:sp>
            <p:nvSpPr>
              <p:cNvPr id="88095" name="Text Box 21"/>
              <p:cNvSpPr txBox="1">
                <a:spLocks noChangeArrowheads="1"/>
              </p:cNvSpPr>
              <p:nvPr/>
            </p:nvSpPr>
            <p:spPr bwMode="auto">
              <a:xfrm>
                <a:off x="1084" y="2024"/>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25</a:t>
                </a:r>
              </a:p>
            </p:txBody>
          </p:sp>
          <p:sp>
            <p:nvSpPr>
              <p:cNvPr id="88096" name="Text Box 22"/>
              <p:cNvSpPr txBox="1">
                <a:spLocks noChangeArrowheads="1"/>
              </p:cNvSpPr>
              <p:nvPr/>
            </p:nvSpPr>
            <p:spPr bwMode="auto">
              <a:xfrm>
                <a:off x="1084" y="2740"/>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a:t>
                </a:r>
              </a:p>
            </p:txBody>
          </p:sp>
          <p:sp>
            <p:nvSpPr>
              <p:cNvPr id="88097" name="Text Box 23"/>
              <p:cNvSpPr txBox="1">
                <a:spLocks noChangeArrowheads="1"/>
              </p:cNvSpPr>
              <p:nvPr/>
            </p:nvSpPr>
            <p:spPr bwMode="auto">
              <a:xfrm>
                <a:off x="1056" y="2976"/>
                <a:ext cx="276"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8098" name="Line 24"/>
              <p:cNvSpPr>
                <a:spLocks noChangeShapeType="1"/>
              </p:cNvSpPr>
              <p:nvPr/>
            </p:nvSpPr>
            <p:spPr bwMode="auto">
              <a:xfrm>
                <a:off x="1392" y="3320"/>
                <a:ext cx="0" cy="96"/>
              </a:xfrm>
              <a:prstGeom prst="line">
                <a:avLst/>
              </a:prstGeom>
              <a:noFill/>
              <a:ln w="9525">
                <a:solidFill>
                  <a:schemeClr val="tx1"/>
                </a:solidFill>
                <a:round/>
                <a:headEnd/>
                <a:tailEnd/>
              </a:ln>
            </p:spPr>
            <p:txBody>
              <a:bodyPr/>
              <a:lstStyle/>
              <a:p>
                <a:endParaRPr lang="en-US" dirty="0"/>
              </a:p>
            </p:txBody>
          </p:sp>
          <p:sp>
            <p:nvSpPr>
              <p:cNvPr id="88099" name="Line 25"/>
              <p:cNvSpPr>
                <a:spLocks noChangeShapeType="1"/>
              </p:cNvSpPr>
              <p:nvPr/>
            </p:nvSpPr>
            <p:spPr bwMode="auto">
              <a:xfrm>
                <a:off x="1680" y="3320"/>
                <a:ext cx="0" cy="96"/>
              </a:xfrm>
              <a:prstGeom prst="line">
                <a:avLst/>
              </a:prstGeom>
              <a:noFill/>
              <a:ln w="9525">
                <a:solidFill>
                  <a:schemeClr val="tx1"/>
                </a:solidFill>
                <a:round/>
                <a:headEnd/>
                <a:tailEnd/>
              </a:ln>
            </p:spPr>
            <p:txBody>
              <a:bodyPr/>
              <a:lstStyle/>
              <a:p>
                <a:endParaRPr lang="en-US" dirty="0"/>
              </a:p>
            </p:txBody>
          </p:sp>
          <p:sp>
            <p:nvSpPr>
              <p:cNvPr id="88100" name="Line 26"/>
              <p:cNvSpPr>
                <a:spLocks noChangeShapeType="1"/>
              </p:cNvSpPr>
              <p:nvPr/>
            </p:nvSpPr>
            <p:spPr bwMode="auto">
              <a:xfrm>
                <a:off x="1968" y="3320"/>
                <a:ext cx="0" cy="96"/>
              </a:xfrm>
              <a:prstGeom prst="line">
                <a:avLst/>
              </a:prstGeom>
              <a:noFill/>
              <a:ln w="9525">
                <a:solidFill>
                  <a:schemeClr val="tx1"/>
                </a:solidFill>
                <a:round/>
                <a:headEnd/>
                <a:tailEnd/>
              </a:ln>
            </p:spPr>
            <p:txBody>
              <a:bodyPr/>
              <a:lstStyle/>
              <a:p>
                <a:endParaRPr lang="en-US" dirty="0"/>
              </a:p>
            </p:txBody>
          </p:sp>
          <p:sp>
            <p:nvSpPr>
              <p:cNvPr id="88101" name="Line 27"/>
              <p:cNvSpPr>
                <a:spLocks noChangeShapeType="1"/>
              </p:cNvSpPr>
              <p:nvPr/>
            </p:nvSpPr>
            <p:spPr bwMode="auto">
              <a:xfrm>
                <a:off x="2256" y="3320"/>
                <a:ext cx="0" cy="96"/>
              </a:xfrm>
              <a:prstGeom prst="line">
                <a:avLst/>
              </a:prstGeom>
              <a:noFill/>
              <a:ln w="9525">
                <a:solidFill>
                  <a:schemeClr val="tx1"/>
                </a:solidFill>
                <a:round/>
                <a:headEnd/>
                <a:tailEnd/>
              </a:ln>
            </p:spPr>
            <p:txBody>
              <a:bodyPr/>
              <a:lstStyle/>
              <a:p>
                <a:endParaRPr lang="en-US" dirty="0"/>
              </a:p>
            </p:txBody>
          </p:sp>
          <p:sp>
            <p:nvSpPr>
              <p:cNvPr id="88102" name="Line 28"/>
              <p:cNvSpPr>
                <a:spLocks noChangeShapeType="1"/>
              </p:cNvSpPr>
              <p:nvPr/>
            </p:nvSpPr>
            <p:spPr bwMode="auto">
              <a:xfrm>
                <a:off x="2496" y="3320"/>
                <a:ext cx="0" cy="96"/>
              </a:xfrm>
              <a:prstGeom prst="line">
                <a:avLst/>
              </a:prstGeom>
              <a:noFill/>
              <a:ln w="9525">
                <a:solidFill>
                  <a:schemeClr val="tx1"/>
                </a:solidFill>
                <a:round/>
                <a:headEnd/>
                <a:tailEnd/>
              </a:ln>
            </p:spPr>
            <p:txBody>
              <a:bodyPr/>
              <a:lstStyle/>
              <a:p>
                <a:endParaRPr lang="en-US" dirty="0"/>
              </a:p>
            </p:txBody>
          </p:sp>
          <p:sp>
            <p:nvSpPr>
              <p:cNvPr id="88103" name="Line 29"/>
              <p:cNvSpPr>
                <a:spLocks noChangeShapeType="1"/>
              </p:cNvSpPr>
              <p:nvPr/>
            </p:nvSpPr>
            <p:spPr bwMode="auto">
              <a:xfrm>
                <a:off x="2736" y="3320"/>
                <a:ext cx="0" cy="96"/>
              </a:xfrm>
              <a:prstGeom prst="line">
                <a:avLst/>
              </a:prstGeom>
              <a:noFill/>
              <a:ln w="9525">
                <a:solidFill>
                  <a:schemeClr val="tx1"/>
                </a:solidFill>
                <a:round/>
                <a:headEnd/>
                <a:tailEnd/>
              </a:ln>
            </p:spPr>
            <p:txBody>
              <a:bodyPr/>
              <a:lstStyle/>
              <a:p>
                <a:endParaRPr lang="en-US" dirty="0"/>
              </a:p>
            </p:txBody>
          </p:sp>
          <p:sp>
            <p:nvSpPr>
              <p:cNvPr id="88104" name="Line 30"/>
              <p:cNvSpPr>
                <a:spLocks noChangeShapeType="1"/>
              </p:cNvSpPr>
              <p:nvPr/>
            </p:nvSpPr>
            <p:spPr bwMode="auto">
              <a:xfrm>
                <a:off x="2976" y="3320"/>
                <a:ext cx="0" cy="96"/>
              </a:xfrm>
              <a:prstGeom prst="line">
                <a:avLst/>
              </a:prstGeom>
              <a:noFill/>
              <a:ln w="9525">
                <a:solidFill>
                  <a:schemeClr val="tx1"/>
                </a:solidFill>
                <a:round/>
                <a:headEnd/>
                <a:tailEnd/>
              </a:ln>
            </p:spPr>
            <p:txBody>
              <a:bodyPr/>
              <a:lstStyle/>
              <a:p>
                <a:endParaRPr lang="en-US" dirty="0"/>
              </a:p>
            </p:txBody>
          </p:sp>
          <p:sp>
            <p:nvSpPr>
              <p:cNvPr id="88105" name="Line 31"/>
              <p:cNvSpPr>
                <a:spLocks noChangeShapeType="1"/>
              </p:cNvSpPr>
              <p:nvPr/>
            </p:nvSpPr>
            <p:spPr bwMode="auto">
              <a:xfrm>
                <a:off x="3456" y="3320"/>
                <a:ext cx="0" cy="96"/>
              </a:xfrm>
              <a:prstGeom prst="line">
                <a:avLst/>
              </a:prstGeom>
              <a:noFill/>
              <a:ln w="9525">
                <a:solidFill>
                  <a:schemeClr val="tx1"/>
                </a:solidFill>
                <a:round/>
                <a:headEnd/>
                <a:tailEnd/>
              </a:ln>
            </p:spPr>
            <p:txBody>
              <a:bodyPr/>
              <a:lstStyle/>
              <a:p>
                <a:endParaRPr lang="en-US" dirty="0"/>
              </a:p>
            </p:txBody>
          </p:sp>
          <p:sp>
            <p:nvSpPr>
              <p:cNvPr id="88106" name="Line 32"/>
              <p:cNvSpPr>
                <a:spLocks noChangeShapeType="1"/>
              </p:cNvSpPr>
              <p:nvPr/>
            </p:nvSpPr>
            <p:spPr bwMode="auto">
              <a:xfrm>
                <a:off x="4176" y="3320"/>
                <a:ext cx="0" cy="96"/>
              </a:xfrm>
              <a:prstGeom prst="line">
                <a:avLst/>
              </a:prstGeom>
              <a:noFill/>
              <a:ln w="9525">
                <a:solidFill>
                  <a:schemeClr val="tx1"/>
                </a:solidFill>
                <a:round/>
                <a:headEnd/>
                <a:tailEnd/>
              </a:ln>
            </p:spPr>
            <p:txBody>
              <a:bodyPr/>
              <a:lstStyle/>
              <a:p>
                <a:endParaRPr lang="en-US" dirty="0"/>
              </a:p>
            </p:txBody>
          </p:sp>
          <p:sp>
            <p:nvSpPr>
              <p:cNvPr id="88107" name="Line 33"/>
              <p:cNvSpPr>
                <a:spLocks noChangeShapeType="1"/>
              </p:cNvSpPr>
              <p:nvPr/>
            </p:nvSpPr>
            <p:spPr bwMode="auto">
              <a:xfrm>
                <a:off x="4416" y="3320"/>
                <a:ext cx="0" cy="96"/>
              </a:xfrm>
              <a:prstGeom prst="line">
                <a:avLst/>
              </a:prstGeom>
              <a:noFill/>
              <a:ln w="9525">
                <a:solidFill>
                  <a:schemeClr val="tx1"/>
                </a:solidFill>
                <a:round/>
                <a:headEnd/>
                <a:tailEnd/>
              </a:ln>
            </p:spPr>
            <p:txBody>
              <a:bodyPr/>
              <a:lstStyle/>
              <a:p>
                <a:endParaRPr lang="en-US" dirty="0"/>
              </a:p>
            </p:txBody>
          </p:sp>
          <p:sp>
            <p:nvSpPr>
              <p:cNvPr id="88108" name="Line 34"/>
              <p:cNvSpPr>
                <a:spLocks noChangeShapeType="1"/>
              </p:cNvSpPr>
              <p:nvPr/>
            </p:nvSpPr>
            <p:spPr bwMode="auto">
              <a:xfrm>
                <a:off x="4656" y="3320"/>
                <a:ext cx="0" cy="96"/>
              </a:xfrm>
              <a:prstGeom prst="line">
                <a:avLst/>
              </a:prstGeom>
              <a:noFill/>
              <a:ln w="9525">
                <a:solidFill>
                  <a:schemeClr val="tx1"/>
                </a:solidFill>
                <a:round/>
                <a:headEnd/>
                <a:tailEnd/>
              </a:ln>
            </p:spPr>
            <p:txBody>
              <a:bodyPr/>
              <a:lstStyle/>
              <a:p>
                <a:endParaRPr lang="en-US" dirty="0"/>
              </a:p>
            </p:txBody>
          </p:sp>
          <p:sp>
            <p:nvSpPr>
              <p:cNvPr id="88109" name="Line 35"/>
              <p:cNvSpPr>
                <a:spLocks noChangeShapeType="1"/>
              </p:cNvSpPr>
              <p:nvPr/>
            </p:nvSpPr>
            <p:spPr bwMode="auto">
              <a:xfrm>
                <a:off x="5136" y="3320"/>
                <a:ext cx="0" cy="96"/>
              </a:xfrm>
              <a:prstGeom prst="line">
                <a:avLst/>
              </a:prstGeom>
              <a:noFill/>
              <a:ln w="9525">
                <a:solidFill>
                  <a:schemeClr val="tx1"/>
                </a:solidFill>
                <a:round/>
                <a:headEnd/>
                <a:tailEnd/>
              </a:ln>
            </p:spPr>
            <p:txBody>
              <a:bodyPr/>
              <a:lstStyle/>
              <a:p>
                <a:endParaRPr lang="en-US" dirty="0"/>
              </a:p>
            </p:txBody>
          </p:sp>
          <p:sp>
            <p:nvSpPr>
              <p:cNvPr id="88110" name="Line 36"/>
              <p:cNvSpPr>
                <a:spLocks noChangeShapeType="1"/>
              </p:cNvSpPr>
              <p:nvPr/>
            </p:nvSpPr>
            <p:spPr bwMode="auto">
              <a:xfrm>
                <a:off x="5376" y="3320"/>
                <a:ext cx="0" cy="96"/>
              </a:xfrm>
              <a:prstGeom prst="line">
                <a:avLst/>
              </a:prstGeom>
              <a:noFill/>
              <a:ln w="9525">
                <a:solidFill>
                  <a:schemeClr val="tx1"/>
                </a:solidFill>
                <a:round/>
                <a:headEnd/>
                <a:tailEnd/>
              </a:ln>
            </p:spPr>
            <p:txBody>
              <a:bodyPr/>
              <a:lstStyle/>
              <a:p>
                <a:endParaRPr lang="en-US" dirty="0"/>
              </a:p>
            </p:txBody>
          </p:sp>
          <p:sp>
            <p:nvSpPr>
              <p:cNvPr id="88111" name="Line 37"/>
              <p:cNvSpPr>
                <a:spLocks noChangeShapeType="1"/>
              </p:cNvSpPr>
              <p:nvPr/>
            </p:nvSpPr>
            <p:spPr bwMode="auto">
              <a:xfrm>
                <a:off x="5616" y="3320"/>
                <a:ext cx="0" cy="96"/>
              </a:xfrm>
              <a:prstGeom prst="line">
                <a:avLst/>
              </a:prstGeom>
              <a:noFill/>
              <a:ln w="9525">
                <a:solidFill>
                  <a:schemeClr val="tx1"/>
                </a:solidFill>
                <a:round/>
                <a:headEnd/>
                <a:tailEnd/>
              </a:ln>
            </p:spPr>
            <p:txBody>
              <a:bodyPr/>
              <a:lstStyle/>
              <a:p>
                <a:endParaRPr lang="en-US" dirty="0"/>
              </a:p>
            </p:txBody>
          </p:sp>
          <p:sp>
            <p:nvSpPr>
              <p:cNvPr id="88112" name="Text Box 38"/>
              <p:cNvSpPr txBox="1">
                <a:spLocks noChangeArrowheads="1"/>
              </p:cNvSpPr>
              <p:nvPr/>
            </p:nvSpPr>
            <p:spPr bwMode="auto">
              <a:xfrm>
                <a:off x="1600" y="339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88113" name="Text Box 39"/>
              <p:cNvSpPr txBox="1">
                <a:spLocks noChangeArrowheads="1"/>
              </p:cNvSpPr>
              <p:nvPr/>
            </p:nvSpPr>
            <p:spPr bwMode="auto">
              <a:xfrm>
                <a:off x="2176" y="339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88114" name="Text Box 40"/>
              <p:cNvSpPr txBox="1">
                <a:spLocks noChangeArrowheads="1"/>
              </p:cNvSpPr>
              <p:nvPr/>
            </p:nvSpPr>
            <p:spPr bwMode="auto">
              <a:xfrm>
                <a:off x="2648" y="339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88115" name="Text Box 41"/>
              <p:cNvSpPr txBox="1">
                <a:spLocks noChangeArrowheads="1"/>
              </p:cNvSpPr>
              <p:nvPr/>
            </p:nvSpPr>
            <p:spPr bwMode="auto">
              <a:xfrm>
                <a:off x="3120" y="339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88116" name="Text Box 42"/>
              <p:cNvSpPr txBox="1">
                <a:spLocks noChangeArrowheads="1"/>
              </p:cNvSpPr>
              <p:nvPr/>
            </p:nvSpPr>
            <p:spPr bwMode="auto">
              <a:xfrm>
                <a:off x="3616" y="339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88117" name="Text Box 43"/>
              <p:cNvSpPr txBox="1">
                <a:spLocks noChangeArrowheads="1"/>
              </p:cNvSpPr>
              <p:nvPr/>
            </p:nvSpPr>
            <p:spPr bwMode="auto">
              <a:xfrm>
                <a:off x="5040" y="339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88118" name="Text Box 44"/>
              <p:cNvSpPr txBox="1">
                <a:spLocks noChangeArrowheads="1"/>
              </p:cNvSpPr>
              <p:nvPr/>
            </p:nvSpPr>
            <p:spPr bwMode="auto">
              <a:xfrm>
                <a:off x="4080" y="339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88119" name="Text Box 45"/>
              <p:cNvSpPr txBox="1">
                <a:spLocks noChangeArrowheads="1"/>
              </p:cNvSpPr>
              <p:nvPr/>
            </p:nvSpPr>
            <p:spPr bwMode="auto">
              <a:xfrm>
                <a:off x="4576" y="340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88120" name="Line 46"/>
              <p:cNvSpPr>
                <a:spLocks noChangeShapeType="1"/>
              </p:cNvSpPr>
              <p:nvPr/>
            </p:nvSpPr>
            <p:spPr bwMode="auto">
              <a:xfrm>
                <a:off x="1392" y="3416"/>
                <a:ext cx="4224" cy="0"/>
              </a:xfrm>
              <a:prstGeom prst="line">
                <a:avLst/>
              </a:prstGeom>
              <a:noFill/>
              <a:ln w="9525">
                <a:solidFill>
                  <a:schemeClr val="tx1"/>
                </a:solidFill>
                <a:round/>
                <a:headEnd/>
                <a:tailEnd/>
              </a:ln>
            </p:spPr>
            <p:txBody>
              <a:bodyPr/>
              <a:lstStyle/>
              <a:p>
                <a:endParaRPr lang="en-US" dirty="0"/>
              </a:p>
            </p:txBody>
          </p:sp>
          <p:sp>
            <p:nvSpPr>
              <p:cNvPr id="88121" name="Line 47"/>
              <p:cNvSpPr>
                <a:spLocks noChangeShapeType="1"/>
              </p:cNvSpPr>
              <p:nvPr/>
            </p:nvSpPr>
            <p:spPr bwMode="auto">
              <a:xfrm>
                <a:off x="3216" y="3320"/>
                <a:ext cx="0" cy="96"/>
              </a:xfrm>
              <a:prstGeom prst="line">
                <a:avLst/>
              </a:prstGeom>
              <a:noFill/>
              <a:ln w="9525">
                <a:solidFill>
                  <a:schemeClr val="tx1"/>
                </a:solidFill>
                <a:round/>
                <a:headEnd/>
                <a:tailEnd/>
              </a:ln>
            </p:spPr>
            <p:txBody>
              <a:bodyPr/>
              <a:lstStyle/>
              <a:p>
                <a:endParaRPr lang="en-US" dirty="0"/>
              </a:p>
            </p:txBody>
          </p:sp>
          <p:sp>
            <p:nvSpPr>
              <p:cNvPr id="88122" name="Line 48"/>
              <p:cNvSpPr>
                <a:spLocks noChangeShapeType="1"/>
              </p:cNvSpPr>
              <p:nvPr/>
            </p:nvSpPr>
            <p:spPr bwMode="auto">
              <a:xfrm>
                <a:off x="3696" y="3320"/>
                <a:ext cx="0" cy="96"/>
              </a:xfrm>
              <a:prstGeom prst="line">
                <a:avLst/>
              </a:prstGeom>
              <a:noFill/>
              <a:ln w="9525">
                <a:solidFill>
                  <a:schemeClr val="tx1"/>
                </a:solidFill>
                <a:round/>
                <a:headEnd/>
                <a:tailEnd/>
              </a:ln>
            </p:spPr>
            <p:txBody>
              <a:bodyPr/>
              <a:lstStyle/>
              <a:p>
                <a:endParaRPr lang="en-US" dirty="0"/>
              </a:p>
            </p:txBody>
          </p:sp>
          <p:sp>
            <p:nvSpPr>
              <p:cNvPr id="88123" name="Line 49"/>
              <p:cNvSpPr>
                <a:spLocks noChangeShapeType="1"/>
              </p:cNvSpPr>
              <p:nvPr/>
            </p:nvSpPr>
            <p:spPr bwMode="auto">
              <a:xfrm>
                <a:off x="3936" y="3320"/>
                <a:ext cx="0" cy="96"/>
              </a:xfrm>
              <a:prstGeom prst="line">
                <a:avLst/>
              </a:prstGeom>
              <a:noFill/>
              <a:ln w="9525">
                <a:solidFill>
                  <a:schemeClr val="tx1"/>
                </a:solidFill>
                <a:round/>
                <a:headEnd/>
                <a:tailEnd/>
              </a:ln>
            </p:spPr>
            <p:txBody>
              <a:bodyPr/>
              <a:lstStyle/>
              <a:p>
                <a:endParaRPr lang="en-US" dirty="0"/>
              </a:p>
            </p:txBody>
          </p:sp>
          <p:sp>
            <p:nvSpPr>
              <p:cNvPr id="88124" name="Line 50"/>
              <p:cNvSpPr>
                <a:spLocks noChangeShapeType="1"/>
              </p:cNvSpPr>
              <p:nvPr/>
            </p:nvSpPr>
            <p:spPr bwMode="auto">
              <a:xfrm>
                <a:off x="4896" y="3320"/>
                <a:ext cx="0" cy="96"/>
              </a:xfrm>
              <a:prstGeom prst="line">
                <a:avLst/>
              </a:prstGeom>
              <a:noFill/>
              <a:ln w="9525">
                <a:solidFill>
                  <a:schemeClr val="tx1"/>
                </a:solidFill>
                <a:round/>
                <a:headEnd/>
                <a:tailEnd/>
              </a:ln>
            </p:spPr>
            <p:txBody>
              <a:bodyPr/>
              <a:lstStyle/>
              <a:p>
                <a:endParaRPr lang="en-US" dirty="0"/>
              </a:p>
            </p:txBody>
          </p:sp>
          <p:sp>
            <p:nvSpPr>
              <p:cNvPr id="88125" name="Line 51"/>
              <p:cNvSpPr>
                <a:spLocks noChangeShapeType="1"/>
              </p:cNvSpPr>
              <p:nvPr/>
            </p:nvSpPr>
            <p:spPr bwMode="auto">
              <a:xfrm>
                <a:off x="1296" y="1448"/>
                <a:ext cx="96" cy="0"/>
              </a:xfrm>
              <a:prstGeom prst="line">
                <a:avLst/>
              </a:prstGeom>
              <a:noFill/>
              <a:ln w="9525">
                <a:solidFill>
                  <a:schemeClr val="tx1"/>
                </a:solidFill>
                <a:round/>
                <a:headEnd/>
                <a:tailEnd/>
              </a:ln>
            </p:spPr>
            <p:txBody>
              <a:bodyPr/>
              <a:lstStyle/>
              <a:p>
                <a:endParaRPr lang="en-US" dirty="0"/>
              </a:p>
            </p:txBody>
          </p:sp>
          <p:sp>
            <p:nvSpPr>
              <p:cNvPr id="88126" name="Line 52"/>
              <p:cNvSpPr>
                <a:spLocks noChangeShapeType="1"/>
              </p:cNvSpPr>
              <p:nvPr/>
            </p:nvSpPr>
            <p:spPr bwMode="auto">
              <a:xfrm>
                <a:off x="1392" y="3320"/>
                <a:ext cx="96" cy="0"/>
              </a:xfrm>
              <a:prstGeom prst="line">
                <a:avLst/>
              </a:prstGeom>
              <a:noFill/>
              <a:ln w="9525">
                <a:solidFill>
                  <a:schemeClr val="tx1"/>
                </a:solidFill>
                <a:round/>
                <a:headEnd/>
                <a:tailEnd/>
              </a:ln>
            </p:spPr>
            <p:txBody>
              <a:bodyPr/>
              <a:lstStyle/>
              <a:p>
                <a:endParaRPr lang="en-US" dirty="0"/>
              </a:p>
            </p:txBody>
          </p:sp>
          <p:sp>
            <p:nvSpPr>
              <p:cNvPr id="88127" name="Line 53"/>
              <p:cNvSpPr>
                <a:spLocks noChangeShapeType="1"/>
              </p:cNvSpPr>
              <p:nvPr/>
            </p:nvSpPr>
            <p:spPr bwMode="auto">
              <a:xfrm>
                <a:off x="1296" y="3080"/>
                <a:ext cx="48" cy="0"/>
              </a:xfrm>
              <a:prstGeom prst="line">
                <a:avLst/>
              </a:prstGeom>
              <a:noFill/>
              <a:ln w="9525">
                <a:solidFill>
                  <a:schemeClr val="tx1"/>
                </a:solidFill>
                <a:round/>
                <a:headEnd/>
                <a:tailEnd/>
              </a:ln>
            </p:spPr>
            <p:txBody>
              <a:bodyPr/>
              <a:lstStyle/>
              <a:p>
                <a:endParaRPr lang="en-US" dirty="0"/>
              </a:p>
            </p:txBody>
          </p:sp>
          <p:sp>
            <p:nvSpPr>
              <p:cNvPr id="88128" name="Text Box 54"/>
              <p:cNvSpPr txBox="1">
                <a:spLocks noChangeArrowheads="1"/>
              </p:cNvSpPr>
              <p:nvPr/>
            </p:nvSpPr>
            <p:spPr bwMode="auto">
              <a:xfrm>
                <a:off x="1084" y="2504"/>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15</a:t>
                </a:r>
              </a:p>
            </p:txBody>
          </p:sp>
          <p:sp>
            <p:nvSpPr>
              <p:cNvPr id="88129" name="Text Box 55"/>
              <p:cNvSpPr txBox="1">
                <a:spLocks noChangeArrowheads="1"/>
              </p:cNvSpPr>
              <p:nvPr/>
            </p:nvSpPr>
            <p:spPr bwMode="auto">
              <a:xfrm>
                <a:off x="1084" y="2248"/>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20</a:t>
                </a:r>
              </a:p>
            </p:txBody>
          </p:sp>
          <p:sp>
            <p:nvSpPr>
              <p:cNvPr id="88130" name="Text Box 56"/>
              <p:cNvSpPr txBox="1">
                <a:spLocks noChangeArrowheads="1"/>
              </p:cNvSpPr>
              <p:nvPr/>
            </p:nvSpPr>
            <p:spPr bwMode="auto">
              <a:xfrm>
                <a:off x="1084" y="1812"/>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30</a:t>
                </a:r>
              </a:p>
            </p:txBody>
          </p:sp>
        </p:grpSp>
        <p:grpSp>
          <p:nvGrpSpPr>
            <p:cNvPr id="88069" name="Group 57"/>
            <p:cNvGrpSpPr>
              <a:grpSpLocks/>
            </p:cNvGrpSpPr>
            <p:nvPr/>
          </p:nvGrpSpPr>
          <p:grpSpPr bwMode="auto">
            <a:xfrm>
              <a:off x="2640" y="2760"/>
              <a:ext cx="1223" cy="446"/>
              <a:chOff x="2976" y="2484"/>
              <a:chExt cx="1223" cy="446"/>
            </a:xfrm>
          </p:grpSpPr>
          <p:sp>
            <p:nvSpPr>
              <p:cNvPr id="88077" name="Rectangle 58"/>
              <p:cNvSpPr>
                <a:spLocks noChangeArrowheads="1"/>
              </p:cNvSpPr>
              <p:nvPr/>
            </p:nvSpPr>
            <p:spPr bwMode="auto">
              <a:xfrm>
                <a:off x="2976" y="2484"/>
                <a:ext cx="1223" cy="250"/>
              </a:xfrm>
              <a:prstGeom prst="rect">
                <a:avLst/>
              </a:prstGeom>
              <a:noFill/>
              <a:ln w="9525">
                <a:noFill/>
                <a:miter lim="800000"/>
                <a:headEnd/>
                <a:tailEnd/>
              </a:ln>
            </p:spPr>
            <p:txBody>
              <a:bodyPr lIns="92075" tIns="46038" rIns="92075" bIns="46038">
                <a:spAutoFit/>
              </a:bodyPr>
              <a:lstStyle/>
              <a:p>
                <a:pPr eaLnBrk="0" hangingPunct="0"/>
                <a:r>
                  <a:rPr lang="en-US" dirty="0">
                    <a:solidFill>
                      <a:schemeClr val="tx1"/>
                    </a:solidFill>
                  </a:rPr>
                  <a:t>Flow Starvation</a:t>
                </a:r>
              </a:p>
            </p:txBody>
          </p:sp>
          <p:sp>
            <p:nvSpPr>
              <p:cNvPr id="88078" name="Line 59"/>
              <p:cNvSpPr>
                <a:spLocks noChangeShapeType="1"/>
              </p:cNvSpPr>
              <p:nvPr/>
            </p:nvSpPr>
            <p:spPr bwMode="auto">
              <a:xfrm>
                <a:off x="3834" y="2714"/>
                <a:ext cx="216" cy="216"/>
              </a:xfrm>
              <a:prstGeom prst="line">
                <a:avLst/>
              </a:prstGeom>
              <a:noFill/>
              <a:ln w="25400">
                <a:solidFill>
                  <a:schemeClr val="tx1"/>
                </a:solidFill>
                <a:round/>
                <a:headEnd type="none" w="sm" len="sm"/>
                <a:tailEnd type="stealth" w="med" len="lg"/>
              </a:ln>
            </p:spPr>
            <p:txBody>
              <a:bodyPr/>
              <a:lstStyle/>
              <a:p>
                <a:endParaRPr lang="en-US" dirty="0"/>
              </a:p>
            </p:txBody>
          </p:sp>
        </p:grpSp>
        <p:sp>
          <p:nvSpPr>
            <p:cNvPr id="88070" name="Line 60"/>
            <p:cNvSpPr>
              <a:spLocks noChangeShapeType="1"/>
            </p:cNvSpPr>
            <p:nvPr/>
          </p:nvSpPr>
          <p:spPr bwMode="auto">
            <a:xfrm>
              <a:off x="964" y="3366"/>
              <a:ext cx="634" cy="0"/>
            </a:xfrm>
            <a:prstGeom prst="line">
              <a:avLst/>
            </a:prstGeom>
            <a:noFill/>
            <a:ln w="38100">
              <a:solidFill>
                <a:srgbClr val="FF0000"/>
              </a:solidFill>
              <a:round/>
              <a:headEnd type="none" w="sm" len="sm"/>
              <a:tailEnd type="none" w="sm" len="sm"/>
            </a:ln>
          </p:spPr>
          <p:txBody>
            <a:bodyPr/>
            <a:lstStyle/>
            <a:p>
              <a:endParaRPr lang="en-US" dirty="0"/>
            </a:p>
          </p:txBody>
        </p:sp>
        <p:sp>
          <p:nvSpPr>
            <p:cNvPr id="88071" name="Arc 61"/>
            <p:cNvSpPr>
              <a:spLocks/>
            </p:cNvSpPr>
            <p:nvPr/>
          </p:nvSpPr>
          <p:spPr bwMode="auto">
            <a:xfrm>
              <a:off x="2074" y="2873"/>
              <a:ext cx="543" cy="49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480" y="21599"/>
                  </a:moveTo>
                  <a:cubicBezTo>
                    <a:pt x="9597" y="21533"/>
                    <a:pt x="0" y="11882"/>
                    <a:pt x="0" y="0"/>
                  </a:cubicBezTo>
                </a:path>
                <a:path w="21600" h="21600" stroke="0" extrusionOk="0">
                  <a:moveTo>
                    <a:pt x="21480" y="21599"/>
                  </a:moveTo>
                  <a:cubicBezTo>
                    <a:pt x="9597" y="21533"/>
                    <a:pt x="0" y="11882"/>
                    <a:pt x="0" y="0"/>
                  </a:cubicBezTo>
                  <a:lnTo>
                    <a:pt x="21600" y="0"/>
                  </a:lnTo>
                  <a:close/>
                </a:path>
              </a:pathLst>
            </a:custGeom>
            <a:noFill/>
            <a:ln w="38100" cap="rnd">
              <a:solidFill>
                <a:srgbClr val="FF0000"/>
              </a:solidFill>
              <a:round/>
              <a:headEnd type="none" w="sm" len="sm"/>
              <a:tailEnd type="none" w="sm" len="sm"/>
            </a:ln>
          </p:spPr>
          <p:txBody>
            <a:bodyPr/>
            <a:lstStyle/>
            <a:p>
              <a:endParaRPr lang="en-US" dirty="0"/>
            </a:p>
          </p:txBody>
        </p:sp>
        <p:sp>
          <p:nvSpPr>
            <p:cNvPr id="88072" name="Line 62"/>
            <p:cNvSpPr>
              <a:spLocks noChangeShapeType="1"/>
            </p:cNvSpPr>
            <p:nvPr/>
          </p:nvSpPr>
          <p:spPr bwMode="auto">
            <a:xfrm flipV="1">
              <a:off x="2579" y="3363"/>
              <a:ext cx="637" cy="1"/>
            </a:xfrm>
            <a:prstGeom prst="line">
              <a:avLst/>
            </a:prstGeom>
            <a:noFill/>
            <a:ln w="38100">
              <a:solidFill>
                <a:srgbClr val="FF0000"/>
              </a:solidFill>
              <a:round/>
              <a:headEnd type="none" w="sm" len="sm"/>
              <a:tailEnd type="none" w="sm" len="sm"/>
            </a:ln>
          </p:spPr>
          <p:txBody>
            <a:bodyPr/>
            <a:lstStyle/>
            <a:p>
              <a:endParaRPr lang="en-US" dirty="0"/>
            </a:p>
          </p:txBody>
        </p:sp>
        <p:sp>
          <p:nvSpPr>
            <p:cNvPr id="88073" name="Arc 63"/>
            <p:cNvSpPr>
              <a:spLocks/>
            </p:cNvSpPr>
            <p:nvPr/>
          </p:nvSpPr>
          <p:spPr bwMode="auto">
            <a:xfrm>
              <a:off x="3850" y="2853"/>
              <a:ext cx="544" cy="51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481" y="21599"/>
                  </a:moveTo>
                  <a:cubicBezTo>
                    <a:pt x="9598" y="21534"/>
                    <a:pt x="0" y="11882"/>
                    <a:pt x="0" y="0"/>
                  </a:cubicBezTo>
                </a:path>
                <a:path w="21600" h="21600" stroke="0" extrusionOk="0">
                  <a:moveTo>
                    <a:pt x="21481" y="21599"/>
                  </a:moveTo>
                  <a:cubicBezTo>
                    <a:pt x="9598" y="21534"/>
                    <a:pt x="0" y="11882"/>
                    <a:pt x="0" y="0"/>
                  </a:cubicBezTo>
                  <a:lnTo>
                    <a:pt x="21600" y="0"/>
                  </a:lnTo>
                  <a:close/>
                </a:path>
              </a:pathLst>
            </a:custGeom>
            <a:noFill/>
            <a:ln w="38100" cap="rnd">
              <a:solidFill>
                <a:srgbClr val="FF0000"/>
              </a:solidFill>
              <a:round/>
              <a:headEnd type="none" w="sm" len="sm"/>
              <a:tailEnd type="none" w="sm" len="sm"/>
            </a:ln>
          </p:spPr>
          <p:txBody>
            <a:bodyPr/>
            <a:lstStyle/>
            <a:p>
              <a:endParaRPr lang="en-US" dirty="0"/>
            </a:p>
          </p:txBody>
        </p:sp>
        <p:sp>
          <p:nvSpPr>
            <p:cNvPr id="88074" name="Freeform 64"/>
            <p:cNvSpPr>
              <a:spLocks/>
            </p:cNvSpPr>
            <p:nvPr/>
          </p:nvSpPr>
          <p:spPr bwMode="auto">
            <a:xfrm>
              <a:off x="3216" y="2852"/>
              <a:ext cx="625" cy="575"/>
            </a:xfrm>
            <a:custGeom>
              <a:avLst/>
              <a:gdLst>
                <a:gd name="T0" fmla="*/ 6 w 625"/>
                <a:gd name="T1" fmla="*/ 516 h 575"/>
                <a:gd name="T2" fmla="*/ 24 w 625"/>
                <a:gd name="T3" fmla="*/ 522 h 575"/>
                <a:gd name="T4" fmla="*/ 48 w 625"/>
                <a:gd name="T5" fmla="*/ 530 h 575"/>
                <a:gd name="T6" fmla="*/ 60 w 625"/>
                <a:gd name="T7" fmla="*/ 548 h 575"/>
                <a:gd name="T8" fmla="*/ 80 w 625"/>
                <a:gd name="T9" fmla="*/ 564 h 575"/>
                <a:gd name="T10" fmla="*/ 102 w 625"/>
                <a:gd name="T11" fmla="*/ 572 h 575"/>
                <a:gd name="T12" fmla="*/ 120 w 625"/>
                <a:gd name="T13" fmla="*/ 574 h 575"/>
                <a:gd name="T14" fmla="*/ 144 w 625"/>
                <a:gd name="T15" fmla="*/ 574 h 575"/>
                <a:gd name="T16" fmla="*/ 162 w 625"/>
                <a:gd name="T17" fmla="*/ 572 h 575"/>
                <a:gd name="T18" fmla="*/ 180 w 625"/>
                <a:gd name="T19" fmla="*/ 560 h 575"/>
                <a:gd name="T20" fmla="*/ 196 w 625"/>
                <a:gd name="T21" fmla="*/ 550 h 575"/>
                <a:gd name="T22" fmla="*/ 212 w 625"/>
                <a:gd name="T23" fmla="*/ 530 h 575"/>
                <a:gd name="T24" fmla="*/ 228 w 625"/>
                <a:gd name="T25" fmla="*/ 504 h 575"/>
                <a:gd name="T26" fmla="*/ 244 w 625"/>
                <a:gd name="T27" fmla="*/ 476 h 575"/>
                <a:gd name="T28" fmla="*/ 250 w 625"/>
                <a:gd name="T29" fmla="*/ 448 h 575"/>
                <a:gd name="T30" fmla="*/ 260 w 625"/>
                <a:gd name="T31" fmla="*/ 416 h 575"/>
                <a:gd name="T32" fmla="*/ 264 w 625"/>
                <a:gd name="T33" fmla="*/ 392 h 575"/>
                <a:gd name="T34" fmla="*/ 268 w 625"/>
                <a:gd name="T35" fmla="*/ 362 h 575"/>
                <a:gd name="T36" fmla="*/ 278 w 625"/>
                <a:gd name="T37" fmla="*/ 336 h 575"/>
                <a:gd name="T38" fmla="*/ 304 w 625"/>
                <a:gd name="T39" fmla="*/ 336 h 575"/>
                <a:gd name="T40" fmla="*/ 328 w 625"/>
                <a:gd name="T41" fmla="*/ 360 h 575"/>
                <a:gd name="T42" fmla="*/ 344 w 625"/>
                <a:gd name="T43" fmla="*/ 370 h 575"/>
                <a:gd name="T44" fmla="*/ 360 w 625"/>
                <a:gd name="T45" fmla="*/ 396 h 575"/>
                <a:gd name="T46" fmla="*/ 384 w 625"/>
                <a:gd name="T47" fmla="*/ 406 h 575"/>
                <a:gd name="T48" fmla="*/ 402 w 625"/>
                <a:gd name="T49" fmla="*/ 408 h 575"/>
                <a:gd name="T50" fmla="*/ 420 w 625"/>
                <a:gd name="T51" fmla="*/ 402 h 575"/>
                <a:gd name="T52" fmla="*/ 440 w 625"/>
                <a:gd name="T53" fmla="*/ 398 h 575"/>
                <a:gd name="T54" fmla="*/ 460 w 625"/>
                <a:gd name="T55" fmla="*/ 394 h 575"/>
                <a:gd name="T56" fmla="*/ 484 w 625"/>
                <a:gd name="T57" fmla="*/ 380 h 575"/>
                <a:gd name="T58" fmla="*/ 504 w 625"/>
                <a:gd name="T59" fmla="*/ 360 h 575"/>
                <a:gd name="T60" fmla="*/ 510 w 625"/>
                <a:gd name="T61" fmla="*/ 338 h 575"/>
                <a:gd name="T62" fmla="*/ 512 w 625"/>
                <a:gd name="T63" fmla="*/ 310 h 575"/>
                <a:gd name="T64" fmla="*/ 516 w 625"/>
                <a:gd name="T65" fmla="*/ 292 h 575"/>
                <a:gd name="T66" fmla="*/ 520 w 625"/>
                <a:gd name="T67" fmla="*/ 272 h 575"/>
                <a:gd name="T68" fmla="*/ 530 w 625"/>
                <a:gd name="T69" fmla="*/ 250 h 575"/>
                <a:gd name="T70" fmla="*/ 544 w 625"/>
                <a:gd name="T71" fmla="*/ 228 h 575"/>
                <a:gd name="T72" fmla="*/ 550 w 625"/>
                <a:gd name="T73" fmla="*/ 208 h 575"/>
                <a:gd name="T74" fmla="*/ 564 w 625"/>
                <a:gd name="T75" fmla="*/ 182 h 575"/>
                <a:gd name="T76" fmla="*/ 570 w 625"/>
                <a:gd name="T77" fmla="*/ 164 h 575"/>
                <a:gd name="T78" fmla="*/ 576 w 625"/>
                <a:gd name="T79" fmla="*/ 140 h 575"/>
                <a:gd name="T80" fmla="*/ 582 w 625"/>
                <a:gd name="T81" fmla="*/ 116 h 575"/>
                <a:gd name="T82" fmla="*/ 588 w 625"/>
                <a:gd name="T83" fmla="*/ 94 h 575"/>
                <a:gd name="T84" fmla="*/ 598 w 625"/>
                <a:gd name="T85" fmla="*/ 70 h 575"/>
                <a:gd name="T86" fmla="*/ 612 w 625"/>
                <a:gd name="T87" fmla="*/ 48 h 575"/>
                <a:gd name="T88" fmla="*/ 618 w 625"/>
                <a:gd name="T89" fmla="*/ 30 h 575"/>
                <a:gd name="T90" fmla="*/ 622 w 625"/>
                <a:gd name="T91" fmla="*/ 12 h 57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25"/>
                <a:gd name="T139" fmla="*/ 0 h 575"/>
                <a:gd name="T140" fmla="*/ 625 w 625"/>
                <a:gd name="T141" fmla="*/ 575 h 57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25" h="575">
                  <a:moveTo>
                    <a:pt x="0" y="504"/>
                  </a:moveTo>
                  <a:lnTo>
                    <a:pt x="2" y="510"/>
                  </a:lnTo>
                  <a:lnTo>
                    <a:pt x="6" y="516"/>
                  </a:lnTo>
                  <a:lnTo>
                    <a:pt x="12" y="518"/>
                  </a:lnTo>
                  <a:lnTo>
                    <a:pt x="18" y="522"/>
                  </a:lnTo>
                  <a:lnTo>
                    <a:pt x="24" y="522"/>
                  </a:lnTo>
                  <a:lnTo>
                    <a:pt x="32" y="524"/>
                  </a:lnTo>
                  <a:lnTo>
                    <a:pt x="38" y="526"/>
                  </a:lnTo>
                  <a:lnTo>
                    <a:pt x="48" y="530"/>
                  </a:lnTo>
                  <a:lnTo>
                    <a:pt x="52" y="536"/>
                  </a:lnTo>
                  <a:lnTo>
                    <a:pt x="56" y="542"/>
                  </a:lnTo>
                  <a:lnTo>
                    <a:pt x="60" y="548"/>
                  </a:lnTo>
                  <a:lnTo>
                    <a:pt x="64" y="554"/>
                  </a:lnTo>
                  <a:lnTo>
                    <a:pt x="74" y="560"/>
                  </a:lnTo>
                  <a:lnTo>
                    <a:pt x="80" y="564"/>
                  </a:lnTo>
                  <a:lnTo>
                    <a:pt x="88" y="566"/>
                  </a:lnTo>
                  <a:lnTo>
                    <a:pt x="94" y="570"/>
                  </a:lnTo>
                  <a:lnTo>
                    <a:pt x="102" y="572"/>
                  </a:lnTo>
                  <a:lnTo>
                    <a:pt x="108" y="572"/>
                  </a:lnTo>
                  <a:lnTo>
                    <a:pt x="114" y="574"/>
                  </a:lnTo>
                  <a:lnTo>
                    <a:pt x="120" y="574"/>
                  </a:lnTo>
                  <a:lnTo>
                    <a:pt x="130" y="574"/>
                  </a:lnTo>
                  <a:lnTo>
                    <a:pt x="136" y="574"/>
                  </a:lnTo>
                  <a:lnTo>
                    <a:pt x="144" y="574"/>
                  </a:lnTo>
                  <a:lnTo>
                    <a:pt x="150" y="574"/>
                  </a:lnTo>
                  <a:lnTo>
                    <a:pt x="156" y="574"/>
                  </a:lnTo>
                  <a:lnTo>
                    <a:pt x="162" y="572"/>
                  </a:lnTo>
                  <a:lnTo>
                    <a:pt x="168" y="568"/>
                  </a:lnTo>
                  <a:lnTo>
                    <a:pt x="174" y="566"/>
                  </a:lnTo>
                  <a:lnTo>
                    <a:pt x="180" y="560"/>
                  </a:lnTo>
                  <a:lnTo>
                    <a:pt x="186" y="560"/>
                  </a:lnTo>
                  <a:lnTo>
                    <a:pt x="190" y="554"/>
                  </a:lnTo>
                  <a:lnTo>
                    <a:pt x="196" y="550"/>
                  </a:lnTo>
                  <a:lnTo>
                    <a:pt x="198" y="544"/>
                  </a:lnTo>
                  <a:lnTo>
                    <a:pt x="208" y="538"/>
                  </a:lnTo>
                  <a:lnTo>
                    <a:pt x="212" y="530"/>
                  </a:lnTo>
                  <a:lnTo>
                    <a:pt x="220" y="522"/>
                  </a:lnTo>
                  <a:lnTo>
                    <a:pt x="222" y="514"/>
                  </a:lnTo>
                  <a:lnTo>
                    <a:pt x="228" y="504"/>
                  </a:lnTo>
                  <a:lnTo>
                    <a:pt x="234" y="494"/>
                  </a:lnTo>
                  <a:lnTo>
                    <a:pt x="240" y="484"/>
                  </a:lnTo>
                  <a:lnTo>
                    <a:pt x="244" y="476"/>
                  </a:lnTo>
                  <a:lnTo>
                    <a:pt x="246" y="468"/>
                  </a:lnTo>
                  <a:lnTo>
                    <a:pt x="246" y="460"/>
                  </a:lnTo>
                  <a:lnTo>
                    <a:pt x="250" y="448"/>
                  </a:lnTo>
                  <a:lnTo>
                    <a:pt x="252" y="440"/>
                  </a:lnTo>
                  <a:lnTo>
                    <a:pt x="254" y="430"/>
                  </a:lnTo>
                  <a:lnTo>
                    <a:pt x="260" y="416"/>
                  </a:lnTo>
                  <a:lnTo>
                    <a:pt x="262" y="406"/>
                  </a:lnTo>
                  <a:lnTo>
                    <a:pt x="264" y="398"/>
                  </a:lnTo>
                  <a:lnTo>
                    <a:pt x="264" y="392"/>
                  </a:lnTo>
                  <a:lnTo>
                    <a:pt x="264" y="378"/>
                  </a:lnTo>
                  <a:lnTo>
                    <a:pt x="264" y="372"/>
                  </a:lnTo>
                  <a:lnTo>
                    <a:pt x="268" y="362"/>
                  </a:lnTo>
                  <a:lnTo>
                    <a:pt x="274" y="348"/>
                  </a:lnTo>
                  <a:lnTo>
                    <a:pt x="276" y="342"/>
                  </a:lnTo>
                  <a:lnTo>
                    <a:pt x="278" y="336"/>
                  </a:lnTo>
                  <a:lnTo>
                    <a:pt x="284" y="334"/>
                  </a:lnTo>
                  <a:lnTo>
                    <a:pt x="294" y="334"/>
                  </a:lnTo>
                  <a:lnTo>
                    <a:pt x="304" y="336"/>
                  </a:lnTo>
                  <a:lnTo>
                    <a:pt x="314" y="342"/>
                  </a:lnTo>
                  <a:lnTo>
                    <a:pt x="324" y="352"/>
                  </a:lnTo>
                  <a:lnTo>
                    <a:pt x="328" y="360"/>
                  </a:lnTo>
                  <a:lnTo>
                    <a:pt x="334" y="362"/>
                  </a:lnTo>
                  <a:lnTo>
                    <a:pt x="338" y="368"/>
                  </a:lnTo>
                  <a:lnTo>
                    <a:pt x="344" y="370"/>
                  </a:lnTo>
                  <a:lnTo>
                    <a:pt x="348" y="378"/>
                  </a:lnTo>
                  <a:lnTo>
                    <a:pt x="358" y="388"/>
                  </a:lnTo>
                  <a:lnTo>
                    <a:pt x="360" y="396"/>
                  </a:lnTo>
                  <a:lnTo>
                    <a:pt x="366" y="400"/>
                  </a:lnTo>
                  <a:lnTo>
                    <a:pt x="374" y="402"/>
                  </a:lnTo>
                  <a:lnTo>
                    <a:pt x="384" y="406"/>
                  </a:lnTo>
                  <a:lnTo>
                    <a:pt x="390" y="408"/>
                  </a:lnTo>
                  <a:lnTo>
                    <a:pt x="396" y="408"/>
                  </a:lnTo>
                  <a:lnTo>
                    <a:pt x="402" y="408"/>
                  </a:lnTo>
                  <a:lnTo>
                    <a:pt x="408" y="406"/>
                  </a:lnTo>
                  <a:lnTo>
                    <a:pt x="414" y="404"/>
                  </a:lnTo>
                  <a:lnTo>
                    <a:pt x="420" y="402"/>
                  </a:lnTo>
                  <a:lnTo>
                    <a:pt x="426" y="400"/>
                  </a:lnTo>
                  <a:lnTo>
                    <a:pt x="434" y="400"/>
                  </a:lnTo>
                  <a:lnTo>
                    <a:pt x="440" y="398"/>
                  </a:lnTo>
                  <a:lnTo>
                    <a:pt x="446" y="396"/>
                  </a:lnTo>
                  <a:lnTo>
                    <a:pt x="452" y="394"/>
                  </a:lnTo>
                  <a:lnTo>
                    <a:pt x="460" y="394"/>
                  </a:lnTo>
                  <a:lnTo>
                    <a:pt x="466" y="392"/>
                  </a:lnTo>
                  <a:lnTo>
                    <a:pt x="476" y="388"/>
                  </a:lnTo>
                  <a:lnTo>
                    <a:pt x="484" y="380"/>
                  </a:lnTo>
                  <a:lnTo>
                    <a:pt x="492" y="372"/>
                  </a:lnTo>
                  <a:lnTo>
                    <a:pt x="498" y="368"/>
                  </a:lnTo>
                  <a:lnTo>
                    <a:pt x="504" y="360"/>
                  </a:lnTo>
                  <a:lnTo>
                    <a:pt x="504" y="354"/>
                  </a:lnTo>
                  <a:lnTo>
                    <a:pt x="508" y="344"/>
                  </a:lnTo>
                  <a:lnTo>
                    <a:pt x="510" y="338"/>
                  </a:lnTo>
                  <a:lnTo>
                    <a:pt x="512" y="328"/>
                  </a:lnTo>
                  <a:lnTo>
                    <a:pt x="512" y="318"/>
                  </a:lnTo>
                  <a:lnTo>
                    <a:pt x="512" y="310"/>
                  </a:lnTo>
                  <a:lnTo>
                    <a:pt x="514" y="304"/>
                  </a:lnTo>
                  <a:lnTo>
                    <a:pt x="514" y="298"/>
                  </a:lnTo>
                  <a:lnTo>
                    <a:pt x="516" y="292"/>
                  </a:lnTo>
                  <a:lnTo>
                    <a:pt x="516" y="286"/>
                  </a:lnTo>
                  <a:lnTo>
                    <a:pt x="518" y="280"/>
                  </a:lnTo>
                  <a:lnTo>
                    <a:pt x="520" y="272"/>
                  </a:lnTo>
                  <a:lnTo>
                    <a:pt x="522" y="264"/>
                  </a:lnTo>
                  <a:lnTo>
                    <a:pt x="530" y="256"/>
                  </a:lnTo>
                  <a:lnTo>
                    <a:pt x="530" y="250"/>
                  </a:lnTo>
                  <a:lnTo>
                    <a:pt x="536" y="244"/>
                  </a:lnTo>
                  <a:lnTo>
                    <a:pt x="540" y="234"/>
                  </a:lnTo>
                  <a:lnTo>
                    <a:pt x="544" y="228"/>
                  </a:lnTo>
                  <a:lnTo>
                    <a:pt x="546" y="222"/>
                  </a:lnTo>
                  <a:lnTo>
                    <a:pt x="548" y="214"/>
                  </a:lnTo>
                  <a:lnTo>
                    <a:pt x="550" y="208"/>
                  </a:lnTo>
                  <a:lnTo>
                    <a:pt x="552" y="200"/>
                  </a:lnTo>
                  <a:lnTo>
                    <a:pt x="558" y="194"/>
                  </a:lnTo>
                  <a:lnTo>
                    <a:pt x="564" y="182"/>
                  </a:lnTo>
                  <a:lnTo>
                    <a:pt x="566" y="176"/>
                  </a:lnTo>
                  <a:lnTo>
                    <a:pt x="568" y="170"/>
                  </a:lnTo>
                  <a:lnTo>
                    <a:pt x="570" y="164"/>
                  </a:lnTo>
                  <a:lnTo>
                    <a:pt x="572" y="156"/>
                  </a:lnTo>
                  <a:lnTo>
                    <a:pt x="574" y="146"/>
                  </a:lnTo>
                  <a:lnTo>
                    <a:pt x="576" y="140"/>
                  </a:lnTo>
                  <a:lnTo>
                    <a:pt x="576" y="130"/>
                  </a:lnTo>
                  <a:lnTo>
                    <a:pt x="578" y="124"/>
                  </a:lnTo>
                  <a:lnTo>
                    <a:pt x="582" y="116"/>
                  </a:lnTo>
                  <a:lnTo>
                    <a:pt x="584" y="106"/>
                  </a:lnTo>
                  <a:lnTo>
                    <a:pt x="586" y="100"/>
                  </a:lnTo>
                  <a:lnTo>
                    <a:pt x="588" y="94"/>
                  </a:lnTo>
                  <a:lnTo>
                    <a:pt x="592" y="84"/>
                  </a:lnTo>
                  <a:lnTo>
                    <a:pt x="594" y="78"/>
                  </a:lnTo>
                  <a:lnTo>
                    <a:pt x="598" y="70"/>
                  </a:lnTo>
                  <a:lnTo>
                    <a:pt x="602" y="64"/>
                  </a:lnTo>
                  <a:lnTo>
                    <a:pt x="608" y="54"/>
                  </a:lnTo>
                  <a:lnTo>
                    <a:pt x="612" y="48"/>
                  </a:lnTo>
                  <a:lnTo>
                    <a:pt x="616" y="42"/>
                  </a:lnTo>
                  <a:lnTo>
                    <a:pt x="616" y="36"/>
                  </a:lnTo>
                  <a:lnTo>
                    <a:pt x="618" y="30"/>
                  </a:lnTo>
                  <a:lnTo>
                    <a:pt x="620" y="24"/>
                  </a:lnTo>
                  <a:lnTo>
                    <a:pt x="620" y="18"/>
                  </a:lnTo>
                  <a:lnTo>
                    <a:pt x="622" y="12"/>
                  </a:lnTo>
                  <a:lnTo>
                    <a:pt x="624" y="6"/>
                  </a:lnTo>
                  <a:lnTo>
                    <a:pt x="624" y="0"/>
                  </a:lnTo>
                </a:path>
              </a:pathLst>
            </a:custGeom>
            <a:noFill/>
            <a:ln w="38100" cap="rnd" cmpd="sng">
              <a:solidFill>
                <a:schemeClr val="folHlink"/>
              </a:solidFill>
              <a:prstDash val="solid"/>
              <a:round/>
              <a:headEnd type="none" w="sm" len="sm"/>
              <a:tailEnd type="none" w="sm" len="sm"/>
            </a:ln>
          </p:spPr>
          <p:txBody>
            <a:bodyPr/>
            <a:lstStyle/>
            <a:p>
              <a:endParaRPr lang="en-US" dirty="0"/>
            </a:p>
          </p:txBody>
        </p:sp>
        <p:sp>
          <p:nvSpPr>
            <p:cNvPr id="88075" name="Line 65"/>
            <p:cNvSpPr>
              <a:spLocks noChangeShapeType="1"/>
            </p:cNvSpPr>
            <p:nvPr/>
          </p:nvSpPr>
          <p:spPr bwMode="auto">
            <a:xfrm flipH="1">
              <a:off x="1579" y="2872"/>
              <a:ext cx="489" cy="495"/>
            </a:xfrm>
            <a:prstGeom prst="line">
              <a:avLst/>
            </a:prstGeom>
            <a:noFill/>
            <a:ln w="38100">
              <a:solidFill>
                <a:schemeClr val="folHlink"/>
              </a:solidFill>
              <a:round/>
              <a:headEnd type="none" w="sm" len="sm"/>
              <a:tailEnd type="none" w="sm" len="sm"/>
            </a:ln>
          </p:spPr>
          <p:txBody>
            <a:bodyPr/>
            <a:lstStyle/>
            <a:p>
              <a:endParaRPr lang="en-US" dirty="0"/>
            </a:p>
          </p:txBody>
        </p:sp>
        <p:sp>
          <p:nvSpPr>
            <p:cNvPr id="88076" name="Line 66"/>
            <p:cNvSpPr>
              <a:spLocks noChangeShapeType="1"/>
            </p:cNvSpPr>
            <p:nvPr/>
          </p:nvSpPr>
          <p:spPr bwMode="auto">
            <a:xfrm>
              <a:off x="4358" y="3364"/>
              <a:ext cx="922" cy="0"/>
            </a:xfrm>
            <a:prstGeom prst="line">
              <a:avLst/>
            </a:prstGeom>
            <a:noFill/>
            <a:ln w="38100">
              <a:solidFill>
                <a:srgbClr val="FF0000"/>
              </a:solidFill>
              <a:round/>
              <a:headEnd type="none" w="sm" len="sm"/>
              <a:tailEnd type="none" w="sm" len="sm"/>
            </a:ln>
          </p:spPr>
          <p:txBody>
            <a:bodyPr/>
            <a:lstStyle/>
            <a:p>
              <a:endParaRPr lang="en-US" dirty="0"/>
            </a:p>
          </p:txBody>
        </p:sp>
      </p:grpSp>
      <p:sp>
        <p:nvSpPr>
          <p:cNvPr id="88067" name="Rectangle 68"/>
          <p:cNvSpPr>
            <a:spLocks noGrp="1" noChangeArrowheads="1"/>
          </p:cNvSpPr>
          <p:nvPr>
            <p:ph type="title"/>
          </p:nvPr>
        </p:nvSpPr>
        <p:spPr bwMode="auto">
          <a:xfrm>
            <a:off x="457200" y="703263"/>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Flow Asynchrony (Flow-Trak option)</a:t>
            </a:r>
            <a:r>
              <a:rPr lang="en-US" dirty="0" smtClean="0"/>
              <a:t/>
            </a:r>
            <a:br>
              <a:rPr lang="en-US" dirty="0" smtClean="0"/>
            </a:br>
            <a:r>
              <a:rPr lang="en-US" dirty="0" smtClean="0"/>
              <a:t>	</a:t>
            </a:r>
            <a:r>
              <a:rPr lang="en-US" dirty="0" smtClean="0">
                <a:solidFill>
                  <a:srgbClr val="0000CC"/>
                </a:solidFill>
              </a:rPr>
              <a:t>- Flow demand &gt; peak flow</a:t>
            </a: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90" name="Group 3"/>
          <p:cNvGrpSpPr>
            <a:grpSpLocks/>
          </p:cNvGrpSpPr>
          <p:nvPr/>
        </p:nvGrpSpPr>
        <p:grpSpPr bwMode="auto">
          <a:xfrm>
            <a:off x="762000" y="2279650"/>
            <a:ext cx="7696200" cy="3816350"/>
            <a:chOff x="768" y="1436"/>
            <a:chExt cx="4848" cy="2404"/>
          </a:xfrm>
        </p:grpSpPr>
        <p:grpSp>
          <p:nvGrpSpPr>
            <p:cNvPr id="89092" name="Group 4"/>
            <p:cNvGrpSpPr>
              <a:grpSpLocks/>
            </p:cNvGrpSpPr>
            <p:nvPr/>
          </p:nvGrpSpPr>
          <p:grpSpPr bwMode="auto">
            <a:xfrm>
              <a:off x="768" y="1436"/>
              <a:ext cx="4848" cy="2404"/>
              <a:chOff x="768" y="1436"/>
              <a:chExt cx="4848" cy="2404"/>
            </a:xfrm>
          </p:grpSpPr>
          <p:sp>
            <p:nvSpPr>
              <p:cNvPr id="334853" name="Rectangle 5"/>
              <p:cNvSpPr>
                <a:spLocks noChangeArrowheads="1"/>
              </p:cNvSpPr>
              <p:nvPr/>
            </p:nvSpPr>
            <p:spPr bwMode="auto">
              <a:xfrm>
                <a:off x="1296" y="1676"/>
                <a:ext cx="4320"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34854" name="Rectangle 6"/>
              <p:cNvSpPr>
                <a:spLocks noChangeArrowheads="1"/>
              </p:cNvSpPr>
              <p:nvPr/>
            </p:nvSpPr>
            <p:spPr bwMode="auto">
              <a:xfrm>
                <a:off x="816" y="1676"/>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34855" name="Rectangle 7"/>
              <p:cNvSpPr>
                <a:spLocks noChangeArrowheads="1"/>
              </p:cNvSpPr>
              <p:nvPr/>
            </p:nvSpPr>
            <p:spPr bwMode="auto">
              <a:xfrm>
                <a:off x="4128" y="1436"/>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34856" name="Rectangle 8"/>
              <p:cNvSpPr>
                <a:spLocks noChangeArrowheads="1"/>
              </p:cNvSpPr>
              <p:nvPr/>
            </p:nvSpPr>
            <p:spPr bwMode="auto">
              <a:xfrm>
                <a:off x="3024" y="1436"/>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34857" name="Rectangle 9"/>
              <p:cNvSpPr>
                <a:spLocks noChangeArrowheads="1"/>
              </p:cNvSpPr>
              <p:nvPr/>
            </p:nvSpPr>
            <p:spPr bwMode="auto">
              <a:xfrm>
                <a:off x="1920" y="1436"/>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89108" name="Text Box 10"/>
              <p:cNvSpPr txBox="1">
                <a:spLocks noChangeArrowheads="1"/>
              </p:cNvSpPr>
              <p:nvPr/>
            </p:nvSpPr>
            <p:spPr bwMode="auto">
              <a:xfrm>
                <a:off x="768" y="1460"/>
                <a:ext cx="584"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cm H</a:t>
                </a:r>
                <a:r>
                  <a:rPr lang="en-US" sz="1800" baseline="-25000" dirty="0">
                    <a:solidFill>
                      <a:schemeClr val="tx1"/>
                    </a:solidFill>
                    <a:latin typeface="Times New Roman" pitchFamily="18" charset="0"/>
                  </a:rPr>
                  <a:t>2</a:t>
                </a:r>
                <a:r>
                  <a:rPr lang="en-US" sz="1800" dirty="0">
                    <a:solidFill>
                      <a:schemeClr val="tx1"/>
                    </a:solidFill>
                    <a:latin typeface="Times New Roman" pitchFamily="18" charset="0"/>
                  </a:rPr>
                  <a:t>O</a:t>
                </a:r>
              </a:p>
            </p:txBody>
          </p:sp>
          <p:sp>
            <p:nvSpPr>
              <p:cNvPr id="89109" name="Line 11"/>
              <p:cNvSpPr>
                <a:spLocks noChangeShapeType="1"/>
              </p:cNvSpPr>
              <p:nvPr/>
            </p:nvSpPr>
            <p:spPr bwMode="auto">
              <a:xfrm>
                <a:off x="1296" y="1673"/>
                <a:ext cx="0" cy="1872"/>
              </a:xfrm>
              <a:prstGeom prst="line">
                <a:avLst/>
              </a:prstGeom>
              <a:noFill/>
              <a:ln w="9525">
                <a:solidFill>
                  <a:schemeClr val="tx1"/>
                </a:solidFill>
                <a:round/>
                <a:headEnd/>
                <a:tailEnd/>
              </a:ln>
            </p:spPr>
            <p:txBody>
              <a:bodyPr/>
              <a:lstStyle/>
              <a:p>
                <a:endParaRPr lang="en-US" dirty="0"/>
              </a:p>
            </p:txBody>
          </p:sp>
          <p:sp>
            <p:nvSpPr>
              <p:cNvPr id="89110" name="Line 12"/>
              <p:cNvSpPr>
                <a:spLocks noChangeShapeType="1"/>
              </p:cNvSpPr>
              <p:nvPr/>
            </p:nvSpPr>
            <p:spPr bwMode="auto">
              <a:xfrm>
                <a:off x="1296" y="3542"/>
                <a:ext cx="96" cy="0"/>
              </a:xfrm>
              <a:prstGeom prst="line">
                <a:avLst/>
              </a:prstGeom>
              <a:noFill/>
              <a:ln w="9525">
                <a:solidFill>
                  <a:schemeClr val="tx1"/>
                </a:solidFill>
                <a:round/>
                <a:headEnd/>
                <a:tailEnd/>
              </a:ln>
            </p:spPr>
            <p:txBody>
              <a:bodyPr/>
              <a:lstStyle/>
              <a:p>
                <a:endParaRPr lang="en-US" dirty="0"/>
              </a:p>
            </p:txBody>
          </p:sp>
          <p:sp>
            <p:nvSpPr>
              <p:cNvPr id="89111" name="Line 13"/>
              <p:cNvSpPr>
                <a:spLocks noChangeShapeType="1"/>
              </p:cNvSpPr>
              <p:nvPr/>
            </p:nvSpPr>
            <p:spPr bwMode="auto">
              <a:xfrm>
                <a:off x="1296" y="3074"/>
                <a:ext cx="96" cy="0"/>
              </a:xfrm>
              <a:prstGeom prst="line">
                <a:avLst/>
              </a:prstGeom>
              <a:noFill/>
              <a:ln w="9525">
                <a:solidFill>
                  <a:schemeClr val="tx1"/>
                </a:solidFill>
                <a:round/>
                <a:headEnd/>
                <a:tailEnd/>
              </a:ln>
            </p:spPr>
            <p:txBody>
              <a:bodyPr/>
              <a:lstStyle/>
              <a:p>
                <a:endParaRPr lang="en-US" dirty="0"/>
              </a:p>
            </p:txBody>
          </p:sp>
          <p:sp>
            <p:nvSpPr>
              <p:cNvPr id="89112" name="Line 14"/>
              <p:cNvSpPr>
                <a:spLocks noChangeShapeType="1"/>
              </p:cNvSpPr>
              <p:nvPr/>
            </p:nvSpPr>
            <p:spPr bwMode="auto">
              <a:xfrm>
                <a:off x="1296" y="2588"/>
                <a:ext cx="96" cy="0"/>
              </a:xfrm>
              <a:prstGeom prst="line">
                <a:avLst/>
              </a:prstGeom>
              <a:noFill/>
              <a:ln w="9525">
                <a:solidFill>
                  <a:schemeClr val="tx1"/>
                </a:solidFill>
                <a:round/>
                <a:headEnd/>
                <a:tailEnd/>
              </a:ln>
            </p:spPr>
            <p:txBody>
              <a:bodyPr/>
              <a:lstStyle/>
              <a:p>
                <a:endParaRPr lang="en-US" dirty="0"/>
              </a:p>
            </p:txBody>
          </p:sp>
          <p:sp>
            <p:nvSpPr>
              <p:cNvPr id="89113" name="Line 15"/>
              <p:cNvSpPr>
                <a:spLocks noChangeShapeType="1"/>
              </p:cNvSpPr>
              <p:nvPr/>
            </p:nvSpPr>
            <p:spPr bwMode="auto">
              <a:xfrm>
                <a:off x="1296" y="2834"/>
                <a:ext cx="48" cy="0"/>
              </a:xfrm>
              <a:prstGeom prst="line">
                <a:avLst/>
              </a:prstGeom>
              <a:noFill/>
              <a:ln w="9525">
                <a:solidFill>
                  <a:schemeClr val="tx1"/>
                </a:solidFill>
                <a:round/>
                <a:headEnd/>
                <a:tailEnd/>
              </a:ln>
            </p:spPr>
            <p:txBody>
              <a:bodyPr/>
              <a:lstStyle/>
              <a:p>
                <a:endParaRPr lang="en-US" dirty="0"/>
              </a:p>
            </p:txBody>
          </p:sp>
          <p:sp>
            <p:nvSpPr>
              <p:cNvPr id="89114" name="Line 16"/>
              <p:cNvSpPr>
                <a:spLocks noChangeShapeType="1"/>
              </p:cNvSpPr>
              <p:nvPr/>
            </p:nvSpPr>
            <p:spPr bwMode="auto">
              <a:xfrm>
                <a:off x="1296" y="2354"/>
                <a:ext cx="48" cy="0"/>
              </a:xfrm>
              <a:prstGeom prst="line">
                <a:avLst/>
              </a:prstGeom>
              <a:noFill/>
              <a:ln w="9525">
                <a:solidFill>
                  <a:schemeClr val="tx1"/>
                </a:solidFill>
                <a:round/>
                <a:headEnd/>
                <a:tailEnd/>
              </a:ln>
            </p:spPr>
            <p:txBody>
              <a:bodyPr/>
              <a:lstStyle/>
              <a:p>
                <a:endParaRPr lang="en-US" dirty="0"/>
              </a:p>
            </p:txBody>
          </p:sp>
          <p:sp>
            <p:nvSpPr>
              <p:cNvPr id="89115" name="Line 17"/>
              <p:cNvSpPr>
                <a:spLocks noChangeShapeType="1"/>
              </p:cNvSpPr>
              <p:nvPr/>
            </p:nvSpPr>
            <p:spPr bwMode="auto">
              <a:xfrm>
                <a:off x="1296" y="2135"/>
                <a:ext cx="96" cy="0"/>
              </a:xfrm>
              <a:prstGeom prst="line">
                <a:avLst/>
              </a:prstGeom>
              <a:noFill/>
              <a:ln w="9525">
                <a:solidFill>
                  <a:schemeClr val="tx1"/>
                </a:solidFill>
                <a:round/>
                <a:headEnd/>
                <a:tailEnd/>
              </a:ln>
            </p:spPr>
            <p:txBody>
              <a:bodyPr/>
              <a:lstStyle/>
              <a:p>
                <a:endParaRPr lang="en-US" dirty="0"/>
              </a:p>
            </p:txBody>
          </p:sp>
          <p:sp>
            <p:nvSpPr>
              <p:cNvPr id="89116" name="Line 18"/>
              <p:cNvSpPr>
                <a:spLocks noChangeShapeType="1"/>
              </p:cNvSpPr>
              <p:nvPr/>
            </p:nvSpPr>
            <p:spPr bwMode="auto">
              <a:xfrm>
                <a:off x="1296" y="1922"/>
                <a:ext cx="48" cy="0"/>
              </a:xfrm>
              <a:prstGeom prst="line">
                <a:avLst/>
              </a:prstGeom>
              <a:noFill/>
              <a:ln w="9525">
                <a:solidFill>
                  <a:schemeClr val="tx1"/>
                </a:solidFill>
                <a:round/>
                <a:headEnd/>
                <a:tailEnd/>
              </a:ln>
            </p:spPr>
            <p:txBody>
              <a:bodyPr/>
              <a:lstStyle/>
              <a:p>
                <a:endParaRPr lang="en-US" dirty="0"/>
              </a:p>
            </p:txBody>
          </p:sp>
          <p:sp>
            <p:nvSpPr>
              <p:cNvPr id="89117" name="Text Box 19"/>
              <p:cNvSpPr txBox="1">
                <a:spLocks noChangeArrowheads="1"/>
              </p:cNvSpPr>
              <p:nvPr/>
            </p:nvSpPr>
            <p:spPr bwMode="auto">
              <a:xfrm>
                <a:off x="1084" y="1604"/>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40</a:t>
                </a:r>
              </a:p>
            </p:txBody>
          </p:sp>
          <p:sp>
            <p:nvSpPr>
              <p:cNvPr id="89118" name="Text Box 20"/>
              <p:cNvSpPr txBox="1">
                <a:spLocks noChangeArrowheads="1"/>
              </p:cNvSpPr>
              <p:nvPr/>
            </p:nvSpPr>
            <p:spPr bwMode="auto">
              <a:xfrm>
                <a:off x="1088" y="1820"/>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35</a:t>
                </a:r>
              </a:p>
            </p:txBody>
          </p:sp>
          <p:sp>
            <p:nvSpPr>
              <p:cNvPr id="89119" name="Text Box 21"/>
              <p:cNvSpPr txBox="1">
                <a:spLocks noChangeArrowheads="1"/>
              </p:cNvSpPr>
              <p:nvPr/>
            </p:nvSpPr>
            <p:spPr bwMode="auto">
              <a:xfrm>
                <a:off x="1084" y="2252"/>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25</a:t>
                </a:r>
              </a:p>
            </p:txBody>
          </p:sp>
          <p:sp>
            <p:nvSpPr>
              <p:cNvPr id="89120" name="Text Box 22"/>
              <p:cNvSpPr txBox="1">
                <a:spLocks noChangeArrowheads="1"/>
              </p:cNvSpPr>
              <p:nvPr/>
            </p:nvSpPr>
            <p:spPr bwMode="auto">
              <a:xfrm>
                <a:off x="1084" y="2968"/>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a:t>
                </a:r>
              </a:p>
            </p:txBody>
          </p:sp>
          <p:sp>
            <p:nvSpPr>
              <p:cNvPr id="89121" name="Text Box 23"/>
              <p:cNvSpPr txBox="1">
                <a:spLocks noChangeArrowheads="1"/>
              </p:cNvSpPr>
              <p:nvPr/>
            </p:nvSpPr>
            <p:spPr bwMode="auto">
              <a:xfrm>
                <a:off x="1056" y="3204"/>
                <a:ext cx="276"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89122" name="Line 24"/>
              <p:cNvSpPr>
                <a:spLocks noChangeShapeType="1"/>
              </p:cNvSpPr>
              <p:nvPr/>
            </p:nvSpPr>
            <p:spPr bwMode="auto">
              <a:xfrm>
                <a:off x="1392" y="3548"/>
                <a:ext cx="0" cy="96"/>
              </a:xfrm>
              <a:prstGeom prst="line">
                <a:avLst/>
              </a:prstGeom>
              <a:noFill/>
              <a:ln w="9525">
                <a:solidFill>
                  <a:schemeClr val="tx1"/>
                </a:solidFill>
                <a:round/>
                <a:headEnd/>
                <a:tailEnd/>
              </a:ln>
            </p:spPr>
            <p:txBody>
              <a:bodyPr/>
              <a:lstStyle/>
              <a:p>
                <a:endParaRPr lang="en-US" dirty="0"/>
              </a:p>
            </p:txBody>
          </p:sp>
          <p:sp>
            <p:nvSpPr>
              <p:cNvPr id="89123" name="Line 25"/>
              <p:cNvSpPr>
                <a:spLocks noChangeShapeType="1"/>
              </p:cNvSpPr>
              <p:nvPr/>
            </p:nvSpPr>
            <p:spPr bwMode="auto">
              <a:xfrm>
                <a:off x="1680" y="3548"/>
                <a:ext cx="0" cy="96"/>
              </a:xfrm>
              <a:prstGeom prst="line">
                <a:avLst/>
              </a:prstGeom>
              <a:noFill/>
              <a:ln w="9525">
                <a:solidFill>
                  <a:schemeClr val="tx1"/>
                </a:solidFill>
                <a:round/>
                <a:headEnd/>
                <a:tailEnd/>
              </a:ln>
            </p:spPr>
            <p:txBody>
              <a:bodyPr/>
              <a:lstStyle/>
              <a:p>
                <a:endParaRPr lang="en-US" dirty="0"/>
              </a:p>
            </p:txBody>
          </p:sp>
          <p:sp>
            <p:nvSpPr>
              <p:cNvPr id="89124" name="Line 26"/>
              <p:cNvSpPr>
                <a:spLocks noChangeShapeType="1"/>
              </p:cNvSpPr>
              <p:nvPr/>
            </p:nvSpPr>
            <p:spPr bwMode="auto">
              <a:xfrm>
                <a:off x="1968" y="3548"/>
                <a:ext cx="0" cy="96"/>
              </a:xfrm>
              <a:prstGeom prst="line">
                <a:avLst/>
              </a:prstGeom>
              <a:noFill/>
              <a:ln w="9525">
                <a:solidFill>
                  <a:schemeClr val="tx1"/>
                </a:solidFill>
                <a:round/>
                <a:headEnd/>
                <a:tailEnd/>
              </a:ln>
            </p:spPr>
            <p:txBody>
              <a:bodyPr/>
              <a:lstStyle/>
              <a:p>
                <a:endParaRPr lang="en-US" dirty="0"/>
              </a:p>
            </p:txBody>
          </p:sp>
          <p:sp>
            <p:nvSpPr>
              <p:cNvPr id="89125" name="Line 27"/>
              <p:cNvSpPr>
                <a:spLocks noChangeShapeType="1"/>
              </p:cNvSpPr>
              <p:nvPr/>
            </p:nvSpPr>
            <p:spPr bwMode="auto">
              <a:xfrm>
                <a:off x="2256" y="3548"/>
                <a:ext cx="0" cy="96"/>
              </a:xfrm>
              <a:prstGeom prst="line">
                <a:avLst/>
              </a:prstGeom>
              <a:noFill/>
              <a:ln w="9525">
                <a:solidFill>
                  <a:schemeClr val="tx1"/>
                </a:solidFill>
                <a:round/>
                <a:headEnd/>
                <a:tailEnd/>
              </a:ln>
            </p:spPr>
            <p:txBody>
              <a:bodyPr/>
              <a:lstStyle/>
              <a:p>
                <a:endParaRPr lang="en-US" dirty="0"/>
              </a:p>
            </p:txBody>
          </p:sp>
          <p:sp>
            <p:nvSpPr>
              <p:cNvPr id="89126" name="Line 28"/>
              <p:cNvSpPr>
                <a:spLocks noChangeShapeType="1"/>
              </p:cNvSpPr>
              <p:nvPr/>
            </p:nvSpPr>
            <p:spPr bwMode="auto">
              <a:xfrm>
                <a:off x="2496" y="3548"/>
                <a:ext cx="0" cy="96"/>
              </a:xfrm>
              <a:prstGeom prst="line">
                <a:avLst/>
              </a:prstGeom>
              <a:noFill/>
              <a:ln w="9525">
                <a:solidFill>
                  <a:schemeClr val="tx1"/>
                </a:solidFill>
                <a:round/>
                <a:headEnd/>
                <a:tailEnd/>
              </a:ln>
            </p:spPr>
            <p:txBody>
              <a:bodyPr/>
              <a:lstStyle/>
              <a:p>
                <a:endParaRPr lang="en-US" dirty="0"/>
              </a:p>
            </p:txBody>
          </p:sp>
          <p:sp>
            <p:nvSpPr>
              <p:cNvPr id="89127" name="Line 29"/>
              <p:cNvSpPr>
                <a:spLocks noChangeShapeType="1"/>
              </p:cNvSpPr>
              <p:nvPr/>
            </p:nvSpPr>
            <p:spPr bwMode="auto">
              <a:xfrm>
                <a:off x="2736" y="3548"/>
                <a:ext cx="0" cy="96"/>
              </a:xfrm>
              <a:prstGeom prst="line">
                <a:avLst/>
              </a:prstGeom>
              <a:noFill/>
              <a:ln w="9525">
                <a:solidFill>
                  <a:schemeClr val="tx1"/>
                </a:solidFill>
                <a:round/>
                <a:headEnd/>
                <a:tailEnd/>
              </a:ln>
            </p:spPr>
            <p:txBody>
              <a:bodyPr/>
              <a:lstStyle/>
              <a:p>
                <a:endParaRPr lang="en-US" dirty="0"/>
              </a:p>
            </p:txBody>
          </p:sp>
          <p:sp>
            <p:nvSpPr>
              <p:cNvPr id="89128" name="Line 30"/>
              <p:cNvSpPr>
                <a:spLocks noChangeShapeType="1"/>
              </p:cNvSpPr>
              <p:nvPr/>
            </p:nvSpPr>
            <p:spPr bwMode="auto">
              <a:xfrm>
                <a:off x="2976" y="3548"/>
                <a:ext cx="0" cy="96"/>
              </a:xfrm>
              <a:prstGeom prst="line">
                <a:avLst/>
              </a:prstGeom>
              <a:noFill/>
              <a:ln w="9525">
                <a:solidFill>
                  <a:schemeClr val="tx1"/>
                </a:solidFill>
                <a:round/>
                <a:headEnd/>
                <a:tailEnd/>
              </a:ln>
            </p:spPr>
            <p:txBody>
              <a:bodyPr/>
              <a:lstStyle/>
              <a:p>
                <a:endParaRPr lang="en-US" dirty="0"/>
              </a:p>
            </p:txBody>
          </p:sp>
          <p:sp>
            <p:nvSpPr>
              <p:cNvPr id="89129" name="Line 31"/>
              <p:cNvSpPr>
                <a:spLocks noChangeShapeType="1"/>
              </p:cNvSpPr>
              <p:nvPr/>
            </p:nvSpPr>
            <p:spPr bwMode="auto">
              <a:xfrm>
                <a:off x="3456" y="3548"/>
                <a:ext cx="0" cy="96"/>
              </a:xfrm>
              <a:prstGeom prst="line">
                <a:avLst/>
              </a:prstGeom>
              <a:noFill/>
              <a:ln w="9525">
                <a:solidFill>
                  <a:schemeClr val="tx1"/>
                </a:solidFill>
                <a:round/>
                <a:headEnd/>
                <a:tailEnd/>
              </a:ln>
            </p:spPr>
            <p:txBody>
              <a:bodyPr/>
              <a:lstStyle/>
              <a:p>
                <a:endParaRPr lang="en-US" dirty="0"/>
              </a:p>
            </p:txBody>
          </p:sp>
          <p:sp>
            <p:nvSpPr>
              <p:cNvPr id="89130" name="Line 32"/>
              <p:cNvSpPr>
                <a:spLocks noChangeShapeType="1"/>
              </p:cNvSpPr>
              <p:nvPr/>
            </p:nvSpPr>
            <p:spPr bwMode="auto">
              <a:xfrm>
                <a:off x="4176" y="3548"/>
                <a:ext cx="0" cy="96"/>
              </a:xfrm>
              <a:prstGeom prst="line">
                <a:avLst/>
              </a:prstGeom>
              <a:noFill/>
              <a:ln w="9525">
                <a:solidFill>
                  <a:schemeClr val="tx1"/>
                </a:solidFill>
                <a:round/>
                <a:headEnd/>
                <a:tailEnd/>
              </a:ln>
            </p:spPr>
            <p:txBody>
              <a:bodyPr/>
              <a:lstStyle/>
              <a:p>
                <a:endParaRPr lang="en-US" dirty="0"/>
              </a:p>
            </p:txBody>
          </p:sp>
          <p:sp>
            <p:nvSpPr>
              <p:cNvPr id="89131" name="Line 33"/>
              <p:cNvSpPr>
                <a:spLocks noChangeShapeType="1"/>
              </p:cNvSpPr>
              <p:nvPr/>
            </p:nvSpPr>
            <p:spPr bwMode="auto">
              <a:xfrm>
                <a:off x="4416" y="3548"/>
                <a:ext cx="0" cy="96"/>
              </a:xfrm>
              <a:prstGeom prst="line">
                <a:avLst/>
              </a:prstGeom>
              <a:noFill/>
              <a:ln w="9525">
                <a:solidFill>
                  <a:schemeClr val="tx1"/>
                </a:solidFill>
                <a:round/>
                <a:headEnd/>
                <a:tailEnd/>
              </a:ln>
            </p:spPr>
            <p:txBody>
              <a:bodyPr/>
              <a:lstStyle/>
              <a:p>
                <a:endParaRPr lang="en-US" dirty="0"/>
              </a:p>
            </p:txBody>
          </p:sp>
          <p:sp>
            <p:nvSpPr>
              <p:cNvPr id="89132" name="Line 34"/>
              <p:cNvSpPr>
                <a:spLocks noChangeShapeType="1"/>
              </p:cNvSpPr>
              <p:nvPr/>
            </p:nvSpPr>
            <p:spPr bwMode="auto">
              <a:xfrm>
                <a:off x="4656" y="3548"/>
                <a:ext cx="0" cy="96"/>
              </a:xfrm>
              <a:prstGeom prst="line">
                <a:avLst/>
              </a:prstGeom>
              <a:noFill/>
              <a:ln w="9525">
                <a:solidFill>
                  <a:schemeClr val="tx1"/>
                </a:solidFill>
                <a:round/>
                <a:headEnd/>
                <a:tailEnd/>
              </a:ln>
            </p:spPr>
            <p:txBody>
              <a:bodyPr/>
              <a:lstStyle/>
              <a:p>
                <a:endParaRPr lang="en-US" dirty="0"/>
              </a:p>
            </p:txBody>
          </p:sp>
          <p:sp>
            <p:nvSpPr>
              <p:cNvPr id="89133" name="Line 35"/>
              <p:cNvSpPr>
                <a:spLocks noChangeShapeType="1"/>
              </p:cNvSpPr>
              <p:nvPr/>
            </p:nvSpPr>
            <p:spPr bwMode="auto">
              <a:xfrm>
                <a:off x="5136" y="3548"/>
                <a:ext cx="0" cy="96"/>
              </a:xfrm>
              <a:prstGeom prst="line">
                <a:avLst/>
              </a:prstGeom>
              <a:noFill/>
              <a:ln w="9525">
                <a:solidFill>
                  <a:schemeClr val="tx1"/>
                </a:solidFill>
                <a:round/>
                <a:headEnd/>
                <a:tailEnd/>
              </a:ln>
            </p:spPr>
            <p:txBody>
              <a:bodyPr/>
              <a:lstStyle/>
              <a:p>
                <a:endParaRPr lang="en-US" dirty="0"/>
              </a:p>
            </p:txBody>
          </p:sp>
          <p:sp>
            <p:nvSpPr>
              <p:cNvPr id="89134" name="Line 36"/>
              <p:cNvSpPr>
                <a:spLocks noChangeShapeType="1"/>
              </p:cNvSpPr>
              <p:nvPr/>
            </p:nvSpPr>
            <p:spPr bwMode="auto">
              <a:xfrm>
                <a:off x="5376" y="3548"/>
                <a:ext cx="0" cy="96"/>
              </a:xfrm>
              <a:prstGeom prst="line">
                <a:avLst/>
              </a:prstGeom>
              <a:noFill/>
              <a:ln w="9525">
                <a:solidFill>
                  <a:schemeClr val="tx1"/>
                </a:solidFill>
                <a:round/>
                <a:headEnd/>
                <a:tailEnd/>
              </a:ln>
            </p:spPr>
            <p:txBody>
              <a:bodyPr/>
              <a:lstStyle/>
              <a:p>
                <a:endParaRPr lang="en-US" dirty="0"/>
              </a:p>
            </p:txBody>
          </p:sp>
          <p:sp>
            <p:nvSpPr>
              <p:cNvPr id="89135" name="Line 37"/>
              <p:cNvSpPr>
                <a:spLocks noChangeShapeType="1"/>
              </p:cNvSpPr>
              <p:nvPr/>
            </p:nvSpPr>
            <p:spPr bwMode="auto">
              <a:xfrm>
                <a:off x="5616" y="3548"/>
                <a:ext cx="0" cy="96"/>
              </a:xfrm>
              <a:prstGeom prst="line">
                <a:avLst/>
              </a:prstGeom>
              <a:noFill/>
              <a:ln w="9525">
                <a:solidFill>
                  <a:schemeClr val="tx1"/>
                </a:solidFill>
                <a:round/>
                <a:headEnd/>
                <a:tailEnd/>
              </a:ln>
            </p:spPr>
            <p:txBody>
              <a:bodyPr/>
              <a:lstStyle/>
              <a:p>
                <a:endParaRPr lang="en-US" dirty="0"/>
              </a:p>
            </p:txBody>
          </p:sp>
          <p:sp>
            <p:nvSpPr>
              <p:cNvPr id="89136" name="Text Box 38"/>
              <p:cNvSpPr txBox="1">
                <a:spLocks noChangeArrowheads="1"/>
              </p:cNvSpPr>
              <p:nvPr/>
            </p:nvSpPr>
            <p:spPr bwMode="auto">
              <a:xfrm>
                <a:off x="1600" y="362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89137" name="Text Box 39"/>
              <p:cNvSpPr txBox="1">
                <a:spLocks noChangeArrowheads="1"/>
              </p:cNvSpPr>
              <p:nvPr/>
            </p:nvSpPr>
            <p:spPr bwMode="auto">
              <a:xfrm>
                <a:off x="2176"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89138" name="Text Box 40"/>
              <p:cNvSpPr txBox="1">
                <a:spLocks noChangeArrowheads="1"/>
              </p:cNvSpPr>
              <p:nvPr/>
            </p:nvSpPr>
            <p:spPr bwMode="auto">
              <a:xfrm>
                <a:off x="2648"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89139" name="Text Box 41"/>
              <p:cNvSpPr txBox="1">
                <a:spLocks noChangeArrowheads="1"/>
              </p:cNvSpPr>
              <p:nvPr/>
            </p:nvSpPr>
            <p:spPr bwMode="auto">
              <a:xfrm>
                <a:off x="3120"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89140" name="Text Box 42"/>
              <p:cNvSpPr txBox="1">
                <a:spLocks noChangeArrowheads="1"/>
              </p:cNvSpPr>
              <p:nvPr/>
            </p:nvSpPr>
            <p:spPr bwMode="auto">
              <a:xfrm>
                <a:off x="3616"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89141" name="Text Box 43"/>
              <p:cNvSpPr txBox="1">
                <a:spLocks noChangeArrowheads="1"/>
              </p:cNvSpPr>
              <p:nvPr/>
            </p:nvSpPr>
            <p:spPr bwMode="auto">
              <a:xfrm>
                <a:off x="5040"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89142" name="Text Box 44"/>
              <p:cNvSpPr txBox="1">
                <a:spLocks noChangeArrowheads="1"/>
              </p:cNvSpPr>
              <p:nvPr/>
            </p:nvSpPr>
            <p:spPr bwMode="auto">
              <a:xfrm>
                <a:off x="4080" y="362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89143" name="Text Box 45"/>
              <p:cNvSpPr txBox="1">
                <a:spLocks noChangeArrowheads="1"/>
              </p:cNvSpPr>
              <p:nvPr/>
            </p:nvSpPr>
            <p:spPr bwMode="auto">
              <a:xfrm>
                <a:off x="4576" y="3628"/>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89144" name="Line 46"/>
              <p:cNvSpPr>
                <a:spLocks noChangeShapeType="1"/>
              </p:cNvSpPr>
              <p:nvPr/>
            </p:nvSpPr>
            <p:spPr bwMode="auto">
              <a:xfrm>
                <a:off x="1392" y="3644"/>
                <a:ext cx="4224" cy="0"/>
              </a:xfrm>
              <a:prstGeom prst="line">
                <a:avLst/>
              </a:prstGeom>
              <a:noFill/>
              <a:ln w="9525">
                <a:solidFill>
                  <a:schemeClr val="tx1"/>
                </a:solidFill>
                <a:round/>
                <a:headEnd/>
                <a:tailEnd/>
              </a:ln>
            </p:spPr>
            <p:txBody>
              <a:bodyPr/>
              <a:lstStyle/>
              <a:p>
                <a:endParaRPr lang="en-US" dirty="0"/>
              </a:p>
            </p:txBody>
          </p:sp>
          <p:sp>
            <p:nvSpPr>
              <p:cNvPr id="89145" name="Line 47"/>
              <p:cNvSpPr>
                <a:spLocks noChangeShapeType="1"/>
              </p:cNvSpPr>
              <p:nvPr/>
            </p:nvSpPr>
            <p:spPr bwMode="auto">
              <a:xfrm>
                <a:off x="3216" y="3548"/>
                <a:ext cx="0" cy="96"/>
              </a:xfrm>
              <a:prstGeom prst="line">
                <a:avLst/>
              </a:prstGeom>
              <a:noFill/>
              <a:ln w="9525">
                <a:solidFill>
                  <a:schemeClr val="tx1"/>
                </a:solidFill>
                <a:round/>
                <a:headEnd/>
                <a:tailEnd/>
              </a:ln>
            </p:spPr>
            <p:txBody>
              <a:bodyPr/>
              <a:lstStyle/>
              <a:p>
                <a:endParaRPr lang="en-US" dirty="0"/>
              </a:p>
            </p:txBody>
          </p:sp>
          <p:sp>
            <p:nvSpPr>
              <p:cNvPr id="89146" name="Line 48"/>
              <p:cNvSpPr>
                <a:spLocks noChangeShapeType="1"/>
              </p:cNvSpPr>
              <p:nvPr/>
            </p:nvSpPr>
            <p:spPr bwMode="auto">
              <a:xfrm>
                <a:off x="3696" y="3548"/>
                <a:ext cx="0" cy="96"/>
              </a:xfrm>
              <a:prstGeom prst="line">
                <a:avLst/>
              </a:prstGeom>
              <a:noFill/>
              <a:ln w="9525">
                <a:solidFill>
                  <a:schemeClr val="tx1"/>
                </a:solidFill>
                <a:round/>
                <a:headEnd/>
                <a:tailEnd/>
              </a:ln>
            </p:spPr>
            <p:txBody>
              <a:bodyPr/>
              <a:lstStyle/>
              <a:p>
                <a:endParaRPr lang="en-US" dirty="0"/>
              </a:p>
            </p:txBody>
          </p:sp>
          <p:sp>
            <p:nvSpPr>
              <p:cNvPr id="89147" name="Line 49"/>
              <p:cNvSpPr>
                <a:spLocks noChangeShapeType="1"/>
              </p:cNvSpPr>
              <p:nvPr/>
            </p:nvSpPr>
            <p:spPr bwMode="auto">
              <a:xfrm>
                <a:off x="3936" y="3548"/>
                <a:ext cx="0" cy="96"/>
              </a:xfrm>
              <a:prstGeom prst="line">
                <a:avLst/>
              </a:prstGeom>
              <a:noFill/>
              <a:ln w="9525">
                <a:solidFill>
                  <a:schemeClr val="tx1"/>
                </a:solidFill>
                <a:round/>
                <a:headEnd/>
                <a:tailEnd/>
              </a:ln>
            </p:spPr>
            <p:txBody>
              <a:bodyPr/>
              <a:lstStyle/>
              <a:p>
                <a:endParaRPr lang="en-US" dirty="0"/>
              </a:p>
            </p:txBody>
          </p:sp>
          <p:sp>
            <p:nvSpPr>
              <p:cNvPr id="89148" name="Line 50"/>
              <p:cNvSpPr>
                <a:spLocks noChangeShapeType="1"/>
              </p:cNvSpPr>
              <p:nvPr/>
            </p:nvSpPr>
            <p:spPr bwMode="auto">
              <a:xfrm>
                <a:off x="4896" y="3548"/>
                <a:ext cx="0" cy="96"/>
              </a:xfrm>
              <a:prstGeom prst="line">
                <a:avLst/>
              </a:prstGeom>
              <a:noFill/>
              <a:ln w="9525">
                <a:solidFill>
                  <a:schemeClr val="tx1"/>
                </a:solidFill>
                <a:round/>
                <a:headEnd/>
                <a:tailEnd/>
              </a:ln>
            </p:spPr>
            <p:txBody>
              <a:bodyPr/>
              <a:lstStyle/>
              <a:p>
                <a:endParaRPr lang="en-US" dirty="0"/>
              </a:p>
            </p:txBody>
          </p:sp>
          <p:sp>
            <p:nvSpPr>
              <p:cNvPr id="89149" name="Line 51"/>
              <p:cNvSpPr>
                <a:spLocks noChangeShapeType="1"/>
              </p:cNvSpPr>
              <p:nvPr/>
            </p:nvSpPr>
            <p:spPr bwMode="auto">
              <a:xfrm>
                <a:off x="1296" y="1676"/>
                <a:ext cx="96" cy="0"/>
              </a:xfrm>
              <a:prstGeom prst="line">
                <a:avLst/>
              </a:prstGeom>
              <a:noFill/>
              <a:ln w="9525">
                <a:solidFill>
                  <a:schemeClr val="tx1"/>
                </a:solidFill>
                <a:round/>
                <a:headEnd/>
                <a:tailEnd/>
              </a:ln>
            </p:spPr>
            <p:txBody>
              <a:bodyPr/>
              <a:lstStyle/>
              <a:p>
                <a:endParaRPr lang="en-US" dirty="0"/>
              </a:p>
            </p:txBody>
          </p:sp>
          <p:sp>
            <p:nvSpPr>
              <p:cNvPr id="89150" name="Line 52"/>
              <p:cNvSpPr>
                <a:spLocks noChangeShapeType="1"/>
              </p:cNvSpPr>
              <p:nvPr/>
            </p:nvSpPr>
            <p:spPr bwMode="auto">
              <a:xfrm>
                <a:off x="1392" y="3548"/>
                <a:ext cx="96" cy="0"/>
              </a:xfrm>
              <a:prstGeom prst="line">
                <a:avLst/>
              </a:prstGeom>
              <a:noFill/>
              <a:ln w="9525">
                <a:solidFill>
                  <a:schemeClr val="tx1"/>
                </a:solidFill>
                <a:round/>
                <a:headEnd/>
                <a:tailEnd/>
              </a:ln>
            </p:spPr>
            <p:txBody>
              <a:bodyPr/>
              <a:lstStyle/>
              <a:p>
                <a:endParaRPr lang="en-US" dirty="0"/>
              </a:p>
            </p:txBody>
          </p:sp>
          <p:sp>
            <p:nvSpPr>
              <p:cNvPr id="89151" name="Line 53"/>
              <p:cNvSpPr>
                <a:spLocks noChangeShapeType="1"/>
              </p:cNvSpPr>
              <p:nvPr/>
            </p:nvSpPr>
            <p:spPr bwMode="auto">
              <a:xfrm>
                <a:off x="1296" y="3308"/>
                <a:ext cx="48" cy="0"/>
              </a:xfrm>
              <a:prstGeom prst="line">
                <a:avLst/>
              </a:prstGeom>
              <a:noFill/>
              <a:ln w="9525">
                <a:solidFill>
                  <a:schemeClr val="tx1"/>
                </a:solidFill>
                <a:round/>
                <a:headEnd/>
                <a:tailEnd/>
              </a:ln>
            </p:spPr>
            <p:txBody>
              <a:bodyPr/>
              <a:lstStyle/>
              <a:p>
                <a:endParaRPr lang="en-US" dirty="0"/>
              </a:p>
            </p:txBody>
          </p:sp>
          <p:sp>
            <p:nvSpPr>
              <p:cNvPr id="89152" name="Text Box 54"/>
              <p:cNvSpPr txBox="1">
                <a:spLocks noChangeArrowheads="1"/>
              </p:cNvSpPr>
              <p:nvPr/>
            </p:nvSpPr>
            <p:spPr bwMode="auto">
              <a:xfrm>
                <a:off x="1084" y="2732"/>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15</a:t>
                </a:r>
              </a:p>
            </p:txBody>
          </p:sp>
          <p:sp>
            <p:nvSpPr>
              <p:cNvPr id="89153" name="Text Box 55"/>
              <p:cNvSpPr txBox="1">
                <a:spLocks noChangeArrowheads="1"/>
              </p:cNvSpPr>
              <p:nvPr/>
            </p:nvSpPr>
            <p:spPr bwMode="auto">
              <a:xfrm>
                <a:off x="1084" y="2476"/>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20</a:t>
                </a:r>
              </a:p>
            </p:txBody>
          </p:sp>
          <p:sp>
            <p:nvSpPr>
              <p:cNvPr id="89154" name="Text Box 56"/>
              <p:cNvSpPr txBox="1">
                <a:spLocks noChangeArrowheads="1"/>
              </p:cNvSpPr>
              <p:nvPr/>
            </p:nvSpPr>
            <p:spPr bwMode="auto">
              <a:xfrm>
                <a:off x="1084" y="2040"/>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30</a:t>
                </a:r>
              </a:p>
            </p:txBody>
          </p:sp>
        </p:grpSp>
        <p:grpSp>
          <p:nvGrpSpPr>
            <p:cNvPr id="89093" name="Group 57"/>
            <p:cNvGrpSpPr>
              <a:grpSpLocks/>
            </p:cNvGrpSpPr>
            <p:nvPr/>
          </p:nvGrpSpPr>
          <p:grpSpPr bwMode="auto">
            <a:xfrm>
              <a:off x="3168" y="2350"/>
              <a:ext cx="2176" cy="442"/>
              <a:chOff x="3168" y="2350"/>
              <a:chExt cx="2176" cy="442"/>
            </a:xfrm>
          </p:grpSpPr>
          <p:sp>
            <p:nvSpPr>
              <p:cNvPr id="89101" name="Rectangle 58"/>
              <p:cNvSpPr>
                <a:spLocks noChangeArrowheads="1"/>
              </p:cNvSpPr>
              <p:nvPr/>
            </p:nvSpPr>
            <p:spPr bwMode="auto">
              <a:xfrm>
                <a:off x="3487" y="2350"/>
                <a:ext cx="1857" cy="442"/>
              </a:xfrm>
              <a:prstGeom prst="rect">
                <a:avLst/>
              </a:prstGeom>
              <a:noFill/>
              <a:ln w="9525">
                <a:noFill/>
                <a:miter lim="800000"/>
                <a:headEnd/>
                <a:tailEnd/>
              </a:ln>
            </p:spPr>
            <p:txBody>
              <a:bodyPr wrap="none" lIns="92075" tIns="46038" rIns="92075" bIns="46038">
                <a:spAutoFit/>
              </a:bodyPr>
              <a:lstStyle/>
              <a:p>
                <a:pPr eaLnBrk="0" hangingPunct="0"/>
                <a:r>
                  <a:rPr lang="en-US" dirty="0">
                    <a:solidFill>
                      <a:schemeClr val="tx1"/>
                    </a:solidFill>
                  </a:rPr>
                  <a:t>Pressure higher than set</a:t>
                </a:r>
              </a:p>
              <a:p>
                <a:pPr eaLnBrk="0" hangingPunct="0"/>
                <a:r>
                  <a:rPr lang="en-US" dirty="0">
                    <a:solidFill>
                      <a:schemeClr val="tx1"/>
                    </a:solidFill>
                  </a:rPr>
                  <a:t>       (I-time too long)</a:t>
                </a:r>
              </a:p>
            </p:txBody>
          </p:sp>
          <p:sp>
            <p:nvSpPr>
              <p:cNvPr id="89102" name="Line 59"/>
              <p:cNvSpPr>
                <a:spLocks noChangeShapeType="1"/>
              </p:cNvSpPr>
              <p:nvPr/>
            </p:nvSpPr>
            <p:spPr bwMode="auto">
              <a:xfrm flipV="1">
                <a:off x="3168" y="2396"/>
                <a:ext cx="264" cy="136"/>
              </a:xfrm>
              <a:prstGeom prst="line">
                <a:avLst/>
              </a:prstGeom>
              <a:noFill/>
              <a:ln w="38100">
                <a:solidFill>
                  <a:schemeClr val="tx1"/>
                </a:solidFill>
                <a:round/>
                <a:headEnd type="stealth" w="med" len="med"/>
                <a:tailEnd type="none" w="sm" len="sm"/>
              </a:ln>
            </p:spPr>
            <p:txBody>
              <a:bodyPr/>
              <a:lstStyle/>
              <a:p>
                <a:endParaRPr lang="en-US" dirty="0"/>
              </a:p>
            </p:txBody>
          </p:sp>
        </p:grpSp>
        <p:sp>
          <p:nvSpPr>
            <p:cNvPr id="89094" name="Line 60"/>
            <p:cNvSpPr>
              <a:spLocks noChangeShapeType="1"/>
            </p:cNvSpPr>
            <p:nvPr/>
          </p:nvSpPr>
          <p:spPr bwMode="auto">
            <a:xfrm>
              <a:off x="1330" y="3308"/>
              <a:ext cx="721" cy="0"/>
            </a:xfrm>
            <a:prstGeom prst="line">
              <a:avLst/>
            </a:prstGeom>
            <a:noFill/>
            <a:ln w="38100">
              <a:solidFill>
                <a:srgbClr val="FF0000"/>
              </a:solidFill>
              <a:round/>
              <a:headEnd type="none" w="sm" len="sm"/>
              <a:tailEnd type="none" w="sm" len="sm"/>
            </a:ln>
          </p:spPr>
          <p:txBody>
            <a:bodyPr/>
            <a:lstStyle/>
            <a:p>
              <a:endParaRPr lang="en-US" dirty="0"/>
            </a:p>
          </p:txBody>
        </p:sp>
        <p:sp>
          <p:nvSpPr>
            <p:cNvPr id="89095" name="Arc 61"/>
            <p:cNvSpPr>
              <a:spLocks/>
            </p:cNvSpPr>
            <p:nvPr/>
          </p:nvSpPr>
          <p:spPr bwMode="auto">
            <a:xfrm>
              <a:off x="3133" y="2635"/>
              <a:ext cx="479" cy="6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465" y="21599"/>
                  </a:moveTo>
                  <a:cubicBezTo>
                    <a:pt x="9588" y="21525"/>
                    <a:pt x="0" y="11876"/>
                    <a:pt x="0" y="0"/>
                  </a:cubicBezTo>
                </a:path>
                <a:path w="21600" h="21600" stroke="0" extrusionOk="0">
                  <a:moveTo>
                    <a:pt x="21465" y="21599"/>
                  </a:moveTo>
                  <a:cubicBezTo>
                    <a:pt x="9588" y="21525"/>
                    <a:pt x="0" y="11876"/>
                    <a:pt x="0" y="0"/>
                  </a:cubicBezTo>
                  <a:lnTo>
                    <a:pt x="21600" y="0"/>
                  </a:lnTo>
                  <a:close/>
                </a:path>
              </a:pathLst>
            </a:custGeom>
            <a:noFill/>
            <a:ln w="38100" cap="rnd">
              <a:solidFill>
                <a:srgbClr val="FF0000"/>
              </a:solidFill>
              <a:round/>
              <a:headEnd type="none" w="sm" len="sm"/>
              <a:tailEnd type="none" w="sm" len="sm"/>
            </a:ln>
          </p:spPr>
          <p:txBody>
            <a:bodyPr/>
            <a:lstStyle/>
            <a:p>
              <a:endParaRPr lang="en-US" dirty="0"/>
            </a:p>
          </p:txBody>
        </p:sp>
        <p:sp>
          <p:nvSpPr>
            <p:cNvPr id="89096" name="Line 62"/>
            <p:cNvSpPr>
              <a:spLocks noChangeShapeType="1"/>
            </p:cNvSpPr>
            <p:nvPr/>
          </p:nvSpPr>
          <p:spPr bwMode="auto">
            <a:xfrm>
              <a:off x="3608" y="3301"/>
              <a:ext cx="1676" cy="0"/>
            </a:xfrm>
            <a:prstGeom prst="line">
              <a:avLst/>
            </a:prstGeom>
            <a:noFill/>
            <a:ln w="38100">
              <a:solidFill>
                <a:srgbClr val="FF0000"/>
              </a:solidFill>
              <a:round/>
              <a:headEnd type="none" w="sm" len="sm"/>
              <a:tailEnd type="none" w="sm" len="sm"/>
            </a:ln>
          </p:spPr>
          <p:txBody>
            <a:bodyPr/>
            <a:lstStyle/>
            <a:p>
              <a:endParaRPr lang="en-US" dirty="0"/>
            </a:p>
          </p:txBody>
        </p:sp>
        <p:sp>
          <p:nvSpPr>
            <p:cNvPr id="89097" name="Freeform 63"/>
            <p:cNvSpPr>
              <a:spLocks/>
            </p:cNvSpPr>
            <p:nvPr/>
          </p:nvSpPr>
          <p:spPr bwMode="auto">
            <a:xfrm>
              <a:off x="2801" y="2592"/>
              <a:ext cx="335" cy="192"/>
            </a:xfrm>
            <a:custGeom>
              <a:avLst/>
              <a:gdLst>
                <a:gd name="T0" fmla="*/ 0 w 335"/>
                <a:gd name="T1" fmla="*/ 191 h 192"/>
                <a:gd name="T2" fmla="*/ 34 w 335"/>
                <a:gd name="T3" fmla="*/ 171 h 192"/>
                <a:gd name="T4" fmla="*/ 57 w 335"/>
                <a:gd name="T5" fmla="*/ 139 h 192"/>
                <a:gd name="T6" fmla="*/ 79 w 335"/>
                <a:gd name="T7" fmla="*/ 110 h 192"/>
                <a:gd name="T8" fmla="*/ 103 w 335"/>
                <a:gd name="T9" fmla="*/ 80 h 192"/>
                <a:gd name="T10" fmla="*/ 125 w 335"/>
                <a:gd name="T11" fmla="*/ 40 h 192"/>
                <a:gd name="T12" fmla="*/ 161 w 335"/>
                <a:gd name="T13" fmla="*/ 30 h 192"/>
                <a:gd name="T14" fmla="*/ 197 w 335"/>
                <a:gd name="T15" fmla="*/ 10 h 192"/>
                <a:gd name="T16" fmla="*/ 231 w 335"/>
                <a:gd name="T17" fmla="*/ 0 h 192"/>
                <a:gd name="T18" fmla="*/ 264 w 335"/>
                <a:gd name="T19" fmla="*/ 0 h 192"/>
                <a:gd name="T20" fmla="*/ 300 w 335"/>
                <a:gd name="T21" fmla="*/ 0 h 192"/>
                <a:gd name="T22" fmla="*/ 334 w 335"/>
                <a:gd name="T23" fmla="*/ 10 h 192"/>
                <a:gd name="T24" fmla="*/ 334 w 335"/>
                <a:gd name="T25" fmla="*/ 50 h 1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5"/>
                <a:gd name="T40" fmla="*/ 0 h 192"/>
                <a:gd name="T41" fmla="*/ 335 w 335"/>
                <a:gd name="T42" fmla="*/ 192 h 1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5" h="192">
                  <a:moveTo>
                    <a:pt x="0" y="191"/>
                  </a:moveTo>
                  <a:lnTo>
                    <a:pt x="34" y="171"/>
                  </a:lnTo>
                  <a:lnTo>
                    <a:pt x="57" y="139"/>
                  </a:lnTo>
                  <a:lnTo>
                    <a:pt x="79" y="110"/>
                  </a:lnTo>
                  <a:lnTo>
                    <a:pt x="103" y="80"/>
                  </a:lnTo>
                  <a:lnTo>
                    <a:pt x="125" y="40"/>
                  </a:lnTo>
                  <a:lnTo>
                    <a:pt x="161" y="30"/>
                  </a:lnTo>
                  <a:lnTo>
                    <a:pt x="197" y="10"/>
                  </a:lnTo>
                  <a:lnTo>
                    <a:pt x="231" y="0"/>
                  </a:lnTo>
                  <a:lnTo>
                    <a:pt x="264" y="0"/>
                  </a:lnTo>
                  <a:lnTo>
                    <a:pt x="300" y="0"/>
                  </a:lnTo>
                  <a:lnTo>
                    <a:pt x="334" y="10"/>
                  </a:lnTo>
                  <a:lnTo>
                    <a:pt x="334" y="50"/>
                  </a:lnTo>
                </a:path>
              </a:pathLst>
            </a:custGeom>
            <a:noFill/>
            <a:ln w="38100" cap="rnd" cmpd="sng">
              <a:solidFill>
                <a:schemeClr val="folHlink"/>
              </a:solidFill>
              <a:prstDash val="solid"/>
              <a:round/>
              <a:headEnd type="none" w="sm" len="sm"/>
              <a:tailEnd type="none" w="sm" len="sm"/>
            </a:ln>
          </p:spPr>
          <p:txBody>
            <a:bodyPr/>
            <a:lstStyle/>
            <a:p>
              <a:endParaRPr lang="en-US" dirty="0"/>
            </a:p>
          </p:txBody>
        </p:sp>
        <p:sp>
          <p:nvSpPr>
            <p:cNvPr id="89098" name="Line 64"/>
            <p:cNvSpPr>
              <a:spLocks noChangeShapeType="1"/>
            </p:cNvSpPr>
            <p:nvPr/>
          </p:nvSpPr>
          <p:spPr bwMode="auto">
            <a:xfrm>
              <a:off x="2657" y="2783"/>
              <a:ext cx="148" cy="0"/>
            </a:xfrm>
            <a:prstGeom prst="line">
              <a:avLst/>
            </a:prstGeom>
            <a:noFill/>
            <a:ln w="38100">
              <a:solidFill>
                <a:schemeClr val="folHlink"/>
              </a:solidFill>
              <a:round/>
              <a:headEnd type="none" w="sm" len="sm"/>
              <a:tailEnd type="none" w="sm" len="sm"/>
            </a:ln>
          </p:spPr>
          <p:txBody>
            <a:bodyPr/>
            <a:lstStyle/>
            <a:p>
              <a:endParaRPr lang="en-US" dirty="0"/>
            </a:p>
          </p:txBody>
        </p:sp>
        <p:sp>
          <p:nvSpPr>
            <p:cNvPr id="89099" name="Arc 65"/>
            <p:cNvSpPr>
              <a:spLocks/>
            </p:cNvSpPr>
            <p:nvPr/>
          </p:nvSpPr>
          <p:spPr bwMode="auto">
            <a:xfrm>
              <a:off x="2040" y="2834"/>
              <a:ext cx="240" cy="47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10"/>
                  </a:moveTo>
                  <a:cubicBezTo>
                    <a:pt x="49" y="9650"/>
                    <a:pt x="9650" y="49"/>
                    <a:pt x="21510" y="0"/>
                  </a:cubicBezTo>
                </a:path>
                <a:path w="21600" h="21600" stroke="0" extrusionOk="0">
                  <a:moveTo>
                    <a:pt x="0" y="21510"/>
                  </a:moveTo>
                  <a:cubicBezTo>
                    <a:pt x="49" y="9650"/>
                    <a:pt x="9650" y="49"/>
                    <a:pt x="21510" y="0"/>
                  </a:cubicBezTo>
                  <a:lnTo>
                    <a:pt x="21600" y="21600"/>
                  </a:lnTo>
                  <a:close/>
                </a:path>
              </a:pathLst>
            </a:custGeom>
            <a:noFill/>
            <a:ln w="38100" cap="rnd">
              <a:solidFill>
                <a:schemeClr val="folHlink"/>
              </a:solidFill>
              <a:round/>
              <a:headEnd type="none" w="sm" len="sm"/>
              <a:tailEnd type="none" w="sm" len="sm"/>
            </a:ln>
          </p:spPr>
          <p:txBody>
            <a:bodyPr/>
            <a:lstStyle/>
            <a:p>
              <a:endParaRPr lang="en-US" dirty="0"/>
            </a:p>
          </p:txBody>
        </p:sp>
        <p:sp>
          <p:nvSpPr>
            <p:cNvPr id="89100" name="Line 66"/>
            <p:cNvSpPr>
              <a:spLocks noChangeShapeType="1"/>
            </p:cNvSpPr>
            <p:nvPr/>
          </p:nvSpPr>
          <p:spPr bwMode="auto">
            <a:xfrm flipV="1">
              <a:off x="2275" y="2783"/>
              <a:ext cx="382" cy="48"/>
            </a:xfrm>
            <a:prstGeom prst="line">
              <a:avLst/>
            </a:prstGeom>
            <a:noFill/>
            <a:ln w="38100">
              <a:solidFill>
                <a:schemeClr val="folHlink"/>
              </a:solidFill>
              <a:round/>
              <a:headEnd type="none" w="sm" len="sm"/>
              <a:tailEnd type="none" w="sm" len="sm"/>
            </a:ln>
          </p:spPr>
          <p:txBody>
            <a:bodyPr/>
            <a:lstStyle/>
            <a:p>
              <a:endParaRPr lang="en-US" dirty="0"/>
            </a:p>
          </p:txBody>
        </p:sp>
      </p:grpSp>
      <p:sp>
        <p:nvSpPr>
          <p:cNvPr id="89091" name="Rectangle 68"/>
          <p:cNvSpPr>
            <a:spLocks noGrp="1" noChangeArrowheads="1"/>
          </p:cNvSpPr>
          <p:nvPr>
            <p:ph type="title"/>
          </p:nvPr>
        </p:nvSpPr>
        <p:spPr bwMode="auto">
          <a:xfrm>
            <a:off x="423863" y="546100"/>
            <a:ext cx="8229600" cy="1379538"/>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PCV mode</a:t>
            </a:r>
            <a:br>
              <a:rPr lang="en-US" sz="3600" dirty="0" smtClean="0"/>
            </a:br>
            <a:r>
              <a:rPr lang="en-US" dirty="0" smtClean="0"/>
              <a:t>	</a:t>
            </a:r>
            <a:r>
              <a:rPr lang="en-US" dirty="0" smtClean="0">
                <a:solidFill>
                  <a:srgbClr val="0000CC"/>
                </a:solidFill>
              </a:rPr>
              <a:t>- E-cycle and I-time not in synch</a:t>
            </a:r>
            <a:r>
              <a:rPr lang="en-US" dirty="0" smtClean="0"/>
              <a:t> </a:t>
            </a:r>
            <a:br>
              <a:rPr lang="en-US" dirty="0" smtClean="0"/>
            </a:br>
            <a:endParaRPr lang="en-US" dirty="0" smtClean="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4" name="Group 3"/>
          <p:cNvGrpSpPr>
            <a:grpSpLocks/>
          </p:cNvGrpSpPr>
          <p:nvPr/>
        </p:nvGrpSpPr>
        <p:grpSpPr bwMode="auto">
          <a:xfrm>
            <a:off x="762000" y="2355850"/>
            <a:ext cx="7696200" cy="3816350"/>
            <a:chOff x="480" y="1484"/>
            <a:chExt cx="4848" cy="2404"/>
          </a:xfrm>
        </p:grpSpPr>
        <p:grpSp>
          <p:nvGrpSpPr>
            <p:cNvPr id="90116" name="Group 4"/>
            <p:cNvGrpSpPr>
              <a:grpSpLocks/>
            </p:cNvGrpSpPr>
            <p:nvPr/>
          </p:nvGrpSpPr>
          <p:grpSpPr bwMode="auto">
            <a:xfrm>
              <a:off x="480" y="1484"/>
              <a:ext cx="4848" cy="2404"/>
              <a:chOff x="768" y="1484"/>
              <a:chExt cx="4848" cy="2404"/>
            </a:xfrm>
          </p:grpSpPr>
          <p:grpSp>
            <p:nvGrpSpPr>
              <p:cNvPr id="90125" name="Group 5"/>
              <p:cNvGrpSpPr>
                <a:grpSpLocks/>
              </p:cNvGrpSpPr>
              <p:nvPr/>
            </p:nvGrpSpPr>
            <p:grpSpPr bwMode="auto">
              <a:xfrm>
                <a:off x="768" y="1484"/>
                <a:ext cx="4848" cy="2404"/>
                <a:chOff x="768" y="1484"/>
                <a:chExt cx="4848" cy="2404"/>
              </a:xfrm>
            </p:grpSpPr>
            <p:sp>
              <p:nvSpPr>
                <p:cNvPr id="336902" name="Rectangle 6"/>
                <p:cNvSpPr>
                  <a:spLocks noChangeArrowheads="1"/>
                </p:cNvSpPr>
                <p:nvPr/>
              </p:nvSpPr>
              <p:spPr bwMode="auto">
                <a:xfrm>
                  <a:off x="1296" y="1724"/>
                  <a:ext cx="4320"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grpSp>
              <p:nvGrpSpPr>
                <p:cNvPr id="90138" name="Group 7"/>
                <p:cNvGrpSpPr>
                  <a:grpSpLocks/>
                </p:cNvGrpSpPr>
                <p:nvPr/>
              </p:nvGrpSpPr>
              <p:grpSpPr bwMode="auto">
                <a:xfrm>
                  <a:off x="816" y="1484"/>
                  <a:ext cx="4368" cy="2112"/>
                  <a:chOff x="816" y="1484"/>
                  <a:chExt cx="4368" cy="2112"/>
                </a:xfrm>
              </p:grpSpPr>
              <p:sp>
                <p:nvSpPr>
                  <p:cNvPr id="336904" name="Rectangle 8"/>
                  <p:cNvSpPr>
                    <a:spLocks noChangeArrowheads="1"/>
                  </p:cNvSpPr>
                  <p:nvPr/>
                </p:nvSpPr>
                <p:spPr bwMode="auto">
                  <a:xfrm>
                    <a:off x="816" y="1724"/>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36905" name="Rectangle 9"/>
                  <p:cNvSpPr>
                    <a:spLocks noChangeArrowheads="1"/>
                  </p:cNvSpPr>
                  <p:nvPr/>
                </p:nvSpPr>
                <p:spPr bwMode="auto">
                  <a:xfrm>
                    <a:off x="4128" y="1484"/>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grpSp>
            <p:sp>
              <p:nvSpPr>
                <p:cNvPr id="336906" name="Rectangle 10"/>
                <p:cNvSpPr>
                  <a:spLocks noChangeArrowheads="1"/>
                </p:cNvSpPr>
                <p:nvPr/>
              </p:nvSpPr>
              <p:spPr bwMode="auto">
                <a:xfrm>
                  <a:off x="3024" y="1484"/>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36907" name="Rectangle 11"/>
                <p:cNvSpPr>
                  <a:spLocks noChangeArrowheads="1"/>
                </p:cNvSpPr>
                <p:nvPr/>
              </p:nvSpPr>
              <p:spPr bwMode="auto">
                <a:xfrm>
                  <a:off x="1920" y="1484"/>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90141" name="Text Box 12"/>
                <p:cNvSpPr txBox="1">
                  <a:spLocks noChangeArrowheads="1"/>
                </p:cNvSpPr>
                <p:nvPr/>
              </p:nvSpPr>
              <p:spPr bwMode="auto">
                <a:xfrm>
                  <a:off x="768" y="1508"/>
                  <a:ext cx="584"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cm H</a:t>
                  </a:r>
                  <a:r>
                    <a:rPr lang="en-US" sz="1800" baseline="-25000" dirty="0">
                      <a:solidFill>
                        <a:schemeClr val="tx1"/>
                      </a:solidFill>
                      <a:latin typeface="Times New Roman" pitchFamily="18" charset="0"/>
                    </a:rPr>
                    <a:t>2</a:t>
                  </a:r>
                  <a:r>
                    <a:rPr lang="en-US" sz="1800" dirty="0">
                      <a:solidFill>
                        <a:schemeClr val="tx1"/>
                      </a:solidFill>
                      <a:latin typeface="Times New Roman" pitchFamily="18" charset="0"/>
                    </a:rPr>
                    <a:t>O</a:t>
                  </a:r>
                </a:p>
              </p:txBody>
            </p:sp>
            <p:sp>
              <p:nvSpPr>
                <p:cNvPr id="90142" name="Line 13"/>
                <p:cNvSpPr>
                  <a:spLocks noChangeShapeType="1"/>
                </p:cNvSpPr>
                <p:nvPr/>
              </p:nvSpPr>
              <p:spPr bwMode="auto">
                <a:xfrm>
                  <a:off x="1296" y="1721"/>
                  <a:ext cx="0" cy="1872"/>
                </a:xfrm>
                <a:prstGeom prst="line">
                  <a:avLst/>
                </a:prstGeom>
                <a:noFill/>
                <a:ln w="9525">
                  <a:solidFill>
                    <a:schemeClr val="tx1"/>
                  </a:solidFill>
                  <a:round/>
                  <a:headEnd/>
                  <a:tailEnd/>
                </a:ln>
              </p:spPr>
              <p:txBody>
                <a:bodyPr/>
                <a:lstStyle/>
                <a:p>
                  <a:endParaRPr lang="en-US" dirty="0"/>
                </a:p>
              </p:txBody>
            </p:sp>
            <p:sp>
              <p:nvSpPr>
                <p:cNvPr id="90143" name="Line 14"/>
                <p:cNvSpPr>
                  <a:spLocks noChangeShapeType="1"/>
                </p:cNvSpPr>
                <p:nvPr/>
              </p:nvSpPr>
              <p:spPr bwMode="auto">
                <a:xfrm>
                  <a:off x="1296" y="3590"/>
                  <a:ext cx="96" cy="0"/>
                </a:xfrm>
                <a:prstGeom prst="line">
                  <a:avLst/>
                </a:prstGeom>
                <a:noFill/>
                <a:ln w="9525">
                  <a:solidFill>
                    <a:schemeClr val="tx1"/>
                  </a:solidFill>
                  <a:round/>
                  <a:headEnd/>
                  <a:tailEnd/>
                </a:ln>
              </p:spPr>
              <p:txBody>
                <a:bodyPr/>
                <a:lstStyle/>
                <a:p>
                  <a:endParaRPr lang="en-US" dirty="0"/>
                </a:p>
              </p:txBody>
            </p:sp>
            <p:sp>
              <p:nvSpPr>
                <p:cNvPr id="90144" name="Line 15"/>
                <p:cNvSpPr>
                  <a:spLocks noChangeShapeType="1"/>
                </p:cNvSpPr>
                <p:nvPr/>
              </p:nvSpPr>
              <p:spPr bwMode="auto">
                <a:xfrm>
                  <a:off x="1296" y="3122"/>
                  <a:ext cx="96" cy="0"/>
                </a:xfrm>
                <a:prstGeom prst="line">
                  <a:avLst/>
                </a:prstGeom>
                <a:noFill/>
                <a:ln w="9525">
                  <a:solidFill>
                    <a:schemeClr val="tx1"/>
                  </a:solidFill>
                  <a:round/>
                  <a:headEnd/>
                  <a:tailEnd/>
                </a:ln>
              </p:spPr>
              <p:txBody>
                <a:bodyPr/>
                <a:lstStyle/>
                <a:p>
                  <a:endParaRPr lang="en-US" dirty="0"/>
                </a:p>
              </p:txBody>
            </p:sp>
            <p:sp>
              <p:nvSpPr>
                <p:cNvPr id="90145" name="Line 16"/>
                <p:cNvSpPr>
                  <a:spLocks noChangeShapeType="1"/>
                </p:cNvSpPr>
                <p:nvPr/>
              </p:nvSpPr>
              <p:spPr bwMode="auto">
                <a:xfrm>
                  <a:off x="1296" y="2636"/>
                  <a:ext cx="96" cy="0"/>
                </a:xfrm>
                <a:prstGeom prst="line">
                  <a:avLst/>
                </a:prstGeom>
                <a:noFill/>
                <a:ln w="9525">
                  <a:solidFill>
                    <a:schemeClr val="tx1"/>
                  </a:solidFill>
                  <a:round/>
                  <a:headEnd/>
                  <a:tailEnd/>
                </a:ln>
              </p:spPr>
              <p:txBody>
                <a:bodyPr/>
                <a:lstStyle/>
                <a:p>
                  <a:endParaRPr lang="en-US" dirty="0"/>
                </a:p>
              </p:txBody>
            </p:sp>
            <p:sp>
              <p:nvSpPr>
                <p:cNvPr id="90146" name="Line 17"/>
                <p:cNvSpPr>
                  <a:spLocks noChangeShapeType="1"/>
                </p:cNvSpPr>
                <p:nvPr/>
              </p:nvSpPr>
              <p:spPr bwMode="auto">
                <a:xfrm>
                  <a:off x="1296" y="2882"/>
                  <a:ext cx="48" cy="0"/>
                </a:xfrm>
                <a:prstGeom prst="line">
                  <a:avLst/>
                </a:prstGeom>
                <a:noFill/>
                <a:ln w="9525">
                  <a:solidFill>
                    <a:schemeClr val="tx1"/>
                  </a:solidFill>
                  <a:round/>
                  <a:headEnd/>
                  <a:tailEnd/>
                </a:ln>
              </p:spPr>
              <p:txBody>
                <a:bodyPr/>
                <a:lstStyle/>
                <a:p>
                  <a:endParaRPr lang="en-US" dirty="0"/>
                </a:p>
              </p:txBody>
            </p:sp>
            <p:sp>
              <p:nvSpPr>
                <p:cNvPr id="90147" name="Line 18"/>
                <p:cNvSpPr>
                  <a:spLocks noChangeShapeType="1"/>
                </p:cNvSpPr>
                <p:nvPr/>
              </p:nvSpPr>
              <p:spPr bwMode="auto">
                <a:xfrm>
                  <a:off x="1296" y="2402"/>
                  <a:ext cx="48" cy="0"/>
                </a:xfrm>
                <a:prstGeom prst="line">
                  <a:avLst/>
                </a:prstGeom>
                <a:noFill/>
                <a:ln w="9525">
                  <a:solidFill>
                    <a:schemeClr val="tx1"/>
                  </a:solidFill>
                  <a:round/>
                  <a:headEnd/>
                  <a:tailEnd/>
                </a:ln>
              </p:spPr>
              <p:txBody>
                <a:bodyPr/>
                <a:lstStyle/>
                <a:p>
                  <a:endParaRPr lang="en-US" dirty="0"/>
                </a:p>
              </p:txBody>
            </p:sp>
            <p:sp>
              <p:nvSpPr>
                <p:cNvPr id="90148" name="Line 19"/>
                <p:cNvSpPr>
                  <a:spLocks noChangeShapeType="1"/>
                </p:cNvSpPr>
                <p:nvPr/>
              </p:nvSpPr>
              <p:spPr bwMode="auto">
                <a:xfrm>
                  <a:off x="1296" y="2183"/>
                  <a:ext cx="96" cy="0"/>
                </a:xfrm>
                <a:prstGeom prst="line">
                  <a:avLst/>
                </a:prstGeom>
                <a:noFill/>
                <a:ln w="9525">
                  <a:solidFill>
                    <a:schemeClr val="tx1"/>
                  </a:solidFill>
                  <a:round/>
                  <a:headEnd/>
                  <a:tailEnd/>
                </a:ln>
              </p:spPr>
              <p:txBody>
                <a:bodyPr/>
                <a:lstStyle/>
                <a:p>
                  <a:endParaRPr lang="en-US" dirty="0"/>
                </a:p>
              </p:txBody>
            </p:sp>
            <p:sp>
              <p:nvSpPr>
                <p:cNvPr id="90149" name="Line 20"/>
                <p:cNvSpPr>
                  <a:spLocks noChangeShapeType="1"/>
                </p:cNvSpPr>
                <p:nvPr/>
              </p:nvSpPr>
              <p:spPr bwMode="auto">
                <a:xfrm>
                  <a:off x="1296" y="1970"/>
                  <a:ext cx="48" cy="0"/>
                </a:xfrm>
                <a:prstGeom prst="line">
                  <a:avLst/>
                </a:prstGeom>
                <a:noFill/>
                <a:ln w="9525">
                  <a:solidFill>
                    <a:schemeClr val="tx1"/>
                  </a:solidFill>
                  <a:round/>
                  <a:headEnd/>
                  <a:tailEnd/>
                </a:ln>
              </p:spPr>
              <p:txBody>
                <a:bodyPr/>
                <a:lstStyle/>
                <a:p>
                  <a:endParaRPr lang="en-US" dirty="0"/>
                </a:p>
              </p:txBody>
            </p:sp>
            <p:sp>
              <p:nvSpPr>
                <p:cNvPr id="90150" name="Text Box 21"/>
                <p:cNvSpPr txBox="1">
                  <a:spLocks noChangeArrowheads="1"/>
                </p:cNvSpPr>
                <p:nvPr/>
              </p:nvSpPr>
              <p:spPr bwMode="auto">
                <a:xfrm>
                  <a:off x="1084" y="1652"/>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40</a:t>
                  </a:r>
                </a:p>
              </p:txBody>
            </p:sp>
            <p:sp>
              <p:nvSpPr>
                <p:cNvPr id="90151" name="Text Box 22"/>
                <p:cNvSpPr txBox="1">
                  <a:spLocks noChangeArrowheads="1"/>
                </p:cNvSpPr>
                <p:nvPr/>
              </p:nvSpPr>
              <p:spPr bwMode="auto">
                <a:xfrm>
                  <a:off x="1088" y="1868"/>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35</a:t>
                  </a:r>
                </a:p>
              </p:txBody>
            </p:sp>
            <p:sp>
              <p:nvSpPr>
                <p:cNvPr id="90152" name="Text Box 23"/>
                <p:cNvSpPr txBox="1">
                  <a:spLocks noChangeArrowheads="1"/>
                </p:cNvSpPr>
                <p:nvPr/>
              </p:nvSpPr>
              <p:spPr bwMode="auto">
                <a:xfrm>
                  <a:off x="1084" y="2300"/>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25</a:t>
                  </a:r>
                </a:p>
              </p:txBody>
            </p:sp>
            <p:sp>
              <p:nvSpPr>
                <p:cNvPr id="90153" name="Text Box 24"/>
                <p:cNvSpPr txBox="1">
                  <a:spLocks noChangeArrowheads="1"/>
                </p:cNvSpPr>
                <p:nvPr/>
              </p:nvSpPr>
              <p:spPr bwMode="auto">
                <a:xfrm>
                  <a:off x="1084" y="3016"/>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a:t>
                  </a:r>
                </a:p>
              </p:txBody>
            </p:sp>
            <p:sp>
              <p:nvSpPr>
                <p:cNvPr id="90154" name="Text Box 25"/>
                <p:cNvSpPr txBox="1">
                  <a:spLocks noChangeArrowheads="1"/>
                </p:cNvSpPr>
                <p:nvPr/>
              </p:nvSpPr>
              <p:spPr bwMode="auto">
                <a:xfrm>
                  <a:off x="1056" y="3252"/>
                  <a:ext cx="276"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90155" name="Line 26"/>
                <p:cNvSpPr>
                  <a:spLocks noChangeShapeType="1"/>
                </p:cNvSpPr>
                <p:nvPr/>
              </p:nvSpPr>
              <p:spPr bwMode="auto">
                <a:xfrm>
                  <a:off x="1392" y="3596"/>
                  <a:ext cx="0" cy="96"/>
                </a:xfrm>
                <a:prstGeom prst="line">
                  <a:avLst/>
                </a:prstGeom>
                <a:noFill/>
                <a:ln w="9525">
                  <a:solidFill>
                    <a:schemeClr val="tx1"/>
                  </a:solidFill>
                  <a:round/>
                  <a:headEnd/>
                  <a:tailEnd/>
                </a:ln>
              </p:spPr>
              <p:txBody>
                <a:bodyPr/>
                <a:lstStyle/>
                <a:p>
                  <a:endParaRPr lang="en-US" dirty="0"/>
                </a:p>
              </p:txBody>
            </p:sp>
            <p:sp>
              <p:nvSpPr>
                <p:cNvPr id="90156" name="Line 27"/>
                <p:cNvSpPr>
                  <a:spLocks noChangeShapeType="1"/>
                </p:cNvSpPr>
                <p:nvPr/>
              </p:nvSpPr>
              <p:spPr bwMode="auto">
                <a:xfrm>
                  <a:off x="1680" y="3596"/>
                  <a:ext cx="0" cy="96"/>
                </a:xfrm>
                <a:prstGeom prst="line">
                  <a:avLst/>
                </a:prstGeom>
                <a:noFill/>
                <a:ln w="9525">
                  <a:solidFill>
                    <a:schemeClr val="tx1"/>
                  </a:solidFill>
                  <a:round/>
                  <a:headEnd/>
                  <a:tailEnd/>
                </a:ln>
              </p:spPr>
              <p:txBody>
                <a:bodyPr/>
                <a:lstStyle/>
                <a:p>
                  <a:endParaRPr lang="en-US" dirty="0"/>
                </a:p>
              </p:txBody>
            </p:sp>
            <p:sp>
              <p:nvSpPr>
                <p:cNvPr id="90157" name="Line 28"/>
                <p:cNvSpPr>
                  <a:spLocks noChangeShapeType="1"/>
                </p:cNvSpPr>
                <p:nvPr/>
              </p:nvSpPr>
              <p:spPr bwMode="auto">
                <a:xfrm>
                  <a:off x="1968" y="3596"/>
                  <a:ext cx="0" cy="96"/>
                </a:xfrm>
                <a:prstGeom prst="line">
                  <a:avLst/>
                </a:prstGeom>
                <a:noFill/>
                <a:ln w="9525">
                  <a:solidFill>
                    <a:schemeClr val="tx1"/>
                  </a:solidFill>
                  <a:round/>
                  <a:headEnd/>
                  <a:tailEnd/>
                </a:ln>
              </p:spPr>
              <p:txBody>
                <a:bodyPr/>
                <a:lstStyle/>
                <a:p>
                  <a:endParaRPr lang="en-US" dirty="0"/>
                </a:p>
              </p:txBody>
            </p:sp>
            <p:sp>
              <p:nvSpPr>
                <p:cNvPr id="90158" name="Line 29"/>
                <p:cNvSpPr>
                  <a:spLocks noChangeShapeType="1"/>
                </p:cNvSpPr>
                <p:nvPr/>
              </p:nvSpPr>
              <p:spPr bwMode="auto">
                <a:xfrm>
                  <a:off x="2256" y="3596"/>
                  <a:ext cx="0" cy="96"/>
                </a:xfrm>
                <a:prstGeom prst="line">
                  <a:avLst/>
                </a:prstGeom>
                <a:noFill/>
                <a:ln w="9525">
                  <a:solidFill>
                    <a:schemeClr val="tx1"/>
                  </a:solidFill>
                  <a:round/>
                  <a:headEnd/>
                  <a:tailEnd/>
                </a:ln>
              </p:spPr>
              <p:txBody>
                <a:bodyPr/>
                <a:lstStyle/>
                <a:p>
                  <a:endParaRPr lang="en-US" dirty="0"/>
                </a:p>
              </p:txBody>
            </p:sp>
            <p:sp>
              <p:nvSpPr>
                <p:cNvPr id="90159" name="Line 30"/>
                <p:cNvSpPr>
                  <a:spLocks noChangeShapeType="1"/>
                </p:cNvSpPr>
                <p:nvPr/>
              </p:nvSpPr>
              <p:spPr bwMode="auto">
                <a:xfrm>
                  <a:off x="2496" y="3596"/>
                  <a:ext cx="0" cy="96"/>
                </a:xfrm>
                <a:prstGeom prst="line">
                  <a:avLst/>
                </a:prstGeom>
                <a:noFill/>
                <a:ln w="9525">
                  <a:solidFill>
                    <a:schemeClr val="tx1"/>
                  </a:solidFill>
                  <a:round/>
                  <a:headEnd/>
                  <a:tailEnd/>
                </a:ln>
              </p:spPr>
              <p:txBody>
                <a:bodyPr/>
                <a:lstStyle/>
                <a:p>
                  <a:endParaRPr lang="en-US" dirty="0"/>
                </a:p>
              </p:txBody>
            </p:sp>
            <p:sp>
              <p:nvSpPr>
                <p:cNvPr id="90160" name="Line 31"/>
                <p:cNvSpPr>
                  <a:spLocks noChangeShapeType="1"/>
                </p:cNvSpPr>
                <p:nvPr/>
              </p:nvSpPr>
              <p:spPr bwMode="auto">
                <a:xfrm>
                  <a:off x="2736" y="3596"/>
                  <a:ext cx="0" cy="96"/>
                </a:xfrm>
                <a:prstGeom prst="line">
                  <a:avLst/>
                </a:prstGeom>
                <a:noFill/>
                <a:ln w="9525">
                  <a:solidFill>
                    <a:schemeClr val="tx1"/>
                  </a:solidFill>
                  <a:round/>
                  <a:headEnd/>
                  <a:tailEnd/>
                </a:ln>
              </p:spPr>
              <p:txBody>
                <a:bodyPr/>
                <a:lstStyle/>
                <a:p>
                  <a:endParaRPr lang="en-US" dirty="0"/>
                </a:p>
              </p:txBody>
            </p:sp>
            <p:sp>
              <p:nvSpPr>
                <p:cNvPr id="90161" name="Line 32"/>
                <p:cNvSpPr>
                  <a:spLocks noChangeShapeType="1"/>
                </p:cNvSpPr>
                <p:nvPr/>
              </p:nvSpPr>
              <p:spPr bwMode="auto">
                <a:xfrm>
                  <a:off x="2976" y="3596"/>
                  <a:ext cx="0" cy="96"/>
                </a:xfrm>
                <a:prstGeom prst="line">
                  <a:avLst/>
                </a:prstGeom>
                <a:noFill/>
                <a:ln w="9525">
                  <a:solidFill>
                    <a:schemeClr val="tx1"/>
                  </a:solidFill>
                  <a:round/>
                  <a:headEnd/>
                  <a:tailEnd/>
                </a:ln>
              </p:spPr>
              <p:txBody>
                <a:bodyPr/>
                <a:lstStyle/>
                <a:p>
                  <a:endParaRPr lang="en-US" dirty="0"/>
                </a:p>
              </p:txBody>
            </p:sp>
            <p:sp>
              <p:nvSpPr>
                <p:cNvPr id="90162" name="Line 33"/>
                <p:cNvSpPr>
                  <a:spLocks noChangeShapeType="1"/>
                </p:cNvSpPr>
                <p:nvPr/>
              </p:nvSpPr>
              <p:spPr bwMode="auto">
                <a:xfrm>
                  <a:off x="3456" y="3596"/>
                  <a:ext cx="0" cy="96"/>
                </a:xfrm>
                <a:prstGeom prst="line">
                  <a:avLst/>
                </a:prstGeom>
                <a:noFill/>
                <a:ln w="9525">
                  <a:solidFill>
                    <a:schemeClr val="tx1"/>
                  </a:solidFill>
                  <a:round/>
                  <a:headEnd/>
                  <a:tailEnd/>
                </a:ln>
              </p:spPr>
              <p:txBody>
                <a:bodyPr/>
                <a:lstStyle/>
                <a:p>
                  <a:endParaRPr lang="en-US" dirty="0"/>
                </a:p>
              </p:txBody>
            </p:sp>
            <p:sp>
              <p:nvSpPr>
                <p:cNvPr id="90163" name="Line 34"/>
                <p:cNvSpPr>
                  <a:spLocks noChangeShapeType="1"/>
                </p:cNvSpPr>
                <p:nvPr/>
              </p:nvSpPr>
              <p:spPr bwMode="auto">
                <a:xfrm>
                  <a:off x="4176" y="3596"/>
                  <a:ext cx="0" cy="96"/>
                </a:xfrm>
                <a:prstGeom prst="line">
                  <a:avLst/>
                </a:prstGeom>
                <a:noFill/>
                <a:ln w="9525">
                  <a:solidFill>
                    <a:schemeClr val="tx1"/>
                  </a:solidFill>
                  <a:round/>
                  <a:headEnd/>
                  <a:tailEnd/>
                </a:ln>
              </p:spPr>
              <p:txBody>
                <a:bodyPr/>
                <a:lstStyle/>
                <a:p>
                  <a:endParaRPr lang="en-US" dirty="0"/>
                </a:p>
              </p:txBody>
            </p:sp>
            <p:sp>
              <p:nvSpPr>
                <p:cNvPr id="90164" name="Line 35"/>
                <p:cNvSpPr>
                  <a:spLocks noChangeShapeType="1"/>
                </p:cNvSpPr>
                <p:nvPr/>
              </p:nvSpPr>
              <p:spPr bwMode="auto">
                <a:xfrm>
                  <a:off x="4416" y="3596"/>
                  <a:ext cx="0" cy="96"/>
                </a:xfrm>
                <a:prstGeom prst="line">
                  <a:avLst/>
                </a:prstGeom>
                <a:noFill/>
                <a:ln w="9525">
                  <a:solidFill>
                    <a:schemeClr val="tx1"/>
                  </a:solidFill>
                  <a:round/>
                  <a:headEnd/>
                  <a:tailEnd/>
                </a:ln>
              </p:spPr>
              <p:txBody>
                <a:bodyPr/>
                <a:lstStyle/>
                <a:p>
                  <a:endParaRPr lang="en-US" dirty="0"/>
                </a:p>
              </p:txBody>
            </p:sp>
            <p:sp>
              <p:nvSpPr>
                <p:cNvPr id="90165" name="Line 36"/>
                <p:cNvSpPr>
                  <a:spLocks noChangeShapeType="1"/>
                </p:cNvSpPr>
                <p:nvPr/>
              </p:nvSpPr>
              <p:spPr bwMode="auto">
                <a:xfrm>
                  <a:off x="4656" y="3596"/>
                  <a:ext cx="0" cy="96"/>
                </a:xfrm>
                <a:prstGeom prst="line">
                  <a:avLst/>
                </a:prstGeom>
                <a:noFill/>
                <a:ln w="9525">
                  <a:solidFill>
                    <a:schemeClr val="tx1"/>
                  </a:solidFill>
                  <a:round/>
                  <a:headEnd/>
                  <a:tailEnd/>
                </a:ln>
              </p:spPr>
              <p:txBody>
                <a:bodyPr/>
                <a:lstStyle/>
                <a:p>
                  <a:endParaRPr lang="en-US" dirty="0"/>
                </a:p>
              </p:txBody>
            </p:sp>
            <p:sp>
              <p:nvSpPr>
                <p:cNvPr id="90166" name="Line 37"/>
                <p:cNvSpPr>
                  <a:spLocks noChangeShapeType="1"/>
                </p:cNvSpPr>
                <p:nvPr/>
              </p:nvSpPr>
              <p:spPr bwMode="auto">
                <a:xfrm>
                  <a:off x="5136" y="3596"/>
                  <a:ext cx="0" cy="96"/>
                </a:xfrm>
                <a:prstGeom prst="line">
                  <a:avLst/>
                </a:prstGeom>
                <a:noFill/>
                <a:ln w="9525">
                  <a:solidFill>
                    <a:schemeClr val="tx1"/>
                  </a:solidFill>
                  <a:round/>
                  <a:headEnd/>
                  <a:tailEnd/>
                </a:ln>
              </p:spPr>
              <p:txBody>
                <a:bodyPr/>
                <a:lstStyle/>
                <a:p>
                  <a:endParaRPr lang="en-US" dirty="0"/>
                </a:p>
              </p:txBody>
            </p:sp>
            <p:sp>
              <p:nvSpPr>
                <p:cNvPr id="90167" name="Line 38"/>
                <p:cNvSpPr>
                  <a:spLocks noChangeShapeType="1"/>
                </p:cNvSpPr>
                <p:nvPr/>
              </p:nvSpPr>
              <p:spPr bwMode="auto">
                <a:xfrm>
                  <a:off x="5376" y="3596"/>
                  <a:ext cx="0" cy="96"/>
                </a:xfrm>
                <a:prstGeom prst="line">
                  <a:avLst/>
                </a:prstGeom>
                <a:noFill/>
                <a:ln w="9525">
                  <a:solidFill>
                    <a:schemeClr val="tx1"/>
                  </a:solidFill>
                  <a:round/>
                  <a:headEnd/>
                  <a:tailEnd/>
                </a:ln>
              </p:spPr>
              <p:txBody>
                <a:bodyPr/>
                <a:lstStyle/>
                <a:p>
                  <a:endParaRPr lang="en-US" dirty="0"/>
                </a:p>
              </p:txBody>
            </p:sp>
            <p:sp>
              <p:nvSpPr>
                <p:cNvPr id="90168" name="Line 39"/>
                <p:cNvSpPr>
                  <a:spLocks noChangeShapeType="1"/>
                </p:cNvSpPr>
                <p:nvPr/>
              </p:nvSpPr>
              <p:spPr bwMode="auto">
                <a:xfrm>
                  <a:off x="5616" y="3596"/>
                  <a:ext cx="0" cy="96"/>
                </a:xfrm>
                <a:prstGeom prst="line">
                  <a:avLst/>
                </a:prstGeom>
                <a:noFill/>
                <a:ln w="9525">
                  <a:solidFill>
                    <a:schemeClr val="tx1"/>
                  </a:solidFill>
                  <a:round/>
                  <a:headEnd/>
                  <a:tailEnd/>
                </a:ln>
              </p:spPr>
              <p:txBody>
                <a:bodyPr/>
                <a:lstStyle/>
                <a:p>
                  <a:endParaRPr lang="en-US" dirty="0"/>
                </a:p>
              </p:txBody>
            </p:sp>
            <p:sp>
              <p:nvSpPr>
                <p:cNvPr id="90169" name="Text Box 40"/>
                <p:cNvSpPr txBox="1">
                  <a:spLocks noChangeArrowheads="1"/>
                </p:cNvSpPr>
                <p:nvPr/>
              </p:nvSpPr>
              <p:spPr bwMode="auto">
                <a:xfrm>
                  <a:off x="1600" y="367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90170" name="Text Box 41"/>
                <p:cNvSpPr txBox="1">
                  <a:spLocks noChangeArrowheads="1"/>
                </p:cNvSpPr>
                <p:nvPr/>
              </p:nvSpPr>
              <p:spPr bwMode="auto">
                <a:xfrm>
                  <a:off x="2176" y="3668"/>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90171" name="Text Box 42"/>
                <p:cNvSpPr txBox="1">
                  <a:spLocks noChangeArrowheads="1"/>
                </p:cNvSpPr>
                <p:nvPr/>
              </p:nvSpPr>
              <p:spPr bwMode="auto">
                <a:xfrm>
                  <a:off x="2648" y="3668"/>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90172" name="Text Box 43"/>
                <p:cNvSpPr txBox="1">
                  <a:spLocks noChangeArrowheads="1"/>
                </p:cNvSpPr>
                <p:nvPr/>
              </p:nvSpPr>
              <p:spPr bwMode="auto">
                <a:xfrm>
                  <a:off x="3120" y="3668"/>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90173" name="Text Box 44"/>
                <p:cNvSpPr txBox="1">
                  <a:spLocks noChangeArrowheads="1"/>
                </p:cNvSpPr>
                <p:nvPr/>
              </p:nvSpPr>
              <p:spPr bwMode="auto">
                <a:xfrm>
                  <a:off x="3616" y="3668"/>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90174" name="Text Box 45"/>
                <p:cNvSpPr txBox="1">
                  <a:spLocks noChangeArrowheads="1"/>
                </p:cNvSpPr>
                <p:nvPr/>
              </p:nvSpPr>
              <p:spPr bwMode="auto">
                <a:xfrm>
                  <a:off x="5040" y="3668"/>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90175" name="Text Box 46"/>
                <p:cNvSpPr txBox="1">
                  <a:spLocks noChangeArrowheads="1"/>
                </p:cNvSpPr>
                <p:nvPr/>
              </p:nvSpPr>
              <p:spPr bwMode="auto">
                <a:xfrm>
                  <a:off x="4080" y="3668"/>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90176" name="Text Box 47"/>
                <p:cNvSpPr txBox="1">
                  <a:spLocks noChangeArrowheads="1"/>
                </p:cNvSpPr>
                <p:nvPr/>
              </p:nvSpPr>
              <p:spPr bwMode="auto">
                <a:xfrm>
                  <a:off x="4576" y="367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90177" name="Line 48"/>
                <p:cNvSpPr>
                  <a:spLocks noChangeShapeType="1"/>
                </p:cNvSpPr>
                <p:nvPr/>
              </p:nvSpPr>
              <p:spPr bwMode="auto">
                <a:xfrm>
                  <a:off x="1392" y="3692"/>
                  <a:ext cx="4224" cy="0"/>
                </a:xfrm>
                <a:prstGeom prst="line">
                  <a:avLst/>
                </a:prstGeom>
                <a:noFill/>
                <a:ln w="9525">
                  <a:solidFill>
                    <a:schemeClr val="tx1"/>
                  </a:solidFill>
                  <a:round/>
                  <a:headEnd/>
                  <a:tailEnd/>
                </a:ln>
              </p:spPr>
              <p:txBody>
                <a:bodyPr/>
                <a:lstStyle/>
                <a:p>
                  <a:endParaRPr lang="en-US" dirty="0"/>
                </a:p>
              </p:txBody>
            </p:sp>
            <p:sp>
              <p:nvSpPr>
                <p:cNvPr id="90178" name="Line 49"/>
                <p:cNvSpPr>
                  <a:spLocks noChangeShapeType="1"/>
                </p:cNvSpPr>
                <p:nvPr/>
              </p:nvSpPr>
              <p:spPr bwMode="auto">
                <a:xfrm>
                  <a:off x="3216" y="3596"/>
                  <a:ext cx="0" cy="96"/>
                </a:xfrm>
                <a:prstGeom prst="line">
                  <a:avLst/>
                </a:prstGeom>
                <a:noFill/>
                <a:ln w="9525">
                  <a:solidFill>
                    <a:schemeClr val="tx1"/>
                  </a:solidFill>
                  <a:round/>
                  <a:headEnd/>
                  <a:tailEnd/>
                </a:ln>
              </p:spPr>
              <p:txBody>
                <a:bodyPr/>
                <a:lstStyle/>
                <a:p>
                  <a:endParaRPr lang="en-US" dirty="0"/>
                </a:p>
              </p:txBody>
            </p:sp>
            <p:sp>
              <p:nvSpPr>
                <p:cNvPr id="90179" name="Line 50"/>
                <p:cNvSpPr>
                  <a:spLocks noChangeShapeType="1"/>
                </p:cNvSpPr>
                <p:nvPr/>
              </p:nvSpPr>
              <p:spPr bwMode="auto">
                <a:xfrm>
                  <a:off x="3696" y="3596"/>
                  <a:ext cx="0" cy="96"/>
                </a:xfrm>
                <a:prstGeom prst="line">
                  <a:avLst/>
                </a:prstGeom>
                <a:noFill/>
                <a:ln w="9525">
                  <a:solidFill>
                    <a:schemeClr val="tx1"/>
                  </a:solidFill>
                  <a:round/>
                  <a:headEnd/>
                  <a:tailEnd/>
                </a:ln>
              </p:spPr>
              <p:txBody>
                <a:bodyPr/>
                <a:lstStyle/>
                <a:p>
                  <a:endParaRPr lang="en-US" dirty="0"/>
                </a:p>
              </p:txBody>
            </p:sp>
            <p:sp>
              <p:nvSpPr>
                <p:cNvPr id="90180" name="Line 51"/>
                <p:cNvSpPr>
                  <a:spLocks noChangeShapeType="1"/>
                </p:cNvSpPr>
                <p:nvPr/>
              </p:nvSpPr>
              <p:spPr bwMode="auto">
                <a:xfrm>
                  <a:off x="3936" y="3596"/>
                  <a:ext cx="0" cy="96"/>
                </a:xfrm>
                <a:prstGeom prst="line">
                  <a:avLst/>
                </a:prstGeom>
                <a:noFill/>
                <a:ln w="9525">
                  <a:solidFill>
                    <a:schemeClr val="tx1"/>
                  </a:solidFill>
                  <a:round/>
                  <a:headEnd/>
                  <a:tailEnd/>
                </a:ln>
              </p:spPr>
              <p:txBody>
                <a:bodyPr/>
                <a:lstStyle/>
                <a:p>
                  <a:endParaRPr lang="en-US" dirty="0"/>
                </a:p>
              </p:txBody>
            </p:sp>
            <p:sp>
              <p:nvSpPr>
                <p:cNvPr id="90181" name="Line 52"/>
                <p:cNvSpPr>
                  <a:spLocks noChangeShapeType="1"/>
                </p:cNvSpPr>
                <p:nvPr/>
              </p:nvSpPr>
              <p:spPr bwMode="auto">
                <a:xfrm>
                  <a:off x="4896" y="3596"/>
                  <a:ext cx="0" cy="96"/>
                </a:xfrm>
                <a:prstGeom prst="line">
                  <a:avLst/>
                </a:prstGeom>
                <a:noFill/>
                <a:ln w="9525">
                  <a:solidFill>
                    <a:schemeClr val="tx1"/>
                  </a:solidFill>
                  <a:round/>
                  <a:headEnd/>
                  <a:tailEnd/>
                </a:ln>
              </p:spPr>
              <p:txBody>
                <a:bodyPr/>
                <a:lstStyle/>
                <a:p>
                  <a:endParaRPr lang="en-US" dirty="0"/>
                </a:p>
              </p:txBody>
            </p:sp>
            <p:sp>
              <p:nvSpPr>
                <p:cNvPr id="90182" name="Line 53"/>
                <p:cNvSpPr>
                  <a:spLocks noChangeShapeType="1"/>
                </p:cNvSpPr>
                <p:nvPr/>
              </p:nvSpPr>
              <p:spPr bwMode="auto">
                <a:xfrm>
                  <a:off x="1296" y="1724"/>
                  <a:ext cx="96" cy="0"/>
                </a:xfrm>
                <a:prstGeom prst="line">
                  <a:avLst/>
                </a:prstGeom>
                <a:noFill/>
                <a:ln w="9525">
                  <a:solidFill>
                    <a:schemeClr val="tx1"/>
                  </a:solidFill>
                  <a:round/>
                  <a:headEnd/>
                  <a:tailEnd/>
                </a:ln>
              </p:spPr>
              <p:txBody>
                <a:bodyPr/>
                <a:lstStyle/>
                <a:p>
                  <a:endParaRPr lang="en-US" dirty="0"/>
                </a:p>
              </p:txBody>
            </p:sp>
            <p:sp>
              <p:nvSpPr>
                <p:cNvPr id="90183" name="Line 54"/>
                <p:cNvSpPr>
                  <a:spLocks noChangeShapeType="1"/>
                </p:cNvSpPr>
                <p:nvPr/>
              </p:nvSpPr>
              <p:spPr bwMode="auto">
                <a:xfrm>
                  <a:off x="1392" y="3596"/>
                  <a:ext cx="96" cy="0"/>
                </a:xfrm>
                <a:prstGeom prst="line">
                  <a:avLst/>
                </a:prstGeom>
                <a:noFill/>
                <a:ln w="9525">
                  <a:solidFill>
                    <a:schemeClr val="tx1"/>
                  </a:solidFill>
                  <a:round/>
                  <a:headEnd/>
                  <a:tailEnd/>
                </a:ln>
              </p:spPr>
              <p:txBody>
                <a:bodyPr/>
                <a:lstStyle/>
                <a:p>
                  <a:endParaRPr lang="en-US" dirty="0"/>
                </a:p>
              </p:txBody>
            </p:sp>
            <p:sp>
              <p:nvSpPr>
                <p:cNvPr id="90184" name="Line 55"/>
                <p:cNvSpPr>
                  <a:spLocks noChangeShapeType="1"/>
                </p:cNvSpPr>
                <p:nvPr/>
              </p:nvSpPr>
              <p:spPr bwMode="auto">
                <a:xfrm>
                  <a:off x="1296" y="3356"/>
                  <a:ext cx="48" cy="0"/>
                </a:xfrm>
                <a:prstGeom prst="line">
                  <a:avLst/>
                </a:prstGeom>
                <a:noFill/>
                <a:ln w="9525">
                  <a:solidFill>
                    <a:schemeClr val="tx1"/>
                  </a:solidFill>
                  <a:round/>
                  <a:headEnd/>
                  <a:tailEnd/>
                </a:ln>
              </p:spPr>
              <p:txBody>
                <a:bodyPr/>
                <a:lstStyle/>
                <a:p>
                  <a:endParaRPr lang="en-US" dirty="0"/>
                </a:p>
              </p:txBody>
            </p:sp>
            <p:sp>
              <p:nvSpPr>
                <p:cNvPr id="90185" name="Text Box 56"/>
                <p:cNvSpPr txBox="1">
                  <a:spLocks noChangeArrowheads="1"/>
                </p:cNvSpPr>
                <p:nvPr/>
              </p:nvSpPr>
              <p:spPr bwMode="auto">
                <a:xfrm>
                  <a:off x="1084" y="2780"/>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15</a:t>
                  </a:r>
                </a:p>
              </p:txBody>
            </p:sp>
            <p:sp>
              <p:nvSpPr>
                <p:cNvPr id="90186" name="Text Box 57"/>
                <p:cNvSpPr txBox="1">
                  <a:spLocks noChangeArrowheads="1"/>
                </p:cNvSpPr>
                <p:nvPr/>
              </p:nvSpPr>
              <p:spPr bwMode="auto">
                <a:xfrm>
                  <a:off x="1084" y="2524"/>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20</a:t>
                  </a:r>
                </a:p>
              </p:txBody>
            </p:sp>
            <p:sp>
              <p:nvSpPr>
                <p:cNvPr id="90187" name="Text Box 58"/>
                <p:cNvSpPr txBox="1">
                  <a:spLocks noChangeArrowheads="1"/>
                </p:cNvSpPr>
                <p:nvPr/>
              </p:nvSpPr>
              <p:spPr bwMode="auto">
                <a:xfrm>
                  <a:off x="1084" y="2088"/>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30</a:t>
                  </a:r>
                </a:p>
              </p:txBody>
            </p:sp>
          </p:grpSp>
          <p:grpSp>
            <p:nvGrpSpPr>
              <p:cNvPr id="90126" name="Group 59"/>
              <p:cNvGrpSpPr>
                <a:grpSpLocks/>
              </p:cNvGrpSpPr>
              <p:nvPr/>
            </p:nvGrpSpPr>
            <p:grpSpPr bwMode="auto">
              <a:xfrm>
                <a:off x="2016" y="2572"/>
                <a:ext cx="1152" cy="1034"/>
                <a:chOff x="2016" y="2572"/>
                <a:chExt cx="1152" cy="1034"/>
              </a:xfrm>
            </p:grpSpPr>
            <p:sp>
              <p:nvSpPr>
                <p:cNvPr id="90132" name="Line 60"/>
                <p:cNvSpPr>
                  <a:spLocks noChangeShapeType="1"/>
                </p:cNvSpPr>
                <p:nvPr/>
              </p:nvSpPr>
              <p:spPr bwMode="auto">
                <a:xfrm>
                  <a:off x="3144" y="2572"/>
                  <a:ext cx="0" cy="784"/>
                </a:xfrm>
                <a:prstGeom prst="line">
                  <a:avLst/>
                </a:prstGeom>
                <a:noFill/>
                <a:ln w="25400">
                  <a:solidFill>
                    <a:schemeClr val="tx1"/>
                  </a:solidFill>
                  <a:prstDash val="sysDot"/>
                  <a:round/>
                  <a:headEnd type="none" w="sm" len="sm"/>
                  <a:tailEnd type="none" w="sm" len="sm"/>
                </a:ln>
              </p:spPr>
              <p:txBody>
                <a:bodyPr/>
                <a:lstStyle/>
                <a:p>
                  <a:endParaRPr lang="en-US" dirty="0"/>
                </a:p>
              </p:txBody>
            </p:sp>
            <p:grpSp>
              <p:nvGrpSpPr>
                <p:cNvPr id="90133" name="Group 61"/>
                <p:cNvGrpSpPr>
                  <a:grpSpLocks/>
                </p:cNvGrpSpPr>
                <p:nvPr/>
              </p:nvGrpSpPr>
              <p:grpSpPr bwMode="auto">
                <a:xfrm>
                  <a:off x="2016" y="3356"/>
                  <a:ext cx="1152" cy="250"/>
                  <a:chOff x="2016" y="3072"/>
                  <a:chExt cx="1152" cy="250"/>
                </a:xfrm>
              </p:grpSpPr>
              <p:sp>
                <p:nvSpPr>
                  <p:cNvPr id="90134" name="Rectangle 62"/>
                  <p:cNvSpPr>
                    <a:spLocks noChangeArrowheads="1"/>
                  </p:cNvSpPr>
                  <p:nvPr/>
                </p:nvSpPr>
                <p:spPr bwMode="auto">
                  <a:xfrm>
                    <a:off x="2256" y="3072"/>
                    <a:ext cx="752" cy="250"/>
                  </a:xfrm>
                  <a:prstGeom prst="rect">
                    <a:avLst/>
                  </a:prstGeom>
                  <a:noFill/>
                  <a:ln w="9525">
                    <a:noFill/>
                    <a:miter lim="800000"/>
                    <a:headEnd/>
                    <a:tailEnd/>
                  </a:ln>
                </p:spPr>
                <p:txBody>
                  <a:bodyPr wrap="none" lIns="92075" tIns="46038" rIns="92075" bIns="46038">
                    <a:spAutoFit/>
                  </a:bodyPr>
                  <a:lstStyle/>
                  <a:p>
                    <a:pPr eaLnBrk="0" hangingPunct="0"/>
                    <a:r>
                      <a:rPr lang="en-US" dirty="0">
                        <a:solidFill>
                          <a:schemeClr val="tx1"/>
                        </a:solidFill>
                        <a:latin typeface="Times New Roman" pitchFamily="18" charset="0"/>
                      </a:rPr>
                      <a:t>Too Long</a:t>
                    </a:r>
                  </a:p>
                </p:txBody>
              </p:sp>
              <p:sp>
                <p:nvSpPr>
                  <p:cNvPr id="90135" name="Line 63"/>
                  <p:cNvSpPr>
                    <a:spLocks noChangeShapeType="1"/>
                  </p:cNvSpPr>
                  <p:nvPr/>
                </p:nvSpPr>
                <p:spPr bwMode="auto">
                  <a:xfrm flipV="1">
                    <a:off x="2016" y="3165"/>
                    <a:ext cx="268" cy="3"/>
                  </a:xfrm>
                  <a:prstGeom prst="line">
                    <a:avLst/>
                  </a:prstGeom>
                  <a:noFill/>
                  <a:ln w="38100">
                    <a:solidFill>
                      <a:schemeClr val="tx1"/>
                    </a:solidFill>
                    <a:round/>
                    <a:headEnd type="stealth" w="med" len="lg"/>
                    <a:tailEnd type="none" w="sm" len="sm"/>
                  </a:ln>
                </p:spPr>
                <p:txBody>
                  <a:bodyPr/>
                  <a:lstStyle/>
                  <a:p>
                    <a:endParaRPr lang="en-US" dirty="0"/>
                  </a:p>
                </p:txBody>
              </p:sp>
              <p:sp>
                <p:nvSpPr>
                  <p:cNvPr id="90136" name="Line 64"/>
                  <p:cNvSpPr>
                    <a:spLocks noChangeShapeType="1"/>
                  </p:cNvSpPr>
                  <p:nvPr/>
                </p:nvSpPr>
                <p:spPr bwMode="auto">
                  <a:xfrm flipH="1" flipV="1">
                    <a:off x="2976" y="3168"/>
                    <a:ext cx="192" cy="0"/>
                  </a:xfrm>
                  <a:prstGeom prst="line">
                    <a:avLst/>
                  </a:prstGeom>
                  <a:noFill/>
                  <a:ln w="38100">
                    <a:solidFill>
                      <a:schemeClr val="tx1"/>
                    </a:solidFill>
                    <a:round/>
                    <a:headEnd type="stealth" w="med" len="lg"/>
                    <a:tailEnd type="none" w="sm" len="sm"/>
                  </a:ln>
                </p:spPr>
                <p:txBody>
                  <a:bodyPr/>
                  <a:lstStyle/>
                  <a:p>
                    <a:endParaRPr lang="en-US" dirty="0"/>
                  </a:p>
                </p:txBody>
              </p:sp>
            </p:grpSp>
          </p:grpSp>
          <p:grpSp>
            <p:nvGrpSpPr>
              <p:cNvPr id="90127" name="Group 65"/>
              <p:cNvGrpSpPr>
                <a:grpSpLocks/>
              </p:cNvGrpSpPr>
              <p:nvPr/>
            </p:nvGrpSpPr>
            <p:grpSpPr bwMode="auto">
              <a:xfrm>
                <a:off x="2020" y="2612"/>
                <a:ext cx="795" cy="792"/>
                <a:chOff x="2020" y="2612"/>
                <a:chExt cx="795" cy="792"/>
              </a:xfrm>
            </p:grpSpPr>
            <p:sp>
              <p:nvSpPr>
                <p:cNvPr id="90128" name="Rectangle 66"/>
                <p:cNvSpPr>
                  <a:spLocks noChangeArrowheads="1"/>
                </p:cNvSpPr>
                <p:nvPr/>
              </p:nvSpPr>
              <p:spPr bwMode="auto">
                <a:xfrm>
                  <a:off x="2176" y="2863"/>
                  <a:ext cx="639" cy="250"/>
                </a:xfrm>
                <a:prstGeom prst="rect">
                  <a:avLst/>
                </a:prstGeom>
                <a:noFill/>
                <a:ln w="9525">
                  <a:noFill/>
                  <a:miter lim="800000"/>
                  <a:headEnd/>
                  <a:tailEnd/>
                </a:ln>
              </p:spPr>
              <p:txBody>
                <a:bodyPr wrap="none" lIns="92075" tIns="46038" rIns="92075" bIns="46038">
                  <a:spAutoFit/>
                </a:bodyPr>
                <a:lstStyle/>
                <a:p>
                  <a:pPr eaLnBrk="0" hangingPunct="0"/>
                  <a:r>
                    <a:rPr lang="en-US" dirty="0">
                      <a:solidFill>
                        <a:schemeClr val="tx1"/>
                      </a:solidFill>
                      <a:latin typeface="Times New Roman" pitchFamily="18" charset="0"/>
                    </a:rPr>
                    <a:t>Optimal</a:t>
                  </a:r>
                </a:p>
              </p:txBody>
            </p:sp>
            <p:sp>
              <p:nvSpPr>
                <p:cNvPr id="90129" name="Line 67"/>
                <p:cNvSpPr>
                  <a:spLocks noChangeShapeType="1"/>
                </p:cNvSpPr>
                <p:nvPr/>
              </p:nvSpPr>
              <p:spPr bwMode="auto">
                <a:xfrm>
                  <a:off x="2020" y="3156"/>
                  <a:ext cx="0" cy="248"/>
                </a:xfrm>
                <a:prstGeom prst="line">
                  <a:avLst/>
                </a:prstGeom>
                <a:noFill/>
                <a:ln w="25400">
                  <a:solidFill>
                    <a:schemeClr val="tx1"/>
                  </a:solidFill>
                  <a:prstDash val="sysDot"/>
                  <a:round/>
                  <a:headEnd type="none" w="sm" len="sm"/>
                  <a:tailEnd type="none" w="sm" len="sm"/>
                </a:ln>
              </p:spPr>
              <p:txBody>
                <a:bodyPr/>
                <a:lstStyle/>
                <a:p>
                  <a:endParaRPr lang="en-US" dirty="0"/>
                </a:p>
              </p:txBody>
            </p:sp>
            <p:sp>
              <p:nvSpPr>
                <p:cNvPr id="90130" name="Line 68"/>
                <p:cNvSpPr>
                  <a:spLocks noChangeShapeType="1"/>
                </p:cNvSpPr>
                <p:nvPr/>
              </p:nvSpPr>
              <p:spPr bwMode="auto">
                <a:xfrm>
                  <a:off x="2812" y="2612"/>
                  <a:ext cx="0" cy="744"/>
                </a:xfrm>
                <a:prstGeom prst="line">
                  <a:avLst/>
                </a:prstGeom>
                <a:noFill/>
                <a:ln w="25400">
                  <a:solidFill>
                    <a:schemeClr val="tx1"/>
                  </a:solidFill>
                  <a:prstDash val="sysDot"/>
                  <a:round/>
                  <a:headEnd type="none" w="sm" len="sm"/>
                  <a:tailEnd type="none" w="sm" len="sm"/>
                </a:ln>
              </p:spPr>
              <p:txBody>
                <a:bodyPr/>
                <a:lstStyle/>
                <a:p>
                  <a:endParaRPr lang="en-US" dirty="0"/>
                </a:p>
              </p:txBody>
            </p:sp>
            <p:sp>
              <p:nvSpPr>
                <p:cNvPr id="90131" name="Line 69"/>
                <p:cNvSpPr>
                  <a:spLocks noChangeShapeType="1"/>
                </p:cNvSpPr>
                <p:nvPr/>
              </p:nvSpPr>
              <p:spPr bwMode="auto">
                <a:xfrm>
                  <a:off x="2112" y="3116"/>
                  <a:ext cx="656" cy="0"/>
                </a:xfrm>
                <a:prstGeom prst="line">
                  <a:avLst/>
                </a:prstGeom>
                <a:noFill/>
                <a:ln w="38100">
                  <a:solidFill>
                    <a:schemeClr val="tx1"/>
                  </a:solidFill>
                  <a:round/>
                  <a:headEnd type="stealth" w="med" len="lg"/>
                  <a:tailEnd type="stealth" w="med" len="lg"/>
                </a:ln>
              </p:spPr>
              <p:txBody>
                <a:bodyPr/>
                <a:lstStyle/>
                <a:p>
                  <a:endParaRPr lang="en-US" dirty="0"/>
                </a:p>
              </p:txBody>
            </p:sp>
          </p:grpSp>
        </p:grpSp>
        <p:sp>
          <p:nvSpPr>
            <p:cNvPr id="90117" name="Line 70"/>
            <p:cNvSpPr>
              <a:spLocks noChangeShapeType="1"/>
            </p:cNvSpPr>
            <p:nvPr/>
          </p:nvSpPr>
          <p:spPr bwMode="auto">
            <a:xfrm>
              <a:off x="1038" y="3116"/>
              <a:ext cx="721" cy="0"/>
            </a:xfrm>
            <a:prstGeom prst="line">
              <a:avLst/>
            </a:prstGeom>
            <a:noFill/>
            <a:ln w="38100">
              <a:solidFill>
                <a:srgbClr val="FF0000"/>
              </a:solidFill>
              <a:round/>
              <a:headEnd type="none" w="sm" len="sm"/>
              <a:tailEnd type="none" w="sm" len="sm"/>
            </a:ln>
          </p:spPr>
          <p:txBody>
            <a:bodyPr/>
            <a:lstStyle/>
            <a:p>
              <a:endParaRPr lang="en-US" dirty="0"/>
            </a:p>
          </p:txBody>
        </p:sp>
        <p:sp>
          <p:nvSpPr>
            <p:cNvPr id="90118" name="Freeform 71"/>
            <p:cNvSpPr>
              <a:spLocks/>
            </p:cNvSpPr>
            <p:nvPr/>
          </p:nvSpPr>
          <p:spPr bwMode="auto">
            <a:xfrm>
              <a:off x="2513" y="2394"/>
              <a:ext cx="335" cy="192"/>
            </a:xfrm>
            <a:custGeom>
              <a:avLst/>
              <a:gdLst>
                <a:gd name="T0" fmla="*/ 0 w 335"/>
                <a:gd name="T1" fmla="*/ 191 h 192"/>
                <a:gd name="T2" fmla="*/ 34 w 335"/>
                <a:gd name="T3" fmla="*/ 171 h 192"/>
                <a:gd name="T4" fmla="*/ 57 w 335"/>
                <a:gd name="T5" fmla="*/ 139 h 192"/>
                <a:gd name="T6" fmla="*/ 79 w 335"/>
                <a:gd name="T7" fmla="*/ 110 h 192"/>
                <a:gd name="T8" fmla="*/ 103 w 335"/>
                <a:gd name="T9" fmla="*/ 80 h 192"/>
                <a:gd name="T10" fmla="*/ 125 w 335"/>
                <a:gd name="T11" fmla="*/ 40 h 192"/>
                <a:gd name="T12" fmla="*/ 161 w 335"/>
                <a:gd name="T13" fmla="*/ 30 h 192"/>
                <a:gd name="T14" fmla="*/ 197 w 335"/>
                <a:gd name="T15" fmla="*/ 10 h 192"/>
                <a:gd name="T16" fmla="*/ 231 w 335"/>
                <a:gd name="T17" fmla="*/ 0 h 192"/>
                <a:gd name="T18" fmla="*/ 264 w 335"/>
                <a:gd name="T19" fmla="*/ 0 h 192"/>
                <a:gd name="T20" fmla="*/ 300 w 335"/>
                <a:gd name="T21" fmla="*/ 0 h 192"/>
                <a:gd name="T22" fmla="*/ 334 w 335"/>
                <a:gd name="T23" fmla="*/ 10 h 192"/>
                <a:gd name="T24" fmla="*/ 334 w 335"/>
                <a:gd name="T25" fmla="*/ 50 h 1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5"/>
                <a:gd name="T40" fmla="*/ 0 h 192"/>
                <a:gd name="T41" fmla="*/ 335 w 335"/>
                <a:gd name="T42" fmla="*/ 192 h 1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5" h="192">
                  <a:moveTo>
                    <a:pt x="0" y="191"/>
                  </a:moveTo>
                  <a:lnTo>
                    <a:pt x="34" y="171"/>
                  </a:lnTo>
                  <a:lnTo>
                    <a:pt x="57" y="139"/>
                  </a:lnTo>
                  <a:lnTo>
                    <a:pt x="79" y="110"/>
                  </a:lnTo>
                  <a:lnTo>
                    <a:pt x="103" y="80"/>
                  </a:lnTo>
                  <a:lnTo>
                    <a:pt x="125" y="40"/>
                  </a:lnTo>
                  <a:lnTo>
                    <a:pt x="161" y="30"/>
                  </a:lnTo>
                  <a:lnTo>
                    <a:pt x="197" y="10"/>
                  </a:lnTo>
                  <a:lnTo>
                    <a:pt x="231" y="0"/>
                  </a:lnTo>
                  <a:lnTo>
                    <a:pt x="264" y="0"/>
                  </a:lnTo>
                  <a:lnTo>
                    <a:pt x="300" y="0"/>
                  </a:lnTo>
                  <a:lnTo>
                    <a:pt x="334" y="10"/>
                  </a:lnTo>
                  <a:lnTo>
                    <a:pt x="334" y="50"/>
                  </a:lnTo>
                </a:path>
              </a:pathLst>
            </a:custGeom>
            <a:noFill/>
            <a:ln w="38100" cap="rnd" cmpd="sng">
              <a:solidFill>
                <a:schemeClr val="folHlink"/>
              </a:solidFill>
              <a:prstDash val="solid"/>
              <a:round/>
              <a:headEnd type="none" w="sm" len="sm"/>
              <a:tailEnd type="none" w="sm" len="sm"/>
            </a:ln>
          </p:spPr>
          <p:txBody>
            <a:bodyPr/>
            <a:lstStyle/>
            <a:p>
              <a:endParaRPr lang="en-US" dirty="0"/>
            </a:p>
          </p:txBody>
        </p:sp>
        <p:sp>
          <p:nvSpPr>
            <p:cNvPr id="90119" name="Arc 72"/>
            <p:cNvSpPr>
              <a:spLocks/>
            </p:cNvSpPr>
            <p:nvPr/>
          </p:nvSpPr>
          <p:spPr bwMode="auto">
            <a:xfrm>
              <a:off x="2850" y="2443"/>
              <a:ext cx="479" cy="6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465" y="21599"/>
                  </a:moveTo>
                  <a:cubicBezTo>
                    <a:pt x="9588" y="21525"/>
                    <a:pt x="0" y="11876"/>
                    <a:pt x="0" y="0"/>
                  </a:cubicBezTo>
                </a:path>
                <a:path w="21600" h="21600" stroke="0" extrusionOk="0">
                  <a:moveTo>
                    <a:pt x="21465" y="21599"/>
                  </a:moveTo>
                  <a:cubicBezTo>
                    <a:pt x="9588" y="21525"/>
                    <a:pt x="0" y="11876"/>
                    <a:pt x="0" y="0"/>
                  </a:cubicBezTo>
                  <a:lnTo>
                    <a:pt x="21600" y="0"/>
                  </a:lnTo>
                  <a:close/>
                </a:path>
              </a:pathLst>
            </a:custGeom>
            <a:noFill/>
            <a:ln w="38100" cap="rnd">
              <a:solidFill>
                <a:srgbClr val="FF0000"/>
              </a:solidFill>
              <a:round/>
              <a:headEnd type="none" w="sm" len="sm"/>
              <a:tailEnd type="none" w="sm" len="sm"/>
            </a:ln>
          </p:spPr>
          <p:txBody>
            <a:bodyPr/>
            <a:lstStyle/>
            <a:p>
              <a:endParaRPr lang="en-US" dirty="0"/>
            </a:p>
          </p:txBody>
        </p:sp>
        <p:sp>
          <p:nvSpPr>
            <p:cNvPr id="90120" name="Line 73"/>
            <p:cNvSpPr>
              <a:spLocks noChangeShapeType="1"/>
            </p:cNvSpPr>
            <p:nvPr/>
          </p:nvSpPr>
          <p:spPr bwMode="auto">
            <a:xfrm>
              <a:off x="3316" y="3109"/>
              <a:ext cx="1676" cy="0"/>
            </a:xfrm>
            <a:prstGeom prst="line">
              <a:avLst/>
            </a:prstGeom>
            <a:noFill/>
            <a:ln w="38100">
              <a:solidFill>
                <a:srgbClr val="FF0000"/>
              </a:solidFill>
              <a:round/>
              <a:headEnd type="none" w="sm" len="sm"/>
              <a:tailEnd type="none" w="sm" len="sm"/>
            </a:ln>
          </p:spPr>
          <p:txBody>
            <a:bodyPr/>
            <a:lstStyle/>
            <a:p>
              <a:endParaRPr lang="en-US" dirty="0"/>
            </a:p>
          </p:txBody>
        </p:sp>
        <p:sp>
          <p:nvSpPr>
            <p:cNvPr id="90121" name="Line 74"/>
            <p:cNvSpPr>
              <a:spLocks noChangeShapeType="1"/>
            </p:cNvSpPr>
            <p:nvPr/>
          </p:nvSpPr>
          <p:spPr bwMode="auto">
            <a:xfrm>
              <a:off x="2369" y="2585"/>
              <a:ext cx="148" cy="0"/>
            </a:xfrm>
            <a:prstGeom prst="line">
              <a:avLst/>
            </a:prstGeom>
            <a:noFill/>
            <a:ln w="38100">
              <a:solidFill>
                <a:schemeClr val="folHlink"/>
              </a:solidFill>
              <a:round/>
              <a:headEnd type="none" w="sm" len="sm"/>
              <a:tailEnd type="none" w="sm" len="sm"/>
            </a:ln>
          </p:spPr>
          <p:txBody>
            <a:bodyPr/>
            <a:lstStyle/>
            <a:p>
              <a:endParaRPr lang="en-US" dirty="0"/>
            </a:p>
          </p:txBody>
        </p:sp>
        <p:grpSp>
          <p:nvGrpSpPr>
            <p:cNvPr id="90122" name="Group 75"/>
            <p:cNvGrpSpPr>
              <a:grpSpLocks/>
            </p:cNvGrpSpPr>
            <p:nvPr/>
          </p:nvGrpSpPr>
          <p:grpSpPr bwMode="auto">
            <a:xfrm>
              <a:off x="1752" y="2585"/>
              <a:ext cx="617" cy="529"/>
              <a:chOff x="2040" y="2585"/>
              <a:chExt cx="617" cy="529"/>
            </a:xfrm>
          </p:grpSpPr>
          <p:sp>
            <p:nvSpPr>
              <p:cNvPr id="90123" name="Arc 76"/>
              <p:cNvSpPr>
                <a:spLocks/>
              </p:cNvSpPr>
              <p:nvPr/>
            </p:nvSpPr>
            <p:spPr bwMode="auto">
              <a:xfrm>
                <a:off x="2040" y="2636"/>
                <a:ext cx="240" cy="47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10"/>
                    </a:moveTo>
                    <a:cubicBezTo>
                      <a:pt x="49" y="9650"/>
                      <a:pt x="9650" y="49"/>
                      <a:pt x="21510" y="0"/>
                    </a:cubicBezTo>
                  </a:path>
                  <a:path w="21600" h="21600" stroke="0" extrusionOk="0">
                    <a:moveTo>
                      <a:pt x="0" y="21510"/>
                    </a:moveTo>
                    <a:cubicBezTo>
                      <a:pt x="49" y="9650"/>
                      <a:pt x="9650" y="49"/>
                      <a:pt x="21510" y="0"/>
                    </a:cubicBezTo>
                    <a:lnTo>
                      <a:pt x="21600" y="21600"/>
                    </a:lnTo>
                    <a:close/>
                  </a:path>
                </a:pathLst>
              </a:custGeom>
              <a:noFill/>
              <a:ln w="38100" cap="rnd">
                <a:solidFill>
                  <a:schemeClr val="folHlink"/>
                </a:solidFill>
                <a:round/>
                <a:headEnd type="none" w="sm" len="sm"/>
                <a:tailEnd type="none" w="sm" len="sm"/>
              </a:ln>
            </p:spPr>
            <p:txBody>
              <a:bodyPr/>
              <a:lstStyle/>
              <a:p>
                <a:endParaRPr lang="en-US" dirty="0"/>
              </a:p>
            </p:txBody>
          </p:sp>
          <p:sp>
            <p:nvSpPr>
              <p:cNvPr id="90124" name="Line 77"/>
              <p:cNvSpPr>
                <a:spLocks noChangeShapeType="1"/>
              </p:cNvSpPr>
              <p:nvPr/>
            </p:nvSpPr>
            <p:spPr bwMode="auto">
              <a:xfrm flipV="1">
                <a:off x="2275" y="2585"/>
                <a:ext cx="382" cy="48"/>
              </a:xfrm>
              <a:prstGeom prst="line">
                <a:avLst/>
              </a:prstGeom>
              <a:noFill/>
              <a:ln w="38100">
                <a:solidFill>
                  <a:schemeClr val="folHlink"/>
                </a:solidFill>
                <a:round/>
                <a:headEnd type="none" w="sm" len="sm"/>
                <a:tailEnd type="none" w="sm" len="sm"/>
              </a:ln>
            </p:spPr>
            <p:txBody>
              <a:bodyPr/>
              <a:lstStyle/>
              <a:p>
                <a:endParaRPr lang="en-US" dirty="0"/>
              </a:p>
            </p:txBody>
          </p:sp>
        </p:grpSp>
      </p:grpSp>
      <p:sp>
        <p:nvSpPr>
          <p:cNvPr id="90115" name="Rectangle 79"/>
          <p:cNvSpPr>
            <a:spLocks noGrp="1" noChangeArrowheads="1"/>
          </p:cNvSpPr>
          <p:nvPr>
            <p:ph type="title"/>
          </p:nvPr>
        </p:nvSpPr>
        <p:spPr bwMode="auto">
          <a:xfrm>
            <a:off x="457200" y="760413"/>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PCV- Inspiratory Time</a:t>
            </a: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38" name="Group 3"/>
          <p:cNvGrpSpPr>
            <a:grpSpLocks/>
          </p:cNvGrpSpPr>
          <p:nvPr/>
        </p:nvGrpSpPr>
        <p:grpSpPr bwMode="auto">
          <a:xfrm>
            <a:off x="609600" y="2209800"/>
            <a:ext cx="7696200" cy="4343400"/>
            <a:chOff x="384" y="1392"/>
            <a:chExt cx="4848" cy="2736"/>
          </a:xfrm>
        </p:grpSpPr>
        <p:grpSp>
          <p:nvGrpSpPr>
            <p:cNvPr id="91140" name="Group 4"/>
            <p:cNvGrpSpPr>
              <a:grpSpLocks/>
            </p:cNvGrpSpPr>
            <p:nvPr/>
          </p:nvGrpSpPr>
          <p:grpSpPr bwMode="auto">
            <a:xfrm>
              <a:off x="384" y="1392"/>
              <a:ext cx="4848" cy="2404"/>
              <a:chOff x="768" y="1200"/>
              <a:chExt cx="4848" cy="2404"/>
            </a:xfrm>
          </p:grpSpPr>
          <p:sp>
            <p:nvSpPr>
              <p:cNvPr id="338949" name="Rectangle 5"/>
              <p:cNvSpPr>
                <a:spLocks noChangeArrowheads="1"/>
              </p:cNvSpPr>
              <p:nvPr/>
            </p:nvSpPr>
            <p:spPr bwMode="auto">
              <a:xfrm>
                <a:off x="1296" y="1440"/>
                <a:ext cx="4320"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38950" name="Rectangle 6"/>
              <p:cNvSpPr>
                <a:spLocks noChangeArrowheads="1"/>
              </p:cNvSpPr>
              <p:nvPr/>
            </p:nvSpPr>
            <p:spPr bwMode="auto">
              <a:xfrm>
                <a:off x="816" y="1440"/>
                <a:ext cx="480" cy="1872"/>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338951" name="Rectangle 7"/>
              <p:cNvSpPr>
                <a:spLocks noChangeArrowheads="1"/>
              </p:cNvSpPr>
              <p:nvPr/>
            </p:nvSpPr>
            <p:spPr bwMode="auto">
              <a:xfrm>
                <a:off x="4128"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38952" name="Rectangle 8"/>
              <p:cNvSpPr>
                <a:spLocks noChangeArrowheads="1"/>
              </p:cNvSpPr>
              <p:nvPr/>
            </p:nvSpPr>
            <p:spPr bwMode="auto">
              <a:xfrm>
                <a:off x="3024" y="1200"/>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38953" name="Rectangle 9"/>
              <p:cNvSpPr>
                <a:spLocks noChangeArrowheads="1"/>
              </p:cNvSpPr>
              <p:nvPr/>
            </p:nvSpPr>
            <p:spPr bwMode="auto">
              <a:xfrm>
                <a:off x="1920"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sp>
            <p:nvSpPr>
              <p:cNvPr id="91162" name="Text Box 10"/>
              <p:cNvSpPr txBox="1">
                <a:spLocks noChangeArrowheads="1"/>
              </p:cNvSpPr>
              <p:nvPr/>
            </p:nvSpPr>
            <p:spPr bwMode="auto">
              <a:xfrm>
                <a:off x="768" y="1224"/>
                <a:ext cx="584" cy="231"/>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Times New Roman" pitchFamily="18" charset="0"/>
                  </a:rPr>
                  <a:t>cm H</a:t>
                </a:r>
                <a:r>
                  <a:rPr lang="en-US" sz="1800" baseline="-25000" dirty="0">
                    <a:solidFill>
                      <a:schemeClr val="tx1"/>
                    </a:solidFill>
                    <a:latin typeface="Times New Roman" pitchFamily="18" charset="0"/>
                  </a:rPr>
                  <a:t>2</a:t>
                </a:r>
                <a:r>
                  <a:rPr lang="en-US" sz="1800" dirty="0">
                    <a:solidFill>
                      <a:schemeClr val="tx1"/>
                    </a:solidFill>
                    <a:latin typeface="Times New Roman" pitchFamily="18" charset="0"/>
                  </a:rPr>
                  <a:t>O</a:t>
                </a:r>
              </a:p>
            </p:txBody>
          </p:sp>
          <p:sp>
            <p:nvSpPr>
              <p:cNvPr id="91163" name="Line 11"/>
              <p:cNvSpPr>
                <a:spLocks noChangeShapeType="1"/>
              </p:cNvSpPr>
              <p:nvPr/>
            </p:nvSpPr>
            <p:spPr bwMode="auto">
              <a:xfrm>
                <a:off x="1296" y="1437"/>
                <a:ext cx="0" cy="1872"/>
              </a:xfrm>
              <a:prstGeom prst="line">
                <a:avLst/>
              </a:prstGeom>
              <a:noFill/>
              <a:ln w="9525">
                <a:solidFill>
                  <a:schemeClr val="tx1"/>
                </a:solidFill>
                <a:round/>
                <a:headEnd/>
                <a:tailEnd/>
              </a:ln>
            </p:spPr>
            <p:txBody>
              <a:bodyPr/>
              <a:lstStyle/>
              <a:p>
                <a:endParaRPr lang="en-US" dirty="0"/>
              </a:p>
            </p:txBody>
          </p:sp>
          <p:sp>
            <p:nvSpPr>
              <p:cNvPr id="91164" name="Line 12"/>
              <p:cNvSpPr>
                <a:spLocks noChangeShapeType="1"/>
              </p:cNvSpPr>
              <p:nvPr/>
            </p:nvSpPr>
            <p:spPr bwMode="auto">
              <a:xfrm>
                <a:off x="1296" y="3306"/>
                <a:ext cx="96" cy="0"/>
              </a:xfrm>
              <a:prstGeom prst="line">
                <a:avLst/>
              </a:prstGeom>
              <a:noFill/>
              <a:ln w="9525">
                <a:solidFill>
                  <a:schemeClr val="tx1"/>
                </a:solidFill>
                <a:round/>
                <a:headEnd/>
                <a:tailEnd/>
              </a:ln>
            </p:spPr>
            <p:txBody>
              <a:bodyPr/>
              <a:lstStyle/>
              <a:p>
                <a:endParaRPr lang="en-US" dirty="0"/>
              </a:p>
            </p:txBody>
          </p:sp>
          <p:sp>
            <p:nvSpPr>
              <p:cNvPr id="91165" name="Line 13"/>
              <p:cNvSpPr>
                <a:spLocks noChangeShapeType="1"/>
              </p:cNvSpPr>
              <p:nvPr/>
            </p:nvSpPr>
            <p:spPr bwMode="auto">
              <a:xfrm>
                <a:off x="1296" y="2838"/>
                <a:ext cx="96" cy="0"/>
              </a:xfrm>
              <a:prstGeom prst="line">
                <a:avLst/>
              </a:prstGeom>
              <a:noFill/>
              <a:ln w="9525">
                <a:solidFill>
                  <a:schemeClr val="tx1"/>
                </a:solidFill>
                <a:round/>
                <a:headEnd/>
                <a:tailEnd/>
              </a:ln>
            </p:spPr>
            <p:txBody>
              <a:bodyPr/>
              <a:lstStyle/>
              <a:p>
                <a:endParaRPr lang="en-US" dirty="0"/>
              </a:p>
            </p:txBody>
          </p:sp>
          <p:sp>
            <p:nvSpPr>
              <p:cNvPr id="91166" name="Line 14"/>
              <p:cNvSpPr>
                <a:spLocks noChangeShapeType="1"/>
              </p:cNvSpPr>
              <p:nvPr/>
            </p:nvSpPr>
            <p:spPr bwMode="auto">
              <a:xfrm>
                <a:off x="1296" y="2352"/>
                <a:ext cx="96" cy="0"/>
              </a:xfrm>
              <a:prstGeom prst="line">
                <a:avLst/>
              </a:prstGeom>
              <a:noFill/>
              <a:ln w="9525">
                <a:solidFill>
                  <a:schemeClr val="tx1"/>
                </a:solidFill>
                <a:round/>
                <a:headEnd/>
                <a:tailEnd/>
              </a:ln>
            </p:spPr>
            <p:txBody>
              <a:bodyPr/>
              <a:lstStyle/>
              <a:p>
                <a:endParaRPr lang="en-US" dirty="0"/>
              </a:p>
            </p:txBody>
          </p:sp>
          <p:sp>
            <p:nvSpPr>
              <p:cNvPr id="91167" name="Line 15"/>
              <p:cNvSpPr>
                <a:spLocks noChangeShapeType="1"/>
              </p:cNvSpPr>
              <p:nvPr/>
            </p:nvSpPr>
            <p:spPr bwMode="auto">
              <a:xfrm>
                <a:off x="1296" y="2598"/>
                <a:ext cx="48" cy="0"/>
              </a:xfrm>
              <a:prstGeom prst="line">
                <a:avLst/>
              </a:prstGeom>
              <a:noFill/>
              <a:ln w="9525">
                <a:solidFill>
                  <a:schemeClr val="tx1"/>
                </a:solidFill>
                <a:round/>
                <a:headEnd/>
                <a:tailEnd/>
              </a:ln>
            </p:spPr>
            <p:txBody>
              <a:bodyPr/>
              <a:lstStyle/>
              <a:p>
                <a:endParaRPr lang="en-US" dirty="0"/>
              </a:p>
            </p:txBody>
          </p:sp>
          <p:sp>
            <p:nvSpPr>
              <p:cNvPr id="91168" name="Line 16"/>
              <p:cNvSpPr>
                <a:spLocks noChangeShapeType="1"/>
              </p:cNvSpPr>
              <p:nvPr/>
            </p:nvSpPr>
            <p:spPr bwMode="auto">
              <a:xfrm>
                <a:off x="1296" y="2118"/>
                <a:ext cx="48" cy="0"/>
              </a:xfrm>
              <a:prstGeom prst="line">
                <a:avLst/>
              </a:prstGeom>
              <a:noFill/>
              <a:ln w="9525">
                <a:solidFill>
                  <a:schemeClr val="tx1"/>
                </a:solidFill>
                <a:round/>
                <a:headEnd/>
                <a:tailEnd/>
              </a:ln>
            </p:spPr>
            <p:txBody>
              <a:bodyPr/>
              <a:lstStyle/>
              <a:p>
                <a:endParaRPr lang="en-US" dirty="0"/>
              </a:p>
            </p:txBody>
          </p:sp>
          <p:sp>
            <p:nvSpPr>
              <p:cNvPr id="91169" name="Line 17"/>
              <p:cNvSpPr>
                <a:spLocks noChangeShapeType="1"/>
              </p:cNvSpPr>
              <p:nvPr/>
            </p:nvSpPr>
            <p:spPr bwMode="auto">
              <a:xfrm>
                <a:off x="1296" y="1899"/>
                <a:ext cx="96" cy="0"/>
              </a:xfrm>
              <a:prstGeom prst="line">
                <a:avLst/>
              </a:prstGeom>
              <a:noFill/>
              <a:ln w="9525">
                <a:solidFill>
                  <a:schemeClr val="tx1"/>
                </a:solidFill>
                <a:round/>
                <a:headEnd/>
                <a:tailEnd/>
              </a:ln>
            </p:spPr>
            <p:txBody>
              <a:bodyPr/>
              <a:lstStyle/>
              <a:p>
                <a:endParaRPr lang="en-US" dirty="0"/>
              </a:p>
            </p:txBody>
          </p:sp>
          <p:sp>
            <p:nvSpPr>
              <p:cNvPr id="91170" name="Line 18"/>
              <p:cNvSpPr>
                <a:spLocks noChangeShapeType="1"/>
              </p:cNvSpPr>
              <p:nvPr/>
            </p:nvSpPr>
            <p:spPr bwMode="auto">
              <a:xfrm>
                <a:off x="1296" y="1686"/>
                <a:ext cx="48" cy="0"/>
              </a:xfrm>
              <a:prstGeom prst="line">
                <a:avLst/>
              </a:prstGeom>
              <a:noFill/>
              <a:ln w="9525">
                <a:solidFill>
                  <a:schemeClr val="tx1"/>
                </a:solidFill>
                <a:round/>
                <a:headEnd/>
                <a:tailEnd/>
              </a:ln>
            </p:spPr>
            <p:txBody>
              <a:bodyPr/>
              <a:lstStyle/>
              <a:p>
                <a:endParaRPr lang="en-US" dirty="0"/>
              </a:p>
            </p:txBody>
          </p:sp>
          <p:sp>
            <p:nvSpPr>
              <p:cNvPr id="91171" name="Text Box 19"/>
              <p:cNvSpPr txBox="1">
                <a:spLocks noChangeArrowheads="1"/>
              </p:cNvSpPr>
              <p:nvPr/>
            </p:nvSpPr>
            <p:spPr bwMode="auto">
              <a:xfrm>
                <a:off x="1084" y="1368"/>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40</a:t>
                </a:r>
              </a:p>
            </p:txBody>
          </p:sp>
          <p:sp>
            <p:nvSpPr>
              <p:cNvPr id="91172" name="Text Box 20"/>
              <p:cNvSpPr txBox="1">
                <a:spLocks noChangeArrowheads="1"/>
              </p:cNvSpPr>
              <p:nvPr/>
            </p:nvSpPr>
            <p:spPr bwMode="auto">
              <a:xfrm>
                <a:off x="1088" y="1584"/>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35</a:t>
                </a:r>
              </a:p>
            </p:txBody>
          </p:sp>
          <p:sp>
            <p:nvSpPr>
              <p:cNvPr id="91173" name="Text Box 21"/>
              <p:cNvSpPr txBox="1">
                <a:spLocks noChangeArrowheads="1"/>
              </p:cNvSpPr>
              <p:nvPr/>
            </p:nvSpPr>
            <p:spPr bwMode="auto">
              <a:xfrm>
                <a:off x="1084" y="2016"/>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25</a:t>
                </a:r>
              </a:p>
            </p:txBody>
          </p:sp>
          <p:sp>
            <p:nvSpPr>
              <p:cNvPr id="91174" name="Text Box 22"/>
              <p:cNvSpPr txBox="1">
                <a:spLocks noChangeArrowheads="1"/>
              </p:cNvSpPr>
              <p:nvPr/>
            </p:nvSpPr>
            <p:spPr bwMode="auto">
              <a:xfrm>
                <a:off x="1084" y="2732"/>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10</a:t>
                </a:r>
              </a:p>
            </p:txBody>
          </p:sp>
          <p:sp>
            <p:nvSpPr>
              <p:cNvPr id="91175" name="Text Box 23"/>
              <p:cNvSpPr txBox="1">
                <a:spLocks noChangeArrowheads="1"/>
              </p:cNvSpPr>
              <p:nvPr/>
            </p:nvSpPr>
            <p:spPr bwMode="auto">
              <a:xfrm>
                <a:off x="1056" y="2968"/>
                <a:ext cx="276"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5.0</a:t>
                </a:r>
              </a:p>
            </p:txBody>
          </p:sp>
          <p:sp>
            <p:nvSpPr>
              <p:cNvPr id="91176" name="Line 24"/>
              <p:cNvSpPr>
                <a:spLocks noChangeShapeType="1"/>
              </p:cNvSpPr>
              <p:nvPr/>
            </p:nvSpPr>
            <p:spPr bwMode="auto">
              <a:xfrm>
                <a:off x="1392" y="3312"/>
                <a:ext cx="0" cy="96"/>
              </a:xfrm>
              <a:prstGeom prst="line">
                <a:avLst/>
              </a:prstGeom>
              <a:noFill/>
              <a:ln w="9525">
                <a:solidFill>
                  <a:schemeClr val="tx1"/>
                </a:solidFill>
                <a:round/>
                <a:headEnd/>
                <a:tailEnd/>
              </a:ln>
            </p:spPr>
            <p:txBody>
              <a:bodyPr/>
              <a:lstStyle/>
              <a:p>
                <a:endParaRPr lang="en-US" dirty="0"/>
              </a:p>
            </p:txBody>
          </p:sp>
          <p:sp>
            <p:nvSpPr>
              <p:cNvPr id="91177" name="Line 25"/>
              <p:cNvSpPr>
                <a:spLocks noChangeShapeType="1"/>
              </p:cNvSpPr>
              <p:nvPr/>
            </p:nvSpPr>
            <p:spPr bwMode="auto">
              <a:xfrm>
                <a:off x="1680" y="3312"/>
                <a:ext cx="0" cy="96"/>
              </a:xfrm>
              <a:prstGeom prst="line">
                <a:avLst/>
              </a:prstGeom>
              <a:noFill/>
              <a:ln w="9525">
                <a:solidFill>
                  <a:schemeClr val="tx1"/>
                </a:solidFill>
                <a:round/>
                <a:headEnd/>
                <a:tailEnd/>
              </a:ln>
            </p:spPr>
            <p:txBody>
              <a:bodyPr/>
              <a:lstStyle/>
              <a:p>
                <a:endParaRPr lang="en-US" dirty="0"/>
              </a:p>
            </p:txBody>
          </p:sp>
          <p:sp>
            <p:nvSpPr>
              <p:cNvPr id="91178" name="Line 26"/>
              <p:cNvSpPr>
                <a:spLocks noChangeShapeType="1"/>
              </p:cNvSpPr>
              <p:nvPr/>
            </p:nvSpPr>
            <p:spPr bwMode="auto">
              <a:xfrm>
                <a:off x="1968" y="3312"/>
                <a:ext cx="0" cy="96"/>
              </a:xfrm>
              <a:prstGeom prst="line">
                <a:avLst/>
              </a:prstGeom>
              <a:noFill/>
              <a:ln w="9525">
                <a:solidFill>
                  <a:schemeClr val="tx1"/>
                </a:solidFill>
                <a:round/>
                <a:headEnd/>
                <a:tailEnd/>
              </a:ln>
            </p:spPr>
            <p:txBody>
              <a:bodyPr/>
              <a:lstStyle/>
              <a:p>
                <a:endParaRPr lang="en-US" dirty="0"/>
              </a:p>
            </p:txBody>
          </p:sp>
          <p:sp>
            <p:nvSpPr>
              <p:cNvPr id="91179" name="Line 27"/>
              <p:cNvSpPr>
                <a:spLocks noChangeShapeType="1"/>
              </p:cNvSpPr>
              <p:nvPr/>
            </p:nvSpPr>
            <p:spPr bwMode="auto">
              <a:xfrm>
                <a:off x="2256" y="3312"/>
                <a:ext cx="0" cy="96"/>
              </a:xfrm>
              <a:prstGeom prst="line">
                <a:avLst/>
              </a:prstGeom>
              <a:noFill/>
              <a:ln w="9525">
                <a:solidFill>
                  <a:schemeClr val="tx1"/>
                </a:solidFill>
                <a:round/>
                <a:headEnd/>
                <a:tailEnd/>
              </a:ln>
            </p:spPr>
            <p:txBody>
              <a:bodyPr/>
              <a:lstStyle/>
              <a:p>
                <a:endParaRPr lang="en-US" dirty="0"/>
              </a:p>
            </p:txBody>
          </p:sp>
          <p:sp>
            <p:nvSpPr>
              <p:cNvPr id="91180" name="Line 28"/>
              <p:cNvSpPr>
                <a:spLocks noChangeShapeType="1"/>
              </p:cNvSpPr>
              <p:nvPr/>
            </p:nvSpPr>
            <p:spPr bwMode="auto">
              <a:xfrm>
                <a:off x="2496" y="3312"/>
                <a:ext cx="0" cy="96"/>
              </a:xfrm>
              <a:prstGeom prst="line">
                <a:avLst/>
              </a:prstGeom>
              <a:noFill/>
              <a:ln w="9525">
                <a:solidFill>
                  <a:schemeClr val="tx1"/>
                </a:solidFill>
                <a:round/>
                <a:headEnd/>
                <a:tailEnd/>
              </a:ln>
            </p:spPr>
            <p:txBody>
              <a:bodyPr/>
              <a:lstStyle/>
              <a:p>
                <a:endParaRPr lang="en-US" dirty="0"/>
              </a:p>
            </p:txBody>
          </p:sp>
          <p:sp>
            <p:nvSpPr>
              <p:cNvPr id="91181" name="Line 29"/>
              <p:cNvSpPr>
                <a:spLocks noChangeShapeType="1"/>
              </p:cNvSpPr>
              <p:nvPr/>
            </p:nvSpPr>
            <p:spPr bwMode="auto">
              <a:xfrm>
                <a:off x="2736" y="3312"/>
                <a:ext cx="0" cy="96"/>
              </a:xfrm>
              <a:prstGeom prst="line">
                <a:avLst/>
              </a:prstGeom>
              <a:noFill/>
              <a:ln w="9525">
                <a:solidFill>
                  <a:schemeClr val="tx1"/>
                </a:solidFill>
                <a:round/>
                <a:headEnd/>
                <a:tailEnd/>
              </a:ln>
            </p:spPr>
            <p:txBody>
              <a:bodyPr/>
              <a:lstStyle/>
              <a:p>
                <a:endParaRPr lang="en-US" dirty="0"/>
              </a:p>
            </p:txBody>
          </p:sp>
          <p:sp>
            <p:nvSpPr>
              <p:cNvPr id="91182" name="Line 30"/>
              <p:cNvSpPr>
                <a:spLocks noChangeShapeType="1"/>
              </p:cNvSpPr>
              <p:nvPr/>
            </p:nvSpPr>
            <p:spPr bwMode="auto">
              <a:xfrm>
                <a:off x="2976" y="3312"/>
                <a:ext cx="0" cy="96"/>
              </a:xfrm>
              <a:prstGeom prst="line">
                <a:avLst/>
              </a:prstGeom>
              <a:noFill/>
              <a:ln w="9525">
                <a:solidFill>
                  <a:schemeClr val="tx1"/>
                </a:solidFill>
                <a:round/>
                <a:headEnd/>
                <a:tailEnd/>
              </a:ln>
            </p:spPr>
            <p:txBody>
              <a:bodyPr/>
              <a:lstStyle/>
              <a:p>
                <a:endParaRPr lang="en-US" dirty="0"/>
              </a:p>
            </p:txBody>
          </p:sp>
          <p:sp>
            <p:nvSpPr>
              <p:cNvPr id="91183" name="Line 31"/>
              <p:cNvSpPr>
                <a:spLocks noChangeShapeType="1"/>
              </p:cNvSpPr>
              <p:nvPr/>
            </p:nvSpPr>
            <p:spPr bwMode="auto">
              <a:xfrm>
                <a:off x="3456" y="3312"/>
                <a:ext cx="0" cy="96"/>
              </a:xfrm>
              <a:prstGeom prst="line">
                <a:avLst/>
              </a:prstGeom>
              <a:noFill/>
              <a:ln w="9525">
                <a:solidFill>
                  <a:schemeClr val="tx1"/>
                </a:solidFill>
                <a:round/>
                <a:headEnd/>
                <a:tailEnd/>
              </a:ln>
            </p:spPr>
            <p:txBody>
              <a:bodyPr/>
              <a:lstStyle/>
              <a:p>
                <a:endParaRPr lang="en-US" dirty="0"/>
              </a:p>
            </p:txBody>
          </p:sp>
          <p:sp>
            <p:nvSpPr>
              <p:cNvPr id="91184" name="Line 32"/>
              <p:cNvSpPr>
                <a:spLocks noChangeShapeType="1"/>
              </p:cNvSpPr>
              <p:nvPr/>
            </p:nvSpPr>
            <p:spPr bwMode="auto">
              <a:xfrm>
                <a:off x="4176" y="3312"/>
                <a:ext cx="0" cy="96"/>
              </a:xfrm>
              <a:prstGeom prst="line">
                <a:avLst/>
              </a:prstGeom>
              <a:noFill/>
              <a:ln w="9525">
                <a:solidFill>
                  <a:schemeClr val="tx1"/>
                </a:solidFill>
                <a:round/>
                <a:headEnd/>
                <a:tailEnd/>
              </a:ln>
            </p:spPr>
            <p:txBody>
              <a:bodyPr/>
              <a:lstStyle/>
              <a:p>
                <a:endParaRPr lang="en-US" dirty="0"/>
              </a:p>
            </p:txBody>
          </p:sp>
          <p:sp>
            <p:nvSpPr>
              <p:cNvPr id="91185" name="Line 33"/>
              <p:cNvSpPr>
                <a:spLocks noChangeShapeType="1"/>
              </p:cNvSpPr>
              <p:nvPr/>
            </p:nvSpPr>
            <p:spPr bwMode="auto">
              <a:xfrm>
                <a:off x="4416" y="3312"/>
                <a:ext cx="0" cy="96"/>
              </a:xfrm>
              <a:prstGeom prst="line">
                <a:avLst/>
              </a:prstGeom>
              <a:noFill/>
              <a:ln w="9525">
                <a:solidFill>
                  <a:schemeClr val="tx1"/>
                </a:solidFill>
                <a:round/>
                <a:headEnd/>
                <a:tailEnd/>
              </a:ln>
            </p:spPr>
            <p:txBody>
              <a:bodyPr/>
              <a:lstStyle/>
              <a:p>
                <a:endParaRPr lang="en-US" dirty="0"/>
              </a:p>
            </p:txBody>
          </p:sp>
          <p:sp>
            <p:nvSpPr>
              <p:cNvPr id="91186" name="Line 34"/>
              <p:cNvSpPr>
                <a:spLocks noChangeShapeType="1"/>
              </p:cNvSpPr>
              <p:nvPr/>
            </p:nvSpPr>
            <p:spPr bwMode="auto">
              <a:xfrm>
                <a:off x="4656" y="3312"/>
                <a:ext cx="0" cy="96"/>
              </a:xfrm>
              <a:prstGeom prst="line">
                <a:avLst/>
              </a:prstGeom>
              <a:noFill/>
              <a:ln w="9525">
                <a:solidFill>
                  <a:schemeClr val="tx1"/>
                </a:solidFill>
                <a:round/>
                <a:headEnd/>
                <a:tailEnd/>
              </a:ln>
            </p:spPr>
            <p:txBody>
              <a:bodyPr/>
              <a:lstStyle/>
              <a:p>
                <a:endParaRPr lang="en-US" dirty="0"/>
              </a:p>
            </p:txBody>
          </p:sp>
          <p:sp>
            <p:nvSpPr>
              <p:cNvPr id="91187" name="Line 35"/>
              <p:cNvSpPr>
                <a:spLocks noChangeShapeType="1"/>
              </p:cNvSpPr>
              <p:nvPr/>
            </p:nvSpPr>
            <p:spPr bwMode="auto">
              <a:xfrm>
                <a:off x="5136" y="3312"/>
                <a:ext cx="0" cy="96"/>
              </a:xfrm>
              <a:prstGeom prst="line">
                <a:avLst/>
              </a:prstGeom>
              <a:noFill/>
              <a:ln w="9525">
                <a:solidFill>
                  <a:schemeClr val="tx1"/>
                </a:solidFill>
                <a:round/>
                <a:headEnd/>
                <a:tailEnd/>
              </a:ln>
            </p:spPr>
            <p:txBody>
              <a:bodyPr/>
              <a:lstStyle/>
              <a:p>
                <a:endParaRPr lang="en-US" dirty="0"/>
              </a:p>
            </p:txBody>
          </p:sp>
          <p:sp>
            <p:nvSpPr>
              <p:cNvPr id="91188" name="Line 36"/>
              <p:cNvSpPr>
                <a:spLocks noChangeShapeType="1"/>
              </p:cNvSpPr>
              <p:nvPr/>
            </p:nvSpPr>
            <p:spPr bwMode="auto">
              <a:xfrm>
                <a:off x="5376" y="3312"/>
                <a:ext cx="0" cy="96"/>
              </a:xfrm>
              <a:prstGeom prst="line">
                <a:avLst/>
              </a:prstGeom>
              <a:noFill/>
              <a:ln w="9525">
                <a:solidFill>
                  <a:schemeClr val="tx1"/>
                </a:solidFill>
                <a:round/>
                <a:headEnd/>
                <a:tailEnd/>
              </a:ln>
            </p:spPr>
            <p:txBody>
              <a:bodyPr/>
              <a:lstStyle/>
              <a:p>
                <a:endParaRPr lang="en-US" dirty="0"/>
              </a:p>
            </p:txBody>
          </p:sp>
          <p:sp>
            <p:nvSpPr>
              <p:cNvPr id="91189" name="Line 37"/>
              <p:cNvSpPr>
                <a:spLocks noChangeShapeType="1"/>
              </p:cNvSpPr>
              <p:nvPr/>
            </p:nvSpPr>
            <p:spPr bwMode="auto">
              <a:xfrm>
                <a:off x="5616" y="3312"/>
                <a:ext cx="0" cy="96"/>
              </a:xfrm>
              <a:prstGeom prst="line">
                <a:avLst/>
              </a:prstGeom>
              <a:noFill/>
              <a:ln w="9525">
                <a:solidFill>
                  <a:schemeClr val="tx1"/>
                </a:solidFill>
                <a:round/>
                <a:headEnd/>
                <a:tailEnd/>
              </a:ln>
            </p:spPr>
            <p:txBody>
              <a:bodyPr/>
              <a:lstStyle/>
              <a:p>
                <a:endParaRPr lang="en-US" dirty="0"/>
              </a:p>
            </p:txBody>
          </p:sp>
          <p:sp>
            <p:nvSpPr>
              <p:cNvPr id="91190" name="Text Box 38"/>
              <p:cNvSpPr txBox="1">
                <a:spLocks noChangeArrowheads="1"/>
              </p:cNvSpPr>
              <p:nvPr/>
            </p:nvSpPr>
            <p:spPr bwMode="auto">
              <a:xfrm>
                <a:off x="1600" y="3388"/>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91191" name="Text Box 39"/>
              <p:cNvSpPr txBox="1">
                <a:spLocks noChangeArrowheads="1"/>
              </p:cNvSpPr>
              <p:nvPr/>
            </p:nvSpPr>
            <p:spPr bwMode="auto">
              <a:xfrm>
                <a:off x="2176"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91192" name="Text Box 40"/>
              <p:cNvSpPr txBox="1">
                <a:spLocks noChangeArrowheads="1"/>
              </p:cNvSpPr>
              <p:nvPr/>
            </p:nvSpPr>
            <p:spPr bwMode="auto">
              <a:xfrm>
                <a:off x="2648"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91193" name="Text Box 41"/>
              <p:cNvSpPr txBox="1">
                <a:spLocks noChangeArrowheads="1"/>
              </p:cNvSpPr>
              <p:nvPr/>
            </p:nvSpPr>
            <p:spPr bwMode="auto">
              <a:xfrm>
                <a:off x="3120"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91194" name="Text Box 42"/>
              <p:cNvSpPr txBox="1">
                <a:spLocks noChangeArrowheads="1"/>
              </p:cNvSpPr>
              <p:nvPr/>
            </p:nvSpPr>
            <p:spPr bwMode="auto">
              <a:xfrm>
                <a:off x="3616"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91195" name="Text Box 43"/>
              <p:cNvSpPr txBox="1">
                <a:spLocks noChangeArrowheads="1"/>
              </p:cNvSpPr>
              <p:nvPr/>
            </p:nvSpPr>
            <p:spPr bwMode="auto">
              <a:xfrm>
                <a:off x="5040"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91196" name="Text Box 44"/>
              <p:cNvSpPr txBox="1">
                <a:spLocks noChangeArrowheads="1"/>
              </p:cNvSpPr>
              <p:nvPr/>
            </p:nvSpPr>
            <p:spPr bwMode="auto">
              <a:xfrm>
                <a:off x="4080" y="33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91197" name="Text Box 45"/>
              <p:cNvSpPr txBox="1">
                <a:spLocks noChangeArrowheads="1"/>
              </p:cNvSpPr>
              <p:nvPr/>
            </p:nvSpPr>
            <p:spPr bwMode="auto">
              <a:xfrm>
                <a:off x="4576" y="3392"/>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91198" name="Line 46"/>
              <p:cNvSpPr>
                <a:spLocks noChangeShapeType="1"/>
              </p:cNvSpPr>
              <p:nvPr/>
            </p:nvSpPr>
            <p:spPr bwMode="auto">
              <a:xfrm>
                <a:off x="1392" y="3408"/>
                <a:ext cx="4224" cy="0"/>
              </a:xfrm>
              <a:prstGeom prst="line">
                <a:avLst/>
              </a:prstGeom>
              <a:noFill/>
              <a:ln w="9525">
                <a:solidFill>
                  <a:schemeClr val="tx1"/>
                </a:solidFill>
                <a:round/>
                <a:headEnd/>
                <a:tailEnd/>
              </a:ln>
            </p:spPr>
            <p:txBody>
              <a:bodyPr/>
              <a:lstStyle/>
              <a:p>
                <a:endParaRPr lang="en-US" dirty="0"/>
              </a:p>
            </p:txBody>
          </p:sp>
          <p:sp>
            <p:nvSpPr>
              <p:cNvPr id="91199" name="Line 47"/>
              <p:cNvSpPr>
                <a:spLocks noChangeShapeType="1"/>
              </p:cNvSpPr>
              <p:nvPr/>
            </p:nvSpPr>
            <p:spPr bwMode="auto">
              <a:xfrm>
                <a:off x="3216" y="3312"/>
                <a:ext cx="0" cy="96"/>
              </a:xfrm>
              <a:prstGeom prst="line">
                <a:avLst/>
              </a:prstGeom>
              <a:noFill/>
              <a:ln w="9525">
                <a:solidFill>
                  <a:schemeClr val="tx1"/>
                </a:solidFill>
                <a:round/>
                <a:headEnd/>
                <a:tailEnd/>
              </a:ln>
            </p:spPr>
            <p:txBody>
              <a:bodyPr/>
              <a:lstStyle/>
              <a:p>
                <a:endParaRPr lang="en-US" dirty="0"/>
              </a:p>
            </p:txBody>
          </p:sp>
          <p:sp>
            <p:nvSpPr>
              <p:cNvPr id="91200" name="Line 48"/>
              <p:cNvSpPr>
                <a:spLocks noChangeShapeType="1"/>
              </p:cNvSpPr>
              <p:nvPr/>
            </p:nvSpPr>
            <p:spPr bwMode="auto">
              <a:xfrm>
                <a:off x="3696" y="3312"/>
                <a:ext cx="0" cy="96"/>
              </a:xfrm>
              <a:prstGeom prst="line">
                <a:avLst/>
              </a:prstGeom>
              <a:noFill/>
              <a:ln w="9525">
                <a:solidFill>
                  <a:schemeClr val="tx1"/>
                </a:solidFill>
                <a:round/>
                <a:headEnd/>
                <a:tailEnd/>
              </a:ln>
            </p:spPr>
            <p:txBody>
              <a:bodyPr/>
              <a:lstStyle/>
              <a:p>
                <a:endParaRPr lang="en-US" dirty="0"/>
              </a:p>
            </p:txBody>
          </p:sp>
          <p:sp>
            <p:nvSpPr>
              <p:cNvPr id="91201" name="Line 49"/>
              <p:cNvSpPr>
                <a:spLocks noChangeShapeType="1"/>
              </p:cNvSpPr>
              <p:nvPr/>
            </p:nvSpPr>
            <p:spPr bwMode="auto">
              <a:xfrm>
                <a:off x="3936" y="3312"/>
                <a:ext cx="0" cy="96"/>
              </a:xfrm>
              <a:prstGeom prst="line">
                <a:avLst/>
              </a:prstGeom>
              <a:noFill/>
              <a:ln w="9525">
                <a:solidFill>
                  <a:schemeClr val="tx1"/>
                </a:solidFill>
                <a:round/>
                <a:headEnd/>
                <a:tailEnd/>
              </a:ln>
            </p:spPr>
            <p:txBody>
              <a:bodyPr/>
              <a:lstStyle/>
              <a:p>
                <a:endParaRPr lang="en-US" dirty="0"/>
              </a:p>
            </p:txBody>
          </p:sp>
          <p:sp>
            <p:nvSpPr>
              <p:cNvPr id="91202" name="Line 50"/>
              <p:cNvSpPr>
                <a:spLocks noChangeShapeType="1"/>
              </p:cNvSpPr>
              <p:nvPr/>
            </p:nvSpPr>
            <p:spPr bwMode="auto">
              <a:xfrm>
                <a:off x="4896" y="3312"/>
                <a:ext cx="0" cy="96"/>
              </a:xfrm>
              <a:prstGeom prst="line">
                <a:avLst/>
              </a:prstGeom>
              <a:noFill/>
              <a:ln w="9525">
                <a:solidFill>
                  <a:schemeClr val="tx1"/>
                </a:solidFill>
                <a:round/>
                <a:headEnd/>
                <a:tailEnd/>
              </a:ln>
            </p:spPr>
            <p:txBody>
              <a:bodyPr/>
              <a:lstStyle/>
              <a:p>
                <a:endParaRPr lang="en-US" dirty="0"/>
              </a:p>
            </p:txBody>
          </p:sp>
          <p:sp>
            <p:nvSpPr>
              <p:cNvPr id="91203" name="Line 51"/>
              <p:cNvSpPr>
                <a:spLocks noChangeShapeType="1"/>
              </p:cNvSpPr>
              <p:nvPr/>
            </p:nvSpPr>
            <p:spPr bwMode="auto">
              <a:xfrm>
                <a:off x="1296" y="1440"/>
                <a:ext cx="96" cy="0"/>
              </a:xfrm>
              <a:prstGeom prst="line">
                <a:avLst/>
              </a:prstGeom>
              <a:noFill/>
              <a:ln w="9525">
                <a:solidFill>
                  <a:schemeClr val="tx1"/>
                </a:solidFill>
                <a:round/>
                <a:headEnd/>
                <a:tailEnd/>
              </a:ln>
            </p:spPr>
            <p:txBody>
              <a:bodyPr/>
              <a:lstStyle/>
              <a:p>
                <a:endParaRPr lang="en-US" dirty="0"/>
              </a:p>
            </p:txBody>
          </p:sp>
          <p:sp>
            <p:nvSpPr>
              <p:cNvPr id="91204" name="Line 52"/>
              <p:cNvSpPr>
                <a:spLocks noChangeShapeType="1"/>
              </p:cNvSpPr>
              <p:nvPr/>
            </p:nvSpPr>
            <p:spPr bwMode="auto">
              <a:xfrm>
                <a:off x="1392" y="3312"/>
                <a:ext cx="96" cy="0"/>
              </a:xfrm>
              <a:prstGeom prst="line">
                <a:avLst/>
              </a:prstGeom>
              <a:noFill/>
              <a:ln w="9525">
                <a:solidFill>
                  <a:schemeClr val="tx1"/>
                </a:solidFill>
                <a:round/>
                <a:headEnd/>
                <a:tailEnd/>
              </a:ln>
            </p:spPr>
            <p:txBody>
              <a:bodyPr/>
              <a:lstStyle/>
              <a:p>
                <a:endParaRPr lang="en-US" dirty="0"/>
              </a:p>
            </p:txBody>
          </p:sp>
          <p:sp>
            <p:nvSpPr>
              <p:cNvPr id="91205" name="Line 53"/>
              <p:cNvSpPr>
                <a:spLocks noChangeShapeType="1"/>
              </p:cNvSpPr>
              <p:nvPr/>
            </p:nvSpPr>
            <p:spPr bwMode="auto">
              <a:xfrm>
                <a:off x="1296" y="3072"/>
                <a:ext cx="48" cy="0"/>
              </a:xfrm>
              <a:prstGeom prst="line">
                <a:avLst/>
              </a:prstGeom>
              <a:noFill/>
              <a:ln w="9525">
                <a:solidFill>
                  <a:schemeClr val="tx1"/>
                </a:solidFill>
                <a:round/>
                <a:headEnd/>
                <a:tailEnd/>
              </a:ln>
            </p:spPr>
            <p:txBody>
              <a:bodyPr/>
              <a:lstStyle/>
              <a:p>
                <a:endParaRPr lang="en-US" dirty="0"/>
              </a:p>
            </p:txBody>
          </p:sp>
          <p:sp>
            <p:nvSpPr>
              <p:cNvPr id="91206" name="Text Box 54"/>
              <p:cNvSpPr txBox="1">
                <a:spLocks noChangeArrowheads="1"/>
              </p:cNvSpPr>
              <p:nvPr/>
            </p:nvSpPr>
            <p:spPr bwMode="auto">
              <a:xfrm>
                <a:off x="1084" y="2496"/>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15</a:t>
                </a:r>
              </a:p>
            </p:txBody>
          </p:sp>
          <p:sp>
            <p:nvSpPr>
              <p:cNvPr id="91207" name="Text Box 55"/>
              <p:cNvSpPr txBox="1">
                <a:spLocks noChangeArrowheads="1"/>
              </p:cNvSpPr>
              <p:nvPr/>
            </p:nvSpPr>
            <p:spPr bwMode="auto">
              <a:xfrm>
                <a:off x="1084" y="2240"/>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20</a:t>
                </a:r>
              </a:p>
            </p:txBody>
          </p:sp>
          <p:sp>
            <p:nvSpPr>
              <p:cNvPr id="91208" name="Text Box 56"/>
              <p:cNvSpPr txBox="1">
                <a:spLocks noChangeArrowheads="1"/>
              </p:cNvSpPr>
              <p:nvPr/>
            </p:nvSpPr>
            <p:spPr bwMode="auto">
              <a:xfrm>
                <a:off x="1084" y="1804"/>
                <a:ext cx="244"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30</a:t>
                </a:r>
              </a:p>
            </p:txBody>
          </p:sp>
        </p:grpSp>
        <p:sp>
          <p:nvSpPr>
            <p:cNvPr id="91141" name="Line 57"/>
            <p:cNvSpPr>
              <a:spLocks noChangeShapeType="1"/>
            </p:cNvSpPr>
            <p:nvPr/>
          </p:nvSpPr>
          <p:spPr bwMode="auto">
            <a:xfrm>
              <a:off x="912" y="3264"/>
              <a:ext cx="624" cy="0"/>
            </a:xfrm>
            <a:prstGeom prst="line">
              <a:avLst/>
            </a:prstGeom>
            <a:noFill/>
            <a:ln w="38100">
              <a:solidFill>
                <a:srgbClr val="FF0000"/>
              </a:solidFill>
              <a:round/>
              <a:headEnd/>
              <a:tailEnd/>
            </a:ln>
          </p:spPr>
          <p:txBody>
            <a:bodyPr/>
            <a:lstStyle/>
            <a:p>
              <a:endParaRPr lang="en-US" dirty="0"/>
            </a:p>
          </p:txBody>
        </p:sp>
        <p:sp>
          <p:nvSpPr>
            <p:cNvPr id="91142" name="Line 58"/>
            <p:cNvSpPr>
              <a:spLocks noChangeShapeType="1"/>
            </p:cNvSpPr>
            <p:nvPr/>
          </p:nvSpPr>
          <p:spPr bwMode="auto">
            <a:xfrm flipH="1">
              <a:off x="1536" y="2457"/>
              <a:ext cx="48" cy="816"/>
            </a:xfrm>
            <a:prstGeom prst="line">
              <a:avLst/>
            </a:prstGeom>
            <a:noFill/>
            <a:ln w="38100">
              <a:solidFill>
                <a:schemeClr val="folHlink"/>
              </a:solidFill>
              <a:round/>
              <a:headEnd/>
              <a:tailEnd/>
            </a:ln>
          </p:spPr>
          <p:txBody>
            <a:bodyPr/>
            <a:lstStyle/>
            <a:p>
              <a:endParaRPr lang="en-US" dirty="0"/>
            </a:p>
          </p:txBody>
        </p:sp>
        <p:sp>
          <p:nvSpPr>
            <p:cNvPr id="91143" name="Line 59"/>
            <p:cNvSpPr>
              <a:spLocks noChangeShapeType="1"/>
            </p:cNvSpPr>
            <p:nvPr/>
          </p:nvSpPr>
          <p:spPr bwMode="auto">
            <a:xfrm>
              <a:off x="2448" y="3264"/>
              <a:ext cx="432" cy="0"/>
            </a:xfrm>
            <a:prstGeom prst="line">
              <a:avLst/>
            </a:prstGeom>
            <a:noFill/>
            <a:ln w="38100">
              <a:solidFill>
                <a:srgbClr val="FF0000"/>
              </a:solidFill>
              <a:round/>
              <a:headEnd/>
              <a:tailEnd/>
            </a:ln>
          </p:spPr>
          <p:txBody>
            <a:bodyPr/>
            <a:lstStyle/>
            <a:p>
              <a:endParaRPr lang="en-US" dirty="0"/>
            </a:p>
          </p:txBody>
        </p:sp>
        <p:sp>
          <p:nvSpPr>
            <p:cNvPr id="91144" name="Text Box 60"/>
            <p:cNvSpPr txBox="1">
              <a:spLocks noChangeArrowheads="1"/>
            </p:cNvSpPr>
            <p:nvPr/>
          </p:nvSpPr>
          <p:spPr bwMode="auto">
            <a:xfrm>
              <a:off x="1104" y="1855"/>
              <a:ext cx="1501" cy="250"/>
            </a:xfrm>
            <a:prstGeom prst="rect">
              <a:avLst/>
            </a:prstGeom>
            <a:noFill/>
            <a:ln w="9525">
              <a:noFill/>
              <a:miter lim="800000"/>
              <a:headEnd/>
              <a:tailEnd/>
            </a:ln>
          </p:spPr>
          <p:txBody>
            <a:bodyPr wrap="none">
              <a:spAutoFit/>
            </a:bodyPr>
            <a:lstStyle/>
            <a:p>
              <a:pPr algn="ctr" eaLnBrk="0" hangingPunct="0"/>
              <a:r>
                <a:rPr lang="en-US" dirty="0">
                  <a:solidFill>
                    <a:schemeClr val="tx1"/>
                  </a:solidFill>
                  <a:latin typeface="Times New Roman" pitchFamily="18" charset="0"/>
                </a:rPr>
                <a:t>0.1 second Rise Time</a:t>
              </a:r>
            </a:p>
          </p:txBody>
        </p:sp>
        <p:sp>
          <p:nvSpPr>
            <p:cNvPr id="91145" name="Line 61"/>
            <p:cNvSpPr>
              <a:spLocks noChangeShapeType="1"/>
            </p:cNvSpPr>
            <p:nvPr/>
          </p:nvSpPr>
          <p:spPr bwMode="auto">
            <a:xfrm rot="18412194" flipH="1">
              <a:off x="1512" y="2146"/>
              <a:ext cx="192" cy="144"/>
            </a:xfrm>
            <a:prstGeom prst="line">
              <a:avLst/>
            </a:prstGeom>
            <a:noFill/>
            <a:ln w="38100">
              <a:solidFill>
                <a:schemeClr val="tx1"/>
              </a:solidFill>
              <a:round/>
              <a:headEnd/>
              <a:tailEnd type="triangle" w="med" len="med"/>
            </a:ln>
          </p:spPr>
          <p:txBody>
            <a:bodyPr/>
            <a:lstStyle/>
            <a:p>
              <a:endParaRPr lang="en-US" dirty="0"/>
            </a:p>
          </p:txBody>
        </p:sp>
        <p:sp>
          <p:nvSpPr>
            <p:cNvPr id="91146" name="Text Box 62"/>
            <p:cNvSpPr txBox="1">
              <a:spLocks noChangeArrowheads="1"/>
            </p:cNvSpPr>
            <p:nvPr/>
          </p:nvSpPr>
          <p:spPr bwMode="auto">
            <a:xfrm>
              <a:off x="1632" y="2160"/>
              <a:ext cx="1536" cy="250"/>
            </a:xfrm>
            <a:prstGeom prst="rect">
              <a:avLst/>
            </a:prstGeom>
            <a:noFill/>
            <a:ln w="9525">
              <a:noFill/>
              <a:miter lim="800000"/>
              <a:headEnd/>
              <a:tailEnd/>
            </a:ln>
          </p:spPr>
          <p:txBody>
            <a:bodyPr>
              <a:spAutoFit/>
            </a:bodyPr>
            <a:lstStyle/>
            <a:p>
              <a:pPr eaLnBrk="0" hangingPunct="0"/>
              <a:r>
                <a:rPr lang="en-US" dirty="0">
                  <a:solidFill>
                    <a:schemeClr val="tx1"/>
                  </a:solidFill>
                  <a:latin typeface="Times New Roman" pitchFamily="18" charset="0"/>
                </a:rPr>
                <a:t>Pressure overshoot</a:t>
              </a:r>
            </a:p>
          </p:txBody>
        </p:sp>
        <p:sp>
          <p:nvSpPr>
            <p:cNvPr id="91147" name="Text Box 63"/>
            <p:cNvSpPr txBox="1">
              <a:spLocks noChangeArrowheads="1"/>
            </p:cNvSpPr>
            <p:nvPr/>
          </p:nvSpPr>
          <p:spPr bwMode="auto">
            <a:xfrm>
              <a:off x="2256" y="3840"/>
              <a:ext cx="1282" cy="288"/>
            </a:xfrm>
            <a:prstGeom prst="rect">
              <a:avLst/>
            </a:prstGeom>
            <a:noFill/>
            <a:ln w="9525">
              <a:noFill/>
              <a:miter lim="800000"/>
              <a:headEnd/>
              <a:tailEnd/>
            </a:ln>
          </p:spPr>
          <p:txBody>
            <a:bodyPr wrap="none">
              <a:spAutoFit/>
            </a:bodyPr>
            <a:lstStyle/>
            <a:p>
              <a:pPr eaLnBrk="0" hangingPunct="0"/>
              <a:r>
                <a:rPr lang="en-US" sz="2400" dirty="0">
                  <a:solidFill>
                    <a:schemeClr val="tx1"/>
                  </a:solidFill>
                  <a:latin typeface="Times New Roman" pitchFamily="18" charset="0"/>
                </a:rPr>
                <a:t>5 mm ET Tube</a:t>
              </a:r>
            </a:p>
          </p:txBody>
        </p:sp>
        <p:sp>
          <p:nvSpPr>
            <p:cNvPr id="91148" name="Arc 64"/>
            <p:cNvSpPr>
              <a:spLocks/>
            </p:cNvSpPr>
            <p:nvPr/>
          </p:nvSpPr>
          <p:spPr bwMode="auto">
            <a:xfrm flipH="1" flipV="1">
              <a:off x="2240" y="2504"/>
              <a:ext cx="240" cy="76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n-US" dirty="0"/>
            </a:p>
          </p:txBody>
        </p:sp>
        <p:sp>
          <p:nvSpPr>
            <p:cNvPr id="91149" name="Arc 65"/>
            <p:cNvSpPr>
              <a:spLocks/>
            </p:cNvSpPr>
            <p:nvPr/>
          </p:nvSpPr>
          <p:spPr bwMode="auto">
            <a:xfrm flipH="1">
              <a:off x="3504" y="2496"/>
              <a:ext cx="336" cy="76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dirty="0"/>
            </a:p>
          </p:txBody>
        </p:sp>
        <p:sp>
          <p:nvSpPr>
            <p:cNvPr id="91150" name="Line 66"/>
            <p:cNvSpPr>
              <a:spLocks noChangeShapeType="1"/>
            </p:cNvSpPr>
            <p:nvPr/>
          </p:nvSpPr>
          <p:spPr bwMode="auto">
            <a:xfrm>
              <a:off x="3808" y="2496"/>
              <a:ext cx="416" cy="0"/>
            </a:xfrm>
            <a:prstGeom prst="line">
              <a:avLst/>
            </a:prstGeom>
            <a:noFill/>
            <a:ln w="38100">
              <a:solidFill>
                <a:schemeClr val="folHlink"/>
              </a:solidFill>
              <a:round/>
              <a:headEnd/>
              <a:tailEnd/>
            </a:ln>
          </p:spPr>
          <p:txBody>
            <a:bodyPr/>
            <a:lstStyle/>
            <a:p>
              <a:endParaRPr lang="en-US" dirty="0"/>
            </a:p>
          </p:txBody>
        </p:sp>
        <p:sp>
          <p:nvSpPr>
            <p:cNvPr id="91151" name="Arc 67"/>
            <p:cNvSpPr>
              <a:spLocks/>
            </p:cNvSpPr>
            <p:nvPr/>
          </p:nvSpPr>
          <p:spPr bwMode="auto">
            <a:xfrm flipH="1" flipV="1">
              <a:off x="4224" y="2496"/>
              <a:ext cx="240" cy="76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6600"/>
              </a:solidFill>
              <a:round/>
              <a:headEnd/>
              <a:tailEnd/>
            </a:ln>
          </p:spPr>
          <p:txBody>
            <a:bodyPr wrap="none" anchor="ctr"/>
            <a:lstStyle/>
            <a:p>
              <a:endParaRPr lang="en-US" dirty="0"/>
            </a:p>
          </p:txBody>
        </p:sp>
        <p:sp>
          <p:nvSpPr>
            <p:cNvPr id="91152" name="Line 68"/>
            <p:cNvSpPr>
              <a:spLocks noChangeShapeType="1"/>
            </p:cNvSpPr>
            <p:nvPr/>
          </p:nvSpPr>
          <p:spPr bwMode="auto">
            <a:xfrm>
              <a:off x="4464" y="3264"/>
              <a:ext cx="712" cy="0"/>
            </a:xfrm>
            <a:prstGeom prst="line">
              <a:avLst/>
            </a:prstGeom>
            <a:noFill/>
            <a:ln w="38100">
              <a:solidFill>
                <a:srgbClr val="FF6600"/>
              </a:solidFill>
              <a:round/>
              <a:headEnd/>
              <a:tailEnd/>
            </a:ln>
          </p:spPr>
          <p:txBody>
            <a:bodyPr/>
            <a:lstStyle/>
            <a:p>
              <a:endParaRPr lang="en-US" dirty="0"/>
            </a:p>
          </p:txBody>
        </p:sp>
        <p:sp>
          <p:nvSpPr>
            <p:cNvPr id="91153" name="Text Box 69"/>
            <p:cNvSpPr txBox="1">
              <a:spLocks noChangeArrowheads="1"/>
            </p:cNvSpPr>
            <p:nvPr/>
          </p:nvSpPr>
          <p:spPr bwMode="auto">
            <a:xfrm>
              <a:off x="3216" y="1855"/>
              <a:ext cx="1501" cy="250"/>
            </a:xfrm>
            <a:prstGeom prst="rect">
              <a:avLst/>
            </a:prstGeom>
            <a:noFill/>
            <a:ln w="9525">
              <a:noFill/>
              <a:miter lim="800000"/>
              <a:headEnd/>
              <a:tailEnd/>
            </a:ln>
          </p:spPr>
          <p:txBody>
            <a:bodyPr wrap="none">
              <a:spAutoFit/>
            </a:bodyPr>
            <a:lstStyle/>
            <a:p>
              <a:pPr eaLnBrk="0" hangingPunct="0"/>
              <a:r>
                <a:rPr lang="en-US" dirty="0">
                  <a:solidFill>
                    <a:schemeClr val="tx1"/>
                  </a:solidFill>
                  <a:latin typeface="Times New Roman" pitchFamily="18" charset="0"/>
                </a:rPr>
                <a:t>0.3 second Rise Time</a:t>
              </a:r>
            </a:p>
          </p:txBody>
        </p:sp>
        <p:sp>
          <p:nvSpPr>
            <p:cNvPr id="91154" name="Line 70"/>
            <p:cNvSpPr>
              <a:spLocks noChangeShapeType="1"/>
            </p:cNvSpPr>
            <p:nvPr/>
          </p:nvSpPr>
          <p:spPr bwMode="auto">
            <a:xfrm>
              <a:off x="3072" y="3264"/>
              <a:ext cx="432" cy="0"/>
            </a:xfrm>
            <a:prstGeom prst="line">
              <a:avLst/>
            </a:prstGeom>
            <a:noFill/>
            <a:ln w="38100">
              <a:solidFill>
                <a:schemeClr val="folHlink"/>
              </a:solidFill>
              <a:round/>
              <a:headEnd/>
              <a:tailEnd/>
            </a:ln>
          </p:spPr>
          <p:txBody>
            <a:bodyPr/>
            <a:lstStyle/>
            <a:p>
              <a:endParaRPr lang="en-US" dirty="0"/>
            </a:p>
          </p:txBody>
        </p:sp>
        <p:sp>
          <p:nvSpPr>
            <p:cNvPr id="91155" name="Arc 71"/>
            <p:cNvSpPr>
              <a:spLocks/>
            </p:cNvSpPr>
            <p:nvPr/>
          </p:nvSpPr>
          <p:spPr bwMode="auto">
            <a:xfrm>
              <a:off x="1576" y="2440"/>
              <a:ext cx="48" cy="9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dirty="0"/>
            </a:p>
          </p:txBody>
        </p:sp>
        <p:sp>
          <p:nvSpPr>
            <p:cNvPr id="91156" name="Line 72"/>
            <p:cNvSpPr>
              <a:spLocks noChangeShapeType="1"/>
            </p:cNvSpPr>
            <p:nvPr/>
          </p:nvSpPr>
          <p:spPr bwMode="auto">
            <a:xfrm>
              <a:off x="1640" y="2520"/>
              <a:ext cx="609" cy="0"/>
            </a:xfrm>
            <a:prstGeom prst="line">
              <a:avLst/>
            </a:prstGeom>
            <a:noFill/>
            <a:ln w="38100">
              <a:solidFill>
                <a:schemeClr val="folHlink"/>
              </a:solidFill>
              <a:round/>
              <a:headEnd/>
              <a:tailEnd/>
            </a:ln>
          </p:spPr>
          <p:txBody>
            <a:bodyPr/>
            <a:lstStyle/>
            <a:p>
              <a:endParaRPr lang="en-US" dirty="0"/>
            </a:p>
          </p:txBody>
        </p:sp>
      </p:grpSp>
      <p:sp>
        <p:nvSpPr>
          <p:cNvPr id="91139" name="Rectangle 74"/>
          <p:cNvSpPr>
            <a:spLocks noGrp="1" noChangeArrowheads="1"/>
          </p:cNvSpPr>
          <p:nvPr>
            <p:ph type="title"/>
          </p:nvPr>
        </p:nvSpPr>
        <p:spPr bwMode="auto">
          <a:xfrm>
            <a:off x="457200" y="681038"/>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PCV - Rise Time</a:t>
            </a: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3" name="Rectangle 3"/>
          <p:cNvSpPr>
            <a:spLocks noChangeArrowheads="1"/>
          </p:cNvSpPr>
          <p:nvPr/>
        </p:nvSpPr>
        <p:spPr bwMode="auto">
          <a:xfrm>
            <a:off x="1447800" y="2628900"/>
            <a:ext cx="6934200" cy="2971800"/>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dirty="0">
              <a:solidFill>
                <a:schemeClr val="tx1"/>
              </a:solidFill>
              <a:latin typeface="Times New Roman" pitchFamily="18" charset="0"/>
            </a:endParaRPr>
          </a:p>
        </p:txBody>
      </p:sp>
      <p:sp>
        <p:nvSpPr>
          <p:cNvPr id="92163" name="Text Box 4"/>
          <p:cNvSpPr txBox="1">
            <a:spLocks noChangeArrowheads="1"/>
          </p:cNvSpPr>
          <p:nvPr/>
        </p:nvSpPr>
        <p:spPr bwMode="auto">
          <a:xfrm>
            <a:off x="1752600" y="3494088"/>
            <a:ext cx="1281113" cy="396875"/>
          </a:xfrm>
          <a:prstGeom prst="rect">
            <a:avLst/>
          </a:prstGeom>
          <a:noFill/>
          <a:ln w="9525">
            <a:noFill/>
            <a:miter lim="800000"/>
            <a:headEnd/>
            <a:tailEnd/>
          </a:ln>
        </p:spPr>
        <p:txBody>
          <a:bodyPr wrap="none">
            <a:spAutoFit/>
          </a:bodyPr>
          <a:lstStyle/>
          <a:p>
            <a:pPr eaLnBrk="0" hangingPunct="0"/>
            <a:r>
              <a:rPr lang="en-US" dirty="0">
                <a:solidFill>
                  <a:schemeClr val="accent2"/>
                </a:solidFill>
                <a:latin typeface="Times New Roman" pitchFamily="18" charset="0"/>
              </a:rPr>
              <a:t>Inspiration</a:t>
            </a:r>
          </a:p>
        </p:txBody>
      </p:sp>
      <p:sp>
        <p:nvSpPr>
          <p:cNvPr id="92164" name="Text Box 5"/>
          <p:cNvSpPr txBox="1">
            <a:spLocks noChangeArrowheads="1"/>
          </p:cNvSpPr>
          <p:nvPr/>
        </p:nvSpPr>
        <p:spPr bwMode="auto">
          <a:xfrm>
            <a:off x="6324600" y="3570288"/>
            <a:ext cx="1254125" cy="396875"/>
          </a:xfrm>
          <a:prstGeom prst="rect">
            <a:avLst/>
          </a:prstGeom>
          <a:noFill/>
          <a:ln w="9525">
            <a:noFill/>
            <a:miter lim="800000"/>
            <a:headEnd/>
            <a:tailEnd/>
          </a:ln>
        </p:spPr>
        <p:txBody>
          <a:bodyPr wrap="none">
            <a:spAutoFit/>
          </a:bodyPr>
          <a:lstStyle/>
          <a:p>
            <a:pPr eaLnBrk="0" hangingPunct="0"/>
            <a:r>
              <a:rPr lang="en-US" dirty="0">
                <a:solidFill>
                  <a:srgbClr val="FF0000"/>
                </a:solidFill>
                <a:latin typeface="Times New Roman" pitchFamily="18" charset="0"/>
              </a:rPr>
              <a:t>Expiration</a:t>
            </a:r>
          </a:p>
        </p:txBody>
      </p:sp>
      <p:grpSp>
        <p:nvGrpSpPr>
          <p:cNvPr id="2" name="Group 6"/>
          <p:cNvGrpSpPr>
            <a:grpSpLocks/>
          </p:cNvGrpSpPr>
          <p:nvPr/>
        </p:nvGrpSpPr>
        <p:grpSpPr bwMode="auto">
          <a:xfrm>
            <a:off x="2443163" y="3395663"/>
            <a:ext cx="2571750" cy="1649412"/>
            <a:chOff x="1539" y="2139"/>
            <a:chExt cx="1620" cy="1039"/>
          </a:xfrm>
        </p:grpSpPr>
        <p:sp>
          <p:nvSpPr>
            <p:cNvPr id="92239" name="Line 7"/>
            <p:cNvSpPr>
              <a:spLocks noChangeShapeType="1"/>
            </p:cNvSpPr>
            <p:nvPr/>
          </p:nvSpPr>
          <p:spPr bwMode="auto">
            <a:xfrm flipV="1">
              <a:off x="1539" y="2139"/>
              <a:ext cx="572" cy="1031"/>
            </a:xfrm>
            <a:prstGeom prst="line">
              <a:avLst/>
            </a:prstGeom>
            <a:noFill/>
            <a:ln w="38100">
              <a:solidFill>
                <a:schemeClr val="folHlink"/>
              </a:solidFill>
              <a:round/>
              <a:headEnd type="none" w="sm" len="sm"/>
              <a:tailEnd type="none" w="sm" len="sm"/>
            </a:ln>
          </p:spPr>
          <p:txBody>
            <a:bodyPr/>
            <a:lstStyle/>
            <a:p>
              <a:endParaRPr lang="en-US" dirty="0"/>
            </a:p>
          </p:txBody>
        </p:sp>
        <p:sp>
          <p:nvSpPr>
            <p:cNvPr id="92240" name="Line 8"/>
            <p:cNvSpPr>
              <a:spLocks noChangeShapeType="1"/>
            </p:cNvSpPr>
            <p:nvPr/>
          </p:nvSpPr>
          <p:spPr bwMode="auto">
            <a:xfrm flipH="1" flipV="1">
              <a:off x="2103" y="2139"/>
              <a:ext cx="380" cy="750"/>
            </a:xfrm>
            <a:prstGeom prst="line">
              <a:avLst/>
            </a:prstGeom>
            <a:noFill/>
            <a:ln w="38100">
              <a:solidFill>
                <a:srgbClr val="FF0000"/>
              </a:solidFill>
              <a:round/>
              <a:headEnd type="none" w="sm" len="sm"/>
              <a:tailEnd type="none" w="sm" len="sm"/>
            </a:ln>
          </p:spPr>
          <p:txBody>
            <a:bodyPr/>
            <a:lstStyle/>
            <a:p>
              <a:endParaRPr lang="en-US" dirty="0"/>
            </a:p>
          </p:txBody>
        </p:sp>
        <p:sp>
          <p:nvSpPr>
            <p:cNvPr id="92241" name="Arc 9"/>
            <p:cNvSpPr>
              <a:spLocks/>
            </p:cNvSpPr>
            <p:nvPr/>
          </p:nvSpPr>
          <p:spPr bwMode="auto">
            <a:xfrm flipH="1" flipV="1">
              <a:off x="2482" y="2888"/>
              <a:ext cx="672" cy="4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n-US" dirty="0"/>
            </a:p>
          </p:txBody>
        </p:sp>
        <p:sp>
          <p:nvSpPr>
            <p:cNvPr id="92242" name="Line 10"/>
            <p:cNvSpPr>
              <a:spLocks noChangeShapeType="1"/>
            </p:cNvSpPr>
            <p:nvPr/>
          </p:nvSpPr>
          <p:spPr bwMode="auto">
            <a:xfrm>
              <a:off x="3143" y="2943"/>
              <a:ext cx="16" cy="235"/>
            </a:xfrm>
            <a:prstGeom prst="line">
              <a:avLst/>
            </a:prstGeom>
            <a:noFill/>
            <a:ln w="38100">
              <a:solidFill>
                <a:srgbClr val="FF0000"/>
              </a:solidFill>
              <a:round/>
              <a:headEnd/>
              <a:tailEnd/>
            </a:ln>
          </p:spPr>
          <p:txBody>
            <a:bodyPr/>
            <a:lstStyle/>
            <a:p>
              <a:endParaRPr lang="en-US" dirty="0"/>
            </a:p>
          </p:txBody>
        </p:sp>
      </p:grpSp>
      <p:grpSp>
        <p:nvGrpSpPr>
          <p:cNvPr id="3" name="Group 11"/>
          <p:cNvGrpSpPr>
            <a:grpSpLocks/>
          </p:cNvGrpSpPr>
          <p:nvPr/>
        </p:nvGrpSpPr>
        <p:grpSpPr bwMode="auto">
          <a:xfrm>
            <a:off x="3733800" y="3657600"/>
            <a:ext cx="1565275" cy="838200"/>
            <a:chOff x="2640" y="2160"/>
            <a:chExt cx="986" cy="528"/>
          </a:xfrm>
        </p:grpSpPr>
        <p:sp>
          <p:nvSpPr>
            <p:cNvPr id="92237" name="Text Box 12"/>
            <p:cNvSpPr txBox="1">
              <a:spLocks noChangeArrowheads="1"/>
            </p:cNvSpPr>
            <p:nvPr/>
          </p:nvSpPr>
          <p:spPr bwMode="auto">
            <a:xfrm>
              <a:off x="2640" y="2160"/>
              <a:ext cx="986" cy="288"/>
            </a:xfrm>
            <a:prstGeom prst="rect">
              <a:avLst/>
            </a:prstGeom>
            <a:noFill/>
            <a:ln w="9525">
              <a:noFill/>
              <a:miter lim="800000"/>
              <a:headEnd/>
              <a:tailEnd/>
            </a:ln>
          </p:spPr>
          <p:txBody>
            <a:bodyPr wrap="none">
              <a:spAutoFit/>
            </a:bodyPr>
            <a:lstStyle/>
            <a:p>
              <a:pPr eaLnBrk="0" hangingPunct="0"/>
              <a:r>
                <a:rPr lang="en-US" dirty="0">
                  <a:solidFill>
                    <a:schemeClr val="tx1"/>
                  </a:solidFill>
                  <a:latin typeface="Times New Roman" pitchFamily="18" charset="0"/>
                </a:rPr>
                <a:t>What’s This</a:t>
              </a:r>
              <a:r>
                <a:rPr lang="en-US" sz="2400" dirty="0">
                  <a:solidFill>
                    <a:schemeClr val="tx1"/>
                  </a:solidFill>
                  <a:latin typeface="Times New Roman" pitchFamily="18" charset="0"/>
                </a:rPr>
                <a:t>?</a:t>
              </a:r>
            </a:p>
          </p:txBody>
        </p:sp>
        <p:sp>
          <p:nvSpPr>
            <p:cNvPr id="92238" name="Line 13"/>
            <p:cNvSpPr>
              <a:spLocks noChangeShapeType="1"/>
            </p:cNvSpPr>
            <p:nvPr/>
          </p:nvSpPr>
          <p:spPr bwMode="auto">
            <a:xfrm>
              <a:off x="3120" y="2448"/>
              <a:ext cx="0" cy="240"/>
            </a:xfrm>
            <a:prstGeom prst="line">
              <a:avLst/>
            </a:prstGeom>
            <a:noFill/>
            <a:ln w="57150">
              <a:solidFill>
                <a:schemeClr val="tx1"/>
              </a:solidFill>
              <a:round/>
              <a:headEnd/>
              <a:tailEnd type="triangle" w="med" len="med"/>
            </a:ln>
          </p:spPr>
          <p:txBody>
            <a:bodyPr/>
            <a:lstStyle/>
            <a:p>
              <a:endParaRPr lang="en-US" dirty="0"/>
            </a:p>
          </p:txBody>
        </p:sp>
      </p:grpSp>
      <p:grpSp>
        <p:nvGrpSpPr>
          <p:cNvPr id="4" name="Group 14"/>
          <p:cNvGrpSpPr>
            <a:grpSpLocks/>
          </p:cNvGrpSpPr>
          <p:nvPr/>
        </p:nvGrpSpPr>
        <p:grpSpPr bwMode="auto">
          <a:xfrm>
            <a:off x="2628900" y="4660900"/>
            <a:ext cx="2324100" cy="396875"/>
            <a:chOff x="1656" y="2936"/>
            <a:chExt cx="1464" cy="250"/>
          </a:xfrm>
        </p:grpSpPr>
        <p:grpSp>
          <p:nvGrpSpPr>
            <p:cNvPr id="92233" name="Group 15"/>
            <p:cNvGrpSpPr>
              <a:grpSpLocks/>
            </p:cNvGrpSpPr>
            <p:nvPr/>
          </p:nvGrpSpPr>
          <p:grpSpPr bwMode="auto">
            <a:xfrm>
              <a:off x="1656" y="2936"/>
              <a:ext cx="1320" cy="250"/>
              <a:chOff x="2088" y="2783"/>
              <a:chExt cx="1320" cy="250"/>
            </a:xfrm>
          </p:grpSpPr>
          <p:sp>
            <p:nvSpPr>
              <p:cNvPr id="92235" name="Text Box 16"/>
              <p:cNvSpPr txBox="1">
                <a:spLocks noChangeArrowheads="1"/>
              </p:cNvSpPr>
              <p:nvPr/>
            </p:nvSpPr>
            <p:spPr bwMode="auto">
              <a:xfrm>
                <a:off x="2088" y="2783"/>
                <a:ext cx="955" cy="250"/>
              </a:xfrm>
              <a:prstGeom prst="rect">
                <a:avLst/>
              </a:prstGeom>
              <a:noFill/>
              <a:ln w="9525">
                <a:noFill/>
                <a:miter lim="800000"/>
                <a:headEnd/>
                <a:tailEnd/>
              </a:ln>
            </p:spPr>
            <p:txBody>
              <a:bodyPr wrap="none">
                <a:spAutoFit/>
              </a:bodyPr>
              <a:lstStyle/>
              <a:p>
                <a:pPr eaLnBrk="0" hangingPunct="0"/>
                <a:r>
                  <a:rPr lang="en-US" dirty="0">
                    <a:solidFill>
                      <a:schemeClr val="tx1"/>
                    </a:solidFill>
                    <a:latin typeface="Times New Roman" pitchFamily="18" charset="0"/>
                  </a:rPr>
                  <a:t>Lost Volume</a:t>
                </a:r>
              </a:p>
            </p:txBody>
          </p:sp>
          <p:sp>
            <p:nvSpPr>
              <p:cNvPr id="92236" name="Line 17"/>
              <p:cNvSpPr>
                <a:spLocks noChangeShapeType="1"/>
              </p:cNvSpPr>
              <p:nvPr/>
            </p:nvSpPr>
            <p:spPr bwMode="auto">
              <a:xfrm>
                <a:off x="3168" y="2912"/>
                <a:ext cx="240" cy="0"/>
              </a:xfrm>
              <a:prstGeom prst="line">
                <a:avLst/>
              </a:prstGeom>
              <a:noFill/>
              <a:ln w="57150">
                <a:solidFill>
                  <a:schemeClr val="tx1"/>
                </a:solidFill>
                <a:round/>
                <a:headEnd/>
                <a:tailEnd type="triangle" w="med" len="med"/>
              </a:ln>
            </p:spPr>
            <p:txBody>
              <a:bodyPr/>
              <a:lstStyle/>
              <a:p>
                <a:endParaRPr lang="en-US" dirty="0"/>
              </a:p>
            </p:txBody>
          </p:sp>
        </p:grpSp>
        <p:sp>
          <p:nvSpPr>
            <p:cNvPr id="92234" name="AutoShape 18"/>
            <p:cNvSpPr>
              <a:spLocks/>
            </p:cNvSpPr>
            <p:nvPr/>
          </p:nvSpPr>
          <p:spPr bwMode="auto">
            <a:xfrm>
              <a:off x="3024" y="2969"/>
              <a:ext cx="96" cy="167"/>
            </a:xfrm>
            <a:prstGeom prst="leftBrace">
              <a:avLst>
                <a:gd name="adj1" fmla="val 14497"/>
                <a:gd name="adj2" fmla="val 50000"/>
              </a:avLst>
            </a:prstGeom>
            <a:noFill/>
            <a:ln w="28575">
              <a:solidFill>
                <a:schemeClr val="tx1"/>
              </a:solidFill>
              <a:round/>
              <a:headEnd/>
              <a:tailEnd/>
            </a:ln>
          </p:spPr>
          <p:txBody>
            <a:bodyPr wrap="none" anchor="ctr"/>
            <a:lstStyle/>
            <a:p>
              <a:endParaRPr lang="en-US" dirty="0"/>
            </a:p>
          </p:txBody>
        </p:sp>
      </p:grpSp>
      <p:grpSp>
        <p:nvGrpSpPr>
          <p:cNvPr id="92168" name="Group 19"/>
          <p:cNvGrpSpPr>
            <a:grpSpLocks/>
          </p:cNvGrpSpPr>
          <p:nvPr/>
        </p:nvGrpSpPr>
        <p:grpSpPr bwMode="auto">
          <a:xfrm>
            <a:off x="2406650" y="2209800"/>
            <a:ext cx="5181600" cy="304800"/>
            <a:chOff x="1516" y="1392"/>
            <a:chExt cx="3264" cy="192"/>
          </a:xfrm>
        </p:grpSpPr>
        <p:sp>
          <p:nvSpPr>
            <p:cNvPr id="343060" name="Rectangle 20"/>
            <p:cNvSpPr>
              <a:spLocks noChangeArrowheads="1"/>
            </p:cNvSpPr>
            <p:nvPr/>
          </p:nvSpPr>
          <p:spPr bwMode="auto">
            <a:xfrm>
              <a:off x="3724" y="1392"/>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Volume</a:t>
              </a:r>
            </a:p>
          </p:txBody>
        </p:sp>
        <p:sp>
          <p:nvSpPr>
            <p:cNvPr id="343061" name="Rectangle 21"/>
            <p:cNvSpPr>
              <a:spLocks noChangeArrowheads="1"/>
            </p:cNvSpPr>
            <p:nvPr/>
          </p:nvSpPr>
          <p:spPr bwMode="auto">
            <a:xfrm>
              <a:off x="2620" y="1392"/>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Pressure</a:t>
              </a:r>
            </a:p>
          </p:txBody>
        </p:sp>
        <p:sp>
          <p:nvSpPr>
            <p:cNvPr id="343062" name="Rectangle 22"/>
            <p:cNvSpPr>
              <a:spLocks noChangeArrowheads="1"/>
            </p:cNvSpPr>
            <p:nvPr/>
          </p:nvSpPr>
          <p:spPr bwMode="auto">
            <a:xfrm>
              <a:off x="1516" y="1392"/>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dirty="0">
                  <a:solidFill>
                    <a:schemeClr val="tx1"/>
                  </a:solidFill>
                  <a:latin typeface="Times New Roman" pitchFamily="18" charset="0"/>
                </a:rPr>
                <a:t>Flow</a:t>
              </a:r>
            </a:p>
          </p:txBody>
        </p:sp>
      </p:grpSp>
      <p:sp>
        <p:nvSpPr>
          <p:cNvPr id="92169" name="Line 23"/>
          <p:cNvSpPr>
            <a:spLocks noChangeShapeType="1"/>
          </p:cNvSpPr>
          <p:nvPr/>
        </p:nvSpPr>
        <p:spPr bwMode="auto">
          <a:xfrm>
            <a:off x="1590675" y="5040313"/>
            <a:ext cx="6705600" cy="0"/>
          </a:xfrm>
          <a:prstGeom prst="line">
            <a:avLst/>
          </a:prstGeom>
          <a:noFill/>
          <a:ln w="9525">
            <a:solidFill>
              <a:srgbClr val="B2B2B2"/>
            </a:solidFill>
            <a:round/>
            <a:headEnd/>
            <a:tailEnd/>
          </a:ln>
        </p:spPr>
        <p:txBody>
          <a:bodyPr/>
          <a:lstStyle/>
          <a:p>
            <a:endParaRPr lang="en-US" dirty="0"/>
          </a:p>
        </p:txBody>
      </p:sp>
      <p:grpSp>
        <p:nvGrpSpPr>
          <p:cNvPr id="92170" name="Group 24"/>
          <p:cNvGrpSpPr>
            <a:grpSpLocks/>
          </p:cNvGrpSpPr>
          <p:nvPr/>
        </p:nvGrpSpPr>
        <p:grpSpPr bwMode="auto">
          <a:xfrm>
            <a:off x="1600200" y="5589588"/>
            <a:ext cx="6705600" cy="436562"/>
            <a:chOff x="1008" y="3521"/>
            <a:chExt cx="4224" cy="275"/>
          </a:xfrm>
        </p:grpSpPr>
        <p:grpSp>
          <p:nvGrpSpPr>
            <p:cNvPr id="92202" name="Group 25"/>
            <p:cNvGrpSpPr>
              <a:grpSpLocks/>
            </p:cNvGrpSpPr>
            <p:nvPr/>
          </p:nvGrpSpPr>
          <p:grpSpPr bwMode="auto">
            <a:xfrm>
              <a:off x="1008" y="3521"/>
              <a:ext cx="4224" cy="96"/>
              <a:chOff x="1008" y="3521"/>
              <a:chExt cx="4224" cy="96"/>
            </a:xfrm>
          </p:grpSpPr>
          <p:sp>
            <p:nvSpPr>
              <p:cNvPr id="92212" name="Line 26"/>
              <p:cNvSpPr>
                <a:spLocks noChangeShapeType="1"/>
              </p:cNvSpPr>
              <p:nvPr/>
            </p:nvSpPr>
            <p:spPr bwMode="auto">
              <a:xfrm>
                <a:off x="1276" y="3521"/>
                <a:ext cx="0" cy="96"/>
              </a:xfrm>
              <a:prstGeom prst="line">
                <a:avLst/>
              </a:prstGeom>
              <a:noFill/>
              <a:ln w="9525">
                <a:solidFill>
                  <a:schemeClr val="tx1"/>
                </a:solidFill>
                <a:round/>
                <a:headEnd/>
                <a:tailEnd/>
              </a:ln>
            </p:spPr>
            <p:txBody>
              <a:bodyPr/>
              <a:lstStyle/>
              <a:p>
                <a:endParaRPr lang="en-US" dirty="0"/>
              </a:p>
            </p:txBody>
          </p:sp>
          <p:sp>
            <p:nvSpPr>
              <p:cNvPr id="92213" name="Line 27"/>
              <p:cNvSpPr>
                <a:spLocks noChangeShapeType="1"/>
              </p:cNvSpPr>
              <p:nvPr/>
            </p:nvSpPr>
            <p:spPr bwMode="auto">
              <a:xfrm>
                <a:off x="1564" y="3521"/>
                <a:ext cx="0" cy="96"/>
              </a:xfrm>
              <a:prstGeom prst="line">
                <a:avLst/>
              </a:prstGeom>
              <a:noFill/>
              <a:ln w="9525">
                <a:solidFill>
                  <a:schemeClr val="tx1"/>
                </a:solidFill>
                <a:round/>
                <a:headEnd/>
                <a:tailEnd/>
              </a:ln>
            </p:spPr>
            <p:txBody>
              <a:bodyPr/>
              <a:lstStyle/>
              <a:p>
                <a:endParaRPr lang="en-US" dirty="0"/>
              </a:p>
            </p:txBody>
          </p:sp>
          <p:sp>
            <p:nvSpPr>
              <p:cNvPr id="92214" name="Line 28"/>
              <p:cNvSpPr>
                <a:spLocks noChangeShapeType="1"/>
              </p:cNvSpPr>
              <p:nvPr/>
            </p:nvSpPr>
            <p:spPr bwMode="auto">
              <a:xfrm>
                <a:off x="1852" y="3521"/>
                <a:ext cx="0" cy="96"/>
              </a:xfrm>
              <a:prstGeom prst="line">
                <a:avLst/>
              </a:prstGeom>
              <a:noFill/>
              <a:ln w="9525">
                <a:solidFill>
                  <a:schemeClr val="tx1"/>
                </a:solidFill>
                <a:round/>
                <a:headEnd/>
                <a:tailEnd/>
              </a:ln>
            </p:spPr>
            <p:txBody>
              <a:bodyPr/>
              <a:lstStyle/>
              <a:p>
                <a:endParaRPr lang="en-US" dirty="0"/>
              </a:p>
            </p:txBody>
          </p:sp>
          <p:sp>
            <p:nvSpPr>
              <p:cNvPr id="92215" name="Line 29"/>
              <p:cNvSpPr>
                <a:spLocks noChangeShapeType="1"/>
              </p:cNvSpPr>
              <p:nvPr/>
            </p:nvSpPr>
            <p:spPr bwMode="auto">
              <a:xfrm>
                <a:off x="2092" y="3521"/>
                <a:ext cx="0" cy="96"/>
              </a:xfrm>
              <a:prstGeom prst="line">
                <a:avLst/>
              </a:prstGeom>
              <a:noFill/>
              <a:ln w="9525">
                <a:solidFill>
                  <a:schemeClr val="tx1"/>
                </a:solidFill>
                <a:round/>
                <a:headEnd/>
                <a:tailEnd/>
              </a:ln>
            </p:spPr>
            <p:txBody>
              <a:bodyPr/>
              <a:lstStyle/>
              <a:p>
                <a:endParaRPr lang="en-US" dirty="0"/>
              </a:p>
            </p:txBody>
          </p:sp>
          <p:sp>
            <p:nvSpPr>
              <p:cNvPr id="92216" name="Line 30"/>
              <p:cNvSpPr>
                <a:spLocks noChangeShapeType="1"/>
              </p:cNvSpPr>
              <p:nvPr/>
            </p:nvSpPr>
            <p:spPr bwMode="auto">
              <a:xfrm>
                <a:off x="2332" y="3521"/>
                <a:ext cx="0" cy="96"/>
              </a:xfrm>
              <a:prstGeom prst="line">
                <a:avLst/>
              </a:prstGeom>
              <a:noFill/>
              <a:ln w="9525">
                <a:solidFill>
                  <a:schemeClr val="tx1"/>
                </a:solidFill>
                <a:round/>
                <a:headEnd/>
                <a:tailEnd/>
              </a:ln>
            </p:spPr>
            <p:txBody>
              <a:bodyPr/>
              <a:lstStyle/>
              <a:p>
                <a:endParaRPr lang="en-US" dirty="0"/>
              </a:p>
            </p:txBody>
          </p:sp>
          <p:sp>
            <p:nvSpPr>
              <p:cNvPr id="92217" name="Line 31"/>
              <p:cNvSpPr>
                <a:spLocks noChangeShapeType="1"/>
              </p:cNvSpPr>
              <p:nvPr/>
            </p:nvSpPr>
            <p:spPr bwMode="auto">
              <a:xfrm>
                <a:off x="2572" y="3521"/>
                <a:ext cx="0" cy="96"/>
              </a:xfrm>
              <a:prstGeom prst="line">
                <a:avLst/>
              </a:prstGeom>
              <a:noFill/>
              <a:ln w="9525">
                <a:solidFill>
                  <a:schemeClr val="tx1"/>
                </a:solidFill>
                <a:round/>
                <a:headEnd/>
                <a:tailEnd/>
              </a:ln>
            </p:spPr>
            <p:txBody>
              <a:bodyPr/>
              <a:lstStyle/>
              <a:p>
                <a:endParaRPr lang="en-US" dirty="0"/>
              </a:p>
            </p:txBody>
          </p:sp>
          <p:sp>
            <p:nvSpPr>
              <p:cNvPr id="92218" name="Line 32"/>
              <p:cNvSpPr>
                <a:spLocks noChangeShapeType="1"/>
              </p:cNvSpPr>
              <p:nvPr/>
            </p:nvSpPr>
            <p:spPr bwMode="auto">
              <a:xfrm>
                <a:off x="3052" y="3521"/>
                <a:ext cx="0" cy="96"/>
              </a:xfrm>
              <a:prstGeom prst="line">
                <a:avLst/>
              </a:prstGeom>
              <a:noFill/>
              <a:ln w="9525">
                <a:solidFill>
                  <a:schemeClr val="tx1"/>
                </a:solidFill>
                <a:round/>
                <a:headEnd/>
                <a:tailEnd/>
              </a:ln>
            </p:spPr>
            <p:txBody>
              <a:bodyPr/>
              <a:lstStyle/>
              <a:p>
                <a:endParaRPr lang="en-US" dirty="0"/>
              </a:p>
            </p:txBody>
          </p:sp>
          <p:sp>
            <p:nvSpPr>
              <p:cNvPr id="92219" name="Line 33"/>
              <p:cNvSpPr>
                <a:spLocks noChangeShapeType="1"/>
              </p:cNvSpPr>
              <p:nvPr/>
            </p:nvSpPr>
            <p:spPr bwMode="auto">
              <a:xfrm>
                <a:off x="3772" y="3521"/>
                <a:ext cx="0" cy="96"/>
              </a:xfrm>
              <a:prstGeom prst="line">
                <a:avLst/>
              </a:prstGeom>
              <a:noFill/>
              <a:ln w="9525">
                <a:solidFill>
                  <a:schemeClr val="tx1"/>
                </a:solidFill>
                <a:round/>
                <a:headEnd/>
                <a:tailEnd/>
              </a:ln>
            </p:spPr>
            <p:txBody>
              <a:bodyPr/>
              <a:lstStyle/>
              <a:p>
                <a:endParaRPr lang="en-US" dirty="0"/>
              </a:p>
            </p:txBody>
          </p:sp>
          <p:sp>
            <p:nvSpPr>
              <p:cNvPr id="92220" name="Line 34"/>
              <p:cNvSpPr>
                <a:spLocks noChangeShapeType="1"/>
              </p:cNvSpPr>
              <p:nvPr/>
            </p:nvSpPr>
            <p:spPr bwMode="auto">
              <a:xfrm>
                <a:off x="4012" y="3521"/>
                <a:ext cx="0" cy="96"/>
              </a:xfrm>
              <a:prstGeom prst="line">
                <a:avLst/>
              </a:prstGeom>
              <a:noFill/>
              <a:ln w="9525">
                <a:solidFill>
                  <a:schemeClr val="tx1"/>
                </a:solidFill>
                <a:round/>
                <a:headEnd/>
                <a:tailEnd/>
              </a:ln>
            </p:spPr>
            <p:txBody>
              <a:bodyPr/>
              <a:lstStyle/>
              <a:p>
                <a:endParaRPr lang="en-US" dirty="0"/>
              </a:p>
            </p:txBody>
          </p:sp>
          <p:sp>
            <p:nvSpPr>
              <p:cNvPr id="92221" name="Line 35"/>
              <p:cNvSpPr>
                <a:spLocks noChangeShapeType="1"/>
              </p:cNvSpPr>
              <p:nvPr/>
            </p:nvSpPr>
            <p:spPr bwMode="auto">
              <a:xfrm>
                <a:off x="4252" y="3521"/>
                <a:ext cx="0" cy="96"/>
              </a:xfrm>
              <a:prstGeom prst="line">
                <a:avLst/>
              </a:prstGeom>
              <a:noFill/>
              <a:ln w="9525">
                <a:solidFill>
                  <a:schemeClr val="tx1"/>
                </a:solidFill>
                <a:round/>
                <a:headEnd/>
                <a:tailEnd/>
              </a:ln>
            </p:spPr>
            <p:txBody>
              <a:bodyPr/>
              <a:lstStyle/>
              <a:p>
                <a:endParaRPr lang="en-US" dirty="0"/>
              </a:p>
            </p:txBody>
          </p:sp>
          <p:sp>
            <p:nvSpPr>
              <p:cNvPr id="92222" name="Line 36"/>
              <p:cNvSpPr>
                <a:spLocks noChangeShapeType="1"/>
              </p:cNvSpPr>
              <p:nvPr/>
            </p:nvSpPr>
            <p:spPr bwMode="auto">
              <a:xfrm>
                <a:off x="4732" y="3521"/>
                <a:ext cx="0" cy="96"/>
              </a:xfrm>
              <a:prstGeom prst="line">
                <a:avLst/>
              </a:prstGeom>
              <a:noFill/>
              <a:ln w="9525">
                <a:solidFill>
                  <a:schemeClr val="tx1"/>
                </a:solidFill>
                <a:round/>
                <a:headEnd/>
                <a:tailEnd/>
              </a:ln>
            </p:spPr>
            <p:txBody>
              <a:bodyPr/>
              <a:lstStyle/>
              <a:p>
                <a:endParaRPr lang="en-US" dirty="0"/>
              </a:p>
            </p:txBody>
          </p:sp>
          <p:sp>
            <p:nvSpPr>
              <p:cNvPr id="92223" name="Line 37"/>
              <p:cNvSpPr>
                <a:spLocks noChangeShapeType="1"/>
              </p:cNvSpPr>
              <p:nvPr/>
            </p:nvSpPr>
            <p:spPr bwMode="auto">
              <a:xfrm>
                <a:off x="4972" y="3521"/>
                <a:ext cx="0" cy="96"/>
              </a:xfrm>
              <a:prstGeom prst="line">
                <a:avLst/>
              </a:prstGeom>
              <a:noFill/>
              <a:ln w="9525">
                <a:solidFill>
                  <a:schemeClr val="tx1"/>
                </a:solidFill>
                <a:round/>
                <a:headEnd/>
                <a:tailEnd/>
              </a:ln>
            </p:spPr>
            <p:txBody>
              <a:bodyPr/>
              <a:lstStyle/>
              <a:p>
                <a:endParaRPr lang="en-US" dirty="0"/>
              </a:p>
            </p:txBody>
          </p:sp>
          <p:sp>
            <p:nvSpPr>
              <p:cNvPr id="92224" name="Line 38"/>
              <p:cNvSpPr>
                <a:spLocks noChangeShapeType="1"/>
              </p:cNvSpPr>
              <p:nvPr/>
            </p:nvSpPr>
            <p:spPr bwMode="auto">
              <a:xfrm>
                <a:off x="5212" y="3521"/>
                <a:ext cx="0" cy="96"/>
              </a:xfrm>
              <a:prstGeom prst="line">
                <a:avLst/>
              </a:prstGeom>
              <a:noFill/>
              <a:ln w="9525">
                <a:solidFill>
                  <a:schemeClr val="tx1"/>
                </a:solidFill>
                <a:round/>
                <a:headEnd/>
                <a:tailEnd/>
              </a:ln>
            </p:spPr>
            <p:txBody>
              <a:bodyPr/>
              <a:lstStyle/>
              <a:p>
                <a:endParaRPr lang="en-US" dirty="0"/>
              </a:p>
            </p:txBody>
          </p:sp>
          <p:sp>
            <p:nvSpPr>
              <p:cNvPr id="92225" name="Line 39"/>
              <p:cNvSpPr>
                <a:spLocks noChangeShapeType="1"/>
              </p:cNvSpPr>
              <p:nvPr/>
            </p:nvSpPr>
            <p:spPr bwMode="auto">
              <a:xfrm>
                <a:off x="1008" y="3617"/>
                <a:ext cx="4224" cy="0"/>
              </a:xfrm>
              <a:prstGeom prst="line">
                <a:avLst/>
              </a:prstGeom>
              <a:noFill/>
              <a:ln w="9525">
                <a:solidFill>
                  <a:schemeClr val="tx1"/>
                </a:solidFill>
                <a:round/>
                <a:headEnd/>
                <a:tailEnd/>
              </a:ln>
            </p:spPr>
            <p:txBody>
              <a:bodyPr/>
              <a:lstStyle/>
              <a:p>
                <a:endParaRPr lang="en-US" dirty="0"/>
              </a:p>
            </p:txBody>
          </p:sp>
          <p:sp>
            <p:nvSpPr>
              <p:cNvPr id="92226" name="Line 40"/>
              <p:cNvSpPr>
                <a:spLocks noChangeShapeType="1"/>
              </p:cNvSpPr>
              <p:nvPr/>
            </p:nvSpPr>
            <p:spPr bwMode="auto">
              <a:xfrm>
                <a:off x="2812" y="3521"/>
                <a:ext cx="0" cy="96"/>
              </a:xfrm>
              <a:prstGeom prst="line">
                <a:avLst/>
              </a:prstGeom>
              <a:noFill/>
              <a:ln w="9525">
                <a:solidFill>
                  <a:schemeClr val="tx1"/>
                </a:solidFill>
                <a:round/>
                <a:headEnd/>
                <a:tailEnd/>
              </a:ln>
            </p:spPr>
            <p:txBody>
              <a:bodyPr/>
              <a:lstStyle/>
              <a:p>
                <a:endParaRPr lang="en-US" dirty="0"/>
              </a:p>
            </p:txBody>
          </p:sp>
          <p:sp>
            <p:nvSpPr>
              <p:cNvPr id="92227" name="Line 41"/>
              <p:cNvSpPr>
                <a:spLocks noChangeShapeType="1"/>
              </p:cNvSpPr>
              <p:nvPr/>
            </p:nvSpPr>
            <p:spPr bwMode="auto">
              <a:xfrm>
                <a:off x="3292" y="3521"/>
                <a:ext cx="0" cy="96"/>
              </a:xfrm>
              <a:prstGeom prst="line">
                <a:avLst/>
              </a:prstGeom>
              <a:noFill/>
              <a:ln w="9525">
                <a:solidFill>
                  <a:schemeClr val="tx1"/>
                </a:solidFill>
                <a:round/>
                <a:headEnd/>
                <a:tailEnd/>
              </a:ln>
            </p:spPr>
            <p:txBody>
              <a:bodyPr/>
              <a:lstStyle/>
              <a:p>
                <a:endParaRPr lang="en-US" dirty="0"/>
              </a:p>
            </p:txBody>
          </p:sp>
          <p:sp>
            <p:nvSpPr>
              <p:cNvPr id="92228" name="Line 42"/>
              <p:cNvSpPr>
                <a:spLocks noChangeShapeType="1"/>
              </p:cNvSpPr>
              <p:nvPr/>
            </p:nvSpPr>
            <p:spPr bwMode="auto">
              <a:xfrm>
                <a:off x="3532" y="3521"/>
                <a:ext cx="0" cy="96"/>
              </a:xfrm>
              <a:prstGeom prst="line">
                <a:avLst/>
              </a:prstGeom>
              <a:noFill/>
              <a:ln w="9525">
                <a:solidFill>
                  <a:schemeClr val="tx1"/>
                </a:solidFill>
                <a:round/>
                <a:headEnd/>
                <a:tailEnd/>
              </a:ln>
            </p:spPr>
            <p:txBody>
              <a:bodyPr/>
              <a:lstStyle/>
              <a:p>
                <a:endParaRPr lang="en-US" dirty="0"/>
              </a:p>
            </p:txBody>
          </p:sp>
          <p:sp>
            <p:nvSpPr>
              <p:cNvPr id="92229" name="Line 43"/>
              <p:cNvSpPr>
                <a:spLocks noChangeShapeType="1"/>
              </p:cNvSpPr>
              <p:nvPr/>
            </p:nvSpPr>
            <p:spPr bwMode="auto">
              <a:xfrm>
                <a:off x="4492" y="3521"/>
                <a:ext cx="0" cy="96"/>
              </a:xfrm>
              <a:prstGeom prst="line">
                <a:avLst/>
              </a:prstGeom>
              <a:noFill/>
              <a:ln w="9525">
                <a:solidFill>
                  <a:schemeClr val="tx1"/>
                </a:solidFill>
                <a:round/>
                <a:headEnd/>
                <a:tailEnd/>
              </a:ln>
            </p:spPr>
            <p:txBody>
              <a:bodyPr/>
              <a:lstStyle/>
              <a:p>
                <a:endParaRPr lang="en-US" dirty="0"/>
              </a:p>
            </p:txBody>
          </p:sp>
        </p:grpSp>
        <p:sp>
          <p:nvSpPr>
            <p:cNvPr id="92203" name="Text Box 44"/>
            <p:cNvSpPr txBox="1">
              <a:spLocks noChangeArrowheads="1"/>
            </p:cNvSpPr>
            <p:nvPr/>
          </p:nvSpPr>
          <p:spPr bwMode="auto">
            <a:xfrm>
              <a:off x="1196" y="3580"/>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0</a:t>
              </a:r>
            </a:p>
          </p:txBody>
        </p:sp>
        <p:sp>
          <p:nvSpPr>
            <p:cNvPr id="92204" name="Text Box 45"/>
            <p:cNvSpPr txBox="1">
              <a:spLocks noChangeArrowheads="1"/>
            </p:cNvSpPr>
            <p:nvPr/>
          </p:nvSpPr>
          <p:spPr bwMode="auto">
            <a:xfrm>
              <a:off x="1772" y="357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1</a:t>
              </a:r>
            </a:p>
          </p:txBody>
        </p:sp>
        <p:sp>
          <p:nvSpPr>
            <p:cNvPr id="92205" name="Text Box 46"/>
            <p:cNvSpPr txBox="1">
              <a:spLocks noChangeArrowheads="1"/>
            </p:cNvSpPr>
            <p:nvPr/>
          </p:nvSpPr>
          <p:spPr bwMode="auto">
            <a:xfrm>
              <a:off x="2244" y="357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2</a:t>
              </a:r>
            </a:p>
          </p:txBody>
        </p:sp>
        <p:sp>
          <p:nvSpPr>
            <p:cNvPr id="92206" name="Text Box 47"/>
            <p:cNvSpPr txBox="1">
              <a:spLocks noChangeArrowheads="1"/>
            </p:cNvSpPr>
            <p:nvPr/>
          </p:nvSpPr>
          <p:spPr bwMode="auto">
            <a:xfrm>
              <a:off x="2716" y="357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3</a:t>
              </a:r>
            </a:p>
          </p:txBody>
        </p:sp>
        <p:sp>
          <p:nvSpPr>
            <p:cNvPr id="92207" name="Text Box 48"/>
            <p:cNvSpPr txBox="1">
              <a:spLocks noChangeArrowheads="1"/>
            </p:cNvSpPr>
            <p:nvPr/>
          </p:nvSpPr>
          <p:spPr bwMode="auto">
            <a:xfrm>
              <a:off x="3212" y="357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4</a:t>
              </a:r>
            </a:p>
          </p:txBody>
        </p:sp>
        <p:sp>
          <p:nvSpPr>
            <p:cNvPr id="92208" name="Text Box 49"/>
            <p:cNvSpPr txBox="1">
              <a:spLocks noChangeArrowheads="1"/>
            </p:cNvSpPr>
            <p:nvPr/>
          </p:nvSpPr>
          <p:spPr bwMode="auto">
            <a:xfrm>
              <a:off x="4636" y="357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7</a:t>
              </a:r>
            </a:p>
          </p:txBody>
        </p:sp>
        <p:sp>
          <p:nvSpPr>
            <p:cNvPr id="92209" name="Text Box 50"/>
            <p:cNvSpPr txBox="1">
              <a:spLocks noChangeArrowheads="1"/>
            </p:cNvSpPr>
            <p:nvPr/>
          </p:nvSpPr>
          <p:spPr bwMode="auto">
            <a:xfrm>
              <a:off x="3676" y="3576"/>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5</a:t>
              </a:r>
            </a:p>
          </p:txBody>
        </p:sp>
        <p:sp>
          <p:nvSpPr>
            <p:cNvPr id="92210" name="Text Box 51"/>
            <p:cNvSpPr txBox="1">
              <a:spLocks noChangeArrowheads="1"/>
            </p:cNvSpPr>
            <p:nvPr/>
          </p:nvSpPr>
          <p:spPr bwMode="auto">
            <a:xfrm>
              <a:off x="4172" y="3584"/>
              <a:ext cx="180" cy="212"/>
            </a:xfrm>
            <a:prstGeom prst="rect">
              <a:avLst/>
            </a:prstGeom>
            <a:noFill/>
            <a:ln w="9525">
              <a:noFill/>
              <a:miter lim="800000"/>
              <a:headEnd/>
              <a:tailEnd/>
            </a:ln>
          </p:spPr>
          <p:txBody>
            <a:bodyPr wrap="none">
              <a:spAutoFit/>
            </a:bodyPr>
            <a:lstStyle/>
            <a:p>
              <a:pPr eaLnBrk="0" hangingPunct="0"/>
              <a:r>
                <a:rPr lang="en-US" sz="1600" dirty="0">
                  <a:solidFill>
                    <a:schemeClr val="tx1"/>
                  </a:solidFill>
                  <a:latin typeface="Times New Roman" pitchFamily="18" charset="0"/>
                </a:rPr>
                <a:t>6</a:t>
              </a:r>
            </a:p>
          </p:txBody>
        </p:sp>
        <p:sp>
          <p:nvSpPr>
            <p:cNvPr id="92211" name="Line 52"/>
            <p:cNvSpPr>
              <a:spLocks noChangeShapeType="1"/>
            </p:cNvSpPr>
            <p:nvPr/>
          </p:nvSpPr>
          <p:spPr bwMode="auto">
            <a:xfrm>
              <a:off x="1014" y="3521"/>
              <a:ext cx="0" cy="96"/>
            </a:xfrm>
            <a:prstGeom prst="line">
              <a:avLst/>
            </a:prstGeom>
            <a:noFill/>
            <a:ln w="9525">
              <a:solidFill>
                <a:schemeClr val="tx1"/>
              </a:solidFill>
              <a:round/>
              <a:headEnd/>
              <a:tailEnd/>
            </a:ln>
          </p:spPr>
          <p:txBody>
            <a:bodyPr/>
            <a:lstStyle/>
            <a:p>
              <a:endParaRPr lang="en-US" dirty="0"/>
            </a:p>
          </p:txBody>
        </p:sp>
      </p:grpSp>
      <p:grpSp>
        <p:nvGrpSpPr>
          <p:cNvPr id="92171" name="Group 53"/>
          <p:cNvGrpSpPr>
            <a:grpSpLocks/>
          </p:cNvGrpSpPr>
          <p:nvPr/>
        </p:nvGrpSpPr>
        <p:grpSpPr bwMode="auto">
          <a:xfrm>
            <a:off x="762000" y="2247900"/>
            <a:ext cx="787400" cy="3352800"/>
            <a:chOff x="480" y="1416"/>
            <a:chExt cx="496" cy="2112"/>
          </a:xfrm>
        </p:grpSpPr>
        <p:sp>
          <p:nvSpPr>
            <p:cNvPr id="92178" name="Text Box 54"/>
            <p:cNvSpPr txBox="1">
              <a:spLocks noChangeArrowheads="1"/>
            </p:cNvSpPr>
            <p:nvPr/>
          </p:nvSpPr>
          <p:spPr bwMode="auto">
            <a:xfrm>
              <a:off x="480" y="1416"/>
              <a:ext cx="316" cy="231"/>
            </a:xfrm>
            <a:prstGeom prst="rect">
              <a:avLst/>
            </a:prstGeom>
            <a:noFill/>
            <a:ln w="9525">
              <a:noFill/>
              <a:miter lim="800000"/>
              <a:headEnd/>
              <a:tailEnd/>
            </a:ln>
          </p:spPr>
          <p:txBody>
            <a:bodyPr wrap="none">
              <a:spAutoFit/>
            </a:bodyPr>
            <a:lstStyle/>
            <a:p>
              <a:pPr eaLnBrk="0" hangingPunct="0"/>
              <a:r>
                <a:rPr lang="en-US" sz="1800" dirty="0" err="1">
                  <a:solidFill>
                    <a:schemeClr val="tx1"/>
                  </a:solidFill>
                  <a:latin typeface="Times New Roman" pitchFamily="18" charset="0"/>
                </a:rPr>
                <a:t>mL</a:t>
              </a:r>
              <a:endParaRPr lang="en-US" sz="1800" dirty="0">
                <a:solidFill>
                  <a:schemeClr val="tx1"/>
                </a:solidFill>
                <a:latin typeface="Times New Roman" pitchFamily="18" charset="0"/>
              </a:endParaRPr>
            </a:p>
          </p:txBody>
        </p:sp>
        <p:sp>
          <p:nvSpPr>
            <p:cNvPr id="343095" name="Rectangle 55"/>
            <p:cNvSpPr>
              <a:spLocks noChangeArrowheads="1"/>
            </p:cNvSpPr>
            <p:nvPr/>
          </p:nvSpPr>
          <p:spPr bwMode="auto">
            <a:xfrm>
              <a:off x="484" y="1638"/>
              <a:ext cx="480" cy="1880"/>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92180" name="Text Box 56"/>
            <p:cNvSpPr txBox="1">
              <a:spLocks noChangeArrowheads="1"/>
            </p:cNvSpPr>
            <p:nvPr/>
          </p:nvSpPr>
          <p:spPr bwMode="auto">
            <a:xfrm>
              <a:off x="659" y="3061"/>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  0</a:t>
              </a:r>
            </a:p>
          </p:txBody>
        </p:sp>
        <p:sp>
          <p:nvSpPr>
            <p:cNvPr id="92181" name="Line 57"/>
            <p:cNvSpPr>
              <a:spLocks noChangeShapeType="1"/>
            </p:cNvSpPr>
            <p:nvPr/>
          </p:nvSpPr>
          <p:spPr bwMode="auto">
            <a:xfrm>
              <a:off x="876" y="1656"/>
              <a:ext cx="0" cy="1872"/>
            </a:xfrm>
            <a:prstGeom prst="line">
              <a:avLst/>
            </a:prstGeom>
            <a:noFill/>
            <a:ln w="9525">
              <a:solidFill>
                <a:schemeClr val="tx1"/>
              </a:solidFill>
              <a:round/>
              <a:headEnd/>
              <a:tailEnd/>
            </a:ln>
          </p:spPr>
          <p:txBody>
            <a:bodyPr/>
            <a:lstStyle/>
            <a:p>
              <a:endParaRPr lang="en-US"/>
            </a:p>
          </p:txBody>
        </p:sp>
        <p:sp>
          <p:nvSpPr>
            <p:cNvPr id="92182" name="Text Box 58"/>
            <p:cNvSpPr txBox="1">
              <a:spLocks noChangeArrowheads="1"/>
            </p:cNvSpPr>
            <p:nvPr/>
          </p:nvSpPr>
          <p:spPr bwMode="auto">
            <a:xfrm>
              <a:off x="597" y="2890"/>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100</a:t>
              </a:r>
            </a:p>
          </p:txBody>
        </p:sp>
        <p:sp>
          <p:nvSpPr>
            <p:cNvPr id="92183" name="Text Box 59"/>
            <p:cNvSpPr txBox="1">
              <a:spLocks noChangeArrowheads="1"/>
            </p:cNvSpPr>
            <p:nvPr/>
          </p:nvSpPr>
          <p:spPr bwMode="auto">
            <a:xfrm>
              <a:off x="594" y="2550"/>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200</a:t>
              </a:r>
            </a:p>
          </p:txBody>
        </p:sp>
        <p:sp>
          <p:nvSpPr>
            <p:cNvPr id="92184" name="Text Box 60"/>
            <p:cNvSpPr txBox="1">
              <a:spLocks noChangeArrowheads="1"/>
            </p:cNvSpPr>
            <p:nvPr/>
          </p:nvSpPr>
          <p:spPr bwMode="auto">
            <a:xfrm>
              <a:off x="594" y="2059"/>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350</a:t>
              </a:r>
            </a:p>
          </p:txBody>
        </p:sp>
        <p:sp>
          <p:nvSpPr>
            <p:cNvPr id="92185" name="Text Box 61"/>
            <p:cNvSpPr txBox="1">
              <a:spLocks noChangeArrowheads="1"/>
            </p:cNvSpPr>
            <p:nvPr/>
          </p:nvSpPr>
          <p:spPr bwMode="auto">
            <a:xfrm>
              <a:off x="604" y="1739"/>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450</a:t>
              </a:r>
            </a:p>
          </p:txBody>
        </p:sp>
        <p:sp>
          <p:nvSpPr>
            <p:cNvPr id="92186" name="Text Box 62"/>
            <p:cNvSpPr txBox="1">
              <a:spLocks noChangeArrowheads="1"/>
            </p:cNvSpPr>
            <p:nvPr/>
          </p:nvSpPr>
          <p:spPr bwMode="auto">
            <a:xfrm>
              <a:off x="594" y="1904"/>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400</a:t>
              </a:r>
            </a:p>
          </p:txBody>
        </p:sp>
        <p:sp>
          <p:nvSpPr>
            <p:cNvPr id="92187" name="Text Box 63"/>
            <p:cNvSpPr txBox="1">
              <a:spLocks noChangeArrowheads="1"/>
            </p:cNvSpPr>
            <p:nvPr/>
          </p:nvSpPr>
          <p:spPr bwMode="auto">
            <a:xfrm>
              <a:off x="594" y="2250"/>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300</a:t>
              </a:r>
            </a:p>
          </p:txBody>
        </p:sp>
        <p:sp>
          <p:nvSpPr>
            <p:cNvPr id="92188" name="Text Box 64"/>
            <p:cNvSpPr txBox="1">
              <a:spLocks noChangeArrowheads="1"/>
            </p:cNvSpPr>
            <p:nvPr/>
          </p:nvSpPr>
          <p:spPr bwMode="auto">
            <a:xfrm>
              <a:off x="594" y="2724"/>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150</a:t>
              </a:r>
            </a:p>
          </p:txBody>
        </p:sp>
        <p:sp>
          <p:nvSpPr>
            <p:cNvPr id="92189" name="Line 65"/>
            <p:cNvSpPr>
              <a:spLocks noChangeShapeType="1"/>
            </p:cNvSpPr>
            <p:nvPr/>
          </p:nvSpPr>
          <p:spPr bwMode="auto">
            <a:xfrm>
              <a:off x="876" y="3054"/>
              <a:ext cx="96" cy="0"/>
            </a:xfrm>
            <a:prstGeom prst="line">
              <a:avLst/>
            </a:prstGeom>
            <a:noFill/>
            <a:ln w="9525">
              <a:solidFill>
                <a:schemeClr val="tx1"/>
              </a:solidFill>
              <a:round/>
              <a:headEnd/>
              <a:tailEnd/>
            </a:ln>
          </p:spPr>
          <p:txBody>
            <a:bodyPr/>
            <a:lstStyle/>
            <a:p>
              <a:endParaRPr lang="en-US"/>
            </a:p>
          </p:txBody>
        </p:sp>
        <p:sp>
          <p:nvSpPr>
            <p:cNvPr id="92190" name="Line 66"/>
            <p:cNvSpPr>
              <a:spLocks noChangeShapeType="1"/>
            </p:cNvSpPr>
            <p:nvPr/>
          </p:nvSpPr>
          <p:spPr bwMode="auto">
            <a:xfrm>
              <a:off x="876" y="2382"/>
              <a:ext cx="96" cy="0"/>
            </a:xfrm>
            <a:prstGeom prst="line">
              <a:avLst/>
            </a:prstGeom>
            <a:noFill/>
            <a:ln w="9525">
              <a:solidFill>
                <a:schemeClr val="tx1"/>
              </a:solidFill>
              <a:round/>
              <a:headEnd/>
              <a:tailEnd/>
            </a:ln>
          </p:spPr>
          <p:txBody>
            <a:bodyPr/>
            <a:lstStyle/>
            <a:p>
              <a:endParaRPr lang="en-US"/>
            </a:p>
          </p:txBody>
        </p:sp>
        <p:sp>
          <p:nvSpPr>
            <p:cNvPr id="92191" name="Line 67"/>
            <p:cNvSpPr>
              <a:spLocks noChangeShapeType="1"/>
            </p:cNvSpPr>
            <p:nvPr/>
          </p:nvSpPr>
          <p:spPr bwMode="auto">
            <a:xfrm>
              <a:off x="883" y="3222"/>
              <a:ext cx="48" cy="0"/>
            </a:xfrm>
            <a:prstGeom prst="line">
              <a:avLst/>
            </a:prstGeom>
            <a:noFill/>
            <a:ln w="9525">
              <a:solidFill>
                <a:schemeClr val="tx1"/>
              </a:solidFill>
              <a:round/>
              <a:headEnd/>
              <a:tailEnd/>
            </a:ln>
          </p:spPr>
          <p:txBody>
            <a:bodyPr/>
            <a:lstStyle/>
            <a:p>
              <a:endParaRPr lang="en-US"/>
            </a:p>
          </p:txBody>
        </p:sp>
        <p:sp>
          <p:nvSpPr>
            <p:cNvPr id="92192" name="Line 68"/>
            <p:cNvSpPr>
              <a:spLocks noChangeShapeType="1"/>
            </p:cNvSpPr>
            <p:nvPr/>
          </p:nvSpPr>
          <p:spPr bwMode="auto">
            <a:xfrm>
              <a:off x="880" y="2874"/>
              <a:ext cx="48" cy="0"/>
            </a:xfrm>
            <a:prstGeom prst="line">
              <a:avLst/>
            </a:prstGeom>
            <a:noFill/>
            <a:ln w="9525">
              <a:solidFill>
                <a:schemeClr val="tx1"/>
              </a:solidFill>
              <a:round/>
              <a:headEnd/>
              <a:tailEnd/>
            </a:ln>
          </p:spPr>
          <p:txBody>
            <a:bodyPr/>
            <a:lstStyle/>
            <a:p>
              <a:endParaRPr lang="en-US"/>
            </a:p>
          </p:txBody>
        </p:sp>
        <p:sp>
          <p:nvSpPr>
            <p:cNvPr id="92193" name="Line 69"/>
            <p:cNvSpPr>
              <a:spLocks noChangeShapeType="1"/>
            </p:cNvSpPr>
            <p:nvPr/>
          </p:nvSpPr>
          <p:spPr bwMode="auto">
            <a:xfrm>
              <a:off x="877" y="2532"/>
              <a:ext cx="48" cy="0"/>
            </a:xfrm>
            <a:prstGeom prst="line">
              <a:avLst/>
            </a:prstGeom>
            <a:noFill/>
            <a:ln w="9525">
              <a:solidFill>
                <a:schemeClr val="tx1"/>
              </a:solidFill>
              <a:round/>
              <a:headEnd/>
              <a:tailEnd/>
            </a:ln>
          </p:spPr>
          <p:txBody>
            <a:bodyPr/>
            <a:lstStyle/>
            <a:p>
              <a:endParaRPr lang="en-US"/>
            </a:p>
          </p:txBody>
        </p:sp>
        <p:sp>
          <p:nvSpPr>
            <p:cNvPr id="92194" name="Line 70"/>
            <p:cNvSpPr>
              <a:spLocks noChangeShapeType="1"/>
            </p:cNvSpPr>
            <p:nvPr/>
          </p:nvSpPr>
          <p:spPr bwMode="auto">
            <a:xfrm>
              <a:off x="880" y="2199"/>
              <a:ext cx="48" cy="0"/>
            </a:xfrm>
            <a:prstGeom prst="line">
              <a:avLst/>
            </a:prstGeom>
            <a:noFill/>
            <a:ln w="9525">
              <a:solidFill>
                <a:schemeClr val="tx1"/>
              </a:solidFill>
              <a:round/>
              <a:headEnd/>
              <a:tailEnd/>
            </a:ln>
          </p:spPr>
          <p:txBody>
            <a:bodyPr/>
            <a:lstStyle/>
            <a:p>
              <a:endParaRPr lang="en-US"/>
            </a:p>
          </p:txBody>
        </p:sp>
        <p:sp>
          <p:nvSpPr>
            <p:cNvPr id="92195" name="Line 71"/>
            <p:cNvSpPr>
              <a:spLocks noChangeShapeType="1"/>
            </p:cNvSpPr>
            <p:nvPr/>
          </p:nvSpPr>
          <p:spPr bwMode="auto">
            <a:xfrm>
              <a:off x="876" y="2046"/>
              <a:ext cx="96" cy="0"/>
            </a:xfrm>
            <a:prstGeom prst="line">
              <a:avLst/>
            </a:prstGeom>
            <a:noFill/>
            <a:ln w="9525">
              <a:solidFill>
                <a:schemeClr val="tx1"/>
              </a:solidFill>
              <a:round/>
              <a:headEnd/>
              <a:tailEnd/>
            </a:ln>
          </p:spPr>
          <p:txBody>
            <a:bodyPr/>
            <a:lstStyle/>
            <a:p>
              <a:endParaRPr lang="en-US"/>
            </a:p>
          </p:txBody>
        </p:sp>
        <p:sp>
          <p:nvSpPr>
            <p:cNvPr id="92196" name="Line 72"/>
            <p:cNvSpPr>
              <a:spLocks noChangeShapeType="1"/>
            </p:cNvSpPr>
            <p:nvPr/>
          </p:nvSpPr>
          <p:spPr bwMode="auto">
            <a:xfrm>
              <a:off x="882" y="1884"/>
              <a:ext cx="48" cy="0"/>
            </a:xfrm>
            <a:prstGeom prst="line">
              <a:avLst/>
            </a:prstGeom>
            <a:noFill/>
            <a:ln w="9525">
              <a:solidFill>
                <a:schemeClr val="tx1"/>
              </a:solidFill>
              <a:round/>
              <a:headEnd/>
              <a:tailEnd/>
            </a:ln>
          </p:spPr>
          <p:txBody>
            <a:bodyPr/>
            <a:lstStyle/>
            <a:p>
              <a:endParaRPr lang="en-US"/>
            </a:p>
          </p:txBody>
        </p:sp>
        <p:sp>
          <p:nvSpPr>
            <p:cNvPr id="92197" name="Line 73"/>
            <p:cNvSpPr>
              <a:spLocks noChangeShapeType="1"/>
            </p:cNvSpPr>
            <p:nvPr/>
          </p:nvSpPr>
          <p:spPr bwMode="auto">
            <a:xfrm>
              <a:off x="880" y="3390"/>
              <a:ext cx="96" cy="0"/>
            </a:xfrm>
            <a:prstGeom prst="line">
              <a:avLst/>
            </a:prstGeom>
            <a:noFill/>
            <a:ln w="9525">
              <a:solidFill>
                <a:schemeClr val="tx1"/>
              </a:solidFill>
              <a:round/>
              <a:headEnd/>
              <a:tailEnd/>
            </a:ln>
          </p:spPr>
          <p:txBody>
            <a:bodyPr/>
            <a:lstStyle/>
            <a:p>
              <a:endParaRPr lang="en-US"/>
            </a:p>
          </p:txBody>
        </p:sp>
        <p:sp>
          <p:nvSpPr>
            <p:cNvPr id="92198" name="Line 74"/>
            <p:cNvSpPr>
              <a:spLocks noChangeShapeType="1"/>
            </p:cNvSpPr>
            <p:nvPr/>
          </p:nvSpPr>
          <p:spPr bwMode="auto">
            <a:xfrm>
              <a:off x="877" y="2718"/>
              <a:ext cx="96" cy="0"/>
            </a:xfrm>
            <a:prstGeom prst="line">
              <a:avLst/>
            </a:prstGeom>
            <a:noFill/>
            <a:ln w="9525">
              <a:solidFill>
                <a:schemeClr val="tx1"/>
              </a:solidFill>
              <a:round/>
              <a:headEnd/>
              <a:tailEnd/>
            </a:ln>
          </p:spPr>
          <p:txBody>
            <a:bodyPr/>
            <a:lstStyle/>
            <a:p>
              <a:endParaRPr lang="en-US"/>
            </a:p>
          </p:txBody>
        </p:sp>
        <p:sp>
          <p:nvSpPr>
            <p:cNvPr id="92199" name="Line 75"/>
            <p:cNvSpPr>
              <a:spLocks noChangeShapeType="1"/>
            </p:cNvSpPr>
            <p:nvPr/>
          </p:nvSpPr>
          <p:spPr bwMode="auto">
            <a:xfrm>
              <a:off x="876" y="1647"/>
              <a:ext cx="96" cy="0"/>
            </a:xfrm>
            <a:prstGeom prst="line">
              <a:avLst/>
            </a:prstGeom>
            <a:noFill/>
            <a:ln w="9525">
              <a:solidFill>
                <a:schemeClr val="tx1"/>
              </a:solidFill>
              <a:round/>
              <a:headEnd/>
              <a:tailEnd/>
            </a:ln>
          </p:spPr>
          <p:txBody>
            <a:bodyPr/>
            <a:lstStyle/>
            <a:p>
              <a:endParaRPr lang="en-US"/>
            </a:p>
          </p:txBody>
        </p:sp>
        <p:sp>
          <p:nvSpPr>
            <p:cNvPr id="92200" name="Text Box 76"/>
            <p:cNvSpPr txBox="1">
              <a:spLocks noChangeArrowheads="1"/>
            </p:cNvSpPr>
            <p:nvPr/>
          </p:nvSpPr>
          <p:spPr bwMode="auto">
            <a:xfrm>
              <a:off x="592" y="2392"/>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250</a:t>
              </a:r>
            </a:p>
          </p:txBody>
        </p:sp>
        <p:sp>
          <p:nvSpPr>
            <p:cNvPr id="92201" name="Line 77"/>
            <p:cNvSpPr>
              <a:spLocks noChangeShapeType="1"/>
            </p:cNvSpPr>
            <p:nvPr/>
          </p:nvSpPr>
          <p:spPr bwMode="auto">
            <a:xfrm>
              <a:off x="876" y="1734"/>
              <a:ext cx="96" cy="0"/>
            </a:xfrm>
            <a:prstGeom prst="line">
              <a:avLst/>
            </a:prstGeom>
            <a:noFill/>
            <a:ln w="9525">
              <a:solidFill>
                <a:schemeClr val="tx1"/>
              </a:solidFill>
              <a:round/>
              <a:headEnd/>
              <a:tailEnd/>
            </a:ln>
          </p:spPr>
          <p:txBody>
            <a:bodyPr/>
            <a:lstStyle/>
            <a:p>
              <a:endParaRPr lang="en-US"/>
            </a:p>
          </p:txBody>
        </p:sp>
      </p:grpSp>
      <p:grpSp>
        <p:nvGrpSpPr>
          <p:cNvPr id="10" name="Group 78"/>
          <p:cNvGrpSpPr>
            <a:grpSpLocks/>
          </p:cNvGrpSpPr>
          <p:nvPr/>
        </p:nvGrpSpPr>
        <p:grpSpPr bwMode="auto">
          <a:xfrm>
            <a:off x="5033963" y="3392488"/>
            <a:ext cx="2562225" cy="1643062"/>
            <a:chOff x="3171" y="2137"/>
            <a:chExt cx="1614" cy="1035"/>
          </a:xfrm>
        </p:grpSpPr>
        <p:sp>
          <p:nvSpPr>
            <p:cNvPr id="92174" name="Line 79"/>
            <p:cNvSpPr>
              <a:spLocks noChangeShapeType="1"/>
            </p:cNvSpPr>
            <p:nvPr/>
          </p:nvSpPr>
          <p:spPr bwMode="auto">
            <a:xfrm flipH="1" flipV="1">
              <a:off x="3737" y="2139"/>
              <a:ext cx="380" cy="750"/>
            </a:xfrm>
            <a:prstGeom prst="line">
              <a:avLst/>
            </a:prstGeom>
            <a:noFill/>
            <a:ln w="38100">
              <a:solidFill>
                <a:srgbClr val="FF0000"/>
              </a:solidFill>
              <a:round/>
              <a:headEnd type="none" w="sm" len="sm"/>
              <a:tailEnd type="none" w="sm" len="sm"/>
            </a:ln>
          </p:spPr>
          <p:txBody>
            <a:bodyPr/>
            <a:lstStyle/>
            <a:p>
              <a:endParaRPr lang="en-US"/>
            </a:p>
          </p:txBody>
        </p:sp>
        <p:sp>
          <p:nvSpPr>
            <p:cNvPr id="92175" name="Arc 80"/>
            <p:cNvSpPr>
              <a:spLocks/>
            </p:cNvSpPr>
            <p:nvPr/>
          </p:nvSpPr>
          <p:spPr bwMode="auto">
            <a:xfrm flipH="1" flipV="1">
              <a:off x="4113" y="2889"/>
              <a:ext cx="672" cy="4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n-US"/>
            </a:p>
          </p:txBody>
        </p:sp>
        <p:sp>
          <p:nvSpPr>
            <p:cNvPr id="92176" name="Line 81"/>
            <p:cNvSpPr>
              <a:spLocks noChangeShapeType="1"/>
            </p:cNvSpPr>
            <p:nvPr/>
          </p:nvSpPr>
          <p:spPr bwMode="auto">
            <a:xfrm>
              <a:off x="4777" y="2937"/>
              <a:ext cx="0" cy="235"/>
            </a:xfrm>
            <a:prstGeom prst="line">
              <a:avLst/>
            </a:prstGeom>
            <a:noFill/>
            <a:ln w="38100">
              <a:solidFill>
                <a:srgbClr val="FF0000"/>
              </a:solidFill>
              <a:round/>
              <a:headEnd/>
              <a:tailEnd/>
            </a:ln>
          </p:spPr>
          <p:txBody>
            <a:bodyPr/>
            <a:lstStyle/>
            <a:p>
              <a:endParaRPr lang="en-US"/>
            </a:p>
          </p:txBody>
        </p:sp>
        <p:sp>
          <p:nvSpPr>
            <p:cNvPr id="92177" name="Line 82"/>
            <p:cNvSpPr>
              <a:spLocks noChangeShapeType="1"/>
            </p:cNvSpPr>
            <p:nvPr/>
          </p:nvSpPr>
          <p:spPr bwMode="auto">
            <a:xfrm flipV="1">
              <a:off x="3171" y="2137"/>
              <a:ext cx="572" cy="1031"/>
            </a:xfrm>
            <a:prstGeom prst="line">
              <a:avLst/>
            </a:prstGeom>
            <a:noFill/>
            <a:ln w="38100">
              <a:solidFill>
                <a:schemeClr val="folHlink"/>
              </a:solidFill>
              <a:round/>
              <a:headEnd type="none" w="sm" len="sm"/>
              <a:tailEnd type="none" w="sm" len="sm"/>
            </a:ln>
          </p:spPr>
          <p:txBody>
            <a:bodyPr/>
            <a:lstStyle/>
            <a:p>
              <a:endParaRPr lang="en-US"/>
            </a:p>
          </p:txBody>
        </p:sp>
      </p:grpSp>
      <p:sp>
        <p:nvSpPr>
          <p:cNvPr id="92173" name="Rectangle 84"/>
          <p:cNvSpPr>
            <a:spLocks noGrp="1" noChangeArrowheads="1"/>
          </p:cNvSpPr>
          <p:nvPr>
            <p:ph type="title"/>
          </p:nvPr>
        </p:nvSpPr>
        <p:spPr bwMode="auto">
          <a:xfrm>
            <a:off x="457200" y="603250"/>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Expiratory Leak or Air-trapping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186" name="Group 3"/>
          <p:cNvGrpSpPr>
            <a:grpSpLocks/>
          </p:cNvGrpSpPr>
          <p:nvPr/>
        </p:nvGrpSpPr>
        <p:grpSpPr bwMode="auto">
          <a:xfrm>
            <a:off x="914400" y="2286000"/>
            <a:ext cx="7512050" cy="3816350"/>
            <a:chOff x="576" y="1440"/>
            <a:chExt cx="4732" cy="2404"/>
          </a:xfrm>
        </p:grpSpPr>
        <p:grpSp>
          <p:nvGrpSpPr>
            <p:cNvPr id="93191" name="Group 4"/>
            <p:cNvGrpSpPr>
              <a:grpSpLocks/>
            </p:cNvGrpSpPr>
            <p:nvPr/>
          </p:nvGrpSpPr>
          <p:grpSpPr bwMode="auto">
            <a:xfrm>
              <a:off x="576" y="1440"/>
              <a:ext cx="4732" cy="2404"/>
              <a:chOff x="816" y="1200"/>
              <a:chExt cx="4732" cy="2404"/>
            </a:xfrm>
          </p:grpSpPr>
          <p:sp>
            <p:nvSpPr>
              <p:cNvPr id="345093" name="Rectangle 5"/>
              <p:cNvSpPr>
                <a:spLocks noChangeArrowheads="1"/>
              </p:cNvSpPr>
              <p:nvPr/>
            </p:nvSpPr>
            <p:spPr bwMode="auto">
              <a:xfrm>
                <a:off x="1180" y="1440"/>
                <a:ext cx="4368" cy="1872"/>
              </a:xfrm>
              <a:prstGeom prst="rect">
                <a:avLst/>
              </a:prstGeom>
              <a:solidFill>
                <a:srgbClr val="FFFF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345094" name="Rectangle 6"/>
              <p:cNvSpPr>
                <a:spLocks noChangeArrowheads="1"/>
              </p:cNvSpPr>
              <p:nvPr/>
            </p:nvSpPr>
            <p:spPr bwMode="auto">
              <a:xfrm>
                <a:off x="820" y="1440"/>
                <a:ext cx="480" cy="1880"/>
              </a:xfrm>
              <a:prstGeom prst="rect">
                <a:avLst/>
              </a:prstGeom>
              <a:solidFill>
                <a:srgbClr val="B7FFFC"/>
              </a:solidFill>
              <a:ln w="38100">
                <a:noFill/>
                <a:miter lim="800000"/>
                <a:headEnd/>
                <a:tailEnd/>
              </a:ln>
              <a:effectLst>
                <a:outerShdw dist="35921" dir="2700000" algn="ctr" rotWithShape="0">
                  <a:srgbClr val="808080"/>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345095" name="Rectangle 7"/>
              <p:cNvSpPr>
                <a:spLocks noChangeArrowheads="1"/>
              </p:cNvSpPr>
              <p:nvPr/>
            </p:nvSpPr>
            <p:spPr bwMode="auto">
              <a:xfrm>
                <a:off x="4060" y="1200"/>
                <a:ext cx="1056" cy="19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Volume</a:t>
                </a:r>
              </a:p>
            </p:txBody>
          </p:sp>
          <p:sp>
            <p:nvSpPr>
              <p:cNvPr id="345096" name="Rectangle 8"/>
              <p:cNvSpPr>
                <a:spLocks noChangeArrowheads="1"/>
              </p:cNvSpPr>
              <p:nvPr/>
            </p:nvSpPr>
            <p:spPr bwMode="auto">
              <a:xfrm>
                <a:off x="2956"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Pressure</a:t>
                </a:r>
              </a:p>
            </p:txBody>
          </p:sp>
          <p:sp>
            <p:nvSpPr>
              <p:cNvPr id="345097" name="Rectangle 9"/>
              <p:cNvSpPr>
                <a:spLocks noChangeArrowheads="1"/>
              </p:cNvSpPr>
              <p:nvPr/>
            </p:nvSpPr>
            <p:spPr bwMode="auto">
              <a:xfrm>
                <a:off x="1852" y="1200"/>
                <a:ext cx="1056" cy="19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r>
                  <a:rPr lang="en-US">
                    <a:solidFill>
                      <a:schemeClr val="tx1"/>
                    </a:solidFill>
                    <a:latin typeface="Times New Roman" pitchFamily="18" charset="0"/>
                  </a:rPr>
                  <a:t>Flow</a:t>
                </a:r>
              </a:p>
            </p:txBody>
          </p:sp>
          <p:sp>
            <p:nvSpPr>
              <p:cNvPr id="93202" name="Text Box 10"/>
              <p:cNvSpPr txBox="1">
                <a:spLocks noChangeArrowheads="1"/>
              </p:cNvSpPr>
              <p:nvPr/>
            </p:nvSpPr>
            <p:spPr bwMode="auto">
              <a:xfrm>
                <a:off x="816" y="1225"/>
                <a:ext cx="316"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mL</a:t>
                </a:r>
              </a:p>
            </p:txBody>
          </p:sp>
          <p:sp>
            <p:nvSpPr>
              <p:cNvPr id="93203" name="Line 11"/>
              <p:cNvSpPr>
                <a:spLocks noChangeShapeType="1"/>
              </p:cNvSpPr>
              <p:nvPr/>
            </p:nvSpPr>
            <p:spPr bwMode="auto">
              <a:xfrm>
                <a:off x="1212" y="2832"/>
                <a:ext cx="96" cy="0"/>
              </a:xfrm>
              <a:prstGeom prst="line">
                <a:avLst/>
              </a:prstGeom>
              <a:noFill/>
              <a:ln w="9525">
                <a:solidFill>
                  <a:schemeClr val="tx1"/>
                </a:solidFill>
                <a:round/>
                <a:headEnd/>
                <a:tailEnd/>
              </a:ln>
            </p:spPr>
            <p:txBody>
              <a:bodyPr/>
              <a:lstStyle/>
              <a:p>
                <a:endParaRPr lang="en-US"/>
              </a:p>
            </p:txBody>
          </p:sp>
          <p:sp>
            <p:nvSpPr>
              <p:cNvPr id="93204" name="Line 12"/>
              <p:cNvSpPr>
                <a:spLocks noChangeShapeType="1"/>
              </p:cNvSpPr>
              <p:nvPr/>
            </p:nvSpPr>
            <p:spPr bwMode="auto">
              <a:xfrm>
                <a:off x="1212" y="2160"/>
                <a:ext cx="96" cy="0"/>
              </a:xfrm>
              <a:prstGeom prst="line">
                <a:avLst/>
              </a:prstGeom>
              <a:noFill/>
              <a:ln w="9525">
                <a:solidFill>
                  <a:schemeClr val="tx1"/>
                </a:solidFill>
                <a:round/>
                <a:headEnd/>
                <a:tailEnd/>
              </a:ln>
            </p:spPr>
            <p:txBody>
              <a:bodyPr/>
              <a:lstStyle/>
              <a:p>
                <a:endParaRPr lang="en-US"/>
              </a:p>
            </p:txBody>
          </p:sp>
          <p:sp>
            <p:nvSpPr>
              <p:cNvPr id="93205" name="Line 13"/>
              <p:cNvSpPr>
                <a:spLocks noChangeShapeType="1"/>
              </p:cNvSpPr>
              <p:nvPr/>
            </p:nvSpPr>
            <p:spPr bwMode="auto">
              <a:xfrm>
                <a:off x="1212" y="1824"/>
                <a:ext cx="96" cy="0"/>
              </a:xfrm>
              <a:prstGeom prst="line">
                <a:avLst/>
              </a:prstGeom>
              <a:noFill/>
              <a:ln w="9525">
                <a:solidFill>
                  <a:schemeClr val="tx1"/>
                </a:solidFill>
                <a:round/>
                <a:headEnd/>
                <a:tailEnd/>
              </a:ln>
            </p:spPr>
            <p:txBody>
              <a:bodyPr/>
              <a:lstStyle/>
              <a:p>
                <a:endParaRPr lang="en-US"/>
              </a:p>
            </p:txBody>
          </p:sp>
          <p:sp>
            <p:nvSpPr>
              <p:cNvPr id="93206" name="Line 14"/>
              <p:cNvSpPr>
                <a:spLocks noChangeShapeType="1"/>
              </p:cNvSpPr>
              <p:nvPr/>
            </p:nvSpPr>
            <p:spPr bwMode="auto">
              <a:xfrm>
                <a:off x="1219" y="3000"/>
                <a:ext cx="48" cy="0"/>
              </a:xfrm>
              <a:prstGeom prst="line">
                <a:avLst/>
              </a:prstGeom>
              <a:noFill/>
              <a:ln w="9525">
                <a:solidFill>
                  <a:schemeClr val="tx1"/>
                </a:solidFill>
                <a:round/>
                <a:headEnd/>
                <a:tailEnd/>
              </a:ln>
            </p:spPr>
            <p:txBody>
              <a:bodyPr/>
              <a:lstStyle/>
              <a:p>
                <a:endParaRPr lang="en-US"/>
              </a:p>
            </p:txBody>
          </p:sp>
          <p:sp>
            <p:nvSpPr>
              <p:cNvPr id="93207" name="Line 15"/>
              <p:cNvSpPr>
                <a:spLocks noChangeShapeType="1"/>
              </p:cNvSpPr>
              <p:nvPr/>
            </p:nvSpPr>
            <p:spPr bwMode="auto">
              <a:xfrm>
                <a:off x="1216" y="2652"/>
                <a:ext cx="48" cy="0"/>
              </a:xfrm>
              <a:prstGeom prst="line">
                <a:avLst/>
              </a:prstGeom>
              <a:noFill/>
              <a:ln w="9525">
                <a:solidFill>
                  <a:schemeClr val="tx1"/>
                </a:solidFill>
                <a:round/>
                <a:headEnd/>
                <a:tailEnd/>
              </a:ln>
            </p:spPr>
            <p:txBody>
              <a:bodyPr/>
              <a:lstStyle/>
              <a:p>
                <a:endParaRPr lang="en-US"/>
              </a:p>
            </p:txBody>
          </p:sp>
          <p:sp>
            <p:nvSpPr>
              <p:cNvPr id="93208" name="Line 16"/>
              <p:cNvSpPr>
                <a:spLocks noChangeShapeType="1"/>
              </p:cNvSpPr>
              <p:nvPr/>
            </p:nvSpPr>
            <p:spPr bwMode="auto">
              <a:xfrm>
                <a:off x="1213" y="2310"/>
                <a:ext cx="48" cy="0"/>
              </a:xfrm>
              <a:prstGeom prst="line">
                <a:avLst/>
              </a:prstGeom>
              <a:noFill/>
              <a:ln w="9525">
                <a:solidFill>
                  <a:schemeClr val="tx1"/>
                </a:solidFill>
                <a:round/>
                <a:headEnd/>
                <a:tailEnd/>
              </a:ln>
            </p:spPr>
            <p:txBody>
              <a:bodyPr/>
              <a:lstStyle/>
              <a:p>
                <a:endParaRPr lang="en-US"/>
              </a:p>
            </p:txBody>
          </p:sp>
          <p:sp>
            <p:nvSpPr>
              <p:cNvPr id="93209" name="Line 17"/>
              <p:cNvSpPr>
                <a:spLocks noChangeShapeType="1"/>
              </p:cNvSpPr>
              <p:nvPr/>
            </p:nvSpPr>
            <p:spPr bwMode="auto">
              <a:xfrm>
                <a:off x="1216" y="1977"/>
                <a:ext cx="48" cy="0"/>
              </a:xfrm>
              <a:prstGeom prst="line">
                <a:avLst/>
              </a:prstGeom>
              <a:noFill/>
              <a:ln w="9525">
                <a:solidFill>
                  <a:schemeClr val="tx1"/>
                </a:solidFill>
                <a:round/>
                <a:headEnd/>
                <a:tailEnd/>
              </a:ln>
            </p:spPr>
            <p:txBody>
              <a:bodyPr/>
              <a:lstStyle/>
              <a:p>
                <a:endParaRPr lang="en-US"/>
              </a:p>
            </p:txBody>
          </p:sp>
          <p:sp>
            <p:nvSpPr>
              <p:cNvPr id="93210" name="Line 18"/>
              <p:cNvSpPr>
                <a:spLocks noChangeShapeType="1"/>
              </p:cNvSpPr>
              <p:nvPr/>
            </p:nvSpPr>
            <p:spPr bwMode="auto">
              <a:xfrm>
                <a:off x="1212" y="1824"/>
                <a:ext cx="96" cy="0"/>
              </a:xfrm>
              <a:prstGeom prst="line">
                <a:avLst/>
              </a:prstGeom>
              <a:noFill/>
              <a:ln w="9525">
                <a:solidFill>
                  <a:schemeClr val="tx1"/>
                </a:solidFill>
                <a:round/>
                <a:headEnd/>
                <a:tailEnd/>
              </a:ln>
            </p:spPr>
            <p:txBody>
              <a:bodyPr/>
              <a:lstStyle/>
              <a:p>
                <a:endParaRPr lang="en-US"/>
              </a:p>
            </p:txBody>
          </p:sp>
          <p:sp>
            <p:nvSpPr>
              <p:cNvPr id="93211" name="Line 19"/>
              <p:cNvSpPr>
                <a:spLocks noChangeShapeType="1"/>
              </p:cNvSpPr>
              <p:nvPr/>
            </p:nvSpPr>
            <p:spPr bwMode="auto">
              <a:xfrm>
                <a:off x="1216" y="1632"/>
                <a:ext cx="48" cy="0"/>
              </a:xfrm>
              <a:prstGeom prst="line">
                <a:avLst/>
              </a:prstGeom>
              <a:noFill/>
              <a:ln w="9525">
                <a:solidFill>
                  <a:schemeClr val="tx1"/>
                </a:solidFill>
                <a:round/>
                <a:headEnd/>
                <a:tailEnd/>
              </a:ln>
            </p:spPr>
            <p:txBody>
              <a:bodyPr/>
              <a:lstStyle/>
              <a:p>
                <a:endParaRPr lang="en-US"/>
              </a:p>
            </p:txBody>
          </p:sp>
          <p:sp>
            <p:nvSpPr>
              <p:cNvPr id="93212" name="Text Box 20"/>
              <p:cNvSpPr txBox="1">
                <a:spLocks noChangeArrowheads="1"/>
              </p:cNvSpPr>
              <p:nvPr/>
            </p:nvSpPr>
            <p:spPr bwMode="auto">
              <a:xfrm>
                <a:off x="946" y="1724"/>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400</a:t>
                </a:r>
              </a:p>
            </p:txBody>
          </p:sp>
          <p:sp>
            <p:nvSpPr>
              <p:cNvPr id="93213" name="Text Box 21"/>
              <p:cNvSpPr txBox="1">
                <a:spLocks noChangeArrowheads="1"/>
              </p:cNvSpPr>
              <p:nvPr/>
            </p:nvSpPr>
            <p:spPr bwMode="auto">
              <a:xfrm>
                <a:off x="946" y="2052"/>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300</a:t>
                </a:r>
              </a:p>
            </p:txBody>
          </p:sp>
          <p:sp>
            <p:nvSpPr>
              <p:cNvPr id="93214" name="Text Box 22"/>
              <p:cNvSpPr txBox="1">
                <a:spLocks noChangeArrowheads="1"/>
              </p:cNvSpPr>
              <p:nvPr/>
            </p:nvSpPr>
            <p:spPr bwMode="auto">
              <a:xfrm>
                <a:off x="946" y="2544"/>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150</a:t>
                </a:r>
              </a:p>
            </p:txBody>
          </p:sp>
          <p:sp>
            <p:nvSpPr>
              <p:cNvPr id="93215" name="Text Box 23"/>
              <p:cNvSpPr txBox="1">
                <a:spLocks noChangeArrowheads="1"/>
              </p:cNvSpPr>
              <p:nvPr/>
            </p:nvSpPr>
            <p:spPr bwMode="auto">
              <a:xfrm>
                <a:off x="1005" y="2898"/>
                <a:ext cx="244"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  0</a:t>
                </a:r>
              </a:p>
            </p:txBody>
          </p:sp>
          <p:sp>
            <p:nvSpPr>
              <p:cNvPr id="93216" name="Text Box 24"/>
              <p:cNvSpPr txBox="1">
                <a:spLocks noChangeArrowheads="1"/>
              </p:cNvSpPr>
              <p:nvPr/>
            </p:nvSpPr>
            <p:spPr bwMode="auto">
              <a:xfrm>
                <a:off x="1064" y="3072"/>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0</a:t>
                </a:r>
              </a:p>
            </p:txBody>
          </p:sp>
          <p:sp>
            <p:nvSpPr>
              <p:cNvPr id="93217" name="Line 25"/>
              <p:cNvSpPr>
                <a:spLocks noChangeShapeType="1"/>
              </p:cNvSpPr>
              <p:nvPr/>
            </p:nvSpPr>
            <p:spPr bwMode="auto">
              <a:xfrm>
                <a:off x="1324" y="3312"/>
                <a:ext cx="0" cy="96"/>
              </a:xfrm>
              <a:prstGeom prst="line">
                <a:avLst/>
              </a:prstGeom>
              <a:noFill/>
              <a:ln w="9525">
                <a:solidFill>
                  <a:schemeClr val="tx1"/>
                </a:solidFill>
                <a:round/>
                <a:headEnd/>
                <a:tailEnd/>
              </a:ln>
            </p:spPr>
            <p:txBody>
              <a:bodyPr/>
              <a:lstStyle/>
              <a:p>
                <a:endParaRPr lang="en-US"/>
              </a:p>
            </p:txBody>
          </p:sp>
          <p:sp>
            <p:nvSpPr>
              <p:cNvPr id="93218" name="Line 26"/>
              <p:cNvSpPr>
                <a:spLocks noChangeShapeType="1"/>
              </p:cNvSpPr>
              <p:nvPr/>
            </p:nvSpPr>
            <p:spPr bwMode="auto">
              <a:xfrm>
                <a:off x="1612" y="3312"/>
                <a:ext cx="0" cy="96"/>
              </a:xfrm>
              <a:prstGeom prst="line">
                <a:avLst/>
              </a:prstGeom>
              <a:noFill/>
              <a:ln w="9525">
                <a:solidFill>
                  <a:schemeClr val="tx1"/>
                </a:solidFill>
                <a:round/>
                <a:headEnd/>
                <a:tailEnd/>
              </a:ln>
            </p:spPr>
            <p:txBody>
              <a:bodyPr/>
              <a:lstStyle/>
              <a:p>
                <a:endParaRPr lang="en-US"/>
              </a:p>
            </p:txBody>
          </p:sp>
          <p:sp>
            <p:nvSpPr>
              <p:cNvPr id="93219" name="Line 27"/>
              <p:cNvSpPr>
                <a:spLocks noChangeShapeType="1"/>
              </p:cNvSpPr>
              <p:nvPr/>
            </p:nvSpPr>
            <p:spPr bwMode="auto">
              <a:xfrm>
                <a:off x="1900" y="3312"/>
                <a:ext cx="0" cy="96"/>
              </a:xfrm>
              <a:prstGeom prst="line">
                <a:avLst/>
              </a:prstGeom>
              <a:noFill/>
              <a:ln w="9525">
                <a:solidFill>
                  <a:schemeClr val="tx1"/>
                </a:solidFill>
                <a:round/>
                <a:headEnd/>
                <a:tailEnd/>
              </a:ln>
            </p:spPr>
            <p:txBody>
              <a:bodyPr/>
              <a:lstStyle/>
              <a:p>
                <a:endParaRPr lang="en-US"/>
              </a:p>
            </p:txBody>
          </p:sp>
          <p:sp>
            <p:nvSpPr>
              <p:cNvPr id="93220" name="Line 28"/>
              <p:cNvSpPr>
                <a:spLocks noChangeShapeType="1"/>
              </p:cNvSpPr>
              <p:nvPr/>
            </p:nvSpPr>
            <p:spPr bwMode="auto">
              <a:xfrm>
                <a:off x="2188" y="3312"/>
                <a:ext cx="0" cy="96"/>
              </a:xfrm>
              <a:prstGeom prst="line">
                <a:avLst/>
              </a:prstGeom>
              <a:noFill/>
              <a:ln w="9525">
                <a:solidFill>
                  <a:schemeClr val="tx1"/>
                </a:solidFill>
                <a:round/>
                <a:headEnd/>
                <a:tailEnd/>
              </a:ln>
            </p:spPr>
            <p:txBody>
              <a:bodyPr/>
              <a:lstStyle/>
              <a:p>
                <a:endParaRPr lang="en-US"/>
              </a:p>
            </p:txBody>
          </p:sp>
          <p:sp>
            <p:nvSpPr>
              <p:cNvPr id="93221" name="Line 29"/>
              <p:cNvSpPr>
                <a:spLocks noChangeShapeType="1"/>
              </p:cNvSpPr>
              <p:nvPr/>
            </p:nvSpPr>
            <p:spPr bwMode="auto">
              <a:xfrm>
                <a:off x="2428" y="3312"/>
                <a:ext cx="0" cy="96"/>
              </a:xfrm>
              <a:prstGeom prst="line">
                <a:avLst/>
              </a:prstGeom>
              <a:noFill/>
              <a:ln w="9525">
                <a:solidFill>
                  <a:schemeClr val="tx1"/>
                </a:solidFill>
                <a:round/>
                <a:headEnd/>
                <a:tailEnd/>
              </a:ln>
            </p:spPr>
            <p:txBody>
              <a:bodyPr/>
              <a:lstStyle/>
              <a:p>
                <a:endParaRPr lang="en-US"/>
              </a:p>
            </p:txBody>
          </p:sp>
          <p:sp>
            <p:nvSpPr>
              <p:cNvPr id="93222" name="Line 30"/>
              <p:cNvSpPr>
                <a:spLocks noChangeShapeType="1"/>
              </p:cNvSpPr>
              <p:nvPr/>
            </p:nvSpPr>
            <p:spPr bwMode="auto">
              <a:xfrm>
                <a:off x="2668" y="3312"/>
                <a:ext cx="0" cy="96"/>
              </a:xfrm>
              <a:prstGeom prst="line">
                <a:avLst/>
              </a:prstGeom>
              <a:noFill/>
              <a:ln w="9525">
                <a:solidFill>
                  <a:schemeClr val="tx1"/>
                </a:solidFill>
                <a:round/>
                <a:headEnd/>
                <a:tailEnd/>
              </a:ln>
            </p:spPr>
            <p:txBody>
              <a:bodyPr/>
              <a:lstStyle/>
              <a:p>
                <a:endParaRPr lang="en-US"/>
              </a:p>
            </p:txBody>
          </p:sp>
          <p:sp>
            <p:nvSpPr>
              <p:cNvPr id="93223" name="Line 31"/>
              <p:cNvSpPr>
                <a:spLocks noChangeShapeType="1"/>
              </p:cNvSpPr>
              <p:nvPr/>
            </p:nvSpPr>
            <p:spPr bwMode="auto">
              <a:xfrm>
                <a:off x="2908" y="3312"/>
                <a:ext cx="0" cy="96"/>
              </a:xfrm>
              <a:prstGeom prst="line">
                <a:avLst/>
              </a:prstGeom>
              <a:noFill/>
              <a:ln w="9525">
                <a:solidFill>
                  <a:schemeClr val="tx1"/>
                </a:solidFill>
                <a:round/>
                <a:headEnd/>
                <a:tailEnd/>
              </a:ln>
            </p:spPr>
            <p:txBody>
              <a:bodyPr/>
              <a:lstStyle/>
              <a:p>
                <a:endParaRPr lang="en-US"/>
              </a:p>
            </p:txBody>
          </p:sp>
          <p:sp>
            <p:nvSpPr>
              <p:cNvPr id="93224" name="Line 32"/>
              <p:cNvSpPr>
                <a:spLocks noChangeShapeType="1"/>
              </p:cNvSpPr>
              <p:nvPr/>
            </p:nvSpPr>
            <p:spPr bwMode="auto">
              <a:xfrm>
                <a:off x="3388" y="3312"/>
                <a:ext cx="0" cy="96"/>
              </a:xfrm>
              <a:prstGeom prst="line">
                <a:avLst/>
              </a:prstGeom>
              <a:noFill/>
              <a:ln w="9525">
                <a:solidFill>
                  <a:schemeClr val="tx1"/>
                </a:solidFill>
                <a:round/>
                <a:headEnd/>
                <a:tailEnd/>
              </a:ln>
            </p:spPr>
            <p:txBody>
              <a:bodyPr/>
              <a:lstStyle/>
              <a:p>
                <a:endParaRPr lang="en-US"/>
              </a:p>
            </p:txBody>
          </p:sp>
          <p:sp>
            <p:nvSpPr>
              <p:cNvPr id="93225" name="Line 33"/>
              <p:cNvSpPr>
                <a:spLocks noChangeShapeType="1"/>
              </p:cNvSpPr>
              <p:nvPr/>
            </p:nvSpPr>
            <p:spPr bwMode="auto">
              <a:xfrm>
                <a:off x="4108" y="3312"/>
                <a:ext cx="0" cy="96"/>
              </a:xfrm>
              <a:prstGeom prst="line">
                <a:avLst/>
              </a:prstGeom>
              <a:noFill/>
              <a:ln w="9525">
                <a:solidFill>
                  <a:schemeClr val="tx1"/>
                </a:solidFill>
                <a:round/>
                <a:headEnd/>
                <a:tailEnd/>
              </a:ln>
            </p:spPr>
            <p:txBody>
              <a:bodyPr/>
              <a:lstStyle/>
              <a:p>
                <a:endParaRPr lang="en-US"/>
              </a:p>
            </p:txBody>
          </p:sp>
          <p:sp>
            <p:nvSpPr>
              <p:cNvPr id="93226" name="Line 34"/>
              <p:cNvSpPr>
                <a:spLocks noChangeShapeType="1"/>
              </p:cNvSpPr>
              <p:nvPr/>
            </p:nvSpPr>
            <p:spPr bwMode="auto">
              <a:xfrm>
                <a:off x="4348" y="3312"/>
                <a:ext cx="0" cy="96"/>
              </a:xfrm>
              <a:prstGeom prst="line">
                <a:avLst/>
              </a:prstGeom>
              <a:noFill/>
              <a:ln w="9525">
                <a:solidFill>
                  <a:schemeClr val="tx1"/>
                </a:solidFill>
                <a:round/>
                <a:headEnd/>
                <a:tailEnd/>
              </a:ln>
            </p:spPr>
            <p:txBody>
              <a:bodyPr/>
              <a:lstStyle/>
              <a:p>
                <a:endParaRPr lang="en-US"/>
              </a:p>
            </p:txBody>
          </p:sp>
          <p:sp>
            <p:nvSpPr>
              <p:cNvPr id="93227" name="Line 35"/>
              <p:cNvSpPr>
                <a:spLocks noChangeShapeType="1"/>
              </p:cNvSpPr>
              <p:nvPr/>
            </p:nvSpPr>
            <p:spPr bwMode="auto">
              <a:xfrm>
                <a:off x="4588" y="3312"/>
                <a:ext cx="0" cy="96"/>
              </a:xfrm>
              <a:prstGeom prst="line">
                <a:avLst/>
              </a:prstGeom>
              <a:noFill/>
              <a:ln w="9525">
                <a:solidFill>
                  <a:schemeClr val="tx1"/>
                </a:solidFill>
                <a:round/>
                <a:headEnd/>
                <a:tailEnd/>
              </a:ln>
            </p:spPr>
            <p:txBody>
              <a:bodyPr/>
              <a:lstStyle/>
              <a:p>
                <a:endParaRPr lang="en-US"/>
              </a:p>
            </p:txBody>
          </p:sp>
          <p:sp>
            <p:nvSpPr>
              <p:cNvPr id="93228" name="Line 36"/>
              <p:cNvSpPr>
                <a:spLocks noChangeShapeType="1"/>
              </p:cNvSpPr>
              <p:nvPr/>
            </p:nvSpPr>
            <p:spPr bwMode="auto">
              <a:xfrm>
                <a:off x="5068" y="3312"/>
                <a:ext cx="0" cy="96"/>
              </a:xfrm>
              <a:prstGeom prst="line">
                <a:avLst/>
              </a:prstGeom>
              <a:noFill/>
              <a:ln w="9525">
                <a:solidFill>
                  <a:schemeClr val="tx1"/>
                </a:solidFill>
                <a:round/>
                <a:headEnd/>
                <a:tailEnd/>
              </a:ln>
            </p:spPr>
            <p:txBody>
              <a:bodyPr/>
              <a:lstStyle/>
              <a:p>
                <a:endParaRPr lang="en-US"/>
              </a:p>
            </p:txBody>
          </p:sp>
          <p:sp>
            <p:nvSpPr>
              <p:cNvPr id="93229" name="Line 37"/>
              <p:cNvSpPr>
                <a:spLocks noChangeShapeType="1"/>
              </p:cNvSpPr>
              <p:nvPr/>
            </p:nvSpPr>
            <p:spPr bwMode="auto">
              <a:xfrm>
                <a:off x="5308" y="3312"/>
                <a:ext cx="0" cy="96"/>
              </a:xfrm>
              <a:prstGeom prst="line">
                <a:avLst/>
              </a:prstGeom>
              <a:noFill/>
              <a:ln w="9525">
                <a:solidFill>
                  <a:schemeClr val="tx1"/>
                </a:solidFill>
                <a:round/>
                <a:headEnd/>
                <a:tailEnd/>
              </a:ln>
            </p:spPr>
            <p:txBody>
              <a:bodyPr/>
              <a:lstStyle/>
              <a:p>
                <a:endParaRPr lang="en-US"/>
              </a:p>
            </p:txBody>
          </p:sp>
          <p:sp>
            <p:nvSpPr>
              <p:cNvPr id="93230" name="Line 38"/>
              <p:cNvSpPr>
                <a:spLocks noChangeShapeType="1"/>
              </p:cNvSpPr>
              <p:nvPr/>
            </p:nvSpPr>
            <p:spPr bwMode="auto">
              <a:xfrm>
                <a:off x="5548" y="3312"/>
                <a:ext cx="0" cy="96"/>
              </a:xfrm>
              <a:prstGeom prst="line">
                <a:avLst/>
              </a:prstGeom>
              <a:noFill/>
              <a:ln w="9525">
                <a:solidFill>
                  <a:schemeClr val="tx1"/>
                </a:solidFill>
                <a:round/>
                <a:headEnd/>
                <a:tailEnd/>
              </a:ln>
            </p:spPr>
            <p:txBody>
              <a:bodyPr/>
              <a:lstStyle/>
              <a:p>
                <a:endParaRPr lang="en-US"/>
              </a:p>
            </p:txBody>
          </p:sp>
          <p:sp>
            <p:nvSpPr>
              <p:cNvPr id="93231" name="Text Box 39"/>
              <p:cNvSpPr txBox="1">
                <a:spLocks noChangeArrowheads="1"/>
              </p:cNvSpPr>
              <p:nvPr/>
            </p:nvSpPr>
            <p:spPr bwMode="auto">
              <a:xfrm>
                <a:off x="1532" y="3388"/>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0</a:t>
                </a:r>
              </a:p>
            </p:txBody>
          </p:sp>
          <p:sp>
            <p:nvSpPr>
              <p:cNvPr id="93232" name="Text Box 40"/>
              <p:cNvSpPr txBox="1">
                <a:spLocks noChangeArrowheads="1"/>
              </p:cNvSpPr>
              <p:nvPr/>
            </p:nvSpPr>
            <p:spPr bwMode="auto">
              <a:xfrm>
                <a:off x="2108"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a:t>
                </a:r>
              </a:p>
            </p:txBody>
          </p:sp>
          <p:sp>
            <p:nvSpPr>
              <p:cNvPr id="93233" name="Text Box 41"/>
              <p:cNvSpPr txBox="1">
                <a:spLocks noChangeArrowheads="1"/>
              </p:cNvSpPr>
              <p:nvPr/>
            </p:nvSpPr>
            <p:spPr bwMode="auto">
              <a:xfrm>
                <a:off x="2580"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a:t>
                </a:r>
              </a:p>
            </p:txBody>
          </p:sp>
          <p:sp>
            <p:nvSpPr>
              <p:cNvPr id="93234" name="Text Box 42"/>
              <p:cNvSpPr txBox="1">
                <a:spLocks noChangeArrowheads="1"/>
              </p:cNvSpPr>
              <p:nvPr/>
            </p:nvSpPr>
            <p:spPr bwMode="auto">
              <a:xfrm>
                <a:off x="3052"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a:t>
                </a:r>
              </a:p>
            </p:txBody>
          </p:sp>
          <p:sp>
            <p:nvSpPr>
              <p:cNvPr id="93235" name="Text Box 43"/>
              <p:cNvSpPr txBox="1">
                <a:spLocks noChangeArrowheads="1"/>
              </p:cNvSpPr>
              <p:nvPr/>
            </p:nvSpPr>
            <p:spPr bwMode="auto">
              <a:xfrm>
                <a:off x="3548"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a:t>
                </a:r>
              </a:p>
            </p:txBody>
          </p:sp>
          <p:sp>
            <p:nvSpPr>
              <p:cNvPr id="93236" name="Text Box 44"/>
              <p:cNvSpPr txBox="1">
                <a:spLocks noChangeArrowheads="1"/>
              </p:cNvSpPr>
              <p:nvPr/>
            </p:nvSpPr>
            <p:spPr bwMode="auto">
              <a:xfrm>
                <a:off x="4972"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7</a:t>
                </a:r>
              </a:p>
            </p:txBody>
          </p:sp>
          <p:sp>
            <p:nvSpPr>
              <p:cNvPr id="93237" name="Text Box 45"/>
              <p:cNvSpPr txBox="1">
                <a:spLocks noChangeArrowheads="1"/>
              </p:cNvSpPr>
              <p:nvPr/>
            </p:nvSpPr>
            <p:spPr bwMode="auto">
              <a:xfrm>
                <a:off x="4012" y="3384"/>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5</a:t>
                </a:r>
              </a:p>
            </p:txBody>
          </p:sp>
          <p:sp>
            <p:nvSpPr>
              <p:cNvPr id="93238" name="Text Box 46"/>
              <p:cNvSpPr txBox="1">
                <a:spLocks noChangeArrowheads="1"/>
              </p:cNvSpPr>
              <p:nvPr/>
            </p:nvSpPr>
            <p:spPr bwMode="auto">
              <a:xfrm>
                <a:off x="4508" y="3392"/>
                <a:ext cx="180"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6</a:t>
                </a:r>
              </a:p>
            </p:txBody>
          </p:sp>
          <p:sp>
            <p:nvSpPr>
              <p:cNvPr id="93239" name="Line 47"/>
              <p:cNvSpPr>
                <a:spLocks noChangeShapeType="1"/>
              </p:cNvSpPr>
              <p:nvPr/>
            </p:nvSpPr>
            <p:spPr bwMode="auto">
              <a:xfrm>
                <a:off x="1324" y="3408"/>
                <a:ext cx="4224" cy="0"/>
              </a:xfrm>
              <a:prstGeom prst="line">
                <a:avLst/>
              </a:prstGeom>
              <a:noFill/>
              <a:ln w="9525">
                <a:solidFill>
                  <a:schemeClr val="tx1"/>
                </a:solidFill>
                <a:round/>
                <a:headEnd/>
                <a:tailEnd/>
              </a:ln>
            </p:spPr>
            <p:txBody>
              <a:bodyPr/>
              <a:lstStyle/>
              <a:p>
                <a:endParaRPr lang="en-US"/>
              </a:p>
            </p:txBody>
          </p:sp>
          <p:sp>
            <p:nvSpPr>
              <p:cNvPr id="93240" name="Line 48"/>
              <p:cNvSpPr>
                <a:spLocks noChangeShapeType="1"/>
              </p:cNvSpPr>
              <p:nvPr/>
            </p:nvSpPr>
            <p:spPr bwMode="auto">
              <a:xfrm>
                <a:off x="3148" y="3312"/>
                <a:ext cx="0" cy="96"/>
              </a:xfrm>
              <a:prstGeom prst="line">
                <a:avLst/>
              </a:prstGeom>
              <a:noFill/>
              <a:ln w="9525">
                <a:solidFill>
                  <a:schemeClr val="tx1"/>
                </a:solidFill>
                <a:round/>
                <a:headEnd/>
                <a:tailEnd/>
              </a:ln>
            </p:spPr>
            <p:txBody>
              <a:bodyPr/>
              <a:lstStyle/>
              <a:p>
                <a:endParaRPr lang="en-US"/>
              </a:p>
            </p:txBody>
          </p:sp>
          <p:sp>
            <p:nvSpPr>
              <p:cNvPr id="93241" name="Line 49"/>
              <p:cNvSpPr>
                <a:spLocks noChangeShapeType="1"/>
              </p:cNvSpPr>
              <p:nvPr/>
            </p:nvSpPr>
            <p:spPr bwMode="auto">
              <a:xfrm>
                <a:off x="3628" y="3312"/>
                <a:ext cx="0" cy="96"/>
              </a:xfrm>
              <a:prstGeom prst="line">
                <a:avLst/>
              </a:prstGeom>
              <a:noFill/>
              <a:ln w="9525">
                <a:solidFill>
                  <a:schemeClr val="tx1"/>
                </a:solidFill>
                <a:round/>
                <a:headEnd/>
                <a:tailEnd/>
              </a:ln>
            </p:spPr>
            <p:txBody>
              <a:bodyPr/>
              <a:lstStyle/>
              <a:p>
                <a:endParaRPr lang="en-US"/>
              </a:p>
            </p:txBody>
          </p:sp>
          <p:sp>
            <p:nvSpPr>
              <p:cNvPr id="93242" name="Line 50"/>
              <p:cNvSpPr>
                <a:spLocks noChangeShapeType="1"/>
              </p:cNvSpPr>
              <p:nvPr/>
            </p:nvSpPr>
            <p:spPr bwMode="auto">
              <a:xfrm>
                <a:off x="3868" y="3312"/>
                <a:ext cx="0" cy="96"/>
              </a:xfrm>
              <a:prstGeom prst="line">
                <a:avLst/>
              </a:prstGeom>
              <a:noFill/>
              <a:ln w="9525">
                <a:solidFill>
                  <a:schemeClr val="tx1"/>
                </a:solidFill>
                <a:round/>
                <a:headEnd/>
                <a:tailEnd/>
              </a:ln>
            </p:spPr>
            <p:txBody>
              <a:bodyPr/>
              <a:lstStyle/>
              <a:p>
                <a:endParaRPr lang="en-US"/>
              </a:p>
            </p:txBody>
          </p:sp>
          <p:sp>
            <p:nvSpPr>
              <p:cNvPr id="93243" name="Line 51"/>
              <p:cNvSpPr>
                <a:spLocks noChangeShapeType="1"/>
              </p:cNvSpPr>
              <p:nvPr/>
            </p:nvSpPr>
            <p:spPr bwMode="auto">
              <a:xfrm>
                <a:off x="4828" y="3312"/>
                <a:ext cx="0" cy="96"/>
              </a:xfrm>
              <a:prstGeom prst="line">
                <a:avLst/>
              </a:prstGeom>
              <a:noFill/>
              <a:ln w="9525">
                <a:solidFill>
                  <a:schemeClr val="tx1"/>
                </a:solidFill>
                <a:round/>
                <a:headEnd/>
                <a:tailEnd/>
              </a:ln>
            </p:spPr>
            <p:txBody>
              <a:bodyPr/>
              <a:lstStyle/>
              <a:p>
                <a:endParaRPr lang="en-US"/>
              </a:p>
            </p:txBody>
          </p:sp>
          <p:sp>
            <p:nvSpPr>
              <p:cNvPr id="93244" name="Line 52"/>
              <p:cNvSpPr>
                <a:spLocks noChangeShapeType="1"/>
              </p:cNvSpPr>
              <p:nvPr/>
            </p:nvSpPr>
            <p:spPr bwMode="auto">
              <a:xfrm>
                <a:off x="1212" y="1440"/>
                <a:ext cx="0" cy="1872"/>
              </a:xfrm>
              <a:prstGeom prst="line">
                <a:avLst/>
              </a:prstGeom>
              <a:noFill/>
              <a:ln w="9525">
                <a:solidFill>
                  <a:schemeClr val="tx1"/>
                </a:solidFill>
                <a:round/>
                <a:headEnd/>
                <a:tailEnd/>
              </a:ln>
            </p:spPr>
            <p:txBody>
              <a:bodyPr/>
              <a:lstStyle/>
              <a:p>
                <a:endParaRPr lang="en-US"/>
              </a:p>
            </p:txBody>
          </p:sp>
          <p:sp>
            <p:nvSpPr>
              <p:cNvPr id="93245" name="Line 53"/>
              <p:cNvSpPr>
                <a:spLocks noChangeShapeType="1"/>
              </p:cNvSpPr>
              <p:nvPr/>
            </p:nvSpPr>
            <p:spPr bwMode="auto">
              <a:xfrm>
                <a:off x="1216" y="3168"/>
                <a:ext cx="96" cy="0"/>
              </a:xfrm>
              <a:prstGeom prst="line">
                <a:avLst/>
              </a:prstGeom>
              <a:noFill/>
              <a:ln w="9525">
                <a:solidFill>
                  <a:schemeClr val="tx1"/>
                </a:solidFill>
                <a:round/>
                <a:headEnd/>
                <a:tailEnd/>
              </a:ln>
            </p:spPr>
            <p:txBody>
              <a:bodyPr/>
              <a:lstStyle/>
              <a:p>
                <a:endParaRPr lang="en-US"/>
              </a:p>
            </p:txBody>
          </p:sp>
          <p:sp>
            <p:nvSpPr>
              <p:cNvPr id="93246" name="Line 54"/>
              <p:cNvSpPr>
                <a:spLocks noChangeShapeType="1"/>
              </p:cNvSpPr>
              <p:nvPr/>
            </p:nvSpPr>
            <p:spPr bwMode="auto">
              <a:xfrm>
                <a:off x="1213" y="2496"/>
                <a:ext cx="96" cy="0"/>
              </a:xfrm>
              <a:prstGeom prst="line">
                <a:avLst/>
              </a:prstGeom>
              <a:noFill/>
              <a:ln w="9525">
                <a:solidFill>
                  <a:schemeClr val="tx1"/>
                </a:solidFill>
                <a:round/>
                <a:headEnd/>
                <a:tailEnd/>
              </a:ln>
            </p:spPr>
            <p:txBody>
              <a:bodyPr/>
              <a:lstStyle/>
              <a:p>
                <a:endParaRPr lang="en-US"/>
              </a:p>
            </p:txBody>
          </p:sp>
          <p:sp>
            <p:nvSpPr>
              <p:cNvPr id="93247" name="Line 55"/>
              <p:cNvSpPr>
                <a:spLocks noChangeShapeType="1"/>
              </p:cNvSpPr>
              <p:nvPr/>
            </p:nvSpPr>
            <p:spPr bwMode="auto">
              <a:xfrm>
                <a:off x="1212" y="1443"/>
                <a:ext cx="96" cy="0"/>
              </a:xfrm>
              <a:prstGeom prst="line">
                <a:avLst/>
              </a:prstGeom>
              <a:noFill/>
              <a:ln w="9525">
                <a:solidFill>
                  <a:schemeClr val="tx1"/>
                </a:solidFill>
                <a:round/>
                <a:headEnd/>
                <a:tailEnd/>
              </a:ln>
            </p:spPr>
            <p:txBody>
              <a:bodyPr/>
              <a:lstStyle/>
              <a:p>
                <a:endParaRPr lang="en-US"/>
              </a:p>
            </p:txBody>
          </p:sp>
          <p:sp>
            <p:nvSpPr>
              <p:cNvPr id="93248" name="Text Box 56"/>
              <p:cNvSpPr txBox="1">
                <a:spLocks noChangeArrowheads="1"/>
              </p:cNvSpPr>
              <p:nvPr/>
            </p:nvSpPr>
            <p:spPr bwMode="auto">
              <a:xfrm>
                <a:off x="943" y="2727"/>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100</a:t>
                </a:r>
              </a:p>
            </p:txBody>
          </p:sp>
          <p:sp>
            <p:nvSpPr>
              <p:cNvPr id="93249" name="Text Box 57"/>
              <p:cNvSpPr txBox="1">
                <a:spLocks noChangeArrowheads="1"/>
              </p:cNvSpPr>
              <p:nvPr/>
            </p:nvSpPr>
            <p:spPr bwMode="auto">
              <a:xfrm>
                <a:off x="940" y="2387"/>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200</a:t>
                </a:r>
              </a:p>
            </p:txBody>
          </p:sp>
          <p:sp>
            <p:nvSpPr>
              <p:cNvPr id="93250" name="Text Box 58"/>
              <p:cNvSpPr txBox="1">
                <a:spLocks noChangeArrowheads="1"/>
              </p:cNvSpPr>
              <p:nvPr/>
            </p:nvSpPr>
            <p:spPr bwMode="auto">
              <a:xfrm>
                <a:off x="946" y="2212"/>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250</a:t>
                </a:r>
              </a:p>
            </p:txBody>
          </p:sp>
          <p:sp>
            <p:nvSpPr>
              <p:cNvPr id="93251" name="Text Box 59"/>
              <p:cNvSpPr txBox="1">
                <a:spLocks noChangeArrowheads="1"/>
              </p:cNvSpPr>
              <p:nvPr/>
            </p:nvSpPr>
            <p:spPr bwMode="auto">
              <a:xfrm>
                <a:off x="946" y="1882"/>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350</a:t>
                </a:r>
              </a:p>
            </p:txBody>
          </p:sp>
          <p:sp>
            <p:nvSpPr>
              <p:cNvPr id="93252" name="Text Box 60"/>
              <p:cNvSpPr txBox="1">
                <a:spLocks noChangeArrowheads="1"/>
              </p:cNvSpPr>
              <p:nvPr/>
            </p:nvSpPr>
            <p:spPr bwMode="auto">
              <a:xfrm>
                <a:off x="940" y="1528"/>
                <a:ext cx="308"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450</a:t>
                </a:r>
              </a:p>
            </p:txBody>
          </p:sp>
          <p:sp>
            <p:nvSpPr>
              <p:cNvPr id="93253" name="Line 61"/>
              <p:cNvSpPr>
                <a:spLocks noChangeShapeType="1"/>
              </p:cNvSpPr>
              <p:nvPr/>
            </p:nvSpPr>
            <p:spPr bwMode="auto">
              <a:xfrm>
                <a:off x="1324" y="3000"/>
                <a:ext cx="4224" cy="0"/>
              </a:xfrm>
              <a:prstGeom prst="line">
                <a:avLst/>
              </a:prstGeom>
              <a:noFill/>
              <a:ln w="9525">
                <a:solidFill>
                  <a:schemeClr val="bg2"/>
                </a:solidFill>
                <a:round/>
                <a:headEnd/>
                <a:tailEnd/>
              </a:ln>
            </p:spPr>
            <p:txBody>
              <a:bodyPr/>
              <a:lstStyle/>
              <a:p>
                <a:endParaRPr lang="en-US"/>
              </a:p>
            </p:txBody>
          </p:sp>
        </p:grpSp>
        <p:sp>
          <p:nvSpPr>
            <p:cNvPr id="93192" name="Text Box 62"/>
            <p:cNvSpPr txBox="1">
              <a:spLocks noChangeArrowheads="1"/>
            </p:cNvSpPr>
            <p:nvPr/>
          </p:nvSpPr>
          <p:spPr bwMode="auto">
            <a:xfrm>
              <a:off x="1281" y="1968"/>
              <a:ext cx="807" cy="250"/>
            </a:xfrm>
            <a:prstGeom prst="rect">
              <a:avLst/>
            </a:prstGeom>
            <a:noFill/>
            <a:ln w="9525">
              <a:noFill/>
              <a:miter lim="800000"/>
              <a:headEnd/>
              <a:tailEnd/>
            </a:ln>
          </p:spPr>
          <p:txBody>
            <a:bodyPr wrap="none">
              <a:spAutoFit/>
            </a:bodyPr>
            <a:lstStyle/>
            <a:p>
              <a:pPr eaLnBrk="0" hangingPunct="0"/>
              <a:r>
                <a:rPr lang="en-US">
                  <a:solidFill>
                    <a:schemeClr val="accent2"/>
                  </a:solidFill>
                  <a:latin typeface="Times New Roman" pitchFamily="18" charset="0"/>
                </a:rPr>
                <a:t>Inspiration</a:t>
              </a:r>
            </a:p>
          </p:txBody>
        </p:sp>
        <p:sp>
          <p:nvSpPr>
            <p:cNvPr id="93193" name="Text Box 63"/>
            <p:cNvSpPr txBox="1">
              <a:spLocks noChangeArrowheads="1"/>
            </p:cNvSpPr>
            <p:nvPr/>
          </p:nvSpPr>
          <p:spPr bwMode="auto">
            <a:xfrm>
              <a:off x="3168" y="1958"/>
              <a:ext cx="790" cy="250"/>
            </a:xfrm>
            <a:prstGeom prst="rect">
              <a:avLst/>
            </a:prstGeom>
            <a:noFill/>
            <a:ln w="9525">
              <a:noFill/>
              <a:miter lim="800000"/>
              <a:headEnd/>
              <a:tailEnd/>
            </a:ln>
          </p:spPr>
          <p:txBody>
            <a:bodyPr wrap="none">
              <a:spAutoFit/>
            </a:bodyPr>
            <a:lstStyle/>
            <a:p>
              <a:pPr eaLnBrk="0" hangingPunct="0"/>
              <a:r>
                <a:rPr lang="en-US">
                  <a:solidFill>
                    <a:srgbClr val="FF0000"/>
                  </a:solidFill>
                  <a:latin typeface="Times New Roman" pitchFamily="18" charset="0"/>
                </a:rPr>
                <a:t>Expiration</a:t>
              </a:r>
            </a:p>
          </p:txBody>
        </p:sp>
        <p:sp>
          <p:nvSpPr>
            <p:cNvPr id="93194" name="Line 64"/>
            <p:cNvSpPr>
              <a:spLocks noChangeShapeType="1"/>
            </p:cNvSpPr>
            <p:nvPr/>
          </p:nvSpPr>
          <p:spPr bwMode="auto">
            <a:xfrm flipV="1">
              <a:off x="1496" y="1808"/>
              <a:ext cx="1008" cy="1440"/>
            </a:xfrm>
            <a:prstGeom prst="line">
              <a:avLst/>
            </a:prstGeom>
            <a:noFill/>
            <a:ln w="38100">
              <a:solidFill>
                <a:schemeClr val="folHlink"/>
              </a:solidFill>
              <a:round/>
              <a:headEnd/>
              <a:tailEnd/>
            </a:ln>
          </p:spPr>
          <p:txBody>
            <a:bodyPr/>
            <a:lstStyle/>
            <a:p>
              <a:endParaRPr lang="en-US"/>
            </a:p>
          </p:txBody>
        </p:sp>
        <p:sp>
          <p:nvSpPr>
            <p:cNvPr id="93195" name="Line 65"/>
            <p:cNvSpPr>
              <a:spLocks noChangeShapeType="1"/>
            </p:cNvSpPr>
            <p:nvPr/>
          </p:nvSpPr>
          <p:spPr bwMode="auto">
            <a:xfrm>
              <a:off x="2496" y="1816"/>
              <a:ext cx="1152" cy="1392"/>
            </a:xfrm>
            <a:prstGeom prst="line">
              <a:avLst/>
            </a:prstGeom>
            <a:noFill/>
            <a:ln w="38100">
              <a:solidFill>
                <a:srgbClr val="FF0000"/>
              </a:solidFill>
              <a:round/>
              <a:headEnd/>
              <a:tailEnd/>
            </a:ln>
          </p:spPr>
          <p:txBody>
            <a:bodyPr/>
            <a:lstStyle/>
            <a:p>
              <a:endParaRPr lang="en-US"/>
            </a:p>
          </p:txBody>
        </p:sp>
        <p:sp>
          <p:nvSpPr>
            <p:cNvPr id="93196" name="Arc 66"/>
            <p:cNvSpPr>
              <a:spLocks/>
            </p:cNvSpPr>
            <p:nvPr/>
          </p:nvSpPr>
          <p:spPr bwMode="auto">
            <a:xfrm flipH="1" flipV="1">
              <a:off x="3648" y="3200"/>
              <a:ext cx="1200"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n-US"/>
            </a:p>
          </p:txBody>
        </p:sp>
      </p:grpSp>
      <p:grpSp>
        <p:nvGrpSpPr>
          <p:cNvPr id="4" name="Group 67"/>
          <p:cNvGrpSpPr>
            <a:grpSpLocks/>
          </p:cNvGrpSpPr>
          <p:nvPr/>
        </p:nvGrpSpPr>
        <p:grpSpPr bwMode="auto">
          <a:xfrm>
            <a:off x="5638800" y="4164013"/>
            <a:ext cx="1993900" cy="1017587"/>
            <a:chOff x="3792" y="2383"/>
            <a:chExt cx="1256" cy="641"/>
          </a:xfrm>
        </p:grpSpPr>
        <p:sp>
          <p:nvSpPr>
            <p:cNvPr id="93189" name="Text Box 68"/>
            <p:cNvSpPr txBox="1">
              <a:spLocks noChangeArrowheads="1"/>
            </p:cNvSpPr>
            <p:nvPr/>
          </p:nvSpPr>
          <p:spPr bwMode="auto">
            <a:xfrm>
              <a:off x="3792" y="2383"/>
              <a:ext cx="1256" cy="250"/>
            </a:xfrm>
            <a:prstGeom prst="rect">
              <a:avLst/>
            </a:prstGeom>
            <a:noFill/>
            <a:ln w="9525">
              <a:noFill/>
              <a:miter lim="800000"/>
              <a:headEnd/>
              <a:tailEnd/>
            </a:ln>
          </p:spPr>
          <p:txBody>
            <a:bodyPr wrap="none">
              <a:spAutoFit/>
            </a:bodyPr>
            <a:lstStyle/>
            <a:p>
              <a:pPr eaLnBrk="0" hangingPunct="0"/>
              <a:r>
                <a:rPr lang="en-US">
                  <a:solidFill>
                    <a:schemeClr val="tx1"/>
                  </a:solidFill>
                  <a:latin typeface="Times New Roman" pitchFamily="18" charset="0"/>
                </a:rPr>
                <a:t>Active Expiration</a:t>
              </a:r>
            </a:p>
          </p:txBody>
        </p:sp>
        <p:sp>
          <p:nvSpPr>
            <p:cNvPr id="93190" name="Line 69"/>
            <p:cNvSpPr>
              <a:spLocks noChangeShapeType="1"/>
            </p:cNvSpPr>
            <p:nvPr/>
          </p:nvSpPr>
          <p:spPr bwMode="auto">
            <a:xfrm>
              <a:off x="4608" y="2640"/>
              <a:ext cx="0" cy="384"/>
            </a:xfrm>
            <a:prstGeom prst="line">
              <a:avLst/>
            </a:prstGeom>
            <a:noFill/>
            <a:ln w="57150">
              <a:solidFill>
                <a:schemeClr val="tx1"/>
              </a:solidFill>
              <a:round/>
              <a:headEnd/>
              <a:tailEnd type="triangle" w="med" len="med"/>
            </a:ln>
          </p:spPr>
          <p:txBody>
            <a:bodyPr wrap="none" anchor="ctr"/>
            <a:lstStyle/>
            <a:p>
              <a:endParaRPr lang="en-US"/>
            </a:p>
          </p:txBody>
        </p:sp>
      </p:grpSp>
      <p:sp>
        <p:nvSpPr>
          <p:cNvPr id="93188" name="Rectangle 71"/>
          <p:cNvSpPr>
            <a:spLocks noGrp="1" noChangeArrowheads="1"/>
          </p:cNvSpPr>
          <p:nvPr>
            <p:ph type="title"/>
          </p:nvPr>
        </p:nvSpPr>
        <p:spPr bwMode="auto">
          <a:xfrm>
            <a:off x="457200" y="590550"/>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Active Expiration</a:t>
            </a:r>
            <a:r>
              <a:rPr lang="en-US" smtClean="0"/>
              <a:t/>
            </a:r>
            <a:br>
              <a:rPr lang="en-US" smtClean="0"/>
            </a:br>
            <a:r>
              <a:rPr lang="en-US" smtClean="0"/>
              <a:t>	</a:t>
            </a:r>
            <a:r>
              <a:rPr lang="en-US" smtClean="0">
                <a:solidFill>
                  <a:srgbClr val="0000CC"/>
                </a:solidFill>
              </a:rPr>
              <a:t>- Exhaling below FRC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10" name="Group 3"/>
          <p:cNvGrpSpPr>
            <a:grpSpLocks/>
          </p:cNvGrpSpPr>
          <p:nvPr/>
        </p:nvGrpSpPr>
        <p:grpSpPr bwMode="auto">
          <a:xfrm>
            <a:off x="228600" y="1981200"/>
            <a:ext cx="4286250" cy="4579938"/>
            <a:chOff x="1488" y="960"/>
            <a:chExt cx="2700" cy="3221"/>
          </a:xfrm>
        </p:grpSpPr>
        <p:sp>
          <p:nvSpPr>
            <p:cNvPr id="94213" name="Freeform 4"/>
            <p:cNvSpPr>
              <a:spLocks/>
            </p:cNvSpPr>
            <p:nvPr/>
          </p:nvSpPr>
          <p:spPr bwMode="auto">
            <a:xfrm>
              <a:off x="2484" y="2835"/>
              <a:ext cx="17" cy="17"/>
            </a:xfrm>
            <a:custGeom>
              <a:avLst/>
              <a:gdLst>
                <a:gd name="T0" fmla="*/ 0 w 17"/>
                <a:gd name="T1" fmla="*/ 10 h 17"/>
                <a:gd name="T2" fmla="*/ 8 w 17"/>
                <a:gd name="T3" fmla="*/ 16 h 17"/>
                <a:gd name="T4" fmla="*/ 16 w 17"/>
                <a:gd name="T5" fmla="*/ 5 h 17"/>
                <a:gd name="T6" fmla="*/ 8 w 17"/>
                <a:gd name="T7" fmla="*/ 0 h 17"/>
                <a:gd name="T8" fmla="*/ 0 w 17"/>
                <a:gd name="T9" fmla="*/ 1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0"/>
                  </a:moveTo>
                  <a:lnTo>
                    <a:pt x="8" y="16"/>
                  </a:lnTo>
                  <a:lnTo>
                    <a:pt x="16" y="5"/>
                  </a:lnTo>
                  <a:lnTo>
                    <a:pt x="8" y="0"/>
                  </a:lnTo>
                  <a:lnTo>
                    <a:pt x="0" y="10"/>
                  </a:lnTo>
                </a:path>
              </a:pathLst>
            </a:custGeom>
            <a:solidFill>
              <a:srgbClr val="618FFD"/>
            </a:solidFill>
            <a:ln w="12700" cap="rnd" cmpd="sng">
              <a:solidFill>
                <a:srgbClr val="FAFD00"/>
              </a:solidFill>
              <a:prstDash val="solid"/>
              <a:round/>
              <a:headEnd type="triangle" w="med" len="med"/>
              <a:tailEnd type="none" w="sm" len="sm"/>
            </a:ln>
          </p:spPr>
          <p:txBody>
            <a:bodyPr/>
            <a:lstStyle/>
            <a:p>
              <a:endParaRPr lang="en-US"/>
            </a:p>
          </p:txBody>
        </p:sp>
        <p:sp>
          <p:nvSpPr>
            <p:cNvPr id="94214" name="Text Box 5"/>
            <p:cNvSpPr txBox="1">
              <a:spLocks noChangeArrowheads="1"/>
            </p:cNvSpPr>
            <p:nvPr/>
          </p:nvSpPr>
          <p:spPr bwMode="auto">
            <a:xfrm>
              <a:off x="1536" y="960"/>
              <a:ext cx="252" cy="237"/>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ml</a:t>
              </a:r>
            </a:p>
          </p:txBody>
        </p:sp>
        <p:sp>
          <p:nvSpPr>
            <p:cNvPr id="349190" name="Rectangle 6"/>
            <p:cNvSpPr>
              <a:spLocks noChangeArrowheads="1"/>
            </p:cNvSpPr>
            <p:nvPr/>
          </p:nvSpPr>
          <p:spPr bwMode="auto">
            <a:xfrm>
              <a:off x="2076" y="1133"/>
              <a:ext cx="2112" cy="2647"/>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349191" name="Rectangle 7"/>
            <p:cNvSpPr>
              <a:spLocks noChangeArrowheads="1"/>
            </p:cNvSpPr>
            <p:nvPr/>
          </p:nvSpPr>
          <p:spPr bwMode="auto">
            <a:xfrm>
              <a:off x="1596" y="1133"/>
              <a:ext cx="459" cy="2647"/>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94217" name="Line 8"/>
            <p:cNvSpPr>
              <a:spLocks noChangeShapeType="1"/>
            </p:cNvSpPr>
            <p:nvPr/>
          </p:nvSpPr>
          <p:spPr bwMode="auto">
            <a:xfrm>
              <a:off x="1976" y="1133"/>
              <a:ext cx="1" cy="2647"/>
            </a:xfrm>
            <a:prstGeom prst="line">
              <a:avLst/>
            </a:prstGeom>
            <a:noFill/>
            <a:ln w="9525">
              <a:solidFill>
                <a:schemeClr val="tx1"/>
              </a:solidFill>
              <a:round/>
              <a:headEnd type="triangle" w="med" len="med"/>
              <a:tailEnd/>
            </a:ln>
          </p:spPr>
          <p:txBody>
            <a:bodyPr/>
            <a:lstStyle/>
            <a:p>
              <a:endParaRPr lang="en-US"/>
            </a:p>
          </p:txBody>
        </p:sp>
        <p:sp>
          <p:nvSpPr>
            <p:cNvPr id="94218" name="Text Box 9"/>
            <p:cNvSpPr txBox="1">
              <a:spLocks noChangeArrowheads="1"/>
            </p:cNvSpPr>
            <p:nvPr/>
          </p:nvSpPr>
          <p:spPr bwMode="auto">
            <a:xfrm>
              <a:off x="1792" y="3357"/>
              <a:ext cx="188"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94219" name="Text Box 10"/>
            <p:cNvSpPr txBox="1">
              <a:spLocks noChangeArrowheads="1"/>
            </p:cNvSpPr>
            <p:nvPr/>
          </p:nvSpPr>
          <p:spPr bwMode="auto">
            <a:xfrm>
              <a:off x="1676" y="1335"/>
              <a:ext cx="332"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700</a:t>
              </a:r>
            </a:p>
          </p:txBody>
        </p:sp>
        <p:sp>
          <p:nvSpPr>
            <p:cNvPr id="94220" name="Text Box 11"/>
            <p:cNvSpPr txBox="1">
              <a:spLocks noChangeArrowheads="1"/>
            </p:cNvSpPr>
            <p:nvPr/>
          </p:nvSpPr>
          <p:spPr bwMode="auto">
            <a:xfrm>
              <a:off x="1692" y="1072"/>
              <a:ext cx="332"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800</a:t>
              </a:r>
            </a:p>
          </p:txBody>
        </p:sp>
        <p:sp>
          <p:nvSpPr>
            <p:cNvPr id="94221" name="Line 12"/>
            <p:cNvSpPr>
              <a:spLocks noChangeShapeType="1"/>
            </p:cNvSpPr>
            <p:nvPr/>
          </p:nvSpPr>
          <p:spPr bwMode="auto">
            <a:xfrm>
              <a:off x="2508" y="1157"/>
              <a:ext cx="0" cy="2640"/>
            </a:xfrm>
            <a:prstGeom prst="line">
              <a:avLst/>
            </a:prstGeom>
            <a:noFill/>
            <a:ln w="9525">
              <a:solidFill>
                <a:schemeClr val="bg2"/>
              </a:solidFill>
              <a:round/>
              <a:headEnd type="triangle" w="med" len="med"/>
              <a:tailEnd/>
            </a:ln>
          </p:spPr>
          <p:txBody>
            <a:bodyPr/>
            <a:lstStyle/>
            <a:p>
              <a:endParaRPr lang="en-US"/>
            </a:p>
          </p:txBody>
        </p:sp>
        <p:sp>
          <p:nvSpPr>
            <p:cNvPr id="94222" name="Text Box 13"/>
            <p:cNvSpPr txBox="1">
              <a:spLocks noChangeArrowheads="1"/>
            </p:cNvSpPr>
            <p:nvPr/>
          </p:nvSpPr>
          <p:spPr bwMode="auto">
            <a:xfrm>
              <a:off x="1668" y="3076"/>
              <a:ext cx="332"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100</a:t>
              </a:r>
            </a:p>
          </p:txBody>
        </p:sp>
        <p:sp>
          <p:nvSpPr>
            <p:cNvPr id="94223" name="Text Box 14"/>
            <p:cNvSpPr txBox="1">
              <a:spLocks noChangeArrowheads="1"/>
            </p:cNvSpPr>
            <p:nvPr/>
          </p:nvSpPr>
          <p:spPr bwMode="auto">
            <a:xfrm>
              <a:off x="1664" y="2788"/>
              <a:ext cx="332"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200</a:t>
              </a:r>
            </a:p>
          </p:txBody>
        </p:sp>
        <p:sp>
          <p:nvSpPr>
            <p:cNvPr id="94224" name="Text Box 15"/>
            <p:cNvSpPr txBox="1">
              <a:spLocks noChangeArrowheads="1"/>
            </p:cNvSpPr>
            <p:nvPr/>
          </p:nvSpPr>
          <p:spPr bwMode="auto">
            <a:xfrm>
              <a:off x="1668" y="2484"/>
              <a:ext cx="332"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300</a:t>
              </a:r>
            </a:p>
          </p:txBody>
        </p:sp>
        <p:sp>
          <p:nvSpPr>
            <p:cNvPr id="94225" name="Text Box 16"/>
            <p:cNvSpPr txBox="1">
              <a:spLocks noChangeArrowheads="1"/>
            </p:cNvSpPr>
            <p:nvPr/>
          </p:nvSpPr>
          <p:spPr bwMode="auto">
            <a:xfrm>
              <a:off x="1664" y="2196"/>
              <a:ext cx="332"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400</a:t>
              </a:r>
            </a:p>
          </p:txBody>
        </p:sp>
        <p:sp>
          <p:nvSpPr>
            <p:cNvPr id="94226" name="Text Box 17"/>
            <p:cNvSpPr txBox="1">
              <a:spLocks noChangeArrowheads="1"/>
            </p:cNvSpPr>
            <p:nvPr/>
          </p:nvSpPr>
          <p:spPr bwMode="auto">
            <a:xfrm>
              <a:off x="1668" y="1908"/>
              <a:ext cx="332"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500</a:t>
              </a:r>
            </a:p>
          </p:txBody>
        </p:sp>
        <p:sp>
          <p:nvSpPr>
            <p:cNvPr id="94227" name="Text Box 18"/>
            <p:cNvSpPr txBox="1">
              <a:spLocks noChangeArrowheads="1"/>
            </p:cNvSpPr>
            <p:nvPr/>
          </p:nvSpPr>
          <p:spPr bwMode="auto">
            <a:xfrm>
              <a:off x="1668" y="1620"/>
              <a:ext cx="332"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600</a:t>
              </a:r>
            </a:p>
          </p:txBody>
        </p:sp>
        <p:sp>
          <p:nvSpPr>
            <p:cNvPr id="94228" name="Arc 19"/>
            <p:cNvSpPr>
              <a:spLocks/>
            </p:cNvSpPr>
            <p:nvPr/>
          </p:nvSpPr>
          <p:spPr bwMode="auto">
            <a:xfrm flipH="1">
              <a:off x="2508" y="2381"/>
              <a:ext cx="1200" cy="110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prstDash val="sysDot"/>
              <a:round/>
              <a:headEnd type="triangle" w="med" len="med"/>
              <a:tailEnd/>
            </a:ln>
          </p:spPr>
          <p:txBody>
            <a:bodyPr wrap="none" anchor="ctr"/>
            <a:lstStyle/>
            <a:p>
              <a:endParaRPr lang="en-US"/>
            </a:p>
          </p:txBody>
        </p:sp>
        <p:sp>
          <p:nvSpPr>
            <p:cNvPr id="349204" name="Rectangle 20"/>
            <p:cNvSpPr>
              <a:spLocks noChangeArrowheads="1"/>
            </p:cNvSpPr>
            <p:nvPr/>
          </p:nvSpPr>
          <p:spPr bwMode="auto">
            <a:xfrm>
              <a:off x="2064" y="3816"/>
              <a:ext cx="2112" cy="365"/>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94230" name="Line 21"/>
            <p:cNvSpPr>
              <a:spLocks noChangeShapeType="1"/>
            </p:cNvSpPr>
            <p:nvPr/>
          </p:nvSpPr>
          <p:spPr bwMode="auto">
            <a:xfrm>
              <a:off x="2076" y="3917"/>
              <a:ext cx="2112" cy="0"/>
            </a:xfrm>
            <a:prstGeom prst="line">
              <a:avLst/>
            </a:prstGeom>
            <a:noFill/>
            <a:ln w="9525">
              <a:solidFill>
                <a:schemeClr val="tx1"/>
              </a:solidFill>
              <a:round/>
              <a:headEnd type="triangle" w="med" len="med"/>
              <a:tailEnd/>
            </a:ln>
          </p:spPr>
          <p:txBody>
            <a:bodyPr/>
            <a:lstStyle/>
            <a:p>
              <a:endParaRPr lang="en-US"/>
            </a:p>
          </p:txBody>
        </p:sp>
        <p:sp>
          <p:nvSpPr>
            <p:cNvPr id="94231" name="Text Box 22"/>
            <p:cNvSpPr txBox="1">
              <a:spLocks noChangeArrowheads="1"/>
            </p:cNvSpPr>
            <p:nvPr/>
          </p:nvSpPr>
          <p:spPr bwMode="auto">
            <a:xfrm>
              <a:off x="2416" y="3877"/>
              <a:ext cx="188"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94232" name="Text Box 23"/>
            <p:cNvSpPr txBox="1">
              <a:spLocks noChangeArrowheads="1"/>
            </p:cNvSpPr>
            <p:nvPr/>
          </p:nvSpPr>
          <p:spPr bwMode="auto">
            <a:xfrm>
              <a:off x="2712" y="3877"/>
              <a:ext cx="260"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10</a:t>
              </a:r>
            </a:p>
          </p:txBody>
        </p:sp>
        <p:sp>
          <p:nvSpPr>
            <p:cNvPr id="94233" name="Text Box 24"/>
            <p:cNvSpPr txBox="1">
              <a:spLocks noChangeArrowheads="1"/>
            </p:cNvSpPr>
            <p:nvPr/>
          </p:nvSpPr>
          <p:spPr bwMode="auto">
            <a:xfrm>
              <a:off x="3052" y="3877"/>
              <a:ext cx="260"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20</a:t>
              </a:r>
            </a:p>
          </p:txBody>
        </p:sp>
        <p:sp>
          <p:nvSpPr>
            <p:cNvPr id="94234" name="Text Box 25"/>
            <p:cNvSpPr txBox="1">
              <a:spLocks noChangeArrowheads="1"/>
            </p:cNvSpPr>
            <p:nvPr/>
          </p:nvSpPr>
          <p:spPr bwMode="auto">
            <a:xfrm>
              <a:off x="3384" y="3877"/>
              <a:ext cx="260"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a:t>
              </a:r>
            </a:p>
          </p:txBody>
        </p:sp>
        <p:sp>
          <p:nvSpPr>
            <p:cNvPr id="94235" name="Text Box 26"/>
            <p:cNvSpPr txBox="1">
              <a:spLocks noChangeArrowheads="1"/>
            </p:cNvSpPr>
            <p:nvPr/>
          </p:nvSpPr>
          <p:spPr bwMode="auto">
            <a:xfrm>
              <a:off x="3768" y="3877"/>
              <a:ext cx="260" cy="258"/>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a:t>
              </a:r>
            </a:p>
          </p:txBody>
        </p:sp>
        <p:sp>
          <p:nvSpPr>
            <p:cNvPr id="94236" name="Text Box 27"/>
            <p:cNvSpPr txBox="1">
              <a:spLocks noChangeArrowheads="1"/>
            </p:cNvSpPr>
            <p:nvPr/>
          </p:nvSpPr>
          <p:spPr bwMode="auto">
            <a:xfrm>
              <a:off x="2604" y="1325"/>
              <a:ext cx="1443" cy="922"/>
            </a:xfrm>
            <a:prstGeom prst="rect">
              <a:avLst/>
            </a:prstGeom>
            <a:noFill/>
            <a:ln w="9525">
              <a:noFill/>
              <a:miter lim="800000"/>
              <a:headEnd/>
              <a:tailEnd/>
            </a:ln>
          </p:spPr>
          <p:txBody>
            <a:bodyPr>
              <a:spAutoFit/>
            </a:bodyPr>
            <a:lstStyle/>
            <a:p>
              <a:pPr eaLnBrk="0" hangingPunct="0"/>
              <a:r>
                <a:rPr lang="en-US">
                  <a:solidFill>
                    <a:schemeClr val="tx1"/>
                  </a:solidFill>
                  <a:latin typeface="Times New Roman" pitchFamily="18" charset="0"/>
                </a:rPr>
                <a:t>Indicates a drop in compliance (less volume for the same pressure) </a:t>
              </a:r>
            </a:p>
          </p:txBody>
        </p:sp>
        <p:sp>
          <p:nvSpPr>
            <p:cNvPr id="94237" name="Arc 28"/>
            <p:cNvSpPr>
              <a:spLocks/>
            </p:cNvSpPr>
            <p:nvPr/>
          </p:nvSpPr>
          <p:spPr bwMode="auto">
            <a:xfrm flipV="1">
              <a:off x="2526" y="2736"/>
              <a:ext cx="1200" cy="72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0066CC"/>
              </a:solidFill>
              <a:round/>
              <a:headEnd type="triangle" w="med" len="med"/>
              <a:tailEnd/>
            </a:ln>
          </p:spPr>
          <p:txBody>
            <a:bodyPr wrap="none" anchor="ctr"/>
            <a:lstStyle/>
            <a:p>
              <a:endParaRPr lang="en-US"/>
            </a:p>
          </p:txBody>
        </p:sp>
        <p:sp>
          <p:nvSpPr>
            <p:cNvPr id="94238" name="Line 29"/>
            <p:cNvSpPr>
              <a:spLocks noChangeShapeType="1"/>
            </p:cNvSpPr>
            <p:nvPr/>
          </p:nvSpPr>
          <p:spPr bwMode="auto">
            <a:xfrm>
              <a:off x="1984" y="3486"/>
              <a:ext cx="46" cy="1"/>
            </a:xfrm>
            <a:prstGeom prst="line">
              <a:avLst/>
            </a:prstGeom>
            <a:noFill/>
            <a:ln w="9525">
              <a:solidFill>
                <a:schemeClr val="tx1"/>
              </a:solidFill>
              <a:round/>
              <a:headEnd type="triangle" w="med" len="med"/>
              <a:tailEnd/>
            </a:ln>
          </p:spPr>
          <p:txBody>
            <a:bodyPr/>
            <a:lstStyle/>
            <a:p>
              <a:endParaRPr lang="en-US"/>
            </a:p>
          </p:txBody>
        </p:sp>
        <p:sp>
          <p:nvSpPr>
            <p:cNvPr id="94239" name="Line 30"/>
            <p:cNvSpPr>
              <a:spLocks noChangeShapeType="1"/>
            </p:cNvSpPr>
            <p:nvPr/>
          </p:nvSpPr>
          <p:spPr bwMode="auto">
            <a:xfrm>
              <a:off x="1984" y="3198"/>
              <a:ext cx="46" cy="1"/>
            </a:xfrm>
            <a:prstGeom prst="line">
              <a:avLst/>
            </a:prstGeom>
            <a:noFill/>
            <a:ln w="9525">
              <a:solidFill>
                <a:schemeClr val="tx1"/>
              </a:solidFill>
              <a:round/>
              <a:headEnd type="triangle" w="med" len="med"/>
              <a:tailEnd/>
            </a:ln>
          </p:spPr>
          <p:txBody>
            <a:bodyPr/>
            <a:lstStyle/>
            <a:p>
              <a:endParaRPr lang="en-US"/>
            </a:p>
          </p:txBody>
        </p:sp>
        <p:sp>
          <p:nvSpPr>
            <p:cNvPr id="94240" name="Line 31"/>
            <p:cNvSpPr>
              <a:spLocks noChangeShapeType="1"/>
            </p:cNvSpPr>
            <p:nvPr/>
          </p:nvSpPr>
          <p:spPr bwMode="auto">
            <a:xfrm>
              <a:off x="1984" y="2910"/>
              <a:ext cx="46" cy="1"/>
            </a:xfrm>
            <a:prstGeom prst="line">
              <a:avLst/>
            </a:prstGeom>
            <a:noFill/>
            <a:ln w="9525">
              <a:solidFill>
                <a:schemeClr val="tx1"/>
              </a:solidFill>
              <a:round/>
              <a:headEnd type="triangle" w="med" len="med"/>
              <a:tailEnd/>
            </a:ln>
          </p:spPr>
          <p:txBody>
            <a:bodyPr/>
            <a:lstStyle/>
            <a:p>
              <a:endParaRPr lang="en-US"/>
            </a:p>
          </p:txBody>
        </p:sp>
        <p:sp>
          <p:nvSpPr>
            <p:cNvPr id="94241" name="Line 32"/>
            <p:cNvSpPr>
              <a:spLocks noChangeShapeType="1"/>
            </p:cNvSpPr>
            <p:nvPr/>
          </p:nvSpPr>
          <p:spPr bwMode="auto">
            <a:xfrm>
              <a:off x="1980" y="2621"/>
              <a:ext cx="46" cy="1"/>
            </a:xfrm>
            <a:prstGeom prst="line">
              <a:avLst/>
            </a:prstGeom>
            <a:noFill/>
            <a:ln w="9525">
              <a:solidFill>
                <a:schemeClr val="tx1"/>
              </a:solidFill>
              <a:round/>
              <a:headEnd type="triangle" w="med" len="med"/>
              <a:tailEnd/>
            </a:ln>
          </p:spPr>
          <p:txBody>
            <a:bodyPr/>
            <a:lstStyle/>
            <a:p>
              <a:endParaRPr lang="en-US"/>
            </a:p>
          </p:txBody>
        </p:sp>
        <p:sp>
          <p:nvSpPr>
            <p:cNvPr id="94242" name="Line 33"/>
            <p:cNvSpPr>
              <a:spLocks noChangeShapeType="1"/>
            </p:cNvSpPr>
            <p:nvPr/>
          </p:nvSpPr>
          <p:spPr bwMode="auto">
            <a:xfrm>
              <a:off x="1984" y="2356"/>
              <a:ext cx="46" cy="1"/>
            </a:xfrm>
            <a:prstGeom prst="line">
              <a:avLst/>
            </a:prstGeom>
            <a:noFill/>
            <a:ln w="9525">
              <a:solidFill>
                <a:schemeClr val="tx1"/>
              </a:solidFill>
              <a:round/>
              <a:headEnd type="triangle" w="med" len="med"/>
              <a:tailEnd/>
            </a:ln>
          </p:spPr>
          <p:txBody>
            <a:bodyPr/>
            <a:lstStyle/>
            <a:p>
              <a:endParaRPr lang="en-US"/>
            </a:p>
          </p:txBody>
        </p:sp>
        <p:sp>
          <p:nvSpPr>
            <p:cNvPr id="94243" name="Line 34"/>
            <p:cNvSpPr>
              <a:spLocks noChangeShapeType="1"/>
            </p:cNvSpPr>
            <p:nvPr/>
          </p:nvSpPr>
          <p:spPr bwMode="auto">
            <a:xfrm>
              <a:off x="1984" y="2069"/>
              <a:ext cx="46" cy="1"/>
            </a:xfrm>
            <a:prstGeom prst="line">
              <a:avLst/>
            </a:prstGeom>
            <a:noFill/>
            <a:ln w="9525">
              <a:solidFill>
                <a:schemeClr val="tx1"/>
              </a:solidFill>
              <a:round/>
              <a:headEnd type="triangle" w="med" len="med"/>
              <a:tailEnd/>
            </a:ln>
          </p:spPr>
          <p:txBody>
            <a:bodyPr/>
            <a:lstStyle/>
            <a:p>
              <a:endParaRPr lang="en-US"/>
            </a:p>
          </p:txBody>
        </p:sp>
        <p:sp>
          <p:nvSpPr>
            <p:cNvPr id="94244" name="Line 35"/>
            <p:cNvSpPr>
              <a:spLocks noChangeShapeType="1"/>
            </p:cNvSpPr>
            <p:nvPr/>
          </p:nvSpPr>
          <p:spPr bwMode="auto">
            <a:xfrm>
              <a:off x="1980" y="1780"/>
              <a:ext cx="46" cy="1"/>
            </a:xfrm>
            <a:prstGeom prst="line">
              <a:avLst/>
            </a:prstGeom>
            <a:noFill/>
            <a:ln w="9525">
              <a:solidFill>
                <a:schemeClr val="tx1"/>
              </a:solidFill>
              <a:round/>
              <a:headEnd type="triangle" w="med" len="med"/>
              <a:tailEnd/>
            </a:ln>
          </p:spPr>
          <p:txBody>
            <a:bodyPr/>
            <a:lstStyle/>
            <a:p>
              <a:endParaRPr lang="en-US"/>
            </a:p>
          </p:txBody>
        </p:sp>
        <p:sp>
          <p:nvSpPr>
            <p:cNvPr id="94245" name="Line 36"/>
            <p:cNvSpPr>
              <a:spLocks noChangeShapeType="1"/>
            </p:cNvSpPr>
            <p:nvPr/>
          </p:nvSpPr>
          <p:spPr bwMode="auto">
            <a:xfrm>
              <a:off x="1980" y="1492"/>
              <a:ext cx="46" cy="1"/>
            </a:xfrm>
            <a:prstGeom prst="line">
              <a:avLst/>
            </a:prstGeom>
            <a:noFill/>
            <a:ln w="9525">
              <a:solidFill>
                <a:schemeClr val="tx1"/>
              </a:solidFill>
              <a:round/>
              <a:headEnd type="triangle" w="med" len="med"/>
              <a:tailEnd/>
            </a:ln>
          </p:spPr>
          <p:txBody>
            <a:bodyPr/>
            <a:lstStyle/>
            <a:p>
              <a:endParaRPr lang="en-US"/>
            </a:p>
          </p:txBody>
        </p:sp>
        <p:sp>
          <p:nvSpPr>
            <p:cNvPr id="94246" name="Line 37"/>
            <p:cNvSpPr>
              <a:spLocks noChangeShapeType="1"/>
            </p:cNvSpPr>
            <p:nvPr/>
          </p:nvSpPr>
          <p:spPr bwMode="auto">
            <a:xfrm>
              <a:off x="1980" y="1205"/>
              <a:ext cx="46" cy="1"/>
            </a:xfrm>
            <a:prstGeom prst="line">
              <a:avLst/>
            </a:prstGeom>
            <a:noFill/>
            <a:ln w="9525">
              <a:solidFill>
                <a:schemeClr val="tx1"/>
              </a:solidFill>
              <a:round/>
              <a:headEnd type="triangle" w="med" len="med"/>
              <a:tailEnd/>
            </a:ln>
          </p:spPr>
          <p:txBody>
            <a:bodyPr/>
            <a:lstStyle/>
            <a:p>
              <a:endParaRPr lang="en-US"/>
            </a:p>
          </p:txBody>
        </p:sp>
        <p:sp>
          <p:nvSpPr>
            <p:cNvPr id="94247" name="Arc 38"/>
            <p:cNvSpPr>
              <a:spLocks/>
            </p:cNvSpPr>
            <p:nvPr/>
          </p:nvSpPr>
          <p:spPr bwMode="auto">
            <a:xfrm flipV="1">
              <a:off x="2460" y="2358"/>
              <a:ext cx="1248" cy="1104"/>
            </a:xfrm>
            <a:custGeom>
              <a:avLst/>
              <a:gdLst>
                <a:gd name="T0" fmla="*/ 0 w 21600"/>
                <a:gd name="T1" fmla="*/ 0 h 21539"/>
                <a:gd name="T2" fmla="*/ 0 w 21600"/>
                <a:gd name="T3" fmla="*/ 0 h 21539"/>
                <a:gd name="T4" fmla="*/ 0 w 21600"/>
                <a:gd name="T5" fmla="*/ 0 h 21539"/>
                <a:gd name="T6" fmla="*/ 0 60000 65536"/>
                <a:gd name="T7" fmla="*/ 0 60000 65536"/>
                <a:gd name="T8" fmla="*/ 0 60000 65536"/>
                <a:gd name="T9" fmla="*/ 0 w 21600"/>
                <a:gd name="T10" fmla="*/ 0 h 21539"/>
                <a:gd name="T11" fmla="*/ 21600 w 21600"/>
                <a:gd name="T12" fmla="*/ 21539 h 21539"/>
              </a:gdLst>
              <a:ahLst/>
              <a:cxnLst>
                <a:cxn ang="T6">
                  <a:pos x="T0" y="T1"/>
                </a:cxn>
                <a:cxn ang="T7">
                  <a:pos x="T2" y="T3"/>
                </a:cxn>
                <a:cxn ang="T8">
                  <a:pos x="T4" y="T5"/>
                </a:cxn>
              </a:cxnLst>
              <a:rect l="T9" t="T10" r="T11" b="T12"/>
              <a:pathLst>
                <a:path w="21600" h="21539" fill="none" extrusionOk="0">
                  <a:moveTo>
                    <a:pt x="1622" y="-1"/>
                  </a:moveTo>
                  <a:cubicBezTo>
                    <a:pt x="12890" y="848"/>
                    <a:pt x="21600" y="10238"/>
                    <a:pt x="21600" y="21539"/>
                  </a:cubicBezTo>
                </a:path>
                <a:path w="21600" h="21539" stroke="0" extrusionOk="0">
                  <a:moveTo>
                    <a:pt x="1622" y="-1"/>
                  </a:moveTo>
                  <a:cubicBezTo>
                    <a:pt x="12890" y="848"/>
                    <a:pt x="21600" y="10238"/>
                    <a:pt x="21600" y="21539"/>
                  </a:cubicBezTo>
                  <a:lnTo>
                    <a:pt x="0" y="21539"/>
                  </a:lnTo>
                  <a:close/>
                </a:path>
              </a:pathLst>
            </a:custGeom>
            <a:noFill/>
            <a:ln w="38100">
              <a:solidFill>
                <a:schemeClr val="accent2"/>
              </a:solidFill>
              <a:prstDash val="sysDot"/>
              <a:round/>
              <a:headEnd type="triangle" w="med" len="med"/>
              <a:tailEnd/>
            </a:ln>
          </p:spPr>
          <p:txBody>
            <a:bodyPr wrap="none" anchor="ctr"/>
            <a:lstStyle/>
            <a:p>
              <a:endParaRPr lang="en-US"/>
            </a:p>
          </p:txBody>
        </p:sp>
        <p:sp>
          <p:nvSpPr>
            <p:cNvPr id="94248" name="Line 39"/>
            <p:cNvSpPr>
              <a:spLocks noChangeShapeType="1"/>
            </p:cNvSpPr>
            <p:nvPr/>
          </p:nvSpPr>
          <p:spPr bwMode="auto">
            <a:xfrm>
              <a:off x="2508" y="3790"/>
              <a:ext cx="0" cy="96"/>
            </a:xfrm>
            <a:prstGeom prst="line">
              <a:avLst/>
            </a:prstGeom>
            <a:noFill/>
            <a:ln w="9525">
              <a:solidFill>
                <a:schemeClr val="tx1"/>
              </a:solidFill>
              <a:round/>
              <a:headEnd type="triangle" w="med" len="med"/>
              <a:tailEnd/>
            </a:ln>
          </p:spPr>
          <p:txBody>
            <a:bodyPr/>
            <a:lstStyle/>
            <a:p>
              <a:endParaRPr lang="en-US"/>
            </a:p>
          </p:txBody>
        </p:sp>
        <p:sp>
          <p:nvSpPr>
            <p:cNvPr id="94249" name="Line 40"/>
            <p:cNvSpPr>
              <a:spLocks noChangeShapeType="1"/>
            </p:cNvSpPr>
            <p:nvPr/>
          </p:nvSpPr>
          <p:spPr bwMode="auto">
            <a:xfrm>
              <a:off x="2844" y="3790"/>
              <a:ext cx="0" cy="96"/>
            </a:xfrm>
            <a:prstGeom prst="line">
              <a:avLst/>
            </a:prstGeom>
            <a:noFill/>
            <a:ln w="9525">
              <a:solidFill>
                <a:schemeClr val="tx1"/>
              </a:solidFill>
              <a:round/>
              <a:headEnd type="triangle" w="med" len="med"/>
              <a:tailEnd/>
            </a:ln>
          </p:spPr>
          <p:txBody>
            <a:bodyPr/>
            <a:lstStyle/>
            <a:p>
              <a:endParaRPr lang="en-US"/>
            </a:p>
          </p:txBody>
        </p:sp>
        <p:sp>
          <p:nvSpPr>
            <p:cNvPr id="94250" name="Line 41"/>
            <p:cNvSpPr>
              <a:spLocks noChangeShapeType="1"/>
            </p:cNvSpPr>
            <p:nvPr/>
          </p:nvSpPr>
          <p:spPr bwMode="auto">
            <a:xfrm>
              <a:off x="3180" y="3790"/>
              <a:ext cx="0" cy="96"/>
            </a:xfrm>
            <a:prstGeom prst="line">
              <a:avLst/>
            </a:prstGeom>
            <a:noFill/>
            <a:ln w="9525">
              <a:solidFill>
                <a:schemeClr val="tx1"/>
              </a:solidFill>
              <a:round/>
              <a:headEnd type="triangle" w="med" len="med"/>
              <a:tailEnd/>
            </a:ln>
          </p:spPr>
          <p:txBody>
            <a:bodyPr/>
            <a:lstStyle/>
            <a:p>
              <a:endParaRPr lang="en-US"/>
            </a:p>
          </p:txBody>
        </p:sp>
        <p:sp>
          <p:nvSpPr>
            <p:cNvPr id="94251" name="Line 42"/>
            <p:cNvSpPr>
              <a:spLocks noChangeShapeType="1"/>
            </p:cNvSpPr>
            <p:nvPr/>
          </p:nvSpPr>
          <p:spPr bwMode="auto">
            <a:xfrm>
              <a:off x="3516" y="3790"/>
              <a:ext cx="0" cy="96"/>
            </a:xfrm>
            <a:prstGeom prst="line">
              <a:avLst/>
            </a:prstGeom>
            <a:noFill/>
            <a:ln w="9525">
              <a:solidFill>
                <a:schemeClr val="tx1"/>
              </a:solidFill>
              <a:round/>
              <a:headEnd type="triangle" w="med" len="med"/>
              <a:tailEnd/>
            </a:ln>
          </p:spPr>
          <p:txBody>
            <a:bodyPr/>
            <a:lstStyle/>
            <a:p>
              <a:endParaRPr lang="en-US"/>
            </a:p>
          </p:txBody>
        </p:sp>
        <p:sp>
          <p:nvSpPr>
            <p:cNvPr id="94252" name="Line 43"/>
            <p:cNvSpPr>
              <a:spLocks noChangeShapeType="1"/>
            </p:cNvSpPr>
            <p:nvPr/>
          </p:nvSpPr>
          <p:spPr bwMode="auto">
            <a:xfrm>
              <a:off x="3900" y="3790"/>
              <a:ext cx="0" cy="96"/>
            </a:xfrm>
            <a:prstGeom prst="line">
              <a:avLst/>
            </a:prstGeom>
            <a:noFill/>
            <a:ln w="9525">
              <a:solidFill>
                <a:schemeClr val="tx1"/>
              </a:solidFill>
              <a:round/>
              <a:headEnd type="triangle" w="med" len="med"/>
              <a:tailEnd/>
            </a:ln>
          </p:spPr>
          <p:txBody>
            <a:bodyPr/>
            <a:lstStyle/>
            <a:p>
              <a:endParaRPr lang="en-US"/>
            </a:p>
          </p:txBody>
        </p:sp>
        <p:sp>
          <p:nvSpPr>
            <p:cNvPr id="94253" name="Line 44"/>
            <p:cNvSpPr>
              <a:spLocks noChangeShapeType="1"/>
            </p:cNvSpPr>
            <p:nvPr/>
          </p:nvSpPr>
          <p:spPr bwMode="auto">
            <a:xfrm>
              <a:off x="2316" y="3798"/>
              <a:ext cx="0" cy="48"/>
            </a:xfrm>
            <a:prstGeom prst="line">
              <a:avLst/>
            </a:prstGeom>
            <a:noFill/>
            <a:ln w="9525">
              <a:solidFill>
                <a:schemeClr val="tx1"/>
              </a:solidFill>
              <a:round/>
              <a:headEnd type="triangle" w="med" len="med"/>
              <a:tailEnd/>
            </a:ln>
          </p:spPr>
          <p:txBody>
            <a:bodyPr/>
            <a:lstStyle/>
            <a:p>
              <a:endParaRPr lang="en-US"/>
            </a:p>
          </p:txBody>
        </p:sp>
        <p:sp>
          <p:nvSpPr>
            <p:cNvPr id="94254" name="Line 45"/>
            <p:cNvSpPr>
              <a:spLocks noChangeShapeType="1"/>
            </p:cNvSpPr>
            <p:nvPr/>
          </p:nvSpPr>
          <p:spPr bwMode="auto">
            <a:xfrm>
              <a:off x="2652" y="3790"/>
              <a:ext cx="0" cy="48"/>
            </a:xfrm>
            <a:prstGeom prst="line">
              <a:avLst/>
            </a:prstGeom>
            <a:noFill/>
            <a:ln w="9525">
              <a:solidFill>
                <a:schemeClr val="tx1"/>
              </a:solidFill>
              <a:round/>
              <a:headEnd type="triangle" w="med" len="med"/>
              <a:tailEnd/>
            </a:ln>
          </p:spPr>
          <p:txBody>
            <a:bodyPr/>
            <a:lstStyle/>
            <a:p>
              <a:endParaRPr lang="en-US"/>
            </a:p>
          </p:txBody>
        </p:sp>
        <p:sp>
          <p:nvSpPr>
            <p:cNvPr id="94255" name="Line 46"/>
            <p:cNvSpPr>
              <a:spLocks noChangeShapeType="1"/>
            </p:cNvSpPr>
            <p:nvPr/>
          </p:nvSpPr>
          <p:spPr bwMode="auto">
            <a:xfrm>
              <a:off x="3036" y="3790"/>
              <a:ext cx="0" cy="48"/>
            </a:xfrm>
            <a:prstGeom prst="line">
              <a:avLst/>
            </a:prstGeom>
            <a:noFill/>
            <a:ln w="9525">
              <a:solidFill>
                <a:schemeClr val="tx1"/>
              </a:solidFill>
              <a:round/>
              <a:headEnd type="triangle" w="med" len="med"/>
              <a:tailEnd/>
            </a:ln>
          </p:spPr>
          <p:txBody>
            <a:bodyPr/>
            <a:lstStyle/>
            <a:p>
              <a:endParaRPr lang="en-US"/>
            </a:p>
          </p:txBody>
        </p:sp>
        <p:sp>
          <p:nvSpPr>
            <p:cNvPr id="94256" name="Line 47"/>
            <p:cNvSpPr>
              <a:spLocks noChangeShapeType="1"/>
            </p:cNvSpPr>
            <p:nvPr/>
          </p:nvSpPr>
          <p:spPr bwMode="auto">
            <a:xfrm>
              <a:off x="3372" y="3774"/>
              <a:ext cx="0" cy="48"/>
            </a:xfrm>
            <a:prstGeom prst="line">
              <a:avLst/>
            </a:prstGeom>
            <a:noFill/>
            <a:ln w="9525">
              <a:solidFill>
                <a:schemeClr val="tx1"/>
              </a:solidFill>
              <a:round/>
              <a:headEnd type="triangle" w="med" len="med"/>
              <a:tailEnd/>
            </a:ln>
          </p:spPr>
          <p:txBody>
            <a:bodyPr/>
            <a:lstStyle/>
            <a:p>
              <a:endParaRPr lang="en-US"/>
            </a:p>
          </p:txBody>
        </p:sp>
        <p:sp>
          <p:nvSpPr>
            <p:cNvPr id="94257" name="Line 48"/>
            <p:cNvSpPr>
              <a:spLocks noChangeShapeType="1"/>
            </p:cNvSpPr>
            <p:nvPr/>
          </p:nvSpPr>
          <p:spPr bwMode="auto">
            <a:xfrm>
              <a:off x="3708" y="3790"/>
              <a:ext cx="0" cy="48"/>
            </a:xfrm>
            <a:prstGeom prst="line">
              <a:avLst/>
            </a:prstGeom>
            <a:noFill/>
            <a:ln w="9525">
              <a:solidFill>
                <a:schemeClr val="tx1"/>
              </a:solidFill>
              <a:round/>
              <a:headEnd type="triangle" w="med" len="med"/>
              <a:tailEnd/>
            </a:ln>
          </p:spPr>
          <p:txBody>
            <a:bodyPr/>
            <a:lstStyle/>
            <a:p>
              <a:endParaRPr lang="en-US"/>
            </a:p>
          </p:txBody>
        </p:sp>
        <p:sp>
          <p:nvSpPr>
            <p:cNvPr id="94258" name="Arc 49"/>
            <p:cNvSpPr>
              <a:spLocks/>
            </p:cNvSpPr>
            <p:nvPr/>
          </p:nvSpPr>
          <p:spPr bwMode="auto">
            <a:xfrm rot="10800000" flipV="1">
              <a:off x="2514" y="2732"/>
              <a:ext cx="1236" cy="720"/>
            </a:xfrm>
            <a:custGeom>
              <a:avLst/>
              <a:gdLst>
                <a:gd name="T0" fmla="*/ 0 w 21600"/>
                <a:gd name="T1" fmla="*/ 0 h 21596"/>
                <a:gd name="T2" fmla="*/ 0 w 21600"/>
                <a:gd name="T3" fmla="*/ 0 h 21596"/>
                <a:gd name="T4" fmla="*/ 0 w 21600"/>
                <a:gd name="T5" fmla="*/ 0 h 21596"/>
                <a:gd name="T6" fmla="*/ 0 60000 65536"/>
                <a:gd name="T7" fmla="*/ 0 60000 65536"/>
                <a:gd name="T8" fmla="*/ 0 60000 65536"/>
                <a:gd name="T9" fmla="*/ 0 w 21600"/>
                <a:gd name="T10" fmla="*/ 0 h 21596"/>
                <a:gd name="T11" fmla="*/ 21600 w 21600"/>
                <a:gd name="T12" fmla="*/ 21596 h 21596"/>
              </a:gdLst>
              <a:ahLst/>
              <a:cxnLst>
                <a:cxn ang="T6">
                  <a:pos x="T0" y="T1"/>
                </a:cxn>
                <a:cxn ang="T7">
                  <a:pos x="T2" y="T3"/>
                </a:cxn>
                <a:cxn ang="T8">
                  <a:pos x="T4" y="T5"/>
                </a:cxn>
              </a:cxnLst>
              <a:rect l="T9" t="T10" r="T11" b="T12"/>
              <a:pathLst>
                <a:path w="21600" h="21596" fill="none" extrusionOk="0">
                  <a:moveTo>
                    <a:pt x="416" y="0"/>
                  </a:moveTo>
                  <a:cubicBezTo>
                    <a:pt x="12181" y="227"/>
                    <a:pt x="21600" y="9829"/>
                    <a:pt x="21600" y="21596"/>
                  </a:cubicBezTo>
                </a:path>
                <a:path w="21600" h="21596" stroke="0" extrusionOk="0">
                  <a:moveTo>
                    <a:pt x="416" y="0"/>
                  </a:moveTo>
                  <a:cubicBezTo>
                    <a:pt x="12181" y="227"/>
                    <a:pt x="21600" y="9829"/>
                    <a:pt x="21600" y="21596"/>
                  </a:cubicBezTo>
                  <a:lnTo>
                    <a:pt x="0" y="21596"/>
                  </a:lnTo>
                  <a:close/>
                </a:path>
              </a:pathLst>
            </a:custGeom>
            <a:noFill/>
            <a:ln w="28575">
              <a:solidFill>
                <a:srgbClr val="FF3300"/>
              </a:solidFill>
              <a:round/>
              <a:headEnd type="triangle" w="med" len="med"/>
              <a:tailEnd/>
            </a:ln>
          </p:spPr>
          <p:txBody>
            <a:bodyPr wrap="none" anchor="ctr"/>
            <a:lstStyle/>
            <a:p>
              <a:endParaRPr lang="en-US"/>
            </a:p>
          </p:txBody>
        </p:sp>
        <p:sp>
          <p:nvSpPr>
            <p:cNvPr id="94259" name="Line 50"/>
            <p:cNvSpPr>
              <a:spLocks noChangeShapeType="1"/>
            </p:cNvSpPr>
            <p:nvPr/>
          </p:nvSpPr>
          <p:spPr bwMode="auto">
            <a:xfrm>
              <a:off x="2076" y="3461"/>
              <a:ext cx="2112" cy="0"/>
            </a:xfrm>
            <a:prstGeom prst="line">
              <a:avLst/>
            </a:prstGeom>
            <a:noFill/>
            <a:ln w="9525">
              <a:solidFill>
                <a:schemeClr val="bg2"/>
              </a:solidFill>
              <a:round/>
              <a:headEnd type="triangle" w="med" len="med"/>
              <a:tailEnd/>
            </a:ln>
          </p:spPr>
          <p:txBody>
            <a:bodyPr/>
            <a:lstStyle/>
            <a:p>
              <a:endParaRPr lang="en-US"/>
            </a:p>
          </p:txBody>
        </p:sp>
        <p:sp>
          <p:nvSpPr>
            <p:cNvPr id="94260" name="Text Box 51"/>
            <p:cNvSpPr txBox="1">
              <a:spLocks noChangeArrowheads="1"/>
            </p:cNvSpPr>
            <p:nvPr/>
          </p:nvSpPr>
          <p:spPr bwMode="auto">
            <a:xfrm>
              <a:off x="1488" y="3936"/>
              <a:ext cx="533" cy="237"/>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cm H</a:t>
              </a:r>
              <a:r>
                <a:rPr lang="en-US" sz="1600" baseline="-25000">
                  <a:solidFill>
                    <a:schemeClr val="tx1"/>
                  </a:solidFill>
                  <a:latin typeface="Times New Roman" pitchFamily="18" charset="0"/>
                </a:rPr>
                <a:t>2</a:t>
              </a:r>
              <a:r>
                <a:rPr lang="en-US" sz="1600">
                  <a:solidFill>
                    <a:schemeClr val="tx1"/>
                  </a:solidFill>
                  <a:latin typeface="Times New Roman" pitchFamily="18" charset="0"/>
                </a:rPr>
                <a:t>O</a:t>
              </a:r>
            </a:p>
          </p:txBody>
        </p:sp>
      </p:grpSp>
      <p:sp>
        <p:nvSpPr>
          <p:cNvPr id="94211" name="Text Box 52"/>
          <p:cNvSpPr txBox="1">
            <a:spLocks noChangeArrowheads="1"/>
          </p:cNvSpPr>
          <p:nvPr/>
        </p:nvSpPr>
        <p:spPr bwMode="auto">
          <a:xfrm>
            <a:off x="4648200" y="3200400"/>
            <a:ext cx="4343400" cy="2105025"/>
          </a:xfrm>
          <a:prstGeom prst="rect">
            <a:avLst/>
          </a:prstGeom>
          <a:noFill/>
          <a:ln w="9525">
            <a:noFill/>
            <a:miter lim="800000"/>
            <a:headEnd/>
            <a:tailEnd/>
          </a:ln>
        </p:spPr>
        <p:txBody>
          <a:bodyPr>
            <a:spAutoFit/>
          </a:bodyPr>
          <a:lstStyle/>
          <a:p>
            <a:r>
              <a:rPr lang="en-US" sz="2800">
                <a:cs typeface="Arial" pitchFamily="34" charset="0"/>
              </a:rPr>
              <a:t>↑</a:t>
            </a:r>
            <a:r>
              <a:rPr lang="en-US" sz="2800"/>
              <a:t> Compliance</a:t>
            </a:r>
          </a:p>
          <a:p>
            <a:r>
              <a:rPr lang="en-US" sz="2800"/>
              <a:t>	</a:t>
            </a:r>
            <a:r>
              <a:rPr lang="en-US" sz="2400"/>
              <a:t>- shift to vertical axis</a:t>
            </a:r>
          </a:p>
          <a:p>
            <a:endParaRPr lang="en-US"/>
          </a:p>
          <a:p>
            <a:r>
              <a:rPr lang="en-US" sz="2800">
                <a:cs typeface="Arial" pitchFamily="34" charset="0"/>
              </a:rPr>
              <a:t>↓</a:t>
            </a:r>
            <a:r>
              <a:rPr lang="en-US" sz="2800"/>
              <a:t> Compliance</a:t>
            </a:r>
          </a:p>
          <a:p>
            <a:r>
              <a:rPr lang="en-US" sz="2800"/>
              <a:t>	</a:t>
            </a:r>
            <a:r>
              <a:rPr lang="en-US" sz="2400"/>
              <a:t>- shift to horizontal axis</a:t>
            </a:r>
          </a:p>
        </p:txBody>
      </p:sp>
      <p:sp>
        <p:nvSpPr>
          <p:cNvPr id="94212" name="Rectangle 54"/>
          <p:cNvSpPr>
            <a:spLocks noGrp="1" noChangeArrowheads="1"/>
          </p:cNvSpPr>
          <p:nvPr>
            <p:ph type="title"/>
          </p:nvPr>
        </p:nvSpPr>
        <p:spPr bwMode="auto">
          <a:xfrm>
            <a:off x="457200" y="488950"/>
            <a:ext cx="8229600" cy="1503363"/>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dirty="0" smtClean="0"/>
              <a:t>Compliance (</a:t>
            </a:r>
            <a:r>
              <a:rPr lang="el-GR" sz="3200" dirty="0" smtClean="0"/>
              <a:t>Δ</a:t>
            </a:r>
            <a:r>
              <a:rPr lang="en-US" sz="3200" dirty="0" smtClean="0"/>
              <a:t>Volume/</a:t>
            </a:r>
            <a:r>
              <a:rPr lang="el-GR" sz="3200" dirty="0" smtClean="0"/>
              <a:t>Δ</a:t>
            </a:r>
            <a:r>
              <a:rPr lang="en-US" sz="3200" dirty="0" smtClean="0"/>
              <a:t>Pressure)</a:t>
            </a:r>
            <a:br>
              <a:rPr lang="en-US" sz="3200" dirty="0" smtClean="0"/>
            </a:br>
            <a:r>
              <a:rPr lang="en-US" dirty="0" smtClean="0"/>
              <a:t>	</a:t>
            </a:r>
            <a:r>
              <a:rPr lang="en-US" sz="2800" dirty="0" smtClean="0">
                <a:solidFill>
                  <a:srgbClr val="0000CC"/>
                </a:solidFill>
              </a:rPr>
              <a:t>- Normal: (70 – 100 ml/cm H</a:t>
            </a:r>
            <a:r>
              <a:rPr lang="en-US" sz="2400" dirty="0" smtClean="0">
                <a:solidFill>
                  <a:srgbClr val="0000CC"/>
                </a:solidFill>
              </a:rPr>
              <a:t>2</a:t>
            </a:r>
            <a:r>
              <a:rPr lang="en-US" sz="2800" dirty="0" smtClean="0">
                <a:solidFill>
                  <a:srgbClr val="0000CC"/>
                </a:solidFill>
              </a:rPr>
              <a:t>0 - static)</a:t>
            </a:r>
            <a:br>
              <a:rPr lang="en-US" sz="2800" dirty="0" smtClean="0">
                <a:solidFill>
                  <a:srgbClr val="0000CC"/>
                </a:solidFill>
              </a:rPr>
            </a:br>
            <a:r>
              <a:rPr lang="en-US" sz="2800" dirty="0" smtClean="0">
                <a:solidFill>
                  <a:srgbClr val="0000CC"/>
                </a:solidFill>
              </a:rPr>
              <a:t>	                (40 – 70 ml/cm H</a:t>
            </a:r>
            <a:r>
              <a:rPr lang="en-US" sz="2400" dirty="0" smtClean="0">
                <a:solidFill>
                  <a:srgbClr val="0000CC"/>
                </a:solidFill>
              </a:rPr>
              <a:t>2</a:t>
            </a:r>
            <a:r>
              <a:rPr lang="en-US" sz="2800" dirty="0" smtClean="0">
                <a:solidFill>
                  <a:srgbClr val="0000CC"/>
                </a:solidFill>
              </a:rPr>
              <a:t>0 – dynamic)</a:t>
            </a: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234" name="Group 3"/>
          <p:cNvGrpSpPr>
            <a:grpSpLocks/>
          </p:cNvGrpSpPr>
          <p:nvPr/>
        </p:nvGrpSpPr>
        <p:grpSpPr bwMode="auto">
          <a:xfrm>
            <a:off x="2286000" y="1720850"/>
            <a:ext cx="5181600" cy="4878388"/>
            <a:chOff x="1440" y="1084"/>
            <a:chExt cx="3264" cy="3073"/>
          </a:xfrm>
        </p:grpSpPr>
        <p:sp>
          <p:nvSpPr>
            <p:cNvPr id="95236" name="Text Box 4"/>
            <p:cNvSpPr txBox="1">
              <a:spLocks noChangeArrowheads="1"/>
            </p:cNvSpPr>
            <p:nvPr/>
          </p:nvSpPr>
          <p:spPr bwMode="auto">
            <a:xfrm>
              <a:off x="1668" y="1084"/>
              <a:ext cx="252"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ml</a:t>
              </a:r>
            </a:p>
          </p:txBody>
        </p:sp>
        <p:sp>
          <p:nvSpPr>
            <p:cNvPr id="351237" name="Rectangle 5"/>
            <p:cNvSpPr>
              <a:spLocks noChangeArrowheads="1"/>
            </p:cNvSpPr>
            <p:nvPr/>
          </p:nvSpPr>
          <p:spPr bwMode="auto">
            <a:xfrm>
              <a:off x="1585" y="1305"/>
              <a:ext cx="434" cy="2491"/>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95238" name="Line 6"/>
            <p:cNvSpPr>
              <a:spLocks noChangeShapeType="1"/>
            </p:cNvSpPr>
            <p:nvPr/>
          </p:nvSpPr>
          <p:spPr bwMode="auto">
            <a:xfrm>
              <a:off x="1941" y="1305"/>
              <a:ext cx="1" cy="2491"/>
            </a:xfrm>
            <a:prstGeom prst="line">
              <a:avLst/>
            </a:prstGeom>
            <a:noFill/>
            <a:ln w="9525">
              <a:solidFill>
                <a:schemeClr val="tx1"/>
              </a:solidFill>
              <a:round/>
              <a:headEnd/>
              <a:tailEnd/>
            </a:ln>
          </p:spPr>
          <p:txBody>
            <a:bodyPr/>
            <a:lstStyle/>
            <a:p>
              <a:endParaRPr lang="en-US"/>
            </a:p>
          </p:txBody>
        </p:sp>
        <p:sp>
          <p:nvSpPr>
            <p:cNvPr id="95239" name="Line 7"/>
            <p:cNvSpPr>
              <a:spLocks noChangeShapeType="1"/>
            </p:cNvSpPr>
            <p:nvPr/>
          </p:nvSpPr>
          <p:spPr bwMode="auto">
            <a:xfrm>
              <a:off x="1948" y="3525"/>
              <a:ext cx="44" cy="1"/>
            </a:xfrm>
            <a:prstGeom prst="line">
              <a:avLst/>
            </a:prstGeom>
            <a:noFill/>
            <a:ln w="9525">
              <a:solidFill>
                <a:schemeClr val="tx1"/>
              </a:solidFill>
              <a:round/>
              <a:headEnd/>
              <a:tailEnd/>
            </a:ln>
          </p:spPr>
          <p:txBody>
            <a:bodyPr/>
            <a:lstStyle/>
            <a:p>
              <a:endParaRPr lang="en-US"/>
            </a:p>
          </p:txBody>
        </p:sp>
        <p:sp>
          <p:nvSpPr>
            <p:cNvPr id="95240" name="Line 8"/>
            <p:cNvSpPr>
              <a:spLocks noChangeShapeType="1"/>
            </p:cNvSpPr>
            <p:nvPr/>
          </p:nvSpPr>
          <p:spPr bwMode="auto">
            <a:xfrm>
              <a:off x="1948" y="3254"/>
              <a:ext cx="44" cy="1"/>
            </a:xfrm>
            <a:prstGeom prst="line">
              <a:avLst/>
            </a:prstGeom>
            <a:noFill/>
            <a:ln w="9525">
              <a:solidFill>
                <a:schemeClr val="tx1"/>
              </a:solidFill>
              <a:round/>
              <a:headEnd/>
              <a:tailEnd/>
            </a:ln>
          </p:spPr>
          <p:txBody>
            <a:bodyPr/>
            <a:lstStyle/>
            <a:p>
              <a:endParaRPr lang="en-US"/>
            </a:p>
          </p:txBody>
        </p:sp>
        <p:sp>
          <p:nvSpPr>
            <p:cNvPr id="95241" name="Line 9"/>
            <p:cNvSpPr>
              <a:spLocks noChangeShapeType="1"/>
            </p:cNvSpPr>
            <p:nvPr/>
          </p:nvSpPr>
          <p:spPr bwMode="auto">
            <a:xfrm>
              <a:off x="1948" y="2983"/>
              <a:ext cx="44" cy="1"/>
            </a:xfrm>
            <a:prstGeom prst="line">
              <a:avLst/>
            </a:prstGeom>
            <a:noFill/>
            <a:ln w="9525">
              <a:solidFill>
                <a:schemeClr val="tx1"/>
              </a:solidFill>
              <a:round/>
              <a:headEnd/>
              <a:tailEnd/>
            </a:ln>
          </p:spPr>
          <p:txBody>
            <a:bodyPr/>
            <a:lstStyle/>
            <a:p>
              <a:endParaRPr lang="en-US"/>
            </a:p>
          </p:txBody>
        </p:sp>
        <p:sp>
          <p:nvSpPr>
            <p:cNvPr id="95242" name="Line 10"/>
            <p:cNvSpPr>
              <a:spLocks noChangeShapeType="1"/>
            </p:cNvSpPr>
            <p:nvPr/>
          </p:nvSpPr>
          <p:spPr bwMode="auto">
            <a:xfrm>
              <a:off x="1948" y="2711"/>
              <a:ext cx="44" cy="1"/>
            </a:xfrm>
            <a:prstGeom prst="line">
              <a:avLst/>
            </a:prstGeom>
            <a:noFill/>
            <a:ln w="9525">
              <a:solidFill>
                <a:schemeClr val="tx1"/>
              </a:solidFill>
              <a:round/>
              <a:headEnd/>
              <a:tailEnd/>
            </a:ln>
          </p:spPr>
          <p:txBody>
            <a:bodyPr/>
            <a:lstStyle/>
            <a:p>
              <a:endParaRPr lang="en-US"/>
            </a:p>
          </p:txBody>
        </p:sp>
        <p:sp>
          <p:nvSpPr>
            <p:cNvPr id="95243" name="Line 11"/>
            <p:cNvSpPr>
              <a:spLocks noChangeShapeType="1"/>
            </p:cNvSpPr>
            <p:nvPr/>
          </p:nvSpPr>
          <p:spPr bwMode="auto">
            <a:xfrm>
              <a:off x="1948" y="2440"/>
              <a:ext cx="44" cy="1"/>
            </a:xfrm>
            <a:prstGeom prst="line">
              <a:avLst/>
            </a:prstGeom>
            <a:noFill/>
            <a:ln w="9525">
              <a:solidFill>
                <a:schemeClr val="tx1"/>
              </a:solidFill>
              <a:round/>
              <a:headEnd/>
              <a:tailEnd/>
            </a:ln>
          </p:spPr>
          <p:txBody>
            <a:bodyPr/>
            <a:lstStyle/>
            <a:p>
              <a:endParaRPr lang="en-US"/>
            </a:p>
          </p:txBody>
        </p:sp>
        <p:sp>
          <p:nvSpPr>
            <p:cNvPr id="95244" name="Line 12"/>
            <p:cNvSpPr>
              <a:spLocks noChangeShapeType="1"/>
            </p:cNvSpPr>
            <p:nvPr/>
          </p:nvSpPr>
          <p:spPr bwMode="auto">
            <a:xfrm>
              <a:off x="1948" y="2170"/>
              <a:ext cx="44" cy="1"/>
            </a:xfrm>
            <a:prstGeom prst="line">
              <a:avLst/>
            </a:prstGeom>
            <a:noFill/>
            <a:ln w="9525">
              <a:solidFill>
                <a:schemeClr val="tx1"/>
              </a:solidFill>
              <a:round/>
              <a:headEnd/>
              <a:tailEnd/>
            </a:ln>
          </p:spPr>
          <p:txBody>
            <a:bodyPr/>
            <a:lstStyle/>
            <a:p>
              <a:endParaRPr lang="en-US"/>
            </a:p>
          </p:txBody>
        </p:sp>
        <p:sp>
          <p:nvSpPr>
            <p:cNvPr id="95245" name="Text Box 13"/>
            <p:cNvSpPr txBox="1">
              <a:spLocks noChangeArrowheads="1"/>
            </p:cNvSpPr>
            <p:nvPr/>
          </p:nvSpPr>
          <p:spPr bwMode="auto">
            <a:xfrm>
              <a:off x="1767" y="3398"/>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95246" name="Text Box 14"/>
            <p:cNvSpPr txBox="1">
              <a:spLocks noChangeArrowheads="1"/>
            </p:cNvSpPr>
            <p:nvPr/>
          </p:nvSpPr>
          <p:spPr bwMode="auto">
            <a:xfrm>
              <a:off x="1657" y="1495"/>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700</a:t>
              </a:r>
            </a:p>
          </p:txBody>
        </p:sp>
        <p:sp>
          <p:nvSpPr>
            <p:cNvPr id="95247" name="Text Box 15"/>
            <p:cNvSpPr txBox="1">
              <a:spLocks noChangeArrowheads="1"/>
            </p:cNvSpPr>
            <p:nvPr/>
          </p:nvSpPr>
          <p:spPr bwMode="auto">
            <a:xfrm>
              <a:off x="1672" y="1248"/>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800</a:t>
              </a:r>
            </a:p>
          </p:txBody>
        </p:sp>
        <p:sp>
          <p:nvSpPr>
            <p:cNvPr id="95248" name="Text Box 16"/>
            <p:cNvSpPr txBox="1">
              <a:spLocks noChangeArrowheads="1"/>
            </p:cNvSpPr>
            <p:nvPr/>
          </p:nvSpPr>
          <p:spPr bwMode="auto">
            <a:xfrm>
              <a:off x="1440" y="3923"/>
              <a:ext cx="533" cy="213"/>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cm H</a:t>
              </a:r>
              <a:r>
                <a:rPr lang="en-US" sz="1600" baseline="-25000">
                  <a:solidFill>
                    <a:schemeClr val="tx1"/>
                  </a:solidFill>
                  <a:latin typeface="Times New Roman" pitchFamily="18" charset="0"/>
                </a:rPr>
                <a:t>2</a:t>
              </a:r>
              <a:r>
                <a:rPr lang="en-US" sz="1600">
                  <a:solidFill>
                    <a:schemeClr val="tx1"/>
                  </a:solidFill>
                  <a:latin typeface="Times New Roman" pitchFamily="18" charset="0"/>
                </a:rPr>
                <a:t>O</a:t>
              </a:r>
            </a:p>
          </p:txBody>
        </p:sp>
        <p:sp>
          <p:nvSpPr>
            <p:cNvPr id="95249" name="Line 17"/>
            <p:cNvSpPr>
              <a:spLocks noChangeShapeType="1"/>
            </p:cNvSpPr>
            <p:nvPr/>
          </p:nvSpPr>
          <p:spPr bwMode="auto">
            <a:xfrm>
              <a:off x="1944" y="1898"/>
              <a:ext cx="44" cy="1"/>
            </a:xfrm>
            <a:prstGeom prst="line">
              <a:avLst/>
            </a:prstGeom>
            <a:noFill/>
            <a:ln w="9525">
              <a:solidFill>
                <a:schemeClr val="tx1"/>
              </a:solidFill>
              <a:round/>
              <a:headEnd/>
              <a:tailEnd/>
            </a:ln>
          </p:spPr>
          <p:txBody>
            <a:bodyPr/>
            <a:lstStyle/>
            <a:p>
              <a:endParaRPr lang="en-US"/>
            </a:p>
          </p:txBody>
        </p:sp>
        <p:sp>
          <p:nvSpPr>
            <p:cNvPr id="95250" name="Line 18"/>
            <p:cNvSpPr>
              <a:spLocks noChangeShapeType="1"/>
            </p:cNvSpPr>
            <p:nvPr/>
          </p:nvSpPr>
          <p:spPr bwMode="auto">
            <a:xfrm>
              <a:off x="1944" y="1627"/>
              <a:ext cx="44" cy="1"/>
            </a:xfrm>
            <a:prstGeom prst="line">
              <a:avLst/>
            </a:prstGeom>
            <a:noFill/>
            <a:ln w="9525">
              <a:solidFill>
                <a:schemeClr val="tx1"/>
              </a:solidFill>
              <a:round/>
              <a:headEnd/>
              <a:tailEnd/>
            </a:ln>
          </p:spPr>
          <p:txBody>
            <a:bodyPr/>
            <a:lstStyle/>
            <a:p>
              <a:endParaRPr lang="en-US"/>
            </a:p>
          </p:txBody>
        </p:sp>
        <p:sp>
          <p:nvSpPr>
            <p:cNvPr id="95251" name="Line 19"/>
            <p:cNvSpPr>
              <a:spLocks noChangeShapeType="1"/>
            </p:cNvSpPr>
            <p:nvPr/>
          </p:nvSpPr>
          <p:spPr bwMode="auto">
            <a:xfrm>
              <a:off x="1944" y="1357"/>
              <a:ext cx="44" cy="1"/>
            </a:xfrm>
            <a:prstGeom prst="line">
              <a:avLst/>
            </a:prstGeom>
            <a:noFill/>
            <a:ln w="9525">
              <a:solidFill>
                <a:schemeClr val="tx1"/>
              </a:solidFill>
              <a:round/>
              <a:headEnd/>
              <a:tailEnd/>
            </a:ln>
          </p:spPr>
          <p:txBody>
            <a:bodyPr/>
            <a:lstStyle/>
            <a:p>
              <a:endParaRPr lang="en-US"/>
            </a:p>
          </p:txBody>
        </p:sp>
        <p:sp>
          <p:nvSpPr>
            <p:cNvPr id="95252" name="Line 20"/>
            <p:cNvSpPr>
              <a:spLocks noChangeShapeType="1"/>
            </p:cNvSpPr>
            <p:nvPr/>
          </p:nvSpPr>
          <p:spPr bwMode="auto">
            <a:xfrm>
              <a:off x="2444" y="1312"/>
              <a:ext cx="0" cy="2484"/>
            </a:xfrm>
            <a:prstGeom prst="line">
              <a:avLst/>
            </a:prstGeom>
            <a:noFill/>
            <a:ln w="9525">
              <a:solidFill>
                <a:schemeClr val="bg2"/>
              </a:solidFill>
              <a:round/>
              <a:headEnd/>
              <a:tailEnd/>
            </a:ln>
          </p:spPr>
          <p:txBody>
            <a:bodyPr/>
            <a:lstStyle/>
            <a:p>
              <a:endParaRPr lang="en-US"/>
            </a:p>
          </p:txBody>
        </p:sp>
        <p:sp>
          <p:nvSpPr>
            <p:cNvPr id="95253" name="Line 21"/>
            <p:cNvSpPr>
              <a:spLocks noChangeShapeType="1"/>
            </p:cNvSpPr>
            <p:nvPr/>
          </p:nvSpPr>
          <p:spPr bwMode="auto">
            <a:xfrm>
              <a:off x="2035" y="3525"/>
              <a:ext cx="1997" cy="0"/>
            </a:xfrm>
            <a:prstGeom prst="line">
              <a:avLst/>
            </a:prstGeom>
            <a:noFill/>
            <a:ln w="9525">
              <a:solidFill>
                <a:schemeClr val="bg2"/>
              </a:solidFill>
              <a:round/>
              <a:headEnd/>
              <a:tailEnd/>
            </a:ln>
          </p:spPr>
          <p:txBody>
            <a:bodyPr/>
            <a:lstStyle/>
            <a:p>
              <a:endParaRPr lang="en-US"/>
            </a:p>
          </p:txBody>
        </p:sp>
        <p:sp>
          <p:nvSpPr>
            <p:cNvPr id="95254" name="Text Box 22"/>
            <p:cNvSpPr txBox="1">
              <a:spLocks noChangeArrowheads="1"/>
            </p:cNvSpPr>
            <p:nvPr/>
          </p:nvSpPr>
          <p:spPr bwMode="auto">
            <a:xfrm>
              <a:off x="1649" y="3134"/>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100</a:t>
              </a:r>
            </a:p>
          </p:txBody>
        </p:sp>
        <p:sp>
          <p:nvSpPr>
            <p:cNvPr id="95255" name="Text Box 23"/>
            <p:cNvSpPr txBox="1">
              <a:spLocks noChangeArrowheads="1"/>
            </p:cNvSpPr>
            <p:nvPr/>
          </p:nvSpPr>
          <p:spPr bwMode="auto">
            <a:xfrm>
              <a:off x="1646" y="2862"/>
              <a:ext cx="332"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200</a:t>
              </a:r>
            </a:p>
          </p:txBody>
        </p:sp>
        <p:sp>
          <p:nvSpPr>
            <p:cNvPr id="95256" name="Text Box 24"/>
            <p:cNvSpPr txBox="1">
              <a:spLocks noChangeArrowheads="1"/>
            </p:cNvSpPr>
            <p:nvPr/>
          </p:nvSpPr>
          <p:spPr bwMode="auto">
            <a:xfrm>
              <a:off x="1649" y="2577"/>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300</a:t>
              </a:r>
            </a:p>
          </p:txBody>
        </p:sp>
        <p:sp>
          <p:nvSpPr>
            <p:cNvPr id="95257" name="Text Box 25"/>
            <p:cNvSpPr txBox="1">
              <a:spLocks noChangeArrowheads="1"/>
            </p:cNvSpPr>
            <p:nvPr/>
          </p:nvSpPr>
          <p:spPr bwMode="auto">
            <a:xfrm>
              <a:off x="1646" y="2305"/>
              <a:ext cx="332"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400</a:t>
              </a:r>
            </a:p>
          </p:txBody>
        </p:sp>
        <p:sp>
          <p:nvSpPr>
            <p:cNvPr id="95258" name="Text Box 26"/>
            <p:cNvSpPr txBox="1">
              <a:spLocks noChangeArrowheads="1"/>
            </p:cNvSpPr>
            <p:nvPr/>
          </p:nvSpPr>
          <p:spPr bwMode="auto">
            <a:xfrm>
              <a:off x="1649" y="2035"/>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500</a:t>
              </a:r>
            </a:p>
          </p:txBody>
        </p:sp>
        <p:sp>
          <p:nvSpPr>
            <p:cNvPr id="95259" name="Text Box 27"/>
            <p:cNvSpPr txBox="1">
              <a:spLocks noChangeArrowheads="1"/>
            </p:cNvSpPr>
            <p:nvPr/>
          </p:nvSpPr>
          <p:spPr bwMode="auto">
            <a:xfrm>
              <a:off x="1649" y="1764"/>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600</a:t>
              </a:r>
            </a:p>
          </p:txBody>
        </p:sp>
        <p:sp>
          <p:nvSpPr>
            <p:cNvPr id="351260" name="Rectangle 28"/>
            <p:cNvSpPr>
              <a:spLocks noChangeArrowheads="1"/>
            </p:cNvSpPr>
            <p:nvPr/>
          </p:nvSpPr>
          <p:spPr bwMode="auto">
            <a:xfrm>
              <a:off x="2024" y="3814"/>
              <a:ext cx="1997" cy="343"/>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95261" name="Line 29"/>
            <p:cNvSpPr>
              <a:spLocks noChangeShapeType="1"/>
            </p:cNvSpPr>
            <p:nvPr/>
          </p:nvSpPr>
          <p:spPr bwMode="auto">
            <a:xfrm>
              <a:off x="2444" y="3811"/>
              <a:ext cx="0" cy="90"/>
            </a:xfrm>
            <a:prstGeom prst="line">
              <a:avLst/>
            </a:prstGeom>
            <a:noFill/>
            <a:ln w="9525">
              <a:solidFill>
                <a:schemeClr val="tx1"/>
              </a:solidFill>
              <a:round/>
              <a:headEnd/>
              <a:tailEnd/>
            </a:ln>
          </p:spPr>
          <p:txBody>
            <a:bodyPr/>
            <a:lstStyle/>
            <a:p>
              <a:endParaRPr lang="en-US"/>
            </a:p>
          </p:txBody>
        </p:sp>
        <p:sp>
          <p:nvSpPr>
            <p:cNvPr id="95262" name="Line 30"/>
            <p:cNvSpPr>
              <a:spLocks noChangeShapeType="1"/>
            </p:cNvSpPr>
            <p:nvPr/>
          </p:nvSpPr>
          <p:spPr bwMode="auto">
            <a:xfrm>
              <a:off x="3079" y="3811"/>
              <a:ext cx="0" cy="90"/>
            </a:xfrm>
            <a:prstGeom prst="line">
              <a:avLst/>
            </a:prstGeom>
            <a:noFill/>
            <a:ln w="9525">
              <a:solidFill>
                <a:schemeClr val="tx1"/>
              </a:solidFill>
              <a:round/>
              <a:headEnd/>
              <a:tailEnd/>
            </a:ln>
          </p:spPr>
          <p:txBody>
            <a:bodyPr/>
            <a:lstStyle/>
            <a:p>
              <a:endParaRPr lang="en-US"/>
            </a:p>
          </p:txBody>
        </p:sp>
        <p:sp>
          <p:nvSpPr>
            <p:cNvPr id="95263" name="Line 31"/>
            <p:cNvSpPr>
              <a:spLocks noChangeShapeType="1"/>
            </p:cNvSpPr>
            <p:nvPr/>
          </p:nvSpPr>
          <p:spPr bwMode="auto">
            <a:xfrm>
              <a:off x="3760" y="3811"/>
              <a:ext cx="0" cy="90"/>
            </a:xfrm>
            <a:prstGeom prst="line">
              <a:avLst/>
            </a:prstGeom>
            <a:noFill/>
            <a:ln w="9525">
              <a:solidFill>
                <a:schemeClr val="tx1"/>
              </a:solidFill>
              <a:round/>
              <a:headEnd/>
              <a:tailEnd/>
            </a:ln>
          </p:spPr>
          <p:txBody>
            <a:bodyPr/>
            <a:lstStyle/>
            <a:p>
              <a:endParaRPr lang="en-US"/>
            </a:p>
          </p:txBody>
        </p:sp>
        <p:sp>
          <p:nvSpPr>
            <p:cNvPr id="95264" name="Line 32"/>
            <p:cNvSpPr>
              <a:spLocks noChangeShapeType="1"/>
            </p:cNvSpPr>
            <p:nvPr/>
          </p:nvSpPr>
          <p:spPr bwMode="auto">
            <a:xfrm>
              <a:off x="2262" y="3818"/>
              <a:ext cx="0" cy="45"/>
            </a:xfrm>
            <a:prstGeom prst="line">
              <a:avLst/>
            </a:prstGeom>
            <a:noFill/>
            <a:ln w="9525">
              <a:solidFill>
                <a:schemeClr val="tx1"/>
              </a:solidFill>
              <a:round/>
              <a:headEnd/>
              <a:tailEnd/>
            </a:ln>
          </p:spPr>
          <p:txBody>
            <a:bodyPr/>
            <a:lstStyle/>
            <a:p>
              <a:endParaRPr lang="en-US"/>
            </a:p>
          </p:txBody>
        </p:sp>
        <p:sp>
          <p:nvSpPr>
            <p:cNvPr id="95265" name="Line 33"/>
            <p:cNvSpPr>
              <a:spLocks noChangeShapeType="1"/>
            </p:cNvSpPr>
            <p:nvPr/>
          </p:nvSpPr>
          <p:spPr bwMode="auto">
            <a:xfrm>
              <a:off x="2580" y="3811"/>
              <a:ext cx="0" cy="45"/>
            </a:xfrm>
            <a:prstGeom prst="line">
              <a:avLst/>
            </a:prstGeom>
            <a:noFill/>
            <a:ln w="9525">
              <a:solidFill>
                <a:schemeClr val="tx1"/>
              </a:solidFill>
              <a:round/>
              <a:headEnd/>
              <a:tailEnd/>
            </a:ln>
          </p:spPr>
          <p:txBody>
            <a:bodyPr/>
            <a:lstStyle/>
            <a:p>
              <a:endParaRPr lang="en-US"/>
            </a:p>
          </p:txBody>
        </p:sp>
        <p:sp>
          <p:nvSpPr>
            <p:cNvPr id="95266" name="Line 34"/>
            <p:cNvSpPr>
              <a:spLocks noChangeShapeType="1"/>
            </p:cNvSpPr>
            <p:nvPr/>
          </p:nvSpPr>
          <p:spPr bwMode="auto">
            <a:xfrm>
              <a:off x="3261" y="3796"/>
              <a:ext cx="0" cy="45"/>
            </a:xfrm>
            <a:prstGeom prst="line">
              <a:avLst/>
            </a:prstGeom>
            <a:noFill/>
            <a:ln w="9525">
              <a:solidFill>
                <a:schemeClr val="tx1"/>
              </a:solidFill>
              <a:round/>
              <a:headEnd/>
              <a:tailEnd/>
            </a:ln>
          </p:spPr>
          <p:txBody>
            <a:bodyPr/>
            <a:lstStyle/>
            <a:p>
              <a:endParaRPr lang="en-US"/>
            </a:p>
          </p:txBody>
        </p:sp>
        <p:sp>
          <p:nvSpPr>
            <p:cNvPr id="95267" name="Line 35"/>
            <p:cNvSpPr>
              <a:spLocks noChangeShapeType="1"/>
            </p:cNvSpPr>
            <p:nvPr/>
          </p:nvSpPr>
          <p:spPr bwMode="auto">
            <a:xfrm>
              <a:off x="3578" y="3811"/>
              <a:ext cx="0" cy="45"/>
            </a:xfrm>
            <a:prstGeom prst="line">
              <a:avLst/>
            </a:prstGeom>
            <a:noFill/>
            <a:ln w="9525">
              <a:solidFill>
                <a:schemeClr val="tx1"/>
              </a:solidFill>
              <a:round/>
              <a:headEnd/>
              <a:tailEnd/>
            </a:ln>
          </p:spPr>
          <p:txBody>
            <a:bodyPr/>
            <a:lstStyle/>
            <a:p>
              <a:endParaRPr lang="en-US"/>
            </a:p>
          </p:txBody>
        </p:sp>
        <p:sp>
          <p:nvSpPr>
            <p:cNvPr id="95268" name="Text Box 36"/>
            <p:cNvSpPr txBox="1">
              <a:spLocks noChangeArrowheads="1"/>
            </p:cNvSpPr>
            <p:nvPr/>
          </p:nvSpPr>
          <p:spPr bwMode="auto">
            <a:xfrm>
              <a:off x="2357" y="3871"/>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95269" name="Text Box 37"/>
            <p:cNvSpPr txBox="1">
              <a:spLocks noChangeArrowheads="1"/>
            </p:cNvSpPr>
            <p:nvPr/>
          </p:nvSpPr>
          <p:spPr bwMode="auto">
            <a:xfrm>
              <a:off x="2637" y="3871"/>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10</a:t>
              </a:r>
            </a:p>
          </p:txBody>
        </p:sp>
        <p:sp>
          <p:nvSpPr>
            <p:cNvPr id="95270" name="Text Box 38"/>
            <p:cNvSpPr txBox="1">
              <a:spLocks noChangeArrowheads="1"/>
            </p:cNvSpPr>
            <p:nvPr/>
          </p:nvSpPr>
          <p:spPr bwMode="auto">
            <a:xfrm>
              <a:off x="2958" y="3871"/>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20</a:t>
              </a:r>
            </a:p>
          </p:txBody>
        </p:sp>
        <p:sp>
          <p:nvSpPr>
            <p:cNvPr id="95271" name="Text Box 39"/>
            <p:cNvSpPr txBox="1">
              <a:spLocks noChangeArrowheads="1"/>
            </p:cNvSpPr>
            <p:nvPr/>
          </p:nvSpPr>
          <p:spPr bwMode="auto">
            <a:xfrm>
              <a:off x="3272" y="3871"/>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a:t>
              </a:r>
            </a:p>
          </p:txBody>
        </p:sp>
        <p:sp>
          <p:nvSpPr>
            <p:cNvPr id="95272" name="Text Box 40"/>
            <p:cNvSpPr txBox="1">
              <a:spLocks noChangeArrowheads="1"/>
            </p:cNvSpPr>
            <p:nvPr/>
          </p:nvSpPr>
          <p:spPr bwMode="auto">
            <a:xfrm>
              <a:off x="3635" y="3871"/>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a:t>
              </a:r>
            </a:p>
          </p:txBody>
        </p:sp>
        <p:sp>
          <p:nvSpPr>
            <p:cNvPr id="95273" name="Arc 41"/>
            <p:cNvSpPr>
              <a:spLocks/>
            </p:cNvSpPr>
            <p:nvPr/>
          </p:nvSpPr>
          <p:spPr bwMode="auto">
            <a:xfrm flipV="1">
              <a:off x="2410" y="2470"/>
              <a:ext cx="1178" cy="1039"/>
            </a:xfrm>
            <a:custGeom>
              <a:avLst/>
              <a:gdLst>
                <a:gd name="T0" fmla="*/ 0 w 21569"/>
                <a:gd name="T1" fmla="*/ 0 h 21539"/>
                <a:gd name="T2" fmla="*/ 0 w 21569"/>
                <a:gd name="T3" fmla="*/ 0 h 21539"/>
                <a:gd name="T4" fmla="*/ 0 w 21569"/>
                <a:gd name="T5" fmla="*/ 0 h 21539"/>
                <a:gd name="T6" fmla="*/ 0 60000 65536"/>
                <a:gd name="T7" fmla="*/ 0 60000 65536"/>
                <a:gd name="T8" fmla="*/ 0 60000 65536"/>
                <a:gd name="T9" fmla="*/ 0 w 21569"/>
                <a:gd name="T10" fmla="*/ 0 h 21539"/>
                <a:gd name="T11" fmla="*/ 21569 w 21569"/>
                <a:gd name="T12" fmla="*/ 21539 h 21539"/>
              </a:gdLst>
              <a:ahLst/>
              <a:cxnLst>
                <a:cxn ang="T6">
                  <a:pos x="T0" y="T1"/>
                </a:cxn>
                <a:cxn ang="T7">
                  <a:pos x="T2" y="T3"/>
                </a:cxn>
                <a:cxn ang="T8">
                  <a:pos x="T4" y="T5"/>
                </a:cxn>
              </a:cxnLst>
              <a:rect l="T9" t="T10" r="T11" b="T12"/>
              <a:pathLst>
                <a:path w="21569" h="21539" fill="none" extrusionOk="0">
                  <a:moveTo>
                    <a:pt x="1622" y="-1"/>
                  </a:moveTo>
                  <a:cubicBezTo>
                    <a:pt x="12448" y="815"/>
                    <a:pt x="20987" y="9540"/>
                    <a:pt x="21568" y="20382"/>
                  </a:cubicBezTo>
                </a:path>
                <a:path w="21569" h="21539" stroke="0" extrusionOk="0">
                  <a:moveTo>
                    <a:pt x="1622" y="-1"/>
                  </a:moveTo>
                  <a:cubicBezTo>
                    <a:pt x="12448" y="815"/>
                    <a:pt x="20987" y="9540"/>
                    <a:pt x="21568" y="20382"/>
                  </a:cubicBezTo>
                  <a:lnTo>
                    <a:pt x="0" y="21539"/>
                  </a:lnTo>
                  <a:close/>
                </a:path>
              </a:pathLst>
            </a:custGeom>
            <a:noFill/>
            <a:ln w="38100">
              <a:solidFill>
                <a:schemeClr val="folHlink"/>
              </a:solidFill>
              <a:prstDash val="sysDot"/>
              <a:round/>
              <a:headEnd/>
              <a:tailEnd/>
            </a:ln>
          </p:spPr>
          <p:txBody>
            <a:bodyPr wrap="none" anchor="ctr"/>
            <a:lstStyle/>
            <a:p>
              <a:endParaRPr lang="en-US"/>
            </a:p>
          </p:txBody>
        </p:sp>
        <p:sp>
          <p:nvSpPr>
            <p:cNvPr id="95274" name="Text Box 42"/>
            <p:cNvSpPr txBox="1">
              <a:spLocks noChangeArrowheads="1"/>
            </p:cNvSpPr>
            <p:nvPr/>
          </p:nvSpPr>
          <p:spPr bwMode="auto">
            <a:xfrm>
              <a:off x="2444" y="1538"/>
              <a:ext cx="2260" cy="748"/>
            </a:xfrm>
            <a:prstGeom prst="rect">
              <a:avLst/>
            </a:prstGeom>
            <a:noFill/>
            <a:ln w="9525" algn="ctr">
              <a:noFill/>
              <a:miter lim="800000"/>
              <a:headEnd/>
              <a:tailEnd/>
            </a:ln>
          </p:spPr>
          <p:txBody>
            <a:bodyPr>
              <a:spAutoFit/>
            </a:bodyPr>
            <a:lstStyle/>
            <a:p>
              <a:pPr algn="ctr" eaLnBrk="0" hangingPunct="0">
                <a:spcBef>
                  <a:spcPct val="50000"/>
                </a:spcBef>
              </a:pPr>
              <a:r>
                <a:rPr lang="en-US" sz="2400">
                  <a:solidFill>
                    <a:schemeClr val="tx1"/>
                  </a:solidFill>
                  <a:latin typeface="Times New Roman" pitchFamily="18" charset="0"/>
                </a:rPr>
                <a:t>Bowing of waveform = increased inspiratory resistance</a:t>
              </a:r>
            </a:p>
          </p:txBody>
        </p:sp>
        <p:sp>
          <p:nvSpPr>
            <p:cNvPr id="95275" name="Freeform 43"/>
            <p:cNvSpPr>
              <a:spLocks/>
            </p:cNvSpPr>
            <p:nvPr/>
          </p:nvSpPr>
          <p:spPr bwMode="auto">
            <a:xfrm>
              <a:off x="2463" y="2508"/>
              <a:ext cx="1200" cy="1016"/>
            </a:xfrm>
            <a:custGeom>
              <a:avLst/>
              <a:gdLst>
                <a:gd name="T0" fmla="*/ 1107 w 1227"/>
                <a:gd name="T1" fmla="*/ 0 h 1016"/>
                <a:gd name="T2" fmla="*/ 969 w 1227"/>
                <a:gd name="T3" fmla="*/ 697 h 1016"/>
                <a:gd name="T4" fmla="*/ 719 w 1227"/>
                <a:gd name="T5" fmla="*/ 921 h 1016"/>
                <a:gd name="T6" fmla="*/ 568 w 1227"/>
                <a:gd name="T7" fmla="*/ 975 h 1016"/>
                <a:gd name="T8" fmla="*/ 422 w 1227"/>
                <a:gd name="T9" fmla="*/ 998 h 1016"/>
                <a:gd name="T10" fmla="*/ 66 w 1227"/>
                <a:gd name="T11" fmla="*/ 1004 h 1016"/>
                <a:gd name="T12" fmla="*/ 22 w 1227"/>
                <a:gd name="T13" fmla="*/ 1004 h 1016"/>
                <a:gd name="T14" fmla="*/ 6 w 1227"/>
                <a:gd name="T15" fmla="*/ 1010 h 1016"/>
                <a:gd name="T16" fmla="*/ 21 w 1227"/>
                <a:gd name="T17" fmla="*/ 1001 h 1016"/>
                <a:gd name="T18" fmla="*/ 12 w 1227"/>
                <a:gd name="T19" fmla="*/ 1007 h 1016"/>
                <a:gd name="T20" fmla="*/ 9 w 1227"/>
                <a:gd name="T21" fmla="*/ 1016 h 1016"/>
                <a:gd name="T22" fmla="*/ 22 w 1227"/>
                <a:gd name="T23" fmla="*/ 1010 h 10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27"/>
                <a:gd name="T37" fmla="*/ 0 h 1016"/>
                <a:gd name="T38" fmla="*/ 1227 w 1227"/>
                <a:gd name="T39" fmla="*/ 1016 h 10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27" h="1016">
                  <a:moveTo>
                    <a:pt x="1210" y="0"/>
                  </a:moveTo>
                  <a:cubicBezTo>
                    <a:pt x="1227" y="269"/>
                    <a:pt x="1130" y="544"/>
                    <a:pt x="1059" y="697"/>
                  </a:cubicBezTo>
                  <a:cubicBezTo>
                    <a:pt x="988" y="850"/>
                    <a:pt x="859" y="875"/>
                    <a:pt x="786" y="921"/>
                  </a:cubicBezTo>
                  <a:cubicBezTo>
                    <a:pt x="713" y="967"/>
                    <a:pt x="675" y="962"/>
                    <a:pt x="621" y="975"/>
                  </a:cubicBezTo>
                  <a:cubicBezTo>
                    <a:pt x="567" y="988"/>
                    <a:pt x="553" y="993"/>
                    <a:pt x="462" y="998"/>
                  </a:cubicBezTo>
                  <a:cubicBezTo>
                    <a:pt x="371" y="1003"/>
                    <a:pt x="146" y="1003"/>
                    <a:pt x="73" y="1004"/>
                  </a:cubicBezTo>
                  <a:cubicBezTo>
                    <a:pt x="0" y="1005"/>
                    <a:pt x="34" y="1003"/>
                    <a:pt x="23" y="1004"/>
                  </a:cubicBezTo>
                  <a:cubicBezTo>
                    <a:pt x="13" y="1005"/>
                    <a:pt x="6" y="1010"/>
                    <a:pt x="6" y="1010"/>
                  </a:cubicBezTo>
                  <a:cubicBezTo>
                    <a:pt x="6" y="1010"/>
                    <a:pt x="20" y="1001"/>
                    <a:pt x="21" y="1001"/>
                  </a:cubicBezTo>
                  <a:cubicBezTo>
                    <a:pt x="21" y="1001"/>
                    <a:pt x="14" y="1004"/>
                    <a:pt x="12" y="1007"/>
                  </a:cubicBezTo>
                  <a:cubicBezTo>
                    <a:pt x="10" y="1010"/>
                    <a:pt x="7" y="1016"/>
                    <a:pt x="9" y="1016"/>
                  </a:cubicBezTo>
                  <a:cubicBezTo>
                    <a:pt x="11" y="1016"/>
                    <a:pt x="22" y="1011"/>
                    <a:pt x="26" y="1010"/>
                  </a:cubicBezTo>
                </a:path>
              </a:pathLst>
            </a:custGeom>
            <a:noFill/>
            <a:ln w="38100" cap="flat" cmpd="sng">
              <a:solidFill>
                <a:schemeClr val="folHlink"/>
              </a:solidFill>
              <a:prstDash val="solid"/>
              <a:round/>
              <a:headEnd/>
              <a:tailEnd/>
            </a:ln>
          </p:spPr>
          <p:txBody>
            <a:bodyPr wrap="none" anchor="ctr"/>
            <a:lstStyle/>
            <a:p>
              <a:endParaRPr lang="en-US"/>
            </a:p>
          </p:txBody>
        </p:sp>
        <p:sp>
          <p:nvSpPr>
            <p:cNvPr id="95276" name="Arc 44"/>
            <p:cNvSpPr>
              <a:spLocks/>
            </p:cNvSpPr>
            <p:nvPr/>
          </p:nvSpPr>
          <p:spPr bwMode="auto">
            <a:xfrm flipH="1">
              <a:off x="2450" y="2496"/>
              <a:ext cx="1225" cy="1029"/>
            </a:xfrm>
            <a:custGeom>
              <a:avLst/>
              <a:gdLst>
                <a:gd name="T0" fmla="*/ 0 w 21600"/>
                <a:gd name="T1" fmla="*/ 0 h 21598"/>
                <a:gd name="T2" fmla="*/ 0 w 21600"/>
                <a:gd name="T3" fmla="*/ 0 h 21598"/>
                <a:gd name="T4" fmla="*/ 0 w 21600"/>
                <a:gd name="T5" fmla="*/ 0 h 21598"/>
                <a:gd name="T6" fmla="*/ 0 60000 65536"/>
                <a:gd name="T7" fmla="*/ 0 60000 65536"/>
                <a:gd name="T8" fmla="*/ 0 60000 65536"/>
                <a:gd name="T9" fmla="*/ 0 w 21600"/>
                <a:gd name="T10" fmla="*/ 0 h 21598"/>
                <a:gd name="T11" fmla="*/ 21600 w 21600"/>
                <a:gd name="T12" fmla="*/ 21598 h 21598"/>
              </a:gdLst>
              <a:ahLst/>
              <a:cxnLst>
                <a:cxn ang="T6">
                  <a:pos x="T0" y="T1"/>
                </a:cxn>
                <a:cxn ang="T7">
                  <a:pos x="T2" y="T3"/>
                </a:cxn>
                <a:cxn ang="T8">
                  <a:pos x="T4" y="T5"/>
                </a:cxn>
              </a:cxnLst>
              <a:rect l="T9" t="T10" r="T11" b="T12"/>
              <a:pathLst>
                <a:path w="21600" h="21598" fill="none" extrusionOk="0">
                  <a:moveTo>
                    <a:pt x="308" y="0"/>
                  </a:moveTo>
                  <a:cubicBezTo>
                    <a:pt x="12116" y="169"/>
                    <a:pt x="21600" y="9789"/>
                    <a:pt x="21600" y="21598"/>
                  </a:cubicBezTo>
                </a:path>
                <a:path w="21600" h="21598" stroke="0" extrusionOk="0">
                  <a:moveTo>
                    <a:pt x="308" y="0"/>
                  </a:moveTo>
                  <a:cubicBezTo>
                    <a:pt x="12116" y="169"/>
                    <a:pt x="21600" y="9789"/>
                    <a:pt x="21600" y="21598"/>
                  </a:cubicBezTo>
                  <a:lnTo>
                    <a:pt x="0" y="21598"/>
                  </a:lnTo>
                  <a:close/>
                </a:path>
              </a:pathLst>
            </a:custGeom>
            <a:noFill/>
            <a:ln w="38100">
              <a:solidFill>
                <a:srgbClr val="FF3300"/>
              </a:solidFill>
              <a:round/>
              <a:headEnd/>
              <a:tailEnd/>
            </a:ln>
          </p:spPr>
          <p:txBody>
            <a:bodyPr wrap="none" anchor="ctr"/>
            <a:lstStyle/>
            <a:p>
              <a:endParaRPr lang="en-US"/>
            </a:p>
          </p:txBody>
        </p:sp>
        <p:sp>
          <p:nvSpPr>
            <p:cNvPr id="95277" name="Line 45"/>
            <p:cNvSpPr>
              <a:spLocks noChangeShapeType="1"/>
            </p:cNvSpPr>
            <p:nvPr/>
          </p:nvSpPr>
          <p:spPr bwMode="auto">
            <a:xfrm>
              <a:off x="2035" y="3909"/>
              <a:ext cx="1997" cy="0"/>
            </a:xfrm>
            <a:prstGeom prst="line">
              <a:avLst/>
            </a:prstGeom>
            <a:noFill/>
            <a:ln w="9525">
              <a:solidFill>
                <a:schemeClr val="tx1"/>
              </a:solidFill>
              <a:round/>
              <a:headEnd/>
              <a:tailEnd/>
            </a:ln>
          </p:spPr>
          <p:txBody>
            <a:bodyPr/>
            <a:lstStyle/>
            <a:p>
              <a:endParaRPr lang="en-US"/>
            </a:p>
          </p:txBody>
        </p:sp>
        <p:sp>
          <p:nvSpPr>
            <p:cNvPr id="95278" name="Line 46"/>
            <p:cNvSpPr>
              <a:spLocks noChangeShapeType="1"/>
            </p:cNvSpPr>
            <p:nvPr/>
          </p:nvSpPr>
          <p:spPr bwMode="auto">
            <a:xfrm>
              <a:off x="2761" y="3811"/>
              <a:ext cx="0" cy="90"/>
            </a:xfrm>
            <a:prstGeom prst="line">
              <a:avLst/>
            </a:prstGeom>
            <a:noFill/>
            <a:ln w="9525">
              <a:solidFill>
                <a:schemeClr val="tx1"/>
              </a:solidFill>
              <a:round/>
              <a:headEnd/>
              <a:tailEnd/>
            </a:ln>
          </p:spPr>
          <p:txBody>
            <a:bodyPr/>
            <a:lstStyle/>
            <a:p>
              <a:endParaRPr lang="en-US"/>
            </a:p>
          </p:txBody>
        </p:sp>
        <p:sp>
          <p:nvSpPr>
            <p:cNvPr id="95279" name="Line 47"/>
            <p:cNvSpPr>
              <a:spLocks noChangeShapeType="1"/>
            </p:cNvSpPr>
            <p:nvPr/>
          </p:nvSpPr>
          <p:spPr bwMode="auto">
            <a:xfrm>
              <a:off x="3397" y="3811"/>
              <a:ext cx="0" cy="90"/>
            </a:xfrm>
            <a:prstGeom prst="line">
              <a:avLst/>
            </a:prstGeom>
            <a:noFill/>
            <a:ln w="9525">
              <a:solidFill>
                <a:schemeClr val="tx1"/>
              </a:solidFill>
              <a:round/>
              <a:headEnd/>
              <a:tailEnd/>
            </a:ln>
          </p:spPr>
          <p:txBody>
            <a:bodyPr/>
            <a:lstStyle/>
            <a:p>
              <a:endParaRPr lang="en-US"/>
            </a:p>
          </p:txBody>
        </p:sp>
        <p:sp>
          <p:nvSpPr>
            <p:cNvPr id="95280" name="Line 48"/>
            <p:cNvSpPr>
              <a:spLocks noChangeShapeType="1"/>
            </p:cNvSpPr>
            <p:nvPr/>
          </p:nvSpPr>
          <p:spPr bwMode="auto">
            <a:xfrm>
              <a:off x="2943" y="3811"/>
              <a:ext cx="0" cy="45"/>
            </a:xfrm>
            <a:prstGeom prst="line">
              <a:avLst/>
            </a:prstGeom>
            <a:noFill/>
            <a:ln w="9525">
              <a:solidFill>
                <a:schemeClr val="tx1"/>
              </a:solidFill>
              <a:round/>
              <a:headEnd/>
              <a:tailEnd/>
            </a:ln>
          </p:spPr>
          <p:txBody>
            <a:bodyPr/>
            <a:lstStyle/>
            <a:p>
              <a:endParaRPr lang="en-US"/>
            </a:p>
          </p:txBody>
        </p:sp>
        <p:sp>
          <p:nvSpPr>
            <p:cNvPr id="351281" name="Line 49"/>
            <p:cNvSpPr>
              <a:spLocks noChangeShapeType="1"/>
            </p:cNvSpPr>
            <p:nvPr/>
          </p:nvSpPr>
          <p:spPr bwMode="auto">
            <a:xfrm>
              <a:off x="3072" y="3456"/>
              <a:ext cx="0" cy="0"/>
            </a:xfrm>
            <a:prstGeom prst="line">
              <a:avLst/>
            </a:prstGeom>
            <a:noFill/>
            <a:ln w="9525">
              <a:solidFill>
                <a:schemeClr val="tx1"/>
              </a:solidFill>
              <a:round/>
              <a:headEnd/>
              <a:tailEnd type="triangle" w="med" len="med"/>
            </a:ln>
            <a:effectLst>
              <a:outerShdw dist="35921" dir="2700000" algn="ctr" rotWithShape="0">
                <a:schemeClr val="bg2"/>
              </a:outerShdw>
            </a:effectLst>
          </p:spPr>
          <p:txBody>
            <a:bodyPr wrap="none" anchor="ctr"/>
            <a:lstStyle/>
            <a:p>
              <a:pPr>
                <a:defRPr/>
              </a:pPr>
              <a:endParaRPr lang="en-US"/>
            </a:p>
          </p:txBody>
        </p:sp>
      </p:grpSp>
      <p:sp>
        <p:nvSpPr>
          <p:cNvPr id="95235" name="Rectangle 51"/>
          <p:cNvSpPr>
            <a:spLocks noGrp="1" noChangeArrowheads="1"/>
          </p:cNvSpPr>
          <p:nvPr>
            <p:ph type="title"/>
          </p:nvPr>
        </p:nvSpPr>
        <p:spPr bwMode="auto">
          <a:xfrm>
            <a:off x="377825" y="512763"/>
            <a:ext cx="8523288"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smtClean="0"/>
              <a:t>Resistance (</a:t>
            </a:r>
            <a:r>
              <a:rPr lang="el-GR" sz="3200" smtClean="0"/>
              <a:t>Δ</a:t>
            </a:r>
            <a:r>
              <a:rPr lang="en-US" sz="3200" smtClean="0"/>
              <a:t>Pressure/</a:t>
            </a:r>
            <a:r>
              <a:rPr lang="el-GR" sz="3200" smtClean="0"/>
              <a:t>Δ</a:t>
            </a:r>
            <a:r>
              <a:rPr lang="en-US" sz="3200" smtClean="0"/>
              <a:t>Flow)</a:t>
            </a:r>
            <a:br>
              <a:rPr lang="en-US" sz="3200" smtClean="0"/>
            </a:br>
            <a:r>
              <a:rPr lang="en-US" smtClean="0"/>
              <a:t>	</a:t>
            </a:r>
            <a:r>
              <a:rPr lang="en-US" sz="2800" smtClean="0">
                <a:solidFill>
                  <a:srgbClr val="0000CC"/>
                </a:solidFill>
              </a:rPr>
              <a:t>- Normal (0.5 – 2.5 cm H</a:t>
            </a:r>
            <a:r>
              <a:rPr lang="en-US" sz="2400" smtClean="0">
                <a:solidFill>
                  <a:srgbClr val="0000CC"/>
                </a:solidFill>
              </a:rPr>
              <a:t>2</a:t>
            </a:r>
            <a:r>
              <a:rPr lang="en-US" sz="2800" smtClean="0">
                <a:solidFill>
                  <a:srgbClr val="0000CC"/>
                </a:solidFill>
              </a:rPr>
              <a:t>0/L/sec @ 0.5L/sec)</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bwMode="auto">
          <a:xfrm>
            <a:off x="479425" y="665163"/>
            <a:ext cx="7358063" cy="1284287"/>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t>Clinical Criteria for Acute Respiratory Failure</a:t>
            </a:r>
          </a:p>
        </p:txBody>
      </p:sp>
      <p:sp>
        <p:nvSpPr>
          <p:cNvPr id="32771" name="Rectangle 3"/>
          <p:cNvSpPr>
            <a:spLocks noGrp="1" noChangeArrowheads="1"/>
          </p:cNvSpPr>
          <p:nvPr>
            <p:ph type="body" idx="1"/>
          </p:nvPr>
        </p:nvSpPr>
        <p:spPr bwMode="auto">
          <a:xfrm>
            <a:off x="457200" y="2068513"/>
            <a:ext cx="8229600" cy="4416425"/>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400" dirty="0" smtClean="0"/>
              <a:t>Respiratory arrest </a:t>
            </a:r>
          </a:p>
          <a:p>
            <a:pPr eaLnBrk="1" hangingPunct="1"/>
            <a:r>
              <a:rPr lang="en-US" sz="2400" dirty="0" smtClean="0"/>
              <a:t>Severe dyspnea and rapid shallow breathing (RR&gt;35)</a:t>
            </a:r>
          </a:p>
          <a:p>
            <a:pPr eaLnBrk="1" hangingPunct="1"/>
            <a:r>
              <a:rPr lang="en-US" sz="2400" dirty="0" smtClean="0"/>
              <a:t>Acute respiratory acidosis: pH&lt;7.20, PCO2&gt;60 (uncompensated)</a:t>
            </a:r>
          </a:p>
          <a:p>
            <a:pPr eaLnBrk="1" hangingPunct="1"/>
            <a:r>
              <a:rPr lang="en-US" sz="2400" dirty="0" smtClean="0"/>
              <a:t>Severe hypoxemia with SaO</a:t>
            </a:r>
            <a:r>
              <a:rPr lang="en-US" dirty="0" smtClean="0"/>
              <a:t>2</a:t>
            </a:r>
            <a:r>
              <a:rPr lang="en-US" sz="2400" dirty="0" smtClean="0"/>
              <a:t>&lt;90%</a:t>
            </a:r>
          </a:p>
          <a:p>
            <a:pPr eaLnBrk="1" hangingPunct="1"/>
            <a:r>
              <a:rPr lang="en-US" sz="2400" dirty="0" smtClean="0"/>
              <a:t>Uncontrolled cardiac arrhythmias with systolic BP&lt;90</a:t>
            </a:r>
          </a:p>
          <a:p>
            <a:pPr eaLnBrk="1" hangingPunct="1"/>
            <a:r>
              <a:rPr lang="en-US" sz="2400" dirty="0" smtClean="0"/>
              <a:t>Severe airway obstruction and inability to clear secretions</a:t>
            </a:r>
          </a:p>
          <a:p>
            <a:pPr eaLnBrk="1" hangingPunct="1"/>
            <a:r>
              <a:rPr lang="en-US" sz="2400" dirty="0" smtClean="0"/>
              <a:t>Uncooperative patient requiring sedation </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bwMode="auto">
          <a:xfrm>
            <a:off x="304800" y="304800"/>
            <a:ext cx="8534400" cy="1447800"/>
          </a:xfrm>
          <a:noFill/>
          <a:ln w="0">
            <a:miter lim="800000"/>
            <a:headEnd/>
            <a:tailEnd/>
          </a:ln>
        </p:spPr>
        <p:txBody>
          <a:bodyPr vert="horz" wrap="square" lIns="0" tIns="0" rIns="0" bIns="0" numCol="1" anchor="t" anchorCtr="0" compatLnSpc="1">
            <a:prstTxWarp prst="textNoShape">
              <a:avLst/>
            </a:prstTxWarp>
          </a:bodyPr>
          <a:lstStyle/>
          <a:p>
            <a:pPr eaLnBrk="1" hangingPunct="1"/>
            <a:r>
              <a:rPr lang="en-US" sz="2600" smtClean="0"/>
              <a:t>	- </a:t>
            </a:r>
            <a:r>
              <a:rPr lang="en-US" sz="3600" smtClean="0"/>
              <a:t>Pressure-Volume Loop</a:t>
            </a:r>
            <a:br>
              <a:rPr lang="en-US" sz="3600" smtClean="0"/>
            </a:br>
            <a:r>
              <a:rPr lang="en-US" sz="2600" smtClean="0"/>
              <a:t>		- </a:t>
            </a:r>
            <a:r>
              <a:rPr lang="en-US" sz="2800" smtClean="0">
                <a:solidFill>
                  <a:srgbClr val="336699"/>
                </a:solidFill>
              </a:rPr>
              <a:t>Compliance, Resistance, Time Constant</a:t>
            </a:r>
          </a:p>
        </p:txBody>
      </p:sp>
      <p:sp>
        <p:nvSpPr>
          <p:cNvPr id="96259" name="Line 3"/>
          <p:cNvSpPr>
            <a:spLocks noChangeShapeType="1"/>
          </p:cNvSpPr>
          <p:nvPr/>
        </p:nvSpPr>
        <p:spPr bwMode="auto">
          <a:xfrm>
            <a:off x="2398713" y="2082800"/>
            <a:ext cx="0" cy="3929063"/>
          </a:xfrm>
          <a:prstGeom prst="line">
            <a:avLst/>
          </a:prstGeom>
          <a:noFill/>
          <a:ln w="9525">
            <a:solidFill>
              <a:schemeClr val="bg2"/>
            </a:solidFill>
            <a:round/>
            <a:headEnd/>
            <a:tailEnd/>
          </a:ln>
        </p:spPr>
        <p:txBody>
          <a:bodyPr/>
          <a:lstStyle/>
          <a:p>
            <a:endParaRPr lang="en-US"/>
          </a:p>
        </p:txBody>
      </p:sp>
      <p:grpSp>
        <p:nvGrpSpPr>
          <p:cNvPr id="96260" name="Group 4"/>
          <p:cNvGrpSpPr>
            <a:grpSpLocks/>
          </p:cNvGrpSpPr>
          <p:nvPr/>
        </p:nvGrpSpPr>
        <p:grpSpPr bwMode="auto">
          <a:xfrm>
            <a:off x="381000" y="1981200"/>
            <a:ext cx="5334000" cy="4543425"/>
            <a:chOff x="960" y="1248"/>
            <a:chExt cx="3360" cy="2862"/>
          </a:xfrm>
        </p:grpSpPr>
        <p:sp>
          <p:nvSpPr>
            <p:cNvPr id="353285" name="Rectangle 5"/>
            <p:cNvSpPr>
              <a:spLocks noChangeArrowheads="1"/>
            </p:cNvSpPr>
            <p:nvPr/>
          </p:nvSpPr>
          <p:spPr bwMode="auto">
            <a:xfrm>
              <a:off x="1976" y="1267"/>
              <a:ext cx="2340" cy="2482"/>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grpSp>
          <p:nvGrpSpPr>
            <p:cNvPr id="96285" name="Group 6"/>
            <p:cNvGrpSpPr>
              <a:grpSpLocks/>
            </p:cNvGrpSpPr>
            <p:nvPr/>
          </p:nvGrpSpPr>
          <p:grpSpPr bwMode="auto">
            <a:xfrm>
              <a:off x="1968" y="3516"/>
              <a:ext cx="2352" cy="594"/>
              <a:chOff x="1968" y="3516"/>
              <a:chExt cx="2352" cy="594"/>
            </a:xfrm>
          </p:grpSpPr>
          <p:sp>
            <p:nvSpPr>
              <p:cNvPr id="353287" name="Rectangle 7"/>
              <p:cNvSpPr>
                <a:spLocks noChangeArrowheads="1"/>
              </p:cNvSpPr>
              <p:nvPr/>
            </p:nvSpPr>
            <p:spPr bwMode="auto">
              <a:xfrm>
                <a:off x="1997" y="3768"/>
                <a:ext cx="2288" cy="34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96312" name="Line 8"/>
              <p:cNvSpPr>
                <a:spLocks noChangeShapeType="1"/>
              </p:cNvSpPr>
              <p:nvPr/>
            </p:nvSpPr>
            <p:spPr bwMode="auto">
              <a:xfrm>
                <a:off x="2465" y="3765"/>
                <a:ext cx="0" cy="90"/>
              </a:xfrm>
              <a:prstGeom prst="line">
                <a:avLst/>
              </a:prstGeom>
              <a:noFill/>
              <a:ln w="9525">
                <a:solidFill>
                  <a:schemeClr val="tx1"/>
                </a:solidFill>
                <a:round/>
                <a:headEnd/>
                <a:tailEnd/>
              </a:ln>
            </p:spPr>
            <p:txBody>
              <a:bodyPr/>
              <a:lstStyle/>
              <a:p>
                <a:endParaRPr lang="en-US"/>
              </a:p>
            </p:txBody>
          </p:sp>
          <p:sp>
            <p:nvSpPr>
              <p:cNvPr id="96313" name="Line 9"/>
              <p:cNvSpPr>
                <a:spLocks noChangeShapeType="1"/>
              </p:cNvSpPr>
              <p:nvPr/>
            </p:nvSpPr>
            <p:spPr bwMode="auto">
              <a:xfrm>
                <a:off x="2829" y="3765"/>
                <a:ext cx="0" cy="90"/>
              </a:xfrm>
              <a:prstGeom prst="line">
                <a:avLst/>
              </a:prstGeom>
              <a:noFill/>
              <a:ln w="9525">
                <a:solidFill>
                  <a:schemeClr val="tx1"/>
                </a:solidFill>
                <a:round/>
                <a:headEnd/>
                <a:tailEnd/>
              </a:ln>
            </p:spPr>
            <p:txBody>
              <a:bodyPr/>
              <a:lstStyle/>
              <a:p>
                <a:endParaRPr lang="en-US"/>
              </a:p>
            </p:txBody>
          </p:sp>
          <p:sp>
            <p:nvSpPr>
              <p:cNvPr id="96314" name="Line 10"/>
              <p:cNvSpPr>
                <a:spLocks noChangeShapeType="1"/>
              </p:cNvSpPr>
              <p:nvPr/>
            </p:nvSpPr>
            <p:spPr bwMode="auto">
              <a:xfrm>
                <a:off x="3193" y="3765"/>
                <a:ext cx="0" cy="90"/>
              </a:xfrm>
              <a:prstGeom prst="line">
                <a:avLst/>
              </a:prstGeom>
              <a:noFill/>
              <a:ln w="9525">
                <a:solidFill>
                  <a:schemeClr val="tx1"/>
                </a:solidFill>
                <a:round/>
                <a:headEnd/>
                <a:tailEnd/>
              </a:ln>
            </p:spPr>
            <p:txBody>
              <a:bodyPr/>
              <a:lstStyle/>
              <a:p>
                <a:endParaRPr lang="en-US"/>
              </a:p>
            </p:txBody>
          </p:sp>
          <p:sp>
            <p:nvSpPr>
              <p:cNvPr id="96315" name="Line 11"/>
              <p:cNvSpPr>
                <a:spLocks noChangeShapeType="1"/>
              </p:cNvSpPr>
              <p:nvPr/>
            </p:nvSpPr>
            <p:spPr bwMode="auto">
              <a:xfrm>
                <a:off x="3557" y="3765"/>
                <a:ext cx="0" cy="90"/>
              </a:xfrm>
              <a:prstGeom prst="line">
                <a:avLst/>
              </a:prstGeom>
              <a:noFill/>
              <a:ln w="9525">
                <a:solidFill>
                  <a:schemeClr val="tx1"/>
                </a:solidFill>
                <a:round/>
                <a:headEnd/>
                <a:tailEnd/>
              </a:ln>
            </p:spPr>
            <p:txBody>
              <a:bodyPr/>
              <a:lstStyle/>
              <a:p>
                <a:endParaRPr lang="en-US"/>
              </a:p>
            </p:txBody>
          </p:sp>
          <p:sp>
            <p:nvSpPr>
              <p:cNvPr id="96316" name="Line 12"/>
              <p:cNvSpPr>
                <a:spLocks noChangeShapeType="1"/>
              </p:cNvSpPr>
              <p:nvPr/>
            </p:nvSpPr>
            <p:spPr bwMode="auto">
              <a:xfrm>
                <a:off x="3973" y="3765"/>
                <a:ext cx="0" cy="90"/>
              </a:xfrm>
              <a:prstGeom prst="line">
                <a:avLst/>
              </a:prstGeom>
              <a:noFill/>
              <a:ln w="9525">
                <a:solidFill>
                  <a:schemeClr val="tx1"/>
                </a:solidFill>
                <a:round/>
                <a:headEnd/>
                <a:tailEnd/>
              </a:ln>
            </p:spPr>
            <p:txBody>
              <a:bodyPr/>
              <a:lstStyle/>
              <a:p>
                <a:endParaRPr lang="en-US"/>
              </a:p>
            </p:txBody>
          </p:sp>
          <p:sp>
            <p:nvSpPr>
              <p:cNvPr id="96317" name="Line 13"/>
              <p:cNvSpPr>
                <a:spLocks noChangeShapeType="1"/>
              </p:cNvSpPr>
              <p:nvPr/>
            </p:nvSpPr>
            <p:spPr bwMode="auto">
              <a:xfrm>
                <a:off x="2257" y="3772"/>
                <a:ext cx="0" cy="45"/>
              </a:xfrm>
              <a:prstGeom prst="line">
                <a:avLst/>
              </a:prstGeom>
              <a:noFill/>
              <a:ln w="9525">
                <a:solidFill>
                  <a:schemeClr val="tx1"/>
                </a:solidFill>
                <a:round/>
                <a:headEnd/>
                <a:tailEnd/>
              </a:ln>
            </p:spPr>
            <p:txBody>
              <a:bodyPr/>
              <a:lstStyle/>
              <a:p>
                <a:endParaRPr lang="en-US"/>
              </a:p>
            </p:txBody>
          </p:sp>
          <p:sp>
            <p:nvSpPr>
              <p:cNvPr id="96318" name="Line 14"/>
              <p:cNvSpPr>
                <a:spLocks noChangeShapeType="1"/>
              </p:cNvSpPr>
              <p:nvPr/>
            </p:nvSpPr>
            <p:spPr bwMode="auto">
              <a:xfrm>
                <a:off x="2621" y="3765"/>
                <a:ext cx="0" cy="45"/>
              </a:xfrm>
              <a:prstGeom prst="line">
                <a:avLst/>
              </a:prstGeom>
              <a:noFill/>
              <a:ln w="9525">
                <a:solidFill>
                  <a:schemeClr val="tx1"/>
                </a:solidFill>
                <a:round/>
                <a:headEnd/>
                <a:tailEnd/>
              </a:ln>
            </p:spPr>
            <p:txBody>
              <a:bodyPr/>
              <a:lstStyle/>
              <a:p>
                <a:endParaRPr lang="en-US"/>
              </a:p>
            </p:txBody>
          </p:sp>
          <p:sp>
            <p:nvSpPr>
              <p:cNvPr id="96319" name="Line 15"/>
              <p:cNvSpPr>
                <a:spLocks noChangeShapeType="1"/>
              </p:cNvSpPr>
              <p:nvPr/>
            </p:nvSpPr>
            <p:spPr bwMode="auto">
              <a:xfrm>
                <a:off x="3037" y="3765"/>
                <a:ext cx="0" cy="45"/>
              </a:xfrm>
              <a:prstGeom prst="line">
                <a:avLst/>
              </a:prstGeom>
              <a:noFill/>
              <a:ln w="9525">
                <a:solidFill>
                  <a:schemeClr val="tx1"/>
                </a:solidFill>
                <a:round/>
                <a:headEnd/>
                <a:tailEnd/>
              </a:ln>
            </p:spPr>
            <p:txBody>
              <a:bodyPr/>
              <a:lstStyle/>
              <a:p>
                <a:endParaRPr lang="en-US"/>
              </a:p>
            </p:txBody>
          </p:sp>
          <p:sp>
            <p:nvSpPr>
              <p:cNvPr id="96320" name="Line 16"/>
              <p:cNvSpPr>
                <a:spLocks noChangeShapeType="1"/>
              </p:cNvSpPr>
              <p:nvPr/>
            </p:nvSpPr>
            <p:spPr bwMode="auto">
              <a:xfrm>
                <a:off x="3401" y="3750"/>
                <a:ext cx="0" cy="45"/>
              </a:xfrm>
              <a:prstGeom prst="line">
                <a:avLst/>
              </a:prstGeom>
              <a:noFill/>
              <a:ln w="9525">
                <a:solidFill>
                  <a:schemeClr val="tx1"/>
                </a:solidFill>
                <a:round/>
                <a:headEnd/>
                <a:tailEnd/>
              </a:ln>
            </p:spPr>
            <p:txBody>
              <a:bodyPr/>
              <a:lstStyle/>
              <a:p>
                <a:endParaRPr lang="en-US"/>
              </a:p>
            </p:txBody>
          </p:sp>
          <p:sp>
            <p:nvSpPr>
              <p:cNvPr id="96321" name="Line 17"/>
              <p:cNvSpPr>
                <a:spLocks noChangeShapeType="1"/>
              </p:cNvSpPr>
              <p:nvPr/>
            </p:nvSpPr>
            <p:spPr bwMode="auto">
              <a:xfrm>
                <a:off x="3765" y="3765"/>
                <a:ext cx="0" cy="45"/>
              </a:xfrm>
              <a:prstGeom prst="line">
                <a:avLst/>
              </a:prstGeom>
              <a:noFill/>
              <a:ln w="9525">
                <a:solidFill>
                  <a:schemeClr val="tx1"/>
                </a:solidFill>
                <a:round/>
                <a:headEnd/>
                <a:tailEnd/>
              </a:ln>
            </p:spPr>
            <p:txBody>
              <a:bodyPr/>
              <a:lstStyle/>
              <a:p>
                <a:endParaRPr lang="en-US"/>
              </a:p>
            </p:txBody>
          </p:sp>
          <p:sp>
            <p:nvSpPr>
              <p:cNvPr id="96322" name="Text Box 18"/>
              <p:cNvSpPr txBox="1">
                <a:spLocks noChangeArrowheads="1"/>
              </p:cNvSpPr>
              <p:nvPr/>
            </p:nvSpPr>
            <p:spPr bwMode="auto">
              <a:xfrm>
                <a:off x="2075" y="3825"/>
                <a:ext cx="344"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a:t>
                </a:r>
              </a:p>
            </p:txBody>
          </p:sp>
          <p:sp>
            <p:nvSpPr>
              <p:cNvPr id="96323" name="Text Box 19"/>
              <p:cNvSpPr txBox="1">
                <a:spLocks noChangeArrowheads="1"/>
              </p:cNvSpPr>
              <p:nvPr/>
            </p:nvSpPr>
            <p:spPr bwMode="auto">
              <a:xfrm>
                <a:off x="2687" y="3825"/>
                <a:ext cx="260"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10</a:t>
                </a:r>
              </a:p>
            </p:txBody>
          </p:sp>
          <p:sp>
            <p:nvSpPr>
              <p:cNvPr id="96324" name="Text Box 20"/>
              <p:cNvSpPr txBox="1">
                <a:spLocks noChangeArrowheads="1"/>
              </p:cNvSpPr>
              <p:nvPr/>
            </p:nvSpPr>
            <p:spPr bwMode="auto">
              <a:xfrm>
                <a:off x="3056" y="3825"/>
                <a:ext cx="260"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20</a:t>
                </a:r>
              </a:p>
            </p:txBody>
          </p:sp>
          <p:sp>
            <p:nvSpPr>
              <p:cNvPr id="96325" name="Text Box 21"/>
              <p:cNvSpPr txBox="1">
                <a:spLocks noChangeArrowheads="1"/>
              </p:cNvSpPr>
              <p:nvPr/>
            </p:nvSpPr>
            <p:spPr bwMode="auto">
              <a:xfrm>
                <a:off x="3414" y="3825"/>
                <a:ext cx="260"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a:t>
                </a:r>
              </a:p>
            </p:txBody>
          </p:sp>
          <p:sp>
            <p:nvSpPr>
              <p:cNvPr id="96326" name="Text Box 22"/>
              <p:cNvSpPr txBox="1">
                <a:spLocks noChangeArrowheads="1"/>
              </p:cNvSpPr>
              <p:nvPr/>
            </p:nvSpPr>
            <p:spPr bwMode="auto">
              <a:xfrm>
                <a:off x="3830" y="3825"/>
                <a:ext cx="260"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a:t>
                </a:r>
              </a:p>
            </p:txBody>
          </p:sp>
          <p:sp>
            <p:nvSpPr>
              <p:cNvPr id="96327" name="Line 23"/>
              <p:cNvSpPr>
                <a:spLocks noChangeShapeType="1"/>
              </p:cNvSpPr>
              <p:nvPr/>
            </p:nvSpPr>
            <p:spPr bwMode="auto">
              <a:xfrm>
                <a:off x="1968" y="3516"/>
                <a:ext cx="2352" cy="0"/>
              </a:xfrm>
              <a:prstGeom prst="line">
                <a:avLst/>
              </a:prstGeom>
              <a:noFill/>
              <a:ln w="9525">
                <a:solidFill>
                  <a:schemeClr val="bg2"/>
                </a:solidFill>
                <a:round/>
                <a:headEnd/>
                <a:tailEnd/>
              </a:ln>
            </p:spPr>
            <p:txBody>
              <a:bodyPr/>
              <a:lstStyle/>
              <a:p>
                <a:endParaRPr lang="en-US"/>
              </a:p>
            </p:txBody>
          </p:sp>
          <p:sp>
            <p:nvSpPr>
              <p:cNvPr id="96328" name="Line 24"/>
              <p:cNvSpPr>
                <a:spLocks noChangeShapeType="1"/>
              </p:cNvSpPr>
              <p:nvPr/>
            </p:nvSpPr>
            <p:spPr bwMode="auto">
              <a:xfrm>
                <a:off x="2006" y="3821"/>
                <a:ext cx="2288" cy="0"/>
              </a:xfrm>
              <a:prstGeom prst="line">
                <a:avLst/>
              </a:prstGeom>
              <a:noFill/>
              <a:ln w="9525">
                <a:solidFill>
                  <a:schemeClr val="tx1"/>
                </a:solidFill>
                <a:round/>
                <a:headEnd/>
                <a:tailEnd/>
              </a:ln>
            </p:spPr>
            <p:txBody>
              <a:bodyPr/>
              <a:lstStyle/>
              <a:p>
                <a:endParaRPr lang="en-US"/>
              </a:p>
            </p:txBody>
          </p:sp>
        </p:grpSp>
        <p:grpSp>
          <p:nvGrpSpPr>
            <p:cNvPr id="96286" name="Group 25"/>
            <p:cNvGrpSpPr>
              <a:grpSpLocks/>
            </p:cNvGrpSpPr>
            <p:nvPr/>
          </p:nvGrpSpPr>
          <p:grpSpPr bwMode="auto">
            <a:xfrm>
              <a:off x="960" y="1248"/>
              <a:ext cx="1009" cy="2822"/>
              <a:chOff x="960" y="1248"/>
              <a:chExt cx="1009" cy="2822"/>
            </a:xfrm>
          </p:grpSpPr>
          <p:sp>
            <p:nvSpPr>
              <p:cNvPr id="353306" name="Rectangle 26"/>
              <p:cNvSpPr>
                <a:spLocks noChangeArrowheads="1"/>
              </p:cNvSpPr>
              <p:nvPr/>
            </p:nvSpPr>
            <p:spPr bwMode="auto">
              <a:xfrm>
                <a:off x="1440" y="1260"/>
                <a:ext cx="497" cy="2482"/>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96288" name="Line 27"/>
              <p:cNvSpPr>
                <a:spLocks noChangeShapeType="1"/>
              </p:cNvSpPr>
              <p:nvPr/>
            </p:nvSpPr>
            <p:spPr bwMode="auto">
              <a:xfrm>
                <a:off x="1920" y="3480"/>
                <a:ext cx="49" cy="1"/>
              </a:xfrm>
              <a:prstGeom prst="line">
                <a:avLst/>
              </a:prstGeom>
              <a:noFill/>
              <a:ln w="9525">
                <a:solidFill>
                  <a:schemeClr val="tx1"/>
                </a:solidFill>
                <a:round/>
                <a:headEnd/>
                <a:tailEnd/>
              </a:ln>
            </p:spPr>
            <p:txBody>
              <a:bodyPr/>
              <a:lstStyle/>
              <a:p>
                <a:endParaRPr lang="en-US"/>
              </a:p>
            </p:txBody>
          </p:sp>
          <p:sp>
            <p:nvSpPr>
              <p:cNvPr id="96289" name="Line 28"/>
              <p:cNvSpPr>
                <a:spLocks noChangeShapeType="1"/>
              </p:cNvSpPr>
              <p:nvPr/>
            </p:nvSpPr>
            <p:spPr bwMode="auto">
              <a:xfrm>
                <a:off x="1912" y="3247"/>
                <a:ext cx="49" cy="1"/>
              </a:xfrm>
              <a:prstGeom prst="line">
                <a:avLst/>
              </a:prstGeom>
              <a:noFill/>
              <a:ln w="9525">
                <a:solidFill>
                  <a:schemeClr val="tx1"/>
                </a:solidFill>
                <a:round/>
                <a:headEnd/>
                <a:tailEnd/>
              </a:ln>
            </p:spPr>
            <p:txBody>
              <a:bodyPr/>
              <a:lstStyle/>
              <a:p>
                <a:endParaRPr lang="en-US"/>
              </a:p>
            </p:txBody>
          </p:sp>
          <p:sp>
            <p:nvSpPr>
              <p:cNvPr id="96290" name="Line 29"/>
              <p:cNvSpPr>
                <a:spLocks noChangeShapeType="1"/>
              </p:cNvSpPr>
              <p:nvPr/>
            </p:nvSpPr>
            <p:spPr bwMode="auto">
              <a:xfrm>
                <a:off x="1912" y="2977"/>
                <a:ext cx="49" cy="1"/>
              </a:xfrm>
              <a:prstGeom prst="line">
                <a:avLst/>
              </a:prstGeom>
              <a:noFill/>
              <a:ln w="9525">
                <a:solidFill>
                  <a:schemeClr val="tx1"/>
                </a:solidFill>
                <a:round/>
                <a:headEnd/>
                <a:tailEnd/>
              </a:ln>
            </p:spPr>
            <p:txBody>
              <a:bodyPr/>
              <a:lstStyle/>
              <a:p>
                <a:endParaRPr lang="en-US"/>
              </a:p>
            </p:txBody>
          </p:sp>
          <p:sp>
            <p:nvSpPr>
              <p:cNvPr id="96291" name="Line 30"/>
              <p:cNvSpPr>
                <a:spLocks noChangeShapeType="1"/>
              </p:cNvSpPr>
              <p:nvPr/>
            </p:nvSpPr>
            <p:spPr bwMode="auto">
              <a:xfrm>
                <a:off x="1912" y="2706"/>
                <a:ext cx="49" cy="1"/>
              </a:xfrm>
              <a:prstGeom prst="line">
                <a:avLst/>
              </a:prstGeom>
              <a:noFill/>
              <a:ln w="9525">
                <a:solidFill>
                  <a:schemeClr val="tx1"/>
                </a:solidFill>
                <a:round/>
                <a:headEnd/>
                <a:tailEnd/>
              </a:ln>
            </p:spPr>
            <p:txBody>
              <a:bodyPr/>
              <a:lstStyle/>
              <a:p>
                <a:endParaRPr lang="en-US"/>
              </a:p>
            </p:txBody>
          </p:sp>
          <p:sp>
            <p:nvSpPr>
              <p:cNvPr id="96292" name="Line 31"/>
              <p:cNvSpPr>
                <a:spLocks noChangeShapeType="1"/>
              </p:cNvSpPr>
              <p:nvPr/>
            </p:nvSpPr>
            <p:spPr bwMode="auto">
              <a:xfrm>
                <a:off x="1912" y="2436"/>
                <a:ext cx="49" cy="1"/>
              </a:xfrm>
              <a:prstGeom prst="line">
                <a:avLst/>
              </a:prstGeom>
              <a:noFill/>
              <a:ln w="9525">
                <a:solidFill>
                  <a:schemeClr val="tx1"/>
                </a:solidFill>
                <a:round/>
                <a:headEnd/>
                <a:tailEnd/>
              </a:ln>
            </p:spPr>
            <p:txBody>
              <a:bodyPr/>
              <a:lstStyle/>
              <a:p>
                <a:endParaRPr lang="en-US"/>
              </a:p>
            </p:txBody>
          </p:sp>
          <p:sp>
            <p:nvSpPr>
              <p:cNvPr id="96293" name="Line 32"/>
              <p:cNvSpPr>
                <a:spLocks noChangeShapeType="1"/>
              </p:cNvSpPr>
              <p:nvPr/>
            </p:nvSpPr>
            <p:spPr bwMode="auto">
              <a:xfrm>
                <a:off x="1912" y="2167"/>
                <a:ext cx="49" cy="1"/>
              </a:xfrm>
              <a:prstGeom prst="line">
                <a:avLst/>
              </a:prstGeom>
              <a:noFill/>
              <a:ln w="9525">
                <a:solidFill>
                  <a:schemeClr val="tx1"/>
                </a:solidFill>
                <a:round/>
                <a:headEnd/>
                <a:tailEnd/>
              </a:ln>
            </p:spPr>
            <p:txBody>
              <a:bodyPr/>
              <a:lstStyle/>
              <a:p>
                <a:endParaRPr lang="en-US"/>
              </a:p>
            </p:txBody>
          </p:sp>
          <p:sp>
            <p:nvSpPr>
              <p:cNvPr id="96294" name="Line 33"/>
              <p:cNvSpPr>
                <a:spLocks noChangeShapeType="1"/>
              </p:cNvSpPr>
              <p:nvPr/>
            </p:nvSpPr>
            <p:spPr bwMode="auto">
              <a:xfrm>
                <a:off x="1907" y="1896"/>
                <a:ext cx="50" cy="1"/>
              </a:xfrm>
              <a:prstGeom prst="line">
                <a:avLst/>
              </a:prstGeom>
              <a:noFill/>
              <a:ln w="9525">
                <a:solidFill>
                  <a:schemeClr val="tx1"/>
                </a:solidFill>
                <a:round/>
                <a:headEnd/>
                <a:tailEnd/>
              </a:ln>
            </p:spPr>
            <p:txBody>
              <a:bodyPr/>
              <a:lstStyle/>
              <a:p>
                <a:endParaRPr lang="en-US"/>
              </a:p>
            </p:txBody>
          </p:sp>
          <p:sp>
            <p:nvSpPr>
              <p:cNvPr id="96295" name="Line 34"/>
              <p:cNvSpPr>
                <a:spLocks noChangeShapeType="1"/>
              </p:cNvSpPr>
              <p:nvPr/>
            </p:nvSpPr>
            <p:spPr bwMode="auto">
              <a:xfrm>
                <a:off x="1907" y="1626"/>
                <a:ext cx="50" cy="1"/>
              </a:xfrm>
              <a:prstGeom prst="line">
                <a:avLst/>
              </a:prstGeom>
              <a:noFill/>
              <a:ln w="9525">
                <a:solidFill>
                  <a:schemeClr val="tx1"/>
                </a:solidFill>
                <a:round/>
                <a:headEnd/>
                <a:tailEnd/>
              </a:ln>
            </p:spPr>
            <p:txBody>
              <a:bodyPr/>
              <a:lstStyle/>
              <a:p>
                <a:endParaRPr lang="en-US"/>
              </a:p>
            </p:txBody>
          </p:sp>
          <p:sp>
            <p:nvSpPr>
              <p:cNvPr id="96296" name="Line 35"/>
              <p:cNvSpPr>
                <a:spLocks noChangeShapeType="1"/>
              </p:cNvSpPr>
              <p:nvPr/>
            </p:nvSpPr>
            <p:spPr bwMode="auto">
              <a:xfrm>
                <a:off x="1907" y="1357"/>
                <a:ext cx="50" cy="1"/>
              </a:xfrm>
              <a:prstGeom prst="line">
                <a:avLst/>
              </a:prstGeom>
              <a:noFill/>
              <a:ln w="9525">
                <a:solidFill>
                  <a:schemeClr val="tx1"/>
                </a:solidFill>
                <a:round/>
                <a:headEnd/>
                <a:tailEnd/>
              </a:ln>
            </p:spPr>
            <p:txBody>
              <a:bodyPr/>
              <a:lstStyle/>
              <a:p>
                <a:endParaRPr lang="en-US"/>
              </a:p>
            </p:txBody>
          </p:sp>
          <p:grpSp>
            <p:nvGrpSpPr>
              <p:cNvPr id="96297" name="Group 36"/>
              <p:cNvGrpSpPr>
                <a:grpSpLocks/>
              </p:cNvGrpSpPr>
              <p:nvPr/>
            </p:nvGrpSpPr>
            <p:grpSpPr bwMode="auto">
              <a:xfrm>
                <a:off x="960" y="1248"/>
                <a:ext cx="967" cy="2501"/>
                <a:chOff x="960" y="1248"/>
                <a:chExt cx="967" cy="2501"/>
              </a:xfrm>
            </p:grpSpPr>
            <p:sp>
              <p:nvSpPr>
                <p:cNvPr id="96299" name="Text Box 37"/>
                <p:cNvSpPr txBox="1">
                  <a:spLocks noChangeArrowheads="1"/>
                </p:cNvSpPr>
                <p:nvPr/>
              </p:nvSpPr>
              <p:spPr bwMode="auto">
                <a:xfrm>
                  <a:off x="1704" y="3391"/>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96300" name="Text Box 38"/>
                <p:cNvSpPr txBox="1">
                  <a:spLocks noChangeArrowheads="1"/>
                </p:cNvSpPr>
                <p:nvPr/>
              </p:nvSpPr>
              <p:spPr bwMode="auto">
                <a:xfrm>
                  <a:off x="1578" y="1495"/>
                  <a:ext cx="331"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700</a:t>
                  </a:r>
                </a:p>
              </p:txBody>
            </p:sp>
            <p:sp>
              <p:nvSpPr>
                <p:cNvPr id="96301" name="Text Box 39"/>
                <p:cNvSpPr txBox="1">
                  <a:spLocks noChangeArrowheads="1"/>
                </p:cNvSpPr>
                <p:nvPr/>
              </p:nvSpPr>
              <p:spPr bwMode="auto">
                <a:xfrm>
                  <a:off x="1595" y="1248"/>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800</a:t>
                  </a:r>
                </a:p>
              </p:txBody>
            </p:sp>
            <p:sp>
              <p:nvSpPr>
                <p:cNvPr id="96302" name="Text Box 40"/>
                <p:cNvSpPr txBox="1">
                  <a:spLocks noChangeArrowheads="1"/>
                </p:cNvSpPr>
                <p:nvPr/>
              </p:nvSpPr>
              <p:spPr bwMode="auto">
                <a:xfrm>
                  <a:off x="1569" y="3127"/>
                  <a:ext cx="332"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100</a:t>
                  </a:r>
                </a:p>
              </p:txBody>
            </p:sp>
            <p:sp>
              <p:nvSpPr>
                <p:cNvPr id="96303" name="Text Box 41"/>
                <p:cNvSpPr txBox="1">
                  <a:spLocks noChangeArrowheads="1"/>
                </p:cNvSpPr>
                <p:nvPr/>
              </p:nvSpPr>
              <p:spPr bwMode="auto">
                <a:xfrm>
                  <a:off x="1565" y="2857"/>
                  <a:ext cx="331"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200</a:t>
                  </a:r>
                </a:p>
              </p:txBody>
            </p:sp>
            <p:sp>
              <p:nvSpPr>
                <p:cNvPr id="96304" name="Text Box 42"/>
                <p:cNvSpPr txBox="1">
                  <a:spLocks noChangeArrowheads="1"/>
                </p:cNvSpPr>
                <p:nvPr/>
              </p:nvSpPr>
              <p:spPr bwMode="auto">
                <a:xfrm>
                  <a:off x="1569" y="2572"/>
                  <a:ext cx="332"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300</a:t>
                  </a:r>
                </a:p>
              </p:txBody>
            </p:sp>
            <p:sp>
              <p:nvSpPr>
                <p:cNvPr id="96305" name="Text Box 43"/>
                <p:cNvSpPr txBox="1">
                  <a:spLocks noChangeArrowheads="1"/>
                </p:cNvSpPr>
                <p:nvPr/>
              </p:nvSpPr>
              <p:spPr bwMode="auto">
                <a:xfrm>
                  <a:off x="1565" y="2302"/>
                  <a:ext cx="331" cy="23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400</a:t>
                  </a:r>
                </a:p>
              </p:txBody>
            </p:sp>
            <p:sp>
              <p:nvSpPr>
                <p:cNvPr id="96306" name="Text Box 44"/>
                <p:cNvSpPr txBox="1">
                  <a:spLocks noChangeArrowheads="1"/>
                </p:cNvSpPr>
                <p:nvPr/>
              </p:nvSpPr>
              <p:spPr bwMode="auto">
                <a:xfrm>
                  <a:off x="1569" y="2033"/>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500</a:t>
                  </a:r>
                </a:p>
              </p:txBody>
            </p:sp>
            <p:sp>
              <p:nvSpPr>
                <p:cNvPr id="96307" name="Text Box 45"/>
                <p:cNvSpPr txBox="1">
                  <a:spLocks noChangeArrowheads="1"/>
                </p:cNvSpPr>
                <p:nvPr/>
              </p:nvSpPr>
              <p:spPr bwMode="auto">
                <a:xfrm>
                  <a:off x="1569" y="1762"/>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600</a:t>
                  </a:r>
                </a:p>
              </p:txBody>
            </p:sp>
            <p:sp>
              <p:nvSpPr>
                <p:cNvPr id="96308" name="Line 46"/>
                <p:cNvSpPr>
                  <a:spLocks noChangeShapeType="1"/>
                </p:cNvSpPr>
                <p:nvPr/>
              </p:nvSpPr>
              <p:spPr bwMode="auto">
                <a:xfrm>
                  <a:off x="1908" y="1267"/>
                  <a:ext cx="1" cy="2482"/>
                </a:xfrm>
                <a:prstGeom prst="line">
                  <a:avLst/>
                </a:prstGeom>
                <a:noFill/>
                <a:ln w="9525">
                  <a:solidFill>
                    <a:schemeClr val="tx1"/>
                  </a:solidFill>
                  <a:round/>
                  <a:headEnd/>
                  <a:tailEnd/>
                </a:ln>
              </p:spPr>
              <p:txBody>
                <a:bodyPr/>
                <a:lstStyle/>
                <a:p>
                  <a:endParaRPr lang="en-US"/>
                </a:p>
              </p:txBody>
            </p:sp>
            <p:sp>
              <p:nvSpPr>
                <p:cNvPr id="96309" name="Text Box 47"/>
                <p:cNvSpPr txBox="1">
                  <a:spLocks noChangeArrowheads="1"/>
                </p:cNvSpPr>
                <p:nvPr/>
              </p:nvSpPr>
              <p:spPr bwMode="auto">
                <a:xfrm>
                  <a:off x="1574" y="2032"/>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500</a:t>
                  </a:r>
                </a:p>
              </p:txBody>
            </p:sp>
            <p:sp>
              <p:nvSpPr>
                <p:cNvPr id="96310" name="Text Box 48"/>
                <p:cNvSpPr txBox="1">
                  <a:spLocks noChangeArrowheads="1"/>
                </p:cNvSpPr>
                <p:nvPr/>
              </p:nvSpPr>
              <p:spPr bwMode="auto">
                <a:xfrm>
                  <a:off x="960" y="2236"/>
                  <a:ext cx="429" cy="212"/>
                </a:xfrm>
                <a:prstGeom prst="rect">
                  <a:avLst/>
                </a:prstGeom>
                <a:noFill/>
                <a:ln w="9525">
                  <a:noFill/>
                  <a:miter lim="800000"/>
                  <a:headEnd/>
                  <a:tailEnd/>
                </a:ln>
              </p:spPr>
              <p:txBody>
                <a:bodyPr>
                  <a:spAutoFit/>
                </a:bodyPr>
                <a:lstStyle/>
                <a:p>
                  <a:pPr eaLnBrk="0" hangingPunct="0"/>
                  <a:endParaRPr lang="en-US" sz="1600" b="1">
                    <a:solidFill>
                      <a:schemeClr val="tx1"/>
                    </a:solidFill>
                    <a:latin typeface="Times New Roman" pitchFamily="18" charset="0"/>
                  </a:endParaRPr>
                </a:p>
              </p:txBody>
            </p:sp>
          </p:grpSp>
          <p:sp>
            <p:nvSpPr>
              <p:cNvPr id="96298" name="Text Box 49"/>
              <p:cNvSpPr txBox="1">
                <a:spLocks noChangeArrowheads="1"/>
              </p:cNvSpPr>
              <p:nvPr/>
            </p:nvSpPr>
            <p:spPr bwMode="auto">
              <a:xfrm>
                <a:off x="1412" y="3858"/>
                <a:ext cx="556" cy="212"/>
              </a:xfrm>
              <a:prstGeom prst="rect">
                <a:avLst/>
              </a:prstGeom>
              <a:noFill/>
              <a:ln w="9525">
                <a:noFill/>
                <a:miter lim="800000"/>
                <a:headEnd/>
                <a:tailEnd/>
              </a:ln>
            </p:spPr>
            <p:txBody>
              <a:bodyPr wrap="none">
                <a:spAutoFit/>
              </a:bodyPr>
              <a:lstStyle/>
              <a:p>
                <a:pPr eaLnBrk="0" hangingPunct="0"/>
                <a:r>
                  <a:rPr lang="en-US" sz="1600" b="1">
                    <a:solidFill>
                      <a:schemeClr val="tx1"/>
                    </a:solidFill>
                    <a:latin typeface="Times New Roman" pitchFamily="18" charset="0"/>
                  </a:rPr>
                  <a:t>cm H</a:t>
                </a:r>
                <a:r>
                  <a:rPr lang="en-US" sz="1600" b="1" baseline="-25000">
                    <a:solidFill>
                      <a:schemeClr val="tx1"/>
                    </a:solidFill>
                    <a:latin typeface="Times New Roman" pitchFamily="18" charset="0"/>
                  </a:rPr>
                  <a:t>2</a:t>
                </a:r>
                <a:r>
                  <a:rPr lang="en-US" sz="1600" b="1">
                    <a:solidFill>
                      <a:schemeClr val="tx1"/>
                    </a:solidFill>
                    <a:latin typeface="Times New Roman" pitchFamily="18" charset="0"/>
                  </a:rPr>
                  <a:t>O</a:t>
                </a:r>
              </a:p>
            </p:txBody>
          </p:sp>
        </p:grpSp>
      </p:grpSp>
      <p:grpSp>
        <p:nvGrpSpPr>
          <p:cNvPr id="6" name="Group 50"/>
          <p:cNvGrpSpPr>
            <a:grpSpLocks/>
          </p:cNvGrpSpPr>
          <p:nvPr/>
        </p:nvGrpSpPr>
        <p:grpSpPr bwMode="auto">
          <a:xfrm>
            <a:off x="2398713" y="3886200"/>
            <a:ext cx="2947987" cy="1697038"/>
            <a:chOff x="2231" y="2448"/>
            <a:chExt cx="1857" cy="1069"/>
          </a:xfrm>
        </p:grpSpPr>
        <p:sp>
          <p:nvSpPr>
            <p:cNvPr id="96279" name="Rectangle 51"/>
            <p:cNvSpPr>
              <a:spLocks noChangeArrowheads="1"/>
            </p:cNvSpPr>
            <p:nvPr/>
          </p:nvSpPr>
          <p:spPr bwMode="auto">
            <a:xfrm>
              <a:off x="3281" y="3123"/>
              <a:ext cx="807" cy="250"/>
            </a:xfrm>
            <a:prstGeom prst="rect">
              <a:avLst/>
            </a:prstGeom>
            <a:noFill/>
            <a:ln w="9525">
              <a:noFill/>
              <a:miter lim="800000"/>
              <a:headEnd/>
              <a:tailEnd/>
            </a:ln>
          </p:spPr>
          <p:txBody>
            <a:bodyPr wrap="none" lIns="92075" tIns="46038" rIns="92075" bIns="46038">
              <a:spAutoFit/>
            </a:bodyPr>
            <a:lstStyle/>
            <a:p>
              <a:pPr eaLnBrk="0" hangingPunct="0"/>
              <a:r>
                <a:rPr lang="en-US">
                  <a:solidFill>
                    <a:schemeClr val="folHlink"/>
                  </a:solidFill>
                  <a:latin typeface="Times New Roman" pitchFamily="18" charset="0"/>
                </a:rPr>
                <a:t>Inspiration</a:t>
              </a:r>
            </a:p>
          </p:txBody>
        </p:sp>
        <p:grpSp>
          <p:nvGrpSpPr>
            <p:cNvPr id="96280" name="Group 52"/>
            <p:cNvGrpSpPr>
              <a:grpSpLocks/>
            </p:cNvGrpSpPr>
            <p:nvPr/>
          </p:nvGrpSpPr>
          <p:grpSpPr bwMode="auto">
            <a:xfrm>
              <a:off x="2231" y="2448"/>
              <a:ext cx="1040" cy="1069"/>
              <a:chOff x="2496" y="2496"/>
              <a:chExt cx="960" cy="1104"/>
            </a:xfrm>
          </p:grpSpPr>
          <p:sp>
            <p:nvSpPr>
              <p:cNvPr id="96282" name="Arc 53"/>
              <p:cNvSpPr>
                <a:spLocks/>
              </p:cNvSpPr>
              <p:nvPr/>
            </p:nvSpPr>
            <p:spPr bwMode="auto">
              <a:xfrm flipV="1">
                <a:off x="2496" y="2736"/>
                <a:ext cx="960" cy="86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a:p>
            </p:txBody>
          </p:sp>
          <p:sp>
            <p:nvSpPr>
              <p:cNvPr id="96283" name="Arc 54"/>
              <p:cNvSpPr>
                <a:spLocks/>
              </p:cNvSpPr>
              <p:nvPr/>
            </p:nvSpPr>
            <p:spPr bwMode="auto">
              <a:xfrm>
                <a:off x="3408" y="2496"/>
                <a:ext cx="48" cy="24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a:p>
            </p:txBody>
          </p:sp>
        </p:grpSp>
        <p:sp>
          <p:nvSpPr>
            <p:cNvPr id="96281" name="Arc 55"/>
            <p:cNvSpPr>
              <a:spLocks/>
            </p:cNvSpPr>
            <p:nvPr/>
          </p:nvSpPr>
          <p:spPr bwMode="auto">
            <a:xfrm flipV="1">
              <a:off x="2976" y="3024"/>
              <a:ext cx="288" cy="33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folHlink"/>
              </a:solidFill>
              <a:round/>
              <a:headEnd/>
              <a:tailEnd type="triangle" w="med" len="med"/>
            </a:ln>
          </p:spPr>
          <p:txBody>
            <a:bodyPr wrap="none" anchor="ctr"/>
            <a:lstStyle/>
            <a:p>
              <a:endParaRPr lang="en-US"/>
            </a:p>
          </p:txBody>
        </p:sp>
      </p:grpSp>
      <p:grpSp>
        <p:nvGrpSpPr>
          <p:cNvPr id="8" name="Group 56"/>
          <p:cNvGrpSpPr>
            <a:grpSpLocks/>
          </p:cNvGrpSpPr>
          <p:nvPr/>
        </p:nvGrpSpPr>
        <p:grpSpPr bwMode="auto">
          <a:xfrm>
            <a:off x="1828800" y="3403600"/>
            <a:ext cx="2365375" cy="2022475"/>
            <a:chOff x="1872" y="2144"/>
            <a:chExt cx="1490" cy="1274"/>
          </a:xfrm>
        </p:grpSpPr>
        <p:grpSp>
          <p:nvGrpSpPr>
            <p:cNvPr id="96275" name="Group 57"/>
            <p:cNvGrpSpPr>
              <a:grpSpLocks/>
            </p:cNvGrpSpPr>
            <p:nvPr/>
          </p:nvGrpSpPr>
          <p:grpSpPr bwMode="auto">
            <a:xfrm>
              <a:off x="1872" y="2144"/>
              <a:ext cx="1490" cy="1274"/>
              <a:chOff x="1872" y="2144"/>
              <a:chExt cx="1490" cy="1274"/>
            </a:xfrm>
          </p:grpSpPr>
          <p:sp>
            <p:nvSpPr>
              <p:cNvPr id="96277" name="Arc 58"/>
              <p:cNvSpPr>
                <a:spLocks/>
              </p:cNvSpPr>
              <p:nvPr/>
            </p:nvSpPr>
            <p:spPr bwMode="auto">
              <a:xfrm rot="-548420">
                <a:off x="2167" y="2527"/>
                <a:ext cx="1195" cy="891"/>
              </a:xfrm>
              <a:custGeom>
                <a:avLst/>
                <a:gdLst>
                  <a:gd name="T0" fmla="*/ 0 w 21600"/>
                  <a:gd name="T1" fmla="*/ 0 h 21649"/>
                  <a:gd name="T2" fmla="*/ 0 w 21600"/>
                  <a:gd name="T3" fmla="*/ 0 h 21649"/>
                  <a:gd name="T4" fmla="*/ 0 w 21600"/>
                  <a:gd name="T5" fmla="*/ 0 h 21649"/>
                  <a:gd name="T6" fmla="*/ 0 60000 65536"/>
                  <a:gd name="T7" fmla="*/ 0 60000 65536"/>
                  <a:gd name="T8" fmla="*/ 0 60000 65536"/>
                  <a:gd name="T9" fmla="*/ 0 w 21600"/>
                  <a:gd name="T10" fmla="*/ 0 h 21649"/>
                  <a:gd name="T11" fmla="*/ 21600 w 21600"/>
                  <a:gd name="T12" fmla="*/ 21649 h 21649"/>
                </a:gdLst>
                <a:ahLst/>
                <a:cxnLst>
                  <a:cxn ang="T6">
                    <a:pos x="T0" y="T1"/>
                  </a:cxn>
                  <a:cxn ang="T7">
                    <a:pos x="T2" y="T3"/>
                  </a:cxn>
                  <a:cxn ang="T8">
                    <a:pos x="T4" y="T5"/>
                  </a:cxn>
                </a:cxnLst>
                <a:rect l="T9" t="T10" r="T11" b="T12"/>
                <a:pathLst>
                  <a:path w="21600" h="21649" fill="none" extrusionOk="0">
                    <a:moveTo>
                      <a:pt x="0" y="21648"/>
                    </a:moveTo>
                    <a:cubicBezTo>
                      <a:pt x="0" y="21622"/>
                      <a:pt x="0" y="21596"/>
                      <a:pt x="0" y="21570"/>
                    </a:cubicBezTo>
                    <a:cubicBezTo>
                      <a:pt x="-1" y="10081"/>
                      <a:pt x="8993" y="602"/>
                      <a:pt x="20465" y="-1"/>
                    </a:cubicBezTo>
                  </a:path>
                  <a:path w="21600" h="21649" stroke="0" extrusionOk="0">
                    <a:moveTo>
                      <a:pt x="0" y="21648"/>
                    </a:moveTo>
                    <a:cubicBezTo>
                      <a:pt x="0" y="21622"/>
                      <a:pt x="0" y="21596"/>
                      <a:pt x="0" y="21570"/>
                    </a:cubicBezTo>
                    <a:cubicBezTo>
                      <a:pt x="-1" y="10081"/>
                      <a:pt x="8993" y="602"/>
                      <a:pt x="20465" y="-1"/>
                    </a:cubicBezTo>
                    <a:lnTo>
                      <a:pt x="21600" y="21570"/>
                    </a:lnTo>
                    <a:close/>
                  </a:path>
                </a:pathLst>
              </a:custGeom>
              <a:noFill/>
              <a:ln w="38100" cap="rnd">
                <a:solidFill>
                  <a:srgbClr val="FF0000"/>
                </a:solidFill>
                <a:round/>
                <a:headEnd type="none" w="sm" len="sm"/>
                <a:tailEnd type="none" w="sm" len="sm"/>
              </a:ln>
            </p:spPr>
            <p:txBody>
              <a:bodyPr/>
              <a:lstStyle/>
              <a:p>
                <a:endParaRPr lang="en-US"/>
              </a:p>
            </p:txBody>
          </p:sp>
          <p:sp>
            <p:nvSpPr>
              <p:cNvPr id="96278" name="Rectangle 59"/>
              <p:cNvSpPr>
                <a:spLocks noChangeArrowheads="1"/>
              </p:cNvSpPr>
              <p:nvPr/>
            </p:nvSpPr>
            <p:spPr bwMode="auto">
              <a:xfrm>
                <a:off x="1872" y="2144"/>
                <a:ext cx="1282" cy="250"/>
              </a:xfrm>
              <a:prstGeom prst="rect">
                <a:avLst/>
              </a:prstGeom>
              <a:noFill/>
              <a:ln w="38100">
                <a:noFill/>
                <a:miter lim="800000"/>
                <a:headEnd/>
                <a:tailEnd/>
              </a:ln>
            </p:spPr>
            <p:txBody>
              <a:bodyPr lIns="92075" tIns="46038" rIns="92075" bIns="46038">
                <a:spAutoFit/>
              </a:bodyPr>
              <a:lstStyle/>
              <a:p>
                <a:pPr lvl="1" eaLnBrk="0" hangingPunct="0"/>
                <a:r>
                  <a:rPr lang="en-US">
                    <a:solidFill>
                      <a:srgbClr val="FF0000"/>
                    </a:solidFill>
                    <a:latin typeface="Times New Roman" pitchFamily="18" charset="0"/>
                  </a:rPr>
                  <a:t>Expiration</a:t>
                </a:r>
              </a:p>
            </p:txBody>
          </p:sp>
        </p:grpSp>
        <p:sp>
          <p:nvSpPr>
            <p:cNvPr id="96276" name="Arc 60"/>
            <p:cNvSpPr>
              <a:spLocks/>
            </p:cNvSpPr>
            <p:nvPr/>
          </p:nvSpPr>
          <p:spPr bwMode="auto">
            <a:xfrm rot="11085818" flipV="1">
              <a:off x="2352" y="2544"/>
              <a:ext cx="288" cy="33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3300"/>
              </a:solidFill>
              <a:round/>
              <a:headEnd/>
              <a:tailEnd type="triangle" w="med" len="med"/>
            </a:ln>
          </p:spPr>
          <p:txBody>
            <a:bodyPr wrap="none" anchor="ctr"/>
            <a:lstStyle/>
            <a:p>
              <a:endParaRPr lang="en-US"/>
            </a:p>
          </p:txBody>
        </p:sp>
      </p:grpSp>
      <p:sp>
        <p:nvSpPr>
          <p:cNvPr id="96263" name="Text Box 61"/>
          <p:cNvSpPr txBox="1">
            <a:spLocks noChangeArrowheads="1"/>
          </p:cNvSpPr>
          <p:nvPr/>
        </p:nvSpPr>
        <p:spPr bwMode="auto">
          <a:xfrm>
            <a:off x="1295400" y="1600200"/>
            <a:ext cx="479425" cy="336550"/>
          </a:xfrm>
          <a:prstGeom prst="rect">
            <a:avLst/>
          </a:prstGeom>
          <a:noFill/>
          <a:ln w="9525">
            <a:noFill/>
            <a:miter lim="800000"/>
            <a:headEnd/>
            <a:tailEnd/>
          </a:ln>
        </p:spPr>
        <p:txBody>
          <a:bodyPr>
            <a:spAutoFit/>
          </a:bodyPr>
          <a:lstStyle/>
          <a:p>
            <a:r>
              <a:rPr lang="en-US" sz="1600" b="1"/>
              <a:t>ml</a:t>
            </a:r>
          </a:p>
        </p:txBody>
      </p:sp>
      <p:sp>
        <p:nvSpPr>
          <p:cNvPr id="96264" name="Line 62"/>
          <p:cNvSpPr>
            <a:spLocks noChangeShapeType="1"/>
          </p:cNvSpPr>
          <p:nvPr/>
        </p:nvSpPr>
        <p:spPr bwMode="auto">
          <a:xfrm flipV="1">
            <a:off x="2438400" y="3886200"/>
            <a:ext cx="1524000" cy="1676400"/>
          </a:xfrm>
          <a:prstGeom prst="line">
            <a:avLst/>
          </a:prstGeom>
          <a:noFill/>
          <a:ln w="9525">
            <a:solidFill>
              <a:schemeClr val="tx1"/>
            </a:solidFill>
            <a:prstDash val="dash"/>
            <a:round/>
            <a:headEnd/>
            <a:tailEnd/>
          </a:ln>
        </p:spPr>
        <p:txBody>
          <a:bodyPr/>
          <a:lstStyle/>
          <a:p>
            <a:endParaRPr lang="en-US"/>
          </a:p>
        </p:txBody>
      </p:sp>
      <p:sp>
        <p:nvSpPr>
          <p:cNvPr id="96265" name="Line 63"/>
          <p:cNvSpPr>
            <a:spLocks noChangeShapeType="1"/>
          </p:cNvSpPr>
          <p:nvPr/>
        </p:nvSpPr>
        <p:spPr bwMode="auto">
          <a:xfrm flipH="1" flipV="1">
            <a:off x="2895600" y="4495800"/>
            <a:ext cx="228600" cy="228600"/>
          </a:xfrm>
          <a:prstGeom prst="line">
            <a:avLst/>
          </a:prstGeom>
          <a:noFill/>
          <a:ln w="28575">
            <a:solidFill>
              <a:schemeClr val="tx1"/>
            </a:solidFill>
            <a:round/>
            <a:headEnd type="triangle" w="med" len="med"/>
            <a:tailEnd type="triangle" w="med" len="med"/>
          </a:ln>
        </p:spPr>
        <p:txBody>
          <a:bodyPr/>
          <a:lstStyle/>
          <a:p>
            <a:endParaRPr lang="en-US"/>
          </a:p>
        </p:txBody>
      </p:sp>
      <p:sp>
        <p:nvSpPr>
          <p:cNvPr id="96266" name="Line 64"/>
          <p:cNvSpPr>
            <a:spLocks noChangeShapeType="1"/>
          </p:cNvSpPr>
          <p:nvPr/>
        </p:nvSpPr>
        <p:spPr bwMode="auto">
          <a:xfrm>
            <a:off x="3200400" y="4800600"/>
            <a:ext cx="304800" cy="304800"/>
          </a:xfrm>
          <a:prstGeom prst="line">
            <a:avLst/>
          </a:prstGeom>
          <a:noFill/>
          <a:ln w="28575">
            <a:solidFill>
              <a:schemeClr val="tx1"/>
            </a:solidFill>
            <a:round/>
            <a:headEnd type="triangle" w="med" len="med"/>
            <a:tailEnd type="triangle" w="med" len="med"/>
          </a:ln>
        </p:spPr>
        <p:txBody>
          <a:bodyPr/>
          <a:lstStyle/>
          <a:p>
            <a:endParaRPr lang="en-US"/>
          </a:p>
        </p:txBody>
      </p:sp>
      <p:sp>
        <p:nvSpPr>
          <p:cNvPr id="96267" name="Text Box 65"/>
          <p:cNvSpPr txBox="1">
            <a:spLocks noChangeArrowheads="1"/>
          </p:cNvSpPr>
          <p:nvPr/>
        </p:nvSpPr>
        <p:spPr bwMode="auto">
          <a:xfrm>
            <a:off x="6781800" y="3328988"/>
            <a:ext cx="2063750" cy="366712"/>
          </a:xfrm>
          <a:prstGeom prst="rect">
            <a:avLst/>
          </a:prstGeom>
          <a:noFill/>
          <a:ln w="9525">
            <a:noFill/>
            <a:miter lim="800000"/>
            <a:headEnd/>
            <a:tailEnd/>
          </a:ln>
        </p:spPr>
        <p:txBody>
          <a:bodyPr wrap="none">
            <a:spAutoFit/>
          </a:bodyPr>
          <a:lstStyle/>
          <a:p>
            <a:r>
              <a:rPr lang="en-US" sz="1800"/>
              <a:t>Airway Resistance</a:t>
            </a:r>
          </a:p>
        </p:txBody>
      </p:sp>
      <p:sp>
        <p:nvSpPr>
          <p:cNvPr id="96268" name="Text Box 66"/>
          <p:cNvSpPr txBox="1">
            <a:spLocks noChangeArrowheads="1"/>
          </p:cNvSpPr>
          <p:nvPr/>
        </p:nvSpPr>
        <p:spPr bwMode="auto">
          <a:xfrm>
            <a:off x="6781800" y="3862388"/>
            <a:ext cx="2343150" cy="366712"/>
          </a:xfrm>
          <a:prstGeom prst="rect">
            <a:avLst/>
          </a:prstGeom>
          <a:noFill/>
          <a:ln w="9525">
            <a:noFill/>
            <a:miter lim="800000"/>
            <a:headEnd/>
            <a:tailEnd/>
          </a:ln>
        </p:spPr>
        <p:txBody>
          <a:bodyPr wrap="none">
            <a:spAutoFit/>
          </a:bodyPr>
          <a:lstStyle/>
          <a:p>
            <a:r>
              <a:rPr lang="en-US" sz="1800"/>
              <a:t>Dynamic Compliance</a:t>
            </a:r>
          </a:p>
        </p:txBody>
      </p:sp>
      <p:sp>
        <p:nvSpPr>
          <p:cNvPr id="96269" name="Text Box 67"/>
          <p:cNvSpPr txBox="1">
            <a:spLocks noChangeArrowheads="1"/>
          </p:cNvSpPr>
          <p:nvPr/>
        </p:nvSpPr>
        <p:spPr bwMode="auto">
          <a:xfrm>
            <a:off x="6781800" y="4456113"/>
            <a:ext cx="2057400" cy="366712"/>
          </a:xfrm>
          <a:prstGeom prst="rect">
            <a:avLst/>
          </a:prstGeom>
          <a:noFill/>
          <a:ln w="9525">
            <a:noFill/>
            <a:miter lim="800000"/>
            <a:headEnd/>
            <a:tailEnd/>
          </a:ln>
        </p:spPr>
        <p:txBody>
          <a:bodyPr>
            <a:spAutoFit/>
          </a:bodyPr>
          <a:lstStyle/>
          <a:p>
            <a:r>
              <a:rPr lang="en-US" sz="1800"/>
              <a:t>Static Compliance</a:t>
            </a:r>
          </a:p>
        </p:txBody>
      </p:sp>
      <p:sp>
        <p:nvSpPr>
          <p:cNvPr id="96270" name="Line 68"/>
          <p:cNvSpPr>
            <a:spLocks noChangeShapeType="1"/>
          </p:cNvSpPr>
          <p:nvPr/>
        </p:nvSpPr>
        <p:spPr bwMode="auto">
          <a:xfrm>
            <a:off x="6019800" y="3505200"/>
            <a:ext cx="762000" cy="0"/>
          </a:xfrm>
          <a:prstGeom prst="line">
            <a:avLst/>
          </a:prstGeom>
          <a:noFill/>
          <a:ln w="28575">
            <a:solidFill>
              <a:schemeClr val="tx1"/>
            </a:solidFill>
            <a:round/>
            <a:headEnd type="triangle" w="med" len="med"/>
            <a:tailEnd type="triangle" w="med" len="med"/>
          </a:ln>
        </p:spPr>
        <p:txBody>
          <a:bodyPr/>
          <a:lstStyle/>
          <a:p>
            <a:endParaRPr lang="en-US"/>
          </a:p>
        </p:txBody>
      </p:sp>
      <p:sp>
        <p:nvSpPr>
          <p:cNvPr id="96271" name="Line 69"/>
          <p:cNvSpPr>
            <a:spLocks noChangeShapeType="1"/>
          </p:cNvSpPr>
          <p:nvPr/>
        </p:nvSpPr>
        <p:spPr bwMode="auto">
          <a:xfrm>
            <a:off x="6019800" y="4038600"/>
            <a:ext cx="381000" cy="0"/>
          </a:xfrm>
          <a:prstGeom prst="line">
            <a:avLst/>
          </a:prstGeom>
          <a:noFill/>
          <a:ln w="28575">
            <a:solidFill>
              <a:schemeClr val="folHlink"/>
            </a:solidFill>
            <a:round/>
            <a:headEnd/>
            <a:tailEnd/>
          </a:ln>
        </p:spPr>
        <p:txBody>
          <a:bodyPr/>
          <a:lstStyle/>
          <a:p>
            <a:endParaRPr lang="en-US"/>
          </a:p>
        </p:txBody>
      </p:sp>
      <p:sp>
        <p:nvSpPr>
          <p:cNvPr id="96272" name="Line 70"/>
          <p:cNvSpPr>
            <a:spLocks noChangeShapeType="1"/>
          </p:cNvSpPr>
          <p:nvPr/>
        </p:nvSpPr>
        <p:spPr bwMode="auto">
          <a:xfrm>
            <a:off x="6019800" y="4648200"/>
            <a:ext cx="762000" cy="0"/>
          </a:xfrm>
          <a:prstGeom prst="line">
            <a:avLst/>
          </a:prstGeom>
          <a:noFill/>
          <a:ln w="28575">
            <a:solidFill>
              <a:schemeClr val="tx1"/>
            </a:solidFill>
            <a:prstDash val="dash"/>
            <a:round/>
            <a:headEnd/>
            <a:tailEnd/>
          </a:ln>
        </p:spPr>
        <p:txBody>
          <a:bodyPr/>
          <a:lstStyle/>
          <a:p>
            <a:endParaRPr lang="en-US"/>
          </a:p>
        </p:txBody>
      </p:sp>
      <p:sp>
        <p:nvSpPr>
          <p:cNvPr id="96273" name="Line 71"/>
          <p:cNvSpPr>
            <a:spLocks noChangeShapeType="1"/>
          </p:cNvSpPr>
          <p:nvPr/>
        </p:nvSpPr>
        <p:spPr bwMode="auto">
          <a:xfrm>
            <a:off x="6400800" y="4038600"/>
            <a:ext cx="381000" cy="0"/>
          </a:xfrm>
          <a:prstGeom prst="line">
            <a:avLst/>
          </a:prstGeom>
          <a:noFill/>
          <a:ln w="28575">
            <a:solidFill>
              <a:srgbClr val="FF0000"/>
            </a:solidFill>
            <a:round/>
            <a:headEnd/>
            <a:tailEnd/>
          </a:ln>
        </p:spPr>
        <p:txBody>
          <a:bodyPr/>
          <a:lstStyle/>
          <a:p>
            <a:endParaRPr lang="en-US"/>
          </a:p>
        </p:txBody>
      </p:sp>
      <p:sp>
        <p:nvSpPr>
          <p:cNvPr id="96274" name="Text Box 72"/>
          <p:cNvSpPr txBox="1">
            <a:spLocks noChangeArrowheads="1"/>
          </p:cNvSpPr>
          <p:nvPr/>
        </p:nvSpPr>
        <p:spPr bwMode="auto">
          <a:xfrm>
            <a:off x="2582863" y="1279525"/>
            <a:ext cx="5586412" cy="396875"/>
          </a:xfrm>
          <a:prstGeom prst="rect">
            <a:avLst/>
          </a:prstGeom>
          <a:noFill/>
          <a:ln w="9525">
            <a:noFill/>
            <a:miter lim="800000"/>
            <a:headEnd/>
            <a:tailEnd/>
          </a:ln>
        </p:spPr>
        <p:txBody>
          <a:bodyPr wrap="none">
            <a:spAutoFit/>
          </a:bodyPr>
          <a:lstStyle/>
          <a:p>
            <a:r>
              <a:rPr lang="en-US"/>
              <a:t>(Time Constant: Filling or emptying time of lung)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5"/>
          <p:cNvSpPr>
            <a:spLocks noGrp="1" noChangeArrowheads="1"/>
          </p:cNvSpPr>
          <p:nvPr>
            <p:ph type="title"/>
          </p:nvPr>
        </p:nvSpPr>
        <p:spPr bwMode="auto">
          <a:xfrm>
            <a:off x="457200" y="534988"/>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Time Constant</a:t>
            </a:r>
            <a:br>
              <a:rPr lang="en-US" sz="3600" smtClean="0"/>
            </a:br>
            <a:r>
              <a:rPr lang="en-US" smtClean="0"/>
              <a:t>	</a:t>
            </a:r>
            <a:r>
              <a:rPr lang="en-US" smtClean="0">
                <a:solidFill>
                  <a:srgbClr val="0000CC"/>
                </a:solidFill>
              </a:rPr>
              <a:t>-Filling or emptying time of the lung</a:t>
            </a:r>
          </a:p>
        </p:txBody>
      </p:sp>
      <p:sp>
        <p:nvSpPr>
          <p:cNvPr id="97283" name="Rectangle 7"/>
          <p:cNvSpPr>
            <a:spLocks noGrp="1" noChangeArrowheads="1"/>
          </p:cNvSpPr>
          <p:nvPr>
            <p:ph type="body" idx="1"/>
          </p:nvPr>
        </p:nvSpPr>
        <p:spPr bwMode="auto">
          <a:xfrm>
            <a:off x="457200" y="1838325"/>
            <a:ext cx="8374063" cy="4525963"/>
          </a:xfrm>
          <a:noFill/>
          <a:ln w="0">
            <a:miter lim="800000"/>
            <a:headEnd/>
            <a:tailEnd/>
          </a:ln>
        </p:spPr>
        <p:txBody>
          <a:bodyPr vert="horz" wrap="square" lIns="91440" tIns="45720" rIns="91440" bIns="45720" numCol="1" anchor="t" anchorCtr="0" compatLnSpc="1">
            <a:prstTxWarp prst="textNoShape">
              <a:avLst/>
            </a:prstTxWarp>
          </a:bodyPr>
          <a:lstStyle/>
          <a:p>
            <a:pPr lvl="1" eaLnBrk="1" hangingPunct="1"/>
            <a:r>
              <a:rPr lang="en-US" sz="2800" smtClean="0"/>
              <a:t>Time Constant = Cstat x Raw</a:t>
            </a:r>
          </a:p>
          <a:p>
            <a:pPr lvl="1" eaLnBrk="1" hangingPunct="1">
              <a:buFontTx/>
              <a:buNone/>
            </a:pPr>
            <a:r>
              <a:rPr lang="en-US" smtClean="0"/>
              <a:t>		</a:t>
            </a:r>
            <a:r>
              <a:rPr lang="en-US" sz="2400" smtClean="0">
                <a:solidFill>
                  <a:srgbClr val="0000CC"/>
                </a:solidFill>
              </a:rPr>
              <a:t>TC = C (∆Volume/∆Pressure) x R (∆Pressure/Flow)</a:t>
            </a:r>
          </a:p>
          <a:p>
            <a:pPr lvl="1" eaLnBrk="1" hangingPunct="1">
              <a:buFontTx/>
              <a:buNone/>
            </a:pPr>
            <a:r>
              <a:rPr lang="en-US" sz="2400" smtClean="0">
                <a:solidFill>
                  <a:srgbClr val="0000CC"/>
                </a:solidFill>
              </a:rPr>
              <a:t>			Normal Lung: 0.2 sec (per 100 ml)</a:t>
            </a:r>
          </a:p>
          <a:p>
            <a:pPr lvl="1" eaLnBrk="1" hangingPunct="1">
              <a:buFontTx/>
              <a:buNone/>
            </a:pPr>
            <a:r>
              <a:rPr lang="en-US" sz="2400" smtClean="0">
                <a:solidFill>
                  <a:srgbClr val="0000CC"/>
                </a:solidFill>
              </a:rPr>
              <a:t>			Asthmatic Lung (↑R or ↑C: 0.4 sec (per 100 ml)</a:t>
            </a:r>
          </a:p>
          <a:p>
            <a:pPr lvl="1" eaLnBrk="1" hangingPunct="1">
              <a:buFontTx/>
              <a:buNone/>
            </a:pPr>
            <a:r>
              <a:rPr lang="en-US" sz="2400" smtClean="0">
                <a:solidFill>
                  <a:srgbClr val="0000CC"/>
                </a:solidFill>
              </a:rPr>
              <a:t>			Fibrotic Lung: (↓C or ↓R: 0.1 sec (per 100 ml)</a:t>
            </a:r>
          </a:p>
          <a:p>
            <a:pPr lvl="1" eaLnBrk="1" hangingPunct="1"/>
            <a:endParaRPr lang="en-US" sz="2400" smtClean="0">
              <a:solidFill>
                <a:srgbClr val="0000CC"/>
              </a:solidFill>
            </a:endParaRPr>
          </a:p>
          <a:p>
            <a:pPr lvl="1" eaLnBrk="1" hangingPunct="1"/>
            <a:r>
              <a:rPr lang="en-US" smtClean="0"/>
              <a:t>Note: Ventilator breathing utilizes system pressure</a:t>
            </a:r>
          </a:p>
          <a:p>
            <a:pPr lvl="1" eaLnBrk="1" hangingPunct="1">
              <a:buFontTx/>
              <a:buNone/>
            </a:pPr>
            <a:r>
              <a:rPr lang="en-US" smtClean="0"/>
              <a:t>Spontaneous breathing utilizes trans-pulmonary pressure</a:t>
            </a: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3"/>
          <p:cNvSpPr txBox="1">
            <a:spLocks noChangeArrowheads="1"/>
          </p:cNvSpPr>
          <p:nvPr/>
        </p:nvSpPr>
        <p:spPr bwMode="auto">
          <a:xfrm>
            <a:off x="2657475" y="1614488"/>
            <a:ext cx="425450" cy="366712"/>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ml</a:t>
            </a:r>
          </a:p>
        </p:txBody>
      </p:sp>
      <p:grpSp>
        <p:nvGrpSpPr>
          <p:cNvPr id="98307" name="Group 4"/>
          <p:cNvGrpSpPr>
            <a:grpSpLocks/>
          </p:cNvGrpSpPr>
          <p:nvPr/>
        </p:nvGrpSpPr>
        <p:grpSpPr bwMode="auto">
          <a:xfrm>
            <a:off x="2362200" y="1973263"/>
            <a:ext cx="4343400" cy="4579937"/>
            <a:chOff x="1488" y="1243"/>
            <a:chExt cx="2736" cy="2885"/>
          </a:xfrm>
        </p:grpSpPr>
        <p:sp>
          <p:nvSpPr>
            <p:cNvPr id="363525" name="Rectangle 5"/>
            <p:cNvSpPr>
              <a:spLocks noChangeArrowheads="1"/>
            </p:cNvSpPr>
            <p:nvPr/>
          </p:nvSpPr>
          <p:spPr bwMode="auto">
            <a:xfrm>
              <a:off x="2041" y="1273"/>
              <a:ext cx="2044" cy="2493"/>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363526" name="Rectangle 6"/>
            <p:cNvSpPr>
              <a:spLocks noChangeArrowheads="1"/>
            </p:cNvSpPr>
            <p:nvPr/>
          </p:nvSpPr>
          <p:spPr bwMode="auto">
            <a:xfrm>
              <a:off x="1581" y="1273"/>
              <a:ext cx="444" cy="2493"/>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98311" name="Text Box 7"/>
            <p:cNvSpPr txBox="1">
              <a:spLocks noChangeArrowheads="1"/>
            </p:cNvSpPr>
            <p:nvPr/>
          </p:nvSpPr>
          <p:spPr bwMode="auto">
            <a:xfrm>
              <a:off x="1767" y="3368"/>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98312" name="Text Box 8"/>
            <p:cNvSpPr txBox="1">
              <a:spLocks noChangeArrowheads="1"/>
            </p:cNvSpPr>
            <p:nvPr/>
          </p:nvSpPr>
          <p:spPr bwMode="auto">
            <a:xfrm>
              <a:off x="1655" y="1463"/>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700</a:t>
              </a:r>
            </a:p>
          </p:txBody>
        </p:sp>
        <p:sp>
          <p:nvSpPr>
            <p:cNvPr id="98313" name="Text Box 9"/>
            <p:cNvSpPr txBox="1">
              <a:spLocks noChangeArrowheads="1"/>
            </p:cNvSpPr>
            <p:nvPr/>
          </p:nvSpPr>
          <p:spPr bwMode="auto">
            <a:xfrm>
              <a:off x="1670" y="1243"/>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800</a:t>
              </a:r>
            </a:p>
          </p:txBody>
        </p:sp>
        <p:sp>
          <p:nvSpPr>
            <p:cNvPr id="98314" name="Line 10"/>
            <p:cNvSpPr>
              <a:spLocks noChangeShapeType="1"/>
            </p:cNvSpPr>
            <p:nvPr/>
          </p:nvSpPr>
          <p:spPr bwMode="auto">
            <a:xfrm>
              <a:off x="2459" y="1280"/>
              <a:ext cx="0" cy="2486"/>
            </a:xfrm>
            <a:prstGeom prst="line">
              <a:avLst/>
            </a:prstGeom>
            <a:noFill/>
            <a:ln w="9525">
              <a:solidFill>
                <a:schemeClr val="bg2"/>
              </a:solidFill>
              <a:round/>
              <a:headEnd/>
              <a:tailEnd/>
            </a:ln>
          </p:spPr>
          <p:txBody>
            <a:bodyPr/>
            <a:lstStyle/>
            <a:p>
              <a:endParaRPr lang="en-US"/>
            </a:p>
          </p:txBody>
        </p:sp>
        <p:sp>
          <p:nvSpPr>
            <p:cNvPr id="98315" name="Line 11"/>
            <p:cNvSpPr>
              <a:spLocks noChangeShapeType="1"/>
            </p:cNvSpPr>
            <p:nvPr/>
          </p:nvSpPr>
          <p:spPr bwMode="auto">
            <a:xfrm>
              <a:off x="2041" y="3495"/>
              <a:ext cx="2044" cy="0"/>
            </a:xfrm>
            <a:prstGeom prst="line">
              <a:avLst/>
            </a:prstGeom>
            <a:noFill/>
            <a:ln w="9525">
              <a:solidFill>
                <a:schemeClr val="bg2"/>
              </a:solidFill>
              <a:round/>
              <a:headEnd/>
              <a:tailEnd/>
            </a:ln>
          </p:spPr>
          <p:txBody>
            <a:bodyPr/>
            <a:lstStyle/>
            <a:p>
              <a:endParaRPr lang="en-US"/>
            </a:p>
          </p:txBody>
        </p:sp>
        <p:sp>
          <p:nvSpPr>
            <p:cNvPr id="98316" name="Text Box 12"/>
            <p:cNvSpPr txBox="1">
              <a:spLocks noChangeArrowheads="1"/>
            </p:cNvSpPr>
            <p:nvPr/>
          </p:nvSpPr>
          <p:spPr bwMode="auto">
            <a:xfrm>
              <a:off x="1647" y="3103"/>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100</a:t>
              </a:r>
            </a:p>
          </p:txBody>
        </p:sp>
        <p:sp>
          <p:nvSpPr>
            <p:cNvPr id="98317" name="Text Box 13"/>
            <p:cNvSpPr txBox="1">
              <a:spLocks noChangeArrowheads="1"/>
            </p:cNvSpPr>
            <p:nvPr/>
          </p:nvSpPr>
          <p:spPr bwMode="auto">
            <a:xfrm>
              <a:off x="1643" y="2832"/>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200</a:t>
              </a:r>
            </a:p>
          </p:txBody>
        </p:sp>
        <p:sp>
          <p:nvSpPr>
            <p:cNvPr id="98318" name="Text Box 14"/>
            <p:cNvSpPr txBox="1">
              <a:spLocks noChangeArrowheads="1"/>
            </p:cNvSpPr>
            <p:nvPr/>
          </p:nvSpPr>
          <p:spPr bwMode="auto">
            <a:xfrm>
              <a:off x="1647" y="2546"/>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300</a:t>
              </a:r>
            </a:p>
          </p:txBody>
        </p:sp>
        <p:sp>
          <p:nvSpPr>
            <p:cNvPr id="98319" name="Text Box 15"/>
            <p:cNvSpPr txBox="1">
              <a:spLocks noChangeArrowheads="1"/>
            </p:cNvSpPr>
            <p:nvPr/>
          </p:nvSpPr>
          <p:spPr bwMode="auto">
            <a:xfrm>
              <a:off x="1643" y="2274"/>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400</a:t>
              </a:r>
            </a:p>
          </p:txBody>
        </p:sp>
        <p:sp>
          <p:nvSpPr>
            <p:cNvPr id="98320" name="Text Box 16"/>
            <p:cNvSpPr txBox="1">
              <a:spLocks noChangeArrowheads="1"/>
            </p:cNvSpPr>
            <p:nvPr/>
          </p:nvSpPr>
          <p:spPr bwMode="auto">
            <a:xfrm>
              <a:off x="1647" y="2003"/>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500</a:t>
              </a:r>
            </a:p>
          </p:txBody>
        </p:sp>
        <p:sp>
          <p:nvSpPr>
            <p:cNvPr id="98321" name="Text Box 17"/>
            <p:cNvSpPr txBox="1">
              <a:spLocks noChangeArrowheads="1"/>
            </p:cNvSpPr>
            <p:nvPr/>
          </p:nvSpPr>
          <p:spPr bwMode="auto">
            <a:xfrm>
              <a:off x="1647" y="1732"/>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600</a:t>
              </a:r>
            </a:p>
          </p:txBody>
        </p:sp>
        <p:sp>
          <p:nvSpPr>
            <p:cNvPr id="98322" name="Rectangle 18"/>
            <p:cNvSpPr>
              <a:spLocks noChangeArrowheads="1"/>
            </p:cNvSpPr>
            <p:nvPr/>
          </p:nvSpPr>
          <p:spPr bwMode="auto">
            <a:xfrm>
              <a:off x="3696" y="2853"/>
              <a:ext cx="223" cy="250"/>
            </a:xfrm>
            <a:prstGeom prst="rect">
              <a:avLst/>
            </a:prstGeom>
            <a:noFill/>
            <a:ln w="9525">
              <a:noFill/>
              <a:miter lim="800000"/>
              <a:headEnd/>
              <a:tailEnd/>
            </a:ln>
          </p:spPr>
          <p:txBody>
            <a:bodyPr wrap="none" lIns="92075" tIns="46038" rIns="92075" bIns="46038">
              <a:spAutoFit/>
            </a:bodyPr>
            <a:lstStyle/>
            <a:p>
              <a:pPr eaLnBrk="0" hangingPunct="0"/>
              <a:r>
                <a:rPr lang="en-US">
                  <a:solidFill>
                    <a:schemeClr val="tx1"/>
                  </a:solidFill>
                </a:rPr>
                <a:t>B</a:t>
              </a:r>
            </a:p>
          </p:txBody>
        </p:sp>
        <p:sp>
          <p:nvSpPr>
            <p:cNvPr id="98323" name="Rectangle 19"/>
            <p:cNvSpPr>
              <a:spLocks noChangeArrowheads="1"/>
            </p:cNvSpPr>
            <p:nvPr/>
          </p:nvSpPr>
          <p:spPr bwMode="auto">
            <a:xfrm>
              <a:off x="2970" y="2003"/>
              <a:ext cx="223" cy="250"/>
            </a:xfrm>
            <a:prstGeom prst="rect">
              <a:avLst/>
            </a:prstGeom>
            <a:noFill/>
            <a:ln w="9525">
              <a:noFill/>
              <a:miter lim="800000"/>
              <a:headEnd/>
              <a:tailEnd/>
            </a:ln>
          </p:spPr>
          <p:txBody>
            <a:bodyPr wrap="none" lIns="92075" tIns="46038" rIns="92075" bIns="46038">
              <a:spAutoFit/>
            </a:bodyPr>
            <a:lstStyle/>
            <a:p>
              <a:pPr eaLnBrk="0" hangingPunct="0"/>
              <a:r>
                <a:rPr lang="en-US">
                  <a:solidFill>
                    <a:schemeClr val="tx1"/>
                  </a:solidFill>
                </a:rPr>
                <a:t>A</a:t>
              </a:r>
            </a:p>
          </p:txBody>
        </p:sp>
        <p:sp>
          <p:nvSpPr>
            <p:cNvPr id="98324" name="Line 20"/>
            <p:cNvSpPr>
              <a:spLocks noChangeShapeType="1"/>
            </p:cNvSpPr>
            <p:nvPr/>
          </p:nvSpPr>
          <p:spPr bwMode="auto">
            <a:xfrm>
              <a:off x="2452" y="2229"/>
              <a:ext cx="1540" cy="0"/>
            </a:xfrm>
            <a:prstGeom prst="line">
              <a:avLst/>
            </a:prstGeom>
            <a:noFill/>
            <a:ln w="38100">
              <a:solidFill>
                <a:schemeClr val="tx1"/>
              </a:solidFill>
              <a:round/>
              <a:headEnd type="stealth" w="med" len="lg"/>
              <a:tailEnd type="stealth" w="med" len="lg"/>
            </a:ln>
          </p:spPr>
          <p:txBody>
            <a:bodyPr/>
            <a:lstStyle/>
            <a:p>
              <a:endParaRPr lang="en-US"/>
            </a:p>
          </p:txBody>
        </p:sp>
        <p:sp>
          <p:nvSpPr>
            <p:cNvPr id="98325" name="Rectangle 21"/>
            <p:cNvSpPr>
              <a:spLocks noChangeArrowheads="1"/>
            </p:cNvSpPr>
            <p:nvPr/>
          </p:nvSpPr>
          <p:spPr bwMode="auto">
            <a:xfrm>
              <a:off x="2274" y="1434"/>
              <a:ext cx="1950" cy="460"/>
            </a:xfrm>
            <a:prstGeom prst="rect">
              <a:avLst/>
            </a:prstGeom>
            <a:noFill/>
            <a:ln w="9525">
              <a:noFill/>
              <a:miter lim="800000"/>
              <a:headEnd/>
              <a:tailEnd/>
            </a:ln>
          </p:spPr>
          <p:txBody>
            <a:bodyPr lIns="92075" tIns="46038" rIns="92075" bIns="46038">
              <a:spAutoFit/>
            </a:bodyPr>
            <a:lstStyle/>
            <a:p>
              <a:pPr eaLnBrk="0" hangingPunct="0">
                <a:lnSpc>
                  <a:spcPct val="70000"/>
                </a:lnSpc>
              </a:pPr>
              <a:r>
                <a:rPr lang="en-US">
                  <a:solidFill>
                    <a:schemeClr val="tx1"/>
                  </a:solidFill>
                </a:rPr>
                <a:t>A = Inspiratory pressure</a:t>
              </a:r>
              <a:br>
                <a:rPr lang="en-US">
                  <a:solidFill>
                    <a:schemeClr val="tx1"/>
                  </a:solidFill>
                </a:rPr>
              </a:br>
              <a:endParaRPr lang="en-US">
                <a:solidFill>
                  <a:schemeClr val="tx1"/>
                </a:solidFill>
              </a:endParaRPr>
            </a:p>
            <a:p>
              <a:pPr eaLnBrk="0" hangingPunct="0">
                <a:lnSpc>
                  <a:spcPct val="70000"/>
                </a:lnSpc>
              </a:pPr>
              <a:r>
                <a:rPr lang="en-US">
                  <a:solidFill>
                    <a:schemeClr val="tx1"/>
                  </a:solidFill>
                </a:rPr>
                <a:t>B = Volume</a:t>
              </a:r>
            </a:p>
          </p:txBody>
        </p:sp>
        <p:sp>
          <p:nvSpPr>
            <p:cNvPr id="98326" name="Line 22"/>
            <p:cNvSpPr>
              <a:spLocks noChangeShapeType="1"/>
            </p:cNvSpPr>
            <p:nvPr/>
          </p:nvSpPr>
          <p:spPr bwMode="auto">
            <a:xfrm>
              <a:off x="3945" y="2546"/>
              <a:ext cx="0" cy="949"/>
            </a:xfrm>
            <a:prstGeom prst="line">
              <a:avLst/>
            </a:prstGeom>
            <a:noFill/>
            <a:ln w="38100">
              <a:solidFill>
                <a:schemeClr val="tx1"/>
              </a:solidFill>
              <a:round/>
              <a:headEnd type="triangle" w="med" len="med"/>
              <a:tailEnd type="triangle" w="med" len="med"/>
            </a:ln>
          </p:spPr>
          <p:txBody>
            <a:bodyPr/>
            <a:lstStyle/>
            <a:p>
              <a:endParaRPr lang="en-US"/>
            </a:p>
          </p:txBody>
        </p:sp>
        <p:grpSp>
          <p:nvGrpSpPr>
            <p:cNvPr id="98327" name="Group 23"/>
            <p:cNvGrpSpPr>
              <a:grpSpLocks/>
            </p:cNvGrpSpPr>
            <p:nvPr/>
          </p:nvGrpSpPr>
          <p:grpSpPr bwMode="auto">
            <a:xfrm>
              <a:off x="2475" y="2484"/>
              <a:ext cx="1492" cy="1046"/>
              <a:chOff x="2512" y="2528"/>
              <a:chExt cx="1542" cy="1111"/>
            </a:xfrm>
          </p:grpSpPr>
          <p:sp>
            <p:nvSpPr>
              <p:cNvPr id="98362" name="Freeform 24"/>
              <p:cNvSpPr>
                <a:spLocks/>
              </p:cNvSpPr>
              <p:nvPr/>
            </p:nvSpPr>
            <p:spPr bwMode="auto">
              <a:xfrm rot="590809">
                <a:off x="3590" y="2528"/>
                <a:ext cx="464" cy="160"/>
              </a:xfrm>
              <a:custGeom>
                <a:avLst/>
                <a:gdLst>
                  <a:gd name="T0" fmla="*/ 0 w 496"/>
                  <a:gd name="T1" fmla="*/ 312 h 128"/>
                  <a:gd name="T2" fmla="*/ 221 w 496"/>
                  <a:gd name="T3" fmla="*/ 156 h 128"/>
                  <a:gd name="T4" fmla="*/ 380 w 496"/>
                  <a:gd name="T5" fmla="*/ 0 h 128"/>
                  <a:gd name="T6" fmla="*/ 0 60000 65536"/>
                  <a:gd name="T7" fmla="*/ 0 60000 65536"/>
                  <a:gd name="T8" fmla="*/ 0 60000 65536"/>
                  <a:gd name="T9" fmla="*/ 0 w 496"/>
                  <a:gd name="T10" fmla="*/ 0 h 128"/>
                  <a:gd name="T11" fmla="*/ 496 w 496"/>
                  <a:gd name="T12" fmla="*/ 128 h 128"/>
                </a:gdLst>
                <a:ahLst/>
                <a:cxnLst>
                  <a:cxn ang="T6">
                    <a:pos x="T0" y="T1"/>
                  </a:cxn>
                  <a:cxn ang="T7">
                    <a:pos x="T2" y="T3"/>
                  </a:cxn>
                  <a:cxn ang="T8">
                    <a:pos x="T4" y="T5"/>
                  </a:cxn>
                </a:cxnLst>
                <a:rect l="T9" t="T10" r="T11" b="T12"/>
                <a:pathLst>
                  <a:path w="496" h="128">
                    <a:moveTo>
                      <a:pt x="0" y="128"/>
                    </a:moveTo>
                    <a:cubicBezTo>
                      <a:pt x="95" y="96"/>
                      <a:pt x="192" y="88"/>
                      <a:pt x="288" y="64"/>
                    </a:cubicBezTo>
                    <a:cubicBezTo>
                      <a:pt x="355" y="47"/>
                      <a:pt x="429" y="0"/>
                      <a:pt x="496" y="0"/>
                    </a:cubicBezTo>
                  </a:path>
                </a:pathLst>
              </a:custGeom>
              <a:noFill/>
              <a:ln w="38100" cmpd="sng">
                <a:solidFill>
                  <a:schemeClr val="folHlink"/>
                </a:solidFill>
                <a:round/>
                <a:headEnd/>
                <a:tailEnd/>
              </a:ln>
            </p:spPr>
            <p:txBody>
              <a:bodyPr/>
              <a:lstStyle/>
              <a:p>
                <a:endParaRPr lang="en-US"/>
              </a:p>
            </p:txBody>
          </p:sp>
          <p:sp>
            <p:nvSpPr>
              <p:cNvPr id="98363" name="Freeform 25"/>
              <p:cNvSpPr>
                <a:spLocks/>
              </p:cNvSpPr>
              <p:nvPr/>
            </p:nvSpPr>
            <p:spPr bwMode="auto">
              <a:xfrm>
                <a:off x="2512" y="2634"/>
                <a:ext cx="1080" cy="1005"/>
              </a:xfrm>
              <a:custGeom>
                <a:avLst/>
                <a:gdLst>
                  <a:gd name="T0" fmla="*/ 0 w 1080"/>
                  <a:gd name="T1" fmla="*/ 960 h 1005"/>
                  <a:gd name="T2" fmla="*/ 416 w 1080"/>
                  <a:gd name="T3" fmla="*/ 864 h 1005"/>
                  <a:gd name="T4" fmla="*/ 512 w 1080"/>
                  <a:gd name="T5" fmla="*/ 808 h 1005"/>
                  <a:gd name="T6" fmla="*/ 656 w 1080"/>
                  <a:gd name="T7" fmla="*/ 696 h 1005"/>
                  <a:gd name="T8" fmla="*/ 872 w 1080"/>
                  <a:gd name="T9" fmla="*/ 456 h 1005"/>
                  <a:gd name="T10" fmla="*/ 960 w 1080"/>
                  <a:gd name="T11" fmla="*/ 264 h 1005"/>
                  <a:gd name="T12" fmla="*/ 1016 w 1080"/>
                  <a:gd name="T13" fmla="*/ 136 h 1005"/>
                  <a:gd name="T14" fmla="*/ 1080 w 1080"/>
                  <a:gd name="T15" fmla="*/ 0 h 1005"/>
                  <a:gd name="T16" fmla="*/ 0 60000 65536"/>
                  <a:gd name="T17" fmla="*/ 0 60000 65536"/>
                  <a:gd name="T18" fmla="*/ 0 60000 65536"/>
                  <a:gd name="T19" fmla="*/ 0 60000 65536"/>
                  <a:gd name="T20" fmla="*/ 0 60000 65536"/>
                  <a:gd name="T21" fmla="*/ 0 60000 65536"/>
                  <a:gd name="T22" fmla="*/ 0 60000 65536"/>
                  <a:gd name="T23" fmla="*/ 0 60000 65536"/>
                  <a:gd name="T24" fmla="*/ 0 w 1080"/>
                  <a:gd name="T25" fmla="*/ 0 h 1005"/>
                  <a:gd name="T26" fmla="*/ 1080 w 1080"/>
                  <a:gd name="T27" fmla="*/ 1005 h 10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80" h="1005">
                    <a:moveTo>
                      <a:pt x="0" y="960"/>
                    </a:moveTo>
                    <a:cubicBezTo>
                      <a:pt x="135" y="1005"/>
                      <a:pt x="300" y="928"/>
                      <a:pt x="416" y="864"/>
                    </a:cubicBezTo>
                    <a:cubicBezTo>
                      <a:pt x="452" y="844"/>
                      <a:pt x="474" y="821"/>
                      <a:pt x="512" y="808"/>
                    </a:cubicBezTo>
                    <a:cubicBezTo>
                      <a:pt x="555" y="765"/>
                      <a:pt x="611" y="736"/>
                      <a:pt x="656" y="696"/>
                    </a:cubicBezTo>
                    <a:cubicBezTo>
                      <a:pt x="736" y="625"/>
                      <a:pt x="807" y="540"/>
                      <a:pt x="872" y="456"/>
                    </a:cubicBezTo>
                    <a:cubicBezTo>
                      <a:pt x="918" y="397"/>
                      <a:pt x="920" y="324"/>
                      <a:pt x="960" y="264"/>
                    </a:cubicBezTo>
                    <a:cubicBezTo>
                      <a:pt x="972" y="215"/>
                      <a:pt x="996" y="180"/>
                      <a:pt x="1016" y="136"/>
                    </a:cubicBezTo>
                    <a:cubicBezTo>
                      <a:pt x="1039" y="84"/>
                      <a:pt x="1039" y="41"/>
                      <a:pt x="1080" y="0"/>
                    </a:cubicBezTo>
                  </a:path>
                </a:pathLst>
              </a:custGeom>
              <a:noFill/>
              <a:ln w="38100" cmpd="sng">
                <a:solidFill>
                  <a:schemeClr val="folHlink"/>
                </a:solidFill>
                <a:round/>
                <a:headEnd/>
                <a:tailEnd/>
              </a:ln>
            </p:spPr>
            <p:txBody>
              <a:bodyPr/>
              <a:lstStyle/>
              <a:p>
                <a:endParaRPr lang="en-US"/>
              </a:p>
            </p:txBody>
          </p:sp>
        </p:grpSp>
        <p:sp>
          <p:nvSpPr>
            <p:cNvPr id="363546" name="Rectangle 26"/>
            <p:cNvSpPr>
              <a:spLocks noChangeArrowheads="1"/>
            </p:cNvSpPr>
            <p:nvPr/>
          </p:nvSpPr>
          <p:spPr bwMode="auto">
            <a:xfrm>
              <a:off x="2030" y="3784"/>
              <a:ext cx="2043" cy="344"/>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98329" name="Line 27"/>
            <p:cNvSpPr>
              <a:spLocks noChangeShapeType="1"/>
            </p:cNvSpPr>
            <p:nvPr/>
          </p:nvSpPr>
          <p:spPr bwMode="auto">
            <a:xfrm>
              <a:off x="2041" y="3879"/>
              <a:ext cx="2044" cy="0"/>
            </a:xfrm>
            <a:prstGeom prst="line">
              <a:avLst/>
            </a:prstGeom>
            <a:noFill/>
            <a:ln w="9525">
              <a:solidFill>
                <a:schemeClr val="tx1"/>
              </a:solidFill>
              <a:round/>
              <a:headEnd/>
              <a:tailEnd/>
            </a:ln>
          </p:spPr>
          <p:txBody>
            <a:bodyPr/>
            <a:lstStyle/>
            <a:p>
              <a:endParaRPr lang="en-US"/>
            </a:p>
          </p:txBody>
        </p:sp>
        <p:sp>
          <p:nvSpPr>
            <p:cNvPr id="98330" name="Text Box 28"/>
            <p:cNvSpPr txBox="1">
              <a:spLocks noChangeArrowheads="1"/>
            </p:cNvSpPr>
            <p:nvPr/>
          </p:nvSpPr>
          <p:spPr bwMode="auto">
            <a:xfrm>
              <a:off x="2370" y="3842"/>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98331" name="Text Box 29"/>
            <p:cNvSpPr txBox="1">
              <a:spLocks noChangeArrowheads="1"/>
            </p:cNvSpPr>
            <p:nvPr/>
          </p:nvSpPr>
          <p:spPr bwMode="auto">
            <a:xfrm>
              <a:off x="2657" y="3842"/>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10</a:t>
              </a:r>
            </a:p>
          </p:txBody>
        </p:sp>
        <p:sp>
          <p:nvSpPr>
            <p:cNvPr id="98332" name="Text Box 30"/>
            <p:cNvSpPr txBox="1">
              <a:spLocks noChangeArrowheads="1"/>
            </p:cNvSpPr>
            <p:nvPr/>
          </p:nvSpPr>
          <p:spPr bwMode="auto">
            <a:xfrm>
              <a:off x="2986" y="3842"/>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20</a:t>
              </a:r>
            </a:p>
          </p:txBody>
        </p:sp>
        <p:sp>
          <p:nvSpPr>
            <p:cNvPr id="98333" name="Text Box 31"/>
            <p:cNvSpPr txBox="1">
              <a:spLocks noChangeArrowheads="1"/>
            </p:cNvSpPr>
            <p:nvPr/>
          </p:nvSpPr>
          <p:spPr bwMode="auto">
            <a:xfrm>
              <a:off x="3307" y="3842"/>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a:t>
              </a:r>
            </a:p>
          </p:txBody>
        </p:sp>
        <p:sp>
          <p:nvSpPr>
            <p:cNvPr id="98334" name="Text Box 32"/>
            <p:cNvSpPr txBox="1">
              <a:spLocks noChangeArrowheads="1"/>
            </p:cNvSpPr>
            <p:nvPr/>
          </p:nvSpPr>
          <p:spPr bwMode="auto">
            <a:xfrm>
              <a:off x="3678" y="3842"/>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a:t>
              </a:r>
            </a:p>
          </p:txBody>
        </p:sp>
        <p:grpSp>
          <p:nvGrpSpPr>
            <p:cNvPr id="98335" name="Group 33"/>
            <p:cNvGrpSpPr>
              <a:grpSpLocks/>
            </p:cNvGrpSpPr>
            <p:nvPr/>
          </p:nvGrpSpPr>
          <p:grpSpPr bwMode="auto">
            <a:xfrm>
              <a:off x="3373" y="2442"/>
              <a:ext cx="278" cy="288"/>
              <a:chOff x="3440" y="2496"/>
              <a:chExt cx="288" cy="306"/>
            </a:xfrm>
          </p:grpSpPr>
          <p:sp>
            <p:nvSpPr>
              <p:cNvPr id="98360" name="Text Box 34"/>
              <p:cNvSpPr txBox="1">
                <a:spLocks noChangeArrowheads="1"/>
              </p:cNvSpPr>
              <p:nvPr/>
            </p:nvSpPr>
            <p:spPr bwMode="auto">
              <a:xfrm>
                <a:off x="3472" y="2496"/>
                <a:ext cx="224" cy="306"/>
              </a:xfrm>
              <a:prstGeom prst="rect">
                <a:avLst/>
              </a:prstGeom>
              <a:noFill/>
              <a:ln w="9525">
                <a:noFill/>
                <a:miter lim="800000"/>
                <a:headEnd/>
                <a:tailEnd/>
              </a:ln>
            </p:spPr>
            <p:txBody>
              <a:bodyPr>
                <a:spAutoFit/>
              </a:bodyPr>
              <a:lstStyle/>
              <a:p>
                <a:pPr eaLnBrk="0" hangingPunct="0"/>
                <a:r>
                  <a:rPr lang="en-US" sz="2400">
                    <a:solidFill>
                      <a:schemeClr val="tx1"/>
                    </a:solidFill>
                    <a:latin typeface="Times New Roman" pitchFamily="18" charset="0"/>
                  </a:rPr>
                  <a:t>+</a:t>
                </a:r>
              </a:p>
            </p:txBody>
          </p:sp>
          <p:sp>
            <p:nvSpPr>
              <p:cNvPr id="98361" name="Oval 35"/>
              <p:cNvSpPr>
                <a:spLocks noChangeArrowheads="1"/>
              </p:cNvSpPr>
              <p:nvPr/>
            </p:nvSpPr>
            <p:spPr bwMode="auto">
              <a:xfrm>
                <a:off x="3440" y="2496"/>
                <a:ext cx="288" cy="288"/>
              </a:xfrm>
              <a:prstGeom prst="ellipse">
                <a:avLst/>
              </a:prstGeom>
              <a:noFill/>
              <a:ln w="38100">
                <a:solidFill>
                  <a:schemeClr val="tx1"/>
                </a:solidFill>
                <a:round/>
                <a:headEnd/>
                <a:tailEnd/>
              </a:ln>
            </p:spPr>
            <p:txBody>
              <a:bodyPr wrap="none" anchor="ctr"/>
              <a:lstStyle/>
              <a:p>
                <a:endParaRPr lang="en-US"/>
              </a:p>
            </p:txBody>
          </p:sp>
        </p:grpSp>
        <p:sp>
          <p:nvSpPr>
            <p:cNvPr id="98336" name="Line 36"/>
            <p:cNvSpPr>
              <a:spLocks noChangeShapeType="1"/>
            </p:cNvSpPr>
            <p:nvPr/>
          </p:nvSpPr>
          <p:spPr bwMode="auto">
            <a:xfrm>
              <a:off x="1945" y="1273"/>
              <a:ext cx="1" cy="2493"/>
            </a:xfrm>
            <a:prstGeom prst="line">
              <a:avLst/>
            </a:prstGeom>
            <a:noFill/>
            <a:ln w="9525">
              <a:solidFill>
                <a:schemeClr val="tx1"/>
              </a:solidFill>
              <a:round/>
              <a:headEnd/>
              <a:tailEnd/>
            </a:ln>
          </p:spPr>
          <p:txBody>
            <a:bodyPr/>
            <a:lstStyle/>
            <a:p>
              <a:endParaRPr lang="en-US"/>
            </a:p>
          </p:txBody>
        </p:sp>
        <p:sp>
          <p:nvSpPr>
            <p:cNvPr id="98337" name="Line 37"/>
            <p:cNvSpPr>
              <a:spLocks noChangeShapeType="1"/>
            </p:cNvSpPr>
            <p:nvPr/>
          </p:nvSpPr>
          <p:spPr bwMode="auto">
            <a:xfrm>
              <a:off x="1952" y="3495"/>
              <a:ext cx="45" cy="1"/>
            </a:xfrm>
            <a:prstGeom prst="line">
              <a:avLst/>
            </a:prstGeom>
            <a:noFill/>
            <a:ln w="9525">
              <a:solidFill>
                <a:schemeClr val="tx1"/>
              </a:solidFill>
              <a:round/>
              <a:headEnd/>
              <a:tailEnd/>
            </a:ln>
          </p:spPr>
          <p:txBody>
            <a:bodyPr/>
            <a:lstStyle/>
            <a:p>
              <a:endParaRPr lang="en-US"/>
            </a:p>
          </p:txBody>
        </p:sp>
        <p:sp>
          <p:nvSpPr>
            <p:cNvPr id="98338" name="Line 38"/>
            <p:cNvSpPr>
              <a:spLocks noChangeShapeType="1"/>
            </p:cNvSpPr>
            <p:nvPr/>
          </p:nvSpPr>
          <p:spPr bwMode="auto">
            <a:xfrm>
              <a:off x="1952" y="3224"/>
              <a:ext cx="45" cy="1"/>
            </a:xfrm>
            <a:prstGeom prst="line">
              <a:avLst/>
            </a:prstGeom>
            <a:noFill/>
            <a:ln w="9525">
              <a:solidFill>
                <a:schemeClr val="tx1"/>
              </a:solidFill>
              <a:round/>
              <a:headEnd/>
              <a:tailEnd/>
            </a:ln>
          </p:spPr>
          <p:txBody>
            <a:bodyPr/>
            <a:lstStyle/>
            <a:p>
              <a:endParaRPr lang="en-US"/>
            </a:p>
          </p:txBody>
        </p:sp>
        <p:sp>
          <p:nvSpPr>
            <p:cNvPr id="98339" name="Line 39"/>
            <p:cNvSpPr>
              <a:spLocks noChangeShapeType="1"/>
            </p:cNvSpPr>
            <p:nvPr/>
          </p:nvSpPr>
          <p:spPr bwMode="auto">
            <a:xfrm>
              <a:off x="1952" y="2953"/>
              <a:ext cx="45" cy="0"/>
            </a:xfrm>
            <a:prstGeom prst="line">
              <a:avLst/>
            </a:prstGeom>
            <a:noFill/>
            <a:ln w="9525">
              <a:solidFill>
                <a:schemeClr val="tx1"/>
              </a:solidFill>
              <a:round/>
              <a:headEnd/>
              <a:tailEnd/>
            </a:ln>
          </p:spPr>
          <p:txBody>
            <a:bodyPr/>
            <a:lstStyle/>
            <a:p>
              <a:endParaRPr lang="en-US"/>
            </a:p>
          </p:txBody>
        </p:sp>
        <p:sp>
          <p:nvSpPr>
            <p:cNvPr id="98340" name="Line 40"/>
            <p:cNvSpPr>
              <a:spLocks noChangeShapeType="1"/>
            </p:cNvSpPr>
            <p:nvPr/>
          </p:nvSpPr>
          <p:spPr bwMode="auto">
            <a:xfrm>
              <a:off x="1952" y="2680"/>
              <a:ext cx="45" cy="1"/>
            </a:xfrm>
            <a:prstGeom prst="line">
              <a:avLst/>
            </a:prstGeom>
            <a:noFill/>
            <a:ln w="9525">
              <a:solidFill>
                <a:schemeClr val="tx1"/>
              </a:solidFill>
              <a:round/>
              <a:headEnd/>
              <a:tailEnd/>
            </a:ln>
          </p:spPr>
          <p:txBody>
            <a:bodyPr/>
            <a:lstStyle/>
            <a:p>
              <a:endParaRPr lang="en-US"/>
            </a:p>
          </p:txBody>
        </p:sp>
        <p:sp>
          <p:nvSpPr>
            <p:cNvPr id="98341" name="Line 41"/>
            <p:cNvSpPr>
              <a:spLocks noChangeShapeType="1"/>
            </p:cNvSpPr>
            <p:nvPr/>
          </p:nvSpPr>
          <p:spPr bwMode="auto">
            <a:xfrm>
              <a:off x="1952" y="2409"/>
              <a:ext cx="45" cy="1"/>
            </a:xfrm>
            <a:prstGeom prst="line">
              <a:avLst/>
            </a:prstGeom>
            <a:noFill/>
            <a:ln w="9525">
              <a:solidFill>
                <a:schemeClr val="tx1"/>
              </a:solidFill>
              <a:round/>
              <a:headEnd/>
              <a:tailEnd/>
            </a:ln>
          </p:spPr>
          <p:txBody>
            <a:bodyPr/>
            <a:lstStyle/>
            <a:p>
              <a:endParaRPr lang="en-US"/>
            </a:p>
          </p:txBody>
        </p:sp>
        <p:sp>
          <p:nvSpPr>
            <p:cNvPr id="98342" name="Line 42"/>
            <p:cNvSpPr>
              <a:spLocks noChangeShapeType="1"/>
            </p:cNvSpPr>
            <p:nvPr/>
          </p:nvSpPr>
          <p:spPr bwMode="auto">
            <a:xfrm>
              <a:off x="1952" y="2139"/>
              <a:ext cx="45" cy="1"/>
            </a:xfrm>
            <a:prstGeom prst="line">
              <a:avLst/>
            </a:prstGeom>
            <a:noFill/>
            <a:ln w="9525">
              <a:solidFill>
                <a:schemeClr val="tx1"/>
              </a:solidFill>
              <a:round/>
              <a:headEnd/>
              <a:tailEnd/>
            </a:ln>
          </p:spPr>
          <p:txBody>
            <a:bodyPr/>
            <a:lstStyle/>
            <a:p>
              <a:endParaRPr lang="en-US"/>
            </a:p>
          </p:txBody>
        </p:sp>
        <p:sp>
          <p:nvSpPr>
            <p:cNvPr id="98343" name="Line 43"/>
            <p:cNvSpPr>
              <a:spLocks noChangeShapeType="1"/>
            </p:cNvSpPr>
            <p:nvPr/>
          </p:nvSpPr>
          <p:spPr bwMode="auto">
            <a:xfrm>
              <a:off x="1949" y="1867"/>
              <a:ext cx="44" cy="0"/>
            </a:xfrm>
            <a:prstGeom prst="line">
              <a:avLst/>
            </a:prstGeom>
            <a:noFill/>
            <a:ln w="9525">
              <a:solidFill>
                <a:schemeClr val="tx1"/>
              </a:solidFill>
              <a:round/>
              <a:headEnd/>
              <a:tailEnd/>
            </a:ln>
          </p:spPr>
          <p:txBody>
            <a:bodyPr/>
            <a:lstStyle/>
            <a:p>
              <a:endParaRPr lang="en-US"/>
            </a:p>
          </p:txBody>
        </p:sp>
        <p:sp>
          <p:nvSpPr>
            <p:cNvPr id="98344" name="Line 44"/>
            <p:cNvSpPr>
              <a:spLocks noChangeShapeType="1"/>
            </p:cNvSpPr>
            <p:nvPr/>
          </p:nvSpPr>
          <p:spPr bwMode="auto">
            <a:xfrm>
              <a:off x="1949" y="1595"/>
              <a:ext cx="44" cy="1"/>
            </a:xfrm>
            <a:prstGeom prst="line">
              <a:avLst/>
            </a:prstGeom>
            <a:noFill/>
            <a:ln w="9525">
              <a:solidFill>
                <a:schemeClr val="tx1"/>
              </a:solidFill>
              <a:round/>
              <a:headEnd/>
              <a:tailEnd/>
            </a:ln>
          </p:spPr>
          <p:txBody>
            <a:bodyPr/>
            <a:lstStyle/>
            <a:p>
              <a:endParaRPr lang="en-US"/>
            </a:p>
          </p:txBody>
        </p:sp>
        <p:sp>
          <p:nvSpPr>
            <p:cNvPr id="98345" name="Line 45"/>
            <p:cNvSpPr>
              <a:spLocks noChangeShapeType="1"/>
            </p:cNvSpPr>
            <p:nvPr/>
          </p:nvSpPr>
          <p:spPr bwMode="auto">
            <a:xfrm>
              <a:off x="1949" y="1325"/>
              <a:ext cx="44" cy="1"/>
            </a:xfrm>
            <a:prstGeom prst="line">
              <a:avLst/>
            </a:prstGeom>
            <a:noFill/>
            <a:ln w="9525">
              <a:solidFill>
                <a:schemeClr val="tx1"/>
              </a:solidFill>
              <a:round/>
              <a:headEnd/>
              <a:tailEnd/>
            </a:ln>
          </p:spPr>
          <p:txBody>
            <a:bodyPr/>
            <a:lstStyle/>
            <a:p>
              <a:endParaRPr lang="en-US"/>
            </a:p>
          </p:txBody>
        </p:sp>
        <p:sp>
          <p:nvSpPr>
            <p:cNvPr id="98346" name="Line 46"/>
            <p:cNvSpPr>
              <a:spLocks noChangeShapeType="1"/>
            </p:cNvSpPr>
            <p:nvPr/>
          </p:nvSpPr>
          <p:spPr bwMode="auto">
            <a:xfrm>
              <a:off x="2784" y="3781"/>
              <a:ext cx="0" cy="91"/>
            </a:xfrm>
            <a:prstGeom prst="line">
              <a:avLst/>
            </a:prstGeom>
            <a:noFill/>
            <a:ln w="9525">
              <a:solidFill>
                <a:schemeClr val="tx1"/>
              </a:solidFill>
              <a:round/>
              <a:headEnd/>
              <a:tailEnd/>
            </a:ln>
          </p:spPr>
          <p:txBody>
            <a:bodyPr/>
            <a:lstStyle/>
            <a:p>
              <a:endParaRPr lang="en-US"/>
            </a:p>
          </p:txBody>
        </p:sp>
        <p:sp>
          <p:nvSpPr>
            <p:cNvPr id="98347" name="Line 47"/>
            <p:cNvSpPr>
              <a:spLocks noChangeShapeType="1"/>
            </p:cNvSpPr>
            <p:nvPr/>
          </p:nvSpPr>
          <p:spPr bwMode="auto">
            <a:xfrm>
              <a:off x="3110" y="3781"/>
              <a:ext cx="0" cy="91"/>
            </a:xfrm>
            <a:prstGeom prst="line">
              <a:avLst/>
            </a:prstGeom>
            <a:noFill/>
            <a:ln w="9525">
              <a:solidFill>
                <a:schemeClr val="tx1"/>
              </a:solidFill>
              <a:round/>
              <a:headEnd/>
              <a:tailEnd/>
            </a:ln>
          </p:spPr>
          <p:txBody>
            <a:bodyPr/>
            <a:lstStyle/>
            <a:p>
              <a:endParaRPr lang="en-US"/>
            </a:p>
          </p:txBody>
        </p:sp>
        <p:sp>
          <p:nvSpPr>
            <p:cNvPr id="98348" name="Line 48"/>
            <p:cNvSpPr>
              <a:spLocks noChangeShapeType="1"/>
            </p:cNvSpPr>
            <p:nvPr/>
          </p:nvSpPr>
          <p:spPr bwMode="auto">
            <a:xfrm>
              <a:off x="3435" y="3781"/>
              <a:ext cx="0" cy="91"/>
            </a:xfrm>
            <a:prstGeom prst="line">
              <a:avLst/>
            </a:prstGeom>
            <a:noFill/>
            <a:ln w="9525">
              <a:solidFill>
                <a:schemeClr val="tx1"/>
              </a:solidFill>
              <a:round/>
              <a:headEnd/>
              <a:tailEnd/>
            </a:ln>
          </p:spPr>
          <p:txBody>
            <a:bodyPr/>
            <a:lstStyle/>
            <a:p>
              <a:endParaRPr lang="en-US"/>
            </a:p>
          </p:txBody>
        </p:sp>
        <p:sp>
          <p:nvSpPr>
            <p:cNvPr id="98349" name="Line 49"/>
            <p:cNvSpPr>
              <a:spLocks noChangeShapeType="1"/>
            </p:cNvSpPr>
            <p:nvPr/>
          </p:nvSpPr>
          <p:spPr bwMode="auto">
            <a:xfrm>
              <a:off x="3806" y="3781"/>
              <a:ext cx="0" cy="91"/>
            </a:xfrm>
            <a:prstGeom prst="line">
              <a:avLst/>
            </a:prstGeom>
            <a:noFill/>
            <a:ln w="9525">
              <a:solidFill>
                <a:schemeClr val="tx1"/>
              </a:solidFill>
              <a:round/>
              <a:headEnd/>
              <a:tailEnd/>
            </a:ln>
          </p:spPr>
          <p:txBody>
            <a:bodyPr/>
            <a:lstStyle/>
            <a:p>
              <a:endParaRPr lang="en-US"/>
            </a:p>
          </p:txBody>
        </p:sp>
        <p:sp>
          <p:nvSpPr>
            <p:cNvPr id="98350" name="Line 50"/>
            <p:cNvSpPr>
              <a:spLocks noChangeShapeType="1"/>
            </p:cNvSpPr>
            <p:nvPr/>
          </p:nvSpPr>
          <p:spPr bwMode="auto">
            <a:xfrm>
              <a:off x="2274" y="3789"/>
              <a:ext cx="0" cy="45"/>
            </a:xfrm>
            <a:prstGeom prst="line">
              <a:avLst/>
            </a:prstGeom>
            <a:noFill/>
            <a:ln w="9525">
              <a:solidFill>
                <a:schemeClr val="tx1"/>
              </a:solidFill>
              <a:round/>
              <a:headEnd/>
              <a:tailEnd/>
            </a:ln>
          </p:spPr>
          <p:txBody>
            <a:bodyPr/>
            <a:lstStyle/>
            <a:p>
              <a:endParaRPr lang="en-US"/>
            </a:p>
          </p:txBody>
        </p:sp>
        <p:sp>
          <p:nvSpPr>
            <p:cNvPr id="98351" name="Line 51"/>
            <p:cNvSpPr>
              <a:spLocks noChangeShapeType="1"/>
            </p:cNvSpPr>
            <p:nvPr/>
          </p:nvSpPr>
          <p:spPr bwMode="auto">
            <a:xfrm>
              <a:off x="2599" y="3781"/>
              <a:ext cx="0" cy="46"/>
            </a:xfrm>
            <a:prstGeom prst="line">
              <a:avLst/>
            </a:prstGeom>
            <a:noFill/>
            <a:ln w="9525">
              <a:solidFill>
                <a:schemeClr val="tx1"/>
              </a:solidFill>
              <a:round/>
              <a:headEnd/>
              <a:tailEnd/>
            </a:ln>
          </p:spPr>
          <p:txBody>
            <a:bodyPr/>
            <a:lstStyle/>
            <a:p>
              <a:endParaRPr lang="en-US"/>
            </a:p>
          </p:txBody>
        </p:sp>
        <p:sp>
          <p:nvSpPr>
            <p:cNvPr id="98352" name="Line 52"/>
            <p:cNvSpPr>
              <a:spLocks noChangeShapeType="1"/>
            </p:cNvSpPr>
            <p:nvPr/>
          </p:nvSpPr>
          <p:spPr bwMode="auto">
            <a:xfrm>
              <a:off x="2970" y="3781"/>
              <a:ext cx="0" cy="46"/>
            </a:xfrm>
            <a:prstGeom prst="line">
              <a:avLst/>
            </a:prstGeom>
            <a:noFill/>
            <a:ln w="9525">
              <a:solidFill>
                <a:schemeClr val="tx1"/>
              </a:solidFill>
              <a:round/>
              <a:headEnd/>
              <a:tailEnd/>
            </a:ln>
          </p:spPr>
          <p:txBody>
            <a:bodyPr/>
            <a:lstStyle/>
            <a:p>
              <a:endParaRPr lang="en-US"/>
            </a:p>
          </p:txBody>
        </p:sp>
        <p:sp>
          <p:nvSpPr>
            <p:cNvPr id="98353" name="Line 53"/>
            <p:cNvSpPr>
              <a:spLocks noChangeShapeType="1"/>
            </p:cNvSpPr>
            <p:nvPr/>
          </p:nvSpPr>
          <p:spPr bwMode="auto">
            <a:xfrm>
              <a:off x="3295" y="3766"/>
              <a:ext cx="0" cy="46"/>
            </a:xfrm>
            <a:prstGeom prst="line">
              <a:avLst/>
            </a:prstGeom>
            <a:noFill/>
            <a:ln w="9525">
              <a:solidFill>
                <a:schemeClr val="tx1"/>
              </a:solidFill>
              <a:round/>
              <a:headEnd/>
              <a:tailEnd/>
            </a:ln>
          </p:spPr>
          <p:txBody>
            <a:bodyPr/>
            <a:lstStyle/>
            <a:p>
              <a:endParaRPr lang="en-US"/>
            </a:p>
          </p:txBody>
        </p:sp>
        <p:sp>
          <p:nvSpPr>
            <p:cNvPr id="98354" name="Line 54"/>
            <p:cNvSpPr>
              <a:spLocks noChangeShapeType="1"/>
            </p:cNvSpPr>
            <p:nvPr/>
          </p:nvSpPr>
          <p:spPr bwMode="auto">
            <a:xfrm>
              <a:off x="3620" y="3781"/>
              <a:ext cx="0" cy="46"/>
            </a:xfrm>
            <a:prstGeom prst="line">
              <a:avLst/>
            </a:prstGeom>
            <a:noFill/>
            <a:ln w="9525">
              <a:solidFill>
                <a:schemeClr val="tx1"/>
              </a:solidFill>
              <a:round/>
              <a:headEnd/>
              <a:tailEnd/>
            </a:ln>
          </p:spPr>
          <p:txBody>
            <a:bodyPr/>
            <a:lstStyle/>
            <a:p>
              <a:endParaRPr lang="en-US"/>
            </a:p>
          </p:txBody>
        </p:sp>
        <p:sp>
          <p:nvSpPr>
            <p:cNvPr id="98355" name="Line 55"/>
            <p:cNvSpPr>
              <a:spLocks noChangeShapeType="1"/>
            </p:cNvSpPr>
            <p:nvPr/>
          </p:nvSpPr>
          <p:spPr bwMode="auto">
            <a:xfrm>
              <a:off x="2463" y="3775"/>
              <a:ext cx="0" cy="90"/>
            </a:xfrm>
            <a:prstGeom prst="line">
              <a:avLst/>
            </a:prstGeom>
            <a:noFill/>
            <a:ln w="9525">
              <a:solidFill>
                <a:schemeClr val="tx1"/>
              </a:solidFill>
              <a:round/>
              <a:headEnd/>
              <a:tailEnd/>
            </a:ln>
          </p:spPr>
          <p:txBody>
            <a:bodyPr/>
            <a:lstStyle/>
            <a:p>
              <a:endParaRPr lang="en-US"/>
            </a:p>
          </p:txBody>
        </p:sp>
        <p:sp>
          <p:nvSpPr>
            <p:cNvPr id="98356" name="Text Box 56"/>
            <p:cNvSpPr txBox="1">
              <a:spLocks noChangeArrowheads="1"/>
            </p:cNvSpPr>
            <p:nvPr/>
          </p:nvSpPr>
          <p:spPr bwMode="auto">
            <a:xfrm>
              <a:off x="1488" y="3865"/>
              <a:ext cx="533"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cm H</a:t>
              </a:r>
              <a:r>
                <a:rPr lang="en-US" sz="1600" baseline="-25000">
                  <a:solidFill>
                    <a:schemeClr val="tx1"/>
                  </a:solidFill>
                  <a:latin typeface="Times New Roman" pitchFamily="18" charset="0"/>
                </a:rPr>
                <a:t>2</a:t>
              </a:r>
              <a:r>
                <a:rPr lang="en-US" sz="1600">
                  <a:solidFill>
                    <a:schemeClr val="tx1"/>
                  </a:solidFill>
                  <a:latin typeface="Times New Roman" pitchFamily="18" charset="0"/>
                </a:rPr>
                <a:t>O</a:t>
              </a:r>
            </a:p>
          </p:txBody>
        </p:sp>
        <p:grpSp>
          <p:nvGrpSpPr>
            <p:cNvPr id="98357" name="Group 57"/>
            <p:cNvGrpSpPr>
              <a:grpSpLocks/>
            </p:cNvGrpSpPr>
            <p:nvPr/>
          </p:nvGrpSpPr>
          <p:grpSpPr bwMode="auto">
            <a:xfrm>
              <a:off x="2467" y="2508"/>
              <a:ext cx="1525" cy="1032"/>
              <a:chOff x="2504" y="2552"/>
              <a:chExt cx="1576" cy="1096"/>
            </a:xfrm>
          </p:grpSpPr>
          <p:sp>
            <p:nvSpPr>
              <p:cNvPr id="98358" name="Line 58"/>
              <p:cNvSpPr>
                <a:spLocks noChangeShapeType="1"/>
              </p:cNvSpPr>
              <p:nvPr/>
            </p:nvSpPr>
            <p:spPr bwMode="auto">
              <a:xfrm flipH="1">
                <a:off x="3341" y="2560"/>
                <a:ext cx="739" cy="0"/>
              </a:xfrm>
              <a:prstGeom prst="line">
                <a:avLst/>
              </a:prstGeom>
              <a:noFill/>
              <a:ln w="38100">
                <a:solidFill>
                  <a:srgbClr val="FF0000"/>
                </a:solidFill>
                <a:round/>
                <a:headEnd type="none" w="sm" len="sm"/>
                <a:tailEnd type="none" w="sm" len="sm"/>
              </a:ln>
            </p:spPr>
            <p:txBody>
              <a:bodyPr/>
              <a:lstStyle/>
              <a:p>
                <a:endParaRPr lang="en-US"/>
              </a:p>
            </p:txBody>
          </p:sp>
          <p:sp>
            <p:nvSpPr>
              <p:cNvPr id="98359" name="Freeform 59"/>
              <p:cNvSpPr>
                <a:spLocks/>
              </p:cNvSpPr>
              <p:nvPr/>
            </p:nvSpPr>
            <p:spPr bwMode="auto">
              <a:xfrm>
                <a:off x="2504" y="2552"/>
                <a:ext cx="837" cy="1096"/>
              </a:xfrm>
              <a:custGeom>
                <a:avLst/>
                <a:gdLst>
                  <a:gd name="T0" fmla="*/ 896 w 818"/>
                  <a:gd name="T1" fmla="*/ 0 h 1123"/>
                  <a:gd name="T2" fmla="*/ 748 w 818"/>
                  <a:gd name="T3" fmla="*/ 44 h 1123"/>
                  <a:gd name="T4" fmla="*/ 370 w 818"/>
                  <a:gd name="T5" fmla="*/ 152 h 1123"/>
                  <a:gd name="T6" fmla="*/ 186 w 818"/>
                  <a:gd name="T7" fmla="*/ 312 h 1123"/>
                  <a:gd name="T8" fmla="*/ 30 w 818"/>
                  <a:gd name="T9" fmla="*/ 602 h 1123"/>
                  <a:gd name="T10" fmla="*/ 2 w 818"/>
                  <a:gd name="T11" fmla="*/ 748 h 1123"/>
                  <a:gd name="T12" fmla="*/ 10 w 818"/>
                  <a:gd name="T13" fmla="*/ 944 h 1123"/>
                  <a:gd name="T14" fmla="*/ 0 60000 65536"/>
                  <a:gd name="T15" fmla="*/ 0 60000 65536"/>
                  <a:gd name="T16" fmla="*/ 0 60000 65536"/>
                  <a:gd name="T17" fmla="*/ 0 60000 65536"/>
                  <a:gd name="T18" fmla="*/ 0 60000 65536"/>
                  <a:gd name="T19" fmla="*/ 0 60000 65536"/>
                  <a:gd name="T20" fmla="*/ 0 60000 65536"/>
                  <a:gd name="T21" fmla="*/ 0 w 818"/>
                  <a:gd name="T22" fmla="*/ 0 h 1123"/>
                  <a:gd name="T23" fmla="*/ 818 w 818"/>
                  <a:gd name="T24" fmla="*/ 1123 h 11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1123">
                    <a:moveTo>
                      <a:pt x="818" y="0"/>
                    </a:moveTo>
                    <a:cubicBezTo>
                      <a:pt x="774" y="29"/>
                      <a:pt x="731" y="32"/>
                      <a:pt x="682" y="48"/>
                    </a:cubicBezTo>
                    <a:cubicBezTo>
                      <a:pt x="569" y="86"/>
                      <a:pt x="442" y="110"/>
                      <a:pt x="338" y="168"/>
                    </a:cubicBezTo>
                    <a:cubicBezTo>
                      <a:pt x="263" y="209"/>
                      <a:pt x="216" y="275"/>
                      <a:pt x="170" y="344"/>
                    </a:cubicBezTo>
                    <a:cubicBezTo>
                      <a:pt x="106" y="441"/>
                      <a:pt x="44" y="547"/>
                      <a:pt x="26" y="664"/>
                    </a:cubicBezTo>
                    <a:cubicBezTo>
                      <a:pt x="0" y="838"/>
                      <a:pt x="23" y="741"/>
                      <a:pt x="2" y="824"/>
                    </a:cubicBezTo>
                    <a:cubicBezTo>
                      <a:pt x="10" y="1051"/>
                      <a:pt x="10" y="1123"/>
                      <a:pt x="10" y="1040"/>
                    </a:cubicBezTo>
                  </a:path>
                </a:pathLst>
              </a:custGeom>
              <a:noFill/>
              <a:ln w="38100" cmpd="sng">
                <a:solidFill>
                  <a:srgbClr val="FF0000"/>
                </a:solidFill>
                <a:round/>
                <a:headEnd/>
                <a:tailEnd/>
              </a:ln>
            </p:spPr>
            <p:txBody>
              <a:bodyPr/>
              <a:lstStyle/>
              <a:p>
                <a:endParaRPr lang="en-US"/>
              </a:p>
            </p:txBody>
          </p:sp>
        </p:grpSp>
      </p:grpSp>
      <p:sp>
        <p:nvSpPr>
          <p:cNvPr id="98308" name="Rectangle 61"/>
          <p:cNvSpPr>
            <a:spLocks noGrp="1" noChangeArrowheads="1"/>
          </p:cNvSpPr>
          <p:nvPr>
            <p:ph type="title"/>
          </p:nvPr>
        </p:nvSpPr>
        <p:spPr bwMode="auto">
          <a:xfrm>
            <a:off x="311150" y="590550"/>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smtClean="0"/>
              <a:t>Over Distension (↑ PEEP, V</a:t>
            </a:r>
            <a:r>
              <a:rPr lang="en-US" sz="2400" smtClean="0"/>
              <a:t>T</a:t>
            </a:r>
            <a:r>
              <a:rPr lang="en-US" sz="3200" smtClean="0"/>
              <a:t> or Pressure)</a:t>
            </a: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p:cNvPicPr>
            <a:picLocks noChangeAspect="1" noChangeArrowheads="1"/>
          </p:cNvPicPr>
          <p:nvPr/>
        </p:nvPicPr>
        <p:blipFill>
          <a:blip r:embed="rId3" cstate="print"/>
          <a:srcRect r="50000" b="53125"/>
          <a:stretch>
            <a:fillRect/>
          </a:stretch>
        </p:blipFill>
        <p:spPr bwMode="auto">
          <a:xfrm>
            <a:off x="1511300" y="1905000"/>
            <a:ext cx="6096000" cy="4572000"/>
          </a:xfrm>
          <a:prstGeom prst="rect">
            <a:avLst/>
          </a:prstGeom>
          <a:noFill/>
          <a:ln w="9525" algn="ctr">
            <a:noFill/>
            <a:miter lim="800000"/>
            <a:headEnd/>
            <a:tailEnd/>
          </a:ln>
        </p:spPr>
      </p:pic>
      <p:sp>
        <p:nvSpPr>
          <p:cNvPr id="99331" name="Rectangle 5"/>
          <p:cNvSpPr>
            <a:spLocks noGrp="1" noChangeArrowheads="1"/>
          </p:cNvSpPr>
          <p:nvPr>
            <p:ph type="title"/>
          </p:nvPr>
        </p:nvSpPr>
        <p:spPr bwMode="auto">
          <a:xfrm>
            <a:off x="400050" y="534988"/>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Freeze To Use Cursor</a:t>
            </a: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354" name="Group 2"/>
          <p:cNvGrpSpPr>
            <a:grpSpLocks/>
          </p:cNvGrpSpPr>
          <p:nvPr/>
        </p:nvGrpSpPr>
        <p:grpSpPr bwMode="auto">
          <a:xfrm>
            <a:off x="1600200" y="1447800"/>
            <a:ext cx="5635625" cy="5151438"/>
            <a:chOff x="1008" y="1019"/>
            <a:chExt cx="3550" cy="3245"/>
          </a:xfrm>
        </p:grpSpPr>
        <p:sp>
          <p:nvSpPr>
            <p:cNvPr id="369667" name="Rectangle 3"/>
            <p:cNvSpPr>
              <a:spLocks noChangeArrowheads="1"/>
            </p:cNvSpPr>
            <p:nvPr/>
          </p:nvSpPr>
          <p:spPr bwMode="auto">
            <a:xfrm>
              <a:off x="2076" y="1204"/>
              <a:ext cx="2112" cy="2647"/>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00367" name="Line 4"/>
            <p:cNvSpPr>
              <a:spLocks noChangeShapeType="1"/>
            </p:cNvSpPr>
            <p:nvPr/>
          </p:nvSpPr>
          <p:spPr bwMode="auto">
            <a:xfrm>
              <a:off x="2400" y="4107"/>
              <a:ext cx="0" cy="96"/>
            </a:xfrm>
            <a:prstGeom prst="line">
              <a:avLst/>
            </a:prstGeom>
            <a:noFill/>
            <a:ln w="9525">
              <a:solidFill>
                <a:schemeClr val="tx1"/>
              </a:solidFill>
              <a:round/>
              <a:headEnd/>
              <a:tailEnd/>
            </a:ln>
          </p:spPr>
          <p:txBody>
            <a:bodyPr/>
            <a:lstStyle/>
            <a:p>
              <a:endParaRPr lang="en-US"/>
            </a:p>
          </p:txBody>
        </p:sp>
        <p:sp>
          <p:nvSpPr>
            <p:cNvPr id="100368" name="Line 5"/>
            <p:cNvSpPr>
              <a:spLocks noChangeShapeType="1"/>
            </p:cNvSpPr>
            <p:nvPr/>
          </p:nvSpPr>
          <p:spPr bwMode="auto">
            <a:xfrm>
              <a:off x="3072" y="4107"/>
              <a:ext cx="0" cy="96"/>
            </a:xfrm>
            <a:prstGeom prst="line">
              <a:avLst/>
            </a:prstGeom>
            <a:noFill/>
            <a:ln w="9525">
              <a:solidFill>
                <a:schemeClr val="tx1"/>
              </a:solidFill>
              <a:round/>
              <a:headEnd/>
              <a:tailEnd/>
            </a:ln>
          </p:spPr>
          <p:txBody>
            <a:bodyPr/>
            <a:lstStyle/>
            <a:p>
              <a:endParaRPr lang="en-US"/>
            </a:p>
          </p:txBody>
        </p:sp>
        <p:sp>
          <p:nvSpPr>
            <p:cNvPr id="100369" name="Text Box 6"/>
            <p:cNvSpPr txBox="1">
              <a:spLocks noChangeArrowheads="1"/>
            </p:cNvSpPr>
            <p:nvPr/>
          </p:nvSpPr>
          <p:spPr bwMode="auto">
            <a:xfrm>
              <a:off x="1524" y="1019"/>
              <a:ext cx="379"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LPM</a:t>
              </a:r>
            </a:p>
          </p:txBody>
        </p:sp>
        <p:sp>
          <p:nvSpPr>
            <p:cNvPr id="100370" name="Text Box 7"/>
            <p:cNvSpPr txBox="1">
              <a:spLocks noChangeArrowheads="1"/>
            </p:cNvSpPr>
            <p:nvPr/>
          </p:nvSpPr>
          <p:spPr bwMode="auto">
            <a:xfrm>
              <a:off x="1812" y="4033"/>
              <a:ext cx="26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ml</a:t>
              </a:r>
            </a:p>
          </p:txBody>
        </p:sp>
        <p:sp>
          <p:nvSpPr>
            <p:cNvPr id="100371" name="Text Box 8"/>
            <p:cNvSpPr txBox="1">
              <a:spLocks noChangeArrowheads="1"/>
            </p:cNvSpPr>
            <p:nvPr/>
          </p:nvSpPr>
          <p:spPr bwMode="auto">
            <a:xfrm>
              <a:off x="1008" y="2200"/>
              <a:ext cx="624" cy="231"/>
            </a:xfrm>
            <a:prstGeom prst="rect">
              <a:avLst/>
            </a:prstGeom>
            <a:noFill/>
            <a:ln w="9525" algn="ctr">
              <a:noFill/>
              <a:miter lim="800000"/>
              <a:headEnd/>
              <a:tailEnd/>
            </a:ln>
          </p:spPr>
          <p:txBody>
            <a:bodyPr>
              <a:spAutoFit/>
            </a:bodyPr>
            <a:lstStyle/>
            <a:p>
              <a:pPr algn="ctr" eaLnBrk="0" hangingPunct="0">
                <a:spcBef>
                  <a:spcPct val="50000"/>
                </a:spcBef>
              </a:pPr>
              <a:r>
                <a:rPr lang="en-US" sz="1800">
                  <a:solidFill>
                    <a:schemeClr val="tx1"/>
                  </a:solidFill>
                  <a:latin typeface="Times New Roman" pitchFamily="18" charset="0"/>
                </a:rPr>
                <a:t>Flow</a:t>
              </a:r>
            </a:p>
          </p:txBody>
        </p:sp>
        <p:sp>
          <p:nvSpPr>
            <p:cNvPr id="100372" name="Text Box 9"/>
            <p:cNvSpPr txBox="1">
              <a:spLocks noChangeArrowheads="1"/>
            </p:cNvSpPr>
            <p:nvPr/>
          </p:nvSpPr>
          <p:spPr bwMode="auto">
            <a:xfrm>
              <a:off x="4250" y="3926"/>
              <a:ext cx="308" cy="231"/>
            </a:xfrm>
            <a:prstGeom prst="rect">
              <a:avLst/>
            </a:prstGeom>
            <a:noFill/>
            <a:ln w="9525" algn="ctr">
              <a:noFill/>
              <a:miter lim="800000"/>
              <a:headEnd/>
              <a:tailEnd/>
            </a:ln>
          </p:spPr>
          <p:txBody>
            <a:bodyPr wrap="none">
              <a:spAutoFit/>
            </a:bodyPr>
            <a:lstStyle/>
            <a:p>
              <a:pPr algn="ctr" eaLnBrk="0" hangingPunct="0"/>
              <a:r>
                <a:rPr lang="en-US" sz="1800">
                  <a:solidFill>
                    <a:schemeClr val="tx1"/>
                  </a:solidFill>
                  <a:latin typeface="Times New Roman" pitchFamily="18" charset="0"/>
                </a:rPr>
                <a:t>VT</a:t>
              </a:r>
            </a:p>
          </p:txBody>
        </p:sp>
        <p:sp>
          <p:nvSpPr>
            <p:cNvPr id="369674" name="Rectangle 10"/>
            <p:cNvSpPr>
              <a:spLocks noChangeArrowheads="1"/>
            </p:cNvSpPr>
            <p:nvPr/>
          </p:nvSpPr>
          <p:spPr bwMode="auto">
            <a:xfrm>
              <a:off x="2064" y="3832"/>
              <a:ext cx="2112" cy="365"/>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100374" name="Line 11"/>
            <p:cNvSpPr>
              <a:spLocks noChangeShapeType="1"/>
            </p:cNvSpPr>
            <p:nvPr/>
          </p:nvSpPr>
          <p:spPr bwMode="auto">
            <a:xfrm>
              <a:off x="2064" y="3952"/>
              <a:ext cx="2112" cy="0"/>
            </a:xfrm>
            <a:prstGeom prst="line">
              <a:avLst/>
            </a:prstGeom>
            <a:noFill/>
            <a:ln w="9525">
              <a:solidFill>
                <a:schemeClr val="tx1"/>
              </a:solidFill>
              <a:round/>
              <a:headEnd/>
              <a:tailEnd/>
            </a:ln>
          </p:spPr>
          <p:txBody>
            <a:bodyPr/>
            <a:lstStyle/>
            <a:p>
              <a:endParaRPr lang="en-US"/>
            </a:p>
          </p:txBody>
        </p:sp>
        <p:sp>
          <p:nvSpPr>
            <p:cNvPr id="100375" name="Line 12"/>
            <p:cNvSpPr>
              <a:spLocks noChangeShapeType="1"/>
            </p:cNvSpPr>
            <p:nvPr/>
          </p:nvSpPr>
          <p:spPr bwMode="auto">
            <a:xfrm>
              <a:off x="2496" y="3848"/>
              <a:ext cx="0" cy="96"/>
            </a:xfrm>
            <a:prstGeom prst="line">
              <a:avLst/>
            </a:prstGeom>
            <a:noFill/>
            <a:ln w="9525">
              <a:solidFill>
                <a:schemeClr val="tx1"/>
              </a:solidFill>
              <a:round/>
              <a:headEnd/>
              <a:tailEnd/>
            </a:ln>
          </p:spPr>
          <p:txBody>
            <a:bodyPr/>
            <a:lstStyle/>
            <a:p>
              <a:endParaRPr lang="en-US"/>
            </a:p>
          </p:txBody>
        </p:sp>
        <p:sp>
          <p:nvSpPr>
            <p:cNvPr id="100376" name="Line 13"/>
            <p:cNvSpPr>
              <a:spLocks noChangeShapeType="1"/>
            </p:cNvSpPr>
            <p:nvPr/>
          </p:nvSpPr>
          <p:spPr bwMode="auto">
            <a:xfrm>
              <a:off x="3168" y="3848"/>
              <a:ext cx="0" cy="96"/>
            </a:xfrm>
            <a:prstGeom prst="line">
              <a:avLst/>
            </a:prstGeom>
            <a:noFill/>
            <a:ln w="9525">
              <a:solidFill>
                <a:schemeClr val="tx1"/>
              </a:solidFill>
              <a:round/>
              <a:headEnd/>
              <a:tailEnd/>
            </a:ln>
          </p:spPr>
          <p:txBody>
            <a:bodyPr/>
            <a:lstStyle/>
            <a:p>
              <a:endParaRPr lang="en-US"/>
            </a:p>
          </p:txBody>
        </p:sp>
        <p:sp>
          <p:nvSpPr>
            <p:cNvPr id="100377" name="Line 14"/>
            <p:cNvSpPr>
              <a:spLocks noChangeShapeType="1"/>
            </p:cNvSpPr>
            <p:nvPr/>
          </p:nvSpPr>
          <p:spPr bwMode="auto">
            <a:xfrm>
              <a:off x="3888" y="3848"/>
              <a:ext cx="0" cy="96"/>
            </a:xfrm>
            <a:prstGeom prst="line">
              <a:avLst/>
            </a:prstGeom>
            <a:noFill/>
            <a:ln w="9525">
              <a:solidFill>
                <a:schemeClr val="tx1"/>
              </a:solidFill>
              <a:round/>
              <a:headEnd/>
              <a:tailEnd/>
            </a:ln>
          </p:spPr>
          <p:txBody>
            <a:bodyPr/>
            <a:lstStyle/>
            <a:p>
              <a:endParaRPr lang="en-US"/>
            </a:p>
          </p:txBody>
        </p:sp>
        <p:sp>
          <p:nvSpPr>
            <p:cNvPr id="100378" name="Line 15"/>
            <p:cNvSpPr>
              <a:spLocks noChangeShapeType="1"/>
            </p:cNvSpPr>
            <p:nvPr/>
          </p:nvSpPr>
          <p:spPr bwMode="auto">
            <a:xfrm>
              <a:off x="2304" y="3832"/>
              <a:ext cx="0" cy="48"/>
            </a:xfrm>
            <a:prstGeom prst="line">
              <a:avLst/>
            </a:prstGeom>
            <a:noFill/>
            <a:ln w="9525">
              <a:solidFill>
                <a:schemeClr val="tx1"/>
              </a:solidFill>
              <a:round/>
              <a:headEnd/>
              <a:tailEnd/>
            </a:ln>
          </p:spPr>
          <p:txBody>
            <a:bodyPr/>
            <a:lstStyle/>
            <a:p>
              <a:endParaRPr lang="en-US"/>
            </a:p>
          </p:txBody>
        </p:sp>
        <p:sp>
          <p:nvSpPr>
            <p:cNvPr id="100379" name="Line 16"/>
            <p:cNvSpPr>
              <a:spLocks noChangeShapeType="1"/>
            </p:cNvSpPr>
            <p:nvPr/>
          </p:nvSpPr>
          <p:spPr bwMode="auto">
            <a:xfrm>
              <a:off x="2640" y="3848"/>
              <a:ext cx="0" cy="48"/>
            </a:xfrm>
            <a:prstGeom prst="line">
              <a:avLst/>
            </a:prstGeom>
            <a:noFill/>
            <a:ln w="9525">
              <a:solidFill>
                <a:schemeClr val="tx1"/>
              </a:solidFill>
              <a:round/>
              <a:headEnd/>
              <a:tailEnd/>
            </a:ln>
          </p:spPr>
          <p:txBody>
            <a:bodyPr/>
            <a:lstStyle/>
            <a:p>
              <a:endParaRPr lang="en-US"/>
            </a:p>
          </p:txBody>
        </p:sp>
        <p:sp>
          <p:nvSpPr>
            <p:cNvPr id="100380" name="Line 17"/>
            <p:cNvSpPr>
              <a:spLocks noChangeShapeType="1"/>
            </p:cNvSpPr>
            <p:nvPr/>
          </p:nvSpPr>
          <p:spPr bwMode="auto">
            <a:xfrm>
              <a:off x="3024" y="3848"/>
              <a:ext cx="0" cy="48"/>
            </a:xfrm>
            <a:prstGeom prst="line">
              <a:avLst/>
            </a:prstGeom>
            <a:noFill/>
            <a:ln w="9525">
              <a:solidFill>
                <a:schemeClr val="tx1"/>
              </a:solidFill>
              <a:round/>
              <a:headEnd/>
              <a:tailEnd/>
            </a:ln>
          </p:spPr>
          <p:txBody>
            <a:bodyPr/>
            <a:lstStyle/>
            <a:p>
              <a:endParaRPr lang="en-US"/>
            </a:p>
          </p:txBody>
        </p:sp>
        <p:sp>
          <p:nvSpPr>
            <p:cNvPr id="100381" name="Line 18"/>
            <p:cNvSpPr>
              <a:spLocks noChangeShapeType="1"/>
            </p:cNvSpPr>
            <p:nvPr/>
          </p:nvSpPr>
          <p:spPr bwMode="auto">
            <a:xfrm>
              <a:off x="3360" y="3832"/>
              <a:ext cx="0" cy="48"/>
            </a:xfrm>
            <a:prstGeom prst="line">
              <a:avLst/>
            </a:prstGeom>
            <a:noFill/>
            <a:ln w="9525">
              <a:solidFill>
                <a:schemeClr val="tx1"/>
              </a:solidFill>
              <a:round/>
              <a:headEnd/>
              <a:tailEnd/>
            </a:ln>
          </p:spPr>
          <p:txBody>
            <a:bodyPr/>
            <a:lstStyle/>
            <a:p>
              <a:endParaRPr lang="en-US"/>
            </a:p>
          </p:txBody>
        </p:sp>
        <p:sp>
          <p:nvSpPr>
            <p:cNvPr id="100382" name="Line 19"/>
            <p:cNvSpPr>
              <a:spLocks noChangeShapeType="1"/>
            </p:cNvSpPr>
            <p:nvPr/>
          </p:nvSpPr>
          <p:spPr bwMode="auto">
            <a:xfrm>
              <a:off x="3696" y="3848"/>
              <a:ext cx="0" cy="48"/>
            </a:xfrm>
            <a:prstGeom prst="line">
              <a:avLst/>
            </a:prstGeom>
            <a:noFill/>
            <a:ln w="9525">
              <a:solidFill>
                <a:schemeClr val="tx1"/>
              </a:solidFill>
              <a:round/>
              <a:headEnd/>
              <a:tailEnd/>
            </a:ln>
          </p:spPr>
          <p:txBody>
            <a:bodyPr/>
            <a:lstStyle/>
            <a:p>
              <a:endParaRPr lang="en-US"/>
            </a:p>
          </p:txBody>
        </p:sp>
        <p:sp>
          <p:nvSpPr>
            <p:cNvPr id="100383" name="Text Box 20"/>
            <p:cNvSpPr txBox="1">
              <a:spLocks noChangeArrowheads="1"/>
            </p:cNvSpPr>
            <p:nvPr/>
          </p:nvSpPr>
          <p:spPr bwMode="auto">
            <a:xfrm>
              <a:off x="2392" y="3912"/>
              <a:ext cx="200" cy="231"/>
            </a:xfrm>
            <a:prstGeom prst="rect">
              <a:avLst/>
            </a:prstGeom>
            <a:noFill/>
            <a:ln w="9525">
              <a:noFill/>
              <a:miter lim="800000"/>
              <a:headEnd/>
              <a:tailEnd/>
            </a:ln>
          </p:spPr>
          <p:txBody>
            <a:bodyPr>
              <a:spAutoFit/>
            </a:bodyPr>
            <a:lstStyle/>
            <a:p>
              <a:pPr eaLnBrk="0" hangingPunct="0"/>
              <a:r>
                <a:rPr lang="en-US" sz="1800">
                  <a:solidFill>
                    <a:schemeClr val="tx1"/>
                  </a:solidFill>
                  <a:latin typeface="Times New Roman" pitchFamily="18" charset="0"/>
                </a:rPr>
                <a:t>0</a:t>
              </a:r>
            </a:p>
          </p:txBody>
        </p:sp>
        <p:sp>
          <p:nvSpPr>
            <p:cNvPr id="100384" name="Text Box 21"/>
            <p:cNvSpPr txBox="1">
              <a:spLocks noChangeArrowheads="1"/>
            </p:cNvSpPr>
            <p:nvPr/>
          </p:nvSpPr>
          <p:spPr bwMode="auto">
            <a:xfrm>
              <a:off x="3040" y="3912"/>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200</a:t>
              </a:r>
            </a:p>
          </p:txBody>
        </p:sp>
        <p:sp>
          <p:nvSpPr>
            <p:cNvPr id="100385" name="Text Box 22"/>
            <p:cNvSpPr txBox="1">
              <a:spLocks noChangeArrowheads="1"/>
            </p:cNvSpPr>
            <p:nvPr/>
          </p:nvSpPr>
          <p:spPr bwMode="auto">
            <a:xfrm>
              <a:off x="3756" y="3912"/>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400</a:t>
              </a:r>
            </a:p>
          </p:txBody>
        </p:sp>
        <p:sp>
          <p:nvSpPr>
            <p:cNvPr id="100386" name="Line 23"/>
            <p:cNvSpPr>
              <a:spLocks noChangeShapeType="1"/>
            </p:cNvSpPr>
            <p:nvPr/>
          </p:nvSpPr>
          <p:spPr bwMode="auto">
            <a:xfrm>
              <a:off x="2496" y="1192"/>
              <a:ext cx="0" cy="2640"/>
            </a:xfrm>
            <a:prstGeom prst="line">
              <a:avLst/>
            </a:prstGeom>
            <a:noFill/>
            <a:ln w="9525">
              <a:solidFill>
                <a:schemeClr val="bg2"/>
              </a:solidFill>
              <a:round/>
              <a:headEnd/>
              <a:tailEnd/>
            </a:ln>
          </p:spPr>
          <p:txBody>
            <a:bodyPr/>
            <a:lstStyle/>
            <a:p>
              <a:endParaRPr lang="en-US"/>
            </a:p>
          </p:txBody>
        </p:sp>
        <p:sp>
          <p:nvSpPr>
            <p:cNvPr id="369688" name="Rectangle 24"/>
            <p:cNvSpPr>
              <a:spLocks noChangeArrowheads="1"/>
            </p:cNvSpPr>
            <p:nvPr/>
          </p:nvSpPr>
          <p:spPr bwMode="auto">
            <a:xfrm>
              <a:off x="1588" y="1185"/>
              <a:ext cx="459" cy="2647"/>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100388" name="Line 25"/>
            <p:cNvSpPr>
              <a:spLocks noChangeShapeType="1"/>
            </p:cNvSpPr>
            <p:nvPr/>
          </p:nvSpPr>
          <p:spPr bwMode="auto">
            <a:xfrm>
              <a:off x="1964" y="1185"/>
              <a:ext cx="1" cy="2647"/>
            </a:xfrm>
            <a:prstGeom prst="line">
              <a:avLst/>
            </a:prstGeom>
            <a:noFill/>
            <a:ln w="9525">
              <a:solidFill>
                <a:schemeClr val="tx1"/>
              </a:solidFill>
              <a:round/>
              <a:headEnd/>
              <a:tailEnd/>
            </a:ln>
          </p:spPr>
          <p:txBody>
            <a:bodyPr/>
            <a:lstStyle/>
            <a:p>
              <a:endParaRPr lang="en-US"/>
            </a:p>
          </p:txBody>
        </p:sp>
        <p:sp>
          <p:nvSpPr>
            <p:cNvPr id="100389" name="Line 26"/>
            <p:cNvSpPr>
              <a:spLocks noChangeShapeType="1"/>
            </p:cNvSpPr>
            <p:nvPr/>
          </p:nvSpPr>
          <p:spPr bwMode="auto">
            <a:xfrm>
              <a:off x="1964" y="3399"/>
              <a:ext cx="92" cy="1"/>
            </a:xfrm>
            <a:prstGeom prst="line">
              <a:avLst/>
            </a:prstGeom>
            <a:noFill/>
            <a:ln w="9525">
              <a:solidFill>
                <a:schemeClr val="tx1"/>
              </a:solidFill>
              <a:round/>
              <a:headEnd/>
              <a:tailEnd/>
            </a:ln>
          </p:spPr>
          <p:txBody>
            <a:bodyPr/>
            <a:lstStyle/>
            <a:p>
              <a:endParaRPr lang="en-US"/>
            </a:p>
          </p:txBody>
        </p:sp>
        <p:sp>
          <p:nvSpPr>
            <p:cNvPr id="100390" name="Line 27"/>
            <p:cNvSpPr>
              <a:spLocks noChangeShapeType="1"/>
            </p:cNvSpPr>
            <p:nvPr/>
          </p:nvSpPr>
          <p:spPr bwMode="auto">
            <a:xfrm>
              <a:off x="1964" y="2487"/>
              <a:ext cx="92" cy="1"/>
            </a:xfrm>
            <a:prstGeom prst="line">
              <a:avLst/>
            </a:prstGeom>
            <a:noFill/>
            <a:ln w="9525">
              <a:solidFill>
                <a:schemeClr val="tx1"/>
              </a:solidFill>
              <a:round/>
              <a:headEnd/>
              <a:tailEnd/>
            </a:ln>
          </p:spPr>
          <p:txBody>
            <a:bodyPr/>
            <a:lstStyle/>
            <a:p>
              <a:endParaRPr lang="en-US"/>
            </a:p>
          </p:txBody>
        </p:sp>
        <p:sp>
          <p:nvSpPr>
            <p:cNvPr id="100391" name="Line 28"/>
            <p:cNvSpPr>
              <a:spLocks noChangeShapeType="1"/>
            </p:cNvSpPr>
            <p:nvPr/>
          </p:nvSpPr>
          <p:spPr bwMode="auto">
            <a:xfrm>
              <a:off x="1964" y="1624"/>
              <a:ext cx="92" cy="1"/>
            </a:xfrm>
            <a:prstGeom prst="line">
              <a:avLst/>
            </a:prstGeom>
            <a:noFill/>
            <a:ln w="9525">
              <a:solidFill>
                <a:schemeClr val="tx1"/>
              </a:solidFill>
              <a:round/>
              <a:headEnd/>
              <a:tailEnd/>
            </a:ln>
          </p:spPr>
          <p:txBody>
            <a:bodyPr/>
            <a:lstStyle/>
            <a:p>
              <a:endParaRPr lang="en-US"/>
            </a:p>
          </p:txBody>
        </p:sp>
        <p:sp>
          <p:nvSpPr>
            <p:cNvPr id="100392" name="Line 29"/>
            <p:cNvSpPr>
              <a:spLocks noChangeShapeType="1"/>
            </p:cNvSpPr>
            <p:nvPr/>
          </p:nvSpPr>
          <p:spPr bwMode="auto">
            <a:xfrm>
              <a:off x="1972" y="3544"/>
              <a:ext cx="46" cy="1"/>
            </a:xfrm>
            <a:prstGeom prst="line">
              <a:avLst/>
            </a:prstGeom>
            <a:noFill/>
            <a:ln w="9525">
              <a:solidFill>
                <a:schemeClr val="tx1"/>
              </a:solidFill>
              <a:round/>
              <a:headEnd/>
              <a:tailEnd/>
            </a:ln>
          </p:spPr>
          <p:txBody>
            <a:bodyPr/>
            <a:lstStyle/>
            <a:p>
              <a:endParaRPr lang="en-US"/>
            </a:p>
          </p:txBody>
        </p:sp>
        <p:sp>
          <p:nvSpPr>
            <p:cNvPr id="100393" name="Line 30"/>
            <p:cNvSpPr>
              <a:spLocks noChangeShapeType="1"/>
            </p:cNvSpPr>
            <p:nvPr/>
          </p:nvSpPr>
          <p:spPr bwMode="auto">
            <a:xfrm>
              <a:off x="1972" y="3688"/>
              <a:ext cx="46" cy="1"/>
            </a:xfrm>
            <a:prstGeom prst="line">
              <a:avLst/>
            </a:prstGeom>
            <a:noFill/>
            <a:ln w="9525">
              <a:solidFill>
                <a:schemeClr val="tx1"/>
              </a:solidFill>
              <a:round/>
              <a:headEnd/>
              <a:tailEnd/>
            </a:ln>
          </p:spPr>
          <p:txBody>
            <a:bodyPr/>
            <a:lstStyle/>
            <a:p>
              <a:endParaRPr lang="en-US"/>
            </a:p>
          </p:txBody>
        </p:sp>
        <p:sp>
          <p:nvSpPr>
            <p:cNvPr id="100394" name="Line 31"/>
            <p:cNvSpPr>
              <a:spLocks noChangeShapeType="1"/>
            </p:cNvSpPr>
            <p:nvPr/>
          </p:nvSpPr>
          <p:spPr bwMode="auto">
            <a:xfrm>
              <a:off x="1972" y="3240"/>
              <a:ext cx="46" cy="1"/>
            </a:xfrm>
            <a:prstGeom prst="line">
              <a:avLst/>
            </a:prstGeom>
            <a:noFill/>
            <a:ln w="9525">
              <a:solidFill>
                <a:schemeClr val="tx1"/>
              </a:solidFill>
              <a:round/>
              <a:headEnd/>
              <a:tailEnd/>
            </a:ln>
          </p:spPr>
          <p:txBody>
            <a:bodyPr/>
            <a:lstStyle/>
            <a:p>
              <a:endParaRPr lang="en-US"/>
            </a:p>
          </p:txBody>
        </p:sp>
        <p:sp>
          <p:nvSpPr>
            <p:cNvPr id="100395" name="Line 32"/>
            <p:cNvSpPr>
              <a:spLocks noChangeShapeType="1"/>
            </p:cNvSpPr>
            <p:nvPr/>
          </p:nvSpPr>
          <p:spPr bwMode="auto">
            <a:xfrm>
              <a:off x="1972" y="3048"/>
              <a:ext cx="46" cy="1"/>
            </a:xfrm>
            <a:prstGeom prst="line">
              <a:avLst/>
            </a:prstGeom>
            <a:noFill/>
            <a:ln w="9525">
              <a:solidFill>
                <a:schemeClr val="tx1"/>
              </a:solidFill>
              <a:round/>
              <a:headEnd/>
              <a:tailEnd/>
            </a:ln>
          </p:spPr>
          <p:txBody>
            <a:bodyPr/>
            <a:lstStyle/>
            <a:p>
              <a:endParaRPr lang="en-US"/>
            </a:p>
          </p:txBody>
        </p:sp>
        <p:sp>
          <p:nvSpPr>
            <p:cNvPr id="100396" name="Line 33"/>
            <p:cNvSpPr>
              <a:spLocks noChangeShapeType="1"/>
            </p:cNvSpPr>
            <p:nvPr/>
          </p:nvSpPr>
          <p:spPr bwMode="auto">
            <a:xfrm>
              <a:off x="1972" y="2856"/>
              <a:ext cx="46" cy="1"/>
            </a:xfrm>
            <a:prstGeom prst="line">
              <a:avLst/>
            </a:prstGeom>
            <a:noFill/>
            <a:ln w="9525">
              <a:solidFill>
                <a:schemeClr val="tx1"/>
              </a:solidFill>
              <a:round/>
              <a:headEnd/>
              <a:tailEnd/>
            </a:ln>
          </p:spPr>
          <p:txBody>
            <a:bodyPr/>
            <a:lstStyle/>
            <a:p>
              <a:endParaRPr lang="en-US"/>
            </a:p>
          </p:txBody>
        </p:sp>
        <p:sp>
          <p:nvSpPr>
            <p:cNvPr id="100397" name="Line 34"/>
            <p:cNvSpPr>
              <a:spLocks noChangeShapeType="1"/>
            </p:cNvSpPr>
            <p:nvPr/>
          </p:nvSpPr>
          <p:spPr bwMode="auto">
            <a:xfrm>
              <a:off x="1972" y="2664"/>
              <a:ext cx="46" cy="1"/>
            </a:xfrm>
            <a:prstGeom prst="line">
              <a:avLst/>
            </a:prstGeom>
            <a:noFill/>
            <a:ln w="9525">
              <a:solidFill>
                <a:schemeClr val="tx1"/>
              </a:solidFill>
              <a:round/>
              <a:headEnd/>
              <a:tailEnd/>
            </a:ln>
          </p:spPr>
          <p:txBody>
            <a:bodyPr/>
            <a:lstStyle/>
            <a:p>
              <a:endParaRPr lang="en-US"/>
            </a:p>
          </p:txBody>
        </p:sp>
        <p:sp>
          <p:nvSpPr>
            <p:cNvPr id="100398" name="Line 35"/>
            <p:cNvSpPr>
              <a:spLocks noChangeShapeType="1"/>
            </p:cNvSpPr>
            <p:nvPr/>
          </p:nvSpPr>
          <p:spPr bwMode="auto">
            <a:xfrm>
              <a:off x="1972" y="2344"/>
              <a:ext cx="46" cy="1"/>
            </a:xfrm>
            <a:prstGeom prst="line">
              <a:avLst/>
            </a:prstGeom>
            <a:noFill/>
            <a:ln w="9525">
              <a:solidFill>
                <a:schemeClr val="tx1"/>
              </a:solidFill>
              <a:round/>
              <a:headEnd/>
              <a:tailEnd/>
            </a:ln>
          </p:spPr>
          <p:txBody>
            <a:bodyPr/>
            <a:lstStyle/>
            <a:p>
              <a:endParaRPr lang="en-US"/>
            </a:p>
          </p:txBody>
        </p:sp>
        <p:sp>
          <p:nvSpPr>
            <p:cNvPr id="100399" name="Line 36"/>
            <p:cNvSpPr>
              <a:spLocks noChangeShapeType="1"/>
            </p:cNvSpPr>
            <p:nvPr/>
          </p:nvSpPr>
          <p:spPr bwMode="auto">
            <a:xfrm>
              <a:off x="1972" y="2152"/>
              <a:ext cx="46" cy="1"/>
            </a:xfrm>
            <a:prstGeom prst="line">
              <a:avLst/>
            </a:prstGeom>
            <a:noFill/>
            <a:ln w="9525">
              <a:solidFill>
                <a:schemeClr val="tx1"/>
              </a:solidFill>
              <a:round/>
              <a:headEnd/>
              <a:tailEnd/>
            </a:ln>
          </p:spPr>
          <p:txBody>
            <a:bodyPr/>
            <a:lstStyle/>
            <a:p>
              <a:endParaRPr lang="en-US"/>
            </a:p>
          </p:txBody>
        </p:sp>
        <p:sp>
          <p:nvSpPr>
            <p:cNvPr id="100400" name="Line 37"/>
            <p:cNvSpPr>
              <a:spLocks noChangeShapeType="1"/>
            </p:cNvSpPr>
            <p:nvPr/>
          </p:nvSpPr>
          <p:spPr bwMode="auto">
            <a:xfrm>
              <a:off x="1972" y="1960"/>
              <a:ext cx="46" cy="1"/>
            </a:xfrm>
            <a:prstGeom prst="line">
              <a:avLst/>
            </a:prstGeom>
            <a:noFill/>
            <a:ln w="9525">
              <a:solidFill>
                <a:schemeClr val="tx1"/>
              </a:solidFill>
              <a:round/>
              <a:headEnd/>
              <a:tailEnd/>
            </a:ln>
          </p:spPr>
          <p:txBody>
            <a:bodyPr/>
            <a:lstStyle/>
            <a:p>
              <a:endParaRPr lang="en-US"/>
            </a:p>
          </p:txBody>
        </p:sp>
        <p:sp>
          <p:nvSpPr>
            <p:cNvPr id="100401" name="Text Box 38"/>
            <p:cNvSpPr txBox="1">
              <a:spLocks noChangeArrowheads="1"/>
            </p:cNvSpPr>
            <p:nvPr/>
          </p:nvSpPr>
          <p:spPr bwMode="auto">
            <a:xfrm>
              <a:off x="1684" y="3572"/>
              <a:ext cx="30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-70</a:t>
              </a:r>
            </a:p>
          </p:txBody>
        </p:sp>
        <p:sp>
          <p:nvSpPr>
            <p:cNvPr id="100402" name="Text Box 39"/>
            <p:cNvSpPr txBox="1">
              <a:spLocks noChangeArrowheads="1"/>
            </p:cNvSpPr>
            <p:nvPr/>
          </p:nvSpPr>
          <p:spPr bwMode="auto">
            <a:xfrm>
              <a:off x="1684" y="3299"/>
              <a:ext cx="30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a:t>
              </a:r>
            </a:p>
          </p:txBody>
        </p:sp>
        <p:sp>
          <p:nvSpPr>
            <p:cNvPr id="100403" name="Text Box 40"/>
            <p:cNvSpPr txBox="1">
              <a:spLocks noChangeArrowheads="1"/>
            </p:cNvSpPr>
            <p:nvPr/>
          </p:nvSpPr>
          <p:spPr bwMode="auto">
            <a:xfrm>
              <a:off x="1784" y="2379"/>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100404" name="Text Box 41"/>
            <p:cNvSpPr txBox="1">
              <a:spLocks noChangeArrowheads="1"/>
            </p:cNvSpPr>
            <p:nvPr/>
          </p:nvSpPr>
          <p:spPr bwMode="auto">
            <a:xfrm>
              <a:off x="1728" y="1507"/>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a:t>
              </a:r>
            </a:p>
          </p:txBody>
        </p:sp>
        <p:sp>
          <p:nvSpPr>
            <p:cNvPr id="100405" name="Text Box 42"/>
            <p:cNvSpPr txBox="1">
              <a:spLocks noChangeArrowheads="1"/>
            </p:cNvSpPr>
            <p:nvPr/>
          </p:nvSpPr>
          <p:spPr bwMode="auto">
            <a:xfrm>
              <a:off x="1732" y="1124"/>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70</a:t>
              </a:r>
            </a:p>
          </p:txBody>
        </p:sp>
        <p:sp>
          <p:nvSpPr>
            <p:cNvPr id="100406" name="Line 43"/>
            <p:cNvSpPr>
              <a:spLocks noChangeShapeType="1"/>
            </p:cNvSpPr>
            <p:nvPr/>
          </p:nvSpPr>
          <p:spPr bwMode="auto">
            <a:xfrm>
              <a:off x="1968" y="1792"/>
              <a:ext cx="46" cy="1"/>
            </a:xfrm>
            <a:prstGeom prst="line">
              <a:avLst/>
            </a:prstGeom>
            <a:noFill/>
            <a:ln w="9525">
              <a:solidFill>
                <a:schemeClr val="tx1"/>
              </a:solidFill>
              <a:round/>
              <a:headEnd/>
              <a:tailEnd/>
            </a:ln>
          </p:spPr>
          <p:txBody>
            <a:bodyPr/>
            <a:lstStyle/>
            <a:p>
              <a:endParaRPr lang="en-US"/>
            </a:p>
          </p:txBody>
        </p:sp>
        <p:sp>
          <p:nvSpPr>
            <p:cNvPr id="100407" name="Line 44"/>
            <p:cNvSpPr>
              <a:spLocks noChangeShapeType="1"/>
            </p:cNvSpPr>
            <p:nvPr/>
          </p:nvSpPr>
          <p:spPr bwMode="auto">
            <a:xfrm>
              <a:off x="1968" y="1432"/>
              <a:ext cx="46" cy="1"/>
            </a:xfrm>
            <a:prstGeom prst="line">
              <a:avLst/>
            </a:prstGeom>
            <a:noFill/>
            <a:ln w="9525">
              <a:solidFill>
                <a:schemeClr val="tx1"/>
              </a:solidFill>
              <a:round/>
              <a:headEnd/>
              <a:tailEnd/>
            </a:ln>
          </p:spPr>
          <p:txBody>
            <a:bodyPr/>
            <a:lstStyle/>
            <a:p>
              <a:endParaRPr lang="en-US"/>
            </a:p>
          </p:txBody>
        </p:sp>
        <p:sp>
          <p:nvSpPr>
            <p:cNvPr id="100408" name="Line 45"/>
            <p:cNvSpPr>
              <a:spLocks noChangeShapeType="1"/>
            </p:cNvSpPr>
            <p:nvPr/>
          </p:nvSpPr>
          <p:spPr bwMode="auto">
            <a:xfrm>
              <a:off x="1968" y="1240"/>
              <a:ext cx="46" cy="1"/>
            </a:xfrm>
            <a:prstGeom prst="line">
              <a:avLst/>
            </a:prstGeom>
            <a:noFill/>
            <a:ln w="9525">
              <a:solidFill>
                <a:schemeClr val="tx1"/>
              </a:solidFill>
              <a:round/>
              <a:headEnd/>
              <a:tailEnd/>
            </a:ln>
          </p:spPr>
          <p:txBody>
            <a:bodyPr/>
            <a:lstStyle/>
            <a:p>
              <a:endParaRPr lang="en-US"/>
            </a:p>
          </p:txBody>
        </p:sp>
        <p:sp>
          <p:nvSpPr>
            <p:cNvPr id="100409" name="Line 46"/>
            <p:cNvSpPr>
              <a:spLocks noChangeShapeType="1"/>
            </p:cNvSpPr>
            <p:nvPr/>
          </p:nvSpPr>
          <p:spPr bwMode="auto">
            <a:xfrm>
              <a:off x="2064" y="2488"/>
              <a:ext cx="2112" cy="0"/>
            </a:xfrm>
            <a:prstGeom prst="line">
              <a:avLst/>
            </a:prstGeom>
            <a:noFill/>
            <a:ln w="9525">
              <a:solidFill>
                <a:schemeClr val="bg2"/>
              </a:solidFill>
              <a:round/>
              <a:headEnd/>
              <a:tailEnd/>
            </a:ln>
          </p:spPr>
          <p:txBody>
            <a:bodyPr/>
            <a:lstStyle/>
            <a:p>
              <a:endParaRPr lang="en-US"/>
            </a:p>
          </p:txBody>
        </p:sp>
      </p:grpSp>
      <p:sp>
        <p:nvSpPr>
          <p:cNvPr id="369712" name="Text Box 48"/>
          <p:cNvSpPr txBox="1">
            <a:spLocks noChangeArrowheads="1"/>
          </p:cNvSpPr>
          <p:nvPr/>
        </p:nvSpPr>
        <p:spPr bwMode="auto">
          <a:xfrm>
            <a:off x="6934200" y="6400800"/>
            <a:ext cx="838200" cy="457200"/>
          </a:xfrm>
          <a:prstGeom prst="rect">
            <a:avLst/>
          </a:prstGeom>
          <a:noFill/>
          <a:ln w="9525" algn="ctr">
            <a:noFill/>
            <a:miter lim="800000"/>
            <a:headEnd/>
            <a:tailEnd/>
          </a:ln>
          <a:effectLst>
            <a:outerShdw dist="35921" dir="2700000" algn="ctr" rotWithShape="0">
              <a:schemeClr val="bg2"/>
            </a:outerShdw>
          </a:effectLst>
        </p:spPr>
        <p:txBody>
          <a:bodyPr>
            <a:spAutoFit/>
          </a:bodyPr>
          <a:lstStyle/>
          <a:p>
            <a:pPr algn="ctr" eaLnBrk="0" hangingPunct="0">
              <a:spcBef>
                <a:spcPct val="50000"/>
              </a:spcBef>
              <a:defRPr/>
            </a:pPr>
            <a:endParaRPr lang="en-US" sz="2400">
              <a:solidFill>
                <a:schemeClr val="tx1"/>
              </a:solidFill>
              <a:latin typeface="Times New Roman" pitchFamily="18" charset="0"/>
            </a:endParaRPr>
          </a:p>
        </p:txBody>
      </p:sp>
      <p:sp>
        <p:nvSpPr>
          <p:cNvPr id="100356" name="Text Box 49"/>
          <p:cNvSpPr txBox="1">
            <a:spLocks noChangeArrowheads="1"/>
          </p:cNvSpPr>
          <p:nvPr/>
        </p:nvSpPr>
        <p:spPr bwMode="auto">
          <a:xfrm>
            <a:off x="4114800" y="6673850"/>
            <a:ext cx="184150" cy="366713"/>
          </a:xfrm>
          <a:prstGeom prst="rect">
            <a:avLst/>
          </a:prstGeom>
          <a:noFill/>
          <a:ln w="9525" algn="ctr">
            <a:noFill/>
            <a:miter lim="800000"/>
            <a:headEnd/>
            <a:tailEnd/>
          </a:ln>
        </p:spPr>
        <p:txBody>
          <a:bodyPr>
            <a:spAutoFit/>
          </a:bodyPr>
          <a:lstStyle/>
          <a:p>
            <a:pPr algn="ctr" eaLnBrk="0" hangingPunct="0">
              <a:spcBef>
                <a:spcPct val="50000"/>
              </a:spcBef>
            </a:pPr>
            <a:r>
              <a:rPr lang="en-US" sz="1800">
                <a:solidFill>
                  <a:schemeClr val="tx1"/>
                </a:solidFill>
                <a:latin typeface="Times New Roman" pitchFamily="18" charset="0"/>
              </a:rPr>
              <a:t>0</a:t>
            </a:r>
          </a:p>
        </p:txBody>
      </p:sp>
      <p:sp>
        <p:nvSpPr>
          <p:cNvPr id="369714" name="Freeform 50"/>
          <p:cNvSpPr>
            <a:spLocks/>
          </p:cNvSpPr>
          <p:nvPr/>
        </p:nvSpPr>
        <p:spPr bwMode="auto">
          <a:xfrm>
            <a:off x="3952875" y="3289300"/>
            <a:ext cx="2495550" cy="685800"/>
          </a:xfrm>
          <a:custGeom>
            <a:avLst/>
            <a:gdLst>
              <a:gd name="T0" fmla="*/ 2147483647 w 1572"/>
              <a:gd name="T1" fmla="*/ 2147483647 h 432"/>
              <a:gd name="T2" fmla="*/ 2147483647 w 1572"/>
              <a:gd name="T3" fmla="*/ 2147483647 h 432"/>
              <a:gd name="T4" fmla="*/ 2147483647 w 1572"/>
              <a:gd name="T5" fmla="*/ 2147483647 h 432"/>
              <a:gd name="T6" fmla="*/ 2147483647 w 1572"/>
              <a:gd name="T7" fmla="*/ 2147483647 h 432"/>
              <a:gd name="T8" fmla="*/ 2147483647 w 1572"/>
              <a:gd name="T9" fmla="*/ 2147483647 h 432"/>
              <a:gd name="T10" fmla="*/ 2147483647 w 1572"/>
              <a:gd name="T11" fmla="*/ 0 h 432"/>
              <a:gd name="T12" fmla="*/ 2147483647 w 1572"/>
              <a:gd name="T13" fmla="*/ 2147483647 h 432"/>
              <a:gd name="T14" fmla="*/ 2147483647 w 1572"/>
              <a:gd name="T15" fmla="*/ 2147483647 h 432"/>
              <a:gd name="T16" fmla="*/ 2147483647 w 1572"/>
              <a:gd name="T17" fmla="*/ 2147483647 h 432"/>
              <a:gd name="T18" fmla="*/ 2147483647 w 1572"/>
              <a:gd name="T19" fmla="*/ 2147483647 h 432"/>
              <a:gd name="T20" fmla="*/ 2147483647 w 1572"/>
              <a:gd name="T21" fmla="*/ 2147483647 h 4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72"/>
              <a:gd name="T34" fmla="*/ 0 h 432"/>
              <a:gd name="T35" fmla="*/ 1572 w 1572"/>
              <a:gd name="T36" fmla="*/ 432 h 4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72" h="432">
                <a:moveTo>
                  <a:pt x="12" y="432"/>
                </a:moveTo>
                <a:cubicBezTo>
                  <a:pt x="39" y="352"/>
                  <a:pt x="0" y="235"/>
                  <a:pt x="76" y="184"/>
                </a:cubicBezTo>
                <a:cubicBezTo>
                  <a:pt x="105" y="96"/>
                  <a:pt x="213" y="66"/>
                  <a:pt x="292" y="40"/>
                </a:cubicBezTo>
                <a:cubicBezTo>
                  <a:pt x="301" y="37"/>
                  <a:pt x="307" y="28"/>
                  <a:pt x="316" y="24"/>
                </a:cubicBezTo>
                <a:cubicBezTo>
                  <a:pt x="331" y="17"/>
                  <a:pt x="348" y="13"/>
                  <a:pt x="364" y="8"/>
                </a:cubicBezTo>
                <a:cubicBezTo>
                  <a:pt x="372" y="5"/>
                  <a:pt x="388" y="0"/>
                  <a:pt x="388" y="0"/>
                </a:cubicBezTo>
                <a:cubicBezTo>
                  <a:pt x="712" y="5"/>
                  <a:pt x="980" y="21"/>
                  <a:pt x="1292" y="32"/>
                </a:cubicBezTo>
                <a:cubicBezTo>
                  <a:pt x="1336" y="39"/>
                  <a:pt x="1387" y="44"/>
                  <a:pt x="1428" y="64"/>
                </a:cubicBezTo>
                <a:cubicBezTo>
                  <a:pt x="1468" y="84"/>
                  <a:pt x="1482" y="115"/>
                  <a:pt x="1500" y="152"/>
                </a:cubicBezTo>
                <a:cubicBezTo>
                  <a:pt x="1540" y="232"/>
                  <a:pt x="1561" y="277"/>
                  <a:pt x="1572" y="368"/>
                </a:cubicBezTo>
                <a:cubicBezTo>
                  <a:pt x="1563" y="411"/>
                  <a:pt x="1564" y="394"/>
                  <a:pt x="1564" y="416"/>
                </a:cubicBezTo>
              </a:path>
            </a:pathLst>
          </a:custGeom>
          <a:noFill/>
          <a:ln w="38100" cmpd="sng">
            <a:solidFill>
              <a:schemeClr val="folHlink"/>
            </a:solidFill>
            <a:round/>
            <a:headEnd/>
            <a:tailEnd/>
          </a:ln>
        </p:spPr>
        <p:txBody>
          <a:bodyPr/>
          <a:lstStyle/>
          <a:p>
            <a:endParaRPr lang="en-US"/>
          </a:p>
        </p:txBody>
      </p:sp>
      <p:sp>
        <p:nvSpPr>
          <p:cNvPr id="369715" name="Freeform 51"/>
          <p:cNvSpPr>
            <a:spLocks/>
          </p:cNvSpPr>
          <p:nvPr/>
        </p:nvSpPr>
        <p:spPr bwMode="auto">
          <a:xfrm>
            <a:off x="3994150" y="3937000"/>
            <a:ext cx="2457450" cy="1498600"/>
          </a:xfrm>
          <a:custGeom>
            <a:avLst/>
            <a:gdLst>
              <a:gd name="T0" fmla="*/ 2147483647 w 1548"/>
              <a:gd name="T1" fmla="*/ 0 h 944"/>
              <a:gd name="T2" fmla="*/ 2147483647 w 1548"/>
              <a:gd name="T3" fmla="*/ 2147483647 h 944"/>
              <a:gd name="T4" fmla="*/ 2147483647 w 1548"/>
              <a:gd name="T5" fmla="*/ 2147483647 h 944"/>
              <a:gd name="T6" fmla="*/ 2147483647 w 1548"/>
              <a:gd name="T7" fmla="*/ 2147483647 h 944"/>
              <a:gd name="T8" fmla="*/ 2147483647 w 1548"/>
              <a:gd name="T9" fmla="*/ 2147483647 h 944"/>
              <a:gd name="T10" fmla="*/ 2147483647 w 1548"/>
              <a:gd name="T11" fmla="*/ 2147483647 h 944"/>
              <a:gd name="T12" fmla="*/ 2147483647 w 1548"/>
              <a:gd name="T13" fmla="*/ 2147483647 h 944"/>
              <a:gd name="T14" fmla="*/ 2147483647 w 1548"/>
              <a:gd name="T15" fmla="*/ 2147483647 h 944"/>
              <a:gd name="T16" fmla="*/ 2147483647 w 1548"/>
              <a:gd name="T17" fmla="*/ 2147483647 h 944"/>
              <a:gd name="T18" fmla="*/ 2147483647 w 1548"/>
              <a:gd name="T19" fmla="*/ 2147483647 h 944"/>
              <a:gd name="T20" fmla="*/ 2147483647 w 1548"/>
              <a:gd name="T21" fmla="*/ 2147483647 h 944"/>
              <a:gd name="T22" fmla="*/ 2147483647 w 1548"/>
              <a:gd name="T23" fmla="*/ 2147483647 h 944"/>
              <a:gd name="T24" fmla="*/ 2147483647 w 1548"/>
              <a:gd name="T25" fmla="*/ 2147483647 h 944"/>
              <a:gd name="T26" fmla="*/ 2147483647 w 1548"/>
              <a:gd name="T27" fmla="*/ 2147483647 h 944"/>
              <a:gd name="T28" fmla="*/ 2147483647 w 1548"/>
              <a:gd name="T29" fmla="*/ 2147483647 h 944"/>
              <a:gd name="T30" fmla="*/ 2147483647 w 1548"/>
              <a:gd name="T31" fmla="*/ 2147483647 h 944"/>
              <a:gd name="T32" fmla="*/ 2147483647 w 1548"/>
              <a:gd name="T33" fmla="*/ 2147483647 h 944"/>
              <a:gd name="T34" fmla="*/ 2147483647 w 1548"/>
              <a:gd name="T35" fmla="*/ 2147483647 h 944"/>
              <a:gd name="T36" fmla="*/ 2147483647 w 1548"/>
              <a:gd name="T37" fmla="*/ 2147483647 h 944"/>
              <a:gd name="T38" fmla="*/ 0 w 1548"/>
              <a:gd name="T39" fmla="*/ 2147483647 h 94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48"/>
              <a:gd name="T61" fmla="*/ 0 h 944"/>
              <a:gd name="T62" fmla="*/ 1548 w 1548"/>
              <a:gd name="T63" fmla="*/ 944 h 94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48" h="944">
                <a:moveTo>
                  <a:pt x="1544" y="0"/>
                </a:moveTo>
                <a:cubicBezTo>
                  <a:pt x="1536" y="38"/>
                  <a:pt x="1528" y="74"/>
                  <a:pt x="1520" y="112"/>
                </a:cubicBezTo>
                <a:cubicBezTo>
                  <a:pt x="1527" y="224"/>
                  <a:pt x="1548" y="356"/>
                  <a:pt x="1512" y="464"/>
                </a:cubicBezTo>
                <a:cubicBezTo>
                  <a:pt x="1505" y="530"/>
                  <a:pt x="1499" y="592"/>
                  <a:pt x="1520" y="656"/>
                </a:cubicBezTo>
                <a:cubicBezTo>
                  <a:pt x="1517" y="707"/>
                  <a:pt x="1516" y="757"/>
                  <a:pt x="1512" y="808"/>
                </a:cubicBezTo>
                <a:cubicBezTo>
                  <a:pt x="1511" y="819"/>
                  <a:pt x="1506" y="829"/>
                  <a:pt x="1504" y="840"/>
                </a:cubicBezTo>
                <a:cubicBezTo>
                  <a:pt x="1501" y="856"/>
                  <a:pt x="1505" y="875"/>
                  <a:pt x="1496" y="888"/>
                </a:cubicBezTo>
                <a:cubicBezTo>
                  <a:pt x="1477" y="915"/>
                  <a:pt x="1428" y="927"/>
                  <a:pt x="1400" y="936"/>
                </a:cubicBezTo>
                <a:cubicBezTo>
                  <a:pt x="1392" y="939"/>
                  <a:pt x="1376" y="944"/>
                  <a:pt x="1376" y="944"/>
                </a:cubicBezTo>
                <a:cubicBezTo>
                  <a:pt x="1318" y="934"/>
                  <a:pt x="1307" y="930"/>
                  <a:pt x="1256" y="896"/>
                </a:cubicBezTo>
                <a:cubicBezTo>
                  <a:pt x="1240" y="885"/>
                  <a:pt x="1208" y="864"/>
                  <a:pt x="1208" y="864"/>
                </a:cubicBezTo>
                <a:cubicBezTo>
                  <a:pt x="1149" y="776"/>
                  <a:pt x="1121" y="676"/>
                  <a:pt x="1088" y="576"/>
                </a:cubicBezTo>
                <a:cubicBezTo>
                  <a:pt x="1074" y="534"/>
                  <a:pt x="1060" y="495"/>
                  <a:pt x="1040" y="456"/>
                </a:cubicBezTo>
                <a:cubicBezTo>
                  <a:pt x="1036" y="448"/>
                  <a:pt x="1038" y="438"/>
                  <a:pt x="1032" y="432"/>
                </a:cubicBezTo>
                <a:cubicBezTo>
                  <a:pt x="1003" y="403"/>
                  <a:pt x="970" y="393"/>
                  <a:pt x="936" y="376"/>
                </a:cubicBezTo>
                <a:cubicBezTo>
                  <a:pt x="824" y="320"/>
                  <a:pt x="695" y="312"/>
                  <a:pt x="576" y="272"/>
                </a:cubicBezTo>
                <a:cubicBezTo>
                  <a:pt x="496" y="245"/>
                  <a:pt x="454" y="214"/>
                  <a:pt x="384" y="168"/>
                </a:cubicBezTo>
                <a:cubicBezTo>
                  <a:pt x="342" y="140"/>
                  <a:pt x="275" y="149"/>
                  <a:pt x="232" y="120"/>
                </a:cubicBezTo>
                <a:cubicBezTo>
                  <a:pt x="202" y="100"/>
                  <a:pt x="170" y="91"/>
                  <a:pt x="136" y="80"/>
                </a:cubicBezTo>
                <a:cubicBezTo>
                  <a:pt x="93" y="66"/>
                  <a:pt x="44" y="38"/>
                  <a:pt x="0" y="16"/>
                </a:cubicBezTo>
              </a:path>
            </a:pathLst>
          </a:custGeom>
          <a:noFill/>
          <a:ln w="38100" cmpd="sng">
            <a:solidFill>
              <a:srgbClr val="FF0000"/>
            </a:solidFill>
            <a:round/>
            <a:headEnd/>
            <a:tailEnd/>
          </a:ln>
        </p:spPr>
        <p:txBody>
          <a:bodyPr/>
          <a:lstStyle/>
          <a:p>
            <a:endParaRPr lang="en-US"/>
          </a:p>
        </p:txBody>
      </p:sp>
      <p:grpSp>
        <p:nvGrpSpPr>
          <p:cNvPr id="3" name="Group 52"/>
          <p:cNvGrpSpPr>
            <a:grpSpLocks/>
          </p:cNvGrpSpPr>
          <p:nvPr/>
        </p:nvGrpSpPr>
        <p:grpSpPr bwMode="auto">
          <a:xfrm>
            <a:off x="4419600" y="3290888"/>
            <a:ext cx="1671638" cy="1222375"/>
            <a:chOff x="2784" y="2073"/>
            <a:chExt cx="1053" cy="770"/>
          </a:xfrm>
        </p:grpSpPr>
        <p:sp>
          <p:nvSpPr>
            <p:cNvPr id="100364" name="Text Box 53"/>
            <p:cNvSpPr txBox="1">
              <a:spLocks noChangeArrowheads="1"/>
            </p:cNvSpPr>
            <p:nvPr/>
          </p:nvSpPr>
          <p:spPr bwMode="auto">
            <a:xfrm>
              <a:off x="2784" y="2073"/>
              <a:ext cx="1053" cy="442"/>
            </a:xfrm>
            <a:prstGeom prst="rect">
              <a:avLst/>
            </a:prstGeom>
            <a:noFill/>
            <a:ln w="12700" cap="sq">
              <a:noFill/>
              <a:miter lim="800000"/>
              <a:headEnd type="none" w="sm" len="sm"/>
              <a:tailEnd type="none" w="sm" len="sm"/>
            </a:ln>
          </p:spPr>
          <p:txBody>
            <a:bodyPr wrap="none">
              <a:spAutoFit/>
            </a:bodyPr>
            <a:lstStyle/>
            <a:p>
              <a:pPr algn="ctr"/>
              <a:r>
                <a:rPr lang="en-US">
                  <a:latin typeface="Times New Roman" pitchFamily="18" charset="0"/>
                </a:rPr>
                <a:t>“Scooped out”</a:t>
              </a:r>
            </a:p>
            <a:p>
              <a:pPr algn="ctr"/>
              <a:r>
                <a:rPr lang="en-US">
                  <a:latin typeface="Times New Roman" pitchFamily="18" charset="0"/>
                </a:rPr>
                <a:t> pattern</a:t>
              </a:r>
            </a:p>
          </p:txBody>
        </p:sp>
        <p:sp>
          <p:nvSpPr>
            <p:cNvPr id="100365" name="Line 54"/>
            <p:cNvSpPr>
              <a:spLocks noChangeShapeType="1"/>
            </p:cNvSpPr>
            <p:nvPr/>
          </p:nvSpPr>
          <p:spPr bwMode="auto">
            <a:xfrm>
              <a:off x="3504" y="2507"/>
              <a:ext cx="0" cy="336"/>
            </a:xfrm>
            <a:prstGeom prst="line">
              <a:avLst/>
            </a:prstGeom>
            <a:noFill/>
            <a:ln w="57150">
              <a:solidFill>
                <a:srgbClr val="3399FF"/>
              </a:solidFill>
              <a:round/>
              <a:headEnd/>
              <a:tailEnd type="triangle" w="med" len="med"/>
            </a:ln>
          </p:spPr>
          <p:txBody>
            <a:bodyPr wrap="none" anchor="ctr"/>
            <a:lstStyle/>
            <a:p>
              <a:endParaRPr lang="en-US"/>
            </a:p>
          </p:txBody>
        </p:sp>
      </p:grpSp>
      <p:grpSp>
        <p:nvGrpSpPr>
          <p:cNvPr id="4" name="Group 55"/>
          <p:cNvGrpSpPr>
            <a:grpSpLocks/>
          </p:cNvGrpSpPr>
          <p:nvPr/>
        </p:nvGrpSpPr>
        <p:grpSpPr bwMode="auto">
          <a:xfrm>
            <a:off x="3886200" y="4784725"/>
            <a:ext cx="1905000" cy="701675"/>
            <a:chOff x="2448" y="3014"/>
            <a:chExt cx="1200" cy="442"/>
          </a:xfrm>
        </p:grpSpPr>
        <p:sp>
          <p:nvSpPr>
            <p:cNvPr id="100362" name="Text Box 56"/>
            <p:cNvSpPr txBox="1">
              <a:spLocks noChangeArrowheads="1"/>
            </p:cNvSpPr>
            <p:nvPr/>
          </p:nvSpPr>
          <p:spPr bwMode="auto">
            <a:xfrm>
              <a:off x="2448" y="3014"/>
              <a:ext cx="960" cy="442"/>
            </a:xfrm>
            <a:prstGeom prst="rect">
              <a:avLst/>
            </a:prstGeom>
            <a:noFill/>
            <a:ln w="12700" cap="sq">
              <a:noFill/>
              <a:miter lim="800000"/>
              <a:headEnd type="none" w="sm" len="sm"/>
              <a:tailEnd type="none" w="sm" len="sm"/>
            </a:ln>
          </p:spPr>
          <p:txBody>
            <a:bodyPr>
              <a:spAutoFit/>
            </a:bodyPr>
            <a:lstStyle/>
            <a:p>
              <a:pPr algn="ctr"/>
              <a:r>
                <a:rPr lang="en-US">
                  <a:latin typeface="Times New Roman" pitchFamily="18" charset="0"/>
                </a:rPr>
                <a:t>Decreased PEFR</a:t>
              </a:r>
            </a:p>
          </p:txBody>
        </p:sp>
        <p:sp>
          <p:nvSpPr>
            <p:cNvPr id="100363" name="Line 57"/>
            <p:cNvSpPr>
              <a:spLocks noChangeShapeType="1"/>
            </p:cNvSpPr>
            <p:nvPr/>
          </p:nvSpPr>
          <p:spPr bwMode="auto">
            <a:xfrm>
              <a:off x="3168" y="3321"/>
              <a:ext cx="480" cy="0"/>
            </a:xfrm>
            <a:prstGeom prst="line">
              <a:avLst/>
            </a:prstGeom>
            <a:noFill/>
            <a:ln w="57150">
              <a:solidFill>
                <a:srgbClr val="3399FF"/>
              </a:solidFill>
              <a:round/>
              <a:headEnd/>
              <a:tailEnd type="triangle" w="med" len="med"/>
            </a:ln>
          </p:spPr>
          <p:txBody>
            <a:bodyPr wrap="none" anchor="ctr"/>
            <a:lstStyle/>
            <a:p>
              <a:endParaRPr lang="en-US"/>
            </a:p>
          </p:txBody>
        </p:sp>
      </p:grpSp>
      <p:sp>
        <p:nvSpPr>
          <p:cNvPr id="100361" name="Rectangle 59"/>
          <p:cNvSpPr>
            <a:spLocks noGrp="1" noChangeArrowheads="1"/>
          </p:cNvSpPr>
          <p:nvPr>
            <p:ph type="title"/>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Resistance </a:t>
            </a:r>
            <a:r>
              <a:rPr lang="en-US" sz="3200" smtClean="0"/>
              <a:t>(Test of bronchodilator responsiveness)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9714"/>
                                        </p:tgtEl>
                                        <p:attrNameLst>
                                          <p:attrName>style.visibility</p:attrName>
                                        </p:attrNameLst>
                                      </p:cBhvr>
                                      <p:to>
                                        <p:strVal val="visible"/>
                                      </p:to>
                                    </p:set>
                                    <p:animEffect transition="in" filter="wipe(left)">
                                      <p:cBhvr>
                                        <p:cTn id="7" dur="500"/>
                                        <p:tgtEl>
                                          <p:spTgt spid="3697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369715"/>
                                        </p:tgtEl>
                                        <p:attrNameLst>
                                          <p:attrName>style.visibility</p:attrName>
                                        </p:attrNameLst>
                                      </p:cBhvr>
                                      <p:to>
                                        <p:strVal val="visible"/>
                                      </p:to>
                                    </p:set>
                                    <p:animEffect transition="in" filter="wipe(right)">
                                      <p:cBhvr>
                                        <p:cTn id="12" dur="500"/>
                                        <p:tgtEl>
                                          <p:spTgt spid="3697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714" grpId="0" animBg="1"/>
      <p:bldP spid="36971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378" name="Group 2"/>
          <p:cNvGrpSpPr>
            <a:grpSpLocks/>
          </p:cNvGrpSpPr>
          <p:nvPr/>
        </p:nvGrpSpPr>
        <p:grpSpPr bwMode="auto">
          <a:xfrm>
            <a:off x="2438400" y="1371600"/>
            <a:ext cx="4210050" cy="5145088"/>
            <a:chOff x="1536" y="1031"/>
            <a:chExt cx="2652" cy="3241"/>
          </a:xfrm>
        </p:grpSpPr>
        <p:sp>
          <p:nvSpPr>
            <p:cNvPr id="101388" name="Text Box 3"/>
            <p:cNvSpPr txBox="1">
              <a:spLocks noChangeArrowheads="1"/>
            </p:cNvSpPr>
            <p:nvPr/>
          </p:nvSpPr>
          <p:spPr bwMode="auto">
            <a:xfrm>
              <a:off x="1536" y="1031"/>
              <a:ext cx="379"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LPM</a:t>
              </a:r>
            </a:p>
          </p:txBody>
        </p:sp>
        <p:sp>
          <p:nvSpPr>
            <p:cNvPr id="101389" name="Text Box 4"/>
            <p:cNvSpPr txBox="1">
              <a:spLocks noChangeArrowheads="1"/>
            </p:cNvSpPr>
            <p:nvPr/>
          </p:nvSpPr>
          <p:spPr bwMode="auto">
            <a:xfrm>
              <a:off x="1824" y="4060"/>
              <a:ext cx="252" cy="212"/>
            </a:xfrm>
            <a:prstGeom prst="rect">
              <a:avLst/>
            </a:prstGeom>
            <a:noFill/>
            <a:ln w="9525">
              <a:noFill/>
              <a:miter lim="800000"/>
              <a:headEnd/>
              <a:tailEnd/>
            </a:ln>
          </p:spPr>
          <p:txBody>
            <a:bodyPr wrap="none">
              <a:spAutoFit/>
            </a:bodyPr>
            <a:lstStyle/>
            <a:p>
              <a:pPr eaLnBrk="0" hangingPunct="0"/>
              <a:r>
                <a:rPr lang="en-US" sz="1600">
                  <a:solidFill>
                    <a:schemeClr val="tx1"/>
                  </a:solidFill>
                  <a:latin typeface="Times New Roman" pitchFamily="18" charset="0"/>
                </a:rPr>
                <a:t>ml</a:t>
              </a:r>
            </a:p>
          </p:txBody>
        </p:sp>
        <p:sp>
          <p:nvSpPr>
            <p:cNvPr id="371717" name="Rectangle 5"/>
            <p:cNvSpPr>
              <a:spLocks noChangeArrowheads="1"/>
            </p:cNvSpPr>
            <p:nvPr/>
          </p:nvSpPr>
          <p:spPr bwMode="auto">
            <a:xfrm>
              <a:off x="2076" y="1204"/>
              <a:ext cx="2112" cy="2647"/>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371718" name="Rectangle 6"/>
            <p:cNvSpPr>
              <a:spLocks noChangeArrowheads="1"/>
            </p:cNvSpPr>
            <p:nvPr/>
          </p:nvSpPr>
          <p:spPr bwMode="auto">
            <a:xfrm>
              <a:off x="1600" y="1197"/>
              <a:ext cx="459" cy="2647"/>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101392" name="Line 7"/>
            <p:cNvSpPr>
              <a:spLocks noChangeShapeType="1"/>
            </p:cNvSpPr>
            <p:nvPr/>
          </p:nvSpPr>
          <p:spPr bwMode="auto">
            <a:xfrm>
              <a:off x="1976" y="1197"/>
              <a:ext cx="1" cy="2647"/>
            </a:xfrm>
            <a:prstGeom prst="line">
              <a:avLst/>
            </a:prstGeom>
            <a:noFill/>
            <a:ln w="9525">
              <a:solidFill>
                <a:schemeClr val="tx1"/>
              </a:solidFill>
              <a:round/>
              <a:headEnd/>
              <a:tailEnd/>
            </a:ln>
          </p:spPr>
          <p:txBody>
            <a:bodyPr/>
            <a:lstStyle/>
            <a:p>
              <a:endParaRPr lang="en-US"/>
            </a:p>
          </p:txBody>
        </p:sp>
        <p:sp>
          <p:nvSpPr>
            <p:cNvPr id="101393" name="Line 8"/>
            <p:cNvSpPr>
              <a:spLocks noChangeShapeType="1"/>
            </p:cNvSpPr>
            <p:nvPr/>
          </p:nvSpPr>
          <p:spPr bwMode="auto">
            <a:xfrm>
              <a:off x="1976" y="3411"/>
              <a:ext cx="92" cy="1"/>
            </a:xfrm>
            <a:prstGeom prst="line">
              <a:avLst/>
            </a:prstGeom>
            <a:noFill/>
            <a:ln w="9525">
              <a:solidFill>
                <a:schemeClr val="tx1"/>
              </a:solidFill>
              <a:round/>
              <a:headEnd/>
              <a:tailEnd/>
            </a:ln>
          </p:spPr>
          <p:txBody>
            <a:bodyPr/>
            <a:lstStyle/>
            <a:p>
              <a:endParaRPr lang="en-US"/>
            </a:p>
          </p:txBody>
        </p:sp>
        <p:sp>
          <p:nvSpPr>
            <p:cNvPr id="101394" name="Line 9"/>
            <p:cNvSpPr>
              <a:spLocks noChangeShapeType="1"/>
            </p:cNvSpPr>
            <p:nvPr/>
          </p:nvSpPr>
          <p:spPr bwMode="auto">
            <a:xfrm>
              <a:off x="1976" y="2499"/>
              <a:ext cx="92" cy="1"/>
            </a:xfrm>
            <a:prstGeom prst="line">
              <a:avLst/>
            </a:prstGeom>
            <a:noFill/>
            <a:ln w="9525">
              <a:solidFill>
                <a:schemeClr val="tx1"/>
              </a:solidFill>
              <a:round/>
              <a:headEnd/>
              <a:tailEnd/>
            </a:ln>
          </p:spPr>
          <p:txBody>
            <a:bodyPr/>
            <a:lstStyle/>
            <a:p>
              <a:endParaRPr lang="en-US"/>
            </a:p>
          </p:txBody>
        </p:sp>
        <p:sp>
          <p:nvSpPr>
            <p:cNvPr id="101395" name="Line 10"/>
            <p:cNvSpPr>
              <a:spLocks noChangeShapeType="1"/>
            </p:cNvSpPr>
            <p:nvPr/>
          </p:nvSpPr>
          <p:spPr bwMode="auto">
            <a:xfrm>
              <a:off x="1976" y="1636"/>
              <a:ext cx="92" cy="1"/>
            </a:xfrm>
            <a:prstGeom prst="line">
              <a:avLst/>
            </a:prstGeom>
            <a:noFill/>
            <a:ln w="9525">
              <a:solidFill>
                <a:schemeClr val="tx1"/>
              </a:solidFill>
              <a:round/>
              <a:headEnd/>
              <a:tailEnd/>
            </a:ln>
          </p:spPr>
          <p:txBody>
            <a:bodyPr/>
            <a:lstStyle/>
            <a:p>
              <a:endParaRPr lang="en-US"/>
            </a:p>
          </p:txBody>
        </p:sp>
        <p:sp>
          <p:nvSpPr>
            <p:cNvPr id="101396" name="Line 11"/>
            <p:cNvSpPr>
              <a:spLocks noChangeShapeType="1"/>
            </p:cNvSpPr>
            <p:nvPr/>
          </p:nvSpPr>
          <p:spPr bwMode="auto">
            <a:xfrm>
              <a:off x="1984" y="3556"/>
              <a:ext cx="46" cy="1"/>
            </a:xfrm>
            <a:prstGeom prst="line">
              <a:avLst/>
            </a:prstGeom>
            <a:noFill/>
            <a:ln w="9525">
              <a:solidFill>
                <a:schemeClr val="tx1"/>
              </a:solidFill>
              <a:round/>
              <a:headEnd/>
              <a:tailEnd/>
            </a:ln>
          </p:spPr>
          <p:txBody>
            <a:bodyPr/>
            <a:lstStyle/>
            <a:p>
              <a:endParaRPr lang="en-US"/>
            </a:p>
          </p:txBody>
        </p:sp>
        <p:sp>
          <p:nvSpPr>
            <p:cNvPr id="101397" name="Line 12"/>
            <p:cNvSpPr>
              <a:spLocks noChangeShapeType="1"/>
            </p:cNvSpPr>
            <p:nvPr/>
          </p:nvSpPr>
          <p:spPr bwMode="auto">
            <a:xfrm>
              <a:off x="1984" y="3700"/>
              <a:ext cx="46" cy="1"/>
            </a:xfrm>
            <a:prstGeom prst="line">
              <a:avLst/>
            </a:prstGeom>
            <a:noFill/>
            <a:ln w="9525">
              <a:solidFill>
                <a:schemeClr val="tx1"/>
              </a:solidFill>
              <a:round/>
              <a:headEnd/>
              <a:tailEnd/>
            </a:ln>
          </p:spPr>
          <p:txBody>
            <a:bodyPr/>
            <a:lstStyle/>
            <a:p>
              <a:endParaRPr lang="en-US"/>
            </a:p>
          </p:txBody>
        </p:sp>
        <p:sp>
          <p:nvSpPr>
            <p:cNvPr id="101398" name="Line 13"/>
            <p:cNvSpPr>
              <a:spLocks noChangeShapeType="1"/>
            </p:cNvSpPr>
            <p:nvPr/>
          </p:nvSpPr>
          <p:spPr bwMode="auto">
            <a:xfrm>
              <a:off x="1984" y="3252"/>
              <a:ext cx="46" cy="1"/>
            </a:xfrm>
            <a:prstGeom prst="line">
              <a:avLst/>
            </a:prstGeom>
            <a:noFill/>
            <a:ln w="9525">
              <a:solidFill>
                <a:schemeClr val="tx1"/>
              </a:solidFill>
              <a:round/>
              <a:headEnd/>
              <a:tailEnd/>
            </a:ln>
          </p:spPr>
          <p:txBody>
            <a:bodyPr/>
            <a:lstStyle/>
            <a:p>
              <a:endParaRPr lang="en-US"/>
            </a:p>
          </p:txBody>
        </p:sp>
        <p:sp>
          <p:nvSpPr>
            <p:cNvPr id="101399" name="Line 14"/>
            <p:cNvSpPr>
              <a:spLocks noChangeShapeType="1"/>
            </p:cNvSpPr>
            <p:nvPr/>
          </p:nvSpPr>
          <p:spPr bwMode="auto">
            <a:xfrm>
              <a:off x="1984" y="3060"/>
              <a:ext cx="46" cy="1"/>
            </a:xfrm>
            <a:prstGeom prst="line">
              <a:avLst/>
            </a:prstGeom>
            <a:noFill/>
            <a:ln w="9525">
              <a:solidFill>
                <a:schemeClr val="tx1"/>
              </a:solidFill>
              <a:round/>
              <a:headEnd/>
              <a:tailEnd/>
            </a:ln>
          </p:spPr>
          <p:txBody>
            <a:bodyPr/>
            <a:lstStyle/>
            <a:p>
              <a:endParaRPr lang="en-US"/>
            </a:p>
          </p:txBody>
        </p:sp>
        <p:sp>
          <p:nvSpPr>
            <p:cNvPr id="101400" name="Line 15"/>
            <p:cNvSpPr>
              <a:spLocks noChangeShapeType="1"/>
            </p:cNvSpPr>
            <p:nvPr/>
          </p:nvSpPr>
          <p:spPr bwMode="auto">
            <a:xfrm>
              <a:off x="1984" y="2868"/>
              <a:ext cx="46" cy="1"/>
            </a:xfrm>
            <a:prstGeom prst="line">
              <a:avLst/>
            </a:prstGeom>
            <a:noFill/>
            <a:ln w="9525">
              <a:solidFill>
                <a:schemeClr val="tx1"/>
              </a:solidFill>
              <a:round/>
              <a:headEnd/>
              <a:tailEnd/>
            </a:ln>
          </p:spPr>
          <p:txBody>
            <a:bodyPr/>
            <a:lstStyle/>
            <a:p>
              <a:endParaRPr lang="en-US"/>
            </a:p>
          </p:txBody>
        </p:sp>
        <p:sp>
          <p:nvSpPr>
            <p:cNvPr id="101401" name="Line 16"/>
            <p:cNvSpPr>
              <a:spLocks noChangeShapeType="1"/>
            </p:cNvSpPr>
            <p:nvPr/>
          </p:nvSpPr>
          <p:spPr bwMode="auto">
            <a:xfrm>
              <a:off x="1984" y="2676"/>
              <a:ext cx="46" cy="1"/>
            </a:xfrm>
            <a:prstGeom prst="line">
              <a:avLst/>
            </a:prstGeom>
            <a:noFill/>
            <a:ln w="9525">
              <a:solidFill>
                <a:schemeClr val="tx1"/>
              </a:solidFill>
              <a:round/>
              <a:headEnd/>
              <a:tailEnd/>
            </a:ln>
          </p:spPr>
          <p:txBody>
            <a:bodyPr/>
            <a:lstStyle/>
            <a:p>
              <a:endParaRPr lang="en-US"/>
            </a:p>
          </p:txBody>
        </p:sp>
        <p:sp>
          <p:nvSpPr>
            <p:cNvPr id="101402" name="Line 17"/>
            <p:cNvSpPr>
              <a:spLocks noChangeShapeType="1"/>
            </p:cNvSpPr>
            <p:nvPr/>
          </p:nvSpPr>
          <p:spPr bwMode="auto">
            <a:xfrm>
              <a:off x="1984" y="2356"/>
              <a:ext cx="46" cy="1"/>
            </a:xfrm>
            <a:prstGeom prst="line">
              <a:avLst/>
            </a:prstGeom>
            <a:noFill/>
            <a:ln w="9525">
              <a:solidFill>
                <a:schemeClr val="tx1"/>
              </a:solidFill>
              <a:round/>
              <a:headEnd/>
              <a:tailEnd/>
            </a:ln>
          </p:spPr>
          <p:txBody>
            <a:bodyPr/>
            <a:lstStyle/>
            <a:p>
              <a:endParaRPr lang="en-US"/>
            </a:p>
          </p:txBody>
        </p:sp>
        <p:sp>
          <p:nvSpPr>
            <p:cNvPr id="101403" name="Line 18"/>
            <p:cNvSpPr>
              <a:spLocks noChangeShapeType="1"/>
            </p:cNvSpPr>
            <p:nvPr/>
          </p:nvSpPr>
          <p:spPr bwMode="auto">
            <a:xfrm>
              <a:off x="1984" y="2164"/>
              <a:ext cx="46" cy="1"/>
            </a:xfrm>
            <a:prstGeom prst="line">
              <a:avLst/>
            </a:prstGeom>
            <a:noFill/>
            <a:ln w="9525">
              <a:solidFill>
                <a:schemeClr val="tx1"/>
              </a:solidFill>
              <a:round/>
              <a:headEnd/>
              <a:tailEnd/>
            </a:ln>
          </p:spPr>
          <p:txBody>
            <a:bodyPr/>
            <a:lstStyle/>
            <a:p>
              <a:endParaRPr lang="en-US"/>
            </a:p>
          </p:txBody>
        </p:sp>
        <p:sp>
          <p:nvSpPr>
            <p:cNvPr id="101404" name="Line 19"/>
            <p:cNvSpPr>
              <a:spLocks noChangeShapeType="1"/>
            </p:cNvSpPr>
            <p:nvPr/>
          </p:nvSpPr>
          <p:spPr bwMode="auto">
            <a:xfrm>
              <a:off x="1984" y="1972"/>
              <a:ext cx="46" cy="1"/>
            </a:xfrm>
            <a:prstGeom prst="line">
              <a:avLst/>
            </a:prstGeom>
            <a:noFill/>
            <a:ln w="9525">
              <a:solidFill>
                <a:schemeClr val="tx1"/>
              </a:solidFill>
              <a:round/>
              <a:headEnd/>
              <a:tailEnd/>
            </a:ln>
          </p:spPr>
          <p:txBody>
            <a:bodyPr/>
            <a:lstStyle/>
            <a:p>
              <a:endParaRPr lang="en-US"/>
            </a:p>
          </p:txBody>
        </p:sp>
        <p:sp>
          <p:nvSpPr>
            <p:cNvPr id="101405" name="Text Box 20"/>
            <p:cNvSpPr txBox="1">
              <a:spLocks noChangeArrowheads="1"/>
            </p:cNvSpPr>
            <p:nvPr/>
          </p:nvSpPr>
          <p:spPr bwMode="auto">
            <a:xfrm>
              <a:off x="1696" y="3584"/>
              <a:ext cx="30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-70</a:t>
              </a:r>
            </a:p>
          </p:txBody>
        </p:sp>
        <p:sp>
          <p:nvSpPr>
            <p:cNvPr id="101406" name="Text Box 21"/>
            <p:cNvSpPr txBox="1">
              <a:spLocks noChangeArrowheads="1"/>
            </p:cNvSpPr>
            <p:nvPr/>
          </p:nvSpPr>
          <p:spPr bwMode="auto">
            <a:xfrm>
              <a:off x="1696" y="3311"/>
              <a:ext cx="30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a:t>
              </a:r>
            </a:p>
          </p:txBody>
        </p:sp>
        <p:sp>
          <p:nvSpPr>
            <p:cNvPr id="101407" name="Text Box 22"/>
            <p:cNvSpPr txBox="1">
              <a:spLocks noChangeArrowheads="1"/>
            </p:cNvSpPr>
            <p:nvPr/>
          </p:nvSpPr>
          <p:spPr bwMode="auto">
            <a:xfrm>
              <a:off x="1796" y="2391"/>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101408" name="Text Box 23"/>
            <p:cNvSpPr txBox="1">
              <a:spLocks noChangeArrowheads="1"/>
            </p:cNvSpPr>
            <p:nvPr/>
          </p:nvSpPr>
          <p:spPr bwMode="auto">
            <a:xfrm>
              <a:off x="1740" y="1519"/>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a:t>
              </a:r>
            </a:p>
          </p:txBody>
        </p:sp>
        <p:sp>
          <p:nvSpPr>
            <p:cNvPr id="101409" name="Text Box 24"/>
            <p:cNvSpPr txBox="1">
              <a:spLocks noChangeArrowheads="1"/>
            </p:cNvSpPr>
            <p:nvPr/>
          </p:nvSpPr>
          <p:spPr bwMode="auto">
            <a:xfrm>
              <a:off x="1744" y="1136"/>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70</a:t>
              </a:r>
            </a:p>
          </p:txBody>
        </p:sp>
        <p:sp>
          <p:nvSpPr>
            <p:cNvPr id="371737" name="Rectangle 25"/>
            <p:cNvSpPr>
              <a:spLocks noChangeArrowheads="1"/>
            </p:cNvSpPr>
            <p:nvPr/>
          </p:nvSpPr>
          <p:spPr bwMode="auto">
            <a:xfrm>
              <a:off x="2076" y="3863"/>
              <a:ext cx="2112" cy="365"/>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101411" name="Line 26"/>
            <p:cNvSpPr>
              <a:spLocks noChangeShapeType="1"/>
            </p:cNvSpPr>
            <p:nvPr/>
          </p:nvSpPr>
          <p:spPr bwMode="auto">
            <a:xfrm>
              <a:off x="2508" y="3860"/>
              <a:ext cx="0" cy="96"/>
            </a:xfrm>
            <a:prstGeom prst="line">
              <a:avLst/>
            </a:prstGeom>
            <a:noFill/>
            <a:ln w="9525">
              <a:solidFill>
                <a:schemeClr val="tx1"/>
              </a:solidFill>
              <a:round/>
              <a:headEnd/>
              <a:tailEnd/>
            </a:ln>
          </p:spPr>
          <p:txBody>
            <a:bodyPr/>
            <a:lstStyle/>
            <a:p>
              <a:endParaRPr lang="en-US"/>
            </a:p>
          </p:txBody>
        </p:sp>
        <p:sp>
          <p:nvSpPr>
            <p:cNvPr id="101412" name="Line 27"/>
            <p:cNvSpPr>
              <a:spLocks noChangeShapeType="1"/>
            </p:cNvSpPr>
            <p:nvPr/>
          </p:nvSpPr>
          <p:spPr bwMode="auto">
            <a:xfrm>
              <a:off x="2844" y="3860"/>
              <a:ext cx="0" cy="96"/>
            </a:xfrm>
            <a:prstGeom prst="line">
              <a:avLst/>
            </a:prstGeom>
            <a:noFill/>
            <a:ln w="9525">
              <a:solidFill>
                <a:schemeClr val="tx1"/>
              </a:solidFill>
              <a:round/>
              <a:headEnd/>
              <a:tailEnd/>
            </a:ln>
          </p:spPr>
          <p:txBody>
            <a:bodyPr/>
            <a:lstStyle/>
            <a:p>
              <a:endParaRPr lang="en-US"/>
            </a:p>
          </p:txBody>
        </p:sp>
        <p:sp>
          <p:nvSpPr>
            <p:cNvPr id="101413" name="Line 28"/>
            <p:cNvSpPr>
              <a:spLocks noChangeShapeType="1"/>
            </p:cNvSpPr>
            <p:nvPr/>
          </p:nvSpPr>
          <p:spPr bwMode="auto">
            <a:xfrm>
              <a:off x="3180" y="3860"/>
              <a:ext cx="0" cy="96"/>
            </a:xfrm>
            <a:prstGeom prst="line">
              <a:avLst/>
            </a:prstGeom>
            <a:noFill/>
            <a:ln w="9525">
              <a:solidFill>
                <a:schemeClr val="tx1"/>
              </a:solidFill>
              <a:round/>
              <a:headEnd/>
              <a:tailEnd/>
            </a:ln>
          </p:spPr>
          <p:txBody>
            <a:bodyPr/>
            <a:lstStyle/>
            <a:p>
              <a:endParaRPr lang="en-US"/>
            </a:p>
          </p:txBody>
        </p:sp>
        <p:sp>
          <p:nvSpPr>
            <p:cNvPr id="101414" name="Line 29"/>
            <p:cNvSpPr>
              <a:spLocks noChangeShapeType="1"/>
            </p:cNvSpPr>
            <p:nvPr/>
          </p:nvSpPr>
          <p:spPr bwMode="auto">
            <a:xfrm>
              <a:off x="3516" y="3860"/>
              <a:ext cx="0" cy="96"/>
            </a:xfrm>
            <a:prstGeom prst="line">
              <a:avLst/>
            </a:prstGeom>
            <a:noFill/>
            <a:ln w="9525">
              <a:solidFill>
                <a:schemeClr val="tx1"/>
              </a:solidFill>
              <a:round/>
              <a:headEnd/>
              <a:tailEnd/>
            </a:ln>
          </p:spPr>
          <p:txBody>
            <a:bodyPr/>
            <a:lstStyle/>
            <a:p>
              <a:endParaRPr lang="en-US"/>
            </a:p>
          </p:txBody>
        </p:sp>
        <p:sp>
          <p:nvSpPr>
            <p:cNvPr id="101415" name="Line 30"/>
            <p:cNvSpPr>
              <a:spLocks noChangeShapeType="1"/>
            </p:cNvSpPr>
            <p:nvPr/>
          </p:nvSpPr>
          <p:spPr bwMode="auto">
            <a:xfrm>
              <a:off x="3900" y="3860"/>
              <a:ext cx="0" cy="96"/>
            </a:xfrm>
            <a:prstGeom prst="line">
              <a:avLst/>
            </a:prstGeom>
            <a:noFill/>
            <a:ln w="9525">
              <a:solidFill>
                <a:schemeClr val="tx1"/>
              </a:solidFill>
              <a:round/>
              <a:headEnd/>
              <a:tailEnd/>
            </a:ln>
          </p:spPr>
          <p:txBody>
            <a:bodyPr/>
            <a:lstStyle/>
            <a:p>
              <a:endParaRPr lang="en-US"/>
            </a:p>
          </p:txBody>
        </p:sp>
        <p:sp>
          <p:nvSpPr>
            <p:cNvPr id="101416" name="Line 31"/>
            <p:cNvSpPr>
              <a:spLocks noChangeShapeType="1"/>
            </p:cNvSpPr>
            <p:nvPr/>
          </p:nvSpPr>
          <p:spPr bwMode="auto">
            <a:xfrm>
              <a:off x="2652" y="3860"/>
              <a:ext cx="0" cy="48"/>
            </a:xfrm>
            <a:prstGeom prst="line">
              <a:avLst/>
            </a:prstGeom>
            <a:noFill/>
            <a:ln w="9525">
              <a:solidFill>
                <a:schemeClr val="tx1"/>
              </a:solidFill>
              <a:round/>
              <a:headEnd/>
              <a:tailEnd/>
            </a:ln>
          </p:spPr>
          <p:txBody>
            <a:bodyPr/>
            <a:lstStyle/>
            <a:p>
              <a:endParaRPr lang="en-US"/>
            </a:p>
          </p:txBody>
        </p:sp>
        <p:sp>
          <p:nvSpPr>
            <p:cNvPr id="101417" name="Line 32"/>
            <p:cNvSpPr>
              <a:spLocks noChangeShapeType="1"/>
            </p:cNvSpPr>
            <p:nvPr/>
          </p:nvSpPr>
          <p:spPr bwMode="auto">
            <a:xfrm>
              <a:off x="3036" y="3860"/>
              <a:ext cx="0" cy="48"/>
            </a:xfrm>
            <a:prstGeom prst="line">
              <a:avLst/>
            </a:prstGeom>
            <a:noFill/>
            <a:ln w="9525">
              <a:solidFill>
                <a:schemeClr val="tx1"/>
              </a:solidFill>
              <a:round/>
              <a:headEnd/>
              <a:tailEnd/>
            </a:ln>
          </p:spPr>
          <p:txBody>
            <a:bodyPr/>
            <a:lstStyle/>
            <a:p>
              <a:endParaRPr lang="en-US"/>
            </a:p>
          </p:txBody>
        </p:sp>
        <p:sp>
          <p:nvSpPr>
            <p:cNvPr id="101418" name="Line 33"/>
            <p:cNvSpPr>
              <a:spLocks noChangeShapeType="1"/>
            </p:cNvSpPr>
            <p:nvPr/>
          </p:nvSpPr>
          <p:spPr bwMode="auto">
            <a:xfrm>
              <a:off x="3372" y="3844"/>
              <a:ext cx="0" cy="48"/>
            </a:xfrm>
            <a:prstGeom prst="line">
              <a:avLst/>
            </a:prstGeom>
            <a:noFill/>
            <a:ln w="9525">
              <a:solidFill>
                <a:schemeClr val="tx1"/>
              </a:solidFill>
              <a:round/>
              <a:headEnd/>
              <a:tailEnd/>
            </a:ln>
          </p:spPr>
          <p:txBody>
            <a:bodyPr/>
            <a:lstStyle/>
            <a:p>
              <a:endParaRPr lang="en-US"/>
            </a:p>
          </p:txBody>
        </p:sp>
        <p:sp>
          <p:nvSpPr>
            <p:cNvPr id="101419" name="Line 34"/>
            <p:cNvSpPr>
              <a:spLocks noChangeShapeType="1"/>
            </p:cNvSpPr>
            <p:nvPr/>
          </p:nvSpPr>
          <p:spPr bwMode="auto">
            <a:xfrm>
              <a:off x="3708" y="3860"/>
              <a:ext cx="0" cy="48"/>
            </a:xfrm>
            <a:prstGeom prst="line">
              <a:avLst/>
            </a:prstGeom>
            <a:noFill/>
            <a:ln w="9525">
              <a:solidFill>
                <a:schemeClr val="tx1"/>
              </a:solidFill>
              <a:round/>
              <a:headEnd/>
              <a:tailEnd/>
            </a:ln>
          </p:spPr>
          <p:txBody>
            <a:bodyPr/>
            <a:lstStyle/>
            <a:p>
              <a:endParaRPr lang="en-US"/>
            </a:p>
          </p:txBody>
        </p:sp>
        <p:sp>
          <p:nvSpPr>
            <p:cNvPr id="101420" name="Text Box 35"/>
            <p:cNvSpPr txBox="1">
              <a:spLocks noChangeArrowheads="1"/>
            </p:cNvSpPr>
            <p:nvPr/>
          </p:nvSpPr>
          <p:spPr bwMode="auto">
            <a:xfrm>
              <a:off x="2224" y="3924"/>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101421" name="Text Box 36"/>
            <p:cNvSpPr txBox="1">
              <a:spLocks noChangeArrowheads="1"/>
            </p:cNvSpPr>
            <p:nvPr/>
          </p:nvSpPr>
          <p:spPr bwMode="auto">
            <a:xfrm>
              <a:off x="3052" y="3924"/>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300</a:t>
              </a:r>
            </a:p>
          </p:txBody>
        </p:sp>
        <p:sp>
          <p:nvSpPr>
            <p:cNvPr id="101422" name="Text Box 37"/>
            <p:cNvSpPr txBox="1">
              <a:spLocks noChangeArrowheads="1"/>
            </p:cNvSpPr>
            <p:nvPr/>
          </p:nvSpPr>
          <p:spPr bwMode="auto">
            <a:xfrm>
              <a:off x="3384" y="3924"/>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400</a:t>
              </a:r>
            </a:p>
          </p:txBody>
        </p:sp>
        <p:sp>
          <p:nvSpPr>
            <p:cNvPr id="101423" name="Text Box 38"/>
            <p:cNvSpPr txBox="1">
              <a:spLocks noChangeArrowheads="1"/>
            </p:cNvSpPr>
            <p:nvPr/>
          </p:nvSpPr>
          <p:spPr bwMode="auto">
            <a:xfrm>
              <a:off x="3768" y="3924"/>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500</a:t>
              </a:r>
            </a:p>
          </p:txBody>
        </p:sp>
        <p:sp>
          <p:nvSpPr>
            <p:cNvPr id="101424" name="Line 39"/>
            <p:cNvSpPr>
              <a:spLocks noChangeShapeType="1"/>
            </p:cNvSpPr>
            <p:nvPr/>
          </p:nvSpPr>
          <p:spPr bwMode="auto">
            <a:xfrm>
              <a:off x="1980" y="1804"/>
              <a:ext cx="46" cy="1"/>
            </a:xfrm>
            <a:prstGeom prst="line">
              <a:avLst/>
            </a:prstGeom>
            <a:noFill/>
            <a:ln w="9525">
              <a:solidFill>
                <a:schemeClr val="tx1"/>
              </a:solidFill>
              <a:round/>
              <a:headEnd/>
              <a:tailEnd/>
            </a:ln>
          </p:spPr>
          <p:txBody>
            <a:bodyPr/>
            <a:lstStyle/>
            <a:p>
              <a:endParaRPr lang="en-US"/>
            </a:p>
          </p:txBody>
        </p:sp>
        <p:sp>
          <p:nvSpPr>
            <p:cNvPr id="101425" name="Line 40"/>
            <p:cNvSpPr>
              <a:spLocks noChangeShapeType="1"/>
            </p:cNvSpPr>
            <p:nvPr/>
          </p:nvSpPr>
          <p:spPr bwMode="auto">
            <a:xfrm>
              <a:off x="1980" y="1444"/>
              <a:ext cx="46" cy="1"/>
            </a:xfrm>
            <a:prstGeom prst="line">
              <a:avLst/>
            </a:prstGeom>
            <a:noFill/>
            <a:ln w="9525">
              <a:solidFill>
                <a:schemeClr val="tx1"/>
              </a:solidFill>
              <a:round/>
              <a:headEnd/>
              <a:tailEnd/>
            </a:ln>
          </p:spPr>
          <p:txBody>
            <a:bodyPr/>
            <a:lstStyle/>
            <a:p>
              <a:endParaRPr lang="en-US"/>
            </a:p>
          </p:txBody>
        </p:sp>
        <p:sp>
          <p:nvSpPr>
            <p:cNvPr id="101426" name="Line 41"/>
            <p:cNvSpPr>
              <a:spLocks noChangeShapeType="1"/>
            </p:cNvSpPr>
            <p:nvPr/>
          </p:nvSpPr>
          <p:spPr bwMode="auto">
            <a:xfrm>
              <a:off x="1980" y="1252"/>
              <a:ext cx="46" cy="1"/>
            </a:xfrm>
            <a:prstGeom prst="line">
              <a:avLst/>
            </a:prstGeom>
            <a:noFill/>
            <a:ln w="9525">
              <a:solidFill>
                <a:schemeClr val="tx1"/>
              </a:solidFill>
              <a:round/>
              <a:headEnd/>
              <a:tailEnd/>
            </a:ln>
          </p:spPr>
          <p:txBody>
            <a:bodyPr/>
            <a:lstStyle/>
            <a:p>
              <a:endParaRPr lang="en-US"/>
            </a:p>
          </p:txBody>
        </p:sp>
        <p:sp>
          <p:nvSpPr>
            <p:cNvPr id="101427" name="Line 42"/>
            <p:cNvSpPr>
              <a:spLocks noChangeShapeType="1"/>
            </p:cNvSpPr>
            <p:nvPr/>
          </p:nvSpPr>
          <p:spPr bwMode="auto">
            <a:xfrm>
              <a:off x="2316" y="1204"/>
              <a:ext cx="0" cy="2640"/>
            </a:xfrm>
            <a:prstGeom prst="line">
              <a:avLst/>
            </a:prstGeom>
            <a:noFill/>
            <a:ln w="9525">
              <a:solidFill>
                <a:schemeClr val="bg2"/>
              </a:solidFill>
              <a:round/>
              <a:headEnd/>
              <a:tailEnd/>
            </a:ln>
          </p:spPr>
          <p:txBody>
            <a:bodyPr/>
            <a:lstStyle/>
            <a:p>
              <a:endParaRPr lang="en-US"/>
            </a:p>
          </p:txBody>
        </p:sp>
        <p:sp>
          <p:nvSpPr>
            <p:cNvPr id="101428" name="Line 43"/>
            <p:cNvSpPr>
              <a:spLocks noChangeShapeType="1"/>
            </p:cNvSpPr>
            <p:nvPr/>
          </p:nvSpPr>
          <p:spPr bwMode="auto">
            <a:xfrm>
              <a:off x="2076" y="3964"/>
              <a:ext cx="2112" cy="0"/>
            </a:xfrm>
            <a:prstGeom prst="line">
              <a:avLst/>
            </a:prstGeom>
            <a:noFill/>
            <a:ln w="9525">
              <a:solidFill>
                <a:schemeClr val="tx1"/>
              </a:solidFill>
              <a:round/>
              <a:headEnd/>
              <a:tailEnd/>
            </a:ln>
          </p:spPr>
          <p:txBody>
            <a:bodyPr/>
            <a:lstStyle/>
            <a:p>
              <a:endParaRPr lang="en-US"/>
            </a:p>
          </p:txBody>
        </p:sp>
        <p:sp>
          <p:nvSpPr>
            <p:cNvPr id="101429" name="Line 44"/>
            <p:cNvSpPr>
              <a:spLocks noChangeShapeType="1"/>
            </p:cNvSpPr>
            <p:nvPr/>
          </p:nvSpPr>
          <p:spPr bwMode="auto">
            <a:xfrm>
              <a:off x="2316" y="3868"/>
              <a:ext cx="0" cy="48"/>
            </a:xfrm>
            <a:prstGeom prst="line">
              <a:avLst/>
            </a:prstGeom>
            <a:noFill/>
            <a:ln w="9525">
              <a:solidFill>
                <a:schemeClr val="tx1"/>
              </a:solidFill>
              <a:round/>
              <a:headEnd/>
              <a:tailEnd/>
            </a:ln>
          </p:spPr>
          <p:txBody>
            <a:bodyPr/>
            <a:lstStyle/>
            <a:p>
              <a:endParaRPr lang="en-US"/>
            </a:p>
          </p:txBody>
        </p:sp>
        <p:sp>
          <p:nvSpPr>
            <p:cNvPr id="101430" name="Line 45"/>
            <p:cNvSpPr>
              <a:spLocks noChangeShapeType="1"/>
            </p:cNvSpPr>
            <p:nvPr/>
          </p:nvSpPr>
          <p:spPr bwMode="auto">
            <a:xfrm>
              <a:off x="2076" y="2500"/>
              <a:ext cx="2112" cy="0"/>
            </a:xfrm>
            <a:prstGeom prst="line">
              <a:avLst/>
            </a:prstGeom>
            <a:noFill/>
            <a:ln w="9525">
              <a:solidFill>
                <a:schemeClr val="bg2"/>
              </a:solidFill>
              <a:round/>
              <a:headEnd/>
              <a:tailEnd/>
            </a:ln>
          </p:spPr>
          <p:txBody>
            <a:bodyPr/>
            <a:lstStyle/>
            <a:p>
              <a:endParaRPr lang="en-US"/>
            </a:p>
          </p:txBody>
        </p:sp>
      </p:grpSp>
      <p:sp>
        <p:nvSpPr>
          <p:cNvPr id="371759" name="Text Box 47"/>
          <p:cNvSpPr txBox="1">
            <a:spLocks noChangeArrowheads="1"/>
          </p:cNvSpPr>
          <p:nvPr/>
        </p:nvSpPr>
        <p:spPr bwMode="auto">
          <a:xfrm>
            <a:off x="3641725" y="5246688"/>
            <a:ext cx="1282700" cy="396875"/>
          </a:xfrm>
          <a:prstGeom prst="rect">
            <a:avLst/>
          </a:prstGeom>
          <a:noFill/>
          <a:ln w="9525">
            <a:noFill/>
            <a:miter lim="800000"/>
            <a:headEnd/>
            <a:tailEnd/>
          </a:ln>
        </p:spPr>
        <p:txBody>
          <a:bodyPr wrap="none">
            <a:spAutoFit/>
          </a:bodyPr>
          <a:lstStyle/>
          <a:p>
            <a:pPr eaLnBrk="0" hangingPunct="0"/>
            <a:r>
              <a:rPr lang="en-US">
                <a:solidFill>
                  <a:srgbClr val="FF6600"/>
                </a:solidFill>
                <a:latin typeface="Times New Roman" pitchFamily="18" charset="0"/>
              </a:rPr>
              <a:t>Exhalation</a:t>
            </a:r>
          </a:p>
        </p:txBody>
      </p:sp>
      <p:grpSp>
        <p:nvGrpSpPr>
          <p:cNvPr id="3" name="Group 48"/>
          <p:cNvGrpSpPr>
            <a:grpSpLocks/>
          </p:cNvGrpSpPr>
          <p:nvPr/>
        </p:nvGrpSpPr>
        <p:grpSpPr bwMode="auto">
          <a:xfrm>
            <a:off x="3676650" y="2368550"/>
            <a:ext cx="2495550" cy="1611313"/>
            <a:chOff x="2316" y="1492"/>
            <a:chExt cx="1572" cy="1015"/>
          </a:xfrm>
        </p:grpSpPr>
        <p:sp>
          <p:nvSpPr>
            <p:cNvPr id="101386" name="Freeform 49"/>
            <p:cNvSpPr>
              <a:spLocks/>
            </p:cNvSpPr>
            <p:nvPr/>
          </p:nvSpPr>
          <p:spPr bwMode="auto">
            <a:xfrm>
              <a:off x="2316" y="2075"/>
              <a:ext cx="1572" cy="432"/>
            </a:xfrm>
            <a:custGeom>
              <a:avLst/>
              <a:gdLst>
                <a:gd name="T0" fmla="*/ 12 w 1572"/>
                <a:gd name="T1" fmla="*/ 432 h 432"/>
                <a:gd name="T2" fmla="*/ 76 w 1572"/>
                <a:gd name="T3" fmla="*/ 184 h 432"/>
                <a:gd name="T4" fmla="*/ 292 w 1572"/>
                <a:gd name="T5" fmla="*/ 40 h 432"/>
                <a:gd name="T6" fmla="*/ 316 w 1572"/>
                <a:gd name="T7" fmla="*/ 24 h 432"/>
                <a:gd name="T8" fmla="*/ 364 w 1572"/>
                <a:gd name="T9" fmla="*/ 8 h 432"/>
                <a:gd name="T10" fmla="*/ 388 w 1572"/>
                <a:gd name="T11" fmla="*/ 0 h 432"/>
                <a:gd name="T12" fmla="*/ 1292 w 1572"/>
                <a:gd name="T13" fmla="*/ 32 h 432"/>
                <a:gd name="T14" fmla="*/ 1428 w 1572"/>
                <a:gd name="T15" fmla="*/ 64 h 432"/>
                <a:gd name="T16" fmla="*/ 1500 w 1572"/>
                <a:gd name="T17" fmla="*/ 152 h 432"/>
                <a:gd name="T18" fmla="*/ 1572 w 1572"/>
                <a:gd name="T19" fmla="*/ 368 h 432"/>
                <a:gd name="T20" fmla="*/ 1564 w 1572"/>
                <a:gd name="T21" fmla="*/ 416 h 4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72"/>
                <a:gd name="T34" fmla="*/ 0 h 432"/>
                <a:gd name="T35" fmla="*/ 1572 w 1572"/>
                <a:gd name="T36" fmla="*/ 432 h 4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72" h="432">
                  <a:moveTo>
                    <a:pt x="12" y="432"/>
                  </a:moveTo>
                  <a:cubicBezTo>
                    <a:pt x="39" y="352"/>
                    <a:pt x="0" y="235"/>
                    <a:pt x="76" y="184"/>
                  </a:cubicBezTo>
                  <a:cubicBezTo>
                    <a:pt x="105" y="96"/>
                    <a:pt x="213" y="66"/>
                    <a:pt x="292" y="40"/>
                  </a:cubicBezTo>
                  <a:cubicBezTo>
                    <a:pt x="301" y="37"/>
                    <a:pt x="307" y="28"/>
                    <a:pt x="316" y="24"/>
                  </a:cubicBezTo>
                  <a:cubicBezTo>
                    <a:pt x="331" y="17"/>
                    <a:pt x="348" y="13"/>
                    <a:pt x="364" y="8"/>
                  </a:cubicBezTo>
                  <a:cubicBezTo>
                    <a:pt x="372" y="5"/>
                    <a:pt x="388" y="0"/>
                    <a:pt x="388" y="0"/>
                  </a:cubicBezTo>
                  <a:cubicBezTo>
                    <a:pt x="712" y="5"/>
                    <a:pt x="980" y="21"/>
                    <a:pt x="1292" y="32"/>
                  </a:cubicBezTo>
                  <a:cubicBezTo>
                    <a:pt x="1336" y="39"/>
                    <a:pt x="1387" y="44"/>
                    <a:pt x="1428" y="64"/>
                  </a:cubicBezTo>
                  <a:cubicBezTo>
                    <a:pt x="1468" y="84"/>
                    <a:pt x="1482" y="115"/>
                    <a:pt x="1500" y="152"/>
                  </a:cubicBezTo>
                  <a:cubicBezTo>
                    <a:pt x="1540" y="232"/>
                    <a:pt x="1561" y="277"/>
                    <a:pt x="1572" y="368"/>
                  </a:cubicBezTo>
                  <a:cubicBezTo>
                    <a:pt x="1563" y="411"/>
                    <a:pt x="1564" y="394"/>
                    <a:pt x="1564" y="416"/>
                  </a:cubicBezTo>
                </a:path>
              </a:pathLst>
            </a:custGeom>
            <a:noFill/>
            <a:ln w="38100" cmpd="sng">
              <a:solidFill>
                <a:schemeClr val="folHlink"/>
              </a:solidFill>
              <a:round/>
              <a:headEnd/>
              <a:tailEnd/>
            </a:ln>
          </p:spPr>
          <p:txBody>
            <a:bodyPr/>
            <a:lstStyle/>
            <a:p>
              <a:endParaRPr lang="en-US"/>
            </a:p>
          </p:txBody>
        </p:sp>
        <p:sp>
          <p:nvSpPr>
            <p:cNvPr id="101387" name="Text Box 50"/>
            <p:cNvSpPr txBox="1">
              <a:spLocks noChangeArrowheads="1"/>
            </p:cNvSpPr>
            <p:nvPr/>
          </p:nvSpPr>
          <p:spPr bwMode="auto">
            <a:xfrm>
              <a:off x="2678" y="1492"/>
              <a:ext cx="807" cy="250"/>
            </a:xfrm>
            <a:prstGeom prst="rect">
              <a:avLst/>
            </a:prstGeom>
            <a:noFill/>
            <a:ln w="9525">
              <a:noFill/>
              <a:miter lim="800000"/>
              <a:headEnd/>
              <a:tailEnd/>
            </a:ln>
          </p:spPr>
          <p:txBody>
            <a:bodyPr wrap="none">
              <a:spAutoFit/>
            </a:bodyPr>
            <a:lstStyle/>
            <a:p>
              <a:pPr eaLnBrk="0" hangingPunct="0"/>
              <a:r>
                <a:rPr lang="en-US">
                  <a:solidFill>
                    <a:schemeClr val="folHlink"/>
                  </a:solidFill>
                  <a:latin typeface="Times New Roman" pitchFamily="18" charset="0"/>
                </a:rPr>
                <a:t>Inspiration</a:t>
              </a:r>
            </a:p>
          </p:txBody>
        </p:sp>
      </p:grpSp>
      <p:grpSp>
        <p:nvGrpSpPr>
          <p:cNvPr id="4" name="Group 51"/>
          <p:cNvGrpSpPr>
            <a:grpSpLocks/>
          </p:cNvGrpSpPr>
          <p:nvPr/>
        </p:nvGrpSpPr>
        <p:grpSpPr bwMode="auto">
          <a:xfrm>
            <a:off x="3633788" y="3587750"/>
            <a:ext cx="1728787" cy="396875"/>
            <a:chOff x="2307" y="2260"/>
            <a:chExt cx="1089" cy="250"/>
          </a:xfrm>
        </p:grpSpPr>
        <p:sp>
          <p:nvSpPr>
            <p:cNvPr id="101384" name="Text Box 52"/>
            <p:cNvSpPr txBox="1">
              <a:spLocks noChangeArrowheads="1"/>
            </p:cNvSpPr>
            <p:nvPr/>
          </p:nvSpPr>
          <p:spPr bwMode="auto">
            <a:xfrm>
              <a:off x="2307" y="2260"/>
              <a:ext cx="1089" cy="250"/>
            </a:xfrm>
            <a:prstGeom prst="rect">
              <a:avLst/>
            </a:prstGeom>
            <a:noFill/>
            <a:ln w="9525">
              <a:noFill/>
              <a:miter lim="800000"/>
              <a:headEnd/>
              <a:tailEnd/>
            </a:ln>
          </p:spPr>
          <p:txBody>
            <a:bodyPr wrap="none">
              <a:spAutoFit/>
            </a:bodyPr>
            <a:lstStyle/>
            <a:p>
              <a:pPr eaLnBrk="0" hangingPunct="0"/>
              <a:r>
                <a:rPr lang="en-US" b="1">
                  <a:solidFill>
                    <a:srgbClr val="336699"/>
                  </a:solidFill>
                  <a:latin typeface="Times New Roman" pitchFamily="18" charset="0"/>
                </a:rPr>
                <a:t>Leak (lost V</a:t>
              </a:r>
              <a:r>
                <a:rPr lang="en-US" sz="1600" b="1">
                  <a:solidFill>
                    <a:srgbClr val="336699"/>
                  </a:solidFill>
                  <a:latin typeface="Times New Roman" pitchFamily="18" charset="0"/>
                </a:rPr>
                <a:t>T</a:t>
              </a:r>
              <a:r>
                <a:rPr lang="en-US" b="1">
                  <a:solidFill>
                    <a:srgbClr val="336699"/>
                  </a:solidFill>
                  <a:latin typeface="Times New Roman" pitchFamily="18" charset="0"/>
                </a:rPr>
                <a:t>)</a:t>
              </a:r>
            </a:p>
          </p:txBody>
        </p:sp>
        <p:sp>
          <p:nvSpPr>
            <p:cNvPr id="371765" name="Line 53"/>
            <p:cNvSpPr>
              <a:spLocks noChangeShapeType="1"/>
            </p:cNvSpPr>
            <p:nvPr/>
          </p:nvSpPr>
          <p:spPr bwMode="auto">
            <a:xfrm>
              <a:off x="2384" y="2496"/>
              <a:ext cx="288" cy="0"/>
            </a:xfrm>
            <a:prstGeom prst="line">
              <a:avLst/>
            </a:prstGeom>
            <a:noFill/>
            <a:ln w="38100">
              <a:solidFill>
                <a:schemeClr val="folHlink"/>
              </a:solidFill>
              <a:round/>
              <a:headEnd type="triangle" w="med" len="med"/>
              <a:tailEnd type="triangle" w="med" len="med"/>
            </a:ln>
            <a:effectLst>
              <a:outerShdw dist="35921" dir="2700000" algn="ctr" rotWithShape="0">
                <a:schemeClr val="bg2"/>
              </a:outerShdw>
            </a:effectLst>
          </p:spPr>
          <p:txBody>
            <a:bodyPr wrap="none" anchor="ctr"/>
            <a:lstStyle/>
            <a:p>
              <a:pPr>
                <a:defRPr/>
              </a:pPr>
              <a:endParaRPr lang="en-US"/>
            </a:p>
          </p:txBody>
        </p:sp>
      </p:grpSp>
      <p:sp>
        <p:nvSpPr>
          <p:cNvPr id="371766" name="Freeform 54"/>
          <p:cNvSpPr>
            <a:spLocks/>
          </p:cNvSpPr>
          <p:nvPr/>
        </p:nvSpPr>
        <p:spPr bwMode="auto">
          <a:xfrm>
            <a:off x="4257675" y="3933825"/>
            <a:ext cx="1905000" cy="1905000"/>
          </a:xfrm>
          <a:custGeom>
            <a:avLst/>
            <a:gdLst>
              <a:gd name="T0" fmla="*/ 2147483647 w 1560"/>
              <a:gd name="T1" fmla="*/ 0 h 1248"/>
              <a:gd name="T2" fmla="*/ 2147483647 w 1560"/>
              <a:gd name="T3" fmla="*/ 2147483647 h 1248"/>
              <a:gd name="T4" fmla="*/ 2147483647 w 1560"/>
              <a:gd name="T5" fmla="*/ 2147483647 h 1248"/>
              <a:gd name="T6" fmla="*/ 2147483647 w 1560"/>
              <a:gd name="T7" fmla="*/ 2147483647 h 1248"/>
              <a:gd name="T8" fmla="*/ 2147483647 w 1560"/>
              <a:gd name="T9" fmla="*/ 2147483647 h 1248"/>
              <a:gd name="T10" fmla="*/ 2147483647 w 1560"/>
              <a:gd name="T11" fmla="*/ 2147483647 h 1248"/>
              <a:gd name="T12" fmla="*/ 2147483647 w 1560"/>
              <a:gd name="T13" fmla="*/ 2147483647 h 1248"/>
              <a:gd name="T14" fmla="*/ 2147483647 w 1560"/>
              <a:gd name="T15" fmla="*/ 2147483647 h 1248"/>
              <a:gd name="T16" fmla="*/ 2147483647 w 1560"/>
              <a:gd name="T17" fmla="*/ 2147483647 h 1248"/>
              <a:gd name="T18" fmla="*/ 2147483647 w 1560"/>
              <a:gd name="T19" fmla="*/ 2147483647 h 1248"/>
              <a:gd name="T20" fmla="*/ 2147483647 w 1560"/>
              <a:gd name="T21" fmla="*/ 2147483647 h 1248"/>
              <a:gd name="T22" fmla="*/ 2147483647 w 1560"/>
              <a:gd name="T23" fmla="*/ 2147483647 h 1248"/>
              <a:gd name="T24" fmla="*/ 2147483647 w 1560"/>
              <a:gd name="T25" fmla="*/ 2147483647 h 1248"/>
              <a:gd name="T26" fmla="*/ 2147483647 w 1560"/>
              <a:gd name="T27" fmla="*/ 2147483647 h 1248"/>
              <a:gd name="T28" fmla="*/ 2147483647 w 1560"/>
              <a:gd name="T29" fmla="*/ 2147483647 h 1248"/>
              <a:gd name="T30" fmla="*/ 2147483647 w 1560"/>
              <a:gd name="T31" fmla="*/ 2147483647 h 1248"/>
              <a:gd name="T32" fmla="*/ 2147483647 w 1560"/>
              <a:gd name="T33" fmla="*/ 2147483647 h 1248"/>
              <a:gd name="T34" fmla="*/ 2147483647 w 1560"/>
              <a:gd name="T35" fmla="*/ 2147483647 h 1248"/>
              <a:gd name="T36" fmla="*/ 2147483647 w 1560"/>
              <a:gd name="T37" fmla="*/ 2147483647 h 1248"/>
              <a:gd name="T38" fmla="*/ 2147483647 w 1560"/>
              <a:gd name="T39" fmla="*/ 2147483647 h 1248"/>
              <a:gd name="T40" fmla="*/ 2147483647 w 1560"/>
              <a:gd name="T41" fmla="*/ 2147483647 h 1248"/>
              <a:gd name="T42" fmla="*/ 2147483647 w 1560"/>
              <a:gd name="T43" fmla="*/ 2147483647 h 1248"/>
              <a:gd name="T44" fmla="*/ 0 w 1560"/>
              <a:gd name="T45" fmla="*/ 2147483647 h 12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60"/>
              <a:gd name="T70" fmla="*/ 0 h 1248"/>
              <a:gd name="T71" fmla="*/ 1560 w 1560"/>
              <a:gd name="T72" fmla="*/ 1248 h 12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60" h="1248">
                <a:moveTo>
                  <a:pt x="1560" y="0"/>
                </a:moveTo>
                <a:cubicBezTo>
                  <a:pt x="1537" y="277"/>
                  <a:pt x="1545" y="555"/>
                  <a:pt x="1528" y="832"/>
                </a:cubicBezTo>
                <a:cubicBezTo>
                  <a:pt x="1522" y="929"/>
                  <a:pt x="1508" y="1043"/>
                  <a:pt x="1480" y="1136"/>
                </a:cubicBezTo>
                <a:cubicBezTo>
                  <a:pt x="1465" y="1185"/>
                  <a:pt x="1465" y="1193"/>
                  <a:pt x="1424" y="1216"/>
                </a:cubicBezTo>
                <a:cubicBezTo>
                  <a:pt x="1407" y="1225"/>
                  <a:pt x="1376" y="1248"/>
                  <a:pt x="1376" y="1248"/>
                </a:cubicBezTo>
                <a:cubicBezTo>
                  <a:pt x="1301" y="1236"/>
                  <a:pt x="1248" y="1204"/>
                  <a:pt x="1184" y="1168"/>
                </a:cubicBezTo>
                <a:cubicBezTo>
                  <a:pt x="1167" y="1159"/>
                  <a:pt x="1152" y="1147"/>
                  <a:pt x="1136" y="1136"/>
                </a:cubicBezTo>
                <a:cubicBezTo>
                  <a:pt x="1128" y="1131"/>
                  <a:pt x="1112" y="1120"/>
                  <a:pt x="1112" y="1120"/>
                </a:cubicBezTo>
                <a:cubicBezTo>
                  <a:pt x="1095" y="1095"/>
                  <a:pt x="1072" y="1075"/>
                  <a:pt x="1048" y="1056"/>
                </a:cubicBezTo>
                <a:cubicBezTo>
                  <a:pt x="1033" y="1044"/>
                  <a:pt x="1000" y="1024"/>
                  <a:pt x="1000" y="1024"/>
                </a:cubicBezTo>
                <a:cubicBezTo>
                  <a:pt x="954" y="955"/>
                  <a:pt x="1015" y="1036"/>
                  <a:pt x="960" y="992"/>
                </a:cubicBezTo>
                <a:cubicBezTo>
                  <a:pt x="952" y="986"/>
                  <a:pt x="951" y="975"/>
                  <a:pt x="944" y="968"/>
                </a:cubicBezTo>
                <a:cubicBezTo>
                  <a:pt x="937" y="961"/>
                  <a:pt x="928" y="957"/>
                  <a:pt x="920" y="952"/>
                </a:cubicBezTo>
                <a:cubicBezTo>
                  <a:pt x="887" y="903"/>
                  <a:pt x="924" y="951"/>
                  <a:pt x="880" y="912"/>
                </a:cubicBezTo>
                <a:cubicBezTo>
                  <a:pt x="855" y="889"/>
                  <a:pt x="836" y="859"/>
                  <a:pt x="808" y="840"/>
                </a:cubicBezTo>
                <a:cubicBezTo>
                  <a:pt x="766" y="812"/>
                  <a:pt x="729" y="780"/>
                  <a:pt x="688" y="752"/>
                </a:cubicBezTo>
                <a:cubicBezTo>
                  <a:pt x="636" y="674"/>
                  <a:pt x="556" y="613"/>
                  <a:pt x="488" y="552"/>
                </a:cubicBezTo>
                <a:cubicBezTo>
                  <a:pt x="453" y="521"/>
                  <a:pt x="430" y="489"/>
                  <a:pt x="400" y="456"/>
                </a:cubicBezTo>
                <a:cubicBezTo>
                  <a:pt x="355" y="406"/>
                  <a:pt x="304" y="360"/>
                  <a:pt x="256" y="312"/>
                </a:cubicBezTo>
                <a:cubicBezTo>
                  <a:pt x="208" y="264"/>
                  <a:pt x="160" y="216"/>
                  <a:pt x="112" y="168"/>
                </a:cubicBezTo>
                <a:cubicBezTo>
                  <a:pt x="96" y="152"/>
                  <a:pt x="80" y="136"/>
                  <a:pt x="64" y="120"/>
                </a:cubicBezTo>
                <a:cubicBezTo>
                  <a:pt x="50" y="106"/>
                  <a:pt x="16" y="88"/>
                  <a:pt x="16" y="88"/>
                </a:cubicBezTo>
                <a:cubicBezTo>
                  <a:pt x="6" y="58"/>
                  <a:pt x="12" y="72"/>
                  <a:pt x="0" y="48"/>
                </a:cubicBezTo>
              </a:path>
            </a:pathLst>
          </a:custGeom>
          <a:noFill/>
          <a:ln w="38100" cap="flat" cmpd="sng">
            <a:solidFill>
              <a:srgbClr val="FF6600"/>
            </a:solidFill>
            <a:prstDash val="solid"/>
            <a:round/>
            <a:headEnd/>
            <a:tailEnd/>
          </a:ln>
        </p:spPr>
        <p:txBody>
          <a:bodyPr/>
          <a:lstStyle/>
          <a:p>
            <a:endParaRPr lang="en-US"/>
          </a:p>
        </p:txBody>
      </p:sp>
      <p:sp>
        <p:nvSpPr>
          <p:cNvPr id="101383" name="Rectangle 56"/>
          <p:cNvSpPr>
            <a:spLocks noGrp="1" noChangeArrowheads="1"/>
          </p:cNvSpPr>
          <p:nvPr>
            <p:ph type="title"/>
          </p:nvPr>
        </p:nvSpPr>
        <p:spPr bwMode="auto">
          <a:xfrm>
            <a:off x="468313" y="466725"/>
            <a:ext cx="8229600" cy="827088"/>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Leaks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371766"/>
                                        </p:tgtEl>
                                        <p:attrNameLst>
                                          <p:attrName>style.visibility</p:attrName>
                                        </p:attrNameLst>
                                      </p:cBhvr>
                                      <p:to>
                                        <p:strVal val="visible"/>
                                      </p:to>
                                    </p:set>
                                    <p:animEffect transition="in" filter="wipe(right)">
                                      <p:cBhvr>
                                        <p:cTn id="12" dur="500"/>
                                        <p:tgtEl>
                                          <p:spTgt spid="371766"/>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371759"/>
                                        </p:tgtEl>
                                        <p:attrNameLst>
                                          <p:attrName>style.visibility</p:attrName>
                                        </p:attrNameLst>
                                      </p:cBhvr>
                                      <p:to>
                                        <p:strVal val="visible"/>
                                      </p:to>
                                    </p:set>
                                    <p:animEffect transition="in" filter="wipe(right)">
                                      <p:cBhvr>
                                        <p:cTn id="15" dur="500"/>
                                        <p:tgtEl>
                                          <p:spTgt spid="37175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59" grpId="0"/>
      <p:bldP spid="371766"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02" name="Group 2"/>
          <p:cNvGrpSpPr>
            <a:grpSpLocks/>
          </p:cNvGrpSpPr>
          <p:nvPr/>
        </p:nvGrpSpPr>
        <p:grpSpPr bwMode="auto">
          <a:xfrm>
            <a:off x="1219200" y="1600200"/>
            <a:ext cx="5638800" cy="4826000"/>
            <a:chOff x="768" y="1136"/>
            <a:chExt cx="3552" cy="3040"/>
          </a:xfrm>
        </p:grpSpPr>
        <p:sp>
          <p:nvSpPr>
            <p:cNvPr id="102410" name="Text Box 3"/>
            <p:cNvSpPr txBox="1">
              <a:spLocks noChangeArrowheads="1"/>
            </p:cNvSpPr>
            <p:nvPr/>
          </p:nvSpPr>
          <p:spPr bwMode="auto">
            <a:xfrm>
              <a:off x="1968" y="1136"/>
              <a:ext cx="1230" cy="212"/>
            </a:xfrm>
            <a:prstGeom prst="rect">
              <a:avLst/>
            </a:prstGeom>
            <a:noFill/>
            <a:ln w="9525">
              <a:noFill/>
              <a:miter lim="800000"/>
              <a:headEnd/>
              <a:tailEnd/>
            </a:ln>
          </p:spPr>
          <p:txBody>
            <a:bodyPr>
              <a:spAutoFit/>
            </a:bodyPr>
            <a:lstStyle/>
            <a:p>
              <a:pPr eaLnBrk="0" hangingPunct="0"/>
              <a:r>
                <a:rPr lang="en-US" sz="1600">
                  <a:solidFill>
                    <a:schemeClr val="tx1"/>
                  </a:solidFill>
                  <a:latin typeface="Times New Roman" pitchFamily="18" charset="0"/>
                </a:rPr>
                <a:t>LPM</a:t>
              </a:r>
            </a:p>
          </p:txBody>
        </p:sp>
        <p:sp>
          <p:nvSpPr>
            <p:cNvPr id="373764" name="Rectangle 4"/>
            <p:cNvSpPr>
              <a:spLocks noChangeArrowheads="1"/>
            </p:cNvSpPr>
            <p:nvPr/>
          </p:nvSpPr>
          <p:spPr bwMode="auto">
            <a:xfrm>
              <a:off x="2404" y="1359"/>
              <a:ext cx="1916" cy="2455"/>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373765" name="Rectangle 5"/>
            <p:cNvSpPr>
              <a:spLocks noChangeArrowheads="1"/>
            </p:cNvSpPr>
            <p:nvPr/>
          </p:nvSpPr>
          <p:spPr bwMode="auto">
            <a:xfrm>
              <a:off x="1972" y="1353"/>
              <a:ext cx="416" cy="2455"/>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102413" name="Line 6"/>
            <p:cNvSpPr>
              <a:spLocks noChangeShapeType="1"/>
            </p:cNvSpPr>
            <p:nvPr/>
          </p:nvSpPr>
          <p:spPr bwMode="auto">
            <a:xfrm>
              <a:off x="2313" y="1353"/>
              <a:ext cx="1" cy="2455"/>
            </a:xfrm>
            <a:prstGeom prst="line">
              <a:avLst/>
            </a:prstGeom>
            <a:noFill/>
            <a:ln w="9525">
              <a:solidFill>
                <a:schemeClr val="tx1"/>
              </a:solidFill>
              <a:round/>
              <a:headEnd/>
              <a:tailEnd/>
            </a:ln>
          </p:spPr>
          <p:txBody>
            <a:bodyPr/>
            <a:lstStyle/>
            <a:p>
              <a:endParaRPr lang="en-US"/>
            </a:p>
          </p:txBody>
        </p:sp>
        <p:sp>
          <p:nvSpPr>
            <p:cNvPr id="102414" name="Line 7"/>
            <p:cNvSpPr>
              <a:spLocks noChangeShapeType="1"/>
            </p:cNvSpPr>
            <p:nvPr/>
          </p:nvSpPr>
          <p:spPr bwMode="auto">
            <a:xfrm>
              <a:off x="2316" y="1760"/>
              <a:ext cx="80" cy="1"/>
            </a:xfrm>
            <a:prstGeom prst="line">
              <a:avLst/>
            </a:prstGeom>
            <a:noFill/>
            <a:ln w="9525">
              <a:solidFill>
                <a:schemeClr val="tx1"/>
              </a:solidFill>
              <a:round/>
              <a:headEnd/>
              <a:tailEnd/>
            </a:ln>
          </p:spPr>
          <p:txBody>
            <a:bodyPr/>
            <a:lstStyle/>
            <a:p>
              <a:endParaRPr lang="en-US"/>
            </a:p>
          </p:txBody>
        </p:sp>
        <p:sp>
          <p:nvSpPr>
            <p:cNvPr id="102415" name="Line 8"/>
            <p:cNvSpPr>
              <a:spLocks noChangeShapeType="1"/>
            </p:cNvSpPr>
            <p:nvPr/>
          </p:nvSpPr>
          <p:spPr bwMode="auto">
            <a:xfrm>
              <a:off x="2320" y="3489"/>
              <a:ext cx="42" cy="1"/>
            </a:xfrm>
            <a:prstGeom prst="line">
              <a:avLst/>
            </a:prstGeom>
            <a:noFill/>
            <a:ln w="9525">
              <a:solidFill>
                <a:schemeClr val="tx1"/>
              </a:solidFill>
              <a:round/>
              <a:headEnd/>
              <a:tailEnd/>
            </a:ln>
          </p:spPr>
          <p:txBody>
            <a:bodyPr/>
            <a:lstStyle/>
            <a:p>
              <a:endParaRPr lang="en-US"/>
            </a:p>
          </p:txBody>
        </p:sp>
        <p:sp>
          <p:nvSpPr>
            <p:cNvPr id="102416" name="Line 9"/>
            <p:cNvSpPr>
              <a:spLocks noChangeShapeType="1"/>
            </p:cNvSpPr>
            <p:nvPr/>
          </p:nvSpPr>
          <p:spPr bwMode="auto">
            <a:xfrm>
              <a:off x="2320" y="3615"/>
              <a:ext cx="42" cy="1"/>
            </a:xfrm>
            <a:prstGeom prst="line">
              <a:avLst/>
            </a:prstGeom>
            <a:noFill/>
            <a:ln w="9525">
              <a:solidFill>
                <a:schemeClr val="tx1"/>
              </a:solidFill>
              <a:round/>
              <a:headEnd/>
              <a:tailEnd/>
            </a:ln>
          </p:spPr>
          <p:txBody>
            <a:bodyPr/>
            <a:lstStyle/>
            <a:p>
              <a:endParaRPr lang="en-US"/>
            </a:p>
          </p:txBody>
        </p:sp>
        <p:sp>
          <p:nvSpPr>
            <p:cNvPr id="102417" name="Line 10"/>
            <p:cNvSpPr>
              <a:spLocks noChangeShapeType="1"/>
            </p:cNvSpPr>
            <p:nvPr/>
          </p:nvSpPr>
          <p:spPr bwMode="auto">
            <a:xfrm>
              <a:off x="2320" y="3229"/>
              <a:ext cx="42" cy="1"/>
            </a:xfrm>
            <a:prstGeom prst="line">
              <a:avLst/>
            </a:prstGeom>
            <a:noFill/>
            <a:ln w="9525">
              <a:solidFill>
                <a:schemeClr val="tx1"/>
              </a:solidFill>
              <a:round/>
              <a:headEnd/>
              <a:tailEnd/>
            </a:ln>
          </p:spPr>
          <p:txBody>
            <a:bodyPr/>
            <a:lstStyle/>
            <a:p>
              <a:endParaRPr lang="en-US"/>
            </a:p>
          </p:txBody>
        </p:sp>
        <p:sp>
          <p:nvSpPr>
            <p:cNvPr id="102418" name="Line 11"/>
            <p:cNvSpPr>
              <a:spLocks noChangeShapeType="1"/>
            </p:cNvSpPr>
            <p:nvPr/>
          </p:nvSpPr>
          <p:spPr bwMode="auto">
            <a:xfrm>
              <a:off x="2320" y="2969"/>
              <a:ext cx="42" cy="1"/>
            </a:xfrm>
            <a:prstGeom prst="line">
              <a:avLst/>
            </a:prstGeom>
            <a:noFill/>
            <a:ln w="9525">
              <a:solidFill>
                <a:schemeClr val="tx1"/>
              </a:solidFill>
              <a:round/>
              <a:headEnd/>
              <a:tailEnd/>
            </a:ln>
          </p:spPr>
          <p:txBody>
            <a:bodyPr/>
            <a:lstStyle/>
            <a:p>
              <a:endParaRPr lang="en-US"/>
            </a:p>
          </p:txBody>
        </p:sp>
        <p:sp>
          <p:nvSpPr>
            <p:cNvPr id="102419" name="Line 12"/>
            <p:cNvSpPr>
              <a:spLocks noChangeShapeType="1"/>
            </p:cNvSpPr>
            <p:nvPr/>
          </p:nvSpPr>
          <p:spPr bwMode="auto">
            <a:xfrm>
              <a:off x="2320" y="2836"/>
              <a:ext cx="42" cy="1"/>
            </a:xfrm>
            <a:prstGeom prst="line">
              <a:avLst/>
            </a:prstGeom>
            <a:noFill/>
            <a:ln w="9525">
              <a:solidFill>
                <a:schemeClr val="tx1"/>
              </a:solidFill>
              <a:round/>
              <a:headEnd/>
              <a:tailEnd/>
            </a:ln>
          </p:spPr>
          <p:txBody>
            <a:bodyPr/>
            <a:lstStyle/>
            <a:p>
              <a:endParaRPr lang="en-US"/>
            </a:p>
          </p:txBody>
        </p:sp>
        <p:sp>
          <p:nvSpPr>
            <p:cNvPr id="102420" name="Line 13"/>
            <p:cNvSpPr>
              <a:spLocks noChangeShapeType="1"/>
            </p:cNvSpPr>
            <p:nvPr/>
          </p:nvSpPr>
          <p:spPr bwMode="auto">
            <a:xfrm>
              <a:off x="2320" y="2428"/>
              <a:ext cx="42" cy="0"/>
            </a:xfrm>
            <a:prstGeom prst="line">
              <a:avLst/>
            </a:prstGeom>
            <a:noFill/>
            <a:ln w="9525">
              <a:solidFill>
                <a:schemeClr val="tx1"/>
              </a:solidFill>
              <a:round/>
              <a:headEnd/>
              <a:tailEnd/>
            </a:ln>
          </p:spPr>
          <p:txBody>
            <a:bodyPr/>
            <a:lstStyle/>
            <a:p>
              <a:endParaRPr lang="en-US"/>
            </a:p>
          </p:txBody>
        </p:sp>
        <p:sp>
          <p:nvSpPr>
            <p:cNvPr id="102421" name="Line 14"/>
            <p:cNvSpPr>
              <a:spLocks noChangeShapeType="1"/>
            </p:cNvSpPr>
            <p:nvPr/>
          </p:nvSpPr>
          <p:spPr bwMode="auto">
            <a:xfrm>
              <a:off x="2320" y="2249"/>
              <a:ext cx="42" cy="1"/>
            </a:xfrm>
            <a:prstGeom prst="line">
              <a:avLst/>
            </a:prstGeom>
            <a:noFill/>
            <a:ln w="9525">
              <a:solidFill>
                <a:schemeClr val="tx1"/>
              </a:solidFill>
              <a:round/>
              <a:headEnd/>
              <a:tailEnd/>
            </a:ln>
          </p:spPr>
          <p:txBody>
            <a:bodyPr/>
            <a:lstStyle/>
            <a:p>
              <a:endParaRPr lang="en-US"/>
            </a:p>
          </p:txBody>
        </p:sp>
        <p:sp>
          <p:nvSpPr>
            <p:cNvPr id="102422" name="Line 15"/>
            <p:cNvSpPr>
              <a:spLocks noChangeShapeType="1"/>
            </p:cNvSpPr>
            <p:nvPr/>
          </p:nvSpPr>
          <p:spPr bwMode="auto">
            <a:xfrm>
              <a:off x="2320" y="2071"/>
              <a:ext cx="42" cy="1"/>
            </a:xfrm>
            <a:prstGeom prst="line">
              <a:avLst/>
            </a:prstGeom>
            <a:noFill/>
            <a:ln w="9525">
              <a:solidFill>
                <a:schemeClr val="tx1"/>
              </a:solidFill>
              <a:round/>
              <a:headEnd/>
              <a:tailEnd/>
            </a:ln>
          </p:spPr>
          <p:txBody>
            <a:bodyPr/>
            <a:lstStyle/>
            <a:p>
              <a:endParaRPr lang="en-US"/>
            </a:p>
          </p:txBody>
        </p:sp>
        <p:sp>
          <p:nvSpPr>
            <p:cNvPr id="102423" name="Text Box 16"/>
            <p:cNvSpPr txBox="1">
              <a:spLocks noChangeArrowheads="1"/>
            </p:cNvSpPr>
            <p:nvPr/>
          </p:nvSpPr>
          <p:spPr bwMode="auto">
            <a:xfrm>
              <a:off x="1968" y="3566"/>
              <a:ext cx="38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-150</a:t>
              </a:r>
            </a:p>
          </p:txBody>
        </p:sp>
        <p:sp>
          <p:nvSpPr>
            <p:cNvPr id="102424" name="Text Box 17"/>
            <p:cNvSpPr txBox="1">
              <a:spLocks noChangeArrowheads="1"/>
            </p:cNvSpPr>
            <p:nvPr/>
          </p:nvSpPr>
          <p:spPr bwMode="auto">
            <a:xfrm>
              <a:off x="1972" y="2962"/>
              <a:ext cx="38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-100</a:t>
              </a:r>
            </a:p>
          </p:txBody>
        </p:sp>
        <p:sp>
          <p:nvSpPr>
            <p:cNvPr id="102425" name="Text Box 18"/>
            <p:cNvSpPr txBox="1">
              <a:spLocks noChangeArrowheads="1"/>
            </p:cNvSpPr>
            <p:nvPr/>
          </p:nvSpPr>
          <p:spPr bwMode="auto">
            <a:xfrm>
              <a:off x="2149" y="2460"/>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102426" name="Text Box 19"/>
            <p:cNvSpPr txBox="1">
              <a:spLocks noChangeArrowheads="1"/>
            </p:cNvSpPr>
            <p:nvPr/>
          </p:nvSpPr>
          <p:spPr bwMode="auto">
            <a:xfrm>
              <a:off x="2099" y="1651"/>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a:t>
              </a:r>
            </a:p>
          </p:txBody>
        </p:sp>
        <p:sp>
          <p:nvSpPr>
            <p:cNvPr id="102427" name="Text Box 20"/>
            <p:cNvSpPr txBox="1">
              <a:spLocks noChangeArrowheads="1"/>
            </p:cNvSpPr>
            <p:nvPr/>
          </p:nvSpPr>
          <p:spPr bwMode="auto">
            <a:xfrm>
              <a:off x="2102" y="1296"/>
              <a:ext cx="260"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70</a:t>
              </a:r>
            </a:p>
          </p:txBody>
        </p:sp>
        <p:sp>
          <p:nvSpPr>
            <p:cNvPr id="373781" name="Rectangle 21"/>
            <p:cNvSpPr>
              <a:spLocks noChangeArrowheads="1"/>
            </p:cNvSpPr>
            <p:nvPr/>
          </p:nvSpPr>
          <p:spPr bwMode="auto">
            <a:xfrm>
              <a:off x="2404" y="3825"/>
              <a:ext cx="1916" cy="339"/>
            </a:xfrm>
            <a:prstGeom prst="rect">
              <a:avLst/>
            </a:prstGeom>
            <a:solidFill>
              <a:srgbClr val="B7FFFC"/>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defRPr/>
              </a:pPr>
              <a:endParaRPr lang="en-US" sz="2400">
                <a:solidFill>
                  <a:schemeClr val="tx1"/>
                </a:solidFill>
                <a:latin typeface="Times New Roman" pitchFamily="18" charset="0"/>
              </a:endParaRPr>
            </a:p>
          </p:txBody>
        </p:sp>
        <p:sp>
          <p:nvSpPr>
            <p:cNvPr id="102429" name="Line 22"/>
            <p:cNvSpPr>
              <a:spLocks noChangeShapeType="1"/>
            </p:cNvSpPr>
            <p:nvPr/>
          </p:nvSpPr>
          <p:spPr bwMode="auto">
            <a:xfrm>
              <a:off x="2404" y="3919"/>
              <a:ext cx="1916" cy="0"/>
            </a:xfrm>
            <a:prstGeom prst="line">
              <a:avLst/>
            </a:prstGeom>
            <a:noFill/>
            <a:ln w="9525">
              <a:solidFill>
                <a:schemeClr val="tx1"/>
              </a:solidFill>
              <a:round/>
              <a:headEnd/>
              <a:tailEnd/>
            </a:ln>
          </p:spPr>
          <p:txBody>
            <a:bodyPr/>
            <a:lstStyle/>
            <a:p>
              <a:endParaRPr lang="en-US"/>
            </a:p>
          </p:txBody>
        </p:sp>
        <p:sp>
          <p:nvSpPr>
            <p:cNvPr id="102430" name="Line 23"/>
            <p:cNvSpPr>
              <a:spLocks noChangeShapeType="1"/>
            </p:cNvSpPr>
            <p:nvPr/>
          </p:nvSpPr>
          <p:spPr bwMode="auto">
            <a:xfrm>
              <a:off x="2796" y="3822"/>
              <a:ext cx="0" cy="90"/>
            </a:xfrm>
            <a:prstGeom prst="line">
              <a:avLst/>
            </a:prstGeom>
            <a:noFill/>
            <a:ln w="9525">
              <a:solidFill>
                <a:schemeClr val="tx1"/>
              </a:solidFill>
              <a:round/>
              <a:headEnd/>
              <a:tailEnd/>
            </a:ln>
          </p:spPr>
          <p:txBody>
            <a:bodyPr/>
            <a:lstStyle/>
            <a:p>
              <a:endParaRPr lang="en-US"/>
            </a:p>
          </p:txBody>
        </p:sp>
        <p:sp>
          <p:nvSpPr>
            <p:cNvPr id="102431" name="Line 24"/>
            <p:cNvSpPr>
              <a:spLocks noChangeShapeType="1"/>
            </p:cNvSpPr>
            <p:nvPr/>
          </p:nvSpPr>
          <p:spPr bwMode="auto">
            <a:xfrm>
              <a:off x="3100" y="3822"/>
              <a:ext cx="0" cy="90"/>
            </a:xfrm>
            <a:prstGeom prst="line">
              <a:avLst/>
            </a:prstGeom>
            <a:noFill/>
            <a:ln w="9525">
              <a:solidFill>
                <a:schemeClr val="tx1"/>
              </a:solidFill>
              <a:round/>
              <a:headEnd/>
              <a:tailEnd/>
            </a:ln>
          </p:spPr>
          <p:txBody>
            <a:bodyPr/>
            <a:lstStyle/>
            <a:p>
              <a:endParaRPr lang="en-US"/>
            </a:p>
          </p:txBody>
        </p:sp>
        <p:sp>
          <p:nvSpPr>
            <p:cNvPr id="102432" name="Line 25"/>
            <p:cNvSpPr>
              <a:spLocks noChangeShapeType="1"/>
            </p:cNvSpPr>
            <p:nvPr/>
          </p:nvSpPr>
          <p:spPr bwMode="auto">
            <a:xfrm>
              <a:off x="3405" y="3822"/>
              <a:ext cx="0" cy="90"/>
            </a:xfrm>
            <a:prstGeom prst="line">
              <a:avLst/>
            </a:prstGeom>
            <a:noFill/>
            <a:ln w="9525">
              <a:solidFill>
                <a:schemeClr val="tx1"/>
              </a:solidFill>
              <a:round/>
              <a:headEnd/>
              <a:tailEnd/>
            </a:ln>
          </p:spPr>
          <p:txBody>
            <a:bodyPr/>
            <a:lstStyle/>
            <a:p>
              <a:endParaRPr lang="en-US"/>
            </a:p>
          </p:txBody>
        </p:sp>
        <p:sp>
          <p:nvSpPr>
            <p:cNvPr id="102433" name="Line 26"/>
            <p:cNvSpPr>
              <a:spLocks noChangeShapeType="1"/>
            </p:cNvSpPr>
            <p:nvPr/>
          </p:nvSpPr>
          <p:spPr bwMode="auto">
            <a:xfrm>
              <a:off x="3710" y="3822"/>
              <a:ext cx="0" cy="90"/>
            </a:xfrm>
            <a:prstGeom prst="line">
              <a:avLst/>
            </a:prstGeom>
            <a:noFill/>
            <a:ln w="9525">
              <a:solidFill>
                <a:schemeClr val="tx1"/>
              </a:solidFill>
              <a:round/>
              <a:headEnd/>
              <a:tailEnd/>
            </a:ln>
          </p:spPr>
          <p:txBody>
            <a:bodyPr/>
            <a:lstStyle/>
            <a:p>
              <a:endParaRPr lang="en-US"/>
            </a:p>
          </p:txBody>
        </p:sp>
        <p:sp>
          <p:nvSpPr>
            <p:cNvPr id="102434" name="Line 27"/>
            <p:cNvSpPr>
              <a:spLocks noChangeShapeType="1"/>
            </p:cNvSpPr>
            <p:nvPr/>
          </p:nvSpPr>
          <p:spPr bwMode="auto">
            <a:xfrm>
              <a:off x="2621" y="3830"/>
              <a:ext cx="0" cy="44"/>
            </a:xfrm>
            <a:prstGeom prst="line">
              <a:avLst/>
            </a:prstGeom>
            <a:noFill/>
            <a:ln w="9525">
              <a:solidFill>
                <a:schemeClr val="tx1"/>
              </a:solidFill>
              <a:round/>
              <a:headEnd/>
              <a:tailEnd/>
            </a:ln>
          </p:spPr>
          <p:txBody>
            <a:bodyPr/>
            <a:lstStyle/>
            <a:p>
              <a:endParaRPr lang="en-US"/>
            </a:p>
          </p:txBody>
        </p:sp>
        <p:sp>
          <p:nvSpPr>
            <p:cNvPr id="102435" name="Line 28"/>
            <p:cNvSpPr>
              <a:spLocks noChangeShapeType="1"/>
            </p:cNvSpPr>
            <p:nvPr/>
          </p:nvSpPr>
          <p:spPr bwMode="auto">
            <a:xfrm>
              <a:off x="2926" y="3822"/>
              <a:ext cx="0" cy="45"/>
            </a:xfrm>
            <a:prstGeom prst="line">
              <a:avLst/>
            </a:prstGeom>
            <a:noFill/>
            <a:ln w="9525">
              <a:solidFill>
                <a:schemeClr val="tx1"/>
              </a:solidFill>
              <a:round/>
              <a:headEnd/>
              <a:tailEnd/>
            </a:ln>
          </p:spPr>
          <p:txBody>
            <a:bodyPr/>
            <a:lstStyle/>
            <a:p>
              <a:endParaRPr lang="en-US"/>
            </a:p>
          </p:txBody>
        </p:sp>
        <p:sp>
          <p:nvSpPr>
            <p:cNvPr id="102436" name="Line 29"/>
            <p:cNvSpPr>
              <a:spLocks noChangeShapeType="1"/>
            </p:cNvSpPr>
            <p:nvPr/>
          </p:nvSpPr>
          <p:spPr bwMode="auto">
            <a:xfrm>
              <a:off x="3275" y="3822"/>
              <a:ext cx="0" cy="45"/>
            </a:xfrm>
            <a:prstGeom prst="line">
              <a:avLst/>
            </a:prstGeom>
            <a:noFill/>
            <a:ln w="9525">
              <a:solidFill>
                <a:schemeClr val="tx1"/>
              </a:solidFill>
              <a:round/>
              <a:headEnd/>
              <a:tailEnd/>
            </a:ln>
          </p:spPr>
          <p:txBody>
            <a:bodyPr/>
            <a:lstStyle/>
            <a:p>
              <a:endParaRPr lang="en-US"/>
            </a:p>
          </p:txBody>
        </p:sp>
        <p:sp>
          <p:nvSpPr>
            <p:cNvPr id="102437" name="Line 30"/>
            <p:cNvSpPr>
              <a:spLocks noChangeShapeType="1"/>
            </p:cNvSpPr>
            <p:nvPr/>
          </p:nvSpPr>
          <p:spPr bwMode="auto">
            <a:xfrm>
              <a:off x="3580" y="3808"/>
              <a:ext cx="0" cy="44"/>
            </a:xfrm>
            <a:prstGeom prst="line">
              <a:avLst/>
            </a:prstGeom>
            <a:noFill/>
            <a:ln w="9525">
              <a:solidFill>
                <a:schemeClr val="tx1"/>
              </a:solidFill>
              <a:round/>
              <a:headEnd/>
              <a:tailEnd/>
            </a:ln>
          </p:spPr>
          <p:txBody>
            <a:bodyPr/>
            <a:lstStyle/>
            <a:p>
              <a:endParaRPr lang="en-US"/>
            </a:p>
          </p:txBody>
        </p:sp>
        <p:sp>
          <p:nvSpPr>
            <p:cNvPr id="102438" name="Line 31"/>
            <p:cNvSpPr>
              <a:spLocks noChangeShapeType="1"/>
            </p:cNvSpPr>
            <p:nvPr/>
          </p:nvSpPr>
          <p:spPr bwMode="auto">
            <a:xfrm>
              <a:off x="3884" y="3822"/>
              <a:ext cx="0" cy="45"/>
            </a:xfrm>
            <a:prstGeom prst="line">
              <a:avLst/>
            </a:prstGeom>
            <a:noFill/>
            <a:ln w="9525">
              <a:solidFill>
                <a:schemeClr val="tx1"/>
              </a:solidFill>
              <a:round/>
              <a:headEnd/>
              <a:tailEnd/>
            </a:ln>
          </p:spPr>
          <p:txBody>
            <a:bodyPr/>
            <a:lstStyle/>
            <a:p>
              <a:endParaRPr lang="en-US"/>
            </a:p>
          </p:txBody>
        </p:sp>
        <p:sp>
          <p:nvSpPr>
            <p:cNvPr id="102439" name="Text Box 32"/>
            <p:cNvSpPr txBox="1">
              <a:spLocks noChangeArrowheads="1"/>
            </p:cNvSpPr>
            <p:nvPr/>
          </p:nvSpPr>
          <p:spPr bwMode="auto">
            <a:xfrm>
              <a:off x="2538" y="3882"/>
              <a:ext cx="188"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0</a:t>
              </a:r>
            </a:p>
          </p:txBody>
        </p:sp>
        <p:sp>
          <p:nvSpPr>
            <p:cNvPr id="102440" name="Text Box 33"/>
            <p:cNvSpPr txBox="1">
              <a:spLocks noChangeArrowheads="1"/>
            </p:cNvSpPr>
            <p:nvPr/>
          </p:nvSpPr>
          <p:spPr bwMode="auto">
            <a:xfrm>
              <a:off x="3289" y="3882"/>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300</a:t>
              </a:r>
            </a:p>
          </p:txBody>
        </p:sp>
        <p:sp>
          <p:nvSpPr>
            <p:cNvPr id="102441" name="Text Box 34"/>
            <p:cNvSpPr txBox="1">
              <a:spLocks noChangeArrowheads="1"/>
            </p:cNvSpPr>
            <p:nvPr/>
          </p:nvSpPr>
          <p:spPr bwMode="auto">
            <a:xfrm>
              <a:off x="3590" y="3882"/>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400</a:t>
              </a:r>
            </a:p>
          </p:txBody>
        </p:sp>
        <p:sp>
          <p:nvSpPr>
            <p:cNvPr id="102442" name="Text Box 35"/>
            <p:cNvSpPr txBox="1">
              <a:spLocks noChangeArrowheads="1"/>
            </p:cNvSpPr>
            <p:nvPr/>
          </p:nvSpPr>
          <p:spPr bwMode="auto">
            <a:xfrm>
              <a:off x="3939" y="3882"/>
              <a:ext cx="332"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500</a:t>
              </a:r>
            </a:p>
          </p:txBody>
        </p:sp>
        <p:sp>
          <p:nvSpPr>
            <p:cNvPr id="102443" name="Text Box 36"/>
            <p:cNvSpPr txBox="1">
              <a:spLocks noChangeArrowheads="1"/>
            </p:cNvSpPr>
            <p:nvPr/>
          </p:nvSpPr>
          <p:spPr bwMode="auto">
            <a:xfrm>
              <a:off x="2016" y="3920"/>
              <a:ext cx="304" cy="231"/>
            </a:xfrm>
            <a:prstGeom prst="rect">
              <a:avLst/>
            </a:prstGeom>
            <a:noFill/>
            <a:ln w="9525">
              <a:noFill/>
              <a:miter lim="800000"/>
              <a:headEnd/>
              <a:tailEnd/>
            </a:ln>
          </p:spPr>
          <p:txBody>
            <a:bodyPr wrap="none">
              <a:spAutoFit/>
            </a:bodyPr>
            <a:lstStyle/>
            <a:p>
              <a:pPr eaLnBrk="0" hangingPunct="0"/>
              <a:r>
                <a:rPr lang="en-US" sz="1800">
                  <a:solidFill>
                    <a:schemeClr val="tx1"/>
                  </a:solidFill>
                  <a:latin typeface="Times New Roman" pitchFamily="18" charset="0"/>
                </a:rPr>
                <a:t> ml</a:t>
              </a:r>
            </a:p>
          </p:txBody>
        </p:sp>
        <p:sp>
          <p:nvSpPr>
            <p:cNvPr id="102444" name="Line 37"/>
            <p:cNvSpPr>
              <a:spLocks noChangeShapeType="1"/>
            </p:cNvSpPr>
            <p:nvPr/>
          </p:nvSpPr>
          <p:spPr bwMode="auto">
            <a:xfrm>
              <a:off x="2316" y="1916"/>
              <a:ext cx="42" cy="0"/>
            </a:xfrm>
            <a:prstGeom prst="line">
              <a:avLst/>
            </a:prstGeom>
            <a:noFill/>
            <a:ln w="9525">
              <a:solidFill>
                <a:schemeClr val="tx1"/>
              </a:solidFill>
              <a:round/>
              <a:headEnd/>
              <a:tailEnd/>
            </a:ln>
          </p:spPr>
          <p:txBody>
            <a:bodyPr/>
            <a:lstStyle/>
            <a:p>
              <a:endParaRPr lang="en-US"/>
            </a:p>
          </p:txBody>
        </p:sp>
        <p:sp>
          <p:nvSpPr>
            <p:cNvPr id="102445" name="Line 38"/>
            <p:cNvSpPr>
              <a:spLocks noChangeShapeType="1"/>
            </p:cNvSpPr>
            <p:nvPr/>
          </p:nvSpPr>
          <p:spPr bwMode="auto">
            <a:xfrm>
              <a:off x="2316" y="1582"/>
              <a:ext cx="42" cy="1"/>
            </a:xfrm>
            <a:prstGeom prst="line">
              <a:avLst/>
            </a:prstGeom>
            <a:noFill/>
            <a:ln w="9525">
              <a:solidFill>
                <a:schemeClr val="tx1"/>
              </a:solidFill>
              <a:round/>
              <a:headEnd/>
              <a:tailEnd/>
            </a:ln>
          </p:spPr>
          <p:txBody>
            <a:bodyPr/>
            <a:lstStyle/>
            <a:p>
              <a:endParaRPr lang="en-US"/>
            </a:p>
          </p:txBody>
        </p:sp>
        <p:sp>
          <p:nvSpPr>
            <p:cNvPr id="102446" name="Line 39"/>
            <p:cNvSpPr>
              <a:spLocks noChangeShapeType="1"/>
            </p:cNvSpPr>
            <p:nvPr/>
          </p:nvSpPr>
          <p:spPr bwMode="auto">
            <a:xfrm>
              <a:off x="2316" y="1404"/>
              <a:ext cx="42" cy="1"/>
            </a:xfrm>
            <a:prstGeom prst="line">
              <a:avLst/>
            </a:prstGeom>
            <a:noFill/>
            <a:ln w="9525">
              <a:solidFill>
                <a:schemeClr val="tx1"/>
              </a:solidFill>
              <a:round/>
              <a:headEnd/>
              <a:tailEnd/>
            </a:ln>
          </p:spPr>
          <p:txBody>
            <a:bodyPr/>
            <a:lstStyle/>
            <a:p>
              <a:endParaRPr lang="en-US"/>
            </a:p>
          </p:txBody>
        </p:sp>
        <p:sp>
          <p:nvSpPr>
            <p:cNvPr id="102447" name="Line 40"/>
            <p:cNvSpPr>
              <a:spLocks noChangeShapeType="1"/>
            </p:cNvSpPr>
            <p:nvPr/>
          </p:nvSpPr>
          <p:spPr bwMode="auto">
            <a:xfrm>
              <a:off x="2621" y="1359"/>
              <a:ext cx="0" cy="2449"/>
            </a:xfrm>
            <a:prstGeom prst="line">
              <a:avLst/>
            </a:prstGeom>
            <a:noFill/>
            <a:ln w="9525">
              <a:solidFill>
                <a:schemeClr val="bg2"/>
              </a:solidFill>
              <a:round/>
              <a:headEnd/>
              <a:tailEnd/>
            </a:ln>
          </p:spPr>
          <p:txBody>
            <a:bodyPr/>
            <a:lstStyle/>
            <a:p>
              <a:endParaRPr lang="en-US"/>
            </a:p>
          </p:txBody>
        </p:sp>
        <p:sp>
          <p:nvSpPr>
            <p:cNvPr id="102448" name="Line 41"/>
            <p:cNvSpPr>
              <a:spLocks noChangeShapeType="1"/>
            </p:cNvSpPr>
            <p:nvPr/>
          </p:nvSpPr>
          <p:spPr bwMode="auto">
            <a:xfrm>
              <a:off x="2404" y="2561"/>
              <a:ext cx="1916" cy="0"/>
            </a:xfrm>
            <a:prstGeom prst="line">
              <a:avLst/>
            </a:prstGeom>
            <a:noFill/>
            <a:ln w="9525">
              <a:solidFill>
                <a:schemeClr val="bg2"/>
              </a:solidFill>
              <a:round/>
              <a:headEnd/>
              <a:tailEnd/>
            </a:ln>
          </p:spPr>
          <p:txBody>
            <a:bodyPr/>
            <a:lstStyle/>
            <a:p>
              <a:endParaRPr lang="en-US"/>
            </a:p>
          </p:txBody>
        </p:sp>
        <p:sp>
          <p:nvSpPr>
            <p:cNvPr id="102449" name="Line 42"/>
            <p:cNvSpPr>
              <a:spLocks noChangeShapeType="1"/>
            </p:cNvSpPr>
            <p:nvPr/>
          </p:nvSpPr>
          <p:spPr bwMode="auto">
            <a:xfrm>
              <a:off x="2316" y="3362"/>
              <a:ext cx="42" cy="0"/>
            </a:xfrm>
            <a:prstGeom prst="line">
              <a:avLst/>
            </a:prstGeom>
            <a:noFill/>
            <a:ln w="9525">
              <a:solidFill>
                <a:schemeClr val="tx1"/>
              </a:solidFill>
              <a:round/>
              <a:headEnd/>
              <a:tailEnd/>
            </a:ln>
          </p:spPr>
          <p:txBody>
            <a:bodyPr/>
            <a:lstStyle/>
            <a:p>
              <a:endParaRPr lang="en-US"/>
            </a:p>
          </p:txBody>
        </p:sp>
        <p:sp>
          <p:nvSpPr>
            <p:cNvPr id="102450" name="Line 43"/>
            <p:cNvSpPr>
              <a:spLocks noChangeShapeType="1"/>
            </p:cNvSpPr>
            <p:nvPr/>
          </p:nvSpPr>
          <p:spPr bwMode="auto">
            <a:xfrm>
              <a:off x="2316" y="3094"/>
              <a:ext cx="42" cy="1"/>
            </a:xfrm>
            <a:prstGeom prst="line">
              <a:avLst/>
            </a:prstGeom>
            <a:noFill/>
            <a:ln w="9525">
              <a:solidFill>
                <a:schemeClr val="tx1"/>
              </a:solidFill>
              <a:round/>
              <a:headEnd/>
              <a:tailEnd/>
            </a:ln>
          </p:spPr>
          <p:txBody>
            <a:bodyPr/>
            <a:lstStyle/>
            <a:p>
              <a:endParaRPr lang="en-US"/>
            </a:p>
          </p:txBody>
        </p:sp>
        <p:sp>
          <p:nvSpPr>
            <p:cNvPr id="102451" name="Line 44"/>
            <p:cNvSpPr>
              <a:spLocks noChangeShapeType="1"/>
            </p:cNvSpPr>
            <p:nvPr/>
          </p:nvSpPr>
          <p:spPr bwMode="auto">
            <a:xfrm>
              <a:off x="2316" y="3733"/>
              <a:ext cx="42" cy="1"/>
            </a:xfrm>
            <a:prstGeom prst="line">
              <a:avLst/>
            </a:prstGeom>
            <a:noFill/>
            <a:ln w="9525">
              <a:solidFill>
                <a:schemeClr val="tx1"/>
              </a:solidFill>
              <a:round/>
              <a:headEnd/>
              <a:tailEnd/>
            </a:ln>
          </p:spPr>
          <p:txBody>
            <a:bodyPr/>
            <a:lstStyle/>
            <a:p>
              <a:endParaRPr lang="en-US"/>
            </a:p>
          </p:txBody>
        </p:sp>
        <p:sp>
          <p:nvSpPr>
            <p:cNvPr id="102452" name="Line 45"/>
            <p:cNvSpPr>
              <a:spLocks noChangeShapeType="1"/>
            </p:cNvSpPr>
            <p:nvPr/>
          </p:nvSpPr>
          <p:spPr bwMode="auto">
            <a:xfrm>
              <a:off x="2320" y="2543"/>
              <a:ext cx="84" cy="0"/>
            </a:xfrm>
            <a:prstGeom prst="line">
              <a:avLst/>
            </a:prstGeom>
            <a:noFill/>
            <a:ln w="9525">
              <a:solidFill>
                <a:schemeClr val="tx1"/>
              </a:solidFill>
              <a:round/>
              <a:headEnd/>
              <a:tailEnd/>
            </a:ln>
          </p:spPr>
          <p:txBody>
            <a:bodyPr/>
            <a:lstStyle/>
            <a:p>
              <a:endParaRPr lang="en-US"/>
            </a:p>
          </p:txBody>
        </p:sp>
        <p:sp>
          <p:nvSpPr>
            <p:cNvPr id="102453" name="Line 46"/>
            <p:cNvSpPr>
              <a:spLocks noChangeShapeType="1"/>
            </p:cNvSpPr>
            <p:nvPr/>
          </p:nvSpPr>
          <p:spPr bwMode="auto">
            <a:xfrm>
              <a:off x="2318" y="2676"/>
              <a:ext cx="42" cy="1"/>
            </a:xfrm>
            <a:prstGeom prst="line">
              <a:avLst/>
            </a:prstGeom>
            <a:noFill/>
            <a:ln w="9525">
              <a:solidFill>
                <a:schemeClr val="tx1"/>
              </a:solidFill>
              <a:round/>
              <a:headEnd/>
              <a:tailEnd/>
            </a:ln>
          </p:spPr>
          <p:txBody>
            <a:bodyPr/>
            <a:lstStyle/>
            <a:p>
              <a:endParaRPr lang="en-US"/>
            </a:p>
          </p:txBody>
        </p:sp>
        <p:sp>
          <p:nvSpPr>
            <p:cNvPr id="102454" name="Line 47"/>
            <p:cNvSpPr>
              <a:spLocks noChangeShapeType="1"/>
            </p:cNvSpPr>
            <p:nvPr/>
          </p:nvSpPr>
          <p:spPr bwMode="auto">
            <a:xfrm>
              <a:off x="3216" y="4080"/>
              <a:ext cx="0" cy="96"/>
            </a:xfrm>
            <a:prstGeom prst="line">
              <a:avLst/>
            </a:prstGeom>
            <a:noFill/>
            <a:ln w="9525">
              <a:solidFill>
                <a:schemeClr val="tx1"/>
              </a:solidFill>
              <a:round/>
              <a:headEnd/>
              <a:tailEnd/>
            </a:ln>
          </p:spPr>
          <p:txBody>
            <a:bodyPr/>
            <a:lstStyle/>
            <a:p>
              <a:endParaRPr lang="en-US"/>
            </a:p>
          </p:txBody>
        </p:sp>
        <p:sp>
          <p:nvSpPr>
            <p:cNvPr id="102455" name="Text Box 48"/>
            <p:cNvSpPr txBox="1">
              <a:spLocks noChangeArrowheads="1"/>
            </p:cNvSpPr>
            <p:nvPr/>
          </p:nvSpPr>
          <p:spPr bwMode="auto">
            <a:xfrm>
              <a:off x="768" y="2016"/>
              <a:ext cx="1171" cy="748"/>
            </a:xfrm>
            <a:prstGeom prst="rect">
              <a:avLst/>
            </a:prstGeom>
            <a:noFill/>
            <a:ln w="9525">
              <a:noFill/>
              <a:miter lim="800000"/>
              <a:headEnd/>
              <a:tailEnd/>
            </a:ln>
          </p:spPr>
          <p:txBody>
            <a:bodyPr wrap="none">
              <a:spAutoFit/>
            </a:bodyPr>
            <a:lstStyle/>
            <a:p>
              <a:pPr eaLnBrk="0" hangingPunct="0"/>
              <a:r>
                <a:rPr lang="en-US" sz="2400">
                  <a:solidFill>
                    <a:schemeClr val="tx1"/>
                  </a:solidFill>
                  <a:latin typeface="Times New Roman" pitchFamily="18" charset="0"/>
                </a:rPr>
                <a:t>Secretions, or</a:t>
              </a:r>
            </a:p>
            <a:p>
              <a:pPr eaLnBrk="0" hangingPunct="0"/>
              <a:r>
                <a:rPr lang="en-US" sz="2400">
                  <a:solidFill>
                    <a:schemeClr val="tx1"/>
                  </a:solidFill>
                  <a:latin typeface="Times New Roman" pitchFamily="18" charset="0"/>
                </a:rPr>
                <a:t>water in the </a:t>
              </a:r>
            </a:p>
            <a:p>
              <a:pPr eaLnBrk="0" hangingPunct="0"/>
              <a:r>
                <a:rPr lang="en-US" sz="2400">
                  <a:solidFill>
                    <a:schemeClr val="tx1"/>
                  </a:solidFill>
                  <a:latin typeface="Times New Roman" pitchFamily="18" charset="0"/>
                </a:rPr>
                <a:t>circuit</a:t>
              </a:r>
            </a:p>
          </p:txBody>
        </p:sp>
      </p:grpSp>
      <p:grpSp>
        <p:nvGrpSpPr>
          <p:cNvPr id="3" name="Group 50"/>
          <p:cNvGrpSpPr>
            <a:grpSpLocks/>
          </p:cNvGrpSpPr>
          <p:nvPr/>
        </p:nvGrpSpPr>
        <p:grpSpPr bwMode="auto">
          <a:xfrm>
            <a:off x="4160838" y="2581275"/>
            <a:ext cx="2212975" cy="1495425"/>
            <a:chOff x="2621" y="1626"/>
            <a:chExt cx="1394" cy="942"/>
          </a:xfrm>
        </p:grpSpPr>
        <p:sp>
          <p:nvSpPr>
            <p:cNvPr id="102408" name="Freeform 51"/>
            <p:cNvSpPr>
              <a:spLocks/>
            </p:cNvSpPr>
            <p:nvPr/>
          </p:nvSpPr>
          <p:spPr bwMode="auto">
            <a:xfrm>
              <a:off x="2621" y="2167"/>
              <a:ext cx="1394" cy="401"/>
            </a:xfrm>
            <a:custGeom>
              <a:avLst/>
              <a:gdLst>
                <a:gd name="T0" fmla="*/ 8 w 1572"/>
                <a:gd name="T1" fmla="*/ 320 h 432"/>
                <a:gd name="T2" fmla="*/ 46 w 1572"/>
                <a:gd name="T3" fmla="*/ 137 h 432"/>
                <a:gd name="T4" fmla="*/ 181 w 1572"/>
                <a:gd name="T5" fmla="*/ 30 h 432"/>
                <a:gd name="T6" fmla="*/ 195 w 1572"/>
                <a:gd name="T7" fmla="*/ 18 h 432"/>
                <a:gd name="T8" fmla="*/ 225 w 1572"/>
                <a:gd name="T9" fmla="*/ 6 h 432"/>
                <a:gd name="T10" fmla="*/ 239 w 1572"/>
                <a:gd name="T11" fmla="*/ 0 h 432"/>
                <a:gd name="T12" fmla="*/ 799 w 1572"/>
                <a:gd name="T13" fmla="*/ 24 h 432"/>
                <a:gd name="T14" fmla="*/ 883 w 1572"/>
                <a:gd name="T15" fmla="*/ 47 h 432"/>
                <a:gd name="T16" fmla="*/ 928 w 1572"/>
                <a:gd name="T17" fmla="*/ 113 h 432"/>
                <a:gd name="T18" fmla="*/ 972 w 1572"/>
                <a:gd name="T19" fmla="*/ 273 h 432"/>
                <a:gd name="T20" fmla="*/ 967 w 1572"/>
                <a:gd name="T21" fmla="*/ 308 h 4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72"/>
                <a:gd name="T34" fmla="*/ 0 h 432"/>
                <a:gd name="T35" fmla="*/ 1572 w 1572"/>
                <a:gd name="T36" fmla="*/ 432 h 4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72" h="432">
                  <a:moveTo>
                    <a:pt x="12" y="432"/>
                  </a:moveTo>
                  <a:cubicBezTo>
                    <a:pt x="39" y="352"/>
                    <a:pt x="0" y="235"/>
                    <a:pt x="76" y="184"/>
                  </a:cubicBezTo>
                  <a:cubicBezTo>
                    <a:pt x="105" y="96"/>
                    <a:pt x="213" y="66"/>
                    <a:pt x="292" y="40"/>
                  </a:cubicBezTo>
                  <a:cubicBezTo>
                    <a:pt x="301" y="37"/>
                    <a:pt x="307" y="28"/>
                    <a:pt x="316" y="24"/>
                  </a:cubicBezTo>
                  <a:cubicBezTo>
                    <a:pt x="331" y="17"/>
                    <a:pt x="348" y="13"/>
                    <a:pt x="364" y="8"/>
                  </a:cubicBezTo>
                  <a:cubicBezTo>
                    <a:pt x="372" y="5"/>
                    <a:pt x="388" y="0"/>
                    <a:pt x="388" y="0"/>
                  </a:cubicBezTo>
                  <a:cubicBezTo>
                    <a:pt x="712" y="5"/>
                    <a:pt x="980" y="21"/>
                    <a:pt x="1292" y="32"/>
                  </a:cubicBezTo>
                  <a:cubicBezTo>
                    <a:pt x="1336" y="39"/>
                    <a:pt x="1387" y="44"/>
                    <a:pt x="1428" y="64"/>
                  </a:cubicBezTo>
                  <a:cubicBezTo>
                    <a:pt x="1468" y="84"/>
                    <a:pt x="1482" y="115"/>
                    <a:pt x="1500" y="152"/>
                  </a:cubicBezTo>
                  <a:cubicBezTo>
                    <a:pt x="1540" y="232"/>
                    <a:pt x="1561" y="277"/>
                    <a:pt x="1572" y="368"/>
                  </a:cubicBezTo>
                  <a:cubicBezTo>
                    <a:pt x="1563" y="411"/>
                    <a:pt x="1564" y="394"/>
                    <a:pt x="1564" y="416"/>
                  </a:cubicBezTo>
                </a:path>
              </a:pathLst>
            </a:custGeom>
            <a:noFill/>
            <a:ln w="38100" cmpd="sng">
              <a:solidFill>
                <a:schemeClr val="folHlink"/>
              </a:solidFill>
              <a:round/>
              <a:headEnd/>
              <a:tailEnd/>
            </a:ln>
          </p:spPr>
          <p:txBody>
            <a:bodyPr/>
            <a:lstStyle/>
            <a:p>
              <a:endParaRPr lang="en-US"/>
            </a:p>
          </p:txBody>
        </p:sp>
        <p:sp>
          <p:nvSpPr>
            <p:cNvPr id="102409" name="Text Box 52"/>
            <p:cNvSpPr txBox="1">
              <a:spLocks noChangeArrowheads="1"/>
            </p:cNvSpPr>
            <p:nvPr/>
          </p:nvSpPr>
          <p:spPr bwMode="auto">
            <a:xfrm>
              <a:off x="2942" y="1626"/>
              <a:ext cx="807" cy="251"/>
            </a:xfrm>
            <a:prstGeom prst="rect">
              <a:avLst/>
            </a:prstGeom>
            <a:noFill/>
            <a:ln w="9525">
              <a:noFill/>
              <a:miter lim="800000"/>
              <a:headEnd/>
              <a:tailEnd/>
            </a:ln>
          </p:spPr>
          <p:txBody>
            <a:bodyPr wrap="none">
              <a:spAutoFit/>
            </a:bodyPr>
            <a:lstStyle/>
            <a:p>
              <a:pPr eaLnBrk="0" hangingPunct="0"/>
              <a:r>
                <a:rPr lang="en-US">
                  <a:solidFill>
                    <a:schemeClr val="folHlink"/>
                  </a:solidFill>
                  <a:latin typeface="Times New Roman" pitchFamily="18" charset="0"/>
                </a:rPr>
                <a:t>Inspiration</a:t>
              </a:r>
            </a:p>
          </p:txBody>
        </p:sp>
      </p:grpSp>
      <p:grpSp>
        <p:nvGrpSpPr>
          <p:cNvPr id="4" name="Group 53"/>
          <p:cNvGrpSpPr>
            <a:grpSpLocks/>
          </p:cNvGrpSpPr>
          <p:nvPr/>
        </p:nvGrpSpPr>
        <p:grpSpPr bwMode="auto">
          <a:xfrm>
            <a:off x="4173538" y="4056063"/>
            <a:ext cx="2185987" cy="1587500"/>
            <a:chOff x="2629" y="2555"/>
            <a:chExt cx="1377" cy="1000"/>
          </a:xfrm>
        </p:grpSpPr>
        <p:sp>
          <p:nvSpPr>
            <p:cNvPr id="102406" name="Freeform 54"/>
            <p:cNvSpPr>
              <a:spLocks/>
            </p:cNvSpPr>
            <p:nvPr/>
          </p:nvSpPr>
          <p:spPr bwMode="auto">
            <a:xfrm>
              <a:off x="2629" y="2555"/>
              <a:ext cx="1377" cy="757"/>
            </a:xfrm>
            <a:custGeom>
              <a:avLst/>
              <a:gdLst>
                <a:gd name="T0" fmla="*/ 1010 w 1527"/>
                <a:gd name="T1" fmla="*/ 0 h 699"/>
                <a:gd name="T2" fmla="*/ 999 w 1527"/>
                <a:gd name="T3" fmla="*/ 112 h 699"/>
                <a:gd name="T4" fmla="*/ 1007 w 1527"/>
                <a:gd name="T5" fmla="*/ 260 h 699"/>
                <a:gd name="T6" fmla="*/ 997 w 1527"/>
                <a:gd name="T7" fmla="*/ 608 h 699"/>
                <a:gd name="T8" fmla="*/ 1005 w 1527"/>
                <a:gd name="T9" fmla="*/ 850 h 699"/>
                <a:gd name="T10" fmla="*/ 987 w 1527"/>
                <a:gd name="T11" fmla="*/ 962 h 699"/>
                <a:gd name="T12" fmla="*/ 966 w 1527"/>
                <a:gd name="T13" fmla="*/ 958 h 699"/>
                <a:gd name="T14" fmla="*/ 954 w 1527"/>
                <a:gd name="T15" fmla="*/ 949 h 699"/>
                <a:gd name="T16" fmla="*/ 937 w 1527"/>
                <a:gd name="T17" fmla="*/ 924 h 699"/>
                <a:gd name="T18" fmla="*/ 921 w 1527"/>
                <a:gd name="T19" fmla="*/ 900 h 699"/>
                <a:gd name="T20" fmla="*/ 908 w 1527"/>
                <a:gd name="T21" fmla="*/ 883 h 699"/>
                <a:gd name="T22" fmla="*/ 903 w 1527"/>
                <a:gd name="T23" fmla="*/ 875 h 699"/>
                <a:gd name="T24" fmla="*/ 885 w 1527"/>
                <a:gd name="T25" fmla="*/ 800 h 699"/>
                <a:gd name="T26" fmla="*/ 877 w 1527"/>
                <a:gd name="T27" fmla="*/ 744 h 699"/>
                <a:gd name="T28" fmla="*/ 875 w 1527"/>
                <a:gd name="T29" fmla="*/ 731 h 699"/>
                <a:gd name="T30" fmla="*/ 855 w 1527"/>
                <a:gd name="T31" fmla="*/ 817 h 699"/>
                <a:gd name="T32" fmla="*/ 817 w 1527"/>
                <a:gd name="T33" fmla="*/ 813 h 699"/>
                <a:gd name="T34" fmla="*/ 774 w 1527"/>
                <a:gd name="T35" fmla="*/ 731 h 699"/>
                <a:gd name="T36" fmla="*/ 743 w 1527"/>
                <a:gd name="T37" fmla="*/ 631 h 699"/>
                <a:gd name="T38" fmla="*/ 738 w 1527"/>
                <a:gd name="T39" fmla="*/ 608 h 699"/>
                <a:gd name="T40" fmla="*/ 730 w 1527"/>
                <a:gd name="T41" fmla="*/ 582 h 699"/>
                <a:gd name="T42" fmla="*/ 704 w 1527"/>
                <a:gd name="T43" fmla="*/ 661 h 699"/>
                <a:gd name="T44" fmla="*/ 676 w 1527"/>
                <a:gd name="T45" fmla="*/ 648 h 699"/>
                <a:gd name="T46" fmla="*/ 665 w 1527"/>
                <a:gd name="T47" fmla="*/ 631 h 699"/>
                <a:gd name="T48" fmla="*/ 627 w 1527"/>
                <a:gd name="T49" fmla="*/ 540 h 699"/>
                <a:gd name="T50" fmla="*/ 608 w 1527"/>
                <a:gd name="T51" fmla="*/ 475 h 699"/>
                <a:gd name="T52" fmla="*/ 569 w 1527"/>
                <a:gd name="T53" fmla="*/ 508 h 699"/>
                <a:gd name="T54" fmla="*/ 504 w 1527"/>
                <a:gd name="T55" fmla="*/ 495 h 699"/>
                <a:gd name="T56" fmla="*/ 478 w 1527"/>
                <a:gd name="T57" fmla="*/ 420 h 699"/>
                <a:gd name="T58" fmla="*/ 467 w 1527"/>
                <a:gd name="T59" fmla="*/ 387 h 699"/>
                <a:gd name="T60" fmla="*/ 441 w 1527"/>
                <a:gd name="T61" fmla="*/ 400 h 699"/>
                <a:gd name="T62" fmla="*/ 397 w 1527"/>
                <a:gd name="T63" fmla="*/ 383 h 699"/>
                <a:gd name="T64" fmla="*/ 385 w 1527"/>
                <a:gd name="T65" fmla="*/ 370 h 699"/>
                <a:gd name="T66" fmla="*/ 373 w 1527"/>
                <a:gd name="T67" fmla="*/ 364 h 699"/>
                <a:gd name="T68" fmla="*/ 354 w 1527"/>
                <a:gd name="T69" fmla="*/ 338 h 699"/>
                <a:gd name="T70" fmla="*/ 332 w 1527"/>
                <a:gd name="T71" fmla="*/ 297 h 699"/>
                <a:gd name="T72" fmla="*/ 264 w 1527"/>
                <a:gd name="T73" fmla="*/ 251 h 699"/>
                <a:gd name="T74" fmla="*/ 208 w 1527"/>
                <a:gd name="T75" fmla="*/ 223 h 699"/>
                <a:gd name="T76" fmla="*/ 161 w 1527"/>
                <a:gd name="T77" fmla="*/ 169 h 699"/>
                <a:gd name="T78" fmla="*/ 135 w 1527"/>
                <a:gd name="T79" fmla="*/ 153 h 699"/>
                <a:gd name="T80" fmla="*/ 99 w 1527"/>
                <a:gd name="T81" fmla="*/ 116 h 699"/>
                <a:gd name="T82" fmla="*/ 51 w 1527"/>
                <a:gd name="T83" fmla="*/ 62 h 699"/>
                <a:gd name="T84" fmla="*/ 0 w 1527"/>
                <a:gd name="T85" fmla="*/ 19 h 6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527"/>
                <a:gd name="T130" fmla="*/ 0 h 699"/>
                <a:gd name="T131" fmla="*/ 1527 w 1527"/>
                <a:gd name="T132" fmla="*/ 699 h 69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527" h="699">
                  <a:moveTo>
                    <a:pt x="1527" y="0"/>
                  </a:moveTo>
                  <a:cubicBezTo>
                    <a:pt x="1524" y="28"/>
                    <a:pt x="1517" y="54"/>
                    <a:pt x="1512" y="81"/>
                  </a:cubicBezTo>
                  <a:cubicBezTo>
                    <a:pt x="1523" y="115"/>
                    <a:pt x="1518" y="153"/>
                    <a:pt x="1524" y="189"/>
                  </a:cubicBezTo>
                  <a:cubicBezTo>
                    <a:pt x="1521" y="271"/>
                    <a:pt x="1525" y="360"/>
                    <a:pt x="1509" y="441"/>
                  </a:cubicBezTo>
                  <a:cubicBezTo>
                    <a:pt x="1511" y="504"/>
                    <a:pt x="1512" y="558"/>
                    <a:pt x="1518" y="618"/>
                  </a:cubicBezTo>
                  <a:cubicBezTo>
                    <a:pt x="1513" y="649"/>
                    <a:pt x="1526" y="687"/>
                    <a:pt x="1491" y="699"/>
                  </a:cubicBezTo>
                  <a:cubicBezTo>
                    <a:pt x="1481" y="698"/>
                    <a:pt x="1471" y="698"/>
                    <a:pt x="1461" y="696"/>
                  </a:cubicBezTo>
                  <a:cubicBezTo>
                    <a:pt x="1455" y="695"/>
                    <a:pt x="1443" y="690"/>
                    <a:pt x="1443" y="690"/>
                  </a:cubicBezTo>
                  <a:cubicBezTo>
                    <a:pt x="1434" y="681"/>
                    <a:pt x="1428" y="676"/>
                    <a:pt x="1416" y="672"/>
                  </a:cubicBezTo>
                  <a:cubicBezTo>
                    <a:pt x="1408" y="660"/>
                    <a:pt x="1403" y="660"/>
                    <a:pt x="1392" y="654"/>
                  </a:cubicBezTo>
                  <a:cubicBezTo>
                    <a:pt x="1386" y="650"/>
                    <a:pt x="1380" y="646"/>
                    <a:pt x="1374" y="642"/>
                  </a:cubicBezTo>
                  <a:cubicBezTo>
                    <a:pt x="1371" y="640"/>
                    <a:pt x="1365" y="636"/>
                    <a:pt x="1365" y="636"/>
                  </a:cubicBezTo>
                  <a:cubicBezTo>
                    <a:pt x="1354" y="619"/>
                    <a:pt x="1349" y="599"/>
                    <a:pt x="1338" y="582"/>
                  </a:cubicBezTo>
                  <a:cubicBezTo>
                    <a:pt x="1330" y="552"/>
                    <a:pt x="1335" y="566"/>
                    <a:pt x="1326" y="540"/>
                  </a:cubicBezTo>
                  <a:cubicBezTo>
                    <a:pt x="1325" y="537"/>
                    <a:pt x="1323" y="531"/>
                    <a:pt x="1323" y="531"/>
                  </a:cubicBezTo>
                  <a:cubicBezTo>
                    <a:pt x="1302" y="545"/>
                    <a:pt x="1319" y="585"/>
                    <a:pt x="1293" y="594"/>
                  </a:cubicBezTo>
                  <a:cubicBezTo>
                    <a:pt x="1274" y="593"/>
                    <a:pt x="1255" y="593"/>
                    <a:pt x="1236" y="591"/>
                  </a:cubicBezTo>
                  <a:cubicBezTo>
                    <a:pt x="1209" y="589"/>
                    <a:pt x="1192" y="546"/>
                    <a:pt x="1170" y="531"/>
                  </a:cubicBezTo>
                  <a:cubicBezTo>
                    <a:pt x="1150" y="501"/>
                    <a:pt x="1137" y="495"/>
                    <a:pt x="1125" y="459"/>
                  </a:cubicBezTo>
                  <a:cubicBezTo>
                    <a:pt x="1123" y="453"/>
                    <a:pt x="1119" y="447"/>
                    <a:pt x="1116" y="441"/>
                  </a:cubicBezTo>
                  <a:cubicBezTo>
                    <a:pt x="1112" y="435"/>
                    <a:pt x="1104" y="423"/>
                    <a:pt x="1104" y="423"/>
                  </a:cubicBezTo>
                  <a:cubicBezTo>
                    <a:pt x="1085" y="429"/>
                    <a:pt x="1082" y="463"/>
                    <a:pt x="1065" y="480"/>
                  </a:cubicBezTo>
                  <a:cubicBezTo>
                    <a:pt x="1035" y="476"/>
                    <a:pt x="1049" y="480"/>
                    <a:pt x="1023" y="471"/>
                  </a:cubicBezTo>
                  <a:cubicBezTo>
                    <a:pt x="1016" y="469"/>
                    <a:pt x="1005" y="459"/>
                    <a:pt x="1005" y="459"/>
                  </a:cubicBezTo>
                  <a:cubicBezTo>
                    <a:pt x="989" y="435"/>
                    <a:pt x="958" y="422"/>
                    <a:pt x="948" y="393"/>
                  </a:cubicBezTo>
                  <a:cubicBezTo>
                    <a:pt x="942" y="376"/>
                    <a:pt x="936" y="351"/>
                    <a:pt x="918" y="345"/>
                  </a:cubicBezTo>
                  <a:cubicBezTo>
                    <a:pt x="897" y="350"/>
                    <a:pt x="881" y="362"/>
                    <a:pt x="861" y="369"/>
                  </a:cubicBezTo>
                  <a:cubicBezTo>
                    <a:pt x="803" y="367"/>
                    <a:pt x="801" y="368"/>
                    <a:pt x="762" y="360"/>
                  </a:cubicBezTo>
                  <a:cubicBezTo>
                    <a:pt x="746" y="344"/>
                    <a:pt x="738" y="321"/>
                    <a:pt x="723" y="306"/>
                  </a:cubicBezTo>
                  <a:cubicBezTo>
                    <a:pt x="719" y="294"/>
                    <a:pt x="715" y="289"/>
                    <a:pt x="705" y="282"/>
                  </a:cubicBezTo>
                  <a:cubicBezTo>
                    <a:pt x="680" y="290"/>
                    <a:pt x="693" y="287"/>
                    <a:pt x="666" y="291"/>
                  </a:cubicBezTo>
                  <a:cubicBezTo>
                    <a:pt x="612" y="284"/>
                    <a:pt x="633" y="290"/>
                    <a:pt x="600" y="279"/>
                  </a:cubicBezTo>
                  <a:cubicBezTo>
                    <a:pt x="567" y="268"/>
                    <a:pt x="617" y="286"/>
                    <a:pt x="582" y="270"/>
                  </a:cubicBezTo>
                  <a:cubicBezTo>
                    <a:pt x="576" y="267"/>
                    <a:pt x="564" y="264"/>
                    <a:pt x="564" y="264"/>
                  </a:cubicBezTo>
                  <a:cubicBezTo>
                    <a:pt x="555" y="255"/>
                    <a:pt x="549" y="250"/>
                    <a:pt x="537" y="246"/>
                  </a:cubicBezTo>
                  <a:cubicBezTo>
                    <a:pt x="526" y="235"/>
                    <a:pt x="514" y="225"/>
                    <a:pt x="501" y="216"/>
                  </a:cubicBezTo>
                  <a:cubicBezTo>
                    <a:pt x="477" y="180"/>
                    <a:pt x="438" y="185"/>
                    <a:pt x="399" y="183"/>
                  </a:cubicBezTo>
                  <a:cubicBezTo>
                    <a:pt x="373" y="179"/>
                    <a:pt x="339" y="174"/>
                    <a:pt x="315" y="162"/>
                  </a:cubicBezTo>
                  <a:cubicBezTo>
                    <a:pt x="291" y="150"/>
                    <a:pt x="268" y="134"/>
                    <a:pt x="243" y="123"/>
                  </a:cubicBezTo>
                  <a:cubicBezTo>
                    <a:pt x="231" y="118"/>
                    <a:pt x="216" y="117"/>
                    <a:pt x="204" y="111"/>
                  </a:cubicBezTo>
                  <a:cubicBezTo>
                    <a:pt x="186" y="102"/>
                    <a:pt x="169" y="90"/>
                    <a:pt x="150" y="84"/>
                  </a:cubicBezTo>
                  <a:cubicBezTo>
                    <a:pt x="139" y="73"/>
                    <a:pt x="93" y="50"/>
                    <a:pt x="78" y="45"/>
                  </a:cubicBezTo>
                  <a:cubicBezTo>
                    <a:pt x="64" y="31"/>
                    <a:pt x="22" y="15"/>
                    <a:pt x="0" y="15"/>
                  </a:cubicBezTo>
                </a:path>
              </a:pathLst>
            </a:custGeom>
            <a:noFill/>
            <a:ln w="38100" cmpd="sng">
              <a:solidFill>
                <a:srgbClr val="FF3300"/>
              </a:solidFill>
              <a:round/>
              <a:headEnd/>
              <a:tailEnd/>
            </a:ln>
          </p:spPr>
          <p:txBody>
            <a:bodyPr/>
            <a:lstStyle/>
            <a:p>
              <a:endParaRPr lang="en-US"/>
            </a:p>
          </p:txBody>
        </p:sp>
        <p:sp>
          <p:nvSpPr>
            <p:cNvPr id="102407" name="Text Box 55"/>
            <p:cNvSpPr txBox="1">
              <a:spLocks noChangeArrowheads="1"/>
            </p:cNvSpPr>
            <p:nvPr/>
          </p:nvSpPr>
          <p:spPr bwMode="auto">
            <a:xfrm>
              <a:off x="2792" y="3305"/>
              <a:ext cx="808" cy="250"/>
            </a:xfrm>
            <a:prstGeom prst="rect">
              <a:avLst/>
            </a:prstGeom>
            <a:noFill/>
            <a:ln w="9525">
              <a:noFill/>
              <a:miter lim="800000"/>
              <a:headEnd/>
              <a:tailEnd/>
            </a:ln>
          </p:spPr>
          <p:txBody>
            <a:bodyPr wrap="none">
              <a:spAutoFit/>
            </a:bodyPr>
            <a:lstStyle/>
            <a:p>
              <a:pPr eaLnBrk="0" hangingPunct="0"/>
              <a:r>
                <a:rPr lang="en-US">
                  <a:solidFill>
                    <a:srgbClr val="FF0000"/>
                  </a:solidFill>
                  <a:latin typeface="Times New Roman" pitchFamily="18" charset="0"/>
                </a:rPr>
                <a:t>Exhalation</a:t>
              </a:r>
            </a:p>
          </p:txBody>
        </p:sp>
      </p:grpSp>
      <p:sp>
        <p:nvSpPr>
          <p:cNvPr id="102405" name="Rectangle 57"/>
          <p:cNvSpPr>
            <a:spLocks noGrp="1" noChangeArrowheads="1"/>
          </p:cNvSpPr>
          <p:nvPr>
            <p:ph type="title"/>
          </p:nvPr>
        </p:nvSpPr>
        <p:spPr bwMode="auto">
          <a:xfrm>
            <a:off x="457200" y="557213"/>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Flow Volume Loop (i.e. secretions)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ChangeArrowheads="1"/>
          </p:cNvSpPr>
          <p:nvPr/>
        </p:nvSpPr>
        <p:spPr bwMode="auto">
          <a:xfrm>
            <a:off x="8001000" y="6019800"/>
            <a:ext cx="914400" cy="609600"/>
          </a:xfrm>
          <a:prstGeom prst="rect">
            <a:avLst/>
          </a:prstGeom>
          <a:solidFill>
            <a:schemeClr val="bg1"/>
          </a:solidFill>
          <a:ln w="9525">
            <a:noFill/>
            <a:miter lim="800000"/>
            <a:headEnd/>
            <a:tailEnd/>
          </a:ln>
        </p:spPr>
        <p:txBody>
          <a:bodyPr wrap="none" anchor="ctr"/>
          <a:lstStyle/>
          <a:p>
            <a:endParaRPr lang="en-US"/>
          </a:p>
        </p:txBody>
      </p:sp>
      <p:grpSp>
        <p:nvGrpSpPr>
          <p:cNvPr id="103427" name="Group 4"/>
          <p:cNvGrpSpPr>
            <a:grpSpLocks/>
          </p:cNvGrpSpPr>
          <p:nvPr/>
        </p:nvGrpSpPr>
        <p:grpSpPr bwMode="auto">
          <a:xfrm>
            <a:off x="381000" y="1828800"/>
            <a:ext cx="4114800" cy="4572000"/>
            <a:chOff x="1776" y="1248"/>
            <a:chExt cx="2592" cy="2880"/>
          </a:xfrm>
        </p:grpSpPr>
        <p:pic>
          <p:nvPicPr>
            <p:cNvPr id="103444" name="Picture 5"/>
            <p:cNvPicPr>
              <a:picLocks noChangeAspect="1" noChangeArrowheads="1"/>
            </p:cNvPicPr>
            <p:nvPr/>
          </p:nvPicPr>
          <p:blipFill>
            <a:blip r:embed="rId3" cstate="print"/>
            <a:srcRect r="57813" b="37500"/>
            <a:stretch>
              <a:fillRect/>
            </a:stretch>
          </p:blipFill>
          <p:spPr bwMode="auto">
            <a:xfrm>
              <a:off x="1776" y="1248"/>
              <a:ext cx="2592" cy="2880"/>
            </a:xfrm>
            <a:prstGeom prst="rect">
              <a:avLst/>
            </a:prstGeom>
            <a:noFill/>
            <a:ln w="9525">
              <a:noFill/>
              <a:miter lim="800000"/>
              <a:headEnd/>
              <a:tailEnd/>
            </a:ln>
          </p:spPr>
        </p:pic>
        <p:sp>
          <p:nvSpPr>
            <p:cNvPr id="103445" name="Rectangle 6"/>
            <p:cNvSpPr>
              <a:spLocks noChangeArrowheads="1"/>
            </p:cNvSpPr>
            <p:nvPr/>
          </p:nvSpPr>
          <p:spPr bwMode="auto">
            <a:xfrm>
              <a:off x="2160" y="1712"/>
              <a:ext cx="240" cy="112"/>
            </a:xfrm>
            <a:prstGeom prst="rect">
              <a:avLst/>
            </a:prstGeom>
            <a:solidFill>
              <a:srgbClr val="FFFFFF"/>
            </a:solidFill>
            <a:ln w="9525">
              <a:noFill/>
              <a:miter lim="800000"/>
              <a:headEnd/>
              <a:tailEnd/>
            </a:ln>
          </p:spPr>
          <p:txBody>
            <a:bodyPr wrap="none" anchor="ctr"/>
            <a:lstStyle/>
            <a:p>
              <a:pPr algn="ctr" eaLnBrk="0" hangingPunct="0"/>
              <a:r>
                <a:rPr lang="en-US" sz="1600" b="1">
                  <a:solidFill>
                    <a:schemeClr val="tx1"/>
                  </a:solidFill>
                  <a:latin typeface="Times New Roman" pitchFamily="18" charset="0"/>
                </a:rPr>
                <a:t>41</a:t>
              </a:r>
            </a:p>
          </p:txBody>
        </p:sp>
        <p:sp>
          <p:nvSpPr>
            <p:cNvPr id="103446" name="Rectangle 7"/>
            <p:cNvSpPr>
              <a:spLocks noChangeArrowheads="1"/>
            </p:cNvSpPr>
            <p:nvPr/>
          </p:nvSpPr>
          <p:spPr bwMode="auto">
            <a:xfrm>
              <a:off x="2144" y="2448"/>
              <a:ext cx="301" cy="144"/>
            </a:xfrm>
            <a:prstGeom prst="rect">
              <a:avLst/>
            </a:prstGeom>
            <a:solidFill>
              <a:srgbClr val="FFFFFF"/>
            </a:solidFill>
            <a:ln w="9525">
              <a:noFill/>
              <a:miter lim="800000"/>
              <a:headEnd/>
              <a:tailEnd/>
            </a:ln>
          </p:spPr>
          <p:txBody>
            <a:bodyPr wrap="none" anchor="ctr"/>
            <a:lstStyle/>
            <a:p>
              <a:pPr algn="ctr" eaLnBrk="0" hangingPunct="0"/>
              <a:r>
                <a:rPr lang="en-US" sz="1600" b="1">
                  <a:solidFill>
                    <a:schemeClr val="tx1"/>
                  </a:solidFill>
                  <a:latin typeface="Times New Roman" pitchFamily="18" charset="0"/>
                </a:rPr>
                <a:t>5</a:t>
              </a:r>
            </a:p>
          </p:txBody>
        </p:sp>
        <p:sp>
          <p:nvSpPr>
            <p:cNvPr id="103447" name="Rectangle 8"/>
            <p:cNvSpPr>
              <a:spLocks noChangeArrowheads="1"/>
            </p:cNvSpPr>
            <p:nvPr/>
          </p:nvSpPr>
          <p:spPr bwMode="auto">
            <a:xfrm>
              <a:off x="2155" y="3200"/>
              <a:ext cx="288" cy="104"/>
            </a:xfrm>
            <a:prstGeom prst="rect">
              <a:avLst/>
            </a:prstGeom>
            <a:solidFill>
              <a:srgbClr val="FFFFFF"/>
            </a:solidFill>
            <a:ln w="9525">
              <a:noFill/>
              <a:miter lim="800000"/>
              <a:headEnd/>
              <a:tailEnd/>
            </a:ln>
          </p:spPr>
          <p:txBody>
            <a:bodyPr wrap="none" anchor="ctr"/>
            <a:lstStyle/>
            <a:p>
              <a:pPr algn="ctr" eaLnBrk="0" hangingPunct="0"/>
              <a:r>
                <a:rPr lang="en-US" sz="1600" b="1">
                  <a:solidFill>
                    <a:schemeClr val="tx1"/>
                  </a:solidFill>
                  <a:latin typeface="Times New Roman" pitchFamily="18" charset="0"/>
                </a:rPr>
                <a:t>44</a:t>
              </a:r>
            </a:p>
          </p:txBody>
        </p:sp>
        <p:sp>
          <p:nvSpPr>
            <p:cNvPr id="103448" name="Line 9"/>
            <p:cNvSpPr>
              <a:spLocks noChangeShapeType="1"/>
            </p:cNvSpPr>
            <p:nvPr/>
          </p:nvSpPr>
          <p:spPr bwMode="auto">
            <a:xfrm>
              <a:off x="2075" y="2688"/>
              <a:ext cx="816" cy="0"/>
            </a:xfrm>
            <a:prstGeom prst="line">
              <a:avLst/>
            </a:prstGeom>
            <a:noFill/>
            <a:ln w="9525">
              <a:solidFill>
                <a:schemeClr val="tx1"/>
              </a:solidFill>
              <a:round/>
              <a:headEnd/>
              <a:tailEnd/>
            </a:ln>
          </p:spPr>
          <p:txBody>
            <a:bodyPr/>
            <a:lstStyle/>
            <a:p>
              <a:endParaRPr lang="en-US"/>
            </a:p>
          </p:txBody>
        </p:sp>
        <p:sp>
          <p:nvSpPr>
            <p:cNvPr id="103449" name="Line 10"/>
            <p:cNvSpPr>
              <a:spLocks noChangeShapeType="1"/>
            </p:cNvSpPr>
            <p:nvPr/>
          </p:nvSpPr>
          <p:spPr bwMode="auto">
            <a:xfrm>
              <a:off x="2891" y="2688"/>
              <a:ext cx="0" cy="144"/>
            </a:xfrm>
            <a:prstGeom prst="line">
              <a:avLst/>
            </a:prstGeom>
            <a:noFill/>
            <a:ln w="9525">
              <a:solidFill>
                <a:schemeClr val="tx1"/>
              </a:solidFill>
              <a:round/>
              <a:headEnd/>
              <a:tailEnd/>
            </a:ln>
          </p:spPr>
          <p:txBody>
            <a:bodyPr/>
            <a:lstStyle/>
            <a:p>
              <a:endParaRPr lang="en-US"/>
            </a:p>
          </p:txBody>
        </p:sp>
        <p:sp>
          <p:nvSpPr>
            <p:cNvPr id="103450" name="Line 11"/>
            <p:cNvSpPr>
              <a:spLocks noChangeShapeType="1"/>
            </p:cNvSpPr>
            <p:nvPr/>
          </p:nvSpPr>
          <p:spPr bwMode="auto">
            <a:xfrm>
              <a:off x="2891" y="2832"/>
              <a:ext cx="528" cy="0"/>
            </a:xfrm>
            <a:prstGeom prst="line">
              <a:avLst/>
            </a:prstGeom>
            <a:noFill/>
            <a:ln w="9525">
              <a:solidFill>
                <a:schemeClr val="tx1"/>
              </a:solidFill>
              <a:round/>
              <a:headEnd/>
              <a:tailEnd/>
            </a:ln>
          </p:spPr>
          <p:txBody>
            <a:bodyPr/>
            <a:lstStyle/>
            <a:p>
              <a:endParaRPr lang="en-US"/>
            </a:p>
          </p:txBody>
        </p:sp>
        <p:sp>
          <p:nvSpPr>
            <p:cNvPr id="103451" name="Line 12"/>
            <p:cNvSpPr>
              <a:spLocks noChangeShapeType="1"/>
            </p:cNvSpPr>
            <p:nvPr/>
          </p:nvSpPr>
          <p:spPr bwMode="auto">
            <a:xfrm>
              <a:off x="3419" y="2680"/>
              <a:ext cx="0" cy="152"/>
            </a:xfrm>
            <a:prstGeom prst="line">
              <a:avLst/>
            </a:prstGeom>
            <a:noFill/>
            <a:ln w="9525">
              <a:solidFill>
                <a:schemeClr val="tx1"/>
              </a:solidFill>
              <a:round/>
              <a:headEnd/>
              <a:tailEnd/>
            </a:ln>
          </p:spPr>
          <p:txBody>
            <a:bodyPr/>
            <a:lstStyle/>
            <a:p>
              <a:endParaRPr lang="en-US"/>
            </a:p>
          </p:txBody>
        </p:sp>
        <p:sp>
          <p:nvSpPr>
            <p:cNvPr id="103452" name="Line 13"/>
            <p:cNvSpPr>
              <a:spLocks noChangeShapeType="1"/>
            </p:cNvSpPr>
            <p:nvPr/>
          </p:nvSpPr>
          <p:spPr bwMode="auto">
            <a:xfrm>
              <a:off x="3419" y="2680"/>
              <a:ext cx="864" cy="0"/>
            </a:xfrm>
            <a:prstGeom prst="line">
              <a:avLst/>
            </a:prstGeom>
            <a:noFill/>
            <a:ln w="9525">
              <a:solidFill>
                <a:schemeClr val="tx1"/>
              </a:solidFill>
              <a:round/>
              <a:headEnd/>
              <a:tailEnd/>
            </a:ln>
          </p:spPr>
          <p:txBody>
            <a:bodyPr/>
            <a:lstStyle/>
            <a:p>
              <a:endParaRPr lang="en-US"/>
            </a:p>
          </p:txBody>
        </p:sp>
        <p:sp>
          <p:nvSpPr>
            <p:cNvPr id="103453" name="Freeform 14"/>
            <p:cNvSpPr>
              <a:spLocks/>
            </p:cNvSpPr>
            <p:nvPr/>
          </p:nvSpPr>
          <p:spPr bwMode="auto">
            <a:xfrm>
              <a:off x="2080" y="1800"/>
              <a:ext cx="2178" cy="264"/>
            </a:xfrm>
            <a:custGeom>
              <a:avLst/>
              <a:gdLst>
                <a:gd name="T0" fmla="*/ 0 w 2194"/>
                <a:gd name="T1" fmla="*/ 208 h 264"/>
                <a:gd name="T2" fmla="*/ 162 w 2194"/>
                <a:gd name="T3" fmla="*/ 232 h 264"/>
                <a:gd name="T4" fmla="*/ 205 w 2194"/>
                <a:gd name="T5" fmla="*/ 247 h 264"/>
                <a:gd name="T6" fmla="*/ 252 w 2194"/>
                <a:gd name="T7" fmla="*/ 263 h 264"/>
                <a:gd name="T8" fmla="*/ 398 w 2194"/>
                <a:gd name="T9" fmla="*/ 224 h 264"/>
                <a:gd name="T10" fmla="*/ 489 w 2194"/>
                <a:gd name="T11" fmla="*/ 247 h 264"/>
                <a:gd name="T12" fmla="*/ 643 w 2194"/>
                <a:gd name="T13" fmla="*/ 263 h 264"/>
                <a:gd name="T14" fmla="*/ 757 w 2194"/>
                <a:gd name="T15" fmla="*/ 255 h 264"/>
                <a:gd name="T16" fmla="*/ 789 w 2194"/>
                <a:gd name="T17" fmla="*/ 176 h 264"/>
                <a:gd name="T18" fmla="*/ 852 w 2194"/>
                <a:gd name="T19" fmla="*/ 121 h 264"/>
                <a:gd name="T20" fmla="*/ 867 w 2194"/>
                <a:gd name="T21" fmla="*/ 98 h 264"/>
                <a:gd name="T22" fmla="*/ 887 w 2194"/>
                <a:gd name="T23" fmla="*/ 90 h 264"/>
                <a:gd name="T24" fmla="*/ 895 w 2194"/>
                <a:gd name="T25" fmla="*/ 66 h 264"/>
                <a:gd name="T26" fmla="*/ 919 w 2194"/>
                <a:gd name="T27" fmla="*/ 50 h 264"/>
                <a:gd name="T28" fmla="*/ 935 w 2194"/>
                <a:gd name="T29" fmla="*/ 3 h 264"/>
                <a:gd name="T30" fmla="*/ 1065 w 2194"/>
                <a:gd name="T31" fmla="*/ 42 h 264"/>
                <a:gd name="T32" fmla="*/ 1163 w 2194"/>
                <a:gd name="T33" fmla="*/ 50 h 264"/>
                <a:gd name="T34" fmla="*/ 1317 w 2194"/>
                <a:gd name="T35" fmla="*/ 66 h 264"/>
                <a:gd name="T36" fmla="*/ 1365 w 2194"/>
                <a:gd name="T37" fmla="*/ 161 h 264"/>
                <a:gd name="T38" fmla="*/ 1372 w 2194"/>
                <a:gd name="T39" fmla="*/ 184 h 264"/>
                <a:gd name="T40" fmla="*/ 1447 w 2194"/>
                <a:gd name="T41" fmla="*/ 184 h 264"/>
                <a:gd name="T42" fmla="*/ 1495 w 2194"/>
                <a:gd name="T43" fmla="*/ 200 h 264"/>
                <a:gd name="T44" fmla="*/ 1701 w 2194"/>
                <a:gd name="T45" fmla="*/ 192 h 264"/>
                <a:gd name="T46" fmla="*/ 1999 w 2194"/>
                <a:gd name="T47" fmla="*/ 153 h 264"/>
                <a:gd name="T48" fmla="*/ 2130 w 2194"/>
                <a:gd name="T49" fmla="*/ 161 h 26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94"/>
                <a:gd name="T76" fmla="*/ 0 h 264"/>
                <a:gd name="T77" fmla="*/ 2194 w 2194"/>
                <a:gd name="T78" fmla="*/ 264 h 26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94" h="264">
                  <a:moveTo>
                    <a:pt x="0" y="208"/>
                  </a:moveTo>
                  <a:cubicBezTo>
                    <a:pt x="85" y="237"/>
                    <a:pt x="30" y="223"/>
                    <a:pt x="166" y="232"/>
                  </a:cubicBezTo>
                  <a:cubicBezTo>
                    <a:pt x="239" y="257"/>
                    <a:pt x="138" y="223"/>
                    <a:pt x="213" y="247"/>
                  </a:cubicBezTo>
                  <a:cubicBezTo>
                    <a:pt x="229" y="252"/>
                    <a:pt x="260" y="263"/>
                    <a:pt x="260" y="263"/>
                  </a:cubicBezTo>
                  <a:cubicBezTo>
                    <a:pt x="345" y="254"/>
                    <a:pt x="342" y="248"/>
                    <a:pt x="410" y="224"/>
                  </a:cubicBezTo>
                  <a:cubicBezTo>
                    <a:pt x="445" y="230"/>
                    <a:pt x="472" y="237"/>
                    <a:pt x="505" y="247"/>
                  </a:cubicBezTo>
                  <a:cubicBezTo>
                    <a:pt x="558" y="232"/>
                    <a:pt x="611" y="250"/>
                    <a:pt x="663" y="263"/>
                  </a:cubicBezTo>
                  <a:cubicBezTo>
                    <a:pt x="702" y="260"/>
                    <a:pt x="743" y="264"/>
                    <a:pt x="781" y="255"/>
                  </a:cubicBezTo>
                  <a:cubicBezTo>
                    <a:pt x="804" y="250"/>
                    <a:pt x="805" y="193"/>
                    <a:pt x="813" y="176"/>
                  </a:cubicBezTo>
                  <a:cubicBezTo>
                    <a:pt x="826" y="151"/>
                    <a:pt x="876" y="121"/>
                    <a:pt x="876" y="121"/>
                  </a:cubicBezTo>
                  <a:cubicBezTo>
                    <a:pt x="881" y="113"/>
                    <a:pt x="885" y="104"/>
                    <a:pt x="892" y="98"/>
                  </a:cubicBezTo>
                  <a:cubicBezTo>
                    <a:pt x="898" y="93"/>
                    <a:pt x="909" y="96"/>
                    <a:pt x="915" y="90"/>
                  </a:cubicBezTo>
                  <a:cubicBezTo>
                    <a:pt x="921" y="84"/>
                    <a:pt x="918" y="73"/>
                    <a:pt x="923" y="66"/>
                  </a:cubicBezTo>
                  <a:cubicBezTo>
                    <a:pt x="929" y="58"/>
                    <a:pt x="939" y="55"/>
                    <a:pt x="947" y="50"/>
                  </a:cubicBezTo>
                  <a:cubicBezTo>
                    <a:pt x="952" y="34"/>
                    <a:pt x="947" y="0"/>
                    <a:pt x="963" y="3"/>
                  </a:cubicBezTo>
                  <a:cubicBezTo>
                    <a:pt x="1007" y="12"/>
                    <a:pt x="1052" y="36"/>
                    <a:pt x="1097" y="42"/>
                  </a:cubicBezTo>
                  <a:cubicBezTo>
                    <a:pt x="1131" y="46"/>
                    <a:pt x="1165" y="47"/>
                    <a:pt x="1199" y="50"/>
                  </a:cubicBezTo>
                  <a:cubicBezTo>
                    <a:pt x="1271" y="44"/>
                    <a:pt x="1303" y="29"/>
                    <a:pt x="1357" y="66"/>
                  </a:cubicBezTo>
                  <a:cubicBezTo>
                    <a:pt x="1397" y="125"/>
                    <a:pt x="1384" y="97"/>
                    <a:pt x="1405" y="161"/>
                  </a:cubicBezTo>
                  <a:cubicBezTo>
                    <a:pt x="1407" y="169"/>
                    <a:pt x="1412" y="184"/>
                    <a:pt x="1412" y="184"/>
                  </a:cubicBezTo>
                  <a:cubicBezTo>
                    <a:pt x="1449" y="172"/>
                    <a:pt x="1437" y="172"/>
                    <a:pt x="1491" y="184"/>
                  </a:cubicBezTo>
                  <a:cubicBezTo>
                    <a:pt x="1507" y="188"/>
                    <a:pt x="1539" y="200"/>
                    <a:pt x="1539" y="200"/>
                  </a:cubicBezTo>
                  <a:cubicBezTo>
                    <a:pt x="1624" y="195"/>
                    <a:pt x="1674" y="182"/>
                    <a:pt x="1752" y="192"/>
                  </a:cubicBezTo>
                  <a:cubicBezTo>
                    <a:pt x="1857" y="181"/>
                    <a:pt x="1951" y="159"/>
                    <a:pt x="2059" y="153"/>
                  </a:cubicBezTo>
                  <a:cubicBezTo>
                    <a:pt x="2104" y="156"/>
                    <a:pt x="2194" y="161"/>
                    <a:pt x="2194" y="161"/>
                  </a:cubicBezTo>
                </a:path>
              </a:pathLst>
            </a:custGeom>
            <a:noFill/>
            <a:ln w="9525">
              <a:solidFill>
                <a:schemeClr val="tx1"/>
              </a:solidFill>
              <a:round/>
              <a:headEnd/>
              <a:tailEnd/>
            </a:ln>
          </p:spPr>
          <p:txBody>
            <a:bodyPr/>
            <a:lstStyle/>
            <a:p>
              <a:endParaRPr lang="en-US"/>
            </a:p>
          </p:txBody>
        </p:sp>
        <p:sp>
          <p:nvSpPr>
            <p:cNvPr id="103454" name="Freeform 15"/>
            <p:cNvSpPr>
              <a:spLocks/>
            </p:cNvSpPr>
            <p:nvPr/>
          </p:nvSpPr>
          <p:spPr bwMode="auto">
            <a:xfrm>
              <a:off x="2096" y="3565"/>
              <a:ext cx="813" cy="33"/>
            </a:xfrm>
            <a:custGeom>
              <a:avLst/>
              <a:gdLst>
                <a:gd name="T0" fmla="*/ 0 w 813"/>
                <a:gd name="T1" fmla="*/ 0 h 33"/>
                <a:gd name="T2" fmla="*/ 142 w 813"/>
                <a:gd name="T3" fmla="*/ 8 h 33"/>
                <a:gd name="T4" fmla="*/ 371 w 813"/>
                <a:gd name="T5" fmla="*/ 24 h 33"/>
                <a:gd name="T6" fmla="*/ 473 w 813"/>
                <a:gd name="T7" fmla="*/ 16 h 33"/>
                <a:gd name="T8" fmla="*/ 584 w 813"/>
                <a:gd name="T9" fmla="*/ 24 h 33"/>
                <a:gd name="T10" fmla="*/ 694 w 813"/>
                <a:gd name="T11" fmla="*/ 31 h 33"/>
                <a:gd name="T12" fmla="*/ 742 w 813"/>
                <a:gd name="T13" fmla="*/ 16 h 33"/>
                <a:gd name="T14" fmla="*/ 813 w 813"/>
                <a:gd name="T15" fmla="*/ 31 h 33"/>
                <a:gd name="T16" fmla="*/ 0 60000 65536"/>
                <a:gd name="T17" fmla="*/ 0 60000 65536"/>
                <a:gd name="T18" fmla="*/ 0 60000 65536"/>
                <a:gd name="T19" fmla="*/ 0 60000 65536"/>
                <a:gd name="T20" fmla="*/ 0 60000 65536"/>
                <a:gd name="T21" fmla="*/ 0 60000 65536"/>
                <a:gd name="T22" fmla="*/ 0 60000 65536"/>
                <a:gd name="T23" fmla="*/ 0 60000 65536"/>
                <a:gd name="T24" fmla="*/ 0 w 813"/>
                <a:gd name="T25" fmla="*/ 0 h 33"/>
                <a:gd name="T26" fmla="*/ 813 w 813"/>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3" h="33">
                  <a:moveTo>
                    <a:pt x="0" y="0"/>
                  </a:moveTo>
                  <a:cubicBezTo>
                    <a:pt x="77" y="26"/>
                    <a:pt x="31" y="17"/>
                    <a:pt x="142" y="8"/>
                  </a:cubicBezTo>
                  <a:cubicBezTo>
                    <a:pt x="270" y="21"/>
                    <a:pt x="215" y="33"/>
                    <a:pt x="371" y="24"/>
                  </a:cubicBezTo>
                  <a:cubicBezTo>
                    <a:pt x="436" y="2"/>
                    <a:pt x="402" y="6"/>
                    <a:pt x="473" y="16"/>
                  </a:cubicBezTo>
                  <a:cubicBezTo>
                    <a:pt x="516" y="30"/>
                    <a:pt x="536" y="30"/>
                    <a:pt x="584" y="24"/>
                  </a:cubicBezTo>
                  <a:cubicBezTo>
                    <a:pt x="622" y="11"/>
                    <a:pt x="656" y="22"/>
                    <a:pt x="694" y="31"/>
                  </a:cubicBezTo>
                  <a:cubicBezTo>
                    <a:pt x="710" y="26"/>
                    <a:pt x="725" y="16"/>
                    <a:pt x="742" y="16"/>
                  </a:cubicBezTo>
                  <a:cubicBezTo>
                    <a:pt x="765" y="16"/>
                    <a:pt x="788" y="31"/>
                    <a:pt x="813" y="31"/>
                  </a:cubicBezTo>
                </a:path>
              </a:pathLst>
            </a:custGeom>
            <a:noFill/>
            <a:ln w="9525">
              <a:solidFill>
                <a:schemeClr val="tx1"/>
              </a:solidFill>
              <a:round/>
              <a:headEnd/>
              <a:tailEnd/>
            </a:ln>
          </p:spPr>
          <p:txBody>
            <a:bodyPr/>
            <a:lstStyle/>
            <a:p>
              <a:endParaRPr lang="en-US"/>
            </a:p>
          </p:txBody>
        </p:sp>
        <p:sp>
          <p:nvSpPr>
            <p:cNvPr id="103455" name="Freeform 16"/>
            <p:cNvSpPr>
              <a:spLocks/>
            </p:cNvSpPr>
            <p:nvPr/>
          </p:nvSpPr>
          <p:spPr bwMode="auto">
            <a:xfrm>
              <a:off x="2925" y="3338"/>
              <a:ext cx="733" cy="262"/>
            </a:xfrm>
            <a:custGeom>
              <a:avLst/>
              <a:gdLst>
                <a:gd name="T0" fmla="*/ 0 w 733"/>
                <a:gd name="T1" fmla="*/ 262 h 262"/>
                <a:gd name="T2" fmla="*/ 67 w 733"/>
                <a:gd name="T3" fmla="*/ 210 h 262"/>
                <a:gd name="T4" fmla="*/ 67 w 733"/>
                <a:gd name="T5" fmla="*/ 210 h 262"/>
                <a:gd name="T6" fmla="*/ 112 w 733"/>
                <a:gd name="T7" fmla="*/ 180 h 262"/>
                <a:gd name="T8" fmla="*/ 135 w 733"/>
                <a:gd name="T9" fmla="*/ 165 h 262"/>
                <a:gd name="T10" fmla="*/ 277 w 733"/>
                <a:gd name="T11" fmla="*/ 15 h 262"/>
                <a:gd name="T12" fmla="*/ 366 w 733"/>
                <a:gd name="T13" fmla="*/ 38 h 262"/>
                <a:gd name="T14" fmla="*/ 464 w 733"/>
                <a:gd name="T15" fmla="*/ 0 h 262"/>
                <a:gd name="T16" fmla="*/ 651 w 733"/>
                <a:gd name="T17" fmla="*/ 38 h 262"/>
                <a:gd name="T18" fmla="*/ 733 w 733"/>
                <a:gd name="T19" fmla="*/ 60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33"/>
                <a:gd name="T31" fmla="*/ 0 h 262"/>
                <a:gd name="T32" fmla="*/ 733 w 733"/>
                <a:gd name="T33" fmla="*/ 262 h 2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33" h="262">
                  <a:moveTo>
                    <a:pt x="0" y="262"/>
                  </a:moveTo>
                  <a:lnTo>
                    <a:pt x="67" y="210"/>
                  </a:lnTo>
                  <a:cubicBezTo>
                    <a:pt x="67" y="210"/>
                    <a:pt x="67" y="210"/>
                    <a:pt x="67" y="210"/>
                  </a:cubicBezTo>
                  <a:cubicBezTo>
                    <a:pt x="82" y="200"/>
                    <a:pt x="97" y="190"/>
                    <a:pt x="112" y="180"/>
                  </a:cubicBezTo>
                  <a:cubicBezTo>
                    <a:pt x="120" y="175"/>
                    <a:pt x="135" y="165"/>
                    <a:pt x="135" y="165"/>
                  </a:cubicBezTo>
                  <a:cubicBezTo>
                    <a:pt x="176" y="102"/>
                    <a:pt x="202" y="41"/>
                    <a:pt x="277" y="15"/>
                  </a:cubicBezTo>
                  <a:cubicBezTo>
                    <a:pt x="352" y="32"/>
                    <a:pt x="322" y="22"/>
                    <a:pt x="366" y="38"/>
                  </a:cubicBezTo>
                  <a:cubicBezTo>
                    <a:pt x="402" y="28"/>
                    <a:pt x="433" y="20"/>
                    <a:pt x="464" y="0"/>
                  </a:cubicBezTo>
                  <a:cubicBezTo>
                    <a:pt x="528" y="9"/>
                    <a:pt x="588" y="22"/>
                    <a:pt x="651" y="38"/>
                  </a:cubicBezTo>
                  <a:cubicBezTo>
                    <a:pt x="676" y="44"/>
                    <a:pt x="708" y="60"/>
                    <a:pt x="733" y="60"/>
                  </a:cubicBezTo>
                </a:path>
              </a:pathLst>
            </a:custGeom>
            <a:noFill/>
            <a:ln w="9525">
              <a:solidFill>
                <a:schemeClr val="tx1"/>
              </a:solidFill>
              <a:round/>
              <a:headEnd/>
              <a:tailEnd/>
            </a:ln>
          </p:spPr>
          <p:txBody>
            <a:bodyPr/>
            <a:lstStyle/>
            <a:p>
              <a:endParaRPr lang="en-US"/>
            </a:p>
          </p:txBody>
        </p:sp>
        <p:sp>
          <p:nvSpPr>
            <p:cNvPr id="103456" name="Freeform 17"/>
            <p:cNvSpPr>
              <a:spLocks/>
            </p:cNvSpPr>
            <p:nvPr/>
          </p:nvSpPr>
          <p:spPr bwMode="auto">
            <a:xfrm>
              <a:off x="3662" y="3408"/>
              <a:ext cx="607" cy="240"/>
            </a:xfrm>
            <a:custGeom>
              <a:avLst/>
              <a:gdLst>
                <a:gd name="T0" fmla="*/ 0 w 655"/>
                <a:gd name="T1" fmla="*/ 0 h 240"/>
                <a:gd name="T2" fmla="*/ 22 w 655"/>
                <a:gd name="T3" fmla="*/ 112 h 240"/>
                <a:gd name="T4" fmla="*/ 182 w 655"/>
                <a:gd name="T5" fmla="*/ 180 h 240"/>
                <a:gd name="T6" fmla="*/ 315 w 655"/>
                <a:gd name="T7" fmla="*/ 209 h 240"/>
                <a:gd name="T8" fmla="*/ 359 w 655"/>
                <a:gd name="T9" fmla="*/ 224 h 240"/>
                <a:gd name="T10" fmla="*/ 452 w 655"/>
                <a:gd name="T11" fmla="*/ 224 h 240"/>
                <a:gd name="T12" fmla="*/ 484 w 655"/>
                <a:gd name="T13" fmla="*/ 240 h 240"/>
                <a:gd name="T14" fmla="*/ 0 60000 65536"/>
                <a:gd name="T15" fmla="*/ 0 60000 65536"/>
                <a:gd name="T16" fmla="*/ 0 60000 65536"/>
                <a:gd name="T17" fmla="*/ 0 60000 65536"/>
                <a:gd name="T18" fmla="*/ 0 60000 65536"/>
                <a:gd name="T19" fmla="*/ 0 60000 65536"/>
                <a:gd name="T20" fmla="*/ 0 60000 65536"/>
                <a:gd name="T21" fmla="*/ 0 w 655"/>
                <a:gd name="T22" fmla="*/ 0 h 240"/>
                <a:gd name="T23" fmla="*/ 655 w 655"/>
                <a:gd name="T24" fmla="*/ 240 h 2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5" h="240">
                  <a:moveTo>
                    <a:pt x="0" y="0"/>
                  </a:moveTo>
                  <a:cubicBezTo>
                    <a:pt x="9" y="26"/>
                    <a:pt x="18" y="100"/>
                    <a:pt x="30" y="112"/>
                  </a:cubicBezTo>
                  <a:cubicBezTo>
                    <a:pt x="82" y="164"/>
                    <a:pt x="182" y="171"/>
                    <a:pt x="247" y="180"/>
                  </a:cubicBezTo>
                  <a:cubicBezTo>
                    <a:pt x="306" y="188"/>
                    <a:pt x="370" y="194"/>
                    <a:pt x="427" y="209"/>
                  </a:cubicBezTo>
                  <a:cubicBezTo>
                    <a:pt x="433" y="210"/>
                    <a:pt x="481" y="224"/>
                    <a:pt x="487" y="224"/>
                  </a:cubicBezTo>
                  <a:cubicBezTo>
                    <a:pt x="529" y="226"/>
                    <a:pt x="572" y="224"/>
                    <a:pt x="614" y="224"/>
                  </a:cubicBezTo>
                  <a:lnTo>
                    <a:pt x="655" y="240"/>
                  </a:lnTo>
                </a:path>
              </a:pathLst>
            </a:custGeom>
            <a:noFill/>
            <a:ln w="9525">
              <a:solidFill>
                <a:schemeClr val="tx1"/>
              </a:solidFill>
              <a:round/>
              <a:headEnd/>
              <a:tailEnd/>
            </a:ln>
          </p:spPr>
          <p:txBody>
            <a:bodyPr/>
            <a:lstStyle/>
            <a:p>
              <a:endParaRPr lang="en-US"/>
            </a:p>
          </p:txBody>
        </p:sp>
        <p:pic>
          <p:nvPicPr>
            <p:cNvPr id="103457" name="Picture 18"/>
            <p:cNvPicPr>
              <a:picLocks noChangeAspect="1" noChangeArrowheads="1"/>
            </p:cNvPicPr>
            <p:nvPr/>
          </p:nvPicPr>
          <p:blipFill>
            <a:blip r:embed="rId4" cstate="print"/>
            <a:srcRect r="75781" b="94792"/>
            <a:stretch>
              <a:fillRect/>
            </a:stretch>
          </p:blipFill>
          <p:spPr bwMode="auto">
            <a:xfrm>
              <a:off x="1776" y="1248"/>
              <a:ext cx="1488" cy="240"/>
            </a:xfrm>
            <a:prstGeom prst="rect">
              <a:avLst/>
            </a:prstGeom>
            <a:noFill/>
            <a:ln w="9525">
              <a:noFill/>
              <a:miter lim="800000"/>
              <a:headEnd/>
              <a:tailEnd/>
            </a:ln>
          </p:spPr>
        </p:pic>
      </p:grpSp>
      <p:grpSp>
        <p:nvGrpSpPr>
          <p:cNvPr id="103428" name="Group 19"/>
          <p:cNvGrpSpPr>
            <a:grpSpLocks/>
          </p:cNvGrpSpPr>
          <p:nvPr/>
        </p:nvGrpSpPr>
        <p:grpSpPr bwMode="auto">
          <a:xfrm>
            <a:off x="4800600" y="1752600"/>
            <a:ext cx="4038600" cy="4648200"/>
            <a:chOff x="1776" y="1056"/>
            <a:chExt cx="2544" cy="2928"/>
          </a:xfrm>
        </p:grpSpPr>
        <p:pic>
          <p:nvPicPr>
            <p:cNvPr id="103430" name="Picture 20"/>
            <p:cNvPicPr>
              <a:picLocks noChangeAspect="1" noChangeArrowheads="1"/>
            </p:cNvPicPr>
            <p:nvPr/>
          </p:nvPicPr>
          <p:blipFill>
            <a:blip r:embed="rId5" cstate="print"/>
            <a:srcRect t="-1042" r="58594" b="37500"/>
            <a:stretch>
              <a:fillRect/>
            </a:stretch>
          </p:blipFill>
          <p:spPr bwMode="auto">
            <a:xfrm>
              <a:off x="1776" y="1056"/>
              <a:ext cx="2544" cy="2928"/>
            </a:xfrm>
            <a:prstGeom prst="rect">
              <a:avLst/>
            </a:prstGeom>
            <a:noFill/>
            <a:ln w="9525">
              <a:noFill/>
              <a:miter lim="800000"/>
              <a:headEnd/>
              <a:tailEnd/>
            </a:ln>
          </p:spPr>
        </p:pic>
        <p:sp>
          <p:nvSpPr>
            <p:cNvPr id="103431" name="Line 21"/>
            <p:cNvSpPr>
              <a:spLocks noChangeShapeType="1"/>
            </p:cNvSpPr>
            <p:nvPr/>
          </p:nvSpPr>
          <p:spPr bwMode="auto">
            <a:xfrm>
              <a:off x="2056" y="2787"/>
              <a:ext cx="864" cy="0"/>
            </a:xfrm>
            <a:prstGeom prst="line">
              <a:avLst/>
            </a:prstGeom>
            <a:noFill/>
            <a:ln w="9525">
              <a:solidFill>
                <a:schemeClr val="tx1"/>
              </a:solidFill>
              <a:round/>
              <a:headEnd/>
              <a:tailEnd/>
            </a:ln>
          </p:spPr>
          <p:txBody>
            <a:bodyPr/>
            <a:lstStyle/>
            <a:p>
              <a:endParaRPr lang="en-US"/>
            </a:p>
          </p:txBody>
        </p:sp>
        <p:sp>
          <p:nvSpPr>
            <p:cNvPr id="103432" name="Line 22"/>
            <p:cNvSpPr>
              <a:spLocks noChangeShapeType="1"/>
            </p:cNvSpPr>
            <p:nvPr/>
          </p:nvSpPr>
          <p:spPr bwMode="auto">
            <a:xfrm>
              <a:off x="2920" y="2595"/>
              <a:ext cx="0" cy="192"/>
            </a:xfrm>
            <a:prstGeom prst="line">
              <a:avLst/>
            </a:prstGeom>
            <a:noFill/>
            <a:ln w="9525">
              <a:solidFill>
                <a:schemeClr val="tx1"/>
              </a:solidFill>
              <a:round/>
              <a:headEnd/>
              <a:tailEnd/>
            </a:ln>
          </p:spPr>
          <p:txBody>
            <a:bodyPr/>
            <a:lstStyle/>
            <a:p>
              <a:endParaRPr lang="en-US"/>
            </a:p>
          </p:txBody>
        </p:sp>
        <p:sp>
          <p:nvSpPr>
            <p:cNvPr id="103433" name="Line 23"/>
            <p:cNvSpPr>
              <a:spLocks noChangeShapeType="1"/>
            </p:cNvSpPr>
            <p:nvPr/>
          </p:nvSpPr>
          <p:spPr bwMode="auto">
            <a:xfrm>
              <a:off x="2920" y="2595"/>
              <a:ext cx="672" cy="0"/>
            </a:xfrm>
            <a:prstGeom prst="line">
              <a:avLst/>
            </a:prstGeom>
            <a:noFill/>
            <a:ln w="9525">
              <a:solidFill>
                <a:schemeClr val="tx1"/>
              </a:solidFill>
              <a:round/>
              <a:headEnd/>
              <a:tailEnd/>
            </a:ln>
          </p:spPr>
          <p:txBody>
            <a:bodyPr/>
            <a:lstStyle/>
            <a:p>
              <a:endParaRPr lang="en-US"/>
            </a:p>
          </p:txBody>
        </p:sp>
        <p:sp>
          <p:nvSpPr>
            <p:cNvPr id="103434" name="Line 24"/>
            <p:cNvSpPr>
              <a:spLocks noChangeShapeType="1"/>
            </p:cNvSpPr>
            <p:nvPr/>
          </p:nvSpPr>
          <p:spPr bwMode="auto">
            <a:xfrm>
              <a:off x="3592" y="2595"/>
              <a:ext cx="0" cy="192"/>
            </a:xfrm>
            <a:prstGeom prst="line">
              <a:avLst/>
            </a:prstGeom>
            <a:noFill/>
            <a:ln w="9525">
              <a:solidFill>
                <a:schemeClr val="tx1"/>
              </a:solidFill>
              <a:round/>
              <a:headEnd/>
              <a:tailEnd/>
            </a:ln>
          </p:spPr>
          <p:txBody>
            <a:bodyPr/>
            <a:lstStyle/>
            <a:p>
              <a:endParaRPr lang="en-US"/>
            </a:p>
          </p:txBody>
        </p:sp>
        <p:sp>
          <p:nvSpPr>
            <p:cNvPr id="103435" name="Line 25"/>
            <p:cNvSpPr>
              <a:spLocks noChangeShapeType="1"/>
            </p:cNvSpPr>
            <p:nvPr/>
          </p:nvSpPr>
          <p:spPr bwMode="auto">
            <a:xfrm>
              <a:off x="3592" y="2787"/>
              <a:ext cx="672" cy="0"/>
            </a:xfrm>
            <a:prstGeom prst="line">
              <a:avLst/>
            </a:prstGeom>
            <a:noFill/>
            <a:ln w="9525">
              <a:solidFill>
                <a:schemeClr val="tx1"/>
              </a:solidFill>
              <a:round/>
              <a:headEnd/>
              <a:tailEnd/>
            </a:ln>
          </p:spPr>
          <p:txBody>
            <a:bodyPr/>
            <a:lstStyle/>
            <a:p>
              <a:endParaRPr lang="en-US"/>
            </a:p>
          </p:txBody>
        </p:sp>
        <p:sp>
          <p:nvSpPr>
            <p:cNvPr id="103436" name="Rectangle 26"/>
            <p:cNvSpPr>
              <a:spLocks noChangeArrowheads="1"/>
            </p:cNvSpPr>
            <p:nvPr/>
          </p:nvSpPr>
          <p:spPr bwMode="auto">
            <a:xfrm>
              <a:off x="2176" y="1576"/>
              <a:ext cx="240" cy="96"/>
            </a:xfrm>
            <a:prstGeom prst="rect">
              <a:avLst/>
            </a:prstGeom>
            <a:solidFill>
              <a:srgbClr val="FFFFFF"/>
            </a:solidFill>
            <a:ln w="9525">
              <a:noFill/>
              <a:miter lim="800000"/>
              <a:headEnd/>
              <a:tailEnd/>
            </a:ln>
          </p:spPr>
          <p:txBody>
            <a:bodyPr wrap="none" anchor="ctr"/>
            <a:lstStyle/>
            <a:p>
              <a:endParaRPr lang="en-US"/>
            </a:p>
          </p:txBody>
        </p:sp>
        <p:sp>
          <p:nvSpPr>
            <p:cNvPr id="103437" name="Rectangle 27"/>
            <p:cNvSpPr>
              <a:spLocks noChangeArrowheads="1"/>
            </p:cNvSpPr>
            <p:nvPr/>
          </p:nvSpPr>
          <p:spPr bwMode="auto">
            <a:xfrm>
              <a:off x="2152" y="3067"/>
              <a:ext cx="240" cy="96"/>
            </a:xfrm>
            <a:prstGeom prst="rect">
              <a:avLst/>
            </a:prstGeom>
            <a:solidFill>
              <a:srgbClr val="FFFFFF"/>
            </a:solidFill>
            <a:ln w="9525">
              <a:noFill/>
              <a:miter lim="800000"/>
              <a:headEnd/>
              <a:tailEnd/>
            </a:ln>
          </p:spPr>
          <p:txBody>
            <a:bodyPr wrap="none" anchor="ctr"/>
            <a:lstStyle/>
            <a:p>
              <a:pPr algn="ctr" eaLnBrk="0" hangingPunct="0"/>
              <a:r>
                <a:rPr lang="en-US" sz="1600" b="1">
                  <a:solidFill>
                    <a:schemeClr val="tx1"/>
                  </a:solidFill>
                  <a:latin typeface="Times New Roman" pitchFamily="18" charset="0"/>
                </a:rPr>
                <a:t>325</a:t>
              </a:r>
            </a:p>
          </p:txBody>
        </p:sp>
        <p:sp>
          <p:nvSpPr>
            <p:cNvPr id="103438" name="Rectangle 28"/>
            <p:cNvSpPr>
              <a:spLocks noChangeArrowheads="1"/>
            </p:cNvSpPr>
            <p:nvPr/>
          </p:nvSpPr>
          <p:spPr bwMode="auto">
            <a:xfrm>
              <a:off x="2152" y="2323"/>
              <a:ext cx="240" cy="96"/>
            </a:xfrm>
            <a:prstGeom prst="rect">
              <a:avLst/>
            </a:prstGeom>
            <a:solidFill>
              <a:srgbClr val="FFFFFF"/>
            </a:solidFill>
            <a:ln w="9525">
              <a:noFill/>
              <a:miter lim="800000"/>
              <a:headEnd/>
              <a:tailEnd/>
            </a:ln>
          </p:spPr>
          <p:txBody>
            <a:bodyPr wrap="none" anchor="ctr"/>
            <a:lstStyle/>
            <a:p>
              <a:pPr algn="ctr" eaLnBrk="0" hangingPunct="0"/>
              <a:r>
                <a:rPr lang="en-US" sz="1600" b="1">
                  <a:solidFill>
                    <a:schemeClr val="tx1"/>
                  </a:solidFill>
                  <a:latin typeface="Times New Roman" pitchFamily="18" charset="0"/>
                </a:rPr>
                <a:t>30</a:t>
              </a:r>
            </a:p>
          </p:txBody>
        </p:sp>
        <p:sp>
          <p:nvSpPr>
            <p:cNvPr id="103439" name="Freeform 29"/>
            <p:cNvSpPr>
              <a:spLocks/>
            </p:cNvSpPr>
            <p:nvPr/>
          </p:nvSpPr>
          <p:spPr bwMode="auto">
            <a:xfrm>
              <a:off x="2091" y="1933"/>
              <a:ext cx="813" cy="33"/>
            </a:xfrm>
            <a:custGeom>
              <a:avLst/>
              <a:gdLst>
                <a:gd name="T0" fmla="*/ 0 w 813"/>
                <a:gd name="T1" fmla="*/ 0 h 33"/>
                <a:gd name="T2" fmla="*/ 142 w 813"/>
                <a:gd name="T3" fmla="*/ 8 h 33"/>
                <a:gd name="T4" fmla="*/ 371 w 813"/>
                <a:gd name="T5" fmla="*/ 24 h 33"/>
                <a:gd name="T6" fmla="*/ 473 w 813"/>
                <a:gd name="T7" fmla="*/ 16 h 33"/>
                <a:gd name="T8" fmla="*/ 584 w 813"/>
                <a:gd name="T9" fmla="*/ 24 h 33"/>
                <a:gd name="T10" fmla="*/ 694 w 813"/>
                <a:gd name="T11" fmla="*/ 31 h 33"/>
                <a:gd name="T12" fmla="*/ 742 w 813"/>
                <a:gd name="T13" fmla="*/ 16 h 33"/>
                <a:gd name="T14" fmla="*/ 813 w 813"/>
                <a:gd name="T15" fmla="*/ 31 h 33"/>
                <a:gd name="T16" fmla="*/ 0 60000 65536"/>
                <a:gd name="T17" fmla="*/ 0 60000 65536"/>
                <a:gd name="T18" fmla="*/ 0 60000 65536"/>
                <a:gd name="T19" fmla="*/ 0 60000 65536"/>
                <a:gd name="T20" fmla="*/ 0 60000 65536"/>
                <a:gd name="T21" fmla="*/ 0 60000 65536"/>
                <a:gd name="T22" fmla="*/ 0 60000 65536"/>
                <a:gd name="T23" fmla="*/ 0 60000 65536"/>
                <a:gd name="T24" fmla="*/ 0 w 813"/>
                <a:gd name="T25" fmla="*/ 0 h 33"/>
                <a:gd name="T26" fmla="*/ 813 w 813"/>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3" h="33">
                  <a:moveTo>
                    <a:pt x="0" y="0"/>
                  </a:moveTo>
                  <a:cubicBezTo>
                    <a:pt x="77" y="26"/>
                    <a:pt x="31" y="17"/>
                    <a:pt x="142" y="8"/>
                  </a:cubicBezTo>
                  <a:cubicBezTo>
                    <a:pt x="270" y="21"/>
                    <a:pt x="215" y="33"/>
                    <a:pt x="371" y="24"/>
                  </a:cubicBezTo>
                  <a:cubicBezTo>
                    <a:pt x="436" y="2"/>
                    <a:pt x="402" y="6"/>
                    <a:pt x="473" y="16"/>
                  </a:cubicBezTo>
                  <a:cubicBezTo>
                    <a:pt x="516" y="30"/>
                    <a:pt x="536" y="30"/>
                    <a:pt x="584" y="24"/>
                  </a:cubicBezTo>
                  <a:cubicBezTo>
                    <a:pt x="622" y="11"/>
                    <a:pt x="656" y="22"/>
                    <a:pt x="694" y="31"/>
                  </a:cubicBezTo>
                  <a:cubicBezTo>
                    <a:pt x="710" y="26"/>
                    <a:pt x="725" y="16"/>
                    <a:pt x="742" y="16"/>
                  </a:cubicBezTo>
                  <a:cubicBezTo>
                    <a:pt x="765" y="16"/>
                    <a:pt x="788" y="31"/>
                    <a:pt x="813" y="31"/>
                  </a:cubicBezTo>
                </a:path>
              </a:pathLst>
            </a:custGeom>
            <a:noFill/>
            <a:ln w="9525">
              <a:solidFill>
                <a:schemeClr val="tx1"/>
              </a:solidFill>
              <a:round/>
              <a:headEnd/>
              <a:tailEnd/>
            </a:ln>
          </p:spPr>
          <p:txBody>
            <a:bodyPr/>
            <a:lstStyle/>
            <a:p>
              <a:endParaRPr lang="en-US"/>
            </a:p>
          </p:txBody>
        </p:sp>
        <p:sp>
          <p:nvSpPr>
            <p:cNvPr id="103440" name="Freeform 30"/>
            <p:cNvSpPr>
              <a:spLocks/>
            </p:cNvSpPr>
            <p:nvPr/>
          </p:nvSpPr>
          <p:spPr bwMode="auto">
            <a:xfrm>
              <a:off x="2911" y="1776"/>
              <a:ext cx="1342" cy="229"/>
            </a:xfrm>
            <a:custGeom>
              <a:avLst/>
              <a:gdLst>
                <a:gd name="T0" fmla="*/ 0 w 1342"/>
                <a:gd name="T1" fmla="*/ 196 h 229"/>
                <a:gd name="T2" fmla="*/ 71 w 1342"/>
                <a:gd name="T3" fmla="*/ 78 h 229"/>
                <a:gd name="T4" fmla="*/ 135 w 1342"/>
                <a:gd name="T5" fmla="*/ 78 h 229"/>
                <a:gd name="T6" fmla="*/ 182 w 1342"/>
                <a:gd name="T7" fmla="*/ 62 h 229"/>
                <a:gd name="T8" fmla="*/ 253 w 1342"/>
                <a:gd name="T9" fmla="*/ 94 h 229"/>
                <a:gd name="T10" fmla="*/ 324 w 1342"/>
                <a:gd name="T11" fmla="*/ 70 h 229"/>
                <a:gd name="T12" fmla="*/ 348 w 1342"/>
                <a:gd name="T13" fmla="*/ 62 h 229"/>
                <a:gd name="T14" fmla="*/ 371 w 1342"/>
                <a:gd name="T15" fmla="*/ 78 h 229"/>
                <a:gd name="T16" fmla="*/ 419 w 1342"/>
                <a:gd name="T17" fmla="*/ 94 h 229"/>
                <a:gd name="T18" fmla="*/ 482 w 1342"/>
                <a:gd name="T19" fmla="*/ 46 h 229"/>
                <a:gd name="T20" fmla="*/ 529 w 1342"/>
                <a:gd name="T21" fmla="*/ 54 h 229"/>
                <a:gd name="T22" fmla="*/ 640 w 1342"/>
                <a:gd name="T23" fmla="*/ 7 h 229"/>
                <a:gd name="T24" fmla="*/ 695 w 1342"/>
                <a:gd name="T25" fmla="*/ 70 h 229"/>
                <a:gd name="T26" fmla="*/ 718 w 1342"/>
                <a:gd name="T27" fmla="*/ 117 h 229"/>
                <a:gd name="T28" fmla="*/ 766 w 1342"/>
                <a:gd name="T29" fmla="*/ 149 h 229"/>
                <a:gd name="T30" fmla="*/ 805 w 1342"/>
                <a:gd name="T31" fmla="*/ 212 h 229"/>
                <a:gd name="T32" fmla="*/ 853 w 1342"/>
                <a:gd name="T33" fmla="*/ 196 h 229"/>
                <a:gd name="T34" fmla="*/ 876 w 1342"/>
                <a:gd name="T35" fmla="*/ 188 h 229"/>
                <a:gd name="T36" fmla="*/ 916 w 1342"/>
                <a:gd name="T37" fmla="*/ 196 h 229"/>
                <a:gd name="T38" fmla="*/ 963 w 1342"/>
                <a:gd name="T39" fmla="*/ 212 h 229"/>
                <a:gd name="T40" fmla="*/ 1105 w 1342"/>
                <a:gd name="T41" fmla="*/ 204 h 229"/>
                <a:gd name="T42" fmla="*/ 1200 w 1342"/>
                <a:gd name="T43" fmla="*/ 196 h 229"/>
                <a:gd name="T44" fmla="*/ 1342 w 1342"/>
                <a:gd name="T45" fmla="*/ 212 h 2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42"/>
                <a:gd name="T70" fmla="*/ 0 h 229"/>
                <a:gd name="T71" fmla="*/ 1342 w 1342"/>
                <a:gd name="T72" fmla="*/ 229 h 2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42" h="229">
                  <a:moveTo>
                    <a:pt x="0" y="196"/>
                  </a:moveTo>
                  <a:cubicBezTo>
                    <a:pt x="15" y="152"/>
                    <a:pt x="47" y="117"/>
                    <a:pt x="71" y="78"/>
                  </a:cubicBezTo>
                  <a:cubicBezTo>
                    <a:pt x="104" y="89"/>
                    <a:pt x="93" y="90"/>
                    <a:pt x="135" y="78"/>
                  </a:cubicBezTo>
                  <a:cubicBezTo>
                    <a:pt x="151" y="74"/>
                    <a:pt x="182" y="62"/>
                    <a:pt x="182" y="62"/>
                  </a:cubicBezTo>
                  <a:cubicBezTo>
                    <a:pt x="208" y="71"/>
                    <a:pt x="227" y="85"/>
                    <a:pt x="253" y="94"/>
                  </a:cubicBezTo>
                  <a:cubicBezTo>
                    <a:pt x="308" y="75"/>
                    <a:pt x="284" y="83"/>
                    <a:pt x="324" y="70"/>
                  </a:cubicBezTo>
                  <a:cubicBezTo>
                    <a:pt x="332" y="67"/>
                    <a:pt x="348" y="62"/>
                    <a:pt x="348" y="62"/>
                  </a:cubicBezTo>
                  <a:cubicBezTo>
                    <a:pt x="356" y="67"/>
                    <a:pt x="362" y="74"/>
                    <a:pt x="371" y="78"/>
                  </a:cubicBezTo>
                  <a:cubicBezTo>
                    <a:pt x="386" y="85"/>
                    <a:pt x="419" y="94"/>
                    <a:pt x="419" y="94"/>
                  </a:cubicBezTo>
                  <a:cubicBezTo>
                    <a:pt x="445" y="76"/>
                    <a:pt x="452" y="56"/>
                    <a:pt x="482" y="46"/>
                  </a:cubicBezTo>
                  <a:cubicBezTo>
                    <a:pt x="498" y="0"/>
                    <a:pt x="510" y="27"/>
                    <a:pt x="529" y="54"/>
                  </a:cubicBezTo>
                  <a:cubicBezTo>
                    <a:pt x="575" y="45"/>
                    <a:pt x="598" y="21"/>
                    <a:pt x="640" y="7"/>
                  </a:cubicBezTo>
                  <a:cubicBezTo>
                    <a:pt x="666" y="25"/>
                    <a:pt x="683" y="33"/>
                    <a:pt x="695" y="70"/>
                  </a:cubicBezTo>
                  <a:cubicBezTo>
                    <a:pt x="700" y="86"/>
                    <a:pt x="704" y="105"/>
                    <a:pt x="718" y="117"/>
                  </a:cubicBezTo>
                  <a:cubicBezTo>
                    <a:pt x="732" y="130"/>
                    <a:pt x="766" y="149"/>
                    <a:pt x="766" y="149"/>
                  </a:cubicBezTo>
                  <a:cubicBezTo>
                    <a:pt x="778" y="184"/>
                    <a:pt x="767" y="199"/>
                    <a:pt x="805" y="212"/>
                  </a:cubicBezTo>
                  <a:cubicBezTo>
                    <a:pt x="821" y="207"/>
                    <a:pt x="837" y="201"/>
                    <a:pt x="853" y="196"/>
                  </a:cubicBezTo>
                  <a:cubicBezTo>
                    <a:pt x="861" y="193"/>
                    <a:pt x="876" y="188"/>
                    <a:pt x="876" y="188"/>
                  </a:cubicBezTo>
                  <a:cubicBezTo>
                    <a:pt x="889" y="191"/>
                    <a:pt x="903" y="192"/>
                    <a:pt x="916" y="196"/>
                  </a:cubicBezTo>
                  <a:cubicBezTo>
                    <a:pt x="932" y="200"/>
                    <a:pt x="963" y="212"/>
                    <a:pt x="963" y="212"/>
                  </a:cubicBezTo>
                  <a:cubicBezTo>
                    <a:pt x="1017" y="194"/>
                    <a:pt x="1044" y="198"/>
                    <a:pt x="1105" y="204"/>
                  </a:cubicBezTo>
                  <a:cubicBezTo>
                    <a:pt x="1161" y="223"/>
                    <a:pt x="1151" y="229"/>
                    <a:pt x="1200" y="196"/>
                  </a:cubicBezTo>
                  <a:cubicBezTo>
                    <a:pt x="1244" y="200"/>
                    <a:pt x="1297" y="212"/>
                    <a:pt x="1342" y="212"/>
                  </a:cubicBezTo>
                </a:path>
              </a:pathLst>
            </a:custGeom>
            <a:noFill/>
            <a:ln w="9525">
              <a:solidFill>
                <a:schemeClr val="tx1"/>
              </a:solidFill>
              <a:round/>
              <a:headEnd/>
              <a:tailEnd/>
            </a:ln>
          </p:spPr>
          <p:txBody>
            <a:bodyPr/>
            <a:lstStyle/>
            <a:p>
              <a:endParaRPr lang="en-US"/>
            </a:p>
          </p:txBody>
        </p:sp>
        <p:sp>
          <p:nvSpPr>
            <p:cNvPr id="103441" name="Freeform 31"/>
            <p:cNvSpPr>
              <a:spLocks/>
            </p:cNvSpPr>
            <p:nvPr/>
          </p:nvSpPr>
          <p:spPr bwMode="auto">
            <a:xfrm>
              <a:off x="2083" y="3282"/>
              <a:ext cx="2146" cy="166"/>
            </a:xfrm>
            <a:custGeom>
              <a:avLst/>
              <a:gdLst>
                <a:gd name="T0" fmla="*/ 0 w 2146"/>
                <a:gd name="T1" fmla="*/ 0 h 166"/>
                <a:gd name="T2" fmla="*/ 79 w 2146"/>
                <a:gd name="T3" fmla="*/ 40 h 166"/>
                <a:gd name="T4" fmla="*/ 284 w 2146"/>
                <a:gd name="T5" fmla="*/ 47 h 166"/>
                <a:gd name="T6" fmla="*/ 363 w 2146"/>
                <a:gd name="T7" fmla="*/ 24 h 166"/>
                <a:gd name="T8" fmla="*/ 387 w 2146"/>
                <a:gd name="T9" fmla="*/ 16 h 166"/>
                <a:gd name="T10" fmla="*/ 481 w 2146"/>
                <a:gd name="T11" fmla="*/ 63 h 166"/>
                <a:gd name="T12" fmla="*/ 600 w 2146"/>
                <a:gd name="T13" fmla="*/ 40 h 166"/>
                <a:gd name="T14" fmla="*/ 679 w 2146"/>
                <a:gd name="T15" fmla="*/ 71 h 166"/>
                <a:gd name="T16" fmla="*/ 750 w 2146"/>
                <a:gd name="T17" fmla="*/ 47 h 166"/>
                <a:gd name="T18" fmla="*/ 797 w 2146"/>
                <a:gd name="T19" fmla="*/ 32 h 166"/>
                <a:gd name="T20" fmla="*/ 821 w 2146"/>
                <a:gd name="T21" fmla="*/ 40 h 166"/>
                <a:gd name="T22" fmla="*/ 828 w 2146"/>
                <a:gd name="T23" fmla="*/ 63 h 166"/>
                <a:gd name="T24" fmla="*/ 892 w 2146"/>
                <a:gd name="T25" fmla="*/ 142 h 166"/>
                <a:gd name="T26" fmla="*/ 1081 w 2146"/>
                <a:gd name="T27" fmla="*/ 134 h 166"/>
                <a:gd name="T28" fmla="*/ 1168 w 2146"/>
                <a:gd name="T29" fmla="*/ 150 h 166"/>
                <a:gd name="T30" fmla="*/ 1286 w 2146"/>
                <a:gd name="T31" fmla="*/ 150 h 166"/>
                <a:gd name="T32" fmla="*/ 1333 w 2146"/>
                <a:gd name="T33" fmla="*/ 166 h 166"/>
                <a:gd name="T34" fmla="*/ 1412 w 2146"/>
                <a:gd name="T35" fmla="*/ 126 h 166"/>
                <a:gd name="T36" fmla="*/ 1499 w 2146"/>
                <a:gd name="T37" fmla="*/ 134 h 166"/>
                <a:gd name="T38" fmla="*/ 1515 w 2146"/>
                <a:gd name="T39" fmla="*/ 87 h 166"/>
                <a:gd name="T40" fmla="*/ 1523 w 2146"/>
                <a:gd name="T41" fmla="*/ 47 h 166"/>
                <a:gd name="T42" fmla="*/ 1570 w 2146"/>
                <a:gd name="T43" fmla="*/ 24 h 166"/>
                <a:gd name="T44" fmla="*/ 1665 w 2146"/>
                <a:gd name="T45" fmla="*/ 40 h 166"/>
                <a:gd name="T46" fmla="*/ 1854 w 2146"/>
                <a:gd name="T47" fmla="*/ 71 h 166"/>
                <a:gd name="T48" fmla="*/ 2146 w 2146"/>
                <a:gd name="T49" fmla="*/ 63 h 1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46"/>
                <a:gd name="T76" fmla="*/ 0 h 166"/>
                <a:gd name="T77" fmla="*/ 2146 w 2146"/>
                <a:gd name="T78" fmla="*/ 166 h 16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46" h="166">
                  <a:moveTo>
                    <a:pt x="0" y="0"/>
                  </a:moveTo>
                  <a:cubicBezTo>
                    <a:pt x="56" y="38"/>
                    <a:pt x="29" y="27"/>
                    <a:pt x="79" y="40"/>
                  </a:cubicBezTo>
                  <a:cubicBezTo>
                    <a:pt x="149" y="33"/>
                    <a:pt x="215" y="27"/>
                    <a:pt x="284" y="47"/>
                  </a:cubicBezTo>
                  <a:cubicBezTo>
                    <a:pt x="333" y="36"/>
                    <a:pt x="305" y="44"/>
                    <a:pt x="363" y="24"/>
                  </a:cubicBezTo>
                  <a:cubicBezTo>
                    <a:pt x="371" y="21"/>
                    <a:pt x="387" y="16"/>
                    <a:pt x="387" y="16"/>
                  </a:cubicBezTo>
                  <a:cubicBezTo>
                    <a:pt x="421" y="28"/>
                    <a:pt x="447" y="51"/>
                    <a:pt x="481" y="63"/>
                  </a:cubicBezTo>
                  <a:cubicBezTo>
                    <a:pt x="520" y="50"/>
                    <a:pt x="561" y="51"/>
                    <a:pt x="600" y="40"/>
                  </a:cubicBezTo>
                  <a:cubicBezTo>
                    <a:pt x="630" y="47"/>
                    <a:pt x="650" y="61"/>
                    <a:pt x="679" y="71"/>
                  </a:cubicBezTo>
                  <a:cubicBezTo>
                    <a:pt x="682" y="70"/>
                    <a:pt x="737" y="51"/>
                    <a:pt x="750" y="47"/>
                  </a:cubicBezTo>
                  <a:cubicBezTo>
                    <a:pt x="766" y="42"/>
                    <a:pt x="797" y="32"/>
                    <a:pt x="797" y="32"/>
                  </a:cubicBezTo>
                  <a:cubicBezTo>
                    <a:pt x="805" y="35"/>
                    <a:pt x="815" y="34"/>
                    <a:pt x="821" y="40"/>
                  </a:cubicBezTo>
                  <a:cubicBezTo>
                    <a:pt x="827" y="46"/>
                    <a:pt x="824" y="56"/>
                    <a:pt x="828" y="63"/>
                  </a:cubicBezTo>
                  <a:cubicBezTo>
                    <a:pt x="844" y="97"/>
                    <a:pt x="855" y="130"/>
                    <a:pt x="892" y="142"/>
                  </a:cubicBezTo>
                  <a:cubicBezTo>
                    <a:pt x="956" y="131"/>
                    <a:pt x="1016" y="141"/>
                    <a:pt x="1081" y="134"/>
                  </a:cubicBezTo>
                  <a:cubicBezTo>
                    <a:pt x="1116" y="122"/>
                    <a:pt x="1138" y="130"/>
                    <a:pt x="1168" y="150"/>
                  </a:cubicBezTo>
                  <a:cubicBezTo>
                    <a:pt x="1226" y="142"/>
                    <a:pt x="1225" y="137"/>
                    <a:pt x="1286" y="150"/>
                  </a:cubicBezTo>
                  <a:cubicBezTo>
                    <a:pt x="1302" y="154"/>
                    <a:pt x="1333" y="166"/>
                    <a:pt x="1333" y="166"/>
                  </a:cubicBezTo>
                  <a:cubicBezTo>
                    <a:pt x="1374" y="158"/>
                    <a:pt x="1390" y="161"/>
                    <a:pt x="1412" y="126"/>
                  </a:cubicBezTo>
                  <a:cubicBezTo>
                    <a:pt x="1447" y="133"/>
                    <a:pt x="1466" y="145"/>
                    <a:pt x="1499" y="134"/>
                  </a:cubicBezTo>
                  <a:cubicBezTo>
                    <a:pt x="1504" y="118"/>
                    <a:pt x="1510" y="103"/>
                    <a:pt x="1515" y="87"/>
                  </a:cubicBezTo>
                  <a:cubicBezTo>
                    <a:pt x="1519" y="74"/>
                    <a:pt x="1516" y="59"/>
                    <a:pt x="1523" y="47"/>
                  </a:cubicBezTo>
                  <a:cubicBezTo>
                    <a:pt x="1530" y="35"/>
                    <a:pt x="1559" y="28"/>
                    <a:pt x="1570" y="24"/>
                  </a:cubicBezTo>
                  <a:cubicBezTo>
                    <a:pt x="1623" y="42"/>
                    <a:pt x="1600" y="50"/>
                    <a:pt x="1665" y="40"/>
                  </a:cubicBezTo>
                  <a:cubicBezTo>
                    <a:pt x="1724" y="20"/>
                    <a:pt x="1794" y="61"/>
                    <a:pt x="1854" y="71"/>
                  </a:cubicBezTo>
                  <a:cubicBezTo>
                    <a:pt x="1954" y="56"/>
                    <a:pt x="2046" y="63"/>
                    <a:pt x="2146" y="63"/>
                  </a:cubicBezTo>
                </a:path>
              </a:pathLst>
            </a:custGeom>
            <a:noFill/>
            <a:ln w="9525">
              <a:solidFill>
                <a:schemeClr val="tx1"/>
              </a:solidFill>
              <a:round/>
              <a:headEnd/>
              <a:tailEnd/>
            </a:ln>
          </p:spPr>
          <p:txBody>
            <a:bodyPr/>
            <a:lstStyle/>
            <a:p>
              <a:endParaRPr lang="en-US"/>
            </a:p>
          </p:txBody>
        </p:sp>
        <p:sp>
          <p:nvSpPr>
            <p:cNvPr id="103442" name="Text Box 32"/>
            <p:cNvSpPr txBox="1">
              <a:spLocks noChangeArrowheads="1"/>
            </p:cNvSpPr>
            <p:nvPr/>
          </p:nvSpPr>
          <p:spPr bwMode="auto">
            <a:xfrm>
              <a:off x="2148" y="1530"/>
              <a:ext cx="244" cy="212"/>
            </a:xfrm>
            <a:prstGeom prst="rect">
              <a:avLst/>
            </a:prstGeom>
            <a:noFill/>
            <a:ln w="9525">
              <a:noFill/>
              <a:miter lim="800000"/>
              <a:headEnd/>
              <a:tailEnd/>
            </a:ln>
          </p:spPr>
          <p:txBody>
            <a:bodyPr wrap="none">
              <a:spAutoFit/>
            </a:bodyPr>
            <a:lstStyle/>
            <a:p>
              <a:pPr eaLnBrk="0" hangingPunct="0"/>
              <a:r>
                <a:rPr lang="en-US" sz="1600" b="1">
                  <a:solidFill>
                    <a:schemeClr val="tx1"/>
                  </a:solidFill>
                  <a:latin typeface="Times New Roman" pitchFamily="18" charset="0"/>
                </a:rPr>
                <a:t>31</a:t>
              </a:r>
            </a:p>
          </p:txBody>
        </p:sp>
        <p:pic>
          <p:nvPicPr>
            <p:cNvPr id="103443" name="Picture 33"/>
            <p:cNvPicPr>
              <a:picLocks noChangeAspect="1" noChangeArrowheads="1"/>
            </p:cNvPicPr>
            <p:nvPr/>
          </p:nvPicPr>
          <p:blipFill>
            <a:blip r:embed="rId4" cstate="print"/>
            <a:srcRect r="75781" b="94792"/>
            <a:stretch>
              <a:fillRect/>
            </a:stretch>
          </p:blipFill>
          <p:spPr bwMode="auto">
            <a:xfrm>
              <a:off x="1776" y="1104"/>
              <a:ext cx="1488" cy="240"/>
            </a:xfrm>
            <a:prstGeom prst="rect">
              <a:avLst/>
            </a:prstGeom>
            <a:noFill/>
            <a:ln w="9525">
              <a:noFill/>
              <a:miter lim="800000"/>
              <a:headEnd/>
              <a:tailEnd/>
            </a:ln>
          </p:spPr>
        </p:pic>
      </p:grpSp>
      <p:sp>
        <p:nvSpPr>
          <p:cNvPr id="103429" name="Rectangle 34"/>
          <p:cNvSpPr>
            <a:spLocks noGrp="1" noChangeArrowheads="1"/>
          </p:cNvSpPr>
          <p:nvPr>
            <p:ph type="title"/>
          </p:nvPr>
        </p:nvSpPr>
        <p:spPr bwMode="auto">
          <a:xfrm>
            <a:off x="422275" y="623888"/>
            <a:ext cx="8229600" cy="782637"/>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Trending</a:t>
            </a:r>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6"/>
          <p:cNvSpPr>
            <a:spLocks noGrp="1" noChangeArrowheads="1"/>
          </p:cNvSpPr>
          <p:nvPr>
            <p:ph type="title"/>
          </p:nvPr>
        </p:nvSpPr>
        <p:spPr bwMode="auto">
          <a:xfrm>
            <a:off x="457200" y="455613"/>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What Are Respiratory Mechanics Measurements?</a:t>
            </a:r>
          </a:p>
        </p:txBody>
      </p:sp>
      <p:sp>
        <p:nvSpPr>
          <p:cNvPr id="104451" name="Rectangle 7"/>
          <p:cNvSpPr>
            <a:spLocks noGrp="1" noChangeArrowheads="1"/>
          </p:cNvSpPr>
          <p:nvPr>
            <p:ph type="body" idx="1"/>
          </p:nvPr>
        </p:nvSpPr>
        <p:spPr bwMode="auto">
          <a:xfrm>
            <a:off x="457200" y="1814513"/>
            <a:ext cx="8229600" cy="4525962"/>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smtClean="0"/>
              <a:t>Respiratory Mechanics is a general term for measurements of:</a:t>
            </a:r>
          </a:p>
          <a:p>
            <a:pPr lvl="1" eaLnBrk="1" hangingPunct="1"/>
            <a:r>
              <a:rPr lang="en-US" sz="3200" smtClean="0"/>
              <a:t> </a:t>
            </a:r>
            <a:r>
              <a:rPr lang="en-US" sz="3200" smtClean="0">
                <a:solidFill>
                  <a:srgbClr val="0000CC"/>
                </a:solidFill>
              </a:rPr>
              <a:t>Patient lung condition</a:t>
            </a:r>
          </a:p>
          <a:p>
            <a:pPr lvl="2" eaLnBrk="1" hangingPunct="1"/>
            <a:r>
              <a:rPr lang="en-US" sz="3200" smtClean="0">
                <a:solidFill>
                  <a:srgbClr val="0000CC"/>
                </a:solidFill>
              </a:rPr>
              <a:t>Compliance (stiffness) </a:t>
            </a:r>
          </a:p>
          <a:p>
            <a:pPr lvl="2" eaLnBrk="1" hangingPunct="1"/>
            <a:r>
              <a:rPr lang="en-US" sz="3200" smtClean="0">
                <a:solidFill>
                  <a:srgbClr val="0000CC"/>
                </a:solidFill>
              </a:rPr>
              <a:t>Airway Resistance (resistance to flow)</a:t>
            </a:r>
          </a:p>
          <a:p>
            <a:pPr lvl="1" eaLnBrk="1" hangingPunct="1"/>
            <a:r>
              <a:rPr lang="en-US" sz="3200" smtClean="0">
                <a:solidFill>
                  <a:srgbClr val="0000CC"/>
                </a:solidFill>
              </a:rPr>
              <a:t> Lung capacity</a:t>
            </a:r>
          </a:p>
          <a:p>
            <a:pPr lvl="1" eaLnBrk="1" hangingPunct="1"/>
            <a:r>
              <a:rPr lang="en-US" sz="3200" smtClean="0">
                <a:solidFill>
                  <a:srgbClr val="0000CC"/>
                </a:solidFill>
              </a:rPr>
              <a:t> Or patient drive to breathe</a:t>
            </a:r>
            <a:r>
              <a:rPr lang="en-US" sz="3200" smtClean="0"/>
              <a:t> </a:t>
            </a: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body" idx="1"/>
          </p:nvPr>
        </p:nvSpPr>
        <p:spPr bwMode="auto">
          <a:xfrm>
            <a:off x="392113" y="1354138"/>
            <a:ext cx="8359775" cy="48768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eaLnBrk="1" hangingPunct="1">
              <a:lnSpc>
                <a:spcPct val="95000"/>
              </a:lnSpc>
            </a:pPr>
            <a:r>
              <a:rPr lang="en-US" smtClean="0"/>
              <a:t>Peak pressure in the patient circuit due to resistance of ET-Tubes, airway resistance and compliance.</a:t>
            </a:r>
          </a:p>
          <a:p>
            <a:pPr eaLnBrk="1" hangingPunct="1">
              <a:lnSpc>
                <a:spcPct val="95000"/>
              </a:lnSpc>
            </a:pPr>
            <a:r>
              <a:rPr lang="en-US" smtClean="0"/>
              <a:t>Patients are often thought to be either restrictive or obstructive based on the admitting diagnosis.</a:t>
            </a:r>
          </a:p>
          <a:p>
            <a:pPr lvl="1" eaLnBrk="1" hangingPunct="1">
              <a:lnSpc>
                <a:spcPct val="95000"/>
              </a:lnSpc>
            </a:pPr>
            <a:r>
              <a:rPr lang="en-US" smtClean="0">
                <a:solidFill>
                  <a:schemeClr val="folHlink"/>
                </a:solidFill>
              </a:rPr>
              <a:t>Restrictive patients (stiff lungs): ARDS, Pneumonia, Pulmonary Edema, etc.</a:t>
            </a:r>
          </a:p>
          <a:p>
            <a:pPr lvl="1" eaLnBrk="1" hangingPunct="1">
              <a:lnSpc>
                <a:spcPct val="95000"/>
              </a:lnSpc>
            </a:pPr>
            <a:r>
              <a:rPr lang="en-US" smtClean="0">
                <a:solidFill>
                  <a:schemeClr val="folHlink"/>
                </a:solidFill>
              </a:rPr>
              <a:t>Obstructive patients (high airway resistance, air trapping and </a:t>
            </a:r>
            <a:r>
              <a:rPr lang="en-US" smtClean="0">
                <a:solidFill>
                  <a:schemeClr val="folHlink"/>
                </a:solidFill>
                <a:cs typeface="Arial" pitchFamily="34" charset="0"/>
              </a:rPr>
              <a:t>↑FRC</a:t>
            </a:r>
            <a:r>
              <a:rPr lang="en-US" smtClean="0">
                <a:solidFill>
                  <a:schemeClr val="folHlink"/>
                </a:solidFill>
              </a:rPr>
              <a:t>): COPD, Asthma, etc.</a:t>
            </a:r>
          </a:p>
          <a:p>
            <a:pPr eaLnBrk="1" hangingPunct="1">
              <a:lnSpc>
                <a:spcPct val="95000"/>
              </a:lnSpc>
            </a:pPr>
            <a:r>
              <a:rPr lang="en-US" smtClean="0"/>
              <a:t>High pressures in ARDS patients are often assumed to be due to low compliance.</a:t>
            </a:r>
          </a:p>
          <a:p>
            <a:pPr lvl="1" eaLnBrk="1" hangingPunct="1">
              <a:lnSpc>
                <a:spcPct val="95000"/>
              </a:lnSpc>
            </a:pPr>
            <a:r>
              <a:rPr lang="en-US" smtClean="0">
                <a:solidFill>
                  <a:schemeClr val="folHlink"/>
                </a:solidFill>
              </a:rPr>
              <a:t>ARDS patients may have broncho-constriction or narrowing of ET-Tubes from secretions.</a:t>
            </a:r>
          </a:p>
          <a:p>
            <a:pPr eaLnBrk="1" hangingPunct="1">
              <a:lnSpc>
                <a:spcPct val="95000"/>
              </a:lnSpc>
            </a:pPr>
            <a:r>
              <a:rPr lang="en-US" smtClean="0"/>
              <a:t>COPD patients often have congestive heart failure and pulmonary edema causing decreased compliance.</a:t>
            </a:r>
          </a:p>
        </p:txBody>
      </p:sp>
      <p:sp>
        <p:nvSpPr>
          <p:cNvPr id="105475" name="Rectangle 3"/>
          <p:cNvSpPr>
            <a:spLocks noGrp="1" noChangeArrowheads="1"/>
          </p:cNvSpPr>
          <p:nvPr>
            <p:ph type="title"/>
          </p:nvPr>
        </p:nvSpPr>
        <p:spPr bwMode="auto">
          <a:xfrm>
            <a:off x="457200" y="398463"/>
            <a:ext cx="8229600" cy="722312"/>
          </a:xfrm>
          <a:noFill/>
          <a:ln w="0">
            <a:miter lim="800000"/>
            <a:headEnd/>
            <a:tailEnd/>
          </a:ln>
        </p:spPr>
        <p:txBody>
          <a:bodyPr vert="horz" wrap="square" lIns="0" tIns="0" rIns="0" bIns="0" numCol="1" anchor="t" anchorCtr="0" compatLnSpc="1">
            <a:prstTxWarp prst="textNoShape">
              <a:avLst/>
            </a:prstTxWarp>
          </a:bodyPr>
          <a:lstStyle/>
          <a:p>
            <a:pPr eaLnBrk="1" hangingPunct="1"/>
            <a:r>
              <a:rPr lang="en-US" sz="3600" smtClean="0"/>
              <a:t>Why Measure Respiratory Mechanics?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dirty="0"/>
          </a:p>
        </p:txBody>
      </p:sp>
      <p:sp>
        <p:nvSpPr>
          <p:cNvPr id="33795"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dirty="0"/>
          </a:p>
        </p:txBody>
      </p:sp>
      <p:sp>
        <p:nvSpPr>
          <p:cNvPr id="33796" name="Rectangle 4"/>
          <p:cNvSpPr>
            <a:spLocks noGrp="1" noChangeArrowheads="1"/>
          </p:cNvSpPr>
          <p:nvPr>
            <p:ph type="title"/>
          </p:nvPr>
        </p:nvSpPr>
        <p:spPr bwMode="auto">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dirty="0" smtClean="0"/>
              <a:t>Goals of Mechanical Ventilation</a:t>
            </a:r>
          </a:p>
        </p:txBody>
      </p:sp>
      <p:sp>
        <p:nvSpPr>
          <p:cNvPr id="33797" name="Rectangle 5"/>
          <p:cNvSpPr>
            <a:spLocks noGrp="1" noChangeArrowheads="1"/>
          </p:cNvSpPr>
          <p:nvPr>
            <p:ph type="body" idx="1"/>
          </p:nvPr>
        </p:nvSpPr>
        <p:spPr bwMode="auto">
          <a:xfrm>
            <a:off x="457200" y="1600200"/>
            <a:ext cx="4408488" cy="4525963"/>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3200" dirty="0" smtClean="0">
                <a:solidFill>
                  <a:srgbClr val="0000CC"/>
                </a:solidFill>
              </a:rPr>
              <a:t>Improve alveolar ventilation</a:t>
            </a:r>
          </a:p>
          <a:p>
            <a:pPr lvl="1" eaLnBrk="1" hangingPunct="1"/>
            <a:r>
              <a:rPr lang="en-US" sz="3200" dirty="0" smtClean="0"/>
              <a:t>pH, PaCO</a:t>
            </a:r>
            <a:r>
              <a:rPr lang="en-US" sz="3200" baseline="-25000" dirty="0" smtClean="0"/>
              <a:t>2</a:t>
            </a:r>
          </a:p>
          <a:p>
            <a:pPr eaLnBrk="1" hangingPunct="1"/>
            <a:r>
              <a:rPr lang="en-US" sz="3200" dirty="0" smtClean="0">
                <a:solidFill>
                  <a:srgbClr val="0000CC"/>
                </a:solidFill>
              </a:rPr>
              <a:t>Improve oxygenation</a:t>
            </a:r>
          </a:p>
          <a:p>
            <a:pPr lvl="1" eaLnBrk="1" hangingPunct="1"/>
            <a:r>
              <a:rPr lang="en-US" sz="3200" dirty="0" smtClean="0"/>
              <a:t>PaO</a:t>
            </a:r>
            <a:r>
              <a:rPr lang="en-US" sz="3200" baseline="-25000" dirty="0" smtClean="0"/>
              <a:t>2</a:t>
            </a:r>
            <a:r>
              <a:rPr lang="en-US" sz="3200" dirty="0" smtClean="0"/>
              <a:t>, SaO</a:t>
            </a:r>
            <a:r>
              <a:rPr lang="en-US" sz="3200" baseline="-25000" dirty="0" smtClean="0"/>
              <a:t>2</a:t>
            </a:r>
            <a:r>
              <a:rPr lang="en-US" sz="3200" dirty="0" smtClean="0"/>
              <a:t> </a:t>
            </a:r>
          </a:p>
          <a:p>
            <a:pPr eaLnBrk="1" hangingPunct="1"/>
            <a:r>
              <a:rPr lang="en-US" sz="3200" dirty="0" smtClean="0">
                <a:solidFill>
                  <a:srgbClr val="0000CC"/>
                </a:solidFill>
              </a:rPr>
              <a:t>Decrease work of breathing</a:t>
            </a:r>
            <a:r>
              <a:rPr lang="en-US" sz="3200" dirty="0" smtClean="0"/>
              <a:t> </a:t>
            </a:r>
          </a:p>
        </p:txBody>
      </p:sp>
      <p:pic>
        <p:nvPicPr>
          <p:cNvPr id="33798" name="Picture 7" descr="v200 medium shot with screen"/>
          <p:cNvPicPr>
            <a:picLocks noChangeAspect="1" noChangeArrowheads="1"/>
          </p:cNvPicPr>
          <p:nvPr/>
        </p:nvPicPr>
        <p:blipFill>
          <a:blip r:embed="rId3" cstate="print"/>
          <a:srcRect/>
          <a:stretch>
            <a:fillRect/>
          </a:stretch>
        </p:blipFill>
        <p:spPr bwMode="auto">
          <a:xfrm>
            <a:off x="5030788" y="1651000"/>
            <a:ext cx="3035300" cy="4554538"/>
          </a:xfrm>
          <a:prstGeom prst="rect">
            <a:avLst/>
          </a:prstGeom>
          <a:noFill/>
          <a:ln w="9525">
            <a:solidFill>
              <a:srgbClr val="FF9900"/>
            </a:solidFill>
            <a:miter lim="800000"/>
            <a:headEnd/>
            <a:tailEnd/>
          </a:ln>
        </p:spPr>
      </p:pic>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4" descr="v200 medium shot with screen"/>
          <p:cNvPicPr>
            <a:picLocks noChangeAspect="1" noChangeArrowheads="1"/>
          </p:cNvPicPr>
          <p:nvPr/>
        </p:nvPicPr>
        <p:blipFill>
          <a:blip r:embed="rId3" cstate="print"/>
          <a:srcRect/>
          <a:stretch>
            <a:fillRect/>
          </a:stretch>
        </p:blipFill>
        <p:spPr bwMode="auto">
          <a:xfrm>
            <a:off x="6400800" y="1828800"/>
            <a:ext cx="2489200" cy="3733800"/>
          </a:xfrm>
          <a:prstGeom prst="rect">
            <a:avLst/>
          </a:prstGeom>
          <a:noFill/>
          <a:ln w="9525">
            <a:solidFill>
              <a:srgbClr val="FF9900"/>
            </a:solidFill>
            <a:miter lim="800000"/>
            <a:headEnd/>
            <a:tailEnd/>
          </a:ln>
        </p:spPr>
      </p:pic>
      <p:sp>
        <p:nvSpPr>
          <p:cNvPr id="106499" name="Rectangle 7"/>
          <p:cNvSpPr>
            <a:spLocks noGrp="1" noChangeArrowheads="1"/>
          </p:cNvSpPr>
          <p:nvPr>
            <p:ph type="title"/>
          </p:nvPr>
        </p:nvSpPr>
        <p:spPr bwMode="auto">
          <a:xfrm>
            <a:off x="400050" y="568325"/>
            <a:ext cx="8229600" cy="873125"/>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Maneuvers vs.Calculated Values</a:t>
            </a:r>
          </a:p>
        </p:txBody>
      </p:sp>
      <p:sp>
        <p:nvSpPr>
          <p:cNvPr id="106500" name="Rectangle 8"/>
          <p:cNvSpPr>
            <a:spLocks noGrp="1" noChangeArrowheads="1"/>
          </p:cNvSpPr>
          <p:nvPr>
            <p:ph type="body" idx="1"/>
          </p:nvPr>
        </p:nvSpPr>
        <p:spPr bwMode="auto">
          <a:xfrm>
            <a:off x="311150" y="1600200"/>
            <a:ext cx="5802313" cy="4525963"/>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400" smtClean="0"/>
              <a:t>The Respironics ventilator measures respiratory mechanics by either implementing a maneuver or by continuously calculating values without interruption to ventilation.</a:t>
            </a:r>
          </a:p>
          <a:p>
            <a:pPr eaLnBrk="1" hangingPunct="1"/>
            <a:r>
              <a:rPr lang="en-US" sz="2400" smtClean="0"/>
              <a:t>Respiratory Mechanics Maneuvers</a:t>
            </a:r>
          </a:p>
          <a:p>
            <a:pPr lvl="1" eaLnBrk="1" hangingPunct="1"/>
            <a:r>
              <a:rPr lang="en-US" sz="2400" smtClean="0">
                <a:solidFill>
                  <a:srgbClr val="0000CC"/>
                </a:solidFill>
              </a:rPr>
              <a:t>Ventilation is modified in some way to enable direct measurements of patient condition.</a:t>
            </a: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p:cNvPicPr>
            <a:picLocks noChangeAspect="1" noChangeArrowheads="1"/>
          </p:cNvPicPr>
          <p:nvPr/>
        </p:nvPicPr>
        <p:blipFill>
          <a:blip r:embed="rId3" cstate="print"/>
          <a:srcRect r="54286" b="54286"/>
          <a:stretch>
            <a:fillRect/>
          </a:stretch>
        </p:blipFill>
        <p:spPr bwMode="auto">
          <a:xfrm>
            <a:off x="1295400" y="1695450"/>
            <a:ext cx="6477000" cy="4857750"/>
          </a:xfrm>
          <a:prstGeom prst="rect">
            <a:avLst/>
          </a:prstGeom>
          <a:noFill/>
          <a:ln w="9525">
            <a:noFill/>
            <a:miter lim="800000"/>
            <a:headEnd/>
            <a:tailEnd/>
          </a:ln>
        </p:spPr>
      </p:pic>
      <p:sp>
        <p:nvSpPr>
          <p:cNvPr id="107523" name="Oval 4"/>
          <p:cNvSpPr>
            <a:spLocks noChangeArrowheads="1"/>
          </p:cNvSpPr>
          <p:nvPr/>
        </p:nvSpPr>
        <p:spPr bwMode="auto">
          <a:xfrm>
            <a:off x="6172200" y="6053138"/>
            <a:ext cx="533400" cy="533400"/>
          </a:xfrm>
          <a:prstGeom prst="ellipse">
            <a:avLst/>
          </a:prstGeom>
          <a:noFill/>
          <a:ln w="38100">
            <a:solidFill>
              <a:srgbClr val="003399"/>
            </a:solidFill>
            <a:round/>
            <a:headEnd/>
            <a:tailEnd/>
          </a:ln>
        </p:spPr>
        <p:txBody>
          <a:bodyPr wrap="none" anchor="ctr"/>
          <a:lstStyle/>
          <a:p>
            <a:endParaRPr lang="en-US"/>
          </a:p>
        </p:txBody>
      </p:sp>
      <p:sp>
        <p:nvSpPr>
          <p:cNvPr id="107524" name="Rectangle 5"/>
          <p:cNvSpPr>
            <a:spLocks noGrp="1" noChangeArrowheads="1"/>
          </p:cNvSpPr>
          <p:nvPr>
            <p:ph type="title"/>
          </p:nvPr>
        </p:nvSpPr>
        <p:spPr bwMode="auto">
          <a:xfrm>
            <a:off x="457200" y="568325"/>
            <a:ext cx="8229600" cy="84931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Respiratory Mechanics</a:t>
            </a:r>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8546" name="Group 3"/>
          <p:cNvGrpSpPr>
            <a:grpSpLocks/>
          </p:cNvGrpSpPr>
          <p:nvPr/>
        </p:nvGrpSpPr>
        <p:grpSpPr bwMode="auto">
          <a:xfrm>
            <a:off x="1295400" y="1905000"/>
            <a:ext cx="7391400" cy="4572000"/>
            <a:chOff x="1104" y="1200"/>
            <a:chExt cx="4656" cy="2880"/>
          </a:xfrm>
        </p:grpSpPr>
        <p:sp>
          <p:nvSpPr>
            <p:cNvPr id="108549" name="Text Box 4"/>
            <p:cNvSpPr txBox="1">
              <a:spLocks noChangeArrowheads="1"/>
            </p:cNvSpPr>
            <p:nvPr/>
          </p:nvSpPr>
          <p:spPr bwMode="auto">
            <a:xfrm>
              <a:off x="4944" y="2514"/>
              <a:ext cx="816" cy="750"/>
            </a:xfrm>
            <a:prstGeom prst="rect">
              <a:avLst/>
            </a:prstGeom>
            <a:noFill/>
            <a:ln w="9525">
              <a:noFill/>
              <a:miter lim="800000"/>
              <a:headEnd/>
              <a:tailEnd/>
            </a:ln>
          </p:spPr>
          <p:txBody>
            <a:bodyPr>
              <a:spAutoFit/>
            </a:bodyPr>
            <a:lstStyle/>
            <a:p>
              <a:pPr algn="ctr" eaLnBrk="0" hangingPunct="0"/>
              <a:r>
                <a:rPr lang="en-US" sz="1800">
                  <a:solidFill>
                    <a:schemeClr val="tx1"/>
                  </a:solidFill>
                </a:rPr>
                <a:t>Date</a:t>
              </a:r>
            </a:p>
            <a:p>
              <a:pPr algn="ctr" eaLnBrk="0" hangingPunct="0"/>
              <a:r>
                <a:rPr lang="en-US" sz="1800">
                  <a:solidFill>
                    <a:schemeClr val="tx1"/>
                  </a:solidFill>
                </a:rPr>
                <a:t>and time</a:t>
              </a:r>
            </a:p>
            <a:p>
              <a:pPr algn="ctr" eaLnBrk="0" hangingPunct="0"/>
              <a:r>
                <a:rPr lang="en-US" sz="1800">
                  <a:solidFill>
                    <a:schemeClr val="tx1"/>
                  </a:solidFill>
                </a:rPr>
                <a:t> of last </a:t>
              </a:r>
            </a:p>
            <a:p>
              <a:pPr algn="ctr" eaLnBrk="0" hangingPunct="0"/>
              <a:r>
                <a:rPr lang="en-US" sz="1800">
                  <a:solidFill>
                    <a:schemeClr val="tx1"/>
                  </a:solidFill>
                </a:rPr>
                <a:t>maneuver</a:t>
              </a:r>
            </a:p>
          </p:txBody>
        </p:sp>
        <p:grpSp>
          <p:nvGrpSpPr>
            <p:cNvPr id="108550" name="Group 5"/>
            <p:cNvGrpSpPr>
              <a:grpSpLocks/>
            </p:cNvGrpSpPr>
            <p:nvPr/>
          </p:nvGrpSpPr>
          <p:grpSpPr bwMode="auto">
            <a:xfrm>
              <a:off x="1104" y="1200"/>
              <a:ext cx="3840" cy="2880"/>
              <a:chOff x="1104" y="1344"/>
              <a:chExt cx="3840" cy="2880"/>
            </a:xfrm>
          </p:grpSpPr>
          <p:pic>
            <p:nvPicPr>
              <p:cNvPr id="108551" name="Picture 6"/>
              <p:cNvPicPr>
                <a:picLocks noChangeAspect="1" noChangeArrowheads="1"/>
              </p:cNvPicPr>
              <p:nvPr/>
            </p:nvPicPr>
            <p:blipFill>
              <a:blip r:embed="rId3" cstate="print"/>
              <a:srcRect r="37500" b="37500"/>
              <a:stretch>
                <a:fillRect/>
              </a:stretch>
            </p:blipFill>
            <p:spPr bwMode="auto">
              <a:xfrm>
                <a:off x="1104" y="1344"/>
                <a:ext cx="3840" cy="2880"/>
              </a:xfrm>
              <a:prstGeom prst="rect">
                <a:avLst/>
              </a:prstGeom>
              <a:noFill/>
              <a:ln w="9525">
                <a:noFill/>
                <a:miter lim="800000"/>
                <a:headEnd/>
                <a:tailEnd/>
              </a:ln>
            </p:spPr>
          </p:pic>
          <p:sp>
            <p:nvSpPr>
              <p:cNvPr id="108552" name="Rectangle 7"/>
              <p:cNvSpPr>
                <a:spLocks noChangeArrowheads="1"/>
              </p:cNvSpPr>
              <p:nvPr/>
            </p:nvSpPr>
            <p:spPr bwMode="auto">
              <a:xfrm>
                <a:off x="1356" y="1920"/>
                <a:ext cx="432" cy="144"/>
              </a:xfrm>
              <a:prstGeom prst="rect">
                <a:avLst/>
              </a:prstGeom>
              <a:solidFill>
                <a:srgbClr val="F8F8F8"/>
              </a:solidFill>
              <a:ln w="9525">
                <a:noFill/>
                <a:miter lim="800000"/>
                <a:headEnd/>
                <a:tailEnd/>
              </a:ln>
            </p:spPr>
            <p:txBody>
              <a:bodyPr wrap="none" anchor="ctr"/>
              <a:lstStyle/>
              <a:p>
                <a:pPr algn="ctr" eaLnBrk="0" hangingPunct="0"/>
                <a:endParaRPr lang="en-US" sz="2400">
                  <a:solidFill>
                    <a:schemeClr val="tx1"/>
                  </a:solidFill>
                  <a:latin typeface="Times New Roman" pitchFamily="18" charset="0"/>
                </a:endParaRPr>
              </a:p>
            </p:txBody>
          </p:sp>
          <p:sp>
            <p:nvSpPr>
              <p:cNvPr id="108553" name="Rectangle 8"/>
              <p:cNvSpPr>
                <a:spLocks noChangeArrowheads="1"/>
              </p:cNvSpPr>
              <p:nvPr/>
            </p:nvSpPr>
            <p:spPr bwMode="auto">
              <a:xfrm>
                <a:off x="3225" y="2754"/>
                <a:ext cx="432" cy="144"/>
              </a:xfrm>
              <a:prstGeom prst="rect">
                <a:avLst/>
              </a:prstGeom>
              <a:solidFill>
                <a:srgbClr val="F8F8F8"/>
              </a:solidFill>
              <a:ln w="9525">
                <a:noFill/>
                <a:miter lim="800000"/>
                <a:headEnd/>
                <a:tailEnd/>
              </a:ln>
            </p:spPr>
            <p:txBody>
              <a:bodyPr wrap="none" anchor="ctr"/>
              <a:lstStyle/>
              <a:p>
                <a:endParaRPr lang="en-US"/>
              </a:p>
            </p:txBody>
          </p:sp>
          <p:sp>
            <p:nvSpPr>
              <p:cNvPr id="108554" name="Rectangle 9"/>
              <p:cNvSpPr>
                <a:spLocks noChangeArrowheads="1"/>
              </p:cNvSpPr>
              <p:nvPr/>
            </p:nvSpPr>
            <p:spPr bwMode="auto">
              <a:xfrm>
                <a:off x="2640" y="2754"/>
                <a:ext cx="432" cy="144"/>
              </a:xfrm>
              <a:prstGeom prst="rect">
                <a:avLst/>
              </a:prstGeom>
              <a:solidFill>
                <a:srgbClr val="F8F8F8"/>
              </a:solidFill>
              <a:ln w="9525">
                <a:noFill/>
                <a:miter lim="800000"/>
                <a:headEnd/>
                <a:tailEnd/>
              </a:ln>
            </p:spPr>
            <p:txBody>
              <a:bodyPr wrap="none" anchor="ctr"/>
              <a:lstStyle/>
              <a:p>
                <a:endParaRPr lang="en-US"/>
              </a:p>
            </p:txBody>
          </p:sp>
          <p:sp>
            <p:nvSpPr>
              <p:cNvPr id="108555" name="Rectangle 10"/>
              <p:cNvSpPr>
                <a:spLocks noChangeArrowheads="1"/>
              </p:cNvSpPr>
              <p:nvPr/>
            </p:nvSpPr>
            <p:spPr bwMode="auto">
              <a:xfrm>
                <a:off x="2064" y="3168"/>
                <a:ext cx="432" cy="144"/>
              </a:xfrm>
              <a:prstGeom prst="rect">
                <a:avLst/>
              </a:prstGeom>
              <a:solidFill>
                <a:srgbClr val="F8F8F8"/>
              </a:solidFill>
              <a:ln w="9525">
                <a:noFill/>
                <a:miter lim="800000"/>
                <a:headEnd/>
                <a:tailEnd/>
              </a:ln>
            </p:spPr>
            <p:txBody>
              <a:bodyPr wrap="none" anchor="ctr"/>
              <a:lstStyle/>
              <a:p>
                <a:endParaRPr lang="en-US"/>
              </a:p>
            </p:txBody>
          </p:sp>
          <p:sp>
            <p:nvSpPr>
              <p:cNvPr id="108556" name="Rectangle 11"/>
              <p:cNvSpPr>
                <a:spLocks noChangeArrowheads="1"/>
              </p:cNvSpPr>
              <p:nvPr/>
            </p:nvSpPr>
            <p:spPr bwMode="auto">
              <a:xfrm>
                <a:off x="2640" y="3669"/>
                <a:ext cx="432" cy="144"/>
              </a:xfrm>
              <a:prstGeom prst="rect">
                <a:avLst/>
              </a:prstGeom>
              <a:solidFill>
                <a:srgbClr val="F8F8F8"/>
              </a:solidFill>
              <a:ln w="9525">
                <a:noFill/>
                <a:miter lim="800000"/>
                <a:headEnd/>
                <a:tailEnd/>
              </a:ln>
            </p:spPr>
            <p:txBody>
              <a:bodyPr wrap="none" anchor="ctr"/>
              <a:lstStyle/>
              <a:p>
                <a:endParaRPr lang="en-US"/>
              </a:p>
            </p:txBody>
          </p:sp>
          <p:sp>
            <p:nvSpPr>
              <p:cNvPr id="108557" name="Rectangle 12"/>
              <p:cNvSpPr>
                <a:spLocks noChangeArrowheads="1"/>
              </p:cNvSpPr>
              <p:nvPr/>
            </p:nvSpPr>
            <p:spPr bwMode="auto">
              <a:xfrm>
                <a:off x="2064" y="3678"/>
                <a:ext cx="432" cy="144"/>
              </a:xfrm>
              <a:prstGeom prst="rect">
                <a:avLst/>
              </a:prstGeom>
              <a:solidFill>
                <a:srgbClr val="F8F8F8"/>
              </a:solidFill>
              <a:ln w="9525">
                <a:noFill/>
                <a:miter lim="800000"/>
                <a:headEnd/>
                <a:tailEnd/>
              </a:ln>
            </p:spPr>
            <p:txBody>
              <a:bodyPr wrap="none" anchor="ctr"/>
              <a:lstStyle/>
              <a:p>
                <a:endParaRPr lang="en-US"/>
              </a:p>
            </p:txBody>
          </p:sp>
          <p:sp>
            <p:nvSpPr>
              <p:cNvPr id="108558" name="Rectangle 13"/>
              <p:cNvSpPr>
                <a:spLocks noChangeArrowheads="1"/>
              </p:cNvSpPr>
              <p:nvPr/>
            </p:nvSpPr>
            <p:spPr bwMode="auto">
              <a:xfrm>
                <a:off x="1374" y="2754"/>
                <a:ext cx="432" cy="144"/>
              </a:xfrm>
              <a:prstGeom prst="rect">
                <a:avLst/>
              </a:prstGeom>
              <a:solidFill>
                <a:srgbClr val="F8F8F8"/>
              </a:solidFill>
              <a:ln w="9525">
                <a:noFill/>
                <a:miter lim="800000"/>
                <a:headEnd/>
                <a:tailEnd/>
              </a:ln>
            </p:spPr>
            <p:txBody>
              <a:bodyPr wrap="none" anchor="ctr"/>
              <a:lstStyle/>
              <a:p>
                <a:endParaRPr lang="en-US"/>
              </a:p>
            </p:txBody>
          </p:sp>
          <p:sp>
            <p:nvSpPr>
              <p:cNvPr id="108559" name="Rectangle 14"/>
              <p:cNvSpPr>
                <a:spLocks noChangeArrowheads="1"/>
              </p:cNvSpPr>
              <p:nvPr/>
            </p:nvSpPr>
            <p:spPr bwMode="auto">
              <a:xfrm>
                <a:off x="1353" y="3168"/>
                <a:ext cx="432" cy="144"/>
              </a:xfrm>
              <a:prstGeom prst="rect">
                <a:avLst/>
              </a:prstGeom>
              <a:solidFill>
                <a:srgbClr val="F8F8F8"/>
              </a:solidFill>
              <a:ln w="9525">
                <a:noFill/>
                <a:miter lim="800000"/>
                <a:headEnd/>
                <a:tailEnd/>
              </a:ln>
            </p:spPr>
            <p:txBody>
              <a:bodyPr wrap="none" anchor="ctr"/>
              <a:lstStyle/>
              <a:p>
                <a:endParaRPr lang="en-US"/>
              </a:p>
            </p:txBody>
          </p:sp>
          <p:sp>
            <p:nvSpPr>
              <p:cNvPr id="108560" name="Rectangle 15"/>
              <p:cNvSpPr>
                <a:spLocks noChangeArrowheads="1"/>
              </p:cNvSpPr>
              <p:nvPr/>
            </p:nvSpPr>
            <p:spPr bwMode="auto">
              <a:xfrm>
                <a:off x="1344" y="3675"/>
                <a:ext cx="432" cy="144"/>
              </a:xfrm>
              <a:prstGeom prst="rect">
                <a:avLst/>
              </a:prstGeom>
              <a:solidFill>
                <a:srgbClr val="F8F8F8"/>
              </a:solidFill>
              <a:ln w="9525">
                <a:noFill/>
                <a:miter lim="800000"/>
                <a:headEnd/>
                <a:tailEnd/>
              </a:ln>
            </p:spPr>
            <p:txBody>
              <a:bodyPr wrap="none" anchor="ctr"/>
              <a:lstStyle/>
              <a:p>
                <a:endParaRPr lang="en-US"/>
              </a:p>
            </p:txBody>
          </p:sp>
          <p:sp>
            <p:nvSpPr>
              <p:cNvPr id="108561" name="Rectangle 16"/>
              <p:cNvSpPr>
                <a:spLocks noChangeArrowheads="1"/>
              </p:cNvSpPr>
              <p:nvPr/>
            </p:nvSpPr>
            <p:spPr bwMode="auto">
              <a:xfrm>
                <a:off x="2640" y="1920"/>
                <a:ext cx="432" cy="144"/>
              </a:xfrm>
              <a:prstGeom prst="rect">
                <a:avLst/>
              </a:prstGeom>
              <a:solidFill>
                <a:srgbClr val="F8F8F8"/>
              </a:solidFill>
              <a:ln w="9525">
                <a:noFill/>
                <a:miter lim="800000"/>
                <a:headEnd/>
                <a:tailEnd/>
              </a:ln>
            </p:spPr>
            <p:txBody>
              <a:bodyPr wrap="none" anchor="ctr"/>
              <a:lstStyle/>
              <a:p>
                <a:endParaRPr lang="en-US"/>
              </a:p>
            </p:txBody>
          </p:sp>
          <p:sp>
            <p:nvSpPr>
              <p:cNvPr id="108562" name="Rectangle 17"/>
              <p:cNvSpPr>
                <a:spLocks noChangeArrowheads="1"/>
              </p:cNvSpPr>
              <p:nvPr/>
            </p:nvSpPr>
            <p:spPr bwMode="auto">
              <a:xfrm>
                <a:off x="3216" y="1920"/>
                <a:ext cx="432" cy="144"/>
              </a:xfrm>
              <a:prstGeom prst="rect">
                <a:avLst/>
              </a:prstGeom>
              <a:solidFill>
                <a:srgbClr val="F8F8F8"/>
              </a:solidFill>
              <a:ln w="9525">
                <a:noFill/>
                <a:miter lim="800000"/>
                <a:headEnd/>
                <a:tailEnd/>
              </a:ln>
            </p:spPr>
            <p:txBody>
              <a:bodyPr wrap="none" anchor="ctr"/>
              <a:lstStyle/>
              <a:p>
                <a:endParaRPr lang="en-US"/>
              </a:p>
            </p:txBody>
          </p:sp>
          <p:sp>
            <p:nvSpPr>
              <p:cNvPr id="108563" name="Rectangle 18"/>
              <p:cNvSpPr>
                <a:spLocks noChangeArrowheads="1"/>
              </p:cNvSpPr>
              <p:nvPr/>
            </p:nvSpPr>
            <p:spPr bwMode="auto">
              <a:xfrm>
                <a:off x="3216" y="2343"/>
                <a:ext cx="432" cy="144"/>
              </a:xfrm>
              <a:prstGeom prst="rect">
                <a:avLst/>
              </a:prstGeom>
              <a:solidFill>
                <a:srgbClr val="F8F8F8"/>
              </a:solidFill>
              <a:ln w="9525">
                <a:noFill/>
                <a:miter lim="800000"/>
                <a:headEnd/>
                <a:tailEnd/>
              </a:ln>
            </p:spPr>
            <p:txBody>
              <a:bodyPr wrap="none" anchor="ctr"/>
              <a:lstStyle/>
              <a:p>
                <a:endParaRPr lang="en-US"/>
              </a:p>
            </p:txBody>
          </p:sp>
          <p:sp>
            <p:nvSpPr>
              <p:cNvPr id="108564" name="Rectangle 19"/>
              <p:cNvSpPr>
                <a:spLocks noChangeArrowheads="1"/>
              </p:cNvSpPr>
              <p:nvPr/>
            </p:nvSpPr>
            <p:spPr bwMode="auto">
              <a:xfrm>
                <a:off x="2064" y="1920"/>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1.2</a:t>
                </a:r>
              </a:p>
            </p:txBody>
          </p:sp>
          <p:sp>
            <p:nvSpPr>
              <p:cNvPr id="108565" name="Rectangle 20"/>
              <p:cNvSpPr>
                <a:spLocks noChangeArrowheads="1"/>
              </p:cNvSpPr>
              <p:nvPr/>
            </p:nvSpPr>
            <p:spPr bwMode="auto">
              <a:xfrm>
                <a:off x="2640" y="1920"/>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7.0</a:t>
                </a:r>
              </a:p>
            </p:txBody>
          </p:sp>
          <p:sp>
            <p:nvSpPr>
              <p:cNvPr id="108566" name="Rectangle 21"/>
              <p:cNvSpPr>
                <a:spLocks noChangeArrowheads="1"/>
              </p:cNvSpPr>
              <p:nvPr/>
            </p:nvSpPr>
            <p:spPr bwMode="auto">
              <a:xfrm>
                <a:off x="3216" y="1920"/>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1050</a:t>
                </a:r>
              </a:p>
            </p:txBody>
          </p:sp>
          <p:sp>
            <p:nvSpPr>
              <p:cNvPr id="108567" name="Rectangle 22"/>
              <p:cNvSpPr>
                <a:spLocks noChangeArrowheads="1"/>
              </p:cNvSpPr>
              <p:nvPr/>
            </p:nvSpPr>
            <p:spPr bwMode="auto">
              <a:xfrm>
                <a:off x="2064" y="2352"/>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24</a:t>
                </a:r>
              </a:p>
            </p:txBody>
          </p:sp>
          <p:sp>
            <p:nvSpPr>
              <p:cNvPr id="108568" name="Rectangle 23"/>
              <p:cNvSpPr>
                <a:spLocks noChangeArrowheads="1"/>
              </p:cNvSpPr>
              <p:nvPr/>
            </p:nvSpPr>
            <p:spPr bwMode="auto">
              <a:xfrm>
                <a:off x="1344" y="2352"/>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30.2</a:t>
                </a:r>
              </a:p>
            </p:txBody>
          </p:sp>
          <p:sp>
            <p:nvSpPr>
              <p:cNvPr id="108569" name="Rectangle 24"/>
              <p:cNvSpPr>
                <a:spLocks noChangeArrowheads="1"/>
              </p:cNvSpPr>
              <p:nvPr/>
            </p:nvSpPr>
            <p:spPr bwMode="auto">
              <a:xfrm>
                <a:off x="1392" y="1920"/>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34</a:t>
                </a:r>
              </a:p>
            </p:txBody>
          </p:sp>
          <p:sp>
            <p:nvSpPr>
              <p:cNvPr id="108570" name="Rectangle 25"/>
              <p:cNvSpPr>
                <a:spLocks noChangeArrowheads="1"/>
              </p:cNvSpPr>
              <p:nvPr/>
            </p:nvSpPr>
            <p:spPr bwMode="auto">
              <a:xfrm>
                <a:off x="3216" y="2331"/>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0.45</a:t>
                </a:r>
              </a:p>
            </p:txBody>
          </p:sp>
          <p:sp>
            <p:nvSpPr>
              <p:cNvPr id="108571" name="Rectangle 26"/>
              <p:cNvSpPr>
                <a:spLocks noChangeArrowheads="1"/>
              </p:cNvSpPr>
              <p:nvPr/>
            </p:nvSpPr>
            <p:spPr bwMode="auto">
              <a:xfrm>
                <a:off x="2103" y="2754"/>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500</a:t>
                </a:r>
              </a:p>
            </p:txBody>
          </p:sp>
          <p:sp>
            <p:nvSpPr>
              <p:cNvPr id="108572" name="Rectangle 27"/>
              <p:cNvSpPr>
                <a:spLocks noChangeArrowheads="1"/>
              </p:cNvSpPr>
              <p:nvPr/>
            </p:nvSpPr>
            <p:spPr bwMode="auto">
              <a:xfrm>
                <a:off x="2640" y="2745"/>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7.0</a:t>
                </a:r>
              </a:p>
            </p:txBody>
          </p:sp>
          <p:sp>
            <p:nvSpPr>
              <p:cNvPr id="108573" name="Rectangle 28"/>
              <p:cNvSpPr>
                <a:spLocks noChangeArrowheads="1"/>
              </p:cNvSpPr>
              <p:nvPr/>
            </p:nvSpPr>
            <p:spPr bwMode="auto">
              <a:xfrm>
                <a:off x="3204" y="2763"/>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29.3</a:t>
                </a:r>
              </a:p>
            </p:txBody>
          </p:sp>
          <p:sp>
            <p:nvSpPr>
              <p:cNvPr id="108574" name="Rectangle 29"/>
              <p:cNvSpPr>
                <a:spLocks noChangeArrowheads="1"/>
              </p:cNvSpPr>
              <p:nvPr/>
            </p:nvSpPr>
            <p:spPr bwMode="auto">
              <a:xfrm>
                <a:off x="2064" y="3168"/>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a:t>
                </a:r>
              </a:p>
            </p:txBody>
          </p:sp>
          <p:sp>
            <p:nvSpPr>
              <p:cNvPr id="108575" name="Rectangle 30"/>
              <p:cNvSpPr>
                <a:spLocks noChangeArrowheads="1"/>
              </p:cNvSpPr>
              <p:nvPr/>
            </p:nvSpPr>
            <p:spPr bwMode="auto">
              <a:xfrm>
                <a:off x="1353" y="3198"/>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2.3</a:t>
                </a:r>
              </a:p>
            </p:txBody>
          </p:sp>
          <p:sp>
            <p:nvSpPr>
              <p:cNvPr id="108576" name="Rectangle 31"/>
              <p:cNvSpPr>
                <a:spLocks noChangeArrowheads="1"/>
              </p:cNvSpPr>
              <p:nvPr/>
            </p:nvSpPr>
            <p:spPr bwMode="auto">
              <a:xfrm>
                <a:off x="1362" y="3666"/>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1.3</a:t>
                </a:r>
              </a:p>
            </p:txBody>
          </p:sp>
          <p:sp>
            <p:nvSpPr>
              <p:cNvPr id="108577" name="Rectangle 32"/>
              <p:cNvSpPr>
                <a:spLocks noChangeArrowheads="1"/>
              </p:cNvSpPr>
              <p:nvPr/>
            </p:nvSpPr>
            <p:spPr bwMode="auto">
              <a:xfrm>
                <a:off x="2640" y="3168"/>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0.38</a:t>
                </a:r>
              </a:p>
            </p:txBody>
          </p:sp>
          <p:sp>
            <p:nvSpPr>
              <p:cNvPr id="108578" name="Rectangle 33"/>
              <p:cNvSpPr>
                <a:spLocks noChangeArrowheads="1"/>
              </p:cNvSpPr>
              <p:nvPr/>
            </p:nvSpPr>
            <p:spPr bwMode="auto">
              <a:xfrm>
                <a:off x="2052" y="3696"/>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28</a:t>
                </a:r>
              </a:p>
            </p:txBody>
          </p:sp>
          <p:sp>
            <p:nvSpPr>
              <p:cNvPr id="108579" name="Rectangle 34"/>
              <p:cNvSpPr>
                <a:spLocks noChangeArrowheads="1"/>
              </p:cNvSpPr>
              <p:nvPr/>
            </p:nvSpPr>
            <p:spPr bwMode="auto">
              <a:xfrm>
                <a:off x="2640" y="3696"/>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2.3</a:t>
                </a:r>
              </a:p>
            </p:txBody>
          </p:sp>
          <p:sp>
            <p:nvSpPr>
              <p:cNvPr id="108580" name="Rectangle 35"/>
              <p:cNvSpPr>
                <a:spLocks noChangeArrowheads="1"/>
              </p:cNvSpPr>
              <p:nvPr/>
            </p:nvSpPr>
            <p:spPr bwMode="auto">
              <a:xfrm>
                <a:off x="1344" y="2766"/>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23</a:t>
                </a:r>
              </a:p>
            </p:txBody>
          </p:sp>
          <p:sp>
            <p:nvSpPr>
              <p:cNvPr id="108581" name="Rectangle 36"/>
              <p:cNvSpPr>
                <a:spLocks noChangeArrowheads="1"/>
              </p:cNvSpPr>
              <p:nvPr/>
            </p:nvSpPr>
            <p:spPr bwMode="auto">
              <a:xfrm>
                <a:off x="2652" y="2352"/>
                <a:ext cx="432" cy="144"/>
              </a:xfrm>
              <a:prstGeom prst="rect">
                <a:avLst/>
              </a:prstGeom>
              <a:solidFill>
                <a:srgbClr val="F8F8F8"/>
              </a:solidFill>
              <a:ln w="9525">
                <a:noFill/>
                <a:miter lim="800000"/>
                <a:headEnd/>
                <a:tailEnd/>
              </a:ln>
            </p:spPr>
            <p:txBody>
              <a:bodyPr wrap="none" anchor="ctr"/>
              <a:lstStyle/>
              <a:p>
                <a:pPr algn="ctr" eaLnBrk="0" hangingPunct="0"/>
                <a:r>
                  <a:rPr lang="en-US">
                    <a:solidFill>
                      <a:schemeClr val="tx1"/>
                    </a:solidFill>
                  </a:rPr>
                  <a:t>2.3</a:t>
                </a:r>
              </a:p>
            </p:txBody>
          </p:sp>
        </p:grpSp>
      </p:grpSp>
      <p:sp>
        <p:nvSpPr>
          <p:cNvPr id="108547" name="AutoShape 37"/>
          <p:cNvSpPr>
            <a:spLocks/>
          </p:cNvSpPr>
          <p:nvPr/>
        </p:nvSpPr>
        <p:spPr bwMode="auto">
          <a:xfrm>
            <a:off x="7391400" y="3905250"/>
            <a:ext cx="152400" cy="1295400"/>
          </a:xfrm>
          <a:prstGeom prst="rightBrace">
            <a:avLst>
              <a:gd name="adj1" fmla="val 70833"/>
              <a:gd name="adj2" fmla="val 50000"/>
            </a:avLst>
          </a:prstGeom>
          <a:noFill/>
          <a:ln w="38100">
            <a:solidFill>
              <a:srgbClr val="003399"/>
            </a:solidFill>
            <a:round/>
            <a:headEnd/>
            <a:tailEnd/>
          </a:ln>
        </p:spPr>
        <p:txBody>
          <a:bodyPr wrap="none" anchor="ctr"/>
          <a:lstStyle/>
          <a:p>
            <a:endParaRPr lang="en-US"/>
          </a:p>
        </p:txBody>
      </p:sp>
      <p:sp>
        <p:nvSpPr>
          <p:cNvPr id="108548" name="Rectangle 38"/>
          <p:cNvSpPr>
            <a:spLocks noGrp="1" noChangeArrowheads="1"/>
          </p:cNvSpPr>
          <p:nvPr>
            <p:ph type="title"/>
          </p:nvPr>
        </p:nvSpPr>
        <p:spPr bwMode="auto">
          <a:xfrm>
            <a:off x="457200" y="658813"/>
            <a:ext cx="8229600" cy="758825"/>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Patient Status Screen</a:t>
            </a:r>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ChangeArrowheads="1"/>
          </p:cNvSpPr>
          <p:nvPr/>
        </p:nvSpPr>
        <p:spPr bwMode="auto">
          <a:xfrm>
            <a:off x="6172200" y="5316538"/>
            <a:ext cx="2438400" cy="1312862"/>
          </a:xfrm>
          <a:prstGeom prst="rect">
            <a:avLst/>
          </a:prstGeom>
          <a:solidFill>
            <a:schemeClr val="bg1"/>
          </a:solidFill>
          <a:ln w="9525">
            <a:noFill/>
            <a:miter lim="800000"/>
            <a:headEnd/>
            <a:tailEnd/>
          </a:ln>
        </p:spPr>
        <p:txBody>
          <a:bodyPr wrap="none" anchor="ctr"/>
          <a:lstStyle/>
          <a:p>
            <a:endParaRPr lang="en-US"/>
          </a:p>
        </p:txBody>
      </p:sp>
      <p:sp>
        <p:nvSpPr>
          <p:cNvPr id="109571" name="Rectangle 4"/>
          <p:cNvSpPr>
            <a:spLocks noGrp="1" noChangeArrowheads="1"/>
          </p:cNvSpPr>
          <p:nvPr>
            <p:ph type="subTitle" idx="1"/>
          </p:nvPr>
        </p:nvSpPr>
        <p:spPr bwMode="auto">
          <a:xfrm>
            <a:off x="1371600" y="3911600"/>
            <a:ext cx="6400800" cy="13462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eaLnBrk="1" hangingPunct="1">
              <a:spcBef>
                <a:spcPct val="10000"/>
              </a:spcBef>
            </a:pPr>
            <a:r>
              <a:rPr lang="en-US" b="1" smtClean="0">
                <a:solidFill>
                  <a:schemeClr val="folHlink"/>
                </a:solidFill>
              </a:rPr>
              <a:t>Information at </a:t>
            </a:r>
          </a:p>
          <a:p>
            <a:pPr eaLnBrk="1" hangingPunct="1">
              <a:spcBef>
                <a:spcPct val="10000"/>
              </a:spcBef>
            </a:pPr>
            <a:r>
              <a:rPr lang="en-US" b="1" smtClean="0">
                <a:solidFill>
                  <a:schemeClr val="folHlink"/>
                </a:solidFill>
              </a:rPr>
              <a:t>the touch of a button</a:t>
            </a:r>
          </a:p>
        </p:txBody>
      </p:sp>
      <p:grpSp>
        <p:nvGrpSpPr>
          <p:cNvPr id="109572" name="Group 5"/>
          <p:cNvGrpSpPr>
            <a:grpSpLocks/>
          </p:cNvGrpSpPr>
          <p:nvPr/>
        </p:nvGrpSpPr>
        <p:grpSpPr bwMode="auto">
          <a:xfrm>
            <a:off x="762000" y="5257800"/>
            <a:ext cx="7620000" cy="833438"/>
            <a:chOff x="336" y="3456"/>
            <a:chExt cx="5088" cy="573"/>
          </a:xfrm>
        </p:grpSpPr>
        <p:pic>
          <p:nvPicPr>
            <p:cNvPr id="109574" name="Picture 6"/>
            <p:cNvPicPr>
              <a:picLocks noChangeAspect="1" noChangeArrowheads="1"/>
            </p:cNvPicPr>
            <p:nvPr/>
          </p:nvPicPr>
          <p:blipFill>
            <a:blip r:embed="rId3" cstate="print">
              <a:lum bright="-34000" contrast="20000"/>
            </a:blip>
            <a:srcRect l="21120" t="90665" r="16692"/>
            <a:stretch>
              <a:fillRect/>
            </a:stretch>
          </p:blipFill>
          <p:spPr bwMode="auto">
            <a:xfrm>
              <a:off x="336" y="3456"/>
              <a:ext cx="5088" cy="573"/>
            </a:xfrm>
            <a:prstGeom prst="rect">
              <a:avLst/>
            </a:prstGeom>
            <a:noFill/>
            <a:ln w="9525">
              <a:noFill/>
              <a:miter lim="800000"/>
              <a:headEnd/>
              <a:tailEnd/>
            </a:ln>
          </p:spPr>
        </p:pic>
        <p:grpSp>
          <p:nvGrpSpPr>
            <p:cNvPr id="109575" name="Group 7"/>
            <p:cNvGrpSpPr>
              <a:grpSpLocks/>
            </p:cNvGrpSpPr>
            <p:nvPr/>
          </p:nvGrpSpPr>
          <p:grpSpPr bwMode="auto">
            <a:xfrm>
              <a:off x="410" y="3526"/>
              <a:ext cx="1633" cy="384"/>
              <a:chOff x="410" y="3526"/>
              <a:chExt cx="1633" cy="384"/>
            </a:xfrm>
          </p:grpSpPr>
          <p:sp>
            <p:nvSpPr>
              <p:cNvPr id="109582" name="Rectangle 8"/>
              <p:cNvSpPr>
                <a:spLocks noChangeArrowheads="1"/>
              </p:cNvSpPr>
              <p:nvPr/>
            </p:nvSpPr>
            <p:spPr bwMode="auto">
              <a:xfrm>
                <a:off x="410" y="3526"/>
                <a:ext cx="1584" cy="384"/>
              </a:xfrm>
              <a:prstGeom prst="rect">
                <a:avLst/>
              </a:prstGeom>
              <a:solidFill>
                <a:srgbClr val="6D81BB"/>
              </a:solidFill>
              <a:ln w="9525">
                <a:noFill/>
                <a:miter lim="800000"/>
                <a:headEnd/>
                <a:tailEnd/>
              </a:ln>
            </p:spPr>
            <p:txBody>
              <a:bodyPr wrap="none" anchor="ctr"/>
              <a:lstStyle/>
              <a:p>
                <a:endParaRPr lang="en-US"/>
              </a:p>
            </p:txBody>
          </p:sp>
          <p:sp>
            <p:nvSpPr>
              <p:cNvPr id="109583" name="Text Box 9"/>
              <p:cNvSpPr txBox="1">
                <a:spLocks noChangeArrowheads="1"/>
              </p:cNvSpPr>
              <p:nvPr/>
            </p:nvSpPr>
            <p:spPr bwMode="auto">
              <a:xfrm>
                <a:off x="472" y="3567"/>
                <a:ext cx="1571" cy="336"/>
              </a:xfrm>
              <a:prstGeom prst="rect">
                <a:avLst/>
              </a:prstGeom>
              <a:noFill/>
              <a:ln w="9525">
                <a:noFill/>
                <a:miter lim="800000"/>
                <a:headEnd/>
                <a:tailEnd/>
              </a:ln>
            </p:spPr>
            <p:txBody>
              <a:bodyPr wrap="none">
                <a:spAutoFit/>
              </a:bodyPr>
              <a:lstStyle/>
              <a:p>
                <a:pPr eaLnBrk="0" hangingPunct="0"/>
                <a:r>
                  <a:rPr lang="en-US" sz="2600" b="1">
                    <a:solidFill>
                      <a:schemeClr val="tx1"/>
                    </a:solidFill>
                  </a:rPr>
                  <a:t>Vital Capacity</a:t>
                </a:r>
              </a:p>
            </p:txBody>
          </p:sp>
        </p:grpSp>
        <p:grpSp>
          <p:nvGrpSpPr>
            <p:cNvPr id="109576" name="Group 10"/>
            <p:cNvGrpSpPr>
              <a:grpSpLocks/>
            </p:cNvGrpSpPr>
            <p:nvPr/>
          </p:nvGrpSpPr>
          <p:grpSpPr bwMode="auto">
            <a:xfrm>
              <a:off x="2080" y="3528"/>
              <a:ext cx="1584" cy="384"/>
              <a:chOff x="2080" y="3528"/>
              <a:chExt cx="1584" cy="384"/>
            </a:xfrm>
          </p:grpSpPr>
          <p:sp>
            <p:nvSpPr>
              <p:cNvPr id="109580" name="Rectangle 11"/>
              <p:cNvSpPr>
                <a:spLocks noChangeArrowheads="1"/>
              </p:cNvSpPr>
              <p:nvPr/>
            </p:nvSpPr>
            <p:spPr bwMode="auto">
              <a:xfrm>
                <a:off x="2080" y="3528"/>
                <a:ext cx="1584" cy="384"/>
              </a:xfrm>
              <a:prstGeom prst="rect">
                <a:avLst/>
              </a:prstGeom>
              <a:solidFill>
                <a:srgbClr val="6D81BB"/>
              </a:solidFill>
              <a:ln w="9525">
                <a:noFill/>
                <a:miter lim="800000"/>
                <a:headEnd/>
                <a:tailEnd/>
              </a:ln>
            </p:spPr>
            <p:txBody>
              <a:bodyPr wrap="none" anchor="ctr"/>
              <a:lstStyle/>
              <a:p>
                <a:endParaRPr lang="en-US"/>
              </a:p>
            </p:txBody>
          </p:sp>
          <p:sp>
            <p:nvSpPr>
              <p:cNvPr id="109581" name="Text Box 12"/>
              <p:cNvSpPr txBox="1">
                <a:spLocks noChangeArrowheads="1"/>
              </p:cNvSpPr>
              <p:nvPr/>
            </p:nvSpPr>
            <p:spPr bwMode="auto">
              <a:xfrm>
                <a:off x="2310" y="3570"/>
                <a:ext cx="1031" cy="336"/>
              </a:xfrm>
              <a:prstGeom prst="rect">
                <a:avLst/>
              </a:prstGeom>
              <a:noFill/>
              <a:ln w="9525">
                <a:noFill/>
                <a:miter lim="800000"/>
                <a:headEnd/>
                <a:tailEnd/>
              </a:ln>
            </p:spPr>
            <p:txBody>
              <a:bodyPr wrap="none">
                <a:spAutoFit/>
              </a:bodyPr>
              <a:lstStyle/>
              <a:p>
                <a:pPr algn="ctr" eaLnBrk="0" hangingPunct="0"/>
                <a:r>
                  <a:rPr lang="en-US" sz="2600" b="1">
                    <a:solidFill>
                      <a:schemeClr val="tx1"/>
                    </a:solidFill>
                  </a:rPr>
                  <a:t>MIP/P0.1</a:t>
                </a:r>
              </a:p>
            </p:txBody>
          </p:sp>
        </p:grpSp>
        <p:grpSp>
          <p:nvGrpSpPr>
            <p:cNvPr id="109577" name="Group 13"/>
            <p:cNvGrpSpPr>
              <a:grpSpLocks/>
            </p:cNvGrpSpPr>
            <p:nvPr/>
          </p:nvGrpSpPr>
          <p:grpSpPr bwMode="auto">
            <a:xfrm>
              <a:off x="3784" y="3520"/>
              <a:ext cx="1627" cy="384"/>
              <a:chOff x="3784" y="3520"/>
              <a:chExt cx="1627" cy="384"/>
            </a:xfrm>
          </p:grpSpPr>
          <p:sp>
            <p:nvSpPr>
              <p:cNvPr id="109578" name="Rectangle 14"/>
              <p:cNvSpPr>
                <a:spLocks noChangeArrowheads="1"/>
              </p:cNvSpPr>
              <p:nvPr/>
            </p:nvSpPr>
            <p:spPr bwMode="auto">
              <a:xfrm>
                <a:off x="3784" y="3520"/>
                <a:ext cx="1584" cy="384"/>
              </a:xfrm>
              <a:prstGeom prst="rect">
                <a:avLst/>
              </a:prstGeom>
              <a:solidFill>
                <a:srgbClr val="6D81BB"/>
              </a:solidFill>
              <a:ln w="9525">
                <a:noFill/>
                <a:miter lim="800000"/>
                <a:headEnd/>
                <a:tailEnd/>
              </a:ln>
            </p:spPr>
            <p:txBody>
              <a:bodyPr wrap="none" anchor="ctr"/>
              <a:lstStyle/>
              <a:p>
                <a:endParaRPr lang="en-US"/>
              </a:p>
            </p:txBody>
          </p:sp>
          <p:sp>
            <p:nvSpPr>
              <p:cNvPr id="109579" name="Text Box 15"/>
              <p:cNvSpPr txBox="1">
                <a:spLocks noChangeArrowheads="1"/>
              </p:cNvSpPr>
              <p:nvPr/>
            </p:nvSpPr>
            <p:spPr bwMode="auto">
              <a:xfrm>
                <a:off x="3793" y="3561"/>
                <a:ext cx="1618" cy="336"/>
              </a:xfrm>
              <a:prstGeom prst="rect">
                <a:avLst/>
              </a:prstGeom>
              <a:noFill/>
              <a:ln w="9525">
                <a:noFill/>
                <a:miter lim="800000"/>
                <a:headEnd/>
                <a:tailEnd/>
              </a:ln>
            </p:spPr>
            <p:txBody>
              <a:bodyPr wrap="none">
                <a:spAutoFit/>
              </a:bodyPr>
              <a:lstStyle/>
              <a:p>
                <a:pPr eaLnBrk="0" hangingPunct="0"/>
                <a:r>
                  <a:rPr lang="en-US" sz="2600" b="1">
                    <a:solidFill>
                      <a:schemeClr val="tx1"/>
                    </a:solidFill>
                  </a:rPr>
                  <a:t>Static C and R</a:t>
                </a:r>
              </a:p>
            </p:txBody>
          </p:sp>
        </p:grpSp>
      </p:grpSp>
      <p:sp>
        <p:nvSpPr>
          <p:cNvPr id="109573" name="Rectangle 17"/>
          <p:cNvSpPr>
            <a:spLocks noGrp="1" noChangeArrowheads="1"/>
          </p:cNvSpPr>
          <p:nvPr>
            <p:ph type="ctrTitle"/>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Respiratory Mechanics Maneuvers</a:t>
            </a:r>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594" name="Group 4"/>
          <p:cNvGrpSpPr>
            <a:grpSpLocks/>
          </p:cNvGrpSpPr>
          <p:nvPr/>
        </p:nvGrpSpPr>
        <p:grpSpPr bwMode="auto">
          <a:xfrm>
            <a:off x="4530725" y="1697038"/>
            <a:ext cx="4384675" cy="3865562"/>
            <a:chOff x="2784" y="2544"/>
            <a:chExt cx="2143" cy="1633"/>
          </a:xfrm>
        </p:grpSpPr>
        <p:pic>
          <p:nvPicPr>
            <p:cNvPr id="110597" name="Picture 5"/>
            <p:cNvPicPr>
              <a:picLocks noChangeAspect="1" noChangeArrowheads="1"/>
            </p:cNvPicPr>
            <p:nvPr/>
          </p:nvPicPr>
          <p:blipFill>
            <a:blip r:embed="rId3" cstate="print">
              <a:lum bright="-34000" contrast="20000"/>
            </a:blip>
            <a:srcRect/>
            <a:stretch>
              <a:fillRect/>
            </a:stretch>
          </p:blipFill>
          <p:spPr bwMode="auto">
            <a:xfrm>
              <a:off x="2784" y="2544"/>
              <a:ext cx="2143" cy="1633"/>
            </a:xfrm>
            <a:prstGeom prst="rect">
              <a:avLst/>
            </a:prstGeom>
            <a:noFill/>
            <a:ln w="9525">
              <a:noFill/>
              <a:miter lim="800000"/>
              <a:headEnd/>
              <a:tailEnd/>
            </a:ln>
          </p:spPr>
        </p:pic>
        <p:sp>
          <p:nvSpPr>
            <p:cNvPr id="110598" name="Rectangle 6"/>
            <p:cNvSpPr>
              <a:spLocks noChangeArrowheads="1"/>
            </p:cNvSpPr>
            <p:nvPr/>
          </p:nvSpPr>
          <p:spPr bwMode="auto">
            <a:xfrm>
              <a:off x="2927" y="2870"/>
              <a:ext cx="243"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27.7</a:t>
              </a:r>
            </a:p>
          </p:txBody>
        </p:sp>
        <p:sp>
          <p:nvSpPr>
            <p:cNvPr id="110599" name="Rectangle 7"/>
            <p:cNvSpPr>
              <a:spLocks noChangeArrowheads="1"/>
            </p:cNvSpPr>
            <p:nvPr/>
          </p:nvSpPr>
          <p:spPr bwMode="auto">
            <a:xfrm>
              <a:off x="2924" y="3108"/>
              <a:ext cx="243"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26.8</a:t>
              </a:r>
            </a:p>
          </p:txBody>
        </p:sp>
        <p:sp>
          <p:nvSpPr>
            <p:cNvPr id="110600" name="Rectangle 8"/>
            <p:cNvSpPr>
              <a:spLocks noChangeArrowheads="1"/>
            </p:cNvSpPr>
            <p:nvPr/>
          </p:nvSpPr>
          <p:spPr bwMode="auto">
            <a:xfrm>
              <a:off x="2924" y="3348"/>
              <a:ext cx="243"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12.5</a:t>
              </a:r>
            </a:p>
          </p:txBody>
        </p:sp>
        <p:sp>
          <p:nvSpPr>
            <p:cNvPr id="110601" name="Rectangle 9"/>
            <p:cNvSpPr>
              <a:spLocks noChangeArrowheads="1"/>
            </p:cNvSpPr>
            <p:nvPr/>
          </p:nvSpPr>
          <p:spPr bwMode="auto">
            <a:xfrm>
              <a:off x="2924" y="3583"/>
              <a:ext cx="243" cy="80"/>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13.9</a:t>
              </a:r>
            </a:p>
          </p:txBody>
        </p:sp>
        <p:sp>
          <p:nvSpPr>
            <p:cNvPr id="110602" name="Rectangle 10"/>
            <p:cNvSpPr>
              <a:spLocks noChangeArrowheads="1"/>
            </p:cNvSpPr>
            <p:nvPr/>
          </p:nvSpPr>
          <p:spPr bwMode="auto">
            <a:xfrm>
              <a:off x="2922" y="3865"/>
              <a:ext cx="243" cy="80"/>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3.7</a:t>
              </a:r>
            </a:p>
          </p:txBody>
        </p:sp>
        <p:sp>
          <p:nvSpPr>
            <p:cNvPr id="110603" name="Rectangle 11"/>
            <p:cNvSpPr>
              <a:spLocks noChangeArrowheads="1"/>
            </p:cNvSpPr>
            <p:nvPr/>
          </p:nvSpPr>
          <p:spPr bwMode="auto">
            <a:xfrm>
              <a:off x="3639" y="3583"/>
              <a:ext cx="243" cy="80"/>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a:t>
              </a:r>
            </a:p>
          </p:txBody>
        </p:sp>
        <p:sp>
          <p:nvSpPr>
            <p:cNvPr id="110604" name="Rectangle 12"/>
            <p:cNvSpPr>
              <a:spLocks noChangeArrowheads="1"/>
            </p:cNvSpPr>
            <p:nvPr/>
          </p:nvSpPr>
          <p:spPr bwMode="auto">
            <a:xfrm>
              <a:off x="3328" y="3583"/>
              <a:ext cx="242" cy="80"/>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a:t>
              </a:r>
            </a:p>
          </p:txBody>
        </p:sp>
        <p:sp>
          <p:nvSpPr>
            <p:cNvPr id="110605" name="Rectangle 13"/>
            <p:cNvSpPr>
              <a:spLocks noChangeArrowheads="1"/>
            </p:cNvSpPr>
            <p:nvPr/>
          </p:nvSpPr>
          <p:spPr bwMode="auto">
            <a:xfrm>
              <a:off x="3328" y="3108"/>
              <a:ext cx="242"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0.0</a:t>
              </a:r>
            </a:p>
          </p:txBody>
        </p:sp>
        <p:sp>
          <p:nvSpPr>
            <p:cNvPr id="110606" name="Rectangle 14"/>
            <p:cNvSpPr>
              <a:spLocks noChangeArrowheads="1"/>
            </p:cNvSpPr>
            <p:nvPr/>
          </p:nvSpPr>
          <p:spPr bwMode="auto">
            <a:xfrm>
              <a:off x="3328" y="3348"/>
              <a:ext cx="242"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556</a:t>
              </a:r>
            </a:p>
          </p:txBody>
        </p:sp>
        <p:sp>
          <p:nvSpPr>
            <p:cNvPr id="110607" name="Rectangle 15"/>
            <p:cNvSpPr>
              <a:spLocks noChangeArrowheads="1"/>
            </p:cNvSpPr>
            <p:nvPr/>
          </p:nvSpPr>
          <p:spPr bwMode="auto">
            <a:xfrm>
              <a:off x="3324" y="3865"/>
              <a:ext cx="243" cy="80"/>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33.4</a:t>
              </a:r>
            </a:p>
          </p:txBody>
        </p:sp>
        <p:sp>
          <p:nvSpPr>
            <p:cNvPr id="110608" name="Rectangle 16"/>
            <p:cNvSpPr>
              <a:spLocks noChangeArrowheads="1"/>
            </p:cNvSpPr>
            <p:nvPr/>
          </p:nvSpPr>
          <p:spPr bwMode="auto">
            <a:xfrm>
              <a:off x="3640" y="2873"/>
              <a:ext cx="243" cy="80"/>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8.26</a:t>
              </a:r>
            </a:p>
          </p:txBody>
        </p:sp>
        <p:sp>
          <p:nvSpPr>
            <p:cNvPr id="110609" name="Rectangle 17"/>
            <p:cNvSpPr>
              <a:spLocks noChangeArrowheads="1"/>
            </p:cNvSpPr>
            <p:nvPr/>
          </p:nvSpPr>
          <p:spPr bwMode="auto">
            <a:xfrm>
              <a:off x="3328" y="2870"/>
              <a:ext cx="242"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0.0</a:t>
              </a:r>
            </a:p>
          </p:txBody>
        </p:sp>
        <p:sp>
          <p:nvSpPr>
            <p:cNvPr id="110610" name="Rectangle 18"/>
            <p:cNvSpPr>
              <a:spLocks noChangeArrowheads="1"/>
            </p:cNvSpPr>
            <p:nvPr/>
          </p:nvSpPr>
          <p:spPr bwMode="auto">
            <a:xfrm>
              <a:off x="3640" y="3109"/>
              <a:ext cx="243"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14</a:t>
              </a:r>
            </a:p>
          </p:txBody>
        </p:sp>
        <p:sp>
          <p:nvSpPr>
            <p:cNvPr id="110611" name="Rectangle 19"/>
            <p:cNvSpPr>
              <a:spLocks noChangeArrowheads="1"/>
            </p:cNvSpPr>
            <p:nvPr/>
          </p:nvSpPr>
          <p:spPr bwMode="auto">
            <a:xfrm>
              <a:off x="3640" y="3348"/>
              <a:ext cx="243"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64</a:t>
              </a:r>
            </a:p>
          </p:txBody>
        </p:sp>
        <p:sp>
          <p:nvSpPr>
            <p:cNvPr id="110612" name="Rectangle 20"/>
            <p:cNvSpPr>
              <a:spLocks noChangeArrowheads="1"/>
            </p:cNvSpPr>
            <p:nvPr/>
          </p:nvSpPr>
          <p:spPr bwMode="auto">
            <a:xfrm>
              <a:off x="3967" y="2871"/>
              <a:ext cx="243"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852</a:t>
              </a:r>
            </a:p>
          </p:txBody>
        </p:sp>
        <p:sp>
          <p:nvSpPr>
            <p:cNvPr id="110613" name="Rectangle 21"/>
            <p:cNvSpPr>
              <a:spLocks noChangeArrowheads="1"/>
            </p:cNvSpPr>
            <p:nvPr/>
          </p:nvSpPr>
          <p:spPr bwMode="auto">
            <a:xfrm>
              <a:off x="3968" y="3109"/>
              <a:ext cx="243"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-2.5</a:t>
              </a:r>
            </a:p>
          </p:txBody>
        </p:sp>
        <p:sp>
          <p:nvSpPr>
            <p:cNvPr id="110614" name="Rectangle 22"/>
            <p:cNvSpPr>
              <a:spLocks noChangeArrowheads="1"/>
            </p:cNvSpPr>
            <p:nvPr/>
          </p:nvSpPr>
          <p:spPr bwMode="auto">
            <a:xfrm>
              <a:off x="3964" y="3347"/>
              <a:ext cx="243"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-13.5</a:t>
              </a:r>
            </a:p>
          </p:txBody>
        </p:sp>
        <p:sp>
          <p:nvSpPr>
            <p:cNvPr id="110615" name="Rectangle 23"/>
            <p:cNvSpPr>
              <a:spLocks noChangeArrowheads="1"/>
            </p:cNvSpPr>
            <p:nvPr/>
          </p:nvSpPr>
          <p:spPr bwMode="auto">
            <a:xfrm>
              <a:off x="3637" y="3868"/>
              <a:ext cx="243" cy="81"/>
            </a:xfrm>
            <a:prstGeom prst="rect">
              <a:avLst/>
            </a:prstGeom>
            <a:solidFill>
              <a:srgbClr val="C0C0C0"/>
            </a:solidFill>
            <a:ln w="9525">
              <a:noFill/>
              <a:miter lim="800000"/>
              <a:headEnd/>
              <a:tailEnd/>
            </a:ln>
          </p:spPr>
          <p:txBody>
            <a:bodyPr wrap="none" anchor="ctr"/>
            <a:lstStyle/>
            <a:p>
              <a:pPr algn="ctr"/>
              <a:r>
                <a:rPr lang="en-US" sz="1200" b="1">
                  <a:solidFill>
                    <a:schemeClr val="tx1"/>
                  </a:solidFill>
                </a:rPr>
                <a:t>10.2</a:t>
              </a:r>
            </a:p>
          </p:txBody>
        </p:sp>
      </p:grpSp>
      <p:sp>
        <p:nvSpPr>
          <p:cNvPr id="110595" name="Rectangle 26"/>
          <p:cNvSpPr>
            <a:spLocks noGrp="1" noChangeArrowheads="1"/>
          </p:cNvSpPr>
          <p:nvPr>
            <p:ph type="title"/>
          </p:nvPr>
        </p:nvSpPr>
        <p:spPr bwMode="auto">
          <a:xfrm>
            <a:off x="457200" y="466725"/>
            <a:ext cx="8229600" cy="950913"/>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Respironics Ventilator Maneuvers</a:t>
            </a:r>
            <a:r>
              <a:rPr lang="en-US" smtClean="0"/>
              <a:t> </a:t>
            </a:r>
          </a:p>
        </p:txBody>
      </p:sp>
      <p:sp>
        <p:nvSpPr>
          <p:cNvPr id="110596" name="Rectangle 27"/>
          <p:cNvSpPr>
            <a:spLocks noGrp="1" noChangeArrowheads="1"/>
          </p:cNvSpPr>
          <p:nvPr>
            <p:ph type="body" idx="1"/>
          </p:nvPr>
        </p:nvSpPr>
        <p:spPr bwMode="auto">
          <a:xfrm>
            <a:off x="457200" y="1600200"/>
            <a:ext cx="4154488" cy="4525963"/>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smtClean="0">
                <a:solidFill>
                  <a:srgbClr val="0000CC"/>
                </a:solidFill>
              </a:rPr>
              <a:t>Vital Capacity</a:t>
            </a:r>
          </a:p>
          <a:p>
            <a:pPr eaLnBrk="1" hangingPunct="1"/>
            <a:r>
              <a:rPr lang="en-US" sz="2800" smtClean="0">
                <a:solidFill>
                  <a:srgbClr val="0000CC"/>
                </a:solidFill>
              </a:rPr>
              <a:t>Maximum Inspiratory Pressure (MIP)</a:t>
            </a:r>
          </a:p>
          <a:p>
            <a:pPr eaLnBrk="1" hangingPunct="1"/>
            <a:r>
              <a:rPr lang="en-US" sz="2800" smtClean="0">
                <a:solidFill>
                  <a:srgbClr val="0000CC"/>
                </a:solidFill>
              </a:rPr>
              <a:t>Occlusion Pressure at 100 ms (P0.1)</a:t>
            </a:r>
          </a:p>
          <a:p>
            <a:pPr eaLnBrk="1" hangingPunct="1"/>
            <a:r>
              <a:rPr lang="en-US" sz="2800" smtClean="0">
                <a:solidFill>
                  <a:srgbClr val="0000CC"/>
                </a:solidFill>
              </a:rPr>
              <a:t>Static Compliance and Resistance</a:t>
            </a:r>
          </a:p>
          <a:p>
            <a:pPr eaLnBrk="1" hangingPunct="1"/>
            <a:endParaRPr lang="en-US" sz="2800" smtClean="0">
              <a:solidFill>
                <a:srgbClr val="0000CC"/>
              </a:solidFill>
            </a:endParaRP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4"/>
          <p:cNvSpPr>
            <a:spLocks noGrp="1" noChangeArrowheads="1"/>
          </p:cNvSpPr>
          <p:nvPr>
            <p:ph type="title"/>
          </p:nvPr>
        </p:nvSpPr>
        <p:spPr bwMode="auto">
          <a:xfrm>
            <a:off x="457200" y="603250"/>
            <a:ext cx="8229600" cy="81438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Vital Capacity</a:t>
            </a:r>
          </a:p>
        </p:txBody>
      </p:sp>
      <p:sp>
        <p:nvSpPr>
          <p:cNvPr id="111619" name="Rectangle 6"/>
          <p:cNvSpPr>
            <a:spLocks noGrp="1" noChangeArrowheads="1"/>
          </p:cNvSpPr>
          <p:nvPr>
            <p:ph type="body" idx="1"/>
          </p:nvPr>
        </p:nvSpPr>
        <p:spPr bwMode="auto">
          <a:xfrm>
            <a:off x="457200" y="1600200"/>
            <a:ext cx="7664450" cy="4525963"/>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smtClean="0"/>
              <a:t>Normal VC is usually between 65 and 75 ml/kg.</a:t>
            </a:r>
          </a:p>
          <a:p>
            <a:pPr eaLnBrk="1" hangingPunct="1"/>
            <a:r>
              <a:rPr lang="en-US" sz="3200" smtClean="0"/>
              <a:t>A value of 10 ml/kg or more has been suggested to predict weaning outcome.</a:t>
            </a:r>
          </a:p>
          <a:p>
            <a:pPr eaLnBrk="1" hangingPunct="1"/>
            <a:r>
              <a:rPr lang="en-US" sz="3200" smtClean="0"/>
              <a:t>A VC while on a ventilator is typically used to determine readiness to wean or to evaluate ALS or other neuro-muscular diseases.</a:t>
            </a:r>
          </a:p>
          <a:p>
            <a:pPr eaLnBrk="1" hangingPunct="1"/>
            <a:endParaRPr lang="en-US" sz="3200" smtClean="0"/>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3"/>
          <p:cNvPicPr>
            <a:picLocks noChangeAspect="1" noChangeArrowheads="1"/>
          </p:cNvPicPr>
          <p:nvPr/>
        </p:nvPicPr>
        <p:blipFill>
          <a:blip r:embed="rId3" cstate="print"/>
          <a:srcRect r="37500" b="37500"/>
          <a:stretch>
            <a:fillRect/>
          </a:stretch>
        </p:blipFill>
        <p:spPr bwMode="auto">
          <a:xfrm>
            <a:off x="1514475" y="1905000"/>
            <a:ext cx="6096000" cy="4572000"/>
          </a:xfrm>
          <a:prstGeom prst="rect">
            <a:avLst/>
          </a:prstGeom>
          <a:noFill/>
          <a:ln w="9525">
            <a:noFill/>
            <a:miter lim="800000"/>
            <a:headEnd/>
            <a:tailEnd/>
          </a:ln>
        </p:spPr>
      </p:pic>
      <p:sp>
        <p:nvSpPr>
          <p:cNvPr id="112643" name="Rectangle 4"/>
          <p:cNvSpPr>
            <a:spLocks noChangeArrowheads="1"/>
          </p:cNvSpPr>
          <p:nvPr/>
        </p:nvSpPr>
        <p:spPr bwMode="auto">
          <a:xfrm>
            <a:off x="2047875" y="2895600"/>
            <a:ext cx="3581400" cy="1828800"/>
          </a:xfrm>
          <a:prstGeom prst="rect">
            <a:avLst/>
          </a:prstGeom>
          <a:solidFill>
            <a:srgbClr val="F8F8F8"/>
          </a:solidFill>
          <a:ln w="9525">
            <a:solidFill>
              <a:schemeClr val="tx1"/>
            </a:solidFill>
            <a:miter lim="800000"/>
            <a:headEnd/>
            <a:tailEnd/>
          </a:ln>
        </p:spPr>
        <p:txBody>
          <a:bodyPr wrap="none" anchor="ctr"/>
          <a:lstStyle/>
          <a:p>
            <a:endParaRPr lang="en-US"/>
          </a:p>
        </p:txBody>
      </p:sp>
      <p:sp>
        <p:nvSpPr>
          <p:cNvPr id="112644" name="Line 5"/>
          <p:cNvSpPr>
            <a:spLocks noChangeShapeType="1"/>
          </p:cNvSpPr>
          <p:nvPr/>
        </p:nvSpPr>
        <p:spPr bwMode="auto">
          <a:xfrm>
            <a:off x="2047875" y="4010025"/>
            <a:ext cx="3581400" cy="0"/>
          </a:xfrm>
          <a:prstGeom prst="line">
            <a:avLst/>
          </a:prstGeom>
          <a:noFill/>
          <a:ln w="9525">
            <a:solidFill>
              <a:schemeClr val="tx1"/>
            </a:solidFill>
            <a:round/>
            <a:headEnd/>
            <a:tailEnd/>
          </a:ln>
        </p:spPr>
        <p:txBody>
          <a:bodyPr/>
          <a:lstStyle/>
          <a:p>
            <a:endParaRPr lang="en-US"/>
          </a:p>
        </p:txBody>
      </p:sp>
      <p:sp>
        <p:nvSpPr>
          <p:cNvPr id="112645" name="Arc 6"/>
          <p:cNvSpPr>
            <a:spLocks/>
          </p:cNvSpPr>
          <p:nvPr/>
        </p:nvSpPr>
        <p:spPr bwMode="auto">
          <a:xfrm flipH="1">
            <a:off x="3571875" y="3276600"/>
            <a:ext cx="533400" cy="7620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folHlink"/>
            </a:solidFill>
            <a:round/>
            <a:headEnd/>
            <a:tailEnd/>
          </a:ln>
        </p:spPr>
        <p:txBody>
          <a:bodyPr wrap="none" anchor="ctr"/>
          <a:lstStyle/>
          <a:p>
            <a:endParaRPr lang="en-US"/>
          </a:p>
        </p:txBody>
      </p:sp>
      <p:sp>
        <p:nvSpPr>
          <p:cNvPr id="112646" name="Arc 7"/>
          <p:cNvSpPr>
            <a:spLocks/>
          </p:cNvSpPr>
          <p:nvPr/>
        </p:nvSpPr>
        <p:spPr bwMode="auto">
          <a:xfrm flipH="1" flipV="1">
            <a:off x="4105275" y="3276600"/>
            <a:ext cx="914400" cy="11430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3300"/>
            </a:solidFill>
            <a:round/>
            <a:headEnd/>
            <a:tailEnd/>
          </a:ln>
        </p:spPr>
        <p:txBody>
          <a:bodyPr wrap="none" anchor="ctr"/>
          <a:lstStyle/>
          <a:p>
            <a:endParaRPr lang="en-US"/>
          </a:p>
        </p:txBody>
      </p:sp>
      <p:sp>
        <p:nvSpPr>
          <p:cNvPr id="112647" name="Line 8"/>
          <p:cNvSpPr>
            <a:spLocks noChangeShapeType="1"/>
          </p:cNvSpPr>
          <p:nvPr/>
        </p:nvSpPr>
        <p:spPr bwMode="auto">
          <a:xfrm>
            <a:off x="4943475" y="4419600"/>
            <a:ext cx="381000" cy="0"/>
          </a:xfrm>
          <a:prstGeom prst="line">
            <a:avLst/>
          </a:prstGeom>
          <a:noFill/>
          <a:ln w="28575">
            <a:solidFill>
              <a:srgbClr val="FF3300"/>
            </a:solidFill>
            <a:round/>
            <a:headEnd/>
            <a:tailEnd/>
          </a:ln>
        </p:spPr>
        <p:txBody>
          <a:bodyPr/>
          <a:lstStyle/>
          <a:p>
            <a:endParaRPr lang="en-US"/>
          </a:p>
        </p:txBody>
      </p:sp>
      <p:sp>
        <p:nvSpPr>
          <p:cNvPr id="112648" name="Rectangle 9"/>
          <p:cNvSpPr>
            <a:spLocks noChangeArrowheads="1"/>
          </p:cNvSpPr>
          <p:nvPr/>
        </p:nvSpPr>
        <p:spPr bwMode="auto">
          <a:xfrm>
            <a:off x="1666875" y="5181600"/>
            <a:ext cx="838200" cy="304800"/>
          </a:xfrm>
          <a:prstGeom prst="rect">
            <a:avLst/>
          </a:prstGeom>
          <a:solidFill>
            <a:srgbClr val="E3ECFB"/>
          </a:solidFill>
          <a:ln w="9525">
            <a:noFill/>
            <a:miter lim="800000"/>
            <a:headEnd/>
            <a:tailEnd/>
          </a:ln>
        </p:spPr>
        <p:txBody>
          <a:bodyPr wrap="none" anchor="ctr"/>
          <a:lstStyle/>
          <a:p>
            <a:pPr algn="ctr" eaLnBrk="0" hangingPunct="0"/>
            <a:r>
              <a:rPr lang="en-US" sz="1800">
                <a:solidFill>
                  <a:schemeClr val="tx1"/>
                </a:solidFill>
                <a:latin typeface="Times New Roman" pitchFamily="18" charset="0"/>
              </a:rPr>
              <a:t>Stop</a:t>
            </a:r>
          </a:p>
        </p:txBody>
      </p:sp>
      <p:sp>
        <p:nvSpPr>
          <p:cNvPr id="112649" name="Rectangle 10"/>
          <p:cNvSpPr>
            <a:spLocks noChangeArrowheads="1"/>
          </p:cNvSpPr>
          <p:nvPr/>
        </p:nvSpPr>
        <p:spPr bwMode="auto">
          <a:xfrm>
            <a:off x="4105275" y="5200650"/>
            <a:ext cx="838200" cy="304800"/>
          </a:xfrm>
          <a:prstGeom prst="rect">
            <a:avLst/>
          </a:prstGeom>
          <a:solidFill>
            <a:srgbClr val="F8F8F8"/>
          </a:solidFill>
          <a:ln w="9525">
            <a:solidFill>
              <a:schemeClr val="tx1"/>
            </a:solidFill>
            <a:miter lim="800000"/>
            <a:headEnd/>
            <a:tailEnd/>
          </a:ln>
        </p:spPr>
        <p:txBody>
          <a:bodyPr wrap="none" anchor="ctr"/>
          <a:lstStyle/>
          <a:p>
            <a:pPr algn="ctr" eaLnBrk="0" hangingPunct="0"/>
            <a:r>
              <a:rPr lang="en-US" sz="2400">
                <a:solidFill>
                  <a:schemeClr val="tx1"/>
                </a:solidFill>
                <a:latin typeface="Times New Roman" pitchFamily="18" charset="0"/>
              </a:rPr>
              <a:t>---</a:t>
            </a:r>
          </a:p>
        </p:txBody>
      </p:sp>
      <p:sp>
        <p:nvSpPr>
          <p:cNvPr id="112650" name="Arc 11"/>
          <p:cNvSpPr>
            <a:spLocks/>
          </p:cNvSpPr>
          <p:nvPr/>
        </p:nvSpPr>
        <p:spPr bwMode="auto">
          <a:xfrm flipH="1">
            <a:off x="2200275" y="3740150"/>
            <a:ext cx="228600" cy="304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folHlink"/>
            </a:solidFill>
            <a:round/>
            <a:headEnd/>
            <a:tailEnd/>
          </a:ln>
        </p:spPr>
        <p:txBody>
          <a:bodyPr wrap="none" anchor="ctr"/>
          <a:lstStyle/>
          <a:p>
            <a:endParaRPr lang="en-US"/>
          </a:p>
        </p:txBody>
      </p:sp>
      <p:sp>
        <p:nvSpPr>
          <p:cNvPr id="112651" name="Arc 12"/>
          <p:cNvSpPr>
            <a:spLocks/>
          </p:cNvSpPr>
          <p:nvPr/>
        </p:nvSpPr>
        <p:spPr bwMode="auto">
          <a:xfrm flipH="1">
            <a:off x="2809875" y="3733800"/>
            <a:ext cx="228600" cy="304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folHlink"/>
            </a:solidFill>
            <a:round/>
            <a:headEnd/>
            <a:tailEnd/>
          </a:ln>
        </p:spPr>
        <p:txBody>
          <a:bodyPr wrap="none" anchor="ctr"/>
          <a:lstStyle/>
          <a:p>
            <a:endParaRPr lang="en-US"/>
          </a:p>
        </p:txBody>
      </p:sp>
      <p:sp>
        <p:nvSpPr>
          <p:cNvPr id="112652" name="Arc 13"/>
          <p:cNvSpPr>
            <a:spLocks/>
          </p:cNvSpPr>
          <p:nvPr/>
        </p:nvSpPr>
        <p:spPr bwMode="auto">
          <a:xfrm>
            <a:off x="2428875" y="3733800"/>
            <a:ext cx="76200" cy="304800"/>
          </a:xfrm>
          <a:custGeom>
            <a:avLst/>
            <a:gdLst>
              <a:gd name="T0" fmla="*/ 0 w 21600"/>
              <a:gd name="T1" fmla="*/ 0 h 21600"/>
              <a:gd name="T2" fmla="*/ 11802130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3300"/>
            </a:solidFill>
            <a:round/>
            <a:headEnd/>
            <a:tailEnd/>
          </a:ln>
        </p:spPr>
        <p:txBody>
          <a:bodyPr wrap="none" anchor="ctr"/>
          <a:lstStyle/>
          <a:p>
            <a:endParaRPr lang="en-US"/>
          </a:p>
        </p:txBody>
      </p:sp>
      <p:sp>
        <p:nvSpPr>
          <p:cNvPr id="112653" name="Arc 14"/>
          <p:cNvSpPr>
            <a:spLocks/>
          </p:cNvSpPr>
          <p:nvPr/>
        </p:nvSpPr>
        <p:spPr bwMode="auto">
          <a:xfrm>
            <a:off x="3038475" y="3733800"/>
            <a:ext cx="76200" cy="304800"/>
          </a:xfrm>
          <a:custGeom>
            <a:avLst/>
            <a:gdLst>
              <a:gd name="T0" fmla="*/ 0 w 21600"/>
              <a:gd name="T1" fmla="*/ 0 h 21600"/>
              <a:gd name="T2" fmla="*/ 11802130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3300"/>
            </a:solidFill>
            <a:round/>
            <a:headEnd/>
            <a:tailEnd/>
          </a:ln>
        </p:spPr>
        <p:txBody>
          <a:bodyPr wrap="none" anchor="ctr"/>
          <a:lstStyle/>
          <a:p>
            <a:endParaRPr lang="en-US"/>
          </a:p>
        </p:txBody>
      </p:sp>
      <p:sp>
        <p:nvSpPr>
          <p:cNvPr id="112654" name="Rectangle 15"/>
          <p:cNvSpPr>
            <a:spLocks noGrp="1" noChangeArrowheads="1"/>
          </p:cNvSpPr>
          <p:nvPr>
            <p:ph type="title"/>
          </p:nvPr>
        </p:nvSpPr>
        <p:spPr bwMode="auto">
          <a:xfrm>
            <a:off x="457200" y="738188"/>
            <a:ext cx="8229600" cy="6794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Vital Capacity</a:t>
            </a: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6"/>
          <p:cNvSpPr>
            <a:spLocks noGrp="1" noChangeArrowheads="1"/>
          </p:cNvSpPr>
          <p:nvPr>
            <p:ph type="title"/>
          </p:nvPr>
        </p:nvSpPr>
        <p:spPr bwMode="auto">
          <a:xfrm>
            <a:off x="457200" y="488950"/>
            <a:ext cx="8229600" cy="928688"/>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Maximum Inspiratory Pressure (MIP)</a:t>
            </a:r>
          </a:p>
        </p:txBody>
      </p:sp>
      <p:sp>
        <p:nvSpPr>
          <p:cNvPr id="113667" name="Rectangle 7"/>
          <p:cNvSpPr>
            <a:spLocks noGrp="1" noChangeArrowheads="1"/>
          </p:cNvSpPr>
          <p:nvPr>
            <p:ph type="body" idx="1"/>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smtClean="0"/>
              <a:t>Assessment of respiratory muscle function needs to be considered in terms of both strength and endurance.</a:t>
            </a:r>
          </a:p>
          <a:p>
            <a:pPr eaLnBrk="1" hangingPunct="1"/>
            <a:r>
              <a:rPr lang="en-US" sz="2800" smtClean="0"/>
              <a:t>The muscular strength of the diaphragm and accessory muscles, and to a lesser degree endurance is measured by performing a MIP.</a:t>
            </a:r>
          </a:p>
          <a:p>
            <a:pPr lvl="1" eaLnBrk="1" hangingPunct="1"/>
            <a:r>
              <a:rPr lang="en-US" sz="2800" smtClean="0"/>
              <a:t>Sometimes referred to as Negative Inspiratory Force (NIF).</a:t>
            </a: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6858000" y="6019800"/>
            <a:ext cx="2286000" cy="533400"/>
          </a:xfrm>
          <a:prstGeom prst="rect">
            <a:avLst/>
          </a:prstGeom>
          <a:solidFill>
            <a:schemeClr val="bg1"/>
          </a:solidFill>
          <a:ln w="9525">
            <a:noFill/>
            <a:miter lim="800000"/>
            <a:headEnd/>
            <a:tailEnd/>
          </a:ln>
        </p:spPr>
        <p:txBody>
          <a:bodyPr wrap="none" anchor="ctr"/>
          <a:lstStyle/>
          <a:p>
            <a:endParaRPr lang="en-US"/>
          </a:p>
        </p:txBody>
      </p:sp>
      <p:pic>
        <p:nvPicPr>
          <p:cNvPr id="114691" name="Picture 4"/>
          <p:cNvPicPr>
            <a:picLocks noChangeAspect="1" noChangeArrowheads="1"/>
          </p:cNvPicPr>
          <p:nvPr/>
        </p:nvPicPr>
        <p:blipFill>
          <a:blip r:embed="rId3" cstate="print"/>
          <a:srcRect r="37500" b="37500"/>
          <a:stretch>
            <a:fillRect/>
          </a:stretch>
        </p:blipFill>
        <p:spPr bwMode="auto">
          <a:xfrm>
            <a:off x="1376363" y="1524000"/>
            <a:ext cx="6096000" cy="4572000"/>
          </a:xfrm>
          <a:prstGeom prst="rect">
            <a:avLst/>
          </a:prstGeom>
          <a:noFill/>
          <a:ln w="9525">
            <a:noFill/>
            <a:miter lim="800000"/>
            <a:headEnd/>
            <a:tailEnd/>
          </a:ln>
        </p:spPr>
      </p:pic>
      <p:sp>
        <p:nvSpPr>
          <p:cNvPr id="114692" name="Rectangle 5"/>
          <p:cNvSpPr>
            <a:spLocks noChangeArrowheads="1"/>
          </p:cNvSpPr>
          <p:nvPr/>
        </p:nvSpPr>
        <p:spPr bwMode="auto">
          <a:xfrm>
            <a:off x="1909763" y="2209800"/>
            <a:ext cx="3581400" cy="15240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114693" name="Line 6"/>
          <p:cNvSpPr>
            <a:spLocks noChangeShapeType="1"/>
          </p:cNvSpPr>
          <p:nvPr/>
        </p:nvSpPr>
        <p:spPr bwMode="auto">
          <a:xfrm>
            <a:off x="1909763" y="2590800"/>
            <a:ext cx="3581400" cy="0"/>
          </a:xfrm>
          <a:prstGeom prst="line">
            <a:avLst/>
          </a:prstGeom>
          <a:noFill/>
          <a:ln w="9525">
            <a:solidFill>
              <a:schemeClr val="tx1"/>
            </a:solidFill>
            <a:round/>
            <a:headEnd/>
            <a:tailEnd/>
          </a:ln>
        </p:spPr>
        <p:txBody>
          <a:bodyPr/>
          <a:lstStyle/>
          <a:p>
            <a:endParaRPr lang="en-US"/>
          </a:p>
        </p:txBody>
      </p:sp>
      <p:sp>
        <p:nvSpPr>
          <p:cNvPr id="114694" name="Arc 7"/>
          <p:cNvSpPr>
            <a:spLocks/>
          </p:cNvSpPr>
          <p:nvPr/>
        </p:nvSpPr>
        <p:spPr bwMode="auto">
          <a:xfrm flipV="1">
            <a:off x="3357563" y="2590800"/>
            <a:ext cx="152400" cy="685800"/>
          </a:xfrm>
          <a:custGeom>
            <a:avLst/>
            <a:gdLst>
              <a:gd name="T0" fmla="*/ 0 w 21600"/>
              <a:gd name="T1" fmla="*/ 0 h 21600"/>
              <a:gd name="T2" fmla="*/ 377667496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US"/>
          </a:p>
        </p:txBody>
      </p:sp>
      <p:sp>
        <p:nvSpPr>
          <p:cNvPr id="114695" name="Line 8"/>
          <p:cNvSpPr>
            <a:spLocks noChangeShapeType="1"/>
          </p:cNvSpPr>
          <p:nvPr/>
        </p:nvSpPr>
        <p:spPr bwMode="auto">
          <a:xfrm>
            <a:off x="3357563" y="2590800"/>
            <a:ext cx="0" cy="685800"/>
          </a:xfrm>
          <a:prstGeom prst="line">
            <a:avLst/>
          </a:prstGeom>
          <a:noFill/>
          <a:ln w="9525">
            <a:solidFill>
              <a:schemeClr val="tx1"/>
            </a:solidFill>
            <a:round/>
            <a:headEnd/>
            <a:tailEnd/>
          </a:ln>
        </p:spPr>
        <p:txBody>
          <a:bodyPr/>
          <a:lstStyle/>
          <a:p>
            <a:endParaRPr lang="en-US"/>
          </a:p>
        </p:txBody>
      </p:sp>
      <p:sp>
        <p:nvSpPr>
          <p:cNvPr id="114696" name="Line 9"/>
          <p:cNvSpPr>
            <a:spLocks noChangeShapeType="1"/>
          </p:cNvSpPr>
          <p:nvPr/>
        </p:nvSpPr>
        <p:spPr bwMode="auto">
          <a:xfrm>
            <a:off x="3357563" y="2590800"/>
            <a:ext cx="152400" cy="0"/>
          </a:xfrm>
          <a:prstGeom prst="line">
            <a:avLst/>
          </a:prstGeom>
          <a:noFill/>
          <a:ln w="9525">
            <a:solidFill>
              <a:srgbClr val="EAEAEA"/>
            </a:solidFill>
            <a:round/>
            <a:headEnd/>
            <a:tailEnd/>
          </a:ln>
        </p:spPr>
        <p:txBody>
          <a:bodyPr/>
          <a:lstStyle/>
          <a:p>
            <a:endParaRPr lang="en-US"/>
          </a:p>
        </p:txBody>
      </p:sp>
      <p:sp>
        <p:nvSpPr>
          <p:cNvPr id="114697" name="Line 10"/>
          <p:cNvSpPr>
            <a:spLocks noChangeShapeType="1"/>
          </p:cNvSpPr>
          <p:nvPr/>
        </p:nvSpPr>
        <p:spPr bwMode="auto">
          <a:xfrm>
            <a:off x="3738563" y="2590800"/>
            <a:ext cx="0" cy="838200"/>
          </a:xfrm>
          <a:prstGeom prst="line">
            <a:avLst/>
          </a:prstGeom>
          <a:noFill/>
          <a:ln w="9525">
            <a:solidFill>
              <a:schemeClr val="tx1"/>
            </a:solidFill>
            <a:round/>
            <a:headEnd/>
            <a:tailEnd/>
          </a:ln>
        </p:spPr>
        <p:txBody>
          <a:bodyPr/>
          <a:lstStyle/>
          <a:p>
            <a:endParaRPr lang="en-US"/>
          </a:p>
        </p:txBody>
      </p:sp>
      <p:sp>
        <p:nvSpPr>
          <p:cNvPr id="114698" name="Arc 11"/>
          <p:cNvSpPr>
            <a:spLocks/>
          </p:cNvSpPr>
          <p:nvPr/>
        </p:nvSpPr>
        <p:spPr bwMode="auto">
          <a:xfrm flipV="1">
            <a:off x="3738563" y="2590800"/>
            <a:ext cx="152400" cy="838200"/>
          </a:xfrm>
          <a:custGeom>
            <a:avLst/>
            <a:gdLst>
              <a:gd name="T0" fmla="*/ 0 w 21600"/>
              <a:gd name="T1" fmla="*/ 0 h 21600"/>
              <a:gd name="T2" fmla="*/ 377667496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US"/>
          </a:p>
        </p:txBody>
      </p:sp>
      <p:sp>
        <p:nvSpPr>
          <p:cNvPr id="114699" name="Line 12"/>
          <p:cNvSpPr>
            <a:spLocks noChangeShapeType="1"/>
          </p:cNvSpPr>
          <p:nvPr/>
        </p:nvSpPr>
        <p:spPr bwMode="auto">
          <a:xfrm>
            <a:off x="4119563" y="2590800"/>
            <a:ext cx="0" cy="838200"/>
          </a:xfrm>
          <a:prstGeom prst="line">
            <a:avLst/>
          </a:prstGeom>
          <a:noFill/>
          <a:ln w="9525">
            <a:solidFill>
              <a:schemeClr val="tx1"/>
            </a:solidFill>
            <a:round/>
            <a:headEnd/>
            <a:tailEnd/>
          </a:ln>
        </p:spPr>
        <p:txBody>
          <a:bodyPr/>
          <a:lstStyle/>
          <a:p>
            <a:endParaRPr lang="en-US"/>
          </a:p>
        </p:txBody>
      </p:sp>
      <p:sp>
        <p:nvSpPr>
          <p:cNvPr id="114700" name="Arc 13"/>
          <p:cNvSpPr>
            <a:spLocks/>
          </p:cNvSpPr>
          <p:nvPr/>
        </p:nvSpPr>
        <p:spPr bwMode="auto">
          <a:xfrm flipV="1">
            <a:off x="2900363" y="2590800"/>
            <a:ext cx="152400" cy="457200"/>
          </a:xfrm>
          <a:custGeom>
            <a:avLst/>
            <a:gdLst>
              <a:gd name="T0" fmla="*/ 0 w 21600"/>
              <a:gd name="T1" fmla="*/ 0 h 21600"/>
              <a:gd name="T2" fmla="*/ 377667496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US"/>
          </a:p>
        </p:txBody>
      </p:sp>
      <p:sp>
        <p:nvSpPr>
          <p:cNvPr id="114701" name="Line 14"/>
          <p:cNvSpPr>
            <a:spLocks noChangeShapeType="1"/>
          </p:cNvSpPr>
          <p:nvPr/>
        </p:nvSpPr>
        <p:spPr bwMode="auto">
          <a:xfrm>
            <a:off x="2900363" y="2590800"/>
            <a:ext cx="0" cy="457200"/>
          </a:xfrm>
          <a:prstGeom prst="line">
            <a:avLst/>
          </a:prstGeom>
          <a:noFill/>
          <a:ln w="9525">
            <a:solidFill>
              <a:schemeClr val="tx1"/>
            </a:solidFill>
            <a:round/>
            <a:headEnd/>
            <a:tailEnd/>
          </a:ln>
        </p:spPr>
        <p:txBody>
          <a:bodyPr/>
          <a:lstStyle/>
          <a:p>
            <a:endParaRPr lang="en-US"/>
          </a:p>
        </p:txBody>
      </p:sp>
      <p:sp>
        <p:nvSpPr>
          <p:cNvPr id="114702" name="Arc 15"/>
          <p:cNvSpPr>
            <a:spLocks/>
          </p:cNvSpPr>
          <p:nvPr/>
        </p:nvSpPr>
        <p:spPr bwMode="auto">
          <a:xfrm flipV="1">
            <a:off x="4119563" y="2590800"/>
            <a:ext cx="152400" cy="838200"/>
          </a:xfrm>
          <a:custGeom>
            <a:avLst/>
            <a:gdLst>
              <a:gd name="T0" fmla="*/ 0 w 21600"/>
              <a:gd name="T1" fmla="*/ 0 h 21600"/>
              <a:gd name="T2" fmla="*/ 377667496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US"/>
          </a:p>
        </p:txBody>
      </p:sp>
      <p:sp>
        <p:nvSpPr>
          <p:cNvPr id="114703" name="Line 16"/>
          <p:cNvSpPr>
            <a:spLocks noChangeShapeType="1"/>
          </p:cNvSpPr>
          <p:nvPr/>
        </p:nvSpPr>
        <p:spPr bwMode="auto">
          <a:xfrm>
            <a:off x="2900363" y="2590800"/>
            <a:ext cx="152400" cy="0"/>
          </a:xfrm>
          <a:prstGeom prst="line">
            <a:avLst/>
          </a:prstGeom>
          <a:noFill/>
          <a:ln w="9525">
            <a:solidFill>
              <a:srgbClr val="EAEAEA"/>
            </a:solidFill>
            <a:round/>
            <a:headEnd/>
            <a:tailEnd/>
          </a:ln>
        </p:spPr>
        <p:txBody>
          <a:bodyPr/>
          <a:lstStyle/>
          <a:p>
            <a:endParaRPr lang="en-US"/>
          </a:p>
        </p:txBody>
      </p:sp>
      <p:sp>
        <p:nvSpPr>
          <p:cNvPr id="114704" name="Rectangle 17"/>
          <p:cNvSpPr>
            <a:spLocks noChangeArrowheads="1"/>
          </p:cNvSpPr>
          <p:nvPr/>
        </p:nvSpPr>
        <p:spPr bwMode="auto">
          <a:xfrm>
            <a:off x="3433763" y="4038600"/>
            <a:ext cx="990600" cy="381000"/>
          </a:xfrm>
          <a:prstGeom prst="rect">
            <a:avLst/>
          </a:prstGeom>
          <a:solidFill>
            <a:srgbClr val="F8F8F8"/>
          </a:solidFill>
          <a:ln w="9525">
            <a:solidFill>
              <a:schemeClr val="tx1"/>
            </a:solidFill>
            <a:miter lim="800000"/>
            <a:headEnd/>
            <a:tailEnd/>
          </a:ln>
        </p:spPr>
        <p:txBody>
          <a:bodyPr wrap="none" anchor="ctr"/>
          <a:lstStyle/>
          <a:p>
            <a:pPr algn="ctr" eaLnBrk="0" hangingPunct="0"/>
            <a:r>
              <a:rPr lang="en-US">
                <a:solidFill>
                  <a:schemeClr val="tx1"/>
                </a:solidFill>
              </a:rPr>
              <a:t>51.5</a:t>
            </a:r>
          </a:p>
        </p:txBody>
      </p:sp>
      <p:sp>
        <p:nvSpPr>
          <p:cNvPr id="114705" name="Text Box 18"/>
          <p:cNvSpPr txBox="1">
            <a:spLocks noChangeArrowheads="1"/>
          </p:cNvSpPr>
          <p:nvPr/>
        </p:nvSpPr>
        <p:spPr bwMode="auto">
          <a:xfrm>
            <a:off x="1828800" y="6069013"/>
            <a:ext cx="4997450" cy="701675"/>
          </a:xfrm>
          <a:prstGeom prst="rect">
            <a:avLst/>
          </a:prstGeom>
          <a:noFill/>
          <a:ln w="9525">
            <a:noFill/>
            <a:miter lim="800000"/>
            <a:headEnd/>
            <a:tailEnd/>
          </a:ln>
        </p:spPr>
        <p:txBody>
          <a:bodyPr wrap="none">
            <a:spAutoFit/>
          </a:bodyPr>
          <a:lstStyle/>
          <a:p>
            <a:pPr eaLnBrk="0" hangingPunct="0"/>
            <a:r>
              <a:rPr lang="en-US">
                <a:solidFill>
                  <a:schemeClr val="tx1"/>
                </a:solidFill>
                <a:latin typeface="Times New Roman" pitchFamily="18" charset="0"/>
              </a:rPr>
              <a:t>Efforts should increase or at least stay the same</a:t>
            </a:r>
          </a:p>
          <a:p>
            <a:pPr eaLnBrk="0" hangingPunct="0"/>
            <a:r>
              <a:rPr lang="en-US">
                <a:solidFill>
                  <a:schemeClr val="tx1"/>
                </a:solidFill>
                <a:latin typeface="Times New Roman" pitchFamily="18" charset="0"/>
              </a:rPr>
              <a:t>     Decreasing efforts = muscle weakness</a:t>
            </a:r>
          </a:p>
        </p:txBody>
      </p:sp>
      <p:sp>
        <p:nvSpPr>
          <p:cNvPr id="114706" name="Line 19"/>
          <p:cNvSpPr>
            <a:spLocks noChangeShapeType="1"/>
          </p:cNvSpPr>
          <p:nvPr/>
        </p:nvSpPr>
        <p:spPr bwMode="auto">
          <a:xfrm>
            <a:off x="3738563" y="2590800"/>
            <a:ext cx="152400" cy="0"/>
          </a:xfrm>
          <a:prstGeom prst="line">
            <a:avLst/>
          </a:prstGeom>
          <a:noFill/>
          <a:ln w="9525">
            <a:solidFill>
              <a:srgbClr val="EAEAEA"/>
            </a:solidFill>
            <a:round/>
            <a:headEnd/>
            <a:tailEnd/>
          </a:ln>
        </p:spPr>
        <p:txBody>
          <a:bodyPr/>
          <a:lstStyle/>
          <a:p>
            <a:endParaRPr lang="en-US"/>
          </a:p>
        </p:txBody>
      </p:sp>
      <p:sp>
        <p:nvSpPr>
          <p:cNvPr id="114707" name="Line 20"/>
          <p:cNvSpPr>
            <a:spLocks noChangeShapeType="1"/>
          </p:cNvSpPr>
          <p:nvPr/>
        </p:nvSpPr>
        <p:spPr bwMode="auto">
          <a:xfrm>
            <a:off x="4119563" y="2590800"/>
            <a:ext cx="152400" cy="0"/>
          </a:xfrm>
          <a:prstGeom prst="line">
            <a:avLst/>
          </a:prstGeom>
          <a:noFill/>
          <a:ln w="9525">
            <a:solidFill>
              <a:srgbClr val="EAEAEA"/>
            </a:solidFill>
            <a:round/>
            <a:headEnd/>
            <a:tailEnd/>
          </a:ln>
        </p:spPr>
        <p:txBody>
          <a:bodyPr/>
          <a:lstStyle/>
          <a:p>
            <a:endParaRPr lang="en-US"/>
          </a:p>
        </p:txBody>
      </p:sp>
      <p:sp>
        <p:nvSpPr>
          <p:cNvPr id="114708" name="Rectangle 21"/>
          <p:cNvSpPr>
            <a:spLocks noChangeArrowheads="1"/>
          </p:cNvSpPr>
          <p:nvPr/>
        </p:nvSpPr>
        <p:spPr bwMode="auto">
          <a:xfrm>
            <a:off x="3484563" y="4953000"/>
            <a:ext cx="914400" cy="304800"/>
          </a:xfrm>
          <a:prstGeom prst="rect">
            <a:avLst/>
          </a:prstGeom>
          <a:solidFill>
            <a:srgbClr val="F8F8F8"/>
          </a:solidFill>
          <a:ln w="9525">
            <a:solidFill>
              <a:schemeClr val="tx1"/>
            </a:solidFill>
            <a:miter lim="800000"/>
            <a:headEnd/>
            <a:tailEnd/>
          </a:ln>
        </p:spPr>
        <p:txBody>
          <a:bodyPr wrap="none" anchor="ctr"/>
          <a:lstStyle/>
          <a:p>
            <a:pPr algn="ctr" eaLnBrk="0" hangingPunct="0"/>
            <a:r>
              <a:rPr lang="en-US">
                <a:solidFill>
                  <a:schemeClr val="tx1"/>
                </a:solidFill>
              </a:rPr>
              <a:t>- 3</a:t>
            </a:r>
          </a:p>
        </p:txBody>
      </p:sp>
      <p:sp>
        <p:nvSpPr>
          <p:cNvPr id="114709" name="Rectangle 22"/>
          <p:cNvSpPr>
            <a:spLocks noGrp="1" noChangeArrowheads="1"/>
          </p:cNvSpPr>
          <p:nvPr>
            <p:ph type="title"/>
          </p:nvPr>
        </p:nvSpPr>
        <p:spPr bwMode="auto">
          <a:xfrm>
            <a:off x="457200" y="544513"/>
            <a:ext cx="8229600" cy="6794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MIP Evaluation – good performance</a:t>
            </a: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6858000" y="6019800"/>
            <a:ext cx="2286000" cy="533400"/>
          </a:xfrm>
          <a:prstGeom prst="rect">
            <a:avLst/>
          </a:prstGeom>
          <a:solidFill>
            <a:schemeClr val="bg1"/>
          </a:solidFill>
          <a:ln w="9525">
            <a:noFill/>
            <a:miter lim="800000"/>
            <a:headEnd/>
            <a:tailEnd/>
          </a:ln>
        </p:spPr>
        <p:txBody>
          <a:bodyPr wrap="none" anchor="ctr"/>
          <a:lstStyle/>
          <a:p>
            <a:endParaRPr lang="en-US"/>
          </a:p>
        </p:txBody>
      </p:sp>
      <p:pic>
        <p:nvPicPr>
          <p:cNvPr id="115715" name="Picture 4"/>
          <p:cNvPicPr>
            <a:picLocks noChangeAspect="1" noChangeArrowheads="1"/>
          </p:cNvPicPr>
          <p:nvPr/>
        </p:nvPicPr>
        <p:blipFill>
          <a:blip r:embed="rId3" cstate="print"/>
          <a:srcRect r="37500" b="37500"/>
          <a:stretch>
            <a:fillRect/>
          </a:stretch>
        </p:blipFill>
        <p:spPr bwMode="auto">
          <a:xfrm>
            <a:off x="1371600" y="1524000"/>
            <a:ext cx="6096000" cy="4572000"/>
          </a:xfrm>
          <a:prstGeom prst="rect">
            <a:avLst/>
          </a:prstGeom>
          <a:noFill/>
          <a:ln w="9525">
            <a:noFill/>
            <a:miter lim="800000"/>
            <a:headEnd/>
            <a:tailEnd/>
          </a:ln>
        </p:spPr>
      </p:pic>
      <p:sp>
        <p:nvSpPr>
          <p:cNvPr id="115716" name="Rectangle 5"/>
          <p:cNvSpPr>
            <a:spLocks noChangeArrowheads="1"/>
          </p:cNvSpPr>
          <p:nvPr/>
        </p:nvSpPr>
        <p:spPr bwMode="auto">
          <a:xfrm>
            <a:off x="1905000" y="2209800"/>
            <a:ext cx="3581400" cy="15240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115717" name="Line 6"/>
          <p:cNvSpPr>
            <a:spLocks noChangeShapeType="1"/>
          </p:cNvSpPr>
          <p:nvPr/>
        </p:nvSpPr>
        <p:spPr bwMode="auto">
          <a:xfrm>
            <a:off x="1905000" y="2590800"/>
            <a:ext cx="3581400" cy="0"/>
          </a:xfrm>
          <a:prstGeom prst="line">
            <a:avLst/>
          </a:prstGeom>
          <a:noFill/>
          <a:ln w="9525">
            <a:solidFill>
              <a:schemeClr val="tx1"/>
            </a:solidFill>
            <a:round/>
            <a:headEnd/>
            <a:tailEnd/>
          </a:ln>
        </p:spPr>
        <p:txBody>
          <a:bodyPr/>
          <a:lstStyle/>
          <a:p>
            <a:endParaRPr lang="en-US"/>
          </a:p>
        </p:txBody>
      </p:sp>
      <p:sp>
        <p:nvSpPr>
          <p:cNvPr id="115718" name="Line 7"/>
          <p:cNvSpPr>
            <a:spLocks noChangeShapeType="1"/>
          </p:cNvSpPr>
          <p:nvPr/>
        </p:nvSpPr>
        <p:spPr bwMode="auto">
          <a:xfrm>
            <a:off x="2895600" y="2590800"/>
            <a:ext cx="152400" cy="0"/>
          </a:xfrm>
          <a:prstGeom prst="line">
            <a:avLst/>
          </a:prstGeom>
          <a:noFill/>
          <a:ln w="9525">
            <a:solidFill>
              <a:srgbClr val="EAEAEA"/>
            </a:solidFill>
            <a:round/>
            <a:headEnd/>
            <a:tailEnd/>
          </a:ln>
        </p:spPr>
        <p:txBody>
          <a:bodyPr/>
          <a:lstStyle/>
          <a:p>
            <a:endParaRPr lang="en-US"/>
          </a:p>
        </p:txBody>
      </p:sp>
      <p:sp>
        <p:nvSpPr>
          <p:cNvPr id="115719" name="Arc 8"/>
          <p:cNvSpPr>
            <a:spLocks/>
          </p:cNvSpPr>
          <p:nvPr/>
        </p:nvSpPr>
        <p:spPr bwMode="auto">
          <a:xfrm flipV="1">
            <a:off x="2438400" y="2590800"/>
            <a:ext cx="152400" cy="457200"/>
          </a:xfrm>
          <a:custGeom>
            <a:avLst/>
            <a:gdLst>
              <a:gd name="T0" fmla="*/ 0 w 21600"/>
              <a:gd name="T1" fmla="*/ 0 h 21600"/>
              <a:gd name="T2" fmla="*/ 377667496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US"/>
          </a:p>
        </p:txBody>
      </p:sp>
      <p:sp>
        <p:nvSpPr>
          <p:cNvPr id="115720" name="Line 9"/>
          <p:cNvSpPr>
            <a:spLocks noChangeShapeType="1"/>
          </p:cNvSpPr>
          <p:nvPr/>
        </p:nvSpPr>
        <p:spPr bwMode="auto">
          <a:xfrm>
            <a:off x="2438400" y="2590800"/>
            <a:ext cx="0" cy="457200"/>
          </a:xfrm>
          <a:prstGeom prst="line">
            <a:avLst/>
          </a:prstGeom>
          <a:noFill/>
          <a:ln w="9525">
            <a:solidFill>
              <a:schemeClr val="tx1"/>
            </a:solidFill>
            <a:round/>
            <a:headEnd/>
            <a:tailEnd/>
          </a:ln>
        </p:spPr>
        <p:txBody>
          <a:bodyPr/>
          <a:lstStyle/>
          <a:p>
            <a:endParaRPr lang="en-US"/>
          </a:p>
        </p:txBody>
      </p:sp>
      <p:sp>
        <p:nvSpPr>
          <p:cNvPr id="115721" name="Line 10"/>
          <p:cNvSpPr>
            <a:spLocks noChangeShapeType="1"/>
          </p:cNvSpPr>
          <p:nvPr/>
        </p:nvSpPr>
        <p:spPr bwMode="auto">
          <a:xfrm>
            <a:off x="2438400" y="2590800"/>
            <a:ext cx="152400" cy="0"/>
          </a:xfrm>
          <a:prstGeom prst="line">
            <a:avLst/>
          </a:prstGeom>
          <a:noFill/>
          <a:ln w="9525">
            <a:solidFill>
              <a:srgbClr val="EAEAEA"/>
            </a:solidFill>
            <a:round/>
            <a:headEnd/>
            <a:tailEnd/>
          </a:ln>
        </p:spPr>
        <p:txBody>
          <a:bodyPr/>
          <a:lstStyle/>
          <a:p>
            <a:endParaRPr lang="en-US"/>
          </a:p>
        </p:txBody>
      </p:sp>
      <p:sp>
        <p:nvSpPr>
          <p:cNvPr id="115722" name="Rectangle 11"/>
          <p:cNvSpPr>
            <a:spLocks noChangeArrowheads="1"/>
          </p:cNvSpPr>
          <p:nvPr/>
        </p:nvSpPr>
        <p:spPr bwMode="auto">
          <a:xfrm>
            <a:off x="3429000" y="4038600"/>
            <a:ext cx="990600" cy="381000"/>
          </a:xfrm>
          <a:prstGeom prst="rect">
            <a:avLst/>
          </a:prstGeom>
          <a:solidFill>
            <a:srgbClr val="F8F8F8"/>
          </a:solidFill>
          <a:ln w="9525">
            <a:solidFill>
              <a:schemeClr val="tx1"/>
            </a:solidFill>
            <a:miter lim="800000"/>
            <a:headEnd/>
            <a:tailEnd/>
          </a:ln>
        </p:spPr>
        <p:txBody>
          <a:bodyPr wrap="none" anchor="ctr"/>
          <a:lstStyle/>
          <a:p>
            <a:pPr algn="ctr" eaLnBrk="0" hangingPunct="0"/>
            <a:r>
              <a:rPr lang="en-US">
                <a:solidFill>
                  <a:schemeClr val="tx1"/>
                </a:solidFill>
              </a:rPr>
              <a:t>41.1</a:t>
            </a:r>
          </a:p>
        </p:txBody>
      </p:sp>
      <p:sp>
        <p:nvSpPr>
          <p:cNvPr id="115723" name="Text Box 12"/>
          <p:cNvSpPr txBox="1">
            <a:spLocks noChangeArrowheads="1"/>
          </p:cNvSpPr>
          <p:nvPr/>
        </p:nvSpPr>
        <p:spPr bwMode="auto">
          <a:xfrm>
            <a:off x="1752600" y="6019800"/>
            <a:ext cx="5135563" cy="762000"/>
          </a:xfrm>
          <a:prstGeom prst="rect">
            <a:avLst/>
          </a:prstGeom>
          <a:noFill/>
          <a:ln w="9525">
            <a:noFill/>
            <a:miter lim="800000"/>
            <a:headEnd/>
            <a:tailEnd/>
          </a:ln>
        </p:spPr>
        <p:txBody>
          <a:bodyPr wrap="none">
            <a:spAutoFit/>
          </a:bodyPr>
          <a:lstStyle/>
          <a:p>
            <a:pPr eaLnBrk="0" hangingPunct="0"/>
            <a:r>
              <a:rPr lang="en-US" sz="2400">
                <a:solidFill>
                  <a:schemeClr val="tx1"/>
                </a:solidFill>
                <a:latin typeface="Times New Roman" pitchFamily="18" charset="0"/>
              </a:rPr>
              <a:t>   </a:t>
            </a:r>
            <a:r>
              <a:rPr lang="en-US">
                <a:solidFill>
                  <a:schemeClr val="tx1"/>
                </a:solidFill>
                <a:latin typeface="Times New Roman" pitchFamily="18" charset="0"/>
              </a:rPr>
              <a:t>MIP may look OK, but effort is not sustained</a:t>
            </a:r>
          </a:p>
          <a:p>
            <a:pPr eaLnBrk="0" hangingPunct="0"/>
            <a:r>
              <a:rPr lang="en-US">
                <a:solidFill>
                  <a:schemeClr val="tx1"/>
                </a:solidFill>
                <a:latin typeface="Times New Roman" pitchFamily="18" charset="0"/>
              </a:rPr>
              <a:t>This patient may not be a candidate for weaning </a:t>
            </a:r>
          </a:p>
        </p:txBody>
      </p:sp>
      <p:sp>
        <p:nvSpPr>
          <p:cNvPr id="115724" name="Line 13"/>
          <p:cNvSpPr>
            <a:spLocks noChangeShapeType="1"/>
          </p:cNvSpPr>
          <p:nvPr/>
        </p:nvSpPr>
        <p:spPr bwMode="auto">
          <a:xfrm>
            <a:off x="2895600" y="2590800"/>
            <a:ext cx="0" cy="381000"/>
          </a:xfrm>
          <a:prstGeom prst="line">
            <a:avLst/>
          </a:prstGeom>
          <a:noFill/>
          <a:ln w="9525">
            <a:solidFill>
              <a:schemeClr val="tx1"/>
            </a:solidFill>
            <a:round/>
            <a:headEnd/>
            <a:tailEnd/>
          </a:ln>
        </p:spPr>
        <p:txBody>
          <a:bodyPr/>
          <a:lstStyle/>
          <a:p>
            <a:endParaRPr lang="en-US"/>
          </a:p>
        </p:txBody>
      </p:sp>
      <p:sp>
        <p:nvSpPr>
          <p:cNvPr id="115725" name="Arc 14"/>
          <p:cNvSpPr>
            <a:spLocks/>
          </p:cNvSpPr>
          <p:nvPr/>
        </p:nvSpPr>
        <p:spPr bwMode="auto">
          <a:xfrm flipV="1">
            <a:off x="2895600" y="2590800"/>
            <a:ext cx="152400" cy="381000"/>
          </a:xfrm>
          <a:custGeom>
            <a:avLst/>
            <a:gdLst>
              <a:gd name="T0" fmla="*/ 0 w 21600"/>
              <a:gd name="T1" fmla="*/ 0 h 21600"/>
              <a:gd name="T2" fmla="*/ 377667496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US"/>
          </a:p>
        </p:txBody>
      </p:sp>
      <p:sp>
        <p:nvSpPr>
          <p:cNvPr id="115726" name="Line 15"/>
          <p:cNvSpPr>
            <a:spLocks noChangeShapeType="1"/>
          </p:cNvSpPr>
          <p:nvPr/>
        </p:nvSpPr>
        <p:spPr bwMode="auto">
          <a:xfrm>
            <a:off x="3276600" y="2590800"/>
            <a:ext cx="0" cy="228600"/>
          </a:xfrm>
          <a:prstGeom prst="line">
            <a:avLst/>
          </a:prstGeom>
          <a:noFill/>
          <a:ln w="9525">
            <a:solidFill>
              <a:schemeClr val="tx1"/>
            </a:solidFill>
            <a:round/>
            <a:headEnd/>
            <a:tailEnd/>
          </a:ln>
        </p:spPr>
        <p:txBody>
          <a:bodyPr/>
          <a:lstStyle/>
          <a:p>
            <a:endParaRPr lang="en-US"/>
          </a:p>
        </p:txBody>
      </p:sp>
      <p:sp>
        <p:nvSpPr>
          <p:cNvPr id="115727" name="Arc 16"/>
          <p:cNvSpPr>
            <a:spLocks/>
          </p:cNvSpPr>
          <p:nvPr/>
        </p:nvSpPr>
        <p:spPr bwMode="auto">
          <a:xfrm flipV="1">
            <a:off x="3276600" y="2590800"/>
            <a:ext cx="76200" cy="228600"/>
          </a:xfrm>
          <a:custGeom>
            <a:avLst/>
            <a:gdLst>
              <a:gd name="T0" fmla="*/ 0 w 21600"/>
              <a:gd name="T1" fmla="*/ 0 h 21600"/>
              <a:gd name="T2" fmla="*/ 11802130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US"/>
          </a:p>
        </p:txBody>
      </p:sp>
      <p:sp>
        <p:nvSpPr>
          <p:cNvPr id="115728" name="Line 17"/>
          <p:cNvSpPr>
            <a:spLocks noChangeShapeType="1"/>
          </p:cNvSpPr>
          <p:nvPr/>
        </p:nvSpPr>
        <p:spPr bwMode="auto">
          <a:xfrm>
            <a:off x="3505200" y="2590800"/>
            <a:ext cx="0" cy="228600"/>
          </a:xfrm>
          <a:prstGeom prst="line">
            <a:avLst/>
          </a:prstGeom>
          <a:noFill/>
          <a:ln w="9525">
            <a:solidFill>
              <a:schemeClr val="tx1"/>
            </a:solidFill>
            <a:round/>
            <a:headEnd/>
            <a:tailEnd/>
          </a:ln>
        </p:spPr>
        <p:txBody>
          <a:bodyPr/>
          <a:lstStyle/>
          <a:p>
            <a:endParaRPr lang="en-US"/>
          </a:p>
        </p:txBody>
      </p:sp>
      <p:sp>
        <p:nvSpPr>
          <p:cNvPr id="115729" name="Arc 18"/>
          <p:cNvSpPr>
            <a:spLocks/>
          </p:cNvSpPr>
          <p:nvPr/>
        </p:nvSpPr>
        <p:spPr bwMode="auto">
          <a:xfrm flipV="1">
            <a:off x="3505200" y="2590800"/>
            <a:ext cx="76200" cy="228600"/>
          </a:xfrm>
          <a:custGeom>
            <a:avLst/>
            <a:gdLst>
              <a:gd name="T0" fmla="*/ 0 w 21600"/>
              <a:gd name="T1" fmla="*/ 0 h 21600"/>
              <a:gd name="T2" fmla="*/ 11802130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US"/>
          </a:p>
        </p:txBody>
      </p:sp>
      <p:sp>
        <p:nvSpPr>
          <p:cNvPr id="115730" name="Line 19"/>
          <p:cNvSpPr>
            <a:spLocks noChangeShapeType="1"/>
          </p:cNvSpPr>
          <p:nvPr/>
        </p:nvSpPr>
        <p:spPr bwMode="auto">
          <a:xfrm>
            <a:off x="3276600" y="2590800"/>
            <a:ext cx="76200" cy="0"/>
          </a:xfrm>
          <a:prstGeom prst="line">
            <a:avLst/>
          </a:prstGeom>
          <a:noFill/>
          <a:ln w="9525">
            <a:solidFill>
              <a:srgbClr val="EAEAEA"/>
            </a:solidFill>
            <a:round/>
            <a:headEnd/>
            <a:tailEnd/>
          </a:ln>
        </p:spPr>
        <p:txBody>
          <a:bodyPr/>
          <a:lstStyle/>
          <a:p>
            <a:endParaRPr lang="en-US"/>
          </a:p>
        </p:txBody>
      </p:sp>
      <p:sp>
        <p:nvSpPr>
          <p:cNvPr id="115731" name="Line 20"/>
          <p:cNvSpPr>
            <a:spLocks noChangeShapeType="1"/>
          </p:cNvSpPr>
          <p:nvPr/>
        </p:nvSpPr>
        <p:spPr bwMode="auto">
          <a:xfrm>
            <a:off x="3505200" y="2590800"/>
            <a:ext cx="76200" cy="0"/>
          </a:xfrm>
          <a:prstGeom prst="line">
            <a:avLst/>
          </a:prstGeom>
          <a:noFill/>
          <a:ln w="9525">
            <a:solidFill>
              <a:srgbClr val="EAEAEA"/>
            </a:solidFill>
            <a:round/>
            <a:headEnd/>
            <a:tailEnd/>
          </a:ln>
        </p:spPr>
        <p:txBody>
          <a:bodyPr/>
          <a:lstStyle/>
          <a:p>
            <a:endParaRPr lang="en-US"/>
          </a:p>
        </p:txBody>
      </p:sp>
      <p:sp>
        <p:nvSpPr>
          <p:cNvPr id="115732" name="Text Box 21"/>
          <p:cNvSpPr txBox="1">
            <a:spLocks noChangeArrowheads="1"/>
          </p:cNvSpPr>
          <p:nvPr/>
        </p:nvSpPr>
        <p:spPr bwMode="auto">
          <a:xfrm>
            <a:off x="2895600" y="4724400"/>
            <a:ext cx="2133600" cy="1225550"/>
          </a:xfrm>
          <a:prstGeom prst="rect">
            <a:avLst/>
          </a:prstGeom>
          <a:solidFill>
            <a:schemeClr val="bg1"/>
          </a:solidFill>
          <a:ln w="38100">
            <a:solidFill>
              <a:srgbClr val="003399"/>
            </a:solidFill>
            <a:miter lim="800000"/>
            <a:headEnd/>
            <a:tailEnd/>
          </a:ln>
        </p:spPr>
        <p:txBody>
          <a:bodyPr wrap="none">
            <a:spAutoFit/>
          </a:bodyPr>
          <a:lstStyle/>
          <a:p>
            <a:pPr algn="ctr" eaLnBrk="0" hangingPunct="0"/>
            <a:r>
              <a:rPr lang="en-US" sz="2400">
                <a:solidFill>
                  <a:schemeClr val="tx1"/>
                </a:solidFill>
                <a:latin typeface="Times New Roman" pitchFamily="18" charset="0"/>
              </a:rPr>
              <a:t>Value reported </a:t>
            </a:r>
          </a:p>
          <a:p>
            <a:pPr algn="ctr" eaLnBrk="0" hangingPunct="0"/>
            <a:r>
              <a:rPr lang="en-US" sz="2400">
                <a:solidFill>
                  <a:schemeClr val="tx1"/>
                </a:solidFill>
                <a:latin typeface="Times New Roman" pitchFamily="18" charset="0"/>
              </a:rPr>
              <a:t>is the one most </a:t>
            </a:r>
          </a:p>
          <a:p>
            <a:pPr algn="ctr" eaLnBrk="0" hangingPunct="0"/>
            <a:r>
              <a:rPr lang="en-US" sz="2400">
                <a:solidFill>
                  <a:schemeClr val="tx1"/>
                </a:solidFill>
                <a:latin typeface="Times New Roman" pitchFamily="18" charset="0"/>
              </a:rPr>
              <a:t>negative</a:t>
            </a:r>
          </a:p>
        </p:txBody>
      </p:sp>
      <p:sp>
        <p:nvSpPr>
          <p:cNvPr id="115733" name="AutoShape 22"/>
          <p:cNvSpPr>
            <a:spLocks noChangeArrowheads="1"/>
          </p:cNvSpPr>
          <p:nvPr/>
        </p:nvSpPr>
        <p:spPr bwMode="auto">
          <a:xfrm>
            <a:off x="3657600" y="4343400"/>
            <a:ext cx="609600" cy="381000"/>
          </a:xfrm>
          <a:prstGeom prst="upArrow">
            <a:avLst>
              <a:gd name="adj1" fmla="val 50000"/>
              <a:gd name="adj2" fmla="val 25000"/>
            </a:avLst>
          </a:prstGeom>
          <a:solidFill>
            <a:srgbClr val="F8F8F8"/>
          </a:solidFill>
          <a:ln w="38100">
            <a:solidFill>
              <a:srgbClr val="003399"/>
            </a:solidFill>
            <a:miter lim="800000"/>
            <a:headEnd/>
            <a:tailEnd/>
          </a:ln>
        </p:spPr>
        <p:txBody>
          <a:bodyPr wrap="none" anchor="ctr"/>
          <a:lstStyle/>
          <a:p>
            <a:endParaRPr lang="en-US"/>
          </a:p>
        </p:txBody>
      </p:sp>
      <p:sp>
        <p:nvSpPr>
          <p:cNvPr id="115734" name="Rectangle 23"/>
          <p:cNvSpPr>
            <a:spLocks noGrp="1" noChangeArrowheads="1"/>
          </p:cNvSpPr>
          <p:nvPr>
            <p:ph type="title"/>
          </p:nvPr>
        </p:nvSpPr>
        <p:spPr bwMode="auto">
          <a:xfrm>
            <a:off x="457200" y="534988"/>
            <a:ext cx="8229600" cy="8826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MIP Evaluation</a:t>
            </a:r>
            <a:r>
              <a:rPr lang="en-US" smtClean="0"/>
              <a:t> – poor performance</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n-US" dirty="0"/>
          </a:p>
        </p:txBody>
      </p:sp>
      <p:sp>
        <p:nvSpPr>
          <p:cNvPr id="34819"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n-US" dirty="0"/>
          </a:p>
        </p:txBody>
      </p:sp>
      <p:sp>
        <p:nvSpPr>
          <p:cNvPr id="34820" name="Rectangle 4"/>
          <p:cNvSpPr>
            <a:spLocks noGrp="1" noChangeArrowheads="1"/>
          </p:cNvSpPr>
          <p:nvPr>
            <p:ph type="title"/>
          </p:nvPr>
        </p:nvSpPr>
        <p:spPr bwMode="auto">
          <a:xfrm>
            <a:off x="457200" y="328613"/>
            <a:ext cx="8229600" cy="892175"/>
          </a:xfrm>
          <a:noFill/>
          <a:ln>
            <a:miter lim="800000"/>
            <a:headEnd/>
            <a:tailEnd/>
          </a:ln>
        </p:spPr>
        <p:txBody>
          <a:bodyPr vert="horz" wrap="square" lIns="92075" tIns="46038" rIns="92075" bIns="46038" numCol="1" anchor="ctr" anchorCtr="0" compatLnSpc="1">
            <a:prstTxWarp prst="textNoShape">
              <a:avLst/>
            </a:prstTxWarp>
          </a:bodyPr>
          <a:lstStyle/>
          <a:p>
            <a:pPr eaLnBrk="1" hangingPunct="1"/>
            <a:r>
              <a:rPr lang="en-US" sz="3600" dirty="0" smtClean="0"/>
              <a:t>Spontaneous Breathing</a:t>
            </a:r>
          </a:p>
        </p:txBody>
      </p:sp>
      <p:sp>
        <p:nvSpPr>
          <p:cNvPr id="34821" name="Rectangle 5"/>
          <p:cNvSpPr>
            <a:spLocks noGrp="1" noChangeArrowheads="1"/>
          </p:cNvSpPr>
          <p:nvPr>
            <p:ph type="body" idx="1"/>
          </p:nvPr>
        </p:nvSpPr>
        <p:spPr bwMode="auto">
          <a:xfrm>
            <a:off x="457200" y="1220788"/>
            <a:ext cx="8315325" cy="5159375"/>
          </a:xfrm>
          <a:noFill/>
          <a:ln>
            <a:miter lim="800000"/>
            <a:headEnd/>
            <a:tailEnd/>
          </a:ln>
        </p:spPr>
        <p:txBody>
          <a:bodyPr vert="horz" wrap="square" lIns="92075" tIns="46038" rIns="92075" bIns="46038" numCol="1" anchor="t" anchorCtr="0" compatLnSpc="1">
            <a:prstTxWarp prst="textNoShape">
              <a:avLst/>
            </a:prstTxWarp>
          </a:bodyPr>
          <a:lstStyle/>
          <a:p>
            <a:pPr eaLnBrk="1" hangingPunct="1"/>
            <a:r>
              <a:rPr lang="en-US" sz="2800" dirty="0" smtClean="0"/>
              <a:t>Neural stimulation of phrenic nerve </a:t>
            </a:r>
          </a:p>
          <a:p>
            <a:pPr lvl="1" eaLnBrk="1" hangingPunct="1"/>
            <a:r>
              <a:rPr lang="en-US" sz="2400" dirty="0" smtClean="0">
                <a:solidFill>
                  <a:srgbClr val="0000CC"/>
                </a:solidFill>
              </a:rPr>
              <a:t>Diaphragm contracts and intercostals elevate</a:t>
            </a:r>
          </a:p>
          <a:p>
            <a:pPr lvl="1" eaLnBrk="1" hangingPunct="1"/>
            <a:r>
              <a:rPr lang="en-US" sz="2400" dirty="0" smtClean="0">
                <a:solidFill>
                  <a:srgbClr val="0000CC"/>
                </a:solidFill>
              </a:rPr>
              <a:t>Volume of thoracic cage is increased</a:t>
            </a:r>
          </a:p>
          <a:p>
            <a:pPr eaLnBrk="1" hangingPunct="1"/>
            <a:r>
              <a:rPr lang="en-US" sz="2800" dirty="0" smtClean="0"/>
              <a:t>A   intra-thoracic pressure causes an   in volume </a:t>
            </a:r>
          </a:p>
          <a:p>
            <a:pPr eaLnBrk="1" hangingPunct="1"/>
            <a:r>
              <a:rPr lang="en-US" sz="2800" dirty="0" smtClean="0"/>
              <a:t>Pressure gradient causes air to flow into lungs</a:t>
            </a:r>
          </a:p>
          <a:p>
            <a:pPr eaLnBrk="1" hangingPunct="1"/>
            <a:r>
              <a:rPr lang="en-US" sz="2800" dirty="0" smtClean="0"/>
              <a:t>Negative intra-thoracic pressure aids venous blood return to the right heart</a:t>
            </a:r>
          </a:p>
          <a:p>
            <a:pPr eaLnBrk="1" hangingPunct="1"/>
            <a:r>
              <a:rPr lang="en-US" sz="2800" dirty="0" smtClean="0"/>
              <a:t>WOB factors: </a:t>
            </a:r>
          </a:p>
          <a:p>
            <a:pPr lvl="1" eaLnBrk="1" hangingPunct="1"/>
            <a:r>
              <a:rPr lang="en-US" sz="2400" dirty="0" smtClean="0"/>
              <a:t>Compliance: </a:t>
            </a:r>
            <a:r>
              <a:rPr lang="el-GR" sz="2400" dirty="0" smtClean="0"/>
              <a:t>Δ</a:t>
            </a:r>
            <a:r>
              <a:rPr lang="en-US" sz="2400" dirty="0" smtClean="0"/>
              <a:t>Volume/</a:t>
            </a:r>
            <a:r>
              <a:rPr lang="el-GR" sz="2400" dirty="0" smtClean="0"/>
              <a:t>Δ</a:t>
            </a:r>
            <a:r>
              <a:rPr lang="en-US" sz="2400" dirty="0" smtClean="0"/>
              <a:t>Pressure (70-100ml/cm H</a:t>
            </a:r>
            <a:r>
              <a:rPr lang="en-US" sz="1800" dirty="0" smtClean="0"/>
              <a:t>2</a:t>
            </a:r>
            <a:r>
              <a:rPr lang="en-US" sz="2400" dirty="0" smtClean="0"/>
              <a:t>0)</a:t>
            </a:r>
          </a:p>
          <a:p>
            <a:pPr lvl="1" eaLnBrk="1" hangingPunct="1"/>
            <a:r>
              <a:rPr lang="en-US" sz="2400" dirty="0" smtClean="0"/>
              <a:t>Resistance: </a:t>
            </a:r>
            <a:r>
              <a:rPr lang="el-GR" sz="2400" dirty="0" smtClean="0"/>
              <a:t>Δ</a:t>
            </a:r>
            <a:r>
              <a:rPr lang="en-US" sz="2400" dirty="0" smtClean="0"/>
              <a:t>Pressure/</a:t>
            </a:r>
            <a:r>
              <a:rPr lang="el-GR" sz="2400" dirty="0" smtClean="0"/>
              <a:t>Δ</a:t>
            </a:r>
            <a:r>
              <a:rPr lang="en-US" sz="2400" dirty="0" smtClean="0"/>
              <a:t>Flow (1-2cm H</a:t>
            </a:r>
            <a:r>
              <a:rPr lang="en-US" sz="1800" dirty="0" smtClean="0"/>
              <a:t>2</a:t>
            </a:r>
            <a:r>
              <a:rPr lang="en-US" sz="2400" dirty="0" smtClean="0"/>
              <a:t>0/L/sec)</a:t>
            </a:r>
          </a:p>
        </p:txBody>
      </p:sp>
      <p:sp>
        <p:nvSpPr>
          <p:cNvPr id="34822" name="Line 6"/>
          <p:cNvSpPr>
            <a:spLocks noChangeShapeType="1"/>
          </p:cNvSpPr>
          <p:nvPr/>
        </p:nvSpPr>
        <p:spPr bwMode="auto">
          <a:xfrm flipV="1">
            <a:off x="6732588" y="2732088"/>
            <a:ext cx="0" cy="381000"/>
          </a:xfrm>
          <a:prstGeom prst="line">
            <a:avLst/>
          </a:prstGeom>
          <a:noFill/>
          <a:ln w="38100">
            <a:solidFill>
              <a:schemeClr val="tx1"/>
            </a:solidFill>
            <a:round/>
            <a:headEnd type="none" w="sm" len="sm"/>
            <a:tailEnd type="stealth" w="med" len="lg"/>
          </a:ln>
        </p:spPr>
        <p:txBody>
          <a:bodyPr wrap="none" anchor="ctr"/>
          <a:lstStyle/>
          <a:p>
            <a:endParaRPr lang="en-US" dirty="0"/>
          </a:p>
        </p:txBody>
      </p:sp>
      <p:sp>
        <p:nvSpPr>
          <p:cNvPr id="34823" name="Line 7"/>
          <p:cNvSpPr>
            <a:spLocks noChangeShapeType="1"/>
          </p:cNvSpPr>
          <p:nvPr/>
        </p:nvSpPr>
        <p:spPr bwMode="auto">
          <a:xfrm>
            <a:off x="1154113" y="2741613"/>
            <a:ext cx="0" cy="381000"/>
          </a:xfrm>
          <a:prstGeom prst="line">
            <a:avLst/>
          </a:prstGeom>
          <a:noFill/>
          <a:ln w="38100">
            <a:solidFill>
              <a:schemeClr val="tx1"/>
            </a:solidFill>
            <a:round/>
            <a:headEnd type="none" w="sm" len="sm"/>
            <a:tailEnd type="stealth" w="med" len="lg"/>
          </a:ln>
        </p:spPr>
        <p:txBody>
          <a:bodyPr wrap="none" anchor="ctr"/>
          <a:lstStyle/>
          <a:p>
            <a:endParaRPr lang="en-US" dirty="0"/>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7772400" y="5181600"/>
            <a:ext cx="1143000" cy="1143000"/>
          </a:xfrm>
          <a:prstGeom prst="rect">
            <a:avLst/>
          </a:prstGeom>
          <a:solidFill>
            <a:schemeClr val="bg1"/>
          </a:solidFill>
          <a:ln w="9525">
            <a:noFill/>
            <a:miter lim="800000"/>
            <a:headEnd/>
            <a:tailEnd/>
          </a:ln>
        </p:spPr>
        <p:txBody>
          <a:bodyPr wrap="none" anchor="ctr"/>
          <a:lstStyle/>
          <a:p>
            <a:endParaRPr lang="en-US"/>
          </a:p>
        </p:txBody>
      </p:sp>
      <p:sp>
        <p:nvSpPr>
          <p:cNvPr id="116739" name="Rectangle 7"/>
          <p:cNvSpPr>
            <a:spLocks noGrp="1" noChangeArrowheads="1"/>
          </p:cNvSpPr>
          <p:nvPr>
            <p:ph type="title"/>
          </p:nvPr>
        </p:nvSpPr>
        <p:spPr bwMode="auto">
          <a:xfrm>
            <a:off x="457200" y="488950"/>
            <a:ext cx="8229600" cy="928688"/>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Occlusion Pressure at 0.1 sec</a:t>
            </a:r>
            <a:r>
              <a:rPr lang="en-US" smtClean="0"/>
              <a:t> </a:t>
            </a:r>
          </a:p>
        </p:txBody>
      </p:sp>
      <p:sp>
        <p:nvSpPr>
          <p:cNvPr id="116740" name="Rectangle 8"/>
          <p:cNvSpPr>
            <a:spLocks noGrp="1" noChangeArrowheads="1"/>
          </p:cNvSpPr>
          <p:nvPr>
            <p:ph type="body" idx="1"/>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400" smtClean="0"/>
              <a:t>Index of respiratory drive, also known as P100</a:t>
            </a:r>
          </a:p>
          <a:p>
            <a:pPr lvl="1" eaLnBrk="1" hangingPunct="1"/>
            <a:r>
              <a:rPr lang="en-US" sz="2400" smtClean="0"/>
              <a:t>Correlates with the respiratory center’s neural output</a:t>
            </a:r>
          </a:p>
          <a:p>
            <a:pPr lvl="1" eaLnBrk="1" hangingPunct="1"/>
            <a:r>
              <a:rPr lang="en-US" sz="2400" smtClean="0"/>
              <a:t>Clinically opposite to MIP</a:t>
            </a:r>
          </a:p>
          <a:p>
            <a:pPr lvl="2" eaLnBrk="1" hangingPunct="1"/>
            <a:r>
              <a:rPr lang="en-US" smtClean="0"/>
              <a:t> As the value becomes more negative it  </a:t>
            </a:r>
            <a:br>
              <a:rPr lang="en-US" smtClean="0"/>
            </a:br>
            <a:r>
              <a:rPr lang="en-US" smtClean="0"/>
              <a:t> indicates a worsening condition.</a:t>
            </a:r>
          </a:p>
          <a:p>
            <a:pPr eaLnBrk="1" hangingPunct="1"/>
            <a:r>
              <a:rPr lang="en-US" sz="2400" smtClean="0"/>
              <a:t>The opening of the inspiratory valve is delayed</a:t>
            </a:r>
            <a:br>
              <a:rPr lang="en-US" sz="2400" smtClean="0"/>
            </a:br>
            <a:r>
              <a:rPr lang="en-US" sz="2400" smtClean="0"/>
              <a:t> by 100 ms during patient triggered ventilation.</a:t>
            </a:r>
          </a:p>
          <a:p>
            <a:pPr lvl="1" eaLnBrk="1" hangingPunct="1"/>
            <a:r>
              <a:rPr lang="en-US" sz="2400" smtClean="0"/>
              <a:t>This is not a coached maneuver, the patient is unaware of the occlusion, maneuver requires </a:t>
            </a:r>
            <a:br>
              <a:rPr lang="en-US" sz="2400" smtClean="0"/>
            </a:br>
            <a:r>
              <a:rPr lang="en-US" sz="2400" smtClean="0"/>
              <a:t>active breathing.</a:t>
            </a:r>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6"/>
          <p:cNvSpPr>
            <a:spLocks noGrp="1" noChangeArrowheads="1"/>
          </p:cNvSpPr>
          <p:nvPr>
            <p:ph type="title"/>
          </p:nvPr>
        </p:nvSpPr>
        <p:spPr bwMode="auto">
          <a:xfrm>
            <a:off x="287338" y="477838"/>
            <a:ext cx="8670925" cy="9398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Occlusion Pressure at 0.1 second (P 0.1)</a:t>
            </a:r>
          </a:p>
        </p:txBody>
      </p:sp>
      <p:sp>
        <p:nvSpPr>
          <p:cNvPr id="117763" name="Rectangle 7"/>
          <p:cNvSpPr>
            <a:spLocks noGrp="1" noChangeArrowheads="1"/>
          </p:cNvSpPr>
          <p:nvPr>
            <p:ph type="body" idx="1"/>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smtClean="0"/>
              <a:t>As a predictor of weaning</a:t>
            </a:r>
          </a:p>
          <a:p>
            <a:pPr lvl="1" eaLnBrk="1" hangingPunct="1"/>
            <a:r>
              <a:rPr lang="en-US" sz="2800" smtClean="0"/>
              <a:t>Patients with healthy lungs and regular breathing, will have values that are no lower than - 2 cm H</a:t>
            </a:r>
            <a:r>
              <a:rPr lang="en-US" smtClean="0"/>
              <a:t>2</a:t>
            </a:r>
            <a:r>
              <a:rPr lang="en-US" sz="2800" smtClean="0"/>
              <a:t>O to - 4 cm H</a:t>
            </a:r>
            <a:r>
              <a:rPr lang="en-US" smtClean="0"/>
              <a:t>2</a:t>
            </a:r>
            <a:r>
              <a:rPr lang="en-US" sz="2800" smtClean="0"/>
              <a:t>O.  </a:t>
            </a:r>
          </a:p>
          <a:p>
            <a:pPr lvl="1" eaLnBrk="1" hangingPunct="1"/>
            <a:r>
              <a:rPr lang="en-US" sz="2800" smtClean="0"/>
              <a:t>Values more negative than - 6 cm H</a:t>
            </a:r>
            <a:r>
              <a:rPr lang="en-US" smtClean="0"/>
              <a:t>2</a:t>
            </a:r>
            <a:r>
              <a:rPr lang="en-US" sz="2800" smtClean="0"/>
              <a:t>O predict pending respiratory muscle fatigue. </a:t>
            </a:r>
          </a:p>
          <a:p>
            <a:pPr lvl="1" eaLnBrk="1" hangingPunct="1"/>
            <a:r>
              <a:rPr lang="en-US" sz="2800" smtClean="0"/>
              <a:t> The greater the patient distress, the more negative the value. </a:t>
            </a:r>
          </a:p>
          <a:p>
            <a:pPr lvl="1" eaLnBrk="1" hangingPunct="1"/>
            <a:endParaRPr lang="en-US" sz="2800" smtClean="0"/>
          </a:p>
          <a:p>
            <a:pPr lvl="1" eaLnBrk="1" hangingPunct="1"/>
            <a:endParaRPr lang="en-US" sz="2800" smtClean="0"/>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auto">
          <a:xfrm>
            <a:off x="6705600" y="6121400"/>
            <a:ext cx="2438400" cy="457200"/>
          </a:xfrm>
          <a:prstGeom prst="rect">
            <a:avLst/>
          </a:prstGeom>
          <a:solidFill>
            <a:schemeClr val="bg1"/>
          </a:solidFill>
          <a:ln w="9525">
            <a:noFill/>
            <a:miter lim="800000"/>
            <a:headEnd/>
            <a:tailEnd/>
          </a:ln>
        </p:spPr>
        <p:txBody>
          <a:bodyPr wrap="none" anchor="ctr"/>
          <a:lstStyle/>
          <a:p>
            <a:endParaRPr lang="en-US"/>
          </a:p>
        </p:txBody>
      </p:sp>
      <p:sp>
        <p:nvSpPr>
          <p:cNvPr id="431108" name="Text Box 4"/>
          <p:cNvSpPr txBox="1">
            <a:spLocks noChangeArrowheads="1"/>
          </p:cNvSpPr>
          <p:nvPr/>
        </p:nvSpPr>
        <p:spPr bwMode="auto">
          <a:xfrm>
            <a:off x="1752600" y="5943600"/>
            <a:ext cx="5257800" cy="641350"/>
          </a:xfrm>
          <a:prstGeom prst="rect">
            <a:avLst/>
          </a:prstGeom>
          <a:noFill/>
          <a:ln w="9525">
            <a:noFill/>
            <a:miter lim="800000"/>
            <a:headEnd/>
            <a:tailEnd/>
          </a:ln>
        </p:spPr>
        <p:txBody>
          <a:bodyPr>
            <a:spAutoFit/>
          </a:bodyPr>
          <a:lstStyle/>
          <a:p>
            <a:pPr algn="ctr" eaLnBrk="0" hangingPunct="0">
              <a:spcBef>
                <a:spcPct val="30000"/>
              </a:spcBef>
            </a:pPr>
            <a:r>
              <a:rPr lang="en-US" sz="1800">
                <a:solidFill>
                  <a:schemeClr val="tx1"/>
                </a:solidFill>
                <a:cs typeface="Times New Roman" pitchFamily="18" charset="0"/>
              </a:rPr>
              <a:t>The maneuver automatically ends after 1 minute or 4 patient triggered breaths have occurred. </a:t>
            </a:r>
            <a:endParaRPr lang="en-US" sz="1800">
              <a:solidFill>
                <a:schemeClr val="tx1"/>
              </a:solidFill>
            </a:endParaRPr>
          </a:p>
        </p:txBody>
      </p:sp>
      <p:pic>
        <p:nvPicPr>
          <p:cNvPr id="118788" name="Picture 5"/>
          <p:cNvPicPr>
            <a:picLocks noChangeAspect="1" noChangeArrowheads="1"/>
          </p:cNvPicPr>
          <p:nvPr/>
        </p:nvPicPr>
        <p:blipFill>
          <a:blip r:embed="rId3" cstate="print"/>
          <a:srcRect r="54572" b="54095"/>
          <a:stretch>
            <a:fillRect/>
          </a:stretch>
        </p:blipFill>
        <p:spPr bwMode="auto">
          <a:xfrm>
            <a:off x="1333500" y="1352550"/>
            <a:ext cx="6057900" cy="4591050"/>
          </a:xfrm>
          <a:prstGeom prst="rect">
            <a:avLst/>
          </a:prstGeom>
          <a:noFill/>
          <a:ln w="9525">
            <a:noFill/>
            <a:miter lim="800000"/>
            <a:headEnd/>
            <a:tailEnd/>
          </a:ln>
        </p:spPr>
      </p:pic>
      <p:sp>
        <p:nvSpPr>
          <p:cNvPr id="118789" name="Oval 6"/>
          <p:cNvSpPr>
            <a:spLocks noChangeArrowheads="1"/>
          </p:cNvSpPr>
          <p:nvPr/>
        </p:nvSpPr>
        <p:spPr bwMode="auto">
          <a:xfrm>
            <a:off x="2286000" y="1600200"/>
            <a:ext cx="2438400" cy="533400"/>
          </a:xfrm>
          <a:prstGeom prst="ellipse">
            <a:avLst/>
          </a:prstGeom>
          <a:noFill/>
          <a:ln w="38100">
            <a:solidFill>
              <a:srgbClr val="003399"/>
            </a:solidFill>
            <a:round/>
            <a:headEnd/>
            <a:tailEnd/>
          </a:ln>
        </p:spPr>
        <p:txBody>
          <a:bodyPr wrap="none" anchor="ctr"/>
          <a:lstStyle/>
          <a:p>
            <a:endParaRPr lang="en-US"/>
          </a:p>
        </p:txBody>
      </p:sp>
      <p:sp>
        <p:nvSpPr>
          <p:cNvPr id="118790" name="Rectangle 7"/>
          <p:cNvSpPr>
            <a:spLocks noGrp="1" noChangeArrowheads="1"/>
          </p:cNvSpPr>
          <p:nvPr>
            <p:ph type="title"/>
          </p:nvPr>
        </p:nvSpPr>
        <p:spPr bwMode="auto">
          <a:xfrm>
            <a:off x="434975" y="477838"/>
            <a:ext cx="8229600" cy="827087"/>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P0.1 Evaluation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1000"/>
                                  </p:stCondLst>
                                  <p:childTnLst>
                                    <p:set>
                                      <p:cBhvr>
                                        <p:cTn id="6" dur="1" fill="hold">
                                          <p:stCondLst>
                                            <p:cond delay="0"/>
                                          </p:stCondLst>
                                        </p:cTn>
                                        <p:tgtEl>
                                          <p:spTgt spid="431108"/>
                                        </p:tgtEl>
                                        <p:attrNameLst>
                                          <p:attrName>style.visibility</p:attrName>
                                        </p:attrNameLst>
                                      </p:cBhvr>
                                      <p:to>
                                        <p:strVal val="visible"/>
                                      </p:to>
                                    </p:set>
                                    <p:anim calcmode="lin" valueType="num">
                                      <p:cBhvr>
                                        <p:cTn id="7" dur="500" fill="hold"/>
                                        <p:tgtEl>
                                          <p:spTgt spid="431108"/>
                                        </p:tgtEl>
                                        <p:attrNameLst>
                                          <p:attrName>ppt_w</p:attrName>
                                        </p:attrNameLst>
                                      </p:cBhvr>
                                      <p:tavLst>
                                        <p:tav tm="0">
                                          <p:val>
                                            <p:fltVal val="0"/>
                                          </p:val>
                                        </p:tav>
                                        <p:tav tm="100000">
                                          <p:val>
                                            <p:strVal val="#ppt_w"/>
                                          </p:val>
                                        </p:tav>
                                      </p:tavLst>
                                    </p:anim>
                                    <p:anim calcmode="lin" valueType="num">
                                      <p:cBhvr>
                                        <p:cTn id="8" dur="500" fill="hold"/>
                                        <p:tgtEl>
                                          <p:spTgt spid="43110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08" grpId="0" autoUpdateAnimBg="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6"/>
          <p:cNvSpPr>
            <a:spLocks noGrp="1" noChangeArrowheads="1"/>
          </p:cNvSpPr>
          <p:nvPr>
            <p:ph type="title"/>
          </p:nvPr>
        </p:nvSpPr>
        <p:spPr bwMode="auto">
          <a:xfrm>
            <a:off x="457200" y="477838"/>
            <a:ext cx="8229600" cy="7366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Static C and R</a:t>
            </a:r>
          </a:p>
        </p:txBody>
      </p:sp>
      <p:sp>
        <p:nvSpPr>
          <p:cNvPr id="119811" name="Rectangle 7"/>
          <p:cNvSpPr>
            <a:spLocks noGrp="1" noChangeArrowheads="1"/>
          </p:cNvSpPr>
          <p:nvPr>
            <p:ph type="body" idx="1"/>
          </p:nvPr>
        </p:nvSpPr>
        <p:spPr bwMode="auto">
          <a:xfrm>
            <a:off x="457200" y="1295400"/>
            <a:ext cx="8466138" cy="4830763"/>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smtClean="0"/>
              <a:t>Static Compliance and Resistance maneuver can only be performed in VCV</a:t>
            </a:r>
          </a:p>
          <a:p>
            <a:pPr eaLnBrk="1" hangingPunct="1"/>
            <a:r>
              <a:rPr lang="en-US" sz="2800" smtClean="0"/>
              <a:t>If the flow pattern is set on descending ramp the ventilator</a:t>
            </a:r>
            <a:r>
              <a:rPr lang="en-US" sz="2800" smtClean="0">
                <a:sym typeface="Symbol" pitchFamily="18" charset="2"/>
              </a:rPr>
              <a:t>:</a:t>
            </a:r>
          </a:p>
          <a:p>
            <a:pPr lvl="1" eaLnBrk="1" hangingPunct="1"/>
            <a:r>
              <a:rPr lang="en-US" sz="2800" smtClean="0"/>
              <a:t>Automatically changes to a square flow pattern for the maneuver</a:t>
            </a:r>
          </a:p>
          <a:p>
            <a:pPr lvl="1" eaLnBrk="1" hangingPunct="1"/>
            <a:r>
              <a:rPr lang="en-US" sz="2800" smtClean="0"/>
              <a:t>At the end of the maneuver, it will change it back.</a:t>
            </a:r>
          </a:p>
          <a:p>
            <a:pPr eaLnBrk="1" hangingPunct="1"/>
            <a:r>
              <a:rPr lang="en-US" sz="2800" smtClean="0"/>
              <a:t>A constant flow pattern is required for calculating resistance</a:t>
            </a:r>
          </a:p>
        </p:txBody>
      </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3"/>
          <p:cNvPicPr>
            <a:picLocks noChangeAspect="1" noChangeArrowheads="1"/>
          </p:cNvPicPr>
          <p:nvPr/>
        </p:nvPicPr>
        <p:blipFill>
          <a:blip r:embed="rId3" cstate="print"/>
          <a:srcRect t="3809" r="68285" b="54286"/>
          <a:stretch>
            <a:fillRect/>
          </a:stretch>
        </p:blipFill>
        <p:spPr bwMode="auto">
          <a:xfrm>
            <a:off x="4572000" y="1219200"/>
            <a:ext cx="4495800" cy="4454525"/>
          </a:xfrm>
          <a:prstGeom prst="rect">
            <a:avLst/>
          </a:prstGeom>
          <a:noFill/>
          <a:ln w="9525">
            <a:noFill/>
            <a:miter lim="800000"/>
            <a:headEnd/>
            <a:tailEnd/>
          </a:ln>
        </p:spPr>
      </p:pic>
      <p:sp>
        <p:nvSpPr>
          <p:cNvPr id="120835" name="Rectangle 4"/>
          <p:cNvSpPr>
            <a:spLocks noChangeArrowheads="1"/>
          </p:cNvSpPr>
          <p:nvPr/>
        </p:nvSpPr>
        <p:spPr bwMode="auto">
          <a:xfrm>
            <a:off x="5119688" y="1716088"/>
            <a:ext cx="3795712" cy="17526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20836" name="Text Box 5"/>
          <p:cNvSpPr txBox="1">
            <a:spLocks noChangeArrowheads="1"/>
          </p:cNvSpPr>
          <p:nvPr/>
        </p:nvSpPr>
        <p:spPr bwMode="auto">
          <a:xfrm>
            <a:off x="6427788" y="2085975"/>
            <a:ext cx="184150" cy="641350"/>
          </a:xfrm>
          <a:prstGeom prst="rect">
            <a:avLst/>
          </a:prstGeom>
          <a:noFill/>
          <a:ln w="9525">
            <a:noFill/>
            <a:miter lim="800000"/>
            <a:headEnd/>
            <a:tailEnd/>
          </a:ln>
        </p:spPr>
        <p:txBody>
          <a:bodyPr wrap="none">
            <a:spAutoFit/>
          </a:bodyPr>
          <a:lstStyle/>
          <a:p>
            <a:pPr eaLnBrk="0" hangingPunct="0"/>
            <a:endParaRPr lang="en-US" sz="3600" b="1">
              <a:solidFill>
                <a:schemeClr val="tx1"/>
              </a:solidFill>
              <a:latin typeface="Arial Narrow" pitchFamily="34" charset="0"/>
            </a:endParaRPr>
          </a:p>
        </p:txBody>
      </p:sp>
      <p:sp>
        <p:nvSpPr>
          <p:cNvPr id="439302" name="Arc 6"/>
          <p:cNvSpPr>
            <a:spLocks/>
          </p:cNvSpPr>
          <p:nvPr/>
        </p:nvSpPr>
        <p:spPr bwMode="auto">
          <a:xfrm flipH="1" flipV="1">
            <a:off x="6743700" y="2387600"/>
            <a:ext cx="1211263" cy="85407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n-US"/>
          </a:p>
        </p:txBody>
      </p:sp>
      <p:sp>
        <p:nvSpPr>
          <p:cNvPr id="439303" name="Text Box 7"/>
          <p:cNvSpPr txBox="1">
            <a:spLocks noChangeArrowheads="1"/>
          </p:cNvSpPr>
          <p:nvPr/>
        </p:nvSpPr>
        <p:spPr bwMode="auto">
          <a:xfrm>
            <a:off x="6757988" y="3151188"/>
            <a:ext cx="633412" cy="274637"/>
          </a:xfrm>
          <a:prstGeom prst="rect">
            <a:avLst/>
          </a:prstGeom>
          <a:noFill/>
          <a:ln w="9525">
            <a:noFill/>
            <a:miter lim="800000"/>
            <a:headEnd/>
            <a:tailEnd/>
          </a:ln>
        </p:spPr>
        <p:txBody>
          <a:bodyPr wrap="none">
            <a:spAutoFit/>
          </a:bodyPr>
          <a:lstStyle/>
          <a:p>
            <a:pPr eaLnBrk="0" hangingPunct="0">
              <a:spcBef>
                <a:spcPct val="40000"/>
              </a:spcBef>
            </a:pPr>
            <a:r>
              <a:rPr lang="en-US" sz="1200" b="1">
                <a:solidFill>
                  <a:schemeClr val="tx1"/>
                </a:solidFill>
              </a:rPr>
              <a:t>PEEP </a:t>
            </a:r>
          </a:p>
        </p:txBody>
      </p:sp>
      <p:sp>
        <p:nvSpPr>
          <p:cNvPr id="439304" name="Line 8"/>
          <p:cNvSpPr>
            <a:spLocks noChangeShapeType="1"/>
          </p:cNvSpPr>
          <p:nvPr/>
        </p:nvSpPr>
        <p:spPr bwMode="auto">
          <a:xfrm flipV="1">
            <a:off x="7361238" y="3255963"/>
            <a:ext cx="484187" cy="61912"/>
          </a:xfrm>
          <a:prstGeom prst="line">
            <a:avLst/>
          </a:prstGeom>
          <a:noFill/>
          <a:ln w="28575">
            <a:solidFill>
              <a:schemeClr val="tx1"/>
            </a:solidFill>
            <a:round/>
            <a:headEnd/>
            <a:tailEnd type="triangle" w="med" len="med"/>
          </a:ln>
        </p:spPr>
        <p:txBody>
          <a:bodyPr/>
          <a:lstStyle/>
          <a:p>
            <a:endParaRPr lang="en-US"/>
          </a:p>
        </p:txBody>
      </p:sp>
      <p:sp>
        <p:nvSpPr>
          <p:cNvPr id="120840" name="Text Box 9"/>
          <p:cNvSpPr txBox="1">
            <a:spLocks noChangeArrowheads="1"/>
          </p:cNvSpPr>
          <p:nvPr/>
        </p:nvSpPr>
        <p:spPr bwMode="auto">
          <a:xfrm>
            <a:off x="7881938" y="2136775"/>
            <a:ext cx="184150" cy="1433513"/>
          </a:xfrm>
          <a:prstGeom prst="rect">
            <a:avLst/>
          </a:prstGeom>
          <a:noFill/>
          <a:ln w="9525">
            <a:noFill/>
            <a:miter lim="800000"/>
            <a:headEnd/>
            <a:tailEnd/>
          </a:ln>
        </p:spPr>
        <p:txBody>
          <a:bodyPr wrap="none">
            <a:spAutoFit/>
          </a:bodyPr>
          <a:lstStyle/>
          <a:p>
            <a:pPr eaLnBrk="0" hangingPunct="0"/>
            <a:endParaRPr lang="en-US" sz="8800">
              <a:solidFill>
                <a:schemeClr val="tx1"/>
              </a:solidFill>
              <a:latin typeface="Arial Narrow" pitchFamily="34" charset="0"/>
            </a:endParaRPr>
          </a:p>
        </p:txBody>
      </p:sp>
      <p:sp>
        <p:nvSpPr>
          <p:cNvPr id="439306" name="Text Box 10"/>
          <p:cNvSpPr txBox="1">
            <a:spLocks noChangeArrowheads="1"/>
          </p:cNvSpPr>
          <p:nvPr/>
        </p:nvSpPr>
        <p:spPr bwMode="auto">
          <a:xfrm>
            <a:off x="7924800" y="2649538"/>
            <a:ext cx="1047750" cy="274637"/>
          </a:xfrm>
          <a:prstGeom prst="rect">
            <a:avLst/>
          </a:prstGeom>
          <a:noFill/>
          <a:ln w="9525">
            <a:noFill/>
            <a:miter lim="800000"/>
            <a:headEnd/>
            <a:tailEnd/>
          </a:ln>
        </p:spPr>
        <p:txBody>
          <a:bodyPr wrap="none">
            <a:spAutoFit/>
          </a:bodyPr>
          <a:lstStyle/>
          <a:p>
            <a:pPr eaLnBrk="0" hangingPunct="0"/>
            <a:r>
              <a:rPr lang="en-US" sz="1200" b="1">
                <a:solidFill>
                  <a:schemeClr val="tx1"/>
                </a:solidFill>
              </a:rPr>
              <a:t>Compliance</a:t>
            </a:r>
          </a:p>
        </p:txBody>
      </p:sp>
      <p:sp>
        <p:nvSpPr>
          <p:cNvPr id="439307" name="Line 11"/>
          <p:cNvSpPr>
            <a:spLocks noChangeShapeType="1"/>
          </p:cNvSpPr>
          <p:nvPr/>
        </p:nvSpPr>
        <p:spPr bwMode="auto">
          <a:xfrm>
            <a:off x="6781800" y="2397125"/>
            <a:ext cx="990600" cy="0"/>
          </a:xfrm>
          <a:prstGeom prst="line">
            <a:avLst/>
          </a:prstGeom>
          <a:noFill/>
          <a:ln w="9525">
            <a:solidFill>
              <a:schemeClr val="tx1"/>
            </a:solidFill>
            <a:prstDash val="dash"/>
            <a:round/>
            <a:headEnd/>
            <a:tailEnd/>
          </a:ln>
        </p:spPr>
        <p:txBody>
          <a:bodyPr/>
          <a:lstStyle/>
          <a:p>
            <a:endParaRPr lang="en-US"/>
          </a:p>
        </p:txBody>
      </p:sp>
      <p:sp>
        <p:nvSpPr>
          <p:cNvPr id="120843" name="Text Box 12"/>
          <p:cNvSpPr txBox="1">
            <a:spLocks noChangeArrowheads="1"/>
          </p:cNvSpPr>
          <p:nvPr/>
        </p:nvSpPr>
        <p:spPr bwMode="auto">
          <a:xfrm>
            <a:off x="6677025" y="1895475"/>
            <a:ext cx="184150" cy="642938"/>
          </a:xfrm>
          <a:prstGeom prst="rect">
            <a:avLst/>
          </a:prstGeom>
          <a:noFill/>
          <a:ln w="9525">
            <a:noFill/>
            <a:miter lim="800000"/>
            <a:headEnd/>
            <a:tailEnd/>
          </a:ln>
        </p:spPr>
        <p:txBody>
          <a:bodyPr wrap="none">
            <a:spAutoFit/>
          </a:bodyPr>
          <a:lstStyle/>
          <a:p>
            <a:pPr eaLnBrk="0" hangingPunct="0"/>
            <a:endParaRPr lang="en-US" sz="3600" b="1">
              <a:solidFill>
                <a:schemeClr val="tx1"/>
              </a:solidFill>
              <a:latin typeface="Arial Narrow" pitchFamily="34" charset="0"/>
            </a:endParaRPr>
          </a:p>
        </p:txBody>
      </p:sp>
      <p:sp>
        <p:nvSpPr>
          <p:cNvPr id="439309" name="AutoShape 13"/>
          <p:cNvSpPr>
            <a:spLocks/>
          </p:cNvSpPr>
          <p:nvPr/>
        </p:nvSpPr>
        <p:spPr bwMode="auto">
          <a:xfrm>
            <a:off x="7810500" y="2397125"/>
            <a:ext cx="180975" cy="819150"/>
          </a:xfrm>
          <a:prstGeom prst="rightBrace">
            <a:avLst>
              <a:gd name="adj1" fmla="val 37719"/>
              <a:gd name="adj2" fmla="val 50000"/>
            </a:avLst>
          </a:prstGeom>
          <a:noFill/>
          <a:ln w="19050">
            <a:solidFill>
              <a:schemeClr val="tx1"/>
            </a:solidFill>
            <a:round/>
            <a:headEnd/>
            <a:tailEnd/>
          </a:ln>
        </p:spPr>
        <p:txBody>
          <a:bodyPr wrap="none" anchor="ctr"/>
          <a:lstStyle/>
          <a:p>
            <a:endParaRPr lang="en-US"/>
          </a:p>
        </p:txBody>
      </p:sp>
      <p:grpSp>
        <p:nvGrpSpPr>
          <p:cNvPr id="2" name="Group 14"/>
          <p:cNvGrpSpPr>
            <a:grpSpLocks/>
          </p:cNvGrpSpPr>
          <p:nvPr/>
        </p:nvGrpSpPr>
        <p:grpSpPr bwMode="auto">
          <a:xfrm>
            <a:off x="5548313" y="2016125"/>
            <a:ext cx="2408237" cy="950913"/>
            <a:chOff x="3495" y="1270"/>
            <a:chExt cx="1517" cy="599"/>
          </a:xfrm>
        </p:grpSpPr>
        <p:sp>
          <p:nvSpPr>
            <p:cNvPr id="120856" name="Line 15"/>
            <p:cNvSpPr>
              <a:spLocks noChangeShapeType="1"/>
            </p:cNvSpPr>
            <p:nvPr/>
          </p:nvSpPr>
          <p:spPr bwMode="auto">
            <a:xfrm>
              <a:off x="4143" y="1498"/>
              <a:ext cx="114" cy="0"/>
            </a:xfrm>
            <a:prstGeom prst="line">
              <a:avLst/>
            </a:prstGeom>
            <a:noFill/>
            <a:ln w="38100">
              <a:solidFill>
                <a:schemeClr val="folHlink"/>
              </a:solidFill>
              <a:round/>
              <a:headEnd/>
              <a:tailEnd/>
            </a:ln>
          </p:spPr>
          <p:txBody>
            <a:bodyPr/>
            <a:lstStyle/>
            <a:p>
              <a:endParaRPr lang="en-US"/>
            </a:p>
          </p:txBody>
        </p:sp>
        <p:sp>
          <p:nvSpPr>
            <p:cNvPr id="120857" name="Line 16"/>
            <p:cNvSpPr>
              <a:spLocks noChangeShapeType="1"/>
            </p:cNvSpPr>
            <p:nvPr/>
          </p:nvSpPr>
          <p:spPr bwMode="auto">
            <a:xfrm>
              <a:off x="3953" y="1287"/>
              <a:ext cx="381" cy="0"/>
            </a:xfrm>
            <a:prstGeom prst="line">
              <a:avLst/>
            </a:prstGeom>
            <a:noFill/>
            <a:ln w="9525">
              <a:solidFill>
                <a:schemeClr val="tx1"/>
              </a:solidFill>
              <a:prstDash val="dash"/>
              <a:round/>
              <a:headEnd/>
              <a:tailEnd/>
            </a:ln>
          </p:spPr>
          <p:txBody>
            <a:bodyPr/>
            <a:lstStyle/>
            <a:p>
              <a:endParaRPr lang="en-US"/>
            </a:p>
          </p:txBody>
        </p:sp>
        <p:sp>
          <p:nvSpPr>
            <p:cNvPr id="120858" name="Text Box 17"/>
            <p:cNvSpPr txBox="1">
              <a:spLocks noChangeArrowheads="1"/>
            </p:cNvSpPr>
            <p:nvPr/>
          </p:nvSpPr>
          <p:spPr bwMode="auto">
            <a:xfrm>
              <a:off x="3495" y="1696"/>
              <a:ext cx="893" cy="173"/>
            </a:xfrm>
            <a:prstGeom prst="rect">
              <a:avLst/>
            </a:prstGeom>
            <a:noFill/>
            <a:ln w="9525">
              <a:noFill/>
              <a:miter lim="800000"/>
              <a:headEnd/>
              <a:tailEnd/>
            </a:ln>
          </p:spPr>
          <p:txBody>
            <a:bodyPr wrap="none">
              <a:spAutoFit/>
            </a:bodyPr>
            <a:lstStyle/>
            <a:p>
              <a:pPr eaLnBrk="0" hangingPunct="0"/>
              <a:r>
                <a:rPr lang="en-US" sz="1200" b="1">
                  <a:solidFill>
                    <a:schemeClr val="tx1"/>
                  </a:solidFill>
                </a:rPr>
                <a:t>Plateau Pressure</a:t>
              </a:r>
            </a:p>
          </p:txBody>
        </p:sp>
        <p:sp>
          <p:nvSpPr>
            <p:cNvPr id="120859" name="Arc 18"/>
            <p:cNvSpPr>
              <a:spLocks/>
            </p:cNvSpPr>
            <p:nvPr/>
          </p:nvSpPr>
          <p:spPr bwMode="auto">
            <a:xfrm flipH="1" flipV="1">
              <a:off x="3931" y="1287"/>
              <a:ext cx="212" cy="2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a:p>
          </p:txBody>
        </p:sp>
        <p:sp>
          <p:nvSpPr>
            <p:cNvPr id="120860" name="Line 19"/>
            <p:cNvSpPr>
              <a:spLocks noChangeShapeType="1"/>
            </p:cNvSpPr>
            <p:nvPr/>
          </p:nvSpPr>
          <p:spPr bwMode="auto">
            <a:xfrm flipV="1">
              <a:off x="3991" y="1526"/>
              <a:ext cx="229" cy="159"/>
            </a:xfrm>
            <a:prstGeom prst="line">
              <a:avLst/>
            </a:prstGeom>
            <a:noFill/>
            <a:ln w="28575">
              <a:solidFill>
                <a:schemeClr val="tx1"/>
              </a:solidFill>
              <a:round/>
              <a:headEnd/>
              <a:tailEnd type="triangle" w="med" len="med"/>
            </a:ln>
          </p:spPr>
          <p:txBody>
            <a:bodyPr/>
            <a:lstStyle/>
            <a:p>
              <a:endParaRPr lang="en-US"/>
            </a:p>
          </p:txBody>
        </p:sp>
        <p:sp>
          <p:nvSpPr>
            <p:cNvPr id="120861" name="Text Box 20"/>
            <p:cNvSpPr txBox="1">
              <a:spLocks noChangeArrowheads="1"/>
            </p:cNvSpPr>
            <p:nvPr/>
          </p:nvSpPr>
          <p:spPr bwMode="auto">
            <a:xfrm>
              <a:off x="4329" y="1270"/>
              <a:ext cx="683" cy="192"/>
            </a:xfrm>
            <a:prstGeom prst="rect">
              <a:avLst/>
            </a:prstGeom>
            <a:noFill/>
            <a:ln w="9525">
              <a:noFill/>
              <a:miter lim="800000"/>
              <a:headEnd/>
              <a:tailEnd/>
            </a:ln>
          </p:spPr>
          <p:txBody>
            <a:bodyPr wrap="none">
              <a:spAutoFit/>
            </a:bodyPr>
            <a:lstStyle/>
            <a:p>
              <a:pPr eaLnBrk="0" hangingPunct="0"/>
              <a:r>
                <a:rPr lang="en-US" sz="1400" b="1">
                  <a:solidFill>
                    <a:schemeClr val="tx1"/>
                  </a:solidFill>
                </a:rPr>
                <a:t>  </a:t>
              </a:r>
              <a:r>
                <a:rPr lang="en-US" sz="1200" b="1">
                  <a:solidFill>
                    <a:schemeClr val="tx1"/>
                  </a:solidFill>
                </a:rPr>
                <a:t>Resistance</a:t>
              </a:r>
            </a:p>
          </p:txBody>
        </p:sp>
        <p:sp>
          <p:nvSpPr>
            <p:cNvPr id="120862" name="AutoShape 21"/>
            <p:cNvSpPr>
              <a:spLocks/>
            </p:cNvSpPr>
            <p:nvPr/>
          </p:nvSpPr>
          <p:spPr bwMode="auto">
            <a:xfrm>
              <a:off x="4330" y="1291"/>
              <a:ext cx="38" cy="198"/>
            </a:xfrm>
            <a:prstGeom prst="rightBrace">
              <a:avLst>
                <a:gd name="adj1" fmla="val 43421"/>
                <a:gd name="adj2" fmla="val 50000"/>
              </a:avLst>
            </a:prstGeom>
            <a:noFill/>
            <a:ln w="9525">
              <a:solidFill>
                <a:schemeClr val="tx1"/>
              </a:solidFill>
              <a:round/>
              <a:headEnd/>
              <a:tailEnd/>
            </a:ln>
          </p:spPr>
          <p:txBody>
            <a:bodyPr wrap="none" anchor="ctr"/>
            <a:lstStyle/>
            <a:p>
              <a:endParaRPr lang="en-US"/>
            </a:p>
          </p:txBody>
        </p:sp>
      </p:grpSp>
      <p:sp>
        <p:nvSpPr>
          <p:cNvPr id="439318" name="Line 22"/>
          <p:cNvSpPr>
            <a:spLocks noChangeShapeType="1"/>
          </p:cNvSpPr>
          <p:nvPr/>
        </p:nvSpPr>
        <p:spPr bwMode="auto">
          <a:xfrm>
            <a:off x="7929563" y="3240088"/>
            <a:ext cx="990600" cy="0"/>
          </a:xfrm>
          <a:prstGeom prst="line">
            <a:avLst/>
          </a:prstGeom>
          <a:noFill/>
          <a:ln w="38100">
            <a:solidFill>
              <a:srgbClr val="FF0000"/>
            </a:solidFill>
            <a:round/>
            <a:headEnd/>
            <a:tailEnd/>
          </a:ln>
        </p:spPr>
        <p:txBody>
          <a:bodyPr/>
          <a:lstStyle/>
          <a:p>
            <a:endParaRPr lang="en-US"/>
          </a:p>
        </p:txBody>
      </p:sp>
      <p:sp>
        <p:nvSpPr>
          <p:cNvPr id="439319" name="Freeform 23"/>
          <p:cNvSpPr>
            <a:spLocks/>
          </p:cNvSpPr>
          <p:nvPr/>
        </p:nvSpPr>
        <p:spPr bwMode="auto">
          <a:xfrm>
            <a:off x="5294313" y="2043113"/>
            <a:ext cx="946150" cy="1198562"/>
          </a:xfrm>
          <a:custGeom>
            <a:avLst/>
            <a:gdLst>
              <a:gd name="T0" fmla="*/ 0 w 576"/>
              <a:gd name="T1" fmla="*/ 2147483647 h 912"/>
              <a:gd name="T2" fmla="*/ 2147483647 w 576"/>
              <a:gd name="T3" fmla="*/ 2147483647 h 912"/>
              <a:gd name="T4" fmla="*/ 2147483647 w 576"/>
              <a:gd name="T5" fmla="*/ 2147483647 h 912"/>
              <a:gd name="T6" fmla="*/ 2147483647 w 576"/>
              <a:gd name="T7" fmla="*/ 2147483647 h 912"/>
              <a:gd name="T8" fmla="*/ 2147483647 w 576"/>
              <a:gd name="T9" fmla="*/ 2147483647 h 912"/>
              <a:gd name="T10" fmla="*/ 2147483647 w 576"/>
              <a:gd name="T11" fmla="*/ 0 h 912"/>
              <a:gd name="T12" fmla="*/ 0 60000 65536"/>
              <a:gd name="T13" fmla="*/ 0 60000 65536"/>
              <a:gd name="T14" fmla="*/ 0 60000 65536"/>
              <a:gd name="T15" fmla="*/ 0 60000 65536"/>
              <a:gd name="T16" fmla="*/ 0 60000 65536"/>
              <a:gd name="T17" fmla="*/ 0 60000 65536"/>
              <a:gd name="T18" fmla="*/ 0 w 576"/>
              <a:gd name="T19" fmla="*/ 0 h 912"/>
              <a:gd name="T20" fmla="*/ 576 w 576"/>
              <a:gd name="T21" fmla="*/ 912 h 912"/>
            </a:gdLst>
            <a:ahLst/>
            <a:cxnLst>
              <a:cxn ang="T12">
                <a:pos x="T0" y="T1"/>
              </a:cxn>
              <a:cxn ang="T13">
                <a:pos x="T2" y="T3"/>
              </a:cxn>
              <a:cxn ang="T14">
                <a:pos x="T4" y="T5"/>
              </a:cxn>
              <a:cxn ang="T15">
                <a:pos x="T6" y="T7"/>
              </a:cxn>
              <a:cxn ang="T16">
                <a:pos x="T8" y="T9"/>
              </a:cxn>
              <a:cxn ang="T17">
                <a:pos x="T10" y="T11"/>
              </a:cxn>
            </a:cxnLst>
            <a:rect l="T18" t="T19" r="T20" b="T21"/>
            <a:pathLst>
              <a:path w="576" h="912">
                <a:moveTo>
                  <a:pt x="0" y="912"/>
                </a:moveTo>
                <a:cubicBezTo>
                  <a:pt x="12" y="852"/>
                  <a:pt x="24" y="792"/>
                  <a:pt x="48" y="720"/>
                </a:cubicBezTo>
                <a:cubicBezTo>
                  <a:pt x="72" y="648"/>
                  <a:pt x="104" y="560"/>
                  <a:pt x="144" y="480"/>
                </a:cubicBezTo>
                <a:cubicBezTo>
                  <a:pt x="184" y="400"/>
                  <a:pt x="240" y="304"/>
                  <a:pt x="288" y="240"/>
                </a:cubicBezTo>
                <a:cubicBezTo>
                  <a:pt x="336" y="176"/>
                  <a:pt x="384" y="136"/>
                  <a:pt x="432" y="96"/>
                </a:cubicBezTo>
                <a:cubicBezTo>
                  <a:pt x="480" y="56"/>
                  <a:pt x="552" y="16"/>
                  <a:pt x="576" y="0"/>
                </a:cubicBezTo>
              </a:path>
            </a:pathLst>
          </a:custGeom>
          <a:noFill/>
          <a:ln w="38100" cmpd="sng">
            <a:solidFill>
              <a:schemeClr val="folHlink"/>
            </a:solidFill>
            <a:round/>
            <a:headEnd/>
            <a:tailEnd/>
          </a:ln>
        </p:spPr>
        <p:txBody>
          <a:bodyPr/>
          <a:lstStyle/>
          <a:p>
            <a:endParaRPr lang="en-US"/>
          </a:p>
        </p:txBody>
      </p:sp>
      <p:sp>
        <p:nvSpPr>
          <p:cNvPr id="120848" name="Line 24"/>
          <p:cNvSpPr>
            <a:spLocks noChangeShapeType="1"/>
          </p:cNvSpPr>
          <p:nvPr/>
        </p:nvSpPr>
        <p:spPr bwMode="auto">
          <a:xfrm flipH="1">
            <a:off x="5124450" y="3241675"/>
            <a:ext cx="180975" cy="0"/>
          </a:xfrm>
          <a:prstGeom prst="line">
            <a:avLst/>
          </a:prstGeom>
          <a:noFill/>
          <a:ln w="38100">
            <a:solidFill>
              <a:srgbClr val="FF0000"/>
            </a:solidFill>
            <a:round/>
            <a:headEnd/>
            <a:tailEnd/>
          </a:ln>
        </p:spPr>
        <p:txBody>
          <a:bodyPr/>
          <a:lstStyle/>
          <a:p>
            <a:endParaRPr lang="en-US"/>
          </a:p>
        </p:txBody>
      </p:sp>
      <p:pic>
        <p:nvPicPr>
          <p:cNvPr id="120849" name="Picture 25"/>
          <p:cNvPicPr>
            <a:picLocks noChangeAspect="1" noChangeArrowheads="1"/>
          </p:cNvPicPr>
          <p:nvPr/>
        </p:nvPicPr>
        <p:blipFill>
          <a:blip r:embed="rId4" cstate="print"/>
          <a:srcRect l="17143" t="19809" r="79428" b="61143"/>
          <a:stretch>
            <a:fillRect/>
          </a:stretch>
        </p:blipFill>
        <p:spPr bwMode="auto">
          <a:xfrm>
            <a:off x="4667250" y="1711325"/>
            <a:ext cx="457200" cy="1905000"/>
          </a:xfrm>
          <a:prstGeom prst="rect">
            <a:avLst/>
          </a:prstGeom>
          <a:noFill/>
          <a:ln w="9525">
            <a:noFill/>
            <a:miter lim="800000"/>
            <a:headEnd/>
            <a:tailEnd/>
          </a:ln>
        </p:spPr>
      </p:pic>
      <p:sp>
        <p:nvSpPr>
          <p:cNvPr id="120850" name="Rectangle 26"/>
          <p:cNvSpPr>
            <a:spLocks noChangeArrowheads="1"/>
          </p:cNvSpPr>
          <p:nvPr/>
        </p:nvSpPr>
        <p:spPr bwMode="auto">
          <a:xfrm>
            <a:off x="304800" y="1282700"/>
            <a:ext cx="4191000" cy="4965700"/>
          </a:xfrm>
          <a:prstGeom prst="rect">
            <a:avLst/>
          </a:prstGeom>
          <a:noFill/>
          <a:ln w="9525">
            <a:noFill/>
            <a:miter lim="800000"/>
            <a:headEnd/>
            <a:tailEnd/>
          </a:ln>
        </p:spPr>
        <p:txBody>
          <a:bodyPr/>
          <a:lstStyle/>
          <a:p>
            <a:pPr marL="254000" indent="-254000">
              <a:lnSpc>
                <a:spcPct val="90000"/>
              </a:lnSpc>
              <a:spcBef>
                <a:spcPct val="20000"/>
              </a:spcBef>
              <a:buSzPct val="100000"/>
              <a:buFontTx/>
              <a:buChar char="•"/>
            </a:pPr>
            <a:r>
              <a:rPr lang="en-US" sz="2800"/>
              <a:t>Peak pressure reflects both resistance and compliance</a:t>
            </a:r>
          </a:p>
          <a:p>
            <a:pPr marL="254000" indent="-254000">
              <a:lnSpc>
                <a:spcPct val="90000"/>
              </a:lnSpc>
              <a:spcBef>
                <a:spcPct val="20000"/>
              </a:spcBef>
              <a:buSzPct val="100000"/>
              <a:buFontTx/>
              <a:buChar char="•"/>
            </a:pPr>
            <a:r>
              <a:rPr lang="en-US" sz="2800"/>
              <a:t>Flow is stopped at end inspiration (plateau) which allows the lung and alveolar pressure to equilibrate</a:t>
            </a:r>
          </a:p>
          <a:p>
            <a:pPr marL="711200" lvl="1" indent="-254000">
              <a:lnSpc>
                <a:spcPct val="90000"/>
              </a:lnSpc>
              <a:spcBef>
                <a:spcPct val="20000"/>
              </a:spcBef>
              <a:buSzPct val="100000"/>
              <a:buFontTx/>
              <a:buChar char="–"/>
            </a:pPr>
            <a:r>
              <a:rPr lang="en-US"/>
              <a:t>The pressure above plateau pressure equals resistance</a:t>
            </a:r>
          </a:p>
          <a:p>
            <a:pPr marL="711200" lvl="1" indent="-254000">
              <a:lnSpc>
                <a:spcPct val="90000"/>
              </a:lnSpc>
              <a:spcBef>
                <a:spcPct val="20000"/>
              </a:spcBef>
              <a:buSzPct val="100000"/>
              <a:buFontTx/>
              <a:buChar char="–"/>
            </a:pPr>
            <a:r>
              <a:rPr lang="en-US"/>
              <a:t>The difference between PEEP and Plateau pressure represents compliance </a:t>
            </a:r>
          </a:p>
          <a:p>
            <a:pPr marL="254000" indent="-254000">
              <a:lnSpc>
                <a:spcPct val="90000"/>
              </a:lnSpc>
              <a:spcBef>
                <a:spcPct val="20000"/>
              </a:spcBef>
              <a:buSzPct val="100000"/>
              <a:buFontTx/>
              <a:buChar char="•"/>
            </a:pPr>
            <a:endParaRPr lang="en-US"/>
          </a:p>
          <a:p>
            <a:pPr marL="254000" indent="-254000">
              <a:lnSpc>
                <a:spcPct val="90000"/>
              </a:lnSpc>
              <a:spcBef>
                <a:spcPct val="20000"/>
              </a:spcBef>
              <a:buSzPct val="100000"/>
              <a:buFontTx/>
              <a:buChar char="•"/>
            </a:pPr>
            <a:endParaRPr lang="en-US"/>
          </a:p>
        </p:txBody>
      </p:sp>
      <p:sp>
        <p:nvSpPr>
          <p:cNvPr id="120851" name="Rectangle 27"/>
          <p:cNvSpPr>
            <a:spLocks noChangeArrowheads="1"/>
          </p:cNvSpPr>
          <p:nvPr/>
        </p:nvSpPr>
        <p:spPr bwMode="auto">
          <a:xfrm>
            <a:off x="5410200" y="5791200"/>
            <a:ext cx="3429000" cy="1066800"/>
          </a:xfrm>
          <a:prstGeom prst="rect">
            <a:avLst/>
          </a:prstGeom>
          <a:noFill/>
          <a:ln w="9525">
            <a:noFill/>
            <a:miter lim="800000"/>
            <a:headEnd/>
            <a:tailEnd/>
          </a:ln>
        </p:spPr>
        <p:txBody>
          <a:bodyPr/>
          <a:lstStyle/>
          <a:p>
            <a:pPr marL="254000" indent="-254000">
              <a:lnSpc>
                <a:spcPct val="90000"/>
              </a:lnSpc>
              <a:spcBef>
                <a:spcPct val="20000"/>
              </a:spcBef>
              <a:buSzPct val="100000"/>
            </a:pPr>
            <a:r>
              <a:rPr lang="en-US" sz="1800"/>
              <a:t>R = (PIP-Pplat)/ Flow</a:t>
            </a:r>
          </a:p>
          <a:p>
            <a:pPr marL="254000" indent="-254000">
              <a:lnSpc>
                <a:spcPct val="90000"/>
              </a:lnSpc>
              <a:spcBef>
                <a:spcPct val="20000"/>
              </a:spcBef>
              <a:buSzPct val="100000"/>
            </a:pPr>
            <a:r>
              <a:rPr lang="en-US" sz="1800"/>
              <a:t>C = Volume / Pplat-PEEP</a:t>
            </a:r>
          </a:p>
        </p:txBody>
      </p:sp>
      <p:grpSp>
        <p:nvGrpSpPr>
          <p:cNvPr id="3" name="Group 28"/>
          <p:cNvGrpSpPr>
            <a:grpSpLocks/>
          </p:cNvGrpSpPr>
          <p:nvPr/>
        </p:nvGrpSpPr>
        <p:grpSpPr bwMode="auto">
          <a:xfrm>
            <a:off x="5124450" y="1647825"/>
            <a:ext cx="1377950" cy="373063"/>
            <a:chOff x="3228" y="1038"/>
            <a:chExt cx="868" cy="235"/>
          </a:xfrm>
        </p:grpSpPr>
        <p:sp>
          <p:nvSpPr>
            <p:cNvPr id="120854" name="Text Box 29"/>
            <p:cNvSpPr txBox="1">
              <a:spLocks noChangeArrowheads="1"/>
            </p:cNvSpPr>
            <p:nvPr/>
          </p:nvSpPr>
          <p:spPr bwMode="auto">
            <a:xfrm>
              <a:off x="3228" y="1038"/>
              <a:ext cx="868" cy="192"/>
            </a:xfrm>
            <a:prstGeom prst="rect">
              <a:avLst/>
            </a:prstGeom>
            <a:noFill/>
            <a:ln w="9525">
              <a:noFill/>
              <a:miter lim="800000"/>
              <a:headEnd/>
              <a:tailEnd/>
            </a:ln>
          </p:spPr>
          <p:txBody>
            <a:bodyPr wrap="none">
              <a:spAutoFit/>
            </a:bodyPr>
            <a:lstStyle/>
            <a:p>
              <a:pPr eaLnBrk="0" hangingPunct="0"/>
              <a:r>
                <a:rPr lang="en-US" sz="1400" b="1">
                  <a:solidFill>
                    <a:schemeClr val="tx1"/>
                  </a:solidFill>
                </a:rPr>
                <a:t>   </a:t>
              </a:r>
              <a:r>
                <a:rPr lang="en-US" sz="1200" b="1">
                  <a:solidFill>
                    <a:schemeClr val="tx1"/>
                  </a:solidFill>
                </a:rPr>
                <a:t>Peak Pressure</a:t>
              </a:r>
            </a:p>
          </p:txBody>
        </p:sp>
        <p:sp>
          <p:nvSpPr>
            <p:cNvPr id="120855" name="Line 30"/>
            <p:cNvSpPr>
              <a:spLocks noChangeShapeType="1"/>
            </p:cNvSpPr>
            <p:nvPr/>
          </p:nvSpPr>
          <p:spPr bwMode="auto">
            <a:xfrm>
              <a:off x="3936" y="1225"/>
              <a:ext cx="0" cy="48"/>
            </a:xfrm>
            <a:prstGeom prst="line">
              <a:avLst/>
            </a:prstGeom>
            <a:noFill/>
            <a:ln w="38100">
              <a:solidFill>
                <a:schemeClr val="tx1"/>
              </a:solidFill>
              <a:round/>
              <a:headEnd/>
              <a:tailEnd type="triangle" w="med" len="med"/>
            </a:ln>
          </p:spPr>
          <p:txBody>
            <a:bodyPr/>
            <a:lstStyle/>
            <a:p>
              <a:endParaRPr lang="en-US"/>
            </a:p>
          </p:txBody>
        </p:sp>
      </p:grpSp>
      <p:sp>
        <p:nvSpPr>
          <p:cNvPr id="120853" name="Rectangle 32"/>
          <p:cNvSpPr>
            <a:spLocks noGrp="1" noChangeArrowheads="1"/>
          </p:cNvSpPr>
          <p:nvPr>
            <p:ph type="title"/>
          </p:nvPr>
        </p:nvSpPr>
        <p:spPr bwMode="auto">
          <a:xfrm>
            <a:off x="457200" y="274638"/>
            <a:ext cx="8229600" cy="860425"/>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Static C &amp; R Maneuver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39319"/>
                                        </p:tgtEl>
                                        <p:attrNameLst>
                                          <p:attrName>style.visibility</p:attrName>
                                        </p:attrNameLst>
                                      </p:cBhvr>
                                      <p:to>
                                        <p:strVal val="visible"/>
                                      </p:to>
                                    </p:set>
                                    <p:animEffect transition="in" filter="wipe(down)">
                                      <p:cBhvr>
                                        <p:cTn id="7" dur="500"/>
                                        <p:tgtEl>
                                          <p:spTgt spid="4393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39307"/>
                                        </p:tgtEl>
                                        <p:attrNameLst>
                                          <p:attrName>style.visibility</p:attrName>
                                        </p:attrNameLst>
                                      </p:cBhvr>
                                      <p:to>
                                        <p:strVal val="visible"/>
                                      </p:to>
                                    </p:set>
                                    <p:animEffect transition="in" filter="wipe(left)">
                                      <p:cBhvr>
                                        <p:cTn id="21" dur="500"/>
                                        <p:tgtEl>
                                          <p:spTgt spid="439307"/>
                                        </p:tgtEl>
                                      </p:cBhvr>
                                    </p:animEffect>
                                  </p:childTnLst>
                                </p:cTn>
                              </p:par>
                              <p:par>
                                <p:cTn id="22" presetID="22" presetClass="entr" presetSubtype="8" fill="hold" nodeType="withEffect">
                                  <p:stCondLst>
                                    <p:cond delay="0"/>
                                  </p:stCondLst>
                                  <p:childTnLst>
                                    <p:set>
                                      <p:cBhvr>
                                        <p:cTn id="23" dur="1" fill="hold">
                                          <p:stCondLst>
                                            <p:cond delay="0"/>
                                          </p:stCondLst>
                                        </p:cTn>
                                        <p:tgtEl>
                                          <p:spTgt spid="439303"/>
                                        </p:tgtEl>
                                        <p:attrNameLst>
                                          <p:attrName>style.visibility</p:attrName>
                                        </p:attrNameLst>
                                      </p:cBhvr>
                                      <p:to>
                                        <p:strVal val="visible"/>
                                      </p:to>
                                    </p:set>
                                    <p:animEffect transition="in" filter="wipe(left)">
                                      <p:cBhvr>
                                        <p:cTn id="24" dur="500"/>
                                        <p:tgtEl>
                                          <p:spTgt spid="43930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39302"/>
                                        </p:tgtEl>
                                        <p:attrNameLst>
                                          <p:attrName>style.visibility</p:attrName>
                                        </p:attrNameLst>
                                      </p:cBhvr>
                                      <p:to>
                                        <p:strVal val="visible"/>
                                      </p:to>
                                    </p:set>
                                    <p:animEffect transition="in" filter="wipe(left)">
                                      <p:cBhvr>
                                        <p:cTn id="27" dur="500"/>
                                        <p:tgtEl>
                                          <p:spTgt spid="43930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39304"/>
                                        </p:tgtEl>
                                        <p:attrNameLst>
                                          <p:attrName>style.visibility</p:attrName>
                                        </p:attrNameLst>
                                      </p:cBhvr>
                                      <p:to>
                                        <p:strVal val="visible"/>
                                      </p:to>
                                    </p:set>
                                    <p:animEffect transition="in" filter="wipe(left)">
                                      <p:cBhvr>
                                        <p:cTn id="30" dur="500"/>
                                        <p:tgtEl>
                                          <p:spTgt spid="43930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39309"/>
                                        </p:tgtEl>
                                        <p:attrNameLst>
                                          <p:attrName>style.visibility</p:attrName>
                                        </p:attrNameLst>
                                      </p:cBhvr>
                                      <p:to>
                                        <p:strVal val="visible"/>
                                      </p:to>
                                    </p:set>
                                    <p:animEffect transition="in" filter="wipe(left)">
                                      <p:cBhvr>
                                        <p:cTn id="33" dur="500"/>
                                        <p:tgtEl>
                                          <p:spTgt spid="439309"/>
                                        </p:tgtEl>
                                      </p:cBhvr>
                                    </p:animEffect>
                                  </p:childTnLst>
                                </p:cTn>
                              </p:par>
                              <p:par>
                                <p:cTn id="34" presetID="22" presetClass="entr" presetSubtype="8" fill="hold" nodeType="withEffect">
                                  <p:stCondLst>
                                    <p:cond delay="0"/>
                                  </p:stCondLst>
                                  <p:childTnLst>
                                    <p:set>
                                      <p:cBhvr>
                                        <p:cTn id="35" dur="1" fill="hold">
                                          <p:stCondLst>
                                            <p:cond delay="0"/>
                                          </p:stCondLst>
                                        </p:cTn>
                                        <p:tgtEl>
                                          <p:spTgt spid="439306"/>
                                        </p:tgtEl>
                                        <p:attrNameLst>
                                          <p:attrName>style.visibility</p:attrName>
                                        </p:attrNameLst>
                                      </p:cBhvr>
                                      <p:to>
                                        <p:strVal val="visible"/>
                                      </p:to>
                                    </p:set>
                                    <p:animEffect transition="in" filter="wipe(left)">
                                      <p:cBhvr>
                                        <p:cTn id="36" dur="500"/>
                                        <p:tgtEl>
                                          <p:spTgt spid="43930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39318"/>
                                        </p:tgtEl>
                                        <p:attrNameLst>
                                          <p:attrName>style.visibility</p:attrName>
                                        </p:attrNameLst>
                                      </p:cBhvr>
                                      <p:to>
                                        <p:strVal val="visible"/>
                                      </p:to>
                                    </p:set>
                                    <p:animEffect transition="in" filter="wipe(left)">
                                      <p:cBhvr>
                                        <p:cTn id="39" dur="500"/>
                                        <p:tgtEl>
                                          <p:spTgt spid="439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302" grpId="0" animBg="1"/>
      <p:bldP spid="439304" grpId="0" animBg="1"/>
      <p:bldP spid="439307" grpId="0" animBg="1"/>
      <p:bldP spid="439309" grpId="0" animBg="1"/>
      <p:bldP spid="439318" grpId="0" animBg="1"/>
      <p:bldP spid="439319"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p:cNvSpPr>
          <p:nvPr/>
        </p:nvSpPr>
        <p:spPr bwMode="auto">
          <a:xfrm>
            <a:off x="6426200" y="5219700"/>
            <a:ext cx="2133600" cy="1181100"/>
          </a:xfrm>
          <a:prstGeom prst="rect">
            <a:avLst/>
          </a:prstGeom>
          <a:solidFill>
            <a:schemeClr val="bg1"/>
          </a:solidFill>
          <a:ln w="9525">
            <a:noFill/>
            <a:miter lim="800000"/>
            <a:headEnd/>
            <a:tailEnd/>
          </a:ln>
        </p:spPr>
        <p:txBody>
          <a:bodyPr wrap="none" anchor="ctr"/>
          <a:lstStyle/>
          <a:p>
            <a:endParaRPr lang="en-US"/>
          </a:p>
        </p:txBody>
      </p:sp>
      <p:pic>
        <p:nvPicPr>
          <p:cNvPr id="121859" name="Picture 3" descr="Alveoli and tubes 2"/>
          <p:cNvPicPr>
            <a:picLocks noChangeAspect="1" noChangeArrowheads="1"/>
          </p:cNvPicPr>
          <p:nvPr/>
        </p:nvPicPr>
        <p:blipFill>
          <a:blip r:embed="rId3" cstate="print"/>
          <a:srcRect b="47295"/>
          <a:stretch>
            <a:fillRect/>
          </a:stretch>
        </p:blipFill>
        <p:spPr bwMode="auto">
          <a:xfrm>
            <a:off x="1371600" y="1752600"/>
            <a:ext cx="5359400" cy="1884363"/>
          </a:xfrm>
          <a:prstGeom prst="rect">
            <a:avLst/>
          </a:prstGeom>
          <a:noFill/>
          <a:ln w="9525">
            <a:noFill/>
            <a:miter lim="800000"/>
            <a:headEnd/>
            <a:tailEnd/>
          </a:ln>
        </p:spPr>
      </p:pic>
      <p:sp>
        <p:nvSpPr>
          <p:cNvPr id="121860" name="Rectangle 4"/>
          <p:cNvSpPr>
            <a:spLocks noChangeArrowheads="1"/>
          </p:cNvSpPr>
          <p:nvPr/>
        </p:nvSpPr>
        <p:spPr bwMode="auto">
          <a:xfrm>
            <a:off x="965200" y="979488"/>
            <a:ext cx="7202488" cy="963612"/>
          </a:xfrm>
          <a:prstGeom prst="rect">
            <a:avLst/>
          </a:prstGeom>
          <a:noFill/>
          <a:ln w="9525">
            <a:noFill/>
            <a:miter lim="800000"/>
            <a:headEnd/>
            <a:tailEnd/>
          </a:ln>
        </p:spPr>
        <p:txBody>
          <a:bodyPr anchor="ctr"/>
          <a:lstStyle/>
          <a:p>
            <a:pPr algn="ctr"/>
            <a:endParaRPr lang="en-US" sz="2400" b="1"/>
          </a:p>
        </p:txBody>
      </p:sp>
      <p:grpSp>
        <p:nvGrpSpPr>
          <p:cNvPr id="121861" name="Group 5"/>
          <p:cNvGrpSpPr>
            <a:grpSpLocks/>
          </p:cNvGrpSpPr>
          <p:nvPr/>
        </p:nvGrpSpPr>
        <p:grpSpPr bwMode="auto">
          <a:xfrm>
            <a:off x="6045200" y="2743200"/>
            <a:ext cx="2165350" cy="519113"/>
            <a:chOff x="4080" y="1865"/>
            <a:chExt cx="1364" cy="327"/>
          </a:xfrm>
        </p:grpSpPr>
        <p:sp>
          <p:nvSpPr>
            <p:cNvPr id="121880" name="Line 6"/>
            <p:cNvSpPr>
              <a:spLocks noChangeShapeType="1"/>
            </p:cNvSpPr>
            <p:nvPr/>
          </p:nvSpPr>
          <p:spPr bwMode="auto">
            <a:xfrm flipH="1">
              <a:off x="4080" y="2037"/>
              <a:ext cx="240" cy="0"/>
            </a:xfrm>
            <a:prstGeom prst="line">
              <a:avLst/>
            </a:prstGeom>
            <a:noFill/>
            <a:ln w="28575">
              <a:solidFill>
                <a:schemeClr val="tx1"/>
              </a:solidFill>
              <a:round/>
              <a:headEnd/>
              <a:tailEnd type="triangle" w="med" len="med"/>
            </a:ln>
          </p:spPr>
          <p:txBody>
            <a:bodyPr/>
            <a:lstStyle/>
            <a:p>
              <a:endParaRPr lang="en-US"/>
            </a:p>
          </p:txBody>
        </p:sp>
        <p:sp>
          <p:nvSpPr>
            <p:cNvPr id="121881" name="Text Box 7"/>
            <p:cNvSpPr txBox="1">
              <a:spLocks noChangeArrowheads="1"/>
            </p:cNvSpPr>
            <p:nvPr/>
          </p:nvSpPr>
          <p:spPr bwMode="auto">
            <a:xfrm>
              <a:off x="4368" y="1865"/>
              <a:ext cx="1076" cy="327"/>
            </a:xfrm>
            <a:prstGeom prst="rect">
              <a:avLst/>
            </a:prstGeom>
            <a:noFill/>
            <a:ln w="9525">
              <a:noFill/>
              <a:miter lim="800000"/>
              <a:headEnd/>
              <a:tailEnd/>
            </a:ln>
          </p:spPr>
          <p:txBody>
            <a:bodyPr wrap="none">
              <a:spAutoFit/>
            </a:bodyPr>
            <a:lstStyle/>
            <a:p>
              <a:r>
                <a:rPr lang="en-US" sz="2800" b="1">
                  <a:solidFill>
                    <a:schemeClr val="folHlink"/>
                  </a:solidFill>
                </a:rPr>
                <a:t>Pressure</a:t>
              </a:r>
            </a:p>
          </p:txBody>
        </p:sp>
      </p:grpSp>
      <p:sp>
        <p:nvSpPr>
          <p:cNvPr id="121862" name="Line 8"/>
          <p:cNvSpPr>
            <a:spLocks noChangeShapeType="1"/>
          </p:cNvSpPr>
          <p:nvPr/>
        </p:nvSpPr>
        <p:spPr bwMode="auto">
          <a:xfrm>
            <a:off x="2578100" y="2290763"/>
            <a:ext cx="152400" cy="228600"/>
          </a:xfrm>
          <a:prstGeom prst="line">
            <a:avLst/>
          </a:prstGeom>
          <a:noFill/>
          <a:ln w="28575">
            <a:solidFill>
              <a:srgbClr val="E40000"/>
            </a:solidFill>
            <a:round/>
            <a:headEnd/>
            <a:tailEnd type="triangle" w="med" len="med"/>
          </a:ln>
        </p:spPr>
        <p:txBody>
          <a:bodyPr/>
          <a:lstStyle/>
          <a:p>
            <a:endParaRPr lang="en-US"/>
          </a:p>
        </p:txBody>
      </p:sp>
      <p:sp>
        <p:nvSpPr>
          <p:cNvPr id="121863" name="Line 9"/>
          <p:cNvSpPr>
            <a:spLocks noChangeShapeType="1"/>
          </p:cNvSpPr>
          <p:nvPr/>
        </p:nvSpPr>
        <p:spPr bwMode="auto">
          <a:xfrm flipH="1">
            <a:off x="3244850" y="2286000"/>
            <a:ext cx="152400" cy="228600"/>
          </a:xfrm>
          <a:prstGeom prst="line">
            <a:avLst/>
          </a:prstGeom>
          <a:noFill/>
          <a:ln w="28575">
            <a:solidFill>
              <a:srgbClr val="E40000"/>
            </a:solidFill>
            <a:round/>
            <a:headEnd/>
            <a:tailEnd type="triangle" w="med" len="med"/>
          </a:ln>
        </p:spPr>
        <p:txBody>
          <a:bodyPr/>
          <a:lstStyle/>
          <a:p>
            <a:endParaRPr lang="en-US"/>
          </a:p>
        </p:txBody>
      </p:sp>
      <p:sp>
        <p:nvSpPr>
          <p:cNvPr id="121864" name="Line 10"/>
          <p:cNvSpPr>
            <a:spLocks noChangeShapeType="1"/>
          </p:cNvSpPr>
          <p:nvPr/>
        </p:nvSpPr>
        <p:spPr bwMode="auto">
          <a:xfrm flipV="1">
            <a:off x="2540000" y="3333750"/>
            <a:ext cx="152400" cy="228600"/>
          </a:xfrm>
          <a:prstGeom prst="line">
            <a:avLst/>
          </a:prstGeom>
          <a:noFill/>
          <a:ln w="28575">
            <a:solidFill>
              <a:srgbClr val="E40000"/>
            </a:solidFill>
            <a:round/>
            <a:headEnd/>
            <a:tailEnd type="triangle" w="med" len="med"/>
          </a:ln>
        </p:spPr>
        <p:txBody>
          <a:bodyPr/>
          <a:lstStyle/>
          <a:p>
            <a:endParaRPr lang="en-US"/>
          </a:p>
        </p:txBody>
      </p:sp>
      <p:sp>
        <p:nvSpPr>
          <p:cNvPr id="121865" name="Line 11"/>
          <p:cNvSpPr>
            <a:spLocks noChangeShapeType="1"/>
          </p:cNvSpPr>
          <p:nvPr/>
        </p:nvSpPr>
        <p:spPr bwMode="auto">
          <a:xfrm flipH="1" flipV="1">
            <a:off x="3416300" y="3314700"/>
            <a:ext cx="152400" cy="228600"/>
          </a:xfrm>
          <a:prstGeom prst="line">
            <a:avLst/>
          </a:prstGeom>
          <a:noFill/>
          <a:ln w="28575">
            <a:solidFill>
              <a:srgbClr val="E40000"/>
            </a:solidFill>
            <a:round/>
            <a:headEnd/>
            <a:tailEnd type="triangle" w="med" len="med"/>
          </a:ln>
        </p:spPr>
        <p:txBody>
          <a:bodyPr/>
          <a:lstStyle/>
          <a:p>
            <a:endParaRPr lang="en-US"/>
          </a:p>
        </p:txBody>
      </p:sp>
      <p:pic>
        <p:nvPicPr>
          <p:cNvPr id="121866" name="Picture 12" descr="Alveoli and tubes 2"/>
          <p:cNvPicPr>
            <a:picLocks noChangeAspect="1" noChangeArrowheads="1"/>
          </p:cNvPicPr>
          <p:nvPr/>
        </p:nvPicPr>
        <p:blipFill>
          <a:blip r:embed="rId3" cstate="print"/>
          <a:srcRect t="48996"/>
          <a:stretch>
            <a:fillRect/>
          </a:stretch>
        </p:blipFill>
        <p:spPr bwMode="auto">
          <a:xfrm>
            <a:off x="1016000" y="4772025"/>
            <a:ext cx="5486400" cy="1704975"/>
          </a:xfrm>
          <a:prstGeom prst="rect">
            <a:avLst/>
          </a:prstGeom>
          <a:noFill/>
          <a:ln w="9525">
            <a:noFill/>
            <a:miter lim="800000"/>
            <a:headEnd/>
            <a:tailEnd/>
          </a:ln>
        </p:spPr>
      </p:pic>
      <p:grpSp>
        <p:nvGrpSpPr>
          <p:cNvPr id="121867" name="Group 13"/>
          <p:cNvGrpSpPr>
            <a:grpSpLocks/>
          </p:cNvGrpSpPr>
          <p:nvPr/>
        </p:nvGrpSpPr>
        <p:grpSpPr bwMode="auto">
          <a:xfrm>
            <a:off x="5764213" y="5432425"/>
            <a:ext cx="2114550" cy="519113"/>
            <a:chOff x="4080" y="1866"/>
            <a:chExt cx="1496" cy="402"/>
          </a:xfrm>
        </p:grpSpPr>
        <p:sp>
          <p:nvSpPr>
            <p:cNvPr id="121878" name="Line 14"/>
            <p:cNvSpPr>
              <a:spLocks noChangeShapeType="1"/>
            </p:cNvSpPr>
            <p:nvPr/>
          </p:nvSpPr>
          <p:spPr bwMode="auto">
            <a:xfrm flipH="1">
              <a:off x="4080" y="2037"/>
              <a:ext cx="240" cy="0"/>
            </a:xfrm>
            <a:prstGeom prst="line">
              <a:avLst/>
            </a:prstGeom>
            <a:noFill/>
            <a:ln w="28575">
              <a:solidFill>
                <a:schemeClr val="tx1"/>
              </a:solidFill>
              <a:round/>
              <a:headEnd/>
              <a:tailEnd type="triangle" w="med" len="med"/>
            </a:ln>
          </p:spPr>
          <p:txBody>
            <a:bodyPr/>
            <a:lstStyle/>
            <a:p>
              <a:endParaRPr lang="en-US"/>
            </a:p>
          </p:txBody>
        </p:sp>
        <p:sp>
          <p:nvSpPr>
            <p:cNvPr id="121879" name="Text Box 15"/>
            <p:cNvSpPr txBox="1">
              <a:spLocks noChangeArrowheads="1"/>
            </p:cNvSpPr>
            <p:nvPr/>
          </p:nvSpPr>
          <p:spPr bwMode="auto">
            <a:xfrm>
              <a:off x="4368" y="1866"/>
              <a:ext cx="1208" cy="402"/>
            </a:xfrm>
            <a:prstGeom prst="rect">
              <a:avLst/>
            </a:prstGeom>
            <a:noFill/>
            <a:ln w="9525">
              <a:noFill/>
              <a:miter lim="800000"/>
              <a:headEnd/>
              <a:tailEnd/>
            </a:ln>
          </p:spPr>
          <p:txBody>
            <a:bodyPr wrap="none">
              <a:spAutoFit/>
            </a:bodyPr>
            <a:lstStyle/>
            <a:p>
              <a:r>
                <a:rPr lang="en-US" sz="2800" b="1">
                  <a:solidFill>
                    <a:schemeClr val="folHlink"/>
                  </a:solidFill>
                </a:rPr>
                <a:t>Pressure</a:t>
              </a:r>
            </a:p>
          </p:txBody>
        </p:sp>
      </p:grpSp>
      <p:sp>
        <p:nvSpPr>
          <p:cNvPr id="121868" name="Text Box 16"/>
          <p:cNvSpPr txBox="1">
            <a:spLocks noChangeArrowheads="1"/>
          </p:cNvSpPr>
          <p:nvPr/>
        </p:nvSpPr>
        <p:spPr bwMode="auto">
          <a:xfrm>
            <a:off x="3121025" y="5951538"/>
            <a:ext cx="3381375" cy="457200"/>
          </a:xfrm>
          <a:prstGeom prst="rect">
            <a:avLst/>
          </a:prstGeom>
          <a:noFill/>
          <a:ln w="9525">
            <a:noFill/>
            <a:miter lim="800000"/>
            <a:headEnd/>
            <a:tailEnd/>
          </a:ln>
        </p:spPr>
        <p:txBody>
          <a:bodyPr wrap="none">
            <a:spAutoFit/>
          </a:bodyPr>
          <a:lstStyle/>
          <a:p>
            <a:pPr eaLnBrk="0" hangingPunct="0"/>
            <a:r>
              <a:rPr lang="en-US" sz="2400" b="1">
                <a:solidFill>
                  <a:srgbClr val="A26C36"/>
                </a:solidFill>
              </a:rPr>
              <a:t>But takes longer to fill</a:t>
            </a:r>
          </a:p>
        </p:txBody>
      </p:sp>
      <p:sp>
        <p:nvSpPr>
          <p:cNvPr id="121869" name="Text Box 17"/>
          <p:cNvSpPr txBox="1">
            <a:spLocks noChangeArrowheads="1"/>
          </p:cNvSpPr>
          <p:nvPr/>
        </p:nvSpPr>
        <p:spPr bwMode="auto">
          <a:xfrm>
            <a:off x="4749800" y="3638550"/>
            <a:ext cx="3556000" cy="895350"/>
          </a:xfrm>
          <a:prstGeom prst="rect">
            <a:avLst/>
          </a:prstGeom>
          <a:noFill/>
          <a:ln w="9525">
            <a:noFill/>
            <a:miter lim="800000"/>
            <a:headEnd/>
            <a:tailEnd/>
          </a:ln>
        </p:spPr>
        <p:txBody>
          <a:bodyPr>
            <a:spAutoFit/>
          </a:bodyPr>
          <a:lstStyle/>
          <a:p>
            <a:pPr eaLnBrk="0" hangingPunct="0">
              <a:lnSpc>
                <a:spcPct val="120000"/>
              </a:lnSpc>
            </a:pPr>
            <a:r>
              <a:rPr lang="en-US" sz="2200" b="1">
                <a:solidFill>
                  <a:schemeClr val="hlink"/>
                </a:solidFill>
              </a:rPr>
              <a:t>      Change in Pressure</a:t>
            </a:r>
          </a:p>
          <a:p>
            <a:pPr eaLnBrk="0" hangingPunct="0">
              <a:lnSpc>
                <a:spcPct val="120000"/>
              </a:lnSpc>
            </a:pPr>
            <a:r>
              <a:rPr lang="en-US" sz="2200" b="1">
                <a:solidFill>
                  <a:schemeClr val="hlink"/>
                </a:solidFill>
              </a:rPr>
              <a:t>         Change in Flow</a:t>
            </a:r>
            <a:endParaRPr lang="en-US" sz="2200" b="1" u="sng">
              <a:solidFill>
                <a:schemeClr val="hlink"/>
              </a:solidFill>
            </a:endParaRPr>
          </a:p>
        </p:txBody>
      </p:sp>
      <p:sp>
        <p:nvSpPr>
          <p:cNvPr id="121870" name="Text Box 18"/>
          <p:cNvSpPr txBox="1">
            <a:spLocks noChangeArrowheads="1"/>
          </p:cNvSpPr>
          <p:nvPr/>
        </p:nvSpPr>
        <p:spPr bwMode="auto">
          <a:xfrm>
            <a:off x="4533900" y="3848100"/>
            <a:ext cx="747713" cy="519113"/>
          </a:xfrm>
          <a:prstGeom prst="rect">
            <a:avLst/>
          </a:prstGeom>
          <a:noFill/>
          <a:ln w="9525">
            <a:noFill/>
            <a:miter lim="800000"/>
            <a:headEnd/>
            <a:tailEnd/>
          </a:ln>
        </p:spPr>
        <p:txBody>
          <a:bodyPr wrap="none">
            <a:spAutoFit/>
          </a:bodyPr>
          <a:lstStyle/>
          <a:p>
            <a:pPr eaLnBrk="0" hangingPunct="0"/>
            <a:r>
              <a:rPr lang="en-US" sz="2800" b="1">
                <a:solidFill>
                  <a:schemeClr val="hlink"/>
                </a:solidFill>
              </a:rPr>
              <a:t>R =</a:t>
            </a:r>
          </a:p>
        </p:txBody>
      </p:sp>
      <p:sp>
        <p:nvSpPr>
          <p:cNvPr id="121871" name="Text Box 19"/>
          <p:cNvSpPr txBox="1">
            <a:spLocks noChangeArrowheads="1"/>
          </p:cNvSpPr>
          <p:nvPr/>
        </p:nvSpPr>
        <p:spPr bwMode="auto">
          <a:xfrm>
            <a:off x="609600" y="3811588"/>
            <a:ext cx="747713" cy="519112"/>
          </a:xfrm>
          <a:prstGeom prst="rect">
            <a:avLst/>
          </a:prstGeom>
          <a:noFill/>
          <a:ln w="9525">
            <a:noFill/>
            <a:miter lim="800000"/>
            <a:headEnd/>
            <a:tailEnd/>
          </a:ln>
        </p:spPr>
        <p:txBody>
          <a:bodyPr wrap="none">
            <a:spAutoFit/>
          </a:bodyPr>
          <a:lstStyle/>
          <a:p>
            <a:pPr eaLnBrk="0" hangingPunct="0"/>
            <a:r>
              <a:rPr lang="en-US" sz="2800" b="1">
                <a:solidFill>
                  <a:schemeClr val="hlink"/>
                </a:solidFill>
              </a:rPr>
              <a:t>C =</a:t>
            </a:r>
          </a:p>
        </p:txBody>
      </p:sp>
      <p:sp>
        <p:nvSpPr>
          <p:cNvPr id="121872" name="Text Box 20"/>
          <p:cNvSpPr txBox="1">
            <a:spLocks noChangeArrowheads="1"/>
          </p:cNvSpPr>
          <p:nvPr/>
        </p:nvSpPr>
        <p:spPr bwMode="auto">
          <a:xfrm>
            <a:off x="1303338" y="3606800"/>
            <a:ext cx="2811462" cy="1296988"/>
          </a:xfrm>
          <a:prstGeom prst="rect">
            <a:avLst/>
          </a:prstGeom>
          <a:noFill/>
          <a:ln w="9525">
            <a:noFill/>
            <a:miter lim="800000"/>
            <a:headEnd/>
            <a:tailEnd/>
          </a:ln>
        </p:spPr>
        <p:txBody>
          <a:bodyPr wrap="none">
            <a:spAutoFit/>
          </a:bodyPr>
          <a:lstStyle/>
          <a:p>
            <a:pPr eaLnBrk="0" hangingPunct="0">
              <a:lnSpc>
                <a:spcPct val="120000"/>
              </a:lnSpc>
            </a:pPr>
            <a:r>
              <a:rPr lang="en-US" sz="2200" b="1">
                <a:solidFill>
                  <a:srgbClr val="039587"/>
                </a:solidFill>
              </a:rPr>
              <a:t>Change in Volume</a:t>
            </a:r>
          </a:p>
          <a:p>
            <a:pPr eaLnBrk="0" hangingPunct="0">
              <a:lnSpc>
                <a:spcPct val="120000"/>
              </a:lnSpc>
            </a:pPr>
            <a:r>
              <a:rPr lang="en-US" sz="2200" b="1">
                <a:solidFill>
                  <a:srgbClr val="039587"/>
                </a:solidFill>
              </a:rPr>
              <a:t>Change in Pressure</a:t>
            </a:r>
            <a:endParaRPr lang="en-US" sz="2200" b="1" u="sng">
              <a:solidFill>
                <a:srgbClr val="039587"/>
              </a:solidFill>
            </a:endParaRPr>
          </a:p>
          <a:p>
            <a:pPr eaLnBrk="0" hangingPunct="0">
              <a:lnSpc>
                <a:spcPct val="120000"/>
              </a:lnSpc>
            </a:pPr>
            <a:endParaRPr lang="en-US" sz="2200" b="1">
              <a:solidFill>
                <a:schemeClr val="hlink"/>
              </a:solidFill>
            </a:endParaRPr>
          </a:p>
        </p:txBody>
      </p:sp>
      <p:sp>
        <p:nvSpPr>
          <p:cNvPr id="121873" name="Line 21"/>
          <p:cNvSpPr>
            <a:spLocks noChangeShapeType="1"/>
          </p:cNvSpPr>
          <p:nvPr/>
        </p:nvSpPr>
        <p:spPr bwMode="auto">
          <a:xfrm>
            <a:off x="5302250" y="4114800"/>
            <a:ext cx="2667000" cy="0"/>
          </a:xfrm>
          <a:prstGeom prst="line">
            <a:avLst/>
          </a:prstGeom>
          <a:noFill/>
          <a:ln w="28575">
            <a:solidFill>
              <a:schemeClr val="hlink"/>
            </a:solidFill>
            <a:round/>
            <a:headEnd/>
            <a:tailEnd/>
          </a:ln>
        </p:spPr>
        <p:txBody>
          <a:bodyPr/>
          <a:lstStyle/>
          <a:p>
            <a:endParaRPr lang="en-US"/>
          </a:p>
        </p:txBody>
      </p:sp>
      <p:sp>
        <p:nvSpPr>
          <p:cNvPr id="121874" name="Line 22"/>
          <p:cNvSpPr>
            <a:spLocks noChangeShapeType="1"/>
          </p:cNvSpPr>
          <p:nvPr/>
        </p:nvSpPr>
        <p:spPr bwMode="auto">
          <a:xfrm>
            <a:off x="1335088" y="4076700"/>
            <a:ext cx="2667000" cy="0"/>
          </a:xfrm>
          <a:prstGeom prst="line">
            <a:avLst/>
          </a:prstGeom>
          <a:noFill/>
          <a:ln w="28575">
            <a:solidFill>
              <a:schemeClr val="hlink"/>
            </a:solidFill>
            <a:round/>
            <a:headEnd/>
            <a:tailEnd/>
          </a:ln>
        </p:spPr>
        <p:txBody>
          <a:bodyPr/>
          <a:lstStyle/>
          <a:p>
            <a:endParaRPr lang="en-US"/>
          </a:p>
        </p:txBody>
      </p:sp>
      <p:sp>
        <p:nvSpPr>
          <p:cNvPr id="121875" name="Rectangle 25"/>
          <p:cNvSpPr>
            <a:spLocks noGrp="1" noChangeArrowheads="1"/>
          </p:cNvSpPr>
          <p:nvPr>
            <p:ph type="title"/>
          </p:nvPr>
        </p:nvSpPr>
        <p:spPr bwMode="auto">
          <a:xfrm>
            <a:off x="457200" y="692150"/>
            <a:ext cx="8229600" cy="114300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smtClean="0"/>
              <a:t>Comparing C &amp; R (Equal Driving Pressure)</a:t>
            </a:r>
          </a:p>
        </p:txBody>
      </p:sp>
      <p:sp>
        <p:nvSpPr>
          <p:cNvPr id="24" name="Rectangle 3"/>
          <p:cNvSpPr txBox="1">
            <a:spLocks noChangeArrowheads="1"/>
          </p:cNvSpPr>
          <p:nvPr/>
        </p:nvSpPr>
        <p:spPr bwMode="auto">
          <a:xfrm>
            <a:off x="1828800" y="1397000"/>
            <a:ext cx="5334000" cy="736600"/>
          </a:xfrm>
          <a:prstGeom prst="rect">
            <a:avLst/>
          </a:prstGeom>
          <a:noFill/>
          <a:ln>
            <a:miter lim="800000"/>
            <a:headEnd/>
            <a:tailEnd/>
          </a:ln>
        </p:spPr>
        <p:txBody>
          <a:bodyPr/>
          <a:lstStyle/>
          <a:p>
            <a:pPr marL="254000" indent="-254000">
              <a:lnSpc>
                <a:spcPct val="105000"/>
              </a:lnSpc>
              <a:spcBef>
                <a:spcPct val="20000"/>
              </a:spcBef>
              <a:buSzPct val="100000"/>
              <a:defRPr/>
            </a:pPr>
            <a:r>
              <a:rPr lang="en-US" sz="2800" kern="0" dirty="0" err="1">
                <a:latin typeface="+mn-lt"/>
              </a:rPr>
              <a:t>Poiseuille’s</a:t>
            </a:r>
            <a:r>
              <a:rPr lang="en-US" sz="2800" kern="0" dirty="0">
                <a:latin typeface="+mn-lt"/>
              </a:rPr>
              <a:t> Law: V = </a:t>
            </a:r>
            <a:r>
              <a:rPr lang="el-GR" sz="2800" kern="0" dirty="0">
                <a:latin typeface="+mn-lt"/>
              </a:rPr>
              <a:t>Δ</a:t>
            </a:r>
            <a:r>
              <a:rPr lang="en-US" sz="2800" kern="0" dirty="0">
                <a:latin typeface="+mn-lt"/>
              </a:rPr>
              <a:t>P x R</a:t>
            </a:r>
            <a:r>
              <a:rPr lang="en-US" sz="2800" kern="0" baseline="30000" dirty="0">
                <a:latin typeface="+mn-lt"/>
              </a:rPr>
              <a:t>4  </a:t>
            </a:r>
            <a:endParaRPr lang="en-US" sz="2800" kern="0" dirty="0">
              <a:latin typeface="+mn-lt"/>
              <a:cs typeface="Arial" pitchFamily="34" charset="0"/>
            </a:endParaRPr>
          </a:p>
        </p:txBody>
      </p:sp>
      <p:sp>
        <p:nvSpPr>
          <p:cNvPr id="121877" name="TextBox 24"/>
          <p:cNvSpPr txBox="1">
            <a:spLocks noChangeArrowheads="1"/>
          </p:cNvSpPr>
          <p:nvPr/>
        </p:nvSpPr>
        <p:spPr bwMode="auto">
          <a:xfrm>
            <a:off x="4610100" y="1016000"/>
            <a:ext cx="215900" cy="646113"/>
          </a:xfrm>
          <a:prstGeom prst="rect">
            <a:avLst/>
          </a:prstGeom>
          <a:noFill/>
          <a:ln w="9525">
            <a:noFill/>
            <a:miter lim="800000"/>
            <a:headEnd/>
            <a:tailEnd/>
          </a:ln>
        </p:spPr>
        <p:txBody>
          <a:bodyPr>
            <a:spAutoFit/>
          </a:bodyPr>
          <a:lstStyle/>
          <a:p>
            <a:r>
              <a:rPr lang="en-US" sz="3600" b="1"/>
              <a:t>.</a:t>
            </a:r>
          </a:p>
        </p:txBody>
      </p:sp>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3"/>
          <p:cNvPicPr>
            <a:picLocks noChangeAspect="1" noChangeArrowheads="1"/>
          </p:cNvPicPr>
          <p:nvPr/>
        </p:nvPicPr>
        <p:blipFill>
          <a:blip r:embed="rId3" cstate="print"/>
          <a:srcRect r="57031" b="61458"/>
          <a:stretch>
            <a:fillRect/>
          </a:stretch>
        </p:blipFill>
        <p:spPr bwMode="auto">
          <a:xfrm>
            <a:off x="685800" y="2447925"/>
            <a:ext cx="4343400" cy="2895600"/>
          </a:xfrm>
          <a:prstGeom prst="rect">
            <a:avLst/>
          </a:prstGeom>
          <a:solidFill>
            <a:schemeClr val="bg1"/>
          </a:solidFill>
          <a:ln w="9525">
            <a:noFill/>
            <a:miter lim="800000"/>
            <a:headEnd/>
            <a:tailEnd/>
          </a:ln>
        </p:spPr>
      </p:pic>
      <p:sp>
        <p:nvSpPr>
          <p:cNvPr id="122883" name="Rectangle 4"/>
          <p:cNvSpPr>
            <a:spLocks noChangeArrowheads="1"/>
          </p:cNvSpPr>
          <p:nvPr/>
        </p:nvSpPr>
        <p:spPr bwMode="auto">
          <a:xfrm>
            <a:off x="1225550" y="3486150"/>
            <a:ext cx="3711575" cy="161925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22884" name="Line 5"/>
          <p:cNvSpPr>
            <a:spLocks noChangeShapeType="1"/>
          </p:cNvSpPr>
          <p:nvPr/>
        </p:nvSpPr>
        <p:spPr bwMode="auto">
          <a:xfrm>
            <a:off x="1238250" y="4873625"/>
            <a:ext cx="3711575" cy="0"/>
          </a:xfrm>
          <a:prstGeom prst="line">
            <a:avLst/>
          </a:prstGeom>
          <a:noFill/>
          <a:ln w="9525">
            <a:solidFill>
              <a:srgbClr val="C0C0C0"/>
            </a:solidFill>
            <a:round/>
            <a:headEnd/>
            <a:tailEnd/>
          </a:ln>
        </p:spPr>
        <p:txBody>
          <a:bodyPr/>
          <a:lstStyle/>
          <a:p>
            <a:endParaRPr lang="en-US"/>
          </a:p>
        </p:txBody>
      </p:sp>
      <p:sp>
        <p:nvSpPr>
          <p:cNvPr id="445446" name="Text Box 6"/>
          <p:cNvSpPr txBox="1">
            <a:spLocks noChangeArrowheads="1"/>
          </p:cNvSpPr>
          <p:nvPr/>
        </p:nvSpPr>
        <p:spPr bwMode="auto">
          <a:xfrm>
            <a:off x="5410200" y="2282825"/>
            <a:ext cx="2667000" cy="3051175"/>
          </a:xfrm>
          <a:prstGeom prst="rect">
            <a:avLst/>
          </a:prstGeom>
          <a:solidFill>
            <a:schemeClr val="bg1"/>
          </a:solidFill>
          <a:ln w="38100">
            <a:solidFill>
              <a:srgbClr val="003399"/>
            </a:solidFill>
            <a:miter lim="800000"/>
            <a:headEnd/>
            <a:tailEnd/>
          </a:ln>
          <a:effectLst>
            <a:outerShdw dist="35921" dir="2700000" algn="ctr" rotWithShape="0">
              <a:schemeClr val="bg2"/>
            </a:outerShdw>
          </a:effectLst>
        </p:spPr>
        <p:txBody>
          <a:bodyPr>
            <a:spAutoFit/>
          </a:bodyPr>
          <a:lstStyle/>
          <a:p>
            <a:pPr algn="ctr" eaLnBrk="0" hangingPunct="0">
              <a:defRPr/>
            </a:pPr>
            <a:endParaRPr lang="en-US" sz="2400">
              <a:solidFill>
                <a:schemeClr val="tx1"/>
              </a:solidFill>
            </a:endParaRPr>
          </a:p>
          <a:p>
            <a:pPr algn="ctr" eaLnBrk="0" hangingPunct="0">
              <a:defRPr/>
            </a:pPr>
            <a:r>
              <a:rPr lang="en-US" sz="2400">
                <a:solidFill>
                  <a:schemeClr val="tx1"/>
                </a:solidFill>
              </a:rPr>
              <a:t>Low compliance</a:t>
            </a:r>
          </a:p>
          <a:p>
            <a:pPr algn="ctr" eaLnBrk="0" hangingPunct="0">
              <a:defRPr/>
            </a:pPr>
            <a:r>
              <a:rPr lang="en-US" sz="2400">
                <a:solidFill>
                  <a:schemeClr val="tx1"/>
                </a:solidFill>
              </a:rPr>
              <a:t>&amp; low resistance</a:t>
            </a:r>
          </a:p>
          <a:p>
            <a:pPr algn="ctr" eaLnBrk="0" hangingPunct="0">
              <a:defRPr/>
            </a:pPr>
            <a:r>
              <a:rPr lang="en-US" sz="2400">
                <a:solidFill>
                  <a:schemeClr val="tx1"/>
                </a:solidFill>
              </a:rPr>
              <a:t>=</a:t>
            </a:r>
          </a:p>
          <a:p>
            <a:pPr algn="ctr" eaLnBrk="0" hangingPunct="0">
              <a:defRPr/>
            </a:pPr>
            <a:r>
              <a:rPr lang="en-US" sz="2400">
                <a:solidFill>
                  <a:schemeClr val="tx1"/>
                </a:solidFill>
              </a:rPr>
              <a:t>Small drop in</a:t>
            </a:r>
          </a:p>
          <a:p>
            <a:pPr algn="ctr" eaLnBrk="0" hangingPunct="0">
              <a:defRPr/>
            </a:pPr>
            <a:r>
              <a:rPr lang="en-US" sz="2400">
                <a:solidFill>
                  <a:schemeClr val="tx1"/>
                </a:solidFill>
              </a:rPr>
              <a:t>pressure between</a:t>
            </a:r>
          </a:p>
          <a:p>
            <a:pPr algn="ctr" eaLnBrk="0" hangingPunct="0">
              <a:defRPr/>
            </a:pPr>
            <a:r>
              <a:rPr lang="en-US" sz="2400">
                <a:solidFill>
                  <a:schemeClr val="tx1"/>
                </a:solidFill>
              </a:rPr>
              <a:t>PIP and P</a:t>
            </a:r>
            <a:r>
              <a:rPr lang="en-US" sz="2400" baseline="-25000">
                <a:solidFill>
                  <a:schemeClr val="tx1"/>
                </a:solidFill>
              </a:rPr>
              <a:t>PLAT</a:t>
            </a:r>
          </a:p>
          <a:p>
            <a:pPr algn="ctr" eaLnBrk="0" hangingPunct="0">
              <a:defRPr/>
            </a:pPr>
            <a:endParaRPr lang="en-US" sz="2400">
              <a:solidFill>
                <a:schemeClr val="tx1"/>
              </a:solidFill>
            </a:endParaRPr>
          </a:p>
        </p:txBody>
      </p:sp>
      <p:sp>
        <p:nvSpPr>
          <p:cNvPr id="445447" name="AutoShape 7"/>
          <p:cNvSpPr>
            <a:spLocks noChangeArrowheads="1"/>
          </p:cNvSpPr>
          <p:nvPr/>
        </p:nvSpPr>
        <p:spPr bwMode="auto">
          <a:xfrm>
            <a:off x="3886200" y="3533775"/>
            <a:ext cx="533400" cy="381000"/>
          </a:xfrm>
          <a:prstGeom prst="leftArrow">
            <a:avLst>
              <a:gd name="adj1" fmla="val 50000"/>
              <a:gd name="adj2" fmla="val 35000"/>
            </a:avLst>
          </a:prstGeom>
          <a:solidFill>
            <a:schemeClr val="bg1"/>
          </a:solidFill>
          <a:ln w="28575">
            <a:solidFill>
              <a:srgbClr val="003399"/>
            </a:solidFill>
            <a:miter lim="800000"/>
            <a:headEnd/>
            <a:tailEnd/>
          </a:ln>
          <a:effectLst>
            <a:outerShdw dist="35921" dir="2700000" algn="ctr" rotWithShape="0">
              <a:schemeClr val="bg2"/>
            </a:outerShdw>
          </a:effectLst>
        </p:spPr>
        <p:txBody>
          <a:bodyPr wrap="none" anchor="ctr"/>
          <a:lstStyle/>
          <a:p>
            <a:pPr>
              <a:defRPr/>
            </a:pPr>
            <a:endParaRPr lang="en-US"/>
          </a:p>
        </p:txBody>
      </p:sp>
      <p:grpSp>
        <p:nvGrpSpPr>
          <p:cNvPr id="122887" name="Group 8"/>
          <p:cNvGrpSpPr>
            <a:grpSpLocks/>
          </p:cNvGrpSpPr>
          <p:nvPr/>
        </p:nvGrpSpPr>
        <p:grpSpPr bwMode="auto">
          <a:xfrm>
            <a:off x="2265363" y="3676650"/>
            <a:ext cx="1558925" cy="1187450"/>
            <a:chOff x="1427" y="2316"/>
            <a:chExt cx="982" cy="748"/>
          </a:xfrm>
        </p:grpSpPr>
        <p:sp>
          <p:nvSpPr>
            <p:cNvPr id="122889" name="Arc 9"/>
            <p:cNvSpPr>
              <a:spLocks/>
            </p:cNvSpPr>
            <p:nvPr/>
          </p:nvSpPr>
          <p:spPr bwMode="auto">
            <a:xfrm flipH="1">
              <a:off x="1427" y="2325"/>
              <a:ext cx="597" cy="73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bg1"/>
            </a:solidFill>
            <a:ln w="28575">
              <a:solidFill>
                <a:schemeClr val="folHlink"/>
              </a:solidFill>
              <a:round/>
              <a:headEnd/>
              <a:tailEnd/>
            </a:ln>
          </p:spPr>
          <p:txBody>
            <a:bodyPr wrap="none" anchor="ctr"/>
            <a:lstStyle/>
            <a:p>
              <a:endParaRPr lang="en-US"/>
            </a:p>
          </p:txBody>
        </p:sp>
        <p:sp>
          <p:nvSpPr>
            <p:cNvPr id="122890" name="Line 10"/>
            <p:cNvSpPr>
              <a:spLocks noChangeShapeType="1"/>
            </p:cNvSpPr>
            <p:nvPr/>
          </p:nvSpPr>
          <p:spPr bwMode="auto">
            <a:xfrm>
              <a:off x="2107" y="2460"/>
              <a:ext cx="149" cy="0"/>
            </a:xfrm>
            <a:prstGeom prst="line">
              <a:avLst/>
            </a:prstGeom>
            <a:noFill/>
            <a:ln w="28575">
              <a:solidFill>
                <a:schemeClr val="folHlink"/>
              </a:solidFill>
              <a:round/>
              <a:headEnd/>
              <a:tailEnd/>
            </a:ln>
          </p:spPr>
          <p:txBody>
            <a:bodyPr/>
            <a:lstStyle/>
            <a:p>
              <a:endParaRPr lang="en-US"/>
            </a:p>
          </p:txBody>
        </p:sp>
        <p:sp>
          <p:nvSpPr>
            <p:cNvPr id="122891" name="Arc 11"/>
            <p:cNvSpPr>
              <a:spLocks/>
            </p:cNvSpPr>
            <p:nvPr/>
          </p:nvSpPr>
          <p:spPr bwMode="auto">
            <a:xfrm flipH="1" flipV="1">
              <a:off x="2260" y="2448"/>
              <a:ext cx="149" cy="61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bg1"/>
            </a:solidFill>
            <a:ln w="28575">
              <a:solidFill>
                <a:srgbClr val="FF3300"/>
              </a:solidFill>
              <a:round/>
              <a:headEnd/>
              <a:tailEnd/>
            </a:ln>
          </p:spPr>
          <p:txBody>
            <a:bodyPr wrap="none" anchor="ctr"/>
            <a:lstStyle/>
            <a:p>
              <a:endParaRPr lang="en-US"/>
            </a:p>
          </p:txBody>
        </p:sp>
        <p:sp>
          <p:nvSpPr>
            <p:cNvPr id="122892" name="AutoShape 12"/>
            <p:cNvSpPr>
              <a:spLocks/>
            </p:cNvSpPr>
            <p:nvPr/>
          </p:nvSpPr>
          <p:spPr bwMode="auto">
            <a:xfrm>
              <a:off x="2352" y="2322"/>
              <a:ext cx="48" cy="132"/>
            </a:xfrm>
            <a:prstGeom prst="rightBrace">
              <a:avLst>
                <a:gd name="adj1" fmla="val 22917"/>
                <a:gd name="adj2" fmla="val 50000"/>
              </a:avLst>
            </a:prstGeom>
            <a:noFill/>
            <a:ln w="28575">
              <a:solidFill>
                <a:srgbClr val="003399"/>
              </a:solidFill>
              <a:round/>
              <a:headEnd/>
              <a:tailEnd/>
            </a:ln>
          </p:spPr>
          <p:txBody>
            <a:bodyPr wrap="none" anchor="ctr"/>
            <a:lstStyle/>
            <a:p>
              <a:endParaRPr lang="en-US"/>
            </a:p>
          </p:txBody>
        </p:sp>
        <p:sp>
          <p:nvSpPr>
            <p:cNvPr id="122893" name="Line 13"/>
            <p:cNvSpPr>
              <a:spLocks noChangeShapeType="1"/>
            </p:cNvSpPr>
            <p:nvPr/>
          </p:nvSpPr>
          <p:spPr bwMode="auto">
            <a:xfrm>
              <a:off x="1968" y="2322"/>
              <a:ext cx="372" cy="0"/>
            </a:xfrm>
            <a:prstGeom prst="line">
              <a:avLst/>
            </a:prstGeom>
            <a:noFill/>
            <a:ln w="9525">
              <a:solidFill>
                <a:schemeClr val="tx1"/>
              </a:solidFill>
              <a:prstDash val="dash"/>
              <a:round/>
              <a:headEnd/>
              <a:tailEnd/>
            </a:ln>
          </p:spPr>
          <p:txBody>
            <a:bodyPr/>
            <a:lstStyle/>
            <a:p>
              <a:endParaRPr lang="en-US"/>
            </a:p>
          </p:txBody>
        </p:sp>
        <p:sp>
          <p:nvSpPr>
            <p:cNvPr id="122894" name="Arc 14"/>
            <p:cNvSpPr>
              <a:spLocks/>
            </p:cNvSpPr>
            <p:nvPr/>
          </p:nvSpPr>
          <p:spPr bwMode="auto">
            <a:xfrm flipH="1" flipV="1">
              <a:off x="2016" y="2316"/>
              <a:ext cx="102" cy="14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folHlink"/>
              </a:solidFill>
              <a:round/>
              <a:headEnd/>
              <a:tailEnd/>
            </a:ln>
          </p:spPr>
          <p:txBody>
            <a:bodyPr wrap="none" anchor="ctr"/>
            <a:lstStyle/>
            <a:p>
              <a:endParaRPr lang="en-US"/>
            </a:p>
          </p:txBody>
        </p:sp>
        <p:sp>
          <p:nvSpPr>
            <p:cNvPr id="122895" name="Line 15"/>
            <p:cNvSpPr>
              <a:spLocks noChangeShapeType="1"/>
            </p:cNvSpPr>
            <p:nvPr/>
          </p:nvSpPr>
          <p:spPr bwMode="auto">
            <a:xfrm>
              <a:off x="2076" y="2460"/>
              <a:ext cx="276" cy="0"/>
            </a:xfrm>
            <a:prstGeom prst="line">
              <a:avLst/>
            </a:prstGeom>
            <a:noFill/>
            <a:ln w="9525">
              <a:solidFill>
                <a:schemeClr val="folHlink"/>
              </a:solidFill>
              <a:prstDash val="dash"/>
              <a:round/>
              <a:headEnd/>
              <a:tailEnd/>
            </a:ln>
          </p:spPr>
          <p:txBody>
            <a:bodyPr/>
            <a:lstStyle/>
            <a:p>
              <a:endParaRPr lang="en-US"/>
            </a:p>
          </p:txBody>
        </p:sp>
      </p:grpSp>
      <p:sp>
        <p:nvSpPr>
          <p:cNvPr id="122888" name="Rectangle 17"/>
          <p:cNvSpPr>
            <a:spLocks noGrp="1" noChangeArrowheads="1"/>
          </p:cNvSpPr>
          <p:nvPr>
            <p:ph type="title"/>
          </p:nvPr>
        </p:nvSpPr>
        <p:spPr bwMode="auto">
          <a:xfrm>
            <a:off x="457200" y="873125"/>
            <a:ext cx="8229600" cy="893763"/>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Low C With Low R</a:t>
            </a:r>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1" name="Text Box 3"/>
          <p:cNvSpPr txBox="1">
            <a:spLocks noChangeArrowheads="1"/>
          </p:cNvSpPr>
          <p:nvPr/>
        </p:nvSpPr>
        <p:spPr bwMode="auto">
          <a:xfrm>
            <a:off x="5257800" y="2419350"/>
            <a:ext cx="2743200" cy="2686050"/>
          </a:xfrm>
          <a:prstGeom prst="rect">
            <a:avLst/>
          </a:prstGeom>
          <a:solidFill>
            <a:schemeClr val="bg1"/>
          </a:solidFill>
          <a:ln w="38100">
            <a:solidFill>
              <a:srgbClr val="003399"/>
            </a:solidFill>
            <a:miter lim="800000"/>
            <a:headEnd/>
            <a:tailEnd/>
          </a:ln>
          <a:effectLst>
            <a:outerShdw dist="35921" dir="2700000" algn="ctr" rotWithShape="0">
              <a:schemeClr val="bg2"/>
            </a:outerShdw>
          </a:effectLst>
        </p:spPr>
        <p:txBody>
          <a:bodyPr>
            <a:spAutoFit/>
          </a:bodyPr>
          <a:lstStyle/>
          <a:p>
            <a:pPr eaLnBrk="0" hangingPunct="0">
              <a:defRPr/>
            </a:pPr>
            <a:r>
              <a:rPr lang="en-US" sz="2400">
                <a:solidFill>
                  <a:schemeClr val="tx1"/>
                </a:solidFill>
              </a:rPr>
              <a:t>Normal to high </a:t>
            </a:r>
          </a:p>
          <a:p>
            <a:pPr eaLnBrk="0" hangingPunct="0">
              <a:defRPr/>
            </a:pPr>
            <a:r>
              <a:rPr lang="en-US" sz="2400">
                <a:solidFill>
                  <a:schemeClr val="tx1"/>
                </a:solidFill>
              </a:rPr>
              <a:t>compliance</a:t>
            </a:r>
          </a:p>
          <a:p>
            <a:pPr eaLnBrk="0" hangingPunct="0">
              <a:defRPr/>
            </a:pPr>
            <a:r>
              <a:rPr lang="en-US" sz="2400">
                <a:solidFill>
                  <a:schemeClr val="tx1"/>
                </a:solidFill>
              </a:rPr>
              <a:t>&amp; high resistance</a:t>
            </a:r>
          </a:p>
          <a:p>
            <a:pPr eaLnBrk="0" hangingPunct="0">
              <a:defRPr/>
            </a:pPr>
            <a:r>
              <a:rPr lang="en-US" sz="2400">
                <a:solidFill>
                  <a:schemeClr val="tx1"/>
                </a:solidFill>
              </a:rPr>
              <a:t>           =</a:t>
            </a:r>
          </a:p>
          <a:p>
            <a:pPr eaLnBrk="0" hangingPunct="0">
              <a:defRPr/>
            </a:pPr>
            <a:r>
              <a:rPr lang="en-US" sz="2400">
                <a:solidFill>
                  <a:schemeClr val="tx1"/>
                </a:solidFill>
              </a:rPr>
              <a:t>Large change in</a:t>
            </a:r>
          </a:p>
          <a:p>
            <a:pPr eaLnBrk="0" hangingPunct="0">
              <a:defRPr/>
            </a:pPr>
            <a:r>
              <a:rPr lang="en-US" sz="2400">
                <a:solidFill>
                  <a:schemeClr val="tx1"/>
                </a:solidFill>
              </a:rPr>
              <a:t>pressure between</a:t>
            </a:r>
          </a:p>
          <a:p>
            <a:pPr eaLnBrk="0" hangingPunct="0">
              <a:defRPr/>
            </a:pPr>
            <a:r>
              <a:rPr lang="en-US" sz="2400">
                <a:solidFill>
                  <a:schemeClr val="tx1"/>
                </a:solidFill>
              </a:rPr>
              <a:t>PIP and P</a:t>
            </a:r>
            <a:r>
              <a:rPr lang="en-US" sz="2400" baseline="-25000">
                <a:solidFill>
                  <a:schemeClr val="tx1"/>
                </a:solidFill>
              </a:rPr>
              <a:t>PLAT</a:t>
            </a:r>
            <a:endParaRPr lang="en-US" sz="2400">
              <a:solidFill>
                <a:schemeClr val="tx1"/>
              </a:solidFill>
            </a:endParaRPr>
          </a:p>
        </p:txBody>
      </p:sp>
      <p:pic>
        <p:nvPicPr>
          <p:cNvPr id="123907" name="Picture 4"/>
          <p:cNvPicPr>
            <a:picLocks noChangeAspect="1" noChangeArrowheads="1"/>
          </p:cNvPicPr>
          <p:nvPr/>
        </p:nvPicPr>
        <p:blipFill>
          <a:blip r:embed="rId3" cstate="print"/>
          <a:srcRect r="57031" b="61458"/>
          <a:stretch>
            <a:fillRect/>
          </a:stretch>
        </p:blipFill>
        <p:spPr bwMode="auto">
          <a:xfrm>
            <a:off x="533400" y="2438400"/>
            <a:ext cx="4191000" cy="2819400"/>
          </a:xfrm>
          <a:prstGeom prst="rect">
            <a:avLst/>
          </a:prstGeom>
          <a:solidFill>
            <a:schemeClr val="bg1"/>
          </a:solidFill>
          <a:ln w="9525">
            <a:noFill/>
            <a:miter lim="800000"/>
            <a:headEnd/>
            <a:tailEnd/>
          </a:ln>
        </p:spPr>
      </p:pic>
      <p:sp>
        <p:nvSpPr>
          <p:cNvPr id="123908" name="Rectangle 5"/>
          <p:cNvSpPr>
            <a:spLocks noChangeArrowheads="1"/>
          </p:cNvSpPr>
          <p:nvPr/>
        </p:nvSpPr>
        <p:spPr bwMode="auto">
          <a:xfrm>
            <a:off x="1054100" y="3467100"/>
            <a:ext cx="3581400" cy="1524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23909" name="Line 6"/>
          <p:cNvSpPr>
            <a:spLocks noChangeShapeType="1"/>
          </p:cNvSpPr>
          <p:nvPr/>
        </p:nvSpPr>
        <p:spPr bwMode="auto">
          <a:xfrm>
            <a:off x="1066800" y="4800600"/>
            <a:ext cx="3581400" cy="0"/>
          </a:xfrm>
          <a:prstGeom prst="line">
            <a:avLst/>
          </a:prstGeom>
          <a:noFill/>
          <a:ln w="9525">
            <a:solidFill>
              <a:srgbClr val="C0C0C0"/>
            </a:solidFill>
            <a:round/>
            <a:headEnd/>
            <a:tailEnd/>
          </a:ln>
        </p:spPr>
        <p:txBody>
          <a:bodyPr/>
          <a:lstStyle/>
          <a:p>
            <a:endParaRPr lang="en-US"/>
          </a:p>
        </p:txBody>
      </p:sp>
      <p:grpSp>
        <p:nvGrpSpPr>
          <p:cNvPr id="123910" name="Group 7"/>
          <p:cNvGrpSpPr>
            <a:grpSpLocks/>
          </p:cNvGrpSpPr>
          <p:nvPr/>
        </p:nvGrpSpPr>
        <p:grpSpPr bwMode="auto">
          <a:xfrm>
            <a:off x="2224088" y="3648075"/>
            <a:ext cx="2043112" cy="1152525"/>
            <a:chOff x="1401" y="2298"/>
            <a:chExt cx="1287" cy="726"/>
          </a:xfrm>
        </p:grpSpPr>
        <p:sp>
          <p:nvSpPr>
            <p:cNvPr id="123912" name="Arc 8"/>
            <p:cNvSpPr>
              <a:spLocks/>
            </p:cNvSpPr>
            <p:nvPr/>
          </p:nvSpPr>
          <p:spPr bwMode="auto">
            <a:xfrm flipH="1">
              <a:off x="1401" y="2304"/>
              <a:ext cx="576" cy="72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bg1"/>
            </a:solidFill>
            <a:ln w="28575">
              <a:solidFill>
                <a:schemeClr val="folHlink"/>
              </a:solidFill>
              <a:round/>
              <a:headEnd/>
              <a:tailEnd/>
            </a:ln>
          </p:spPr>
          <p:txBody>
            <a:bodyPr wrap="none" anchor="ctr"/>
            <a:lstStyle/>
            <a:p>
              <a:endParaRPr lang="en-US"/>
            </a:p>
          </p:txBody>
        </p:sp>
        <p:sp>
          <p:nvSpPr>
            <p:cNvPr id="123913" name="Line 9"/>
            <p:cNvSpPr>
              <a:spLocks noChangeShapeType="1"/>
            </p:cNvSpPr>
            <p:nvPr/>
          </p:nvSpPr>
          <p:spPr bwMode="auto">
            <a:xfrm>
              <a:off x="1977" y="2784"/>
              <a:ext cx="144" cy="0"/>
            </a:xfrm>
            <a:prstGeom prst="line">
              <a:avLst/>
            </a:prstGeom>
            <a:noFill/>
            <a:ln w="28575">
              <a:solidFill>
                <a:schemeClr val="folHlink"/>
              </a:solidFill>
              <a:round/>
              <a:headEnd/>
              <a:tailEnd/>
            </a:ln>
          </p:spPr>
          <p:txBody>
            <a:bodyPr/>
            <a:lstStyle/>
            <a:p>
              <a:endParaRPr lang="en-US"/>
            </a:p>
          </p:txBody>
        </p:sp>
        <p:sp>
          <p:nvSpPr>
            <p:cNvPr id="123914" name="Arc 10"/>
            <p:cNvSpPr>
              <a:spLocks/>
            </p:cNvSpPr>
            <p:nvPr/>
          </p:nvSpPr>
          <p:spPr bwMode="auto">
            <a:xfrm flipH="1" flipV="1">
              <a:off x="2121" y="2784"/>
              <a:ext cx="183" cy="23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bg1"/>
            </a:solidFill>
            <a:ln w="28575">
              <a:solidFill>
                <a:srgbClr val="FF3300"/>
              </a:solidFill>
              <a:round/>
              <a:headEnd/>
              <a:tailEnd/>
            </a:ln>
          </p:spPr>
          <p:txBody>
            <a:bodyPr wrap="none" anchor="ctr"/>
            <a:lstStyle/>
            <a:p>
              <a:endParaRPr lang="en-US"/>
            </a:p>
          </p:txBody>
        </p:sp>
        <p:sp>
          <p:nvSpPr>
            <p:cNvPr id="123915" name="Line 11"/>
            <p:cNvSpPr>
              <a:spLocks noChangeShapeType="1"/>
            </p:cNvSpPr>
            <p:nvPr/>
          </p:nvSpPr>
          <p:spPr bwMode="auto">
            <a:xfrm>
              <a:off x="1977" y="2304"/>
              <a:ext cx="0" cy="472"/>
            </a:xfrm>
            <a:prstGeom prst="line">
              <a:avLst/>
            </a:prstGeom>
            <a:noFill/>
            <a:ln w="28575">
              <a:solidFill>
                <a:schemeClr val="folHlink"/>
              </a:solidFill>
              <a:round/>
              <a:headEnd/>
              <a:tailEnd/>
            </a:ln>
          </p:spPr>
          <p:txBody>
            <a:bodyPr/>
            <a:lstStyle/>
            <a:p>
              <a:endParaRPr lang="en-US"/>
            </a:p>
          </p:txBody>
        </p:sp>
        <p:sp>
          <p:nvSpPr>
            <p:cNvPr id="447500" name="AutoShape 12"/>
            <p:cNvSpPr>
              <a:spLocks noChangeArrowheads="1"/>
            </p:cNvSpPr>
            <p:nvPr/>
          </p:nvSpPr>
          <p:spPr bwMode="auto">
            <a:xfrm>
              <a:off x="2304" y="2418"/>
              <a:ext cx="384" cy="240"/>
            </a:xfrm>
            <a:prstGeom prst="leftArrow">
              <a:avLst>
                <a:gd name="adj1" fmla="val 50000"/>
                <a:gd name="adj2" fmla="val 40000"/>
              </a:avLst>
            </a:prstGeom>
            <a:solidFill>
              <a:schemeClr val="bg1"/>
            </a:solidFill>
            <a:ln w="28575">
              <a:solidFill>
                <a:srgbClr val="003399"/>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23917" name="AutoShape 13"/>
            <p:cNvSpPr>
              <a:spLocks/>
            </p:cNvSpPr>
            <p:nvPr/>
          </p:nvSpPr>
          <p:spPr bwMode="auto">
            <a:xfrm>
              <a:off x="2208" y="2304"/>
              <a:ext cx="48" cy="480"/>
            </a:xfrm>
            <a:prstGeom prst="rightBrace">
              <a:avLst>
                <a:gd name="adj1" fmla="val 83333"/>
                <a:gd name="adj2" fmla="val 50000"/>
              </a:avLst>
            </a:prstGeom>
            <a:noFill/>
            <a:ln w="38100">
              <a:solidFill>
                <a:srgbClr val="003399"/>
              </a:solidFill>
              <a:round/>
              <a:headEnd/>
              <a:tailEnd/>
            </a:ln>
          </p:spPr>
          <p:txBody>
            <a:bodyPr wrap="none" anchor="ctr"/>
            <a:lstStyle/>
            <a:p>
              <a:endParaRPr lang="en-US"/>
            </a:p>
          </p:txBody>
        </p:sp>
        <p:sp>
          <p:nvSpPr>
            <p:cNvPr id="123918" name="Line 14"/>
            <p:cNvSpPr>
              <a:spLocks noChangeShapeType="1"/>
            </p:cNvSpPr>
            <p:nvPr/>
          </p:nvSpPr>
          <p:spPr bwMode="auto">
            <a:xfrm>
              <a:off x="1968" y="2298"/>
              <a:ext cx="240" cy="0"/>
            </a:xfrm>
            <a:prstGeom prst="line">
              <a:avLst/>
            </a:prstGeom>
            <a:noFill/>
            <a:ln w="9525">
              <a:solidFill>
                <a:schemeClr val="tx1"/>
              </a:solidFill>
              <a:prstDash val="dash"/>
              <a:round/>
              <a:headEnd/>
              <a:tailEnd/>
            </a:ln>
          </p:spPr>
          <p:txBody>
            <a:bodyPr/>
            <a:lstStyle/>
            <a:p>
              <a:endParaRPr lang="en-US"/>
            </a:p>
          </p:txBody>
        </p:sp>
        <p:sp>
          <p:nvSpPr>
            <p:cNvPr id="123919" name="Line 15"/>
            <p:cNvSpPr>
              <a:spLocks noChangeShapeType="1"/>
            </p:cNvSpPr>
            <p:nvPr/>
          </p:nvSpPr>
          <p:spPr bwMode="auto">
            <a:xfrm>
              <a:off x="1968" y="2784"/>
              <a:ext cx="240" cy="0"/>
            </a:xfrm>
            <a:prstGeom prst="line">
              <a:avLst/>
            </a:prstGeom>
            <a:noFill/>
            <a:ln w="9525">
              <a:solidFill>
                <a:schemeClr val="tx1"/>
              </a:solidFill>
              <a:prstDash val="dash"/>
              <a:round/>
              <a:headEnd/>
              <a:tailEnd/>
            </a:ln>
          </p:spPr>
          <p:txBody>
            <a:bodyPr/>
            <a:lstStyle/>
            <a:p>
              <a:endParaRPr lang="en-US"/>
            </a:p>
          </p:txBody>
        </p:sp>
      </p:grpSp>
      <p:sp>
        <p:nvSpPr>
          <p:cNvPr id="123911" name="Rectangle 17"/>
          <p:cNvSpPr>
            <a:spLocks noGrp="1" noChangeArrowheads="1"/>
          </p:cNvSpPr>
          <p:nvPr>
            <p:ph type="title"/>
          </p:nvPr>
        </p:nvSpPr>
        <p:spPr bwMode="auto">
          <a:xfrm>
            <a:off x="457200" y="647700"/>
            <a:ext cx="8229600" cy="769938"/>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High C and High R</a:t>
            </a:r>
            <a:r>
              <a:rPr lang="en-US" smtClean="0"/>
              <a:t> </a:t>
            </a:r>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6"/>
          <p:cNvSpPr>
            <a:spLocks noGrp="1" noChangeArrowheads="1"/>
          </p:cNvSpPr>
          <p:nvPr>
            <p:ph type="title"/>
          </p:nvPr>
        </p:nvSpPr>
        <p:spPr bwMode="auto">
          <a:xfrm>
            <a:off x="457200" y="669925"/>
            <a:ext cx="8229600" cy="747713"/>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smtClean="0"/>
              <a:t>Calculated Values</a:t>
            </a:r>
          </a:p>
        </p:txBody>
      </p:sp>
      <p:sp>
        <p:nvSpPr>
          <p:cNvPr id="124931" name="Rectangle 7"/>
          <p:cNvSpPr>
            <a:spLocks noGrp="1" noChangeArrowheads="1"/>
          </p:cNvSpPr>
          <p:nvPr>
            <p:ph type="body" idx="1"/>
          </p:nvPr>
        </p:nvSpPr>
        <p:spPr bwMode="auto">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smtClean="0"/>
              <a:t>F/V</a:t>
            </a:r>
            <a:r>
              <a:rPr lang="en-US" sz="2400" smtClean="0"/>
              <a:t>T</a:t>
            </a:r>
            <a:r>
              <a:rPr lang="en-US" sz="3200" smtClean="0"/>
              <a:t>  Rapid Shallow Breathing Index </a:t>
            </a:r>
          </a:p>
          <a:p>
            <a:pPr eaLnBrk="1" hangingPunct="1"/>
            <a:r>
              <a:rPr lang="en-US" sz="3200" smtClean="0"/>
              <a:t>T</a:t>
            </a:r>
            <a:r>
              <a:rPr lang="en-US" sz="2400" smtClean="0"/>
              <a:t>i</a:t>
            </a:r>
            <a:r>
              <a:rPr lang="en-US" sz="3200" smtClean="0"/>
              <a:t>/ T</a:t>
            </a:r>
            <a:r>
              <a:rPr lang="en-US" sz="2400" smtClean="0"/>
              <a:t>TOT</a:t>
            </a:r>
            <a:r>
              <a:rPr lang="en-US" sz="3200" smtClean="0"/>
              <a:t>  Factional Inspiratory Time </a:t>
            </a:r>
          </a:p>
          <a:p>
            <a:pPr eaLnBrk="1" hangingPunct="1"/>
            <a:r>
              <a:rPr lang="en-US" sz="3200" smtClean="0"/>
              <a:t>Peak Lung Flow</a:t>
            </a:r>
          </a:p>
          <a:p>
            <a:pPr eaLnBrk="1" hangingPunct="1"/>
            <a:r>
              <a:rPr lang="en-US" sz="3200" smtClean="0"/>
              <a:t>Dynamic estimates of Compliance and Resistance</a:t>
            </a:r>
          </a:p>
          <a:p>
            <a:pPr eaLnBrk="1" hangingPunct="1"/>
            <a:endParaRPr lang="en-US" sz="3200" smtClean="0"/>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6"/>
          <p:cNvSpPr>
            <a:spLocks noGrp="1" noChangeArrowheads="1"/>
          </p:cNvSpPr>
          <p:nvPr>
            <p:ph type="title"/>
          </p:nvPr>
        </p:nvSpPr>
        <p:spPr bwMode="auto">
          <a:xfrm>
            <a:off x="457200" y="534988"/>
            <a:ext cx="8229600" cy="882650"/>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smtClean="0"/>
              <a:t>F/V</a:t>
            </a:r>
            <a:r>
              <a:rPr lang="en-US" sz="2400" smtClean="0"/>
              <a:t>T</a:t>
            </a:r>
            <a:r>
              <a:rPr lang="en-US" sz="3200" smtClean="0"/>
              <a:t> – Rapid Shallow Breathing Index</a:t>
            </a:r>
          </a:p>
        </p:txBody>
      </p:sp>
      <p:sp>
        <p:nvSpPr>
          <p:cNvPr id="125955" name="Rectangle 7"/>
          <p:cNvSpPr>
            <a:spLocks noGrp="1" noChangeArrowheads="1"/>
          </p:cNvSpPr>
          <p:nvPr>
            <p:ph type="body" idx="1"/>
          </p:nvPr>
        </p:nvSpPr>
        <p:spPr bwMode="auto">
          <a:xfrm>
            <a:off x="457200" y="1284288"/>
            <a:ext cx="8229600" cy="5248275"/>
          </a:xfrm>
          <a:noFill/>
          <a:ln w="0">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smtClean="0"/>
              <a:t>A calculation of Frequency divided by tidal volume for spontaneous breaths only in CPAP with 0 cm H</a:t>
            </a:r>
            <a:r>
              <a:rPr lang="en-US" smtClean="0"/>
              <a:t>2</a:t>
            </a:r>
            <a:r>
              <a:rPr lang="en-US" sz="2800" smtClean="0"/>
              <a:t>O PS</a:t>
            </a:r>
          </a:p>
          <a:p>
            <a:pPr eaLnBrk="1" hangingPunct="1"/>
            <a:r>
              <a:rPr lang="en-US" sz="2800" smtClean="0"/>
              <a:t>Patients often breath fast and shallow to spare the diaphragm when faced with fatiguing Work of Breathing</a:t>
            </a:r>
          </a:p>
          <a:p>
            <a:pPr eaLnBrk="1" hangingPunct="1"/>
            <a:r>
              <a:rPr lang="en-US" sz="2800" smtClean="0"/>
              <a:t>Studies have shown that patients with ratios of frequency to tidal volume in excess of 105 may fail extubation workloads</a:t>
            </a:r>
          </a:p>
          <a:p>
            <a:pPr lvl="1" eaLnBrk="1" hangingPunct="1"/>
            <a:r>
              <a:rPr lang="en-US" sz="2800" smtClean="0"/>
              <a:t>Spontaneous breathing without positive pressure support</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2_Philips2007">
  <a:themeElements>
    <a:clrScheme name="2_Philips2007 1">
      <a:dk1>
        <a:srgbClr val="000000"/>
      </a:dk1>
      <a:lt1>
        <a:srgbClr val="FFFFFF"/>
      </a:lt1>
      <a:dk2>
        <a:srgbClr val="000000"/>
      </a:dk2>
      <a:lt2>
        <a:srgbClr val="9EA1B2"/>
      </a:lt2>
      <a:accent1>
        <a:srgbClr val="C1E3EB"/>
      </a:accent1>
      <a:accent2>
        <a:srgbClr val="69C3DA"/>
      </a:accent2>
      <a:accent3>
        <a:srgbClr val="FFFFFF"/>
      </a:accent3>
      <a:accent4>
        <a:srgbClr val="000000"/>
      </a:accent4>
      <a:accent5>
        <a:srgbClr val="DDEFF3"/>
      </a:accent5>
      <a:accent6>
        <a:srgbClr val="5EB0C5"/>
      </a:accent6>
      <a:hlink>
        <a:srgbClr val="FFBB57"/>
      </a:hlink>
      <a:folHlink>
        <a:srgbClr val="005AFF"/>
      </a:folHlink>
    </a:clrScheme>
    <a:fontScheme name="2_Philips200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000000"/>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000000"/>
            </a:solidFill>
            <a:effectLst/>
            <a:latin typeface="Arial" pitchFamily="34" charset="0"/>
          </a:defRPr>
        </a:defPPr>
      </a:lstStyle>
    </a:lnDef>
  </a:objectDefaults>
  <a:extraClrSchemeLst>
    <a:extraClrScheme>
      <a:clrScheme name="2_Philips2007 1">
        <a:dk1>
          <a:srgbClr val="000000"/>
        </a:dk1>
        <a:lt1>
          <a:srgbClr val="FFFFFF"/>
        </a:lt1>
        <a:dk2>
          <a:srgbClr val="000000"/>
        </a:dk2>
        <a:lt2>
          <a:srgbClr val="9EA1B2"/>
        </a:lt2>
        <a:accent1>
          <a:srgbClr val="C1E3EB"/>
        </a:accent1>
        <a:accent2>
          <a:srgbClr val="69C3DA"/>
        </a:accent2>
        <a:accent3>
          <a:srgbClr val="FFFFFF"/>
        </a:accent3>
        <a:accent4>
          <a:srgbClr val="000000"/>
        </a:accent4>
        <a:accent5>
          <a:srgbClr val="DDEFF3"/>
        </a:accent5>
        <a:accent6>
          <a:srgbClr val="5EB0C5"/>
        </a:accent6>
        <a:hlink>
          <a:srgbClr val="FFBB57"/>
        </a:hlink>
        <a:folHlink>
          <a:srgbClr val="005A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hilips2007">
  <a:themeElements>
    <a:clrScheme name="Philips2007 1">
      <a:dk1>
        <a:srgbClr val="000000"/>
      </a:dk1>
      <a:lt1>
        <a:srgbClr val="FFFFFF"/>
      </a:lt1>
      <a:dk2>
        <a:srgbClr val="000000"/>
      </a:dk2>
      <a:lt2>
        <a:srgbClr val="9EA1B2"/>
      </a:lt2>
      <a:accent1>
        <a:srgbClr val="C1E3EB"/>
      </a:accent1>
      <a:accent2>
        <a:srgbClr val="69C3DA"/>
      </a:accent2>
      <a:accent3>
        <a:srgbClr val="FFFFFF"/>
      </a:accent3>
      <a:accent4>
        <a:srgbClr val="000000"/>
      </a:accent4>
      <a:accent5>
        <a:srgbClr val="DDEFF3"/>
      </a:accent5>
      <a:accent6>
        <a:srgbClr val="5EB0C5"/>
      </a:accent6>
      <a:hlink>
        <a:srgbClr val="FFBB57"/>
      </a:hlink>
      <a:folHlink>
        <a:srgbClr val="005AFF"/>
      </a:folHlink>
    </a:clrScheme>
    <a:fontScheme name="Philips200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000000"/>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000000"/>
            </a:solidFill>
            <a:effectLst/>
            <a:latin typeface="Arial" pitchFamily="34" charset="0"/>
          </a:defRPr>
        </a:defPPr>
      </a:lstStyle>
    </a:lnDef>
  </a:objectDefaults>
  <a:extraClrSchemeLst>
    <a:extraClrScheme>
      <a:clrScheme name="Philips2007 1">
        <a:dk1>
          <a:srgbClr val="000000"/>
        </a:dk1>
        <a:lt1>
          <a:srgbClr val="FFFFFF"/>
        </a:lt1>
        <a:dk2>
          <a:srgbClr val="000000"/>
        </a:dk2>
        <a:lt2>
          <a:srgbClr val="9EA1B2"/>
        </a:lt2>
        <a:accent1>
          <a:srgbClr val="C1E3EB"/>
        </a:accent1>
        <a:accent2>
          <a:srgbClr val="69C3DA"/>
        </a:accent2>
        <a:accent3>
          <a:srgbClr val="FFFFFF"/>
        </a:accent3>
        <a:accent4>
          <a:srgbClr val="000000"/>
        </a:accent4>
        <a:accent5>
          <a:srgbClr val="DDEFF3"/>
        </a:accent5>
        <a:accent6>
          <a:srgbClr val="5EB0C5"/>
        </a:accent6>
        <a:hlink>
          <a:srgbClr val="FFBB57"/>
        </a:hlink>
        <a:folHlink>
          <a:srgbClr val="005A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Philips2007">
  <a:themeElements>
    <a:clrScheme name="4_Philips2007 1">
      <a:dk1>
        <a:srgbClr val="000000"/>
      </a:dk1>
      <a:lt1>
        <a:srgbClr val="FFFFFF"/>
      </a:lt1>
      <a:dk2>
        <a:srgbClr val="000000"/>
      </a:dk2>
      <a:lt2>
        <a:srgbClr val="9EA1B2"/>
      </a:lt2>
      <a:accent1>
        <a:srgbClr val="C1E3EB"/>
      </a:accent1>
      <a:accent2>
        <a:srgbClr val="69C3DA"/>
      </a:accent2>
      <a:accent3>
        <a:srgbClr val="FFFFFF"/>
      </a:accent3>
      <a:accent4>
        <a:srgbClr val="000000"/>
      </a:accent4>
      <a:accent5>
        <a:srgbClr val="DDEFF3"/>
      </a:accent5>
      <a:accent6>
        <a:srgbClr val="5EB0C5"/>
      </a:accent6>
      <a:hlink>
        <a:srgbClr val="FFBB57"/>
      </a:hlink>
      <a:folHlink>
        <a:srgbClr val="005AFF"/>
      </a:folHlink>
    </a:clrScheme>
    <a:fontScheme name="4_Philips200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000000"/>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000000"/>
            </a:solidFill>
            <a:effectLst/>
            <a:latin typeface="Arial" pitchFamily="34" charset="0"/>
          </a:defRPr>
        </a:defPPr>
      </a:lstStyle>
    </a:lnDef>
  </a:objectDefaults>
  <a:extraClrSchemeLst>
    <a:extraClrScheme>
      <a:clrScheme name="4_Philips2007 1">
        <a:dk1>
          <a:srgbClr val="000000"/>
        </a:dk1>
        <a:lt1>
          <a:srgbClr val="FFFFFF"/>
        </a:lt1>
        <a:dk2>
          <a:srgbClr val="000000"/>
        </a:dk2>
        <a:lt2>
          <a:srgbClr val="9EA1B2"/>
        </a:lt2>
        <a:accent1>
          <a:srgbClr val="C1E3EB"/>
        </a:accent1>
        <a:accent2>
          <a:srgbClr val="69C3DA"/>
        </a:accent2>
        <a:accent3>
          <a:srgbClr val="FFFFFF"/>
        </a:accent3>
        <a:accent4>
          <a:srgbClr val="000000"/>
        </a:accent4>
        <a:accent5>
          <a:srgbClr val="DDEFF3"/>
        </a:accent5>
        <a:accent6>
          <a:srgbClr val="5EB0C5"/>
        </a:accent6>
        <a:hlink>
          <a:srgbClr val="FFBB57"/>
        </a:hlink>
        <a:folHlink>
          <a:srgbClr val="005AF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Philips2007">
  <a:themeElements>
    <a:clrScheme name="1_Philips2007 1">
      <a:dk1>
        <a:srgbClr val="000000"/>
      </a:dk1>
      <a:lt1>
        <a:srgbClr val="FFFFFF"/>
      </a:lt1>
      <a:dk2>
        <a:srgbClr val="000000"/>
      </a:dk2>
      <a:lt2>
        <a:srgbClr val="9EA1B2"/>
      </a:lt2>
      <a:accent1>
        <a:srgbClr val="C1E3EB"/>
      </a:accent1>
      <a:accent2>
        <a:srgbClr val="69C3DA"/>
      </a:accent2>
      <a:accent3>
        <a:srgbClr val="FFFFFF"/>
      </a:accent3>
      <a:accent4>
        <a:srgbClr val="000000"/>
      </a:accent4>
      <a:accent5>
        <a:srgbClr val="DDEFF3"/>
      </a:accent5>
      <a:accent6>
        <a:srgbClr val="5EB0C5"/>
      </a:accent6>
      <a:hlink>
        <a:srgbClr val="FFBB57"/>
      </a:hlink>
      <a:folHlink>
        <a:srgbClr val="005AFF"/>
      </a:folHlink>
    </a:clrScheme>
    <a:fontScheme name="1_Philips200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000000"/>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000000"/>
            </a:solidFill>
            <a:effectLst/>
            <a:latin typeface="Arial" pitchFamily="34" charset="0"/>
          </a:defRPr>
        </a:defPPr>
      </a:lstStyle>
    </a:lnDef>
  </a:objectDefaults>
  <a:extraClrSchemeLst>
    <a:extraClrScheme>
      <a:clrScheme name="1_Philips2007 1">
        <a:dk1>
          <a:srgbClr val="000000"/>
        </a:dk1>
        <a:lt1>
          <a:srgbClr val="FFFFFF"/>
        </a:lt1>
        <a:dk2>
          <a:srgbClr val="000000"/>
        </a:dk2>
        <a:lt2>
          <a:srgbClr val="9EA1B2"/>
        </a:lt2>
        <a:accent1>
          <a:srgbClr val="C1E3EB"/>
        </a:accent1>
        <a:accent2>
          <a:srgbClr val="69C3DA"/>
        </a:accent2>
        <a:accent3>
          <a:srgbClr val="FFFFFF"/>
        </a:accent3>
        <a:accent4>
          <a:srgbClr val="000000"/>
        </a:accent4>
        <a:accent5>
          <a:srgbClr val="DDEFF3"/>
        </a:accent5>
        <a:accent6>
          <a:srgbClr val="5EB0C5"/>
        </a:accent6>
        <a:hlink>
          <a:srgbClr val="FFBB57"/>
        </a:hlink>
        <a:folHlink>
          <a:srgbClr val="005AFF"/>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Philips Template Plps</Template>
  <TotalTime>1220</TotalTime>
  <Words>12280</Words>
  <Application>Microsoft Office PowerPoint</Application>
  <PresentationFormat>On-screen Show (4:3)</PresentationFormat>
  <Paragraphs>1504</Paragraphs>
  <Slides>103</Slides>
  <Notes>100</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103</vt:i4>
      </vt:variant>
    </vt:vector>
  </HeadingPairs>
  <TitlesOfParts>
    <vt:vector size="108" baseType="lpstr">
      <vt:lpstr>2_Philips2007</vt:lpstr>
      <vt:lpstr>Philips2007</vt:lpstr>
      <vt:lpstr>4_Philips2007</vt:lpstr>
      <vt:lpstr>1_Philips2007</vt:lpstr>
      <vt:lpstr>Equation</vt:lpstr>
      <vt:lpstr>Mechanical Ventilation:          Modes, Mechanics &amp; Monitoring</vt:lpstr>
      <vt:lpstr>Objectives</vt:lpstr>
      <vt:lpstr>After all…they really are like people!</vt:lpstr>
      <vt:lpstr>Indications for Mechanical Ventilation</vt:lpstr>
      <vt:lpstr>Slide 5</vt:lpstr>
      <vt:lpstr>Slide 6</vt:lpstr>
      <vt:lpstr>Clinical Criteria for Acute Respiratory Failure</vt:lpstr>
      <vt:lpstr>Goals of Mechanical Ventilation</vt:lpstr>
      <vt:lpstr>Spontaneous Breathing</vt:lpstr>
      <vt:lpstr>Positive Pressure Ventilation</vt:lpstr>
      <vt:lpstr>Spontaneous vs Positive-Pressure Breathing</vt:lpstr>
      <vt:lpstr>Basic Ventilator Parameters</vt:lpstr>
      <vt:lpstr>Modes of Ventilation</vt:lpstr>
      <vt:lpstr>Assist/Control </vt:lpstr>
      <vt:lpstr>Assist/Control</vt:lpstr>
      <vt:lpstr>SIMV</vt:lpstr>
      <vt:lpstr>SIMV</vt:lpstr>
      <vt:lpstr>Volume Control Ventilation</vt:lpstr>
      <vt:lpstr>Volume Control Ventilation</vt:lpstr>
      <vt:lpstr>Volume Control Ventilation</vt:lpstr>
      <vt:lpstr>Volume Control Ventilation</vt:lpstr>
      <vt:lpstr>Indications for VCV</vt:lpstr>
      <vt:lpstr>Pressure Control Ventilation</vt:lpstr>
      <vt:lpstr>Pressure Control Ventilation</vt:lpstr>
      <vt:lpstr>Pressure Control Ventilation</vt:lpstr>
      <vt:lpstr>Pressure Control Ventilation</vt:lpstr>
      <vt:lpstr>Indications for PCV</vt:lpstr>
      <vt:lpstr>Volume vs. Pressure Control Ventilation</vt:lpstr>
      <vt:lpstr>Volume vs. Pressure Control Ventilation</vt:lpstr>
      <vt:lpstr>Pressure Support Ventilation</vt:lpstr>
      <vt:lpstr>Pressure Support Ventilation</vt:lpstr>
      <vt:lpstr>Pressure Support Ventilation</vt:lpstr>
      <vt:lpstr>Pressure Support Ventilation</vt:lpstr>
      <vt:lpstr>Pressure Support Ventilation</vt:lpstr>
      <vt:lpstr>PEEP</vt:lpstr>
      <vt:lpstr>Lung Volumes and Capacities</vt:lpstr>
      <vt:lpstr>PEEP</vt:lpstr>
      <vt:lpstr>Fick’s Law of Diffusion</vt:lpstr>
      <vt:lpstr>CPAP</vt:lpstr>
      <vt:lpstr>CPAP</vt:lpstr>
      <vt:lpstr>PEEP/CPAP</vt:lpstr>
      <vt:lpstr>Sensitivity</vt:lpstr>
      <vt:lpstr>Ventilator Alarms</vt:lpstr>
      <vt:lpstr>Ventilator Management Summary</vt:lpstr>
      <vt:lpstr>Ventilator Graphics</vt:lpstr>
      <vt:lpstr>Flow-Time Curves (VCV mode)  - Square vs Decelerating</vt:lpstr>
      <vt:lpstr>2.  Pressure-Time Curve (VCV mode)</vt:lpstr>
      <vt:lpstr>Pressure-Time Curve (VCV vs PCV)</vt:lpstr>
      <vt:lpstr>3.  Volume-Time Curve</vt:lpstr>
      <vt:lpstr>4.  Pressure-Volume Loop</vt:lpstr>
      <vt:lpstr> - Pressure-Volume Loop   - ventilator initiated breath</vt:lpstr>
      <vt:lpstr> - Pressure-Volume Loop   - spontaneous, non-P/S breath</vt:lpstr>
      <vt:lpstr>5.  Flow-Volume Loop</vt:lpstr>
      <vt:lpstr>-  Flow-Volume Loop</vt:lpstr>
      <vt:lpstr>Scaling</vt:lpstr>
      <vt:lpstr>Rescaling</vt:lpstr>
      <vt:lpstr>Normal Flow-Time Curve</vt:lpstr>
      <vt:lpstr>Flow-Time Curve with Auto-PEEP</vt:lpstr>
      <vt:lpstr>Patient effort with Auto-PEEP</vt:lpstr>
      <vt:lpstr>Changes in Resistance  - airway obstruction (bronchospasm, secretions)</vt:lpstr>
      <vt:lpstr>PCV- Inspiratory Time  - I-time and VT</vt:lpstr>
      <vt:lpstr>Flow Asynchrony (Flow-Trak option)  - Flow demand &gt; peak flow</vt:lpstr>
      <vt:lpstr>PCV mode  - E-cycle and I-time not in synch  </vt:lpstr>
      <vt:lpstr>PCV- Inspiratory Time</vt:lpstr>
      <vt:lpstr>PCV - Rise Time</vt:lpstr>
      <vt:lpstr>Expiratory Leak or Air-trapping</vt:lpstr>
      <vt:lpstr>Active Expiration  - Exhaling below FRC</vt:lpstr>
      <vt:lpstr>Compliance (ΔVolume/ΔPressure)  - Normal: (70 – 100 ml/cm H20 - static)                  (40 – 70 ml/cm H20 – dynamic)</vt:lpstr>
      <vt:lpstr>Resistance (ΔPressure/ΔFlow)  - Normal (0.5 – 2.5 cm H20/L/sec @ 0.5L/sec)</vt:lpstr>
      <vt:lpstr> - Pressure-Volume Loop   - Compliance, Resistance, Time Constant</vt:lpstr>
      <vt:lpstr>Time Constant  -Filling or emptying time of the lung</vt:lpstr>
      <vt:lpstr>Over Distension (↑ PEEP, VT or Pressure)</vt:lpstr>
      <vt:lpstr>Freeze To Use Cursor</vt:lpstr>
      <vt:lpstr>Resistance (Test of bronchodilator responsiveness)</vt:lpstr>
      <vt:lpstr>Leaks</vt:lpstr>
      <vt:lpstr>Flow Volume Loop (i.e. secretions)</vt:lpstr>
      <vt:lpstr>Trending</vt:lpstr>
      <vt:lpstr>What Are Respiratory Mechanics Measurements?</vt:lpstr>
      <vt:lpstr>Why Measure Respiratory Mechanics?</vt:lpstr>
      <vt:lpstr>Maneuvers vs.Calculated Values</vt:lpstr>
      <vt:lpstr>Respiratory Mechanics</vt:lpstr>
      <vt:lpstr>Patient Status Screen</vt:lpstr>
      <vt:lpstr>Respiratory Mechanics Maneuvers</vt:lpstr>
      <vt:lpstr>Respironics Ventilator Maneuvers </vt:lpstr>
      <vt:lpstr>Vital Capacity</vt:lpstr>
      <vt:lpstr>Vital Capacity</vt:lpstr>
      <vt:lpstr>Maximum Inspiratory Pressure (MIP)</vt:lpstr>
      <vt:lpstr>MIP Evaluation – good performance</vt:lpstr>
      <vt:lpstr>MIP Evaluation – poor performance</vt:lpstr>
      <vt:lpstr>Occlusion Pressure at 0.1 sec </vt:lpstr>
      <vt:lpstr>Occlusion Pressure at 0.1 second (P 0.1)</vt:lpstr>
      <vt:lpstr>P0.1 Evaluation</vt:lpstr>
      <vt:lpstr>Static C and R</vt:lpstr>
      <vt:lpstr>Static C &amp; R Maneuver</vt:lpstr>
      <vt:lpstr>Comparing C &amp; R (Equal Driving Pressure)</vt:lpstr>
      <vt:lpstr>Low C With Low R</vt:lpstr>
      <vt:lpstr>High C and High R </vt:lpstr>
      <vt:lpstr>Calculated Values</vt:lpstr>
      <vt:lpstr>F/VT – Rapid Shallow Breathing Index</vt:lpstr>
      <vt:lpstr>Ti/ TTOT   </vt:lpstr>
      <vt:lpstr>Dynamic Mechanics</vt:lpstr>
      <vt:lpstr>Dynamic vs. Static C &amp; R</vt:lpstr>
      <vt:lpstr>Respiratory Mechanics Summary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dc:creator>
  <cp:lastModifiedBy>vet_student</cp:lastModifiedBy>
  <cp:revision>81</cp:revision>
  <dcterms:created xsi:type="dcterms:W3CDTF">2006-01-29T17:02:58Z</dcterms:created>
  <dcterms:modified xsi:type="dcterms:W3CDTF">2010-11-23T22:13:04Z</dcterms:modified>
</cp:coreProperties>
</file>