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9" r:id="rId13"/>
    <p:sldId id="267" r:id="rId14"/>
    <p:sldId id="268" r:id="rId15"/>
    <p:sldId id="272" r:id="rId16"/>
    <p:sldId id="270" r:id="rId17"/>
    <p:sldId id="271" r:id="rId18"/>
    <p:sldId id="273" r:id="rId19"/>
    <p:sldId id="274" r:id="rId20"/>
    <p:sldId id="276" r:id="rId21"/>
    <p:sldId id="277" r:id="rId22"/>
    <p:sldId id="278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13342A-C7D7-4CA2-BF9F-B47AFD52CA8A}" type="datetimeFigureOut">
              <a:rPr lang="en-US" smtClean="0"/>
              <a:pPr/>
              <a:t>1/11/2011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7FD0D8-F3CA-4E2A-9BA3-5B0AF9AEF10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Significant thrombocytopenia in a patient scheduled</a:t>
            </a:r>
            <a:r>
              <a:rPr lang="en-US" baseline="0" dirty="0" smtClean="0"/>
              <a:t> to receive CCNU should prompt discontinuation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7FD0D8-F3CA-4E2A-9BA3-5B0AF9AEF100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According to this chapter in Kirks.</a:t>
            </a:r>
            <a:r>
              <a:rPr lang="en-US" baseline="0" dirty="0" smtClean="0"/>
              <a:t>  Other sources say vomiting can happen immediately to days following chemo and diarrhea 3 to 7 days post chemo.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7FD0D8-F3CA-4E2A-9BA3-5B0AF9AEF100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Sterile hemorrhagic cystitis occurs because of one metabolite</a:t>
            </a:r>
            <a:r>
              <a:rPr lang="en-US" baseline="0" dirty="0" smtClean="0"/>
              <a:t> of </a:t>
            </a:r>
            <a:r>
              <a:rPr lang="en-US" baseline="0" dirty="0" err="1" smtClean="0"/>
              <a:t>cyclophosphamide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acrolein</a:t>
            </a:r>
            <a:r>
              <a:rPr lang="en-US" baseline="0" dirty="0" smtClean="0"/>
              <a:t>, which affects the bladder mucosa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7FD0D8-F3CA-4E2A-9BA3-5B0AF9AEF100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Vinca</a:t>
            </a:r>
            <a:r>
              <a:rPr lang="en-US" dirty="0" smtClean="0"/>
              <a:t> alkaloids include </a:t>
            </a:r>
            <a:r>
              <a:rPr lang="en-US" dirty="0" err="1" smtClean="0"/>
              <a:t>vincristine</a:t>
            </a:r>
            <a:r>
              <a:rPr lang="en-US" dirty="0" smtClean="0"/>
              <a:t> and </a:t>
            </a:r>
            <a:r>
              <a:rPr lang="en-US" dirty="0" err="1" smtClean="0"/>
              <a:t>vinblastine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Anthracyclines</a:t>
            </a:r>
            <a:r>
              <a:rPr lang="en-US" dirty="0" smtClean="0"/>
              <a:t> include doxorubicin and </a:t>
            </a:r>
            <a:r>
              <a:rPr lang="en-US" dirty="0" err="1" smtClean="0"/>
              <a:t>mitoxantrone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7FD0D8-F3CA-4E2A-9BA3-5B0AF9AEF100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It has also been associated with </a:t>
            </a:r>
            <a:r>
              <a:rPr lang="en-US" dirty="0" err="1" smtClean="0"/>
              <a:t>myelosuppression</a:t>
            </a:r>
            <a:r>
              <a:rPr lang="en-US" dirty="0" smtClean="0"/>
              <a:t> (</a:t>
            </a:r>
            <a:r>
              <a:rPr lang="en-US" dirty="0" err="1" smtClean="0"/>
              <a:t>neutropenia</a:t>
            </a:r>
            <a:r>
              <a:rPr lang="en-US" dirty="0" smtClean="0"/>
              <a:t>),</a:t>
            </a:r>
            <a:r>
              <a:rPr lang="en-US" baseline="0" dirty="0" smtClean="0"/>
              <a:t> gastrointestinal upset, and </a:t>
            </a:r>
            <a:r>
              <a:rPr lang="en-US" baseline="0" dirty="0" err="1" smtClean="0"/>
              <a:t>nephrotoxicity</a:t>
            </a:r>
            <a:r>
              <a:rPr lang="en-US" baseline="0" dirty="0" smtClean="0"/>
              <a:t> in cats.</a:t>
            </a:r>
          </a:p>
          <a:p>
            <a:r>
              <a:rPr lang="en-US" baseline="0" dirty="0" err="1" smtClean="0"/>
              <a:t>Rassnick</a:t>
            </a:r>
            <a:r>
              <a:rPr lang="en-US" baseline="0" dirty="0" smtClean="0"/>
              <a:t> et al. 2006 found an overall response rate of 41% in cats with VAS treated with </a:t>
            </a:r>
            <a:r>
              <a:rPr lang="en-US" baseline="0" dirty="0" err="1" smtClean="0"/>
              <a:t>ifosfamide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7FD0D8-F3CA-4E2A-9BA3-5B0AF9AEF100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Paclitaxil</a:t>
            </a:r>
            <a:r>
              <a:rPr lang="en-US" dirty="0" smtClean="0"/>
              <a:t> is extracted from the bark of the yew tree and is an inhibitor of microtubule </a:t>
            </a:r>
            <a:r>
              <a:rPr lang="en-US" dirty="0" err="1" smtClean="0"/>
              <a:t>depolymerization</a:t>
            </a:r>
            <a:r>
              <a:rPr lang="en-US" dirty="0" smtClean="0"/>
              <a:t> resulting in mitotic</a:t>
            </a:r>
            <a:r>
              <a:rPr lang="en-US" baseline="0" dirty="0" smtClean="0"/>
              <a:t> arrest</a:t>
            </a:r>
            <a:endParaRPr lang="en-US" dirty="0" smtClean="0"/>
          </a:p>
          <a:p>
            <a:r>
              <a:rPr lang="en-US" dirty="0" smtClean="0"/>
              <a:t>The carrier, </a:t>
            </a:r>
            <a:r>
              <a:rPr lang="en-US" dirty="0" err="1" smtClean="0"/>
              <a:t>Cremophor</a:t>
            </a:r>
            <a:r>
              <a:rPr lang="en-US" dirty="0" smtClean="0"/>
              <a:t> EL, which is used to </a:t>
            </a:r>
            <a:r>
              <a:rPr lang="en-US" dirty="0" err="1" smtClean="0"/>
              <a:t>solubilize</a:t>
            </a:r>
            <a:r>
              <a:rPr lang="en-US" dirty="0" smtClean="0"/>
              <a:t> the drug is highly allergenic in dogs and cats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7FD0D8-F3CA-4E2A-9BA3-5B0AF9AEF100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Gemcitabine</a:t>
            </a:r>
            <a:r>
              <a:rPr lang="en-US" baseline="0" dirty="0" smtClean="0"/>
              <a:t> is an </a:t>
            </a:r>
            <a:r>
              <a:rPr lang="en-US" baseline="0" dirty="0" err="1" smtClean="0"/>
              <a:t>antimetabolite</a:t>
            </a:r>
            <a:r>
              <a:rPr lang="en-US" baseline="0" dirty="0" smtClean="0"/>
              <a:t> nucleoside (</a:t>
            </a:r>
            <a:r>
              <a:rPr lang="en-US" baseline="0" dirty="0" err="1" smtClean="0"/>
              <a:t>pyrimide</a:t>
            </a:r>
            <a:r>
              <a:rPr lang="en-US" baseline="0" dirty="0" smtClean="0"/>
              <a:t>) analog that incorporates into DNA and prevents replication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7FD0D8-F3CA-4E2A-9BA3-5B0AF9AEF100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C99D9-0CD0-42A9-BD5E-FC3CBC5444B5}" type="datetimeFigureOut">
              <a:rPr lang="en-US" smtClean="0"/>
              <a:pPr/>
              <a:t>1/11/2011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C7317-BD75-48BC-ABB3-ACBDA71211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C99D9-0CD0-42A9-BD5E-FC3CBC5444B5}" type="datetimeFigureOut">
              <a:rPr lang="en-US" smtClean="0"/>
              <a:pPr/>
              <a:t>1/11/2011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C7317-BD75-48BC-ABB3-ACBDA71211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C99D9-0CD0-42A9-BD5E-FC3CBC5444B5}" type="datetimeFigureOut">
              <a:rPr lang="en-US" smtClean="0"/>
              <a:pPr/>
              <a:t>1/11/2011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C7317-BD75-48BC-ABB3-ACBDA71211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C99D9-0CD0-42A9-BD5E-FC3CBC5444B5}" type="datetimeFigureOut">
              <a:rPr lang="en-US" smtClean="0"/>
              <a:pPr/>
              <a:t>1/11/2011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C7317-BD75-48BC-ABB3-ACBDA71211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C99D9-0CD0-42A9-BD5E-FC3CBC5444B5}" type="datetimeFigureOut">
              <a:rPr lang="en-US" smtClean="0"/>
              <a:pPr/>
              <a:t>1/11/2011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C7317-BD75-48BC-ABB3-ACBDA71211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C99D9-0CD0-42A9-BD5E-FC3CBC5444B5}" type="datetimeFigureOut">
              <a:rPr lang="en-US" smtClean="0"/>
              <a:pPr/>
              <a:t>1/11/2011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C7317-BD75-48BC-ABB3-ACBDA71211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C99D9-0CD0-42A9-BD5E-FC3CBC5444B5}" type="datetimeFigureOut">
              <a:rPr lang="en-US" smtClean="0"/>
              <a:pPr/>
              <a:t>1/11/2011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C7317-BD75-48BC-ABB3-ACBDA71211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C99D9-0CD0-42A9-BD5E-FC3CBC5444B5}" type="datetimeFigureOut">
              <a:rPr lang="en-US" smtClean="0"/>
              <a:pPr/>
              <a:t>1/11/2011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C7317-BD75-48BC-ABB3-ACBDA71211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C99D9-0CD0-42A9-BD5E-FC3CBC5444B5}" type="datetimeFigureOut">
              <a:rPr lang="en-US" smtClean="0"/>
              <a:pPr/>
              <a:t>1/11/2011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C7317-BD75-48BC-ABB3-ACBDA71211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C99D9-0CD0-42A9-BD5E-FC3CBC5444B5}" type="datetimeFigureOut">
              <a:rPr lang="en-US" smtClean="0"/>
              <a:pPr/>
              <a:t>1/11/2011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C7317-BD75-48BC-ABB3-ACBDA71211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C99D9-0CD0-42A9-BD5E-FC3CBC5444B5}" type="datetimeFigureOut">
              <a:rPr lang="en-US" smtClean="0"/>
              <a:pPr/>
              <a:t>1/11/2011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45C7317-BD75-48BC-ABB3-ACBDA71211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CC99D9-0CD0-42A9-BD5E-FC3CBC5444B5}" type="datetimeFigureOut">
              <a:rPr lang="en-US" smtClean="0"/>
              <a:pPr/>
              <a:t>1/11/2011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5C7317-BD75-48BC-ABB3-ACBDA712110F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Chemotherapy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Jenefer</a:t>
            </a:r>
            <a:r>
              <a:rPr lang="en-US" dirty="0" smtClean="0"/>
              <a:t> </a:t>
            </a:r>
            <a:r>
              <a:rPr lang="en-US" dirty="0" err="1" smtClean="0"/>
              <a:t>Stillion</a:t>
            </a:r>
            <a:endParaRPr lang="en-US" dirty="0" smtClean="0"/>
          </a:p>
          <a:p>
            <a:r>
              <a:rPr lang="en-US" dirty="0" smtClean="0"/>
              <a:t>Board Review </a:t>
            </a:r>
          </a:p>
          <a:p>
            <a:r>
              <a:rPr lang="en-US" dirty="0" smtClean="0"/>
              <a:t>1/11/11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554162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Which of the following chemotherapy agents has been associated with ARF in dogs?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</a:t>
            </a:r>
            <a:r>
              <a:rPr lang="en-US" dirty="0" smtClean="0"/>
              <a:t>. </a:t>
            </a:r>
            <a:r>
              <a:rPr lang="en-US" dirty="0" err="1" smtClean="0"/>
              <a:t>Carboplatin</a:t>
            </a:r>
            <a:endParaRPr lang="en-US" dirty="0" smtClean="0"/>
          </a:p>
          <a:p>
            <a:r>
              <a:rPr lang="en-US" dirty="0" smtClean="0"/>
              <a:t>B. Doxorubicin</a:t>
            </a:r>
          </a:p>
          <a:p>
            <a:r>
              <a:rPr lang="en-US" dirty="0" smtClean="0"/>
              <a:t>C. </a:t>
            </a:r>
            <a:r>
              <a:rPr lang="en-US" dirty="0" err="1" smtClean="0"/>
              <a:t>Cyclophosphamide</a:t>
            </a:r>
            <a:endParaRPr lang="en-US" dirty="0" smtClean="0"/>
          </a:p>
          <a:p>
            <a:r>
              <a:rPr lang="en-US" dirty="0" smtClean="0"/>
              <a:t>D. </a:t>
            </a:r>
            <a:r>
              <a:rPr lang="en-US" dirty="0" err="1" smtClean="0"/>
              <a:t>Cisplatin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782762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Sterile hemorrhagic cystitis is a potential complication of which chemotherapy agent?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A. </a:t>
            </a:r>
            <a:r>
              <a:rPr lang="en-US" dirty="0" err="1" smtClean="0"/>
              <a:t>Carboplatin</a:t>
            </a:r>
            <a:endParaRPr lang="en-US" dirty="0" smtClean="0"/>
          </a:p>
          <a:p>
            <a:r>
              <a:rPr lang="en-US" dirty="0" smtClean="0"/>
              <a:t>B. Doxorubicin</a:t>
            </a:r>
          </a:p>
          <a:p>
            <a:r>
              <a:rPr lang="en-US" dirty="0" smtClean="0"/>
              <a:t>C. </a:t>
            </a:r>
            <a:r>
              <a:rPr lang="en-US" dirty="0" err="1" smtClean="0"/>
              <a:t>Cyclophosphamide</a:t>
            </a:r>
            <a:endParaRPr lang="en-US" dirty="0" smtClean="0"/>
          </a:p>
          <a:p>
            <a:r>
              <a:rPr lang="en-US" dirty="0" smtClean="0"/>
              <a:t>D. </a:t>
            </a:r>
            <a:r>
              <a:rPr lang="en-US" dirty="0" err="1" smtClean="0"/>
              <a:t>Cisplatin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85800"/>
            <a:ext cx="8229600" cy="1706562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/>
              <a:t>W</a:t>
            </a:r>
            <a:r>
              <a:rPr lang="en-US" dirty="0" smtClean="0"/>
              <a:t>hich of the following chemotherapy agents has been associated with </a:t>
            </a:r>
            <a:r>
              <a:rPr lang="en-US" dirty="0" err="1" smtClean="0"/>
              <a:t>hepatoxicity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A. Doxorubicin</a:t>
            </a:r>
          </a:p>
          <a:p>
            <a:r>
              <a:rPr lang="en-US" dirty="0" smtClean="0"/>
              <a:t>B. </a:t>
            </a:r>
            <a:r>
              <a:rPr lang="en-US" dirty="0" err="1" smtClean="0"/>
              <a:t>Lomustine</a:t>
            </a:r>
            <a:r>
              <a:rPr lang="en-US" dirty="0" smtClean="0"/>
              <a:t> (CCNU)</a:t>
            </a:r>
          </a:p>
          <a:p>
            <a:r>
              <a:rPr lang="en-US" dirty="0" smtClean="0"/>
              <a:t>C. </a:t>
            </a:r>
            <a:r>
              <a:rPr lang="en-US" dirty="0" err="1" smtClean="0"/>
              <a:t>Methotrexate</a:t>
            </a:r>
            <a:endParaRPr lang="en-US" dirty="0" smtClean="0"/>
          </a:p>
          <a:p>
            <a:r>
              <a:rPr lang="en-US" dirty="0" smtClean="0"/>
              <a:t>D. </a:t>
            </a:r>
            <a:r>
              <a:rPr lang="en-US" dirty="0" err="1" smtClean="0"/>
              <a:t>Vincristine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71600"/>
            <a:ext cx="8229600" cy="2392362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If </a:t>
            </a:r>
            <a:r>
              <a:rPr lang="en-US" dirty="0" err="1" smtClean="0"/>
              <a:t>extravasation</a:t>
            </a:r>
            <a:r>
              <a:rPr lang="en-US" dirty="0" smtClean="0"/>
              <a:t> of a </a:t>
            </a:r>
            <a:r>
              <a:rPr lang="en-US" dirty="0" err="1" smtClean="0"/>
              <a:t>vinca</a:t>
            </a:r>
            <a:r>
              <a:rPr lang="en-US" dirty="0" smtClean="0"/>
              <a:t> alkaloid occurs, _____ should be applied to the site, whereas for </a:t>
            </a:r>
            <a:r>
              <a:rPr lang="en-US" dirty="0" err="1" smtClean="0"/>
              <a:t>anthracyclines</a:t>
            </a:r>
            <a:r>
              <a:rPr lang="en-US" dirty="0" smtClean="0"/>
              <a:t> _____ should be applied to the site.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 </a:t>
            </a:r>
            <a:r>
              <a:rPr lang="en-US" dirty="0" smtClean="0"/>
              <a:t>warm compress</a:t>
            </a:r>
          </a:p>
          <a:p>
            <a:r>
              <a:rPr lang="en-US" dirty="0" smtClean="0"/>
              <a:t>Ice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>Name two chemotherapy agents that should NEVER be used in cats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err="1" smtClean="0"/>
              <a:t>Cisplatin</a:t>
            </a:r>
            <a:endParaRPr lang="en-US" dirty="0" smtClean="0"/>
          </a:p>
          <a:p>
            <a:pPr lvl="1"/>
            <a:r>
              <a:rPr lang="en-US" dirty="0" smtClean="0"/>
              <a:t>Causes fatal acute pulmonary edema</a:t>
            </a:r>
          </a:p>
          <a:p>
            <a:r>
              <a:rPr lang="en-US" dirty="0" smtClean="0"/>
              <a:t>5-fluorouracil</a:t>
            </a:r>
          </a:p>
          <a:p>
            <a:pPr lvl="1"/>
            <a:r>
              <a:rPr lang="en-US" dirty="0" smtClean="0"/>
              <a:t>Causes acute fatal neurotoxicity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782762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What is the most common adverse drug reaction seen following treatment with L-</a:t>
            </a:r>
            <a:r>
              <a:rPr lang="en-US" dirty="0" err="1" smtClean="0"/>
              <a:t>asparaginase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Hypersensitivity </a:t>
            </a:r>
            <a:r>
              <a:rPr lang="en-US" dirty="0" smtClean="0"/>
              <a:t>reaction</a:t>
            </a:r>
          </a:p>
          <a:p>
            <a:r>
              <a:rPr lang="en-US" dirty="0" smtClean="0"/>
              <a:t>Seen within 60 minutes of administration</a:t>
            </a:r>
          </a:p>
          <a:p>
            <a:r>
              <a:rPr lang="en-US" dirty="0" smtClean="0"/>
              <a:t>Vomiting, diarrhea, </a:t>
            </a:r>
            <a:r>
              <a:rPr lang="en-US" dirty="0" err="1" smtClean="0"/>
              <a:t>urticaria</a:t>
            </a:r>
            <a:r>
              <a:rPr lang="en-US" dirty="0" smtClean="0"/>
              <a:t>, edema, </a:t>
            </a:r>
            <a:r>
              <a:rPr lang="en-US" dirty="0" err="1" smtClean="0"/>
              <a:t>pruritis</a:t>
            </a:r>
            <a:r>
              <a:rPr lang="en-US" dirty="0" smtClean="0"/>
              <a:t>, </a:t>
            </a:r>
            <a:r>
              <a:rPr lang="en-US" dirty="0" err="1" smtClean="0"/>
              <a:t>dyspnea</a:t>
            </a:r>
            <a:r>
              <a:rPr lang="en-US" dirty="0" smtClean="0"/>
              <a:t>, hypotension, collapse</a:t>
            </a:r>
          </a:p>
          <a:p>
            <a:r>
              <a:rPr lang="en-US" dirty="0" smtClean="0"/>
              <a:t>Likelihood of reaction increases with subsequent doses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Match each class of chemotherapy agent to its mechanism of 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352800" cy="5029200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 smtClean="0"/>
              <a:t>Alkylating</a:t>
            </a:r>
            <a:r>
              <a:rPr lang="en-US" dirty="0" smtClean="0"/>
              <a:t> agents</a:t>
            </a:r>
          </a:p>
          <a:p>
            <a:endParaRPr lang="en-US" dirty="0" smtClean="0"/>
          </a:p>
          <a:p>
            <a:r>
              <a:rPr lang="en-US" dirty="0" smtClean="0"/>
              <a:t>Antibiotics</a:t>
            </a:r>
          </a:p>
          <a:p>
            <a:endParaRPr lang="en-US" dirty="0" smtClean="0"/>
          </a:p>
          <a:p>
            <a:r>
              <a:rPr lang="en-US" dirty="0" err="1" smtClean="0"/>
              <a:t>Antimetabolites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Platinum drugs</a:t>
            </a:r>
          </a:p>
          <a:p>
            <a:endParaRPr lang="en-US" dirty="0" smtClean="0"/>
          </a:p>
          <a:p>
            <a:r>
              <a:rPr lang="en-US" dirty="0" err="1" smtClean="0"/>
              <a:t>Antitubulin</a:t>
            </a:r>
            <a:r>
              <a:rPr lang="en-US" dirty="0" smtClean="0"/>
              <a:t> agents (mitotic inhibitors)</a:t>
            </a:r>
          </a:p>
          <a:p>
            <a:endParaRPr lang="en-US" dirty="0" smtClean="0"/>
          </a:p>
          <a:p>
            <a:r>
              <a:rPr lang="en-US" dirty="0" smtClean="0"/>
              <a:t>Corticosteroids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38600" y="1600200"/>
            <a:ext cx="4648200" cy="51054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Act by intercalation, interfering with </a:t>
            </a:r>
            <a:r>
              <a:rPr lang="en-US" dirty="0" err="1" smtClean="0"/>
              <a:t>topoisomerases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Create cross-links in DNA, causing strand breaks</a:t>
            </a:r>
          </a:p>
          <a:p>
            <a:endParaRPr lang="en-US" dirty="0" smtClean="0"/>
          </a:p>
          <a:p>
            <a:r>
              <a:rPr lang="en-US" dirty="0" smtClean="0"/>
              <a:t>Inhibit assembly of the mitotic spindle</a:t>
            </a:r>
          </a:p>
          <a:p>
            <a:endParaRPr lang="en-US" dirty="0" smtClean="0"/>
          </a:p>
          <a:p>
            <a:r>
              <a:rPr lang="en-US" dirty="0" smtClean="0"/>
              <a:t>Incorporated into DNA, interfere with enzyme activity, transcription and translation</a:t>
            </a:r>
          </a:p>
          <a:p>
            <a:endParaRPr lang="en-US" dirty="0" smtClean="0"/>
          </a:p>
          <a:p>
            <a:r>
              <a:rPr lang="en-US" dirty="0" smtClean="0"/>
              <a:t>Binds to </a:t>
            </a:r>
            <a:r>
              <a:rPr lang="en-US" dirty="0" err="1" smtClean="0"/>
              <a:t>cytoplasmic</a:t>
            </a:r>
            <a:r>
              <a:rPr lang="en-US" dirty="0" smtClean="0"/>
              <a:t> receptors and inhibits DNA synthesis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3048000" y="1828800"/>
            <a:ext cx="1066800" cy="9144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2819400" y="2895600"/>
            <a:ext cx="1295400" cy="10668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3276600" y="3886200"/>
            <a:ext cx="838200" cy="7620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2286000" y="1828800"/>
            <a:ext cx="1752600" cy="6858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rot="16200000" flipH="1">
            <a:off x="2781300" y="3467100"/>
            <a:ext cx="1524000" cy="11430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2819400" y="5715000"/>
            <a:ext cx="1219200" cy="3810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1752600"/>
            <a:ext cx="8229600" cy="3459162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err="1" smtClean="0"/>
              <a:t>Ifosfamide</a:t>
            </a:r>
            <a:r>
              <a:rPr lang="en-US" dirty="0" smtClean="0"/>
              <a:t> is an </a:t>
            </a:r>
            <a:r>
              <a:rPr lang="en-US" dirty="0" err="1" smtClean="0"/>
              <a:t>alkylating</a:t>
            </a:r>
            <a:r>
              <a:rPr lang="en-US" dirty="0" smtClean="0"/>
              <a:t> agent that may be useful in the treatment of feline VAS and canine HAS. It must be given with saline </a:t>
            </a:r>
            <a:r>
              <a:rPr lang="en-US" dirty="0" err="1" smtClean="0"/>
              <a:t>diuresis</a:t>
            </a:r>
            <a:r>
              <a:rPr lang="en-US" dirty="0" smtClean="0"/>
              <a:t> and a </a:t>
            </a:r>
            <a:r>
              <a:rPr lang="en-US" dirty="0" err="1" smtClean="0"/>
              <a:t>thiol</a:t>
            </a:r>
            <a:r>
              <a:rPr lang="en-US" dirty="0" smtClean="0"/>
              <a:t> compound, </a:t>
            </a:r>
            <a:r>
              <a:rPr lang="en-US" dirty="0" err="1" smtClean="0"/>
              <a:t>mesna</a:t>
            </a:r>
            <a:r>
              <a:rPr lang="en-US" dirty="0" smtClean="0"/>
              <a:t>, to prevent what complication of therapy?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Sterile hemorrhagic cystitis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8229600" cy="2011362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err="1" smtClean="0"/>
              <a:t>Pegylated</a:t>
            </a:r>
            <a:r>
              <a:rPr lang="en-US" dirty="0" smtClean="0"/>
              <a:t> Liposomal Doxorubicin (</a:t>
            </a:r>
            <a:r>
              <a:rPr lang="en-US" dirty="0" err="1" smtClean="0"/>
              <a:t>Doxil</a:t>
            </a:r>
            <a:r>
              <a:rPr lang="en-US" dirty="0" smtClean="0"/>
              <a:t>) has what potential benefits over treatment with standard DOX?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A. Enhanced antitumor efficacy</a:t>
            </a:r>
          </a:p>
          <a:p>
            <a:r>
              <a:rPr lang="en-US" dirty="0" smtClean="0"/>
              <a:t>B. Decreased tissue toxicity</a:t>
            </a:r>
          </a:p>
          <a:p>
            <a:r>
              <a:rPr lang="en-US" dirty="0" smtClean="0"/>
              <a:t>C. Can be used in dogs with preexisting cardiac disease</a:t>
            </a:r>
          </a:p>
          <a:p>
            <a:r>
              <a:rPr lang="en-US" dirty="0" smtClean="0"/>
              <a:t>D. All of the above</a:t>
            </a:r>
          </a:p>
          <a:p>
            <a:r>
              <a:rPr lang="en-US" dirty="0" smtClean="0"/>
              <a:t>E. None of the above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>The dose limiting toxicity seen with </a:t>
            </a:r>
            <a:r>
              <a:rPr lang="en-US" dirty="0" err="1" smtClean="0"/>
              <a:t>Doxil</a:t>
            </a:r>
            <a:r>
              <a:rPr lang="en-US" dirty="0" smtClean="0"/>
              <a:t> therapy in dogs is?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A. </a:t>
            </a:r>
            <a:r>
              <a:rPr lang="en-US" dirty="0" err="1" smtClean="0"/>
              <a:t>Myelosuppression</a:t>
            </a:r>
            <a:endParaRPr lang="en-US" dirty="0" smtClean="0"/>
          </a:p>
          <a:p>
            <a:r>
              <a:rPr lang="en-US" dirty="0" smtClean="0"/>
              <a:t>B. Gastrointestinal upset</a:t>
            </a:r>
          </a:p>
          <a:p>
            <a:r>
              <a:rPr lang="en-US" dirty="0" smtClean="0"/>
              <a:t>C. </a:t>
            </a:r>
            <a:r>
              <a:rPr lang="en-US" dirty="0" err="1" smtClean="0"/>
              <a:t>Palmar</a:t>
            </a:r>
            <a:r>
              <a:rPr lang="en-US" dirty="0" smtClean="0"/>
              <a:t>-plantar </a:t>
            </a:r>
            <a:r>
              <a:rPr lang="en-US" dirty="0" err="1" smtClean="0"/>
              <a:t>erythrodysesthesia</a:t>
            </a:r>
            <a:endParaRPr lang="en-US" dirty="0" smtClean="0"/>
          </a:p>
          <a:p>
            <a:r>
              <a:rPr lang="en-US" dirty="0" smtClean="0"/>
              <a:t>D. Seizures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are the four stages of a primary chemotherapy protocol?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i="1" dirty="0" smtClean="0"/>
              <a:t>Induction:</a:t>
            </a:r>
            <a:r>
              <a:rPr lang="en-US" dirty="0" smtClean="0"/>
              <a:t> Intense initial treatments during which patient has a higher risk of toxicity but the greatest chance of response</a:t>
            </a:r>
          </a:p>
          <a:p>
            <a:r>
              <a:rPr lang="en-US" i="1" dirty="0" smtClean="0"/>
              <a:t>Consolidation:</a:t>
            </a:r>
            <a:r>
              <a:rPr lang="en-US" dirty="0" smtClean="0"/>
              <a:t> Used at the end of induction, using unrelated, effective drugs to further reduce the proportion of surviving cancer cells</a:t>
            </a:r>
          </a:p>
          <a:p>
            <a:r>
              <a:rPr lang="en-US" i="1" dirty="0" smtClean="0"/>
              <a:t>Maintenance: </a:t>
            </a:r>
            <a:r>
              <a:rPr lang="en-US" dirty="0" smtClean="0"/>
              <a:t>Less intense phase using drugs used already during induction. May prolong survival by slowing time to relapse.</a:t>
            </a:r>
          </a:p>
          <a:p>
            <a:r>
              <a:rPr lang="en-US" i="1" dirty="0" smtClean="0"/>
              <a:t>Rescue:</a:t>
            </a:r>
            <a:r>
              <a:rPr lang="en-US" dirty="0" smtClean="0"/>
              <a:t> Therapy given when drugs used during the other 3 phases are no longer effective.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>The dose limiting toxicity seen with </a:t>
            </a:r>
            <a:r>
              <a:rPr lang="en-US" dirty="0" err="1" smtClean="0"/>
              <a:t>Doxil</a:t>
            </a:r>
            <a:r>
              <a:rPr lang="en-US" dirty="0" smtClean="0"/>
              <a:t> therapy in </a:t>
            </a:r>
            <a:r>
              <a:rPr lang="en-US" dirty="0" smtClean="0"/>
              <a:t>cats </a:t>
            </a:r>
            <a:r>
              <a:rPr lang="en-US" dirty="0" smtClean="0"/>
              <a:t>is?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A. </a:t>
            </a:r>
            <a:r>
              <a:rPr lang="en-US" dirty="0" err="1" smtClean="0"/>
              <a:t>Myelosuppression</a:t>
            </a:r>
            <a:endParaRPr lang="en-US" dirty="0" smtClean="0"/>
          </a:p>
          <a:p>
            <a:r>
              <a:rPr lang="en-US" dirty="0" smtClean="0"/>
              <a:t>B. </a:t>
            </a:r>
            <a:r>
              <a:rPr lang="en-US" dirty="0" err="1" smtClean="0"/>
              <a:t>Nephrotoxicity</a:t>
            </a:r>
            <a:endParaRPr lang="en-US" dirty="0" smtClean="0"/>
          </a:p>
          <a:p>
            <a:r>
              <a:rPr lang="en-US" dirty="0" smtClean="0"/>
              <a:t>C. Gastrointestinal upset</a:t>
            </a:r>
          </a:p>
          <a:p>
            <a:r>
              <a:rPr lang="en-US" dirty="0" smtClean="0"/>
              <a:t>D. Seizures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535362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Dogs receiving </a:t>
            </a:r>
            <a:r>
              <a:rPr lang="en-US" dirty="0" err="1" smtClean="0"/>
              <a:t>Paclitaxel</a:t>
            </a:r>
            <a:r>
              <a:rPr lang="en-US" dirty="0" smtClean="0"/>
              <a:t> should be pretreated with antihistamines and corticosteroids before and during therapy to prevent what side-effect</a:t>
            </a:r>
            <a:r>
              <a:rPr lang="en-US" dirty="0" smtClean="0"/>
              <a:t> </a:t>
            </a:r>
            <a:r>
              <a:rPr lang="en-US" dirty="0" smtClean="0"/>
              <a:t>of administration?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A. Vomiting</a:t>
            </a:r>
          </a:p>
          <a:p>
            <a:r>
              <a:rPr lang="en-US" dirty="0" smtClean="0"/>
              <a:t>B. </a:t>
            </a:r>
            <a:r>
              <a:rPr lang="en-US" dirty="0" err="1" smtClean="0"/>
              <a:t>Neutropenia</a:t>
            </a:r>
            <a:endParaRPr lang="en-US" dirty="0" smtClean="0"/>
          </a:p>
          <a:p>
            <a:r>
              <a:rPr lang="en-US" dirty="0" smtClean="0"/>
              <a:t>C. Hypersensitivity reactions</a:t>
            </a:r>
          </a:p>
          <a:p>
            <a:r>
              <a:rPr lang="en-US" dirty="0" smtClean="0"/>
              <a:t>D. </a:t>
            </a:r>
            <a:r>
              <a:rPr lang="en-US" dirty="0" err="1" smtClean="0"/>
              <a:t>Nephrotoxicity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8229600" cy="1706562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Which of the following anticancer drugs is used as a radiation sensitizer and direct </a:t>
            </a:r>
            <a:r>
              <a:rPr lang="en-US" dirty="0" err="1" smtClean="0"/>
              <a:t>cytotoxic</a:t>
            </a:r>
            <a:r>
              <a:rPr lang="en-US" dirty="0" smtClean="0"/>
              <a:t> agent?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A. </a:t>
            </a:r>
            <a:r>
              <a:rPr lang="en-US" dirty="0" err="1" smtClean="0"/>
              <a:t>Docetaxel</a:t>
            </a:r>
            <a:endParaRPr lang="en-US" dirty="0" smtClean="0"/>
          </a:p>
          <a:p>
            <a:r>
              <a:rPr lang="en-US" dirty="0" smtClean="0"/>
              <a:t>B. </a:t>
            </a:r>
            <a:r>
              <a:rPr lang="en-US" dirty="0" err="1" smtClean="0"/>
              <a:t>Doxil</a:t>
            </a:r>
            <a:endParaRPr lang="en-US" dirty="0" smtClean="0"/>
          </a:p>
          <a:p>
            <a:r>
              <a:rPr lang="en-US" dirty="0" smtClean="0"/>
              <a:t>C. </a:t>
            </a:r>
            <a:r>
              <a:rPr lang="en-US" dirty="0" err="1" smtClean="0"/>
              <a:t>Vinorelbine</a:t>
            </a:r>
            <a:endParaRPr lang="en-US" dirty="0" smtClean="0"/>
          </a:p>
          <a:p>
            <a:r>
              <a:rPr lang="en-US" dirty="0" smtClean="0"/>
              <a:t>D. </a:t>
            </a:r>
            <a:r>
              <a:rPr lang="en-US" dirty="0" err="1" smtClean="0"/>
              <a:t>Gemcitabine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5162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What is the dose-limiting aspect of </a:t>
            </a:r>
            <a:r>
              <a:rPr lang="en-US" dirty="0" err="1" smtClean="0"/>
              <a:t>myelosuppression</a:t>
            </a:r>
            <a:r>
              <a:rPr lang="en-US" dirty="0" smtClean="0"/>
              <a:t> caused by chemotherapy drugs?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A. Thrombocytopenia</a:t>
            </a:r>
          </a:p>
          <a:p>
            <a:r>
              <a:rPr lang="en-US" dirty="0" smtClean="0"/>
              <a:t>B. Anemia</a:t>
            </a:r>
          </a:p>
          <a:p>
            <a:r>
              <a:rPr lang="en-US" dirty="0" smtClean="0"/>
              <a:t>C. </a:t>
            </a:r>
            <a:r>
              <a:rPr lang="en-US" dirty="0" err="1" smtClean="0"/>
              <a:t>Neutropenia</a:t>
            </a:r>
            <a:endParaRPr lang="en-US" dirty="0" smtClean="0"/>
          </a:p>
          <a:p>
            <a:r>
              <a:rPr lang="en-US" dirty="0" smtClean="0"/>
              <a:t>D. Red cell </a:t>
            </a:r>
            <a:r>
              <a:rPr lang="en-US" dirty="0" err="1" smtClean="0"/>
              <a:t>aplasia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858962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How soon after receiving a </a:t>
            </a:r>
            <a:r>
              <a:rPr lang="en-US" dirty="0" err="1" smtClean="0"/>
              <a:t>myelosuppressive</a:t>
            </a:r>
            <a:r>
              <a:rPr lang="en-US" dirty="0" smtClean="0"/>
              <a:t> chemotherapy agent does </a:t>
            </a:r>
            <a:r>
              <a:rPr lang="en-US" dirty="0" err="1" smtClean="0"/>
              <a:t>leukopenia</a:t>
            </a:r>
            <a:r>
              <a:rPr lang="en-US" dirty="0" smtClean="0"/>
              <a:t> occur?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A. 3-5 days</a:t>
            </a:r>
          </a:p>
          <a:p>
            <a:r>
              <a:rPr lang="en-US" dirty="0" smtClean="0"/>
              <a:t>B. 5-10 days</a:t>
            </a:r>
          </a:p>
          <a:p>
            <a:r>
              <a:rPr lang="en-US" dirty="0" smtClean="0"/>
              <a:t>C. 10-14 days</a:t>
            </a:r>
          </a:p>
          <a:p>
            <a:r>
              <a:rPr lang="en-US" dirty="0" smtClean="0"/>
              <a:t>D. &gt; 14 days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981200"/>
          </a:xfrm>
        </p:spPr>
        <p:txBody>
          <a:bodyPr>
            <a:noAutofit/>
          </a:bodyPr>
          <a:lstStyle/>
          <a:p>
            <a:r>
              <a:rPr lang="en-US" sz="4400" dirty="0" smtClean="0">
                <a:latin typeface="+mn-lt"/>
                <a:ea typeface="+mn-ea"/>
                <a:cs typeface="+mn-cs"/>
              </a:rPr>
              <a:t>Which of the following should occur if the </a:t>
            </a:r>
            <a:r>
              <a:rPr lang="en-US" sz="4400" dirty="0" err="1" smtClean="0">
                <a:latin typeface="+mn-lt"/>
                <a:ea typeface="+mn-ea"/>
                <a:cs typeface="+mn-cs"/>
              </a:rPr>
              <a:t>neutrophil</a:t>
            </a:r>
            <a:r>
              <a:rPr lang="en-US" sz="4400" dirty="0" smtClean="0">
                <a:latin typeface="+mn-lt"/>
                <a:ea typeface="+mn-ea"/>
                <a:cs typeface="+mn-cs"/>
              </a:rPr>
              <a:t> nadir is &lt; 1000 cells/</a:t>
            </a:r>
            <a:r>
              <a:rPr lang="en-US" sz="4400" dirty="0" err="1" smtClean="0">
                <a:latin typeface="+mn-lt"/>
                <a:ea typeface="+mn-ea"/>
                <a:cs typeface="+mn-cs"/>
              </a:rPr>
              <a:t>uL</a:t>
            </a:r>
            <a:r>
              <a:rPr lang="en-US" sz="4400" dirty="0" smtClean="0">
                <a:latin typeface="+mn-lt"/>
                <a:ea typeface="+mn-ea"/>
                <a:cs typeface="+mn-cs"/>
              </a:rPr>
              <a:t>?</a:t>
            </a:r>
            <a:endParaRPr lang="en-US" sz="4400" dirty="0">
              <a:latin typeface="+mn-lt"/>
              <a:ea typeface="+mn-ea"/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</a:t>
            </a:r>
            <a:r>
              <a:rPr lang="en-US" dirty="0" smtClean="0"/>
              <a:t>. Reduce the dose by 20-25% for all subsequent drug administrations</a:t>
            </a:r>
          </a:p>
          <a:p>
            <a:r>
              <a:rPr lang="en-US" dirty="0" smtClean="0"/>
              <a:t>B. Delay chemotherapy several days to one week</a:t>
            </a:r>
          </a:p>
          <a:p>
            <a:r>
              <a:rPr lang="en-US" dirty="0" smtClean="0"/>
              <a:t>C. Administer prophylactic antibiotics</a:t>
            </a:r>
          </a:p>
          <a:p>
            <a:r>
              <a:rPr lang="en-US" dirty="0" smtClean="0"/>
              <a:t>D. All of the above</a:t>
            </a:r>
          </a:p>
          <a:p>
            <a:r>
              <a:rPr lang="en-US" dirty="0" smtClean="0"/>
              <a:t>E. None of the above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734312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Which of the following chemotherapeutic agents have been associated with thrombocytopenia?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</a:t>
            </a:r>
            <a:r>
              <a:rPr lang="en-US" dirty="0" smtClean="0"/>
              <a:t>. Doxorubicin and L-</a:t>
            </a:r>
            <a:r>
              <a:rPr lang="en-US" dirty="0" err="1" smtClean="0"/>
              <a:t>asparaginase</a:t>
            </a:r>
            <a:endParaRPr lang="en-US" dirty="0" smtClean="0"/>
          </a:p>
          <a:p>
            <a:r>
              <a:rPr lang="en-US" dirty="0" smtClean="0"/>
              <a:t>B. </a:t>
            </a:r>
            <a:r>
              <a:rPr lang="en-US" dirty="0" err="1" smtClean="0"/>
              <a:t>Carboplatin</a:t>
            </a:r>
            <a:r>
              <a:rPr lang="en-US" dirty="0" smtClean="0"/>
              <a:t> and </a:t>
            </a:r>
            <a:r>
              <a:rPr lang="en-US" dirty="0" err="1" smtClean="0"/>
              <a:t>lomustine</a:t>
            </a:r>
            <a:r>
              <a:rPr lang="en-US" dirty="0" smtClean="0"/>
              <a:t> (CCNU)</a:t>
            </a:r>
          </a:p>
          <a:p>
            <a:r>
              <a:rPr lang="en-US" dirty="0" smtClean="0"/>
              <a:t>C. </a:t>
            </a:r>
            <a:r>
              <a:rPr lang="en-US" dirty="0" err="1" smtClean="0"/>
              <a:t>Cisplatin</a:t>
            </a:r>
            <a:r>
              <a:rPr lang="en-US" dirty="0" smtClean="0"/>
              <a:t> and </a:t>
            </a:r>
            <a:r>
              <a:rPr lang="en-US" dirty="0" err="1" smtClean="0"/>
              <a:t>Vincristine</a:t>
            </a:r>
            <a:endParaRPr lang="en-US" dirty="0" smtClean="0"/>
          </a:p>
          <a:p>
            <a:r>
              <a:rPr lang="en-US" dirty="0" smtClean="0"/>
              <a:t>D. Prednisone and </a:t>
            </a:r>
            <a:r>
              <a:rPr lang="en-US" dirty="0" err="1" smtClean="0"/>
              <a:t>Procarbazine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477962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Which chemotherapy agent has been associated with intestinal </a:t>
            </a:r>
            <a:r>
              <a:rPr lang="en-US" dirty="0" err="1" smtClean="0"/>
              <a:t>ileus</a:t>
            </a:r>
            <a:r>
              <a:rPr lang="en-US" dirty="0" smtClean="0"/>
              <a:t> in cats and dogs?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</a:t>
            </a:r>
            <a:r>
              <a:rPr lang="en-US" dirty="0" smtClean="0"/>
              <a:t>. Prednisone</a:t>
            </a:r>
          </a:p>
          <a:p>
            <a:r>
              <a:rPr lang="en-US" dirty="0" smtClean="0"/>
              <a:t>B. Doxorubicin</a:t>
            </a:r>
          </a:p>
          <a:p>
            <a:r>
              <a:rPr lang="en-US" dirty="0" smtClean="0"/>
              <a:t>C. </a:t>
            </a:r>
            <a:r>
              <a:rPr lang="en-US" dirty="0" err="1" smtClean="0"/>
              <a:t>Vincristine</a:t>
            </a:r>
            <a:endParaRPr lang="en-US" dirty="0" smtClean="0"/>
          </a:p>
          <a:p>
            <a:r>
              <a:rPr lang="en-US" dirty="0" smtClean="0"/>
              <a:t>D. </a:t>
            </a:r>
            <a:r>
              <a:rPr lang="en-US" dirty="0" err="1" smtClean="0"/>
              <a:t>Lomustine</a:t>
            </a:r>
            <a:r>
              <a:rPr lang="en-US" dirty="0" smtClean="0"/>
              <a:t> (CCNU)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90600"/>
            <a:ext cx="8229600" cy="1401762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Clinical signs of gastrointestinal toxicity occur _____ days following chemotherapy?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</a:t>
            </a:r>
            <a:r>
              <a:rPr lang="en-US" dirty="0" smtClean="0"/>
              <a:t>. 1 to 2 </a:t>
            </a:r>
          </a:p>
          <a:p>
            <a:r>
              <a:rPr lang="en-US" dirty="0" smtClean="0"/>
              <a:t>B. 3 to 5</a:t>
            </a:r>
          </a:p>
          <a:p>
            <a:r>
              <a:rPr lang="en-US" dirty="0" smtClean="0"/>
              <a:t>C. 5 to 7</a:t>
            </a:r>
          </a:p>
          <a:p>
            <a:r>
              <a:rPr lang="en-US" dirty="0" smtClean="0"/>
              <a:t>D. 7 to 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>List 5 potential side effects of Doxorubicin therapy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Hypersensitivity reaction</a:t>
            </a:r>
          </a:p>
          <a:p>
            <a:r>
              <a:rPr lang="en-US" dirty="0" err="1" smtClean="0"/>
              <a:t>Myelosuppression</a:t>
            </a:r>
            <a:endParaRPr lang="en-US" dirty="0" smtClean="0"/>
          </a:p>
          <a:p>
            <a:r>
              <a:rPr lang="en-US" dirty="0" err="1" smtClean="0"/>
              <a:t>Cummulative</a:t>
            </a:r>
            <a:r>
              <a:rPr lang="en-US" dirty="0" smtClean="0"/>
              <a:t> myocardial toxicity </a:t>
            </a:r>
          </a:p>
          <a:p>
            <a:r>
              <a:rPr lang="en-US" dirty="0" err="1" smtClean="0"/>
              <a:t>Nephrotoxicity</a:t>
            </a:r>
            <a:r>
              <a:rPr lang="en-US" dirty="0" smtClean="0"/>
              <a:t> (cat)</a:t>
            </a:r>
          </a:p>
          <a:p>
            <a:r>
              <a:rPr lang="en-US" dirty="0" err="1" smtClean="0"/>
              <a:t>Gatrointestinal</a:t>
            </a:r>
            <a:r>
              <a:rPr lang="en-US" dirty="0" smtClean="0"/>
              <a:t> upset</a:t>
            </a:r>
          </a:p>
          <a:p>
            <a:r>
              <a:rPr lang="en-US" dirty="0" smtClean="0"/>
              <a:t>Alopecia</a:t>
            </a:r>
          </a:p>
          <a:p>
            <a:r>
              <a:rPr lang="en-US" dirty="0" err="1" smtClean="0"/>
              <a:t>Extravasation</a:t>
            </a:r>
            <a:r>
              <a:rPr lang="en-US" dirty="0" smtClean="0"/>
              <a:t> injury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112</TotalTime>
  <Words>941</Words>
  <Application>Microsoft Office PowerPoint</Application>
  <PresentationFormat>On-screen Show (4:3)</PresentationFormat>
  <Paragraphs>192</Paragraphs>
  <Slides>22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Flow</vt:lpstr>
      <vt:lpstr>Chemotherapy</vt:lpstr>
      <vt:lpstr>What are the four stages of a primary chemotherapy protocol?</vt:lpstr>
      <vt:lpstr>What is the dose-limiting aspect of myelosuppression caused by chemotherapy drugs? </vt:lpstr>
      <vt:lpstr>How soon after receiving a myelosuppressive chemotherapy agent does leukopenia occur?</vt:lpstr>
      <vt:lpstr>Which of the following should occur if the neutrophil nadir is &lt; 1000 cells/uL?</vt:lpstr>
      <vt:lpstr>Which of the following chemotherapeutic agents have been associated with thrombocytopenia?</vt:lpstr>
      <vt:lpstr>Which chemotherapy agent has been associated with intestinal ileus in cats and dogs?</vt:lpstr>
      <vt:lpstr>Clinical signs of gastrointestinal toxicity occur _____ days following chemotherapy?</vt:lpstr>
      <vt:lpstr>List 5 potential side effects of Doxorubicin therapy</vt:lpstr>
      <vt:lpstr>Which of the following chemotherapy agents has been associated with ARF in dogs?</vt:lpstr>
      <vt:lpstr>Sterile hemorrhagic cystitis is a potential complication of which chemotherapy agent?</vt:lpstr>
      <vt:lpstr>Which of the following chemotherapy agents has been associated with hepatoxicity?</vt:lpstr>
      <vt:lpstr>If extravasation of a vinca alkaloid occurs, _____ should be applied to the site, whereas for anthracyclines _____ should be applied to the site.</vt:lpstr>
      <vt:lpstr>Name two chemotherapy agents that should NEVER be used in cats</vt:lpstr>
      <vt:lpstr>What is the most common adverse drug reaction seen following treatment with L-asparaginase?</vt:lpstr>
      <vt:lpstr>Match each class of chemotherapy agent to its mechanism of action</vt:lpstr>
      <vt:lpstr>Ifosfamide is an alkylating agent that may be useful in the treatment of feline VAS and canine HAS. It must be given with saline diuresis and a thiol compound, mesna, to prevent what complication of therapy?</vt:lpstr>
      <vt:lpstr>Pegylated Liposomal Doxorubicin (Doxil) has what potential benefits over treatment with standard DOX?</vt:lpstr>
      <vt:lpstr>The dose limiting toxicity seen with Doxil therapy in dogs is?</vt:lpstr>
      <vt:lpstr>The dose limiting toxicity seen with Doxil therapy in cats is?</vt:lpstr>
      <vt:lpstr>Dogs receiving Paclitaxel should be pretreated with antihistamines and corticosteroids before and during therapy to prevent what side-effect of administration?</vt:lpstr>
      <vt:lpstr>Which of the following anticancer drugs is used as a radiation sensitizer and direct cytotoxic agent?</vt:lpstr>
    </vt:vector>
  </TitlesOfParts>
  <Company>Cornell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Oncology</dc:title>
  <dc:creator>jrs455</dc:creator>
  <cp:lastModifiedBy>jrs455</cp:lastModifiedBy>
  <cp:revision>33</cp:revision>
  <dcterms:created xsi:type="dcterms:W3CDTF">2011-01-10T01:53:34Z</dcterms:created>
  <dcterms:modified xsi:type="dcterms:W3CDTF">2011-01-11T20:22:08Z</dcterms:modified>
</cp:coreProperties>
</file>