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6"/>
  </p:notesMasterIdLst>
  <p:sldIdLst>
    <p:sldId id="256" r:id="rId2"/>
    <p:sldId id="296" r:id="rId3"/>
    <p:sldId id="257" r:id="rId4"/>
    <p:sldId id="258" r:id="rId5"/>
    <p:sldId id="262" r:id="rId6"/>
    <p:sldId id="261" r:id="rId7"/>
    <p:sldId id="260" r:id="rId8"/>
    <p:sldId id="263" r:id="rId9"/>
    <p:sldId id="268" r:id="rId10"/>
    <p:sldId id="270" r:id="rId11"/>
    <p:sldId id="267" r:id="rId12"/>
    <p:sldId id="269" r:id="rId13"/>
    <p:sldId id="271" r:id="rId14"/>
    <p:sldId id="273" r:id="rId15"/>
    <p:sldId id="320" r:id="rId16"/>
    <p:sldId id="278" r:id="rId17"/>
    <p:sldId id="279" r:id="rId18"/>
    <p:sldId id="280" r:id="rId19"/>
    <p:sldId id="281" r:id="rId20"/>
    <p:sldId id="282" r:id="rId21"/>
    <p:sldId id="283" r:id="rId22"/>
    <p:sldId id="288" r:id="rId23"/>
    <p:sldId id="274" r:id="rId24"/>
    <p:sldId id="289" r:id="rId25"/>
    <p:sldId id="285" r:id="rId26"/>
    <p:sldId id="286" r:id="rId27"/>
    <p:sldId id="290" r:id="rId28"/>
    <p:sldId id="276" r:id="rId29"/>
    <p:sldId id="291" r:id="rId30"/>
    <p:sldId id="292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9" r:id="rId42"/>
    <p:sldId id="310" r:id="rId43"/>
    <p:sldId id="311" r:id="rId44"/>
    <p:sldId id="312" r:id="rId45"/>
    <p:sldId id="318" r:id="rId46"/>
    <p:sldId id="319" r:id="rId47"/>
    <p:sldId id="321" r:id="rId48"/>
    <p:sldId id="322" r:id="rId49"/>
    <p:sldId id="323" r:id="rId50"/>
    <p:sldId id="324" r:id="rId51"/>
    <p:sldId id="315" r:id="rId52"/>
    <p:sldId id="325" r:id="rId53"/>
    <p:sldId id="327" r:id="rId54"/>
    <p:sldId id="326" r:id="rId55"/>
    <p:sldId id="328" r:id="rId56"/>
    <p:sldId id="329" r:id="rId57"/>
    <p:sldId id="330" r:id="rId58"/>
    <p:sldId id="331" r:id="rId59"/>
    <p:sldId id="313" r:id="rId60"/>
    <p:sldId id="333" r:id="rId61"/>
    <p:sldId id="334" r:id="rId62"/>
    <p:sldId id="335" r:id="rId63"/>
    <p:sldId id="336" r:id="rId64"/>
    <p:sldId id="337" r:id="rId65"/>
    <p:sldId id="338" r:id="rId66"/>
    <p:sldId id="332" r:id="rId67"/>
    <p:sldId id="341" r:id="rId68"/>
    <p:sldId id="343" r:id="rId69"/>
    <p:sldId id="342" r:id="rId70"/>
    <p:sldId id="344" r:id="rId71"/>
    <p:sldId id="345" r:id="rId72"/>
    <p:sldId id="346" r:id="rId73"/>
    <p:sldId id="316" r:id="rId74"/>
    <p:sldId id="317" r:id="rId75"/>
    <p:sldId id="360" r:id="rId76"/>
    <p:sldId id="362" r:id="rId77"/>
    <p:sldId id="361" r:id="rId78"/>
    <p:sldId id="363" r:id="rId79"/>
    <p:sldId id="366" r:id="rId80"/>
    <p:sldId id="367" r:id="rId81"/>
    <p:sldId id="365" r:id="rId82"/>
    <p:sldId id="275" r:id="rId83"/>
    <p:sldId id="347" r:id="rId84"/>
    <p:sldId id="348" r:id="rId85"/>
    <p:sldId id="349" r:id="rId86"/>
    <p:sldId id="293" r:id="rId87"/>
    <p:sldId id="350" r:id="rId88"/>
    <p:sldId id="351" r:id="rId89"/>
    <p:sldId id="352" r:id="rId90"/>
    <p:sldId id="355" r:id="rId91"/>
    <p:sldId id="356" r:id="rId92"/>
    <p:sldId id="353" r:id="rId93"/>
    <p:sldId id="354" r:id="rId94"/>
    <p:sldId id="359" r:id="rId95"/>
    <p:sldId id="357" r:id="rId96"/>
    <p:sldId id="358" r:id="rId97"/>
    <p:sldId id="368" r:id="rId98"/>
    <p:sldId id="369" r:id="rId99"/>
    <p:sldId id="370" r:id="rId100"/>
    <p:sldId id="371" r:id="rId101"/>
    <p:sldId id="372" r:id="rId102"/>
    <p:sldId id="373" r:id="rId103"/>
    <p:sldId id="374" r:id="rId104"/>
    <p:sldId id="393" r:id="rId105"/>
    <p:sldId id="377" r:id="rId106"/>
    <p:sldId id="375" r:id="rId107"/>
    <p:sldId id="397" r:id="rId108"/>
    <p:sldId id="392" r:id="rId109"/>
    <p:sldId id="396" r:id="rId110"/>
    <p:sldId id="378" r:id="rId111"/>
    <p:sldId id="395" r:id="rId112"/>
    <p:sldId id="394" r:id="rId113"/>
    <p:sldId id="379" r:id="rId114"/>
    <p:sldId id="380" r:id="rId115"/>
    <p:sldId id="381" r:id="rId116"/>
    <p:sldId id="391" r:id="rId117"/>
    <p:sldId id="382" r:id="rId118"/>
    <p:sldId id="383" r:id="rId119"/>
    <p:sldId id="384" r:id="rId120"/>
    <p:sldId id="385" r:id="rId121"/>
    <p:sldId id="387" r:id="rId122"/>
    <p:sldId id="388" r:id="rId123"/>
    <p:sldId id="389" r:id="rId124"/>
    <p:sldId id="390" r:id="rId1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390"/>
    </p:cViewPr>
  </p:outlineViewPr>
  <p:notesTextViewPr>
    <p:cViewPr>
      <p:scale>
        <a:sx n="100" d="100"/>
        <a:sy n="100" d="100"/>
      </p:scale>
      <p:origin x="0" y="78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C7F4F-FF65-4560-854B-62DDA04AF06C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FF9D2-273C-4E94-AD86-F13C47D27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Somatostatin_receptors" TargetMode="External"/><Relationship Id="rId13" Type="http://schemas.openxmlformats.org/officeDocument/2006/relationships/hyperlink" Target="#cite_note-isbn0-683-30603-0-5"/><Relationship Id="rId3" Type="http://schemas.openxmlformats.org/officeDocument/2006/relationships/hyperlink" Target="http://en.wikipedia.org/wiki/Peptide_hormone" TargetMode="External"/><Relationship Id="rId7" Type="http://schemas.openxmlformats.org/officeDocument/2006/relationships/hyperlink" Target="http://en.wikipedia.org/wiki/G-protein-coupled" TargetMode="External"/><Relationship Id="rId12" Type="http://schemas.openxmlformats.org/officeDocument/2006/relationships/hyperlink" Target="http://en.wikipedia.org/wiki/Glucose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Cell_proliferation" TargetMode="External"/><Relationship Id="rId11" Type="http://schemas.openxmlformats.org/officeDocument/2006/relationships/hyperlink" Target="http://en.wikipedia.org/wiki/Somatostatin" TargetMode="External"/><Relationship Id="rId5" Type="http://schemas.openxmlformats.org/officeDocument/2006/relationships/hyperlink" Target="http://en.wikipedia.org/wiki/Neurotransmission" TargetMode="External"/><Relationship Id="rId10" Type="http://schemas.openxmlformats.org/officeDocument/2006/relationships/hyperlink" Target="http://en.wikipedia.org/wiki/Hypoglycemia" TargetMode="External"/><Relationship Id="rId4" Type="http://schemas.openxmlformats.org/officeDocument/2006/relationships/hyperlink" Target="http://en.wikipedia.org/wiki/Endocrine_system" TargetMode="External"/><Relationship Id="rId9" Type="http://schemas.openxmlformats.org/officeDocument/2006/relationships/hyperlink" Target="http://en.wikipedia.org/wiki/Glycogen" TargetMode="Externa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allowing their secreted hormones ready access to the circulation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Nervous</a:t>
            </a:r>
            <a:r>
              <a:rPr lang="en-US" baseline="0" dirty="0" smtClean="0"/>
              <a:t> system</a:t>
            </a:r>
            <a:r>
              <a:rPr lang="en-US" dirty="0" smtClean="0"/>
              <a:t> modulates secretion of insulin and glucagon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Dogs with</a:t>
            </a:r>
            <a:r>
              <a:rPr lang="en-US" baseline="0" dirty="0" smtClean="0"/>
              <a:t> IDDM have a reduced but adequate mass of functional beta cells to maintain carbohydrate tolerance when insulin resistance is not present but are unable to secrete enough insulin to maintain </a:t>
            </a:r>
            <a:r>
              <a:rPr lang="en-US" baseline="0" dirty="0" err="1" smtClean="0"/>
              <a:t>euglycemia</a:t>
            </a:r>
            <a:r>
              <a:rPr lang="en-US" baseline="0" dirty="0" smtClean="0"/>
              <a:t> in the presence of insulin antagonism.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Defect of carbohydrate metabolism associated with an absolute deficiency of insulin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Multifactorial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Nelson:</a:t>
            </a:r>
            <a:r>
              <a:rPr lang="en-US" baseline="0" dirty="0" smtClean="0"/>
              <a:t> peak incidence at 7 to 9 years of age</a:t>
            </a:r>
            <a:endParaRPr lang="en-US" dirty="0" smtClean="0"/>
          </a:p>
          <a:p>
            <a:r>
              <a:rPr lang="en-US" dirty="0" err="1" smtClean="0"/>
              <a:t>Guptill</a:t>
            </a:r>
            <a:r>
              <a:rPr lang="en-US" dirty="0" smtClean="0"/>
              <a:t> </a:t>
            </a:r>
            <a:r>
              <a:rPr lang="en-US" i="1" dirty="0" smtClean="0"/>
              <a:t>Vet J</a:t>
            </a:r>
            <a:r>
              <a:rPr lang="en-US" dirty="0" smtClean="0"/>
              <a:t>: highest incidence was in dogs</a:t>
            </a:r>
            <a:r>
              <a:rPr lang="en-US" baseline="0" dirty="0" smtClean="0"/>
              <a:t> age 10-15, females at risk, Keeshonds “Spitz type” dogs</a:t>
            </a:r>
          </a:p>
          <a:p>
            <a:r>
              <a:rPr lang="en-US" baseline="0" dirty="0" smtClean="0"/>
              <a:t>Fall T et al </a:t>
            </a:r>
            <a:r>
              <a:rPr lang="en-US" i="1" baseline="0" dirty="0" smtClean="0"/>
              <a:t>JVIM </a:t>
            </a:r>
            <a:r>
              <a:rPr lang="en-US" i="0" baseline="0" dirty="0" smtClean="0"/>
              <a:t>2007</a:t>
            </a:r>
            <a:r>
              <a:rPr lang="en-US" baseline="0" dirty="0" smtClean="0"/>
              <a:t>: 5 to 12 years of age</a:t>
            </a:r>
          </a:p>
          <a:p>
            <a:r>
              <a:rPr lang="en-US" baseline="0" dirty="0" smtClean="0"/>
              <a:t>Davison LJ </a:t>
            </a:r>
            <a:r>
              <a:rPr lang="en-US" i="1" baseline="0" dirty="0" smtClean="0"/>
              <a:t>Vet </a:t>
            </a:r>
            <a:r>
              <a:rPr lang="en-US" i="1" baseline="0" dirty="0" err="1" smtClean="0"/>
              <a:t>Rec</a:t>
            </a:r>
            <a:r>
              <a:rPr lang="en-US" i="0" baseline="0" dirty="0" smtClean="0"/>
              <a:t> 2005: 80% between 5 and 12 years of age, also, did not find females to be at increased risk</a:t>
            </a:r>
          </a:p>
          <a:p>
            <a:endParaRPr lang="en-US" i="0" baseline="0" dirty="0" smtClean="0"/>
          </a:p>
          <a:p>
            <a:r>
              <a:rPr lang="en-US" baseline="0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 most common</a:t>
            </a:r>
            <a:r>
              <a:rPr lang="en-US" baseline="0" dirty="0" smtClean="0"/>
              <a:t> clinical signs. May not be noticed or tolerated until dog goes blind form cataracts.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to document both</a:t>
            </a:r>
            <a:r>
              <a:rPr lang="en-US" baseline="0" dirty="0" smtClean="0"/>
              <a:t> persistent hyperglycemia and </a:t>
            </a:r>
            <a:r>
              <a:rPr lang="en-US" baseline="0" dirty="0" err="1" smtClean="0"/>
              <a:t>glucosuria</a:t>
            </a:r>
            <a:r>
              <a:rPr lang="en-US" baseline="0" dirty="0" smtClean="0"/>
              <a:t> to establish a diagnosis of DM. Hyperglycemia differentiates DM from primary renal </a:t>
            </a:r>
            <a:r>
              <a:rPr lang="en-US" baseline="0" dirty="0" err="1" smtClean="0"/>
              <a:t>glycosuria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glucosuria</a:t>
            </a:r>
            <a:r>
              <a:rPr lang="en-US" baseline="0" dirty="0" smtClean="0"/>
              <a:t> differentiates DM from other causes of hyperglycemia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Mild hyperglycemia: 130-180 mg/</a:t>
            </a:r>
            <a:r>
              <a:rPr lang="en-US" dirty="0" err="1" smtClean="0"/>
              <a:t>dL</a:t>
            </a:r>
            <a:endParaRPr lang="en-US" dirty="0" smtClean="0"/>
          </a:p>
          <a:p>
            <a:r>
              <a:rPr lang="en-US" dirty="0" smtClean="0"/>
              <a:t>Insulin resistance: Cushing’s, </a:t>
            </a:r>
            <a:r>
              <a:rPr lang="en-US" dirty="0" err="1" smtClean="0"/>
              <a:t>diestrus</a:t>
            </a:r>
            <a:r>
              <a:rPr lang="en-US" dirty="0" smtClean="0"/>
              <a:t>, corticosteroids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Beta cells: most abundant of the islet cells, occupy the central portion of the islet and are surrounded by a "rind" of alpha and delta cells.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Somatostatin</a:t>
            </a:r>
            <a:r>
              <a:rPr lang="en-US" dirty="0" smtClean="0"/>
              <a:t>: which is also produced by a number of other endocrine cells in the body, </a:t>
            </a:r>
            <a:r>
              <a:rPr lang="en-US" b="1" dirty="0" err="1" smtClean="0"/>
              <a:t>Somatostatin</a:t>
            </a:r>
            <a:r>
              <a:rPr lang="en-US" dirty="0" smtClean="0"/>
              <a:t> (also known as </a:t>
            </a:r>
            <a:r>
              <a:rPr lang="en-US" b="1" dirty="0" smtClean="0"/>
              <a:t>growth hormone-inhibiting hormone</a:t>
            </a:r>
            <a:r>
              <a:rPr lang="en-US" dirty="0" smtClean="0"/>
              <a:t> (</a:t>
            </a:r>
            <a:r>
              <a:rPr lang="en-US" b="1" dirty="0" smtClean="0"/>
              <a:t>GHIH</a:t>
            </a:r>
            <a:r>
              <a:rPr lang="en-US" dirty="0" smtClean="0"/>
              <a:t>) or </a:t>
            </a:r>
            <a:r>
              <a:rPr lang="en-US" b="1" dirty="0" err="1" smtClean="0"/>
              <a:t>somatotropin</a:t>
            </a:r>
            <a:r>
              <a:rPr lang="en-US" b="1" dirty="0" smtClean="0"/>
              <a:t> release-inhibiting factor</a:t>
            </a:r>
            <a:r>
              <a:rPr lang="en-US" dirty="0" smtClean="0"/>
              <a:t> (</a:t>
            </a:r>
            <a:r>
              <a:rPr lang="en-US" b="1" dirty="0" smtClean="0"/>
              <a:t>SRIF</a:t>
            </a:r>
            <a:r>
              <a:rPr lang="en-US" dirty="0" smtClean="0"/>
              <a:t>)) is a </a:t>
            </a:r>
            <a:r>
              <a:rPr lang="en-US" dirty="0" smtClean="0">
                <a:hlinkClick r:id="rId3" action="ppaction://hlinkfile" tooltip="Peptide hormone"/>
              </a:rPr>
              <a:t>peptide hormone</a:t>
            </a:r>
            <a:r>
              <a:rPr lang="en-US" dirty="0" smtClean="0"/>
              <a:t> that regulates the </a:t>
            </a:r>
            <a:r>
              <a:rPr lang="en-US" dirty="0" smtClean="0">
                <a:hlinkClick r:id="rId4" action="ppaction://hlinkfile" tooltip="Endocrine system"/>
              </a:rPr>
              <a:t>endocrine system</a:t>
            </a:r>
            <a:r>
              <a:rPr lang="en-US" dirty="0" smtClean="0"/>
              <a:t> and affects </a:t>
            </a:r>
            <a:r>
              <a:rPr lang="en-US" dirty="0" smtClean="0">
                <a:hlinkClick r:id="rId5" action="ppaction://hlinkfile" tooltip="Neurotransmission"/>
              </a:rPr>
              <a:t>neurotransmission</a:t>
            </a:r>
            <a:r>
              <a:rPr lang="en-US" dirty="0" smtClean="0"/>
              <a:t> and </a:t>
            </a:r>
            <a:r>
              <a:rPr lang="en-US" dirty="0" smtClean="0">
                <a:hlinkClick r:id="rId6" action="ppaction://hlinkfile" tooltip="Cell proliferation"/>
              </a:rPr>
              <a:t>cell proliferation</a:t>
            </a:r>
            <a:r>
              <a:rPr lang="en-US" dirty="0" smtClean="0"/>
              <a:t> via interaction with </a:t>
            </a:r>
            <a:r>
              <a:rPr lang="en-US" dirty="0" smtClean="0">
                <a:hlinkClick r:id="rId7" action="ppaction://hlinkfile" tooltip="G-protein-coupled"/>
              </a:rPr>
              <a:t>G-protein-coupled</a:t>
            </a:r>
            <a:r>
              <a:rPr lang="en-US" dirty="0" smtClean="0"/>
              <a:t> </a:t>
            </a:r>
            <a:r>
              <a:rPr lang="en-US" dirty="0" err="1" smtClean="0">
                <a:hlinkClick r:id="rId8" action="ppaction://hlinkfile" tooltip="Somatostatin receptors"/>
              </a:rPr>
              <a:t>somatostatin</a:t>
            </a:r>
            <a:r>
              <a:rPr lang="en-US" dirty="0" smtClean="0">
                <a:hlinkClick r:id="rId8" action="ppaction://hlinkfile" tooltip="Somatostatin receptors"/>
              </a:rPr>
              <a:t> receptors</a:t>
            </a:r>
            <a:r>
              <a:rPr lang="en-US" dirty="0" smtClean="0"/>
              <a:t> and inhibition of the release of numerous secondary hormones.</a:t>
            </a:r>
          </a:p>
          <a:p>
            <a:r>
              <a:rPr lang="en-US" dirty="0" smtClean="0"/>
              <a:t>Pancreatic polypeptide: The function of PP is to self regulate the pancreas secretion activities (endocrine and exocrine), it also has effects on hepatic </a:t>
            </a:r>
            <a:r>
              <a:rPr lang="en-US" dirty="0" smtClean="0">
                <a:hlinkClick r:id="rId9" action="ppaction://hlinkfile" tooltip="Glycogen"/>
              </a:rPr>
              <a:t>glycogen</a:t>
            </a:r>
            <a:r>
              <a:rPr lang="en-US" dirty="0" smtClean="0"/>
              <a:t> levels and gastrointestinal secretions.</a:t>
            </a:r>
          </a:p>
          <a:p>
            <a:r>
              <a:rPr lang="en-US" dirty="0" smtClean="0"/>
              <a:t>Its secretion in humans is increased after a protein meal, fasting, exercise, and acute </a:t>
            </a:r>
            <a:r>
              <a:rPr lang="en-US" dirty="0" smtClean="0">
                <a:hlinkClick r:id="rId10" action="ppaction://hlinkfile" tooltip="Hypoglycemia"/>
              </a:rPr>
              <a:t>hypoglycemia</a:t>
            </a:r>
            <a:r>
              <a:rPr lang="en-US" dirty="0" smtClean="0"/>
              <a:t> and is decreased by </a:t>
            </a:r>
            <a:r>
              <a:rPr lang="en-US" dirty="0" err="1" smtClean="0">
                <a:hlinkClick r:id="rId11" action="ppaction://hlinkfile" tooltip="Somatostatin"/>
              </a:rPr>
              <a:t>somatostatin</a:t>
            </a:r>
            <a:r>
              <a:rPr lang="en-US" dirty="0" smtClean="0"/>
              <a:t> and intravenous </a:t>
            </a:r>
            <a:r>
              <a:rPr lang="en-US" dirty="0" smtClean="0">
                <a:hlinkClick r:id="rId12" action="ppaction://hlinkfile" tooltip="Glucose"/>
              </a:rPr>
              <a:t>glucose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paracrine</a:t>
            </a:r>
            <a:r>
              <a:rPr lang="en-US" dirty="0" smtClean="0"/>
              <a:t> feedback system of the islets of </a:t>
            </a:r>
            <a:r>
              <a:rPr lang="en-US" dirty="0" err="1" smtClean="0"/>
              <a:t>Langerhans</a:t>
            </a:r>
            <a:r>
              <a:rPr lang="en-US" dirty="0" smtClean="0"/>
              <a:t> has the following structure:</a:t>
            </a:r>
            <a:r>
              <a:rPr lang="en-US" baseline="30000" dirty="0" smtClean="0">
                <a:hlinkClick r:id="rId13" action="ppaction://hlinkfile"/>
              </a:rPr>
              <a:t>[6]</a:t>
            </a:r>
            <a:endParaRPr lang="en-US" dirty="0" smtClean="0"/>
          </a:p>
          <a:p>
            <a:r>
              <a:rPr lang="en-US" dirty="0" smtClean="0"/>
              <a:t>Insulin: activates beta cells and inhibits alpha cells </a:t>
            </a:r>
          </a:p>
          <a:p>
            <a:r>
              <a:rPr lang="en-US" dirty="0" smtClean="0"/>
              <a:t>Glucagon: activates alpha cells which activates beta cells and delta cells </a:t>
            </a:r>
          </a:p>
          <a:p>
            <a:r>
              <a:rPr lang="en-US" dirty="0" err="1" smtClean="0"/>
              <a:t>Somatostatin</a:t>
            </a:r>
            <a:r>
              <a:rPr lang="en-US" dirty="0" smtClean="0"/>
              <a:t>: inhibits alpha cells and beta cells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Elevated </a:t>
            </a:r>
            <a:r>
              <a:rPr lang="en-US" dirty="0" err="1" smtClean="0"/>
              <a:t>neutrophils</a:t>
            </a:r>
            <a:r>
              <a:rPr lang="en-US" baseline="0" dirty="0" smtClean="0"/>
              <a:t> with inflammation or infection: t</a:t>
            </a:r>
            <a:r>
              <a:rPr lang="en-US" dirty="0" smtClean="0"/>
              <a:t>oxic changes, bands may be present with pancreatitis</a:t>
            </a:r>
          </a:p>
          <a:p>
            <a:r>
              <a:rPr lang="en-US" dirty="0" err="1" smtClean="0"/>
              <a:t>Polycythemia</a:t>
            </a:r>
            <a:r>
              <a:rPr lang="en-US" dirty="0" smtClean="0"/>
              <a:t> with dehydration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Depend on the duration of untreated DM and presence of concurrent conditions</a:t>
            </a:r>
          </a:p>
          <a:p>
            <a:r>
              <a:rPr lang="en-US" dirty="0" smtClean="0"/>
              <a:t>Increase</a:t>
            </a:r>
            <a:r>
              <a:rPr lang="en-US" baseline="0" dirty="0" smtClean="0"/>
              <a:t> in liver enzymes is usually mild and is due to hepatic </a:t>
            </a:r>
            <a:r>
              <a:rPr lang="en-US" baseline="0" dirty="0" err="1" smtClean="0"/>
              <a:t>lipidosis</a:t>
            </a:r>
            <a:endParaRPr lang="en-US" baseline="0" dirty="0" smtClean="0"/>
          </a:p>
          <a:p>
            <a:r>
              <a:rPr lang="en-US" baseline="0" dirty="0" smtClean="0"/>
              <a:t>Serum ALP &gt; 500 IU/L should raise suspicion of </a:t>
            </a:r>
            <a:r>
              <a:rPr lang="en-US" baseline="0" dirty="0" err="1" smtClean="0"/>
              <a:t>hepatopathy</a:t>
            </a:r>
            <a:r>
              <a:rPr lang="en-US" baseline="0" dirty="0" smtClean="0"/>
              <a:t> other than hepatic </a:t>
            </a:r>
            <a:r>
              <a:rPr lang="en-US" baseline="0" dirty="0" err="1" smtClean="0"/>
              <a:t>lipidosis</a:t>
            </a:r>
            <a:endParaRPr lang="en-US" baseline="0" dirty="0" smtClean="0"/>
          </a:p>
          <a:p>
            <a:r>
              <a:rPr lang="en-US" baseline="0" dirty="0" smtClean="0"/>
              <a:t>Elevated total </a:t>
            </a:r>
            <a:r>
              <a:rPr lang="en-US" baseline="0" dirty="0" err="1" smtClean="0"/>
              <a:t>bilirubin</a:t>
            </a:r>
            <a:r>
              <a:rPr lang="en-US" baseline="0" dirty="0" smtClean="0"/>
              <a:t>: think </a:t>
            </a:r>
            <a:r>
              <a:rPr lang="en-US" baseline="0" dirty="0" err="1" smtClean="0"/>
              <a:t>extrahepatic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biliary</a:t>
            </a:r>
            <a:r>
              <a:rPr lang="en-US" baseline="0" dirty="0" smtClean="0"/>
              <a:t> obstruction secondary to pancreatitis</a:t>
            </a:r>
          </a:p>
          <a:p>
            <a:r>
              <a:rPr lang="en-US" baseline="0" dirty="0" smtClean="0"/>
              <a:t>Liver biopsy and AUS to differentiate</a:t>
            </a:r>
          </a:p>
          <a:p>
            <a:r>
              <a:rPr lang="en-US" baseline="0" dirty="0" smtClean="0"/>
              <a:t>BUN and Cr usually normal in uncomplicated diabetic: if elevated, </a:t>
            </a:r>
            <a:r>
              <a:rPr lang="en-US" baseline="0" dirty="0" err="1" smtClean="0"/>
              <a:t>prerenal</a:t>
            </a:r>
            <a:r>
              <a:rPr lang="en-US" baseline="0" dirty="0" smtClean="0"/>
              <a:t> versus renal</a:t>
            </a:r>
          </a:p>
          <a:p>
            <a:r>
              <a:rPr lang="en-US" baseline="0" dirty="0" smtClean="0"/>
              <a:t>Do NOT have ionized </a:t>
            </a:r>
            <a:r>
              <a:rPr lang="en-US" baseline="0" dirty="0" err="1" smtClean="0"/>
              <a:t>hypomagnesemia</a:t>
            </a:r>
            <a:r>
              <a:rPr lang="en-US" baseline="0" dirty="0" smtClean="0"/>
              <a:t> on presentation like humans and cats (</a:t>
            </a:r>
            <a:r>
              <a:rPr lang="en-US" baseline="0" dirty="0" err="1" smtClean="0"/>
              <a:t>Fincham</a:t>
            </a:r>
            <a:r>
              <a:rPr lang="en-US" baseline="0" dirty="0" smtClean="0"/>
              <a:t> SC 2004 JVIM)</a:t>
            </a:r>
          </a:p>
          <a:p>
            <a:r>
              <a:rPr lang="en-US" baseline="0" dirty="0" err="1" smtClean="0"/>
              <a:t>Hyperlipidemia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lipemia</a:t>
            </a:r>
            <a:r>
              <a:rPr lang="en-US" baseline="0" dirty="0" smtClean="0"/>
              <a:t> are common in untreated diabetic: increase in the blood concentrations of triglycerides, cholesterol, lipoproteins, </a:t>
            </a:r>
            <a:r>
              <a:rPr lang="en-US" baseline="0" dirty="0" err="1" smtClean="0"/>
              <a:t>chylomicrons</a:t>
            </a:r>
            <a:r>
              <a:rPr lang="en-US" baseline="0" dirty="0" smtClean="0"/>
              <a:t> and FFA (</a:t>
            </a:r>
            <a:r>
              <a:rPr lang="en-US" baseline="0" dirty="0" err="1" smtClean="0"/>
              <a:t>DeBowes</a:t>
            </a:r>
            <a:r>
              <a:rPr lang="en-US" baseline="0" dirty="0" smtClean="0"/>
              <a:t>, 1987)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USG &lt; 1.020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glucosuria</a:t>
            </a:r>
            <a:r>
              <a:rPr lang="en-US" baseline="0" dirty="0" smtClean="0"/>
              <a:t> &lt; 2% - look for other cause of PU/PD like Cushing’s or renal insufficiency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Proteinuria</a:t>
            </a:r>
            <a:r>
              <a:rPr lang="en-US" dirty="0" smtClean="0"/>
              <a:t> due to infection or </a:t>
            </a:r>
            <a:r>
              <a:rPr lang="en-US" dirty="0" err="1" smtClean="0"/>
              <a:t>glomerular</a:t>
            </a:r>
            <a:r>
              <a:rPr lang="en-US" dirty="0" smtClean="0"/>
              <a:t> damage secondary to disruption of</a:t>
            </a:r>
            <a:r>
              <a:rPr lang="en-US" baseline="0" dirty="0" smtClean="0"/>
              <a:t> basement membrane (</a:t>
            </a:r>
            <a:r>
              <a:rPr lang="en-US" baseline="0" dirty="0" err="1" smtClean="0"/>
              <a:t>Struble</a:t>
            </a:r>
            <a:r>
              <a:rPr lang="en-US" baseline="0" dirty="0" smtClean="0"/>
              <a:t> et al. 1998)</a:t>
            </a:r>
          </a:p>
          <a:p>
            <a:r>
              <a:rPr lang="en-US" baseline="0" dirty="0" smtClean="0"/>
              <a:t>Healthy diabetics can sometimes have trace to mild </a:t>
            </a:r>
            <a:r>
              <a:rPr lang="en-US" baseline="0" dirty="0" err="1" smtClean="0"/>
              <a:t>ketones</a:t>
            </a:r>
            <a:r>
              <a:rPr lang="en-US" baseline="0" dirty="0" smtClean="0"/>
              <a:t> in urine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Abnormal</a:t>
            </a:r>
            <a:r>
              <a:rPr lang="en-US" baseline="0" dirty="0" smtClean="0"/>
              <a:t> in 56% of their population of dogs – Was it only done in dogs that were more sick or where disease suspected?</a:t>
            </a:r>
            <a:endParaRPr lang="en-US" dirty="0" smtClean="0"/>
          </a:p>
          <a:p>
            <a:r>
              <a:rPr lang="en-US" dirty="0" smtClean="0"/>
              <a:t>Most of these dogs with peritoneal fluid and duodenal wall thickening (19 and</a:t>
            </a:r>
            <a:r>
              <a:rPr lang="en-US" baseline="0" dirty="0" smtClean="0"/>
              <a:t> </a:t>
            </a:r>
            <a:r>
              <a:rPr lang="en-US" dirty="0" smtClean="0"/>
              <a:t>11, respectively) also had </a:t>
            </a:r>
            <a:r>
              <a:rPr lang="en-US" dirty="0" err="1" smtClean="0"/>
              <a:t>ultrasonographic</a:t>
            </a:r>
            <a:r>
              <a:rPr lang="en-US" dirty="0" smtClean="0"/>
              <a:t> changes</a:t>
            </a:r>
          </a:p>
          <a:p>
            <a:r>
              <a:rPr lang="en-US" dirty="0" smtClean="0"/>
              <a:t>consistent with a diagnosis of acute pancreatitis.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if AUS is</a:t>
            </a:r>
            <a:r>
              <a:rPr lang="en-US" baseline="0" dirty="0" smtClean="0"/>
              <a:t> not available.</a:t>
            </a:r>
          </a:p>
          <a:p>
            <a:r>
              <a:rPr lang="en-US" baseline="0" dirty="0" smtClean="0"/>
              <a:t>Serum lipase/amylase and TLI do not always correlate with presence or absence of pancreatitis. Pancreatic enzyme concentrations can be increased in dogs with a </a:t>
            </a:r>
            <a:r>
              <a:rPr lang="en-US" baseline="0" dirty="0" err="1" smtClean="0"/>
              <a:t>histologically</a:t>
            </a:r>
            <a:r>
              <a:rPr lang="en-US" baseline="0" dirty="0" smtClean="0"/>
              <a:t> confirmed normal pancreas and normal in dogs with </a:t>
            </a:r>
            <a:r>
              <a:rPr lang="en-US" baseline="0" dirty="0" err="1" smtClean="0"/>
              <a:t>histologically</a:t>
            </a:r>
            <a:r>
              <a:rPr lang="en-US" baseline="0" dirty="0" smtClean="0"/>
              <a:t> confirmed inflammation of the pancreas, especially if inflammation is chronic or mild.</a:t>
            </a:r>
          </a:p>
          <a:p>
            <a:r>
              <a:rPr lang="en-US" baseline="0" dirty="0" smtClean="0"/>
              <a:t>TLI: </a:t>
            </a:r>
            <a:r>
              <a:rPr lang="en-US" i="1" dirty="0" err="1" smtClean="0"/>
              <a:t>Trypsinogen</a:t>
            </a:r>
            <a:r>
              <a:rPr lang="en-US" dirty="0" smtClean="0"/>
              <a:t> is a </a:t>
            </a:r>
            <a:r>
              <a:rPr lang="en-US" dirty="0" err="1" smtClean="0"/>
              <a:t>proenzyme</a:t>
            </a:r>
            <a:r>
              <a:rPr lang="en-US" dirty="0" smtClean="0"/>
              <a:t> (a non-activated enzyme) that is secreted into the small intestine by the pancreas, along with other pancreatic digestive enzymes. When it reaches the small intestine, </a:t>
            </a:r>
            <a:r>
              <a:rPr lang="en-US" i="1" dirty="0" err="1" smtClean="0"/>
              <a:t>trypsinogen</a:t>
            </a:r>
            <a:r>
              <a:rPr lang="en-US" dirty="0" smtClean="0"/>
              <a:t> is converted to </a:t>
            </a:r>
            <a:r>
              <a:rPr lang="en-US" i="1" dirty="0" err="1" smtClean="0"/>
              <a:t>trypsin</a:t>
            </a:r>
            <a:r>
              <a:rPr lang="en-US" dirty="0" smtClean="0"/>
              <a:t>, an enzyme that is involved in the digestion of proteins. In healthy animals, a small amount of </a:t>
            </a:r>
            <a:r>
              <a:rPr lang="en-US" dirty="0" err="1" smtClean="0"/>
              <a:t>trypsinogen</a:t>
            </a:r>
            <a:r>
              <a:rPr lang="en-US" dirty="0" smtClean="0"/>
              <a:t> escapes from the pancreas into the blood circulation, and can be measured in a blood sample by a test called </a:t>
            </a:r>
            <a:r>
              <a:rPr lang="en-US" i="1" dirty="0" err="1" smtClean="0"/>
              <a:t>trypsin</a:t>
            </a:r>
            <a:r>
              <a:rPr lang="en-US" i="1" dirty="0" smtClean="0"/>
              <a:t>-like </a:t>
            </a:r>
            <a:r>
              <a:rPr lang="en-US" i="1" dirty="0" err="1" smtClean="0"/>
              <a:t>immunoreactivity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cPLI:Canine</a:t>
            </a:r>
            <a:r>
              <a:rPr lang="en-US" dirty="0" smtClean="0"/>
              <a:t> pancreatic lipase is an enzyme that is synthesized and released only by pancreatic </a:t>
            </a:r>
            <a:r>
              <a:rPr lang="en-US" dirty="0" err="1" smtClean="0"/>
              <a:t>acinar</a:t>
            </a:r>
            <a:r>
              <a:rPr lang="en-US" dirty="0" smtClean="0"/>
              <a:t> cells. </a:t>
            </a:r>
          </a:p>
          <a:p>
            <a:r>
              <a:rPr lang="en-US" dirty="0" smtClean="0"/>
              <a:t>Increased serum concentrations of canine pancreatic lipase suggest an increased release from pancreatic </a:t>
            </a:r>
            <a:r>
              <a:rPr lang="en-US" dirty="0" err="1" smtClean="0"/>
              <a:t>acinar</a:t>
            </a:r>
            <a:r>
              <a:rPr lang="en-US" dirty="0" smtClean="0"/>
              <a:t> cells. The increased release of pancreatic lipase is classically associated with pancreatic inflammation, </a:t>
            </a:r>
            <a:r>
              <a:rPr lang="en-US" dirty="0" err="1" smtClean="0"/>
              <a:t>ie</a:t>
            </a:r>
            <a:r>
              <a:rPr lang="en-US" dirty="0" smtClean="0"/>
              <a:t> acute or chronic pancreatitis.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Measured</a:t>
            </a:r>
            <a:r>
              <a:rPr lang="en-US" baseline="0" dirty="0" smtClean="0"/>
              <a:t> in the face of hyperglycemia.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</a:t>
            </a:r>
            <a:r>
              <a:rPr lang="en-US" baseline="0" dirty="0" smtClean="0"/>
              <a:t> or pork source minimizes the development of </a:t>
            </a:r>
            <a:r>
              <a:rPr lang="en-US" baseline="0" dirty="0" err="1" smtClean="0"/>
              <a:t>antiinsulin</a:t>
            </a:r>
            <a:r>
              <a:rPr lang="en-US" baseline="0" dirty="0" smtClean="0"/>
              <a:t> antibodies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Usually recheck in one week and adjust insulin levels then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be high with insulin under or </a:t>
            </a:r>
            <a:r>
              <a:rPr lang="en-US" dirty="0" err="1" smtClean="0"/>
              <a:t>overdosage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 hand-held</a:t>
            </a:r>
            <a:r>
              <a:rPr lang="en-US" baseline="0" dirty="0" smtClean="0"/>
              <a:t> portable glucose meters may differ from point-of-care analyzers: tends to be lower on hand-held meter</a:t>
            </a:r>
          </a:p>
          <a:p>
            <a:r>
              <a:rPr lang="en-US" baseline="0" dirty="0" err="1" smtClean="0"/>
              <a:t>AlphaTRAK</a:t>
            </a:r>
            <a:r>
              <a:rPr lang="en-US" baseline="0" dirty="0" smtClean="0"/>
              <a:t> has been validated in dogs and results are significantly closer to reference values compared to other hand-held analyzers (</a:t>
            </a:r>
            <a:r>
              <a:rPr lang="en-US" baseline="0" dirty="0" err="1" smtClean="0"/>
              <a:t>Wess</a:t>
            </a:r>
            <a:r>
              <a:rPr lang="en-US" baseline="0" dirty="0" smtClean="0"/>
              <a:t> G et al JAVMA 2000)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Want BG between 100 and 250 mg/</a:t>
            </a:r>
            <a:r>
              <a:rPr lang="en-US" dirty="0" err="1" smtClean="0"/>
              <a:t>dL</a:t>
            </a:r>
            <a:endParaRPr lang="en-US" dirty="0" smtClean="0">
              <a:latin typeface="Calibri"/>
            </a:endParaRPr>
          </a:p>
          <a:p>
            <a:r>
              <a:rPr lang="en-US" dirty="0" smtClean="0">
                <a:latin typeface="Calibri"/>
              </a:rPr>
              <a:t>Nadir</a:t>
            </a:r>
            <a:r>
              <a:rPr lang="en-US" baseline="0" dirty="0" smtClean="0">
                <a:latin typeface="Calibri"/>
              </a:rPr>
              <a:t> is the lowest glucose measurement and should ideally fall between 100 and 125 mg/</a:t>
            </a:r>
            <a:r>
              <a:rPr lang="en-US" baseline="0" dirty="0" err="1" smtClean="0">
                <a:latin typeface="Calibri"/>
              </a:rPr>
              <a:t>dL</a:t>
            </a:r>
            <a:endParaRPr lang="en-US" baseline="0" dirty="0" smtClean="0">
              <a:latin typeface="Calibri"/>
            </a:endParaRPr>
          </a:p>
          <a:p>
            <a:r>
              <a:rPr lang="en-US" baseline="0" dirty="0" smtClean="0">
                <a:latin typeface="Calibri"/>
              </a:rPr>
              <a:t>To determine if insulin is effective, need to look insulin dosage, highest BG and difference between highest and lowest BG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Duration: </a:t>
            </a:r>
            <a:r>
              <a:rPr lang="en-US" dirty="0" err="1" smtClean="0"/>
              <a:t>Lente</a:t>
            </a:r>
            <a:r>
              <a:rPr lang="en-US" dirty="0" smtClean="0"/>
              <a:t> and NPH usually last 10 to 14 hours and</a:t>
            </a:r>
            <a:r>
              <a:rPr lang="en-US" baseline="0" dirty="0" smtClean="0"/>
              <a:t> need to be administered BID.  Persistent clinical signs and morning </a:t>
            </a:r>
            <a:r>
              <a:rPr lang="en-US" baseline="0" dirty="0" err="1" smtClean="0"/>
              <a:t>glucosuria</a:t>
            </a:r>
            <a:r>
              <a:rPr lang="en-US" baseline="0" dirty="0" smtClean="0"/>
              <a:t>.  Need to switch to a longer lasting insulin or dose TID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Insulin antibodies have been identified</a:t>
            </a:r>
            <a:r>
              <a:rPr lang="en-US" baseline="0" dirty="0" smtClean="0"/>
              <a:t> in approximately 40-50% of dogs treated with pork/beef insulin and 65% of dogs treated with bovine insulin (</a:t>
            </a:r>
            <a:r>
              <a:rPr lang="en-US" baseline="0" dirty="0" err="1" smtClean="0"/>
              <a:t>Harb</a:t>
            </a:r>
            <a:r>
              <a:rPr lang="en-US" baseline="0" dirty="0" smtClean="0"/>
              <a:t>-Hauser 1998, Davison 2003).</a:t>
            </a:r>
          </a:p>
          <a:p>
            <a:r>
              <a:rPr lang="en-US" baseline="0" dirty="0" smtClean="0"/>
              <a:t>Species of origin, insulin formation, impurities in preparation and method of injection influence development of antibodies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Glucocorticoids</a:t>
            </a:r>
            <a:r>
              <a:rPr lang="en-US" dirty="0" smtClean="0"/>
              <a:t>:</a:t>
            </a:r>
            <a:r>
              <a:rPr lang="en-US" baseline="0" dirty="0" smtClean="0"/>
              <a:t> HAC</a:t>
            </a:r>
          </a:p>
          <a:p>
            <a:r>
              <a:rPr lang="en-US" baseline="0" dirty="0" smtClean="0"/>
              <a:t>Catecholamine: </a:t>
            </a:r>
            <a:r>
              <a:rPr lang="en-US" baseline="0" dirty="0" err="1" smtClean="0"/>
              <a:t>pheochromocytoma</a:t>
            </a:r>
            <a:endParaRPr lang="en-US" baseline="0" dirty="0" smtClean="0"/>
          </a:p>
          <a:p>
            <a:r>
              <a:rPr lang="en-US" baseline="0" dirty="0" smtClean="0"/>
              <a:t>GH: </a:t>
            </a:r>
            <a:r>
              <a:rPr lang="en-US" baseline="0" dirty="0" err="1" smtClean="0"/>
              <a:t>acromegally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221 diabetic</a:t>
            </a:r>
            <a:r>
              <a:rPr lang="en-US" baseline="0" dirty="0" smtClean="0"/>
              <a:t> dogs, well-regulated and poorly regulated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IAPP: islet </a:t>
            </a:r>
            <a:r>
              <a:rPr lang="en-US" dirty="0" err="1" smtClean="0"/>
              <a:t>amyloid</a:t>
            </a:r>
            <a:r>
              <a:rPr lang="en-US" baseline="0" dirty="0" smtClean="0"/>
              <a:t> polypeptide</a:t>
            </a:r>
            <a:endParaRPr lang="en-US" dirty="0" smtClean="0"/>
          </a:p>
          <a:p>
            <a:r>
              <a:rPr lang="en-US" dirty="0" smtClean="0"/>
              <a:t>Severity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amyloid</a:t>
            </a:r>
            <a:r>
              <a:rPr lang="en-US" baseline="0" dirty="0" smtClean="0"/>
              <a:t> deposition increases with age but cats with DM have more than non diabetic cats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islet pathology is progressive (</a:t>
            </a:r>
            <a:r>
              <a:rPr lang="en-US" dirty="0" err="1" smtClean="0"/>
              <a:t>amyloidosis</a:t>
            </a:r>
            <a:r>
              <a:rPr lang="en-US" dirty="0" smtClean="0"/>
              <a:t>)</a:t>
            </a:r>
            <a:r>
              <a:rPr lang="en-US" baseline="0" dirty="0" smtClean="0"/>
              <a:t> eventually enough beta cells are destroyed and permanent IDDM occurs.</a:t>
            </a:r>
          </a:p>
          <a:p>
            <a:r>
              <a:rPr lang="en-US" baseline="0" dirty="0" smtClean="0"/>
              <a:t>Cats with transient diabetes are in a subclinical diabetic state that become clinical when the pancreas is stressed by exposure to an insulin antagonistic drug or disease (pancreatitis)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81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Studies</a:t>
            </a:r>
            <a:r>
              <a:rPr lang="en-US" baseline="0" dirty="0" smtClean="0"/>
              <a:t> in Australia and UK: frequency of DM is 4 times higher in Burmese versus domestic cats</a:t>
            </a:r>
          </a:p>
          <a:p>
            <a:r>
              <a:rPr lang="en-US" baseline="0" dirty="0" err="1" smtClean="0"/>
              <a:t>Prahl</a:t>
            </a:r>
            <a:r>
              <a:rPr lang="en-US" baseline="0" dirty="0" smtClean="0"/>
              <a:t> et al J </a:t>
            </a:r>
            <a:r>
              <a:rPr lang="en-US" baseline="0" dirty="0" err="1" smtClean="0"/>
              <a:t>Fel</a:t>
            </a:r>
            <a:r>
              <a:rPr lang="en-US" baseline="0" dirty="0" smtClean="0"/>
              <a:t> Med </a:t>
            </a:r>
            <a:r>
              <a:rPr lang="en-US" baseline="0" dirty="0" err="1" smtClean="0"/>
              <a:t>Surg</a:t>
            </a:r>
            <a:r>
              <a:rPr lang="en-US" baseline="0" dirty="0" smtClean="0"/>
              <a:t> 2007: did not find being neutered was a risk factor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82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Secreted in response to increased blood concentration of glucose</a:t>
            </a:r>
          </a:p>
          <a:p>
            <a:r>
              <a:rPr lang="en-US" dirty="0" smtClean="0"/>
              <a:t>Each</a:t>
            </a:r>
            <a:r>
              <a:rPr lang="en-US" baseline="0" dirty="0" smtClean="0"/>
              <a:t> molecule of glucose yields two molecules of </a:t>
            </a:r>
            <a:r>
              <a:rPr lang="en-US" baseline="0" dirty="0" err="1" smtClean="0"/>
              <a:t>pyruvate</a:t>
            </a:r>
            <a:r>
              <a:rPr lang="en-US" baseline="0" dirty="0" smtClean="0"/>
              <a:t> which enter the citric acid cycle to make ATP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Maybe a higher risk in Burmese cats (not in US study;</a:t>
            </a:r>
            <a:r>
              <a:rPr lang="en-US" baseline="0" dirty="0" smtClean="0"/>
              <a:t> study by </a:t>
            </a:r>
            <a:r>
              <a:rPr lang="en-US" baseline="0" dirty="0" err="1" smtClean="0"/>
              <a:t>Panciera</a:t>
            </a:r>
            <a:r>
              <a:rPr lang="en-US" baseline="0" dirty="0" smtClean="0"/>
              <a:t> et al 1990, Rand et al 1997)</a:t>
            </a:r>
            <a:endParaRPr lang="en-US" dirty="0" smtClean="0"/>
          </a:p>
          <a:p>
            <a:r>
              <a:rPr lang="en-US" dirty="0" err="1" smtClean="0"/>
              <a:t>Prahl</a:t>
            </a:r>
            <a:r>
              <a:rPr lang="en-US" dirty="0" smtClean="0"/>
              <a:t> A et al </a:t>
            </a:r>
            <a:r>
              <a:rPr lang="en-US" i="1" dirty="0" smtClean="0"/>
              <a:t>J </a:t>
            </a:r>
            <a:r>
              <a:rPr lang="en-US" i="1" dirty="0" err="1" smtClean="0"/>
              <a:t>Fel</a:t>
            </a:r>
            <a:r>
              <a:rPr lang="en-US" i="1" dirty="0" smtClean="0"/>
              <a:t> Med </a:t>
            </a:r>
            <a:r>
              <a:rPr lang="en-US" i="1" dirty="0" err="1" smtClean="0"/>
              <a:t>Surg</a:t>
            </a:r>
            <a:r>
              <a:rPr lang="en-US" i="1" dirty="0" smtClean="0"/>
              <a:t> </a:t>
            </a:r>
            <a:r>
              <a:rPr lang="en-US" i="0" dirty="0" smtClean="0"/>
              <a:t>2007: 87% of cats were &gt; 7 years of age, 62.5% were male, 85% mixed breed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10% have signs of diabetic neuropathy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85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Hyperthyroidism</a:t>
            </a:r>
            <a:r>
              <a:rPr lang="en-US" baseline="0" dirty="0" smtClean="0"/>
              <a:t> can cause insulin resistance, may have falsely lowered T4 levels if also </a:t>
            </a:r>
            <a:r>
              <a:rPr lang="en-US" baseline="0" dirty="0" err="1" smtClean="0"/>
              <a:t>euthyroid</a:t>
            </a:r>
            <a:r>
              <a:rPr lang="en-US" baseline="0" dirty="0" smtClean="0"/>
              <a:t> sick</a:t>
            </a:r>
          </a:p>
          <a:p>
            <a:r>
              <a:rPr lang="en-US" baseline="0" dirty="0" smtClean="0"/>
              <a:t>Remember: AUS is the single best diagnostic test for identifying pancreatitis in the cat.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88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Effects on pulmonary function include</a:t>
            </a:r>
            <a:r>
              <a:rPr lang="en-US" baseline="0" dirty="0" smtClean="0"/>
              <a:t> decreases in lung capacity, impairment of gas exchange, increased susceptibility to infection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90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Retrospective study. U</a:t>
            </a:r>
            <a:r>
              <a:rPr lang="en-US" baseline="0" dirty="0" smtClean="0"/>
              <a:t> Penn and NCSU, 42 cats with DM, 45 without – all had necropsy done</a:t>
            </a:r>
            <a:endParaRPr lang="en-US" dirty="0" smtClean="0"/>
          </a:p>
          <a:p>
            <a:r>
              <a:rPr lang="en-US" dirty="0" smtClean="0"/>
              <a:t>Independent of the presence of clinical evidence of respiratory disease</a:t>
            </a:r>
          </a:p>
          <a:p>
            <a:r>
              <a:rPr lang="en-US" dirty="0" smtClean="0"/>
              <a:t>Lesions found: congestion, edema, </a:t>
            </a:r>
            <a:r>
              <a:rPr lang="en-US" dirty="0" err="1" smtClean="0"/>
              <a:t>histiocytosis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dirty="0" smtClean="0"/>
              <a:t>pneumonia, NO thrombosis or infarction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microangiopathy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91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 is similar to dogs: eliminate</a:t>
            </a:r>
            <a:r>
              <a:rPr lang="en-US" baseline="0" dirty="0" smtClean="0"/>
              <a:t> owner observed clinical signs associated with hyperglycemia and </a:t>
            </a:r>
            <a:r>
              <a:rPr lang="en-US" baseline="0" dirty="0" err="1" smtClean="0"/>
              <a:t>glucosuria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92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93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Used as once daily insulin</a:t>
            </a:r>
            <a:r>
              <a:rPr lang="en-US" baseline="0" dirty="0" smtClean="0"/>
              <a:t> in humans</a:t>
            </a:r>
            <a:endParaRPr lang="en-US" dirty="0" smtClean="0"/>
          </a:p>
          <a:p>
            <a:r>
              <a:rPr lang="en-US" dirty="0" smtClean="0"/>
              <a:t>Cannot dilute:</a:t>
            </a:r>
            <a:r>
              <a:rPr lang="en-US" baseline="0" dirty="0" smtClean="0"/>
              <a:t> changes pharmacokinetic profile</a:t>
            </a:r>
          </a:p>
          <a:p>
            <a:r>
              <a:rPr lang="en-US" baseline="0" dirty="0" smtClean="0"/>
              <a:t>Conflicting studies: may or may not be better than PZI and </a:t>
            </a:r>
            <a:r>
              <a:rPr lang="en-US" baseline="0" dirty="0" err="1" smtClean="0"/>
              <a:t>Lente</a:t>
            </a:r>
            <a:r>
              <a:rPr lang="en-US" baseline="0" dirty="0" smtClean="0"/>
              <a:t> with regard to remission rate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94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Caused</a:t>
            </a:r>
            <a:r>
              <a:rPr lang="en-US" baseline="0" dirty="0" smtClean="0"/>
              <a:t> by </a:t>
            </a:r>
            <a:r>
              <a:rPr lang="en-US" baseline="0" dirty="0" err="1" smtClean="0"/>
              <a:t>glipizide</a:t>
            </a:r>
            <a:r>
              <a:rPr lang="en-US" baseline="0" dirty="0" smtClean="0"/>
              <a:t> induced stimulation of </a:t>
            </a:r>
            <a:r>
              <a:rPr lang="en-US" baseline="0" dirty="0" err="1" smtClean="0"/>
              <a:t>amylin</a:t>
            </a:r>
            <a:r>
              <a:rPr lang="en-US" baseline="0" dirty="0" smtClean="0"/>
              <a:t> secretion and worsening islet </a:t>
            </a:r>
            <a:r>
              <a:rPr lang="en-US" baseline="0" dirty="0" err="1" smtClean="0"/>
              <a:t>amyloidosis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98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currently no published prospective or retrospective studies evaluating the causes of insulin resistance in cats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102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Insulin binds to the alpha subunits,</a:t>
            </a:r>
            <a:r>
              <a:rPr lang="en-US" baseline="0" dirty="0" smtClean="0"/>
              <a:t> i</a:t>
            </a:r>
            <a:r>
              <a:rPr lang="en-US" dirty="0" smtClean="0"/>
              <a:t>nduces a conformational change,</a:t>
            </a:r>
            <a:r>
              <a:rPr lang="en-US" baseline="0" dirty="0" smtClean="0"/>
              <a:t> b</a:t>
            </a:r>
            <a:r>
              <a:rPr lang="en-US" dirty="0" smtClean="0"/>
              <a:t>eta subunits </a:t>
            </a:r>
            <a:r>
              <a:rPr lang="en-US" dirty="0" err="1" smtClean="0"/>
              <a:t>autophosphorylate</a:t>
            </a:r>
            <a:r>
              <a:rPr lang="en-US" dirty="0" smtClean="0"/>
              <a:t> ,</a:t>
            </a:r>
            <a:r>
              <a:rPr lang="en-US" baseline="0" dirty="0" smtClean="0"/>
              <a:t> i</a:t>
            </a:r>
            <a:r>
              <a:rPr lang="en-US" dirty="0" smtClean="0"/>
              <a:t>nitiate a cascade of </a:t>
            </a:r>
            <a:r>
              <a:rPr lang="en-US" dirty="0" err="1" smtClean="0"/>
              <a:t>phosphorylation</a:t>
            </a:r>
            <a:r>
              <a:rPr lang="en-US" dirty="0" smtClean="0"/>
              <a:t> and </a:t>
            </a:r>
            <a:r>
              <a:rPr lang="en-US" dirty="0" err="1" smtClean="0"/>
              <a:t>dephosphorylation</a:t>
            </a:r>
            <a:r>
              <a:rPr lang="en-US" dirty="0" smtClean="0"/>
              <a:t> reactions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Glycemic</a:t>
            </a:r>
            <a:r>
              <a:rPr lang="en-US" baseline="0" dirty="0" smtClean="0"/>
              <a:t> control worse in cats with concurrent disease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103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Included cats with DKA and concurrent</a:t>
            </a:r>
            <a:r>
              <a:rPr lang="en-US" baseline="0" dirty="0" smtClean="0"/>
              <a:t> diseases </a:t>
            </a:r>
          </a:p>
          <a:p>
            <a:r>
              <a:rPr lang="en-US" baseline="0" dirty="0" smtClean="0"/>
              <a:t>Blood work and body weight was on admission.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107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water is with</a:t>
            </a:r>
            <a:r>
              <a:rPr lang="en-US" baseline="0" dirty="0" smtClean="0"/>
              <a:t> held can develop life-threatening hypertonic encephalopathy – ataxia and stupor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111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Vasopressin is an endogenous </a:t>
            </a:r>
            <a:r>
              <a:rPr lang="en-US" dirty="0" err="1" smtClean="0"/>
              <a:t>nonapeptide</a:t>
            </a:r>
            <a:r>
              <a:rPr lang="en-US" dirty="0" smtClean="0"/>
              <a:t> hormone released by the posterior pituitary in response to </a:t>
            </a:r>
            <a:r>
              <a:rPr lang="en-US" dirty="0" err="1" smtClean="0"/>
              <a:t>hypovolaemia</a:t>
            </a:r>
            <a:r>
              <a:rPr lang="en-US" dirty="0" smtClean="0"/>
              <a:t> and </a:t>
            </a:r>
            <a:r>
              <a:rPr lang="en-US" dirty="0" err="1" smtClean="0"/>
              <a:t>hypertonicity</a:t>
            </a:r>
            <a:r>
              <a:rPr lang="en-US" dirty="0" smtClean="0"/>
              <a:t>. It is also commonly know as </a:t>
            </a:r>
            <a:r>
              <a:rPr lang="en-US" dirty="0" err="1" smtClean="0"/>
              <a:t>antidiuretic</a:t>
            </a:r>
            <a:r>
              <a:rPr lang="en-US" dirty="0" smtClean="0"/>
              <a:t> hormone (ADH) and DDAVP. Its release is regulated by a combination of arterial </a:t>
            </a:r>
            <a:r>
              <a:rPr lang="en-US" dirty="0" err="1" smtClean="0"/>
              <a:t>baroreceptors</a:t>
            </a:r>
            <a:r>
              <a:rPr lang="en-US" dirty="0" smtClean="0"/>
              <a:t> in the carotid sinus and aortic arch, and </a:t>
            </a:r>
            <a:r>
              <a:rPr lang="en-US" dirty="0" err="1" smtClean="0"/>
              <a:t>osmoreceptors</a:t>
            </a:r>
            <a:r>
              <a:rPr lang="en-US" dirty="0" smtClean="0"/>
              <a:t> located near to the </a:t>
            </a:r>
            <a:r>
              <a:rPr lang="en-US" dirty="0" err="1" smtClean="0"/>
              <a:t>supraoptic</a:t>
            </a:r>
            <a:r>
              <a:rPr lang="en-US" dirty="0" smtClean="0"/>
              <a:t> nucleus (Figure 1). Release is normally constantly inhibited by volume receptors in the cardiac cavities. </a:t>
            </a:r>
            <a:br>
              <a:rPr lang="en-US" dirty="0" smtClean="0"/>
            </a:br>
            <a:r>
              <a:rPr lang="en-US" dirty="0" smtClean="0"/>
              <a:t>Normal levels of plasma vasopressin are 0-4 pg/ml. Levels of 5-7 pg/ml cause maximum urinary concentration. Vasopressin at higher concentrations causes vasoconstriction via V1 receptors, and potentiates </a:t>
            </a:r>
            <a:r>
              <a:rPr lang="en-US" dirty="0" err="1" smtClean="0"/>
              <a:t>cortisol</a:t>
            </a:r>
            <a:r>
              <a:rPr lang="en-US" dirty="0" smtClean="0"/>
              <a:t> release via V3 receptors. It is </a:t>
            </a:r>
            <a:r>
              <a:rPr lang="en-US" dirty="0" err="1" smtClean="0"/>
              <a:t>metabolised</a:t>
            </a:r>
            <a:r>
              <a:rPr lang="en-US" dirty="0" smtClean="0"/>
              <a:t> by </a:t>
            </a:r>
            <a:r>
              <a:rPr lang="en-US" dirty="0" err="1" smtClean="0"/>
              <a:t>aminopeptidases</a:t>
            </a:r>
            <a:r>
              <a:rPr lang="en-US" dirty="0" smtClean="0"/>
              <a:t> throughout the body, and has a half-life of about 10 minutes.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114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118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Fast animal for 12 hours then withhold water. Collect plasma and urine every 2 hours and measure </a:t>
            </a:r>
            <a:r>
              <a:rPr lang="en-US" dirty="0" err="1" smtClean="0"/>
              <a:t>osmolality</a:t>
            </a:r>
            <a:r>
              <a:rPr lang="en-US" baseline="0" dirty="0" smtClean="0"/>
              <a:t> in both.  Weigh animal at each collection and stop when 3-5% body weight loss.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121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based on the </a:t>
            </a:r>
            <a:r>
              <a:rPr lang="en-US" dirty="0" err="1" smtClean="0"/>
              <a:t>pathophysiologic</a:t>
            </a:r>
            <a:r>
              <a:rPr lang="en-US" dirty="0" smtClean="0"/>
              <a:t> mechanisms and pathogenic alterations affecting the beta cells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known as insulin dependent DM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Detection of anti-GAD </a:t>
            </a:r>
            <a:r>
              <a:rPr lang="en-US" dirty="0" err="1" smtClean="0"/>
              <a:t>autoantibodies</a:t>
            </a:r>
            <a:r>
              <a:rPr lang="en-US" dirty="0" smtClean="0"/>
              <a:t> is used to screen for development of type 1 diabetes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Likely</a:t>
            </a:r>
            <a:r>
              <a:rPr lang="en-US" baseline="0" dirty="0" smtClean="0"/>
              <a:t> DM in dogs progresses through similar stages. Don’t usually identify them until stage 5 or 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F9D2-273C-4E94-AD86-F13C47D2726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8BC2-4183-4853-A602-6D50A9325E1F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7EBB-C2E7-4D04-BEAE-3566F1E82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dogbreedswiki.com/images/dogst/Keeshond2.jpg&amp;imgrefurl=http://dogbreedswiki.com/breedsaz.htm&amp;usg=___y_yyGEQDlS7YdN_Edd_9wdvWyY=&amp;h=316&amp;w=360&amp;sz=56&amp;hl=en&amp;start=13&amp;zoom=1&amp;tbnid=bokc-jlcsuz4wM:&amp;tbnh=106&amp;tbnw=121&amp;prev=/images?q=keeshond&amp;um=1&amp;hl=en&amp;tbs=isch:1&amp;um=1&amp;itbs=1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dog-health-handbook.com/image-files/cataracts.jpg&amp;imgrefurl=http://www.dog-health-handbook.com/dog-eye-cataracts.html&amp;usg=__NOS0myT4YumDPblLaoex0inS0n0=&amp;h=416&amp;w=506&amp;sz=46&amp;hl=en&amp;start=43&amp;zoom=1&amp;tbnid=hein4C5yiZKE6M:&amp;tbnh=108&amp;tbnw=131&amp;prev=/images?q=cataracts+schnauzer&amp;start=40&amp;um=1&amp;hl=en&amp;sa=N&amp;tbs=isch:1&amp;um=1&amp;itbs=1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image.shutterstock.com/display_pic_with_logo/6833/6833,1260410805,1/stock-photo-cartoon-of-a-small-dog-urinating-on-its-owner-s-leg-42535792.jpg&amp;imgrefurl=http://www.shutterstock.com/pic-42535792/stock-photo-cartoon-of-a-small-dog-urinating-on-its-owner-s-leg.html&amp;usg=__onLft43cCP1Bggbw3eC4RPa3Zds=&amp;h=406&amp;w=450&amp;sz=46&amp;hl=en&amp;start=19&amp;zoom=1&amp;tbnid=98vTLPLwI8b00M:&amp;tbnh=115&amp;tbnw=127&amp;prev=/images?q=dog+urinating&amp;um=1&amp;hl=en&amp;sa=N&amp;tbs=isch:1&amp;um=1&amp;itbs=1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topac.com/images/URC-NE_300.jpg&amp;imgrefurl=http://www.topac.com/refractometers-clinical.html&amp;usg=__Rx2fvZNDGlIjBijtMS4Zg1lIeGM=&amp;h=214&amp;w=300&amp;sz=18&amp;hl=en&amp;start=4&amp;zoom=1&amp;tbnid=gOlQX1XExjxCTM:&amp;tbnh=83&amp;tbnw=116&amp;prev=/images?q=refractometer+urine&amp;um=1&amp;hl=en&amp;sa=N&amp;tbs=isch:1&amp;um=1&amp;itbs=1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google.com/imgres?imgurl=http://upload.wikimedia.org/wikipedia/en/f/f4/Standard_insulin_syringe.JPG&amp;imgrefurl=http://en.wikipedia.org/wiki/File:Standard_insulin_syringe.JPG&amp;usg=__8hX7aa63NE4P200YRUjCTixnzCA=&amp;h=1372&amp;w=1681&amp;sz=678&amp;hl=en&amp;start=22&amp;zoom=1&amp;tbnid=nLUPHh920gJf3M:&amp;tbnh=122&amp;tbnw=150&amp;prev=/images?q=insulin+syringe&amp;start=20&amp;um=1&amp;hl=en&amp;sa=N&amp;tbs=isch:1&amp;um=1&amp;itbs=1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findavet.us/blog/wp-content/uploads/2010/02/dog_insulinshot-300x223.jpg&amp;imgrefurl=http://findavet.us/blog/2010/02/how-to-manage-your-dogs-diabetes/&amp;usg=__bj4SdKaGdSGr4AmqXFSFcKCG1rk=&amp;h=223&amp;w=300&amp;sz=15&amp;hl=en&amp;start=12&amp;zoom=1&amp;tbnid=gwTJv0FND58FaM:&amp;tbnh=86&amp;tbnw=116&amp;prev=/images?q=Insulin+type+and+duration+dog&amp;um=1&amp;hl=en&amp;sa=N&amp;tbs=isch:1&amp;um=1&amp;itbs=1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images.chemistdirect.co.uk/images/productimages/large/purina_veterinary_diet_canine_dco_(diabetes_colitis)_20680.jpg&amp;imgrefurl=http://www.chemistdirect.co.uk/purina-veterinary-diet-canine-dco_1_20680.html&amp;usg=__jkbvpqQh5FPQ2B3w38splrM1xbI=&amp;h=250&amp;w=250&amp;sz=10&amp;hl=en&amp;start=1&amp;zoom=1&amp;tbnid=rg-CowheANglKM:&amp;tbnh=111&amp;tbnw=111&amp;prev=/images?q=Purina+DCO&amp;um=1&amp;hl=en&amp;sa=N&amp;tbs=isch:1&amp;um=1&amp;itbs=1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hyperlink" Target="http://www.google.com/imgres?imgurl=http://www.petmeds.fr/images/product/medium/1367.jpg&amp;imgrefurl=http://cgi.ebay.fr/Hills-Prescription-Diet-Canine-W-D-1-5kg-/110623032386&amp;usg=__bBOlnQPzAEXc0gWznNHCPmzj_Ro=&amp;h=150&amp;w=150&amp;sz=8&amp;hl=en&amp;start=1&amp;zoom=1&amp;tbnid=dY0hGq2Xk6hrqM:&amp;tbnh=96&amp;tbnw=96&amp;prev=/images?q=Hill's+W/D&amp;um=1&amp;hl=en&amp;sa=N&amp;tbs=isch:1&amp;um=1&amp;itbs=1" TargetMode="External"/><Relationship Id="rId4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google.com/imgres?imgurl=http://puppyexercisepen.com/wp-content/uploads/exercise_dog1.png&amp;imgrefurl=http://www.puppyexercisepen.com/&amp;usg=__WYuviHUtMA_6Ht6ogaW-3xam4o8=&amp;h=258&amp;w=325&amp;sz=152&amp;hl=en&amp;start=33&amp;zoom=1&amp;tbnid=253DablyuXMZ9M:&amp;tbnh=94&amp;tbnw=118&amp;prev=/images?q=exercising+dog&amp;start=20&amp;um=1&amp;hl=en&amp;sa=N&amp;tbs=isch:1&amp;um=1&amp;itbs=1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Diabetes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Jenefer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Stillion</a:t>
            </a:r>
            <a:r>
              <a:rPr lang="en-US" dirty="0" smtClean="0">
                <a:solidFill>
                  <a:schemeClr val="tx1"/>
                </a:solidFill>
              </a:rPr>
              <a:t>, DVM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Resident Board Review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290" name="Picture 2" descr="http://www.pollsb.com/photos/o/224486-think_fat_very_fat_cat_fun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8600"/>
            <a:ext cx="2397379" cy="2127852"/>
          </a:xfrm>
          <a:prstGeom prst="rect">
            <a:avLst/>
          </a:prstGeom>
          <a:noFill/>
        </p:spPr>
      </p:pic>
      <p:pic>
        <p:nvPicPr>
          <p:cNvPr id="12292" name="Picture 4" descr="http://s3.amazonaws.com/readers/2010/08/17/schnauzer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495800"/>
            <a:ext cx="2877279" cy="219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↑ ATP:ADP ratio closes ATP-gated potassium channels in the beta cell membrane </a:t>
            </a:r>
          </a:p>
          <a:p>
            <a:pPr lvl="1"/>
            <a:r>
              <a:rPr lang="en-US" dirty="0" smtClean="0"/>
              <a:t>Potassium ions (K</a:t>
            </a:r>
            <a:r>
              <a:rPr lang="en-US" baseline="30000" dirty="0" smtClean="0"/>
              <a:t>+</a:t>
            </a:r>
            <a:r>
              <a:rPr lang="en-US" dirty="0" smtClean="0"/>
              <a:t>) are prevented from leaving the beta cell </a:t>
            </a:r>
          </a:p>
          <a:p>
            <a:endParaRPr lang="en-US" sz="1200" dirty="0" smtClean="0"/>
          </a:p>
          <a:p>
            <a:r>
              <a:rPr lang="en-US" dirty="0" smtClean="0"/>
              <a:t>The rise in positive charge inside the beta cell causes depolarization </a:t>
            </a:r>
          </a:p>
          <a:p>
            <a:endParaRPr lang="en-US" sz="1800" dirty="0" smtClean="0"/>
          </a:p>
          <a:p>
            <a:r>
              <a:rPr lang="en-US" dirty="0" smtClean="0"/>
              <a:t>Voltage-gated calcium channels open, allowing calcium ions (Ca</a:t>
            </a:r>
            <a:r>
              <a:rPr lang="en-US" baseline="30000" dirty="0" smtClean="0"/>
              <a:t>2+</a:t>
            </a:r>
            <a:r>
              <a:rPr lang="en-US" dirty="0" smtClean="0"/>
              <a:t>) to flood into the cell </a:t>
            </a:r>
          </a:p>
          <a:p>
            <a:endParaRPr lang="en-US" sz="1800" dirty="0" smtClean="0"/>
          </a:p>
          <a:p>
            <a:r>
              <a:rPr lang="en-US" dirty="0" smtClean="0"/>
              <a:t>↑ in intracellular calcium concentration triggers the secretion of insulin via </a:t>
            </a:r>
            <a:r>
              <a:rPr lang="en-US" dirty="0" err="1" smtClean="0"/>
              <a:t>exocytosis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Obesity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Causes reversible insulin resistance</a:t>
            </a:r>
          </a:p>
          <a:p>
            <a:endParaRPr lang="en-US" sz="1000" dirty="0" smtClean="0"/>
          </a:p>
          <a:p>
            <a:r>
              <a:rPr lang="en-US" dirty="0" smtClean="0"/>
              <a:t>Down regulates insulin receptors</a:t>
            </a:r>
          </a:p>
          <a:p>
            <a:endParaRPr lang="en-US" sz="1000" dirty="0" smtClean="0"/>
          </a:p>
          <a:p>
            <a:r>
              <a:rPr lang="en-US" dirty="0" smtClean="0"/>
              <a:t>Impaired insulin receptor binding</a:t>
            </a:r>
          </a:p>
          <a:p>
            <a:endParaRPr lang="en-US" sz="1000" dirty="0" smtClean="0"/>
          </a:p>
          <a:p>
            <a:r>
              <a:rPr lang="en-US" dirty="0" smtClean="0"/>
              <a:t>Defects in insulin action</a:t>
            </a:r>
          </a:p>
          <a:p>
            <a:endParaRPr lang="en-US" dirty="0"/>
          </a:p>
        </p:txBody>
      </p:sp>
      <p:pic>
        <p:nvPicPr>
          <p:cNvPr id="4" name="Picture 2" descr="http://www.broomevet.com.au/petcare/petcare%20images/Obesity/m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657600"/>
            <a:ext cx="1967031" cy="2938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Diabetic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and physical exam</a:t>
            </a:r>
          </a:p>
          <a:p>
            <a:endParaRPr lang="en-US" sz="1000" dirty="0" smtClean="0"/>
          </a:p>
          <a:p>
            <a:r>
              <a:rPr lang="en-US" dirty="0" smtClean="0"/>
              <a:t>Serum </a:t>
            </a:r>
            <a:r>
              <a:rPr lang="en-US" dirty="0" err="1" smtClean="0"/>
              <a:t>fructosamine</a:t>
            </a:r>
            <a:r>
              <a:rPr lang="en-US" dirty="0" smtClean="0"/>
              <a:t> </a:t>
            </a:r>
          </a:p>
          <a:p>
            <a:endParaRPr lang="en-US" sz="1000" dirty="0" smtClean="0"/>
          </a:p>
          <a:p>
            <a:r>
              <a:rPr lang="en-US" dirty="0" smtClean="0"/>
              <a:t>Urine glucose/</a:t>
            </a:r>
            <a:r>
              <a:rPr lang="en-US" dirty="0" err="1" smtClean="0"/>
              <a:t>ketones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Blood glucose curve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diabetic cats can be controlled on 1 to 3 units insulin per dose (&lt;1 U/kg)</a:t>
            </a:r>
          </a:p>
          <a:p>
            <a:endParaRPr lang="en-US" dirty="0" smtClean="0"/>
          </a:p>
          <a:p>
            <a:r>
              <a:rPr lang="en-US" dirty="0" smtClean="0"/>
              <a:t>Severity of insulin resistance varies with the underlying disease</a:t>
            </a:r>
            <a:endParaRPr lang="en-US" dirty="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Insulin Resistance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Drug administration (</a:t>
            </a:r>
            <a:r>
              <a:rPr lang="en-US" dirty="0" err="1" smtClean="0"/>
              <a:t>progestagens</a:t>
            </a:r>
            <a:r>
              <a:rPr lang="en-US" dirty="0" smtClean="0"/>
              <a:t>, corticosteroids)</a:t>
            </a:r>
          </a:p>
          <a:p>
            <a:r>
              <a:rPr lang="en-US" dirty="0" smtClean="0"/>
              <a:t>Infection</a:t>
            </a:r>
          </a:p>
          <a:p>
            <a:r>
              <a:rPr lang="en-US" dirty="0" smtClean="0"/>
              <a:t>Hyperthyroidism</a:t>
            </a:r>
          </a:p>
          <a:p>
            <a:r>
              <a:rPr lang="en-US" dirty="0" err="1" smtClean="0"/>
              <a:t>Acromegaly</a:t>
            </a:r>
            <a:endParaRPr lang="en-US" dirty="0" smtClean="0"/>
          </a:p>
          <a:p>
            <a:r>
              <a:rPr lang="en-US" dirty="0" smtClean="0"/>
              <a:t>Pancreatitis</a:t>
            </a:r>
          </a:p>
          <a:p>
            <a:r>
              <a:rPr lang="en-US" dirty="0" smtClean="0"/>
              <a:t>Renal disease</a:t>
            </a:r>
          </a:p>
          <a:p>
            <a:r>
              <a:rPr lang="en-US" dirty="0" smtClean="0"/>
              <a:t>Hepatic disease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Cardiac insufficiency</a:t>
            </a:r>
          </a:p>
          <a:p>
            <a:r>
              <a:rPr lang="en-US" dirty="0" err="1" smtClean="0"/>
              <a:t>Hyperlipidemia</a:t>
            </a:r>
            <a:endParaRPr lang="en-US" dirty="0" smtClean="0"/>
          </a:p>
          <a:p>
            <a:r>
              <a:rPr lang="en-US" dirty="0" err="1" smtClean="0"/>
              <a:t>Neoplasia</a:t>
            </a:r>
            <a:endParaRPr lang="en-US" dirty="0" smtClean="0"/>
          </a:p>
          <a:p>
            <a:r>
              <a:rPr lang="en-US" dirty="0" smtClean="0"/>
              <a:t>Severe obesity</a:t>
            </a:r>
          </a:p>
          <a:p>
            <a:r>
              <a:rPr lang="en-US" dirty="0" smtClean="0"/>
              <a:t>EPI</a:t>
            </a:r>
          </a:p>
          <a:p>
            <a:r>
              <a:rPr lang="en-US" dirty="0" err="1" smtClean="0"/>
              <a:t>Hyperadrenocorticism</a:t>
            </a:r>
            <a:endParaRPr lang="en-US" dirty="0" smtClean="0"/>
          </a:p>
          <a:p>
            <a:r>
              <a:rPr lang="en-US" dirty="0" err="1" smtClean="0"/>
              <a:t>Pheochromocytoma</a:t>
            </a:r>
            <a:endParaRPr lang="en-US" dirty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Diabetic Neuropathy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Prevalence of 10% in cats with IDDM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Clinical signs:</a:t>
            </a:r>
          </a:p>
          <a:p>
            <a:r>
              <a:rPr lang="en-US" dirty="0" err="1" smtClean="0"/>
              <a:t>Hindlimb</a:t>
            </a:r>
            <a:r>
              <a:rPr lang="en-US" dirty="0" smtClean="0"/>
              <a:t> weakness</a:t>
            </a:r>
          </a:p>
          <a:p>
            <a:r>
              <a:rPr lang="en-US" dirty="0" smtClean="0"/>
              <a:t>Impaired ability to jump</a:t>
            </a:r>
          </a:p>
          <a:p>
            <a:r>
              <a:rPr lang="en-US" dirty="0" err="1" smtClean="0"/>
              <a:t>Plantigrade</a:t>
            </a:r>
            <a:r>
              <a:rPr lang="en-US" dirty="0" smtClean="0"/>
              <a:t> posture</a:t>
            </a:r>
          </a:p>
          <a:p>
            <a:r>
              <a:rPr lang="en-US" dirty="0" smtClean="0"/>
              <a:t>Muscle atrophy</a:t>
            </a:r>
          </a:p>
          <a:p>
            <a:r>
              <a:rPr lang="en-US" dirty="0" smtClean="0"/>
              <a:t>Depressed limb reflexes</a:t>
            </a:r>
          </a:p>
          <a:p>
            <a:r>
              <a:rPr lang="en-US" dirty="0" smtClean="0"/>
              <a:t>Postural reaction deficits</a:t>
            </a:r>
          </a:p>
          <a:p>
            <a:endParaRPr lang="en-US" dirty="0"/>
          </a:p>
        </p:txBody>
      </p:sp>
      <p:pic>
        <p:nvPicPr>
          <p:cNvPr id="193541" name="Picture 5" descr="http://3.bp.blogspot.com/_ILsEDZB0igY/TOFh-uyk0QI/AAAAAAAABKo/lFFYBxviAo0/s1600/neuropath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352800"/>
            <a:ext cx="3894586" cy="2261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Diabetic Neuropathy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Exact mechanism </a:t>
            </a:r>
            <a:r>
              <a:rPr lang="en-US" dirty="0" err="1" smtClean="0"/>
              <a:t>unkown</a:t>
            </a:r>
            <a:endParaRPr lang="en-US" dirty="0" smtClean="0"/>
          </a:p>
          <a:p>
            <a:pPr lvl="1"/>
            <a:r>
              <a:rPr lang="en-US" dirty="0" smtClean="0"/>
              <a:t>Vascular, axonal and metabolic hypothesis</a:t>
            </a:r>
          </a:p>
          <a:p>
            <a:endParaRPr lang="en-US" sz="1000" dirty="0" smtClean="0"/>
          </a:p>
          <a:p>
            <a:r>
              <a:rPr lang="en-US" dirty="0" smtClean="0"/>
              <a:t>No specific therapy</a:t>
            </a:r>
          </a:p>
          <a:p>
            <a:endParaRPr lang="en-US" sz="1000" dirty="0" smtClean="0"/>
          </a:p>
          <a:p>
            <a:r>
              <a:rPr lang="en-US" dirty="0" smtClean="0"/>
              <a:t>Longer the neuropathy and the more severe, less likely it is to reverse with </a:t>
            </a:r>
            <a:r>
              <a:rPr lang="en-US" dirty="0" err="1" smtClean="0"/>
              <a:t>glycemic</a:t>
            </a:r>
            <a:r>
              <a:rPr lang="en-US" dirty="0" smtClean="0"/>
              <a:t> control</a:t>
            </a:r>
            <a:endParaRPr lang="en-US" dirty="0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Depends on: </a:t>
            </a:r>
          </a:p>
          <a:p>
            <a:r>
              <a:rPr lang="en-US" dirty="0" smtClean="0"/>
              <a:t>Owner compliance</a:t>
            </a:r>
          </a:p>
          <a:p>
            <a:r>
              <a:rPr lang="en-US" dirty="0" smtClean="0"/>
              <a:t>Ease of </a:t>
            </a:r>
            <a:r>
              <a:rPr lang="en-US" dirty="0" err="1" smtClean="0"/>
              <a:t>glycemic</a:t>
            </a:r>
            <a:r>
              <a:rPr lang="en-US" dirty="0" smtClean="0"/>
              <a:t> control</a:t>
            </a:r>
          </a:p>
          <a:p>
            <a:r>
              <a:rPr lang="en-US" dirty="0" smtClean="0"/>
              <a:t>Presence/nature of concurrent disorders</a:t>
            </a:r>
          </a:p>
          <a:p>
            <a:r>
              <a:rPr lang="en-US" dirty="0" smtClean="0"/>
              <a:t>Avoidance of chronic complication</a:t>
            </a:r>
          </a:p>
          <a:p>
            <a:endParaRPr lang="en-US" dirty="0" smtClean="0"/>
          </a:p>
          <a:p>
            <a:r>
              <a:rPr lang="en-US" dirty="0" smtClean="0"/>
              <a:t>If survive first 6 months, can maintain quality of life for &gt; 5 years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Predictors of Clinical Remission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Remission: </a:t>
            </a:r>
            <a:r>
              <a:rPr lang="en-US" dirty="0" err="1" smtClean="0"/>
              <a:t>normoglycemia</a:t>
            </a:r>
            <a:r>
              <a:rPr lang="en-US" dirty="0" smtClean="0"/>
              <a:t> without insulin for ≥ 4 weeks</a:t>
            </a:r>
          </a:p>
          <a:p>
            <a:r>
              <a:rPr lang="en-US" dirty="0" smtClean="0"/>
              <a:t>90 cats with newly diagnosed diabetes mellitus</a:t>
            </a:r>
          </a:p>
          <a:p>
            <a:r>
              <a:rPr lang="en-US" dirty="0" smtClean="0"/>
              <a:t>50% achieved remission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Remission:</a:t>
            </a:r>
          </a:p>
          <a:p>
            <a:r>
              <a:rPr lang="en-US" dirty="0" smtClean="0"/>
              <a:t>More likely with </a:t>
            </a:r>
            <a:r>
              <a:rPr lang="en-US" i="1" dirty="0" smtClean="0"/>
              <a:t>higher age</a:t>
            </a:r>
          </a:p>
          <a:p>
            <a:r>
              <a:rPr lang="en-US" dirty="0" smtClean="0"/>
              <a:t>Less likely with </a:t>
            </a:r>
            <a:r>
              <a:rPr lang="en-US" i="1" dirty="0" smtClean="0"/>
              <a:t>high cholesterol</a:t>
            </a:r>
          </a:p>
          <a:p>
            <a:r>
              <a:rPr lang="en-US" dirty="0" smtClean="0"/>
              <a:t>Longer with </a:t>
            </a:r>
            <a:r>
              <a:rPr lang="en-US" i="1" dirty="0" smtClean="0"/>
              <a:t>higher body weight</a:t>
            </a:r>
          </a:p>
          <a:p>
            <a:r>
              <a:rPr lang="en-US" dirty="0" smtClean="0"/>
              <a:t>Shorter with </a:t>
            </a:r>
            <a:r>
              <a:rPr lang="en-US" i="1" dirty="0" smtClean="0"/>
              <a:t>higher blood glucose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Zini</a:t>
            </a:r>
            <a:r>
              <a:rPr lang="en-US" dirty="0" smtClean="0"/>
              <a:t> E et al. </a:t>
            </a:r>
            <a:r>
              <a:rPr lang="en-US" i="1" dirty="0" smtClean="0"/>
              <a:t>JVIM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Bailiff NL, Nelson EC, Feldman JL et al. Frequency and risk factors associated with urinary tract infection in cats with diabetes mellitus. </a:t>
            </a:r>
            <a:r>
              <a:rPr lang="en-US" sz="1600" i="1" dirty="0" smtClean="0"/>
              <a:t>J Vet Intern Med</a:t>
            </a:r>
            <a:r>
              <a:rPr lang="en-US" sz="1600" dirty="0" smtClean="0"/>
              <a:t> 2006;20:850-855.</a:t>
            </a:r>
          </a:p>
          <a:p>
            <a:r>
              <a:rPr lang="en-US" sz="1600" dirty="0" smtClean="0"/>
              <a:t>Canine diabetes mellitus In: Feldman EC, Nelson RW eds. </a:t>
            </a:r>
            <a:r>
              <a:rPr lang="en-US" sz="1600" i="1" dirty="0" smtClean="0"/>
              <a:t>Canine and feline endocrinology and reproduction</a:t>
            </a:r>
            <a:r>
              <a:rPr lang="en-US" sz="1600" dirty="0" smtClean="0"/>
              <a:t>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ed. 2004 St. Louis, Saunders.</a:t>
            </a:r>
          </a:p>
          <a:p>
            <a:r>
              <a:rPr lang="en-US" sz="1600" dirty="0" smtClean="0"/>
              <a:t>Davidson LJ, </a:t>
            </a:r>
            <a:r>
              <a:rPr lang="en-US" sz="1600" dirty="0" err="1" smtClean="0"/>
              <a:t>Walding</a:t>
            </a:r>
            <a:r>
              <a:rPr lang="en-US" sz="1600" dirty="0" smtClean="0"/>
              <a:t> B, </a:t>
            </a:r>
            <a:r>
              <a:rPr lang="en-US" sz="1600" dirty="0" err="1" smtClean="0"/>
              <a:t>Herrtage</a:t>
            </a:r>
            <a:r>
              <a:rPr lang="en-US" sz="1600" dirty="0" smtClean="0"/>
              <a:t> ME et al. Anti-insulin antibodies in diabetic dogs before and after treatment with different insulin preparations. </a:t>
            </a:r>
            <a:r>
              <a:rPr lang="en-US" sz="1600" i="1" dirty="0" smtClean="0"/>
              <a:t>J Vet Intern Med</a:t>
            </a:r>
            <a:r>
              <a:rPr lang="en-US" sz="1600" dirty="0" smtClean="0"/>
              <a:t> 2008;22:1317-1325.</a:t>
            </a:r>
          </a:p>
          <a:p>
            <a:r>
              <a:rPr lang="en-US" sz="1600" dirty="0" smtClean="0"/>
              <a:t>Durocher LL, </a:t>
            </a:r>
            <a:r>
              <a:rPr lang="en-US" sz="1600" dirty="0" err="1" smtClean="0"/>
              <a:t>Hinchcliff</a:t>
            </a:r>
            <a:r>
              <a:rPr lang="en-US" sz="1600" dirty="0" smtClean="0"/>
              <a:t> KW, </a:t>
            </a:r>
            <a:r>
              <a:rPr lang="en-US" sz="1600" dirty="0" err="1" smtClean="0"/>
              <a:t>DiBartola</a:t>
            </a:r>
            <a:r>
              <a:rPr lang="en-US" sz="1600" dirty="0" smtClean="0"/>
              <a:t> SP et al. Acid-base and hormonal abnormalities in dogs with naturally occurring diabetes mellitus. </a:t>
            </a:r>
            <a:r>
              <a:rPr lang="en-US" sz="1600" i="1" dirty="0" smtClean="0"/>
              <a:t>J Am Vet Med Assoc</a:t>
            </a:r>
            <a:r>
              <a:rPr lang="en-US" sz="1600" dirty="0" smtClean="0"/>
              <a:t> 2008;232:1310-1320.</a:t>
            </a:r>
          </a:p>
          <a:p>
            <a:r>
              <a:rPr lang="en-US" sz="1600" dirty="0" smtClean="0"/>
              <a:t>Fall T et al. Diabetes mellitus in a population of 180,000 insured dogs: incidence, survival and breed distribution. </a:t>
            </a:r>
            <a:r>
              <a:rPr lang="en-US" sz="1600" i="1" dirty="0" smtClean="0"/>
              <a:t>J Vet Intern Med </a:t>
            </a:r>
            <a:r>
              <a:rPr lang="en-US" sz="1600" dirty="0" smtClean="0"/>
              <a:t>2007;21:1209-1216</a:t>
            </a:r>
          </a:p>
          <a:p>
            <a:r>
              <a:rPr lang="en-US" sz="1600" dirty="0" smtClean="0"/>
              <a:t>Feline diabetes mellitus In:  Feldman EC, Nelson RW eds. </a:t>
            </a:r>
            <a:r>
              <a:rPr lang="en-US" sz="1600" i="1" dirty="0" smtClean="0"/>
              <a:t>Canine and feline endocrinology and reproduction</a:t>
            </a:r>
            <a:r>
              <a:rPr lang="en-US" sz="1600" dirty="0" smtClean="0"/>
              <a:t>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ed. 2004 St. Louis, Saunders.</a:t>
            </a:r>
          </a:p>
          <a:p>
            <a:r>
              <a:rPr lang="en-US" sz="1600" dirty="0" smtClean="0"/>
              <a:t>Hess RS, Saunders M, Van Winkle TJ et al. Concurrent disorders in dogs with diabetes mellitus: 221 cases (1993-1998). </a:t>
            </a:r>
            <a:r>
              <a:rPr lang="en-US" sz="1600" i="1" dirty="0" smtClean="0"/>
              <a:t>J Am Vet Med Assoc</a:t>
            </a:r>
            <a:r>
              <a:rPr lang="en-US" sz="1600" dirty="0" smtClean="0"/>
              <a:t> 2000;217(8):1166-1173.</a:t>
            </a:r>
          </a:p>
          <a:p>
            <a:r>
              <a:rPr lang="en-US" sz="1600" dirty="0" smtClean="0"/>
              <a:t>Hess RS. Insulin resistance in dogs. </a:t>
            </a:r>
            <a:r>
              <a:rPr lang="en-US" sz="1600" i="1" dirty="0" smtClean="0"/>
              <a:t>Vet </a:t>
            </a:r>
            <a:r>
              <a:rPr lang="en-US" sz="1600" i="1" dirty="0" err="1" smtClean="0"/>
              <a:t>Clin</a:t>
            </a:r>
            <a:r>
              <a:rPr lang="en-US" sz="1600" i="1" dirty="0" smtClean="0"/>
              <a:t> Small </a:t>
            </a:r>
            <a:r>
              <a:rPr lang="en-US" sz="1600" i="1" dirty="0" err="1" smtClean="0"/>
              <a:t>Anim</a:t>
            </a:r>
            <a:r>
              <a:rPr lang="en-US" sz="1600" dirty="0" smtClean="0"/>
              <a:t> 2010;309-316.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err="1" smtClean="0"/>
              <a:t>Mexas</a:t>
            </a:r>
            <a:r>
              <a:rPr lang="en-US" sz="1600" dirty="0" smtClean="0"/>
              <a:t> AM, Hess RS, Hawkins EC et al. Pulmonary lesions in cats with diabetes </a:t>
            </a:r>
            <a:r>
              <a:rPr lang="en-US" sz="1600" dirty="0" err="1" smtClean="0"/>
              <a:t>melliltus</a:t>
            </a:r>
            <a:r>
              <a:rPr lang="en-US" sz="1600" dirty="0" smtClean="0"/>
              <a:t>. </a:t>
            </a:r>
            <a:r>
              <a:rPr lang="en-US" sz="1600" i="1" dirty="0" smtClean="0"/>
              <a:t>J Vet Intern Med</a:t>
            </a:r>
            <a:r>
              <a:rPr lang="en-US" sz="1600" dirty="0" smtClean="0"/>
              <a:t> 2006;20:47-51.</a:t>
            </a:r>
          </a:p>
          <a:p>
            <a:r>
              <a:rPr lang="en-US" sz="1600" dirty="0" smtClean="0"/>
              <a:t>Morgan MJ, </a:t>
            </a:r>
            <a:r>
              <a:rPr lang="en-US" sz="1600" dirty="0" err="1" smtClean="0"/>
              <a:t>Vite</a:t>
            </a:r>
            <a:r>
              <a:rPr lang="en-US" sz="1600" dirty="0" smtClean="0"/>
              <a:t> CH, et al. Clinical peripheral </a:t>
            </a:r>
            <a:r>
              <a:rPr lang="en-US" sz="1600" dirty="0" err="1" smtClean="0"/>
              <a:t>meuropathy</a:t>
            </a:r>
            <a:r>
              <a:rPr lang="en-US" sz="1600" dirty="0" smtClean="0"/>
              <a:t> associated with diabetes mellitus in 3 dogs. </a:t>
            </a:r>
            <a:r>
              <a:rPr lang="en-US" sz="1600" i="1" dirty="0" smtClean="0"/>
              <a:t>Can Vet J</a:t>
            </a:r>
            <a:r>
              <a:rPr lang="en-US" sz="1600" dirty="0" smtClean="0"/>
              <a:t> 2008;49:583-586.</a:t>
            </a:r>
          </a:p>
          <a:p>
            <a:r>
              <a:rPr lang="en-US" sz="1600" dirty="0" smtClean="0"/>
              <a:t>Nelson RW. Canine diabetes mellitus. In: </a:t>
            </a:r>
            <a:r>
              <a:rPr lang="en-US" sz="1600" dirty="0" err="1" smtClean="0"/>
              <a:t>Ettinger</a:t>
            </a:r>
            <a:r>
              <a:rPr lang="en-US" sz="1600" dirty="0" smtClean="0"/>
              <a:t> SJ, Feldman EC eds. </a:t>
            </a:r>
            <a:r>
              <a:rPr lang="en-US" sz="1600" i="1" dirty="0" smtClean="0"/>
              <a:t>Textbook of veterinary internal medicine7th ed. </a:t>
            </a:r>
            <a:r>
              <a:rPr lang="en-US" sz="1600" dirty="0" smtClean="0"/>
              <a:t>2010 St. Louis, Saunders.</a:t>
            </a:r>
          </a:p>
          <a:p>
            <a:r>
              <a:rPr lang="en-US" sz="1600" dirty="0" err="1" smtClean="0"/>
              <a:t>Reusch</a:t>
            </a:r>
            <a:r>
              <a:rPr lang="en-US" sz="1600" dirty="0" smtClean="0"/>
              <a:t> C. Feline diabetes mellitus. In: </a:t>
            </a:r>
            <a:r>
              <a:rPr lang="en-US" sz="1600" dirty="0" err="1" smtClean="0"/>
              <a:t>Ettinger</a:t>
            </a:r>
            <a:r>
              <a:rPr lang="en-US" sz="1600" dirty="0" smtClean="0"/>
              <a:t> SJ, Feldman EC eds. </a:t>
            </a:r>
            <a:r>
              <a:rPr lang="en-US" sz="1600" i="1" dirty="0" smtClean="0"/>
              <a:t>Textbook of veterinary internal medicine7th ed. </a:t>
            </a:r>
            <a:r>
              <a:rPr lang="en-US" sz="1600" dirty="0" smtClean="0"/>
              <a:t>2010 St. Louis, Saunders.</a:t>
            </a:r>
          </a:p>
          <a:p>
            <a:r>
              <a:rPr lang="en-US" sz="1600" dirty="0" smtClean="0"/>
              <a:t>Rios L, Ward C. Feline diabetic mellitus: diagnosis, treatment and monitoring. </a:t>
            </a:r>
            <a:r>
              <a:rPr lang="en-US" sz="1600" i="1" dirty="0" smtClean="0"/>
              <a:t>Comp </a:t>
            </a:r>
            <a:r>
              <a:rPr lang="en-US" sz="1600" i="1" dirty="0" err="1" smtClean="0"/>
              <a:t>endium</a:t>
            </a:r>
            <a:r>
              <a:rPr lang="en-US" sz="1600" i="1" dirty="0" smtClean="0"/>
              <a:t> </a:t>
            </a:r>
            <a:r>
              <a:rPr lang="en-US" sz="1600" dirty="0" smtClean="0"/>
              <a:t>2008;626-637.</a:t>
            </a:r>
          </a:p>
          <a:p>
            <a:r>
              <a:rPr lang="en-US" sz="1600" dirty="0" smtClean="0"/>
              <a:t>Scott-Moncrieff JC. Insulin resistance in cats. </a:t>
            </a:r>
            <a:r>
              <a:rPr lang="en-US" sz="1600" i="1" dirty="0" smtClean="0"/>
              <a:t>Vet </a:t>
            </a:r>
            <a:r>
              <a:rPr lang="en-US" sz="1600" i="1" dirty="0" err="1" smtClean="0"/>
              <a:t>Clin</a:t>
            </a:r>
            <a:r>
              <a:rPr lang="en-US" sz="1600" i="1" dirty="0" smtClean="0"/>
              <a:t> Small </a:t>
            </a:r>
            <a:r>
              <a:rPr lang="en-US" sz="1600" i="1" dirty="0" err="1" smtClean="0"/>
              <a:t>Anim</a:t>
            </a:r>
            <a:r>
              <a:rPr lang="en-US" sz="1600" dirty="0" smtClean="0"/>
              <a:t> 2010:241-257.</a:t>
            </a:r>
          </a:p>
          <a:p>
            <a:r>
              <a:rPr lang="en-US" sz="1600" dirty="0" err="1" smtClean="0"/>
              <a:t>Zini</a:t>
            </a:r>
            <a:r>
              <a:rPr lang="en-US" sz="1600" dirty="0" smtClean="0"/>
              <a:t> E, </a:t>
            </a:r>
            <a:r>
              <a:rPr lang="en-US" sz="1600" dirty="0" err="1" smtClean="0"/>
              <a:t>Hafner</a:t>
            </a:r>
            <a:r>
              <a:rPr lang="en-US" sz="1600" dirty="0" smtClean="0"/>
              <a:t> M, </a:t>
            </a:r>
            <a:r>
              <a:rPr lang="en-US" sz="1600" dirty="0" err="1" smtClean="0"/>
              <a:t>Osto</a:t>
            </a:r>
            <a:r>
              <a:rPr lang="en-US" sz="1600" dirty="0" smtClean="0"/>
              <a:t> M et al. Predictors or clinical remission in cats with diabetes mellitus. </a:t>
            </a:r>
            <a:r>
              <a:rPr lang="en-US" sz="1600" i="1" dirty="0" smtClean="0"/>
              <a:t> J Vet Intern Med</a:t>
            </a:r>
            <a:r>
              <a:rPr lang="en-US" sz="1600" dirty="0" smtClean="0"/>
              <a:t> 2010;24:1314-1321.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Secretion</a:t>
            </a:r>
            <a:endParaRPr lang="en-US" dirty="0"/>
          </a:p>
        </p:txBody>
      </p:sp>
      <p:pic>
        <p:nvPicPr>
          <p:cNvPr id="24578" name="Picture 2" descr="Image insulin_rele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5943600" cy="5269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Diabetes </a:t>
            </a:r>
            <a:r>
              <a:rPr lang="en-US" dirty="0" err="1" smtClean="0"/>
              <a:t>Insipidus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Central DI </a:t>
            </a:r>
            <a:r>
              <a:rPr lang="en-US" dirty="0" smtClean="0"/>
              <a:t>→ deficiency of </a:t>
            </a:r>
            <a:r>
              <a:rPr lang="en-US" dirty="0" err="1" smtClean="0"/>
              <a:t>arginine</a:t>
            </a:r>
            <a:r>
              <a:rPr lang="en-US" dirty="0" smtClean="0"/>
              <a:t> vasopressin (AVP)</a:t>
            </a:r>
          </a:p>
          <a:p>
            <a:endParaRPr lang="en-US" dirty="0" smtClean="0">
              <a:latin typeface="Calibri"/>
            </a:endParaRPr>
          </a:p>
          <a:p>
            <a:r>
              <a:rPr lang="en-US" b="1" dirty="0" err="1" smtClean="0">
                <a:latin typeface="Calibri"/>
              </a:rPr>
              <a:t>Nephrogenic</a:t>
            </a:r>
            <a:r>
              <a:rPr lang="en-US" b="1" dirty="0" smtClean="0">
                <a:latin typeface="Calibri"/>
              </a:rPr>
              <a:t> DI </a:t>
            </a:r>
            <a:r>
              <a:rPr lang="en-US" dirty="0" smtClean="0"/>
              <a:t>→ renal tubules are insensitive to actions of AVP</a:t>
            </a:r>
            <a:endParaRPr lang="en-US" dirty="0" smtClean="0">
              <a:latin typeface="Calibri"/>
            </a:endParaRPr>
          </a:p>
          <a:p>
            <a:pPr lvl="1"/>
            <a:r>
              <a:rPr lang="en-US" dirty="0" smtClean="0"/>
              <a:t>Huskies</a:t>
            </a:r>
          </a:p>
          <a:p>
            <a:pPr lvl="1"/>
            <a:r>
              <a:rPr lang="en-US" dirty="0" smtClean="0"/>
              <a:t>Mutation in V2 receptor</a:t>
            </a:r>
          </a:p>
          <a:p>
            <a:endParaRPr lang="en-US" b="1" dirty="0" smtClean="0">
              <a:latin typeface="Calibri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Diabetes </a:t>
            </a:r>
            <a:r>
              <a:rPr lang="en-US" dirty="0" err="1" smtClean="0"/>
              <a:t>Insipidus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Clinical signs</a:t>
            </a:r>
          </a:p>
          <a:p>
            <a:r>
              <a:rPr lang="en-US" dirty="0" err="1" smtClean="0"/>
              <a:t>Polyuria</a:t>
            </a:r>
            <a:endParaRPr lang="en-US" dirty="0" smtClean="0"/>
          </a:p>
          <a:p>
            <a:r>
              <a:rPr lang="en-US" dirty="0" err="1" smtClean="0"/>
              <a:t>Polydipsia</a:t>
            </a:r>
            <a:endParaRPr lang="en-US" dirty="0" smtClean="0"/>
          </a:p>
          <a:p>
            <a:r>
              <a:rPr lang="en-US" dirty="0" smtClean="0"/>
              <a:t>Urinary incontinence</a:t>
            </a:r>
          </a:p>
          <a:p>
            <a:r>
              <a:rPr lang="en-US" dirty="0" smtClean="0"/>
              <a:t>CNS: stupor, ataxia, seizures, tremors</a:t>
            </a:r>
            <a:endParaRPr lang="en-US" dirty="0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Diabetes </a:t>
            </a:r>
            <a:r>
              <a:rPr lang="en-US" dirty="0" err="1" smtClean="0"/>
              <a:t>Insipidus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Characterized by three primary findings:</a:t>
            </a:r>
          </a:p>
          <a:p>
            <a:r>
              <a:rPr lang="en-US" dirty="0" smtClean="0"/>
              <a:t>Dilute urine</a:t>
            </a:r>
          </a:p>
          <a:p>
            <a:r>
              <a:rPr lang="en-US" dirty="0" smtClean="0"/>
              <a:t>Absence of renal disease</a:t>
            </a:r>
          </a:p>
          <a:p>
            <a:r>
              <a:rPr lang="en-US" dirty="0" smtClean="0"/>
              <a:t>Rise in urine </a:t>
            </a:r>
            <a:r>
              <a:rPr lang="en-US" dirty="0" err="1" smtClean="0"/>
              <a:t>osmolality</a:t>
            </a:r>
            <a:r>
              <a:rPr lang="en-US" dirty="0" smtClean="0"/>
              <a:t> following administration of vasopressin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Vasopressin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Released by the posterior lobe of </a:t>
            </a:r>
            <a:r>
              <a:rPr lang="en-US" dirty="0" err="1" smtClean="0"/>
              <a:t>hypothalmus</a:t>
            </a:r>
            <a:r>
              <a:rPr lang="en-US" dirty="0" smtClean="0"/>
              <a:t> in response to </a:t>
            </a:r>
            <a:r>
              <a:rPr lang="en-US" dirty="0" err="1" smtClean="0"/>
              <a:t>hypovolemia</a:t>
            </a:r>
            <a:r>
              <a:rPr lang="en-US" dirty="0" smtClean="0"/>
              <a:t> and </a:t>
            </a:r>
            <a:r>
              <a:rPr lang="en-US" dirty="0" err="1" smtClean="0"/>
              <a:t>hypertonicity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Also called </a:t>
            </a:r>
            <a:r>
              <a:rPr lang="en-US" dirty="0" err="1" smtClean="0"/>
              <a:t>arginine</a:t>
            </a:r>
            <a:r>
              <a:rPr lang="en-US" dirty="0" smtClean="0"/>
              <a:t>-vasopressin (</a:t>
            </a:r>
            <a:r>
              <a:rPr lang="en-US" b="1" dirty="0" smtClean="0"/>
              <a:t>AVP</a:t>
            </a:r>
            <a:r>
              <a:rPr lang="en-US" dirty="0" smtClean="0"/>
              <a:t>) or anti-diuretic hormone (</a:t>
            </a:r>
            <a:r>
              <a:rPr lang="en-US" b="1" dirty="0" smtClean="0"/>
              <a:t>ADH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Vasopressin</a:t>
            </a:r>
            <a:endParaRPr lang="en-US" dirty="0"/>
          </a:p>
        </p:txBody>
      </p:sp>
      <p:pic>
        <p:nvPicPr>
          <p:cNvPr id="1026" name="Picture 2" descr="http://www.frca.co.uk/images_main/resources/Vasopress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371600"/>
            <a:ext cx="6858000" cy="5332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Diabetes </a:t>
            </a:r>
            <a:r>
              <a:rPr lang="en-US" dirty="0" err="1" smtClean="0"/>
              <a:t>Insipidus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Two forms in dogs and cats</a:t>
            </a:r>
          </a:p>
          <a:p>
            <a:endParaRPr lang="en-US" sz="1000" dirty="0" smtClean="0"/>
          </a:p>
          <a:p>
            <a:r>
              <a:rPr lang="en-US" i="1" dirty="0" smtClean="0"/>
              <a:t>Complete DI</a:t>
            </a:r>
            <a:r>
              <a:rPr lang="en-US" dirty="0" smtClean="0"/>
              <a:t> </a:t>
            </a:r>
            <a:r>
              <a:rPr lang="en-US" dirty="0" smtClean="0">
                <a:latin typeface="Calibri"/>
              </a:rPr>
              <a:t>→</a:t>
            </a:r>
            <a:r>
              <a:rPr lang="en-US" dirty="0" smtClean="0"/>
              <a:t> little or no increase in urine </a:t>
            </a:r>
            <a:r>
              <a:rPr lang="en-US" dirty="0" err="1" smtClean="0"/>
              <a:t>osmolality</a:t>
            </a:r>
            <a:r>
              <a:rPr lang="en-US" dirty="0" smtClean="0"/>
              <a:t> in response to increases in serum </a:t>
            </a:r>
            <a:r>
              <a:rPr lang="en-US" dirty="0" err="1" smtClean="0"/>
              <a:t>osmolality</a:t>
            </a:r>
            <a:r>
              <a:rPr lang="en-US" dirty="0" smtClean="0"/>
              <a:t> (no AVP)</a:t>
            </a:r>
          </a:p>
          <a:p>
            <a:endParaRPr lang="en-US" sz="1000" dirty="0" smtClean="0"/>
          </a:p>
          <a:p>
            <a:endParaRPr lang="en-US" sz="1000" dirty="0" smtClean="0"/>
          </a:p>
          <a:p>
            <a:r>
              <a:rPr lang="en-US" i="1" dirty="0" smtClean="0"/>
              <a:t>Partial DI </a:t>
            </a:r>
            <a:r>
              <a:rPr lang="en-US" dirty="0" smtClean="0">
                <a:latin typeface="Calibri"/>
              </a:rPr>
              <a:t>→ </a:t>
            </a:r>
            <a:r>
              <a:rPr lang="en-US" dirty="0" smtClean="0"/>
              <a:t>AVP released with increasing plasma </a:t>
            </a:r>
            <a:r>
              <a:rPr lang="en-US" dirty="0" err="1" smtClean="0"/>
              <a:t>osmolality</a:t>
            </a:r>
            <a:r>
              <a:rPr lang="en-US" dirty="0" smtClean="0"/>
              <a:t> but is subnormal in amount</a:t>
            </a:r>
            <a:endParaRPr lang="en-US" dirty="0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Serum </a:t>
            </a:r>
            <a:r>
              <a:rPr lang="en-US" dirty="0" err="1" smtClean="0"/>
              <a:t>Osmolality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5908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Osmolality</a:t>
            </a:r>
            <a:r>
              <a:rPr lang="en-US" sz="3200" dirty="0" smtClean="0"/>
              <a:t> = 2(Na + K) + (BUN/2.8) + (GLU/18)</a:t>
            </a:r>
            <a:endParaRPr lang="en-US" sz="3200" dirty="0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DI -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Intracranial tumor</a:t>
            </a:r>
          </a:p>
          <a:p>
            <a:pPr lvl="1"/>
            <a:r>
              <a:rPr lang="en-US" dirty="0" smtClean="0"/>
              <a:t>Primary pituitary tumor, </a:t>
            </a:r>
            <a:r>
              <a:rPr lang="en-US" dirty="0" err="1" smtClean="0"/>
              <a:t>meningioma</a:t>
            </a:r>
            <a:r>
              <a:rPr lang="en-US" dirty="0" smtClean="0"/>
              <a:t>, metastatic </a:t>
            </a:r>
          </a:p>
          <a:p>
            <a:r>
              <a:rPr lang="en-US" dirty="0" smtClean="0"/>
              <a:t>Inflammatory</a:t>
            </a:r>
          </a:p>
          <a:p>
            <a:r>
              <a:rPr lang="en-US" dirty="0" smtClean="0"/>
              <a:t>Parasitic</a:t>
            </a:r>
          </a:p>
          <a:p>
            <a:r>
              <a:rPr lang="en-US" dirty="0" smtClean="0"/>
              <a:t>Severe head trauma</a:t>
            </a:r>
          </a:p>
          <a:p>
            <a:r>
              <a:rPr lang="en-US" dirty="0" smtClean="0"/>
              <a:t>Pituitary surgery</a:t>
            </a:r>
          </a:p>
          <a:p>
            <a:r>
              <a:rPr lang="en-US" dirty="0" smtClean="0"/>
              <a:t>Idiopathic</a:t>
            </a:r>
            <a:endParaRPr lang="en-US" dirty="0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Isosthenuria</a:t>
            </a:r>
            <a:r>
              <a:rPr lang="en-US" dirty="0" smtClean="0"/>
              <a:t> (</a:t>
            </a:r>
            <a:r>
              <a:rPr lang="en-US" dirty="0" err="1" smtClean="0"/>
              <a:t>usg</a:t>
            </a:r>
            <a:r>
              <a:rPr lang="en-US" dirty="0" smtClean="0"/>
              <a:t> &lt; 1.010)</a:t>
            </a:r>
          </a:p>
          <a:p>
            <a:endParaRPr lang="en-US" dirty="0" smtClean="0"/>
          </a:p>
          <a:p>
            <a:r>
              <a:rPr lang="en-US" dirty="0" smtClean="0"/>
              <a:t>Urine </a:t>
            </a:r>
            <a:r>
              <a:rPr lang="en-US" dirty="0" err="1" smtClean="0"/>
              <a:t>osmolality</a:t>
            </a:r>
            <a:r>
              <a:rPr lang="en-US" dirty="0" smtClean="0"/>
              <a:t> &lt; 290 </a:t>
            </a:r>
            <a:r>
              <a:rPr lang="en-US" dirty="0" err="1" smtClean="0"/>
              <a:t>mosmol</a:t>
            </a:r>
            <a:r>
              <a:rPr lang="en-US" dirty="0" smtClean="0"/>
              <a:t>/kg</a:t>
            </a:r>
          </a:p>
          <a:p>
            <a:endParaRPr lang="en-US" dirty="0" smtClean="0"/>
          </a:p>
          <a:p>
            <a:r>
              <a:rPr lang="en-US" dirty="0" err="1" smtClean="0"/>
              <a:t>Hypernatremia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Low BUN</a:t>
            </a:r>
          </a:p>
          <a:p>
            <a:endParaRPr lang="en-US" dirty="0" smtClean="0"/>
          </a:p>
          <a:p>
            <a:r>
              <a:rPr lang="en-US" dirty="0" smtClean="0"/>
              <a:t>+/- </a:t>
            </a:r>
            <a:r>
              <a:rPr lang="en-US" dirty="0" err="1" smtClean="0"/>
              <a:t>Azotemia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</a:t>
            </a:r>
            <a:r>
              <a:rPr lang="en-US" dirty="0" err="1" smtClean="0"/>
              <a:t>polydipsia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Nephrogenic</a:t>
            </a:r>
            <a:r>
              <a:rPr lang="en-US" dirty="0" smtClean="0"/>
              <a:t> diabetes </a:t>
            </a:r>
            <a:r>
              <a:rPr lang="en-US" dirty="0" err="1" smtClean="0"/>
              <a:t>insipidus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</a:t>
            </a:r>
            <a:r>
              <a:rPr lang="en-US" dirty="0" smtClean="0"/>
              <a:t>wo phases of insulin release in response to a rise in glucose: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irst is an immediate release of preformed insulin stored in </a:t>
            </a:r>
            <a:r>
              <a:rPr lang="en-US" dirty="0" err="1" smtClean="0"/>
              <a:t>secretory</a:t>
            </a:r>
            <a:r>
              <a:rPr lang="en-US" dirty="0" smtClean="0"/>
              <a:t> granules </a:t>
            </a:r>
          </a:p>
          <a:p>
            <a:pPr lvl="1"/>
            <a:r>
              <a:rPr lang="en-US" dirty="0" smtClean="0"/>
              <a:t>Second</a:t>
            </a:r>
            <a:r>
              <a:rPr lang="en-US" dirty="0"/>
              <a:t> </a:t>
            </a:r>
            <a:r>
              <a:rPr lang="en-US" dirty="0" smtClean="0"/>
              <a:t>is a more prolonged release of newly synthesized insulin</a:t>
            </a:r>
          </a:p>
          <a:p>
            <a:endParaRPr lang="en-US" sz="1200" dirty="0" smtClean="0"/>
          </a:p>
          <a:p>
            <a:r>
              <a:rPr lang="en-US" dirty="0" smtClean="0"/>
              <a:t>Once released, insulin is only active for a brief time</a:t>
            </a:r>
          </a:p>
          <a:p>
            <a:r>
              <a:rPr lang="en-US" dirty="0"/>
              <a:t>D</a:t>
            </a:r>
            <a:r>
              <a:rPr lang="en-US" dirty="0" smtClean="0"/>
              <a:t>egraded by enzymes </a:t>
            </a:r>
            <a:r>
              <a:rPr lang="en-US" dirty="0" smtClean="0">
                <a:latin typeface="Calibri"/>
              </a:rPr>
              <a:t>→</a:t>
            </a:r>
            <a:r>
              <a:rPr lang="en-US" dirty="0" smtClean="0"/>
              <a:t> </a:t>
            </a:r>
            <a:r>
              <a:rPr lang="en-US" b="1" i="1" dirty="0" err="1"/>
              <a:t>i</a:t>
            </a:r>
            <a:r>
              <a:rPr lang="en-US" b="1" i="1" dirty="0" err="1" smtClean="0"/>
              <a:t>nsulinase</a:t>
            </a:r>
            <a:r>
              <a:rPr lang="en-US" dirty="0" smtClean="0"/>
              <a:t> found in the liver and kidneys </a:t>
            </a:r>
          </a:p>
          <a:p>
            <a:r>
              <a:rPr lang="en-US" dirty="0"/>
              <a:t>H</a:t>
            </a:r>
            <a:r>
              <a:rPr lang="en-US" dirty="0" smtClean="0"/>
              <a:t>alf-life of only about 6 minutes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</a:t>
            </a:r>
            <a:r>
              <a:rPr lang="en-US" dirty="0" err="1" smtClean="0"/>
              <a:t>Polydipsia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Hyperactive young dogs</a:t>
            </a:r>
          </a:p>
          <a:p>
            <a:endParaRPr lang="en-US" sz="1000" dirty="0" smtClean="0"/>
          </a:p>
          <a:p>
            <a:r>
              <a:rPr lang="en-US" dirty="0" smtClean="0"/>
              <a:t>Behavioral</a:t>
            </a:r>
          </a:p>
          <a:p>
            <a:endParaRPr lang="en-US" sz="1000" dirty="0" smtClean="0"/>
          </a:p>
          <a:p>
            <a:r>
              <a:rPr lang="en-US" dirty="0" smtClean="0"/>
              <a:t>Urine </a:t>
            </a:r>
            <a:r>
              <a:rPr lang="en-US" dirty="0" err="1" smtClean="0"/>
              <a:t>osmolality</a:t>
            </a:r>
            <a:r>
              <a:rPr lang="en-US" dirty="0" smtClean="0"/>
              <a:t> &gt; 1000 </a:t>
            </a:r>
            <a:r>
              <a:rPr lang="en-US" dirty="0" err="1" smtClean="0"/>
              <a:t>mosmol</a:t>
            </a:r>
            <a:r>
              <a:rPr lang="en-US" dirty="0" smtClean="0"/>
              <a:t>/kg diagnostic</a:t>
            </a:r>
          </a:p>
          <a:p>
            <a:endParaRPr lang="en-US" sz="1000" dirty="0" smtClean="0"/>
          </a:p>
          <a:p>
            <a:r>
              <a:rPr lang="en-US" dirty="0" smtClean="0"/>
              <a:t>Water deprivation test</a:t>
            </a:r>
            <a:endParaRPr lang="en-US" dirty="0"/>
          </a:p>
        </p:txBody>
      </p:sp>
      <p:pic>
        <p:nvPicPr>
          <p:cNvPr id="8194" name="Picture 2" descr="http://www.the-happy-dog-spot.com/images/dehydration-in-dogs-dog-drinking-from-water-fount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810000"/>
            <a:ext cx="1914525" cy="2853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Water deprivation test</a:t>
            </a:r>
          </a:p>
          <a:p>
            <a:r>
              <a:rPr lang="en-US" dirty="0" smtClean="0"/>
              <a:t>In both </a:t>
            </a:r>
            <a:r>
              <a:rPr lang="en-US" dirty="0" err="1" smtClean="0"/>
              <a:t>nephrogenic</a:t>
            </a:r>
            <a:r>
              <a:rPr lang="en-US" dirty="0" smtClean="0"/>
              <a:t> and central diabetes </a:t>
            </a:r>
            <a:r>
              <a:rPr lang="en-US" dirty="0" err="1" smtClean="0"/>
              <a:t>insipidus</a:t>
            </a:r>
            <a:r>
              <a:rPr lang="en-US" dirty="0" smtClean="0"/>
              <a:t> urine </a:t>
            </a:r>
            <a:r>
              <a:rPr lang="en-US" dirty="0" err="1" smtClean="0"/>
              <a:t>osmololality</a:t>
            </a:r>
            <a:r>
              <a:rPr lang="en-US" dirty="0" smtClean="0"/>
              <a:t> will remain low during water deprivation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Vasopressin administration</a:t>
            </a:r>
          </a:p>
          <a:p>
            <a:r>
              <a:rPr lang="en-US" dirty="0" smtClean="0"/>
              <a:t>Central diabetes </a:t>
            </a:r>
            <a:r>
              <a:rPr lang="en-US" dirty="0" err="1" smtClean="0"/>
              <a:t>insipidus</a:t>
            </a:r>
            <a:r>
              <a:rPr lang="en-US" dirty="0" smtClean="0"/>
              <a:t> urine </a:t>
            </a:r>
            <a:r>
              <a:rPr lang="en-US" dirty="0" err="1" smtClean="0"/>
              <a:t>osmolality</a:t>
            </a:r>
            <a:r>
              <a:rPr lang="en-US" dirty="0" smtClean="0"/>
              <a:t> with increase by 50%</a:t>
            </a:r>
          </a:p>
          <a:p>
            <a:r>
              <a:rPr lang="en-US" dirty="0" err="1" smtClean="0"/>
              <a:t>Nephrogenic</a:t>
            </a:r>
            <a:r>
              <a:rPr lang="en-US" dirty="0" smtClean="0"/>
              <a:t> diabetes </a:t>
            </a:r>
            <a:r>
              <a:rPr lang="en-US" dirty="0" err="1" smtClean="0"/>
              <a:t>insipidus</a:t>
            </a:r>
            <a:r>
              <a:rPr lang="en-US" dirty="0" smtClean="0"/>
              <a:t> no rise in urine </a:t>
            </a:r>
            <a:r>
              <a:rPr lang="en-US" dirty="0" err="1" smtClean="0"/>
              <a:t>osmolality</a:t>
            </a:r>
            <a:endParaRPr lang="en-US" dirty="0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Measurement of plasma vasopressin</a:t>
            </a:r>
            <a:endParaRPr lang="en-US" sz="1000" dirty="0" smtClean="0"/>
          </a:p>
          <a:p>
            <a:r>
              <a:rPr lang="en-US" dirty="0" smtClean="0"/>
              <a:t>Administer hypertonic saline</a:t>
            </a:r>
          </a:p>
          <a:p>
            <a:pPr lvl="1"/>
            <a:r>
              <a:rPr lang="en-US" dirty="0" smtClean="0"/>
              <a:t>0.03 ml/kg/min for 2 hours</a:t>
            </a:r>
            <a:endParaRPr lang="en-US" sz="1000" dirty="0" smtClean="0"/>
          </a:p>
          <a:p>
            <a:r>
              <a:rPr lang="en-US" dirty="0" smtClean="0"/>
              <a:t>Risk of critical </a:t>
            </a:r>
            <a:r>
              <a:rPr lang="en-US" dirty="0" err="1" smtClean="0"/>
              <a:t>hypertonicity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CT/MRI</a:t>
            </a:r>
          </a:p>
          <a:p>
            <a:r>
              <a:rPr lang="en-US" dirty="0" smtClean="0"/>
              <a:t>Patients with head trauma</a:t>
            </a:r>
          </a:p>
          <a:p>
            <a:r>
              <a:rPr lang="en-US" dirty="0" smtClean="0"/>
              <a:t>Suspicion of pituitary lesion/tumor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DDAVP (</a:t>
            </a:r>
            <a:r>
              <a:rPr lang="en-US" b="1" dirty="0" err="1" smtClean="0"/>
              <a:t>Desmopressin</a:t>
            </a:r>
            <a:r>
              <a:rPr lang="en-US" b="1" dirty="0" smtClean="0"/>
              <a:t>)</a:t>
            </a:r>
          </a:p>
          <a:p>
            <a:r>
              <a:rPr lang="en-US" dirty="0" smtClean="0"/>
              <a:t>AVP analogue</a:t>
            </a:r>
          </a:p>
          <a:p>
            <a:r>
              <a:rPr lang="en-US" dirty="0" smtClean="0"/>
              <a:t>Provides </a:t>
            </a:r>
            <a:r>
              <a:rPr lang="en-US" dirty="0" err="1" smtClean="0"/>
              <a:t>antidiuretic</a:t>
            </a:r>
            <a:r>
              <a:rPr lang="en-US" dirty="0" smtClean="0"/>
              <a:t> activity for about 8 hours</a:t>
            </a:r>
          </a:p>
          <a:p>
            <a:r>
              <a:rPr lang="en-US" dirty="0" smtClean="0"/>
              <a:t>One drop in conjunctiva BID</a:t>
            </a:r>
            <a:endParaRPr lang="en-US" dirty="0"/>
          </a:p>
        </p:txBody>
      </p:sp>
      <p:pic>
        <p:nvPicPr>
          <p:cNvPr id="3074" name="Picture 2" descr="http://www.nwabr.org/studentbiotech/winners/studentwork/2007/WB_BA_TRONGTHAM/picdesmopress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886200"/>
            <a:ext cx="2495550" cy="2495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in the absence of </a:t>
            </a:r>
            <a:r>
              <a:rPr lang="en-US" dirty="0" err="1" smtClean="0"/>
              <a:t>neoplastic</a:t>
            </a:r>
            <a:r>
              <a:rPr lang="en-US" dirty="0" smtClean="0"/>
              <a:t> lesion</a:t>
            </a:r>
            <a:endParaRPr lang="en-US" dirty="0"/>
          </a:p>
        </p:txBody>
      </p:sp>
      <p:pic>
        <p:nvPicPr>
          <p:cNvPr id="2050" name="Picture 2" descr="http://2.bp.blogspot.com/_NhS7MOvSZAk/SKBSA8TI09I/AAAAAAAAAPM/5nLDdWl3-og/s320-R/husk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667000"/>
            <a:ext cx="2876550" cy="36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Receptor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Tyrosine </a:t>
            </a:r>
            <a:r>
              <a:rPr lang="en-US" dirty="0" err="1" smtClean="0"/>
              <a:t>kinase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Two alpha subunits</a:t>
            </a:r>
          </a:p>
          <a:p>
            <a:pPr lvl="1"/>
            <a:r>
              <a:rPr lang="en-US" dirty="0" smtClean="0"/>
              <a:t>Extracellular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ouse insulin binding domains</a:t>
            </a:r>
          </a:p>
          <a:p>
            <a:endParaRPr lang="en-US" sz="1000" dirty="0" smtClean="0"/>
          </a:p>
          <a:p>
            <a:r>
              <a:rPr lang="en-US" dirty="0" smtClean="0"/>
              <a:t>Two beta subunits</a:t>
            </a:r>
            <a:endParaRPr lang="en-US" dirty="0"/>
          </a:p>
        </p:txBody>
      </p:sp>
      <p:pic>
        <p:nvPicPr>
          <p:cNvPr id="6" name="Picture 2" descr="Figure 1. The insulin receptor.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4038600" cy="3454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Effects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</a:t>
            </a:r>
            <a:r>
              <a:rPr lang="en-US" dirty="0" smtClean="0"/>
              <a:t>acilitates entry of glucose into muscle, adipose and several other tissues</a:t>
            </a:r>
          </a:p>
          <a:p>
            <a:endParaRPr lang="en-US" sz="1400" dirty="0" smtClean="0"/>
          </a:p>
          <a:p>
            <a:r>
              <a:rPr lang="en-US" dirty="0" smtClean="0"/>
              <a:t>Stimulates the liver to store glucose in the form of glycogen</a:t>
            </a:r>
          </a:p>
          <a:p>
            <a:endParaRPr lang="en-US" sz="1400" dirty="0" smtClean="0"/>
          </a:p>
          <a:p>
            <a:r>
              <a:rPr lang="en-US" dirty="0" smtClean="0"/>
              <a:t>Promotes synthesis of fatty acids in the liver</a:t>
            </a:r>
          </a:p>
          <a:p>
            <a:endParaRPr lang="en-US" sz="1300" dirty="0" smtClean="0"/>
          </a:p>
          <a:p>
            <a:r>
              <a:rPr lang="en-US" dirty="0" smtClean="0"/>
              <a:t>Inhibits breakdown of fat in adipose tissue </a:t>
            </a:r>
          </a:p>
          <a:p>
            <a:endParaRPr lang="en-US" sz="1300" dirty="0" smtClean="0"/>
          </a:p>
          <a:p>
            <a:r>
              <a:rPr lang="en-US" dirty="0" smtClean="0"/>
              <a:t>Stimulates the uptake of amino acids</a:t>
            </a:r>
          </a:p>
          <a:p>
            <a:endParaRPr lang="en-US" sz="1300" dirty="0" smtClean="0"/>
          </a:p>
          <a:p>
            <a:r>
              <a:rPr lang="en-US" dirty="0" smtClean="0"/>
              <a:t>Increases the permeability of many cells to potassium, magnesium and phosphate 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Effects</a:t>
            </a:r>
            <a:endParaRPr lang="en-US" dirty="0"/>
          </a:p>
        </p:txBody>
      </p:sp>
      <p:pic>
        <p:nvPicPr>
          <p:cNvPr id="97282" name="Picture 2" descr="Homeos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829425" cy="5152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Diabetes in Humans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1</a:t>
            </a:r>
          </a:p>
          <a:p>
            <a:endParaRPr lang="en-US" dirty="0" smtClean="0"/>
          </a:p>
          <a:p>
            <a:r>
              <a:rPr lang="en-US" dirty="0" smtClean="0"/>
              <a:t>Type 2</a:t>
            </a:r>
            <a:endParaRPr lang="en-US" dirty="0"/>
          </a:p>
        </p:txBody>
      </p:sp>
      <p:pic>
        <p:nvPicPr>
          <p:cNvPr id="49154" name="Picture 2" descr="http://www.saidaonline.com/en/newsgfx/diabetes-saidaonl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209800"/>
            <a:ext cx="2743200" cy="1828800"/>
          </a:xfrm>
          <a:prstGeom prst="rect">
            <a:avLst/>
          </a:prstGeom>
          <a:noFill/>
        </p:spPr>
      </p:pic>
      <p:pic>
        <p:nvPicPr>
          <p:cNvPr id="49156" name="Picture 4" descr="http://lolbyte.com/wp-content/uploads/2010/10/Screen-shot-2010-10-14-at-11.46.24-A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3886200"/>
            <a:ext cx="3530600" cy="2647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1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Characterized by a combination of genetic susceptibility and immunologic destruction of beta cells</a:t>
            </a:r>
          </a:p>
          <a:p>
            <a:endParaRPr lang="en-US" sz="1000" dirty="0" smtClean="0"/>
          </a:p>
          <a:p>
            <a:r>
              <a:rPr lang="en-US" dirty="0" smtClean="0"/>
              <a:t>Progressive and eventually complete insulin insufficiency</a:t>
            </a:r>
          </a:p>
          <a:p>
            <a:endParaRPr lang="en-US" sz="1000" dirty="0" smtClean="0"/>
          </a:p>
          <a:p>
            <a:r>
              <a:rPr lang="en-US" dirty="0" smtClean="0"/>
              <a:t>10% of human diabetic patients</a:t>
            </a:r>
            <a:endParaRPr lang="en-US" dirty="0"/>
          </a:p>
        </p:txBody>
      </p:sp>
      <p:pic>
        <p:nvPicPr>
          <p:cNvPr id="8194" name="Picture 2" descr="http://www.fotosearch.com/bthumb/BNS/BNS340/bn248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9492" y="3962400"/>
            <a:ext cx="1785433" cy="2686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1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/>
              <a:t>Autoantibodies</a:t>
            </a:r>
            <a:endParaRPr lang="en-US" b="1" dirty="0" smtClean="0"/>
          </a:p>
          <a:p>
            <a:endParaRPr lang="en-US" sz="1000" dirty="0" smtClean="0"/>
          </a:p>
          <a:p>
            <a:r>
              <a:rPr lang="en-US" dirty="0" smtClean="0"/>
              <a:t>Anti-insulin</a:t>
            </a:r>
          </a:p>
          <a:p>
            <a:endParaRPr lang="en-US" sz="1000" dirty="0" smtClean="0"/>
          </a:p>
          <a:p>
            <a:r>
              <a:rPr lang="en-US" dirty="0" smtClean="0"/>
              <a:t>Anti-beta cells</a:t>
            </a:r>
          </a:p>
          <a:p>
            <a:endParaRPr lang="en-US" sz="1000" dirty="0" smtClean="0"/>
          </a:p>
          <a:p>
            <a:r>
              <a:rPr lang="en-US" dirty="0" smtClean="0"/>
              <a:t>Anti-</a:t>
            </a:r>
            <a:r>
              <a:rPr lang="en-US" dirty="0" err="1" smtClean="0"/>
              <a:t>glutamic</a:t>
            </a:r>
            <a:r>
              <a:rPr lang="en-US" dirty="0" smtClean="0"/>
              <a:t> acid </a:t>
            </a:r>
            <a:r>
              <a:rPr lang="en-US" dirty="0" err="1" smtClean="0"/>
              <a:t>decarboxylase</a:t>
            </a:r>
            <a:r>
              <a:rPr lang="en-US" dirty="0" smtClean="0"/>
              <a:t> (GAD)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1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Immune-mediated destruction of islets is divided into six stages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2743200"/>
          <a:ext cx="6934200" cy="3886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3467100"/>
              </a:tblGrid>
              <a:tr h="392382">
                <a:tc>
                  <a:txBody>
                    <a:bodyPr/>
                    <a:lstStyle/>
                    <a:p>
                      <a:r>
                        <a:rPr lang="en-US" dirty="0" smtClean="0"/>
                        <a:t>STAGE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2382">
                <a:tc>
                  <a:txBody>
                    <a:bodyPr/>
                    <a:lstStyle/>
                    <a:p>
                      <a:r>
                        <a:rPr lang="en-US" dirty="0" smtClean="0"/>
                        <a:t>Stage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Genetic susceptibility</a:t>
                      </a:r>
                      <a:endParaRPr lang="en-US" dirty="0"/>
                    </a:p>
                  </a:txBody>
                  <a:tcPr/>
                </a:tc>
              </a:tr>
              <a:tr h="392382">
                <a:tc>
                  <a:txBody>
                    <a:bodyPr/>
                    <a:lstStyle/>
                    <a:p>
                      <a:r>
                        <a:rPr lang="en-US" dirty="0" smtClean="0"/>
                        <a:t>Stage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Triggering event</a:t>
                      </a:r>
                      <a:endParaRPr lang="en-US" dirty="0"/>
                    </a:p>
                  </a:txBody>
                  <a:tcPr/>
                </a:tc>
              </a:tr>
              <a:tr h="677263">
                <a:tc>
                  <a:txBody>
                    <a:bodyPr/>
                    <a:lstStyle/>
                    <a:p>
                      <a:r>
                        <a:rPr lang="en-US" dirty="0" smtClean="0"/>
                        <a:t>Stage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 autoimmunity</a:t>
                      </a:r>
                      <a:r>
                        <a:rPr lang="en-US" baseline="0" dirty="0" smtClean="0"/>
                        <a:t> and normal insulin secretion</a:t>
                      </a:r>
                      <a:endParaRPr lang="en-US" dirty="0"/>
                    </a:p>
                  </a:txBody>
                  <a:tcPr/>
                </a:tc>
              </a:tr>
              <a:tr h="677263">
                <a:tc>
                  <a:txBody>
                    <a:bodyPr/>
                    <a:lstStyle/>
                    <a:p>
                      <a:r>
                        <a:rPr lang="en-US" dirty="0" smtClean="0"/>
                        <a:t>Stage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 autoimmunity and impaired insulin secretion</a:t>
                      </a:r>
                      <a:endParaRPr lang="en-US" dirty="0"/>
                    </a:p>
                  </a:txBody>
                  <a:tcPr/>
                </a:tc>
              </a:tr>
              <a:tr h="677263">
                <a:tc>
                  <a:txBody>
                    <a:bodyPr/>
                    <a:lstStyle/>
                    <a:p>
                      <a:r>
                        <a:rPr lang="en-US" dirty="0" smtClean="0"/>
                        <a:t>Stage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Overt diabetes with residual insulin</a:t>
                      </a:r>
                      <a:r>
                        <a:rPr lang="en-US" baseline="0" dirty="0" smtClean="0"/>
                        <a:t> secretion</a:t>
                      </a:r>
                      <a:endParaRPr lang="en-US" dirty="0"/>
                    </a:p>
                  </a:txBody>
                  <a:tcPr/>
                </a:tc>
              </a:tr>
              <a:tr h="677263">
                <a:tc>
                  <a:txBody>
                    <a:bodyPr/>
                    <a:lstStyle/>
                    <a:p>
                      <a:r>
                        <a:rPr lang="en-US" dirty="0" smtClean="0"/>
                        <a:t>Stage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Overt diabetes</a:t>
                      </a:r>
                      <a:r>
                        <a:rPr lang="en-US" baseline="0" dirty="0" smtClean="0"/>
                        <a:t> with complete beta-cell destruction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Endocrine pancreas</a:t>
            </a:r>
          </a:p>
          <a:p>
            <a:endParaRPr lang="en-US" sz="1100" dirty="0" smtClean="0"/>
          </a:p>
          <a:p>
            <a:r>
              <a:rPr lang="en-US" dirty="0" smtClean="0"/>
              <a:t>Insulin synthesis and secretion</a:t>
            </a:r>
          </a:p>
          <a:p>
            <a:endParaRPr lang="en-US" sz="1100" dirty="0" smtClean="0"/>
          </a:p>
          <a:p>
            <a:r>
              <a:rPr lang="en-US" dirty="0" smtClean="0"/>
              <a:t>DM in humans</a:t>
            </a:r>
          </a:p>
          <a:p>
            <a:endParaRPr lang="en-US" sz="1000" dirty="0" smtClean="0"/>
          </a:p>
          <a:p>
            <a:r>
              <a:rPr lang="en-US" dirty="0" smtClean="0"/>
              <a:t>Canine diabetes</a:t>
            </a:r>
          </a:p>
          <a:p>
            <a:endParaRPr lang="en-US" sz="1000" dirty="0" smtClean="0"/>
          </a:p>
          <a:p>
            <a:r>
              <a:rPr lang="en-US" dirty="0" smtClean="0"/>
              <a:t>Feline diabetes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2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Characterized by insulin resistance and dysfunctional beta-cells</a:t>
            </a:r>
          </a:p>
          <a:p>
            <a:endParaRPr lang="en-US" dirty="0" smtClean="0"/>
          </a:p>
          <a:p>
            <a:r>
              <a:rPr lang="en-US" dirty="0" smtClean="0"/>
              <a:t>90% of human diabetic patients</a:t>
            </a:r>
          </a:p>
          <a:p>
            <a:endParaRPr lang="en-US" dirty="0"/>
          </a:p>
        </p:txBody>
      </p:sp>
      <p:pic>
        <p:nvPicPr>
          <p:cNvPr id="17410" name="Picture 2" descr="http://s2.hubimg.com/u/1110601_f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8607" y="4191000"/>
            <a:ext cx="3908693" cy="2495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2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 non-insulin-dependent</a:t>
            </a:r>
          </a:p>
          <a:p>
            <a:endParaRPr lang="en-US" dirty="0" smtClean="0"/>
          </a:p>
          <a:p>
            <a:r>
              <a:rPr lang="en-US" dirty="0" smtClean="0"/>
              <a:t>Control usually possible through diet, exercise and oral hypoglycemic drugs</a:t>
            </a:r>
            <a:endParaRPr lang="en-US" dirty="0"/>
          </a:p>
        </p:txBody>
      </p:sp>
      <p:pic>
        <p:nvPicPr>
          <p:cNvPr id="1026" name="Picture 2" descr="http://www.fotosearch.com/bthumb/CSP/CSP040/k0406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733800"/>
            <a:ext cx="1967304" cy="2533651"/>
          </a:xfrm>
          <a:prstGeom prst="rect">
            <a:avLst/>
          </a:prstGeom>
          <a:noFill/>
        </p:spPr>
      </p:pic>
      <p:pic>
        <p:nvPicPr>
          <p:cNvPr id="1028" name="Picture 4" descr="http://www.fotosearch.com/bthumb/UNY/UNY052/u11693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800600"/>
            <a:ext cx="2686050" cy="1801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Canine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Non-insulin dependent diabetes mellitus (NIDDM)</a:t>
            </a:r>
          </a:p>
          <a:p>
            <a:endParaRPr lang="en-US" sz="1000" dirty="0" smtClean="0"/>
          </a:p>
          <a:p>
            <a:r>
              <a:rPr lang="en-US" dirty="0" smtClean="0"/>
              <a:t>Uncommon to rare</a:t>
            </a:r>
          </a:p>
          <a:p>
            <a:endParaRPr lang="en-US" sz="1000" dirty="0" smtClean="0"/>
          </a:p>
          <a:p>
            <a:r>
              <a:rPr lang="en-US" dirty="0" smtClean="0"/>
              <a:t>Associated with insulin antagonistic disease or drugs</a:t>
            </a:r>
          </a:p>
          <a:p>
            <a:pPr lvl="1"/>
            <a:r>
              <a:rPr lang="en-US" dirty="0" err="1" smtClean="0"/>
              <a:t>Glucocorticoids</a:t>
            </a:r>
            <a:endParaRPr lang="en-US" dirty="0" smtClean="0"/>
          </a:p>
          <a:p>
            <a:pPr lvl="1"/>
            <a:r>
              <a:rPr lang="en-US" dirty="0" err="1" smtClean="0"/>
              <a:t>Hyperadrenocorticism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Canine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Insulin-dependent diabetes mellitus (IDDM)</a:t>
            </a:r>
          </a:p>
          <a:p>
            <a:endParaRPr lang="en-US" sz="1000" dirty="0" smtClean="0"/>
          </a:p>
          <a:p>
            <a:r>
              <a:rPr lang="en-US" dirty="0" smtClean="0"/>
              <a:t>Permanent </a:t>
            </a:r>
            <a:r>
              <a:rPr lang="en-US" dirty="0" err="1" smtClean="0"/>
              <a:t>hypoinsulinemia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Absolute necessity for exogenous insulin to maintain </a:t>
            </a:r>
            <a:r>
              <a:rPr lang="en-US" dirty="0" err="1" smtClean="0"/>
              <a:t>glycemic</a:t>
            </a:r>
            <a:r>
              <a:rPr lang="en-US" dirty="0" smtClean="0"/>
              <a:t> control</a:t>
            </a:r>
          </a:p>
          <a:p>
            <a:endParaRPr lang="en-US" sz="1000" dirty="0" smtClean="0"/>
          </a:p>
          <a:p>
            <a:r>
              <a:rPr lang="en-US" dirty="0" smtClean="0"/>
              <a:t>Incidence 1/100 dogs reaching age 12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400800" y="5181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Fall et al. </a:t>
            </a:r>
            <a:r>
              <a:rPr lang="en-US" i="1" dirty="0" smtClean="0"/>
              <a:t>JVIM </a:t>
            </a:r>
            <a:r>
              <a:rPr lang="en-US" dirty="0" smtClean="0"/>
              <a:t>2007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pic>
        <p:nvPicPr>
          <p:cNvPr id="1026" name="Picture 2" descr="pathophysiology of diabetes mellit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066800"/>
            <a:ext cx="7580801" cy="5642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Genetics</a:t>
            </a:r>
          </a:p>
          <a:p>
            <a:r>
              <a:rPr lang="en-US" dirty="0" smtClean="0"/>
              <a:t>Immune-mediated </a:t>
            </a:r>
            <a:r>
              <a:rPr lang="en-US" dirty="0" err="1" smtClean="0"/>
              <a:t>insulitis</a:t>
            </a:r>
            <a:endParaRPr lang="en-US" dirty="0" smtClean="0"/>
          </a:p>
          <a:p>
            <a:r>
              <a:rPr lang="en-US" dirty="0" smtClean="0"/>
              <a:t>Pancreatitis</a:t>
            </a:r>
          </a:p>
          <a:p>
            <a:r>
              <a:rPr lang="en-US" dirty="0" smtClean="0"/>
              <a:t>Obesity</a:t>
            </a:r>
          </a:p>
          <a:p>
            <a:r>
              <a:rPr lang="en-US" dirty="0" smtClean="0"/>
              <a:t>Concurrent hormonal disease</a:t>
            </a:r>
          </a:p>
          <a:p>
            <a:r>
              <a:rPr lang="en-US" dirty="0" err="1" smtClean="0"/>
              <a:t>Hyperadrenocorticism</a:t>
            </a:r>
            <a:endParaRPr lang="en-US" dirty="0" smtClean="0"/>
          </a:p>
          <a:p>
            <a:r>
              <a:rPr lang="en-US" dirty="0" smtClean="0"/>
              <a:t>Excess growth hormone during </a:t>
            </a:r>
            <a:r>
              <a:rPr lang="en-US" dirty="0" err="1" smtClean="0"/>
              <a:t>diestrus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Hypothyroidism</a:t>
            </a:r>
          </a:p>
          <a:p>
            <a:r>
              <a:rPr lang="en-US" dirty="0" smtClean="0"/>
              <a:t>Drugs</a:t>
            </a:r>
          </a:p>
          <a:p>
            <a:r>
              <a:rPr lang="en-US" dirty="0" err="1" smtClean="0"/>
              <a:t>Glucocorticoids</a:t>
            </a:r>
            <a:endParaRPr lang="en-US" dirty="0" smtClean="0"/>
          </a:p>
          <a:p>
            <a:r>
              <a:rPr lang="en-US" dirty="0" err="1" smtClean="0"/>
              <a:t>Progestagens</a:t>
            </a:r>
            <a:endParaRPr lang="en-US" dirty="0" smtClean="0"/>
          </a:p>
          <a:p>
            <a:r>
              <a:rPr lang="en-US" dirty="0" smtClean="0"/>
              <a:t>Infection</a:t>
            </a:r>
          </a:p>
          <a:p>
            <a:r>
              <a:rPr lang="en-US" dirty="0" smtClean="0"/>
              <a:t>Concurrent illness</a:t>
            </a:r>
          </a:p>
          <a:p>
            <a:r>
              <a:rPr lang="en-US" dirty="0" smtClean="0"/>
              <a:t>Renal insufficiency</a:t>
            </a:r>
          </a:p>
          <a:p>
            <a:r>
              <a:rPr lang="en-US" dirty="0" smtClean="0"/>
              <a:t>Cardiac disease</a:t>
            </a:r>
          </a:p>
          <a:p>
            <a:r>
              <a:rPr lang="en-US" dirty="0" err="1" smtClean="0"/>
              <a:t>Hyperlipidemia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Breed Risks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Australian terrier</a:t>
            </a:r>
          </a:p>
          <a:p>
            <a:r>
              <a:rPr lang="en-US" dirty="0" smtClean="0"/>
              <a:t>Schnauzer</a:t>
            </a:r>
          </a:p>
          <a:p>
            <a:r>
              <a:rPr lang="en-US" dirty="0" err="1" smtClean="0"/>
              <a:t>Bichon</a:t>
            </a:r>
            <a:r>
              <a:rPr lang="en-US" dirty="0" smtClean="0"/>
              <a:t> </a:t>
            </a:r>
            <a:r>
              <a:rPr lang="en-US" dirty="0" err="1" smtClean="0"/>
              <a:t>Frise</a:t>
            </a:r>
            <a:endParaRPr lang="en-US" dirty="0" smtClean="0"/>
          </a:p>
          <a:p>
            <a:r>
              <a:rPr lang="en-US" dirty="0" smtClean="0"/>
              <a:t>Spitz</a:t>
            </a:r>
          </a:p>
          <a:p>
            <a:r>
              <a:rPr lang="en-US" dirty="0" smtClean="0"/>
              <a:t>Fox Terrier</a:t>
            </a:r>
          </a:p>
          <a:p>
            <a:r>
              <a:rPr lang="en-US" dirty="0" smtClean="0"/>
              <a:t>Miniature Poodle</a:t>
            </a:r>
          </a:p>
          <a:p>
            <a:r>
              <a:rPr lang="en-US" dirty="0" smtClean="0"/>
              <a:t>Samoyed</a:t>
            </a:r>
          </a:p>
          <a:p>
            <a:r>
              <a:rPr lang="en-US" dirty="0" smtClean="0"/>
              <a:t>Cairn Terrier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Keeshond</a:t>
            </a:r>
          </a:p>
          <a:p>
            <a:r>
              <a:rPr lang="en-US" dirty="0" smtClean="0"/>
              <a:t>Maltese</a:t>
            </a:r>
          </a:p>
          <a:p>
            <a:r>
              <a:rPr lang="en-US" dirty="0" smtClean="0"/>
              <a:t>Toy Poodle</a:t>
            </a:r>
          </a:p>
          <a:p>
            <a:r>
              <a:rPr lang="en-US" dirty="0" smtClean="0"/>
              <a:t>Lhasa </a:t>
            </a:r>
            <a:r>
              <a:rPr lang="en-US" dirty="0" err="1" smtClean="0"/>
              <a:t>Apso</a:t>
            </a:r>
            <a:endParaRPr lang="en-US" dirty="0" smtClean="0"/>
          </a:p>
          <a:p>
            <a:r>
              <a:rPr lang="en-US" dirty="0" smtClean="0"/>
              <a:t>Yorkshire terrier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64886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Guptil</a:t>
            </a:r>
            <a:r>
              <a:rPr lang="en-US" dirty="0" smtClean="0"/>
              <a:t> et al. 1999</a:t>
            </a:r>
            <a:endParaRPr lang="en-US" dirty="0"/>
          </a:p>
        </p:txBody>
      </p:sp>
      <p:pic>
        <p:nvPicPr>
          <p:cNvPr id="6146" name="Picture 2" descr="http://t2.gstatic.com/images?q=tbn:bokc-jlcsuz4wM:http://dogbreedswiki.com/images/dogst/Keeshond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191000"/>
            <a:ext cx="2676525" cy="2344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Signalment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Typically occurs in older dogs </a:t>
            </a:r>
          </a:p>
          <a:p>
            <a:pPr lvl="1"/>
            <a:r>
              <a:rPr lang="en-US" sz="2800" dirty="0" smtClean="0"/>
              <a:t>5 to 15 years of age</a:t>
            </a:r>
          </a:p>
          <a:p>
            <a:endParaRPr lang="en-US" sz="1100" dirty="0" smtClean="0"/>
          </a:p>
          <a:p>
            <a:r>
              <a:rPr lang="en-US" dirty="0" smtClean="0"/>
              <a:t>Juvenile-onset (&lt; 1 year-old) diabetes is uncommon</a:t>
            </a:r>
          </a:p>
          <a:p>
            <a:endParaRPr lang="en-US" sz="1000" dirty="0" smtClean="0"/>
          </a:p>
          <a:p>
            <a:r>
              <a:rPr lang="en-US" dirty="0" smtClean="0"/>
              <a:t>Female dogs affected twice as frequently as males</a:t>
            </a:r>
          </a:p>
          <a:p>
            <a:endParaRPr lang="en-US" sz="1100" dirty="0" smtClean="0"/>
          </a:p>
          <a:p>
            <a:r>
              <a:rPr lang="en-US" dirty="0" smtClean="0"/>
              <a:t>Genetic predisposition suggested by familial associations in dogs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5715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Guptill</a:t>
            </a:r>
            <a:r>
              <a:rPr lang="en-US" dirty="0" smtClean="0"/>
              <a:t> L et al. </a:t>
            </a:r>
            <a:r>
              <a:rPr lang="en-US" i="1" dirty="0" smtClean="0"/>
              <a:t>Vet J</a:t>
            </a:r>
            <a:r>
              <a:rPr lang="en-US" dirty="0" smtClean="0"/>
              <a:t> 2003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000" dirty="0" smtClean="0"/>
          </a:p>
          <a:p>
            <a:r>
              <a:rPr lang="en-US" dirty="0" err="1" smtClean="0"/>
              <a:t>Polyuria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err="1" smtClean="0"/>
              <a:t>Polydipsia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Weight loss </a:t>
            </a:r>
          </a:p>
          <a:p>
            <a:endParaRPr lang="en-US" sz="1000" dirty="0" smtClean="0"/>
          </a:p>
          <a:p>
            <a:r>
              <a:rPr lang="en-US" dirty="0" err="1" smtClean="0"/>
              <a:t>Polyphagia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Sudden blindness</a:t>
            </a:r>
          </a:p>
          <a:p>
            <a:endParaRPr lang="en-US" dirty="0"/>
          </a:p>
        </p:txBody>
      </p:sp>
      <p:pic>
        <p:nvPicPr>
          <p:cNvPr id="12290" name="Picture 2" descr="diabetics cartoons, diabetics cartoon, diabetics picture, diabetics pictures, diabetics image, diabetics images, diabetics illustration, diabetics illustrations "/>
          <p:cNvPicPr>
            <a:picLocks noChangeAspect="1" noChangeArrowheads="1"/>
          </p:cNvPicPr>
          <p:nvPr/>
        </p:nvPicPr>
        <p:blipFill>
          <a:blip r:embed="rId3" cstate="print"/>
          <a:srcRect t="12766"/>
          <a:stretch>
            <a:fillRect/>
          </a:stretch>
        </p:blipFill>
        <p:spPr bwMode="auto">
          <a:xfrm>
            <a:off x="4876800" y="2819400"/>
            <a:ext cx="38100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Depends on:</a:t>
            </a:r>
          </a:p>
          <a:p>
            <a:r>
              <a:rPr lang="en-US" dirty="0" smtClean="0"/>
              <a:t>Whether DKA is present and it’s severity</a:t>
            </a:r>
          </a:p>
          <a:p>
            <a:r>
              <a:rPr lang="en-US" dirty="0" smtClean="0"/>
              <a:t>Duration of diabetes prior to diagnosis</a:t>
            </a:r>
          </a:p>
          <a:p>
            <a:r>
              <a:rPr lang="en-US" dirty="0" smtClean="0"/>
              <a:t>Nature of concurrent disease(s)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Nonketotic</a:t>
            </a:r>
            <a:r>
              <a:rPr lang="en-US" dirty="0" smtClean="0"/>
              <a:t> diabetic dog has no typical physical exam findings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Endocrine Pancreas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Islets of </a:t>
            </a:r>
            <a:r>
              <a:rPr lang="en-US" b="1" dirty="0" err="1" smtClean="0"/>
              <a:t>Langerhans</a:t>
            </a:r>
            <a:endParaRPr lang="en-US" b="1" dirty="0" smtClean="0"/>
          </a:p>
          <a:p>
            <a:r>
              <a:rPr lang="en-US" dirty="0" smtClean="0"/>
              <a:t>Comprise only 1-2% of the mass of the pancreas</a:t>
            </a:r>
          </a:p>
          <a:p>
            <a:r>
              <a:rPr lang="en-US" dirty="0"/>
              <a:t>R</a:t>
            </a:r>
            <a:r>
              <a:rPr lang="en-US" dirty="0" smtClean="0"/>
              <a:t>eceive about 10 to 15% of the pancreatic blood flow</a:t>
            </a:r>
          </a:p>
          <a:p>
            <a:r>
              <a:rPr lang="en-US" dirty="0" smtClean="0"/>
              <a:t>Innervated by parasympathetic and sympathetic neurons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1026" name="Picture 2" descr="http://www.vivo.colostate.edu/hbooks/pathphys/endocrine/pancreas/isl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00200"/>
            <a:ext cx="4067175" cy="4572000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/>
          <p:nvPr/>
        </p:nvCxnSpPr>
        <p:spPr>
          <a:xfrm flipV="1">
            <a:off x="5867400" y="3886200"/>
            <a:ext cx="457200" cy="228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Obese</a:t>
            </a:r>
          </a:p>
          <a:p>
            <a:r>
              <a:rPr lang="en-US" dirty="0" smtClean="0"/>
              <a:t>Rarely emaciated</a:t>
            </a:r>
          </a:p>
          <a:p>
            <a:r>
              <a:rPr lang="en-US" dirty="0" smtClean="0"/>
              <a:t>Sparse, dry, brittle, lusterless hair coat</a:t>
            </a:r>
          </a:p>
          <a:p>
            <a:r>
              <a:rPr lang="en-US" dirty="0" smtClean="0"/>
              <a:t>Hyperkeratosis</a:t>
            </a:r>
          </a:p>
          <a:p>
            <a:r>
              <a:rPr lang="en-US" dirty="0" err="1" smtClean="0"/>
              <a:t>Hepatomegally</a:t>
            </a:r>
            <a:endParaRPr lang="en-US" dirty="0" smtClean="0"/>
          </a:p>
          <a:p>
            <a:r>
              <a:rPr lang="en-US" dirty="0" smtClean="0"/>
              <a:t>Cataracts</a:t>
            </a:r>
          </a:p>
          <a:p>
            <a:r>
              <a:rPr lang="en-US" dirty="0" smtClean="0"/>
              <a:t>Anterior </a:t>
            </a:r>
            <a:r>
              <a:rPr lang="en-US" dirty="0" err="1" smtClean="0"/>
              <a:t>uveitis</a:t>
            </a:r>
            <a:endParaRPr lang="en-US" dirty="0" smtClean="0"/>
          </a:p>
          <a:p>
            <a:r>
              <a:rPr lang="en-US" dirty="0" smtClean="0"/>
              <a:t>KCS</a:t>
            </a:r>
          </a:p>
          <a:p>
            <a:endParaRPr lang="en-US" dirty="0"/>
          </a:p>
        </p:txBody>
      </p:sp>
      <p:pic>
        <p:nvPicPr>
          <p:cNvPr id="59394" name="Picture 2" descr="http://t2.gstatic.com/images?q=tbn:hein4C5yiZKE6M:http://www.dog-health-handbook.com/image-files/cataract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038600"/>
            <a:ext cx="3188756" cy="2628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</a:p>
          <a:p>
            <a:endParaRPr lang="en-US" sz="1000" dirty="0" smtClean="0"/>
          </a:p>
          <a:p>
            <a:r>
              <a:rPr lang="en-US" dirty="0" smtClean="0"/>
              <a:t>Persistent fasting hyperglycemia </a:t>
            </a:r>
          </a:p>
          <a:p>
            <a:endParaRPr lang="en-US" sz="1000" dirty="0" smtClean="0"/>
          </a:p>
          <a:p>
            <a:r>
              <a:rPr lang="en-US" dirty="0" err="1" smtClean="0"/>
              <a:t>Glucosuria</a:t>
            </a:r>
            <a:endParaRPr lang="en-US" dirty="0" smtClean="0"/>
          </a:p>
          <a:p>
            <a:pPr lvl="1"/>
            <a:r>
              <a:rPr lang="en-US" dirty="0" smtClean="0"/>
              <a:t>Renal threshold for glucose 180-220 mg/</a:t>
            </a:r>
            <a:r>
              <a:rPr lang="en-US" dirty="0" err="1" smtClean="0"/>
              <a:t>dL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http://t2.gstatic.com/images?q=tbn:98vTLPLwI8b00M:http://image.shutterstock.com/display_pic_with_logo/6833/6833,1260410805,1/stock-photo-cartoon-of-a-small-dog-urinating-on-its-owner-s-leg-4253579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520399"/>
            <a:ext cx="2276475" cy="2061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Hyperglycemia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Diabetes mellitus</a:t>
            </a:r>
          </a:p>
          <a:p>
            <a:r>
              <a:rPr lang="en-US" dirty="0" smtClean="0"/>
              <a:t>“Stress”</a:t>
            </a:r>
          </a:p>
          <a:p>
            <a:r>
              <a:rPr lang="en-US" dirty="0" smtClean="0"/>
              <a:t>Postprandial</a:t>
            </a:r>
          </a:p>
          <a:p>
            <a:r>
              <a:rPr lang="en-US" dirty="0" err="1" smtClean="0"/>
              <a:t>Hyperadrenocorticism</a:t>
            </a:r>
            <a:endParaRPr lang="en-US" dirty="0" smtClean="0"/>
          </a:p>
          <a:p>
            <a:r>
              <a:rPr lang="en-US" dirty="0" err="1" smtClean="0"/>
              <a:t>Diestrus</a:t>
            </a:r>
            <a:endParaRPr lang="en-US" dirty="0" smtClean="0"/>
          </a:p>
          <a:p>
            <a:r>
              <a:rPr lang="en-US" dirty="0" err="1" smtClean="0"/>
              <a:t>Pheochromocytoma</a:t>
            </a:r>
            <a:endParaRPr lang="en-US" dirty="0" smtClean="0"/>
          </a:p>
          <a:p>
            <a:r>
              <a:rPr lang="en-US" dirty="0" smtClean="0"/>
              <a:t>Exocrine pancreatic </a:t>
            </a:r>
            <a:r>
              <a:rPr lang="en-US" dirty="0" err="1" smtClean="0"/>
              <a:t>neoplasia</a:t>
            </a:r>
            <a:endParaRPr lang="en-US" dirty="0" smtClean="0"/>
          </a:p>
          <a:p>
            <a:r>
              <a:rPr lang="en-US" dirty="0" smtClean="0"/>
              <a:t>Renal insufficiency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Drug therapy</a:t>
            </a:r>
          </a:p>
          <a:p>
            <a:pPr lvl="1"/>
            <a:r>
              <a:rPr lang="en-US" dirty="0" err="1" smtClean="0"/>
              <a:t>Glucocorticoids</a:t>
            </a:r>
            <a:endParaRPr lang="en-US" dirty="0" smtClean="0"/>
          </a:p>
          <a:p>
            <a:pPr lvl="1"/>
            <a:r>
              <a:rPr lang="en-US" dirty="0" err="1" smtClean="0"/>
              <a:t>Progestagens</a:t>
            </a:r>
            <a:endParaRPr lang="en-US" dirty="0" smtClean="0"/>
          </a:p>
          <a:p>
            <a:pPr lvl="1"/>
            <a:r>
              <a:rPr lang="en-US" dirty="0" err="1" smtClean="0"/>
              <a:t>Thiazide</a:t>
            </a:r>
            <a:r>
              <a:rPr lang="en-US" dirty="0" smtClean="0"/>
              <a:t> diuretics</a:t>
            </a:r>
          </a:p>
          <a:p>
            <a:pPr lvl="1"/>
            <a:r>
              <a:rPr lang="en-US" dirty="0" smtClean="0"/>
              <a:t>Dextrose-containing fluids</a:t>
            </a:r>
          </a:p>
          <a:p>
            <a:pPr lvl="1"/>
            <a:r>
              <a:rPr lang="en-US" dirty="0" err="1" smtClean="0"/>
              <a:t>Parenteral</a:t>
            </a:r>
            <a:r>
              <a:rPr lang="en-US" dirty="0" smtClean="0"/>
              <a:t> </a:t>
            </a:r>
            <a:r>
              <a:rPr lang="en-US" dirty="0" err="1" smtClean="0"/>
              <a:t>nurtrition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Head trauma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Complete blood count</a:t>
            </a:r>
          </a:p>
          <a:p>
            <a:endParaRPr lang="en-US" dirty="0" smtClean="0"/>
          </a:p>
          <a:p>
            <a:r>
              <a:rPr lang="en-US" dirty="0" smtClean="0"/>
              <a:t>Serum biochemistry panel</a:t>
            </a:r>
          </a:p>
          <a:p>
            <a:endParaRPr lang="en-US" dirty="0" smtClean="0"/>
          </a:p>
          <a:p>
            <a:r>
              <a:rPr lang="en-US" dirty="0" smtClean="0"/>
              <a:t>Urinalysis</a:t>
            </a:r>
          </a:p>
          <a:p>
            <a:endParaRPr lang="en-US" dirty="0" smtClean="0"/>
          </a:p>
          <a:p>
            <a:r>
              <a:rPr lang="en-US" dirty="0" smtClean="0"/>
              <a:t>Urine culture</a:t>
            </a:r>
          </a:p>
          <a:p>
            <a:endParaRPr lang="en-US" dirty="0" smtClean="0"/>
          </a:p>
          <a:p>
            <a:r>
              <a:rPr lang="en-US" dirty="0" smtClean="0"/>
              <a:t>Abdominal ultrasound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Hematology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 normal</a:t>
            </a:r>
          </a:p>
          <a:p>
            <a:endParaRPr lang="en-US" sz="1000" dirty="0" smtClean="0"/>
          </a:p>
          <a:p>
            <a:r>
              <a:rPr lang="en-US" dirty="0" err="1" smtClean="0"/>
              <a:t>Neutrophilic</a:t>
            </a:r>
            <a:r>
              <a:rPr lang="en-US" dirty="0" smtClean="0"/>
              <a:t> </a:t>
            </a:r>
            <a:r>
              <a:rPr lang="en-US" dirty="0" err="1" smtClean="0"/>
              <a:t>leukocytosis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err="1" smtClean="0"/>
              <a:t>Polycythemia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1266" name="Picture 2" descr="http://www.fotosearch.com/bthumb/CRT/CRT003/78502-529i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0007" y="4038600"/>
            <a:ext cx="3453443" cy="2295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Serum Biochemistry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724400" cy="4525963"/>
          </a:xfrm>
        </p:spPr>
        <p:txBody>
          <a:bodyPr/>
          <a:lstStyle/>
          <a:p>
            <a:r>
              <a:rPr lang="en-US" dirty="0" smtClean="0"/>
              <a:t>Hyperglycemia</a:t>
            </a:r>
          </a:p>
          <a:p>
            <a:endParaRPr lang="en-US" dirty="0" smtClean="0"/>
          </a:p>
          <a:p>
            <a:r>
              <a:rPr lang="en-US" dirty="0" smtClean="0"/>
              <a:t>Hypercholesterolemia (33%)</a:t>
            </a:r>
          </a:p>
          <a:p>
            <a:endParaRPr lang="en-US" dirty="0" smtClean="0"/>
          </a:p>
          <a:p>
            <a:r>
              <a:rPr lang="en-US" dirty="0" err="1" smtClean="0"/>
              <a:t>Hyperlipidemia</a:t>
            </a:r>
            <a:r>
              <a:rPr lang="en-US" dirty="0" smtClean="0"/>
              <a:t> (42%)</a:t>
            </a:r>
          </a:p>
          <a:p>
            <a:endParaRPr lang="en-US" dirty="0" smtClean="0"/>
          </a:p>
          <a:p>
            <a:r>
              <a:rPr lang="en-US" dirty="0" err="1" smtClean="0"/>
              <a:t>Hypochloremia</a:t>
            </a:r>
            <a:r>
              <a:rPr lang="en-US" dirty="0" smtClean="0"/>
              <a:t> (60%)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3810000" cy="4525963"/>
          </a:xfrm>
        </p:spPr>
        <p:txBody>
          <a:bodyPr/>
          <a:lstStyle/>
          <a:p>
            <a:r>
              <a:rPr lang="en-US" dirty="0" smtClean="0">
                <a:latin typeface="Calibri"/>
              </a:rPr>
              <a:t>↑</a:t>
            </a:r>
            <a:r>
              <a:rPr lang="en-US" dirty="0" smtClean="0"/>
              <a:t>ALT (78%)</a:t>
            </a:r>
          </a:p>
          <a:p>
            <a:endParaRPr lang="en-US" dirty="0" smtClean="0"/>
          </a:p>
          <a:p>
            <a:r>
              <a:rPr lang="en-US" dirty="0" smtClean="0"/>
              <a:t>↑ AST (71%)</a:t>
            </a:r>
          </a:p>
          <a:p>
            <a:endParaRPr lang="en-US" dirty="0" smtClean="0"/>
          </a:p>
          <a:p>
            <a:r>
              <a:rPr lang="en-US" dirty="0" smtClean="0"/>
              <a:t>↑ ALP (90%)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53200" y="6172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Hess RS </a:t>
            </a:r>
            <a:r>
              <a:rPr lang="en-US" i="1" dirty="0" smtClean="0"/>
              <a:t>JAVMA</a:t>
            </a:r>
            <a:r>
              <a:rPr lang="en-US" dirty="0" smtClean="0"/>
              <a:t> 2000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Urine specific gravity usually &gt; 1.025</a:t>
            </a:r>
          </a:p>
          <a:p>
            <a:endParaRPr lang="en-US" sz="1000" dirty="0" smtClean="0"/>
          </a:p>
          <a:p>
            <a:r>
              <a:rPr lang="en-US" dirty="0" smtClean="0"/>
              <a:t>Depends on severity of </a:t>
            </a:r>
            <a:r>
              <a:rPr lang="en-US" dirty="0" err="1" smtClean="0"/>
              <a:t>glucosuria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2% or 4+ </a:t>
            </a:r>
            <a:r>
              <a:rPr lang="en-US" dirty="0" err="1" smtClean="0"/>
              <a:t>glucosuria</a:t>
            </a:r>
            <a:r>
              <a:rPr lang="en-US" dirty="0" smtClean="0"/>
              <a:t> will increase the USG by 0.008 to 0.010 on </a:t>
            </a:r>
            <a:r>
              <a:rPr lang="en-US" dirty="0" err="1" smtClean="0"/>
              <a:t>refractometer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http://t2.gstatic.com/images?q=tbn:gOlQX1XExjxCTM:http://www.topac.com/images/URC-NE_30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648200"/>
            <a:ext cx="2514600" cy="1799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Glucosuria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err="1" smtClean="0"/>
              <a:t>Proteinuria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Bacteriuria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+/- </a:t>
            </a:r>
            <a:r>
              <a:rPr lang="en-US" dirty="0" err="1" smtClean="0"/>
              <a:t>Pyuria</a:t>
            </a:r>
            <a:r>
              <a:rPr lang="en-US" dirty="0" smtClean="0"/>
              <a:t> and </a:t>
            </a:r>
            <a:r>
              <a:rPr lang="en-US" dirty="0" err="1" smtClean="0"/>
              <a:t>Hematuria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+/- trace </a:t>
            </a:r>
            <a:r>
              <a:rPr lang="en-US" dirty="0" err="1" smtClean="0"/>
              <a:t>Ketones</a:t>
            </a:r>
            <a:endParaRPr lang="en-US" dirty="0"/>
          </a:p>
        </p:txBody>
      </p:sp>
      <p:pic>
        <p:nvPicPr>
          <p:cNvPr id="6146" name="Picture 2" descr="http://www.fotosearch.com/bthumb/BDX/BDX218/bxp38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0714" y="3581400"/>
            <a:ext cx="3157536" cy="2971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Urine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Urinary tract infection</a:t>
            </a:r>
          </a:p>
          <a:p>
            <a:endParaRPr lang="en-US" sz="1000" dirty="0" smtClean="0"/>
          </a:p>
          <a:p>
            <a:r>
              <a:rPr lang="en-US" dirty="0" smtClean="0"/>
              <a:t>Absence of </a:t>
            </a:r>
            <a:r>
              <a:rPr lang="en-US" dirty="0" err="1" smtClean="0"/>
              <a:t>pyuria</a:t>
            </a:r>
            <a:r>
              <a:rPr lang="en-US" dirty="0" smtClean="0"/>
              <a:t> and </a:t>
            </a:r>
            <a:r>
              <a:rPr lang="en-US" dirty="0" err="1" smtClean="0"/>
              <a:t>hematuria</a:t>
            </a:r>
            <a:r>
              <a:rPr lang="en-US" dirty="0" smtClean="0"/>
              <a:t> does not rule it out</a:t>
            </a:r>
          </a:p>
          <a:p>
            <a:endParaRPr lang="en-US" sz="1000" dirty="0" smtClean="0"/>
          </a:p>
          <a:p>
            <a:r>
              <a:rPr lang="en-US" dirty="0" smtClean="0"/>
              <a:t>Prevalence of 21% in dogs with diabetes mellitus</a:t>
            </a:r>
          </a:p>
          <a:p>
            <a:pPr lvl="1"/>
            <a:r>
              <a:rPr lang="en-US" dirty="0" smtClean="0"/>
              <a:t>Aerobic culture</a:t>
            </a:r>
          </a:p>
          <a:p>
            <a:pPr lvl="1"/>
            <a:r>
              <a:rPr lang="en-US" dirty="0" smtClean="0"/>
              <a:t>Escherichia coli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05600" y="62484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Hess RS </a:t>
            </a:r>
            <a:r>
              <a:rPr lang="en-US" i="1" dirty="0" smtClean="0"/>
              <a:t>JAVMA</a:t>
            </a:r>
            <a:r>
              <a:rPr lang="en-US" dirty="0" smtClean="0"/>
              <a:t> 2000</a:t>
            </a:r>
            <a:endParaRPr lang="en-US" dirty="0"/>
          </a:p>
        </p:txBody>
      </p:sp>
      <p:pic>
        <p:nvPicPr>
          <p:cNvPr id="3074" name="Picture 2" descr="http://www.fotosearch.com/bthumb/FSD/FSD302/x23892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191000"/>
            <a:ext cx="2057400" cy="2081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Abdominal Ultrasound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/>
              <a:t>Performed in 127/221 dogs</a:t>
            </a:r>
          </a:p>
          <a:p>
            <a:r>
              <a:rPr lang="en-US" dirty="0" smtClean="0"/>
              <a:t>Results were abnormal in 124/127 dogs 	(97%)</a:t>
            </a:r>
          </a:p>
          <a:p>
            <a:endParaRPr lang="en-US" sz="1400" dirty="0" smtClean="0"/>
          </a:p>
          <a:p>
            <a:r>
              <a:rPr lang="en-US" dirty="0" err="1" smtClean="0"/>
              <a:t>Hyperechoic</a:t>
            </a:r>
            <a:r>
              <a:rPr lang="en-US" dirty="0" smtClean="0"/>
              <a:t> liver 104/127 			(82%)</a:t>
            </a:r>
          </a:p>
          <a:p>
            <a:endParaRPr lang="en-US" sz="1400" dirty="0" smtClean="0"/>
          </a:p>
          <a:p>
            <a:r>
              <a:rPr lang="en-US" dirty="0" err="1" smtClean="0"/>
              <a:t>Hyperechoic</a:t>
            </a:r>
            <a:r>
              <a:rPr lang="en-US" dirty="0" smtClean="0"/>
              <a:t> renal cortices 48/127 		(38%) </a:t>
            </a:r>
          </a:p>
          <a:p>
            <a:endParaRPr lang="en-US" sz="1400" dirty="0" smtClean="0"/>
          </a:p>
          <a:p>
            <a:r>
              <a:rPr lang="en-US" dirty="0" err="1" smtClean="0"/>
              <a:t>Hypoechoic</a:t>
            </a:r>
            <a:r>
              <a:rPr lang="en-US" dirty="0" smtClean="0"/>
              <a:t> pancreas with </a:t>
            </a:r>
            <a:r>
              <a:rPr lang="en-US" dirty="0" err="1" smtClean="0"/>
              <a:t>hyperechoic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mesentery (acute pancreatitis) 27/127 	(21%)</a:t>
            </a:r>
          </a:p>
          <a:p>
            <a:endParaRPr lang="en-US" sz="1400" dirty="0" smtClean="0"/>
          </a:p>
          <a:p>
            <a:r>
              <a:rPr lang="en-US" dirty="0" smtClean="0"/>
              <a:t>Peritoneal effusion 23/127 			(18%)</a:t>
            </a:r>
          </a:p>
          <a:p>
            <a:endParaRPr lang="en-US" sz="1300" dirty="0" smtClean="0"/>
          </a:p>
          <a:p>
            <a:r>
              <a:rPr lang="en-US" dirty="0" smtClean="0"/>
              <a:t>Duodenal wall thickening 11/127 		(8%)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6324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Hess RS </a:t>
            </a:r>
            <a:r>
              <a:rPr lang="en-US" i="1" dirty="0" smtClean="0"/>
              <a:t>JAVMA </a:t>
            </a:r>
            <a:r>
              <a:rPr lang="en-US" dirty="0" smtClean="0"/>
              <a:t>2000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Endocrine Pancreas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Pancreatic islets house four major cell types, each of which produces a different endocrine product: </a:t>
            </a:r>
          </a:p>
          <a:p>
            <a:endParaRPr lang="en-US" sz="1100" b="1" dirty="0" smtClean="0"/>
          </a:p>
          <a:p>
            <a:r>
              <a:rPr lang="en-US" b="1" dirty="0" smtClean="0"/>
              <a:t>Alpha cells</a:t>
            </a:r>
            <a:r>
              <a:rPr lang="en-US" dirty="0" smtClean="0"/>
              <a:t> (A cells) secrete </a:t>
            </a:r>
            <a:r>
              <a:rPr lang="en-US" b="1" dirty="0" smtClean="0"/>
              <a:t>glucagon</a:t>
            </a:r>
            <a:r>
              <a:rPr lang="en-US" dirty="0" smtClean="0"/>
              <a:t> </a:t>
            </a:r>
          </a:p>
          <a:p>
            <a:endParaRPr lang="en-US" sz="1100" b="1" dirty="0" smtClean="0"/>
          </a:p>
          <a:p>
            <a:r>
              <a:rPr lang="en-US" b="1" dirty="0" smtClean="0"/>
              <a:t>Beta cells</a:t>
            </a:r>
            <a:r>
              <a:rPr lang="en-US" dirty="0" smtClean="0"/>
              <a:t> (B cells) produce </a:t>
            </a:r>
            <a:r>
              <a:rPr lang="en-US" b="1" dirty="0" smtClean="0"/>
              <a:t>insulin</a:t>
            </a:r>
            <a:r>
              <a:rPr lang="en-US" dirty="0" smtClean="0"/>
              <a:t> </a:t>
            </a:r>
          </a:p>
          <a:p>
            <a:endParaRPr lang="en-US" sz="1000" b="1" dirty="0" smtClean="0"/>
          </a:p>
          <a:p>
            <a:r>
              <a:rPr lang="en-US" b="1" dirty="0" smtClean="0"/>
              <a:t>Delta cells</a:t>
            </a:r>
            <a:r>
              <a:rPr lang="en-US" dirty="0" smtClean="0"/>
              <a:t> (D cells) secrete </a:t>
            </a:r>
            <a:r>
              <a:rPr lang="en-US" b="1" dirty="0" err="1" smtClean="0"/>
              <a:t>somatostatin</a:t>
            </a:r>
            <a:endParaRPr lang="en-US" b="1" dirty="0" smtClean="0"/>
          </a:p>
          <a:p>
            <a:endParaRPr lang="en-US" sz="1100" b="1" dirty="0" smtClean="0"/>
          </a:p>
          <a:p>
            <a:r>
              <a:rPr lang="en-US" b="1" dirty="0" smtClean="0"/>
              <a:t>F cells/PP cells </a:t>
            </a:r>
            <a:r>
              <a:rPr lang="en-US" dirty="0" smtClean="0"/>
              <a:t>secrete </a:t>
            </a:r>
            <a:r>
              <a:rPr lang="en-US" b="1" dirty="0" smtClean="0"/>
              <a:t>pancreatic polypeptide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Ancillary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Thoracic radiographs</a:t>
            </a:r>
          </a:p>
          <a:p>
            <a:endParaRPr lang="en-US" sz="1100" dirty="0" smtClean="0"/>
          </a:p>
          <a:p>
            <a:r>
              <a:rPr lang="en-US" dirty="0" smtClean="0"/>
              <a:t>Coagulation testing</a:t>
            </a:r>
          </a:p>
          <a:p>
            <a:endParaRPr lang="en-US" sz="1000" dirty="0" smtClean="0"/>
          </a:p>
          <a:p>
            <a:r>
              <a:rPr lang="en-US" dirty="0" smtClean="0"/>
              <a:t>Pancreatic enzymes</a:t>
            </a:r>
          </a:p>
          <a:p>
            <a:pPr lvl="1"/>
            <a:r>
              <a:rPr lang="en-US" dirty="0" smtClean="0"/>
              <a:t>TLI</a:t>
            </a:r>
          </a:p>
          <a:p>
            <a:pPr lvl="1"/>
            <a:r>
              <a:rPr lang="en-US" dirty="0" err="1" smtClean="0"/>
              <a:t>cPLI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Serum insulin concentration</a:t>
            </a:r>
          </a:p>
          <a:p>
            <a:r>
              <a:rPr lang="en-US" dirty="0" smtClean="0"/>
              <a:t>Progesterone levels, LDDS, ACTH </a:t>
            </a:r>
            <a:r>
              <a:rPr lang="en-US" dirty="0" err="1" smtClean="0"/>
              <a:t>stim</a:t>
            </a:r>
            <a:endParaRPr lang="en-US" dirty="0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90800"/>
            <a:ext cx="4151706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Pancreatic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Serum </a:t>
            </a:r>
            <a:r>
              <a:rPr lang="en-US" b="1" dirty="0" err="1" smtClean="0"/>
              <a:t>trypsinlike</a:t>
            </a:r>
            <a:r>
              <a:rPr lang="en-US" b="1" dirty="0" smtClean="0"/>
              <a:t> </a:t>
            </a:r>
            <a:r>
              <a:rPr lang="en-US" b="1" dirty="0" err="1" smtClean="0"/>
              <a:t>immunoreactivity</a:t>
            </a:r>
            <a:r>
              <a:rPr lang="en-US" b="1" dirty="0" smtClean="0"/>
              <a:t> (TLI)</a:t>
            </a:r>
          </a:p>
          <a:p>
            <a:r>
              <a:rPr lang="en-US" dirty="0" smtClean="0"/>
              <a:t>Usually normal</a:t>
            </a:r>
          </a:p>
          <a:p>
            <a:r>
              <a:rPr lang="en-US" dirty="0" smtClean="0"/>
              <a:t>High with acute pancreatitis</a:t>
            </a:r>
          </a:p>
          <a:p>
            <a:r>
              <a:rPr lang="en-US" dirty="0" smtClean="0"/>
              <a:t>Low with EPI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Pancreatic lipase </a:t>
            </a:r>
            <a:r>
              <a:rPr lang="en-US" b="1" dirty="0" err="1" smtClean="0"/>
              <a:t>immunoreactivity</a:t>
            </a:r>
            <a:r>
              <a:rPr lang="en-US" b="1" dirty="0" smtClean="0"/>
              <a:t> (</a:t>
            </a:r>
            <a:r>
              <a:rPr lang="en-US" b="1" dirty="0" err="1" smtClean="0"/>
              <a:t>cPLI</a:t>
            </a:r>
            <a:r>
              <a:rPr lang="en-US" b="1" dirty="0" smtClean="0"/>
              <a:t>)</a:t>
            </a:r>
          </a:p>
          <a:p>
            <a:r>
              <a:rPr lang="en-US" dirty="0" smtClean="0"/>
              <a:t>Usually normal</a:t>
            </a:r>
          </a:p>
          <a:p>
            <a:r>
              <a:rPr lang="en-US" dirty="0" smtClean="0"/>
              <a:t>High with acute pancreatitis</a:t>
            </a:r>
          </a:p>
          <a:p>
            <a:r>
              <a:rPr lang="en-US" dirty="0" smtClean="0"/>
              <a:t>Normal to high with chronic pancreatitis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Serum Insulin Concentration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Routine measurement is not recommended</a:t>
            </a:r>
          </a:p>
          <a:p>
            <a:r>
              <a:rPr lang="en-US" dirty="0" smtClean="0"/>
              <a:t>IDDM: low, normal</a:t>
            </a:r>
          </a:p>
          <a:p>
            <a:endParaRPr lang="en-US" sz="1100" dirty="0" smtClean="0"/>
          </a:p>
          <a:p>
            <a:pPr>
              <a:buNone/>
            </a:pPr>
            <a:r>
              <a:rPr lang="en-US" b="1" dirty="0" smtClean="0"/>
              <a:t>Increased serum insulin </a:t>
            </a:r>
          </a:p>
          <a:p>
            <a:r>
              <a:rPr lang="en-US" dirty="0" smtClean="0"/>
              <a:t>Suggests presence of functional beta cells</a:t>
            </a:r>
          </a:p>
          <a:p>
            <a:endParaRPr lang="en-US" sz="1000" dirty="0" smtClean="0"/>
          </a:p>
          <a:p>
            <a:pPr>
              <a:buNone/>
            </a:pPr>
            <a:r>
              <a:rPr lang="en-US" b="1" dirty="0" smtClean="0"/>
              <a:t>Low serum insulin </a:t>
            </a:r>
          </a:p>
          <a:p>
            <a:r>
              <a:rPr lang="en-US" dirty="0" smtClean="0"/>
              <a:t>Does not rule out the existence of functioning beta cells</a:t>
            </a:r>
          </a:p>
          <a:p>
            <a:r>
              <a:rPr lang="en-US" dirty="0" smtClean="0"/>
              <a:t>Hyperglycemia suppresses beta cell function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</a:p>
          <a:p>
            <a:endParaRPr lang="en-US" sz="1000" dirty="0" smtClean="0"/>
          </a:p>
          <a:p>
            <a:r>
              <a:rPr lang="en-US" dirty="0" smtClean="0"/>
              <a:t>Insulin therapy</a:t>
            </a:r>
          </a:p>
          <a:p>
            <a:endParaRPr lang="en-US" sz="1000" dirty="0" smtClean="0"/>
          </a:p>
          <a:p>
            <a:r>
              <a:rPr lang="en-US" dirty="0" smtClean="0"/>
              <a:t>Dietary therapy</a:t>
            </a:r>
          </a:p>
          <a:p>
            <a:endParaRPr lang="en-US" sz="1000" dirty="0" smtClean="0"/>
          </a:p>
          <a:p>
            <a:r>
              <a:rPr lang="en-US" dirty="0" smtClean="0"/>
              <a:t>Exercise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2162" name="Picture 2" descr="http://t2.gstatic.com/images?q=tbn:nLUPHh920gJf3M:http://upload.wikimedia.org/wikipedia/en/f/f4/Standard_insulin_syrin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191000"/>
            <a:ext cx="2553012" cy="207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goal is the elimination of owner-observed clinical signs</a:t>
            </a:r>
          </a:p>
          <a:p>
            <a:endParaRPr lang="en-US" dirty="0" smtClean="0"/>
          </a:p>
          <a:p>
            <a:r>
              <a:rPr lang="en-US" dirty="0" smtClean="0"/>
              <a:t>Balance tight glucose control with risk of hypoglycemia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control with an intermediate-acting insulin (NPH, </a:t>
            </a:r>
            <a:r>
              <a:rPr lang="en-US" dirty="0" err="1" smtClean="0"/>
              <a:t>Lente</a:t>
            </a:r>
            <a:r>
              <a:rPr lang="en-US" dirty="0" smtClean="0"/>
              <a:t>)</a:t>
            </a:r>
          </a:p>
          <a:p>
            <a:endParaRPr lang="en-US" sz="1000" dirty="0" smtClean="0"/>
          </a:p>
          <a:p>
            <a:r>
              <a:rPr lang="en-US" dirty="0" smtClean="0"/>
              <a:t>Recombinant human or pork source </a:t>
            </a:r>
          </a:p>
          <a:p>
            <a:endParaRPr lang="en-US" sz="1000" dirty="0" smtClean="0"/>
          </a:p>
          <a:p>
            <a:r>
              <a:rPr lang="en-US" dirty="0" smtClean="0"/>
              <a:t>Dose: 0.25 U/kg BID</a:t>
            </a:r>
            <a:endParaRPr lang="en-US" dirty="0"/>
          </a:p>
        </p:txBody>
      </p:sp>
      <p:pic>
        <p:nvPicPr>
          <p:cNvPr id="84994" name="Picture 2" descr="http://t2.gstatic.com/images?q=tbn:gwTJv0FND58FaM:http://findavet.us/blog/wp-content/uploads/2010/02/dog_insulinshot-300x22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1700" y="4343400"/>
            <a:ext cx="2749400" cy="2038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</a:t>
            </a:r>
            <a:endParaRPr lang="en-US" dirty="0"/>
          </a:p>
        </p:txBody>
      </p:sp>
      <p:pic>
        <p:nvPicPr>
          <p:cNvPr id="82946" name="Picture 2" descr="http://askdrwiki.com/mediawiki/images/0/0b/Insul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5886450" cy="52482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467600" y="1447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Less potent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43800" y="6172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potent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057900" y="4000500"/>
            <a:ext cx="419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00200" y="3733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(</a:t>
            </a:r>
            <a:r>
              <a:rPr lang="en-US" sz="1200" b="1" dirty="0" err="1" smtClean="0"/>
              <a:t>Lente</a:t>
            </a:r>
            <a:r>
              <a:rPr lang="en-US" sz="1200" b="1" dirty="0" smtClean="0"/>
              <a:t>)</a:t>
            </a:r>
          </a:p>
          <a:p>
            <a:r>
              <a:rPr lang="en-US" sz="1200" b="1" dirty="0" smtClean="0"/>
              <a:t>(PZI)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Initial Adjustments in Insulin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Hospitalize no longer than 24 to 48 hours to complete diagnostics and to start insulin</a:t>
            </a:r>
          </a:p>
          <a:p>
            <a:endParaRPr lang="en-US" sz="1100" dirty="0" smtClean="0"/>
          </a:p>
          <a:p>
            <a:r>
              <a:rPr lang="en-US" dirty="0" smtClean="0"/>
              <a:t>Measure BG at time of insulin administration </a:t>
            </a:r>
          </a:p>
          <a:p>
            <a:endParaRPr lang="en-US" sz="1100" dirty="0" smtClean="0"/>
          </a:p>
          <a:p>
            <a:r>
              <a:rPr lang="en-US" dirty="0" smtClean="0"/>
              <a:t>Blood glucose curve to identify hypoglycemia</a:t>
            </a:r>
          </a:p>
          <a:p>
            <a:endParaRPr lang="en-US" sz="1100" dirty="0" smtClean="0"/>
          </a:p>
          <a:p>
            <a:pPr lvl="1"/>
            <a:r>
              <a:rPr lang="en-US" dirty="0" smtClean="0"/>
              <a:t>Decrease insulin dose prior to discharge</a:t>
            </a:r>
          </a:p>
          <a:p>
            <a:endParaRPr lang="en-US" sz="1000" dirty="0" smtClean="0"/>
          </a:p>
          <a:p>
            <a:r>
              <a:rPr lang="en-US" dirty="0" smtClean="0"/>
              <a:t>Initial goal is NOT to achieve </a:t>
            </a:r>
            <a:r>
              <a:rPr lang="en-US" dirty="0" err="1" smtClean="0"/>
              <a:t>glycemic</a:t>
            </a:r>
            <a:r>
              <a:rPr lang="en-US" dirty="0" smtClean="0"/>
              <a:t> control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Dietary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Correct or prevent obesity</a:t>
            </a:r>
          </a:p>
          <a:p>
            <a:endParaRPr lang="en-US" sz="1000" dirty="0" smtClean="0"/>
          </a:p>
          <a:p>
            <a:r>
              <a:rPr lang="en-US" dirty="0" smtClean="0"/>
              <a:t>Maintain consistency in timing and caloric content of meals</a:t>
            </a:r>
          </a:p>
          <a:p>
            <a:endParaRPr lang="en-US" sz="1000" dirty="0" smtClean="0"/>
          </a:p>
          <a:p>
            <a:r>
              <a:rPr lang="en-US" dirty="0" smtClean="0"/>
              <a:t>Diet that minimizes postprandial increases in BG concentration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Dietary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It’s all about fiber….</a:t>
            </a:r>
          </a:p>
          <a:p>
            <a:endParaRPr lang="en-US" sz="1000" dirty="0" smtClean="0"/>
          </a:p>
          <a:p>
            <a:r>
              <a:rPr lang="en-US" dirty="0" smtClean="0"/>
              <a:t>Royal </a:t>
            </a:r>
            <a:r>
              <a:rPr lang="en-US" dirty="0" err="1" smtClean="0"/>
              <a:t>Canin</a:t>
            </a:r>
            <a:r>
              <a:rPr lang="en-US" dirty="0" smtClean="0"/>
              <a:t> Diabetic HF</a:t>
            </a:r>
          </a:p>
          <a:p>
            <a:endParaRPr lang="en-US" sz="1000" dirty="0" smtClean="0"/>
          </a:p>
          <a:p>
            <a:r>
              <a:rPr lang="en-US" dirty="0" smtClean="0"/>
              <a:t>Purina DCO</a:t>
            </a:r>
          </a:p>
          <a:p>
            <a:endParaRPr lang="en-US" sz="1000" dirty="0" smtClean="0"/>
          </a:p>
          <a:p>
            <a:r>
              <a:rPr lang="en-US" dirty="0" smtClean="0"/>
              <a:t>Hill’s W/D</a:t>
            </a:r>
            <a:endParaRPr lang="en-US" dirty="0"/>
          </a:p>
        </p:txBody>
      </p:sp>
      <p:pic>
        <p:nvPicPr>
          <p:cNvPr id="98306" name="Picture 2" descr="http://www.petfooddirect.com/productimages/20154508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219200"/>
            <a:ext cx="2381250" cy="2381250"/>
          </a:xfrm>
          <a:prstGeom prst="rect">
            <a:avLst/>
          </a:prstGeom>
          <a:noFill/>
        </p:spPr>
      </p:pic>
      <p:pic>
        <p:nvPicPr>
          <p:cNvPr id="98308" name="Picture 4" descr="http://t2.gstatic.com/images?q=tbn:rg-CowheANglKM:http://images.chemistdirect.co.uk/images/productimages/large/purina_veterinary_diet_canine_dco_(diabetes_colitis)_2068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276600"/>
            <a:ext cx="1895474" cy="1895476"/>
          </a:xfrm>
          <a:prstGeom prst="rect">
            <a:avLst/>
          </a:prstGeom>
          <a:noFill/>
        </p:spPr>
      </p:pic>
      <p:pic>
        <p:nvPicPr>
          <p:cNvPr id="98310" name="Picture 6" descr="http://t2.gstatic.com/images?q=tbn:dY0hGq2Xk6hrqM:http://www.petmeds.fr/images/product/medium/1367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4572000"/>
            <a:ext cx="2057399" cy="2057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Biosynthesis of Insulin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Insulin mRNA is translated as a single chain precursor called </a:t>
            </a:r>
            <a:r>
              <a:rPr lang="en-US" b="1" i="1" dirty="0" err="1" smtClean="0"/>
              <a:t>preproinsulin</a:t>
            </a:r>
            <a:r>
              <a:rPr lang="en-US" i="1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Removal of a signal peptide during insertion into the endoplasmic reticulum generates </a:t>
            </a:r>
            <a:r>
              <a:rPr lang="en-US" b="1" i="1" dirty="0" err="1" smtClean="0"/>
              <a:t>proinsulin</a:t>
            </a:r>
            <a:r>
              <a:rPr lang="en-US" b="1" i="1" dirty="0" smtClean="0"/>
              <a:t> </a:t>
            </a:r>
          </a:p>
          <a:p>
            <a:endParaRPr lang="en-US" dirty="0" smtClean="0"/>
          </a:p>
          <a:p>
            <a:r>
              <a:rPr lang="en-US" dirty="0" err="1" smtClean="0"/>
              <a:t>Proteolytic</a:t>
            </a:r>
            <a:r>
              <a:rPr lang="en-US" dirty="0" smtClean="0"/>
              <a:t> cleavage of </a:t>
            </a:r>
            <a:r>
              <a:rPr lang="en-US" dirty="0" err="1" smtClean="0"/>
              <a:t>proinsulin</a:t>
            </a:r>
            <a:r>
              <a:rPr lang="en-US" dirty="0" smtClean="0"/>
              <a:t> forms </a:t>
            </a:r>
            <a:r>
              <a:rPr lang="en-US" dirty="0" err="1" smtClean="0"/>
              <a:t>equimolar</a:t>
            </a:r>
            <a:r>
              <a:rPr lang="en-US" dirty="0" smtClean="0"/>
              <a:t> concentrations of </a:t>
            </a:r>
            <a:r>
              <a:rPr lang="en-US" b="1" i="1" dirty="0" smtClean="0"/>
              <a:t>C peptide </a:t>
            </a:r>
            <a:r>
              <a:rPr lang="en-US" dirty="0" smtClean="0"/>
              <a:t>and </a:t>
            </a:r>
            <a:r>
              <a:rPr lang="en-US" b="1" i="1" dirty="0" smtClean="0"/>
              <a:t>insulin</a:t>
            </a:r>
            <a:r>
              <a:rPr lang="en-US" dirty="0" smtClean="0"/>
              <a:t>, which are stored in </a:t>
            </a:r>
            <a:r>
              <a:rPr lang="en-US" dirty="0" err="1" smtClean="0"/>
              <a:t>secretory</a:t>
            </a:r>
            <a:r>
              <a:rPr lang="en-US" dirty="0" smtClean="0"/>
              <a:t> granules of beta cells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Promotes weight loss</a:t>
            </a:r>
          </a:p>
          <a:p>
            <a:r>
              <a:rPr lang="en-US" dirty="0" smtClean="0"/>
              <a:t>Reduces obesity-related insulin resistance</a:t>
            </a:r>
          </a:p>
          <a:p>
            <a:r>
              <a:rPr lang="en-US" dirty="0" smtClean="0"/>
              <a:t>Glucose-lowering effect</a:t>
            </a:r>
          </a:p>
          <a:p>
            <a:pPr lvl="1"/>
            <a:r>
              <a:rPr lang="en-US" dirty="0" smtClean="0"/>
              <a:t>Increases absorption of insulin from injection site</a:t>
            </a:r>
          </a:p>
          <a:p>
            <a:pPr lvl="1"/>
            <a:r>
              <a:rPr lang="en-US" dirty="0" smtClean="0"/>
              <a:t>Increases blood  flow to muscle</a:t>
            </a:r>
          </a:p>
          <a:p>
            <a:pPr lvl="1"/>
            <a:r>
              <a:rPr lang="en-US" dirty="0" smtClean="0"/>
              <a:t>Stimulates translocation of glucose transporters in muscle cells</a:t>
            </a:r>
          </a:p>
          <a:p>
            <a:pPr lvl="1"/>
            <a:r>
              <a:rPr lang="en-US" dirty="0" smtClean="0"/>
              <a:t>Increases glucose effectiveness</a:t>
            </a:r>
            <a:endParaRPr lang="en-US" dirty="0"/>
          </a:p>
        </p:txBody>
      </p:sp>
      <p:pic>
        <p:nvPicPr>
          <p:cNvPr id="102402" name="Picture 2" descr="http://t2.gstatic.com/images?q=tbn:253DablyuXMZ9M:http://puppyexercisepen.com/wp-content/uploads/exercise_dog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880674"/>
            <a:ext cx="2266950" cy="1805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Diabetic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and physical exam</a:t>
            </a:r>
          </a:p>
          <a:p>
            <a:endParaRPr lang="en-US" sz="1000" dirty="0" smtClean="0"/>
          </a:p>
          <a:p>
            <a:r>
              <a:rPr lang="en-US" dirty="0" smtClean="0"/>
              <a:t>Serum </a:t>
            </a:r>
            <a:r>
              <a:rPr lang="en-US" dirty="0" err="1" smtClean="0"/>
              <a:t>fructosamine</a:t>
            </a:r>
            <a:r>
              <a:rPr lang="en-US" dirty="0" smtClean="0"/>
              <a:t> </a:t>
            </a:r>
          </a:p>
          <a:p>
            <a:endParaRPr lang="en-US" sz="1000" dirty="0" smtClean="0"/>
          </a:p>
          <a:p>
            <a:r>
              <a:rPr lang="en-US" dirty="0" smtClean="0"/>
              <a:t>Urine glucose/</a:t>
            </a:r>
            <a:r>
              <a:rPr lang="en-US" dirty="0" err="1" smtClean="0"/>
              <a:t>ketones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Blood glucose curve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Serum </a:t>
            </a:r>
            <a:r>
              <a:rPr lang="en-US" dirty="0" err="1" smtClean="0"/>
              <a:t>Fructosamine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Proteins synthesized from the irreversible non-enzymatic, insulin-independent binding of glucose to serum proteins</a:t>
            </a:r>
          </a:p>
          <a:p>
            <a:endParaRPr lang="en-US" sz="2200" dirty="0" smtClean="0"/>
          </a:p>
          <a:p>
            <a:r>
              <a:rPr lang="en-US" dirty="0" smtClean="0"/>
              <a:t>Correlated to average glucose concentration over previous 1 - 2 weeks</a:t>
            </a:r>
          </a:p>
          <a:p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Serum </a:t>
            </a:r>
            <a:r>
              <a:rPr lang="en-US" dirty="0" err="1" smtClean="0"/>
              <a:t>Fructosamine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 range: 225-365 µmol/L</a:t>
            </a:r>
          </a:p>
          <a:p>
            <a:endParaRPr lang="en-US" dirty="0" smtClean="0"/>
          </a:p>
          <a:p>
            <a:r>
              <a:rPr lang="en-US" dirty="0" smtClean="0"/>
              <a:t>Factors affecting results (falsely decrease):</a:t>
            </a:r>
          </a:p>
          <a:p>
            <a:pPr lvl="1"/>
            <a:r>
              <a:rPr lang="en-US" dirty="0" err="1" smtClean="0"/>
              <a:t>Hypoproteinemia</a:t>
            </a:r>
            <a:endParaRPr lang="en-US" dirty="0" smtClean="0"/>
          </a:p>
          <a:p>
            <a:pPr lvl="1"/>
            <a:r>
              <a:rPr lang="en-US" dirty="0" err="1" smtClean="0"/>
              <a:t>Hyperlipidemia</a:t>
            </a:r>
            <a:endParaRPr lang="en-US" dirty="0" smtClean="0"/>
          </a:p>
          <a:p>
            <a:pPr lvl="1"/>
            <a:r>
              <a:rPr lang="en-US" dirty="0" err="1" smtClean="0"/>
              <a:t>Azotemia</a:t>
            </a:r>
            <a:endParaRPr lang="en-US" dirty="0" smtClean="0"/>
          </a:p>
          <a:p>
            <a:pPr lvl="1"/>
            <a:r>
              <a:rPr lang="en-US" dirty="0" smtClean="0"/>
              <a:t>Storage of sample at room temperature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Serum </a:t>
            </a:r>
            <a:r>
              <a:rPr lang="en-US" dirty="0" err="1" smtClean="0"/>
              <a:t>Fructosamine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Interpretation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in Diabetic Dogs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Excellent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350-400 µmol/L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Good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400-450 µmol/L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Fair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450-500 µmol/L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Poor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 500 µmol/L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Prolonged hypoglycemia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300 µmol/L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4196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Nelson RW. Canine Diabetes Mellitus in </a:t>
            </a:r>
            <a:r>
              <a:rPr lang="en-US" i="1" dirty="0" smtClean="0"/>
              <a:t>Textbook of Veterinary Internal Medicine</a:t>
            </a:r>
            <a:r>
              <a:rPr lang="en-US" dirty="0" smtClean="0"/>
              <a:t> 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i="1" dirty="0" smtClean="0"/>
              <a:t>Ed.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 urine glucose and </a:t>
            </a:r>
            <a:r>
              <a:rPr lang="en-US" dirty="0" err="1" smtClean="0"/>
              <a:t>ketones</a:t>
            </a:r>
            <a:r>
              <a:rPr lang="en-US" dirty="0" smtClean="0"/>
              <a:t> at home</a:t>
            </a:r>
          </a:p>
          <a:p>
            <a:endParaRPr lang="en-US" sz="1000" dirty="0" smtClean="0"/>
          </a:p>
          <a:p>
            <a:r>
              <a:rPr lang="en-US" dirty="0" smtClean="0"/>
              <a:t>Do NOT adjust daily insulin dose based on morning urine glucose measurement</a:t>
            </a:r>
          </a:p>
          <a:p>
            <a:endParaRPr lang="en-US" sz="1000" dirty="0" smtClean="0"/>
          </a:p>
          <a:p>
            <a:r>
              <a:rPr lang="en-US" dirty="0" smtClean="0"/>
              <a:t>Persistent </a:t>
            </a:r>
            <a:r>
              <a:rPr lang="en-US" dirty="0" err="1" smtClean="0"/>
              <a:t>glucosuria</a:t>
            </a:r>
            <a:r>
              <a:rPr lang="en-US" dirty="0" smtClean="0"/>
              <a:t> and/or </a:t>
            </a:r>
            <a:r>
              <a:rPr lang="en-US" dirty="0" err="1" smtClean="0"/>
              <a:t>ketonuria</a:t>
            </a:r>
            <a:r>
              <a:rPr lang="en-US" dirty="0" smtClean="0"/>
              <a:t> warrant evaluation by a veterinarian</a:t>
            </a:r>
          </a:p>
          <a:p>
            <a:endParaRPr lang="en-US" dirty="0"/>
          </a:p>
        </p:txBody>
      </p:sp>
      <p:pic>
        <p:nvPicPr>
          <p:cNvPr id="103428" name="Picture 4" descr="http://www.vetmed.wsu.edu/cliented/images/ketodi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5257800"/>
            <a:ext cx="3121056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Glucose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 guidelines for making adjustments in insulin therapy</a:t>
            </a:r>
          </a:p>
          <a:p>
            <a:endParaRPr lang="en-US" sz="1000" dirty="0" smtClean="0"/>
          </a:p>
          <a:p>
            <a:r>
              <a:rPr lang="en-US" dirty="0" smtClean="0"/>
              <a:t>Use history, PE, body weight and </a:t>
            </a:r>
            <a:r>
              <a:rPr lang="en-US" dirty="0" err="1" smtClean="0"/>
              <a:t>fructosamine</a:t>
            </a:r>
            <a:r>
              <a:rPr lang="en-US" dirty="0" smtClean="0"/>
              <a:t> level to determine when a glucose curve is necessary</a:t>
            </a:r>
          </a:p>
          <a:p>
            <a:endParaRPr lang="en-US" sz="1000" dirty="0" smtClean="0"/>
          </a:p>
          <a:p>
            <a:r>
              <a:rPr lang="en-US" dirty="0" smtClean="0"/>
              <a:t>May not be meaningful in stressed, excited or aggressive dog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Glucose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Maintain feeding and insulin schedule used by owner</a:t>
            </a:r>
          </a:p>
          <a:p>
            <a:r>
              <a:rPr lang="en-US" dirty="0" smtClean="0"/>
              <a:t>Obtain BG every 1-2 hours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Use to determine</a:t>
            </a:r>
            <a:r>
              <a:rPr lang="en-US" dirty="0" smtClean="0"/>
              <a:t>:</a:t>
            </a:r>
          </a:p>
          <a:p>
            <a:r>
              <a:rPr lang="en-US" dirty="0" smtClean="0"/>
              <a:t>Glucose nadir</a:t>
            </a:r>
          </a:p>
          <a:p>
            <a:r>
              <a:rPr lang="en-US" dirty="0" smtClean="0"/>
              <a:t>Time of peak insulin effect</a:t>
            </a:r>
          </a:p>
          <a:p>
            <a:r>
              <a:rPr lang="en-US" dirty="0" smtClean="0"/>
              <a:t>Duration of insulin effect</a:t>
            </a:r>
          </a:p>
          <a:p>
            <a:r>
              <a:rPr lang="en-US" dirty="0" smtClean="0"/>
              <a:t>Severity of BG fluctuations</a:t>
            </a:r>
            <a:endParaRPr lang="en-US" dirty="0"/>
          </a:p>
        </p:txBody>
      </p:sp>
      <p:pic>
        <p:nvPicPr>
          <p:cNvPr id="110596" name="Picture 4" descr="http://www.alphatrakmeter.ca/en_CA/en_CA/images/AlphaTrak_Meter_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819400"/>
            <a:ext cx="1962150" cy="3797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Glucose Curve</a:t>
            </a:r>
            <a:endParaRPr lang="en-US" dirty="0"/>
          </a:p>
        </p:txBody>
      </p:sp>
      <p:pic>
        <p:nvPicPr>
          <p:cNvPr id="108546" name="Picture 2" descr="http://www.vetsulin.com/vet/images/ideal_curve_larg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524000"/>
            <a:ext cx="5715000" cy="47625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4229100" y="4838700"/>
            <a:ext cx="381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Insulin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Stress hyperglycemia</a:t>
            </a:r>
          </a:p>
          <a:p>
            <a:r>
              <a:rPr lang="en-US" dirty="0" smtClean="0"/>
              <a:t>Recurrence or persistence of clinical signs</a:t>
            </a:r>
          </a:p>
          <a:p>
            <a:r>
              <a:rPr lang="en-US" dirty="0" smtClean="0"/>
              <a:t>Insulin </a:t>
            </a:r>
            <a:r>
              <a:rPr lang="en-US" dirty="0" err="1" smtClean="0"/>
              <a:t>underdosage</a:t>
            </a:r>
            <a:endParaRPr lang="en-US" dirty="0" smtClean="0"/>
          </a:p>
          <a:p>
            <a:r>
              <a:rPr lang="en-US" dirty="0" smtClean="0"/>
              <a:t>Insulin </a:t>
            </a:r>
            <a:r>
              <a:rPr lang="en-US" dirty="0" err="1" smtClean="0"/>
              <a:t>overdosage</a:t>
            </a:r>
            <a:r>
              <a:rPr lang="en-US" dirty="0" smtClean="0"/>
              <a:t> (</a:t>
            </a:r>
            <a:r>
              <a:rPr lang="en-US" dirty="0" err="1" smtClean="0"/>
              <a:t>Somogyi</a:t>
            </a:r>
            <a:r>
              <a:rPr lang="en-US" dirty="0" smtClean="0"/>
              <a:t> response)</a:t>
            </a:r>
          </a:p>
          <a:p>
            <a:r>
              <a:rPr lang="en-US" dirty="0" smtClean="0"/>
              <a:t>Short duration of insulin effect</a:t>
            </a:r>
          </a:p>
          <a:p>
            <a:r>
              <a:rPr lang="en-US" dirty="0" smtClean="0"/>
              <a:t>Prolonged duration of insulin effect</a:t>
            </a:r>
          </a:p>
          <a:p>
            <a:r>
              <a:rPr lang="en-US" dirty="0" smtClean="0"/>
              <a:t>Inadequate or impaired insulin absorption</a:t>
            </a:r>
          </a:p>
          <a:p>
            <a:r>
              <a:rPr lang="en-US" dirty="0" smtClean="0"/>
              <a:t>Circulating </a:t>
            </a:r>
            <a:r>
              <a:rPr lang="en-US" dirty="0" err="1" smtClean="0"/>
              <a:t>antiinsulin</a:t>
            </a:r>
            <a:r>
              <a:rPr lang="en-US" dirty="0" smtClean="0"/>
              <a:t> antibodies</a:t>
            </a:r>
          </a:p>
          <a:p>
            <a:r>
              <a:rPr lang="en-US" dirty="0" smtClean="0"/>
              <a:t>Insulin resistance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Biosynthesis of Insulin</a:t>
            </a:r>
            <a:endParaRPr lang="en-US" dirty="0"/>
          </a:p>
        </p:txBody>
      </p:sp>
      <p:pic>
        <p:nvPicPr>
          <p:cNvPr id="21506" name="Picture 2" descr="http://www.vivo.colostate.edu/hbooks/pathphys/endocrine/pancreas/proinsuli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438400"/>
            <a:ext cx="4521653" cy="42202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81400" y="15240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Californian FB" pitchFamily="18" charset="0"/>
              </a:rPr>
              <a:t>Preproinsulin</a:t>
            </a:r>
            <a:endParaRPr lang="en-US" b="1" dirty="0">
              <a:latin typeface="Californian FB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4114800" y="2209800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Hypoglycemia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Causes:</a:t>
            </a:r>
          </a:p>
          <a:p>
            <a:r>
              <a:rPr lang="en-US" dirty="0" smtClean="0"/>
              <a:t>Sudden large increase in insulin dosage</a:t>
            </a:r>
          </a:p>
          <a:p>
            <a:r>
              <a:rPr lang="en-US" dirty="0" smtClean="0"/>
              <a:t>Excessive overlap of BID dosing</a:t>
            </a:r>
          </a:p>
          <a:p>
            <a:r>
              <a:rPr lang="en-US" dirty="0" smtClean="0"/>
              <a:t>Strenuous exercise</a:t>
            </a:r>
          </a:p>
          <a:p>
            <a:r>
              <a:rPr lang="en-US" dirty="0" smtClean="0"/>
              <a:t>Prolonged </a:t>
            </a:r>
            <a:r>
              <a:rPr lang="en-US" dirty="0" err="1" smtClean="0"/>
              <a:t>inappetance</a:t>
            </a:r>
            <a:r>
              <a:rPr lang="en-US" dirty="0" smtClean="0"/>
              <a:t>/anorexia</a:t>
            </a:r>
          </a:p>
          <a:p>
            <a:r>
              <a:rPr lang="en-US" dirty="0" smtClean="0"/>
              <a:t>Sudden improvement in insulin resistance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Clinical signs depend on rate and severity of blood glucose decline</a:t>
            </a:r>
          </a:p>
          <a:p>
            <a:r>
              <a:rPr lang="en-US" dirty="0" smtClean="0"/>
              <a:t>Lethargy</a:t>
            </a:r>
          </a:p>
          <a:p>
            <a:r>
              <a:rPr lang="en-US" dirty="0" smtClean="0"/>
              <a:t>Weakness</a:t>
            </a:r>
          </a:p>
          <a:p>
            <a:r>
              <a:rPr lang="en-US" dirty="0" smtClean="0"/>
              <a:t>Ataxia</a:t>
            </a:r>
          </a:p>
          <a:p>
            <a:r>
              <a:rPr lang="en-US" dirty="0" smtClean="0"/>
              <a:t>Seizures</a:t>
            </a:r>
          </a:p>
          <a:p>
            <a:r>
              <a:rPr lang="en-US" dirty="0" smtClean="0"/>
              <a:t>Coma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 with oral or IV dextrose</a:t>
            </a:r>
          </a:p>
          <a:p>
            <a:endParaRPr lang="en-US" sz="1000" dirty="0" smtClean="0"/>
          </a:p>
          <a:p>
            <a:r>
              <a:rPr lang="en-US" dirty="0" smtClean="0"/>
              <a:t>Stop insulin until </a:t>
            </a:r>
            <a:r>
              <a:rPr lang="en-US" dirty="0" err="1" smtClean="0"/>
              <a:t>glucosuria</a:t>
            </a:r>
            <a:r>
              <a:rPr lang="en-US" dirty="0" smtClean="0"/>
              <a:t> recurs </a:t>
            </a:r>
          </a:p>
          <a:p>
            <a:endParaRPr lang="en-US" sz="1000" dirty="0" smtClean="0"/>
          </a:p>
          <a:p>
            <a:r>
              <a:rPr lang="en-US" dirty="0" smtClean="0"/>
              <a:t>Initially decrease insulin dose by 25 to 50%</a:t>
            </a:r>
          </a:p>
          <a:p>
            <a:endParaRPr lang="en-US" dirty="0"/>
          </a:p>
        </p:txBody>
      </p:sp>
      <p:pic>
        <p:nvPicPr>
          <p:cNvPr id="115714" name="Picture 2" descr="http://www.pastrychef.com/assets/images/large/karo_light_corn_syrup_1gal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191000"/>
            <a:ext cx="2266950" cy="22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Hyperglycemia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Result of increased catecholamine and </a:t>
            </a:r>
            <a:r>
              <a:rPr lang="en-US" dirty="0" err="1" smtClean="0"/>
              <a:t>glucocorticoid</a:t>
            </a:r>
            <a:r>
              <a:rPr lang="en-US" dirty="0" smtClean="0"/>
              <a:t> secretion and increased hepatic glucose production</a:t>
            </a:r>
          </a:p>
          <a:p>
            <a:endParaRPr lang="en-US" sz="1100" dirty="0" smtClean="0"/>
          </a:p>
          <a:p>
            <a:r>
              <a:rPr lang="en-US" dirty="0" smtClean="0"/>
              <a:t>Can significantly increase BG in the face of insulin therapy</a:t>
            </a:r>
          </a:p>
          <a:p>
            <a:endParaRPr lang="en-US" sz="1000" dirty="0" smtClean="0"/>
          </a:p>
          <a:p>
            <a:r>
              <a:rPr lang="en-US" dirty="0" smtClean="0"/>
              <a:t>Suspect if disparity between </a:t>
            </a:r>
          </a:p>
          <a:p>
            <a:pPr>
              <a:buNone/>
            </a:pPr>
            <a:r>
              <a:rPr lang="en-US" dirty="0" smtClean="0"/>
              <a:t>	clinical assessment of </a:t>
            </a:r>
            <a:r>
              <a:rPr lang="en-US" dirty="0" err="1" smtClean="0"/>
              <a:t>glycemic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control and results of BG</a:t>
            </a:r>
            <a:endParaRPr lang="en-US" dirty="0"/>
          </a:p>
        </p:txBody>
      </p:sp>
      <p:pic>
        <p:nvPicPr>
          <p:cNvPr id="113666" name="Picture 2" descr="stressed_dog"/>
          <p:cNvPicPr>
            <a:picLocks noChangeAspect="1" noChangeArrowheads="1"/>
          </p:cNvPicPr>
          <p:nvPr/>
        </p:nvPicPr>
        <p:blipFill>
          <a:blip r:embed="rId2" cstate="print"/>
          <a:srcRect l="7273" t="13714" r="47637" b="15429"/>
          <a:stretch>
            <a:fillRect/>
          </a:stretch>
        </p:blipFill>
        <p:spPr bwMode="auto">
          <a:xfrm>
            <a:off x="6400800" y="41910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</a:t>
            </a:r>
            <a:r>
              <a:rPr lang="en-US" dirty="0" err="1" smtClean="0"/>
              <a:t>Underdose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Inadequate dose associated with persistent clinical signs</a:t>
            </a:r>
          </a:p>
          <a:p>
            <a:r>
              <a:rPr lang="en-US" dirty="0" smtClean="0"/>
              <a:t>Once daily versus twice daily dosing</a:t>
            </a:r>
          </a:p>
          <a:p>
            <a:r>
              <a:rPr lang="en-US" dirty="0" smtClean="0"/>
              <a:t>&lt; 1.0 U/kg BID </a:t>
            </a:r>
          </a:p>
          <a:p>
            <a:r>
              <a:rPr lang="en-US" dirty="0" smtClean="0"/>
              <a:t>Rule-out other causes for insulin ineffectiveness</a:t>
            </a:r>
          </a:p>
          <a:p>
            <a:pPr lvl="1"/>
            <a:r>
              <a:rPr lang="en-US" dirty="0" smtClean="0"/>
              <a:t>Watch the owner administer insulin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Overdose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/>
              <a:t>Somogyi</a:t>
            </a:r>
            <a:r>
              <a:rPr lang="en-US" b="1" dirty="0" smtClean="0"/>
              <a:t> response</a:t>
            </a:r>
          </a:p>
          <a:p>
            <a:r>
              <a:rPr lang="en-US" dirty="0" smtClean="0"/>
              <a:t>Insulin-induced hypoglycemia</a:t>
            </a:r>
          </a:p>
          <a:p>
            <a:r>
              <a:rPr lang="en-US" dirty="0" smtClean="0"/>
              <a:t>Leads to counter-regulation and severe hyperglycemia</a:t>
            </a:r>
          </a:p>
          <a:p>
            <a:r>
              <a:rPr lang="en-US" dirty="0" smtClean="0"/>
              <a:t>Stimulates hepatic </a:t>
            </a:r>
            <a:r>
              <a:rPr lang="en-US" dirty="0" err="1" smtClean="0"/>
              <a:t>glycogenolysis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Secretion of glucagon and epinephrine</a:t>
            </a:r>
          </a:p>
          <a:p>
            <a:r>
              <a:rPr lang="en-US" dirty="0" smtClean="0"/>
              <a:t>Inability to secrete endogenous insulin to dampen rising BG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Somogyi</a:t>
            </a:r>
            <a:r>
              <a:rPr lang="en-US" dirty="0" smtClean="0"/>
              <a:t> Response</a:t>
            </a:r>
            <a:endParaRPr lang="en-US" dirty="0"/>
          </a:p>
        </p:txBody>
      </p:sp>
      <p:pic>
        <p:nvPicPr>
          <p:cNvPr id="107522" name="Picture 2" descr="http://www.vetsulin.com/vet/images/somogyi_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752600"/>
            <a:ext cx="5715000" cy="47625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3810794" y="5562600"/>
            <a:ext cx="456406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 from repeated injections of a foreign protein (insulin)</a:t>
            </a:r>
          </a:p>
          <a:p>
            <a:endParaRPr lang="en-US" sz="1100" dirty="0" smtClean="0"/>
          </a:p>
          <a:p>
            <a:r>
              <a:rPr lang="en-US" dirty="0" smtClean="0"/>
              <a:t>The more divergent the insulin molecule being delivered from the species being treated, the greater the likelihood of antibody formation</a:t>
            </a:r>
          </a:p>
          <a:p>
            <a:endParaRPr lang="en-US" sz="1000" dirty="0" smtClean="0"/>
          </a:p>
          <a:p>
            <a:r>
              <a:rPr lang="en-US" dirty="0" smtClean="0"/>
              <a:t>Canine, porcine, recombinant human: GOOD</a:t>
            </a:r>
          </a:p>
          <a:p>
            <a:r>
              <a:rPr lang="en-US" dirty="0" smtClean="0"/>
              <a:t>Beef, beef/pork combo: </a:t>
            </a:r>
            <a:r>
              <a:rPr lang="en-US" dirty="0" smtClean="0"/>
              <a:t>BAD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Associated with</a:t>
            </a:r>
            <a:r>
              <a:rPr lang="en-US" dirty="0" smtClean="0"/>
              <a:t>:</a:t>
            </a:r>
          </a:p>
          <a:p>
            <a:r>
              <a:rPr lang="en-US" dirty="0" smtClean="0"/>
              <a:t>Erratic and poor </a:t>
            </a:r>
            <a:r>
              <a:rPr lang="en-US" dirty="0" err="1" smtClean="0"/>
              <a:t>glycemic</a:t>
            </a:r>
            <a:r>
              <a:rPr lang="en-US" dirty="0" smtClean="0"/>
              <a:t> control</a:t>
            </a:r>
          </a:p>
          <a:p>
            <a:endParaRPr lang="en-US" sz="1000" dirty="0" smtClean="0"/>
          </a:p>
          <a:p>
            <a:r>
              <a:rPr lang="en-US" dirty="0" smtClean="0"/>
              <a:t>Frequent insulin adjustments</a:t>
            </a:r>
          </a:p>
          <a:p>
            <a:endParaRPr lang="en-US" sz="1000" dirty="0" smtClean="0"/>
          </a:p>
          <a:p>
            <a:r>
              <a:rPr lang="en-US" dirty="0" smtClean="0"/>
              <a:t>Insulin resistance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presence of BG concentrations that are persistently &gt; 200 mg/</a:t>
            </a:r>
            <a:r>
              <a:rPr lang="en-US" dirty="0" err="1" smtClean="0"/>
              <a:t>dL</a:t>
            </a:r>
            <a:r>
              <a:rPr lang="en-US" dirty="0" smtClean="0"/>
              <a:t> when measured every 2 hours over a 10-12 hour period in a diabetic dog receiving an insulin dose &gt; 1.0 U/kg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4038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Hess RS </a:t>
            </a:r>
            <a:r>
              <a:rPr lang="en-US" i="1" dirty="0" smtClean="0"/>
              <a:t>Vet </a:t>
            </a:r>
            <a:r>
              <a:rPr lang="en-US" i="1" dirty="0" err="1" smtClean="0"/>
              <a:t>Clin</a:t>
            </a:r>
            <a:r>
              <a:rPr lang="en-US" i="1" dirty="0" smtClean="0"/>
              <a:t> Small </a:t>
            </a:r>
            <a:r>
              <a:rPr lang="en-US" i="1" dirty="0" err="1" smtClean="0"/>
              <a:t>Anim</a:t>
            </a:r>
            <a:r>
              <a:rPr lang="en-US" i="1" dirty="0" smtClean="0"/>
              <a:t>,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dirty="0" smtClean="0"/>
              <a:t>Insulin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399"/>
          </a:xfrm>
        </p:spPr>
        <p:txBody>
          <a:bodyPr>
            <a:normAutofit/>
          </a:bodyPr>
          <a:lstStyle/>
          <a:p>
            <a:r>
              <a:rPr lang="en-US" dirty="0" smtClean="0"/>
              <a:t>Insulin molecules form </a:t>
            </a:r>
            <a:r>
              <a:rPr lang="en-US" dirty="0" err="1" smtClean="0"/>
              <a:t>dimers</a:t>
            </a:r>
            <a:r>
              <a:rPr lang="en-US" dirty="0" smtClean="0"/>
              <a:t> in solution</a:t>
            </a:r>
          </a:p>
          <a:p>
            <a:pPr lvl="1"/>
            <a:r>
              <a:rPr lang="en-US" dirty="0" smtClean="0"/>
              <a:t>hydrogen-bonding between B chains</a:t>
            </a:r>
          </a:p>
          <a:p>
            <a:endParaRPr lang="en-US" sz="1200" dirty="0" smtClean="0"/>
          </a:p>
          <a:p>
            <a:r>
              <a:rPr lang="en-US" dirty="0" smtClean="0"/>
              <a:t>In the presence of zinc ions, insulin </a:t>
            </a:r>
            <a:r>
              <a:rPr lang="en-US" dirty="0" err="1" smtClean="0"/>
              <a:t>dimers</a:t>
            </a:r>
            <a:r>
              <a:rPr lang="en-US" dirty="0" smtClean="0"/>
              <a:t> associate into </a:t>
            </a:r>
            <a:r>
              <a:rPr lang="en-US" dirty="0" err="1" smtClean="0"/>
              <a:t>hexamers</a:t>
            </a:r>
            <a:r>
              <a:rPr lang="en-US" dirty="0" smtClean="0"/>
              <a:t> </a:t>
            </a:r>
          </a:p>
          <a:p>
            <a:endParaRPr lang="en-US" sz="12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5364" name="Picture 4" descr="http://www.vivo.colostate.edu/hbooks/pathphys/endocrine/pancreas/insulin2_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886200"/>
            <a:ext cx="4953000" cy="279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Rule out causes of perceived resistance</a:t>
            </a:r>
            <a:r>
              <a:rPr lang="en-US" dirty="0" smtClean="0"/>
              <a:t>:</a:t>
            </a:r>
          </a:p>
          <a:p>
            <a:endParaRPr lang="en-US" sz="1000" dirty="0" smtClean="0"/>
          </a:p>
          <a:p>
            <a:r>
              <a:rPr lang="en-US" dirty="0" smtClean="0"/>
              <a:t>Improper handling of insulin</a:t>
            </a:r>
          </a:p>
          <a:p>
            <a:endParaRPr lang="en-US" sz="1200" dirty="0" smtClean="0"/>
          </a:p>
          <a:p>
            <a:r>
              <a:rPr lang="en-US" dirty="0" smtClean="0"/>
              <a:t>Improper administration of insulin</a:t>
            </a:r>
          </a:p>
          <a:p>
            <a:endParaRPr lang="en-US" sz="1100" dirty="0" smtClean="0"/>
          </a:p>
          <a:p>
            <a:r>
              <a:rPr lang="en-US" dirty="0" smtClean="0"/>
              <a:t>Use of the wrong insulin syringe</a:t>
            </a:r>
          </a:p>
          <a:p>
            <a:endParaRPr lang="en-US" sz="1100" dirty="0" smtClean="0"/>
          </a:p>
          <a:p>
            <a:r>
              <a:rPr lang="en-US" dirty="0" smtClean="0"/>
              <a:t>Outdated insulin</a:t>
            </a:r>
          </a:p>
          <a:p>
            <a:endParaRPr lang="en-US" sz="1100" dirty="0" smtClean="0"/>
          </a:p>
          <a:p>
            <a:r>
              <a:rPr lang="en-US" dirty="0" err="1" smtClean="0"/>
              <a:t>Somogyi</a:t>
            </a:r>
            <a:r>
              <a:rPr lang="en-US" dirty="0" smtClean="0"/>
              <a:t> effect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True resistance to exogenous insulin caused by conditions that trigger the secretion of stress-related, counter-regulatory, </a:t>
            </a:r>
            <a:r>
              <a:rPr lang="en-US" dirty="0" err="1" smtClean="0"/>
              <a:t>diabetogenic</a:t>
            </a:r>
            <a:r>
              <a:rPr lang="en-US" dirty="0" smtClean="0"/>
              <a:t> hormones:</a:t>
            </a:r>
          </a:p>
          <a:p>
            <a:endParaRPr lang="en-US" sz="1100" dirty="0" smtClean="0"/>
          </a:p>
          <a:p>
            <a:r>
              <a:rPr lang="en-US" dirty="0" smtClean="0"/>
              <a:t>Glucagon</a:t>
            </a:r>
          </a:p>
          <a:p>
            <a:r>
              <a:rPr lang="en-US" dirty="0" err="1" smtClean="0"/>
              <a:t>Glucocorticoids</a:t>
            </a:r>
            <a:endParaRPr lang="en-US" dirty="0" smtClean="0"/>
          </a:p>
          <a:p>
            <a:r>
              <a:rPr lang="en-US" dirty="0" err="1" smtClean="0"/>
              <a:t>Catecholamines</a:t>
            </a:r>
            <a:endParaRPr lang="en-US" dirty="0" smtClean="0"/>
          </a:p>
          <a:p>
            <a:r>
              <a:rPr lang="en-US" dirty="0" smtClean="0"/>
              <a:t>Growth hormone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Concurrent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Hyperadrenocorticism</a:t>
            </a:r>
            <a:r>
              <a:rPr lang="en-US" dirty="0" smtClean="0"/>
              <a:t>		23%</a:t>
            </a:r>
          </a:p>
          <a:p>
            <a:r>
              <a:rPr lang="en-US" dirty="0" smtClean="0"/>
              <a:t>Urinary tract infection		21%</a:t>
            </a:r>
          </a:p>
          <a:p>
            <a:r>
              <a:rPr lang="en-US" dirty="0" smtClean="0"/>
              <a:t>Acute pancreatitis			13%</a:t>
            </a:r>
          </a:p>
          <a:p>
            <a:r>
              <a:rPr lang="en-US" dirty="0" err="1" smtClean="0"/>
              <a:t>Neoplasia</a:t>
            </a:r>
            <a:r>
              <a:rPr lang="en-US" dirty="0" smtClean="0"/>
              <a:t>				5%</a:t>
            </a:r>
          </a:p>
          <a:p>
            <a:r>
              <a:rPr lang="en-US" dirty="0" smtClean="0"/>
              <a:t>Hypothyroidism			4%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6096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Hess RS </a:t>
            </a:r>
            <a:r>
              <a:rPr lang="en-US" i="1" dirty="0" smtClean="0"/>
              <a:t>JAVMA, </a:t>
            </a:r>
            <a:r>
              <a:rPr lang="en-US" dirty="0" smtClean="0"/>
              <a:t>2000</a:t>
            </a:r>
            <a:endParaRPr lang="en-US" dirty="0"/>
          </a:p>
        </p:txBody>
      </p:sp>
      <p:pic>
        <p:nvPicPr>
          <p:cNvPr id="3074" name="Picture 2" descr="http://www.dogsaregoinggreen.com/wp-content/uploads/canine%20cushing%27s%20disea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8006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Diabetes Mellitus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Persistent PU/PD, weight loss</a:t>
            </a:r>
          </a:p>
          <a:p>
            <a:r>
              <a:rPr lang="en-US" dirty="0" smtClean="0"/>
              <a:t>Cataracts</a:t>
            </a:r>
          </a:p>
          <a:p>
            <a:r>
              <a:rPr lang="en-US" dirty="0" smtClean="0"/>
              <a:t>Anterior </a:t>
            </a:r>
            <a:r>
              <a:rPr lang="en-US" dirty="0" err="1" smtClean="0"/>
              <a:t>uveitis</a:t>
            </a:r>
            <a:endParaRPr lang="en-US" dirty="0" smtClean="0"/>
          </a:p>
          <a:p>
            <a:r>
              <a:rPr lang="en-US" dirty="0" smtClean="0"/>
              <a:t>Bacterial infections</a:t>
            </a:r>
          </a:p>
          <a:p>
            <a:r>
              <a:rPr lang="en-US" dirty="0" smtClean="0"/>
              <a:t>Pancreatitis</a:t>
            </a:r>
          </a:p>
          <a:p>
            <a:r>
              <a:rPr lang="en-US" dirty="0" err="1" smtClean="0"/>
              <a:t>Ketoacidosis</a:t>
            </a:r>
            <a:endParaRPr lang="en-US" dirty="0" smtClean="0"/>
          </a:p>
          <a:p>
            <a:r>
              <a:rPr lang="en-US" dirty="0" smtClean="0"/>
              <a:t>Hepatic </a:t>
            </a:r>
            <a:r>
              <a:rPr lang="en-US" dirty="0" err="1" smtClean="0"/>
              <a:t>lipidosis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UNCOMMON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Peripheral neuropathy</a:t>
            </a:r>
          </a:p>
          <a:p>
            <a:r>
              <a:rPr lang="en-US" dirty="0" err="1" smtClean="0"/>
              <a:t>Glomerulonephritis</a:t>
            </a:r>
            <a:endParaRPr lang="en-US" dirty="0" smtClean="0"/>
          </a:p>
          <a:p>
            <a:r>
              <a:rPr lang="en-US" dirty="0" smtClean="0"/>
              <a:t>Retinopathy</a:t>
            </a:r>
          </a:p>
          <a:p>
            <a:r>
              <a:rPr lang="en-US" dirty="0" smtClean="0"/>
              <a:t>EPI</a:t>
            </a:r>
          </a:p>
          <a:p>
            <a:r>
              <a:rPr lang="en-US" dirty="0" smtClean="0"/>
              <a:t>Gastric paresis</a:t>
            </a:r>
          </a:p>
          <a:p>
            <a:r>
              <a:rPr lang="en-US" dirty="0" smtClean="0"/>
              <a:t>Diabetic diarrhea</a:t>
            </a:r>
          </a:p>
          <a:p>
            <a:r>
              <a:rPr lang="en-US" dirty="0" smtClean="0"/>
              <a:t>Diabetic </a:t>
            </a:r>
            <a:r>
              <a:rPr lang="en-US" dirty="0" err="1" smtClean="0"/>
              <a:t>dermatopathy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6488668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Nelson RW in </a:t>
            </a:r>
            <a:r>
              <a:rPr lang="en-US" i="1" dirty="0" smtClean="0"/>
              <a:t>Textbook of Veterinary Internal Medicine 7</a:t>
            </a:r>
            <a:r>
              <a:rPr lang="en-US" i="1" baseline="30000" dirty="0" smtClean="0"/>
              <a:t>th</a:t>
            </a:r>
            <a:r>
              <a:rPr lang="en-US" i="1" dirty="0" smtClean="0"/>
              <a:t> 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Mean survival: 2 to 3 years from diagnosis</a:t>
            </a:r>
          </a:p>
          <a:p>
            <a:endParaRPr lang="en-US" dirty="0" smtClean="0"/>
          </a:p>
          <a:p>
            <a:r>
              <a:rPr lang="en-US" dirty="0" smtClean="0"/>
              <a:t>High mortality during first 6 months of therapy</a:t>
            </a:r>
          </a:p>
          <a:p>
            <a:pPr lvl="1"/>
            <a:r>
              <a:rPr lang="en-US" dirty="0" err="1" smtClean="0"/>
              <a:t>Ketoacidosis</a:t>
            </a:r>
            <a:r>
              <a:rPr lang="en-US" dirty="0" smtClean="0"/>
              <a:t>, concurrent illness</a:t>
            </a:r>
          </a:p>
          <a:p>
            <a:endParaRPr lang="en-US" dirty="0" smtClean="0"/>
          </a:p>
          <a:p>
            <a:r>
              <a:rPr lang="en-US" dirty="0" smtClean="0"/>
              <a:t>Long-term survival depends on:</a:t>
            </a:r>
          </a:p>
          <a:p>
            <a:pPr lvl="1"/>
            <a:r>
              <a:rPr lang="en-US" dirty="0" smtClean="0"/>
              <a:t>Owner commitment</a:t>
            </a:r>
          </a:p>
          <a:p>
            <a:pPr lvl="1"/>
            <a:r>
              <a:rPr lang="en-US" dirty="0" smtClean="0"/>
              <a:t>Ease of </a:t>
            </a:r>
            <a:r>
              <a:rPr lang="en-US" dirty="0" err="1" smtClean="0"/>
              <a:t>glycemic</a:t>
            </a:r>
            <a:r>
              <a:rPr lang="en-US" dirty="0" smtClean="0"/>
              <a:t> regulation	</a:t>
            </a:r>
          </a:p>
          <a:p>
            <a:pPr lvl="1"/>
            <a:r>
              <a:rPr lang="en-US" dirty="0" smtClean="0"/>
              <a:t>Presence and reversibility of concurrent disease</a:t>
            </a:r>
          </a:p>
          <a:p>
            <a:pPr lvl="1"/>
            <a:r>
              <a:rPr lang="en-US" dirty="0" smtClean="0"/>
              <a:t>Avoidance of chronic complications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Diabetes Mellitus in the Cat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IDDM</a:t>
            </a:r>
          </a:p>
          <a:p>
            <a:endParaRPr lang="en-US" sz="1000" dirty="0" smtClean="0"/>
          </a:p>
          <a:p>
            <a:r>
              <a:rPr lang="en-US" dirty="0" smtClean="0"/>
              <a:t>Most common clinically recognized form of DM in cat </a:t>
            </a:r>
          </a:p>
          <a:p>
            <a:endParaRPr lang="en-US" sz="1000" dirty="0" smtClean="0"/>
          </a:p>
          <a:p>
            <a:r>
              <a:rPr lang="en-US" dirty="0" smtClean="0"/>
              <a:t>70% of cats have IDDM at time of diagnosis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4.bp.blogspot.com/_epDYI7ovPvs/SnSmQfNIyNI/AAAAAAAACWs/gtT14NSfGSQ/s400/fat+type+2+diabeetus+c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4191000"/>
            <a:ext cx="2114550" cy="2473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Diabetes Mellitus in the Cat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NIDDM</a:t>
            </a:r>
          </a:p>
          <a:p>
            <a:endParaRPr lang="en-US" sz="1000" dirty="0" smtClean="0"/>
          </a:p>
          <a:p>
            <a:r>
              <a:rPr lang="en-US" dirty="0" smtClean="0"/>
              <a:t>More frequent in the cat than the dog</a:t>
            </a:r>
          </a:p>
          <a:p>
            <a:endParaRPr lang="en-US" sz="1000" dirty="0" smtClean="0"/>
          </a:p>
          <a:p>
            <a:r>
              <a:rPr lang="en-US" dirty="0" smtClean="0"/>
              <a:t>30% of diabetic cats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Combination of insulin resistance and beta cell dysfunction</a:t>
            </a:r>
          </a:p>
          <a:p>
            <a:endParaRPr lang="en-US" sz="1000" dirty="0" smtClean="0"/>
          </a:p>
          <a:p>
            <a:r>
              <a:rPr lang="en-US" dirty="0" smtClean="0"/>
              <a:t>IDDM vs. NIDDM: depends on the severity of loss of beta cells and the severity and reversibility of concurrent insulin resistance</a:t>
            </a:r>
            <a:endParaRPr lang="en-US" sz="1100" dirty="0" smtClean="0"/>
          </a:p>
          <a:p>
            <a:endParaRPr lang="en-US" sz="1000" dirty="0" smtClean="0"/>
          </a:p>
          <a:p>
            <a:r>
              <a:rPr lang="en-US" dirty="0" smtClean="0"/>
              <a:t>Immune-mediated destruction of islets does NOT play a significant role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Histologic</a:t>
            </a:r>
            <a:r>
              <a:rPr lang="en-US" dirty="0" smtClean="0"/>
              <a:t> Abnormalities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Islet </a:t>
            </a:r>
            <a:r>
              <a:rPr lang="en-US" dirty="0" err="1" smtClean="0"/>
              <a:t>amyloidosis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Vacuolar degeneration of beta cells</a:t>
            </a:r>
          </a:p>
          <a:p>
            <a:endParaRPr lang="en-US" dirty="0" smtClean="0"/>
          </a:p>
          <a:p>
            <a:r>
              <a:rPr lang="en-US" dirty="0" smtClean="0"/>
              <a:t>Islet </a:t>
            </a:r>
            <a:r>
              <a:rPr lang="en-US" dirty="0" err="1" smtClean="0"/>
              <a:t>hypoplasia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Chronic pancreatitis</a:t>
            </a:r>
          </a:p>
          <a:p>
            <a:endParaRPr lang="en-US" dirty="0"/>
          </a:p>
        </p:txBody>
      </p:sp>
      <p:pic>
        <p:nvPicPr>
          <p:cNvPr id="160770" name="Picture 2" descr="http://www.virtualmedicalcentre.com/uploads/VMC/DiseaseImages/1085_Pancreatic_Amylo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7360" y="3810000"/>
            <a:ext cx="3120390" cy="260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Amyloid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Islet </a:t>
            </a:r>
            <a:r>
              <a:rPr lang="en-US" dirty="0" err="1" smtClean="0"/>
              <a:t>amyloid</a:t>
            </a:r>
            <a:r>
              <a:rPr lang="en-US" dirty="0" smtClean="0"/>
              <a:t> is derived from </a:t>
            </a:r>
            <a:r>
              <a:rPr lang="en-US" b="1" dirty="0" err="1" smtClean="0"/>
              <a:t>amylin</a:t>
            </a:r>
            <a:r>
              <a:rPr lang="en-US" b="1" dirty="0" smtClean="0"/>
              <a:t> </a:t>
            </a:r>
            <a:r>
              <a:rPr lang="en-US" dirty="0" smtClean="0"/>
              <a:t>(IAPP)</a:t>
            </a:r>
            <a:endParaRPr lang="en-US" b="1" dirty="0" smtClean="0"/>
          </a:p>
          <a:p>
            <a:endParaRPr lang="en-US" sz="1100" dirty="0" smtClean="0"/>
          </a:p>
          <a:p>
            <a:r>
              <a:rPr lang="en-US" dirty="0" smtClean="0"/>
              <a:t>Hormone co-secreted with insulin from </a:t>
            </a:r>
            <a:r>
              <a:rPr lang="el-GR" dirty="0" smtClean="0"/>
              <a:t>β</a:t>
            </a:r>
            <a:r>
              <a:rPr lang="en-US" dirty="0" smtClean="0"/>
              <a:t> cells</a:t>
            </a:r>
          </a:p>
          <a:p>
            <a:endParaRPr lang="en-US" sz="1100" dirty="0" smtClean="0"/>
          </a:p>
          <a:p>
            <a:r>
              <a:rPr lang="en-US" dirty="0" smtClean="0"/>
              <a:t>In cats and humans, </a:t>
            </a:r>
            <a:r>
              <a:rPr lang="en-US" dirty="0" err="1" smtClean="0"/>
              <a:t>amylin</a:t>
            </a:r>
            <a:r>
              <a:rPr lang="en-US" dirty="0" smtClean="0"/>
              <a:t> is predisposed to folding into </a:t>
            </a:r>
            <a:r>
              <a:rPr lang="el-GR" dirty="0" smtClean="0"/>
              <a:t>β</a:t>
            </a:r>
            <a:r>
              <a:rPr lang="en-US" dirty="0" smtClean="0"/>
              <a:t>-pleated sheets which are deposited as </a:t>
            </a:r>
            <a:r>
              <a:rPr lang="en-US" dirty="0" err="1" smtClean="0"/>
              <a:t>amyloid</a:t>
            </a:r>
            <a:r>
              <a:rPr lang="en-US" dirty="0" smtClean="0"/>
              <a:t> in the islets </a:t>
            </a:r>
          </a:p>
          <a:p>
            <a:endParaRPr lang="en-US" sz="1000" dirty="0" smtClean="0"/>
          </a:p>
          <a:p>
            <a:r>
              <a:rPr lang="en-US" dirty="0" err="1" smtClean="0"/>
              <a:t>Amyloid</a:t>
            </a:r>
            <a:r>
              <a:rPr lang="en-US" dirty="0" smtClean="0"/>
              <a:t> deposition found in 65 to 90% of cats with DM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Clinical ramifications</a:t>
            </a:r>
            <a:r>
              <a:rPr lang="en-US" dirty="0" smtClean="0"/>
              <a:t>: </a:t>
            </a:r>
          </a:p>
          <a:p>
            <a:r>
              <a:rPr lang="en-US" dirty="0" smtClean="0"/>
              <a:t>Monomers and </a:t>
            </a:r>
            <a:r>
              <a:rPr lang="en-US" dirty="0" err="1" smtClean="0"/>
              <a:t>dimers</a:t>
            </a:r>
            <a:r>
              <a:rPr lang="en-US" dirty="0" smtClean="0"/>
              <a:t> readily diffuse into blood, whereas </a:t>
            </a:r>
            <a:r>
              <a:rPr lang="en-US" dirty="0" err="1" smtClean="0"/>
              <a:t>hexamers</a:t>
            </a:r>
            <a:r>
              <a:rPr lang="en-US" dirty="0" smtClean="0"/>
              <a:t> diffuse poorly</a:t>
            </a:r>
          </a:p>
          <a:p>
            <a:endParaRPr lang="en-US" sz="1200" dirty="0" smtClean="0"/>
          </a:p>
          <a:p>
            <a:r>
              <a:rPr lang="en-US" dirty="0" smtClean="0"/>
              <a:t>Absorption of insulin preparations containing a high proportion of </a:t>
            </a:r>
            <a:r>
              <a:rPr lang="en-US" dirty="0" err="1" smtClean="0"/>
              <a:t>hexamers</a:t>
            </a:r>
            <a:r>
              <a:rPr lang="en-US" dirty="0" smtClean="0"/>
              <a:t> is delayed and somewhat slow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Amyloid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1447800"/>
            <a:ext cx="22860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Insulin resistance</a:t>
            </a:r>
          </a:p>
          <a:p>
            <a:pPr algn="ctr"/>
            <a:r>
              <a:rPr lang="en-US" dirty="0" smtClean="0"/>
              <a:t>(obesity, prednisone)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2819400" y="2743200"/>
            <a:ext cx="3352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Increased insulin secretion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3886200"/>
            <a:ext cx="2819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Increased </a:t>
            </a:r>
            <a:r>
              <a:rPr lang="en-US" dirty="0" err="1" smtClean="0"/>
              <a:t>amylin</a:t>
            </a:r>
            <a:r>
              <a:rPr lang="en-US" dirty="0" smtClean="0"/>
              <a:t> secretion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4876800"/>
            <a:ext cx="2362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Progressive </a:t>
            </a:r>
            <a:r>
              <a:rPr lang="en-US" dirty="0" err="1" smtClean="0"/>
              <a:t>amyloid</a:t>
            </a:r>
            <a:r>
              <a:rPr lang="en-US" dirty="0" smtClean="0"/>
              <a:t> deposition in islets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6172200"/>
            <a:ext cx="2438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Islet destruction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4267994" y="4571206"/>
            <a:ext cx="457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267994" y="2437606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4267994" y="3428206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4267994" y="5866606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Transient Diabetes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Approximately 20% of diabetic cats </a:t>
            </a:r>
          </a:p>
          <a:p>
            <a:endParaRPr lang="en-US" dirty="0" smtClean="0"/>
          </a:p>
          <a:p>
            <a:r>
              <a:rPr lang="en-US" dirty="0" smtClean="0"/>
              <a:t>Usually occurs 4 to 6 weeks after initiation of treatment</a:t>
            </a:r>
          </a:p>
          <a:p>
            <a:endParaRPr lang="en-US" dirty="0" smtClean="0"/>
          </a:p>
          <a:p>
            <a:r>
              <a:rPr lang="en-US" dirty="0" smtClean="0"/>
              <a:t>Hyperglycemia, </a:t>
            </a:r>
            <a:r>
              <a:rPr lang="en-US" dirty="0" err="1" smtClean="0"/>
              <a:t>glycosuria</a:t>
            </a:r>
            <a:r>
              <a:rPr lang="en-US" dirty="0" smtClean="0"/>
              <a:t> and clinical signs resolve</a:t>
            </a:r>
          </a:p>
          <a:p>
            <a:endParaRPr lang="en-US" dirty="0" smtClean="0"/>
          </a:p>
          <a:p>
            <a:r>
              <a:rPr lang="en-US" dirty="0" smtClean="0"/>
              <a:t>Future requirement for insulin depends on underlying islet cell abnormalities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Factors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Genetic</a:t>
            </a:r>
          </a:p>
          <a:p>
            <a:r>
              <a:rPr lang="en-US" dirty="0" smtClean="0"/>
              <a:t>Unknown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Environment</a:t>
            </a:r>
          </a:p>
          <a:p>
            <a:r>
              <a:rPr lang="en-US" dirty="0" smtClean="0"/>
              <a:t>Increasing age</a:t>
            </a:r>
          </a:p>
          <a:p>
            <a:r>
              <a:rPr lang="en-US" dirty="0" smtClean="0"/>
              <a:t>Male gender</a:t>
            </a:r>
          </a:p>
          <a:p>
            <a:r>
              <a:rPr lang="en-US" dirty="0" smtClean="0"/>
              <a:t>+/- being neutered</a:t>
            </a:r>
          </a:p>
          <a:p>
            <a:r>
              <a:rPr lang="en-US" dirty="0" smtClean="0"/>
              <a:t>Obesity</a:t>
            </a:r>
          </a:p>
          <a:p>
            <a:r>
              <a:rPr lang="en-US" dirty="0" smtClean="0"/>
              <a:t>Inactivity</a:t>
            </a:r>
          </a:p>
          <a:p>
            <a:r>
              <a:rPr lang="en-US" dirty="0" smtClean="0"/>
              <a:t>Drugs</a:t>
            </a:r>
          </a:p>
          <a:p>
            <a:pPr lvl="1"/>
            <a:r>
              <a:rPr lang="en-US" dirty="0" err="1" smtClean="0"/>
              <a:t>Glucocorticoids</a:t>
            </a:r>
            <a:endParaRPr lang="en-US" dirty="0" smtClean="0"/>
          </a:p>
          <a:p>
            <a:pPr lvl="1"/>
            <a:r>
              <a:rPr lang="en-US" dirty="0" smtClean="0"/>
              <a:t>Progestin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24580" name="Picture 4" descr="http://critteristic.com/wp-content/uploads/2008/09/beer-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895600"/>
            <a:ext cx="4762500" cy="367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Signalment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95% of cats are &gt; 5 years-old at time of diagnosis</a:t>
            </a:r>
          </a:p>
          <a:p>
            <a:endParaRPr lang="en-US" sz="1000" dirty="0" smtClean="0"/>
          </a:p>
          <a:p>
            <a:r>
              <a:rPr lang="en-US" dirty="0" smtClean="0"/>
              <a:t>70 to 80% are male (usually neutered)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81400" y="38100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Reusch</a:t>
            </a:r>
            <a:r>
              <a:rPr lang="en-US" dirty="0" smtClean="0"/>
              <a:t> C. Feline Diabetes Mellitus in </a:t>
            </a:r>
            <a:r>
              <a:rPr lang="en-US" i="1" dirty="0" smtClean="0"/>
              <a:t>Textbook of Veterinary Internal Medicine 7</a:t>
            </a:r>
            <a:r>
              <a:rPr lang="en-US" i="1" baseline="30000" dirty="0" smtClean="0"/>
              <a:t>th</a:t>
            </a:r>
            <a:r>
              <a:rPr lang="en-US" i="1" dirty="0" smtClean="0"/>
              <a:t> 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Polyuria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Polydipsia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Polyphagia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Weight loss</a:t>
            </a:r>
          </a:p>
          <a:p>
            <a:endParaRPr lang="en-US" dirty="0" smtClean="0"/>
          </a:p>
          <a:p>
            <a:r>
              <a:rPr lang="en-US" dirty="0" smtClean="0"/>
              <a:t>Lethargy</a:t>
            </a:r>
            <a:endParaRPr lang="en-US" dirty="0"/>
          </a:p>
        </p:txBody>
      </p:sp>
      <p:pic>
        <p:nvPicPr>
          <p:cNvPr id="134146" name="Picture 2" descr="http://www.wdrake.com/WalterDrake/images/p10317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4832" y="3352800"/>
            <a:ext cx="2668143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Dry, lusterless, unkempt hair coat</a:t>
            </a:r>
          </a:p>
          <a:p>
            <a:r>
              <a:rPr lang="en-US" dirty="0" smtClean="0"/>
              <a:t>Obese </a:t>
            </a:r>
          </a:p>
          <a:p>
            <a:r>
              <a:rPr lang="en-US" dirty="0" smtClean="0"/>
              <a:t>Hind limb weakness </a:t>
            </a:r>
          </a:p>
          <a:p>
            <a:r>
              <a:rPr lang="en-US" dirty="0" err="1" smtClean="0"/>
              <a:t>Plantigrade</a:t>
            </a:r>
            <a:r>
              <a:rPr lang="en-US" dirty="0" smtClean="0"/>
              <a:t> posture</a:t>
            </a:r>
          </a:p>
          <a:p>
            <a:r>
              <a:rPr lang="en-US" dirty="0" err="1" smtClean="0"/>
              <a:t>Hepatomegally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err="1" smtClean="0"/>
              <a:t>Nonketotic</a:t>
            </a:r>
            <a:r>
              <a:rPr lang="en-US" dirty="0" smtClean="0"/>
              <a:t> diabetic cat has no classic physical exam finding</a:t>
            </a:r>
          </a:p>
        </p:txBody>
      </p:sp>
      <p:pic>
        <p:nvPicPr>
          <p:cNvPr id="133122" name="Picture 2" descr="http://www.yourpetshealth.co.uk/userimages/plantigradestance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286000"/>
            <a:ext cx="3038475" cy="207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</a:p>
          <a:p>
            <a:endParaRPr lang="en-US" sz="1000" dirty="0" smtClean="0"/>
          </a:p>
          <a:p>
            <a:r>
              <a:rPr lang="en-US" dirty="0" smtClean="0"/>
              <a:t>Persistent fasting hyperglycemia </a:t>
            </a:r>
          </a:p>
          <a:p>
            <a:endParaRPr lang="en-US" sz="1000" dirty="0" smtClean="0"/>
          </a:p>
          <a:p>
            <a:r>
              <a:rPr lang="en-US" dirty="0" err="1" smtClean="0"/>
              <a:t>Glucosuria</a:t>
            </a:r>
            <a:endParaRPr lang="en-US" dirty="0" smtClean="0"/>
          </a:p>
          <a:p>
            <a:pPr lvl="1"/>
            <a:r>
              <a:rPr lang="en-US" dirty="0" smtClean="0"/>
              <a:t>Renal threshold for glucose 200-280 mg/</a:t>
            </a:r>
            <a:r>
              <a:rPr lang="en-US" dirty="0" err="1" smtClean="0"/>
              <a:t>dL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Diagnostics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Complete blood count</a:t>
            </a:r>
          </a:p>
          <a:p>
            <a:endParaRPr lang="en-US" sz="1100" dirty="0" smtClean="0"/>
          </a:p>
          <a:p>
            <a:r>
              <a:rPr lang="en-US" dirty="0" smtClean="0"/>
              <a:t>Serum biochemistry panel</a:t>
            </a:r>
          </a:p>
          <a:p>
            <a:endParaRPr lang="en-US" sz="1000" dirty="0" smtClean="0"/>
          </a:p>
          <a:p>
            <a:r>
              <a:rPr lang="en-US" dirty="0" smtClean="0"/>
              <a:t>Urinalysis</a:t>
            </a:r>
          </a:p>
          <a:p>
            <a:endParaRPr lang="en-US" sz="1000" dirty="0" smtClean="0"/>
          </a:p>
          <a:p>
            <a:r>
              <a:rPr lang="en-US" dirty="0" smtClean="0"/>
              <a:t>Urine culture</a:t>
            </a:r>
          </a:p>
          <a:p>
            <a:endParaRPr lang="en-US" sz="1000" dirty="0" smtClean="0"/>
          </a:p>
          <a:p>
            <a:r>
              <a:rPr lang="en-US" dirty="0" smtClean="0"/>
              <a:t>Abdominal ultrasound</a:t>
            </a:r>
            <a:endParaRPr lang="en-US" dirty="0"/>
          </a:p>
        </p:txBody>
      </p:sp>
      <p:pic>
        <p:nvPicPr>
          <p:cNvPr id="5" name="Picture 2" descr="http://www.wubert.net/zimages/2008/cat_couc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5948" y="1600200"/>
            <a:ext cx="4280978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to the Cat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Serum </a:t>
            </a:r>
            <a:r>
              <a:rPr lang="en-US" dirty="0" err="1" smtClean="0"/>
              <a:t>thyroxine</a:t>
            </a:r>
            <a:r>
              <a:rPr lang="en-US" dirty="0" smtClean="0"/>
              <a:t> concentration</a:t>
            </a:r>
          </a:p>
          <a:p>
            <a:endParaRPr lang="en-US" dirty="0" smtClean="0"/>
          </a:p>
          <a:p>
            <a:r>
              <a:rPr lang="en-US" dirty="0" smtClean="0"/>
              <a:t>Feline </a:t>
            </a:r>
            <a:r>
              <a:rPr lang="en-US" dirty="0" err="1" smtClean="0"/>
              <a:t>trypsin</a:t>
            </a:r>
            <a:r>
              <a:rPr lang="en-US" dirty="0" smtClean="0"/>
              <a:t>-like </a:t>
            </a:r>
            <a:r>
              <a:rPr lang="en-US" dirty="0" err="1" smtClean="0"/>
              <a:t>immunoreactivity</a:t>
            </a:r>
            <a:r>
              <a:rPr lang="en-US" dirty="0" smtClean="0"/>
              <a:t> (</a:t>
            </a:r>
            <a:r>
              <a:rPr lang="en-US" dirty="0" err="1" smtClean="0"/>
              <a:t>fTLI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Tract Infection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incidence of 13%</a:t>
            </a:r>
          </a:p>
          <a:p>
            <a:pPr lvl="1"/>
            <a:r>
              <a:rPr lang="en-US" dirty="0" smtClean="0"/>
              <a:t>11% of newly diagnosed cats</a:t>
            </a:r>
          </a:p>
          <a:p>
            <a:endParaRPr lang="en-US" i="1" dirty="0" smtClean="0"/>
          </a:p>
          <a:p>
            <a:r>
              <a:rPr lang="en-US" i="1" dirty="0" smtClean="0"/>
              <a:t>Escherichia coli </a:t>
            </a:r>
            <a:r>
              <a:rPr lang="en-US" dirty="0" smtClean="0"/>
              <a:t>most common isolate</a:t>
            </a:r>
          </a:p>
          <a:p>
            <a:endParaRPr lang="en-US" dirty="0" smtClean="0"/>
          </a:p>
          <a:p>
            <a:r>
              <a:rPr lang="en-US" dirty="0" smtClean="0"/>
              <a:t>Females &gt; males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248400" y="6248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Bailiff NL </a:t>
            </a:r>
            <a:r>
              <a:rPr lang="en-US" i="1" dirty="0" smtClean="0"/>
              <a:t>JVIM</a:t>
            </a:r>
            <a:r>
              <a:rPr lang="en-US" dirty="0" smtClean="0"/>
              <a:t> 2006</a:t>
            </a:r>
            <a:endParaRPr lang="en-US" dirty="0"/>
          </a:p>
        </p:txBody>
      </p:sp>
      <p:pic>
        <p:nvPicPr>
          <p:cNvPr id="16386" name="Picture 2" descr="http://www.wormsandgermsblog.com/uploads/image/250_Benjamin_pee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851148"/>
            <a:ext cx="2667000" cy="2306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Glucose is transported into beta cell by type 2 glucose transporters (GLUT2) </a:t>
            </a:r>
          </a:p>
          <a:p>
            <a:endParaRPr lang="en-US" sz="1800" dirty="0" smtClean="0"/>
          </a:p>
          <a:p>
            <a:r>
              <a:rPr lang="en-US" dirty="0" err="1" smtClean="0"/>
              <a:t>Phosphorylation</a:t>
            </a:r>
            <a:r>
              <a:rPr lang="en-US" dirty="0" smtClean="0"/>
              <a:t> of glucose to produce glucose-6-phosphate</a:t>
            </a:r>
          </a:p>
          <a:p>
            <a:pPr lvl="1"/>
            <a:r>
              <a:rPr lang="en-US" dirty="0" smtClean="0"/>
              <a:t>catalyzed by </a:t>
            </a:r>
            <a:r>
              <a:rPr lang="en-US" dirty="0" err="1" smtClean="0"/>
              <a:t>glucokinase</a:t>
            </a:r>
            <a:endParaRPr lang="en-US" dirty="0" smtClean="0"/>
          </a:p>
          <a:p>
            <a:pPr lvl="1"/>
            <a:r>
              <a:rPr lang="en-US" dirty="0" smtClean="0"/>
              <a:t>rate-limiting step in </a:t>
            </a:r>
            <a:r>
              <a:rPr lang="en-US" dirty="0" err="1" smtClean="0"/>
              <a:t>glycolysis</a:t>
            </a:r>
            <a:endParaRPr lang="en-US" dirty="0" smtClean="0"/>
          </a:p>
          <a:p>
            <a:pPr lvl="1"/>
            <a:r>
              <a:rPr lang="en-US" dirty="0" smtClean="0"/>
              <a:t>effectively traps glucose inside the cell </a:t>
            </a:r>
          </a:p>
          <a:p>
            <a:endParaRPr lang="en-US" sz="1800" dirty="0" smtClean="0"/>
          </a:p>
          <a:p>
            <a:r>
              <a:rPr lang="en-US" dirty="0" smtClean="0"/>
              <a:t>As glucose metabolism proceeds, ATP is produced in the mitochondria 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Pulmonary 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Diabetes mellitus in humans</a:t>
            </a:r>
          </a:p>
          <a:p>
            <a:endParaRPr lang="en-US" sz="1000" dirty="0" smtClean="0"/>
          </a:p>
          <a:p>
            <a:r>
              <a:rPr lang="en-US" dirty="0" smtClean="0"/>
              <a:t>Associated with pulmonary fibrosis</a:t>
            </a:r>
          </a:p>
          <a:p>
            <a:endParaRPr lang="en-US" sz="1000" dirty="0" smtClean="0"/>
          </a:p>
          <a:p>
            <a:r>
              <a:rPr lang="en-US" dirty="0" smtClean="0"/>
              <a:t>Increases incidence of respiratory infection</a:t>
            </a:r>
          </a:p>
          <a:p>
            <a:endParaRPr lang="en-US" sz="1000" dirty="0" smtClean="0"/>
          </a:p>
          <a:p>
            <a:r>
              <a:rPr lang="en-US" dirty="0" smtClean="0"/>
              <a:t>Negatively effects pulmonary function</a:t>
            </a:r>
            <a:endParaRPr lang="en-US" dirty="0"/>
          </a:p>
        </p:txBody>
      </p:sp>
      <p:pic>
        <p:nvPicPr>
          <p:cNvPr id="139266" name="Picture 2" descr="http://onlinecopd.info/images/lung_disease/lung_disease_250x2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496714"/>
            <a:ext cx="2152650" cy="2161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Pulmonary 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Cats with diabetes mellitus</a:t>
            </a:r>
          </a:p>
          <a:p>
            <a:endParaRPr lang="en-US" sz="1100" dirty="0" smtClean="0"/>
          </a:p>
          <a:p>
            <a:r>
              <a:rPr lang="en-US" dirty="0" smtClean="0"/>
              <a:t>Do not exhibit clinical signs of respiratory disease more than healthy cats</a:t>
            </a:r>
          </a:p>
          <a:p>
            <a:endParaRPr lang="en-US" sz="1000" dirty="0" smtClean="0"/>
          </a:p>
          <a:p>
            <a:r>
              <a:rPr lang="en-US" dirty="0" smtClean="0"/>
              <a:t>3 times more likely than control cats to have abnormal pulmonary histopathology</a:t>
            </a:r>
          </a:p>
          <a:p>
            <a:endParaRPr lang="en-US" sz="1000" dirty="0" smtClean="0"/>
          </a:p>
          <a:p>
            <a:r>
              <a:rPr lang="en-US" dirty="0" smtClean="0"/>
              <a:t>Types of lesions found varied and nonspecific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5791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Mexas</a:t>
            </a:r>
            <a:r>
              <a:rPr lang="en-US" dirty="0" smtClean="0"/>
              <a:t>, AM </a:t>
            </a:r>
            <a:r>
              <a:rPr lang="en-US" i="1" dirty="0" smtClean="0"/>
              <a:t>JVIM</a:t>
            </a:r>
            <a:r>
              <a:rPr lang="en-US" dirty="0" smtClean="0"/>
              <a:t> 2006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</a:p>
          <a:p>
            <a:endParaRPr lang="en-US" sz="1000" dirty="0" smtClean="0"/>
          </a:p>
          <a:p>
            <a:r>
              <a:rPr lang="en-US" dirty="0" smtClean="0"/>
              <a:t>Insulin therapy</a:t>
            </a:r>
          </a:p>
          <a:p>
            <a:endParaRPr lang="en-US" sz="1000" dirty="0" smtClean="0"/>
          </a:p>
          <a:p>
            <a:r>
              <a:rPr lang="en-US" dirty="0" smtClean="0"/>
              <a:t>Oral hypoglycemic agents</a:t>
            </a:r>
          </a:p>
          <a:p>
            <a:endParaRPr lang="en-US" sz="1000" dirty="0" smtClean="0"/>
          </a:p>
          <a:p>
            <a:r>
              <a:rPr lang="en-US" dirty="0" smtClean="0"/>
              <a:t>Dietary therapy</a:t>
            </a:r>
          </a:p>
          <a:p>
            <a:endParaRPr lang="en-US" sz="1000" dirty="0" smtClean="0"/>
          </a:p>
          <a:p>
            <a:r>
              <a:rPr lang="en-US" dirty="0" smtClean="0"/>
              <a:t>Exercise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Insulin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Cats are unpredictable in their response to exogenous insulin</a:t>
            </a:r>
          </a:p>
          <a:p>
            <a:endParaRPr lang="en-US" sz="1000" dirty="0" smtClean="0"/>
          </a:p>
          <a:p>
            <a:r>
              <a:rPr lang="en-US" dirty="0" smtClean="0"/>
              <a:t>Initial insulin choice depends on personal preference and availability</a:t>
            </a:r>
          </a:p>
          <a:p>
            <a:endParaRPr lang="en-US" sz="1000" dirty="0" smtClean="0"/>
          </a:p>
          <a:p>
            <a:r>
              <a:rPr lang="en-US" dirty="0" smtClean="0"/>
              <a:t>Twice daily dosing</a:t>
            </a:r>
          </a:p>
          <a:p>
            <a:endParaRPr lang="en-US" sz="1000" dirty="0" smtClean="0"/>
          </a:p>
          <a:p>
            <a:r>
              <a:rPr lang="en-US" dirty="0" smtClean="0"/>
              <a:t>Start at 1 U/cat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Glargine</a:t>
            </a:r>
            <a:r>
              <a:rPr lang="en-US" dirty="0" smtClean="0"/>
              <a:t> (</a:t>
            </a:r>
            <a:r>
              <a:rPr lang="en-US" dirty="0" err="1" smtClean="0"/>
              <a:t>Lantus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Long-acting insulin analog (up to 24 hours)</a:t>
            </a:r>
          </a:p>
          <a:p>
            <a:endParaRPr lang="en-US" sz="1000" dirty="0" smtClean="0"/>
          </a:p>
          <a:p>
            <a:r>
              <a:rPr lang="en-US" dirty="0" smtClean="0"/>
              <a:t>Exists in solution at acidic pH</a:t>
            </a:r>
          </a:p>
          <a:p>
            <a:endParaRPr lang="en-US" sz="1000" dirty="0" smtClean="0"/>
          </a:p>
          <a:p>
            <a:r>
              <a:rPr lang="en-US" dirty="0" smtClean="0"/>
              <a:t>After injection, forms </a:t>
            </a:r>
            <a:r>
              <a:rPr lang="en-US" dirty="0" err="1" smtClean="0"/>
              <a:t>microprecipitates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Sustained release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diabetesmonitor.com/gifs/lant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810000"/>
            <a:ext cx="225141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Insulin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Hospitalize no longer than 24 to 48 hours to complete diagnostics and to start insulin</a:t>
            </a:r>
          </a:p>
          <a:p>
            <a:endParaRPr lang="en-US" sz="1100" dirty="0" smtClean="0"/>
          </a:p>
          <a:p>
            <a:r>
              <a:rPr lang="en-US" dirty="0" smtClean="0"/>
              <a:t>Measure BG at time of insulin administration </a:t>
            </a:r>
          </a:p>
          <a:p>
            <a:endParaRPr lang="en-US" sz="1100" dirty="0" smtClean="0"/>
          </a:p>
          <a:p>
            <a:r>
              <a:rPr lang="en-US" dirty="0" smtClean="0"/>
              <a:t>Blood glucose curve to identify hypoglycemia</a:t>
            </a:r>
          </a:p>
          <a:p>
            <a:endParaRPr lang="en-US" sz="1100" dirty="0" smtClean="0"/>
          </a:p>
          <a:p>
            <a:pPr lvl="1"/>
            <a:r>
              <a:rPr lang="en-US" dirty="0" smtClean="0"/>
              <a:t>Decrease insulin dose prior to discharge</a:t>
            </a:r>
          </a:p>
          <a:p>
            <a:endParaRPr lang="en-US" sz="1000" dirty="0" smtClean="0"/>
          </a:p>
          <a:p>
            <a:r>
              <a:rPr lang="en-US" dirty="0" smtClean="0"/>
              <a:t>Initial goal is NOT to achieve </a:t>
            </a:r>
            <a:r>
              <a:rPr lang="en-US" dirty="0" err="1" smtClean="0"/>
              <a:t>glycemic</a:t>
            </a:r>
            <a:r>
              <a:rPr lang="en-US" dirty="0" smtClean="0"/>
              <a:t> control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Hypoglycemic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Five classes of oral agents approved for use in humans:</a:t>
            </a:r>
          </a:p>
          <a:p>
            <a:endParaRPr lang="en-US" dirty="0" smtClean="0"/>
          </a:p>
          <a:p>
            <a:r>
              <a:rPr lang="en-US" dirty="0" err="1" smtClean="0"/>
              <a:t>Sulfonlureas</a:t>
            </a:r>
            <a:endParaRPr lang="en-US" dirty="0" smtClean="0"/>
          </a:p>
          <a:p>
            <a:r>
              <a:rPr lang="en-US" dirty="0" err="1" smtClean="0"/>
              <a:t>Meglitinides</a:t>
            </a:r>
            <a:endParaRPr lang="en-US" dirty="0" smtClean="0"/>
          </a:p>
          <a:p>
            <a:r>
              <a:rPr lang="en-US" dirty="0" err="1" smtClean="0"/>
              <a:t>Biguanides</a:t>
            </a:r>
            <a:endParaRPr lang="en-US" dirty="0" smtClean="0"/>
          </a:p>
          <a:p>
            <a:r>
              <a:rPr lang="en-US" dirty="0" err="1" smtClean="0"/>
              <a:t>Thiazolidinediones</a:t>
            </a:r>
            <a:endParaRPr lang="en-US" dirty="0" smtClean="0"/>
          </a:p>
          <a:p>
            <a:r>
              <a:rPr lang="en-US" dirty="0" smtClean="0"/>
              <a:t>α-</a:t>
            </a:r>
            <a:r>
              <a:rPr lang="en-US" dirty="0" err="1" smtClean="0"/>
              <a:t>Glucosidase</a:t>
            </a:r>
            <a:endParaRPr lang="en-US" dirty="0" smtClean="0"/>
          </a:p>
        </p:txBody>
      </p:sp>
      <p:pic>
        <p:nvPicPr>
          <p:cNvPr id="33794" name="Picture 2" descr="https://www.rxprohub.com/images/T/p-50471-45531-glipizide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505200"/>
            <a:ext cx="2962275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Sulfonylureas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 err="1" smtClean="0"/>
              <a:t>Glipizide</a:t>
            </a:r>
            <a:r>
              <a:rPr lang="en-US" i="1" dirty="0" smtClean="0"/>
              <a:t>, </a:t>
            </a:r>
            <a:r>
              <a:rPr lang="en-US" i="1" dirty="0" err="1" smtClean="0"/>
              <a:t>Glyburide</a:t>
            </a:r>
            <a:endParaRPr lang="en-US" i="1" dirty="0" smtClean="0"/>
          </a:p>
          <a:p>
            <a:endParaRPr lang="en-US" sz="1200" dirty="0" smtClean="0"/>
          </a:p>
          <a:p>
            <a:r>
              <a:rPr lang="en-US" dirty="0" smtClean="0"/>
              <a:t>Treatment of NIDDM in cats</a:t>
            </a:r>
          </a:p>
          <a:p>
            <a:endParaRPr lang="en-US" sz="1200" dirty="0" smtClean="0"/>
          </a:p>
          <a:p>
            <a:r>
              <a:rPr lang="en-US" dirty="0" smtClean="0"/>
              <a:t>Direct stimulation of insulin secretion by beta cells</a:t>
            </a:r>
          </a:p>
          <a:p>
            <a:endParaRPr lang="en-US" sz="1100" dirty="0" smtClean="0"/>
          </a:p>
          <a:p>
            <a:r>
              <a:rPr lang="en-US" dirty="0" smtClean="0"/>
              <a:t>Need some endogenous pancreatic insulin </a:t>
            </a:r>
            <a:r>
              <a:rPr lang="en-US" dirty="0" err="1" smtClean="0"/>
              <a:t>secretory</a:t>
            </a:r>
            <a:r>
              <a:rPr lang="en-US" dirty="0" smtClean="0"/>
              <a:t> ability for them to work</a:t>
            </a:r>
          </a:p>
          <a:p>
            <a:endParaRPr lang="en-US" sz="1100" dirty="0" smtClean="0"/>
          </a:p>
          <a:p>
            <a:r>
              <a:rPr lang="en-US" dirty="0" smtClean="0"/>
              <a:t>Initial dose 2.5 mg PO BID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Glipizide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Adverse Reactions</a:t>
            </a:r>
            <a:r>
              <a:rPr lang="en-US" dirty="0" smtClean="0"/>
              <a:t>:</a:t>
            </a:r>
          </a:p>
          <a:p>
            <a:endParaRPr lang="en-US" sz="1000" dirty="0" smtClean="0"/>
          </a:p>
          <a:p>
            <a:r>
              <a:rPr lang="en-US" dirty="0" smtClean="0"/>
              <a:t>Vomiting within 1 hour of administration</a:t>
            </a:r>
          </a:p>
          <a:p>
            <a:r>
              <a:rPr lang="en-US" dirty="0" smtClean="0"/>
              <a:t>Increased serum hepatic enzyme activity</a:t>
            </a:r>
          </a:p>
          <a:p>
            <a:r>
              <a:rPr lang="en-US" dirty="0" err="1" smtClean="0"/>
              <a:t>Icterus</a:t>
            </a:r>
            <a:endParaRPr lang="en-US" dirty="0" smtClean="0"/>
          </a:p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Accelerated loss of beta cell function?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Dietary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Restriction of carbohydrate absorption</a:t>
            </a:r>
          </a:p>
          <a:p>
            <a:endParaRPr lang="en-US" sz="1000" dirty="0" smtClean="0"/>
          </a:p>
          <a:p>
            <a:r>
              <a:rPr lang="en-US" dirty="0" smtClean="0"/>
              <a:t>Option 1: moderate </a:t>
            </a:r>
            <a:r>
              <a:rPr lang="en-US" dirty="0" err="1" smtClean="0"/>
              <a:t>carbs</a:t>
            </a:r>
            <a:r>
              <a:rPr lang="en-US" dirty="0" smtClean="0"/>
              <a:t> and fat, high fiber</a:t>
            </a:r>
          </a:p>
          <a:p>
            <a:pPr lvl="1"/>
            <a:r>
              <a:rPr lang="en-US" dirty="0" smtClean="0"/>
              <a:t>Hill’s w/d</a:t>
            </a:r>
          </a:p>
          <a:p>
            <a:endParaRPr lang="en-US" dirty="0" smtClean="0"/>
          </a:p>
          <a:p>
            <a:r>
              <a:rPr lang="en-US" dirty="0" smtClean="0"/>
              <a:t>Option 2: high protein, low </a:t>
            </a:r>
            <a:r>
              <a:rPr lang="en-US" dirty="0" err="1" smtClean="0"/>
              <a:t>carb</a:t>
            </a:r>
            <a:r>
              <a:rPr lang="en-US" dirty="0" smtClean="0"/>
              <a:t>, low fiber</a:t>
            </a:r>
          </a:p>
          <a:p>
            <a:pPr lvl="1"/>
            <a:r>
              <a:rPr lang="en-US" dirty="0" smtClean="0"/>
              <a:t>Purina DM</a:t>
            </a:r>
          </a:p>
          <a:p>
            <a:endParaRPr lang="en-US" dirty="0" smtClean="0"/>
          </a:p>
          <a:p>
            <a:r>
              <a:rPr lang="en-US" dirty="0" smtClean="0"/>
              <a:t>Option 3: high fat, low </a:t>
            </a:r>
            <a:r>
              <a:rPr lang="en-US" dirty="0" err="1" smtClean="0"/>
              <a:t>carb</a:t>
            </a:r>
            <a:r>
              <a:rPr lang="en-US" dirty="0" smtClean="0"/>
              <a:t>, low fiber</a:t>
            </a:r>
          </a:p>
          <a:p>
            <a:pPr lvl="1"/>
            <a:r>
              <a:rPr lang="en-US" dirty="0" smtClean="0"/>
              <a:t>Science Diet Feline Growth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6760</TotalTime>
  <Words>5224</Words>
  <Application>Microsoft Office PowerPoint</Application>
  <PresentationFormat>On-screen Show (4:3)</PresentationFormat>
  <Paragraphs>1113</Paragraphs>
  <Slides>124</Slides>
  <Notes>55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124</vt:i4>
      </vt:variant>
    </vt:vector>
  </HeadingPairs>
  <TitlesOfParts>
    <vt:vector size="125" baseType="lpstr">
      <vt:lpstr>Office Theme</vt:lpstr>
      <vt:lpstr>Diabetes</vt:lpstr>
      <vt:lpstr>Diabetes Mellitus</vt:lpstr>
      <vt:lpstr>Endocrine Pancreas</vt:lpstr>
      <vt:lpstr>Endocrine Pancreas</vt:lpstr>
      <vt:lpstr>Biosynthesis of Insulin</vt:lpstr>
      <vt:lpstr>Biosynthesis of Insulin</vt:lpstr>
      <vt:lpstr>Insulin</vt:lpstr>
      <vt:lpstr>Insulin</vt:lpstr>
      <vt:lpstr>Insulin Secretion</vt:lpstr>
      <vt:lpstr>Insulin Secretion</vt:lpstr>
      <vt:lpstr>Insulin Secretion</vt:lpstr>
      <vt:lpstr>Insulin</vt:lpstr>
      <vt:lpstr>Insulin Receptor</vt:lpstr>
      <vt:lpstr>Insulin Effects</vt:lpstr>
      <vt:lpstr>Insulin Effects</vt:lpstr>
      <vt:lpstr>Diabetes in Humans</vt:lpstr>
      <vt:lpstr>Type 1 DM</vt:lpstr>
      <vt:lpstr>Type 1 DM</vt:lpstr>
      <vt:lpstr>Type 1 DM</vt:lpstr>
      <vt:lpstr>Type 2 DM</vt:lpstr>
      <vt:lpstr>Type 2 DM</vt:lpstr>
      <vt:lpstr>Canine Diabetes Mellitus</vt:lpstr>
      <vt:lpstr>Canine Diabetes Mellitus</vt:lpstr>
      <vt:lpstr>Pathophysiology</vt:lpstr>
      <vt:lpstr>Etiology</vt:lpstr>
      <vt:lpstr>Breed Risks</vt:lpstr>
      <vt:lpstr>Signalment</vt:lpstr>
      <vt:lpstr>Clinical Signs</vt:lpstr>
      <vt:lpstr>Physical Exam</vt:lpstr>
      <vt:lpstr>Physical Exam</vt:lpstr>
      <vt:lpstr>Diagnosis</vt:lpstr>
      <vt:lpstr>Causes of Hyperglycemia</vt:lpstr>
      <vt:lpstr>Diagnostics </vt:lpstr>
      <vt:lpstr>Hematology</vt:lpstr>
      <vt:lpstr>Serum Biochemistry</vt:lpstr>
      <vt:lpstr>Urinalysis</vt:lpstr>
      <vt:lpstr>Urinalysis</vt:lpstr>
      <vt:lpstr>Urine Culture</vt:lpstr>
      <vt:lpstr>Abdominal Ultrasound</vt:lpstr>
      <vt:lpstr>Ancillary Tests</vt:lpstr>
      <vt:lpstr>Pancreatic Enzymes</vt:lpstr>
      <vt:lpstr>Serum Insulin Concentration</vt:lpstr>
      <vt:lpstr>Treatment</vt:lpstr>
      <vt:lpstr>Goals of Therapy</vt:lpstr>
      <vt:lpstr>Insulin Therapy</vt:lpstr>
      <vt:lpstr>Insulin</vt:lpstr>
      <vt:lpstr>Initial Adjustments in Insulin Therapy</vt:lpstr>
      <vt:lpstr>Dietary Therapy</vt:lpstr>
      <vt:lpstr>Dietary Therapy</vt:lpstr>
      <vt:lpstr>Exercise</vt:lpstr>
      <vt:lpstr>Monitoring Diabetic Control</vt:lpstr>
      <vt:lpstr>Serum Fructosamine</vt:lpstr>
      <vt:lpstr>Serum Fructosamine</vt:lpstr>
      <vt:lpstr>Serum Fructosamine</vt:lpstr>
      <vt:lpstr>Urine Monitoring</vt:lpstr>
      <vt:lpstr>Blood Glucose Curve</vt:lpstr>
      <vt:lpstr>Blood Glucose Curve</vt:lpstr>
      <vt:lpstr>Blood Glucose Curve</vt:lpstr>
      <vt:lpstr>Complications of Insulin Therapy</vt:lpstr>
      <vt:lpstr>Hypoglycemia</vt:lpstr>
      <vt:lpstr>Hypoglycemia</vt:lpstr>
      <vt:lpstr>Hypoglycemia</vt:lpstr>
      <vt:lpstr>Stress Hyperglycemia</vt:lpstr>
      <vt:lpstr>Insulin Underdose</vt:lpstr>
      <vt:lpstr>Insulin Overdose</vt:lpstr>
      <vt:lpstr>Somogyi Response</vt:lpstr>
      <vt:lpstr>Insulin Antibodies</vt:lpstr>
      <vt:lpstr>Insulin Antibodies</vt:lpstr>
      <vt:lpstr>Insulin Resistance</vt:lpstr>
      <vt:lpstr>Insulin Resistance</vt:lpstr>
      <vt:lpstr>Insulin Resistance</vt:lpstr>
      <vt:lpstr>Common Concurrent Conditions</vt:lpstr>
      <vt:lpstr>Complications of Diabetes Mellitus</vt:lpstr>
      <vt:lpstr>Prognosis</vt:lpstr>
      <vt:lpstr>Diabetes Mellitus in the Cat</vt:lpstr>
      <vt:lpstr>Diabetes Mellitus in the Cat</vt:lpstr>
      <vt:lpstr>Etiology</vt:lpstr>
      <vt:lpstr>Histologic Abnormalities</vt:lpstr>
      <vt:lpstr>Amyloid</vt:lpstr>
      <vt:lpstr>Amyloid</vt:lpstr>
      <vt:lpstr>Transient Diabetes</vt:lpstr>
      <vt:lpstr>Risk Factors</vt:lpstr>
      <vt:lpstr>Signalment</vt:lpstr>
      <vt:lpstr>Clinical Signs</vt:lpstr>
      <vt:lpstr>Physical Exam</vt:lpstr>
      <vt:lpstr>Diagnosis</vt:lpstr>
      <vt:lpstr>Diagnostics </vt:lpstr>
      <vt:lpstr>Specific to the Cat</vt:lpstr>
      <vt:lpstr>Urinary Tract Infection</vt:lpstr>
      <vt:lpstr>Pulmonary Complications</vt:lpstr>
      <vt:lpstr>Pulmonary Complications</vt:lpstr>
      <vt:lpstr>Treatment</vt:lpstr>
      <vt:lpstr>Insulin Therapy</vt:lpstr>
      <vt:lpstr>Glargine (Lantus)</vt:lpstr>
      <vt:lpstr>Initial Insulin Therapy</vt:lpstr>
      <vt:lpstr>Oral Hypoglycemic Agents</vt:lpstr>
      <vt:lpstr>Sulfonylureas</vt:lpstr>
      <vt:lpstr>Glipizide</vt:lpstr>
      <vt:lpstr>Dietary Therapy</vt:lpstr>
      <vt:lpstr>Obesity</vt:lpstr>
      <vt:lpstr>Monitoring Diabetic Control</vt:lpstr>
      <vt:lpstr>Insulin Resistance</vt:lpstr>
      <vt:lpstr>Causes of Insulin Resistance</vt:lpstr>
      <vt:lpstr>Diabetic Neuropathy</vt:lpstr>
      <vt:lpstr>Diabetic Neuropathy</vt:lpstr>
      <vt:lpstr>Prognosis</vt:lpstr>
      <vt:lpstr>Predictors of Clinical Remission</vt:lpstr>
      <vt:lpstr>References</vt:lpstr>
      <vt:lpstr>References</vt:lpstr>
      <vt:lpstr>Diabetes Insipidus</vt:lpstr>
      <vt:lpstr>Diabetes Insipidus</vt:lpstr>
      <vt:lpstr>Diabetes Insipidus</vt:lpstr>
      <vt:lpstr>Vasopressin</vt:lpstr>
      <vt:lpstr>Vasopressin</vt:lpstr>
      <vt:lpstr>Central Diabetes Insipidus </vt:lpstr>
      <vt:lpstr>Serum Osmolality</vt:lpstr>
      <vt:lpstr>Central DI - Causes</vt:lpstr>
      <vt:lpstr>Laboratory Findings</vt:lpstr>
      <vt:lpstr>Differential Diagnosis</vt:lpstr>
      <vt:lpstr>Primary Polydipsia</vt:lpstr>
      <vt:lpstr>Diagnosis</vt:lpstr>
      <vt:lpstr>Diagnosis</vt:lpstr>
      <vt:lpstr>Treatment</vt:lpstr>
      <vt:lpstr>Prognosis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</dc:title>
  <dc:creator>jrs455</dc:creator>
  <cp:lastModifiedBy>jrs455</cp:lastModifiedBy>
  <cp:revision>179</cp:revision>
  <dcterms:created xsi:type="dcterms:W3CDTF">2010-12-03T02:36:20Z</dcterms:created>
  <dcterms:modified xsi:type="dcterms:W3CDTF">2011-02-24T01:24:49Z</dcterms:modified>
</cp:coreProperties>
</file>