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3"/>
  </p:notesMasterIdLst>
  <p:sldIdLst>
    <p:sldId id="256" r:id="rId2"/>
    <p:sldId id="257" r:id="rId3"/>
    <p:sldId id="258" r:id="rId4"/>
    <p:sldId id="259" r:id="rId5"/>
    <p:sldId id="275" r:id="rId6"/>
    <p:sldId id="276" r:id="rId7"/>
    <p:sldId id="278" r:id="rId8"/>
    <p:sldId id="277" r:id="rId9"/>
    <p:sldId id="279" r:id="rId10"/>
    <p:sldId id="280" r:id="rId11"/>
    <p:sldId id="272" r:id="rId12"/>
    <p:sldId id="273" r:id="rId13"/>
    <p:sldId id="260" r:id="rId14"/>
    <p:sldId id="261" r:id="rId15"/>
    <p:sldId id="262" r:id="rId16"/>
    <p:sldId id="263" r:id="rId17"/>
    <p:sldId id="264" r:id="rId18"/>
    <p:sldId id="266" r:id="rId19"/>
    <p:sldId id="267" r:id="rId20"/>
    <p:sldId id="265" r:id="rId21"/>
    <p:sldId id="268" r:id="rId22"/>
    <p:sldId id="269" r:id="rId23"/>
    <p:sldId id="270" r:id="rId24"/>
    <p:sldId id="271" r:id="rId25"/>
    <p:sldId id="274" r:id="rId26"/>
    <p:sldId id="281" r:id="rId27"/>
    <p:sldId id="282" r:id="rId28"/>
    <p:sldId id="284" r:id="rId29"/>
    <p:sldId id="283" r:id="rId30"/>
    <p:sldId id="285" r:id="rId31"/>
    <p:sldId id="292" r:id="rId32"/>
    <p:sldId id="286" r:id="rId33"/>
    <p:sldId id="287" r:id="rId34"/>
    <p:sldId id="288" r:id="rId35"/>
    <p:sldId id="289" r:id="rId36"/>
    <p:sldId id="290" r:id="rId37"/>
    <p:sldId id="293" r:id="rId38"/>
    <p:sldId id="297" r:id="rId39"/>
    <p:sldId id="300" r:id="rId40"/>
    <p:sldId id="298" r:id="rId41"/>
    <p:sldId id="301" r:id="rId42"/>
    <p:sldId id="308" r:id="rId43"/>
    <p:sldId id="309" r:id="rId44"/>
    <p:sldId id="310" r:id="rId45"/>
    <p:sldId id="311" r:id="rId46"/>
    <p:sldId id="312" r:id="rId47"/>
    <p:sldId id="317" r:id="rId48"/>
    <p:sldId id="319" r:id="rId49"/>
    <p:sldId id="320" r:id="rId50"/>
    <p:sldId id="321" r:id="rId51"/>
    <p:sldId id="322" r:id="rId52"/>
    <p:sldId id="318" r:id="rId53"/>
    <p:sldId id="302" r:id="rId54"/>
    <p:sldId id="303" r:id="rId55"/>
    <p:sldId id="304" r:id="rId56"/>
    <p:sldId id="306" r:id="rId57"/>
    <p:sldId id="307" r:id="rId58"/>
    <p:sldId id="313" r:id="rId59"/>
    <p:sldId id="314" r:id="rId60"/>
    <p:sldId id="315" r:id="rId61"/>
    <p:sldId id="316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154" autoAdjust="0"/>
  </p:normalViewPr>
  <p:slideViewPr>
    <p:cSldViewPr snapToGrid="0" snapToObjects="1">
      <p:cViewPr varScale="1">
        <p:scale>
          <a:sx n="68" d="100"/>
          <a:sy n="68" d="100"/>
        </p:scale>
        <p:origin x="-19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notesMaster" Target="notesMasters/notesMaster1.xml"/><Relationship Id="rId64" Type="http://schemas.openxmlformats.org/officeDocument/2006/relationships/printerSettings" Target="printerSettings/printerSettings1.bin"/><Relationship Id="rId65" Type="http://schemas.openxmlformats.org/officeDocument/2006/relationships/presProps" Target="presProps.xml"/><Relationship Id="rId66" Type="http://schemas.openxmlformats.org/officeDocument/2006/relationships/viewProps" Target="viewProps.xml"/><Relationship Id="rId67" Type="http://schemas.openxmlformats.org/officeDocument/2006/relationships/theme" Target="theme/theme1.xml"/><Relationship Id="rId68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19BD5A-178A-B04E-8C5F-23FB807C249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BDD2F-42F6-C746-A7E0-38C891B39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7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-reactive_protein" TargetMode="External"/><Relationship Id="rId4" Type="http://schemas.openxmlformats.org/officeDocument/2006/relationships/hyperlink" Target="http://en.wikipedia.org/wiki/Mannose-binding_protein" TargetMode="External"/><Relationship Id="rId5" Type="http://schemas.openxmlformats.org/officeDocument/2006/relationships/hyperlink" Target="http://en.wikipedia.org/wiki/Complement_factors" TargetMode="External"/><Relationship Id="rId6" Type="http://schemas.openxmlformats.org/officeDocument/2006/relationships/hyperlink" Target="http://en.wikipedia.org/wiki/Ferritin" TargetMode="External"/><Relationship Id="rId7" Type="http://schemas.openxmlformats.org/officeDocument/2006/relationships/hyperlink" Target="http://en.wikipedia.org/wiki/Ceruloplasmin" TargetMode="External"/><Relationship Id="rId8" Type="http://schemas.openxmlformats.org/officeDocument/2006/relationships/hyperlink" Target="http://en.wikipedia.org/wiki/Serum_amyloid_A" TargetMode="External"/><Relationship Id="rId9" Type="http://schemas.openxmlformats.org/officeDocument/2006/relationships/hyperlink" Target="http://en.wikipedia.org/wiki/Haptoglobin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Albumin is Three dimensional, highly flexible, symmetrical protein </a:t>
            </a:r>
          </a:p>
          <a:p>
            <a:r>
              <a:rPr lang="en-US" dirty="0" smtClean="0"/>
              <a:t>effect non-oncotic properties (hydrophilic)</a:t>
            </a:r>
          </a:p>
          <a:p>
            <a:pPr lvl="0"/>
            <a:r>
              <a:rPr lang="en-US" dirty="0" smtClean="0"/>
              <a:t>Exposed –SH (</a:t>
            </a:r>
            <a:r>
              <a:rPr lang="en-US" dirty="0" err="1" smtClean="0"/>
              <a:t>thiol</a:t>
            </a:r>
            <a:r>
              <a:rPr lang="en-US" dirty="0" smtClean="0"/>
              <a:t>) group provides extracellular antioxidant activity, NO binding, and S-</a:t>
            </a:r>
            <a:r>
              <a:rPr lang="en-US" dirty="0" err="1" smtClean="0"/>
              <a:t>nitrosothiols</a:t>
            </a:r>
            <a:r>
              <a:rPr lang="en-US" dirty="0" smtClean="0"/>
              <a:t> formation</a:t>
            </a:r>
          </a:p>
          <a:p>
            <a:pPr lvl="0"/>
            <a:r>
              <a:rPr lang="en-US" dirty="0" smtClean="0"/>
              <a:t>Domains I and II transport molecules</a:t>
            </a:r>
          </a:p>
          <a:p>
            <a:pPr lvl="0"/>
            <a:r>
              <a:rPr lang="en-US" dirty="0" smtClean="0"/>
              <a:t>Gives high water solubility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9313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Higher circulating</a:t>
            </a:r>
            <a:r>
              <a:rPr lang="en-US" baseline="0" dirty="0" smtClean="0"/>
              <a:t> levels of drug, especially NSAIDS, up to 13fold increase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12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 smtClean="0"/>
              <a:t>Pathology</a:t>
            </a:r>
            <a:r>
              <a:rPr lang="en-US" u="sng" baseline="0" dirty="0" smtClean="0"/>
              <a:t> of ARDS:</a:t>
            </a:r>
          </a:p>
          <a:p>
            <a:r>
              <a:rPr lang="en-US" u="none" baseline="0" dirty="0" smtClean="0"/>
              <a:t>May injure the pulmonary endothelium </a:t>
            </a:r>
            <a:r>
              <a:rPr lang="en-US" u="none" baseline="0" dirty="0" err="1" smtClean="0"/>
              <a:t>alon</a:t>
            </a:r>
            <a:r>
              <a:rPr lang="en-US" u="none" baseline="0" dirty="0" smtClean="0"/>
              <a:t> with leukotriene and inflammatory cytokines</a:t>
            </a:r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757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Remember PG cause </a:t>
            </a:r>
            <a:r>
              <a:rPr lang="en-US" dirty="0" err="1" smtClean="0"/>
              <a:t>latelet</a:t>
            </a:r>
            <a:r>
              <a:rPr lang="en-US" dirty="0" smtClean="0"/>
              <a:t> aggregation and thrombosis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152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Experimental evidence:</a:t>
            </a:r>
            <a:r>
              <a:rPr lang="en-US" baseline="0" dirty="0" smtClean="0"/>
              <a:t> rat model of rat hemorrhagic shock and lung apoptosis (J trauma 2000), </a:t>
            </a:r>
            <a:r>
              <a:rPr lang="en-US" baseline="0" dirty="0" err="1" smtClean="0"/>
              <a:t>microvascular</a:t>
            </a:r>
            <a:r>
              <a:rPr lang="en-US" baseline="0" dirty="0" smtClean="0"/>
              <a:t> apoptosis inhibition by explants of albumin (</a:t>
            </a:r>
            <a:r>
              <a:rPr lang="en-US" baseline="0" dirty="0" err="1" smtClean="0"/>
              <a:t>Microvasc</a:t>
            </a:r>
            <a:r>
              <a:rPr lang="en-US" baseline="0" dirty="0" smtClean="0"/>
              <a:t> Res 1999)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9768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 smtClean="0"/>
              <a:t>Sulfhydryl groups:</a:t>
            </a:r>
            <a:r>
              <a:rPr lang="en-US" u="none" dirty="0" smtClean="0"/>
              <a:t> these possess</a:t>
            </a:r>
            <a:r>
              <a:rPr lang="en-US" u="none" baseline="0" dirty="0" smtClean="0"/>
              <a:t> potent </a:t>
            </a:r>
            <a:r>
              <a:rPr lang="en-US" u="none" baseline="0" dirty="0" err="1" smtClean="0"/>
              <a:t>fre</a:t>
            </a:r>
            <a:r>
              <a:rPr lang="en-US" u="none" baseline="0" dirty="0" smtClean="0"/>
              <a:t> radical scavenging activity and may also modulate the translational antioxidant response</a:t>
            </a:r>
            <a:endParaRPr lang="en-US" u="sng" dirty="0" smtClean="0"/>
          </a:p>
          <a:p>
            <a:r>
              <a:rPr lang="en-US" u="sng" dirty="0" smtClean="0"/>
              <a:t>Indirect</a:t>
            </a:r>
            <a:r>
              <a:rPr lang="en-US" u="sng" baseline="0" dirty="0" smtClean="0"/>
              <a:t> inhibition</a:t>
            </a:r>
            <a:r>
              <a:rPr lang="en-US" u="none" baseline="0" dirty="0" smtClean="0"/>
              <a:t>: related to its binding capacity with either free copper or bilirubin, which takes out vitamin E</a:t>
            </a:r>
          </a:p>
          <a:p>
            <a:r>
              <a:rPr lang="en-US" u="sng" baseline="0" dirty="0" smtClean="0"/>
              <a:t>NO neutralization</a:t>
            </a:r>
            <a:r>
              <a:rPr lang="en-US" u="none" baseline="0" dirty="0" smtClean="0"/>
              <a:t>: </a:t>
            </a:r>
            <a:r>
              <a:rPr lang="en-US" dirty="0" smtClean="0"/>
              <a:t>vasodilation and increased production of ROS</a:t>
            </a:r>
          </a:p>
          <a:p>
            <a:r>
              <a:rPr lang="en-US" u="sng" dirty="0" smtClean="0"/>
              <a:t>CCM 2002</a:t>
            </a:r>
            <a:r>
              <a:rPr lang="en-US" u="none" dirty="0" smtClean="0"/>
              <a:t>: </a:t>
            </a:r>
            <a:r>
              <a:rPr lang="en-US" u="none" dirty="0" err="1" smtClean="0"/>
              <a:t>Horstick</a:t>
            </a:r>
            <a:r>
              <a:rPr lang="en-US" u="none" baseline="0" dirty="0" smtClean="0"/>
              <a:t> et al, albumin in hemorrhagic shock, statement 4</a:t>
            </a:r>
          </a:p>
          <a:p>
            <a:r>
              <a:rPr lang="en-US" u="sng" baseline="0" dirty="0" err="1" smtClean="0"/>
              <a:t>Scaventer</a:t>
            </a:r>
            <a:r>
              <a:rPr lang="en-US" u="sng" baseline="0" dirty="0" smtClean="0"/>
              <a:t>:</a:t>
            </a:r>
            <a:r>
              <a:rPr lang="en-US" u="none" baseline="0" dirty="0" smtClean="0"/>
              <a:t> ROS and </a:t>
            </a:r>
            <a:r>
              <a:rPr lang="en-US" u="none" baseline="0" dirty="0" err="1" smtClean="0"/>
              <a:t>bacerial</a:t>
            </a:r>
            <a:r>
              <a:rPr lang="en-US" u="none" baseline="0" dirty="0" smtClean="0"/>
              <a:t> toxins </a:t>
            </a:r>
            <a:r>
              <a:rPr lang="en-US" u="none" baseline="0" dirty="0" err="1" smtClean="0"/>
              <a:t>resluting</a:t>
            </a:r>
            <a:r>
              <a:rPr lang="en-US" u="none" baseline="0" dirty="0" smtClean="0"/>
              <a:t> in the function destruction of the molecule</a:t>
            </a:r>
            <a:endParaRPr lang="en-US" u="sng" baseline="0" dirty="0" smtClean="0"/>
          </a:p>
          <a:p>
            <a:r>
              <a:rPr lang="en-US" u="sng" dirty="0" smtClean="0"/>
              <a:t>Iron</a:t>
            </a:r>
            <a:r>
              <a:rPr lang="en-US" u="none" dirty="0" smtClean="0"/>
              <a:t>:</a:t>
            </a:r>
            <a:r>
              <a:rPr lang="en-US" u="none" baseline="0" dirty="0" smtClean="0"/>
              <a:t> preventing iron </a:t>
            </a:r>
            <a:r>
              <a:rPr lang="en-US" u="none" baseline="0" dirty="0" err="1" smtClean="0"/>
              <a:t>dependant</a:t>
            </a:r>
            <a:r>
              <a:rPr lang="en-US" u="none" baseline="0" dirty="0" smtClean="0"/>
              <a:t> oxidizing events such as lipid peroxidation</a:t>
            </a:r>
            <a:endParaRPr lang="en-US" u="sng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373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 smtClean="0"/>
              <a:t>Decreased synthesis:</a:t>
            </a:r>
            <a:r>
              <a:rPr lang="en-US" u="none" dirty="0" smtClean="0"/>
              <a:t> inadequate nutrition, inadequate</a:t>
            </a:r>
            <a:r>
              <a:rPr lang="en-US" u="none" baseline="0" dirty="0" smtClean="0"/>
              <a:t> intracellular K, exposure to toxins, declining liver function, </a:t>
            </a:r>
            <a:r>
              <a:rPr lang="en-US" u="none" baseline="0" dirty="0" err="1" smtClean="0"/>
              <a:t>Gi</a:t>
            </a:r>
            <a:r>
              <a:rPr lang="en-US" u="none" baseline="0" dirty="0" smtClean="0"/>
              <a:t> </a:t>
            </a:r>
            <a:r>
              <a:rPr lang="en-US" u="none" baseline="0" dirty="0" err="1" smtClean="0"/>
              <a:t>malabsorption</a:t>
            </a:r>
            <a:r>
              <a:rPr lang="en-US" u="none" baseline="0" dirty="0" smtClean="0"/>
              <a:t> or secretory diarrhea</a:t>
            </a:r>
          </a:p>
          <a:p>
            <a:r>
              <a:rPr lang="en-US" u="sng" baseline="0" dirty="0" smtClean="0"/>
              <a:t>Acute phase:</a:t>
            </a:r>
            <a:r>
              <a:rPr lang="en-US" u="none" baseline="0" dirty="0" smtClean="0"/>
              <a:t> preferential synthesis of acute phase proteins </a:t>
            </a:r>
            <a:r>
              <a:rPr lang="en-US" u="none" baseline="0" dirty="0" err="1" smtClean="0"/>
              <a:t>ie</a:t>
            </a:r>
            <a:r>
              <a:rPr lang="en-US" u="none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C-reactive protein,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Mannose-binding protein,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complement factors,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ferritin,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ceruloplasmin,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/>
              </a:rPr>
              <a:t>Serum amyloid A and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/>
              </a:rPr>
              <a:t>haptoglobin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Leakage: </a:t>
            </a:r>
            <a:r>
              <a:rPr lang="en-US" sz="120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inflammation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leads to change in vascular permeability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415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Gastrointestinal, delayed gastric empting</a:t>
            </a:r>
            <a:r>
              <a:rPr lang="en-US" baseline="0" dirty="0" smtClean="0"/>
              <a:t>, ileus, delayed healing</a:t>
            </a:r>
          </a:p>
          <a:p>
            <a:r>
              <a:rPr lang="en-US" b="1" baseline="0" dirty="0" smtClean="0"/>
              <a:t>Extravascular lung water has been correlated directly with survival with increased volumes being an independent predictor of mortality in human patients across all diagnostic groups!!!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2918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 smtClean="0"/>
              <a:t>In</a:t>
            </a:r>
            <a:r>
              <a:rPr lang="en-US" i="0" baseline="0" dirty="0" smtClean="0"/>
              <a:t> addition it </a:t>
            </a:r>
            <a:r>
              <a:rPr lang="en-US" i="0" dirty="0" smtClean="0"/>
              <a:t>prolonged intensive care  and hospital stay by 28% and 71%. </a:t>
            </a:r>
            <a:r>
              <a:rPr lang="en-US" dirty="0" smtClean="0"/>
              <a:t>This was independent of nutritional status and inflammation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Meta-analysis of 90 cohort studies with 291, 433 patients documented above 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1637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Meta 2003, if</a:t>
            </a:r>
            <a:r>
              <a:rPr lang="en-US" baseline="0" dirty="0" smtClean="0"/>
              <a:t> a level of 30G/l was achieved there were significantly less complications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8799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662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Liver increase</a:t>
            </a:r>
            <a:r>
              <a:rPr lang="en-US" baseline="0" dirty="0" smtClean="0"/>
              <a:t> to only 2x normal is because 50% of </a:t>
            </a:r>
            <a:r>
              <a:rPr lang="en-US" baseline="0" dirty="0" err="1" smtClean="0"/>
              <a:t>hepatocy</a:t>
            </a:r>
            <a:r>
              <a:rPr lang="en-US" baseline="0" dirty="0" smtClean="0"/>
              <a:t> activity is already devoted to albumin secretion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6059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 smtClean="0"/>
              <a:t>Trial 1: </a:t>
            </a:r>
            <a:r>
              <a:rPr lang="en-US" u="none" dirty="0" smtClean="0"/>
              <a:t>administration of 25% HSA and furosemide significantly reduced</a:t>
            </a:r>
            <a:r>
              <a:rPr lang="en-US" u="none" baseline="0" dirty="0" smtClean="0"/>
              <a:t> pulmonary edema and improved outcome in SIRS patients</a:t>
            </a:r>
          </a:p>
          <a:p>
            <a:endParaRPr lang="en-US" u="sng" dirty="0" smtClean="0"/>
          </a:p>
          <a:p>
            <a:r>
              <a:rPr lang="en-US" u="sng" dirty="0" smtClean="0"/>
              <a:t>Trial 2:</a:t>
            </a:r>
            <a:r>
              <a:rPr lang="en-US" u="none" dirty="0" smtClean="0"/>
              <a:t> Albumin treated patients had greater increased in oxygenation, serum total protein and net fluid</a:t>
            </a:r>
            <a:r>
              <a:rPr lang="en-US" u="none" baseline="0" dirty="0" smtClean="0"/>
              <a:t> loss throughout the study period.  Fluid bolus administration to control patients reduced net negative fluid balance, control patients more frequently developed hypotension and had fewer shock-free days, which translated to differences in organ failure at the end of the study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24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Maximum volume delivered was 25ml/kg, mean was 5ml/kg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-Max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slow push or bolus was 4ml/kg, mean was 2ml/kg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-Range for CRI was 0.1-1.7ml/kg/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a range of 4-72hrs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0514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animals that died close to the transfusion had conditions</a:t>
            </a:r>
            <a:r>
              <a:rPr lang="en-US" baseline="0" dirty="0" smtClean="0"/>
              <a:t> that were deteriorating including severe sepsis, DIC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1336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histopathology showed </a:t>
            </a:r>
            <a:r>
              <a:rPr lang="en-US" dirty="0" err="1" smtClean="0"/>
              <a:t>fibrinoid</a:t>
            </a:r>
            <a:r>
              <a:rPr lang="en-US" dirty="0" smtClean="0"/>
              <a:t> degeneration and necrosis of many vessels.  Electron microscopy of glomeruli were consistent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 solution contaminants, cultured negative, no reported reactions in people,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 evaluated for contaminants-only found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lactoferrin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trace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amts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569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combination</a:t>
            </a:r>
            <a:r>
              <a:rPr lang="en-US" baseline="0" dirty="0" smtClean="0"/>
              <a:t> of these two factors make the vascular beds permeable to molecules less than 620,00 Daltons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611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Major</a:t>
            </a:r>
            <a:r>
              <a:rPr lang="en-US" baseline="0" dirty="0" smtClean="0"/>
              <a:t> interstitial reserves located within the skin, muscle, liver, lung, heart, kidneys and spleen</a:t>
            </a:r>
          </a:p>
          <a:p>
            <a:r>
              <a:rPr lang="en-US" baseline="0" dirty="0" smtClean="0"/>
              <a:t>Extravascular reservoir can replenish the intravascular pool during times of stress and acute loss</a:t>
            </a:r>
          </a:p>
          <a:p>
            <a:r>
              <a:rPr lang="en-US" baseline="0" dirty="0" smtClean="0"/>
              <a:t>Receptors are both passive and active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462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46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Where </a:t>
            </a:r>
            <a:r>
              <a:rPr lang="en-US" dirty="0" err="1" smtClean="0"/>
              <a:t>kf</a:t>
            </a:r>
            <a:r>
              <a:rPr lang="en-US" dirty="0" smtClean="0"/>
              <a:t> = filtration coefficient, P is hydrostatic pressure, </a:t>
            </a:r>
            <a:r>
              <a:rPr lang="en-US" dirty="0" err="1" smtClean="0"/>
              <a:t>σ</a:t>
            </a:r>
            <a:r>
              <a:rPr lang="en-US" dirty="0" smtClean="0"/>
              <a:t> is pore size of the capillary membrane, and π is the colloid effect.  </a:t>
            </a:r>
            <a:r>
              <a:rPr lang="en-US" smtClean="0"/>
              <a:t>Q is rate of lymph flow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278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Transport of bilirubin, drugs and long-chain fatty acid anions are most clinically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36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 smtClean="0"/>
              <a:t>Loss</a:t>
            </a:r>
            <a:r>
              <a:rPr lang="en-US" u="sng" baseline="0" dirty="0" smtClean="0"/>
              <a:t> of </a:t>
            </a:r>
            <a:r>
              <a:rPr lang="en-US" u="sng" baseline="0" dirty="0" err="1" smtClean="0"/>
              <a:t>toxicicty</a:t>
            </a:r>
            <a:r>
              <a:rPr lang="en-US" u="none" baseline="0" dirty="0" smtClean="0"/>
              <a:t>:</a:t>
            </a:r>
          </a:p>
          <a:p>
            <a:r>
              <a:rPr lang="en-US" dirty="0" smtClean="0"/>
              <a:t>increased circulating bilirubin levels and </a:t>
            </a:r>
            <a:r>
              <a:rPr lang="en-US" dirty="0" err="1" smtClean="0"/>
              <a:t>hypoalbuminemia</a:t>
            </a:r>
            <a:r>
              <a:rPr lang="en-US" dirty="0" smtClean="0"/>
              <a:t> potentiate toxic effects, including neurologic dysfunction, </a:t>
            </a:r>
            <a:r>
              <a:rPr lang="en-US" dirty="0" err="1" smtClean="0"/>
              <a:t>peracute</a:t>
            </a:r>
            <a:r>
              <a:rPr lang="en-US" dirty="0" smtClean="0"/>
              <a:t> encephalopathy, renal failure and death</a:t>
            </a:r>
          </a:p>
          <a:p>
            <a:r>
              <a:rPr lang="en-US" dirty="0" smtClean="0"/>
              <a:t>no vet studies, newborns</a:t>
            </a:r>
          </a:p>
          <a:p>
            <a:r>
              <a:rPr lang="en-US" u="sng" dirty="0" smtClean="0"/>
              <a:t>Competitive inhibition:</a:t>
            </a:r>
          </a:p>
          <a:p>
            <a:r>
              <a:rPr lang="en-US" dirty="0" err="1" smtClean="0"/>
              <a:t>hyperbilirubinemia</a:t>
            </a:r>
            <a:r>
              <a:rPr lang="en-US" dirty="0" smtClean="0"/>
              <a:t>, competition b/n drug and </a:t>
            </a:r>
            <a:r>
              <a:rPr lang="en-US" dirty="0" err="1" smtClean="0"/>
              <a:t>bili</a:t>
            </a:r>
            <a:r>
              <a:rPr lang="en-US" dirty="0" smtClean="0"/>
              <a:t> for same binding site can potentially increase free bilirubin concentration or displace the drug=side effects from each</a:t>
            </a:r>
          </a:p>
          <a:p>
            <a:r>
              <a:rPr lang="en-US" dirty="0" smtClean="0"/>
              <a:t>drugs that compete NSAIDS, and warfarin</a:t>
            </a:r>
            <a:endParaRPr lang="en-US" u="sng" dirty="0" smtClean="0"/>
          </a:p>
          <a:p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168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 smtClean="0"/>
              <a:t>Hormones and vitamins</a:t>
            </a:r>
            <a:r>
              <a:rPr lang="en-US" u="none" dirty="0" smtClean="0"/>
              <a:t>: </a:t>
            </a:r>
            <a:r>
              <a:rPr lang="en-US" u="none" dirty="0" err="1" smtClean="0"/>
              <a:t>thyroxine</a:t>
            </a:r>
            <a:r>
              <a:rPr lang="en-US" u="none" dirty="0" smtClean="0"/>
              <a:t> and vitamin D</a:t>
            </a:r>
          </a:p>
          <a:p>
            <a:r>
              <a:rPr lang="en-US" u="none" dirty="0" smtClean="0"/>
              <a:t>When albumin binding is subnormal, a reduced</a:t>
            </a:r>
            <a:r>
              <a:rPr lang="en-US" u="none" baseline="0" dirty="0" smtClean="0"/>
              <a:t> dose of drug should be utilized, not predictable however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DD2F-42F6-C746-A7E0-38C891B39F2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67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8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2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0.gi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4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5456" y="3124200"/>
            <a:ext cx="4551343" cy="1914144"/>
          </a:xfrm>
        </p:spPr>
        <p:txBody>
          <a:bodyPr/>
          <a:lstStyle/>
          <a:p>
            <a:pPr algn="ctr"/>
            <a:r>
              <a:rPr lang="en-US" b="1" i="1" dirty="0" smtClean="0"/>
              <a:t>ALBUMIN</a:t>
            </a:r>
            <a:endParaRPr lang="en-US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5456" y="5177078"/>
            <a:ext cx="4551344" cy="1053642"/>
          </a:xfrm>
        </p:spPr>
        <p:txBody>
          <a:bodyPr/>
          <a:lstStyle/>
          <a:p>
            <a:r>
              <a:rPr lang="en-US" b="1" i="1" dirty="0" smtClean="0"/>
              <a:t>KELLY BLACKSTOCK, DVM</a:t>
            </a:r>
          </a:p>
          <a:p>
            <a:r>
              <a:rPr lang="en-US" b="1" i="1" dirty="0" smtClean="0"/>
              <a:t>BOARD REVIEW</a:t>
            </a:r>
          </a:p>
          <a:p>
            <a:r>
              <a:rPr lang="en-US" b="1" i="1" dirty="0" smtClean="0"/>
              <a:t>MAY 10, 2011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0529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9770846"/>
              </p:ext>
            </p:extLst>
          </p:nvPr>
        </p:nvGraphicFramePr>
        <p:xfrm>
          <a:off x="756968" y="904875"/>
          <a:ext cx="7630065" cy="5333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Document" r:id="rId3" imgW="5626100" imgH="3886200" progId="Word.Document.12">
                  <p:embed/>
                </p:oleObj>
              </mc:Choice>
              <mc:Fallback>
                <p:oleObj name="Document" r:id="rId3" imgW="5626100" imgH="3886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6968" y="904875"/>
                        <a:ext cx="7630065" cy="533399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89125" y="190500"/>
            <a:ext cx="49212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Regulation of Albumin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4012360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9750"/>
            <a:ext cx="7313613" cy="714002"/>
          </a:xfrm>
        </p:spPr>
        <p:txBody>
          <a:bodyPr/>
          <a:lstStyle/>
          <a:p>
            <a:r>
              <a:rPr lang="en-US" u="sng" dirty="0"/>
              <a:t>ROLES OF </a:t>
            </a:r>
            <a:r>
              <a:rPr lang="en-US" u="sng" dirty="0" smtClean="0"/>
              <a:t>ALBUMIN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7240"/>
            <a:ext cx="7313613" cy="4957164"/>
          </a:xfrm>
        </p:spPr>
        <p:txBody>
          <a:bodyPr>
            <a:normAutofit fontScale="92500" lnSpcReduction="10000"/>
          </a:bodyPr>
          <a:lstStyle/>
          <a:p>
            <a:pPr lvl="0">
              <a:buFont typeface="+mj-lt"/>
              <a:buAutoNum type="arabicPeriod"/>
            </a:pPr>
            <a:r>
              <a:rPr lang="en-US" dirty="0"/>
              <a:t>Maintenance of plasma oncotic pressure</a:t>
            </a:r>
          </a:p>
          <a:p>
            <a:pPr lvl="0">
              <a:buFont typeface="+mj-lt"/>
              <a:buAutoNum type="arabicPeriod"/>
            </a:pPr>
            <a:r>
              <a:rPr lang="en-US" dirty="0" smtClean="0"/>
              <a:t>Binding</a:t>
            </a:r>
            <a:r>
              <a:rPr lang="en-US" dirty="0"/>
              <a:t>/transport of endogenous and metabolic compounds and </a:t>
            </a:r>
            <a:r>
              <a:rPr lang="en-US" dirty="0" smtClean="0"/>
              <a:t>drugs</a:t>
            </a:r>
          </a:p>
          <a:p>
            <a:pPr lvl="0">
              <a:buFont typeface="+mj-lt"/>
              <a:buAutoNum type="arabicPeriod"/>
            </a:pPr>
            <a:r>
              <a:rPr lang="en-US" dirty="0" smtClean="0"/>
              <a:t>Protection </a:t>
            </a:r>
            <a:r>
              <a:rPr lang="en-US" dirty="0"/>
              <a:t>against exogenous </a:t>
            </a:r>
            <a:r>
              <a:rPr lang="en-US" dirty="0" smtClean="0"/>
              <a:t>toxins</a:t>
            </a:r>
          </a:p>
          <a:p>
            <a:pPr>
              <a:buFont typeface="+mj-lt"/>
              <a:buAutoNum type="arabicPeriod"/>
            </a:pPr>
            <a:r>
              <a:rPr lang="en-US" dirty="0"/>
              <a:t>Regulation of acid-base </a:t>
            </a:r>
            <a:r>
              <a:rPr lang="en-US" dirty="0" smtClean="0"/>
              <a:t>balance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dirty="0"/>
              <a:t>Effects on blood coagulation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Maintenance of </a:t>
            </a:r>
            <a:r>
              <a:rPr lang="en-US" dirty="0" err="1"/>
              <a:t>microvascular</a:t>
            </a:r>
            <a:r>
              <a:rPr lang="en-US" dirty="0"/>
              <a:t> integrity and capillary permeability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Antioxidant effects</a:t>
            </a:r>
          </a:p>
          <a:p>
            <a:pPr lvl="0">
              <a:buFont typeface="+mj-lt"/>
              <a:buAutoNum type="arabicPeriod"/>
            </a:pPr>
            <a:r>
              <a:rPr lang="en-US" dirty="0" smtClean="0"/>
              <a:t>Wound healing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1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ONCOTIC PRESSURE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Pivotal role in fluid balance as it contributes up to 80% of the normal plasma oncotic pressure</a:t>
            </a:r>
          </a:p>
          <a:p>
            <a:r>
              <a:rPr lang="en-US" sz="2800" dirty="0"/>
              <a:t>2/3 results from a direct osmotic effect </a:t>
            </a:r>
          </a:p>
          <a:p>
            <a:r>
              <a:rPr lang="en-US" sz="2800" dirty="0"/>
              <a:t>1/3 results from the </a:t>
            </a:r>
            <a:r>
              <a:rPr lang="en-US" sz="2800" i="1" dirty="0"/>
              <a:t>Gibbs-</a:t>
            </a:r>
            <a:r>
              <a:rPr lang="en-US" sz="2800" i="1" dirty="0" err="1"/>
              <a:t>Donnan</a:t>
            </a:r>
            <a:r>
              <a:rPr lang="en-US" sz="2800" i="1" dirty="0"/>
              <a:t> Effect</a:t>
            </a:r>
            <a:endParaRPr lang="en-US" sz="2800" dirty="0"/>
          </a:p>
          <a:p>
            <a:r>
              <a:rPr lang="en-US" sz="2800" dirty="0"/>
              <a:t>Each gram of albumin is capable of holding 18ml of water within the intravascular </a:t>
            </a:r>
            <a:r>
              <a:rPr lang="en-US" sz="2800" dirty="0" smtClean="0"/>
              <a:t>space</a:t>
            </a:r>
          </a:p>
          <a:p>
            <a:r>
              <a:rPr lang="en-US" sz="2800" dirty="0"/>
              <a:t>In critical illness relationship b/n albumin concentration and COP is less predictable </a:t>
            </a:r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99003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8019"/>
            <a:ext cx="7313613" cy="868362"/>
          </a:xfrm>
        </p:spPr>
        <p:txBody>
          <a:bodyPr/>
          <a:lstStyle/>
          <a:p>
            <a:r>
              <a:rPr lang="en-US" u="sng" dirty="0"/>
              <a:t>STARLING’S </a:t>
            </a:r>
            <a:r>
              <a:rPr lang="en-US" u="sng" dirty="0" smtClean="0"/>
              <a:t>LAW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46381"/>
            <a:ext cx="7313613" cy="3583511"/>
          </a:xfrm>
        </p:spPr>
        <p:txBody>
          <a:bodyPr>
            <a:normAutofit/>
          </a:bodyPr>
          <a:lstStyle/>
          <a:p>
            <a:r>
              <a:rPr lang="en-US" dirty="0"/>
              <a:t>Fluid distribution is determined by a balance of </a:t>
            </a:r>
            <a:r>
              <a:rPr lang="en-US" dirty="0" smtClean="0"/>
              <a:t>forces</a:t>
            </a:r>
          </a:p>
          <a:p>
            <a:r>
              <a:rPr lang="en-US" dirty="0"/>
              <a:t>Starling developed an equation to describe this:</a:t>
            </a:r>
          </a:p>
          <a:p>
            <a:pPr marL="0" indent="0">
              <a:buNone/>
            </a:pPr>
            <a:r>
              <a:rPr lang="en-US" dirty="0"/>
              <a:t>	Net flow = [</a:t>
            </a:r>
            <a:r>
              <a:rPr lang="en-US" i="1" dirty="0" err="1"/>
              <a:t>kf</a:t>
            </a:r>
            <a:r>
              <a:rPr lang="en-US" i="1" dirty="0"/>
              <a:t> </a:t>
            </a:r>
            <a:r>
              <a:rPr lang="en-US" dirty="0"/>
              <a:t>(P</a:t>
            </a:r>
            <a:r>
              <a:rPr lang="en-US" baseline="-25000" dirty="0"/>
              <a:t>C</a:t>
            </a:r>
            <a:r>
              <a:rPr lang="en-US" dirty="0"/>
              <a:t> –P</a:t>
            </a:r>
            <a:r>
              <a:rPr lang="en-US" baseline="-25000" dirty="0"/>
              <a:t>IF</a:t>
            </a:r>
            <a:r>
              <a:rPr lang="en-US" dirty="0"/>
              <a:t>) – </a:t>
            </a:r>
            <a:r>
              <a:rPr lang="en-US" dirty="0" err="1"/>
              <a:t>σ</a:t>
            </a:r>
            <a:r>
              <a:rPr lang="en-US" dirty="0"/>
              <a:t>(π</a:t>
            </a:r>
            <a:r>
              <a:rPr lang="en-US" baseline="-25000" dirty="0"/>
              <a:t>C</a:t>
            </a:r>
            <a:r>
              <a:rPr lang="en-US" dirty="0"/>
              <a:t> – π</a:t>
            </a:r>
            <a:r>
              <a:rPr lang="en-US" baseline="-25000" dirty="0"/>
              <a:t>IF</a:t>
            </a:r>
            <a:r>
              <a:rPr lang="en-US" dirty="0"/>
              <a:t>)] –</a:t>
            </a:r>
            <a:r>
              <a:rPr lang="en-US" dirty="0" err="1"/>
              <a:t>Q</a:t>
            </a:r>
            <a:r>
              <a:rPr lang="en-US" baseline="-25000" dirty="0" err="1"/>
              <a:t>lymph</a:t>
            </a:r>
            <a:endParaRPr lang="en-US" dirty="0" smtClean="0"/>
          </a:p>
          <a:p>
            <a:r>
              <a:rPr lang="en-US" dirty="0"/>
              <a:t>Predicts that the amount of extravascular fluid flux will be inversely related to oncotic </a:t>
            </a:r>
            <a:r>
              <a:rPr lang="en-US" dirty="0" smtClean="0"/>
              <a:t>pressure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12" name="Picture 11" descr="starling forc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1" y="4078576"/>
            <a:ext cx="7849966" cy="245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565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GIBBS-DONNAN </a:t>
            </a:r>
            <a:r>
              <a:rPr lang="en-US" u="sng" dirty="0" smtClean="0"/>
              <a:t>EFFECT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7"/>
            <a:ext cx="7313613" cy="3738741"/>
          </a:xfrm>
        </p:spPr>
        <p:txBody>
          <a:bodyPr>
            <a:normAutofit/>
          </a:bodyPr>
          <a:lstStyle/>
          <a:p>
            <a:r>
              <a:rPr lang="en-US" sz="2800" dirty="0"/>
              <a:t>Large number of albumin molecules in circulation</a:t>
            </a:r>
          </a:p>
          <a:p>
            <a:r>
              <a:rPr lang="en-US" sz="2800" dirty="0"/>
              <a:t>Large net negative charge attracts </a:t>
            </a:r>
            <a:r>
              <a:rPr lang="en-US" sz="2800" dirty="0" err="1"/>
              <a:t>cations</a:t>
            </a:r>
            <a:r>
              <a:rPr lang="en-US" sz="2800" dirty="0"/>
              <a:t> (Na</a:t>
            </a:r>
            <a:r>
              <a:rPr lang="en-US" sz="2800" baseline="30000" dirty="0"/>
              <a:t>+</a:t>
            </a:r>
            <a:r>
              <a:rPr lang="en-US" sz="2800" dirty="0"/>
              <a:t>)</a:t>
            </a:r>
          </a:p>
          <a:p>
            <a:r>
              <a:rPr lang="en-US" sz="2800" dirty="0"/>
              <a:t>Accumulation of ions draws water across semipermeable membrane</a:t>
            </a:r>
          </a:p>
          <a:p>
            <a:r>
              <a:rPr lang="en-US" sz="2800" dirty="0"/>
              <a:t>Effect contributes to water-holding </a:t>
            </a:r>
            <a:r>
              <a:rPr lang="en-US" sz="2800" dirty="0" smtClean="0"/>
              <a:t>property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78440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GIBBS-DONNAN EFFECT</a:t>
            </a:r>
          </a:p>
        </p:txBody>
      </p:sp>
      <p:pic>
        <p:nvPicPr>
          <p:cNvPr id="6" name="Content Placeholder 5" descr="Gibbs-donnan effec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961" r="-52961"/>
          <a:stretch>
            <a:fillRect/>
          </a:stretch>
        </p:blipFill>
        <p:spPr>
          <a:xfrm>
            <a:off x="914400" y="1503363"/>
            <a:ext cx="7313613" cy="4735512"/>
          </a:xfrm>
        </p:spPr>
      </p:pic>
    </p:spTree>
    <p:extLst>
      <p:ext uri="{BB962C8B-B14F-4D97-AF65-F5344CB8AC3E}">
        <p14:creationId xmlns:p14="http://schemas.microsoft.com/office/powerpoint/2010/main" val="3885479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643437"/>
          </a:xfrm>
        </p:spPr>
        <p:txBody>
          <a:bodyPr/>
          <a:lstStyle/>
          <a:p>
            <a:r>
              <a:rPr lang="en-US" u="sng" dirty="0"/>
              <a:t>CARRIER </a:t>
            </a:r>
            <a:r>
              <a:rPr lang="en-US" u="sng" dirty="0" smtClean="0"/>
              <a:t>FUNCTION</a:t>
            </a:r>
            <a:endParaRPr lang="en-US" u="sng" dirty="0"/>
          </a:p>
        </p:txBody>
      </p:sp>
      <p:pic>
        <p:nvPicPr>
          <p:cNvPr id="5" name="Content Placeholder 4" descr="donkey.jpg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8" r="14474"/>
          <a:stretch/>
        </p:blipFill>
        <p:spPr>
          <a:xfrm>
            <a:off x="458633" y="1735138"/>
            <a:ext cx="3157514" cy="38925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57265" y="1371600"/>
            <a:ext cx="4692169" cy="4419601"/>
          </a:xfrm>
        </p:spPr>
        <p:txBody>
          <a:bodyPr>
            <a:noAutofit/>
          </a:bodyPr>
          <a:lstStyle/>
          <a:p>
            <a:r>
              <a:rPr lang="en-US" sz="2000" dirty="0"/>
              <a:t>Important carrier for many endogenous and exogenous substances</a:t>
            </a:r>
          </a:p>
          <a:p>
            <a:r>
              <a:rPr lang="en-US" sz="2000" dirty="0"/>
              <a:t>Most strongly bound compounds are hydrophobic organic anions: bilirubin, long chain FAs and </a:t>
            </a:r>
            <a:r>
              <a:rPr lang="en-US" sz="2000" dirty="0" err="1"/>
              <a:t>hematin</a:t>
            </a:r>
            <a:endParaRPr lang="en-US" sz="2000" dirty="0"/>
          </a:p>
          <a:p>
            <a:r>
              <a:rPr lang="en-US" sz="2000" dirty="0"/>
              <a:t>Can also bind bile acids, eicosanoids, copper, zinc, </a:t>
            </a:r>
            <a:r>
              <a:rPr lang="en-US" sz="2000" dirty="0" err="1"/>
              <a:t>folate</a:t>
            </a:r>
            <a:r>
              <a:rPr lang="en-US" sz="2000" dirty="0"/>
              <a:t>, and NO</a:t>
            </a:r>
          </a:p>
          <a:p>
            <a:r>
              <a:rPr lang="en-US" sz="2000" dirty="0"/>
              <a:t>Role in transport for metabolism or elimination, storage reserve and regulation of the active concentration </a:t>
            </a:r>
          </a:p>
          <a:p>
            <a:r>
              <a:rPr lang="en-US" sz="2000" dirty="0"/>
              <a:t>Important transport functions in critically ill </a:t>
            </a:r>
            <a:r>
              <a:rPr lang="en-US" sz="2000" dirty="0" smtClean="0"/>
              <a:t>patients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61061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BILIRUBIN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Bilirubin bound at the degradation sites of hemoglobin and then transported to the liver for hepatic conjugation prior to biliary excretion</a:t>
            </a:r>
          </a:p>
          <a:p>
            <a:r>
              <a:rPr lang="en-US" dirty="0"/>
              <a:t>Normally bilirubin binds exclusively to albumin</a:t>
            </a:r>
          </a:p>
          <a:p>
            <a:r>
              <a:rPr lang="en-US" dirty="0"/>
              <a:t>Loss of toxicity when </a:t>
            </a:r>
            <a:r>
              <a:rPr lang="en-US" dirty="0" smtClean="0"/>
              <a:t>bound </a:t>
            </a:r>
          </a:p>
          <a:p>
            <a:r>
              <a:rPr lang="en-US" dirty="0" smtClean="0"/>
              <a:t>Competitive </a:t>
            </a:r>
            <a:r>
              <a:rPr lang="en-US" dirty="0"/>
              <a:t>inhibition with </a:t>
            </a:r>
            <a:r>
              <a:rPr lang="en-US" dirty="0" smtClean="0"/>
              <a:t>drugs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45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BINDING DRUGS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</a:t>
            </a:r>
            <a:r>
              <a:rPr lang="en-US" dirty="0" smtClean="0"/>
              <a:t>econdary </a:t>
            </a:r>
            <a:r>
              <a:rPr lang="en-US" dirty="0"/>
              <a:t>or tertiary carrier for hormones and vitamins </a:t>
            </a:r>
          </a:p>
          <a:p>
            <a:r>
              <a:rPr lang="en-US" dirty="0"/>
              <a:t>Multiplicity of binding sites, carries a variety of </a:t>
            </a:r>
            <a:r>
              <a:rPr lang="en-US" dirty="0" smtClean="0"/>
              <a:t>drugs</a:t>
            </a:r>
          </a:p>
          <a:p>
            <a:pPr lvl="1"/>
            <a:r>
              <a:rPr lang="en-US" dirty="0" smtClean="0"/>
              <a:t>Domain </a:t>
            </a:r>
            <a:r>
              <a:rPr lang="en-US" dirty="0"/>
              <a:t>I: warfarin, salicylates, phenytoin, </a:t>
            </a:r>
            <a:r>
              <a:rPr lang="en-US" dirty="0" err="1"/>
              <a:t>chlorpropamide</a:t>
            </a:r>
            <a:r>
              <a:rPr lang="en-US" dirty="0"/>
              <a:t>, some </a:t>
            </a:r>
            <a:r>
              <a:rPr lang="en-US" dirty="0" err="1" smtClean="0"/>
              <a:t>penicillins</a:t>
            </a:r>
            <a:endParaRPr lang="en-US" dirty="0"/>
          </a:p>
          <a:p>
            <a:pPr lvl="1"/>
            <a:r>
              <a:rPr lang="en-US" dirty="0" smtClean="0"/>
              <a:t>Domain </a:t>
            </a:r>
            <a:r>
              <a:rPr lang="en-US" dirty="0"/>
              <a:t>II: </a:t>
            </a:r>
            <a:r>
              <a:rPr lang="en-US" dirty="0" err="1"/>
              <a:t>thyroxine</a:t>
            </a:r>
            <a:r>
              <a:rPr lang="en-US" dirty="0"/>
              <a:t>, benzodiazepines, ibuprofen and </a:t>
            </a:r>
            <a:r>
              <a:rPr lang="en-US" dirty="0" err="1"/>
              <a:t>ketoprofen</a:t>
            </a:r>
            <a:endParaRPr lang="en-US" dirty="0"/>
          </a:p>
          <a:p>
            <a:r>
              <a:rPr lang="en-US" dirty="0"/>
              <a:t>Controls the free fraction of drugs and may alter drug distribution, excretion, pharmacodynamics, and </a:t>
            </a:r>
            <a:r>
              <a:rPr lang="en-US" dirty="0" smtClean="0"/>
              <a:t>toxicity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827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7313613" cy="128489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sz="2400" dirty="0" err="1" smtClean="0"/>
              <a:t>Ikenoue</a:t>
            </a:r>
            <a:r>
              <a:rPr lang="en-US" sz="2400" dirty="0" smtClean="0"/>
              <a:t> N, </a:t>
            </a:r>
            <a:r>
              <a:rPr lang="en-US" sz="2400" dirty="0" err="1" smtClean="0"/>
              <a:t>Saitsu</a:t>
            </a:r>
            <a:r>
              <a:rPr lang="en-US" sz="2400" dirty="0" smtClean="0"/>
              <a:t> Y, et al. “Disease induced alterations in plasma drug-binding proteins and their influence on drug binding percentages in dogs.” </a:t>
            </a:r>
            <a:r>
              <a:rPr lang="en-US" sz="2400" i="1" dirty="0" smtClean="0"/>
              <a:t>Vet Q</a:t>
            </a:r>
            <a:r>
              <a:rPr lang="en-US" sz="2400" dirty="0" smtClean="0"/>
              <a:t> 2000; 22(1): 43-49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22904"/>
            <a:ext cx="7313613" cy="3468295"/>
          </a:xfrm>
        </p:spPr>
        <p:txBody>
          <a:bodyPr/>
          <a:lstStyle/>
          <a:p>
            <a:r>
              <a:rPr lang="en-US" dirty="0" smtClean="0"/>
              <a:t>Investigated changes in ALB and α-1-acid glycoprotein levels in different disease states</a:t>
            </a:r>
          </a:p>
          <a:p>
            <a:r>
              <a:rPr lang="en-US" dirty="0" smtClean="0"/>
              <a:t>% of drug bound decreased with decreases in albumin</a:t>
            </a:r>
          </a:p>
          <a:p>
            <a:r>
              <a:rPr lang="en-US" dirty="0" smtClean="0"/>
              <a:t>This effect was seen with various NSAIDS, diazepam, and warfarin</a:t>
            </a:r>
            <a:endParaRPr lang="en-US" dirty="0"/>
          </a:p>
        </p:txBody>
      </p:sp>
      <p:pic>
        <p:nvPicPr>
          <p:cNvPr id="4" name="Picture 3" descr="ja-lgflag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436" y="4653869"/>
            <a:ext cx="2525577" cy="169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445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60130"/>
            <a:ext cx="7313613" cy="641625"/>
          </a:xfrm>
        </p:spPr>
        <p:txBody>
          <a:bodyPr/>
          <a:lstStyle/>
          <a:p>
            <a:r>
              <a:rPr lang="en-US" u="sng" dirty="0" smtClean="0"/>
              <a:t>STRUCTURE of ALBUMIN</a:t>
            </a:r>
            <a:endParaRPr lang="en-US" u="sng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14400" y="1144862"/>
            <a:ext cx="7313613" cy="5348659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smtClean="0"/>
              <a:t>Three domains </a:t>
            </a:r>
            <a:r>
              <a:rPr lang="en-US" sz="3000" dirty="0"/>
              <a:t>linked </a:t>
            </a:r>
            <a:r>
              <a:rPr lang="en-US" sz="3000" dirty="0" smtClean="0"/>
              <a:t>by S</a:t>
            </a:r>
            <a:r>
              <a:rPr lang="en-US" sz="3000" dirty="0"/>
              <a:t>-</a:t>
            </a:r>
            <a:r>
              <a:rPr lang="en-US" sz="3000" dirty="0" smtClean="0"/>
              <a:t>S </a:t>
            </a:r>
            <a:r>
              <a:rPr lang="en-US" sz="3000" dirty="0"/>
              <a:t>bonds </a:t>
            </a:r>
            <a:r>
              <a:rPr lang="en-US" sz="3000" dirty="0" smtClean="0"/>
              <a:t>b/n </a:t>
            </a:r>
            <a:r>
              <a:rPr lang="en-US" sz="3000" dirty="0"/>
              <a:t>cysteine </a:t>
            </a:r>
            <a:r>
              <a:rPr lang="en-US" sz="3000" dirty="0" smtClean="0"/>
              <a:t>residues</a:t>
            </a:r>
            <a:endParaRPr lang="en-US" sz="3000" dirty="0"/>
          </a:p>
          <a:p>
            <a:r>
              <a:rPr lang="en-US" sz="3000" dirty="0"/>
              <a:t>Spatial arrangement results </a:t>
            </a:r>
            <a:r>
              <a:rPr lang="en-US" sz="3000" dirty="0" smtClean="0"/>
              <a:t>in:</a:t>
            </a:r>
          </a:p>
          <a:p>
            <a:pPr lvl="1"/>
            <a:r>
              <a:rPr lang="en-US" sz="3000" dirty="0" smtClean="0"/>
              <a:t>Hydrophobic pockets with exposure of amino acid residues</a:t>
            </a:r>
          </a:p>
          <a:p>
            <a:pPr lvl="1"/>
            <a:r>
              <a:rPr lang="en-US" sz="3000" dirty="0" smtClean="0"/>
              <a:t>Exposed </a:t>
            </a:r>
            <a:r>
              <a:rPr lang="en-US" sz="3000" dirty="0" err="1" smtClean="0"/>
              <a:t>thiol</a:t>
            </a:r>
            <a:r>
              <a:rPr lang="en-US" sz="3000" dirty="0" smtClean="0"/>
              <a:t> group</a:t>
            </a:r>
          </a:p>
          <a:p>
            <a:pPr lvl="1"/>
            <a:r>
              <a:rPr lang="en-US" sz="3000" dirty="0" smtClean="0"/>
              <a:t>Domains (I and II) </a:t>
            </a:r>
          </a:p>
          <a:p>
            <a:r>
              <a:rPr lang="en-US" sz="3000" dirty="0" smtClean="0"/>
              <a:t>Size </a:t>
            </a:r>
            <a:r>
              <a:rPr lang="en-US" sz="3000" dirty="0"/>
              <a:t>and negative charge favor retention with the vascular </a:t>
            </a:r>
            <a:r>
              <a:rPr lang="en-US" sz="3000" dirty="0" smtClean="0"/>
              <a:t>space</a:t>
            </a:r>
          </a:p>
          <a:p>
            <a:r>
              <a:rPr lang="en-US" sz="3000" dirty="0" smtClean="0"/>
              <a:t>High water solubility</a:t>
            </a:r>
            <a:endParaRPr lang="en-US" sz="3000" dirty="0"/>
          </a:p>
          <a:p>
            <a:r>
              <a:rPr lang="en-US" sz="3000" dirty="0"/>
              <a:t>Human </a:t>
            </a:r>
            <a:r>
              <a:rPr lang="en-US" sz="3000" dirty="0" smtClean="0"/>
              <a:t>albumin is 79.3</a:t>
            </a:r>
            <a:r>
              <a:rPr lang="en-US" sz="3000" dirty="0"/>
              <a:t>% homologous with the canine albumin </a:t>
            </a:r>
            <a:r>
              <a:rPr lang="en-US" sz="3000" dirty="0" smtClean="0"/>
              <a:t>molecule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633208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367654"/>
            <a:ext cx="7313613" cy="618327"/>
          </a:xfrm>
        </p:spPr>
        <p:txBody>
          <a:bodyPr/>
          <a:lstStyle/>
          <a:p>
            <a:r>
              <a:rPr lang="en-US" u="sng" dirty="0" smtClean="0"/>
              <a:t>Drugs that bind Albumin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914400" y="1136385"/>
            <a:ext cx="3566160" cy="52975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Cardiovascular</a:t>
            </a:r>
          </a:p>
          <a:p>
            <a:pPr lvl="1"/>
            <a:r>
              <a:rPr lang="en-US" dirty="0" err="1" smtClean="0"/>
              <a:t>Digitoxin</a:t>
            </a:r>
            <a:endParaRPr lang="en-US" dirty="0" smtClean="0"/>
          </a:p>
          <a:p>
            <a:pPr lvl="1"/>
            <a:r>
              <a:rPr lang="en-US" dirty="0" smtClean="0"/>
              <a:t>Furosemide</a:t>
            </a:r>
          </a:p>
          <a:p>
            <a:pPr lvl="1"/>
            <a:r>
              <a:rPr lang="en-US" dirty="0" smtClean="0"/>
              <a:t>Hydralazine</a:t>
            </a:r>
          </a:p>
          <a:p>
            <a:pPr lvl="1"/>
            <a:r>
              <a:rPr lang="en-US" dirty="0" smtClean="0"/>
              <a:t>Propranolol</a:t>
            </a:r>
          </a:p>
          <a:p>
            <a:r>
              <a:rPr lang="en-US" dirty="0" smtClean="0"/>
              <a:t>CNS Active</a:t>
            </a:r>
          </a:p>
          <a:p>
            <a:pPr lvl="1"/>
            <a:r>
              <a:rPr lang="en-US" dirty="0" err="1" smtClean="0"/>
              <a:t>Amitryptiline</a:t>
            </a:r>
            <a:endParaRPr lang="en-US" dirty="0" smtClean="0"/>
          </a:p>
          <a:p>
            <a:pPr lvl="1"/>
            <a:r>
              <a:rPr lang="en-US" dirty="0" smtClean="0"/>
              <a:t>Chlorpromazine</a:t>
            </a:r>
          </a:p>
          <a:p>
            <a:pPr lvl="1"/>
            <a:r>
              <a:rPr lang="en-US" dirty="0" smtClean="0"/>
              <a:t>Thiopental</a:t>
            </a:r>
          </a:p>
          <a:p>
            <a:r>
              <a:rPr lang="en-US" dirty="0" err="1" smtClean="0"/>
              <a:t>Antiseizure</a:t>
            </a:r>
            <a:endParaRPr lang="en-US" dirty="0" smtClean="0"/>
          </a:p>
          <a:p>
            <a:pPr lvl="1"/>
            <a:r>
              <a:rPr lang="en-US" dirty="0" smtClean="0"/>
              <a:t>Phenobarbital</a:t>
            </a:r>
          </a:p>
          <a:p>
            <a:pPr lvl="1"/>
            <a:r>
              <a:rPr lang="en-US" dirty="0" smtClean="0"/>
              <a:t>Phenytoin</a:t>
            </a:r>
          </a:p>
          <a:p>
            <a:r>
              <a:rPr lang="en-US" dirty="0" smtClean="0"/>
              <a:t>Anticoagulants</a:t>
            </a:r>
          </a:p>
          <a:p>
            <a:pPr lvl="1"/>
            <a:r>
              <a:rPr lang="en-US" dirty="0" smtClean="0"/>
              <a:t>Warfarin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136385"/>
            <a:ext cx="3566160" cy="529756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Antibiotics</a:t>
            </a:r>
          </a:p>
          <a:p>
            <a:pPr lvl="1"/>
            <a:r>
              <a:rPr lang="en-US" dirty="0" err="1"/>
              <a:t>Cephalosporins</a:t>
            </a:r>
            <a:endParaRPr lang="en-US" dirty="0"/>
          </a:p>
          <a:p>
            <a:pPr lvl="1"/>
            <a:r>
              <a:rPr lang="en-US" dirty="0" err="1"/>
              <a:t>Penicillins</a:t>
            </a:r>
            <a:endParaRPr lang="en-US" dirty="0"/>
          </a:p>
          <a:p>
            <a:pPr lvl="1"/>
            <a:r>
              <a:rPr lang="en-US" dirty="0"/>
              <a:t>Sulfonamides</a:t>
            </a:r>
          </a:p>
          <a:p>
            <a:pPr lvl="1"/>
            <a:r>
              <a:rPr lang="en-US" dirty="0" err="1"/>
              <a:t>Tetracyclines</a:t>
            </a:r>
            <a:endParaRPr lang="en-US" dirty="0"/>
          </a:p>
          <a:p>
            <a:r>
              <a:rPr lang="en-US" dirty="0" smtClean="0"/>
              <a:t>Anti-inflammatory</a:t>
            </a:r>
          </a:p>
          <a:p>
            <a:pPr lvl="1"/>
            <a:r>
              <a:rPr lang="en-US" dirty="0" smtClean="0"/>
              <a:t>Ibuprofen</a:t>
            </a:r>
          </a:p>
          <a:p>
            <a:pPr lvl="1"/>
            <a:r>
              <a:rPr lang="en-US" dirty="0" err="1" smtClean="0"/>
              <a:t>Phenylbutazone</a:t>
            </a:r>
            <a:endParaRPr lang="en-US" dirty="0" smtClean="0"/>
          </a:p>
          <a:p>
            <a:pPr lvl="1"/>
            <a:r>
              <a:rPr lang="en-US" dirty="0" smtClean="0"/>
              <a:t>Salicylic Acid</a:t>
            </a:r>
          </a:p>
          <a:p>
            <a:r>
              <a:rPr lang="en-US" dirty="0" smtClean="0"/>
              <a:t>Benzodiazepines</a:t>
            </a:r>
          </a:p>
          <a:p>
            <a:pPr lvl="1"/>
            <a:r>
              <a:rPr lang="en-US" dirty="0" err="1" smtClean="0"/>
              <a:t>Diazapam</a:t>
            </a:r>
            <a:endParaRPr lang="en-US" dirty="0" smtClean="0"/>
          </a:p>
          <a:p>
            <a:r>
              <a:rPr lang="en-US" dirty="0" smtClean="0"/>
              <a:t>Hypoglycemic agents</a:t>
            </a:r>
          </a:p>
          <a:p>
            <a:pPr lvl="1"/>
            <a:r>
              <a:rPr lang="en-US" dirty="0" err="1" smtClean="0"/>
              <a:t>Glipizide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830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BINDING FFA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914400" y="1534780"/>
            <a:ext cx="3566160" cy="4498495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FFA bind to multiple sites on albumin</a:t>
            </a:r>
          </a:p>
          <a:p>
            <a:r>
              <a:rPr lang="en-US" sz="2800" dirty="0" smtClean="0"/>
              <a:t>Binding makes FFAs less toxic</a:t>
            </a:r>
          </a:p>
          <a:p>
            <a:r>
              <a:rPr lang="en-US" sz="2800" dirty="0" err="1" smtClean="0"/>
              <a:t>Lipemia</a:t>
            </a:r>
            <a:r>
              <a:rPr lang="en-US" sz="2800" dirty="0" smtClean="0"/>
              <a:t> and hyperlipidemia are common in patients with </a:t>
            </a:r>
            <a:r>
              <a:rPr lang="en-US" sz="2800" dirty="0" err="1" smtClean="0"/>
              <a:t>hypoalbuminemia</a:t>
            </a:r>
            <a:endParaRPr lang="en-US" sz="2800" dirty="0" smtClean="0"/>
          </a:p>
          <a:p>
            <a:r>
              <a:rPr lang="en-US" sz="2800" dirty="0" smtClean="0"/>
              <a:t>Hyperlipidemia has been implicated in pathology of ARDS</a:t>
            </a:r>
          </a:p>
          <a:p>
            <a:endParaRPr lang="en-US" dirty="0"/>
          </a:p>
        </p:txBody>
      </p:sp>
      <p:pic>
        <p:nvPicPr>
          <p:cNvPr id="7" name="Content Placeholder 6" descr="slide14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839" b="-25839"/>
          <a:stretch>
            <a:fillRect/>
          </a:stretch>
        </p:blipFill>
        <p:spPr>
          <a:xfrm>
            <a:off x="4771678" y="1334293"/>
            <a:ext cx="3917893" cy="4456908"/>
          </a:xfrm>
        </p:spPr>
      </p:pic>
    </p:spTree>
    <p:extLst>
      <p:ext uri="{BB962C8B-B14F-4D97-AF65-F5344CB8AC3E}">
        <p14:creationId xmlns:p14="http://schemas.microsoft.com/office/powerpoint/2010/main" val="2438621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ACID-BASE EFFECTS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34780"/>
            <a:ext cx="7313613" cy="4498495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Contains </a:t>
            </a:r>
            <a:r>
              <a:rPr lang="en-US" sz="2800" dirty="0" err="1"/>
              <a:t>histidine</a:t>
            </a:r>
            <a:r>
              <a:rPr lang="en-US" sz="2800" dirty="0"/>
              <a:t> residues with an acid dissociation constant of 7.4 </a:t>
            </a:r>
            <a:r>
              <a:rPr lang="en-US" sz="2800" dirty="0" err="1"/>
              <a:t>pKa</a:t>
            </a:r>
            <a:endParaRPr lang="en-US" sz="2800" dirty="0"/>
          </a:p>
          <a:p>
            <a:r>
              <a:rPr lang="en-US" sz="2800" dirty="0"/>
              <a:t>Allows albumin to act </a:t>
            </a:r>
            <a:r>
              <a:rPr lang="en-US" sz="2800" dirty="0" smtClean="0"/>
              <a:t>as an </a:t>
            </a:r>
            <a:r>
              <a:rPr lang="en-US" sz="2800" dirty="0"/>
              <a:t>effective plasma buffer </a:t>
            </a:r>
          </a:p>
          <a:p>
            <a:r>
              <a:rPr lang="en-US" sz="2800" dirty="0"/>
              <a:t>Exhibits a positive charge during alkalosis or a negative charge during acidosis</a:t>
            </a:r>
          </a:p>
          <a:p>
            <a:r>
              <a:rPr lang="en-US" sz="2800" dirty="0"/>
              <a:t>On average, a decrease in </a:t>
            </a:r>
            <a:r>
              <a:rPr lang="en-US" sz="2800" dirty="0" smtClean="0"/>
              <a:t>albumin </a:t>
            </a:r>
            <a:r>
              <a:rPr lang="en-US" sz="2800" dirty="0"/>
              <a:t>concentration of 1 g/</a:t>
            </a:r>
            <a:r>
              <a:rPr lang="en-US" sz="2800" dirty="0" err="1"/>
              <a:t>dL</a:t>
            </a:r>
            <a:r>
              <a:rPr lang="en-US" sz="2800" dirty="0"/>
              <a:t> may reduce the AG by 3 </a:t>
            </a:r>
            <a:r>
              <a:rPr lang="en-US" sz="2800" dirty="0" err="1"/>
              <a:t>mEq</a:t>
            </a:r>
            <a:r>
              <a:rPr lang="en-US" sz="2800" dirty="0"/>
              <a:t>/L and may increase plasma bicarbonate by 3.5 </a:t>
            </a:r>
            <a:r>
              <a:rPr lang="en-US" sz="2800" dirty="0" err="1"/>
              <a:t>mM</a:t>
            </a:r>
            <a:r>
              <a:rPr lang="en-US" sz="2800" dirty="0"/>
              <a:t>/</a:t>
            </a:r>
            <a:r>
              <a:rPr lang="en-US" sz="2800" dirty="0" err="1"/>
              <a:t>dL</a:t>
            </a:r>
            <a:r>
              <a:rPr lang="en-US" sz="2800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105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COAGULATION EFFECTS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52422"/>
            <a:ext cx="7313613" cy="4027044"/>
          </a:xfrm>
        </p:spPr>
        <p:txBody>
          <a:bodyPr/>
          <a:lstStyle/>
          <a:p>
            <a:r>
              <a:rPr lang="en-US" dirty="0"/>
              <a:t>Not fully </a:t>
            </a:r>
            <a:r>
              <a:rPr lang="en-US" dirty="0" smtClean="0"/>
              <a:t>defined, several theories</a:t>
            </a:r>
            <a:endParaRPr lang="en-US" dirty="0"/>
          </a:p>
          <a:p>
            <a:r>
              <a:rPr lang="en-US" dirty="0"/>
              <a:t>Antithrombotic: </a:t>
            </a:r>
            <a:endParaRPr lang="en-US" dirty="0" smtClean="0"/>
          </a:p>
          <a:p>
            <a:pPr lvl="1"/>
            <a:r>
              <a:rPr lang="en-US" dirty="0"/>
              <a:t>R</a:t>
            </a:r>
            <a:r>
              <a:rPr lang="en-US" dirty="0" smtClean="0"/>
              <a:t>elated </a:t>
            </a:r>
            <a:r>
              <a:rPr lang="en-US" dirty="0"/>
              <a:t>to NO binding inhibiting its inactivation and prolongation of platelet </a:t>
            </a:r>
            <a:r>
              <a:rPr lang="en-US" dirty="0" smtClean="0"/>
              <a:t>aggregation</a:t>
            </a:r>
          </a:p>
          <a:p>
            <a:pPr lvl="1"/>
            <a:r>
              <a:rPr lang="en-US" dirty="0" smtClean="0"/>
              <a:t>Binds </a:t>
            </a:r>
            <a:r>
              <a:rPr lang="en-US" dirty="0" err="1" smtClean="0"/>
              <a:t>aracidonic</a:t>
            </a:r>
            <a:r>
              <a:rPr lang="en-US" dirty="0" smtClean="0"/>
              <a:t> acid, limiting creation PGs</a:t>
            </a:r>
            <a:endParaRPr lang="en-US" dirty="0"/>
          </a:p>
          <a:p>
            <a:r>
              <a:rPr lang="en-US" dirty="0"/>
              <a:t>Anticoagulants effects: </a:t>
            </a:r>
            <a:endParaRPr lang="en-US" dirty="0" smtClean="0"/>
          </a:p>
          <a:p>
            <a:pPr lvl="1"/>
            <a:r>
              <a:rPr lang="en-US" dirty="0"/>
              <a:t>H</a:t>
            </a:r>
            <a:r>
              <a:rPr lang="en-US" dirty="0" smtClean="0"/>
              <a:t>eparin</a:t>
            </a:r>
            <a:r>
              <a:rPr lang="en-US" dirty="0"/>
              <a:t>-like activity due to similarity in </a:t>
            </a:r>
            <a:r>
              <a:rPr lang="en-US" dirty="0" smtClean="0"/>
              <a:t>structure</a:t>
            </a:r>
          </a:p>
          <a:p>
            <a:pPr lvl="1"/>
            <a:r>
              <a:rPr lang="en-US" dirty="0" smtClean="0"/>
              <a:t>Has been found to enhance AT-III activity </a:t>
            </a:r>
            <a:r>
              <a:rPr lang="en-US" i="1" dirty="0" smtClean="0"/>
              <a:t>in vitro</a:t>
            </a:r>
            <a:endParaRPr lang="en-US" i="1" dirty="0"/>
          </a:p>
          <a:p>
            <a:endParaRPr lang="en-US" dirty="0"/>
          </a:p>
        </p:txBody>
      </p:sp>
      <p:pic>
        <p:nvPicPr>
          <p:cNvPr id="4" name="Picture 3" descr="band-ai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992" y="5433478"/>
            <a:ext cx="2730113" cy="109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67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2823"/>
            <a:ext cx="7313613" cy="1018777"/>
          </a:xfrm>
        </p:spPr>
        <p:txBody>
          <a:bodyPr/>
          <a:lstStyle/>
          <a:p>
            <a:r>
              <a:rPr lang="en-US" sz="4000" u="sng" dirty="0"/>
              <a:t>MICROVASULAR </a:t>
            </a:r>
            <a:r>
              <a:rPr lang="en-US" sz="4000" u="sng" dirty="0" smtClean="0"/>
              <a:t>INTEGRITY</a:t>
            </a:r>
            <a:endParaRPr lang="en-US" sz="4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52422"/>
            <a:ext cx="7313613" cy="423877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Exact mechanisms not clear</a:t>
            </a:r>
          </a:p>
          <a:p>
            <a:r>
              <a:rPr lang="en-US" dirty="0"/>
              <a:t>M</a:t>
            </a:r>
            <a:r>
              <a:rPr lang="en-US" dirty="0" smtClean="0"/>
              <a:t>ay </a:t>
            </a:r>
            <a:r>
              <a:rPr lang="en-US" dirty="0"/>
              <a:t>modulate the increase in capillary permeability during acute inflammation</a:t>
            </a:r>
          </a:p>
          <a:p>
            <a:r>
              <a:rPr lang="en-US" dirty="0"/>
              <a:t>Strong negative charge may succeed in repelling other negatively charged molecules</a:t>
            </a:r>
          </a:p>
          <a:p>
            <a:r>
              <a:rPr lang="en-US" dirty="0"/>
              <a:t>May have a space-occupying function that reduces the size of the endothelial channels</a:t>
            </a:r>
          </a:p>
          <a:p>
            <a:r>
              <a:rPr lang="en-US" dirty="0" smtClean="0"/>
              <a:t>Experimentally </a:t>
            </a:r>
            <a:r>
              <a:rPr lang="en-US" dirty="0"/>
              <a:t>shown to reduce </a:t>
            </a:r>
            <a:r>
              <a:rPr lang="en-US" dirty="0" err="1"/>
              <a:t>microvascular</a:t>
            </a:r>
            <a:r>
              <a:rPr lang="en-US" dirty="0"/>
              <a:t> permeability and inhibit endothelial cell apoptosis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951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608155"/>
          </a:xfrm>
        </p:spPr>
        <p:txBody>
          <a:bodyPr/>
          <a:lstStyle/>
          <a:p>
            <a:r>
              <a:rPr lang="en-US" u="sng" dirty="0"/>
              <a:t>ANTIOXIDANT </a:t>
            </a:r>
            <a:r>
              <a:rPr lang="en-US" u="sng" dirty="0" smtClean="0"/>
              <a:t>EFFECTS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29"/>
            <a:ext cx="7313613" cy="4450472"/>
          </a:xfrm>
        </p:spPr>
        <p:txBody>
          <a:bodyPr>
            <a:noAutofit/>
          </a:bodyPr>
          <a:lstStyle/>
          <a:p>
            <a:r>
              <a:rPr lang="en-US" sz="2200" dirty="0"/>
              <a:t>Major extracellular source of sulfhydryl </a:t>
            </a:r>
            <a:r>
              <a:rPr lang="en-US" sz="2200" dirty="0" smtClean="0"/>
              <a:t>groups</a:t>
            </a:r>
            <a:endParaRPr lang="en-US" sz="2200" dirty="0"/>
          </a:p>
          <a:p>
            <a:r>
              <a:rPr lang="en-US" sz="2200" dirty="0" smtClean="0"/>
              <a:t>Indirectly inhibits </a:t>
            </a:r>
            <a:r>
              <a:rPr lang="en-US" sz="2200" dirty="0"/>
              <a:t>the production of oxygen free </a:t>
            </a:r>
            <a:r>
              <a:rPr lang="en-US" sz="2200" dirty="0" smtClean="0"/>
              <a:t>radicals</a:t>
            </a:r>
            <a:endParaRPr lang="en-US" sz="2200" dirty="0"/>
          </a:p>
          <a:p>
            <a:r>
              <a:rPr lang="en-US" sz="2200" dirty="0" smtClean="0"/>
              <a:t>NO </a:t>
            </a:r>
            <a:r>
              <a:rPr lang="en-US" sz="2200" dirty="0"/>
              <a:t>neutralization </a:t>
            </a:r>
          </a:p>
          <a:p>
            <a:r>
              <a:rPr lang="en-US" sz="2200" i="1" dirty="0" smtClean="0"/>
              <a:t>In vitro studies: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educing </a:t>
            </a:r>
            <a:r>
              <a:rPr lang="en-US" dirty="0"/>
              <a:t>the oxidative burst and </a:t>
            </a:r>
            <a:endParaRPr lang="en-US" dirty="0"/>
          </a:p>
          <a:p>
            <a:pPr lvl="1"/>
            <a:r>
              <a:rPr lang="en-US" dirty="0" smtClean="0"/>
              <a:t>Reducing endothelial permeability</a:t>
            </a:r>
            <a:endParaRPr lang="en-US" dirty="0"/>
          </a:p>
          <a:p>
            <a:pPr lvl="1"/>
            <a:r>
              <a:rPr lang="en-US" dirty="0" smtClean="0"/>
              <a:t>Prevented </a:t>
            </a:r>
            <a:r>
              <a:rPr lang="en-US" dirty="0"/>
              <a:t>reperfusion </a:t>
            </a:r>
            <a:r>
              <a:rPr lang="en-US" dirty="0" smtClean="0"/>
              <a:t>damage, ARDS</a:t>
            </a:r>
            <a:endParaRPr lang="en-US" dirty="0"/>
          </a:p>
          <a:p>
            <a:r>
              <a:rPr lang="en-US" sz="2200" dirty="0" smtClean="0"/>
              <a:t>Direct </a:t>
            </a:r>
            <a:r>
              <a:rPr lang="en-US" sz="2200" dirty="0"/>
              <a:t>scavenger of </a:t>
            </a:r>
            <a:r>
              <a:rPr lang="en-US" sz="2200" dirty="0" smtClean="0"/>
              <a:t>ROS, “sacrificial antioxidant”</a:t>
            </a:r>
          </a:p>
          <a:p>
            <a:r>
              <a:rPr lang="en-US" sz="2200" dirty="0" smtClean="0"/>
              <a:t>Can bind iron</a:t>
            </a:r>
            <a:endParaRPr lang="en-US" sz="2200" dirty="0"/>
          </a:p>
        </p:txBody>
      </p:sp>
      <p:pic>
        <p:nvPicPr>
          <p:cNvPr id="4" name="Picture 3" descr="antioxidant0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201" y="2884287"/>
            <a:ext cx="1953271" cy="159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501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WOUND HEALING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Predominately thru carrier transport</a:t>
            </a:r>
          </a:p>
          <a:p>
            <a:pPr lvl="1"/>
            <a:r>
              <a:rPr lang="en-US" sz="2600" dirty="0" smtClean="0"/>
              <a:t>Zinc</a:t>
            </a:r>
          </a:p>
          <a:p>
            <a:pPr lvl="1"/>
            <a:r>
              <a:rPr lang="en-US" sz="2600" dirty="0" smtClean="0"/>
              <a:t>Amino acids</a:t>
            </a:r>
          </a:p>
          <a:p>
            <a:pPr lvl="1"/>
            <a:r>
              <a:rPr lang="en-US" sz="2600" dirty="0" smtClean="0"/>
              <a:t>Fatty acids</a:t>
            </a:r>
          </a:p>
          <a:p>
            <a:pPr lvl="1"/>
            <a:r>
              <a:rPr lang="en-US" sz="2600" dirty="0" smtClean="0"/>
              <a:t>Drugs</a:t>
            </a:r>
          </a:p>
          <a:p>
            <a:r>
              <a:rPr lang="en-US" sz="2600" dirty="0" smtClean="0"/>
              <a:t>These substrates are needed for collagen cross-linking and membrane synthesis </a:t>
            </a:r>
            <a:endParaRPr lang="en-US" sz="2600" dirty="0"/>
          </a:p>
        </p:txBody>
      </p:sp>
      <p:pic>
        <p:nvPicPr>
          <p:cNvPr id="4" name="Picture 3" descr="wound_car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944" y="2392353"/>
            <a:ext cx="2345496" cy="179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689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u="sng" dirty="0" smtClean="0"/>
              <a:t>HYPOALBUMINEMIA IN DISEASE</a:t>
            </a:r>
            <a:endParaRPr lang="en-US" sz="44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Decreased synthesis</a:t>
            </a:r>
          </a:p>
          <a:p>
            <a:r>
              <a:rPr lang="en-US" sz="2600" dirty="0" smtClean="0"/>
              <a:t>Acute phase reaction</a:t>
            </a:r>
          </a:p>
          <a:p>
            <a:r>
              <a:rPr lang="en-US" sz="2600" dirty="0" smtClean="0"/>
              <a:t>Leakage from the vasculature</a:t>
            </a:r>
          </a:p>
          <a:p>
            <a:r>
              <a:rPr lang="en-US" sz="2600" dirty="0" smtClean="0"/>
              <a:t>Denaturation at sites of inflammation</a:t>
            </a:r>
          </a:p>
          <a:p>
            <a:r>
              <a:rPr lang="en-US" sz="2600" dirty="0" smtClean="0"/>
              <a:t>Degradation due to toxin binding</a:t>
            </a:r>
          </a:p>
          <a:p>
            <a:r>
              <a:rPr lang="en-US" sz="2600" dirty="0" smtClean="0"/>
              <a:t>Dilution secondary to fluid therapy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558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u="sng" dirty="0" smtClean="0"/>
              <a:t>DISEASES KNOWN TO </a:t>
            </a:r>
            <a:br>
              <a:rPr lang="en-US" sz="3600" u="sng" dirty="0" smtClean="0"/>
            </a:br>
            <a:r>
              <a:rPr lang="en-US" sz="3600" u="sng" dirty="0" smtClean="0"/>
              <a:t>DECREASE ALBUMIN </a:t>
            </a:r>
            <a:endParaRPr lang="en-US" sz="3600" u="sng" dirty="0"/>
          </a:p>
        </p:txBody>
      </p:sp>
      <p:pic>
        <p:nvPicPr>
          <p:cNvPr id="11" name="Content Placeholder 10" descr="frog.jp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5" t="8326" r="50483" b="11105"/>
          <a:stretch/>
        </p:blipFill>
        <p:spPr>
          <a:xfrm>
            <a:off x="728345" y="2166176"/>
            <a:ext cx="2234510" cy="2894458"/>
          </a:xfrm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3828481" y="1735138"/>
            <a:ext cx="4780931" cy="4371235"/>
          </a:xfrm>
        </p:spPr>
        <p:txBody>
          <a:bodyPr numCol="2">
            <a:noAutofit/>
          </a:bodyPr>
          <a:lstStyle/>
          <a:p>
            <a:r>
              <a:rPr lang="en-US" sz="2400" dirty="0" smtClean="0"/>
              <a:t>Sepsis, </a:t>
            </a:r>
            <a:r>
              <a:rPr lang="en-US" sz="2400" dirty="0"/>
              <a:t>SIRS</a:t>
            </a:r>
          </a:p>
          <a:p>
            <a:r>
              <a:rPr lang="en-US" sz="2400" dirty="0" smtClean="0"/>
              <a:t>Burns</a:t>
            </a:r>
            <a:endParaRPr lang="en-US" sz="2400" dirty="0"/>
          </a:p>
          <a:p>
            <a:r>
              <a:rPr lang="en-US" sz="2400" dirty="0" smtClean="0"/>
              <a:t>End-stage hepatic failure</a:t>
            </a:r>
            <a:endParaRPr lang="en-US" sz="2400" dirty="0"/>
          </a:p>
          <a:p>
            <a:r>
              <a:rPr lang="en-US" sz="2400" dirty="0"/>
              <a:t>PLE/PLN</a:t>
            </a:r>
          </a:p>
          <a:p>
            <a:r>
              <a:rPr lang="en-US" sz="2400" dirty="0" err="1" smtClean="0"/>
              <a:t>Nephrotic</a:t>
            </a:r>
            <a:r>
              <a:rPr lang="en-US" sz="2400" dirty="0" smtClean="0"/>
              <a:t> syndrome</a:t>
            </a:r>
          </a:p>
          <a:p>
            <a:endParaRPr lang="en-US" sz="2400" dirty="0"/>
          </a:p>
          <a:p>
            <a:r>
              <a:rPr lang="en-US" sz="2400" dirty="0" smtClean="0"/>
              <a:t>Gastroenteritis</a:t>
            </a:r>
          </a:p>
          <a:p>
            <a:r>
              <a:rPr lang="en-US" sz="2400" dirty="0" smtClean="0"/>
              <a:t>Pancreatitis</a:t>
            </a:r>
          </a:p>
          <a:p>
            <a:r>
              <a:rPr lang="en-US" sz="2400" dirty="0" err="1" smtClean="0"/>
              <a:t>Pyometra</a:t>
            </a:r>
            <a:endParaRPr lang="en-US" sz="2400" dirty="0" smtClean="0"/>
          </a:p>
          <a:p>
            <a:r>
              <a:rPr lang="en-US" sz="2400" dirty="0" smtClean="0"/>
              <a:t>Peritonitis</a:t>
            </a:r>
          </a:p>
          <a:p>
            <a:r>
              <a:rPr lang="en-US" sz="2400" dirty="0" err="1" smtClean="0"/>
              <a:t>Pleuritis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268751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CONSEQUENCES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735138"/>
            <a:ext cx="3922558" cy="4408584"/>
          </a:xfrm>
        </p:spPr>
        <p:txBody>
          <a:bodyPr/>
          <a:lstStyle/>
          <a:p>
            <a:r>
              <a:rPr lang="en-US" dirty="0"/>
              <a:t>Decreased COP</a:t>
            </a:r>
          </a:p>
          <a:p>
            <a:r>
              <a:rPr lang="en-US" dirty="0"/>
              <a:t>E</a:t>
            </a:r>
            <a:r>
              <a:rPr lang="en-US" dirty="0" smtClean="0"/>
              <a:t>dema</a:t>
            </a:r>
            <a:endParaRPr lang="en-US" dirty="0"/>
          </a:p>
          <a:p>
            <a:r>
              <a:rPr lang="en-US" dirty="0"/>
              <a:t>Poor wound healing</a:t>
            </a:r>
          </a:p>
          <a:p>
            <a:r>
              <a:rPr lang="en-US" dirty="0" smtClean="0"/>
              <a:t>Gastrointestinal</a:t>
            </a:r>
            <a:endParaRPr lang="en-US" dirty="0"/>
          </a:p>
          <a:p>
            <a:r>
              <a:rPr lang="en-US" dirty="0" err="1"/>
              <a:t>Hypercoaguability</a:t>
            </a:r>
            <a:endParaRPr lang="en-US" dirty="0"/>
          </a:p>
          <a:p>
            <a:r>
              <a:rPr lang="en-US" dirty="0"/>
              <a:t>Systemic organ dysfunction</a:t>
            </a:r>
          </a:p>
          <a:p>
            <a:endParaRPr lang="en-US" dirty="0"/>
          </a:p>
        </p:txBody>
      </p:sp>
      <p:pic>
        <p:nvPicPr>
          <p:cNvPr id="4" name="Picture 3" descr="consequenc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359" y="1735138"/>
            <a:ext cx="4445131" cy="395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123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lbumen pic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93" r="-12593"/>
          <a:stretch>
            <a:fillRect/>
          </a:stretch>
        </p:blipFill>
        <p:spPr>
          <a:xfrm>
            <a:off x="715423" y="503238"/>
            <a:ext cx="7744453" cy="5847176"/>
          </a:xfrm>
        </p:spPr>
      </p:pic>
    </p:spTree>
    <p:extLst>
      <p:ext uri="{BB962C8B-B14F-4D97-AF65-F5344CB8AC3E}">
        <p14:creationId xmlns:p14="http://schemas.microsoft.com/office/powerpoint/2010/main" val="1573145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u="sng" dirty="0" smtClean="0"/>
              <a:t>ALBUMIN AND PROGNOSIS</a:t>
            </a:r>
            <a:endParaRPr lang="en-US" sz="42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24631"/>
            <a:ext cx="7313613" cy="4201634"/>
          </a:xfrm>
        </p:spPr>
        <p:txBody>
          <a:bodyPr>
            <a:normAutofit fontScale="92500"/>
          </a:bodyPr>
          <a:lstStyle/>
          <a:p>
            <a:r>
              <a:rPr lang="en-US" sz="2600" dirty="0"/>
              <a:t>A clear and direct dose-dependent association b/n </a:t>
            </a:r>
            <a:r>
              <a:rPr lang="en-US" sz="2600" dirty="0" err="1"/>
              <a:t>hypoalbuminemia</a:t>
            </a:r>
            <a:r>
              <a:rPr lang="en-US" sz="2600" dirty="0"/>
              <a:t> and mortality has been shown in diverse clinical </a:t>
            </a:r>
            <a:r>
              <a:rPr lang="en-US" sz="2600" dirty="0" smtClean="0"/>
              <a:t>situations</a:t>
            </a:r>
          </a:p>
          <a:p>
            <a:r>
              <a:rPr lang="en-US" sz="2600" dirty="0" smtClean="0"/>
              <a:t>Serum levels &lt; 2.0 g/</a:t>
            </a:r>
            <a:r>
              <a:rPr lang="en-US" sz="2600" dirty="0" err="1" smtClean="0"/>
              <a:t>dL</a:t>
            </a:r>
            <a:r>
              <a:rPr lang="en-US" sz="2600" dirty="0" smtClean="0"/>
              <a:t> positively correlated with increased morbidity and mortality</a:t>
            </a:r>
            <a:endParaRPr lang="en-US" sz="2600" dirty="0"/>
          </a:p>
          <a:p>
            <a:r>
              <a:rPr lang="en-US" sz="2600" dirty="0"/>
              <a:t>Critically ill patients has a strong prognostic value for </a:t>
            </a:r>
            <a:r>
              <a:rPr lang="en-US" sz="2600" dirty="0" smtClean="0"/>
              <a:t>mortality:</a:t>
            </a:r>
            <a:endParaRPr lang="en-US" sz="2600" dirty="0"/>
          </a:p>
          <a:p>
            <a:pPr lvl="1"/>
            <a:r>
              <a:rPr lang="en-US" sz="2600" b="1" i="1" dirty="0" smtClean="0"/>
              <a:t>Each </a:t>
            </a:r>
            <a:r>
              <a:rPr lang="en-US" sz="2600" b="1" i="1" dirty="0"/>
              <a:t>10g/L decline in serum albumin concentration raises the risk of morality by 137%,</a:t>
            </a:r>
            <a:r>
              <a:rPr lang="en-US" sz="2600" i="1" dirty="0"/>
              <a:t> morbidity by 89</a:t>
            </a:r>
            <a:r>
              <a:rPr lang="en-US" sz="2600" i="1" dirty="0" smtClean="0"/>
              <a:t>%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45966" y="5826265"/>
            <a:ext cx="4463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/>
              <a:t>Vincent et al (Ann </a:t>
            </a:r>
            <a:r>
              <a:rPr lang="en-US" dirty="0" err="1"/>
              <a:t>Surg</a:t>
            </a:r>
            <a:r>
              <a:rPr lang="en-US" dirty="0"/>
              <a:t> 2003; 237:319-34)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2394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437321"/>
            <a:ext cx="7293140" cy="1362075"/>
          </a:xfrm>
        </p:spPr>
        <p:txBody>
          <a:bodyPr/>
          <a:lstStyle/>
          <a:p>
            <a:r>
              <a:rPr lang="en-US" dirty="0" smtClean="0"/>
              <a:t>ALBUMIN USE IN HUMANS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6642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HISTORICAL USE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used in 1941 in 7 patients who had been severely burned during the Japanese attack on Pearl </a:t>
            </a:r>
            <a:r>
              <a:rPr lang="en-US" dirty="0" err="1"/>
              <a:t>Harbour</a:t>
            </a:r>
            <a:endParaRPr lang="en-US" dirty="0"/>
          </a:p>
          <a:p>
            <a:r>
              <a:rPr lang="en-US" dirty="0"/>
              <a:t>After WWII it became the main therapeutic modality for curing hemorrhage and trauma injuries</a:t>
            </a:r>
          </a:p>
          <a:p>
            <a:endParaRPr lang="en-US" dirty="0"/>
          </a:p>
        </p:txBody>
      </p:sp>
      <p:pic>
        <p:nvPicPr>
          <p:cNvPr id="4" name="Picture 3" descr="pearlharbor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939" y="3958872"/>
            <a:ext cx="5518917" cy="248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8334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RESUSCITATION?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31262"/>
            <a:ext cx="7313613" cy="4593786"/>
          </a:xfrm>
        </p:spPr>
        <p:txBody>
          <a:bodyPr>
            <a:normAutofit/>
          </a:bodyPr>
          <a:lstStyle/>
          <a:p>
            <a:r>
              <a:rPr lang="en-US" u="sng" dirty="0"/>
              <a:t>Cochrane report 1998</a:t>
            </a:r>
            <a:r>
              <a:rPr lang="en-US" dirty="0"/>
              <a:t>: meta-analysis of 32 randomized trials, revealed that treatment with albumin was </a:t>
            </a:r>
            <a:r>
              <a:rPr lang="en-US" dirty="0" smtClean="0"/>
              <a:t>associated </a:t>
            </a:r>
            <a:r>
              <a:rPr lang="en-US" dirty="0"/>
              <a:t>with a higher risk of mortality in critically ill patients</a:t>
            </a:r>
          </a:p>
          <a:p>
            <a:r>
              <a:rPr lang="en-US" u="sng" dirty="0"/>
              <a:t>Second meta-analysis 2001</a:t>
            </a:r>
            <a:r>
              <a:rPr lang="en-US" dirty="0"/>
              <a:t>: 55 trials, 3504 patients, showed that albumin was safe </a:t>
            </a:r>
            <a:r>
              <a:rPr lang="en-US" dirty="0" smtClean="0"/>
              <a:t>but </a:t>
            </a:r>
            <a:r>
              <a:rPr lang="en-US" dirty="0"/>
              <a:t>did not affect overall mortality</a:t>
            </a:r>
          </a:p>
          <a:p>
            <a:r>
              <a:rPr lang="en-US" u="sng" dirty="0"/>
              <a:t>Meta-analysis 2003</a:t>
            </a:r>
            <a:r>
              <a:rPr lang="en-US" dirty="0"/>
              <a:t>: demonstrated a trend towards reduced </a:t>
            </a:r>
            <a:r>
              <a:rPr lang="en-US" dirty="0" smtClean="0"/>
              <a:t>morbidity.  </a:t>
            </a:r>
            <a:r>
              <a:rPr lang="en-US" dirty="0"/>
              <a:t>S</a:t>
            </a:r>
            <a:r>
              <a:rPr lang="en-US" dirty="0" smtClean="0"/>
              <a:t>ignificant inverse relation </a:t>
            </a:r>
            <a:r>
              <a:rPr lang="en-US" dirty="0"/>
              <a:t>b/n complication rates and albumin </a:t>
            </a:r>
            <a:r>
              <a:rPr lang="en-US" dirty="0" smtClean="0"/>
              <a:t>levels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571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9"/>
            <a:ext cx="7313613" cy="561176"/>
          </a:xfrm>
        </p:spPr>
        <p:txBody>
          <a:bodyPr/>
          <a:lstStyle/>
          <a:p>
            <a:r>
              <a:rPr lang="en-US" u="sng" dirty="0" smtClean="0"/>
              <a:t>SAFE STUDY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313613" cy="4921514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The Saline versus Albumin Fluid Evaluation Study</a:t>
            </a:r>
          </a:p>
          <a:p>
            <a:r>
              <a:rPr lang="en-US" sz="2600" dirty="0"/>
              <a:t>P</a:t>
            </a:r>
            <a:r>
              <a:rPr lang="en-US" sz="2600" dirty="0" smtClean="0"/>
              <a:t>rospective </a:t>
            </a:r>
            <a:r>
              <a:rPr lang="en-US" sz="2600" dirty="0"/>
              <a:t>randomized double blind clinical </a:t>
            </a:r>
            <a:r>
              <a:rPr lang="en-US" sz="2600" dirty="0" smtClean="0"/>
              <a:t>trial, 7000 patients</a:t>
            </a:r>
          </a:p>
          <a:p>
            <a:r>
              <a:rPr lang="en-US" sz="2600" dirty="0"/>
              <a:t>N</a:t>
            </a:r>
            <a:r>
              <a:rPr lang="en-US" sz="2600" dirty="0" smtClean="0"/>
              <a:t>o </a:t>
            </a:r>
            <a:r>
              <a:rPr lang="en-US" sz="2600" dirty="0"/>
              <a:t>significant differences between groups were found in terms of mortality, </a:t>
            </a:r>
            <a:endParaRPr lang="en-US" sz="2600" dirty="0" smtClean="0"/>
          </a:p>
          <a:p>
            <a:r>
              <a:rPr lang="en-US" sz="2600" dirty="0"/>
              <a:t>P</a:t>
            </a:r>
            <a:r>
              <a:rPr lang="en-US" sz="2600" dirty="0" smtClean="0"/>
              <a:t>atients </a:t>
            </a:r>
            <a:r>
              <a:rPr lang="en-US" sz="2600" dirty="0"/>
              <a:t>with severe sepsis </a:t>
            </a:r>
            <a:r>
              <a:rPr lang="en-US" sz="2600" dirty="0" smtClean="0"/>
              <a:t>showed </a:t>
            </a:r>
            <a:r>
              <a:rPr lang="en-US" sz="2600" dirty="0"/>
              <a:t>a trend toward prolonged survival, </a:t>
            </a:r>
            <a:endParaRPr lang="en-US" sz="2600" dirty="0" smtClean="0"/>
          </a:p>
          <a:p>
            <a:r>
              <a:rPr lang="en-US" sz="2600" dirty="0"/>
              <a:t>P</a:t>
            </a:r>
            <a:r>
              <a:rPr lang="en-US" sz="2600" dirty="0" smtClean="0"/>
              <a:t>atients </a:t>
            </a:r>
            <a:r>
              <a:rPr lang="en-US" sz="2600" dirty="0"/>
              <a:t>with brain injury showed a trend toward increased </a:t>
            </a:r>
            <a:r>
              <a:rPr lang="en-US" sz="2600" dirty="0" smtClean="0"/>
              <a:t>morality</a:t>
            </a:r>
          </a:p>
          <a:p>
            <a:r>
              <a:rPr lang="en-US" sz="2600" dirty="0"/>
              <a:t>C</a:t>
            </a:r>
            <a:r>
              <a:rPr lang="en-US" sz="2600" dirty="0" smtClean="0"/>
              <a:t>linical </a:t>
            </a:r>
            <a:r>
              <a:rPr lang="en-US" sz="2600" dirty="0"/>
              <a:t>conditions likely to play a relevant role </a:t>
            </a:r>
            <a:r>
              <a:rPr lang="en-US" sz="2600" dirty="0" smtClean="0"/>
              <a:t>in the </a:t>
            </a:r>
            <a:r>
              <a:rPr lang="en-US" sz="2600" dirty="0"/>
              <a:t>choice of fluid for resuscitation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UmpireSafeGif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93" y="214370"/>
            <a:ext cx="1365435" cy="11572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73118" y="5979804"/>
            <a:ext cx="3380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N </a:t>
            </a:r>
            <a:r>
              <a:rPr lang="en-US" i="1" dirty="0" err="1" smtClean="0"/>
              <a:t>Eng</a:t>
            </a:r>
            <a:r>
              <a:rPr lang="en-US" i="1" dirty="0" smtClean="0"/>
              <a:t> J Med 2004; 350: 2247-56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704638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OTHER INVESTIGATION</a:t>
            </a:r>
            <a:endParaRPr lang="en-US" u="sng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041708"/>
              </p:ext>
            </p:extLst>
          </p:nvPr>
        </p:nvGraphicFramePr>
        <p:xfrm>
          <a:off x="747021" y="1371600"/>
          <a:ext cx="7795911" cy="4866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Document" r:id="rId3" imgW="5791200" imgH="3441700" progId="Word.Document.12">
                  <p:embed/>
                </p:oleObj>
              </mc:Choice>
              <mc:Fallback>
                <p:oleObj name="Document" r:id="rId3" imgW="5791200" imgH="3441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7021" y="1371600"/>
                        <a:ext cx="7795911" cy="486600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22522" y="6237606"/>
            <a:ext cx="3548349" cy="372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Gattinoni</a:t>
            </a:r>
            <a:r>
              <a:rPr lang="en-US" i="1" dirty="0" smtClean="0"/>
              <a:t> et al, AIM publishing 2010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437660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691893"/>
          </a:xfrm>
        </p:spPr>
        <p:txBody>
          <a:bodyPr/>
          <a:lstStyle/>
          <a:p>
            <a:r>
              <a:rPr lang="en-US" u="sng" dirty="0" smtClean="0"/>
              <a:t>ALBUMIN AND ALI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56566"/>
            <a:ext cx="7313613" cy="4334634"/>
          </a:xfrm>
        </p:spPr>
        <p:txBody>
          <a:bodyPr/>
          <a:lstStyle/>
          <a:p>
            <a:r>
              <a:rPr lang="en-US" dirty="0" smtClean="0"/>
              <a:t>Martin et al. “Albumin and furosemide therapy in </a:t>
            </a:r>
            <a:r>
              <a:rPr lang="en-US" dirty="0" err="1" smtClean="0"/>
              <a:t>hypoproteinemic</a:t>
            </a:r>
            <a:r>
              <a:rPr lang="en-US" dirty="0" smtClean="0"/>
              <a:t> patients with acute lung injury.” </a:t>
            </a:r>
            <a:r>
              <a:rPr lang="en-US" i="1" dirty="0" err="1" smtClean="0"/>
              <a:t>Crit</a:t>
            </a:r>
            <a:r>
              <a:rPr lang="en-US" i="1" dirty="0" smtClean="0"/>
              <a:t> Care Med</a:t>
            </a:r>
            <a:r>
              <a:rPr lang="en-US" dirty="0" smtClean="0"/>
              <a:t>. 2002; 30: 2175-2182</a:t>
            </a:r>
          </a:p>
          <a:p>
            <a:r>
              <a:rPr lang="en-US" dirty="0" smtClean="0"/>
              <a:t>Martin et al. “A randomized, controlled trial of furosemide with or without albumin in </a:t>
            </a:r>
            <a:r>
              <a:rPr lang="en-US" dirty="0" err="1" smtClean="0"/>
              <a:t>hypoproteinemic</a:t>
            </a:r>
            <a:r>
              <a:rPr lang="en-US" dirty="0" smtClean="0"/>
              <a:t> patients with acute lung injury.” </a:t>
            </a:r>
            <a:r>
              <a:rPr lang="en-US" i="1" dirty="0" err="1" smtClean="0"/>
              <a:t>Crit</a:t>
            </a:r>
            <a:r>
              <a:rPr lang="en-US" i="1" dirty="0" smtClean="0"/>
              <a:t> Care Med</a:t>
            </a:r>
            <a:r>
              <a:rPr lang="en-US" dirty="0" smtClean="0"/>
              <a:t>. 2005; 33(8):1681-1687</a:t>
            </a:r>
            <a:endParaRPr lang="en-US" dirty="0"/>
          </a:p>
        </p:txBody>
      </p:sp>
      <p:pic>
        <p:nvPicPr>
          <p:cNvPr id="4" name="Picture 3" descr="Ali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629" y="4369699"/>
            <a:ext cx="3286890" cy="220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674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54293" y="4443283"/>
            <a:ext cx="5538788" cy="1162050"/>
          </a:xfrm>
        </p:spPr>
        <p:txBody>
          <a:bodyPr/>
          <a:lstStyle/>
          <a:p>
            <a:r>
              <a:rPr lang="en-US" dirty="0" smtClean="0"/>
              <a:t>ALBUMIN USE IN SMALL ANIMALS</a:t>
            </a:r>
            <a:endParaRPr lang="en-US" dirty="0"/>
          </a:p>
        </p:txBody>
      </p:sp>
      <p:pic>
        <p:nvPicPr>
          <p:cNvPr id="11" name="Picture Placeholder 10" descr="whats-up-cute-dog.jpg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96" b="66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01731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PRODUCTS AVAILABLE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1" y="1735137"/>
            <a:ext cx="2409842" cy="431170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Plasma</a:t>
            </a:r>
          </a:p>
          <a:p>
            <a:endParaRPr lang="en-US" sz="2800" dirty="0" smtClean="0"/>
          </a:p>
          <a:p>
            <a:r>
              <a:rPr lang="en-US" sz="2800" dirty="0" smtClean="0"/>
              <a:t>Human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Bovine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Canine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7" name="Picture 6" descr="kany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047" y="2296893"/>
            <a:ext cx="1355726" cy="1755349"/>
          </a:xfrm>
          <a:prstGeom prst="rect">
            <a:avLst/>
          </a:prstGeom>
        </p:spPr>
      </p:pic>
      <p:pic>
        <p:nvPicPr>
          <p:cNvPr id="8" name="Picture 7" descr="co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555" y="3474051"/>
            <a:ext cx="2034371" cy="1590033"/>
          </a:xfrm>
          <a:prstGeom prst="rect">
            <a:avLst/>
          </a:prstGeom>
        </p:spPr>
      </p:pic>
      <p:pic>
        <p:nvPicPr>
          <p:cNvPr id="9" name="Picture 8" descr="do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746" y="4474482"/>
            <a:ext cx="1777773" cy="177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598524"/>
          </a:xfrm>
        </p:spPr>
        <p:txBody>
          <a:bodyPr/>
          <a:lstStyle/>
          <a:p>
            <a:r>
              <a:rPr lang="en-US" u="sng" dirty="0" smtClean="0"/>
              <a:t>PLASMA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81871"/>
            <a:ext cx="7313613" cy="4705829"/>
          </a:xfrm>
        </p:spPr>
        <p:txBody>
          <a:bodyPr>
            <a:noAutofit/>
          </a:bodyPr>
          <a:lstStyle/>
          <a:p>
            <a:r>
              <a:rPr lang="en-US" sz="2600" dirty="0"/>
              <a:t>Canine plasma on average contains 25-30 g/L albumin, requiring large volumes to supply a conservative amount </a:t>
            </a:r>
          </a:p>
          <a:p>
            <a:r>
              <a:rPr lang="en-US" sz="2600" dirty="0"/>
              <a:t>Approximately 22.5ml/kg of plasma is required to </a:t>
            </a:r>
            <a:r>
              <a:rPr lang="en-US" sz="2600" dirty="0" smtClean="0"/>
              <a:t>increase </a:t>
            </a:r>
            <a:r>
              <a:rPr lang="en-US" sz="2600" dirty="0"/>
              <a:t>plasma albumin 0.5g/</a:t>
            </a:r>
            <a:r>
              <a:rPr lang="en-US" sz="2600" dirty="0" err="1"/>
              <a:t>dL</a:t>
            </a:r>
            <a:endParaRPr lang="en-US" sz="2600" dirty="0"/>
          </a:p>
          <a:p>
            <a:pPr marL="0" indent="0">
              <a:buNone/>
            </a:pPr>
            <a:r>
              <a:rPr lang="en-US" sz="2600" b="1" dirty="0"/>
              <a:t>Formula</a:t>
            </a:r>
            <a:r>
              <a:rPr lang="en-US" sz="2600" dirty="0"/>
              <a:t>: </a:t>
            </a:r>
            <a:endParaRPr lang="en-US" sz="2600" dirty="0" smtClean="0"/>
          </a:p>
          <a:p>
            <a:pPr marL="0" indent="0" algn="ctr">
              <a:buNone/>
            </a:pPr>
            <a:r>
              <a:rPr lang="en-US" sz="2600" dirty="0" smtClean="0"/>
              <a:t>ml </a:t>
            </a:r>
            <a:r>
              <a:rPr lang="en-US" sz="2600" dirty="0"/>
              <a:t>of plasma needed = desired TS - measured TS (g/</a:t>
            </a:r>
            <a:r>
              <a:rPr lang="en-US" sz="2600" dirty="0" err="1"/>
              <a:t>dL</a:t>
            </a:r>
            <a:r>
              <a:rPr lang="en-US" sz="2600" dirty="0"/>
              <a:t>)x WT (kg)x 50/donor TS (g/</a:t>
            </a:r>
            <a:r>
              <a:rPr lang="en-US" sz="2600" dirty="0" err="1"/>
              <a:t>dL</a:t>
            </a:r>
            <a:r>
              <a:rPr lang="en-US" sz="2600" dirty="0"/>
              <a:t>)</a:t>
            </a:r>
          </a:p>
          <a:p>
            <a:pPr marL="0" indent="0" algn="ctr">
              <a:buNone/>
            </a:pPr>
            <a:r>
              <a:rPr lang="en-US" dirty="0"/>
              <a:t>(</a:t>
            </a:r>
            <a:r>
              <a:rPr lang="en-US" dirty="0" smtClean="0"/>
              <a:t>assumes </a:t>
            </a:r>
            <a:r>
              <a:rPr lang="en-US" dirty="0"/>
              <a:t>that albumin is roughly equal to ½ of </a:t>
            </a:r>
            <a:r>
              <a:rPr lang="en-US" dirty="0" err="1"/>
              <a:t>plama</a:t>
            </a:r>
            <a:r>
              <a:rPr lang="en-US" dirty="0"/>
              <a:t> </a:t>
            </a:r>
            <a:r>
              <a:rPr lang="en-US" dirty="0" smtClean="0"/>
              <a:t>TS)</a:t>
            </a:r>
            <a:endParaRPr lang="en-US" dirty="0"/>
          </a:p>
          <a:p>
            <a:pPr marL="0" indent="0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560092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FUN </a:t>
            </a:r>
            <a:r>
              <a:rPr lang="en-US" u="sng" dirty="0" smtClean="0"/>
              <a:t>FACTS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58168"/>
            <a:ext cx="7313613" cy="3833032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Largest concentration in the blood, accounting for roughly 55% of total serum protein content</a:t>
            </a:r>
          </a:p>
          <a:p>
            <a:r>
              <a:rPr lang="en-US" sz="2800" dirty="0"/>
              <a:t>Single polypeptide chain of 585 amino acids with a molecular weight of 66,500 Da</a:t>
            </a:r>
          </a:p>
          <a:p>
            <a:r>
              <a:rPr lang="en-US" sz="2800" dirty="0"/>
              <a:t>Synthesized in the liver at a rate of 12-25g/day</a:t>
            </a:r>
          </a:p>
          <a:p>
            <a:r>
              <a:rPr lang="en-US" sz="2800" dirty="0"/>
              <a:t>Travels through the circulation over 15,000x in its </a:t>
            </a:r>
            <a:r>
              <a:rPr lang="en-US" sz="2800" dirty="0" smtClean="0"/>
              <a:t>lifespan</a:t>
            </a:r>
            <a:endParaRPr lang="en-US" sz="2800" dirty="0"/>
          </a:p>
        </p:txBody>
      </p:sp>
      <p:pic>
        <p:nvPicPr>
          <p:cNvPr id="4" name="Picture 3" descr="roller_coaster_wildwood_boardwalk_NJ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14920"/>
            <a:ext cx="1615997" cy="1228158"/>
          </a:xfrm>
          <a:prstGeom prst="rect">
            <a:avLst/>
          </a:prstGeom>
        </p:spPr>
      </p:pic>
      <p:pic>
        <p:nvPicPr>
          <p:cNvPr id="5" name="Picture 4" descr="roller_coaster_wildwood_boardwalk_NJ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016" y="414920"/>
            <a:ext cx="1615997" cy="122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456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673219"/>
          </a:xfrm>
        </p:spPr>
        <p:txBody>
          <a:bodyPr/>
          <a:lstStyle/>
          <a:p>
            <a:r>
              <a:rPr lang="en-US" u="sng" dirty="0" smtClean="0"/>
              <a:t>HSA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19219"/>
            <a:ext cx="7313613" cy="4631134"/>
          </a:xfrm>
        </p:spPr>
        <p:txBody>
          <a:bodyPr>
            <a:normAutofit/>
          </a:bodyPr>
          <a:lstStyle/>
          <a:p>
            <a:r>
              <a:rPr lang="en-US" sz="2500" dirty="0"/>
              <a:t>Bottled 25% HSA, stored at room temperature, long shelf-life</a:t>
            </a:r>
          </a:p>
          <a:p>
            <a:r>
              <a:rPr lang="en-US" sz="2500" dirty="0"/>
              <a:t>Vented delivery set is required</a:t>
            </a:r>
          </a:p>
          <a:p>
            <a:r>
              <a:rPr lang="en-US" sz="2500" dirty="0"/>
              <a:t>Contains no preservatives, manufacturer warns against administration of the solution for up to </a:t>
            </a:r>
            <a:r>
              <a:rPr lang="en-US" sz="2500" u="sng" dirty="0"/>
              <a:t>&gt;</a:t>
            </a:r>
            <a:r>
              <a:rPr lang="en-US" sz="2500" dirty="0"/>
              <a:t>4hrs b/c of potential for bacterial contamination</a:t>
            </a:r>
          </a:p>
          <a:p>
            <a:r>
              <a:rPr lang="en-US" sz="2500" dirty="0"/>
              <a:t>Goal of </a:t>
            </a:r>
            <a:r>
              <a:rPr lang="en-US" sz="2500" dirty="0" smtClean="0"/>
              <a:t>administration: </a:t>
            </a:r>
          </a:p>
          <a:p>
            <a:pPr lvl="1"/>
            <a:r>
              <a:rPr lang="en-US" sz="2500" dirty="0"/>
              <a:t>I</a:t>
            </a:r>
            <a:r>
              <a:rPr lang="en-US" sz="2500" dirty="0" smtClean="0"/>
              <a:t>ncrease </a:t>
            </a:r>
            <a:r>
              <a:rPr lang="en-US" sz="2500" dirty="0"/>
              <a:t>albumin to 2.0-2.5 g/</a:t>
            </a:r>
            <a:r>
              <a:rPr lang="en-US" sz="2500" dirty="0" err="1" smtClean="0"/>
              <a:t>dL</a:t>
            </a:r>
            <a:endParaRPr lang="en-US" sz="2500" dirty="0"/>
          </a:p>
          <a:p>
            <a:pPr lvl="1"/>
            <a:r>
              <a:rPr lang="en-US" sz="2500" dirty="0"/>
              <a:t>I</a:t>
            </a:r>
            <a:r>
              <a:rPr lang="en-US" sz="2500" dirty="0" smtClean="0"/>
              <a:t>ncrease </a:t>
            </a:r>
            <a:r>
              <a:rPr lang="en-US" sz="2500" dirty="0"/>
              <a:t>COP to 14-20 mmHg</a:t>
            </a:r>
          </a:p>
          <a:p>
            <a:endParaRPr lang="en-US" dirty="0"/>
          </a:p>
        </p:txBody>
      </p:sp>
      <p:pic>
        <p:nvPicPr>
          <p:cNvPr id="4" name="Picture 3" descr="Human-Serum-Albumi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977" y="4674495"/>
            <a:ext cx="1997464" cy="141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3411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HSA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49936"/>
            <a:ext cx="7564285" cy="4241264"/>
          </a:xfrm>
        </p:spPr>
        <p:txBody>
          <a:bodyPr>
            <a:normAutofit/>
          </a:bodyPr>
          <a:lstStyle/>
          <a:p>
            <a:r>
              <a:rPr lang="en-US" sz="2600" dirty="0"/>
              <a:t>Protocol for calculating dosage to administer:</a:t>
            </a:r>
          </a:p>
          <a:p>
            <a:pPr marL="0" indent="0" algn="ctr">
              <a:buNone/>
            </a:pPr>
            <a:r>
              <a:rPr lang="en-US" sz="2600" b="1" dirty="0"/>
              <a:t>ALB deficit=10 x (</a:t>
            </a:r>
            <a:r>
              <a:rPr lang="en-US" sz="2600" b="1" dirty="0" err="1"/>
              <a:t>ALB</a:t>
            </a:r>
            <a:r>
              <a:rPr lang="en-US" sz="2600" b="1" baseline="-25000" dirty="0" err="1"/>
              <a:t>desired</a:t>
            </a:r>
            <a:r>
              <a:rPr lang="en-US" sz="2600" b="1" baseline="-25000" dirty="0"/>
              <a:t> </a:t>
            </a:r>
            <a:r>
              <a:rPr lang="en-US" sz="2600" b="1" dirty="0"/>
              <a:t>- </a:t>
            </a:r>
            <a:r>
              <a:rPr lang="en-US" sz="2600" b="1" dirty="0" err="1"/>
              <a:t>ALB</a:t>
            </a:r>
            <a:r>
              <a:rPr lang="en-US" sz="2600" b="1" baseline="-25000" dirty="0" err="1"/>
              <a:t>patient</a:t>
            </a:r>
            <a:r>
              <a:rPr lang="en-US" sz="2600" b="1" dirty="0"/>
              <a:t>) x </a:t>
            </a:r>
            <a:r>
              <a:rPr lang="en-US" sz="2600" b="1" dirty="0" err="1"/>
              <a:t>Wt</a:t>
            </a:r>
            <a:r>
              <a:rPr lang="en-US" sz="2600" b="1" dirty="0"/>
              <a:t> (kg) x 0.3</a:t>
            </a:r>
          </a:p>
          <a:p>
            <a:r>
              <a:rPr lang="en-US" sz="2600" dirty="0"/>
              <a:t>Recommendation for a 10% solution, diluted with </a:t>
            </a:r>
            <a:r>
              <a:rPr lang="en-US" sz="2600" dirty="0" smtClean="0"/>
              <a:t>saline</a:t>
            </a:r>
          </a:p>
          <a:p>
            <a:r>
              <a:rPr lang="en-US" sz="2600" dirty="0" smtClean="0"/>
              <a:t>Monitor closely for signs of a reaction</a:t>
            </a:r>
            <a:endParaRPr lang="en-US" sz="2600" dirty="0"/>
          </a:p>
          <a:p>
            <a:r>
              <a:rPr lang="en-US" sz="2600" dirty="0"/>
              <a:t>Additional dosage of HSA after 7 days is </a:t>
            </a:r>
            <a:r>
              <a:rPr lang="en-US" sz="2600" dirty="0" smtClean="0"/>
              <a:t>contraindicated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1999620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331521"/>
            <a:ext cx="7315200" cy="938306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/>
              <a:t>Mathews et al</a:t>
            </a:r>
            <a:r>
              <a:rPr lang="en-US" sz="3200" dirty="0" smtClean="0"/>
              <a:t>. </a:t>
            </a:r>
            <a:r>
              <a:rPr lang="en-US" sz="3200" i="1" dirty="0"/>
              <a:t>JVECC </a:t>
            </a:r>
            <a:r>
              <a:rPr lang="en-US" sz="3200" dirty="0"/>
              <a:t>2005, 15(2);110-18</a:t>
            </a:r>
            <a:r>
              <a:rPr lang="en-US" sz="3200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3"/>
          </p:nvPr>
        </p:nvSpPr>
        <p:spPr>
          <a:xfrm>
            <a:off x="914400" y="1531262"/>
            <a:ext cx="7315200" cy="425993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Retrospective</a:t>
            </a:r>
            <a:r>
              <a:rPr lang="en-US" sz="2600" dirty="0"/>
              <a:t>, 66 animals, Ontario Vet College, June 1997-2001</a:t>
            </a:r>
          </a:p>
          <a:p>
            <a:r>
              <a:rPr lang="en-US" sz="2600" dirty="0" smtClean="0"/>
              <a:t>25</a:t>
            </a:r>
            <a:r>
              <a:rPr lang="en-US" sz="2600" dirty="0"/>
              <a:t>% albumin administers as bolus, slow push or CRI</a:t>
            </a:r>
          </a:p>
          <a:p>
            <a:r>
              <a:rPr lang="en-US" sz="2600" dirty="0"/>
              <a:t>I</a:t>
            </a:r>
            <a:r>
              <a:rPr lang="en-US" sz="2600" dirty="0" smtClean="0"/>
              <a:t>ndications </a:t>
            </a:r>
            <a:r>
              <a:rPr lang="en-US" sz="2600" dirty="0"/>
              <a:t>generally included no response to other colloidal products, further improvement needed for BP, or oncotic support</a:t>
            </a:r>
          </a:p>
          <a:p>
            <a:r>
              <a:rPr lang="en-US" sz="2600" dirty="0" smtClean="0"/>
              <a:t>14 </a:t>
            </a:r>
            <a:r>
              <a:rPr lang="en-US" sz="2600" dirty="0"/>
              <a:t>dogs with PLE received </a:t>
            </a:r>
            <a:r>
              <a:rPr lang="en-US" sz="2600" dirty="0" err="1"/>
              <a:t>perioperatively</a:t>
            </a:r>
            <a:r>
              <a:rPr lang="en-US" sz="2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32668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z="3200" dirty="0"/>
              <a:t>Mathews et al. </a:t>
            </a:r>
            <a:r>
              <a:rPr lang="en-US" sz="3200" i="1" dirty="0"/>
              <a:t>JVECC </a:t>
            </a:r>
            <a:r>
              <a:rPr lang="en-US" sz="3200" dirty="0"/>
              <a:t>2005, 15(2);110-18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71% of animals survived until discharge, </a:t>
            </a:r>
            <a:r>
              <a:rPr lang="en-US" dirty="0" smtClean="0"/>
              <a:t>after an average </a:t>
            </a:r>
            <a:r>
              <a:rPr lang="en-US" dirty="0"/>
              <a:t>5d after transfusion</a:t>
            </a:r>
          </a:p>
          <a:p>
            <a:r>
              <a:rPr lang="en-US" dirty="0" smtClean="0"/>
              <a:t>5 </a:t>
            </a:r>
            <a:r>
              <a:rPr lang="en-US" dirty="0"/>
              <a:t>animals died during or within 18hrs after transfusion </a:t>
            </a:r>
          </a:p>
          <a:p>
            <a:r>
              <a:rPr lang="en-US" dirty="0" smtClean="0"/>
              <a:t>Significant </a:t>
            </a:r>
            <a:r>
              <a:rPr lang="en-US" dirty="0"/>
              <a:t>increase in serum albumin, total solids and BP in all groups</a:t>
            </a:r>
          </a:p>
          <a:p>
            <a:r>
              <a:rPr lang="en-US" dirty="0" smtClean="0"/>
              <a:t>pleural </a:t>
            </a:r>
            <a:r>
              <a:rPr lang="en-US" dirty="0"/>
              <a:t>and abdominal fluid accumulations, pulmonary and </a:t>
            </a:r>
            <a:r>
              <a:rPr lang="en-US" dirty="0" smtClean="0"/>
              <a:t>SQ </a:t>
            </a:r>
            <a:r>
              <a:rPr lang="en-US" dirty="0"/>
              <a:t>edema were noted to improve following HSA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626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96" y="503238"/>
            <a:ext cx="7675638" cy="868362"/>
          </a:xfrm>
          <a:solidFill>
            <a:srgbClr val="FFFFFF"/>
          </a:solidFill>
        </p:spPr>
        <p:txBody>
          <a:bodyPr/>
          <a:lstStyle/>
          <a:p>
            <a:r>
              <a:rPr lang="en-US" sz="3200" dirty="0" err="1"/>
              <a:t>Trow</a:t>
            </a:r>
            <a:r>
              <a:rPr lang="en-US" sz="3200" dirty="0"/>
              <a:t> et al. </a:t>
            </a:r>
            <a:r>
              <a:rPr lang="en-US" sz="3200" dirty="0" smtClean="0"/>
              <a:t> </a:t>
            </a:r>
            <a:r>
              <a:rPr lang="en-US" sz="3200" i="1" dirty="0"/>
              <a:t>JAVMA</a:t>
            </a:r>
            <a:r>
              <a:rPr lang="en-US" sz="3200" dirty="0"/>
              <a:t> Aug 2008, 233(4); 607-12</a:t>
            </a:r>
            <a:r>
              <a:rPr lang="en-US" sz="32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87284"/>
            <a:ext cx="7313613" cy="4556438"/>
          </a:xfrm>
        </p:spPr>
        <p:txBody>
          <a:bodyPr>
            <a:normAutofit/>
          </a:bodyPr>
          <a:lstStyle/>
          <a:p>
            <a:pPr lvl="0"/>
            <a:r>
              <a:rPr lang="en-US" sz="2600" dirty="0"/>
              <a:t>Retrospective case series, 73 client owned dogs, Jan 03-June 06</a:t>
            </a:r>
          </a:p>
          <a:p>
            <a:pPr lvl="0"/>
            <a:r>
              <a:rPr lang="en-US" sz="2600" dirty="0"/>
              <a:t>HSA dilute from 25% to 10%, </a:t>
            </a:r>
            <a:endParaRPr lang="en-US" sz="2600" dirty="0" smtClean="0"/>
          </a:p>
          <a:p>
            <a:pPr lvl="0"/>
            <a:r>
              <a:rPr lang="en-US" sz="2600" dirty="0"/>
              <a:t>D</a:t>
            </a:r>
            <a:r>
              <a:rPr lang="en-US" sz="2600" dirty="0" smtClean="0"/>
              <a:t>osage based on calculated </a:t>
            </a:r>
            <a:r>
              <a:rPr lang="en-US" sz="2600" dirty="0"/>
              <a:t>deficit or 2-5ml/kg</a:t>
            </a:r>
          </a:p>
          <a:p>
            <a:pPr lvl="0"/>
            <a:r>
              <a:rPr lang="en-US" sz="2600" dirty="0"/>
              <a:t>Septic peritonitis, most common diagnosis</a:t>
            </a:r>
          </a:p>
          <a:p>
            <a:r>
              <a:rPr lang="en-US" sz="2600" dirty="0"/>
              <a:t>64% also received blood products</a:t>
            </a:r>
            <a:r>
              <a:rPr lang="en-US" sz="2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9343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96" y="503238"/>
            <a:ext cx="7675638" cy="868362"/>
          </a:xfrm>
          <a:solidFill>
            <a:srgbClr val="FFFFFF"/>
          </a:solidFill>
        </p:spPr>
        <p:txBody>
          <a:bodyPr/>
          <a:lstStyle/>
          <a:p>
            <a:r>
              <a:rPr lang="en-US" sz="3200" dirty="0" err="1"/>
              <a:t>Trow</a:t>
            </a:r>
            <a:r>
              <a:rPr lang="en-US" sz="3200" dirty="0"/>
              <a:t> et al. </a:t>
            </a:r>
            <a:r>
              <a:rPr lang="en-US" sz="3200" dirty="0" smtClean="0"/>
              <a:t> </a:t>
            </a:r>
            <a:r>
              <a:rPr lang="en-US" sz="3200" i="1" dirty="0"/>
              <a:t>JAVMA</a:t>
            </a:r>
            <a:r>
              <a:rPr lang="en-US" sz="3200" dirty="0"/>
              <a:t> Aug 2008, 233(4); 607-12</a:t>
            </a:r>
            <a:r>
              <a:rPr lang="en-US" sz="32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87284"/>
            <a:ext cx="7313613" cy="4556438"/>
          </a:xfrm>
        </p:spPr>
        <p:txBody>
          <a:bodyPr/>
          <a:lstStyle/>
          <a:p>
            <a:pPr lvl="0"/>
            <a:r>
              <a:rPr lang="en-US" dirty="0"/>
              <a:t>Albumin concentration, TS and COP were all significantly </a:t>
            </a:r>
            <a:r>
              <a:rPr lang="en-US" dirty="0" smtClean="0"/>
              <a:t>higher following treatment</a:t>
            </a:r>
            <a:endParaRPr lang="en-US" dirty="0"/>
          </a:p>
          <a:p>
            <a:pPr lvl="0"/>
            <a:r>
              <a:rPr lang="en-US" dirty="0"/>
              <a:t>49.3% of patients did not survive</a:t>
            </a:r>
          </a:p>
          <a:p>
            <a:pPr lvl="0"/>
            <a:r>
              <a:rPr lang="en-US" dirty="0"/>
              <a:t>Compared with non-survivors, serum albumin and TS in survivors were significantly higher after administration of HSA</a:t>
            </a:r>
          </a:p>
          <a:p>
            <a:pPr lvl="0"/>
            <a:r>
              <a:rPr lang="en-US" dirty="0"/>
              <a:t>Magnitude of improvement after HSA for albumin, COP and TS was also significantly higher in survivors</a:t>
            </a:r>
          </a:p>
          <a:p>
            <a:pPr lvl="0"/>
            <a:r>
              <a:rPr lang="en-US" dirty="0"/>
              <a:t>Median dosage </a:t>
            </a:r>
            <a:r>
              <a:rPr lang="en-US" dirty="0" smtClean="0"/>
              <a:t>administered was </a:t>
            </a:r>
            <a:r>
              <a:rPr lang="en-US" dirty="0"/>
              <a:t>higher in survivors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524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FF"/>
          </a:solidFill>
        </p:spPr>
        <p:txBody>
          <a:bodyPr/>
          <a:lstStyle/>
          <a:p>
            <a:r>
              <a:rPr lang="en-US" sz="3200" dirty="0" err="1"/>
              <a:t>Trow</a:t>
            </a:r>
            <a:r>
              <a:rPr lang="en-US" sz="3200" dirty="0"/>
              <a:t> et al. </a:t>
            </a:r>
            <a:r>
              <a:rPr lang="en-US" sz="3200" dirty="0" smtClean="0"/>
              <a:t> </a:t>
            </a:r>
            <a:r>
              <a:rPr lang="en-US" sz="3200" i="1" dirty="0"/>
              <a:t>JAVMA</a:t>
            </a:r>
            <a:r>
              <a:rPr lang="en-US" sz="3200" dirty="0"/>
              <a:t> Aug 2008, 233(4); 607-12</a:t>
            </a:r>
            <a:r>
              <a:rPr lang="en-US" sz="3200" dirty="0"/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1568610"/>
            <a:ext cx="7315200" cy="765631"/>
          </a:xfrm>
        </p:spPr>
        <p:txBody>
          <a:bodyPr/>
          <a:lstStyle/>
          <a:p>
            <a:pPr marL="0" lvl="0" indent="0" algn="ctr">
              <a:buNone/>
            </a:pPr>
            <a:r>
              <a:rPr lang="en-US" sz="3200" b="1" u="sng" dirty="0"/>
              <a:t>Variables associated with survival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3"/>
          </p:nvPr>
        </p:nvSpPr>
        <p:spPr>
          <a:xfrm>
            <a:off x="914400" y="2203523"/>
            <a:ext cx="7315200" cy="3846829"/>
          </a:xfrm>
        </p:spPr>
        <p:txBody>
          <a:bodyPr>
            <a:normAutofit/>
          </a:bodyPr>
          <a:lstStyle/>
          <a:p>
            <a:pPr lvl="0">
              <a:buFont typeface="+mj-lt"/>
              <a:buAutoNum type="arabicPeriod"/>
            </a:pPr>
            <a:r>
              <a:rPr lang="en-US" sz="2600" dirty="0"/>
              <a:t>dosage</a:t>
            </a:r>
          </a:p>
          <a:p>
            <a:pPr lvl="0">
              <a:buFont typeface="+mj-lt"/>
              <a:buAutoNum type="arabicPeriod"/>
            </a:pPr>
            <a:r>
              <a:rPr lang="en-US" sz="2600" dirty="0"/>
              <a:t>post-HSA administration albumin concentration</a:t>
            </a:r>
          </a:p>
          <a:p>
            <a:pPr lvl="0">
              <a:buFont typeface="+mj-lt"/>
              <a:buAutoNum type="arabicPeriod"/>
            </a:pPr>
            <a:r>
              <a:rPr lang="en-US" sz="2600" dirty="0"/>
              <a:t>magnitude of serum albumin increase</a:t>
            </a:r>
          </a:p>
          <a:p>
            <a:pPr lvl="0">
              <a:buFont typeface="+mj-lt"/>
              <a:buAutoNum type="arabicPeriod"/>
            </a:pPr>
            <a:r>
              <a:rPr lang="en-US" sz="2600" dirty="0"/>
              <a:t>post-HSA administration total solids</a:t>
            </a:r>
          </a:p>
          <a:p>
            <a:pPr lvl="0">
              <a:buFont typeface="+mj-lt"/>
              <a:buAutoNum type="arabicPeriod"/>
            </a:pPr>
            <a:r>
              <a:rPr lang="en-US" sz="2600" dirty="0"/>
              <a:t>magnitude of increase in total solids</a:t>
            </a:r>
          </a:p>
          <a:p>
            <a:pPr lvl="0">
              <a:buFont typeface="+mj-lt"/>
              <a:buAutoNum type="arabicPeriod"/>
            </a:pPr>
            <a:r>
              <a:rPr lang="en-US" sz="2600" dirty="0"/>
              <a:t>magnitude of increase in COP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667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635872"/>
          </a:xfrm>
        </p:spPr>
        <p:txBody>
          <a:bodyPr/>
          <a:lstStyle/>
          <a:p>
            <a:r>
              <a:rPr lang="en-US" u="sng" dirty="0" smtClean="0"/>
              <a:t>ADVERSE EFFECTS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1437892"/>
            <a:ext cx="7313613" cy="4649808"/>
          </a:xfrm>
        </p:spPr>
        <p:txBody>
          <a:bodyPr>
            <a:normAutofit/>
          </a:bodyPr>
          <a:lstStyle/>
          <a:p>
            <a:r>
              <a:rPr lang="en-US" dirty="0"/>
              <a:t>human </a:t>
            </a:r>
            <a:r>
              <a:rPr lang="en-US" dirty="0" smtClean="0"/>
              <a:t>safety: spontaneous </a:t>
            </a:r>
            <a:r>
              <a:rPr lang="en-US" dirty="0"/>
              <a:t>reported serious adverse </a:t>
            </a:r>
            <a:r>
              <a:rPr lang="en-US" dirty="0" smtClean="0"/>
              <a:t>events, </a:t>
            </a:r>
            <a:r>
              <a:rPr lang="en-US" dirty="0"/>
              <a:t>only 123 serious adverse events occurred in 95 million 40G doses </a:t>
            </a:r>
            <a:r>
              <a:rPr lang="en-US" dirty="0" smtClean="0"/>
              <a:t>administered</a:t>
            </a:r>
          </a:p>
          <a:p>
            <a:r>
              <a:rPr lang="en-US" dirty="0" smtClean="0"/>
              <a:t>2 reports of adverse effects with healthy dogs received HSA infusions</a:t>
            </a:r>
          </a:p>
          <a:p>
            <a:pPr lvl="1"/>
            <a:r>
              <a:rPr lang="en-US" dirty="0"/>
              <a:t>Francis et al. “Adverse reactions suggestive of type III hypersensitivity in 6 healthy dogs given human albumin.” </a:t>
            </a:r>
            <a:r>
              <a:rPr lang="en-US" i="1" dirty="0"/>
              <a:t>JAVMA</a:t>
            </a:r>
            <a:r>
              <a:rPr lang="en-US" dirty="0"/>
              <a:t> 2007, 230(6); 873-79.</a:t>
            </a:r>
          </a:p>
          <a:p>
            <a:pPr lvl="1"/>
            <a:r>
              <a:rPr lang="en-US" dirty="0"/>
              <a:t>Cohn et al. “Response of healthy dogs to infusions of human serum albumin” </a:t>
            </a:r>
            <a:r>
              <a:rPr lang="en-US" i="1" dirty="0"/>
              <a:t>AJVR</a:t>
            </a:r>
            <a:r>
              <a:rPr lang="en-US" dirty="0"/>
              <a:t> June 2007, 68(6); 657-663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494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FF"/>
          </a:solidFill>
        </p:spPr>
        <p:txBody>
          <a:bodyPr/>
          <a:lstStyle/>
          <a:p>
            <a:r>
              <a:rPr lang="en-US" sz="3200" dirty="0" smtClean="0"/>
              <a:t>Francis et al. JAVMA April 2007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12587"/>
            <a:ext cx="7313613" cy="4556439"/>
          </a:xfrm>
        </p:spPr>
        <p:txBody>
          <a:bodyPr>
            <a:normAutofit fontScale="92500"/>
          </a:bodyPr>
          <a:lstStyle/>
          <a:p>
            <a:r>
              <a:rPr lang="en-US" dirty="0"/>
              <a:t>Investigative clinical trial, 6 dogs, Washington State University</a:t>
            </a:r>
          </a:p>
          <a:p>
            <a:r>
              <a:rPr lang="en-US" dirty="0" smtClean="0"/>
              <a:t>Single </a:t>
            </a:r>
            <a:r>
              <a:rPr lang="en-US" dirty="0"/>
              <a:t>dose (2ml/kg) of 25% HSA administered over 1 </a:t>
            </a:r>
            <a:r>
              <a:rPr lang="en-US" dirty="0" err="1"/>
              <a:t>hr</a:t>
            </a:r>
            <a:endParaRPr lang="en-US" dirty="0"/>
          </a:p>
          <a:p>
            <a:r>
              <a:rPr lang="en-US" dirty="0" smtClean="0"/>
              <a:t>1 </a:t>
            </a:r>
            <a:r>
              <a:rPr lang="en-US" dirty="0"/>
              <a:t>dogs developed immediate hypersensitivity reaction: vomiting and facial edema, stopped immediately, only received .5ml/kg over 15min</a:t>
            </a:r>
          </a:p>
          <a:p>
            <a:r>
              <a:rPr lang="en-US" dirty="0" smtClean="0"/>
              <a:t>All </a:t>
            </a:r>
            <a:r>
              <a:rPr lang="en-US" dirty="0"/>
              <a:t>6 dogs had signs of delayed adverse reaction 5-13 days later.  Signs: lameness, edema, cutaneous lesions indicative of </a:t>
            </a:r>
            <a:r>
              <a:rPr lang="en-US" dirty="0" err="1"/>
              <a:t>vasculitis</a:t>
            </a:r>
            <a:r>
              <a:rPr lang="en-US" dirty="0"/>
              <a:t>, vomiting, </a:t>
            </a:r>
            <a:r>
              <a:rPr lang="en-US" dirty="0" err="1"/>
              <a:t>inappetance</a:t>
            </a:r>
            <a:r>
              <a:rPr lang="en-US" dirty="0"/>
              <a:t>, </a:t>
            </a:r>
            <a:r>
              <a:rPr lang="en-US" dirty="0" err="1"/>
              <a:t>ecchymoses</a:t>
            </a:r>
            <a:r>
              <a:rPr lang="en-US" dirty="0"/>
              <a:t>, depression, lymphadenopathy, diarrhea, hematemesis, pruritus, temporalis and masseter muscle atrophy.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46793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FF"/>
          </a:solidFill>
        </p:spPr>
        <p:txBody>
          <a:bodyPr/>
          <a:lstStyle/>
          <a:p>
            <a:r>
              <a:rPr lang="en-US" sz="3200" dirty="0" smtClean="0"/>
              <a:t>Francis et al. JAVMA April 2007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12587"/>
            <a:ext cx="7313613" cy="455643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4/6 dogs did not require hospitalization and responded to treatment with steroids and </a:t>
            </a:r>
            <a:r>
              <a:rPr lang="en-US" dirty="0" err="1"/>
              <a:t>benedryl</a:t>
            </a:r>
            <a:r>
              <a:rPr lang="en-US" dirty="0"/>
              <a:t>, GI protectants and pain meds</a:t>
            </a:r>
          </a:p>
          <a:p>
            <a:r>
              <a:rPr lang="en-US" dirty="0" smtClean="0"/>
              <a:t>2 </a:t>
            </a:r>
            <a:r>
              <a:rPr lang="en-US" dirty="0"/>
              <a:t>dogs that died, </a:t>
            </a:r>
            <a:r>
              <a:rPr lang="en-US" dirty="0" smtClean="0"/>
              <a:t>diagnostics consistent </a:t>
            </a:r>
            <a:r>
              <a:rPr lang="en-US" dirty="0"/>
              <a:t>with AG-</a:t>
            </a:r>
            <a:r>
              <a:rPr lang="en-US" dirty="0" err="1"/>
              <a:t>Ab</a:t>
            </a:r>
            <a:r>
              <a:rPr lang="en-US" dirty="0"/>
              <a:t> deposition.  </a:t>
            </a:r>
            <a:endParaRPr lang="en-US" dirty="0" smtClean="0"/>
          </a:p>
          <a:p>
            <a:r>
              <a:rPr lang="en-US" dirty="0" smtClean="0"/>
              <a:t>Anti</a:t>
            </a:r>
            <a:r>
              <a:rPr lang="en-US" dirty="0"/>
              <a:t>-human albumin antibodies were confirmed in all 6 dogs with ELISA, peaked 2-4 weeks post administration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/>
              <a:t>R</a:t>
            </a:r>
            <a:r>
              <a:rPr lang="en-US" dirty="0" smtClean="0"/>
              <a:t>eviewed </a:t>
            </a:r>
            <a:r>
              <a:rPr lang="en-US" dirty="0"/>
              <a:t>hospital records </a:t>
            </a:r>
            <a:r>
              <a:rPr lang="en-US" dirty="0"/>
              <a:t>(</a:t>
            </a:r>
            <a:r>
              <a:rPr lang="en-US" dirty="0" smtClean="0"/>
              <a:t>2001 </a:t>
            </a:r>
            <a:r>
              <a:rPr lang="en-US" dirty="0"/>
              <a:t>-</a:t>
            </a:r>
            <a:r>
              <a:rPr lang="en-US" dirty="0" smtClean="0"/>
              <a:t>2005), 92 </a:t>
            </a:r>
            <a:r>
              <a:rPr lang="en-US" dirty="0"/>
              <a:t>patients that had received HSA, </a:t>
            </a:r>
            <a:r>
              <a:rPr lang="en-US" dirty="0" smtClean="0"/>
              <a:t>5.7</a:t>
            </a:r>
            <a:r>
              <a:rPr lang="en-US" dirty="0"/>
              <a:t>% developed acute </a:t>
            </a:r>
            <a:r>
              <a:rPr lang="en-US" dirty="0" smtClean="0"/>
              <a:t>hypersensitivity, </a:t>
            </a:r>
            <a:r>
              <a:rPr lang="en-US" dirty="0"/>
              <a:t>one developed delayed hypersensitivity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851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1195" y="4069804"/>
            <a:ext cx="6170368" cy="887361"/>
          </a:xfrm>
        </p:spPr>
        <p:txBody>
          <a:bodyPr/>
          <a:lstStyle/>
          <a:p>
            <a:r>
              <a:rPr lang="en-US" sz="3800" u="sng" dirty="0" smtClean="0"/>
              <a:t>Concentration of Albumin</a:t>
            </a:r>
            <a:endParaRPr lang="en-US" sz="38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3158117" y="4957166"/>
            <a:ext cx="4003617" cy="137601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Synthesis</a:t>
            </a:r>
          </a:p>
          <a:p>
            <a:r>
              <a:rPr lang="en-US" sz="2800" dirty="0" err="1" smtClean="0"/>
              <a:t>Degredation</a:t>
            </a:r>
            <a:endParaRPr lang="en-US" sz="2800" dirty="0" smtClean="0"/>
          </a:p>
          <a:p>
            <a:r>
              <a:rPr lang="en-US" sz="2800" dirty="0" smtClean="0"/>
              <a:t>Distribution</a:t>
            </a:r>
            <a:endParaRPr lang="en-US" sz="2800" dirty="0"/>
          </a:p>
        </p:txBody>
      </p:sp>
      <p:pic>
        <p:nvPicPr>
          <p:cNvPr id="7" name="Picture Placeholder 6" descr="sweatshirt.jpg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22" b="175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20195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FF"/>
          </a:solidFill>
        </p:spPr>
        <p:txBody>
          <a:bodyPr/>
          <a:lstStyle/>
          <a:p>
            <a:r>
              <a:rPr lang="en-US" sz="3200" dirty="0" smtClean="0"/>
              <a:t>Cohn et al. AJVR June 2007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80654"/>
            <a:ext cx="7313613" cy="4575112"/>
          </a:xfrm>
        </p:spPr>
        <p:txBody>
          <a:bodyPr/>
          <a:lstStyle/>
          <a:p>
            <a:r>
              <a:rPr lang="en-US" dirty="0"/>
              <a:t>25% HSA given to 9 healthy dogs, 1-2 times</a:t>
            </a:r>
          </a:p>
          <a:p>
            <a:r>
              <a:rPr lang="en-US" dirty="0" smtClean="0"/>
              <a:t>3</a:t>
            </a:r>
            <a:r>
              <a:rPr lang="en-US" dirty="0"/>
              <a:t>/9 acute reaction, including hypertension, facial edema, urticarial, distal limb edema, </a:t>
            </a:r>
            <a:r>
              <a:rPr lang="en-US" dirty="0" err="1"/>
              <a:t>pruritis</a:t>
            </a:r>
            <a:r>
              <a:rPr lang="en-US" dirty="0"/>
              <a:t>, vomiting and diarrhea.</a:t>
            </a:r>
          </a:p>
          <a:p>
            <a:r>
              <a:rPr lang="en-US" dirty="0" smtClean="0"/>
              <a:t>2</a:t>
            </a:r>
            <a:r>
              <a:rPr lang="en-US" dirty="0"/>
              <a:t>/9 delayed reaction, 6-7 days post infusion</a:t>
            </a:r>
          </a:p>
          <a:p>
            <a:r>
              <a:rPr lang="en-US" dirty="0" smtClean="0"/>
              <a:t>Anaphylactic </a:t>
            </a:r>
            <a:r>
              <a:rPr lang="en-US" dirty="0"/>
              <a:t>reaction in 1/9 acute reactions and 2/2 with 2</a:t>
            </a:r>
            <a:r>
              <a:rPr lang="en-US" baseline="30000" dirty="0"/>
              <a:t>nd</a:t>
            </a:r>
            <a:r>
              <a:rPr lang="en-US" dirty="0"/>
              <a:t> infusion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2806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FF"/>
          </a:solidFill>
        </p:spPr>
        <p:txBody>
          <a:bodyPr/>
          <a:lstStyle/>
          <a:p>
            <a:r>
              <a:rPr lang="en-US" sz="3200" dirty="0" smtClean="0"/>
              <a:t>Cohn et al. AJVR June 2007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80654"/>
            <a:ext cx="7313613" cy="4575112"/>
          </a:xfrm>
        </p:spPr>
        <p:txBody>
          <a:bodyPr/>
          <a:lstStyle/>
          <a:p>
            <a:r>
              <a:rPr lang="en-US" dirty="0" err="1"/>
              <a:t>Biochem</a:t>
            </a:r>
            <a:r>
              <a:rPr lang="en-US" dirty="0"/>
              <a:t> showed decreased platelets, globulins and cholesterol, increased TS/ALB/COP, </a:t>
            </a:r>
            <a:r>
              <a:rPr lang="en-US" dirty="0" smtClean="0"/>
              <a:t>T-</a:t>
            </a:r>
            <a:r>
              <a:rPr lang="en-US" dirty="0" err="1" smtClean="0"/>
              <a:t>bili</a:t>
            </a:r>
            <a:r>
              <a:rPr lang="en-US" dirty="0"/>
              <a:t>, and calcium</a:t>
            </a:r>
          </a:p>
          <a:p>
            <a:r>
              <a:rPr lang="en-US" dirty="0"/>
              <a:t>A</a:t>
            </a:r>
            <a:r>
              <a:rPr lang="en-US" dirty="0" smtClean="0"/>
              <a:t>ll </a:t>
            </a:r>
            <a:r>
              <a:rPr lang="en-US" dirty="0"/>
              <a:t>dogs developed anti-HSA antibodies, none present before transfusion</a:t>
            </a:r>
          </a:p>
          <a:p>
            <a:r>
              <a:rPr lang="en-US" dirty="0"/>
              <a:t>C</a:t>
            </a:r>
            <a:r>
              <a:rPr lang="en-US" dirty="0" smtClean="0"/>
              <a:t>onclusion</a:t>
            </a:r>
            <a:r>
              <a:rPr lang="en-US" dirty="0"/>
              <a:t>: risk of life-threatening adverse reactions to HSA infusion in healthy dogs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7172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6131"/>
            <a:ext cx="7313613" cy="728283"/>
          </a:xfrm>
        </p:spPr>
        <p:txBody>
          <a:bodyPr/>
          <a:lstStyle/>
          <a:p>
            <a:r>
              <a:rPr lang="en-US" sz="3200" u="sng" dirty="0"/>
              <a:t>ADVERSE </a:t>
            </a:r>
            <a:r>
              <a:rPr lang="en-US" sz="3200" u="sng" dirty="0" smtClean="0"/>
              <a:t>EFFECTS IN CLINICAL TRIALS?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4414"/>
            <a:ext cx="7313613" cy="537809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MATHEWS et al: </a:t>
            </a:r>
            <a:endParaRPr lang="en-US" dirty="0"/>
          </a:p>
          <a:p>
            <a:pPr>
              <a:buFont typeface="Arial"/>
              <a:buChar char="•"/>
            </a:pPr>
            <a:r>
              <a:rPr lang="en-US" dirty="0" smtClean="0"/>
              <a:t>Facial </a:t>
            </a:r>
            <a:r>
              <a:rPr lang="en-US" dirty="0"/>
              <a:t>edema was observed during 2 dog </a:t>
            </a:r>
            <a:r>
              <a:rPr lang="en-US" dirty="0" smtClean="0"/>
              <a:t>transfusions</a:t>
            </a:r>
          </a:p>
          <a:p>
            <a:pPr>
              <a:buFont typeface="Arial"/>
              <a:buChar char="•"/>
            </a:pPr>
            <a:r>
              <a:rPr lang="en-US" dirty="0" smtClean="0"/>
              <a:t>2 </a:t>
            </a:r>
            <a:r>
              <a:rPr lang="en-US" dirty="0"/>
              <a:t>animals had repeated transfusions several months apart, no adverse reactions noted during transfusion.  However, delayed effects could not be assessed as both dogs were euthanized within 2 </a:t>
            </a:r>
            <a:r>
              <a:rPr lang="en-US" dirty="0" smtClean="0"/>
              <a:t>days 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TROW </a:t>
            </a:r>
            <a:r>
              <a:rPr lang="en-US" dirty="0"/>
              <a:t>et al</a:t>
            </a:r>
            <a:r>
              <a:rPr lang="en-US" dirty="0" smtClean="0"/>
              <a:t>:</a:t>
            </a:r>
          </a:p>
          <a:p>
            <a:pPr>
              <a:buFont typeface="Arial"/>
              <a:buChar char="•"/>
            </a:pPr>
            <a:r>
              <a:rPr lang="en-US" dirty="0" smtClean="0"/>
              <a:t>27</a:t>
            </a:r>
            <a:r>
              <a:rPr lang="en-US" dirty="0"/>
              <a:t>% of dogs had at least 1 complication that could potentially be related HSA </a:t>
            </a:r>
            <a:r>
              <a:rPr lang="en-US" dirty="0"/>
              <a:t>i</a:t>
            </a:r>
            <a:r>
              <a:rPr lang="en-US" dirty="0" smtClean="0"/>
              <a:t>nfusion </a:t>
            </a:r>
            <a:r>
              <a:rPr lang="en-US" dirty="0"/>
              <a:t>(3 delayed, 17 acute</a:t>
            </a:r>
            <a:r>
              <a:rPr lang="en-US" dirty="0" smtClean="0"/>
              <a:t>)</a:t>
            </a:r>
          </a:p>
          <a:p>
            <a:pPr>
              <a:buFont typeface="Arial"/>
              <a:buChar char="•"/>
            </a:pPr>
            <a:r>
              <a:rPr lang="en-US" dirty="0" smtClean="0"/>
              <a:t>Fulminant </a:t>
            </a:r>
            <a:r>
              <a:rPr lang="en-US" dirty="0"/>
              <a:t>anaphylaxis was not recorded. </a:t>
            </a:r>
            <a:r>
              <a:rPr lang="en-US" dirty="0" smtClean="0"/>
              <a:t>	</a:t>
            </a:r>
          </a:p>
          <a:p>
            <a:pPr>
              <a:buFont typeface="Arial"/>
              <a:buChar char="•"/>
            </a:pPr>
            <a:r>
              <a:rPr lang="en-US" dirty="0" smtClean="0"/>
              <a:t>Development </a:t>
            </a:r>
            <a:r>
              <a:rPr lang="en-US" dirty="0"/>
              <a:t>of a complication was not associated with outcome or length of </a:t>
            </a:r>
            <a:r>
              <a:rPr lang="en-US" dirty="0" smtClean="0"/>
              <a:t>hospitalization</a:t>
            </a:r>
            <a:r>
              <a:rPr lang="en-US" dirty="0"/>
              <a:t>.  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Dogs </a:t>
            </a:r>
            <a:r>
              <a:rPr lang="en-US" dirty="0"/>
              <a:t>that developed complications has lower PCVs and had received a lower </a:t>
            </a:r>
            <a:r>
              <a:rPr lang="en-US" dirty="0" smtClean="0"/>
              <a:t>amount </a:t>
            </a:r>
            <a:r>
              <a:rPr lang="en-US" dirty="0"/>
              <a:t>of crystalloids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77930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BOVINE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21009"/>
            <a:ext cx="7313613" cy="434801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Closer in structure to the canine molecule</a:t>
            </a:r>
          </a:p>
          <a:p>
            <a:r>
              <a:rPr lang="en-US" dirty="0" smtClean="0"/>
              <a:t>Readily available and more cost effective</a:t>
            </a:r>
          </a:p>
          <a:p>
            <a:r>
              <a:rPr lang="en-US" dirty="0" smtClean="0"/>
              <a:t>Mosley et al. </a:t>
            </a:r>
            <a:r>
              <a:rPr lang="en-US" i="1" dirty="0" smtClean="0"/>
              <a:t>Vet </a:t>
            </a:r>
            <a:r>
              <a:rPr lang="en-US" i="1" dirty="0" err="1" smtClean="0"/>
              <a:t>Anaesth</a:t>
            </a:r>
            <a:r>
              <a:rPr lang="en-US" i="1" dirty="0" smtClean="0"/>
              <a:t> </a:t>
            </a:r>
            <a:r>
              <a:rPr lang="en-US" i="1" dirty="0" err="1" smtClean="0"/>
              <a:t>Analg</a:t>
            </a:r>
            <a:r>
              <a:rPr lang="en-US" dirty="0" smtClean="0"/>
              <a:t>. 2005; 32: 14-15</a:t>
            </a:r>
          </a:p>
          <a:p>
            <a:pPr lvl="1"/>
            <a:r>
              <a:rPr lang="en-US" dirty="0"/>
              <a:t>1/10 acute </a:t>
            </a:r>
            <a:r>
              <a:rPr lang="en-US" dirty="0" smtClean="0"/>
              <a:t>reaction </a:t>
            </a:r>
          </a:p>
          <a:p>
            <a:pPr lvl="1"/>
            <a:r>
              <a:rPr lang="en-US" dirty="0" smtClean="0"/>
              <a:t>2</a:t>
            </a:r>
            <a:r>
              <a:rPr lang="en-US" dirty="0"/>
              <a:t>/2 administered second </a:t>
            </a:r>
            <a:r>
              <a:rPr lang="en-US" dirty="0" smtClean="0"/>
              <a:t>dose, no acute reaction, </a:t>
            </a:r>
            <a:r>
              <a:rPr lang="en-US" dirty="0"/>
              <a:t>14d later had </a:t>
            </a:r>
            <a:r>
              <a:rPr lang="en-US" dirty="0" smtClean="0"/>
              <a:t>delayed reaction </a:t>
            </a:r>
            <a:r>
              <a:rPr lang="en-US" dirty="0"/>
              <a:t>(1 severe anaphylactic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6</a:t>
            </a:r>
            <a:r>
              <a:rPr lang="en-US" dirty="0"/>
              <a:t>/10 had delayed type III reaction roughly 15days after, although all recovered.  </a:t>
            </a:r>
            <a:endParaRPr lang="en-US" dirty="0" smtClean="0"/>
          </a:p>
          <a:p>
            <a:pPr lvl="1"/>
            <a:r>
              <a:rPr lang="en-US" dirty="0" smtClean="0"/>
              <a:t>Researchers </a:t>
            </a:r>
            <a:r>
              <a:rPr lang="en-US" dirty="0"/>
              <a:t>concluded must have had previous exposure, not suitable therapeutic option for use in dogs</a:t>
            </a:r>
          </a:p>
          <a:p>
            <a:pPr lvl="1"/>
            <a:endParaRPr lang="en-US" dirty="0"/>
          </a:p>
        </p:txBody>
      </p:sp>
      <p:pic>
        <p:nvPicPr>
          <p:cNvPr id="4" name="Picture 3" descr="co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84" y="194884"/>
            <a:ext cx="1757616" cy="1373726"/>
          </a:xfrm>
          <a:prstGeom prst="rect">
            <a:avLst/>
          </a:prstGeom>
        </p:spPr>
      </p:pic>
      <p:pic>
        <p:nvPicPr>
          <p:cNvPr id="5" name="Picture 4" descr="co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053" y="347284"/>
            <a:ext cx="1757616" cy="1373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81709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u="sng" dirty="0" smtClean="0"/>
              <a:t>POSSIBLE MECHANISM FOR BOVINE REACTION</a:t>
            </a:r>
            <a:endParaRPr lang="en-US" sz="4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42088"/>
            <a:ext cx="7313613" cy="3849112"/>
          </a:xfrm>
        </p:spPr>
        <p:txBody>
          <a:bodyPr/>
          <a:lstStyle/>
          <a:p>
            <a:r>
              <a:rPr lang="en-US" dirty="0"/>
              <a:t>Fetal bovine serum is used as a nutrient source for cell cultures used in manufacture of canine vaccines, and large amounts of BA and bovine </a:t>
            </a:r>
            <a:r>
              <a:rPr lang="en-US" dirty="0" err="1"/>
              <a:t>IgG</a:t>
            </a:r>
            <a:r>
              <a:rPr lang="en-US" dirty="0"/>
              <a:t> have been shown to be included in monovalent and multivalent vaccines for dogs (may also explain reaction to HSA) </a:t>
            </a:r>
          </a:p>
          <a:p>
            <a:r>
              <a:rPr lang="en-US" dirty="0" smtClean="0"/>
              <a:t>Atopic </a:t>
            </a:r>
            <a:r>
              <a:rPr lang="en-US" dirty="0"/>
              <a:t>dogs and dogs with GI </a:t>
            </a:r>
            <a:r>
              <a:rPr lang="en-US" dirty="0" smtClean="0"/>
              <a:t>disease </a:t>
            </a:r>
            <a:r>
              <a:rPr lang="en-US" dirty="0"/>
              <a:t>found to have significantly higher concentrations of </a:t>
            </a:r>
            <a:r>
              <a:rPr lang="en-US" dirty="0" err="1"/>
              <a:t>IgG</a:t>
            </a:r>
            <a:r>
              <a:rPr lang="en-US" dirty="0"/>
              <a:t> against various food antigens, including beef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10079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CANINE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67392"/>
            <a:ext cx="7313613" cy="425765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Lyophilized 5 G bottle, no preservatives</a:t>
            </a:r>
          </a:p>
          <a:p>
            <a:r>
              <a:rPr lang="en-US" dirty="0" smtClean="0"/>
              <a:t>Should be refrigerated until time of use</a:t>
            </a:r>
          </a:p>
          <a:p>
            <a:r>
              <a:rPr lang="en-US" dirty="0" smtClean="0"/>
              <a:t>Should be diluted with 0.9%NaCl, Norm-R or D5W</a:t>
            </a:r>
          </a:p>
          <a:p>
            <a:r>
              <a:rPr lang="en-US" dirty="0" smtClean="0"/>
              <a:t>Do not dilute with sterile water</a:t>
            </a:r>
          </a:p>
          <a:p>
            <a:r>
              <a:rPr lang="en-US" dirty="0" smtClean="0"/>
              <a:t>Once rehydrated, must be used within 24hrs</a:t>
            </a:r>
          </a:p>
          <a:p>
            <a:r>
              <a:rPr lang="en-US" dirty="0" smtClean="0"/>
              <a:t>Contraindicated in patients predisposed to volume overload, severe anemia, severe dehydration, and those who have had reaction to administration</a:t>
            </a:r>
            <a:endParaRPr lang="en-US" dirty="0"/>
          </a:p>
        </p:txBody>
      </p:sp>
      <p:pic>
        <p:nvPicPr>
          <p:cNvPr id="4" name="Picture 3" descr="ppp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91832"/>
            <a:ext cx="1444095" cy="1556510"/>
          </a:xfrm>
          <a:prstGeom prst="rect">
            <a:avLst/>
          </a:prstGeom>
        </p:spPr>
      </p:pic>
      <p:pic>
        <p:nvPicPr>
          <p:cNvPr id="5" name="Picture 4" descr="ppp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918" y="91832"/>
            <a:ext cx="1444095" cy="155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705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u="sng" dirty="0" smtClean="0"/>
              <a:t>CANINE ALBUMIN DOSING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2298430"/>
          </a:xfrm>
        </p:spPr>
        <p:txBody>
          <a:bodyPr/>
          <a:lstStyle/>
          <a:p>
            <a:r>
              <a:rPr lang="en-US" dirty="0" smtClean="0"/>
              <a:t>5-6 ml/kg (16% dilution)</a:t>
            </a:r>
          </a:p>
          <a:p>
            <a:r>
              <a:rPr lang="en-US" dirty="0" smtClean="0"/>
              <a:t>Maximum to be administered is 2 G/day</a:t>
            </a:r>
          </a:p>
          <a:p>
            <a:r>
              <a:rPr lang="en-US" dirty="0" smtClean="0"/>
              <a:t>Isotonic dilution is recommended, 4:1 dilution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903695"/>
              </p:ext>
            </p:extLst>
          </p:nvPr>
        </p:nvGraphicFramePr>
        <p:xfrm>
          <a:off x="3345922" y="3772132"/>
          <a:ext cx="3283888" cy="223670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41944"/>
                <a:gridCol w="1641944"/>
              </a:tblGrid>
              <a:tr h="532207">
                <a:tc>
                  <a:txBody>
                    <a:bodyPr/>
                    <a:lstStyle/>
                    <a:p>
                      <a:r>
                        <a:rPr lang="en-US" dirty="0" smtClean="0"/>
                        <a:t>Concentration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Amount of Diluent</a:t>
                      </a:r>
                      <a:endParaRPr lang="en-US" dirty="0"/>
                    </a:p>
                  </a:txBody>
                  <a:tcPr/>
                </a:tc>
              </a:tr>
              <a:tr h="532207">
                <a:tc>
                  <a:txBody>
                    <a:bodyPr/>
                    <a:lstStyle/>
                    <a:p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100ml</a:t>
                      </a:r>
                      <a:endParaRPr lang="en-US" dirty="0"/>
                    </a:p>
                  </a:txBody>
                  <a:tcPr/>
                </a:tc>
              </a:tr>
              <a:tr h="532207">
                <a:tc>
                  <a:txBody>
                    <a:bodyPr/>
                    <a:lstStyle/>
                    <a:p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49ml</a:t>
                      </a:r>
                      <a:endParaRPr lang="en-US" dirty="0"/>
                    </a:p>
                  </a:txBody>
                  <a:tcPr/>
                </a:tc>
              </a:tr>
              <a:tr h="532207">
                <a:tc>
                  <a:txBody>
                    <a:bodyPr/>
                    <a:lstStyle/>
                    <a:p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30ml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872804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SAFETY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3717649"/>
          </a:xfrm>
        </p:spPr>
        <p:txBody>
          <a:bodyPr/>
          <a:lstStyle/>
          <a:p>
            <a:r>
              <a:rPr lang="en-US" dirty="0" smtClean="0"/>
              <a:t>Safety trial conducted by drug company</a:t>
            </a:r>
          </a:p>
          <a:p>
            <a:r>
              <a:rPr lang="en-US" dirty="0" err="1" smtClean="0"/>
              <a:t>Normovolemic</a:t>
            </a:r>
            <a:r>
              <a:rPr lang="en-US" dirty="0" smtClean="0"/>
              <a:t>, healthy beagles</a:t>
            </a:r>
          </a:p>
          <a:p>
            <a:r>
              <a:rPr lang="en-US" dirty="0" smtClean="0"/>
              <a:t>Administered albumin once a week for 4 weeks</a:t>
            </a:r>
          </a:p>
          <a:p>
            <a:r>
              <a:rPr lang="en-US" dirty="0" smtClean="0"/>
              <a:t>No acute or delayed reactions were seen</a:t>
            </a:r>
          </a:p>
          <a:p>
            <a:r>
              <a:rPr lang="en-US" dirty="0" smtClean="0"/>
              <a:t>Dogs were evaluated for 5 weeks</a:t>
            </a:r>
            <a:endParaRPr lang="en-US" dirty="0"/>
          </a:p>
        </p:txBody>
      </p:sp>
      <p:pic>
        <p:nvPicPr>
          <p:cNvPr id="4" name="Picture 3" descr="Safety_fir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196" y="4307253"/>
            <a:ext cx="2667667" cy="185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41643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673219"/>
          </a:xfrm>
        </p:spPr>
        <p:txBody>
          <a:bodyPr/>
          <a:lstStyle/>
          <a:p>
            <a:r>
              <a:rPr lang="en-US" u="sng" dirty="0" smtClean="0"/>
              <a:t>CANINE ABSTRACTS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12588"/>
            <a:ext cx="7313613" cy="4687156"/>
          </a:xfrm>
        </p:spPr>
        <p:txBody>
          <a:bodyPr>
            <a:normAutofit/>
          </a:bodyPr>
          <a:lstStyle/>
          <a:p>
            <a:r>
              <a:rPr lang="en-US" dirty="0"/>
              <a:t>Craft et al:  “The effect of transfusion with canine specific albumin in dogs with septic peritonitis”</a:t>
            </a:r>
          </a:p>
          <a:p>
            <a:pPr lvl="1"/>
            <a:r>
              <a:rPr lang="en-US" dirty="0" smtClean="0"/>
              <a:t>CSA given  </a:t>
            </a:r>
            <a:r>
              <a:rPr lang="en-US" dirty="0"/>
              <a:t>to dogs with </a:t>
            </a:r>
            <a:r>
              <a:rPr lang="en-US" dirty="0" smtClean="0"/>
              <a:t>septic </a:t>
            </a:r>
            <a:r>
              <a:rPr lang="en-US" dirty="0"/>
              <a:t>peritonitis at 800-884mg/kg over 6hrs</a:t>
            </a:r>
          </a:p>
          <a:p>
            <a:pPr lvl="1"/>
            <a:r>
              <a:rPr lang="en-US" dirty="0"/>
              <a:t>6 dogs enrolled</a:t>
            </a:r>
          </a:p>
          <a:p>
            <a:pPr lvl="1"/>
            <a:r>
              <a:rPr lang="en-US" dirty="0"/>
              <a:t>A significant difference was noted between pre and 2hr post transfusion albumin concentrations, pre and 2hr post transfusion COP and 24 </a:t>
            </a:r>
            <a:r>
              <a:rPr lang="en-US" dirty="0" err="1"/>
              <a:t>hr</a:t>
            </a:r>
            <a:r>
              <a:rPr lang="en-US" dirty="0"/>
              <a:t> measures of both albumin and COP.  </a:t>
            </a:r>
          </a:p>
          <a:p>
            <a:pPr lvl="1"/>
            <a:r>
              <a:rPr lang="en-US" dirty="0"/>
              <a:t>No immediate hypersensitivity reactions were noted</a:t>
            </a:r>
          </a:p>
          <a:p>
            <a:pPr lvl="1"/>
            <a:r>
              <a:rPr lang="en-US" dirty="0"/>
              <a:t>2 dogs survived until discharge, no delayed hypersensitivity in those dogs at 6 weeks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9219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673219"/>
          </a:xfrm>
        </p:spPr>
        <p:txBody>
          <a:bodyPr/>
          <a:lstStyle/>
          <a:p>
            <a:r>
              <a:rPr lang="en-US" u="sng" dirty="0" smtClean="0"/>
              <a:t>CANINE ABSTRACTS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12588"/>
            <a:ext cx="7313613" cy="4687156"/>
          </a:xfrm>
        </p:spPr>
        <p:txBody>
          <a:bodyPr>
            <a:normAutofit/>
          </a:bodyPr>
          <a:lstStyle/>
          <a:p>
            <a:r>
              <a:rPr lang="en-US" dirty="0"/>
              <a:t>Craft et al: “Evaluation of the use of lyophilized canine specific albumin in dogs with septic peritonitis”</a:t>
            </a:r>
          </a:p>
          <a:p>
            <a:pPr lvl="1"/>
            <a:r>
              <a:rPr lang="en-US" dirty="0"/>
              <a:t>Prospective, randomized non-blinded clinical trial</a:t>
            </a:r>
          </a:p>
          <a:p>
            <a:pPr lvl="1"/>
            <a:r>
              <a:rPr lang="en-US" dirty="0"/>
              <a:t>8 patients with both septic peritonitis and </a:t>
            </a:r>
            <a:r>
              <a:rPr lang="en-US" dirty="0" err="1"/>
              <a:t>hypoalbuminemia</a:t>
            </a:r>
            <a:endParaRPr lang="en-US" dirty="0"/>
          </a:p>
          <a:p>
            <a:pPr lvl="1"/>
            <a:r>
              <a:rPr lang="en-US" dirty="0"/>
              <a:t>serum albumin and systolic blood pressure increased significantly in the transfused group, but no difference in albumin or  COP measurements was noted between groups</a:t>
            </a:r>
          </a:p>
          <a:p>
            <a:pPr lvl="1"/>
            <a:r>
              <a:rPr lang="en-US" dirty="0"/>
              <a:t>6 patients survived until discharge, no hypersensitivity was noted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2110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SYNTHESIS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1549936"/>
            <a:ext cx="7313613" cy="4241264"/>
          </a:xfrm>
        </p:spPr>
        <p:txBody>
          <a:bodyPr>
            <a:normAutofit lnSpcReduction="10000"/>
          </a:bodyPr>
          <a:lstStyle/>
          <a:p>
            <a:r>
              <a:rPr lang="en-US" sz="2600" dirty="0"/>
              <a:t>Synthesis only takes place in the liver</a:t>
            </a:r>
          </a:p>
          <a:p>
            <a:r>
              <a:rPr lang="en-US" sz="2600" dirty="0"/>
              <a:t>No storage, immediately secreted by the cell</a:t>
            </a:r>
          </a:p>
          <a:p>
            <a:r>
              <a:rPr lang="en-US" sz="2600" dirty="0"/>
              <a:t>Process takes 30min</a:t>
            </a:r>
          </a:p>
          <a:p>
            <a:r>
              <a:rPr lang="en-US" sz="2600" dirty="0"/>
              <a:t>In healthy people rate of synthesis is about 13G/day</a:t>
            </a:r>
          </a:p>
          <a:p>
            <a:r>
              <a:rPr lang="en-US" sz="2600" dirty="0"/>
              <a:t>Liver can increase synthesis to only </a:t>
            </a:r>
            <a:r>
              <a:rPr lang="en-US" sz="2600" dirty="0" smtClean="0"/>
              <a:t>2x normal</a:t>
            </a:r>
            <a:endParaRPr lang="en-US" sz="2600" dirty="0"/>
          </a:p>
          <a:p>
            <a:r>
              <a:rPr lang="en-US" sz="2600" dirty="0"/>
              <a:t>Nutrition and adequate nitrogen intake are essential for normal synthesis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49881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635872"/>
          </a:xfrm>
        </p:spPr>
        <p:txBody>
          <a:bodyPr/>
          <a:lstStyle/>
          <a:p>
            <a:r>
              <a:rPr lang="en-US" u="sng" dirty="0" smtClean="0"/>
              <a:t>CONCLUSIONS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313613" cy="4921514"/>
          </a:xfrm>
        </p:spPr>
        <p:txBody>
          <a:bodyPr>
            <a:normAutofit fontScale="92500"/>
          </a:bodyPr>
          <a:lstStyle/>
          <a:p>
            <a:r>
              <a:rPr lang="en-US" dirty="0"/>
              <a:t>Main secretory protein synthesized by the liver, but has many other </a:t>
            </a:r>
            <a:r>
              <a:rPr lang="en-US" dirty="0" smtClean="0"/>
              <a:t>important </a:t>
            </a:r>
            <a:r>
              <a:rPr lang="en-US" dirty="0"/>
              <a:t>functions besides </a:t>
            </a:r>
            <a:r>
              <a:rPr lang="en-US" dirty="0" smtClean="0"/>
              <a:t>maintaining oncotic pressure</a:t>
            </a:r>
          </a:p>
          <a:p>
            <a:r>
              <a:rPr lang="en-US" dirty="0" err="1"/>
              <a:t>Hypoalbuminemia</a:t>
            </a:r>
            <a:r>
              <a:rPr lang="en-US" dirty="0"/>
              <a:t> is associated with higher mortality in a dose-</a:t>
            </a:r>
            <a:r>
              <a:rPr lang="en-US" dirty="0" smtClean="0"/>
              <a:t>dependent manner</a:t>
            </a:r>
          </a:p>
          <a:p>
            <a:r>
              <a:rPr lang="en-US" dirty="0"/>
              <a:t>No definite conclusions can be drawn about the use of albumin in </a:t>
            </a:r>
            <a:r>
              <a:rPr lang="en-US" dirty="0" smtClean="0"/>
              <a:t>critically ill patients</a:t>
            </a:r>
          </a:p>
          <a:p>
            <a:r>
              <a:rPr lang="en-US" dirty="0" smtClean="0"/>
              <a:t>HSA appears to be relatively safe in critically ill patients, but can cause life-threatening effects in healthy animals</a:t>
            </a:r>
          </a:p>
          <a:p>
            <a:r>
              <a:rPr lang="en-US" dirty="0" smtClean="0"/>
              <a:t>CSA may be a safe alternative, but more research is needed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218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792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852322"/>
            <a:ext cx="7313612" cy="3938878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Most important </a:t>
            </a:r>
            <a:r>
              <a:rPr lang="en-US" sz="2800" dirty="0" smtClean="0"/>
              <a:t>trigger </a:t>
            </a:r>
            <a:r>
              <a:rPr lang="en-US" sz="2800" dirty="0"/>
              <a:t>is colloid osmotic </a:t>
            </a:r>
            <a:r>
              <a:rPr lang="en-US" sz="2800" dirty="0" smtClean="0"/>
              <a:t>pressure</a:t>
            </a:r>
          </a:p>
          <a:p>
            <a:r>
              <a:rPr lang="en-US" sz="2800" dirty="0"/>
              <a:t>M</a:t>
            </a:r>
            <a:r>
              <a:rPr lang="en-US" sz="2800" dirty="0" smtClean="0"/>
              <a:t>echanism </a:t>
            </a:r>
            <a:r>
              <a:rPr lang="en-US" sz="2800" dirty="0"/>
              <a:t>unclear</a:t>
            </a:r>
          </a:p>
          <a:p>
            <a:r>
              <a:rPr lang="en-US" sz="2800" dirty="0" err="1"/>
              <a:t>Osmoreceptors</a:t>
            </a:r>
            <a:r>
              <a:rPr lang="en-US" sz="2800" dirty="0"/>
              <a:t> within the hepatic interstitial matrix</a:t>
            </a:r>
          </a:p>
          <a:p>
            <a:r>
              <a:rPr lang="en-US" sz="2800" dirty="0"/>
              <a:t>Hepatic vascular beds are </a:t>
            </a:r>
            <a:r>
              <a:rPr lang="en-US" sz="2800" dirty="0" smtClean="0"/>
              <a:t>different</a:t>
            </a:r>
          </a:p>
          <a:p>
            <a:pPr lvl="1"/>
            <a:r>
              <a:rPr lang="en-US" sz="2600" dirty="0" smtClean="0"/>
              <a:t>Larger </a:t>
            </a:r>
            <a:r>
              <a:rPr lang="en-US" sz="2600" dirty="0"/>
              <a:t>capillary pore </a:t>
            </a:r>
            <a:r>
              <a:rPr lang="en-US" sz="2600" dirty="0" smtClean="0"/>
              <a:t>sizes</a:t>
            </a:r>
          </a:p>
          <a:p>
            <a:pPr lvl="1"/>
            <a:r>
              <a:rPr lang="en-US" sz="2600" dirty="0" smtClean="0"/>
              <a:t>Protein </a:t>
            </a:r>
            <a:r>
              <a:rPr lang="en-US" sz="2600" dirty="0"/>
              <a:t>reflection coefficient of </a:t>
            </a:r>
            <a:r>
              <a:rPr lang="en-US" sz="2600" dirty="0" smtClean="0"/>
              <a:t>zero</a:t>
            </a:r>
          </a:p>
        </p:txBody>
      </p:sp>
      <p:pic>
        <p:nvPicPr>
          <p:cNvPr id="4" name="Picture 3" descr="Hepatic_structur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4360"/>
            <a:ext cx="2004553" cy="1404473"/>
          </a:xfrm>
          <a:prstGeom prst="rect">
            <a:avLst/>
          </a:prstGeom>
        </p:spPr>
      </p:pic>
      <p:pic>
        <p:nvPicPr>
          <p:cNvPr id="5" name="Picture 4" descr="Hepatic_structur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460" y="324360"/>
            <a:ext cx="2004553" cy="140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98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DEGREDATION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/>
              <a:t>Degredation</a:t>
            </a:r>
            <a:r>
              <a:rPr lang="en-US" sz="2800" dirty="0"/>
              <a:t> occurs in most organs</a:t>
            </a:r>
          </a:p>
          <a:p>
            <a:r>
              <a:rPr lang="en-US" sz="2800" dirty="0"/>
              <a:t>Mechanism even less </a:t>
            </a:r>
            <a:r>
              <a:rPr lang="en-US" sz="2800" dirty="0" smtClean="0"/>
              <a:t>understood than synthesis</a:t>
            </a:r>
            <a:endParaRPr lang="en-US" sz="2800" dirty="0"/>
          </a:p>
          <a:p>
            <a:r>
              <a:rPr lang="en-US" sz="2800" dirty="0"/>
              <a:t>Half-life 19 days (humans), 8.2 days (dogs)</a:t>
            </a:r>
          </a:p>
          <a:p>
            <a:r>
              <a:rPr lang="en-US" sz="2800" dirty="0"/>
              <a:t>Approximately 4% of total body albumin is degraded daily , but rate dependent on ALB concentration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55992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DISTRIBUTION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52421"/>
            <a:ext cx="7313613" cy="4463213"/>
          </a:xfrm>
        </p:spPr>
        <p:txBody>
          <a:bodyPr>
            <a:normAutofit/>
          </a:bodyPr>
          <a:lstStyle/>
          <a:p>
            <a:r>
              <a:rPr lang="en-US" sz="2600" dirty="0"/>
              <a:t>Serum concentration is also affected by loss and exchange</a:t>
            </a:r>
          </a:p>
          <a:p>
            <a:r>
              <a:rPr lang="en-US" sz="2600" dirty="0"/>
              <a:t>Serum 30-40% of total body albumin, 60-70% is within interstitial </a:t>
            </a:r>
            <a:r>
              <a:rPr lang="en-US" sz="2600" dirty="0" smtClean="0"/>
              <a:t>space</a:t>
            </a:r>
            <a:endParaRPr lang="en-US" sz="2600" dirty="0"/>
          </a:p>
          <a:p>
            <a:r>
              <a:rPr lang="en-US" sz="2600" dirty="0"/>
              <a:t>Extravascular albumin can act as a </a:t>
            </a:r>
            <a:r>
              <a:rPr lang="en-US" sz="2600" dirty="0" smtClean="0"/>
              <a:t>reservoir</a:t>
            </a:r>
            <a:endParaRPr lang="en-US" sz="2600" dirty="0"/>
          </a:p>
          <a:p>
            <a:r>
              <a:rPr lang="en-US" sz="2600" dirty="0"/>
              <a:t>There is continuous exchange of albumin between the intracellular and extracellular </a:t>
            </a:r>
            <a:r>
              <a:rPr lang="en-US" sz="2600" dirty="0" smtClean="0"/>
              <a:t>spaces</a:t>
            </a:r>
          </a:p>
          <a:p>
            <a:pPr lvl="1"/>
            <a:r>
              <a:rPr lang="en-US" sz="2400" dirty="0" err="1" smtClean="0"/>
              <a:t>albondin</a:t>
            </a:r>
            <a:r>
              <a:rPr lang="en-US" sz="2400" dirty="0" smtClean="0"/>
              <a:t> receptors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743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453</TotalTime>
  <Words>3808</Words>
  <Application>Microsoft Macintosh PowerPoint</Application>
  <PresentationFormat>On-screen Show (4:3)</PresentationFormat>
  <Paragraphs>437</Paragraphs>
  <Slides>61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3" baseType="lpstr">
      <vt:lpstr>Inkwell</vt:lpstr>
      <vt:lpstr>Microsoft Word Document</vt:lpstr>
      <vt:lpstr>ALBUMIN</vt:lpstr>
      <vt:lpstr>STRUCTURE of ALBUMIN</vt:lpstr>
      <vt:lpstr>PowerPoint Presentation</vt:lpstr>
      <vt:lpstr>FUN FACTS</vt:lpstr>
      <vt:lpstr>Concentration of Albumin</vt:lpstr>
      <vt:lpstr>SYNTHESIS</vt:lpstr>
      <vt:lpstr>SYNTHESIS</vt:lpstr>
      <vt:lpstr>DEGREDATION</vt:lpstr>
      <vt:lpstr>DISTRIBUTION</vt:lpstr>
      <vt:lpstr>PowerPoint Presentation</vt:lpstr>
      <vt:lpstr>ROLES OF ALBUMIN</vt:lpstr>
      <vt:lpstr>ONCOTIC PRESSURE</vt:lpstr>
      <vt:lpstr>STARLING’S LAW</vt:lpstr>
      <vt:lpstr>GIBBS-DONNAN EFFECT</vt:lpstr>
      <vt:lpstr>GIBBS-DONNAN EFFECT</vt:lpstr>
      <vt:lpstr>CARRIER FUNCTION</vt:lpstr>
      <vt:lpstr>BILIRUBIN</vt:lpstr>
      <vt:lpstr>BINDING DRUGS</vt:lpstr>
      <vt:lpstr>Ikenoue N, Saitsu Y, et al. “Disease induced alterations in plasma drug-binding proteins and their influence on drug binding percentages in dogs.” Vet Q 2000; 22(1): 43-49</vt:lpstr>
      <vt:lpstr>Drugs that bind Albumin</vt:lpstr>
      <vt:lpstr>BINDING FFA</vt:lpstr>
      <vt:lpstr>ACID-BASE EFFECTS</vt:lpstr>
      <vt:lpstr>COAGULATION EFFECTS</vt:lpstr>
      <vt:lpstr>MICROVASULAR INTEGRITY</vt:lpstr>
      <vt:lpstr>ANTIOXIDANT EFFECTS</vt:lpstr>
      <vt:lpstr>WOUND HEALING</vt:lpstr>
      <vt:lpstr>HYPOALBUMINEMIA IN DISEASE</vt:lpstr>
      <vt:lpstr>DISEASES KNOWN TO  DECREASE ALBUMIN </vt:lpstr>
      <vt:lpstr>CONSEQUENCES</vt:lpstr>
      <vt:lpstr>ALBUMIN AND PROGNOSIS</vt:lpstr>
      <vt:lpstr>ALBUMIN USE IN HUMANS</vt:lpstr>
      <vt:lpstr>HISTORICAL USE</vt:lpstr>
      <vt:lpstr>RESUSCITATION?</vt:lpstr>
      <vt:lpstr>SAFE STUDY</vt:lpstr>
      <vt:lpstr>OTHER INVESTIGATION</vt:lpstr>
      <vt:lpstr>ALBUMIN AND ALI</vt:lpstr>
      <vt:lpstr>ALBUMIN USE IN SMALL ANIMALS</vt:lpstr>
      <vt:lpstr>PRODUCTS AVAILABLE</vt:lpstr>
      <vt:lpstr>PLASMA</vt:lpstr>
      <vt:lpstr>HSA</vt:lpstr>
      <vt:lpstr>HSA</vt:lpstr>
      <vt:lpstr>PowerPoint Presentation</vt:lpstr>
      <vt:lpstr>Mathews et al. JVECC 2005, 15(2);110-18 </vt:lpstr>
      <vt:lpstr>Trow et al.  JAVMA Aug 2008, 233(4); 607-12 </vt:lpstr>
      <vt:lpstr>Trow et al.  JAVMA Aug 2008, 233(4); 607-12 </vt:lpstr>
      <vt:lpstr>Trow et al.  JAVMA Aug 2008, 233(4); 607-12 </vt:lpstr>
      <vt:lpstr>ADVERSE EFFECTS</vt:lpstr>
      <vt:lpstr>Francis et al. JAVMA April 2007 </vt:lpstr>
      <vt:lpstr>Francis et al. JAVMA April 2007 </vt:lpstr>
      <vt:lpstr>Cohn et al. AJVR June 2007</vt:lpstr>
      <vt:lpstr>Cohn et al. AJVR June 2007</vt:lpstr>
      <vt:lpstr>ADVERSE EFFECTS IN CLINICAL TRIALS?</vt:lpstr>
      <vt:lpstr>BOVINE</vt:lpstr>
      <vt:lpstr>POSSIBLE MECHANISM FOR BOVINE REACTION</vt:lpstr>
      <vt:lpstr>CANINE</vt:lpstr>
      <vt:lpstr>CANINE ALBUMIN DOSING</vt:lpstr>
      <vt:lpstr>SAFETY</vt:lpstr>
      <vt:lpstr>CANINE ABSTRACTS</vt:lpstr>
      <vt:lpstr>CANINE ABSTRACTS</vt:lpstr>
      <vt:lpstr>CONCLUSIONS</vt:lpstr>
      <vt:lpstr>PowerPoint Presentation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ALBUMIN</dc:title>
  <dc:creator>Kelly Blackstock</dc:creator>
  <cp:lastModifiedBy>Kelly Blackstock</cp:lastModifiedBy>
  <cp:revision>29</cp:revision>
  <dcterms:created xsi:type="dcterms:W3CDTF">2011-05-10T05:04:30Z</dcterms:created>
  <dcterms:modified xsi:type="dcterms:W3CDTF">2011-05-10T18:19:11Z</dcterms:modified>
</cp:coreProperties>
</file>