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505" r:id="rId2"/>
    <p:sldId id="512" r:id="rId3"/>
    <p:sldId id="506" r:id="rId4"/>
    <p:sldId id="507" r:id="rId5"/>
    <p:sldId id="508" r:id="rId6"/>
    <p:sldId id="509" r:id="rId7"/>
    <p:sldId id="510" r:id="rId8"/>
    <p:sldId id="511" r:id="rId9"/>
    <p:sldId id="501" r:id="rId10"/>
    <p:sldId id="491" r:id="rId11"/>
    <p:sldId id="490" r:id="rId12"/>
    <p:sldId id="492" r:id="rId13"/>
    <p:sldId id="493" r:id="rId14"/>
    <p:sldId id="494" r:id="rId15"/>
    <p:sldId id="495" r:id="rId16"/>
    <p:sldId id="496" r:id="rId17"/>
    <p:sldId id="497" r:id="rId18"/>
    <p:sldId id="498" r:id="rId19"/>
    <p:sldId id="500" r:id="rId20"/>
    <p:sldId id="479" r:id="rId21"/>
    <p:sldId id="485" r:id="rId22"/>
    <p:sldId id="484" r:id="rId23"/>
    <p:sldId id="483" r:id="rId24"/>
    <p:sldId id="482" r:id="rId25"/>
    <p:sldId id="486" r:id="rId26"/>
    <p:sldId id="487" r:id="rId27"/>
    <p:sldId id="503" r:id="rId28"/>
    <p:sldId id="515" r:id="rId29"/>
    <p:sldId id="480" r:id="rId30"/>
    <p:sldId id="513" r:id="rId31"/>
    <p:sldId id="516" r:id="rId3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08" autoAdjust="0"/>
  </p:normalViewPr>
  <p:slideViewPr>
    <p:cSldViewPr>
      <p:cViewPr>
        <p:scale>
          <a:sx n="70" d="100"/>
          <a:sy n="70" d="100"/>
        </p:scale>
        <p:origin x="-1080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Update the information on this slide based on the </a:t>
            </a:r>
            <a:r>
              <a:rPr lang="en-US" dirty="0" err="1" smtClean="0"/>
              <a:t>DemoPlant</a:t>
            </a:r>
            <a:r>
              <a:rPr lang="en-US" baseline="0" dirty="0" smtClean="0"/>
              <a:t> description paper.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97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92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059369-0E1D-40DD-8B51-61481669C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Miree\AguaClara\Filtration%20to%20Backwash.mp4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Miree\AguaClara\Watergap.mp4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2057400" y="990600"/>
            <a:ext cx="7772400" cy="1752600"/>
          </a:xfrm>
        </p:spPr>
        <p:txBody>
          <a:bodyPr/>
          <a:lstStyle/>
          <a:p>
            <a:r>
              <a:rPr lang="en-US" dirty="0" smtClean="0"/>
              <a:t>Demonstration Plant</a:t>
            </a:r>
            <a:br>
              <a:rPr lang="en-US" dirty="0" smtClean="0"/>
            </a:br>
            <a:r>
              <a:rPr lang="en-US" dirty="0" smtClean="0"/>
              <a:t>Spring, 2012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ubtitle 6"/>
          <p:cNvSpPr>
            <a:spLocks noGrp="1"/>
          </p:cNvSpPr>
          <p:nvPr>
            <p:ph type="subTitle" idx="1"/>
          </p:nvPr>
        </p:nvSpPr>
        <p:spPr>
          <a:xfrm>
            <a:off x="762000" y="4910489"/>
            <a:ext cx="8305800" cy="1676400"/>
          </a:xfrm>
        </p:spPr>
        <p:txBody>
          <a:bodyPr/>
          <a:lstStyle/>
          <a:p>
            <a:r>
              <a:rPr lang="en-US" b="1" dirty="0" err="1" smtClean="0">
                <a:solidFill>
                  <a:schemeClr val="bg1"/>
                </a:solidFill>
              </a:rPr>
              <a:t>Muhammed</a:t>
            </a:r>
            <a:r>
              <a:rPr lang="en-US" b="1" dirty="0" smtClean="0">
                <a:solidFill>
                  <a:schemeClr val="bg1"/>
                </a:solidFill>
              </a:rPr>
              <a:t> Abdul-</a:t>
            </a:r>
            <a:r>
              <a:rPr lang="en-US" b="1" dirty="0" err="1" smtClean="0">
                <a:solidFill>
                  <a:schemeClr val="bg1"/>
                </a:solidFill>
              </a:rPr>
              <a:t>Shakoor</a:t>
            </a:r>
            <a:r>
              <a:rPr lang="en-US" b="1" dirty="0" smtClean="0">
                <a:solidFill>
                  <a:schemeClr val="bg1"/>
                </a:solidFill>
              </a:rPr>
              <a:t>, </a:t>
            </a:r>
            <a:r>
              <a:rPr lang="en-US" b="1" dirty="0" err="1" smtClean="0">
                <a:solidFill>
                  <a:schemeClr val="bg1"/>
                </a:solidFill>
              </a:rPr>
              <a:t>Thalia</a:t>
            </a:r>
            <a:r>
              <a:rPr lang="en-US" b="1" dirty="0" smtClean="0">
                <a:solidFill>
                  <a:schemeClr val="bg1"/>
                </a:solidFill>
              </a:rPr>
              <a:t> Aoki, </a:t>
            </a:r>
            <a:r>
              <a:rPr lang="en-US" b="1" dirty="0" err="1" smtClean="0">
                <a:solidFill>
                  <a:schemeClr val="bg1"/>
                </a:solidFill>
              </a:rPr>
              <a:t>Sahana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Balaji</a:t>
            </a:r>
            <a:r>
              <a:rPr lang="en-US" b="1" dirty="0" smtClean="0">
                <a:solidFill>
                  <a:schemeClr val="bg1"/>
                </a:solidFill>
              </a:rPr>
              <a:t>, </a:t>
            </a:r>
            <a:r>
              <a:rPr lang="en-US" b="1" dirty="0" err="1" smtClean="0">
                <a:solidFill>
                  <a:schemeClr val="bg1"/>
                </a:solidFill>
              </a:rPr>
              <a:t>Miree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Eun</a:t>
            </a:r>
            <a:r>
              <a:rPr lang="en-US" b="1" dirty="0" smtClean="0">
                <a:solidFill>
                  <a:schemeClr val="bg1"/>
                </a:solidFill>
              </a:rPr>
              <a:t>, Tim </a:t>
            </a:r>
            <a:r>
              <a:rPr lang="en-US" b="1" dirty="0" err="1" smtClean="0">
                <a:solidFill>
                  <a:schemeClr val="bg1"/>
                </a:solidFill>
              </a:rPr>
              <a:t>Hui</a:t>
            </a:r>
            <a:r>
              <a:rPr lang="en-US" b="1" dirty="0" smtClean="0">
                <a:solidFill>
                  <a:schemeClr val="bg1"/>
                </a:solidFill>
              </a:rPr>
              <a:t>, Diana </a:t>
            </a:r>
            <a:r>
              <a:rPr lang="en-US" b="1" dirty="0" err="1" smtClean="0">
                <a:solidFill>
                  <a:schemeClr val="bg1"/>
                </a:solidFill>
              </a:rPr>
              <a:t>Kelterborn</a:t>
            </a:r>
            <a:r>
              <a:rPr lang="en-US" b="1" dirty="0" smtClean="0">
                <a:solidFill>
                  <a:schemeClr val="bg1"/>
                </a:solidFill>
              </a:rPr>
              <a:t>, Meena Selvanathan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</a:t>
            </a:r>
          </a:p>
        </p:txBody>
      </p:sp>
      <p:pic>
        <p:nvPicPr>
          <p:cNvPr id="4100" name="Picture 2" descr="C:\Users\Sahana\Downloads\IMG_069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438400"/>
            <a:ext cx="2743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620204"/>
              </p:ext>
            </p:extLst>
          </p:nvPr>
        </p:nvGraphicFramePr>
        <p:xfrm>
          <a:off x="547688" y="2514600"/>
          <a:ext cx="546100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4" imgW="2260440" imgH="977760" progId="Equation.DSMT4">
                  <p:embed/>
                </p:oleObj>
              </mc:Choice>
              <mc:Fallback>
                <p:oleObj name="Equation" r:id="rId4" imgW="2260440" imgH="97776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688" y="2514600"/>
                        <a:ext cx="5461000" cy="236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1131, simple design approach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Final Sedimentation Tank</a:t>
            </a:r>
          </a:p>
        </p:txBody>
      </p:sp>
      <p:pic>
        <p:nvPicPr>
          <p:cNvPr id="3075" name="Picture 8" descr="2012-04-27 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18582" y="1524000"/>
            <a:ext cx="3906837" cy="520972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Sedimentation Tank Features</a:t>
            </a:r>
          </a:p>
        </p:txBody>
      </p:sp>
      <p:pic>
        <p:nvPicPr>
          <p:cNvPr id="5123" name="Picture 3" descr="2012-04-27 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5124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 smtClean="0"/>
              <a:t>Column builds </a:t>
            </a:r>
            <a:r>
              <a:rPr lang="en-US" sz="2400" dirty="0" err="1" smtClean="0"/>
              <a:t>floc</a:t>
            </a:r>
            <a:r>
              <a:rPr lang="en-US" sz="2400" dirty="0" smtClean="0"/>
              <a:t> blanket</a:t>
            </a:r>
          </a:p>
          <a:p>
            <a:pPr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5334000" y="3429000"/>
            <a:ext cx="1066800" cy="2514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Sedimentation Tank Features</a:t>
            </a:r>
          </a:p>
        </p:txBody>
      </p:sp>
      <p:pic>
        <p:nvPicPr>
          <p:cNvPr id="6147" name="Picture 3" descr="2012-04-27 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614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 smtClean="0"/>
              <a:t>Column builds </a:t>
            </a:r>
            <a:r>
              <a:rPr lang="en-US" sz="2400" dirty="0" err="1" smtClean="0"/>
              <a:t>floc</a:t>
            </a:r>
            <a:r>
              <a:rPr lang="en-US" sz="2400" dirty="0" smtClean="0"/>
              <a:t> blanket</a:t>
            </a:r>
          </a:p>
          <a:p>
            <a:r>
              <a:rPr lang="en-US" sz="2400" dirty="0" smtClean="0"/>
              <a:t>Funnel-shaped fitting collects settled </a:t>
            </a:r>
            <a:r>
              <a:rPr lang="en-US" sz="2400" dirty="0" err="1" smtClean="0"/>
              <a:t>flocs</a:t>
            </a:r>
            <a:endParaRPr lang="en-US" sz="2400" dirty="0" smtClean="0"/>
          </a:p>
          <a:p>
            <a:pPr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6150" name="Oval 7"/>
          <p:cNvSpPr>
            <a:spLocks noChangeArrowheads="1"/>
          </p:cNvSpPr>
          <p:nvPr/>
        </p:nvSpPr>
        <p:spPr bwMode="auto">
          <a:xfrm>
            <a:off x="5486400" y="5029200"/>
            <a:ext cx="838200" cy="914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Sedimentation Tank Features</a:t>
            </a:r>
          </a:p>
        </p:txBody>
      </p:sp>
      <p:pic>
        <p:nvPicPr>
          <p:cNvPr id="7171" name="Picture 3" descr="2012-04-27 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 smtClean="0"/>
              <a:t>Column builds </a:t>
            </a:r>
            <a:r>
              <a:rPr lang="en-US" sz="2400" dirty="0" err="1" smtClean="0"/>
              <a:t>floc</a:t>
            </a:r>
            <a:r>
              <a:rPr lang="en-US" sz="2400" dirty="0" smtClean="0"/>
              <a:t> blanket</a:t>
            </a:r>
          </a:p>
          <a:p>
            <a:r>
              <a:rPr lang="en-US" sz="2400" dirty="0" smtClean="0"/>
              <a:t>Funnel-shaped fitting collects settled </a:t>
            </a:r>
            <a:r>
              <a:rPr lang="en-US" sz="2400" dirty="0" err="1" smtClean="0"/>
              <a:t>flocs</a:t>
            </a:r>
            <a:endParaRPr lang="en-US" sz="2400" dirty="0" smtClean="0"/>
          </a:p>
          <a:p>
            <a:r>
              <a:rPr lang="en-US" sz="2400" dirty="0" err="1" smtClean="0"/>
              <a:t>Floc</a:t>
            </a:r>
            <a:r>
              <a:rPr lang="en-US" sz="2400" dirty="0" smtClean="0"/>
              <a:t> drain siphons off large </a:t>
            </a:r>
            <a:r>
              <a:rPr lang="en-US" sz="2400" dirty="0" err="1" smtClean="0"/>
              <a:t>flocs</a:t>
            </a:r>
            <a:r>
              <a:rPr lang="en-US" sz="2400" dirty="0" smtClean="0"/>
              <a:t> </a:t>
            </a:r>
          </a:p>
          <a:p>
            <a:pPr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334000" y="3429000"/>
            <a:ext cx="1066800" cy="2514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Line 7"/>
          <p:cNvSpPr>
            <a:spLocks noChangeShapeType="1"/>
          </p:cNvSpPr>
          <p:nvPr/>
        </p:nvSpPr>
        <p:spPr bwMode="auto">
          <a:xfrm flipH="1">
            <a:off x="6172200" y="3886200"/>
            <a:ext cx="838200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Sedimentation Tank Features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 smtClean="0"/>
              <a:t>Column builds </a:t>
            </a:r>
            <a:r>
              <a:rPr lang="en-US" sz="2400" dirty="0" err="1" smtClean="0"/>
              <a:t>floc</a:t>
            </a:r>
            <a:r>
              <a:rPr lang="en-US" sz="2400" dirty="0" smtClean="0"/>
              <a:t> blanket</a:t>
            </a:r>
          </a:p>
          <a:p>
            <a:r>
              <a:rPr lang="en-US" sz="2400" dirty="0" smtClean="0"/>
              <a:t>Funnel-shaped fitting collects settled </a:t>
            </a:r>
            <a:r>
              <a:rPr lang="en-US" sz="2400" dirty="0" err="1" smtClean="0"/>
              <a:t>flocs</a:t>
            </a:r>
            <a:endParaRPr lang="en-US" sz="2400" dirty="0" smtClean="0"/>
          </a:p>
          <a:p>
            <a:r>
              <a:rPr lang="en-US" sz="2400" dirty="0" err="1" smtClean="0"/>
              <a:t>Floc</a:t>
            </a:r>
            <a:r>
              <a:rPr lang="en-US" sz="2400" dirty="0" smtClean="0"/>
              <a:t> drain siphons off large </a:t>
            </a:r>
            <a:r>
              <a:rPr lang="en-US" sz="2400" dirty="0" err="1" smtClean="0"/>
              <a:t>flocs</a:t>
            </a:r>
            <a:r>
              <a:rPr lang="en-US" sz="2400" dirty="0" smtClean="0"/>
              <a:t> </a:t>
            </a:r>
          </a:p>
        </p:txBody>
      </p:sp>
      <p:pic>
        <p:nvPicPr>
          <p:cNvPr id="8196" name="Picture 11" descr="floc drai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72138" y="1600200"/>
            <a:ext cx="1990725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Sedimentation Tank Features</a:t>
            </a:r>
          </a:p>
        </p:txBody>
      </p:sp>
      <p:pic>
        <p:nvPicPr>
          <p:cNvPr id="9219" name="Picture 3" descr="2012-04-27 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922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 smtClean="0"/>
              <a:t>Column builds </a:t>
            </a:r>
            <a:r>
              <a:rPr lang="en-US" sz="2400" dirty="0" err="1" smtClean="0"/>
              <a:t>floc</a:t>
            </a:r>
            <a:r>
              <a:rPr lang="en-US" sz="2400" dirty="0" smtClean="0"/>
              <a:t> blanket</a:t>
            </a:r>
          </a:p>
          <a:p>
            <a:r>
              <a:rPr lang="en-US" sz="2400" dirty="0" smtClean="0"/>
              <a:t>Funnel-shaped fitting collects settled </a:t>
            </a:r>
            <a:r>
              <a:rPr lang="en-US" sz="2400" dirty="0" err="1" smtClean="0"/>
              <a:t>flocs</a:t>
            </a:r>
            <a:endParaRPr lang="en-US" sz="2400" dirty="0" smtClean="0"/>
          </a:p>
          <a:p>
            <a:r>
              <a:rPr lang="en-US" sz="2400" dirty="0" err="1" smtClean="0"/>
              <a:t>Floc</a:t>
            </a:r>
            <a:r>
              <a:rPr lang="en-US" sz="2400" dirty="0" smtClean="0"/>
              <a:t> drain siphons off large </a:t>
            </a:r>
            <a:r>
              <a:rPr lang="en-US" sz="2400" dirty="0" err="1" smtClean="0"/>
              <a:t>flocs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Tube settler captures small particles</a:t>
            </a:r>
          </a:p>
          <a:p>
            <a:pPr>
              <a:buFont typeface="Wingdings" pitchFamily="2" charset="2"/>
              <a:buNone/>
            </a:pPr>
            <a:endParaRPr lang="en-US" sz="2400" dirty="0" smtClean="0"/>
          </a:p>
          <a:p>
            <a:pPr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 rot="-7513488">
            <a:off x="6134100" y="1485900"/>
            <a:ext cx="1066800" cy="2514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Sedimentation Tank Features</a:t>
            </a:r>
            <a:endParaRPr lang="en-US" dirty="0" smtClean="0"/>
          </a:p>
        </p:txBody>
      </p:sp>
      <p:pic>
        <p:nvPicPr>
          <p:cNvPr id="10244" name="Picture 12" descr="2012-05-03 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  <p:sp>
        <p:nvSpPr>
          <p:cNvPr id="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5029200"/>
          </a:xfrm>
        </p:spPr>
        <p:txBody>
          <a:bodyPr/>
          <a:lstStyle/>
          <a:p>
            <a:r>
              <a:rPr lang="en-US" sz="2400" dirty="0" smtClean="0"/>
              <a:t>Column builds </a:t>
            </a:r>
            <a:r>
              <a:rPr lang="en-US" sz="2400" dirty="0" err="1" smtClean="0"/>
              <a:t>floc</a:t>
            </a:r>
            <a:r>
              <a:rPr lang="en-US" sz="2400" dirty="0" smtClean="0"/>
              <a:t> blanket</a:t>
            </a:r>
          </a:p>
          <a:p>
            <a:r>
              <a:rPr lang="en-US" sz="2400" dirty="0" smtClean="0"/>
              <a:t>Funnel-shaped fitting collects settled </a:t>
            </a:r>
            <a:r>
              <a:rPr lang="en-US" sz="2400" dirty="0" err="1" smtClean="0"/>
              <a:t>flocs</a:t>
            </a:r>
            <a:endParaRPr lang="en-US" sz="2400" dirty="0" smtClean="0"/>
          </a:p>
          <a:p>
            <a:r>
              <a:rPr lang="en-US" sz="2400" dirty="0" err="1" smtClean="0"/>
              <a:t>Floc</a:t>
            </a:r>
            <a:r>
              <a:rPr lang="en-US" sz="2400" dirty="0" smtClean="0"/>
              <a:t> drain siphons off large </a:t>
            </a:r>
            <a:r>
              <a:rPr lang="en-US" sz="2400" dirty="0" err="1" smtClean="0"/>
              <a:t>flocs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Tube settler captures small particles</a:t>
            </a:r>
          </a:p>
          <a:p>
            <a:r>
              <a:rPr lang="en-US" sz="2400" dirty="0" smtClean="0"/>
              <a:t>Emergency </a:t>
            </a:r>
            <a:r>
              <a:rPr lang="en-US" sz="2400" dirty="0" err="1" smtClean="0"/>
              <a:t>floc</a:t>
            </a:r>
            <a:r>
              <a:rPr lang="en-US" sz="2400" dirty="0" smtClean="0"/>
              <a:t> drain sends excess </a:t>
            </a:r>
            <a:r>
              <a:rPr lang="en-US" sz="2400" dirty="0" err="1" smtClean="0"/>
              <a:t>flocs</a:t>
            </a:r>
            <a:r>
              <a:rPr lang="en-US" sz="2400" dirty="0" smtClean="0"/>
              <a:t> to waste</a:t>
            </a:r>
          </a:p>
          <a:p>
            <a:pPr>
              <a:buFont typeface="Wingdings" pitchFamily="2" charset="2"/>
              <a:buNone/>
            </a:pPr>
            <a:endParaRPr lang="en-US" sz="2400" dirty="0" smtClean="0"/>
          </a:p>
          <a:p>
            <a:pPr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Sedimentation Tank Features</a:t>
            </a:r>
            <a:endParaRPr lang="en-US" dirty="0" smtClean="0"/>
          </a:p>
        </p:txBody>
      </p:sp>
      <p:pic>
        <p:nvPicPr>
          <p:cNvPr id="11268" name="Picture 8" descr="2012-04-27 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70463" y="1600200"/>
            <a:ext cx="3771459" cy="5029200"/>
          </a:xfrm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457200" y="1600200"/>
            <a:ext cx="403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Column builds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floc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blanket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Funnel-shaped fitting collects settled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flocs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Floc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drain siphons off large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flocs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Tube settler captures small particles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Emergency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floc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drain sends excess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flocs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waste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400" kern="0" dirty="0" smtClean="0">
                <a:latin typeface="+mn-lt"/>
                <a:cs typeface="+mn-cs"/>
              </a:rPr>
              <a:t>Drop tube creates new free surface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r>
              <a:rPr lang="en-US" sz="2400" dirty="0" smtClean="0"/>
              <a:t>Acrylic vs. PVC pipes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/>
              <a:t>Higher transparency and more accurate ID size of acrylic pipes are advantageous for DP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/>
              <a:t>Acrylic pipes are more brittle </a:t>
            </a:r>
            <a:r>
              <a:rPr lang="en-US" sz="2000" dirty="0" smtClean="0">
                <a:sym typeface="Wingdings" pitchFamily="2" charset="2"/>
              </a:rPr>
              <a:t> more difficult to drill holes for distribution pipes</a:t>
            </a:r>
          </a:p>
          <a:p>
            <a:r>
              <a:rPr lang="en-US" sz="2400" dirty="0" smtClean="0">
                <a:sym typeface="Wingdings" pitchFamily="2" charset="2"/>
              </a:rPr>
              <a:t>Fabrication of “Slotted” pipes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ym typeface="Wingdings" pitchFamily="2" charset="2"/>
              </a:rPr>
              <a:t>1/2” long portion of 3/16” ID pipes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>
                <a:sym typeface="Wingdings" pitchFamily="2" charset="2"/>
              </a:rPr>
              <a:t>Minimum width of 0.2 mm (0.0079”)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/>
              <a:t>Watertight connections required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i="1" dirty="0" smtClean="0"/>
              <a:t>Proposed Solutions?</a:t>
            </a:r>
          </a:p>
          <a:p>
            <a:pPr lvl="2">
              <a:buFont typeface="Courier New" pitchFamily="49" charset="0"/>
              <a:buChar char="o"/>
            </a:pPr>
            <a:r>
              <a:rPr lang="en-US" sz="2000" dirty="0" err="1" smtClean="0"/>
              <a:t>WireEDM</a:t>
            </a:r>
            <a:r>
              <a:rPr lang="en-US" sz="2000" dirty="0" smtClean="0"/>
              <a:t> machine in Clarks Hall </a:t>
            </a:r>
          </a:p>
          <a:p>
            <a:pPr lvl="2">
              <a:buFont typeface="Courier New" pitchFamily="49" charset="0"/>
              <a:buChar char="o"/>
            </a:pPr>
            <a:r>
              <a:rPr lang="en-US" sz="2000" dirty="0" smtClean="0"/>
              <a:t>Wire mesh wrapped pipes</a:t>
            </a:r>
          </a:p>
          <a:p>
            <a:pPr lvl="2">
              <a:buFont typeface="Courier New" pitchFamily="49" charset="0"/>
              <a:buChar char="o"/>
            </a:pPr>
            <a:r>
              <a:rPr lang="en-US" sz="2000" b="1" u="sng" dirty="0" smtClean="0"/>
              <a:t>Pipes with compressed springs in them!!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 smtClean="0"/>
              <a:t>SRSF Fabrication Challenges</a:t>
            </a:r>
            <a:endParaRPr lang="en-US" dirty="0"/>
          </a:p>
        </p:txBody>
      </p:sp>
      <p:pic>
        <p:nvPicPr>
          <p:cNvPr id="3074" name="Picture 2" descr="http://www.swedm.com/edmc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7" b="10821"/>
          <a:stretch/>
        </p:blipFill>
        <p:spPr bwMode="auto">
          <a:xfrm>
            <a:off x="6265648" y="3124200"/>
            <a:ext cx="2192552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4" t="29595" r="25439" b="28518"/>
          <a:stretch/>
        </p:blipFill>
        <p:spPr>
          <a:xfrm>
            <a:off x="5715000" y="3352800"/>
            <a:ext cx="3112871" cy="2667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2"/>
          <a:stretch/>
        </p:blipFill>
        <p:spPr>
          <a:xfrm>
            <a:off x="5410200" y="3463555"/>
            <a:ext cx="3645878" cy="2480045"/>
          </a:xfrm>
          <a:prstGeom prst="rect">
            <a:avLst/>
          </a:prstGeom>
        </p:spPr>
      </p:pic>
      <p:pic>
        <p:nvPicPr>
          <p:cNvPr id="11" name="Content Placeholder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5939" y="3505200"/>
            <a:ext cx="3454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329211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3962400" cy="4724400"/>
          </a:xfrm>
        </p:spPr>
        <p:txBody>
          <a:bodyPr/>
          <a:lstStyle/>
          <a:p>
            <a:r>
              <a:rPr lang="en-US" dirty="0" smtClean="0"/>
              <a:t>Simple hands on demonstration </a:t>
            </a:r>
          </a:p>
          <a:p>
            <a:r>
              <a:rPr lang="en-US" dirty="0" smtClean="0"/>
              <a:t>Educational tool</a:t>
            </a:r>
          </a:p>
          <a:p>
            <a:r>
              <a:rPr lang="en-US" dirty="0" smtClean="0"/>
              <a:t>Vital role in contributing to the growth of the </a:t>
            </a:r>
            <a:r>
              <a:rPr lang="en-US" dirty="0" err="1" smtClean="0"/>
              <a:t>AguaClara</a:t>
            </a:r>
            <a:r>
              <a:rPr lang="en-US" dirty="0" smtClean="0"/>
              <a:t> technologies</a:t>
            </a:r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\\bridge\EWRS\me345\Downloads\2012-05-03 14.49.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05740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5411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Adjustments Made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4800" y="1600200"/>
            <a:ext cx="2819401" cy="4525963"/>
          </a:xfrm>
        </p:spPr>
        <p:txBody>
          <a:bodyPr/>
          <a:lstStyle/>
          <a:p>
            <a:r>
              <a:rPr lang="en-US" dirty="0" smtClean="0"/>
              <a:t>Replaced backwash siphon with manual valves and eliminated the inlet box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\\bridge\EWRS\me345\Desktop\Research report_Demo Plant_April06\Overall_SRSF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0" r="32831" b="29219"/>
          <a:stretch/>
        </p:blipFill>
        <p:spPr bwMode="auto">
          <a:xfrm>
            <a:off x="3048000" y="1524000"/>
            <a:ext cx="2438400" cy="515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bridge\EWRS\me345\Downloads\Demo Plant Pictures\2012-04-27 15.37.3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 t="45609" r="12938" b="37752"/>
          <a:stretch/>
        </p:blipFill>
        <p:spPr bwMode="auto">
          <a:xfrm>
            <a:off x="5562600" y="2362200"/>
            <a:ext cx="3443850" cy="324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6629400" y="3200400"/>
            <a:ext cx="1676400" cy="898967"/>
          </a:xfrm>
          <a:prstGeom prst="rect">
            <a:avLst/>
          </a:prstGeom>
          <a:noFill/>
          <a:ln w="57150">
            <a:solidFill>
              <a:srgbClr val="C00000"/>
            </a:solidFill>
            <a:headEnd type="none" w="lg" len="med"/>
            <a:tailEnd type="none" w="lg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9124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Adjustments Made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4799" y="1600200"/>
            <a:ext cx="2362201" cy="4525963"/>
          </a:xfrm>
        </p:spPr>
        <p:txBody>
          <a:bodyPr/>
          <a:lstStyle/>
          <a:p>
            <a:r>
              <a:rPr lang="en-US" dirty="0" smtClean="0"/>
              <a:t>Sand </a:t>
            </a:r>
            <a:r>
              <a:rPr lang="en-US" dirty="0"/>
              <a:t>l</a:t>
            </a:r>
            <a:r>
              <a:rPr lang="en-US" dirty="0" smtClean="0"/>
              <a:t>ayer thickness changed from 2 cm to 10 cm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\\bridge\EWRS\me345\Downloads\Demo Plant Pictures\2012-04-04 15.21.02.jpg"/>
          <p:cNvPicPr>
            <a:picLocks noChangeAspect="1" noChangeArrowheads="1"/>
          </p:cNvPicPr>
          <p:nvPr/>
        </p:nvPicPr>
        <p:blipFill rotWithShape="1">
          <a:blip r:embed="rId4" cstate="print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4" r="34372"/>
          <a:stretch/>
        </p:blipFill>
        <p:spPr bwMode="auto">
          <a:xfrm>
            <a:off x="7086600" y="228600"/>
            <a:ext cx="1930729" cy="657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905000"/>
            <a:ext cx="4038600" cy="4170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 bwMode="auto">
          <a:xfrm>
            <a:off x="8001000" y="3429000"/>
            <a:ext cx="76200" cy="99060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C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974013" y="3657600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C00000"/>
                </a:solidFill>
              </a:rPr>
              <a:t>10 cm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4173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Adjustments Made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4800" y="1600200"/>
            <a:ext cx="2819401" cy="4525963"/>
          </a:xfrm>
        </p:spPr>
        <p:txBody>
          <a:bodyPr/>
          <a:lstStyle/>
          <a:p>
            <a:r>
              <a:rPr lang="en-US" dirty="0" smtClean="0"/>
              <a:t>Replaced rubber stopper with manual threaded valve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\\bridge\EWRS\me345\Downloads\Demo Plant Pictures\2012-04-27 15.42.3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6"/>
          <a:stretch/>
        </p:blipFill>
        <p:spPr bwMode="auto">
          <a:xfrm>
            <a:off x="5985164" y="1600200"/>
            <a:ext cx="293023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\\bridge\EWRS\me345\Downloads\srsf\2012-04-05 14.51.1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5" t="10909" r="52597" b="71602"/>
          <a:stretch/>
        </p:blipFill>
        <p:spPr bwMode="auto">
          <a:xfrm>
            <a:off x="3048000" y="2491003"/>
            <a:ext cx="2819400" cy="309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3848100" y="2836641"/>
            <a:ext cx="1219200" cy="898967"/>
          </a:xfrm>
          <a:prstGeom prst="rect">
            <a:avLst/>
          </a:prstGeom>
          <a:noFill/>
          <a:ln w="57150">
            <a:solidFill>
              <a:srgbClr val="C00000"/>
            </a:solidFill>
            <a:headEnd type="none" w="lg" len="med"/>
            <a:tailEnd type="none" w="lg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248400" y="1750792"/>
            <a:ext cx="1981200" cy="2592608"/>
          </a:xfrm>
          <a:prstGeom prst="rect">
            <a:avLst/>
          </a:prstGeom>
          <a:noFill/>
          <a:ln w="57150">
            <a:solidFill>
              <a:srgbClr val="C00000"/>
            </a:solidFill>
            <a:headEnd type="none" w="lg" len="med"/>
            <a:tailEnd type="none" w="lg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4173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bridge\EWRS\me345\Downloads\Demo Plant Pictures\2012-04-27 15.40.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06138"/>
            <a:ext cx="36576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Adjustments Made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4800" y="1600200"/>
            <a:ext cx="3429001" cy="4525963"/>
          </a:xfrm>
        </p:spPr>
        <p:txBody>
          <a:bodyPr/>
          <a:lstStyle/>
          <a:p>
            <a:r>
              <a:rPr lang="en-US" dirty="0" smtClean="0"/>
              <a:t>Added drop tube before the filter and clear well after it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94173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 smtClean="0"/>
              <a:t>SRSF Results (1)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642" t="44945"/>
          <a:stretch/>
        </p:blipFill>
        <p:spPr>
          <a:xfrm>
            <a:off x="2438400" y="1592056"/>
            <a:ext cx="4267200" cy="51897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2293203"/>
            <a:ext cx="33009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latin typeface="+mn-lt"/>
              </a:defRPr>
            </a:lvl1pPr>
          </a:lstStyle>
          <a:p>
            <a:r>
              <a:rPr lang="en-US" dirty="0">
                <a:solidFill>
                  <a:prstClr val="black"/>
                </a:solidFill>
              </a:rPr>
              <a:t>3/4” </a:t>
            </a:r>
            <a:r>
              <a:rPr lang="en-US" dirty="0" smtClean="0">
                <a:solidFill>
                  <a:prstClr val="black"/>
                </a:solidFill>
              </a:rPr>
              <a:t>OD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1/2” </a:t>
            </a:r>
            <a:r>
              <a:rPr lang="en-US" dirty="0">
                <a:solidFill>
                  <a:prstClr val="black"/>
                </a:solidFill>
              </a:rPr>
              <a:t>ID clear acrylic pipe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76200" y="5334000"/>
            <a:ext cx="25218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latin typeface="+mn-lt"/>
              </a:defRPr>
            </a:lvl1pPr>
          </a:lstStyle>
          <a:p>
            <a:r>
              <a:rPr lang="en-US" dirty="0">
                <a:solidFill>
                  <a:prstClr val="black"/>
                </a:solidFill>
              </a:rPr>
              <a:t>  </a:t>
            </a:r>
            <a:r>
              <a:rPr lang="en-US" dirty="0" smtClean="0">
                <a:solidFill>
                  <a:prstClr val="black"/>
                </a:solidFill>
              </a:rPr>
              <a:t>3/16” </a:t>
            </a:r>
            <a:r>
              <a:rPr lang="en-US" dirty="0">
                <a:solidFill>
                  <a:prstClr val="black"/>
                </a:solidFill>
              </a:rPr>
              <a:t>B</a:t>
            </a:r>
            <a:r>
              <a:rPr lang="en-US" dirty="0" smtClean="0">
                <a:solidFill>
                  <a:prstClr val="black"/>
                </a:solidFill>
              </a:rPr>
              <a:t>rass pipes</a:t>
            </a:r>
          </a:p>
          <a:p>
            <a:r>
              <a:rPr lang="en-US" dirty="0">
                <a:solidFill>
                  <a:prstClr val="black"/>
                </a:solidFill>
              </a:rPr>
              <a:t>w</a:t>
            </a:r>
            <a:r>
              <a:rPr lang="en-US" dirty="0" smtClean="0">
                <a:solidFill>
                  <a:prstClr val="black"/>
                </a:solidFill>
              </a:rPr>
              <a:t>ith compressed 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springs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3" name="Straight Arrow Connector 12"/>
          <p:cNvCxnSpPr>
            <a:stCxn id="11" idx="3"/>
          </p:cNvCxnSpPr>
          <p:nvPr/>
        </p:nvCxnSpPr>
        <p:spPr bwMode="auto">
          <a:xfrm flipV="1">
            <a:off x="2445644" y="5934164"/>
            <a:ext cx="1745356" cy="1"/>
          </a:xfrm>
          <a:prstGeom prst="straightConnector1">
            <a:avLst/>
          </a:prstGeom>
          <a:ln>
            <a:headEnd type="none" w="lg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 bwMode="auto">
          <a:xfrm flipV="1">
            <a:off x="3075295" y="2667000"/>
            <a:ext cx="1496705" cy="41701"/>
          </a:xfrm>
          <a:prstGeom prst="straightConnector1">
            <a:avLst/>
          </a:prstGeom>
          <a:ln>
            <a:headEnd type="none" w="lg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81800" y="2133600"/>
            <a:ext cx="2263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latin typeface="+mn-lt"/>
              </a:defRPr>
            </a:lvl1pPr>
          </a:lstStyle>
          <a:p>
            <a:r>
              <a:rPr lang="en-US" dirty="0">
                <a:solidFill>
                  <a:prstClr val="black"/>
                </a:solidFill>
              </a:rPr>
              <a:t>B</a:t>
            </a:r>
            <a:r>
              <a:rPr lang="en-US" dirty="0" smtClean="0">
                <a:solidFill>
                  <a:prstClr val="black"/>
                </a:solidFill>
              </a:rPr>
              <a:t>ackwash </a:t>
            </a:r>
            <a:r>
              <a:rPr lang="en-US" dirty="0">
                <a:solidFill>
                  <a:prstClr val="black"/>
                </a:solidFill>
              </a:rPr>
              <a:t>valve</a:t>
            </a: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 bwMode="auto">
          <a:xfrm flipH="1" flipV="1">
            <a:off x="5181600" y="2209801"/>
            <a:ext cx="1600200" cy="154632"/>
          </a:xfrm>
          <a:prstGeom prst="straightConnector1">
            <a:avLst/>
          </a:prstGeom>
          <a:ln>
            <a:headEnd type="none" w="lg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205263" y="2895600"/>
            <a:ext cx="20243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latin typeface="+mn-lt"/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Sealant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(Teflon tapes)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4876800" y="3352800"/>
            <a:ext cx="1295400" cy="322049"/>
          </a:xfrm>
          <a:prstGeom prst="straightConnector1">
            <a:avLst/>
          </a:prstGeom>
          <a:ln>
            <a:headEnd type="none" w="lg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52400" y="3200400"/>
            <a:ext cx="19367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andara"/>
              </a:rPr>
              <a:t>1/4” Flexible </a:t>
            </a:r>
          </a:p>
          <a:p>
            <a:r>
              <a:rPr lang="en-US" sz="2400" b="1" dirty="0" smtClean="0">
                <a:solidFill>
                  <a:prstClr val="black"/>
                </a:solidFill>
                <a:latin typeface="Candara"/>
              </a:rPr>
              <a:t>3 Inlet tubing</a:t>
            </a:r>
            <a:endParaRPr lang="en-US" sz="2400" b="1" dirty="0">
              <a:solidFill>
                <a:prstClr val="black"/>
              </a:solidFill>
              <a:latin typeface="Candar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1800" y="4038600"/>
            <a:ext cx="2177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latin typeface="+mn-lt"/>
              </a:defRPr>
            </a:lvl1pPr>
          </a:lstStyle>
          <a:p>
            <a:r>
              <a:rPr lang="en-US" dirty="0">
                <a:solidFill>
                  <a:prstClr val="black"/>
                </a:solidFill>
              </a:rPr>
              <a:t>1/4” </a:t>
            </a:r>
            <a:r>
              <a:rPr lang="en-US" dirty="0" smtClean="0">
                <a:solidFill>
                  <a:prstClr val="black"/>
                </a:solidFill>
              </a:rPr>
              <a:t>Flexible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2 Outlet tubing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25" name="Straight Arrow Connector 24"/>
          <p:cNvCxnSpPr>
            <a:stCxn id="23" idx="3"/>
          </p:cNvCxnSpPr>
          <p:nvPr/>
        </p:nvCxnSpPr>
        <p:spPr bwMode="auto">
          <a:xfrm>
            <a:off x="2089149" y="3615899"/>
            <a:ext cx="1568451" cy="117901"/>
          </a:xfrm>
          <a:prstGeom prst="straightConnector1">
            <a:avLst/>
          </a:prstGeom>
          <a:ln>
            <a:headEnd type="none" w="lg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4" idx="1"/>
          </p:cNvCxnSpPr>
          <p:nvPr/>
        </p:nvCxnSpPr>
        <p:spPr bwMode="auto">
          <a:xfrm flipH="1" flipV="1">
            <a:off x="5723462" y="4223267"/>
            <a:ext cx="1058338" cy="230832"/>
          </a:xfrm>
          <a:prstGeom prst="straightConnector1">
            <a:avLst/>
          </a:prstGeom>
          <a:ln>
            <a:headEnd type="none" w="lg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0" y="4267200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andara"/>
              </a:rPr>
              <a:t>1/4” to 1/4” </a:t>
            </a:r>
          </a:p>
          <a:p>
            <a:r>
              <a:rPr lang="en-US" sz="2400" b="1" dirty="0" smtClean="0">
                <a:solidFill>
                  <a:prstClr val="black"/>
                </a:solidFill>
                <a:latin typeface="Candara"/>
              </a:rPr>
              <a:t>3-way connectors</a:t>
            </a:r>
            <a:endParaRPr lang="en-US" sz="2400" b="1" dirty="0">
              <a:solidFill>
                <a:prstClr val="black"/>
              </a:solidFill>
              <a:latin typeface="Candara"/>
            </a:endParaRPr>
          </a:p>
        </p:txBody>
      </p:sp>
      <p:cxnSp>
        <p:nvCxnSpPr>
          <p:cNvPr id="33" name="Straight Arrow Connector 32"/>
          <p:cNvCxnSpPr>
            <a:stCxn id="32" idx="3"/>
          </p:cNvCxnSpPr>
          <p:nvPr/>
        </p:nvCxnSpPr>
        <p:spPr bwMode="auto">
          <a:xfrm>
            <a:off x="2492990" y="4682699"/>
            <a:ext cx="1164610" cy="415498"/>
          </a:xfrm>
          <a:prstGeom prst="straightConnector1">
            <a:avLst/>
          </a:prstGeom>
          <a:ln>
            <a:headEnd type="none" w="lg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781800" y="5188803"/>
            <a:ext cx="2101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latin typeface="+mn-lt"/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Effluent water</a:t>
            </a:r>
          </a:p>
        </p:txBody>
      </p:sp>
      <p:cxnSp>
        <p:nvCxnSpPr>
          <p:cNvPr id="48" name="Straight Arrow Connector 47"/>
          <p:cNvCxnSpPr/>
          <p:nvPr/>
        </p:nvCxnSpPr>
        <p:spPr bwMode="auto">
          <a:xfrm flipH="1" flipV="1">
            <a:off x="5181600" y="4186928"/>
            <a:ext cx="1591738" cy="1223272"/>
          </a:xfrm>
          <a:prstGeom prst="straightConnector1">
            <a:avLst/>
          </a:prstGeom>
          <a:ln>
            <a:headEnd type="none" w="lg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0" y="1607403"/>
            <a:ext cx="2959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latin typeface="+mn-lt"/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Valve for air bubbles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 bwMode="auto">
          <a:xfrm>
            <a:off x="2846695" y="1870502"/>
            <a:ext cx="1649105" cy="110698"/>
          </a:xfrm>
          <a:prstGeom prst="straightConnector1">
            <a:avLst/>
          </a:prstGeom>
          <a:ln>
            <a:headEnd type="none" w="lg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7637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SRSF 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1"/>
            <a:ext cx="8229600" cy="609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Filtration mode to Backwash - Fluidization</a:t>
            </a:r>
            <a:endParaRPr lang="en-US" dirty="0"/>
          </a:p>
        </p:txBody>
      </p:sp>
      <p:pic>
        <p:nvPicPr>
          <p:cNvPr id="4" name="Filtration to Backwash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73200" y="1981200"/>
            <a:ext cx="62992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1201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 smtClean="0"/>
              <a:t>SRSF Demonstration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447801"/>
            <a:ext cx="8229600" cy="609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Filtration mode to Backwash - </a:t>
            </a:r>
            <a:r>
              <a:rPr lang="en-US" dirty="0" err="1" smtClean="0"/>
              <a:t>Watergap</a:t>
            </a:r>
            <a:endParaRPr lang="en-US" dirty="0"/>
          </a:p>
        </p:txBody>
      </p:sp>
      <p:pic>
        <p:nvPicPr>
          <p:cNvPr id="6" name="Watergap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73200" y="1981200"/>
            <a:ext cx="6299200" cy="4724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80/20 Aluminum Frame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600" dirty="0" smtClean="0"/>
              <a:t>Water flow rates and heights</a:t>
            </a:r>
          </a:p>
          <a:p>
            <a:r>
              <a:rPr lang="en-US" sz="2600" dirty="0" smtClean="0"/>
              <a:t>Visibility of processes</a:t>
            </a:r>
          </a:p>
          <a:p>
            <a:r>
              <a:rPr lang="en-US" sz="2600" dirty="0" smtClean="0"/>
              <a:t>Clarity to lay-person</a:t>
            </a:r>
          </a:p>
          <a:p>
            <a:r>
              <a:rPr lang="en-US" sz="2600" dirty="0" smtClean="0"/>
              <a:t>Compactness </a:t>
            </a:r>
          </a:p>
          <a:p>
            <a:r>
              <a:rPr lang="en-US" sz="2600" dirty="0" smtClean="0"/>
              <a:t>Ease of construction and operation</a:t>
            </a:r>
          </a:p>
          <a:p>
            <a:r>
              <a:rPr lang="en-US" sz="2600" dirty="0" smtClean="0"/>
              <a:t>Ease of modification</a:t>
            </a:r>
          </a:p>
        </p:txBody>
      </p:sp>
      <p:pic>
        <p:nvPicPr>
          <p:cNvPr id="13316" name="Picture 9" descr="2012-04-27 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Consolidated </a:t>
            </a:r>
            <a:r>
              <a:rPr lang="en-US" dirty="0" err="1" smtClean="0"/>
              <a:t>MathCAD</a:t>
            </a:r>
            <a:r>
              <a:rPr lang="en-US" dirty="0" smtClean="0"/>
              <a:t> file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Design calculations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Headloss</a:t>
            </a:r>
            <a:r>
              <a:rPr lang="en-US" dirty="0" smtClean="0"/>
              <a:t> calculations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User’s Manual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Catalogue of different parts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Construction and operation instructions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9228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229600" cy="4525963"/>
          </a:xfrm>
        </p:spPr>
        <p:txBody>
          <a:bodyPr/>
          <a:lstStyle/>
          <a:p>
            <a:r>
              <a:rPr lang="en-US" sz="2800" dirty="0" smtClean="0"/>
              <a:t>80/20 Frame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/>
              <a:t>Improved buckets, labels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/>
              <a:t>More compact frame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/>
              <a:t>Smaller pieces, hinges, wheels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Duplication</a:t>
            </a:r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400" dirty="0" smtClean="0"/>
          </a:p>
          <a:p>
            <a:r>
              <a:rPr lang="en-US" sz="2800" dirty="0" err="1"/>
              <a:t>Flocculator</a:t>
            </a:r>
            <a:endParaRPr lang="en-US" sz="2800" dirty="0"/>
          </a:p>
          <a:p>
            <a:pPr lvl="1">
              <a:buFont typeface="Wingdings" pitchFamily="2" charset="2"/>
              <a:buChar char="§"/>
            </a:pPr>
            <a:r>
              <a:rPr lang="en-US" sz="2400" dirty="0" err="1" smtClean="0"/>
              <a:t>Floc</a:t>
            </a:r>
            <a:r>
              <a:rPr lang="en-US" sz="2400" dirty="0" smtClean="0"/>
              <a:t> </a:t>
            </a:r>
            <a:r>
              <a:rPr lang="en-US" sz="2400" dirty="0"/>
              <a:t>drainage </a:t>
            </a:r>
            <a:r>
              <a:rPr lang="en-US" sz="2400" dirty="0" smtClean="0"/>
              <a:t> pipe for </a:t>
            </a:r>
            <a:r>
              <a:rPr lang="en-US" sz="2400" dirty="0" err="1"/>
              <a:t>flocculator</a:t>
            </a:r>
            <a:r>
              <a:rPr lang="en-US" sz="2400" dirty="0"/>
              <a:t> </a:t>
            </a:r>
            <a:r>
              <a:rPr lang="en-US" sz="2400" i="1" dirty="0" smtClean="0"/>
              <a:t>OR</a:t>
            </a:r>
            <a:r>
              <a:rPr lang="en-US" sz="2400" dirty="0" smtClean="0"/>
              <a:t> </a:t>
            </a:r>
            <a:r>
              <a:rPr lang="en-US" sz="2400" dirty="0"/>
              <a:t>R</a:t>
            </a:r>
            <a:r>
              <a:rPr lang="en-US" sz="2400" dirty="0" smtClean="0"/>
              <a:t>edesigning </a:t>
            </a:r>
            <a:r>
              <a:rPr lang="en-US" sz="2400" dirty="0" err="1"/>
              <a:t>flocculator</a:t>
            </a:r>
            <a:r>
              <a:rPr lang="en-US" sz="2400" dirty="0"/>
              <a:t> with U-shape </a:t>
            </a:r>
            <a:r>
              <a:rPr lang="en-US" sz="2400" dirty="0" smtClean="0"/>
              <a:t>bottom</a:t>
            </a:r>
          </a:p>
        </p:txBody>
      </p:sp>
      <p:pic>
        <p:nvPicPr>
          <p:cNvPr id="2050" name="Picture 2" descr="G:\AguaClara\Demo Plant Pictures\2012-03-10 13.28.4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89" t="12302" r="13902"/>
          <a:stretch/>
        </p:blipFill>
        <p:spPr bwMode="auto">
          <a:xfrm>
            <a:off x="4953000" y="1981200"/>
            <a:ext cx="3851236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9124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Dose Controller: Previous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r>
              <a:rPr lang="en-US" dirty="0" smtClean="0"/>
              <a:t>Specification</a:t>
            </a:r>
          </a:p>
          <a:p>
            <a:pPr lvl="1"/>
            <a:r>
              <a:rPr lang="en-US" dirty="0" smtClean="0"/>
              <a:t>Linear relationship between the water height and the dose rate</a:t>
            </a:r>
            <a:endParaRPr lang="en-US" dirty="0"/>
          </a:p>
          <a:p>
            <a:r>
              <a:rPr lang="en-US" dirty="0" smtClean="0"/>
              <a:t>Fabrication</a:t>
            </a:r>
          </a:p>
          <a:p>
            <a:pPr lvl="1"/>
            <a:r>
              <a:rPr lang="en-US" dirty="0" smtClean="0"/>
              <a:t>Surface Tension, hole sizes, applicability at DP scale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697892"/>
            <a:ext cx="4876800" cy="4321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72132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5105400"/>
          </a:xfrm>
        </p:spPr>
        <p:txBody>
          <a:bodyPr/>
          <a:lstStyle/>
          <a:p>
            <a:r>
              <a:rPr lang="en-US" sz="2800" dirty="0"/>
              <a:t>Sedimentation Tank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/>
              <a:t>Modify sedimentation tank geometry to eliminate emergency </a:t>
            </a:r>
            <a:r>
              <a:rPr lang="en-US" sz="2400" dirty="0" err="1"/>
              <a:t>floc</a:t>
            </a:r>
            <a:r>
              <a:rPr lang="en-US" sz="2400" dirty="0"/>
              <a:t> drain (influent jet)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Adjust </a:t>
            </a:r>
            <a:r>
              <a:rPr lang="en-US" sz="2400" dirty="0" err="1"/>
              <a:t>floc</a:t>
            </a:r>
            <a:r>
              <a:rPr lang="en-US" sz="2400" dirty="0"/>
              <a:t> weir for better drainage and simpler </a:t>
            </a:r>
            <a:r>
              <a:rPr lang="en-US" sz="2400" dirty="0" smtClean="0"/>
              <a:t>operation</a:t>
            </a:r>
          </a:p>
          <a:p>
            <a:pPr marL="457200" lvl="1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800" dirty="0" smtClean="0"/>
              <a:t>SRSF</a:t>
            </a:r>
            <a:endParaRPr lang="en-US" sz="2800" dirty="0"/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Improvement </a:t>
            </a:r>
            <a:r>
              <a:rPr lang="en-US" sz="2400" dirty="0"/>
              <a:t>on fluidization of SRSF bottom sand </a:t>
            </a:r>
            <a:r>
              <a:rPr lang="en-US" sz="2400" dirty="0" smtClean="0"/>
              <a:t>layer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Replacement </a:t>
            </a:r>
            <a:r>
              <a:rPr lang="en-US" sz="2400" dirty="0"/>
              <a:t>of SRSF acrylic column with PVC pipe or fabrication of SRSF protective case for easy mobilization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/>
              <a:t>Fabrication of an extra “slotted” </a:t>
            </a:r>
            <a:r>
              <a:rPr lang="en-US" sz="2400" dirty="0" smtClean="0"/>
              <a:t>pipe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Repositioning </a:t>
            </a:r>
            <a:r>
              <a:rPr lang="en-US" sz="2400" dirty="0"/>
              <a:t>of SRSF column </a:t>
            </a:r>
          </a:p>
          <a:p>
            <a:endParaRPr lang="en-US" dirty="0"/>
          </a:p>
        </p:txBody>
      </p:sp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8313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4582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5937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lvl="1" indent="-342900"/>
            <a:r>
              <a:rPr lang="en-US" sz="2400" dirty="0"/>
              <a:t>Mimic the </a:t>
            </a:r>
            <a:r>
              <a:rPr lang="en-US" sz="2400" dirty="0" err="1"/>
              <a:t>Sutro</a:t>
            </a:r>
            <a:r>
              <a:rPr lang="en-US" sz="2400" dirty="0"/>
              <a:t> weir using a pattern of holes that are easily </a:t>
            </a:r>
            <a:r>
              <a:rPr lang="en-US" sz="2400" dirty="0" smtClean="0"/>
              <a:t>machined</a:t>
            </a:r>
          </a:p>
          <a:p>
            <a:pPr marL="342900" lvl="1" indent="-342900"/>
            <a:r>
              <a:rPr lang="en-US" dirty="0" smtClean="0"/>
              <a:t>Achieve a linear relationship between water depth and flow rate</a:t>
            </a:r>
            <a:endParaRPr lang="en-US" sz="2400" dirty="0"/>
          </a:p>
          <a:p>
            <a:r>
              <a:rPr lang="en-US" sz="2400" dirty="0" err="1" smtClean="0"/>
              <a:t>MathCad</a:t>
            </a:r>
            <a:r>
              <a:rPr lang="en-US" sz="2400" dirty="0" smtClean="0"/>
              <a:t> Design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Inputs (Flow rate, Height, Number of Rows)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Outputs(Number of holes per row, orifice diameters, pipe diameters.</a:t>
            </a:r>
            <a:r>
              <a:rPr lang="en-US" sz="2000" dirty="0"/>
              <a:t>	</a:t>
            </a:r>
            <a:r>
              <a:rPr lang="en-US" sz="2000" dirty="0" smtClean="0"/>
              <a:t>	</a:t>
            </a:r>
            <a:endParaRPr lang="en-US" sz="2000" dirty="0"/>
          </a:p>
          <a:p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963" y="1925638"/>
            <a:ext cx="4237037" cy="386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08243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LFOM </a:t>
            </a:r>
            <a:r>
              <a:rPr lang="en-US" dirty="0" err="1" smtClean="0"/>
              <a:t>vs</a:t>
            </a:r>
            <a:r>
              <a:rPr lang="en-US" dirty="0" smtClean="0"/>
              <a:t> Lam Flow Pipes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22437"/>
            <a:ext cx="4038600" cy="4525963"/>
          </a:xfrm>
        </p:spPr>
        <p:txBody>
          <a:bodyPr/>
          <a:lstStyle/>
          <a:p>
            <a:r>
              <a:rPr lang="en-US" dirty="0" smtClean="0"/>
              <a:t>Educational use</a:t>
            </a:r>
          </a:p>
          <a:p>
            <a:r>
              <a:rPr lang="en-US" dirty="0" smtClean="0"/>
              <a:t>Measures flow rate</a:t>
            </a:r>
          </a:p>
          <a:p>
            <a:r>
              <a:rPr lang="en-US" dirty="0" smtClean="0"/>
              <a:t>More approximate for lower flow ranges</a:t>
            </a:r>
          </a:p>
          <a:p>
            <a:r>
              <a:rPr lang="en-US" dirty="0" smtClean="0"/>
              <a:t>Actual calculated flow rate: 48 mL/min</a:t>
            </a:r>
          </a:p>
          <a:p>
            <a:r>
              <a:rPr lang="en-US" dirty="0" smtClean="0"/>
              <a:t>Ultimately failed at DP scale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64" y="1841500"/>
            <a:ext cx="4860722" cy="280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34370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Dose Control Calculations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Setting the Plant Flow Rate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𝑃𝑙𝑎𝑛𝑡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128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𝑣𝐿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Setting the Plant Dose Rate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𝑃𝑙𝑎𝑛𝑡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𝑃𝑙𝑎𝑛𝑡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𝑃𝐴𝐶𝑙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𝑃𝐴𝐶𝑙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93735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371598" y="2003176"/>
            <a:ext cx="6300789" cy="3483224"/>
            <a:chOff x="1371598" y="1991332"/>
            <a:chExt cx="6300789" cy="3483224"/>
          </a:xfrm>
        </p:grpSpPr>
        <p:sp>
          <p:nvSpPr>
            <p:cNvPr id="39" name="Rectangle 38"/>
            <p:cNvSpPr/>
            <p:nvPr/>
          </p:nvSpPr>
          <p:spPr>
            <a:xfrm>
              <a:off x="3787066" y="4730748"/>
              <a:ext cx="68630" cy="74380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52033" y="3336750"/>
              <a:ext cx="919112" cy="54685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lowchart: Delay 17"/>
            <p:cNvSpPr/>
            <p:nvPr/>
          </p:nvSpPr>
          <p:spPr>
            <a:xfrm rot="5400000">
              <a:off x="3948782" y="4054496"/>
              <a:ext cx="1446492" cy="45719"/>
            </a:xfrm>
            <a:prstGeom prst="flowChartDelay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951136" y="3305020"/>
              <a:ext cx="1476608" cy="9817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733800" y="3821685"/>
              <a:ext cx="284644" cy="933967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33000">
                  <a:schemeClr val="accent1">
                    <a:tint val="44500"/>
                    <a:satMod val="160000"/>
                    <a:alpha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>
              <a:stCxn id="19" idx="1"/>
              <a:endCxn id="17" idx="0"/>
            </p:cNvCxnSpPr>
            <p:nvPr/>
          </p:nvCxnSpPr>
          <p:spPr>
            <a:xfrm>
              <a:off x="3951136" y="3354109"/>
              <a:ext cx="0" cy="11995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3898400" y="4553679"/>
              <a:ext cx="105472" cy="10194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043545" y="1991332"/>
              <a:ext cx="919113" cy="99710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Constant Head Tank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(Raw Water)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040487" y="2886495"/>
              <a:ext cx="919113" cy="997107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Constant Head Tank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(Alum)                                                                       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Curved Connector 7"/>
            <p:cNvCxnSpPr>
              <a:stCxn id="6" idx="2"/>
            </p:cNvCxnSpPr>
            <p:nvPr/>
          </p:nvCxnSpPr>
          <p:spPr>
            <a:xfrm rot="16200000" flipH="1">
              <a:off x="2541041" y="2950500"/>
              <a:ext cx="1154821" cy="1230698"/>
            </a:xfrm>
            <a:prstGeom prst="curved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5382025" y="3386730"/>
              <a:ext cx="45720" cy="41504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Curved Connector 9"/>
            <p:cNvCxnSpPr>
              <a:stCxn id="7" idx="1"/>
              <a:endCxn id="19" idx="3"/>
            </p:cNvCxnSpPr>
            <p:nvPr/>
          </p:nvCxnSpPr>
          <p:spPr>
            <a:xfrm rot="10800000">
              <a:off x="5427745" y="3354109"/>
              <a:ext cx="612743" cy="30940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urved Connector 10"/>
            <p:cNvCxnSpPr>
              <a:stCxn id="9" idx="2"/>
            </p:cNvCxnSpPr>
            <p:nvPr/>
          </p:nvCxnSpPr>
          <p:spPr>
            <a:xfrm rot="5400000">
              <a:off x="4573876" y="3246347"/>
              <a:ext cx="275579" cy="1386441"/>
            </a:xfrm>
            <a:prstGeom prst="curvedConnector2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3733800" y="4655621"/>
              <a:ext cx="284644" cy="97987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Curved Connector 12"/>
            <p:cNvCxnSpPr/>
            <p:nvPr/>
          </p:nvCxnSpPr>
          <p:spPr>
            <a:xfrm rot="10800000" flipH="1" flipV="1">
              <a:off x="3693870" y="4143259"/>
              <a:ext cx="161826" cy="111175"/>
            </a:xfrm>
            <a:prstGeom prst="curvedConnector3">
              <a:avLst>
                <a:gd name="adj1" fmla="val 91233"/>
              </a:avLst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31" idx="0"/>
              <a:endCxn id="36" idx="3"/>
            </p:cNvCxnSpPr>
            <p:nvPr/>
          </p:nvCxnSpPr>
          <p:spPr>
            <a:xfrm flipH="1">
              <a:off x="1828799" y="4124403"/>
              <a:ext cx="1" cy="19436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Isosceles Triangle 30"/>
            <p:cNvSpPr/>
            <p:nvPr/>
          </p:nvSpPr>
          <p:spPr>
            <a:xfrm rot="10800000">
              <a:off x="1752600" y="3920518"/>
              <a:ext cx="152400" cy="2038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/>
            <p:cNvSpPr/>
            <p:nvPr/>
          </p:nvSpPr>
          <p:spPr>
            <a:xfrm rot="10800000">
              <a:off x="7058025" y="3172205"/>
              <a:ext cx="76200" cy="10194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1752599" y="4114884"/>
              <a:ext cx="152400" cy="2038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>
              <a:off x="7058025" y="3274148"/>
              <a:ext cx="76200" cy="12520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100887" y="3141071"/>
              <a:ext cx="571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dirty="0" smtClean="0"/>
                <a:t>Δ</a:t>
              </a:r>
              <a:r>
                <a:rPr lang="en-US" sz="1200" dirty="0" smtClean="0"/>
                <a:t>h</a:t>
              </a:r>
              <a:r>
                <a:rPr lang="en-US" sz="1200" baseline="-25000" dirty="0" smtClean="0"/>
                <a:t>2</a:t>
              </a:r>
              <a:endParaRPr 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371598" y="3953894"/>
              <a:ext cx="4572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dirty="0" smtClean="0"/>
                <a:t>Δ</a:t>
              </a:r>
              <a:r>
                <a:rPr lang="en-US" sz="1200" dirty="0" smtClean="0"/>
                <a:t>h</a:t>
              </a:r>
              <a:r>
                <a:rPr lang="en-US" sz="1200" baseline="-25000" dirty="0" smtClean="0"/>
                <a:t>1</a:t>
              </a:r>
              <a:endParaRPr lang="en-US" sz="1200" dirty="0"/>
            </a:p>
          </p:txBody>
        </p:sp>
        <p:cxnSp>
          <p:nvCxnSpPr>
            <p:cNvPr id="52" name="Straight Connector 51"/>
            <p:cNvCxnSpPr/>
            <p:nvPr/>
          </p:nvCxnSpPr>
          <p:spPr>
            <a:xfrm flipH="1">
              <a:off x="1828799" y="4143260"/>
              <a:ext cx="1378148" cy="0"/>
            </a:xfrm>
            <a:prstGeom prst="line">
              <a:avLst/>
            </a:prstGeom>
            <a:ln>
              <a:prstDash val="lgDashDot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 smtClean="0"/>
              <a:t>Flow Rate/Dose Control System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5486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7826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416263" y="1991465"/>
            <a:ext cx="6248402" cy="3599603"/>
            <a:chOff x="1447798" y="1991332"/>
            <a:chExt cx="6248402" cy="3599603"/>
          </a:xfrm>
        </p:grpSpPr>
        <p:cxnSp>
          <p:nvCxnSpPr>
            <p:cNvPr id="41" name="Straight Connector 40"/>
            <p:cNvCxnSpPr/>
            <p:nvPr/>
          </p:nvCxnSpPr>
          <p:spPr>
            <a:xfrm flipV="1">
              <a:off x="6934200" y="3210236"/>
              <a:ext cx="152400" cy="799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9" idx="0"/>
            </p:cNvCxnSpPr>
            <p:nvPr/>
          </p:nvCxnSpPr>
          <p:spPr>
            <a:xfrm flipV="1">
              <a:off x="5382025" y="3495337"/>
              <a:ext cx="1681715" cy="227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3797147" y="4743277"/>
              <a:ext cx="78754" cy="8476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40486" y="3198743"/>
              <a:ext cx="923874" cy="59252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043545" y="2489885"/>
              <a:ext cx="919113" cy="49855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lowchart: Delay 17"/>
            <p:cNvSpPr/>
            <p:nvPr/>
          </p:nvSpPr>
          <p:spPr>
            <a:xfrm rot="5400000">
              <a:off x="4060335" y="3860014"/>
              <a:ext cx="1223383" cy="45719"/>
            </a:xfrm>
            <a:prstGeom prst="flowChartDelay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 rot="959348">
              <a:off x="3951136" y="3243626"/>
              <a:ext cx="1476608" cy="9817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757770" y="3848586"/>
              <a:ext cx="304801" cy="933967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33000">
                  <a:schemeClr val="accent1">
                    <a:tint val="44500"/>
                    <a:satMod val="160000"/>
                    <a:alpha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>
              <a:stCxn id="19" idx="1"/>
              <a:endCxn id="17" idx="0"/>
            </p:cNvCxnSpPr>
            <p:nvPr/>
          </p:nvCxnSpPr>
          <p:spPr>
            <a:xfrm>
              <a:off x="3979698" y="3089345"/>
              <a:ext cx="0" cy="10748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3926962" y="4164171"/>
              <a:ext cx="105472" cy="9283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043545" y="1991332"/>
              <a:ext cx="919113" cy="99710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Constant Head Tank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(Raw Water)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045247" y="2794160"/>
              <a:ext cx="919113" cy="997107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Constant Head Tank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(Alum)                                                                       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Curved Connector 7"/>
            <p:cNvCxnSpPr>
              <a:stCxn id="6" idx="2"/>
            </p:cNvCxnSpPr>
            <p:nvPr/>
          </p:nvCxnSpPr>
          <p:spPr>
            <a:xfrm rot="16200000" flipH="1">
              <a:off x="2562963" y="2928578"/>
              <a:ext cx="1110976" cy="1230698"/>
            </a:xfrm>
            <a:prstGeom prst="curved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5359165" y="3497607"/>
              <a:ext cx="45719" cy="35098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Curved Connector 9"/>
            <p:cNvCxnSpPr>
              <a:stCxn id="7" idx="1"/>
              <a:endCxn id="19" idx="3"/>
            </p:cNvCxnSpPr>
            <p:nvPr/>
          </p:nvCxnSpPr>
          <p:spPr>
            <a:xfrm rot="10800000" flipV="1">
              <a:off x="5399183" y="3292713"/>
              <a:ext cx="646065" cy="203371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urved Connector 10"/>
            <p:cNvCxnSpPr>
              <a:stCxn id="9" idx="2"/>
            </p:cNvCxnSpPr>
            <p:nvPr/>
          </p:nvCxnSpPr>
          <p:spPr>
            <a:xfrm rot="5400000">
              <a:off x="4611243" y="3311297"/>
              <a:ext cx="233493" cy="1308072"/>
            </a:xfrm>
            <a:prstGeom prst="curvedConnector2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3757769" y="4257006"/>
              <a:ext cx="315803" cy="525547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Curved Connector 12"/>
            <p:cNvCxnSpPr/>
            <p:nvPr/>
          </p:nvCxnSpPr>
          <p:spPr>
            <a:xfrm rot="10800000" flipH="1" flipV="1">
              <a:off x="3728858" y="4096733"/>
              <a:ext cx="161826" cy="111175"/>
            </a:xfrm>
            <a:prstGeom prst="curvedConnector3">
              <a:avLst>
                <a:gd name="adj1" fmla="val 91233"/>
              </a:avLst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828800" y="2489885"/>
              <a:ext cx="0" cy="16651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35" idx="0"/>
            </p:cNvCxnSpPr>
            <p:nvPr/>
          </p:nvCxnSpPr>
          <p:spPr>
            <a:xfrm>
              <a:off x="7086600" y="3220451"/>
              <a:ext cx="0" cy="2962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Isosceles Triangle 30"/>
            <p:cNvSpPr/>
            <p:nvPr/>
          </p:nvSpPr>
          <p:spPr>
            <a:xfrm rot="10800000">
              <a:off x="1752600" y="2286000"/>
              <a:ext cx="152400" cy="2038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/>
            <p:cNvSpPr/>
            <p:nvPr/>
          </p:nvSpPr>
          <p:spPr>
            <a:xfrm rot="10800000">
              <a:off x="7048500" y="3118508"/>
              <a:ext cx="76200" cy="10194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1752599" y="4108647"/>
              <a:ext cx="152400" cy="20388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>
              <a:off x="7048500" y="3480672"/>
              <a:ext cx="76200" cy="12520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124700" y="3543274"/>
              <a:ext cx="571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dirty="0" smtClean="0"/>
                <a:t>Δ</a:t>
              </a:r>
              <a:r>
                <a:rPr lang="en-US" sz="1200" dirty="0" smtClean="0"/>
                <a:t>h</a:t>
              </a:r>
              <a:r>
                <a:rPr lang="en-US" sz="1200" baseline="-25000" dirty="0" smtClean="0"/>
                <a:t>2</a:t>
              </a:r>
              <a:endParaRPr 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47798" y="3124200"/>
              <a:ext cx="4572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dirty="0" smtClean="0"/>
                <a:t>Δ</a:t>
              </a:r>
              <a:r>
                <a:rPr lang="en-US" sz="1200" dirty="0" smtClean="0"/>
                <a:t>h</a:t>
              </a:r>
              <a:r>
                <a:rPr lang="en-US" sz="1200" baseline="-25000" dirty="0" smtClean="0"/>
                <a:t>1</a:t>
              </a:r>
              <a:endParaRPr lang="en-US" sz="1200" dirty="0"/>
            </a:p>
          </p:txBody>
        </p:sp>
        <p:cxnSp>
          <p:nvCxnSpPr>
            <p:cNvPr id="45" name="Straight Connector 44"/>
            <p:cNvCxnSpPr>
              <a:stCxn id="36" idx="0"/>
            </p:cNvCxnSpPr>
            <p:nvPr/>
          </p:nvCxnSpPr>
          <p:spPr>
            <a:xfrm>
              <a:off x="1828799" y="4108647"/>
              <a:ext cx="1928971" cy="0"/>
            </a:xfrm>
            <a:prstGeom prst="line">
              <a:avLst/>
            </a:prstGeom>
            <a:ln>
              <a:prstDash val="lgDashDot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31" idx="0"/>
              <a:endCxn id="6" idx="1"/>
            </p:cNvCxnSpPr>
            <p:nvPr/>
          </p:nvCxnSpPr>
          <p:spPr>
            <a:xfrm>
              <a:off x="1828800" y="2489885"/>
              <a:ext cx="214745" cy="1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 smtClean="0"/>
              <a:t>Flow Rate/Dose Control System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81000" y="5486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2268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Sedimentation Tank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76400"/>
            <a:ext cx="4343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sedimentation tank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Floc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blanket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Tube settler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C:\Users\Sahana\Downloads\IMG_069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90700"/>
            <a:ext cx="4171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2833</TotalTime>
  <Words>760</Words>
  <Application>Microsoft Office PowerPoint</Application>
  <PresentationFormat>On-screen Show (4:3)</PresentationFormat>
  <Paragraphs>164</Paragraphs>
  <Slides>31</Slides>
  <Notes>2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1_AguaClara the road</vt:lpstr>
      <vt:lpstr>MathType 6.0 Equation</vt:lpstr>
      <vt:lpstr>Demonstration Plant Spring, 2012</vt:lpstr>
      <vt:lpstr>Introduction</vt:lpstr>
      <vt:lpstr>Dose Controller: Previous Designs</vt:lpstr>
      <vt:lpstr>LFOM</vt:lpstr>
      <vt:lpstr>LFOM vs Lam Flow Pipes</vt:lpstr>
      <vt:lpstr>Dose Control Calculations</vt:lpstr>
      <vt:lpstr>Flow Rate/Dose Control System</vt:lpstr>
      <vt:lpstr>Flow Rate/Dose Control System</vt:lpstr>
      <vt:lpstr>Sedimentation Tank</vt:lpstr>
      <vt:lpstr>Design</vt:lpstr>
      <vt:lpstr>Final Sedimentation Tank</vt:lpstr>
      <vt:lpstr>Sedimentation Tank Features</vt:lpstr>
      <vt:lpstr>Sedimentation Tank Features</vt:lpstr>
      <vt:lpstr>Sedimentation Tank Features</vt:lpstr>
      <vt:lpstr>Sedimentation Tank Features</vt:lpstr>
      <vt:lpstr>Sedimentation Tank Features</vt:lpstr>
      <vt:lpstr>Sedimentation Tank Features</vt:lpstr>
      <vt:lpstr>Sedimentation Tank Features</vt:lpstr>
      <vt:lpstr>SRSF Fabrication Challenges</vt:lpstr>
      <vt:lpstr>Adjustments Made</vt:lpstr>
      <vt:lpstr>Adjustments Made</vt:lpstr>
      <vt:lpstr>Adjustments Made</vt:lpstr>
      <vt:lpstr>Adjustments Made</vt:lpstr>
      <vt:lpstr>SRSF Results (1)</vt:lpstr>
      <vt:lpstr>SRSF Demonstration</vt:lpstr>
      <vt:lpstr>SRSF Demonstration</vt:lpstr>
      <vt:lpstr>80/20 Aluminum Frame </vt:lpstr>
      <vt:lpstr>Documentation</vt:lpstr>
      <vt:lpstr>Future Work</vt:lpstr>
      <vt:lpstr>Future Work</vt:lpstr>
      <vt:lpstr>Thank you!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ceeadmin</cp:lastModifiedBy>
  <cp:revision>283</cp:revision>
  <dcterms:created xsi:type="dcterms:W3CDTF">2008-08-26T14:48:34Z</dcterms:created>
  <dcterms:modified xsi:type="dcterms:W3CDTF">2012-05-12T21:28:20Z</dcterms:modified>
</cp:coreProperties>
</file>