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  <p:sldMasterId id="2147483690" r:id="rId2"/>
  </p:sldMasterIdLst>
  <p:notesMasterIdLst>
    <p:notesMasterId r:id="rId16"/>
  </p:notesMasterIdLst>
  <p:sldIdLst>
    <p:sldId id="256" r:id="rId3"/>
    <p:sldId id="257" r:id="rId4"/>
    <p:sldId id="260" r:id="rId5"/>
    <p:sldId id="264" r:id="rId6"/>
    <p:sldId id="268" r:id="rId7"/>
    <p:sldId id="259" r:id="rId8"/>
    <p:sldId id="263" r:id="rId9"/>
    <p:sldId id="258" r:id="rId10"/>
    <p:sldId id="269" r:id="rId11"/>
    <p:sldId id="271" r:id="rId12"/>
    <p:sldId id="270" r:id="rId13"/>
    <p:sldId id="262" r:id="rId14"/>
    <p:sldId id="272" r:id="rId15"/>
  </p:sldIdLst>
  <p:sldSz cx="9144000" cy="6858000" type="screen4x3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 snapToObjects="1">
      <p:cViewPr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C67440-C61D-744C-8576-FCEDD24EC0EB}" type="doc">
      <dgm:prSet loTypeId="urn:microsoft.com/office/officeart/2005/8/layout/cycle5" loCatId="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A671AE1B-23FD-264E-954C-6E329D9310E4}">
      <dgm:prSet/>
      <dgm:spPr/>
      <dgm:t>
        <a:bodyPr/>
        <a:lstStyle/>
        <a:p>
          <a:pPr rtl="0"/>
          <a:r>
            <a:rPr lang="en-US" dirty="0" smtClean="0"/>
            <a:t>1. Backwash entire</a:t>
          </a:r>
          <a:endParaRPr lang="en-US" dirty="0"/>
        </a:p>
      </dgm:t>
    </dgm:pt>
    <dgm:pt modelId="{F0BD5364-0838-1E43-8350-445D8B15D940}" type="parTrans" cxnId="{1A98F3F6-B73E-A148-9B27-493D24C8DD98}">
      <dgm:prSet/>
      <dgm:spPr/>
      <dgm:t>
        <a:bodyPr/>
        <a:lstStyle/>
        <a:p>
          <a:endParaRPr lang="zh-CN" altLang="en-US"/>
        </a:p>
      </dgm:t>
    </dgm:pt>
    <dgm:pt modelId="{DA22A7AA-C3FA-3343-AFD3-D48F0E134498}" type="sibTrans" cxnId="{1A98F3F6-B73E-A148-9B27-493D24C8DD98}">
      <dgm:prSet/>
      <dgm:spPr/>
      <dgm:t>
        <a:bodyPr/>
        <a:lstStyle/>
        <a:p>
          <a:endParaRPr lang="zh-CN" altLang="en-US"/>
        </a:p>
      </dgm:t>
    </dgm:pt>
    <dgm:pt modelId="{09C014F4-DA29-BD4B-A87A-6B67DC46E15E}">
      <dgm:prSet/>
      <dgm:spPr/>
      <dgm:t>
        <a:bodyPr/>
        <a:lstStyle/>
        <a:p>
          <a:pPr rtl="0"/>
          <a:r>
            <a:rPr lang="en-US" altLang="zh-CN" dirty="0" smtClean="0"/>
            <a:t>2. Loading</a:t>
          </a:r>
          <a:endParaRPr lang="zh-CN" altLang="en-US" dirty="0"/>
        </a:p>
      </dgm:t>
    </dgm:pt>
    <dgm:pt modelId="{2CCBCE3A-DC53-4D48-89A1-29676C8704D8}" type="parTrans" cxnId="{D90D56A1-E61F-9F49-907E-1DC087B65264}">
      <dgm:prSet/>
      <dgm:spPr/>
      <dgm:t>
        <a:bodyPr/>
        <a:lstStyle/>
        <a:p>
          <a:endParaRPr lang="zh-CN" altLang="en-US"/>
        </a:p>
      </dgm:t>
    </dgm:pt>
    <dgm:pt modelId="{479C2C04-9DA8-EB48-824C-78CAB025AAE9}" type="sibTrans" cxnId="{D90D56A1-E61F-9F49-907E-1DC087B65264}">
      <dgm:prSet/>
      <dgm:spPr/>
      <dgm:t>
        <a:bodyPr/>
        <a:lstStyle/>
        <a:p>
          <a:endParaRPr lang="zh-CN" altLang="en-US"/>
        </a:p>
      </dgm:t>
    </dgm:pt>
    <dgm:pt modelId="{E7E70307-5C04-3244-A0C0-C5B960A07C71}">
      <dgm:prSet/>
      <dgm:spPr/>
      <dgm:t>
        <a:bodyPr/>
        <a:lstStyle/>
        <a:p>
          <a:pPr rtl="0"/>
          <a:r>
            <a:rPr lang="en-US" altLang="zh-CN" dirty="0" smtClean="0"/>
            <a:t>3. Pump ramp  down</a:t>
          </a:r>
          <a:endParaRPr lang="zh-CN" altLang="en-US" dirty="0"/>
        </a:p>
      </dgm:t>
    </dgm:pt>
    <dgm:pt modelId="{D0D972FA-8B57-784D-9853-5FECF9149E98}" type="parTrans" cxnId="{2612F0B2-864A-BF42-8B31-4E4CEDD55A46}">
      <dgm:prSet/>
      <dgm:spPr/>
      <dgm:t>
        <a:bodyPr/>
        <a:lstStyle/>
        <a:p>
          <a:endParaRPr lang="zh-CN" altLang="en-US"/>
        </a:p>
      </dgm:t>
    </dgm:pt>
    <dgm:pt modelId="{79FB7941-D66D-D048-9C3E-C0750A1625C0}" type="sibTrans" cxnId="{2612F0B2-864A-BF42-8B31-4E4CEDD55A46}">
      <dgm:prSet/>
      <dgm:spPr/>
      <dgm:t>
        <a:bodyPr/>
        <a:lstStyle/>
        <a:p>
          <a:endParaRPr lang="zh-CN" altLang="en-US"/>
        </a:p>
      </dgm:t>
    </dgm:pt>
    <dgm:pt modelId="{D039AD49-8EDB-4C4A-B30D-CECD2CF120D2}">
      <dgm:prSet/>
      <dgm:spPr/>
      <dgm:t>
        <a:bodyPr/>
        <a:lstStyle/>
        <a:p>
          <a:pPr rtl="0"/>
          <a:r>
            <a:rPr lang="en-US" altLang="zh-CN" dirty="0" smtClean="0"/>
            <a:t>4. Closing of ball valve</a:t>
          </a:r>
          <a:endParaRPr lang="zh-CN" altLang="en-US" dirty="0"/>
        </a:p>
      </dgm:t>
    </dgm:pt>
    <dgm:pt modelId="{58DF084B-C4E3-3242-9A9E-9B22FE52FD5F}" type="parTrans" cxnId="{F81F6509-E89B-1E4A-8AF2-E65C15A5B028}">
      <dgm:prSet/>
      <dgm:spPr/>
      <dgm:t>
        <a:bodyPr/>
        <a:lstStyle/>
        <a:p>
          <a:endParaRPr lang="zh-CN" altLang="en-US"/>
        </a:p>
      </dgm:t>
    </dgm:pt>
    <dgm:pt modelId="{32DB8614-7746-4F45-A129-EADF13AF6176}" type="sibTrans" cxnId="{F81F6509-E89B-1E4A-8AF2-E65C15A5B028}">
      <dgm:prSet/>
      <dgm:spPr/>
      <dgm:t>
        <a:bodyPr/>
        <a:lstStyle/>
        <a:p>
          <a:endParaRPr lang="zh-CN" altLang="en-US"/>
        </a:p>
      </dgm:t>
    </dgm:pt>
    <dgm:pt modelId="{83FBC7ED-023F-404E-AD09-F6A6D5003734}">
      <dgm:prSet/>
      <dgm:spPr/>
      <dgm:t>
        <a:bodyPr/>
        <a:lstStyle/>
        <a:p>
          <a:pPr rtl="0"/>
          <a:r>
            <a:rPr lang="en-US" altLang="zh-CN" dirty="0" smtClean="0"/>
            <a:t>5. Settling</a:t>
          </a:r>
          <a:endParaRPr lang="zh-CN" altLang="en-US" dirty="0"/>
        </a:p>
      </dgm:t>
    </dgm:pt>
    <dgm:pt modelId="{A800F413-2971-1F4F-BB9F-75EF612E47F0}" type="parTrans" cxnId="{62F593D3-6B3D-5C4C-82DD-8CBF29F7AFCD}">
      <dgm:prSet/>
      <dgm:spPr/>
      <dgm:t>
        <a:bodyPr/>
        <a:lstStyle/>
        <a:p>
          <a:endParaRPr lang="zh-CN" altLang="en-US"/>
        </a:p>
      </dgm:t>
    </dgm:pt>
    <dgm:pt modelId="{84A5E135-F052-7A49-8685-728E4F0D457F}" type="sibTrans" cxnId="{62F593D3-6B3D-5C4C-82DD-8CBF29F7AFCD}">
      <dgm:prSet/>
      <dgm:spPr/>
      <dgm:t>
        <a:bodyPr/>
        <a:lstStyle/>
        <a:p>
          <a:endParaRPr lang="zh-CN" altLang="en-US"/>
        </a:p>
      </dgm:t>
    </dgm:pt>
    <dgm:pt modelId="{37E84FDD-0488-9341-8B46-B700CCBF4E7B}">
      <dgm:prSet/>
      <dgm:spPr/>
      <dgm:t>
        <a:bodyPr/>
        <a:lstStyle/>
        <a:p>
          <a:pPr rtl="0"/>
          <a:r>
            <a:rPr lang="en-US" altLang="zh-CN" dirty="0" smtClean="0"/>
            <a:t>6. Reopening of ball valve</a:t>
          </a:r>
          <a:endParaRPr lang="zh-CN" altLang="en-US" dirty="0"/>
        </a:p>
      </dgm:t>
    </dgm:pt>
    <dgm:pt modelId="{33E5F563-1B81-8D43-AD2C-E92358F40EAD}" type="parTrans" cxnId="{C5024DC3-7835-D747-B6DA-A7EF3DBB69DE}">
      <dgm:prSet/>
      <dgm:spPr/>
      <dgm:t>
        <a:bodyPr/>
        <a:lstStyle/>
        <a:p>
          <a:endParaRPr lang="zh-CN" altLang="en-US"/>
        </a:p>
      </dgm:t>
    </dgm:pt>
    <dgm:pt modelId="{03908EEC-D505-0542-AEEA-EE6AF1061A13}" type="sibTrans" cxnId="{C5024DC3-7835-D747-B6DA-A7EF3DBB69DE}">
      <dgm:prSet/>
      <dgm:spPr/>
      <dgm:t>
        <a:bodyPr/>
        <a:lstStyle/>
        <a:p>
          <a:endParaRPr lang="zh-CN" altLang="en-US"/>
        </a:p>
      </dgm:t>
    </dgm:pt>
    <dgm:pt modelId="{BD2B8060-7150-7B41-A4FB-78A9558C56D3}" type="pres">
      <dgm:prSet presAssocID="{2DC67440-C61D-744C-8576-FCEDD24EC0E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17CEDF82-3373-D040-928B-832116B908CE}" type="pres">
      <dgm:prSet presAssocID="{A671AE1B-23FD-264E-954C-6E329D9310E4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0B5DB9D-7F23-8245-AA87-C911F0B3781D}" type="pres">
      <dgm:prSet presAssocID="{A671AE1B-23FD-264E-954C-6E329D9310E4}" presName="spNode" presStyleCnt="0"/>
      <dgm:spPr/>
    </dgm:pt>
    <dgm:pt modelId="{57BE0EB9-5184-D241-98C6-E09E6810E490}" type="pres">
      <dgm:prSet presAssocID="{DA22A7AA-C3FA-3343-AFD3-D48F0E134498}" presName="sibTrans" presStyleLbl="sibTrans1D1" presStyleIdx="0" presStyleCnt="6"/>
      <dgm:spPr/>
      <dgm:t>
        <a:bodyPr/>
        <a:lstStyle/>
        <a:p>
          <a:endParaRPr lang="zh-CN" altLang="en-US"/>
        </a:p>
      </dgm:t>
    </dgm:pt>
    <dgm:pt modelId="{63325A55-EB53-DF41-A458-90DC03472619}" type="pres">
      <dgm:prSet presAssocID="{09C014F4-DA29-BD4B-A87A-6B67DC46E15E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1A92618-08B5-F849-9107-A0A9A8C7DF1D}" type="pres">
      <dgm:prSet presAssocID="{09C014F4-DA29-BD4B-A87A-6B67DC46E15E}" presName="spNode" presStyleCnt="0"/>
      <dgm:spPr/>
    </dgm:pt>
    <dgm:pt modelId="{2773FBF8-72A7-F745-B290-BC736CE7D7BC}" type="pres">
      <dgm:prSet presAssocID="{479C2C04-9DA8-EB48-824C-78CAB025AAE9}" presName="sibTrans" presStyleLbl="sibTrans1D1" presStyleIdx="1" presStyleCnt="6"/>
      <dgm:spPr/>
      <dgm:t>
        <a:bodyPr/>
        <a:lstStyle/>
        <a:p>
          <a:endParaRPr lang="zh-CN" altLang="en-US"/>
        </a:p>
      </dgm:t>
    </dgm:pt>
    <dgm:pt modelId="{D4E9083D-325F-3842-B9ED-AF8DEF30840B}" type="pres">
      <dgm:prSet presAssocID="{E7E70307-5C04-3244-A0C0-C5B960A07C71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5C2AEE6-F0AD-2541-9592-D5135D7C3B84}" type="pres">
      <dgm:prSet presAssocID="{E7E70307-5C04-3244-A0C0-C5B960A07C71}" presName="spNode" presStyleCnt="0"/>
      <dgm:spPr/>
    </dgm:pt>
    <dgm:pt modelId="{4C7EE45B-B398-A446-9005-8BEE5259DA1C}" type="pres">
      <dgm:prSet presAssocID="{79FB7941-D66D-D048-9C3E-C0750A1625C0}" presName="sibTrans" presStyleLbl="sibTrans1D1" presStyleIdx="2" presStyleCnt="6"/>
      <dgm:spPr/>
      <dgm:t>
        <a:bodyPr/>
        <a:lstStyle/>
        <a:p>
          <a:endParaRPr lang="zh-CN" altLang="en-US"/>
        </a:p>
      </dgm:t>
    </dgm:pt>
    <dgm:pt modelId="{88B43BD1-0A87-3742-96B5-6A0DFED5EFDF}" type="pres">
      <dgm:prSet presAssocID="{D039AD49-8EDB-4C4A-B30D-CECD2CF120D2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D382836-0A61-534D-B260-67127EFBCFA3}" type="pres">
      <dgm:prSet presAssocID="{D039AD49-8EDB-4C4A-B30D-CECD2CF120D2}" presName="spNode" presStyleCnt="0"/>
      <dgm:spPr/>
    </dgm:pt>
    <dgm:pt modelId="{2A0205E2-A598-1546-9551-57C0C5DD89B4}" type="pres">
      <dgm:prSet presAssocID="{32DB8614-7746-4F45-A129-EADF13AF6176}" presName="sibTrans" presStyleLbl="sibTrans1D1" presStyleIdx="3" presStyleCnt="6"/>
      <dgm:spPr/>
      <dgm:t>
        <a:bodyPr/>
        <a:lstStyle/>
        <a:p>
          <a:endParaRPr lang="zh-CN" altLang="en-US"/>
        </a:p>
      </dgm:t>
    </dgm:pt>
    <dgm:pt modelId="{99CF47A1-5977-5F4E-A49A-D6935E84BB6C}" type="pres">
      <dgm:prSet presAssocID="{83FBC7ED-023F-404E-AD09-F6A6D5003734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CB7280D-7BB3-814A-939A-A4BF932292D0}" type="pres">
      <dgm:prSet presAssocID="{83FBC7ED-023F-404E-AD09-F6A6D5003734}" presName="spNode" presStyleCnt="0"/>
      <dgm:spPr/>
    </dgm:pt>
    <dgm:pt modelId="{31A7E3C1-E3CB-6D4C-A481-3F1DDB480B94}" type="pres">
      <dgm:prSet presAssocID="{84A5E135-F052-7A49-8685-728E4F0D457F}" presName="sibTrans" presStyleLbl="sibTrans1D1" presStyleIdx="4" presStyleCnt="6"/>
      <dgm:spPr/>
      <dgm:t>
        <a:bodyPr/>
        <a:lstStyle/>
        <a:p>
          <a:endParaRPr lang="zh-CN" altLang="en-US"/>
        </a:p>
      </dgm:t>
    </dgm:pt>
    <dgm:pt modelId="{7D511CBC-6628-AE49-B800-214B09852789}" type="pres">
      <dgm:prSet presAssocID="{37E84FDD-0488-9341-8B46-B700CCBF4E7B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1D6DDA8-C76D-7E4E-A644-EEC6081DA6BB}" type="pres">
      <dgm:prSet presAssocID="{37E84FDD-0488-9341-8B46-B700CCBF4E7B}" presName="spNode" presStyleCnt="0"/>
      <dgm:spPr/>
    </dgm:pt>
    <dgm:pt modelId="{4B364DB6-A1E7-1E43-A10F-99B610976D09}" type="pres">
      <dgm:prSet presAssocID="{03908EEC-D505-0542-AEEA-EE6AF1061A13}" presName="sibTrans" presStyleLbl="sibTrans1D1" presStyleIdx="5" presStyleCnt="6"/>
      <dgm:spPr/>
      <dgm:t>
        <a:bodyPr/>
        <a:lstStyle/>
        <a:p>
          <a:endParaRPr lang="zh-CN" altLang="en-US"/>
        </a:p>
      </dgm:t>
    </dgm:pt>
  </dgm:ptLst>
  <dgm:cxnLst>
    <dgm:cxn modelId="{C0AB4628-B044-A049-90C3-3EE04AA89E0F}" type="presOf" srcId="{03908EEC-D505-0542-AEEA-EE6AF1061A13}" destId="{4B364DB6-A1E7-1E43-A10F-99B610976D09}" srcOrd="0" destOrd="0" presId="urn:microsoft.com/office/officeart/2005/8/layout/cycle5"/>
    <dgm:cxn modelId="{F390F2CD-BD0A-1049-BC0F-01F57AFB6A4D}" type="presOf" srcId="{E7E70307-5C04-3244-A0C0-C5B960A07C71}" destId="{D4E9083D-325F-3842-B9ED-AF8DEF30840B}" srcOrd="0" destOrd="0" presId="urn:microsoft.com/office/officeart/2005/8/layout/cycle5"/>
    <dgm:cxn modelId="{97EB18A9-30DC-7C48-901D-7BE354B1C804}" type="presOf" srcId="{A671AE1B-23FD-264E-954C-6E329D9310E4}" destId="{17CEDF82-3373-D040-928B-832116B908CE}" srcOrd="0" destOrd="0" presId="urn:microsoft.com/office/officeart/2005/8/layout/cycle5"/>
    <dgm:cxn modelId="{1A98F3F6-B73E-A148-9B27-493D24C8DD98}" srcId="{2DC67440-C61D-744C-8576-FCEDD24EC0EB}" destId="{A671AE1B-23FD-264E-954C-6E329D9310E4}" srcOrd="0" destOrd="0" parTransId="{F0BD5364-0838-1E43-8350-445D8B15D940}" sibTransId="{DA22A7AA-C3FA-3343-AFD3-D48F0E134498}"/>
    <dgm:cxn modelId="{55A845B5-B548-E148-A6DC-DCE35571479C}" type="presOf" srcId="{37E84FDD-0488-9341-8B46-B700CCBF4E7B}" destId="{7D511CBC-6628-AE49-B800-214B09852789}" srcOrd="0" destOrd="0" presId="urn:microsoft.com/office/officeart/2005/8/layout/cycle5"/>
    <dgm:cxn modelId="{F81F6509-E89B-1E4A-8AF2-E65C15A5B028}" srcId="{2DC67440-C61D-744C-8576-FCEDD24EC0EB}" destId="{D039AD49-8EDB-4C4A-B30D-CECD2CF120D2}" srcOrd="3" destOrd="0" parTransId="{58DF084B-C4E3-3242-9A9E-9B22FE52FD5F}" sibTransId="{32DB8614-7746-4F45-A129-EADF13AF6176}"/>
    <dgm:cxn modelId="{D90D56A1-E61F-9F49-907E-1DC087B65264}" srcId="{2DC67440-C61D-744C-8576-FCEDD24EC0EB}" destId="{09C014F4-DA29-BD4B-A87A-6B67DC46E15E}" srcOrd="1" destOrd="0" parTransId="{2CCBCE3A-DC53-4D48-89A1-29676C8704D8}" sibTransId="{479C2C04-9DA8-EB48-824C-78CAB025AAE9}"/>
    <dgm:cxn modelId="{C5024DC3-7835-D747-B6DA-A7EF3DBB69DE}" srcId="{2DC67440-C61D-744C-8576-FCEDD24EC0EB}" destId="{37E84FDD-0488-9341-8B46-B700CCBF4E7B}" srcOrd="5" destOrd="0" parTransId="{33E5F563-1B81-8D43-AD2C-E92358F40EAD}" sibTransId="{03908EEC-D505-0542-AEEA-EE6AF1061A13}"/>
    <dgm:cxn modelId="{06DB7D8D-92B1-5945-B5CC-88ECCE5678FC}" type="presOf" srcId="{D039AD49-8EDB-4C4A-B30D-CECD2CF120D2}" destId="{88B43BD1-0A87-3742-96B5-6A0DFED5EFDF}" srcOrd="0" destOrd="0" presId="urn:microsoft.com/office/officeart/2005/8/layout/cycle5"/>
    <dgm:cxn modelId="{BB70E727-108F-544B-BB88-317454154AB6}" type="presOf" srcId="{2DC67440-C61D-744C-8576-FCEDD24EC0EB}" destId="{BD2B8060-7150-7B41-A4FB-78A9558C56D3}" srcOrd="0" destOrd="0" presId="urn:microsoft.com/office/officeart/2005/8/layout/cycle5"/>
    <dgm:cxn modelId="{6D94154A-9414-2E44-B356-B8FDC0F1548E}" type="presOf" srcId="{479C2C04-9DA8-EB48-824C-78CAB025AAE9}" destId="{2773FBF8-72A7-F745-B290-BC736CE7D7BC}" srcOrd="0" destOrd="0" presId="urn:microsoft.com/office/officeart/2005/8/layout/cycle5"/>
    <dgm:cxn modelId="{4C800BA0-7D72-8F4A-AFDF-DFD2B67CD7FB}" type="presOf" srcId="{DA22A7AA-C3FA-3343-AFD3-D48F0E134498}" destId="{57BE0EB9-5184-D241-98C6-E09E6810E490}" srcOrd="0" destOrd="0" presId="urn:microsoft.com/office/officeart/2005/8/layout/cycle5"/>
    <dgm:cxn modelId="{873DC244-E3F4-454F-B134-AFDCFD17763F}" type="presOf" srcId="{09C014F4-DA29-BD4B-A87A-6B67DC46E15E}" destId="{63325A55-EB53-DF41-A458-90DC03472619}" srcOrd="0" destOrd="0" presId="urn:microsoft.com/office/officeart/2005/8/layout/cycle5"/>
    <dgm:cxn modelId="{802E7173-A8FA-AE4B-8826-656D0B311ACB}" type="presOf" srcId="{83FBC7ED-023F-404E-AD09-F6A6D5003734}" destId="{99CF47A1-5977-5F4E-A49A-D6935E84BB6C}" srcOrd="0" destOrd="0" presId="urn:microsoft.com/office/officeart/2005/8/layout/cycle5"/>
    <dgm:cxn modelId="{B81D26C2-1DBE-0E4E-B949-216DA903D3F7}" type="presOf" srcId="{84A5E135-F052-7A49-8685-728E4F0D457F}" destId="{31A7E3C1-E3CB-6D4C-A481-3F1DDB480B94}" srcOrd="0" destOrd="0" presId="urn:microsoft.com/office/officeart/2005/8/layout/cycle5"/>
    <dgm:cxn modelId="{2612F0B2-864A-BF42-8B31-4E4CEDD55A46}" srcId="{2DC67440-C61D-744C-8576-FCEDD24EC0EB}" destId="{E7E70307-5C04-3244-A0C0-C5B960A07C71}" srcOrd="2" destOrd="0" parTransId="{D0D972FA-8B57-784D-9853-5FECF9149E98}" sibTransId="{79FB7941-D66D-D048-9C3E-C0750A1625C0}"/>
    <dgm:cxn modelId="{18FD5C1F-40D8-FD4B-88CC-9751927FDFA2}" type="presOf" srcId="{32DB8614-7746-4F45-A129-EADF13AF6176}" destId="{2A0205E2-A598-1546-9551-57C0C5DD89B4}" srcOrd="0" destOrd="0" presId="urn:microsoft.com/office/officeart/2005/8/layout/cycle5"/>
    <dgm:cxn modelId="{4CB94E9A-773F-844A-9818-248F375B6389}" type="presOf" srcId="{79FB7941-D66D-D048-9C3E-C0750A1625C0}" destId="{4C7EE45B-B398-A446-9005-8BEE5259DA1C}" srcOrd="0" destOrd="0" presId="urn:microsoft.com/office/officeart/2005/8/layout/cycle5"/>
    <dgm:cxn modelId="{62F593D3-6B3D-5C4C-82DD-8CBF29F7AFCD}" srcId="{2DC67440-C61D-744C-8576-FCEDD24EC0EB}" destId="{83FBC7ED-023F-404E-AD09-F6A6D5003734}" srcOrd="4" destOrd="0" parTransId="{A800F413-2971-1F4F-BB9F-75EF612E47F0}" sibTransId="{84A5E135-F052-7A49-8685-728E4F0D457F}"/>
    <dgm:cxn modelId="{0B2C750D-E875-954F-AC04-FF9E5DA35F88}" type="presParOf" srcId="{BD2B8060-7150-7B41-A4FB-78A9558C56D3}" destId="{17CEDF82-3373-D040-928B-832116B908CE}" srcOrd="0" destOrd="0" presId="urn:microsoft.com/office/officeart/2005/8/layout/cycle5"/>
    <dgm:cxn modelId="{7BE94B3E-585B-5344-9DF7-254BF1916025}" type="presParOf" srcId="{BD2B8060-7150-7B41-A4FB-78A9558C56D3}" destId="{A0B5DB9D-7F23-8245-AA87-C911F0B3781D}" srcOrd="1" destOrd="0" presId="urn:microsoft.com/office/officeart/2005/8/layout/cycle5"/>
    <dgm:cxn modelId="{BC36CF5D-F962-1644-97DA-4238D225705D}" type="presParOf" srcId="{BD2B8060-7150-7B41-A4FB-78A9558C56D3}" destId="{57BE0EB9-5184-D241-98C6-E09E6810E490}" srcOrd="2" destOrd="0" presId="urn:microsoft.com/office/officeart/2005/8/layout/cycle5"/>
    <dgm:cxn modelId="{7DC53691-F1F1-5F47-8568-FFA7B12E0DC0}" type="presParOf" srcId="{BD2B8060-7150-7B41-A4FB-78A9558C56D3}" destId="{63325A55-EB53-DF41-A458-90DC03472619}" srcOrd="3" destOrd="0" presId="urn:microsoft.com/office/officeart/2005/8/layout/cycle5"/>
    <dgm:cxn modelId="{B7D79B36-0400-C845-9348-CD5383373B72}" type="presParOf" srcId="{BD2B8060-7150-7B41-A4FB-78A9558C56D3}" destId="{D1A92618-08B5-F849-9107-A0A9A8C7DF1D}" srcOrd="4" destOrd="0" presId="urn:microsoft.com/office/officeart/2005/8/layout/cycle5"/>
    <dgm:cxn modelId="{878E61D9-0ACF-6B46-BFF9-87CF329FBDAA}" type="presParOf" srcId="{BD2B8060-7150-7B41-A4FB-78A9558C56D3}" destId="{2773FBF8-72A7-F745-B290-BC736CE7D7BC}" srcOrd="5" destOrd="0" presId="urn:microsoft.com/office/officeart/2005/8/layout/cycle5"/>
    <dgm:cxn modelId="{84C13453-8D2C-F24E-9386-97472B142970}" type="presParOf" srcId="{BD2B8060-7150-7B41-A4FB-78A9558C56D3}" destId="{D4E9083D-325F-3842-B9ED-AF8DEF30840B}" srcOrd="6" destOrd="0" presId="urn:microsoft.com/office/officeart/2005/8/layout/cycle5"/>
    <dgm:cxn modelId="{84829959-F9F4-F547-8996-CF997C84701B}" type="presParOf" srcId="{BD2B8060-7150-7B41-A4FB-78A9558C56D3}" destId="{B5C2AEE6-F0AD-2541-9592-D5135D7C3B84}" srcOrd="7" destOrd="0" presId="urn:microsoft.com/office/officeart/2005/8/layout/cycle5"/>
    <dgm:cxn modelId="{C6586296-D26C-AC41-86C3-6CDD268310EA}" type="presParOf" srcId="{BD2B8060-7150-7B41-A4FB-78A9558C56D3}" destId="{4C7EE45B-B398-A446-9005-8BEE5259DA1C}" srcOrd="8" destOrd="0" presId="urn:microsoft.com/office/officeart/2005/8/layout/cycle5"/>
    <dgm:cxn modelId="{2DAC9780-045C-5D41-998E-3FA30F3911D1}" type="presParOf" srcId="{BD2B8060-7150-7B41-A4FB-78A9558C56D3}" destId="{88B43BD1-0A87-3742-96B5-6A0DFED5EFDF}" srcOrd="9" destOrd="0" presId="urn:microsoft.com/office/officeart/2005/8/layout/cycle5"/>
    <dgm:cxn modelId="{50A3B11C-9D23-0F43-87F1-60AD105C2625}" type="presParOf" srcId="{BD2B8060-7150-7B41-A4FB-78A9558C56D3}" destId="{0D382836-0A61-534D-B260-67127EFBCFA3}" srcOrd="10" destOrd="0" presId="urn:microsoft.com/office/officeart/2005/8/layout/cycle5"/>
    <dgm:cxn modelId="{E47D9B89-BCE4-024E-B8C5-149ECDAE589B}" type="presParOf" srcId="{BD2B8060-7150-7B41-A4FB-78A9558C56D3}" destId="{2A0205E2-A598-1546-9551-57C0C5DD89B4}" srcOrd="11" destOrd="0" presId="urn:microsoft.com/office/officeart/2005/8/layout/cycle5"/>
    <dgm:cxn modelId="{6CD5DE1C-DD7A-9C4F-9ED9-FB1F4B53CF99}" type="presParOf" srcId="{BD2B8060-7150-7B41-A4FB-78A9558C56D3}" destId="{99CF47A1-5977-5F4E-A49A-D6935E84BB6C}" srcOrd="12" destOrd="0" presId="urn:microsoft.com/office/officeart/2005/8/layout/cycle5"/>
    <dgm:cxn modelId="{438AE376-2C01-224D-AB8E-2B13253E8812}" type="presParOf" srcId="{BD2B8060-7150-7B41-A4FB-78A9558C56D3}" destId="{ACB7280D-7BB3-814A-939A-A4BF932292D0}" srcOrd="13" destOrd="0" presId="urn:microsoft.com/office/officeart/2005/8/layout/cycle5"/>
    <dgm:cxn modelId="{0FDC8E82-A5E1-9A40-AD68-BE5F53D45E31}" type="presParOf" srcId="{BD2B8060-7150-7B41-A4FB-78A9558C56D3}" destId="{31A7E3C1-E3CB-6D4C-A481-3F1DDB480B94}" srcOrd="14" destOrd="0" presId="urn:microsoft.com/office/officeart/2005/8/layout/cycle5"/>
    <dgm:cxn modelId="{947BD12C-32C3-334B-AF5C-E4511B6B4D91}" type="presParOf" srcId="{BD2B8060-7150-7B41-A4FB-78A9558C56D3}" destId="{7D511CBC-6628-AE49-B800-214B09852789}" srcOrd="15" destOrd="0" presId="urn:microsoft.com/office/officeart/2005/8/layout/cycle5"/>
    <dgm:cxn modelId="{FF8CB1C3-CC5D-5342-AEC0-1610D4C0FD21}" type="presParOf" srcId="{BD2B8060-7150-7B41-A4FB-78A9558C56D3}" destId="{C1D6DDA8-C76D-7E4E-A644-EEC6081DA6BB}" srcOrd="16" destOrd="0" presId="urn:microsoft.com/office/officeart/2005/8/layout/cycle5"/>
    <dgm:cxn modelId="{03F7D6E3-ECCE-064F-8335-D9727352C08E}" type="presParOf" srcId="{BD2B8060-7150-7B41-A4FB-78A9558C56D3}" destId="{4B364DB6-A1E7-1E43-A10F-99B610976D09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EDF82-3373-D040-928B-832116B908CE}">
      <dsp:nvSpPr>
        <dsp:cNvPr id="0" name=""/>
        <dsp:cNvSpPr/>
      </dsp:nvSpPr>
      <dsp:spPr>
        <a:xfrm>
          <a:off x="3737446" y="1336"/>
          <a:ext cx="1415107" cy="91981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1. Backwash entire</a:t>
          </a:r>
          <a:endParaRPr lang="en-US" sz="1600" kern="1200" dirty="0"/>
        </a:p>
      </dsp:txBody>
      <dsp:txXfrm>
        <a:off x="3782348" y="46238"/>
        <a:ext cx="1325303" cy="830015"/>
      </dsp:txXfrm>
    </dsp:sp>
    <dsp:sp modelId="{57BE0EB9-5184-D241-98C6-E09E6810E490}">
      <dsp:nvSpPr>
        <dsp:cNvPr id="0" name=""/>
        <dsp:cNvSpPr/>
      </dsp:nvSpPr>
      <dsp:spPr>
        <a:xfrm>
          <a:off x="2277346" y="461246"/>
          <a:ext cx="4335306" cy="4335306"/>
        </a:xfrm>
        <a:custGeom>
          <a:avLst/>
          <a:gdLst/>
          <a:ahLst/>
          <a:cxnLst/>
          <a:rect l="0" t="0" r="0" b="0"/>
          <a:pathLst>
            <a:path>
              <a:moveTo>
                <a:pt x="3053343" y="189200"/>
              </a:moveTo>
              <a:arcTo wR="2167653" hR="2167653" stAng="17646992" swAng="92439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325A55-EB53-DF41-A458-90DC03472619}">
      <dsp:nvSpPr>
        <dsp:cNvPr id="0" name=""/>
        <dsp:cNvSpPr/>
      </dsp:nvSpPr>
      <dsp:spPr>
        <a:xfrm>
          <a:off x="5614689" y="1085163"/>
          <a:ext cx="1415107" cy="91981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2. Loading</a:t>
          </a:r>
          <a:endParaRPr lang="zh-CN" altLang="en-US" sz="1600" kern="1200" dirty="0"/>
        </a:p>
      </dsp:txBody>
      <dsp:txXfrm>
        <a:off x="5659591" y="1130065"/>
        <a:ext cx="1325303" cy="830015"/>
      </dsp:txXfrm>
    </dsp:sp>
    <dsp:sp modelId="{2773FBF8-72A7-F745-B290-BC736CE7D7BC}">
      <dsp:nvSpPr>
        <dsp:cNvPr id="0" name=""/>
        <dsp:cNvSpPr/>
      </dsp:nvSpPr>
      <dsp:spPr>
        <a:xfrm>
          <a:off x="2277346" y="461246"/>
          <a:ext cx="4335306" cy="4335306"/>
        </a:xfrm>
        <a:custGeom>
          <a:avLst/>
          <a:gdLst/>
          <a:ahLst/>
          <a:cxnLst/>
          <a:rect l="0" t="0" r="0" b="0"/>
          <a:pathLst>
            <a:path>
              <a:moveTo>
                <a:pt x="4301505" y="1786344"/>
              </a:moveTo>
              <a:arcTo wR="2167653" hR="2167653" stAng="20992108" swAng="121578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E9083D-325F-3842-B9ED-AF8DEF30840B}">
      <dsp:nvSpPr>
        <dsp:cNvPr id="0" name=""/>
        <dsp:cNvSpPr/>
      </dsp:nvSpPr>
      <dsp:spPr>
        <a:xfrm>
          <a:off x="5614689" y="3252816"/>
          <a:ext cx="1415107" cy="91981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3. Pump ramp  down</a:t>
          </a:r>
          <a:endParaRPr lang="zh-CN" altLang="en-US" sz="1600" kern="1200" dirty="0"/>
        </a:p>
      </dsp:txBody>
      <dsp:txXfrm>
        <a:off x="5659591" y="3297718"/>
        <a:ext cx="1325303" cy="830015"/>
      </dsp:txXfrm>
    </dsp:sp>
    <dsp:sp modelId="{4C7EE45B-B398-A446-9005-8BEE5259DA1C}">
      <dsp:nvSpPr>
        <dsp:cNvPr id="0" name=""/>
        <dsp:cNvSpPr/>
      </dsp:nvSpPr>
      <dsp:spPr>
        <a:xfrm>
          <a:off x="2277346" y="461246"/>
          <a:ext cx="4335306" cy="4335306"/>
        </a:xfrm>
        <a:custGeom>
          <a:avLst/>
          <a:gdLst/>
          <a:ahLst/>
          <a:cxnLst/>
          <a:rect l="0" t="0" r="0" b="0"/>
          <a:pathLst>
            <a:path>
              <a:moveTo>
                <a:pt x="3547123" y="3839712"/>
              </a:moveTo>
              <a:arcTo wR="2167653" hR="2167653" stAng="3028616" swAng="92439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B43BD1-0A87-3742-96B5-6A0DFED5EFDF}">
      <dsp:nvSpPr>
        <dsp:cNvPr id="0" name=""/>
        <dsp:cNvSpPr/>
      </dsp:nvSpPr>
      <dsp:spPr>
        <a:xfrm>
          <a:off x="3737446" y="4336643"/>
          <a:ext cx="1415107" cy="91981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4. Closing of ball valve</a:t>
          </a:r>
          <a:endParaRPr lang="zh-CN" altLang="en-US" sz="1600" kern="1200" dirty="0"/>
        </a:p>
      </dsp:txBody>
      <dsp:txXfrm>
        <a:off x="3782348" y="4381545"/>
        <a:ext cx="1325303" cy="830015"/>
      </dsp:txXfrm>
    </dsp:sp>
    <dsp:sp modelId="{2A0205E2-A598-1546-9551-57C0C5DD89B4}">
      <dsp:nvSpPr>
        <dsp:cNvPr id="0" name=""/>
        <dsp:cNvSpPr/>
      </dsp:nvSpPr>
      <dsp:spPr>
        <a:xfrm>
          <a:off x="2277346" y="461246"/>
          <a:ext cx="4335306" cy="4335306"/>
        </a:xfrm>
        <a:custGeom>
          <a:avLst/>
          <a:gdLst/>
          <a:ahLst/>
          <a:cxnLst/>
          <a:rect l="0" t="0" r="0" b="0"/>
          <a:pathLst>
            <a:path>
              <a:moveTo>
                <a:pt x="1281963" y="4146106"/>
              </a:moveTo>
              <a:arcTo wR="2167653" hR="2167653" stAng="6846992" swAng="92439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CF47A1-5977-5F4E-A49A-D6935E84BB6C}">
      <dsp:nvSpPr>
        <dsp:cNvPr id="0" name=""/>
        <dsp:cNvSpPr/>
      </dsp:nvSpPr>
      <dsp:spPr>
        <a:xfrm>
          <a:off x="1860203" y="3252816"/>
          <a:ext cx="1415107" cy="91981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5. Settling</a:t>
          </a:r>
          <a:endParaRPr lang="zh-CN" altLang="en-US" sz="1600" kern="1200" dirty="0"/>
        </a:p>
      </dsp:txBody>
      <dsp:txXfrm>
        <a:off x="1905105" y="3297718"/>
        <a:ext cx="1325303" cy="830015"/>
      </dsp:txXfrm>
    </dsp:sp>
    <dsp:sp modelId="{31A7E3C1-E3CB-6D4C-A481-3F1DDB480B94}">
      <dsp:nvSpPr>
        <dsp:cNvPr id="0" name=""/>
        <dsp:cNvSpPr/>
      </dsp:nvSpPr>
      <dsp:spPr>
        <a:xfrm>
          <a:off x="2277346" y="461246"/>
          <a:ext cx="4335306" cy="4335306"/>
        </a:xfrm>
        <a:custGeom>
          <a:avLst/>
          <a:gdLst/>
          <a:ahLst/>
          <a:cxnLst/>
          <a:rect l="0" t="0" r="0" b="0"/>
          <a:pathLst>
            <a:path>
              <a:moveTo>
                <a:pt x="33801" y="2548961"/>
              </a:moveTo>
              <a:arcTo wR="2167653" hR="2167653" stAng="10192108" swAng="121578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511CBC-6628-AE49-B800-214B09852789}">
      <dsp:nvSpPr>
        <dsp:cNvPr id="0" name=""/>
        <dsp:cNvSpPr/>
      </dsp:nvSpPr>
      <dsp:spPr>
        <a:xfrm>
          <a:off x="1860203" y="1085163"/>
          <a:ext cx="1415107" cy="91981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kern="1200" dirty="0" smtClean="0"/>
            <a:t>6. Reopening of ball valve</a:t>
          </a:r>
          <a:endParaRPr lang="zh-CN" altLang="en-US" sz="1600" kern="1200" dirty="0"/>
        </a:p>
      </dsp:txBody>
      <dsp:txXfrm>
        <a:off x="1905105" y="1130065"/>
        <a:ext cx="1325303" cy="830015"/>
      </dsp:txXfrm>
    </dsp:sp>
    <dsp:sp modelId="{4B364DB6-A1E7-1E43-A10F-99B610976D09}">
      <dsp:nvSpPr>
        <dsp:cNvPr id="0" name=""/>
        <dsp:cNvSpPr/>
      </dsp:nvSpPr>
      <dsp:spPr>
        <a:xfrm>
          <a:off x="2277346" y="461246"/>
          <a:ext cx="4335306" cy="4335306"/>
        </a:xfrm>
        <a:custGeom>
          <a:avLst/>
          <a:gdLst/>
          <a:ahLst/>
          <a:cxnLst/>
          <a:rect l="0" t="0" r="0" b="0"/>
          <a:pathLst>
            <a:path>
              <a:moveTo>
                <a:pt x="788183" y="495593"/>
              </a:moveTo>
              <a:arcTo wR="2167653" hR="2167653" stAng="13828616" swAng="92439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FFC570-8131-0F48-94A5-738899EF634C}" type="datetimeFigureOut">
              <a:rPr kumimoji="1" lang="zh-CN" altLang="en-US" smtClean="0"/>
              <a:pPr/>
              <a:t>2013/3/13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D43B53-7ADC-E64D-AD53-7B0066CE8D72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86163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43B53-7ADC-E64D-AD53-7B0066CE8D72}" type="slidenum">
              <a:rPr kumimoji="1" lang="zh-CN" altLang="en-US" smtClean="0"/>
              <a:pPr/>
              <a:t>9</a:t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43B53-7ADC-E64D-AD53-7B0066CE8D72}" type="slidenum">
              <a:rPr kumimoji="1" lang="zh-CN" altLang="en-US" smtClean="0"/>
              <a:pPr/>
              <a:t>13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469533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71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172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173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FFA90FB3-3B0B-AD48-A7D4-DCADF7872148}" type="datetimeFigureOut">
              <a:rPr kumimoji="1" lang="zh-CN" altLang="en-US" smtClean="0"/>
              <a:pPr/>
              <a:t>2013/3/13</a:t>
            </a:fld>
            <a:endParaRPr kumimoji="1" lang="zh-CN" alt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kumimoji="1" lang="zh-CN" altLang="en-US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pic>
        <p:nvPicPr>
          <p:cNvPr id="7179" name="Picture 11" descr="AguaClara Logo 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2013/3/13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2013/3/13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71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172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173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FFA90FB3-3B0B-AD48-A7D4-DCADF7872148}" type="datetimeFigureOut">
              <a:rPr kumimoji="1" lang="zh-CN" altLang="en-US" smtClean="0"/>
              <a:pPr/>
              <a:t>2013/3/13</a:t>
            </a:fld>
            <a:endParaRPr kumimoji="1" lang="zh-CN" alt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kumimoji="1" lang="zh-CN" altLang="en-US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pic>
        <p:nvPicPr>
          <p:cNvPr id="7179" name="Picture 11" descr="AguaClara Logo 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2013/3/13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2013/3/13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2013/3/13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2013/3/13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2013/3/13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2013/3/13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2013/3/13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2013/3/13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将图片拖动到占位符，或单击添加图标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2013/3/13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2013/3/13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2013/3/13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2013/3/13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2013/3/13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2013/3/13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2013/3/13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2013/3/13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2013/3/13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将图片拖动到占位符，或单击添加图标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A90FB3-3B0B-AD48-A7D4-DCADF7872148}" type="datetimeFigureOut">
              <a:rPr kumimoji="1" lang="zh-CN" altLang="en-US" smtClean="0"/>
              <a:pPr/>
              <a:t>2013/3/13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smtClean="0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FFA90FB3-3B0B-AD48-A7D4-DCADF7872148}" type="datetimeFigureOut">
              <a:rPr kumimoji="1" lang="zh-CN" altLang="en-US" smtClean="0"/>
              <a:pPr/>
              <a:t>2013/3/13</a:t>
            </a:fld>
            <a:endParaRPr kumimoji="1" lang="zh-CN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kumimoji="1" lang="zh-CN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smtClean="0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FFA90FB3-3B0B-AD48-A7D4-DCADF7872148}" type="datetimeFigureOut">
              <a:rPr kumimoji="1" lang="zh-CN" altLang="en-US" smtClean="0"/>
              <a:pPr/>
              <a:t>2013/3/13</a:t>
            </a:fld>
            <a:endParaRPr kumimoji="1" lang="zh-CN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kumimoji="1" lang="zh-CN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B7B4971A-7488-4048-9C89-B00B12494BCD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980266" y="5435600"/>
            <a:ext cx="3962400" cy="1143000"/>
          </a:xfrm>
        </p:spPr>
        <p:txBody>
          <a:bodyPr/>
          <a:lstStyle/>
          <a:p>
            <a:r>
              <a:rPr kumimoji="1" lang="en-US" altLang="zh-CN" dirty="0" smtClean="0"/>
              <a:t>Patience </a:t>
            </a:r>
            <a:r>
              <a:rPr kumimoji="1" lang="en-US" altLang="zh-CN" dirty="0" err="1" smtClean="0"/>
              <a:t>Ruijia</a:t>
            </a:r>
            <a:r>
              <a:rPr kumimoji="1" lang="en-US" altLang="zh-CN" dirty="0" smtClean="0"/>
              <a:t> Li</a:t>
            </a:r>
          </a:p>
          <a:p>
            <a:r>
              <a:rPr kumimoji="1" lang="en-US" altLang="zh-CN" dirty="0" smtClean="0"/>
              <a:t>Margaret Fleming</a:t>
            </a:r>
            <a:endParaRPr kumimoji="1"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ctrTitle" sz="quarter"/>
          </p:nvPr>
        </p:nvSpPr>
        <p:spPr>
          <a:xfrm>
            <a:off x="1981200" y="965200"/>
            <a:ext cx="7772400" cy="1470025"/>
          </a:xfrm>
        </p:spPr>
        <p:txBody>
          <a:bodyPr/>
          <a:lstStyle/>
          <a:p>
            <a:r>
              <a:rPr kumimoji="1" lang="en-US" altLang="zh-CN" dirty="0" smtClean="0">
                <a:latin typeface="Arial"/>
                <a:cs typeface="Arial"/>
              </a:rPr>
              <a:t>Tube </a:t>
            </a:r>
            <a:r>
              <a:rPr kumimoji="1" lang="en-US" altLang="zh-CN" dirty="0" err="1" smtClean="0">
                <a:latin typeface="Arial"/>
                <a:cs typeface="Arial"/>
              </a:rPr>
              <a:t>Flocculator</a:t>
            </a:r>
            <a:endParaRPr kumimoji="1" lang="zh-CN" alt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87591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silicone tube test result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62" name="Picture 2" descr="C:\Users\aguaclara\Downloads\silicone 28m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00200"/>
            <a:ext cx="9144000" cy="438411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New silicone tube test: (0.74m tube)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Target influent turbidity = 100NTU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Raw water flow rate = 5.5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/s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Length of tube = 0.74m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Alum base=1.3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Alum coefficient=1.15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Max reps = 15</a:t>
            </a:r>
          </a:p>
          <a:p>
            <a:pPr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Tasks: Floc breakup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 smtClean="0"/>
              <a:t> How to break large </a:t>
            </a:r>
            <a:r>
              <a:rPr kumimoji="1" lang="en-US" altLang="zh-CN" dirty="0" err="1" smtClean="0"/>
              <a:t>flocs</a:t>
            </a:r>
            <a:r>
              <a:rPr kumimoji="1" lang="en-US" altLang="zh-CN" dirty="0"/>
              <a:t>?</a:t>
            </a:r>
            <a:endParaRPr kumimoji="1" lang="en-US" altLang="zh-CN" dirty="0" smtClean="0"/>
          </a:p>
          <a:p>
            <a:pPr marL="0" indent="0">
              <a:buNone/>
            </a:pPr>
            <a:r>
              <a:rPr kumimoji="1" lang="en-US" altLang="zh-CN" dirty="0"/>
              <a:t> </a:t>
            </a:r>
            <a:r>
              <a:rPr kumimoji="1" lang="en-US" altLang="zh-CN" dirty="0" smtClean="0"/>
              <a:t>    -- </a:t>
            </a:r>
            <a:r>
              <a:rPr kumimoji="1" lang="en-US" altLang="zh-CN" dirty="0" err="1" smtClean="0"/>
              <a:t>Floc</a:t>
            </a:r>
            <a:r>
              <a:rPr kumimoji="1" lang="en-US" altLang="zh-CN" dirty="0" smtClean="0"/>
              <a:t> size? </a:t>
            </a:r>
          </a:p>
          <a:p>
            <a:pPr marL="0" indent="0">
              <a:buNone/>
            </a:pPr>
            <a:r>
              <a:rPr kumimoji="1" lang="en-US" altLang="zh-CN" dirty="0"/>
              <a:t> </a:t>
            </a:r>
            <a:r>
              <a:rPr kumimoji="1" lang="en-US" altLang="zh-CN" dirty="0" smtClean="0"/>
              <a:t>       Based on energy dissipation rate:</a:t>
            </a:r>
          </a:p>
          <a:p>
            <a:pPr marL="0" indent="0">
              <a:buNone/>
            </a:pPr>
            <a:r>
              <a:rPr kumimoji="1" lang="en-US" altLang="zh-CN" dirty="0"/>
              <a:t> </a:t>
            </a:r>
            <a:r>
              <a:rPr kumimoji="1" lang="en-US" altLang="zh-CN" dirty="0" smtClean="0"/>
              <a:t>       </a:t>
            </a:r>
            <a:r>
              <a:rPr kumimoji="1" lang="en-US" altLang="zh-CN" dirty="0" err="1" smtClean="0"/>
              <a:t>D</a:t>
            </a:r>
            <a:r>
              <a:rPr kumimoji="1" lang="en-US" altLang="zh-CN" baseline="-25000" dirty="0" err="1" smtClean="0"/>
              <a:t>orifice</a:t>
            </a:r>
            <a:r>
              <a:rPr kumimoji="1" lang="en-US" altLang="zh-CN" dirty="0"/>
              <a:t> </a:t>
            </a:r>
            <a:r>
              <a:rPr kumimoji="1" lang="en-US" altLang="zh-CN" dirty="0" smtClean="0"/>
              <a:t>= 6.093 mm</a:t>
            </a:r>
          </a:p>
          <a:p>
            <a:pPr marL="0" indent="0">
              <a:buNone/>
            </a:pPr>
            <a:r>
              <a:rPr kumimoji="1" lang="en-US" altLang="zh-CN" dirty="0"/>
              <a:t> </a:t>
            </a:r>
            <a:r>
              <a:rPr kumimoji="1" lang="en-US" altLang="zh-CN" dirty="0" smtClean="0"/>
              <a:t>       </a:t>
            </a:r>
            <a:r>
              <a:rPr kumimoji="1" lang="en-US" altLang="zh-CN" dirty="0" err="1" smtClean="0"/>
              <a:t>D</a:t>
            </a:r>
            <a:r>
              <a:rPr kumimoji="1" lang="en-US" altLang="zh-CN" baseline="-25000" dirty="0" err="1" smtClean="0"/>
              <a:t>tubeflocculator</a:t>
            </a:r>
            <a:r>
              <a:rPr kumimoji="1" lang="en-US" altLang="zh-CN" dirty="0" smtClean="0"/>
              <a:t> = 9.525 mm</a:t>
            </a:r>
          </a:p>
          <a:p>
            <a:pPr marL="0" indent="0">
              <a:buNone/>
            </a:pPr>
            <a:r>
              <a:rPr kumimoji="1" lang="en-US" altLang="zh-CN" dirty="0"/>
              <a:t> </a:t>
            </a:r>
            <a:r>
              <a:rPr kumimoji="1" lang="en-US" altLang="zh-CN" dirty="0" smtClean="0"/>
              <a:t>        </a:t>
            </a:r>
            <a:endParaRPr kumimoji="1" lang="zh-CN" altLang="en-US" dirty="0"/>
          </a:p>
        </p:txBody>
      </p:sp>
      <p:pic>
        <p:nvPicPr>
          <p:cNvPr id="4" name="图片 3" descr="未命名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6534" y="4834130"/>
            <a:ext cx="6434666" cy="1769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200313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Tasks: tapered flocculation</a:t>
            </a:r>
            <a:endParaRPr lang="en-US" dirty="0"/>
          </a:p>
        </p:txBody>
      </p:sp>
      <p:grpSp>
        <p:nvGrpSpPr>
          <p:cNvPr id="19" name="Content Placeholder 18"/>
          <p:cNvGrpSpPr>
            <a:grpSpLocks noGrp="1"/>
          </p:cNvGrpSpPr>
          <p:nvPr/>
        </p:nvGrpSpPr>
        <p:grpSpPr>
          <a:xfrm>
            <a:off x="1048442" y="4815745"/>
            <a:ext cx="6094520" cy="697670"/>
            <a:chOff x="816746" y="3582805"/>
            <a:chExt cx="5122412" cy="665160"/>
          </a:xfrm>
        </p:grpSpPr>
        <p:sp>
          <p:nvSpPr>
            <p:cNvPr id="20" name="Rounded Rectangle 19"/>
            <p:cNvSpPr/>
            <p:nvPr/>
          </p:nvSpPr>
          <p:spPr bwMode="auto">
            <a:xfrm>
              <a:off x="2197890" y="3723301"/>
              <a:ext cx="1398233" cy="408623"/>
            </a:xfrm>
            <a:prstGeom prst="round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 bwMode="auto">
            <a:xfrm>
              <a:off x="816746" y="3816957"/>
              <a:ext cx="1127464" cy="213064"/>
            </a:xfrm>
            <a:prstGeom prst="round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charset="0"/>
              </a:endParaRPr>
            </a:p>
          </p:txBody>
        </p:sp>
        <p:sp>
          <p:nvSpPr>
            <p:cNvPr id="22" name="Trapezoid 21"/>
            <p:cNvSpPr/>
            <p:nvPr/>
          </p:nvSpPr>
          <p:spPr bwMode="auto">
            <a:xfrm rot="16200000">
              <a:off x="1877411" y="3709543"/>
              <a:ext cx="431008" cy="440769"/>
            </a:xfrm>
            <a:prstGeom prst="trapezoid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charset="0"/>
              </a:endParaRPr>
            </a:p>
          </p:txBody>
        </p:sp>
        <p:sp>
          <p:nvSpPr>
            <p:cNvPr id="23" name="Trapezoid 22"/>
            <p:cNvSpPr/>
            <p:nvPr/>
          </p:nvSpPr>
          <p:spPr bwMode="auto">
            <a:xfrm rot="16200000">
              <a:off x="3333791" y="3653053"/>
              <a:ext cx="665159" cy="524664"/>
            </a:xfrm>
            <a:prstGeom prst="trapezoid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charset="0"/>
              </a:endParaRPr>
            </a:p>
          </p:txBody>
        </p:sp>
        <p:sp>
          <p:nvSpPr>
            <p:cNvPr id="24" name="Rounded Rectangle 23"/>
            <p:cNvSpPr/>
            <p:nvPr/>
          </p:nvSpPr>
          <p:spPr bwMode="auto">
            <a:xfrm>
              <a:off x="3848801" y="3582805"/>
              <a:ext cx="2090357" cy="665160"/>
            </a:xfrm>
            <a:prstGeom prst="roundRect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lg" len="med"/>
              <a:tailEnd type="none" w="lg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charset="0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239696" y="2077375"/>
            <a:ext cx="8675703" cy="2232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 Decrease energy dissipation rate gradually so flocs can continue to grow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 smtClean="0"/>
              <a:t>Maintain the head loss and residence time</a:t>
            </a:r>
            <a:endParaRPr lang="en-US" sz="3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Outline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438401" y="1693333"/>
            <a:ext cx="8229600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kumimoji="1" lang="en-US" altLang="zh-CN" dirty="0" smtClean="0">
                <a:latin typeface="Arial"/>
                <a:cs typeface="Arial"/>
              </a:rPr>
              <a:t> Introduction</a:t>
            </a:r>
          </a:p>
          <a:p>
            <a:pPr>
              <a:lnSpc>
                <a:spcPct val="150000"/>
              </a:lnSpc>
            </a:pPr>
            <a:r>
              <a:rPr kumimoji="1" lang="en-US" altLang="zh-CN" dirty="0">
                <a:latin typeface="Arial"/>
                <a:cs typeface="Arial"/>
              </a:rPr>
              <a:t> </a:t>
            </a:r>
            <a:r>
              <a:rPr kumimoji="1" lang="en-US" altLang="zh-CN" dirty="0" smtClean="0">
                <a:latin typeface="Arial"/>
                <a:cs typeface="Arial"/>
              </a:rPr>
              <a:t>Previous work</a:t>
            </a:r>
          </a:p>
          <a:p>
            <a:pPr>
              <a:lnSpc>
                <a:spcPct val="150000"/>
              </a:lnSpc>
            </a:pPr>
            <a:r>
              <a:rPr kumimoji="1" lang="en-US" altLang="zh-CN" dirty="0" smtClean="0">
                <a:latin typeface="Arial"/>
                <a:cs typeface="Arial"/>
              </a:rPr>
              <a:t>Apparatus </a:t>
            </a:r>
            <a:r>
              <a:rPr kumimoji="1" lang="en-US" altLang="zh-CN" dirty="0" smtClean="0">
                <a:latin typeface="Arial"/>
                <a:cs typeface="Arial"/>
              </a:rPr>
              <a:t>&amp; Experiment</a:t>
            </a:r>
          </a:p>
          <a:p>
            <a:pPr>
              <a:lnSpc>
                <a:spcPct val="150000"/>
              </a:lnSpc>
            </a:pPr>
            <a:r>
              <a:rPr kumimoji="1" lang="en-US" altLang="zh-CN" dirty="0">
                <a:latin typeface="Arial"/>
                <a:cs typeface="Arial"/>
              </a:rPr>
              <a:t> </a:t>
            </a:r>
            <a:r>
              <a:rPr kumimoji="1" lang="en-US" altLang="zh-CN" dirty="0" smtClean="0">
                <a:latin typeface="Arial"/>
                <a:cs typeface="Arial"/>
              </a:rPr>
              <a:t>Tasks</a:t>
            </a:r>
          </a:p>
        </p:txBody>
      </p:sp>
    </p:spTree>
    <p:extLst>
      <p:ext uri="{BB962C8B-B14F-4D97-AF65-F5344CB8AC3E}">
        <p14:creationId xmlns:p14="http://schemas.microsoft.com/office/powerpoint/2010/main" xmlns="" val="26124482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8400" y="4419600"/>
            <a:ext cx="1871999" cy="187199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Introduction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 smtClean="0"/>
              <a:t> </a:t>
            </a:r>
            <a:r>
              <a:rPr kumimoji="1" lang="en-US" altLang="zh-CN" dirty="0" err="1" smtClean="0"/>
              <a:t>Floc</a:t>
            </a:r>
            <a:r>
              <a:rPr kumimoji="1" lang="en-US" altLang="zh-CN" dirty="0" smtClean="0"/>
              <a:t> formation for removal in </a:t>
            </a:r>
            <a:r>
              <a:rPr kumimoji="1" lang="en-US" altLang="zh-CN" dirty="0" err="1" smtClean="0"/>
              <a:t>sed</a:t>
            </a:r>
            <a:r>
              <a:rPr kumimoji="1" lang="en-US" altLang="zh-CN" dirty="0" smtClean="0"/>
              <a:t> tank</a:t>
            </a:r>
          </a:p>
          <a:p>
            <a:pPr marL="0" indent="0">
              <a:buNone/>
            </a:pPr>
            <a:endParaRPr kumimoji="1" lang="en-US" altLang="zh-CN" dirty="0" smtClean="0"/>
          </a:p>
          <a:p>
            <a:endParaRPr kumimoji="1"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534" y="2438399"/>
            <a:ext cx="2743200" cy="1219201"/>
          </a:xfrm>
          <a:prstGeom prst="rect">
            <a:avLst/>
          </a:prstGeom>
        </p:spPr>
      </p:pic>
      <p:sp>
        <p:nvSpPr>
          <p:cNvPr id="6" name="下箭头 5"/>
          <p:cNvSpPr/>
          <p:nvPr/>
        </p:nvSpPr>
        <p:spPr bwMode="auto">
          <a:xfrm>
            <a:off x="1921933" y="3699933"/>
            <a:ext cx="524933" cy="762000"/>
          </a:xfrm>
          <a:prstGeom prst="down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cxnSp>
        <p:nvCxnSpPr>
          <p:cNvPr id="8" name="直线连接符 7"/>
          <p:cNvCxnSpPr/>
          <p:nvPr/>
        </p:nvCxnSpPr>
        <p:spPr bwMode="auto">
          <a:xfrm>
            <a:off x="1350865" y="3901342"/>
            <a:ext cx="571067" cy="88053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sp>
        <p:nvSpPr>
          <p:cNvPr id="13" name="左弧形箭头 12"/>
          <p:cNvSpPr/>
          <p:nvPr/>
        </p:nvSpPr>
        <p:spPr bwMode="auto">
          <a:xfrm>
            <a:off x="1248400" y="3789484"/>
            <a:ext cx="360265" cy="423333"/>
          </a:xfrm>
          <a:prstGeom prst="curvedLef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4" name="右箭头 13"/>
          <p:cNvSpPr/>
          <p:nvPr/>
        </p:nvSpPr>
        <p:spPr bwMode="auto">
          <a:xfrm>
            <a:off x="3552933" y="4690533"/>
            <a:ext cx="1352333" cy="474133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pic>
        <p:nvPicPr>
          <p:cNvPr id="16" name="图片 15" descr="未命名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28733" y="4419601"/>
            <a:ext cx="1202267" cy="1507066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91899" y="5401733"/>
            <a:ext cx="1113367" cy="1223433"/>
          </a:xfrm>
          <a:prstGeom prst="rect">
            <a:avLst/>
          </a:prstGeom>
        </p:spPr>
      </p:pic>
      <p:sp>
        <p:nvSpPr>
          <p:cNvPr id="18" name="右箭头 17"/>
          <p:cNvSpPr/>
          <p:nvPr/>
        </p:nvSpPr>
        <p:spPr bwMode="auto">
          <a:xfrm rot="18942332">
            <a:off x="7108327" y="4185603"/>
            <a:ext cx="1198562" cy="467999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pic>
        <p:nvPicPr>
          <p:cNvPr id="19" name="图片 18" descr="未命名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6610" y="2683597"/>
            <a:ext cx="4216400" cy="11303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4868" y="2635251"/>
            <a:ext cx="2874866" cy="3568700"/>
          </a:xfrm>
          <a:prstGeom prst="rect">
            <a:avLst/>
          </a:prstGeom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786610" y="2506979"/>
            <a:ext cx="4116858" cy="1326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63743" y="4377266"/>
            <a:ext cx="3329980" cy="2302609"/>
          </a:xfrm>
          <a:prstGeom prst="rect">
            <a:avLst/>
          </a:prstGeom>
        </p:spPr>
      </p:pic>
      <p:cxnSp>
        <p:nvCxnSpPr>
          <p:cNvPr id="24" name="曲线连接符 23"/>
          <p:cNvCxnSpPr/>
          <p:nvPr/>
        </p:nvCxnSpPr>
        <p:spPr bwMode="auto">
          <a:xfrm rot="5400000" flipH="1" flipV="1">
            <a:off x="2537298" y="2249434"/>
            <a:ext cx="3742268" cy="3612201"/>
          </a:xfrm>
          <a:prstGeom prst="curvedConnector3">
            <a:avLst>
              <a:gd name="adj1" fmla="val 11538"/>
            </a:avLst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lg" len="med"/>
            <a:tailEnd type="arrow" w="lg" len="lg"/>
          </a:ln>
          <a:effectLst/>
        </p:spPr>
      </p:cxnSp>
      <p:sp>
        <p:nvSpPr>
          <p:cNvPr id="9" name="上箭头 8"/>
          <p:cNvSpPr/>
          <p:nvPr/>
        </p:nvSpPr>
        <p:spPr bwMode="auto">
          <a:xfrm>
            <a:off x="8299963" y="2184400"/>
            <a:ext cx="386837" cy="711200"/>
          </a:xfrm>
          <a:prstGeom prst="up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pic>
        <p:nvPicPr>
          <p:cNvPr id="7" name="图片 6" descr="未命名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0" y="81279"/>
            <a:ext cx="838200" cy="2103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3391896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  <p:bldP spid="14" grpId="0" animBg="1"/>
      <p:bldP spid="1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Previous work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7553" y="1074198"/>
            <a:ext cx="8966447" cy="4525963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endParaRPr kumimoji="1" lang="en-US" altLang="zh-CN" dirty="0" smtClean="0">
              <a:latin typeface="Aharoni" pitchFamily="2" charset="-79"/>
              <a:cs typeface="Aharoni" pitchFamily="2" charset="-79"/>
            </a:endParaRPr>
          </a:p>
          <a:p>
            <a:pPr>
              <a:lnSpc>
                <a:spcPct val="130000"/>
              </a:lnSpc>
            </a:pPr>
            <a:r>
              <a:rPr kumimoji="1" lang="en-US" altLang="zh-CN" dirty="0" smtClean="0"/>
              <a:t>2 experiments:</a:t>
            </a:r>
          </a:p>
          <a:p>
            <a:pPr marL="0" indent="0">
              <a:lnSpc>
                <a:spcPct val="130000"/>
              </a:lnSpc>
              <a:buNone/>
            </a:pPr>
            <a:r>
              <a:rPr kumimoji="1" lang="en-US" altLang="zh-CN" dirty="0"/>
              <a:t>m</a:t>
            </a:r>
            <a:r>
              <a:rPr kumimoji="1" lang="en-US" altLang="zh-CN" dirty="0" smtClean="0"/>
              <a:t>easure residual turbidity under the same experimental conditions</a:t>
            </a:r>
          </a:p>
          <a:p>
            <a:pPr marL="0" indent="0">
              <a:lnSpc>
                <a:spcPct val="130000"/>
              </a:lnSpc>
              <a:buNone/>
            </a:pPr>
            <a:r>
              <a:rPr kumimoji="1" lang="en-US" altLang="zh-CN" dirty="0" smtClean="0"/>
              <a:t> – one with </a:t>
            </a:r>
            <a:r>
              <a:rPr kumimoji="1" lang="en-US" altLang="zh-CN" dirty="0" err="1" smtClean="0"/>
              <a:t>floc</a:t>
            </a:r>
            <a:r>
              <a:rPr kumimoji="1" lang="en-US" altLang="zh-CN" dirty="0" smtClean="0"/>
              <a:t> breakup device and one without.</a:t>
            </a:r>
            <a:endParaRPr kumimoji="1" lang="en-US" altLang="zh-CN" dirty="0" smtClean="0">
              <a:latin typeface="Aharoni" pitchFamily="2" charset="-79"/>
              <a:cs typeface="Aharoni" pitchFamily="2" charset="-79"/>
            </a:endParaRPr>
          </a:p>
          <a:p>
            <a:pPr>
              <a:buNone/>
            </a:pPr>
            <a:r>
              <a:rPr kumimoji="1" lang="en-US" altLang="zh-CN" dirty="0" smtClean="0"/>
              <a:t>      </a:t>
            </a:r>
          </a:p>
          <a:p>
            <a:pPr>
              <a:buNone/>
            </a:pPr>
            <a:endParaRPr kumimoji="1" lang="en-US" altLang="zh-CN" dirty="0" smtClean="0"/>
          </a:p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6855176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Previous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https://confluence.cornell.edu/download/attachments/202378079/%E6%97%A0%E6%A0%87%E9%A2%98.png?version=4&amp;modificationDate=13615082760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533" y="1760551"/>
            <a:ext cx="9037468" cy="485775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Apparatus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30000"/>
              </a:lnSpc>
            </a:pPr>
            <a:r>
              <a:rPr kumimoji="1" lang="en-US" altLang="zh-CN" dirty="0"/>
              <a:t> </a:t>
            </a:r>
            <a:r>
              <a:rPr kumimoji="1" lang="en-US" altLang="zh-CN" dirty="0" smtClean="0"/>
              <a:t>Synthetic </a:t>
            </a:r>
            <a:r>
              <a:rPr kumimoji="1" lang="en-US" altLang="zh-CN" dirty="0"/>
              <a:t>raw water (SRW) and coagulant metering </a:t>
            </a:r>
            <a:r>
              <a:rPr kumimoji="1" lang="en-US" altLang="zh-CN" dirty="0" smtClean="0"/>
              <a:t>system</a:t>
            </a:r>
            <a:endParaRPr kumimoji="1" lang="en-US" altLang="zh-CN" dirty="0"/>
          </a:p>
          <a:p>
            <a:pPr>
              <a:lnSpc>
                <a:spcPct val="130000"/>
              </a:lnSpc>
            </a:pPr>
            <a:r>
              <a:rPr kumimoji="1" lang="en-US" altLang="zh-CN" dirty="0" smtClean="0"/>
              <a:t> Rapid mix</a:t>
            </a:r>
          </a:p>
          <a:p>
            <a:pPr>
              <a:lnSpc>
                <a:spcPct val="130000"/>
              </a:lnSpc>
            </a:pPr>
            <a:r>
              <a:rPr kumimoji="1" lang="en-US" altLang="zh-CN" dirty="0" smtClean="0"/>
              <a:t> </a:t>
            </a:r>
            <a:r>
              <a:rPr kumimoji="1" lang="en-US" altLang="zh-CN" dirty="0"/>
              <a:t>T</a:t>
            </a:r>
            <a:r>
              <a:rPr kumimoji="1" lang="en-US" altLang="zh-CN" dirty="0" smtClean="0"/>
              <a:t>ube </a:t>
            </a:r>
            <a:r>
              <a:rPr kumimoji="1" lang="en-US" altLang="zh-CN" dirty="0" err="1" smtClean="0"/>
              <a:t>flocculator</a:t>
            </a:r>
            <a:endParaRPr kumimoji="1" lang="en-US" altLang="zh-CN" dirty="0"/>
          </a:p>
          <a:p>
            <a:pPr>
              <a:lnSpc>
                <a:spcPct val="130000"/>
              </a:lnSpc>
            </a:pPr>
            <a:r>
              <a:rPr kumimoji="1" lang="en-US" altLang="zh-CN" dirty="0" smtClean="0"/>
              <a:t> </a:t>
            </a:r>
            <a:r>
              <a:rPr kumimoji="1" lang="en-US" altLang="zh-CN" dirty="0"/>
              <a:t>F</a:t>
            </a:r>
            <a:r>
              <a:rPr kumimoji="1" lang="en-US" altLang="zh-CN" dirty="0" smtClean="0"/>
              <a:t>locculation </a:t>
            </a:r>
            <a:r>
              <a:rPr kumimoji="1" lang="en-US" altLang="zh-CN" dirty="0"/>
              <a:t>residual turbidity analyzer (</a:t>
            </a:r>
            <a:r>
              <a:rPr kumimoji="1" lang="en-US" altLang="zh-CN" dirty="0" err="1"/>
              <a:t>FReTA</a:t>
            </a:r>
            <a:r>
              <a:rPr kumimoji="1" lang="en-US" altLang="zh-CN" dirty="0" smtClean="0"/>
              <a:t>)</a:t>
            </a:r>
          </a:p>
        </p:txBody>
      </p:sp>
      <p:sp>
        <p:nvSpPr>
          <p:cNvPr id="5" name="矩形 4"/>
          <p:cNvSpPr/>
          <p:nvPr/>
        </p:nvSpPr>
        <p:spPr>
          <a:xfrm>
            <a:off x="4681899" y="3016478"/>
            <a:ext cx="4233501" cy="132343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en-US" altLang="zh-CN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All Managed by</a:t>
            </a:r>
          </a:p>
          <a:p>
            <a:pPr algn="ctr"/>
            <a:r>
              <a:rPr lang="en-US" altLang="zh-CN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Process Controller</a:t>
            </a:r>
            <a:endParaRPr lang="zh-CN" altLang="en-US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650653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Experiments</a:t>
            </a:r>
            <a:endParaRPr kumimoji="1"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62535628"/>
              </p:ext>
            </p:extLst>
          </p:nvPr>
        </p:nvGraphicFramePr>
        <p:xfrm>
          <a:off x="889000" y="1447800"/>
          <a:ext cx="88900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262467" y="3708400"/>
            <a:ext cx="23960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dirty="0" smtClean="0">
                <a:solidFill>
                  <a:srgbClr val="FF6600"/>
                </a:solidFill>
                <a:latin typeface="Arial"/>
                <a:cs typeface="Arial"/>
              </a:rPr>
              <a:t>Operational States</a:t>
            </a:r>
            <a:endParaRPr kumimoji="1" lang="zh-CN" altLang="en-US" sz="3200" dirty="0">
              <a:solidFill>
                <a:srgbClr val="FF66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73820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Tasks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30000"/>
              </a:lnSpc>
            </a:pPr>
            <a:r>
              <a:rPr kumimoji="1" lang="en-US" altLang="zh-CN" dirty="0"/>
              <a:t>  </a:t>
            </a:r>
            <a:r>
              <a:rPr kumimoji="1" lang="en-US" altLang="zh-CN" dirty="0" smtClean="0"/>
              <a:t>Test the discrepancy between the influent and effluent turbidimeters</a:t>
            </a:r>
          </a:p>
          <a:p>
            <a:pPr>
              <a:lnSpc>
                <a:spcPct val="130000"/>
              </a:lnSpc>
            </a:pPr>
            <a:r>
              <a:rPr kumimoji="1" lang="en-US" altLang="zh-CN" dirty="0" smtClean="0"/>
              <a:t> Results show that the 2 turbidimeters are reading similar numbers for the same water.</a:t>
            </a:r>
            <a:endParaRPr kumimoji="1" lang="zh-CN" altLang="en-US" u="sng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124505" y="4607511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Experiment #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Influent turbidity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Effluent turbidity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9653079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New silicone tube test: (28m tube)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Target influent turbidity = 100NTU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Raw water flow rate = 5.5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mL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/s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Length of tube = 28m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Alum base=1.3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Alum coefficient=1.15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Max reps = 15</a:t>
            </a:r>
          </a:p>
          <a:p>
            <a:r>
              <a:rPr lang="en-US" sz="2400" i="1" dirty="0" smtClean="0">
                <a:latin typeface="Arial" pitchFamily="34" charset="0"/>
                <a:cs typeface="Arial" pitchFamily="34" charset="0"/>
              </a:rPr>
              <a:t>Alum dose = (coefficient)(</a:t>
            </a:r>
            <a:r>
              <a:rPr lang="en-US" sz="2400" i="1" dirty="0" err="1" smtClean="0">
                <a:latin typeface="Arial" pitchFamily="34" charset="0"/>
                <a:cs typeface="Arial" pitchFamily="34" charset="0"/>
              </a:rPr>
              <a:t>base</a:t>
            </a:r>
            <a:r>
              <a:rPr lang="en-US" sz="2400" i="1" baseline="30000" dirty="0" err="1" smtClean="0">
                <a:latin typeface="Arial" pitchFamily="34" charset="0"/>
                <a:cs typeface="Arial" pitchFamily="34" charset="0"/>
              </a:rPr>
              <a:t>Maxreps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)</a:t>
            </a:r>
            <a:endParaRPr lang="en-US" sz="2400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ube Flocculator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ube Flocculator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855</TotalTime>
  <Words>296</Words>
  <Application>Microsoft Macintosh PowerPoint</Application>
  <PresentationFormat>On-screen Show (4:3)</PresentationFormat>
  <Paragraphs>74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Tube Flocculator</vt:lpstr>
      <vt:lpstr>1_Tube Flocculator</vt:lpstr>
      <vt:lpstr>Tube Flocculator</vt:lpstr>
      <vt:lpstr>Outline</vt:lpstr>
      <vt:lpstr>Introduction</vt:lpstr>
      <vt:lpstr>Previous work</vt:lpstr>
      <vt:lpstr>Previous results</vt:lpstr>
      <vt:lpstr>Apparatus</vt:lpstr>
      <vt:lpstr>Experiments</vt:lpstr>
      <vt:lpstr>Tasks</vt:lpstr>
      <vt:lpstr>Tasks</vt:lpstr>
      <vt:lpstr>New silicone tube test result</vt:lpstr>
      <vt:lpstr>Tasks</vt:lpstr>
      <vt:lpstr>Tasks: Floc breakup</vt:lpstr>
      <vt:lpstr>Tasks: tapered flocculation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Tube Flocculator</dc:title>
  <dc:creator>li Patience.Li</dc:creator>
  <cp:lastModifiedBy>aguaclara</cp:lastModifiedBy>
  <cp:revision>78</cp:revision>
  <dcterms:created xsi:type="dcterms:W3CDTF">2012-10-22T03:41:16Z</dcterms:created>
  <dcterms:modified xsi:type="dcterms:W3CDTF">2013-03-13T20:13:31Z</dcterms:modified>
</cp:coreProperties>
</file>