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embeddings/oleObject1.bin" ContentType="application/vnd.openxmlformats-officedocument.oleObject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475" r:id="rId2"/>
    <p:sldId id="485" r:id="rId3"/>
    <p:sldId id="482" r:id="rId4"/>
    <p:sldId id="484" r:id="rId5"/>
    <p:sldId id="478" r:id="rId6"/>
    <p:sldId id="493" r:id="rId7"/>
    <p:sldId id="492" r:id="rId8"/>
    <p:sldId id="476" r:id="rId9"/>
    <p:sldId id="491" r:id="rId10"/>
    <p:sldId id="477" r:id="rId11"/>
    <p:sldId id="489" r:id="rId12"/>
    <p:sldId id="490" r:id="rId13"/>
    <p:sldId id="479" r:id="rId14"/>
    <p:sldId id="480" r:id="rId15"/>
    <p:sldId id="498" r:id="rId16"/>
    <p:sldId id="495" r:id="rId17"/>
    <p:sldId id="496" r:id="rId18"/>
    <p:sldId id="497" r:id="rId19"/>
    <p:sldId id="499" r:id="rId20"/>
    <p:sldId id="487" r:id="rId21"/>
    <p:sldId id="488" r:id="rId2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6" autoAdjust="0"/>
    <p:restoredTop sz="82418" autoAdjust="0"/>
  </p:normalViewPr>
  <p:slideViewPr>
    <p:cSldViewPr>
      <p:cViewPr>
        <p:scale>
          <a:sx n="84" d="100"/>
          <a:sy n="84" d="100"/>
        </p:scale>
        <p:origin x="-1696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Tube%20Floc\Spring%202013\team%20report%20and%20presentation\new%20tube%20analysi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Tube%20Floc\Spring%202013\team%20report%20and%20presentation\new%20tube%20analysis.xlsx" TargetMode="External"/><Relationship Id="rId2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.cornell.edu\EN\aguaclara\RESEARCH\Tube%20Floc\Spring%202013\team%20report%20and%20presentation\new%20tube%20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silicone w/o clamps</c:v>
          </c:tx>
          <c:xVal>
            <c:numRef>
              <c:f>'PACl 28m silicone'!$A$4:$A$18</c:f>
              <c:numCache>
                <c:formatCode>General</c:formatCode>
                <c:ptCount val="15"/>
                <c:pt idx="0">
                  <c:v>0.0</c:v>
                </c:pt>
                <c:pt idx="1">
                  <c:v>0.9</c:v>
                </c:pt>
                <c:pt idx="2">
                  <c:v>0.99</c:v>
                </c:pt>
                <c:pt idx="3">
                  <c:v>1.089</c:v>
                </c:pt>
                <c:pt idx="4">
                  <c:v>1.198000000000001</c:v>
                </c:pt>
                <c:pt idx="5">
                  <c:v>1.318</c:v>
                </c:pt>
                <c:pt idx="6">
                  <c:v>1.448999999999999</c:v>
                </c:pt>
                <c:pt idx="7">
                  <c:v>1.594</c:v>
                </c:pt>
                <c:pt idx="8">
                  <c:v>1.754</c:v>
                </c:pt>
                <c:pt idx="9">
                  <c:v>1.929</c:v>
                </c:pt>
                <c:pt idx="10">
                  <c:v>2.122</c:v>
                </c:pt>
                <c:pt idx="11">
                  <c:v>2.333999999999999</c:v>
                </c:pt>
                <c:pt idx="12">
                  <c:v>2.568</c:v>
                </c:pt>
                <c:pt idx="13">
                  <c:v>2.825</c:v>
                </c:pt>
                <c:pt idx="14">
                  <c:v>3.107</c:v>
                </c:pt>
              </c:numCache>
            </c:numRef>
          </c:xVal>
          <c:yVal>
            <c:numRef>
              <c:f>'PACl 28m silicone'!$I$4:$I$18</c:f>
              <c:numCache>
                <c:formatCode>General</c:formatCode>
                <c:ptCount val="15"/>
                <c:pt idx="0">
                  <c:v>97.37499999999998</c:v>
                </c:pt>
                <c:pt idx="1">
                  <c:v>30.11000000000001</c:v>
                </c:pt>
                <c:pt idx="2">
                  <c:v>31.828</c:v>
                </c:pt>
                <c:pt idx="3">
                  <c:v>27.56499999999999</c:v>
                </c:pt>
                <c:pt idx="4">
                  <c:v>26.78499999999999</c:v>
                </c:pt>
                <c:pt idx="5">
                  <c:v>25.195</c:v>
                </c:pt>
                <c:pt idx="6">
                  <c:v>23.629</c:v>
                </c:pt>
                <c:pt idx="7">
                  <c:v>20.47199999999999</c:v>
                </c:pt>
                <c:pt idx="8">
                  <c:v>22.08899999999998</c:v>
                </c:pt>
                <c:pt idx="9">
                  <c:v>19.73999999999999</c:v>
                </c:pt>
                <c:pt idx="10">
                  <c:v>17.893</c:v>
                </c:pt>
                <c:pt idx="11">
                  <c:v>16.919</c:v>
                </c:pt>
                <c:pt idx="12">
                  <c:v>14.575</c:v>
                </c:pt>
                <c:pt idx="13">
                  <c:v>13.405</c:v>
                </c:pt>
                <c:pt idx="14">
                  <c:v>13.25</c:v>
                </c:pt>
              </c:numCache>
            </c:numRef>
          </c:yVal>
          <c:smooth val="1"/>
        </c:ser>
        <c:ser>
          <c:idx val="1"/>
          <c:order val="1"/>
          <c:tx>
            <c:v>silicone 2 clamps (4.5 mm)</c:v>
          </c:tx>
          <c:xVal>
            <c:numRef>
              <c:f>'PACl 28m silicone'!$A$4:$A$18</c:f>
              <c:numCache>
                <c:formatCode>General</c:formatCode>
                <c:ptCount val="15"/>
                <c:pt idx="0">
                  <c:v>0.0</c:v>
                </c:pt>
                <c:pt idx="1">
                  <c:v>0.9</c:v>
                </c:pt>
                <c:pt idx="2">
                  <c:v>0.99</c:v>
                </c:pt>
                <c:pt idx="3">
                  <c:v>1.089</c:v>
                </c:pt>
                <c:pt idx="4">
                  <c:v>1.198000000000001</c:v>
                </c:pt>
                <c:pt idx="5">
                  <c:v>1.318</c:v>
                </c:pt>
                <c:pt idx="6">
                  <c:v>1.448999999999999</c:v>
                </c:pt>
                <c:pt idx="7">
                  <c:v>1.594</c:v>
                </c:pt>
                <c:pt idx="8">
                  <c:v>1.754</c:v>
                </c:pt>
                <c:pt idx="9">
                  <c:v>1.929</c:v>
                </c:pt>
                <c:pt idx="10">
                  <c:v>2.122</c:v>
                </c:pt>
                <c:pt idx="11">
                  <c:v>2.333999999999999</c:v>
                </c:pt>
                <c:pt idx="12">
                  <c:v>2.568</c:v>
                </c:pt>
                <c:pt idx="13">
                  <c:v>2.825</c:v>
                </c:pt>
                <c:pt idx="14">
                  <c:v>3.107</c:v>
                </c:pt>
              </c:numCache>
            </c:numRef>
          </c:xVal>
          <c:yVal>
            <c:numRef>
              <c:f>'PACl 28m silicone'!$P$4:$P$18</c:f>
              <c:numCache>
                <c:formatCode>General</c:formatCode>
                <c:ptCount val="15"/>
                <c:pt idx="0">
                  <c:v>98.09500000000001</c:v>
                </c:pt>
                <c:pt idx="1">
                  <c:v>59.63800000000001</c:v>
                </c:pt>
                <c:pt idx="2">
                  <c:v>50.77500000000001</c:v>
                </c:pt>
                <c:pt idx="3">
                  <c:v>41.469</c:v>
                </c:pt>
                <c:pt idx="4">
                  <c:v>35.777</c:v>
                </c:pt>
                <c:pt idx="5">
                  <c:v>35.39100000000001</c:v>
                </c:pt>
                <c:pt idx="6">
                  <c:v>31.559</c:v>
                </c:pt>
                <c:pt idx="7">
                  <c:v>32.97600000000001</c:v>
                </c:pt>
                <c:pt idx="8">
                  <c:v>29.07100000000001</c:v>
                </c:pt>
                <c:pt idx="9">
                  <c:v>28.366</c:v>
                </c:pt>
                <c:pt idx="10">
                  <c:v>25.747</c:v>
                </c:pt>
                <c:pt idx="11">
                  <c:v>25.43</c:v>
                </c:pt>
                <c:pt idx="12">
                  <c:v>23.309</c:v>
                </c:pt>
                <c:pt idx="13">
                  <c:v>21.396</c:v>
                </c:pt>
                <c:pt idx="14">
                  <c:v>21.11100000000001</c:v>
                </c:pt>
              </c:numCache>
            </c:numRef>
          </c:yVal>
          <c:smooth val="1"/>
        </c:ser>
        <c:ser>
          <c:idx val="2"/>
          <c:order val="2"/>
          <c:tx>
            <c:v>silicone 2 clamps (1cm)</c:v>
          </c:tx>
          <c:xVal>
            <c:numRef>
              <c:f>'PACl 28m silicone'!$A$4:$A$18</c:f>
              <c:numCache>
                <c:formatCode>General</c:formatCode>
                <c:ptCount val="15"/>
                <c:pt idx="0">
                  <c:v>0.0</c:v>
                </c:pt>
                <c:pt idx="1">
                  <c:v>0.9</c:v>
                </c:pt>
                <c:pt idx="2">
                  <c:v>0.99</c:v>
                </c:pt>
                <c:pt idx="3">
                  <c:v>1.089</c:v>
                </c:pt>
                <c:pt idx="4">
                  <c:v>1.198000000000001</c:v>
                </c:pt>
                <c:pt idx="5">
                  <c:v>1.318</c:v>
                </c:pt>
                <c:pt idx="6">
                  <c:v>1.448999999999999</c:v>
                </c:pt>
                <c:pt idx="7">
                  <c:v>1.594</c:v>
                </c:pt>
                <c:pt idx="8">
                  <c:v>1.754</c:v>
                </c:pt>
                <c:pt idx="9">
                  <c:v>1.929</c:v>
                </c:pt>
                <c:pt idx="10">
                  <c:v>2.122</c:v>
                </c:pt>
                <c:pt idx="11">
                  <c:v>2.333999999999999</c:v>
                </c:pt>
                <c:pt idx="12">
                  <c:v>2.568</c:v>
                </c:pt>
                <c:pt idx="13">
                  <c:v>2.825</c:v>
                </c:pt>
                <c:pt idx="14">
                  <c:v>3.107</c:v>
                </c:pt>
              </c:numCache>
            </c:numRef>
          </c:xVal>
          <c:yVal>
            <c:numRef>
              <c:f>'PACl 28m silicone'!$S$4:$S$18</c:f>
              <c:numCache>
                <c:formatCode>General</c:formatCode>
                <c:ptCount val="15"/>
                <c:pt idx="0">
                  <c:v>94.88299999999998</c:v>
                </c:pt>
                <c:pt idx="1">
                  <c:v>64.857</c:v>
                </c:pt>
                <c:pt idx="2">
                  <c:v>38.21700000000001</c:v>
                </c:pt>
                <c:pt idx="3">
                  <c:v>33.996</c:v>
                </c:pt>
                <c:pt idx="4">
                  <c:v>31.625</c:v>
                </c:pt>
                <c:pt idx="5">
                  <c:v>30.72599999999999</c:v>
                </c:pt>
                <c:pt idx="6">
                  <c:v>28.653</c:v>
                </c:pt>
                <c:pt idx="7">
                  <c:v>25.62</c:v>
                </c:pt>
                <c:pt idx="8">
                  <c:v>25.58199999999999</c:v>
                </c:pt>
                <c:pt idx="9">
                  <c:v>23.33700000000001</c:v>
                </c:pt>
                <c:pt idx="10">
                  <c:v>22.1</c:v>
                </c:pt>
                <c:pt idx="11">
                  <c:v>21.377</c:v>
                </c:pt>
                <c:pt idx="12">
                  <c:v>21.42099999999999</c:v>
                </c:pt>
                <c:pt idx="13">
                  <c:v>18.901</c:v>
                </c:pt>
                <c:pt idx="14">
                  <c:v>17.915</c:v>
                </c:pt>
              </c:numCache>
            </c:numRef>
          </c:yVal>
          <c:smooth val="1"/>
        </c:ser>
        <c:ser>
          <c:idx val="4"/>
          <c:order val="3"/>
          <c:tx>
            <c:v>silicone 2 clamps 6mm</c:v>
          </c:tx>
          <c:xVal>
            <c:numRef>
              <c:f>'PACl 28m silicone'!$A$4:$A$18</c:f>
              <c:numCache>
                <c:formatCode>General</c:formatCode>
                <c:ptCount val="15"/>
                <c:pt idx="0">
                  <c:v>0.0</c:v>
                </c:pt>
                <c:pt idx="1">
                  <c:v>0.9</c:v>
                </c:pt>
                <c:pt idx="2">
                  <c:v>0.99</c:v>
                </c:pt>
                <c:pt idx="3">
                  <c:v>1.089</c:v>
                </c:pt>
                <c:pt idx="4">
                  <c:v>1.198000000000001</c:v>
                </c:pt>
                <c:pt idx="5">
                  <c:v>1.318</c:v>
                </c:pt>
                <c:pt idx="6">
                  <c:v>1.448999999999999</c:v>
                </c:pt>
                <c:pt idx="7">
                  <c:v>1.594</c:v>
                </c:pt>
                <c:pt idx="8">
                  <c:v>1.754</c:v>
                </c:pt>
                <c:pt idx="9">
                  <c:v>1.929</c:v>
                </c:pt>
                <c:pt idx="10">
                  <c:v>2.122</c:v>
                </c:pt>
                <c:pt idx="11">
                  <c:v>2.333999999999999</c:v>
                </c:pt>
                <c:pt idx="12">
                  <c:v>2.568</c:v>
                </c:pt>
                <c:pt idx="13">
                  <c:v>2.825</c:v>
                </c:pt>
                <c:pt idx="14">
                  <c:v>3.107</c:v>
                </c:pt>
              </c:numCache>
            </c:numRef>
          </c:xVal>
          <c:yVal>
            <c:numRef>
              <c:f>'PACl 28m silicone'!$V$4:$V$18</c:f>
              <c:numCache>
                <c:formatCode>General</c:formatCode>
                <c:ptCount val="15"/>
                <c:pt idx="0">
                  <c:v>94.62699999999998</c:v>
                </c:pt>
                <c:pt idx="1">
                  <c:v>47.145</c:v>
                </c:pt>
                <c:pt idx="2">
                  <c:v>38.28500000000001</c:v>
                </c:pt>
                <c:pt idx="3">
                  <c:v>39.76500000000002</c:v>
                </c:pt>
                <c:pt idx="4">
                  <c:v>34.93</c:v>
                </c:pt>
                <c:pt idx="5">
                  <c:v>31.88299999999999</c:v>
                </c:pt>
                <c:pt idx="6">
                  <c:v>30.54299999999999</c:v>
                </c:pt>
                <c:pt idx="7">
                  <c:v>28.366</c:v>
                </c:pt>
                <c:pt idx="8">
                  <c:v>26.904</c:v>
                </c:pt>
                <c:pt idx="9">
                  <c:v>22.094</c:v>
                </c:pt>
                <c:pt idx="10">
                  <c:v>21.27999999999999</c:v>
                </c:pt>
                <c:pt idx="11">
                  <c:v>21.438</c:v>
                </c:pt>
                <c:pt idx="12">
                  <c:v>18.127</c:v>
                </c:pt>
                <c:pt idx="13">
                  <c:v>17.101</c:v>
                </c:pt>
                <c:pt idx="14">
                  <c:v>16.042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5624840"/>
        <c:axId val="2135397144"/>
      </c:scatterChart>
      <c:valAx>
        <c:axId val="21356248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sz="1800" dirty="0" err="1">
                    <a:latin typeface="Arial" pitchFamily="34" charset="0"/>
                    <a:cs typeface="Arial" pitchFamily="34" charset="0"/>
                  </a:rPr>
                  <a:t>PACl</a:t>
                </a:r>
                <a:r>
                  <a:rPr lang="en-US" sz="1800" baseline="0" dirty="0">
                    <a:latin typeface="Arial" pitchFamily="34" charset="0"/>
                    <a:cs typeface="Arial" pitchFamily="34" charset="0"/>
                  </a:rPr>
                  <a:t> (mg/L)</a:t>
                </a: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zh-CN"/>
          </a:p>
        </c:txPr>
        <c:crossAx val="2135397144"/>
        <c:crosses val="autoZero"/>
        <c:crossBetween val="midCat"/>
      </c:valAx>
      <c:valAx>
        <c:axId val="21353971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sz="1800" dirty="0">
                    <a:latin typeface="Arial" pitchFamily="34" charset="0"/>
                    <a:cs typeface="Arial" pitchFamily="34" charset="0"/>
                  </a:rPr>
                  <a:t>Residual</a:t>
                </a:r>
                <a:r>
                  <a:rPr lang="en-US" sz="1800" baseline="0" dirty="0">
                    <a:latin typeface="Arial" pitchFamily="34" charset="0"/>
                    <a:cs typeface="Arial" pitchFamily="34" charset="0"/>
                  </a:rPr>
                  <a:t> Turbidity (NTU)</a:t>
                </a:r>
                <a:endParaRPr lang="en-US" sz="18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zh-CN"/>
          </a:p>
        </c:txPr>
        <c:crossAx val="2135624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5958679476992"/>
          <c:y val="0.362088225813879"/>
          <c:w val="0.331238893303475"/>
          <c:h val="0.290443431413179"/>
        </c:manualLayout>
      </c:layout>
      <c:overlay val="0"/>
      <c:txPr>
        <a:bodyPr/>
        <a:lstStyle/>
        <a:p>
          <a:pPr>
            <a:defRPr sz="1600">
              <a:latin typeface="Arial" pitchFamily="34" charset="0"/>
              <a:cs typeface="Arial" pitchFamily="34" charset="0"/>
            </a:defRPr>
          </a:pPr>
          <a:endParaRPr lang="zh-CN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'PACl 28m silicone'!$B$61:$B$62</c:f>
              <c:strCache>
                <c:ptCount val="1"/>
                <c:pt idx="0">
                  <c:v>residual turb NTU</c:v>
                </c:pt>
              </c:strCache>
            </c:strRef>
          </c:tx>
          <c:spPr>
            <a:ln w="28575">
              <a:noFill/>
            </a:ln>
          </c:spPr>
          <c:xVal>
            <c:numRef>
              <c:f>'PACl 28m silicone'!$A$63:$A$76</c:f>
              <c:numCache>
                <c:formatCode>General</c:formatCode>
                <c:ptCount val="14"/>
                <c:pt idx="0">
                  <c:v>0.9</c:v>
                </c:pt>
                <c:pt idx="1">
                  <c:v>1.08</c:v>
                </c:pt>
                <c:pt idx="2">
                  <c:v>1.296</c:v>
                </c:pt>
                <c:pt idx="3">
                  <c:v>1.554999999999999</c:v>
                </c:pt>
                <c:pt idx="4">
                  <c:v>1.866</c:v>
                </c:pt>
                <c:pt idx="5">
                  <c:v>2.239</c:v>
                </c:pt>
                <c:pt idx="6">
                  <c:v>2.687</c:v>
                </c:pt>
                <c:pt idx="7">
                  <c:v>3.225</c:v>
                </c:pt>
                <c:pt idx="8">
                  <c:v>3.87</c:v>
                </c:pt>
                <c:pt idx="9">
                  <c:v>4.643999999999998</c:v>
                </c:pt>
                <c:pt idx="10">
                  <c:v>5.573</c:v>
                </c:pt>
                <c:pt idx="11">
                  <c:v>6.686999999999998</c:v>
                </c:pt>
                <c:pt idx="12">
                  <c:v>8.024000000000001</c:v>
                </c:pt>
                <c:pt idx="13">
                  <c:v>9.629</c:v>
                </c:pt>
              </c:numCache>
            </c:numRef>
          </c:xVal>
          <c:yVal>
            <c:numRef>
              <c:f>'PACl 28m silicone'!$B$63:$B$76</c:f>
              <c:numCache>
                <c:formatCode>General</c:formatCode>
                <c:ptCount val="14"/>
                <c:pt idx="0">
                  <c:v>68.552</c:v>
                </c:pt>
                <c:pt idx="1">
                  <c:v>41.72500000000001</c:v>
                </c:pt>
                <c:pt idx="2">
                  <c:v>36.691</c:v>
                </c:pt>
                <c:pt idx="3">
                  <c:v>33.247</c:v>
                </c:pt>
                <c:pt idx="4">
                  <c:v>31.393</c:v>
                </c:pt>
                <c:pt idx="5">
                  <c:v>27.11600000000001</c:v>
                </c:pt>
                <c:pt idx="6">
                  <c:v>24.937</c:v>
                </c:pt>
                <c:pt idx="7">
                  <c:v>21.094</c:v>
                </c:pt>
                <c:pt idx="8">
                  <c:v>19.44099999999999</c:v>
                </c:pt>
                <c:pt idx="9">
                  <c:v>15.327</c:v>
                </c:pt>
                <c:pt idx="10">
                  <c:v>13.133</c:v>
                </c:pt>
                <c:pt idx="11">
                  <c:v>9.735</c:v>
                </c:pt>
                <c:pt idx="12">
                  <c:v>7.813999999999998</c:v>
                </c:pt>
                <c:pt idx="13">
                  <c:v>6.527999999999998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5121096"/>
        <c:axId val="2135593688"/>
      </c:scatterChart>
      <c:valAx>
        <c:axId val="21351210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 err="1">
                    <a:latin typeface="Arial" pitchFamily="34" charset="0"/>
                    <a:cs typeface="Arial" pitchFamily="34" charset="0"/>
                  </a:rPr>
                  <a:t>PACl</a:t>
                </a:r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 Dose (mg/L)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135593688"/>
        <c:crosses val="autoZero"/>
        <c:crossBetween val="midCat"/>
      </c:valAx>
      <c:valAx>
        <c:axId val="213559368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Residual</a:t>
                </a:r>
              </a:p>
              <a:p>
                <a:pPr>
                  <a:defRPr/>
                </a:pP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Turbidity</a:t>
                </a:r>
                <a:endParaRPr lang="en-US" sz="1400" baseline="0" dirty="0">
                  <a:latin typeface="Arial" pitchFamily="34" charset="0"/>
                  <a:cs typeface="Arial" pitchFamily="34" charset="0"/>
                </a:endParaRPr>
              </a:p>
              <a:p>
                <a:pPr>
                  <a:defRPr/>
                </a:pPr>
                <a:r>
                  <a:rPr lang="en-US" sz="1400" baseline="0" dirty="0">
                    <a:latin typeface="Arial" pitchFamily="34" charset="0"/>
                    <a:cs typeface="Arial" pitchFamily="34" charset="0"/>
                  </a:rPr>
                  <a:t>(NTU)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zh-CN"/>
          </a:p>
        </c:txPr>
        <c:crossAx val="21351210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'PACl 28m silicone'!$M$52:$M$55</c:f>
              <c:numCache>
                <c:formatCode>General</c:formatCode>
                <c:ptCount val="4"/>
                <c:pt idx="0">
                  <c:v>1.3</c:v>
                </c:pt>
                <c:pt idx="1">
                  <c:v>0.6</c:v>
                </c:pt>
                <c:pt idx="2">
                  <c:v>0.5</c:v>
                </c:pt>
                <c:pt idx="3">
                  <c:v>0.4</c:v>
                </c:pt>
              </c:numCache>
            </c:numRef>
          </c:xVal>
          <c:yVal>
            <c:numRef>
              <c:f>'PACl 28m silicone'!$N$52:$N$55</c:f>
              <c:numCache>
                <c:formatCode>General</c:formatCode>
                <c:ptCount val="4"/>
                <c:pt idx="0">
                  <c:v>9.047000000000001</c:v>
                </c:pt>
                <c:pt idx="1">
                  <c:v>6.934</c:v>
                </c:pt>
                <c:pt idx="2">
                  <c:v>6.381</c:v>
                </c:pt>
                <c:pt idx="3">
                  <c:v>7.936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5619192"/>
        <c:axId val="2135801480"/>
      </c:scatterChart>
      <c:valAx>
        <c:axId val="21356191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Clamp</a:t>
                </a:r>
                <a:r>
                  <a:rPr lang="en-US" baseline="0" dirty="0"/>
                  <a:t> size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5801480"/>
        <c:crosses val="autoZero"/>
        <c:crossBetween val="midCat"/>
      </c:valAx>
      <c:valAx>
        <c:axId val="21358014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Residual</a:t>
                </a:r>
                <a:r>
                  <a:rPr lang="en-US" baseline="0"/>
                  <a:t> Turbidity (NTU)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56191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'PACl 28m silicone'!$P$48:$P$50</c:f>
              <c:numCache>
                <c:formatCode>General</c:formatCode>
                <c:ptCount val="3"/>
                <c:pt idx="0">
                  <c:v>2.0</c:v>
                </c:pt>
                <c:pt idx="1">
                  <c:v>4.0</c:v>
                </c:pt>
                <c:pt idx="2">
                  <c:v>8.0</c:v>
                </c:pt>
              </c:numCache>
            </c:numRef>
          </c:xVal>
          <c:yVal>
            <c:numRef>
              <c:f>'PACl 28m silicone'!$N$48:$N$50</c:f>
              <c:numCache>
                <c:formatCode>General</c:formatCode>
                <c:ptCount val="3"/>
                <c:pt idx="0">
                  <c:v>6.381</c:v>
                </c:pt>
                <c:pt idx="1">
                  <c:v>7.338</c:v>
                </c:pt>
                <c:pt idx="2">
                  <c:v>6.831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solidFill>
                <a:schemeClr val="accent1"/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</c:spPr>
          </c:marker>
          <c:dPt>
            <c:idx val="0"/>
            <c:marker>
              <c:symbol val="diamond"/>
              <c:size val="7"/>
              <c:spPr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rgbClr val="4F81BD"/>
                  </a:solidFill>
                </a:ln>
              </c:spPr>
            </c:marker>
            <c:bubble3D val="0"/>
          </c:dPt>
          <c:xVal>
            <c:numRef>
              <c:f>'PACl 28m silicone'!$P$45</c:f>
              <c:numCache>
                <c:formatCode>General</c:formatCode>
                <c:ptCount val="1"/>
                <c:pt idx="0">
                  <c:v>0.0</c:v>
                </c:pt>
              </c:numCache>
            </c:numRef>
          </c:xVal>
          <c:yVal>
            <c:numRef>
              <c:f>'PACl 28m silicone'!$N$45</c:f>
              <c:numCache>
                <c:formatCode>General</c:formatCode>
                <c:ptCount val="1"/>
                <c:pt idx="0">
                  <c:v>9.046999999999998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5776168"/>
        <c:axId val="2135452392"/>
      </c:scatterChart>
      <c:valAx>
        <c:axId val="2135776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Number of clamps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zh-CN"/>
          </a:p>
        </c:txPr>
        <c:crossAx val="2135452392"/>
        <c:crosses val="autoZero"/>
        <c:crossBetween val="midCat"/>
      </c:valAx>
      <c:valAx>
        <c:axId val="2135452392"/>
        <c:scaling>
          <c:orientation val="minMax"/>
          <c:min val="0.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Residual</a:t>
                </a:r>
                <a:endParaRPr lang="en-US" sz="1400" baseline="0" dirty="0">
                  <a:latin typeface="Arial" pitchFamily="34" charset="0"/>
                  <a:cs typeface="Arial" pitchFamily="34" charset="0"/>
                </a:endParaRPr>
              </a:p>
              <a:p>
                <a:pPr>
                  <a:defRPr/>
                </a:pPr>
                <a:r>
                  <a:rPr lang="en-US" sz="1400" baseline="0" dirty="0">
                    <a:latin typeface="Arial" pitchFamily="34" charset="0"/>
                    <a:cs typeface="Arial" pitchFamily="34" charset="0"/>
                  </a:rPr>
                  <a:t>Turbidity</a:t>
                </a:r>
              </a:p>
              <a:p>
                <a:pPr>
                  <a:defRPr/>
                </a:pPr>
                <a:r>
                  <a:rPr lang="en-US" sz="1400" baseline="0" dirty="0">
                    <a:latin typeface="Arial" pitchFamily="34" charset="0"/>
                    <a:cs typeface="Arial" pitchFamily="34" charset="0"/>
                  </a:rPr>
                  <a:t>(NTU</a:t>
                </a:r>
                <a:r>
                  <a:rPr lang="en-US" baseline="0" dirty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zh-CN"/>
          </a:p>
        </c:txPr>
        <c:crossAx val="21357761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1CECD1-9AE6-4695-B5A7-5464C28F7BAF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E84CF0-26ED-4927-B6A7-86391F60F8B9}">
      <dgm:prSet phldrT="[Text]"/>
      <dgm:spPr/>
      <dgm:t>
        <a:bodyPr/>
        <a:lstStyle/>
        <a:p>
          <a:r>
            <a:rPr lang="en-US" dirty="0" err="1" smtClean="0"/>
            <a:t>Floc</a:t>
          </a:r>
          <a:r>
            <a:rPr lang="en-US" dirty="0" smtClean="0"/>
            <a:t> Break up</a:t>
          </a:r>
          <a:endParaRPr lang="en-US" dirty="0"/>
        </a:p>
      </dgm:t>
    </dgm:pt>
    <dgm:pt modelId="{ED51BF5C-8857-4E75-995F-897DBBD625DC}" type="parTrans" cxnId="{6F174CBE-A5D5-44F2-8A76-E74E58A5C34A}">
      <dgm:prSet/>
      <dgm:spPr/>
      <dgm:t>
        <a:bodyPr/>
        <a:lstStyle/>
        <a:p>
          <a:endParaRPr lang="en-US"/>
        </a:p>
      </dgm:t>
    </dgm:pt>
    <dgm:pt modelId="{8F923E60-2C21-4D36-A454-99FC156A6A68}" type="sibTrans" cxnId="{6F174CBE-A5D5-44F2-8A76-E74E58A5C34A}">
      <dgm:prSet/>
      <dgm:spPr/>
      <dgm:t>
        <a:bodyPr/>
        <a:lstStyle/>
        <a:p>
          <a:endParaRPr lang="en-US"/>
        </a:p>
      </dgm:t>
    </dgm:pt>
    <dgm:pt modelId="{2995E199-BD05-42EB-975C-199ED0FC57A7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Orifice size = f (</a:t>
          </a:r>
          <a:r>
            <a:rPr lang="el-GR" dirty="0" smtClean="0">
              <a:latin typeface="Calibri"/>
              <a:cs typeface="Calibri"/>
            </a:rPr>
            <a:t>ε</a:t>
          </a:r>
          <a:r>
            <a:rPr lang="en-US" dirty="0" smtClean="0">
              <a:latin typeface="Calibri"/>
              <a:cs typeface="Calibri"/>
            </a:rPr>
            <a:t>)</a:t>
          </a:r>
          <a:endParaRPr lang="en-US" dirty="0"/>
        </a:p>
      </dgm:t>
    </dgm:pt>
    <dgm:pt modelId="{5F28D821-7962-42EC-A979-A6B2E798CFDE}" type="parTrans" cxnId="{EEE1CD40-06F6-4026-8B13-14798034070E}">
      <dgm:prSet/>
      <dgm:spPr/>
      <dgm:t>
        <a:bodyPr/>
        <a:lstStyle/>
        <a:p>
          <a:endParaRPr lang="en-US"/>
        </a:p>
      </dgm:t>
    </dgm:pt>
    <dgm:pt modelId="{00B49B7B-83BD-4F47-A749-A17EB3E0CC59}" type="sibTrans" cxnId="{EEE1CD40-06F6-4026-8B13-14798034070E}">
      <dgm:prSet/>
      <dgm:spPr/>
      <dgm:t>
        <a:bodyPr/>
        <a:lstStyle/>
        <a:p>
          <a:endParaRPr lang="en-US"/>
        </a:p>
      </dgm:t>
    </dgm:pt>
    <dgm:pt modelId="{23F0887F-A45F-40C4-B098-D48F55B89601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Positioning of break up points</a:t>
          </a:r>
          <a:endParaRPr lang="en-US" dirty="0"/>
        </a:p>
      </dgm:t>
    </dgm:pt>
    <dgm:pt modelId="{1AC33AF0-46D4-4C25-A288-471DF7070301}" type="parTrans" cxnId="{609B1BC7-0AC4-47A7-BA88-44D92EB953B6}">
      <dgm:prSet/>
      <dgm:spPr/>
      <dgm:t>
        <a:bodyPr/>
        <a:lstStyle/>
        <a:p>
          <a:endParaRPr lang="en-US"/>
        </a:p>
      </dgm:t>
    </dgm:pt>
    <dgm:pt modelId="{FD4D5FF1-DCC5-4A14-A5AA-0227962237E8}" type="sibTrans" cxnId="{609B1BC7-0AC4-47A7-BA88-44D92EB953B6}">
      <dgm:prSet/>
      <dgm:spPr/>
      <dgm:t>
        <a:bodyPr/>
        <a:lstStyle/>
        <a:p>
          <a:endParaRPr lang="en-US"/>
        </a:p>
      </dgm:t>
    </dgm:pt>
    <dgm:pt modelId="{8E3656F8-6A05-4125-B5C7-A4FB066D5660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 smtClean="0"/>
            <a:t>Capture velocity (constraint)</a:t>
          </a:r>
          <a:endParaRPr lang="en-US" dirty="0"/>
        </a:p>
      </dgm:t>
    </dgm:pt>
    <dgm:pt modelId="{C05CA149-F812-4CC2-8770-815191579C78}" type="parTrans" cxnId="{5073FC37-AA36-4FE7-AA2B-21902F53F87B}">
      <dgm:prSet/>
      <dgm:spPr/>
      <dgm:t>
        <a:bodyPr/>
        <a:lstStyle/>
        <a:p>
          <a:endParaRPr lang="en-US"/>
        </a:p>
      </dgm:t>
    </dgm:pt>
    <dgm:pt modelId="{676ECD1B-022F-4DC9-864C-1B0278BCD0B9}" type="sibTrans" cxnId="{5073FC37-AA36-4FE7-AA2B-21902F53F87B}">
      <dgm:prSet/>
      <dgm:spPr/>
      <dgm:t>
        <a:bodyPr/>
        <a:lstStyle/>
        <a:p>
          <a:endParaRPr lang="en-US"/>
        </a:p>
      </dgm:t>
    </dgm:pt>
    <dgm:pt modelId="{394FC473-1666-4626-9843-1A14C5D9CAEA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/>
            <a:t>No. of break up positions</a:t>
          </a:r>
          <a:endParaRPr lang="en-US" dirty="0"/>
        </a:p>
      </dgm:t>
    </dgm:pt>
    <dgm:pt modelId="{F3DF471A-95C8-4AE8-B285-1447C7D51ABC}" type="parTrans" cxnId="{C55812FA-7164-4E01-BDFA-E4ECA8EF41A6}">
      <dgm:prSet/>
      <dgm:spPr/>
      <dgm:t>
        <a:bodyPr/>
        <a:lstStyle/>
        <a:p>
          <a:endParaRPr lang="en-US"/>
        </a:p>
      </dgm:t>
    </dgm:pt>
    <dgm:pt modelId="{EC83BE0B-4550-4012-9FF1-EAB1E1B9BD37}" type="sibTrans" cxnId="{C55812FA-7164-4E01-BDFA-E4ECA8EF41A6}">
      <dgm:prSet/>
      <dgm:spPr/>
      <dgm:t>
        <a:bodyPr/>
        <a:lstStyle/>
        <a:p>
          <a:endParaRPr lang="en-US"/>
        </a:p>
      </dgm:t>
    </dgm:pt>
    <dgm:pt modelId="{B8D6B8D0-7EF2-4300-A822-A96E24119821}" type="pres">
      <dgm:prSet presAssocID="{941CECD1-9AE6-4695-B5A7-5464C28F7BA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71EE94-FE18-4227-B274-CFF9456DB5B7}" type="pres">
      <dgm:prSet presAssocID="{DBE84CF0-26ED-4927-B6A7-86391F60F8B9}" presName="centerShape" presStyleLbl="node0" presStyleIdx="0" presStyleCnt="1" custScaleX="273196" custScaleY="80426" custLinFactNeighborX="-430" custLinFactNeighborY="-2731"/>
      <dgm:spPr/>
      <dgm:t>
        <a:bodyPr/>
        <a:lstStyle/>
        <a:p>
          <a:endParaRPr lang="en-US"/>
        </a:p>
      </dgm:t>
    </dgm:pt>
    <dgm:pt modelId="{5C1224E8-CAD3-41E3-A141-DCE2795AA023}" type="pres">
      <dgm:prSet presAssocID="{5F28D821-7962-42EC-A979-A6B2E798CFDE}" presName="parTrans" presStyleLbl="sibTrans2D1" presStyleIdx="0" presStyleCnt="4" custAng="10768728"/>
      <dgm:spPr/>
      <dgm:t>
        <a:bodyPr/>
        <a:lstStyle/>
        <a:p>
          <a:endParaRPr lang="en-US"/>
        </a:p>
      </dgm:t>
    </dgm:pt>
    <dgm:pt modelId="{0413860E-6593-44D9-BA3B-EF69F47EA9BF}" type="pres">
      <dgm:prSet presAssocID="{5F28D821-7962-42EC-A979-A6B2E798CFDE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72A9715-1982-4DC8-8395-30FB80F977FF}" type="pres">
      <dgm:prSet presAssocID="{2995E199-BD05-42EB-975C-199ED0FC57A7}" presName="node" presStyleLbl="node1" presStyleIdx="0" presStyleCnt="4" custScaleX="225791" custScaleY="76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FF500B-E679-40E8-A4C6-D653D316A740}" type="pres">
      <dgm:prSet presAssocID="{1AC33AF0-46D4-4C25-A288-471DF7070301}" presName="parTrans" presStyleLbl="sibTrans2D1" presStyleIdx="1" presStyleCnt="4" custAng="21392918" custFlipHor="1" custScaleX="105552" custScaleY="91198"/>
      <dgm:spPr/>
      <dgm:t>
        <a:bodyPr/>
        <a:lstStyle/>
        <a:p>
          <a:endParaRPr lang="en-US"/>
        </a:p>
      </dgm:t>
    </dgm:pt>
    <dgm:pt modelId="{DEA48E59-B67C-44B7-847D-2701CAB932D8}" type="pres">
      <dgm:prSet presAssocID="{1AC33AF0-46D4-4C25-A288-471DF7070301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B2E77860-778E-4655-9A8F-7BD2ABAD861F}" type="pres">
      <dgm:prSet presAssocID="{23F0887F-A45F-40C4-B098-D48F55B89601}" presName="node" presStyleLbl="node1" presStyleIdx="1" presStyleCnt="4" custScaleX="158455" custRadScaleRad="179414" custRadScaleInc="-39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21D71C-F40C-429A-83BA-7EE846414A70}" type="pres">
      <dgm:prSet presAssocID="{C05CA149-F812-4CC2-8770-815191579C78}" presName="parTrans" presStyleLbl="sibTrans2D1" presStyleIdx="2" presStyleCnt="4" custAng="10901352"/>
      <dgm:spPr/>
      <dgm:t>
        <a:bodyPr/>
        <a:lstStyle/>
        <a:p>
          <a:endParaRPr lang="en-US"/>
        </a:p>
      </dgm:t>
    </dgm:pt>
    <dgm:pt modelId="{3D354326-3800-4041-8002-17BF04205553}" type="pres">
      <dgm:prSet presAssocID="{C05CA149-F812-4CC2-8770-815191579C78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A5280F12-77D8-4AA7-8827-20E525F4D935}" type="pres">
      <dgm:prSet presAssocID="{8E3656F8-6A05-4125-B5C7-A4FB066D5660}" presName="node" presStyleLbl="node1" presStyleIdx="2" presStyleCnt="4" custScaleX="214916" custScaleY="84376" custRadScaleRad="92679" custRadScaleInc="-27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11805-58D9-47F6-AB21-B2A1A20F4934}" type="pres">
      <dgm:prSet presAssocID="{F3DF471A-95C8-4AE8-B285-1447C7D51ABC}" presName="parTrans" presStyleLbl="sibTrans2D1" presStyleIdx="3" presStyleCnt="4" custAng="10794032"/>
      <dgm:spPr/>
      <dgm:t>
        <a:bodyPr/>
        <a:lstStyle/>
        <a:p>
          <a:endParaRPr lang="en-US"/>
        </a:p>
      </dgm:t>
    </dgm:pt>
    <dgm:pt modelId="{ED64667E-EA32-4C93-8B67-9A8FF8AA6FBF}" type="pres">
      <dgm:prSet presAssocID="{F3DF471A-95C8-4AE8-B285-1447C7D51ABC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0DA30665-C9EB-4EFF-905F-729C4672B3FE}" type="pres">
      <dgm:prSet presAssocID="{394FC473-1666-4626-9843-1A14C5D9CAEA}" presName="node" presStyleLbl="node1" presStyleIdx="3" presStyleCnt="4" custScaleX="152758" custRadScaleRad="204322" custRadScaleInc="35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DC50AB-C8B2-4D11-8C0C-2761A1138240}" type="presOf" srcId="{5F28D821-7962-42EC-A979-A6B2E798CFDE}" destId="{0413860E-6593-44D9-BA3B-EF69F47EA9BF}" srcOrd="1" destOrd="0" presId="urn:microsoft.com/office/officeart/2005/8/layout/radial5"/>
    <dgm:cxn modelId="{58C0913D-5337-432C-A7B0-CF5D17AB9917}" type="presOf" srcId="{F3DF471A-95C8-4AE8-B285-1447C7D51ABC}" destId="{ED64667E-EA32-4C93-8B67-9A8FF8AA6FBF}" srcOrd="1" destOrd="0" presId="urn:microsoft.com/office/officeart/2005/8/layout/radial5"/>
    <dgm:cxn modelId="{E2BABA45-D3E3-4BA1-A1C6-6BAF4D879689}" type="presOf" srcId="{F3DF471A-95C8-4AE8-B285-1447C7D51ABC}" destId="{C5211805-58D9-47F6-AB21-B2A1A20F4934}" srcOrd="0" destOrd="0" presId="urn:microsoft.com/office/officeart/2005/8/layout/radial5"/>
    <dgm:cxn modelId="{B834C829-FF7D-4636-8295-F315247D9506}" type="presOf" srcId="{941CECD1-9AE6-4695-B5A7-5464C28F7BAF}" destId="{B8D6B8D0-7EF2-4300-A822-A96E24119821}" srcOrd="0" destOrd="0" presId="urn:microsoft.com/office/officeart/2005/8/layout/radial5"/>
    <dgm:cxn modelId="{FCE49984-178A-4C0E-93B1-005034FBA3A9}" type="presOf" srcId="{2995E199-BD05-42EB-975C-199ED0FC57A7}" destId="{D72A9715-1982-4DC8-8395-30FB80F977FF}" srcOrd="0" destOrd="0" presId="urn:microsoft.com/office/officeart/2005/8/layout/radial5"/>
    <dgm:cxn modelId="{5073FC37-AA36-4FE7-AA2B-21902F53F87B}" srcId="{DBE84CF0-26ED-4927-B6A7-86391F60F8B9}" destId="{8E3656F8-6A05-4125-B5C7-A4FB066D5660}" srcOrd="2" destOrd="0" parTransId="{C05CA149-F812-4CC2-8770-815191579C78}" sibTransId="{676ECD1B-022F-4DC9-864C-1B0278BCD0B9}"/>
    <dgm:cxn modelId="{6F174CBE-A5D5-44F2-8A76-E74E58A5C34A}" srcId="{941CECD1-9AE6-4695-B5A7-5464C28F7BAF}" destId="{DBE84CF0-26ED-4927-B6A7-86391F60F8B9}" srcOrd="0" destOrd="0" parTransId="{ED51BF5C-8857-4E75-995F-897DBBD625DC}" sibTransId="{8F923E60-2C21-4D36-A454-99FC156A6A68}"/>
    <dgm:cxn modelId="{CDF4623C-8A0E-4C8A-BEC8-8F3B325FD741}" type="presOf" srcId="{5F28D821-7962-42EC-A979-A6B2E798CFDE}" destId="{5C1224E8-CAD3-41E3-A141-DCE2795AA023}" srcOrd="0" destOrd="0" presId="urn:microsoft.com/office/officeart/2005/8/layout/radial5"/>
    <dgm:cxn modelId="{50E5639C-0CA0-4166-8AFB-3D72DA763490}" type="presOf" srcId="{1AC33AF0-46D4-4C25-A288-471DF7070301}" destId="{7EFF500B-E679-40E8-A4C6-D653D316A740}" srcOrd="0" destOrd="0" presId="urn:microsoft.com/office/officeart/2005/8/layout/radial5"/>
    <dgm:cxn modelId="{9773C65A-C685-48E3-9ABE-6DC7173916B7}" type="presOf" srcId="{8E3656F8-6A05-4125-B5C7-A4FB066D5660}" destId="{A5280F12-77D8-4AA7-8827-20E525F4D935}" srcOrd="0" destOrd="0" presId="urn:microsoft.com/office/officeart/2005/8/layout/radial5"/>
    <dgm:cxn modelId="{872916CF-BA07-4DD6-87BC-A1AE530C25C9}" type="presOf" srcId="{C05CA149-F812-4CC2-8770-815191579C78}" destId="{3D354326-3800-4041-8002-17BF04205553}" srcOrd="1" destOrd="0" presId="urn:microsoft.com/office/officeart/2005/8/layout/radial5"/>
    <dgm:cxn modelId="{C55812FA-7164-4E01-BDFA-E4ECA8EF41A6}" srcId="{DBE84CF0-26ED-4927-B6A7-86391F60F8B9}" destId="{394FC473-1666-4626-9843-1A14C5D9CAEA}" srcOrd="3" destOrd="0" parTransId="{F3DF471A-95C8-4AE8-B285-1447C7D51ABC}" sibTransId="{EC83BE0B-4550-4012-9FF1-EAB1E1B9BD37}"/>
    <dgm:cxn modelId="{EEE1CD40-06F6-4026-8B13-14798034070E}" srcId="{DBE84CF0-26ED-4927-B6A7-86391F60F8B9}" destId="{2995E199-BD05-42EB-975C-199ED0FC57A7}" srcOrd="0" destOrd="0" parTransId="{5F28D821-7962-42EC-A979-A6B2E798CFDE}" sibTransId="{00B49B7B-83BD-4F47-A749-A17EB3E0CC59}"/>
    <dgm:cxn modelId="{8D63C274-F509-4921-8982-14BD94B9EB1F}" type="presOf" srcId="{DBE84CF0-26ED-4927-B6A7-86391F60F8B9}" destId="{ED71EE94-FE18-4227-B274-CFF9456DB5B7}" srcOrd="0" destOrd="0" presId="urn:microsoft.com/office/officeart/2005/8/layout/radial5"/>
    <dgm:cxn modelId="{EA614088-504E-4A05-8C59-E16401C99286}" type="presOf" srcId="{394FC473-1666-4626-9843-1A14C5D9CAEA}" destId="{0DA30665-C9EB-4EFF-905F-729C4672B3FE}" srcOrd="0" destOrd="0" presId="urn:microsoft.com/office/officeart/2005/8/layout/radial5"/>
    <dgm:cxn modelId="{DA76A603-161B-4145-9245-32BEDF5CEA3D}" type="presOf" srcId="{C05CA149-F812-4CC2-8770-815191579C78}" destId="{6D21D71C-F40C-429A-83BA-7EE846414A70}" srcOrd="0" destOrd="0" presId="urn:microsoft.com/office/officeart/2005/8/layout/radial5"/>
    <dgm:cxn modelId="{555EA671-6C74-4282-A9C5-63F29630A55D}" type="presOf" srcId="{23F0887F-A45F-40C4-B098-D48F55B89601}" destId="{B2E77860-778E-4655-9A8F-7BD2ABAD861F}" srcOrd="0" destOrd="0" presId="urn:microsoft.com/office/officeart/2005/8/layout/radial5"/>
    <dgm:cxn modelId="{609B1BC7-0AC4-47A7-BA88-44D92EB953B6}" srcId="{DBE84CF0-26ED-4927-B6A7-86391F60F8B9}" destId="{23F0887F-A45F-40C4-B098-D48F55B89601}" srcOrd="1" destOrd="0" parTransId="{1AC33AF0-46D4-4C25-A288-471DF7070301}" sibTransId="{FD4D5FF1-DCC5-4A14-A5AA-0227962237E8}"/>
    <dgm:cxn modelId="{89086591-E371-48AF-9F32-722A025F764F}" type="presOf" srcId="{1AC33AF0-46D4-4C25-A288-471DF7070301}" destId="{DEA48E59-B67C-44B7-847D-2701CAB932D8}" srcOrd="1" destOrd="0" presId="urn:microsoft.com/office/officeart/2005/8/layout/radial5"/>
    <dgm:cxn modelId="{82DEDBC2-37F6-46FE-9170-B8ABD5ECD850}" type="presParOf" srcId="{B8D6B8D0-7EF2-4300-A822-A96E24119821}" destId="{ED71EE94-FE18-4227-B274-CFF9456DB5B7}" srcOrd="0" destOrd="0" presId="urn:microsoft.com/office/officeart/2005/8/layout/radial5"/>
    <dgm:cxn modelId="{C74BD6BF-BB8D-4476-973D-F2201EB0420E}" type="presParOf" srcId="{B8D6B8D0-7EF2-4300-A822-A96E24119821}" destId="{5C1224E8-CAD3-41E3-A141-DCE2795AA023}" srcOrd="1" destOrd="0" presId="urn:microsoft.com/office/officeart/2005/8/layout/radial5"/>
    <dgm:cxn modelId="{617382D1-CB10-4E60-A1AA-E23617AFEADD}" type="presParOf" srcId="{5C1224E8-CAD3-41E3-A141-DCE2795AA023}" destId="{0413860E-6593-44D9-BA3B-EF69F47EA9BF}" srcOrd="0" destOrd="0" presId="urn:microsoft.com/office/officeart/2005/8/layout/radial5"/>
    <dgm:cxn modelId="{E410EFEB-F888-44B8-AC76-ABAB8D648CFB}" type="presParOf" srcId="{B8D6B8D0-7EF2-4300-A822-A96E24119821}" destId="{D72A9715-1982-4DC8-8395-30FB80F977FF}" srcOrd="2" destOrd="0" presId="urn:microsoft.com/office/officeart/2005/8/layout/radial5"/>
    <dgm:cxn modelId="{9D460FE7-831B-40D8-93A4-93BF51DFDD85}" type="presParOf" srcId="{B8D6B8D0-7EF2-4300-A822-A96E24119821}" destId="{7EFF500B-E679-40E8-A4C6-D653D316A740}" srcOrd="3" destOrd="0" presId="urn:microsoft.com/office/officeart/2005/8/layout/radial5"/>
    <dgm:cxn modelId="{F8BD971F-B0A4-40E8-9652-13839131696A}" type="presParOf" srcId="{7EFF500B-E679-40E8-A4C6-D653D316A740}" destId="{DEA48E59-B67C-44B7-847D-2701CAB932D8}" srcOrd="0" destOrd="0" presId="urn:microsoft.com/office/officeart/2005/8/layout/radial5"/>
    <dgm:cxn modelId="{81D79099-E712-4A9E-A2E2-EF38173C0C8F}" type="presParOf" srcId="{B8D6B8D0-7EF2-4300-A822-A96E24119821}" destId="{B2E77860-778E-4655-9A8F-7BD2ABAD861F}" srcOrd="4" destOrd="0" presId="urn:microsoft.com/office/officeart/2005/8/layout/radial5"/>
    <dgm:cxn modelId="{D69A8DCB-5CF6-43A5-9E2A-1930C139F23D}" type="presParOf" srcId="{B8D6B8D0-7EF2-4300-A822-A96E24119821}" destId="{6D21D71C-F40C-429A-83BA-7EE846414A70}" srcOrd="5" destOrd="0" presId="urn:microsoft.com/office/officeart/2005/8/layout/radial5"/>
    <dgm:cxn modelId="{4FE4F5D5-5F14-4AE6-8BD5-7C4F8204B3BD}" type="presParOf" srcId="{6D21D71C-F40C-429A-83BA-7EE846414A70}" destId="{3D354326-3800-4041-8002-17BF04205553}" srcOrd="0" destOrd="0" presId="urn:microsoft.com/office/officeart/2005/8/layout/radial5"/>
    <dgm:cxn modelId="{EAA3BECB-4B61-4F6A-ADAE-07F1A0D77273}" type="presParOf" srcId="{B8D6B8D0-7EF2-4300-A822-A96E24119821}" destId="{A5280F12-77D8-4AA7-8827-20E525F4D935}" srcOrd="6" destOrd="0" presId="urn:microsoft.com/office/officeart/2005/8/layout/radial5"/>
    <dgm:cxn modelId="{94FD9B60-8631-4BA1-A48A-C5EC6C1D3A49}" type="presParOf" srcId="{B8D6B8D0-7EF2-4300-A822-A96E24119821}" destId="{C5211805-58D9-47F6-AB21-B2A1A20F4934}" srcOrd="7" destOrd="0" presId="urn:microsoft.com/office/officeart/2005/8/layout/radial5"/>
    <dgm:cxn modelId="{220616F3-3F7F-416D-A2E8-3D78A59EE7B6}" type="presParOf" srcId="{C5211805-58D9-47F6-AB21-B2A1A20F4934}" destId="{ED64667E-EA32-4C93-8B67-9A8FF8AA6FBF}" srcOrd="0" destOrd="0" presId="urn:microsoft.com/office/officeart/2005/8/layout/radial5"/>
    <dgm:cxn modelId="{F48AFC55-470C-43D0-B6CD-34B5B4FD19F6}" type="presParOf" srcId="{B8D6B8D0-7EF2-4300-A822-A96E24119821}" destId="{0DA30665-C9EB-4EFF-905F-729C4672B3F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1EE94-FE18-4227-B274-CFF9456DB5B7}">
      <dsp:nvSpPr>
        <dsp:cNvPr id="0" name=""/>
        <dsp:cNvSpPr/>
      </dsp:nvSpPr>
      <dsp:spPr>
        <a:xfrm>
          <a:off x="2745718" y="2016846"/>
          <a:ext cx="3502686" cy="10311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err="1" smtClean="0"/>
            <a:t>Floc</a:t>
          </a:r>
          <a:r>
            <a:rPr lang="en-US" sz="3300" kern="1200" dirty="0" smtClean="0"/>
            <a:t> Break up</a:t>
          </a:r>
          <a:endParaRPr lang="en-US" sz="3300" kern="1200" dirty="0"/>
        </a:p>
      </dsp:txBody>
      <dsp:txXfrm>
        <a:off x="3258674" y="2167855"/>
        <a:ext cx="2476774" cy="729135"/>
      </dsp:txXfrm>
    </dsp:sp>
    <dsp:sp modelId="{5C1224E8-CAD3-41E3-A141-DCE2795AA023}">
      <dsp:nvSpPr>
        <dsp:cNvPr id="0" name=""/>
        <dsp:cNvSpPr/>
      </dsp:nvSpPr>
      <dsp:spPr>
        <a:xfrm rot="5400000">
          <a:off x="4292346" y="1388896"/>
          <a:ext cx="425901" cy="4764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4356231" y="1420302"/>
        <a:ext cx="298131" cy="285875"/>
      </dsp:txXfrm>
    </dsp:sp>
    <dsp:sp modelId="{D72A9715-1982-4DC8-8395-30FB80F977FF}">
      <dsp:nvSpPr>
        <dsp:cNvPr id="0" name=""/>
        <dsp:cNvSpPr/>
      </dsp:nvSpPr>
      <dsp:spPr>
        <a:xfrm>
          <a:off x="2931883" y="140369"/>
          <a:ext cx="3164115" cy="1072927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Orifice size = f (</a:t>
          </a:r>
          <a:r>
            <a:rPr lang="el-GR" sz="2200" kern="1200" dirty="0" smtClean="0">
              <a:latin typeface="Calibri"/>
              <a:cs typeface="Calibri"/>
            </a:rPr>
            <a:t>ε</a:t>
          </a:r>
          <a:r>
            <a:rPr lang="en-US" sz="2200" kern="1200" dirty="0" smtClean="0">
              <a:latin typeface="Calibri"/>
              <a:cs typeface="Calibri"/>
            </a:rPr>
            <a:t>)</a:t>
          </a:r>
          <a:endParaRPr lang="en-US" sz="2200" kern="1200" dirty="0"/>
        </a:p>
      </dsp:txBody>
      <dsp:txXfrm>
        <a:off x="3395257" y="297496"/>
        <a:ext cx="2237367" cy="758673"/>
      </dsp:txXfrm>
    </dsp:sp>
    <dsp:sp modelId="{7EFF500B-E679-40E8-A4C6-D653D316A740}">
      <dsp:nvSpPr>
        <dsp:cNvPr id="0" name=""/>
        <dsp:cNvSpPr/>
      </dsp:nvSpPr>
      <dsp:spPr>
        <a:xfrm rot="210026" flipH="1">
          <a:off x="6371343" y="2313414"/>
          <a:ext cx="335039" cy="4345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6471761" y="2403386"/>
        <a:ext cx="234527" cy="260712"/>
      </dsp:txXfrm>
    </dsp:sp>
    <dsp:sp modelId="{B2E77860-778E-4655-9A8F-7BD2ABAD861F}">
      <dsp:nvSpPr>
        <dsp:cNvPr id="0" name=""/>
        <dsp:cNvSpPr/>
      </dsp:nvSpPr>
      <dsp:spPr>
        <a:xfrm>
          <a:off x="6847295" y="1828786"/>
          <a:ext cx="2220504" cy="1401347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Positioning of break up points</a:t>
          </a:r>
          <a:endParaRPr lang="en-US" sz="2200" kern="1200" dirty="0"/>
        </a:p>
      </dsp:txBody>
      <dsp:txXfrm>
        <a:off x="7172480" y="2034009"/>
        <a:ext cx="1570134" cy="990901"/>
      </dsp:txXfrm>
    </dsp:sp>
    <dsp:sp modelId="{6D21D71C-F40C-429A-83BA-7EE846414A70}">
      <dsp:nvSpPr>
        <dsp:cNvPr id="0" name=""/>
        <dsp:cNvSpPr/>
      </dsp:nvSpPr>
      <dsp:spPr>
        <a:xfrm rot="16200000">
          <a:off x="4306811" y="3207041"/>
          <a:ext cx="434340" cy="4764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4371962" y="3367483"/>
        <a:ext cx="304038" cy="285875"/>
      </dsp:txXfrm>
    </dsp:sp>
    <dsp:sp modelId="{A5280F12-77D8-4AA7-8827-20E525F4D935}">
      <dsp:nvSpPr>
        <dsp:cNvPr id="0" name=""/>
        <dsp:cNvSpPr/>
      </dsp:nvSpPr>
      <dsp:spPr>
        <a:xfrm>
          <a:off x="3047997" y="3867095"/>
          <a:ext cx="3011718" cy="1182400"/>
        </a:xfrm>
        <a:prstGeom prst="ellipse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Capture velocity (constraint)</a:t>
          </a:r>
          <a:endParaRPr lang="en-US" sz="2200" kern="1200" dirty="0"/>
        </a:p>
      </dsp:txBody>
      <dsp:txXfrm>
        <a:off x="3489053" y="4040253"/>
        <a:ext cx="2129606" cy="836084"/>
      </dsp:txXfrm>
    </dsp:sp>
    <dsp:sp modelId="{C5211805-58D9-47F6-AB21-B2A1A20F4934}">
      <dsp:nvSpPr>
        <dsp:cNvPr id="0" name=""/>
        <dsp:cNvSpPr/>
      </dsp:nvSpPr>
      <dsp:spPr>
        <a:xfrm rot="21600000">
          <a:off x="2291936" y="2290645"/>
          <a:ext cx="320694" cy="4764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-10800000">
        <a:off x="2291936" y="2385936"/>
        <a:ext cx="224486" cy="285875"/>
      </dsp:txXfrm>
    </dsp:sp>
    <dsp:sp modelId="{0DA30665-C9EB-4EFF-905F-729C4672B3FE}">
      <dsp:nvSpPr>
        <dsp:cNvPr id="0" name=""/>
        <dsp:cNvSpPr/>
      </dsp:nvSpPr>
      <dsp:spPr>
        <a:xfrm>
          <a:off x="0" y="1825801"/>
          <a:ext cx="2140669" cy="1401347"/>
        </a:xfrm>
        <a:prstGeom prst="ellips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No. of break up positions</a:t>
          </a:r>
          <a:endParaRPr lang="en-US" sz="2200" kern="1200" dirty="0"/>
        </a:p>
      </dsp:txBody>
      <dsp:txXfrm>
        <a:off x="313494" y="2031024"/>
        <a:ext cx="1513681" cy="990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Relationship Id="rId2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5" name="Rectangle 4"/>
        <cdr:cNvSpPr/>
      </cdr:nvSpPr>
      <cdr:spPr>
        <a:xfrm xmlns:a="http://schemas.openxmlformats.org/drawingml/2006/main" flipH="1">
          <a:off x="-2286000" y="-2057400"/>
          <a:ext cx="0" cy="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</cdr:x>
      <cdr:y>0.27778</cdr:y>
    </cdr:from>
    <cdr:to>
      <cdr:x>0.45</cdr:x>
      <cdr:y>0.36111</cdr:y>
    </cdr:to>
    <cdr:sp macro="" textlink="">
      <cdr:nvSpPr>
        <cdr:cNvPr id="2" name="Oval 1"/>
        <cdr:cNvSpPr/>
      </cdr:nvSpPr>
      <cdr:spPr>
        <a:xfrm xmlns:a="http://schemas.openxmlformats.org/drawingml/2006/main">
          <a:off x="1828800" y="762000"/>
          <a:ext cx="228600" cy="2286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0.86667</cdr:x>
      <cdr:y>0.08333</cdr:y>
    </cdr:from>
    <cdr:to>
      <cdr:x>0.91667</cdr:x>
      <cdr:y>0.16667</cdr:y>
    </cdr:to>
    <cdr:sp macro="" textlink="">
      <cdr:nvSpPr>
        <cdr:cNvPr id="6" name="Oval 5"/>
        <cdr:cNvSpPr/>
      </cdr:nvSpPr>
      <cdr:spPr>
        <a:xfrm xmlns:a="http://schemas.openxmlformats.org/drawingml/2006/main">
          <a:off x="3962400" y="228600"/>
          <a:ext cx="228600" cy="2286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00B05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90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11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5" Type="http://schemas.openxmlformats.org/officeDocument/2006/relationships/image" Target="../media/image12.png"/><Relationship Id="rId6" Type="http://schemas.openxmlformats.org/officeDocument/2006/relationships/oleObject" Target="file:///\\files.cornell.edu\EN\aguaclara\RESEARCH\Tube%20Floc\Spring%202013\team%20report%20and%20presentation\research%20report\Floc%20breakup(energy%20dissipation%20rate%20and%20orifice%20size).xmcd\Selection%201307%20825%201432%20970" TargetMode="External"/><Relationship Id="rId7" Type="http://schemas.openxmlformats.org/officeDocument/2006/relationships/image" Target="../media/image13.wmf"/><Relationship Id="rId8" Type="http://schemas.openxmlformats.org/officeDocument/2006/relationships/oleObject" Target="file:///\\files.cornell.edu\EN\aguaclara\RESEARCH\Tube%20Floc\Spring%202013\team%20report%20and%20presentation\research%20report\Floc%20breakup(energy%20dissipation%20rate%20and%20orifice%20size).xmcd\Selection%201491%20905%201887%20978" TargetMode="External"/><Relationship Id="rId9" Type="http://schemas.openxmlformats.org/officeDocument/2006/relationships/image" Target="../media/image1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s.cornell.edu\EN\aguaclara\RESEARCH\Tube%20Floc\Spring%202013\team%20report%20and%20presentation\research%20report\Floc%20breakup(energy%20dissipation%20rate%20and%20orifice%20size).xmcd\Selection%20611%201211%201160%201726" TargetMode="External"/><Relationship Id="rId4" Type="http://schemas.openxmlformats.org/officeDocument/2006/relationships/image" Target="../media/image1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4.jpe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.pn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895600" y="5257800"/>
            <a:ext cx="3962400" cy="1143000"/>
          </a:xfrm>
        </p:spPr>
        <p:txBody>
          <a:bodyPr/>
          <a:lstStyle/>
          <a:p>
            <a:r>
              <a:rPr lang="en-US" dirty="0" smtClean="0"/>
              <a:t>Patience Li</a:t>
            </a:r>
          </a:p>
          <a:p>
            <a:r>
              <a:rPr lang="en-US" dirty="0" smtClean="0"/>
              <a:t>Margaret Fleming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17526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Tube </a:t>
            </a:r>
            <a:r>
              <a:rPr lang="en-US" dirty="0" err="1" smtClean="0"/>
              <a:t>Flocculator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Spring 2013</a:t>
            </a:r>
            <a:endParaRPr lang="en-US" sz="3600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28600"/>
            <a:ext cx="9220200" cy="1143000"/>
          </a:xfrm>
        </p:spPr>
        <p:txBody>
          <a:bodyPr/>
          <a:lstStyle/>
          <a:p>
            <a:r>
              <a:rPr lang="en-US" dirty="0" smtClean="0"/>
              <a:t>Experiment: </a:t>
            </a:r>
            <a:br>
              <a:rPr lang="en-US" dirty="0" smtClean="0"/>
            </a:br>
            <a:r>
              <a:rPr lang="en-US" sz="4000" dirty="0" smtClean="0"/>
              <a:t>energy dissipation rate       clamp size</a:t>
            </a:r>
            <a:endParaRPr lang="en-US" sz="40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 </a:t>
            </a:r>
            <a:r>
              <a:rPr lang="en-US" b="1" dirty="0" smtClean="0"/>
              <a:t>Assumptions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/>
              <a:t>1) </a:t>
            </a:r>
            <a:r>
              <a:rPr lang="en-US" sz="2800" dirty="0" smtClean="0"/>
              <a:t>No vena </a:t>
            </a:r>
            <a:r>
              <a:rPr lang="en-US" sz="2800" dirty="0" err="1" smtClean="0"/>
              <a:t>contracta</a:t>
            </a:r>
            <a:endParaRPr lang="en-US" sz="28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/>
              <a:t>2</a:t>
            </a:r>
            <a:r>
              <a:rPr lang="en-US" sz="2800" dirty="0" smtClean="0"/>
              <a:t>) ID conserved</a:t>
            </a:r>
            <a:endParaRPr lang="en-US" sz="28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/>
              <a:t>3) </a:t>
            </a:r>
            <a:r>
              <a:rPr lang="en-US" sz="2800" dirty="0" smtClean="0"/>
              <a:t>Rectangle + 2 half circles</a:t>
            </a:r>
            <a:endParaRPr lang="en-US" sz="28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/>
              <a:t>4</a:t>
            </a:r>
            <a:r>
              <a:rPr lang="en-US" sz="2800" dirty="0" smtClean="0"/>
              <a:t>) Wall thickness conserved</a:t>
            </a:r>
            <a:endParaRPr lang="en-US" sz="28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Left-Right Arrow 1"/>
          <p:cNvSpPr/>
          <p:nvPr/>
        </p:nvSpPr>
        <p:spPr bwMode="auto">
          <a:xfrm>
            <a:off x="5715000" y="990600"/>
            <a:ext cx="493889" cy="304800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13" name="Content Placeholder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63444" y="1752600"/>
            <a:ext cx="3517101" cy="368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28600"/>
            <a:ext cx="9220200" cy="1143000"/>
          </a:xfrm>
        </p:spPr>
        <p:txBody>
          <a:bodyPr/>
          <a:lstStyle/>
          <a:p>
            <a:r>
              <a:rPr lang="en-US" dirty="0" smtClean="0"/>
              <a:t>Experiment: </a:t>
            </a:r>
            <a:br>
              <a:rPr lang="en-US" dirty="0" smtClean="0"/>
            </a:br>
            <a:r>
              <a:rPr lang="en-US" sz="4000" dirty="0" smtClean="0"/>
              <a:t>energy dissipation rate      clamp size</a:t>
            </a:r>
            <a:endParaRPr lang="en-US" sz="40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Left-Right Arrow 1"/>
          <p:cNvSpPr/>
          <p:nvPr/>
        </p:nvSpPr>
        <p:spPr bwMode="auto">
          <a:xfrm>
            <a:off x="5715000" y="990600"/>
            <a:ext cx="493889" cy="304800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Content Placeholder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51420" y="1580444"/>
            <a:ext cx="3517101" cy="368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5814359"/>
              </p:ext>
            </p:extLst>
          </p:nvPr>
        </p:nvGraphicFramePr>
        <p:xfrm>
          <a:off x="1143000" y="1775178"/>
          <a:ext cx="2167759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Mathcad" r:id="rId6" imgW="1190520" imgH="1380960" progId="Mathcad">
                  <p:link updateAutomatic="1"/>
                </p:oleObj>
              </mc:Choice>
              <mc:Fallback>
                <p:oleObj name="Mathcad" r:id="rId6" imgW="1190520" imgH="1380960" progId="Mathcad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3000" y="1775178"/>
                        <a:ext cx="2167759" cy="251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550498"/>
              </p:ext>
            </p:extLst>
          </p:nvPr>
        </p:nvGraphicFramePr>
        <p:xfrm>
          <a:off x="152400" y="4572000"/>
          <a:ext cx="5105400" cy="941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Mathcad" r:id="rId8" imgW="3772080" imgH="695160" progId="Mathcad">
                  <p:link updateAutomatic="1"/>
                </p:oleObj>
              </mc:Choice>
              <mc:Fallback>
                <p:oleObj name="Mathcad" r:id="rId8" imgW="3772080" imgH="695160" progId="Mathcad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2400" y="4572000"/>
                        <a:ext cx="5105400" cy="9411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 bwMode="auto">
          <a:xfrm>
            <a:off x="76200" y="4495800"/>
            <a:ext cx="5105400" cy="12954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554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Experiment: </a:t>
            </a:r>
            <a:br>
              <a:rPr lang="en-US" dirty="0" smtClean="0"/>
            </a:br>
            <a:r>
              <a:rPr lang="en-US" sz="4000" dirty="0" smtClean="0"/>
              <a:t>energy dissipation rate       clamp size</a:t>
            </a:r>
            <a:endParaRPr lang="en-US" sz="4000" dirty="0"/>
          </a:p>
        </p:txBody>
      </p:sp>
      <p:sp>
        <p:nvSpPr>
          <p:cNvPr id="6" name="Left-Right Arrow 5"/>
          <p:cNvSpPr/>
          <p:nvPr/>
        </p:nvSpPr>
        <p:spPr bwMode="auto">
          <a:xfrm>
            <a:off x="5791200" y="990600"/>
            <a:ext cx="493889" cy="304800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5264829"/>
              </p:ext>
            </p:extLst>
          </p:nvPr>
        </p:nvGraphicFramePr>
        <p:xfrm>
          <a:off x="1828800" y="1524000"/>
          <a:ext cx="5562600" cy="5218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Mathcad" r:id="rId3" imgW="5229360" imgH="4905360" progId="Mathcad">
                  <p:link updateAutomatic="1"/>
                </p:oleObj>
              </mc:Choice>
              <mc:Fallback>
                <p:oleObj name="Mathcad" r:id="rId3" imgW="5229360" imgH="4905360" progId="Mathcad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28800" y="1524000"/>
                        <a:ext cx="5562600" cy="5218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67146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Experiments: </a:t>
            </a:r>
            <a:r>
              <a:rPr lang="en-US" dirty="0" err="1" smtClean="0"/>
              <a:t>Floc</a:t>
            </a:r>
            <a:r>
              <a:rPr lang="en-US" dirty="0" smtClean="0"/>
              <a:t> Breakup at Low Coagulant Dose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Results – low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PACl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dose is not beneficial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4988902"/>
              </p:ext>
            </p:extLst>
          </p:nvPr>
        </p:nvGraphicFramePr>
        <p:xfrm>
          <a:off x="609600" y="2057400"/>
          <a:ext cx="83058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Experiments: Optimal Coagulant Dose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sz="2400" dirty="0"/>
              <a:t> </a:t>
            </a:r>
            <a:r>
              <a:rPr lang="en-US" sz="2400" dirty="0" smtClean="0"/>
              <a:t>Ideal </a:t>
            </a:r>
            <a:r>
              <a:rPr lang="en-US" sz="2400" dirty="0"/>
              <a:t>situation for </a:t>
            </a:r>
            <a:r>
              <a:rPr lang="en-US" sz="2400" dirty="0" err="1"/>
              <a:t>floc</a:t>
            </a:r>
            <a:r>
              <a:rPr lang="en-US" sz="2400" dirty="0"/>
              <a:t> </a:t>
            </a:r>
            <a:r>
              <a:rPr lang="en-US" sz="2400" dirty="0" smtClean="0"/>
              <a:t>breakup </a:t>
            </a:r>
            <a:r>
              <a:rPr lang="en-US" sz="2400" dirty="0"/>
              <a:t>is what achieves a residual turbidity below 5 </a:t>
            </a:r>
            <a:r>
              <a:rPr lang="en-US" sz="2400" dirty="0" smtClean="0"/>
              <a:t>NTU               Dose =  10 mg/L  </a:t>
            </a:r>
            <a:r>
              <a:rPr lang="en-US" sz="2400" dirty="0" err="1" smtClean="0"/>
              <a:t>PACl</a:t>
            </a:r>
            <a:r>
              <a:rPr lang="en-US" sz="2400" dirty="0" smtClean="0"/>
              <a:t> dose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225553"/>
              </p:ext>
            </p:extLst>
          </p:nvPr>
        </p:nvGraphicFramePr>
        <p:xfrm>
          <a:off x="990600" y="2590800"/>
          <a:ext cx="7239000" cy="3988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ight Arrow 1"/>
          <p:cNvSpPr/>
          <p:nvPr/>
        </p:nvSpPr>
        <p:spPr bwMode="auto">
          <a:xfrm>
            <a:off x="4038600" y="2113844"/>
            <a:ext cx="457200" cy="228600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Experiments: Optimal Orifice Size for </a:t>
            </a:r>
            <a:r>
              <a:rPr lang="en-US" dirty="0" err="1" smtClean="0"/>
              <a:t>Floc</a:t>
            </a:r>
            <a:r>
              <a:rPr lang="en-US" dirty="0" smtClean="0"/>
              <a:t> Break Up Device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b="1" dirty="0" err="1" smtClean="0"/>
              <a:t>PACl</a:t>
            </a:r>
            <a:r>
              <a:rPr lang="en-US" b="1" dirty="0" smtClean="0"/>
              <a:t> dose: </a:t>
            </a:r>
            <a:r>
              <a:rPr lang="en-US" dirty="0" smtClean="0"/>
              <a:t>10 mg/L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Orifice sizes (</a:t>
            </a:r>
            <a:r>
              <a:rPr lang="en-US" b="1" dirty="0" err="1" smtClean="0"/>
              <a:t>H</a:t>
            </a:r>
            <a:r>
              <a:rPr lang="en-US" b="1" baseline="-25000" dirty="0" err="1" smtClean="0"/>
              <a:t>tube</a:t>
            </a:r>
            <a:r>
              <a:rPr lang="en-US" b="1" dirty="0" smtClean="0"/>
              <a:t>): </a:t>
            </a:r>
            <a:r>
              <a:rPr lang="en-US" dirty="0" smtClean="0"/>
              <a:t>0.4 </a:t>
            </a:r>
            <a:r>
              <a:rPr lang="en-US" dirty="0"/>
              <a:t>c</a:t>
            </a:r>
            <a:r>
              <a:rPr lang="en-US" dirty="0" smtClean="0"/>
              <a:t>m, 0.5 </a:t>
            </a:r>
            <a:r>
              <a:rPr lang="en-US" dirty="0"/>
              <a:t>c</a:t>
            </a:r>
            <a:r>
              <a:rPr lang="en-US" dirty="0" smtClean="0"/>
              <a:t>m, 0.6 </a:t>
            </a:r>
            <a:r>
              <a:rPr lang="en-US" dirty="0"/>
              <a:t>c</a:t>
            </a:r>
            <a:r>
              <a:rPr lang="en-US" dirty="0" smtClean="0"/>
              <a:t>m, 1.3 cm (no clamps)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Associated additional energy dissipation rates: </a:t>
            </a:r>
            <a:r>
              <a:rPr lang="en-US" dirty="0" smtClean="0"/>
              <a:t>&gt;1000 </a:t>
            </a:r>
            <a:r>
              <a:rPr lang="en-US" dirty="0" err="1" smtClean="0"/>
              <a:t>mW</a:t>
            </a:r>
            <a:r>
              <a:rPr lang="en-US" dirty="0" smtClean="0"/>
              <a:t>/kg, 300 </a:t>
            </a:r>
            <a:r>
              <a:rPr lang="en-US" dirty="0" err="1" smtClean="0"/>
              <a:t>mW</a:t>
            </a:r>
            <a:r>
              <a:rPr lang="en-US" dirty="0" smtClean="0"/>
              <a:t>/kg, 90 </a:t>
            </a:r>
            <a:r>
              <a:rPr lang="en-US" dirty="0" err="1" smtClean="0"/>
              <a:t>mW</a:t>
            </a:r>
            <a:r>
              <a:rPr lang="en-US" dirty="0" smtClean="0"/>
              <a:t>/kg, 0 </a:t>
            </a:r>
            <a:r>
              <a:rPr lang="en-US" dirty="0" err="1" smtClean="0"/>
              <a:t>mW</a:t>
            </a:r>
            <a:r>
              <a:rPr lang="en-US" dirty="0" smtClean="0"/>
              <a:t>/kg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64606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Orifice Size for 2 clamp set up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b="1" dirty="0" smtClean="0"/>
              <a:t>Results: </a:t>
            </a:r>
            <a:r>
              <a:rPr lang="en-US" dirty="0" smtClean="0"/>
              <a:t>best performance from 5 mm orifice size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732971" y="2286000"/>
            <a:ext cx="7572829" cy="4114800"/>
            <a:chOff x="1371600" y="838200"/>
            <a:chExt cx="6477000" cy="3048000"/>
          </a:xfrm>
        </p:grpSpPr>
        <p:grpSp>
          <p:nvGrpSpPr>
            <p:cNvPr id="10" name="Group 9"/>
            <p:cNvGrpSpPr/>
            <p:nvPr/>
          </p:nvGrpSpPr>
          <p:grpSpPr>
            <a:xfrm>
              <a:off x="1371600" y="838200"/>
              <a:ext cx="6477000" cy="3048000"/>
              <a:chOff x="1371600" y="1219200"/>
              <a:chExt cx="6477000" cy="30480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371600" y="1219200"/>
                <a:ext cx="6477000" cy="3048000"/>
                <a:chOff x="1371600" y="1371600"/>
                <a:chExt cx="6477000" cy="3048000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1371600" y="1371600"/>
                  <a:ext cx="6477000" cy="3048000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>
                  <a:off x="1676400" y="1676400"/>
                  <a:ext cx="6096000" cy="2743200"/>
                  <a:chOff x="1676400" y="1676400"/>
                  <a:chExt cx="6096000" cy="2743200"/>
                </a:xfrm>
              </p:grpSpPr>
              <p:graphicFrame>
                <p:nvGraphicFramePr>
                  <p:cNvPr id="16" name="Chart 15"/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126743211"/>
                      </p:ext>
                    </p:extLst>
                  </p:nvPr>
                </p:nvGraphicFramePr>
                <p:xfrm>
                  <a:off x="1676400" y="1676400"/>
                  <a:ext cx="4572000" cy="2743200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4"/>
                  </a:graphicData>
                </a:graphic>
              </p:graphicFrame>
              <p:sp>
                <p:nvSpPr>
                  <p:cNvPr id="17" name="Donut 16"/>
                  <p:cNvSpPr/>
                  <p:nvPr/>
                </p:nvSpPr>
                <p:spPr>
                  <a:xfrm>
                    <a:off x="6248400" y="2286000"/>
                    <a:ext cx="228600" cy="228600"/>
                  </a:xfrm>
                  <a:prstGeom prst="donut">
                    <a:avLst>
                      <a:gd name="adj" fmla="val 10437"/>
                    </a:avLst>
                  </a:prstGeom>
                  <a:solidFill>
                    <a:srgbClr val="00B050"/>
                  </a:solidFill>
                  <a:ln w="3175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6477000" y="2209800"/>
                    <a:ext cx="1295400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b="1" dirty="0" smtClean="0"/>
                      <a:t>orifice size without clamps</a:t>
                    </a:r>
                    <a:endParaRPr lang="en-US" sz="1100" b="1" dirty="0"/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6477000" y="2819400"/>
                    <a:ext cx="1143000" cy="60016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b="1" dirty="0" smtClean="0"/>
                      <a:t>orifice size with optimal floc break up </a:t>
                    </a:r>
                    <a:endParaRPr lang="en-US" sz="1100" b="1" dirty="0"/>
                  </a:p>
                </p:txBody>
              </p:sp>
            </p:grpSp>
          </p:grpSp>
          <p:sp>
            <p:nvSpPr>
              <p:cNvPr id="13" name="Donut 12"/>
              <p:cNvSpPr/>
              <p:nvPr/>
            </p:nvSpPr>
            <p:spPr>
              <a:xfrm>
                <a:off x="6248400" y="2819400"/>
                <a:ext cx="228600" cy="228600"/>
              </a:xfrm>
              <a:prstGeom prst="donut">
                <a:avLst>
                  <a:gd name="adj" fmla="val 10437"/>
                </a:avLst>
              </a:prstGeom>
              <a:solidFill>
                <a:srgbClr val="FF0000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4419600" y="3624590"/>
              <a:ext cx="1295400" cy="19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Calibri" pitchFamily="34" charset="0"/>
                  <a:cs typeface="Calibri" pitchFamily="34" charset="0"/>
                </a:rPr>
                <a:t>(cm</a:t>
              </a:r>
              <a:r>
                <a:rPr lang="en-US" sz="1100" b="1" dirty="0" smtClean="0">
                  <a:latin typeface="Calibri" pitchFamily="34" charset="0"/>
                  <a:cs typeface="Calibri" pitchFamily="34" charset="0"/>
                </a:rPr>
                <a:t>)</a:t>
              </a:r>
              <a:endParaRPr lang="en-US" sz="1100" b="1" dirty="0">
                <a:latin typeface="Calibri" pitchFamily="34" charset="0"/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59283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Optimal Number of Clamps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038600" cy="4525963"/>
          </a:xfrm>
        </p:spPr>
        <p:txBody>
          <a:bodyPr/>
          <a:lstStyle/>
          <a:p>
            <a:r>
              <a:rPr lang="en-US" b="1" dirty="0" err="1" smtClean="0"/>
              <a:t>PACl</a:t>
            </a:r>
            <a:r>
              <a:rPr lang="en-US" b="1" dirty="0" smtClean="0"/>
              <a:t> dose</a:t>
            </a:r>
            <a:r>
              <a:rPr lang="en-US" dirty="0" smtClean="0"/>
              <a:t>: 10 mg/L</a:t>
            </a:r>
          </a:p>
          <a:p>
            <a:r>
              <a:rPr lang="en-US" b="1" dirty="0" smtClean="0"/>
              <a:t>Orifice size:</a:t>
            </a:r>
            <a:r>
              <a:rPr lang="en-US" dirty="0" smtClean="0"/>
              <a:t> 5mm</a:t>
            </a:r>
          </a:p>
          <a:p>
            <a:r>
              <a:rPr lang="en-US" b="1" dirty="0" smtClean="0"/>
              <a:t>Results: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Floc</a:t>
            </a:r>
            <a:r>
              <a:rPr lang="en-US" dirty="0" smtClean="0"/>
              <a:t> Breakup points improve </a:t>
            </a:r>
            <a:r>
              <a:rPr lang="en-US" dirty="0" err="1" smtClean="0"/>
              <a:t>flocculator</a:t>
            </a:r>
            <a:r>
              <a:rPr lang="en-US" dirty="0" smtClean="0"/>
              <a:t> performance</a:t>
            </a:r>
          </a:p>
          <a:p>
            <a:pPr lvl="1"/>
            <a:r>
              <a:rPr lang="en-US" dirty="0" smtClean="0"/>
              <a:t>Adding more than two clamps at a 5 mm orifice size does not improve </a:t>
            </a:r>
            <a:r>
              <a:rPr lang="en-US" dirty="0" err="1" smtClean="0"/>
              <a:t>flocculator</a:t>
            </a:r>
            <a:r>
              <a:rPr lang="en-US" dirty="0" smtClean="0"/>
              <a:t> performance</a:t>
            </a:r>
          </a:p>
          <a:p>
            <a:pPr lvl="1"/>
            <a:endParaRPr lang="en-US" b="1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15901206"/>
              </p:ext>
            </p:extLst>
          </p:nvPr>
        </p:nvGraphicFramePr>
        <p:xfrm>
          <a:off x="4391378" y="1447800"/>
          <a:ext cx="4724400" cy="4970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711133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Silicone </a:t>
            </a:r>
            <a:r>
              <a:rPr lang="en-US" dirty="0"/>
              <a:t>tube provides a more accurate environment for measuring effluent turbidities </a:t>
            </a:r>
            <a:r>
              <a:rPr lang="en-US" dirty="0" smtClean="0"/>
              <a:t>than </a:t>
            </a:r>
            <a:r>
              <a:rPr lang="en-US" dirty="0" err="1" smtClean="0"/>
              <a:t>tygon</a:t>
            </a:r>
            <a:endParaRPr lang="en-US" dirty="0"/>
          </a:p>
          <a:p>
            <a:r>
              <a:rPr lang="en-US" dirty="0" err="1" smtClean="0"/>
              <a:t>Floc</a:t>
            </a:r>
            <a:r>
              <a:rPr lang="en-US" dirty="0" smtClean="0"/>
              <a:t> break up is only beneficial at higher coagulant dose.</a:t>
            </a:r>
          </a:p>
          <a:p>
            <a:pPr marL="0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400" dirty="0" smtClean="0"/>
          </a:p>
          <a:p>
            <a:endParaRPr lang="en-US" sz="180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4191000" y="3429000"/>
            <a:ext cx="838200" cy="7620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933" y="3429000"/>
            <a:ext cx="3759200" cy="2819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429000"/>
            <a:ext cx="3759200" cy="2819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38200" y="6477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271411" y="6280287"/>
            <a:ext cx="330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Arial" pitchFamily="34" charset="0"/>
                <a:cs typeface="Arial" pitchFamily="34" charset="0"/>
              </a:rPr>
              <a:t>PACl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dose 5 mg/L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36811" y="6262511"/>
            <a:ext cx="2257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latin typeface="Arial" pitchFamily="34" charset="0"/>
                <a:cs typeface="Arial" pitchFamily="34" charset="0"/>
              </a:rPr>
              <a:t>PACl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dose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10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mg/L</a:t>
            </a:r>
          </a:p>
        </p:txBody>
      </p:sp>
    </p:spTree>
    <p:extLst>
      <p:ext uri="{BB962C8B-B14F-4D97-AF65-F5344CB8AC3E}">
        <p14:creationId xmlns:p14="http://schemas.microsoft.com/office/powerpoint/2010/main" val="190523208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At </a:t>
            </a:r>
            <a:r>
              <a:rPr lang="en-US" dirty="0"/>
              <a:t>a coagulant dose of 10 </a:t>
            </a:r>
            <a:r>
              <a:rPr lang="en-US" dirty="0" smtClean="0"/>
              <a:t>mg/L, adding clamps improves </a:t>
            </a:r>
            <a:r>
              <a:rPr lang="en-US" dirty="0" err="1" smtClean="0"/>
              <a:t>flocculator</a:t>
            </a:r>
            <a:r>
              <a:rPr lang="en-US" dirty="0" smtClean="0"/>
              <a:t> performance.</a:t>
            </a:r>
          </a:p>
          <a:p>
            <a:r>
              <a:rPr lang="en-US" dirty="0" smtClean="0"/>
              <a:t>For </a:t>
            </a:r>
            <a:r>
              <a:rPr lang="en-US" dirty="0"/>
              <a:t>a two clamp </a:t>
            </a:r>
            <a:r>
              <a:rPr lang="en-US" dirty="0" err="1"/>
              <a:t>floc</a:t>
            </a:r>
            <a:r>
              <a:rPr lang="en-US" dirty="0"/>
              <a:t> break up system, the optimal clamp size is approximately </a:t>
            </a:r>
            <a:r>
              <a:rPr lang="en-US" dirty="0" smtClean="0"/>
              <a:t>5 mm.</a:t>
            </a:r>
          </a:p>
          <a:p>
            <a:pPr lvl="1"/>
            <a:r>
              <a:rPr lang="en-US" sz="2800" dirty="0"/>
              <a:t>W</a:t>
            </a:r>
            <a:r>
              <a:rPr lang="en-US" sz="2800" dirty="0" smtClean="0"/>
              <a:t>hen </a:t>
            </a:r>
            <a:r>
              <a:rPr lang="en-US" sz="2800" dirty="0"/>
              <a:t>more clamps are added at this orifice size, </a:t>
            </a:r>
            <a:r>
              <a:rPr lang="en-US" sz="2800" dirty="0" err="1"/>
              <a:t>flocculator</a:t>
            </a:r>
            <a:r>
              <a:rPr lang="en-US" sz="2800" dirty="0"/>
              <a:t> performance does not improve. </a:t>
            </a:r>
            <a:endParaRPr lang="en-US" sz="2800" dirty="0" smtClean="0"/>
          </a:p>
          <a:p>
            <a:pPr lvl="1"/>
            <a:r>
              <a:rPr lang="en-US" sz="2800" dirty="0" smtClean="0"/>
              <a:t>It </a:t>
            </a:r>
            <a:r>
              <a:rPr lang="en-US" sz="2800" dirty="0"/>
              <a:t>should not be assumed that a </a:t>
            </a:r>
            <a:r>
              <a:rPr lang="en-US" sz="2800" dirty="0" smtClean="0"/>
              <a:t>5 </a:t>
            </a:r>
            <a:r>
              <a:rPr lang="en-US" sz="2800" dirty="0"/>
              <a:t>mm clamp size remains optimal when clamp number is increased.</a:t>
            </a:r>
          </a:p>
          <a:p>
            <a:endParaRPr lang="en-US" sz="1800" dirty="0"/>
          </a:p>
          <a:p>
            <a:endParaRPr lang="en-US" sz="1800" dirty="0" smtClean="0"/>
          </a:p>
          <a:p>
            <a:pPr marL="457200" lvl="1" indent="0">
              <a:buNone/>
            </a:pPr>
            <a:endParaRPr lang="en-US" sz="1400" dirty="0" smtClean="0"/>
          </a:p>
          <a:p>
            <a:endParaRPr lang="en-US" sz="1800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28953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895600" y="1794581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Introduction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Experiments</a:t>
            </a:r>
          </a:p>
          <a:p>
            <a:pPr>
              <a:lnSpc>
                <a:spcPct val="150000"/>
              </a:lnSpc>
            </a:pP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Conclusion</a:t>
            </a:r>
          </a:p>
          <a:p>
            <a:pPr>
              <a:lnSpc>
                <a:spcPct val="150000"/>
              </a:lnSpc>
            </a:pP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Future Work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75596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Floc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Break up:</a:t>
            </a:r>
          </a:p>
          <a:p>
            <a:pPr marL="914400" indent="-457200"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Optimal orifice size for 2, 4, 8, and 16 clamp system</a:t>
            </a:r>
          </a:p>
          <a:p>
            <a:pPr marL="914400" indent="-457200">
              <a:buFont typeface="Wingdings" pitchFamily="2" charset="2"/>
              <a:buChar char="q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Optimal break up device positioning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Tapered Flocculation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Content Placeholder 18"/>
          <p:cNvGrpSpPr>
            <a:grpSpLocks noGrp="1"/>
          </p:cNvGrpSpPr>
          <p:nvPr/>
        </p:nvGrpSpPr>
        <p:grpSpPr>
          <a:xfrm>
            <a:off x="1048442" y="4815745"/>
            <a:ext cx="6094520" cy="697670"/>
            <a:chOff x="816746" y="3582805"/>
            <a:chExt cx="5122412" cy="665160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2197890" y="3723301"/>
              <a:ext cx="1398233" cy="408623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816746" y="3816957"/>
              <a:ext cx="1127464" cy="21306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11" name="Trapezoid 10"/>
            <p:cNvSpPr/>
            <p:nvPr/>
          </p:nvSpPr>
          <p:spPr bwMode="auto">
            <a:xfrm rot="16200000">
              <a:off x="1877411" y="3709543"/>
              <a:ext cx="431008" cy="440769"/>
            </a:xfrm>
            <a:prstGeom prst="trapezoid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12" name="Trapezoid 11"/>
            <p:cNvSpPr/>
            <p:nvPr/>
          </p:nvSpPr>
          <p:spPr bwMode="auto">
            <a:xfrm rot="16200000">
              <a:off x="3333791" y="3653053"/>
              <a:ext cx="665159" cy="524664"/>
            </a:xfrm>
            <a:prstGeom prst="trapezoid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3848801" y="3582805"/>
              <a:ext cx="2090357" cy="665160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</p:grpSp>
      <p:cxnSp>
        <p:nvCxnSpPr>
          <p:cNvPr id="3" name="Straight Arrow Connector 2"/>
          <p:cNvCxnSpPr/>
          <p:nvPr/>
        </p:nvCxnSpPr>
        <p:spPr bwMode="auto">
          <a:xfrm>
            <a:off x="152400" y="5164580"/>
            <a:ext cx="8382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7209971" y="5179833"/>
            <a:ext cx="96701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0748359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417" y="1600200"/>
            <a:ext cx="6799568" cy="4525963"/>
          </a:xfrm>
        </p:spPr>
      </p:pic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73650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-- Apparatus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0"/>
            <a:ext cx="7371383" cy="5257800"/>
          </a:xfrm>
        </p:spPr>
      </p:pic>
    </p:spTree>
    <p:extLst>
      <p:ext uri="{BB962C8B-B14F-4D97-AF65-F5344CB8AC3E}">
        <p14:creationId xmlns:p14="http://schemas.microsoft.com/office/powerpoint/2010/main" val="264621977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SDC136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37826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Experiments: Silicone vs. </a:t>
            </a:r>
            <a:r>
              <a:rPr lang="en-US" dirty="0" err="1" smtClean="0"/>
              <a:t>Tygon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19904"/>
            <a:ext cx="4038600" cy="3028950"/>
          </a:xfrm>
        </p:spPr>
      </p:pic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3" descr="SDC13633.JPG"/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4648200" y="2919904"/>
            <a:ext cx="4038600" cy="3028950"/>
          </a:xfrm>
        </p:spPr>
      </p:pic>
      <p:sp>
        <p:nvSpPr>
          <p:cNvPr id="3" name="TextBox 2"/>
          <p:cNvSpPr txBox="1"/>
          <p:nvPr/>
        </p:nvSpPr>
        <p:spPr>
          <a:xfrm>
            <a:off x="1600200" y="2298398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Silicone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9800" y="2323798"/>
            <a:ext cx="1571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Tygon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1600200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Goals– Reduce coagulant and clay attachment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 bwMode="auto">
              <a:xfrm>
                <a:off x="2319442" y="5977356"/>
                <a:ext cx="3454215" cy="37433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 Math"/>
                          <a:cs typeface="Arial" charset="0"/>
                        </a:rPr>
                        <m:t>𝐷𝑜𝑠𝑒</m:t>
                      </m:r>
                      <m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 Math"/>
                          <a:cs typeface="Arial" charset="0"/>
                        </a:rPr>
                        <m:t>=</m:t>
                      </m:r>
                      <m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 Math"/>
                          <a:cs typeface="Arial" charset="0"/>
                        </a:rPr>
                        <m:t>𝐶𝑜𝑒𝑓𝑓𝑖𝑐𝑖𝑒𝑛𝑡</m:t>
                      </m:r>
                      <m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 Math"/>
                          <a:cs typeface="Arial" charset="0"/>
                        </a:rPr>
                        <m:t>∗</m:t>
                      </m:r>
                      <m:sSup>
                        <m:sSupPr>
                          <m:ctrlP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cs typeface="Arial" charset="0"/>
                            </a:rPr>
                          </m:ctrlPr>
                        </m:sSupPr>
                        <m:e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cs typeface="Arial" charset="0"/>
                            </a:rPr>
                            <m:t>𝐵𝑎𝑠𝑒</m:t>
                          </m:r>
                        </m:e>
                        <m:sup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cs typeface="Arial" charset="0"/>
                            </a:rPr>
                            <m:t>𝑟𝑒𝑝</m:t>
                          </m:r>
                          <m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cs typeface="Arial" charset="0"/>
                            </a:rPr>
                            <m:t> #</m:t>
                          </m:r>
                        </m:sup>
                      </m:sSup>
                    </m:oMath>
                  </m:oMathPara>
                </a14:m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entury Gothic" pitchFamily="34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9442" y="5977356"/>
                <a:ext cx="3454215" cy="374333"/>
              </a:xfrm>
              <a:prstGeom prst="rect">
                <a:avLst/>
              </a:prstGeom>
              <a:blipFill rotWithShape="1">
                <a:blip r:embed="rId3"/>
                <a:stretch>
                  <a:fillRect b="-14754"/>
                </a:stretch>
              </a:blipFill>
              <a:ln w="12700" cap="flat" cmpd="sng" algn="ctr">
                <a:noFill/>
                <a:prstDash val="solid"/>
                <a:round/>
                <a:headEnd type="none" w="lg" len="med"/>
                <a:tailEnd type="none" w="lg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356131" y="1700943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Process Controller Method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Experiment: Silicone </a:t>
            </a:r>
            <a:r>
              <a:rPr lang="en-US" dirty="0"/>
              <a:t>vs. </a:t>
            </a:r>
            <a:r>
              <a:rPr lang="en-US" dirty="0" err="1"/>
              <a:t>Tygon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1344025"/>
              </p:ext>
            </p:extLst>
          </p:nvPr>
        </p:nvGraphicFramePr>
        <p:xfrm>
          <a:off x="441678" y="2287051"/>
          <a:ext cx="8229600" cy="359283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dirty="0">
                          <a:solidFill>
                            <a:srgbClr val="003366"/>
                          </a:solidFill>
                          <a:effectLst/>
                          <a:latin typeface="Helvetica"/>
                        </a:rPr>
                        <a:t>Set Point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1" dirty="0">
                          <a:solidFill>
                            <a:srgbClr val="003366"/>
                          </a:solidFill>
                          <a:effectLst/>
                          <a:latin typeface="Helvetica"/>
                        </a:rPr>
                        <a:t>Value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Target influent </a:t>
                      </a:r>
                      <a:r>
                        <a:rPr lang="en-US" sz="2400" b="0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turbidity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100 NTU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Raw water flow rate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5.5 mL/s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Length of tube </a:t>
                      </a:r>
                      <a:r>
                        <a:rPr lang="en-US" sz="2400" b="0" dirty="0" err="1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flocculator</a:t>
                      </a:r>
                      <a:endParaRPr lang="en-US" sz="2400" b="0" dirty="0" smtClean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  <a:p>
                      <a:pPr algn="ctr" fontAlgn="t"/>
                      <a:r>
                        <a:rPr lang="en-US" sz="2400" b="0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(1 unit)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28 </a:t>
                      </a: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 err="1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PACl</a:t>
                      </a:r>
                      <a:r>
                        <a:rPr lang="en-US" sz="2400" b="0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 </a:t>
                      </a: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base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1.1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 err="1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PACl</a:t>
                      </a:r>
                      <a:r>
                        <a:rPr lang="en-US" sz="2400" b="0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 </a:t>
                      </a:r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coefficient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0.9</a:t>
                      </a:r>
                      <a:endParaRPr lang="en-US" sz="2400" b="0" dirty="0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Max reps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400" b="0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15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左大括号 4"/>
          <p:cNvSpPr/>
          <p:nvPr/>
        </p:nvSpPr>
        <p:spPr bwMode="auto">
          <a:xfrm>
            <a:off x="880408" y="4458071"/>
            <a:ext cx="359997" cy="1187993"/>
          </a:xfrm>
          <a:prstGeom prst="leftBrace">
            <a:avLst/>
          </a:prstGeom>
          <a:ln w="28575" cmpd="sng">
            <a:solidFill>
              <a:srgbClr val="FF0000"/>
            </a:solidFill>
            <a:headEnd type="none" w="lg" len="med"/>
            <a:tailEnd type="none" w="lg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 w="57150" cmpd="sng"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24" name="曲线连接符 23"/>
          <p:cNvCxnSpPr/>
          <p:nvPr/>
        </p:nvCxnSpPr>
        <p:spPr bwMode="auto">
          <a:xfrm>
            <a:off x="880409" y="5133789"/>
            <a:ext cx="1351544" cy="1030733"/>
          </a:xfrm>
          <a:prstGeom prst="curvedConnector3">
            <a:avLst>
              <a:gd name="adj1" fmla="val -14982"/>
            </a:avLst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lg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27218856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Experiments: Silicone vs. </a:t>
            </a:r>
            <a:r>
              <a:rPr lang="en-US" dirty="0" err="1" smtClean="0"/>
              <a:t>Tygon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Results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438400"/>
            <a:ext cx="7902635" cy="36160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667000" y="1600200"/>
            <a:ext cx="56364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Silicone tube is better!</a:t>
            </a:r>
            <a:endParaRPr lang="en-US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461911" y="2819400"/>
            <a:ext cx="304800" cy="6096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207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Floc</a:t>
            </a:r>
            <a:r>
              <a:rPr lang="en-US" dirty="0" smtClean="0"/>
              <a:t> Break up Goals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59532804"/>
              </p:ext>
            </p:extLst>
          </p:nvPr>
        </p:nvGraphicFramePr>
        <p:xfrm>
          <a:off x="0" y="1447800"/>
          <a:ext cx="90678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Rectangle 8"/>
          <p:cNvSpPr/>
          <p:nvPr/>
        </p:nvSpPr>
        <p:spPr>
          <a:xfrm>
            <a:off x="178816" y="2416314"/>
            <a:ext cx="87863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Improve Flocculation Performance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Experiment: </a:t>
            </a:r>
            <a:r>
              <a:rPr lang="en-US" dirty="0" err="1" smtClean="0"/>
              <a:t>Floc</a:t>
            </a:r>
            <a:r>
              <a:rPr lang="en-US" dirty="0" smtClean="0"/>
              <a:t> Break up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422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15696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2800</TotalTime>
  <Words>525</Words>
  <Application>Microsoft Macintosh PowerPoint</Application>
  <PresentationFormat>全屏显示(4:3)</PresentationFormat>
  <Paragraphs>105</Paragraphs>
  <Slides>21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链接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25" baseType="lpstr">
      <vt:lpstr>1_AguaClara the road</vt:lpstr>
      <vt:lpstr>\\files.cornell.edu\EN\aguaclara\RESEARCH\Tube Floc\Spring 2013\team report and presentation\research report\Floc breakup(energy dissipation rate and orifice size).xmcd\Selection 1307 825 1432 970</vt:lpstr>
      <vt:lpstr>\\files.cornell.edu\EN\aguaclara\RESEARCH\Tube Floc\Spring 2013\team report and presentation\research report\Floc breakup(energy dissipation rate and orifice size).xmcd\Selection 1491 905 1887 978</vt:lpstr>
      <vt:lpstr>\\files.cornell.edu\EN\aguaclara\RESEARCH\Tube Floc\Spring 2013\team report and presentation\research report\Floc breakup(energy dissipation rate and orifice size).xmcd\Selection 611 1211 1160 1726</vt:lpstr>
      <vt:lpstr>Tube Flocculator Spring 2013</vt:lpstr>
      <vt:lpstr>OUTLINE</vt:lpstr>
      <vt:lpstr>Introduction -- Apparatus</vt:lpstr>
      <vt:lpstr>PowerPoint 演示文稿</vt:lpstr>
      <vt:lpstr>Experiments: Silicone vs. Tygon</vt:lpstr>
      <vt:lpstr>Experiment: Silicone vs. Tygon</vt:lpstr>
      <vt:lpstr>Experiments: Silicone vs. Tygon</vt:lpstr>
      <vt:lpstr> Floc Break up Goals</vt:lpstr>
      <vt:lpstr>Experiment: Floc Break up</vt:lpstr>
      <vt:lpstr>Experiment:  energy dissipation rate       clamp size</vt:lpstr>
      <vt:lpstr>Experiment:  energy dissipation rate      clamp size</vt:lpstr>
      <vt:lpstr>Experiment:  energy dissipation rate       clamp size</vt:lpstr>
      <vt:lpstr>Experiments: Floc Breakup at Low Coagulant Dose</vt:lpstr>
      <vt:lpstr>Experiments: Optimal Coagulant Dose</vt:lpstr>
      <vt:lpstr>Experiments: Optimal Orifice Size for Floc Break Up Device</vt:lpstr>
      <vt:lpstr>Optimal Orifice Size for 2 clamp set up</vt:lpstr>
      <vt:lpstr>Optimal Number of Clamps</vt:lpstr>
      <vt:lpstr>Conclusions</vt:lpstr>
      <vt:lpstr>Conclusions</vt:lpstr>
      <vt:lpstr>Future Work</vt:lpstr>
      <vt:lpstr>Questions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Patience Li</cp:lastModifiedBy>
  <cp:revision>287</cp:revision>
  <dcterms:created xsi:type="dcterms:W3CDTF">2008-08-26T14:48:34Z</dcterms:created>
  <dcterms:modified xsi:type="dcterms:W3CDTF">2013-12-17T00:17:13Z</dcterms:modified>
</cp:coreProperties>
</file>